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omments/comment1.xml" ContentType="application/vnd.openxmlformats-officedocument.presentationml.comment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autoCompressPictures="0">
  <p:sldMasterIdLst>
    <p:sldMasterId id="2147483662" r:id="rId1"/>
  </p:sldMasterIdLst>
  <p:notesMasterIdLst>
    <p:notesMasterId r:id="rId4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Lst>
  <p:sldSz cx="9144000" cy="5143500" type="screen16x9"/>
  <p:notesSz cx="6858000" cy="9144000"/>
  <p:embeddedFontLst>
    <p:embeddedFont>
      <p:font typeface="Barlow" panose="00000500000000000000" pitchFamily="2" charset="0"/>
      <p:regular r:id="rId47"/>
    </p:embeddedFont>
    <p:embeddedFont>
      <p:font typeface="Oswald" panose="00000500000000000000" pitchFamily="2" charset="0"/>
      <p:regular r:id="rId48"/>
      <p:bold r:id="rId49"/>
    </p:embeddedFont>
    <p:embeddedFont>
      <p:font typeface="Oswald Light" panose="00000400000000000000" pitchFamily="2" charset="0"/>
      <p:regular r:id="rId50"/>
    </p:embeddedFont>
    <p:embeddedFont>
      <p:font typeface="Raleway" panose="020B0503030101060003" pitchFamily="34" charset="0"/>
      <p:regular r:id="rId51"/>
      <p:bold r:id="rId52"/>
      <p:italic r:id="rId53"/>
      <p:boldItalic r:id="rId54"/>
    </p:embeddedFont>
    <p:embeddedFont>
      <p:font typeface="Raleway ExtraBold" panose="020B0903030101060003" pitchFamily="34" charset="0"/>
      <p:bold r:id="rId55"/>
      <p:boldItalic r:id="rId56"/>
    </p:embeddedFont>
    <p:embeddedFont>
      <p:font typeface="Raleway Light" panose="020B0403030101060003" pitchFamily="34" charset="0"/>
      <p:regular r:id="rId57"/>
      <p:italic r:id="rId58"/>
    </p:embeddedFont>
    <p:embeddedFont>
      <p:font typeface="Roboto" panose="02000000000000000000" pitchFamily="2" charset="0"/>
      <p:regular r:id="rId59"/>
      <p:bold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Florian Thiery"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A05332E-95CD-4CC7-B85A-E78AFE0512A7}">
  <a:tblStyle styleId="{AA05332E-95CD-4CC7-B85A-E78AFE0512A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8" d="100"/>
          <a:sy n="158" d="100"/>
        </p:scale>
        <p:origin x="264"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font" Target="fonts/font12.fntdata"/><Relationship Id="rId5" Type="http://schemas.openxmlformats.org/officeDocument/2006/relationships/slide" Target="slides/slide4.xml"/><Relationship Id="rId61"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2-08-02T13:56:57.543" idx="1">
    <p:pos x="6000" y="0"/>
    <p:text>Vortrag: ab hier David bis 35</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a2f55ae27b_0_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a2f55ae27b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13fb88e315b_0_9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13fb88e315b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13fb88e315b_0_10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13fb88e315b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13fb88e315b_0_233: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13fb88e315b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13fb88e315b_0_10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13fb88e315b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13fb88e315b_0_25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13fb88e315b_0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13fb88e315b_0_26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13fb88e315b_0_2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13fb88e315b_0_25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13fb88e315b_0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13fb88e315b_0_7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13fb88e315b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13fb88e315b_0_83: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13fb88e315b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13fb88e315b_0_271: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13fb88e315b_0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13ddd819c77_0_1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13ddd819c77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13fb88e315b_0_121: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13fb88e315b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13fb88e315b_0_28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13fb88e315b_0_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13fb88e315b_0_29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13fb88e315b_0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13fb88e315b_0_30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13fb88e315b_0_3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13fb88e315b_0_31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13fb88e315b_0_3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13fb88e315b_0_19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13fb88e315b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13fb88e315b_0_11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13fb88e315b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13fb88e315b_0_133: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13fb88e315b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13fb88e315b_0_13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13fb88e315b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13fb88e315b_0_14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13fb88e315b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3fb88e315b_0_2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13fb88e315b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13fb88e315b_0_151: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13fb88e315b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13fb88e315b_0_15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13fb88e315b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13fb88e315b_0_19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13fb88e315b_0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13fb88e315b_0_12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13fb88e315b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13fb88e315b_0_16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13fb88e315b_0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13fb88e315b_0_17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13fb88e315b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13fb88e315b_0_18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13fb88e315b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13fb88e315b_0_323: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13fb88e315b_0_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13fb449b21c_0_1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13fb449b21c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13fb88e315b_0_181: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13fb88e315b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3fb88e315b_0_2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13fb88e315b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13fb88e315b_0_32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13fb88e315b_0_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13fb88e315b_0_33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13fb88e315b_0_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13fb88e315b_0_20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13fb88e315b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13fb88e315b_0_21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13fb88e315b_0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13fb88e315b_0_22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0" name="Google Shape;560;g13fb88e315b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3fb88e315b_0_3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13fb88e315b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13fb88e315b_0_5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13fb88e315b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13fb88e315b_0_3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13fb88e315b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13fb88e315b_0_1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13fb88e315b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13fb88e315b_0_1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13fb88e315b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FFFFFF"/>
        </a:solidFill>
        <a:effectLst/>
      </p:bgPr>
    </p:bg>
    <p:spTree>
      <p:nvGrpSpPr>
        <p:cNvPr id="1" name="Shape 9"/>
        <p:cNvGrpSpPr/>
        <p:nvPr/>
      </p:nvGrpSpPr>
      <p:grpSpPr>
        <a:xfrm>
          <a:off x="0" y="0"/>
          <a:ext cx="0" cy="0"/>
          <a:chOff x="0" y="0"/>
          <a:chExt cx="0" cy="0"/>
        </a:xfrm>
      </p:grpSpPr>
      <p:sp>
        <p:nvSpPr>
          <p:cNvPr id="10" name="Google Shape;10;p2"/>
          <p:cNvSpPr/>
          <p:nvPr/>
        </p:nvSpPr>
        <p:spPr>
          <a:xfrm>
            <a:off x="390735" y="379877"/>
            <a:ext cx="8362529"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solidFill>
            <a:srgbClr val="000000"/>
          </a:solidFill>
          <a:ln w="19050" cap="flat" cmpd="sng">
            <a:solidFill>
              <a:srgbClr val="892A69"/>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685800" y="3287213"/>
            <a:ext cx="7772400" cy="1159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0000"/>
              </a:buClr>
              <a:buSzPts val="6000"/>
              <a:buNone/>
              <a:defRPr sz="6000">
                <a:solidFill>
                  <a:srgbClr val="000000"/>
                </a:solidFill>
              </a:defRPr>
            </a:lvl1pPr>
            <a:lvl2pPr lvl="1" rtl="0">
              <a:spcBef>
                <a:spcPts val="0"/>
              </a:spcBef>
              <a:spcAft>
                <a:spcPts val="0"/>
              </a:spcAft>
              <a:buClr>
                <a:srgbClr val="000000"/>
              </a:buClr>
              <a:buSzPts val="6000"/>
              <a:buNone/>
              <a:defRPr sz="6000">
                <a:solidFill>
                  <a:srgbClr val="000000"/>
                </a:solidFill>
              </a:defRPr>
            </a:lvl2pPr>
            <a:lvl3pPr lvl="2" rtl="0">
              <a:spcBef>
                <a:spcPts val="0"/>
              </a:spcBef>
              <a:spcAft>
                <a:spcPts val="0"/>
              </a:spcAft>
              <a:buClr>
                <a:srgbClr val="000000"/>
              </a:buClr>
              <a:buSzPts val="6000"/>
              <a:buNone/>
              <a:defRPr sz="6000">
                <a:solidFill>
                  <a:srgbClr val="000000"/>
                </a:solidFill>
              </a:defRPr>
            </a:lvl3pPr>
            <a:lvl4pPr lvl="3" rtl="0">
              <a:spcBef>
                <a:spcPts val="0"/>
              </a:spcBef>
              <a:spcAft>
                <a:spcPts val="0"/>
              </a:spcAft>
              <a:buClr>
                <a:srgbClr val="000000"/>
              </a:buClr>
              <a:buSzPts val="6000"/>
              <a:buNone/>
              <a:defRPr sz="6000">
                <a:solidFill>
                  <a:srgbClr val="000000"/>
                </a:solidFill>
              </a:defRPr>
            </a:lvl4pPr>
            <a:lvl5pPr lvl="4" rtl="0">
              <a:spcBef>
                <a:spcPts val="0"/>
              </a:spcBef>
              <a:spcAft>
                <a:spcPts val="0"/>
              </a:spcAft>
              <a:buClr>
                <a:srgbClr val="000000"/>
              </a:buClr>
              <a:buSzPts val="6000"/>
              <a:buNone/>
              <a:defRPr sz="6000">
                <a:solidFill>
                  <a:srgbClr val="000000"/>
                </a:solidFill>
              </a:defRPr>
            </a:lvl5pPr>
            <a:lvl6pPr lvl="5" rtl="0">
              <a:spcBef>
                <a:spcPts val="0"/>
              </a:spcBef>
              <a:spcAft>
                <a:spcPts val="0"/>
              </a:spcAft>
              <a:buClr>
                <a:srgbClr val="000000"/>
              </a:buClr>
              <a:buSzPts val="6000"/>
              <a:buNone/>
              <a:defRPr sz="6000">
                <a:solidFill>
                  <a:srgbClr val="000000"/>
                </a:solidFill>
              </a:defRPr>
            </a:lvl6pPr>
            <a:lvl7pPr lvl="6" rtl="0">
              <a:spcBef>
                <a:spcPts val="0"/>
              </a:spcBef>
              <a:spcAft>
                <a:spcPts val="0"/>
              </a:spcAft>
              <a:buClr>
                <a:srgbClr val="000000"/>
              </a:buClr>
              <a:buSzPts val="6000"/>
              <a:buNone/>
              <a:defRPr sz="6000">
                <a:solidFill>
                  <a:srgbClr val="000000"/>
                </a:solidFill>
              </a:defRPr>
            </a:lvl7pPr>
            <a:lvl8pPr lvl="7" rtl="0">
              <a:spcBef>
                <a:spcPts val="0"/>
              </a:spcBef>
              <a:spcAft>
                <a:spcPts val="0"/>
              </a:spcAft>
              <a:buClr>
                <a:srgbClr val="000000"/>
              </a:buClr>
              <a:buSzPts val="6000"/>
              <a:buNone/>
              <a:defRPr sz="6000">
                <a:solidFill>
                  <a:srgbClr val="000000"/>
                </a:solidFill>
              </a:defRPr>
            </a:lvl8pPr>
            <a:lvl9pPr lvl="8" rtl="0">
              <a:spcBef>
                <a:spcPts val="0"/>
              </a:spcBef>
              <a:spcAft>
                <a:spcPts val="0"/>
              </a:spcAft>
              <a:buClr>
                <a:srgbClr val="000000"/>
              </a:buClr>
              <a:buSzPts val="6000"/>
              <a:buNone/>
              <a:defRPr sz="6000">
                <a:solidFill>
                  <a:srgbClr val="000000"/>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colored 2 1">
  <p:cSld name="BLANK_1_2_1">
    <p:bg>
      <p:bgPr>
        <a:solidFill>
          <a:schemeClr val="accent3"/>
        </a:solidFill>
        <a:effectLst/>
      </p:bgPr>
    </p:bg>
    <p:spTree>
      <p:nvGrpSpPr>
        <p:cNvPr id="1" name="Shape 55"/>
        <p:cNvGrpSpPr/>
        <p:nvPr/>
      </p:nvGrpSpPr>
      <p:grpSpPr>
        <a:xfrm>
          <a:off x="0" y="0"/>
          <a:ext cx="0" cy="0"/>
          <a:chOff x="0" y="0"/>
          <a:chExt cx="0" cy="0"/>
        </a:xfrm>
      </p:grpSpPr>
      <p:sp>
        <p:nvSpPr>
          <p:cNvPr id="56" name="Google Shape;56;p11"/>
          <p:cNvSpPr txBox="1"/>
          <p:nvPr/>
        </p:nvSpPr>
        <p:spPr>
          <a:xfrm>
            <a:off x="0" y="4768075"/>
            <a:ext cx="9144000" cy="375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00" i="1">
                <a:solidFill>
                  <a:srgbClr val="FFFFFF"/>
                </a:solidFill>
                <a:latin typeface="Raleway"/>
                <a:ea typeface="Raleway"/>
                <a:cs typeface="Raleway"/>
                <a:sym typeface="Raleway"/>
              </a:rPr>
              <a:t>B3a | Session 4 | Semantic Web, LOD | Florian Thiery </a:t>
            </a:r>
            <a:r>
              <a:rPr lang="en" sz="800" i="1" u="sng">
                <a:solidFill>
                  <a:srgbClr val="FFFFFF"/>
                </a:solidFill>
                <a:latin typeface="Raleway"/>
                <a:ea typeface="Raleway"/>
                <a:cs typeface="Raleway"/>
                <a:sym typeface="Raleway"/>
              </a:rPr>
              <a:t>rse@fthiery.de</a:t>
            </a:r>
            <a:r>
              <a:rPr lang="en" sz="800" i="1">
                <a:solidFill>
                  <a:srgbClr val="FFFFFF"/>
                </a:solidFill>
                <a:latin typeface="Raleway"/>
                <a:ea typeface="Raleway"/>
                <a:cs typeface="Raleway"/>
                <a:sym typeface="Raleway"/>
              </a:rPr>
              <a:t> @fthierygeo</a:t>
            </a:r>
            <a:endParaRPr sz="800" i="1">
              <a:solidFill>
                <a:srgbClr val="FFFFFF"/>
              </a:solidFill>
              <a:latin typeface="Raleway"/>
              <a:ea typeface="Raleway"/>
              <a:cs typeface="Raleway"/>
              <a:sym typeface="Raleway"/>
            </a:endParaRPr>
          </a:p>
        </p:txBody>
      </p:sp>
      <p:sp>
        <p:nvSpPr>
          <p:cNvPr id="57" name="Google Shape;57;p11"/>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lvl1pPr lvl="0" rtl="0">
              <a:buNone/>
              <a:defRPr>
                <a:solidFill>
                  <a:srgbClr val="C94FA0"/>
                </a:solidFill>
              </a:defRPr>
            </a:lvl1pPr>
            <a:lvl2pPr lvl="1" rtl="0">
              <a:buNone/>
              <a:defRPr>
                <a:solidFill>
                  <a:srgbClr val="C94FA0"/>
                </a:solidFill>
              </a:defRPr>
            </a:lvl2pPr>
            <a:lvl3pPr lvl="2" rtl="0">
              <a:buNone/>
              <a:defRPr>
                <a:solidFill>
                  <a:srgbClr val="C94FA0"/>
                </a:solidFill>
              </a:defRPr>
            </a:lvl3pPr>
            <a:lvl4pPr lvl="3" rtl="0">
              <a:buNone/>
              <a:defRPr>
                <a:solidFill>
                  <a:srgbClr val="C94FA0"/>
                </a:solidFill>
              </a:defRPr>
            </a:lvl4pPr>
            <a:lvl5pPr lvl="4" rtl="0">
              <a:buNone/>
              <a:defRPr>
                <a:solidFill>
                  <a:srgbClr val="C94FA0"/>
                </a:solidFill>
              </a:defRPr>
            </a:lvl5pPr>
            <a:lvl6pPr lvl="5" rtl="0">
              <a:buNone/>
              <a:defRPr>
                <a:solidFill>
                  <a:srgbClr val="C94FA0"/>
                </a:solidFill>
              </a:defRPr>
            </a:lvl6pPr>
            <a:lvl7pPr lvl="6" rtl="0">
              <a:buNone/>
              <a:defRPr>
                <a:solidFill>
                  <a:srgbClr val="C94FA0"/>
                </a:solidFill>
              </a:defRPr>
            </a:lvl7pPr>
            <a:lvl8pPr lvl="7" rtl="0">
              <a:buNone/>
              <a:defRPr>
                <a:solidFill>
                  <a:srgbClr val="C94FA0"/>
                </a:solidFill>
              </a:defRPr>
            </a:lvl8pPr>
            <a:lvl9pPr lvl="8" rtl="0">
              <a:buNone/>
              <a:defRPr>
                <a:solidFill>
                  <a:srgbClr val="C94FA0"/>
                </a:solidFill>
              </a:defRPr>
            </a:lvl9pPr>
          </a:lstStyle>
          <a:p>
            <a:pPr marL="0" lvl="0" indent="0" algn="ctr" rtl="0">
              <a:spcBef>
                <a:spcPts val="0"/>
              </a:spcBef>
              <a:spcAft>
                <a:spcPts val="0"/>
              </a:spcAft>
              <a:buNone/>
            </a:pPr>
            <a:fld id="{00000000-1234-1234-1234-123412341234}" type="slidenum">
              <a:rPr lang="en"/>
              <a:t>‹Nr.›</a:t>
            </a:fld>
            <a:endParaRPr/>
          </a:p>
        </p:txBody>
      </p:sp>
      <p:sp>
        <p:nvSpPr>
          <p:cNvPr id="58" name="Google Shape;58;p11"/>
          <p:cNvSpPr/>
          <p:nvPr/>
        </p:nvSpPr>
        <p:spPr>
          <a:xfrm>
            <a:off x="390735" y="379877"/>
            <a:ext cx="8362529"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solidFill>
            <a:srgbClr val="FFFFFF"/>
          </a:solidFill>
          <a:ln w="19050" cap="flat" cmpd="sng">
            <a:solidFill>
              <a:srgbClr val="FFFFFF"/>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pic>
        <p:nvPicPr>
          <p:cNvPr id="59" name="Google Shape;59;p11"/>
          <p:cNvPicPr preferRelativeResize="0"/>
          <p:nvPr/>
        </p:nvPicPr>
        <p:blipFill>
          <a:blip r:embed="rId2">
            <a:alphaModFix/>
          </a:blip>
          <a:stretch>
            <a:fillRect/>
          </a:stretch>
        </p:blipFill>
        <p:spPr>
          <a:xfrm>
            <a:off x="7838042" y="303676"/>
            <a:ext cx="1068463" cy="914398"/>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colored 1">
  <p:cSld name="BLANK_1_1">
    <p:bg>
      <p:bgPr>
        <a:solidFill>
          <a:srgbClr val="FFFFFF"/>
        </a:solidFill>
        <a:effectLst/>
      </p:bgPr>
    </p:bg>
    <p:spTree>
      <p:nvGrpSpPr>
        <p:cNvPr id="1" name="Shape 60"/>
        <p:cNvGrpSpPr/>
        <p:nvPr/>
      </p:nvGrpSpPr>
      <p:grpSpPr>
        <a:xfrm>
          <a:off x="0" y="0"/>
          <a:ext cx="0" cy="0"/>
          <a:chOff x="0" y="0"/>
          <a:chExt cx="0" cy="0"/>
        </a:xfrm>
      </p:grpSpPr>
      <p:sp>
        <p:nvSpPr>
          <p:cNvPr id="61" name="Google Shape;61;p12"/>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‹Nr.›</a:t>
            </a:fld>
            <a:endParaRPr/>
          </a:p>
        </p:txBody>
      </p:sp>
      <p:sp>
        <p:nvSpPr>
          <p:cNvPr id="62" name="Google Shape;62;p12"/>
          <p:cNvSpPr/>
          <p:nvPr/>
        </p:nvSpPr>
        <p:spPr>
          <a:xfrm>
            <a:off x="390735" y="379877"/>
            <a:ext cx="8362529"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892A69"/>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2"/>
          <p:cNvSpPr txBox="1"/>
          <p:nvPr/>
        </p:nvSpPr>
        <p:spPr>
          <a:xfrm>
            <a:off x="0" y="4768075"/>
            <a:ext cx="9144000" cy="375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00" i="1">
                <a:solidFill>
                  <a:schemeClr val="dk1"/>
                </a:solidFill>
                <a:latin typeface="Raleway"/>
                <a:ea typeface="Raleway"/>
                <a:cs typeface="Raleway"/>
                <a:sym typeface="Raleway"/>
              </a:rPr>
              <a:t>B3a | Session 4 | Semantic Web, LOD | Florian Thiery </a:t>
            </a:r>
            <a:r>
              <a:rPr lang="en" sz="800" i="1" u="sng">
                <a:solidFill>
                  <a:schemeClr val="dk1"/>
                </a:solidFill>
                <a:latin typeface="Raleway"/>
                <a:ea typeface="Raleway"/>
                <a:cs typeface="Raleway"/>
                <a:sym typeface="Raleway"/>
              </a:rPr>
              <a:t>rse@fthiery.de</a:t>
            </a:r>
            <a:r>
              <a:rPr lang="en" sz="800" i="1">
                <a:solidFill>
                  <a:schemeClr val="dk1"/>
                </a:solidFill>
                <a:latin typeface="Raleway"/>
                <a:ea typeface="Raleway"/>
                <a:cs typeface="Raleway"/>
                <a:sym typeface="Raleway"/>
              </a:rPr>
              <a:t> @fthierygeo</a:t>
            </a:r>
            <a:endParaRPr sz="800" i="1">
              <a:solidFill>
                <a:schemeClr val="dk1"/>
              </a:solidFill>
              <a:latin typeface="Raleway"/>
              <a:ea typeface="Raleway"/>
              <a:cs typeface="Raleway"/>
              <a:sym typeface="Raleway"/>
            </a:endParaRPr>
          </a:p>
        </p:txBody>
      </p:sp>
      <p:pic>
        <p:nvPicPr>
          <p:cNvPr id="64" name="Google Shape;64;p12"/>
          <p:cNvPicPr preferRelativeResize="0"/>
          <p:nvPr/>
        </p:nvPicPr>
        <p:blipFill>
          <a:blip r:embed="rId2">
            <a:alphaModFix/>
          </a:blip>
          <a:stretch>
            <a:fillRect/>
          </a:stretch>
        </p:blipFill>
        <p:spPr>
          <a:xfrm>
            <a:off x="7838042" y="303676"/>
            <a:ext cx="1068463" cy="914398"/>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colored 1 2">
  <p:cSld name="BLANK_1_1_2">
    <p:bg>
      <p:bgPr>
        <a:solidFill>
          <a:srgbClr val="252331"/>
        </a:solidFill>
        <a:effectLst/>
      </p:bgPr>
    </p:bg>
    <p:spTree>
      <p:nvGrpSpPr>
        <p:cNvPr id="1" name="Shape 65"/>
        <p:cNvGrpSpPr/>
        <p:nvPr/>
      </p:nvGrpSpPr>
      <p:grpSpPr>
        <a:xfrm>
          <a:off x="0" y="0"/>
          <a:ext cx="0" cy="0"/>
          <a:chOff x="0" y="0"/>
          <a:chExt cx="0" cy="0"/>
        </a:xfrm>
      </p:grpSpPr>
      <p:sp>
        <p:nvSpPr>
          <p:cNvPr id="66" name="Google Shape;66;p13"/>
          <p:cNvSpPr txBox="1"/>
          <p:nvPr/>
        </p:nvSpPr>
        <p:spPr>
          <a:xfrm>
            <a:off x="0" y="4768075"/>
            <a:ext cx="9144000" cy="375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00" i="1">
                <a:solidFill>
                  <a:srgbClr val="999999"/>
                </a:solidFill>
                <a:latin typeface="Raleway"/>
                <a:ea typeface="Raleway"/>
                <a:cs typeface="Raleway"/>
                <a:sym typeface="Raleway"/>
              </a:rPr>
              <a:t>Archaeological LOD Ecosystem - CAA 2022, virtual - 8th-11th August 2022 - Florian Thiery, Allard W. Mees, David G. Wigg-Wolf</a:t>
            </a:r>
            <a:endParaRPr sz="800" i="1">
              <a:solidFill>
                <a:srgbClr val="999999"/>
              </a:solidFill>
              <a:latin typeface="Raleway"/>
              <a:ea typeface="Raleway"/>
              <a:cs typeface="Raleway"/>
              <a:sym typeface="Raleway"/>
            </a:endParaRPr>
          </a:p>
        </p:txBody>
      </p:sp>
      <p:sp>
        <p:nvSpPr>
          <p:cNvPr id="67" name="Google Shape;67;p13"/>
          <p:cNvSpPr/>
          <p:nvPr/>
        </p:nvSpPr>
        <p:spPr>
          <a:xfrm>
            <a:off x="390735" y="379877"/>
            <a:ext cx="8362529"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058B8C"/>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AB2430"/>
              </a:highlight>
            </a:endParaRPr>
          </a:p>
        </p:txBody>
      </p:sp>
      <p:sp>
        <p:nvSpPr>
          <p:cNvPr id="68" name="Google Shape;68;p13"/>
          <p:cNvSpPr txBox="1">
            <a:spLocks noGrp="1"/>
          </p:cNvSpPr>
          <p:nvPr>
            <p:ph type="title"/>
          </p:nvPr>
        </p:nvSpPr>
        <p:spPr>
          <a:xfrm>
            <a:off x="390700" y="3764300"/>
            <a:ext cx="8362500" cy="857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58B8C"/>
              </a:buClr>
              <a:buSzPts val="2000"/>
              <a:buNone/>
              <a:defRPr sz="2000">
                <a:solidFill>
                  <a:srgbClr val="058B8C"/>
                </a:solidFill>
              </a:defRPr>
            </a:lvl1pPr>
            <a:lvl2pPr lvl="1" rtl="0">
              <a:spcBef>
                <a:spcPts val="0"/>
              </a:spcBef>
              <a:spcAft>
                <a:spcPts val="0"/>
              </a:spcAft>
              <a:buSzPts val="5800"/>
              <a:buNone/>
              <a:defRPr/>
            </a:lvl2pPr>
            <a:lvl3pPr lvl="2" rtl="0">
              <a:spcBef>
                <a:spcPts val="0"/>
              </a:spcBef>
              <a:spcAft>
                <a:spcPts val="0"/>
              </a:spcAft>
              <a:buSzPts val="5800"/>
              <a:buNone/>
              <a:defRPr/>
            </a:lvl3pPr>
            <a:lvl4pPr lvl="3" rtl="0">
              <a:spcBef>
                <a:spcPts val="0"/>
              </a:spcBef>
              <a:spcAft>
                <a:spcPts val="0"/>
              </a:spcAft>
              <a:buSzPts val="5800"/>
              <a:buNone/>
              <a:defRPr/>
            </a:lvl4pPr>
            <a:lvl5pPr lvl="4" rtl="0">
              <a:spcBef>
                <a:spcPts val="0"/>
              </a:spcBef>
              <a:spcAft>
                <a:spcPts val="0"/>
              </a:spcAft>
              <a:buSzPts val="5800"/>
              <a:buNone/>
              <a:defRPr/>
            </a:lvl5pPr>
            <a:lvl6pPr lvl="5" rtl="0">
              <a:spcBef>
                <a:spcPts val="0"/>
              </a:spcBef>
              <a:spcAft>
                <a:spcPts val="0"/>
              </a:spcAft>
              <a:buSzPts val="5800"/>
              <a:buNone/>
              <a:defRPr/>
            </a:lvl6pPr>
            <a:lvl7pPr lvl="6" rtl="0">
              <a:spcBef>
                <a:spcPts val="0"/>
              </a:spcBef>
              <a:spcAft>
                <a:spcPts val="0"/>
              </a:spcAft>
              <a:buSzPts val="5800"/>
              <a:buNone/>
              <a:defRPr/>
            </a:lvl7pPr>
            <a:lvl8pPr lvl="7" rtl="0">
              <a:spcBef>
                <a:spcPts val="0"/>
              </a:spcBef>
              <a:spcAft>
                <a:spcPts val="0"/>
              </a:spcAft>
              <a:buSzPts val="5800"/>
              <a:buNone/>
              <a:defRPr/>
            </a:lvl8pPr>
            <a:lvl9pPr lvl="8" rtl="0">
              <a:spcBef>
                <a:spcPts val="0"/>
              </a:spcBef>
              <a:spcAft>
                <a:spcPts val="0"/>
              </a:spcAft>
              <a:buSzPts val="5800"/>
              <a:buNone/>
              <a:defRPr/>
            </a:lvl9pPr>
          </a:lstStyle>
          <a:p>
            <a:endParaRPr/>
          </a:p>
        </p:txBody>
      </p:sp>
      <p:sp>
        <p:nvSpPr>
          <p:cNvPr id="69" name="Google Shape;69;p13"/>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lvl1pPr lvl="0" rtl="0">
              <a:buNone/>
              <a:defRPr>
                <a:solidFill>
                  <a:srgbClr val="058B8C"/>
                </a:solidFill>
              </a:defRPr>
            </a:lvl1pPr>
            <a:lvl2pPr lvl="1" rtl="0">
              <a:buNone/>
              <a:defRPr>
                <a:solidFill>
                  <a:srgbClr val="058B8C"/>
                </a:solidFill>
              </a:defRPr>
            </a:lvl2pPr>
            <a:lvl3pPr lvl="2" rtl="0">
              <a:buNone/>
              <a:defRPr>
                <a:solidFill>
                  <a:srgbClr val="058B8C"/>
                </a:solidFill>
              </a:defRPr>
            </a:lvl3pPr>
            <a:lvl4pPr lvl="3" rtl="0">
              <a:buNone/>
              <a:defRPr>
                <a:solidFill>
                  <a:srgbClr val="058B8C"/>
                </a:solidFill>
              </a:defRPr>
            </a:lvl4pPr>
            <a:lvl5pPr lvl="4" rtl="0">
              <a:buNone/>
              <a:defRPr>
                <a:solidFill>
                  <a:srgbClr val="058B8C"/>
                </a:solidFill>
              </a:defRPr>
            </a:lvl5pPr>
            <a:lvl6pPr lvl="5" rtl="0">
              <a:buNone/>
              <a:defRPr>
                <a:solidFill>
                  <a:srgbClr val="058B8C"/>
                </a:solidFill>
              </a:defRPr>
            </a:lvl6pPr>
            <a:lvl7pPr lvl="6" rtl="0">
              <a:buNone/>
              <a:defRPr>
                <a:solidFill>
                  <a:srgbClr val="058B8C"/>
                </a:solidFill>
              </a:defRPr>
            </a:lvl7pPr>
            <a:lvl8pPr lvl="7" rtl="0">
              <a:buNone/>
              <a:defRPr>
                <a:solidFill>
                  <a:srgbClr val="058B8C"/>
                </a:solidFill>
              </a:defRPr>
            </a:lvl8pPr>
            <a:lvl9pPr lvl="8" rtl="0">
              <a:buNone/>
              <a:defRPr>
                <a:solidFill>
                  <a:srgbClr val="058B8C"/>
                </a:solidFill>
              </a:defRPr>
            </a:lvl9pPr>
          </a:lstStyle>
          <a:p>
            <a:pPr marL="0" lvl="0" indent="0" algn="ctr" rtl="0">
              <a:spcBef>
                <a:spcPts val="0"/>
              </a:spcBef>
              <a:spcAft>
                <a:spcPts val="0"/>
              </a:spcAft>
              <a:buNone/>
            </a:pPr>
            <a:fld id="{00000000-1234-1234-1234-123412341234}" type="slidenum">
              <a:rPr lang="en"/>
              <a:t>‹Nr.›</a:t>
            </a:fld>
            <a:endParaRPr/>
          </a:p>
        </p:txBody>
      </p:sp>
      <p:pic>
        <p:nvPicPr>
          <p:cNvPr id="70" name="Google Shape;70;p13"/>
          <p:cNvPicPr preferRelativeResize="0"/>
          <p:nvPr/>
        </p:nvPicPr>
        <p:blipFill>
          <a:blip r:embed="rId2">
            <a:alphaModFix/>
          </a:blip>
          <a:stretch>
            <a:fillRect/>
          </a:stretch>
        </p:blipFill>
        <p:spPr>
          <a:xfrm>
            <a:off x="7986576" y="381526"/>
            <a:ext cx="841247" cy="841247"/>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perator">
  <p:cSld name="BLANK_1_1_2_1">
    <p:bg>
      <p:bgPr>
        <a:solidFill>
          <a:srgbClr val="252331"/>
        </a:solidFill>
        <a:effectLst/>
      </p:bgPr>
    </p:bg>
    <p:spTree>
      <p:nvGrpSpPr>
        <p:cNvPr id="1" name="Shape 71"/>
        <p:cNvGrpSpPr/>
        <p:nvPr/>
      </p:nvGrpSpPr>
      <p:grpSpPr>
        <a:xfrm>
          <a:off x="0" y="0"/>
          <a:ext cx="0" cy="0"/>
          <a:chOff x="0" y="0"/>
          <a:chExt cx="0" cy="0"/>
        </a:xfrm>
      </p:grpSpPr>
      <p:sp>
        <p:nvSpPr>
          <p:cNvPr id="72" name="Google Shape;72;p14"/>
          <p:cNvSpPr txBox="1"/>
          <p:nvPr/>
        </p:nvSpPr>
        <p:spPr>
          <a:xfrm>
            <a:off x="0" y="4768075"/>
            <a:ext cx="9144000" cy="375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00" i="1">
                <a:solidFill>
                  <a:srgbClr val="999999"/>
                </a:solidFill>
                <a:latin typeface="Raleway"/>
                <a:ea typeface="Raleway"/>
                <a:cs typeface="Raleway"/>
                <a:sym typeface="Raleway"/>
              </a:rPr>
              <a:t>Archaeological LOD Ecosystem - CAA 2022, virtual - 8th-11th August 2022 - Florian Thiery, Allard W. Mees, David G. Wigg-Wolf</a:t>
            </a:r>
            <a:endParaRPr sz="800" i="1">
              <a:solidFill>
                <a:srgbClr val="999999"/>
              </a:solidFill>
              <a:latin typeface="Raleway"/>
              <a:ea typeface="Raleway"/>
              <a:cs typeface="Raleway"/>
              <a:sym typeface="Raleway"/>
            </a:endParaRPr>
          </a:p>
        </p:txBody>
      </p:sp>
      <p:sp>
        <p:nvSpPr>
          <p:cNvPr id="73" name="Google Shape;73;p14"/>
          <p:cNvSpPr/>
          <p:nvPr/>
        </p:nvSpPr>
        <p:spPr>
          <a:xfrm>
            <a:off x="390735" y="379877"/>
            <a:ext cx="8362529"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058B8C"/>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AB2430"/>
              </a:highlight>
            </a:endParaRPr>
          </a:p>
        </p:txBody>
      </p:sp>
      <p:sp>
        <p:nvSpPr>
          <p:cNvPr id="74" name="Google Shape;74;p14"/>
          <p:cNvSpPr txBox="1">
            <a:spLocks noGrp="1"/>
          </p:cNvSpPr>
          <p:nvPr>
            <p:ph type="title"/>
          </p:nvPr>
        </p:nvSpPr>
        <p:spPr>
          <a:xfrm>
            <a:off x="390750" y="499200"/>
            <a:ext cx="8362500" cy="4145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058B8C"/>
              </a:buClr>
              <a:buSzPts val="5000"/>
              <a:buFont typeface="Oswald"/>
              <a:buNone/>
              <a:defRPr sz="5000" b="1">
                <a:solidFill>
                  <a:srgbClr val="058B8C"/>
                </a:solidFill>
                <a:latin typeface="Oswald"/>
                <a:ea typeface="Oswald"/>
                <a:cs typeface="Oswald"/>
                <a:sym typeface="Oswald"/>
              </a:defRPr>
            </a:lvl1pPr>
            <a:lvl2pPr lvl="1" algn="ctr" rtl="0">
              <a:spcBef>
                <a:spcPts val="0"/>
              </a:spcBef>
              <a:spcAft>
                <a:spcPts val="0"/>
              </a:spcAft>
              <a:buSzPts val="5000"/>
              <a:buFont typeface="Oswald"/>
              <a:buNone/>
              <a:defRPr sz="5000" b="1">
                <a:latin typeface="Oswald"/>
                <a:ea typeface="Oswald"/>
                <a:cs typeface="Oswald"/>
                <a:sym typeface="Oswald"/>
              </a:defRPr>
            </a:lvl2pPr>
            <a:lvl3pPr lvl="2" algn="ctr" rtl="0">
              <a:spcBef>
                <a:spcPts val="0"/>
              </a:spcBef>
              <a:spcAft>
                <a:spcPts val="0"/>
              </a:spcAft>
              <a:buSzPts val="5000"/>
              <a:buFont typeface="Oswald"/>
              <a:buNone/>
              <a:defRPr sz="5000" b="1">
                <a:latin typeface="Oswald"/>
                <a:ea typeface="Oswald"/>
                <a:cs typeface="Oswald"/>
                <a:sym typeface="Oswald"/>
              </a:defRPr>
            </a:lvl3pPr>
            <a:lvl4pPr lvl="3" algn="ctr" rtl="0">
              <a:spcBef>
                <a:spcPts val="0"/>
              </a:spcBef>
              <a:spcAft>
                <a:spcPts val="0"/>
              </a:spcAft>
              <a:buSzPts val="5000"/>
              <a:buFont typeface="Oswald"/>
              <a:buNone/>
              <a:defRPr sz="5000" b="1">
                <a:latin typeface="Oswald"/>
                <a:ea typeface="Oswald"/>
                <a:cs typeface="Oswald"/>
                <a:sym typeface="Oswald"/>
              </a:defRPr>
            </a:lvl4pPr>
            <a:lvl5pPr lvl="4" algn="ctr" rtl="0">
              <a:spcBef>
                <a:spcPts val="0"/>
              </a:spcBef>
              <a:spcAft>
                <a:spcPts val="0"/>
              </a:spcAft>
              <a:buSzPts val="5000"/>
              <a:buFont typeface="Oswald"/>
              <a:buNone/>
              <a:defRPr sz="5000" b="1">
                <a:latin typeface="Oswald"/>
                <a:ea typeface="Oswald"/>
                <a:cs typeface="Oswald"/>
                <a:sym typeface="Oswald"/>
              </a:defRPr>
            </a:lvl5pPr>
            <a:lvl6pPr lvl="5" algn="ctr" rtl="0">
              <a:spcBef>
                <a:spcPts val="0"/>
              </a:spcBef>
              <a:spcAft>
                <a:spcPts val="0"/>
              </a:spcAft>
              <a:buSzPts val="5000"/>
              <a:buFont typeface="Oswald"/>
              <a:buNone/>
              <a:defRPr sz="5000" b="1">
                <a:latin typeface="Oswald"/>
                <a:ea typeface="Oswald"/>
                <a:cs typeface="Oswald"/>
                <a:sym typeface="Oswald"/>
              </a:defRPr>
            </a:lvl6pPr>
            <a:lvl7pPr lvl="6" algn="ctr" rtl="0">
              <a:spcBef>
                <a:spcPts val="0"/>
              </a:spcBef>
              <a:spcAft>
                <a:spcPts val="0"/>
              </a:spcAft>
              <a:buSzPts val="5000"/>
              <a:buFont typeface="Oswald"/>
              <a:buNone/>
              <a:defRPr sz="5000" b="1">
                <a:latin typeface="Oswald"/>
                <a:ea typeface="Oswald"/>
                <a:cs typeface="Oswald"/>
                <a:sym typeface="Oswald"/>
              </a:defRPr>
            </a:lvl7pPr>
            <a:lvl8pPr lvl="7" algn="ctr" rtl="0">
              <a:spcBef>
                <a:spcPts val="0"/>
              </a:spcBef>
              <a:spcAft>
                <a:spcPts val="0"/>
              </a:spcAft>
              <a:buSzPts val="5000"/>
              <a:buFont typeface="Oswald"/>
              <a:buNone/>
              <a:defRPr sz="5000" b="1">
                <a:latin typeface="Oswald"/>
                <a:ea typeface="Oswald"/>
                <a:cs typeface="Oswald"/>
                <a:sym typeface="Oswald"/>
              </a:defRPr>
            </a:lvl8pPr>
            <a:lvl9pPr lvl="8" algn="ctr" rtl="0">
              <a:spcBef>
                <a:spcPts val="0"/>
              </a:spcBef>
              <a:spcAft>
                <a:spcPts val="0"/>
              </a:spcAft>
              <a:buSzPts val="5000"/>
              <a:buFont typeface="Oswald"/>
              <a:buNone/>
              <a:defRPr sz="5000" b="1">
                <a:latin typeface="Oswald"/>
                <a:ea typeface="Oswald"/>
                <a:cs typeface="Oswald"/>
                <a:sym typeface="Oswald"/>
              </a:defRPr>
            </a:lvl9pPr>
          </a:lstStyle>
          <a:p>
            <a:endParaRPr/>
          </a:p>
        </p:txBody>
      </p:sp>
      <p:sp>
        <p:nvSpPr>
          <p:cNvPr id="75" name="Google Shape;75;p14"/>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lvl1pPr lvl="0" rtl="0">
              <a:buNone/>
              <a:defRPr>
                <a:solidFill>
                  <a:srgbClr val="058B8C"/>
                </a:solidFill>
              </a:defRPr>
            </a:lvl1pPr>
            <a:lvl2pPr lvl="1" rtl="0">
              <a:buNone/>
              <a:defRPr>
                <a:solidFill>
                  <a:srgbClr val="058B8C"/>
                </a:solidFill>
              </a:defRPr>
            </a:lvl2pPr>
            <a:lvl3pPr lvl="2" rtl="0">
              <a:buNone/>
              <a:defRPr>
                <a:solidFill>
                  <a:srgbClr val="058B8C"/>
                </a:solidFill>
              </a:defRPr>
            </a:lvl3pPr>
            <a:lvl4pPr lvl="3" rtl="0">
              <a:buNone/>
              <a:defRPr>
                <a:solidFill>
                  <a:srgbClr val="058B8C"/>
                </a:solidFill>
              </a:defRPr>
            </a:lvl4pPr>
            <a:lvl5pPr lvl="4" rtl="0">
              <a:buNone/>
              <a:defRPr>
                <a:solidFill>
                  <a:srgbClr val="058B8C"/>
                </a:solidFill>
              </a:defRPr>
            </a:lvl5pPr>
            <a:lvl6pPr lvl="5" rtl="0">
              <a:buNone/>
              <a:defRPr>
                <a:solidFill>
                  <a:srgbClr val="058B8C"/>
                </a:solidFill>
              </a:defRPr>
            </a:lvl6pPr>
            <a:lvl7pPr lvl="6" rtl="0">
              <a:buNone/>
              <a:defRPr>
                <a:solidFill>
                  <a:srgbClr val="058B8C"/>
                </a:solidFill>
              </a:defRPr>
            </a:lvl7pPr>
            <a:lvl8pPr lvl="7" rtl="0">
              <a:buNone/>
              <a:defRPr>
                <a:solidFill>
                  <a:srgbClr val="058B8C"/>
                </a:solidFill>
              </a:defRPr>
            </a:lvl8pPr>
            <a:lvl9pPr lvl="8" rtl="0">
              <a:buNone/>
              <a:defRPr>
                <a:solidFill>
                  <a:srgbClr val="058B8C"/>
                </a:solidFill>
              </a:defRPr>
            </a:lvl9pPr>
          </a:lstStyle>
          <a:p>
            <a:pPr marL="0" lvl="0" indent="0" algn="ctr" rtl="0">
              <a:spcBef>
                <a:spcPts val="0"/>
              </a:spcBef>
              <a:spcAft>
                <a:spcPts val="0"/>
              </a:spcAft>
              <a:buNone/>
            </a:pPr>
            <a:fld id="{00000000-1234-1234-1234-123412341234}" type="slidenum">
              <a:rPr lang="en"/>
              <a:t>‹Nr.›</a:t>
            </a:fld>
            <a:endParaRPr/>
          </a:p>
        </p:txBody>
      </p:sp>
      <p:pic>
        <p:nvPicPr>
          <p:cNvPr id="76" name="Google Shape;76;p14"/>
          <p:cNvPicPr preferRelativeResize="0"/>
          <p:nvPr/>
        </p:nvPicPr>
        <p:blipFill>
          <a:blip r:embed="rId2">
            <a:alphaModFix/>
          </a:blip>
          <a:stretch>
            <a:fillRect/>
          </a:stretch>
        </p:blipFill>
        <p:spPr>
          <a:xfrm>
            <a:off x="7986576" y="381526"/>
            <a:ext cx="841247" cy="841247"/>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colored 1 1">
  <p:cSld name="BLANK_1_1_1">
    <p:bg>
      <p:bgPr>
        <a:solidFill>
          <a:srgbClr val="FFFFFF"/>
        </a:solidFill>
        <a:effectLst/>
      </p:bgPr>
    </p:bg>
    <p:spTree>
      <p:nvGrpSpPr>
        <p:cNvPr id="1" name="Shape 77"/>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solidFill>
          <a:srgbClr val="000000"/>
        </a:solidFill>
        <a:effectLst/>
      </p:bgPr>
    </p:bg>
    <p:spTree>
      <p:nvGrpSpPr>
        <p:cNvPr id="1" name="Shape 12"/>
        <p:cNvGrpSpPr/>
        <p:nvPr/>
      </p:nvGrpSpPr>
      <p:grpSpPr>
        <a:xfrm>
          <a:off x="0" y="0"/>
          <a:ext cx="0" cy="0"/>
          <a:chOff x="0" y="0"/>
          <a:chExt cx="0" cy="0"/>
        </a:xfrm>
      </p:grpSpPr>
      <p:sp>
        <p:nvSpPr>
          <p:cNvPr id="13" name="Google Shape;13;p3"/>
          <p:cNvSpPr/>
          <p:nvPr/>
        </p:nvSpPr>
        <p:spPr>
          <a:xfrm>
            <a:off x="390735" y="379877"/>
            <a:ext cx="8362529"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FFFF"/>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3"/>
          <p:cNvSpPr txBox="1">
            <a:spLocks noGrp="1"/>
          </p:cNvSpPr>
          <p:nvPr>
            <p:ph type="ctrTitle"/>
          </p:nvPr>
        </p:nvSpPr>
        <p:spPr>
          <a:xfrm>
            <a:off x="685800" y="2726342"/>
            <a:ext cx="7772400" cy="11598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5" name="Google Shape;15;p3"/>
          <p:cNvSpPr txBox="1">
            <a:spLocks noGrp="1"/>
          </p:cNvSpPr>
          <p:nvPr>
            <p:ph type="subTitle" idx="1"/>
          </p:nvPr>
        </p:nvSpPr>
        <p:spPr>
          <a:xfrm>
            <a:off x="685800" y="3830653"/>
            <a:ext cx="7772400" cy="784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1800"/>
              <a:buNone/>
              <a:defRPr>
                <a:solidFill>
                  <a:srgbClr val="FFFFFF"/>
                </a:solidFill>
              </a:defRPr>
            </a:lvl1pPr>
            <a:lvl2pPr lvl="1" rtl="0">
              <a:spcBef>
                <a:spcPts val="0"/>
              </a:spcBef>
              <a:spcAft>
                <a:spcPts val="0"/>
              </a:spcAft>
              <a:buClr>
                <a:srgbClr val="FFFFFF"/>
              </a:buClr>
              <a:buSzPts val="3000"/>
              <a:buNone/>
              <a:defRPr sz="3000">
                <a:solidFill>
                  <a:srgbClr val="FFFFFF"/>
                </a:solidFill>
              </a:defRPr>
            </a:lvl2pPr>
            <a:lvl3pPr lvl="2" rtl="0">
              <a:spcBef>
                <a:spcPts val="0"/>
              </a:spcBef>
              <a:spcAft>
                <a:spcPts val="0"/>
              </a:spcAft>
              <a:buClr>
                <a:srgbClr val="FFFFFF"/>
              </a:buClr>
              <a:buSzPts val="3000"/>
              <a:buNone/>
              <a:defRPr sz="3000">
                <a:solidFill>
                  <a:srgbClr val="FFFFFF"/>
                </a:solidFill>
              </a:defRPr>
            </a:lvl3pPr>
            <a:lvl4pPr lvl="3" rtl="0">
              <a:spcBef>
                <a:spcPts val="0"/>
              </a:spcBef>
              <a:spcAft>
                <a:spcPts val="0"/>
              </a:spcAft>
              <a:buClr>
                <a:srgbClr val="FFFFFF"/>
              </a:buClr>
              <a:buSzPts val="3000"/>
              <a:buNone/>
              <a:defRPr sz="3000">
                <a:solidFill>
                  <a:srgbClr val="FFFFFF"/>
                </a:solidFill>
              </a:defRPr>
            </a:lvl4pPr>
            <a:lvl5pPr lvl="4" rtl="0">
              <a:spcBef>
                <a:spcPts val="0"/>
              </a:spcBef>
              <a:spcAft>
                <a:spcPts val="0"/>
              </a:spcAft>
              <a:buClr>
                <a:srgbClr val="FFFFFF"/>
              </a:buClr>
              <a:buSzPts val="3000"/>
              <a:buNone/>
              <a:defRPr sz="3000">
                <a:solidFill>
                  <a:srgbClr val="FFFFFF"/>
                </a:solidFill>
              </a:defRPr>
            </a:lvl5pPr>
            <a:lvl6pPr lvl="5" rtl="0">
              <a:spcBef>
                <a:spcPts val="0"/>
              </a:spcBef>
              <a:spcAft>
                <a:spcPts val="0"/>
              </a:spcAft>
              <a:buClr>
                <a:srgbClr val="FFFFFF"/>
              </a:buClr>
              <a:buSzPts val="3000"/>
              <a:buNone/>
              <a:defRPr sz="3000">
                <a:solidFill>
                  <a:srgbClr val="FFFFFF"/>
                </a:solidFill>
              </a:defRPr>
            </a:lvl6pPr>
            <a:lvl7pPr lvl="6" rtl="0">
              <a:spcBef>
                <a:spcPts val="0"/>
              </a:spcBef>
              <a:spcAft>
                <a:spcPts val="0"/>
              </a:spcAft>
              <a:buClr>
                <a:srgbClr val="FFFFFF"/>
              </a:buClr>
              <a:buSzPts val="3000"/>
              <a:buNone/>
              <a:defRPr sz="3000">
                <a:solidFill>
                  <a:srgbClr val="FFFFFF"/>
                </a:solidFill>
              </a:defRPr>
            </a:lvl7pPr>
            <a:lvl8pPr lvl="7" rtl="0">
              <a:spcBef>
                <a:spcPts val="0"/>
              </a:spcBef>
              <a:spcAft>
                <a:spcPts val="0"/>
              </a:spcAft>
              <a:buClr>
                <a:srgbClr val="FFFFFF"/>
              </a:buClr>
              <a:buSzPts val="3000"/>
              <a:buNone/>
              <a:defRPr sz="3000">
                <a:solidFill>
                  <a:srgbClr val="FFFFFF"/>
                </a:solidFill>
              </a:defRPr>
            </a:lvl8pPr>
            <a:lvl9pPr lvl="8" rtl="0">
              <a:spcBef>
                <a:spcPts val="0"/>
              </a:spcBef>
              <a:spcAft>
                <a:spcPts val="0"/>
              </a:spcAft>
              <a:buClr>
                <a:srgbClr val="FFFFFF"/>
              </a:buClr>
              <a:buSzPts val="3000"/>
              <a:buNone/>
              <a:defRPr sz="3000">
                <a:solidFill>
                  <a:srgbClr val="FFFFFF"/>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bg>
      <p:bgPr>
        <a:solidFill>
          <a:srgbClr val="000000"/>
        </a:solidFill>
        <a:effectLst/>
      </p:bgPr>
    </p:bg>
    <p:spTree>
      <p:nvGrpSpPr>
        <p:cNvPr id="1" name="Shape 16"/>
        <p:cNvGrpSpPr/>
        <p:nvPr/>
      </p:nvGrpSpPr>
      <p:grpSpPr>
        <a:xfrm>
          <a:off x="0" y="0"/>
          <a:ext cx="0" cy="0"/>
          <a:chOff x="0" y="0"/>
          <a:chExt cx="0" cy="0"/>
        </a:xfrm>
      </p:grpSpPr>
      <p:sp>
        <p:nvSpPr>
          <p:cNvPr id="17" name="Google Shape;17;p4"/>
          <p:cNvSpPr/>
          <p:nvPr/>
        </p:nvSpPr>
        <p:spPr>
          <a:xfrm flipH="1">
            <a:off x="390735" y="379877"/>
            <a:ext cx="8362529"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FFFF"/>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4"/>
          <p:cNvSpPr txBox="1">
            <a:spLocks noGrp="1"/>
          </p:cNvSpPr>
          <p:nvPr>
            <p:ph type="body" idx="1"/>
          </p:nvPr>
        </p:nvSpPr>
        <p:spPr>
          <a:xfrm>
            <a:off x="1757200" y="2161800"/>
            <a:ext cx="5629800" cy="819900"/>
          </a:xfrm>
          <a:prstGeom prst="rect">
            <a:avLst/>
          </a:prstGeom>
        </p:spPr>
        <p:txBody>
          <a:bodyPr spcFirstLastPara="1" wrap="square" lIns="91425" tIns="91425" rIns="91425" bIns="91425" anchor="ctr" anchorCtr="0">
            <a:noAutofit/>
          </a:bodyPr>
          <a:lstStyle>
            <a:lvl1pPr marL="457200" lvl="0" indent="-419100" algn="ctr" rtl="0">
              <a:spcBef>
                <a:spcPts val="600"/>
              </a:spcBef>
              <a:spcAft>
                <a:spcPts val="0"/>
              </a:spcAft>
              <a:buClr>
                <a:srgbClr val="434343"/>
              </a:buClr>
              <a:buSzPts val="3000"/>
              <a:buChar char="●"/>
              <a:defRPr sz="3000" i="1">
                <a:solidFill>
                  <a:srgbClr val="434343"/>
                </a:solidFill>
              </a:defRPr>
            </a:lvl1pPr>
            <a:lvl2pPr marL="914400" lvl="1" indent="-419100" algn="ctr" rtl="0">
              <a:spcBef>
                <a:spcPts val="0"/>
              </a:spcBef>
              <a:spcAft>
                <a:spcPts val="0"/>
              </a:spcAft>
              <a:buClr>
                <a:srgbClr val="434343"/>
              </a:buClr>
              <a:buSzPts val="3000"/>
              <a:buChar char="○"/>
              <a:defRPr sz="3000" i="1">
                <a:solidFill>
                  <a:srgbClr val="434343"/>
                </a:solidFill>
              </a:defRPr>
            </a:lvl2pPr>
            <a:lvl3pPr marL="1371600" lvl="2" indent="-419100" algn="ctr" rtl="0">
              <a:spcBef>
                <a:spcPts val="0"/>
              </a:spcBef>
              <a:spcAft>
                <a:spcPts val="0"/>
              </a:spcAft>
              <a:buClr>
                <a:srgbClr val="434343"/>
              </a:buClr>
              <a:buSzPts val="3000"/>
              <a:buChar char="■"/>
              <a:defRPr sz="3000" i="1">
                <a:solidFill>
                  <a:srgbClr val="434343"/>
                </a:solidFill>
              </a:defRPr>
            </a:lvl3pPr>
            <a:lvl4pPr marL="1828800" lvl="3" indent="-419100" algn="ctr" rtl="0">
              <a:spcBef>
                <a:spcPts val="0"/>
              </a:spcBef>
              <a:spcAft>
                <a:spcPts val="0"/>
              </a:spcAft>
              <a:buClr>
                <a:srgbClr val="434343"/>
              </a:buClr>
              <a:buSzPts val="3000"/>
              <a:buChar char="●"/>
              <a:defRPr sz="3000" i="1">
                <a:solidFill>
                  <a:srgbClr val="434343"/>
                </a:solidFill>
              </a:defRPr>
            </a:lvl4pPr>
            <a:lvl5pPr marL="2286000" lvl="4" indent="-419100" algn="ctr" rtl="0">
              <a:spcBef>
                <a:spcPts val="0"/>
              </a:spcBef>
              <a:spcAft>
                <a:spcPts val="0"/>
              </a:spcAft>
              <a:buClr>
                <a:srgbClr val="434343"/>
              </a:buClr>
              <a:buSzPts val="3000"/>
              <a:buChar char="○"/>
              <a:defRPr sz="3000" i="1">
                <a:solidFill>
                  <a:srgbClr val="434343"/>
                </a:solidFill>
              </a:defRPr>
            </a:lvl5pPr>
            <a:lvl6pPr marL="2743200" lvl="5" indent="-419100" algn="ctr" rtl="0">
              <a:spcBef>
                <a:spcPts val="0"/>
              </a:spcBef>
              <a:spcAft>
                <a:spcPts val="0"/>
              </a:spcAft>
              <a:buClr>
                <a:srgbClr val="434343"/>
              </a:buClr>
              <a:buSzPts val="3000"/>
              <a:buChar char="■"/>
              <a:defRPr sz="3000" i="1">
                <a:solidFill>
                  <a:srgbClr val="434343"/>
                </a:solidFill>
              </a:defRPr>
            </a:lvl6pPr>
            <a:lvl7pPr marL="3200400" lvl="6" indent="-419100" algn="ctr" rtl="0">
              <a:spcBef>
                <a:spcPts val="0"/>
              </a:spcBef>
              <a:spcAft>
                <a:spcPts val="0"/>
              </a:spcAft>
              <a:buClr>
                <a:srgbClr val="434343"/>
              </a:buClr>
              <a:buSzPts val="3000"/>
              <a:buChar char="●"/>
              <a:defRPr sz="3000" i="1">
                <a:solidFill>
                  <a:srgbClr val="434343"/>
                </a:solidFill>
              </a:defRPr>
            </a:lvl7pPr>
            <a:lvl8pPr marL="3657600" lvl="7" indent="-419100" algn="ctr" rtl="0">
              <a:spcBef>
                <a:spcPts val="0"/>
              </a:spcBef>
              <a:spcAft>
                <a:spcPts val="0"/>
              </a:spcAft>
              <a:buClr>
                <a:srgbClr val="434343"/>
              </a:buClr>
              <a:buSzPts val="3000"/>
              <a:buChar char="○"/>
              <a:defRPr sz="3000" i="1">
                <a:solidFill>
                  <a:srgbClr val="434343"/>
                </a:solidFill>
              </a:defRPr>
            </a:lvl8pPr>
            <a:lvl9pPr marL="4114800" lvl="8" indent="-419100" algn="ctr" rtl="0">
              <a:spcBef>
                <a:spcPts val="0"/>
              </a:spcBef>
              <a:spcAft>
                <a:spcPts val="0"/>
              </a:spcAft>
              <a:buClr>
                <a:srgbClr val="434343"/>
              </a:buClr>
              <a:buSzPts val="3000"/>
              <a:buChar char="■"/>
              <a:defRPr sz="3000" i="1">
                <a:solidFill>
                  <a:srgbClr val="434343"/>
                </a:solidFill>
              </a:defRPr>
            </a:lvl9pPr>
          </a:lstStyle>
          <a:p>
            <a:endParaRPr/>
          </a:p>
        </p:txBody>
      </p:sp>
      <p:sp>
        <p:nvSpPr>
          <p:cNvPr id="19" name="Google Shape;19;p4"/>
          <p:cNvSpPr txBox="1"/>
          <p:nvPr/>
        </p:nvSpPr>
        <p:spPr>
          <a:xfrm>
            <a:off x="205550" y="75075"/>
            <a:ext cx="7995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0" b="1">
                <a:solidFill>
                  <a:srgbClr val="FFFFFF"/>
                </a:solidFill>
                <a:latin typeface="Raleway"/>
                <a:ea typeface="Raleway"/>
                <a:cs typeface="Raleway"/>
                <a:sym typeface="Raleway"/>
              </a:rPr>
              <a:t>“</a:t>
            </a:r>
            <a:endParaRPr sz="12000" b="1">
              <a:solidFill>
                <a:srgbClr val="FFFFFF"/>
              </a:solidFill>
              <a:latin typeface="Raleway"/>
              <a:ea typeface="Raleway"/>
              <a:cs typeface="Raleway"/>
              <a:sym typeface="Raleway"/>
            </a:endParaRPr>
          </a:p>
        </p:txBody>
      </p:sp>
      <p:sp>
        <p:nvSpPr>
          <p:cNvPr id="20" name="Google Shape;20;p4"/>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ct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1"/>
        <p:cNvGrpSpPr/>
        <p:nvPr/>
      </p:nvGrpSpPr>
      <p:grpSpPr>
        <a:xfrm>
          <a:off x="0" y="0"/>
          <a:ext cx="0" cy="0"/>
          <a:chOff x="0" y="0"/>
          <a:chExt cx="0" cy="0"/>
        </a:xfrm>
      </p:grpSpPr>
      <p:sp>
        <p:nvSpPr>
          <p:cNvPr id="22" name="Google Shape;22;p5"/>
          <p:cNvSpPr/>
          <p:nvPr/>
        </p:nvSpPr>
        <p:spPr>
          <a:xfrm>
            <a:off x="390735" y="379877"/>
            <a:ext cx="8362529"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5"/>
          <p:cNvSpPr txBox="1">
            <a:spLocks noGrp="1"/>
          </p:cNvSpPr>
          <p:nvPr>
            <p:ph type="title"/>
          </p:nvPr>
        </p:nvSpPr>
        <p:spPr>
          <a:xfrm>
            <a:off x="922000" y="891775"/>
            <a:ext cx="6866100" cy="857400"/>
          </a:xfrm>
          <a:prstGeom prst="rect">
            <a:avLst/>
          </a:prstGeom>
        </p:spPr>
        <p:txBody>
          <a:bodyPr spcFirstLastPara="1" wrap="square" lIns="91425" tIns="91425" rIns="91425" bIns="91425" anchor="t" anchorCtr="0">
            <a:noAutofit/>
          </a:bodyPr>
          <a:lstStyle>
            <a:lvl1pPr lvl="0" rtl="0">
              <a:spcBef>
                <a:spcPts val="0"/>
              </a:spcBef>
              <a:spcAft>
                <a:spcPts val="0"/>
              </a:spcAft>
              <a:buSzPts val="5800"/>
              <a:buNone/>
              <a:defRPr/>
            </a:lvl1pPr>
            <a:lvl2pPr lvl="1" rtl="0">
              <a:spcBef>
                <a:spcPts val="0"/>
              </a:spcBef>
              <a:spcAft>
                <a:spcPts val="0"/>
              </a:spcAft>
              <a:buSzPts val="5800"/>
              <a:buNone/>
              <a:defRPr/>
            </a:lvl2pPr>
            <a:lvl3pPr lvl="2" rtl="0">
              <a:spcBef>
                <a:spcPts val="0"/>
              </a:spcBef>
              <a:spcAft>
                <a:spcPts val="0"/>
              </a:spcAft>
              <a:buSzPts val="5800"/>
              <a:buNone/>
              <a:defRPr/>
            </a:lvl3pPr>
            <a:lvl4pPr lvl="3" rtl="0">
              <a:spcBef>
                <a:spcPts val="0"/>
              </a:spcBef>
              <a:spcAft>
                <a:spcPts val="0"/>
              </a:spcAft>
              <a:buSzPts val="5800"/>
              <a:buNone/>
              <a:defRPr/>
            </a:lvl4pPr>
            <a:lvl5pPr lvl="4" rtl="0">
              <a:spcBef>
                <a:spcPts val="0"/>
              </a:spcBef>
              <a:spcAft>
                <a:spcPts val="0"/>
              </a:spcAft>
              <a:buSzPts val="5800"/>
              <a:buNone/>
              <a:defRPr/>
            </a:lvl5pPr>
            <a:lvl6pPr lvl="5" rtl="0">
              <a:spcBef>
                <a:spcPts val="0"/>
              </a:spcBef>
              <a:spcAft>
                <a:spcPts val="0"/>
              </a:spcAft>
              <a:buSzPts val="5800"/>
              <a:buNone/>
              <a:defRPr/>
            </a:lvl6pPr>
            <a:lvl7pPr lvl="6" rtl="0">
              <a:spcBef>
                <a:spcPts val="0"/>
              </a:spcBef>
              <a:spcAft>
                <a:spcPts val="0"/>
              </a:spcAft>
              <a:buSzPts val="5800"/>
              <a:buNone/>
              <a:defRPr/>
            </a:lvl7pPr>
            <a:lvl8pPr lvl="7" rtl="0">
              <a:spcBef>
                <a:spcPts val="0"/>
              </a:spcBef>
              <a:spcAft>
                <a:spcPts val="0"/>
              </a:spcAft>
              <a:buSzPts val="5800"/>
              <a:buNone/>
              <a:defRPr/>
            </a:lvl8pPr>
            <a:lvl9pPr lvl="8" rtl="0">
              <a:spcBef>
                <a:spcPts val="0"/>
              </a:spcBef>
              <a:spcAft>
                <a:spcPts val="0"/>
              </a:spcAft>
              <a:buSzPts val="5800"/>
              <a:buNone/>
              <a:defRPr/>
            </a:lvl9pPr>
          </a:lstStyle>
          <a:p>
            <a:endParaRPr/>
          </a:p>
        </p:txBody>
      </p:sp>
      <p:sp>
        <p:nvSpPr>
          <p:cNvPr id="24" name="Google Shape;24;p5"/>
          <p:cNvSpPr txBox="1">
            <a:spLocks noGrp="1"/>
          </p:cNvSpPr>
          <p:nvPr>
            <p:ph type="body" idx="1"/>
          </p:nvPr>
        </p:nvSpPr>
        <p:spPr>
          <a:xfrm>
            <a:off x="922000" y="1885951"/>
            <a:ext cx="6866100" cy="23661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Clr>
                <a:srgbClr val="AB2430"/>
              </a:buClr>
              <a:buSzPts val="1800"/>
              <a:buChar char="●"/>
              <a:defRPr/>
            </a:lvl1pPr>
            <a:lvl2pPr marL="914400" lvl="1" indent="-342900" rtl="0">
              <a:spcBef>
                <a:spcPts val="0"/>
              </a:spcBef>
              <a:spcAft>
                <a:spcPts val="0"/>
              </a:spcAft>
              <a:buClr>
                <a:srgbClr val="FFB600"/>
              </a:buClr>
              <a:buSzPts val="1800"/>
              <a:buChar char="○"/>
              <a:defRPr/>
            </a:lvl2pPr>
            <a:lvl3pPr marL="1371600" lvl="2" indent="-342900" rtl="0">
              <a:spcBef>
                <a:spcPts val="0"/>
              </a:spcBef>
              <a:spcAft>
                <a:spcPts val="0"/>
              </a:spcAft>
              <a:buClr>
                <a:srgbClr val="FFB600"/>
              </a:buClr>
              <a:buSzPts val="18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25" name="Google Shape;25;p5"/>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lvl1pPr lvl="0" rtl="0">
              <a:buNone/>
              <a:defRPr>
                <a:solidFill>
                  <a:srgbClr val="000000"/>
                </a:solidFill>
              </a:defRPr>
            </a:lvl1pPr>
            <a:lvl2pPr lvl="1" rtl="0">
              <a:buNone/>
              <a:defRPr>
                <a:solidFill>
                  <a:srgbClr val="000000"/>
                </a:solidFill>
              </a:defRPr>
            </a:lvl2pPr>
            <a:lvl3pPr lvl="2" rtl="0">
              <a:buNone/>
              <a:defRPr>
                <a:solidFill>
                  <a:srgbClr val="000000"/>
                </a:solidFill>
              </a:defRPr>
            </a:lvl3pPr>
            <a:lvl4pPr lvl="3" rtl="0">
              <a:buNone/>
              <a:defRPr>
                <a:solidFill>
                  <a:srgbClr val="000000"/>
                </a:solidFill>
              </a:defRPr>
            </a:lvl4pPr>
            <a:lvl5pPr lvl="4" rtl="0">
              <a:buNone/>
              <a:defRPr>
                <a:solidFill>
                  <a:srgbClr val="000000"/>
                </a:solidFill>
              </a:defRPr>
            </a:lvl5pPr>
            <a:lvl6pPr lvl="5" rtl="0">
              <a:buNone/>
              <a:defRPr>
                <a:solidFill>
                  <a:srgbClr val="000000"/>
                </a:solidFill>
              </a:defRPr>
            </a:lvl6pPr>
            <a:lvl7pPr lvl="6" rtl="0">
              <a:buNone/>
              <a:defRPr>
                <a:solidFill>
                  <a:srgbClr val="000000"/>
                </a:solidFill>
              </a:defRPr>
            </a:lvl7pPr>
            <a:lvl8pPr lvl="7" rtl="0">
              <a:buNone/>
              <a:defRPr>
                <a:solidFill>
                  <a:srgbClr val="000000"/>
                </a:solidFill>
              </a:defRPr>
            </a:lvl8pPr>
            <a:lvl9pPr lvl="8" rtl="0">
              <a:buNone/>
              <a:defRPr>
                <a:solidFill>
                  <a:srgbClr val="000000"/>
                </a:solidFill>
              </a:defRPr>
            </a:lvl9pPr>
          </a:lstStyle>
          <a:p>
            <a:pPr marL="0" lvl="0" indent="0" algn="ct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26"/>
        <p:cNvGrpSpPr/>
        <p:nvPr/>
      </p:nvGrpSpPr>
      <p:grpSpPr>
        <a:xfrm>
          <a:off x="0" y="0"/>
          <a:ext cx="0" cy="0"/>
          <a:chOff x="0" y="0"/>
          <a:chExt cx="0" cy="0"/>
        </a:xfrm>
      </p:grpSpPr>
      <p:sp>
        <p:nvSpPr>
          <p:cNvPr id="27" name="Google Shape;27;p6"/>
          <p:cNvSpPr/>
          <p:nvPr/>
        </p:nvSpPr>
        <p:spPr>
          <a:xfrm>
            <a:off x="390735" y="379877"/>
            <a:ext cx="8362529"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6"/>
          <p:cNvSpPr txBox="1">
            <a:spLocks noGrp="1"/>
          </p:cNvSpPr>
          <p:nvPr>
            <p:ph type="title"/>
          </p:nvPr>
        </p:nvSpPr>
        <p:spPr>
          <a:xfrm>
            <a:off x="922000" y="891775"/>
            <a:ext cx="6866100" cy="857400"/>
          </a:xfrm>
          <a:prstGeom prst="rect">
            <a:avLst/>
          </a:prstGeom>
        </p:spPr>
        <p:txBody>
          <a:bodyPr spcFirstLastPara="1" wrap="square" lIns="91425" tIns="91425" rIns="91425" bIns="91425" anchor="t" anchorCtr="0">
            <a:noAutofit/>
          </a:bodyPr>
          <a:lstStyle>
            <a:lvl1pPr lvl="0" rtl="0">
              <a:spcBef>
                <a:spcPts val="0"/>
              </a:spcBef>
              <a:spcAft>
                <a:spcPts val="0"/>
              </a:spcAft>
              <a:buSzPts val="5800"/>
              <a:buNone/>
              <a:defRPr/>
            </a:lvl1pPr>
            <a:lvl2pPr lvl="1" rtl="0">
              <a:spcBef>
                <a:spcPts val="0"/>
              </a:spcBef>
              <a:spcAft>
                <a:spcPts val="0"/>
              </a:spcAft>
              <a:buSzPts val="5800"/>
              <a:buNone/>
              <a:defRPr/>
            </a:lvl2pPr>
            <a:lvl3pPr lvl="2" rtl="0">
              <a:spcBef>
                <a:spcPts val="0"/>
              </a:spcBef>
              <a:spcAft>
                <a:spcPts val="0"/>
              </a:spcAft>
              <a:buSzPts val="5800"/>
              <a:buNone/>
              <a:defRPr/>
            </a:lvl3pPr>
            <a:lvl4pPr lvl="3" rtl="0">
              <a:spcBef>
                <a:spcPts val="0"/>
              </a:spcBef>
              <a:spcAft>
                <a:spcPts val="0"/>
              </a:spcAft>
              <a:buSzPts val="5800"/>
              <a:buNone/>
              <a:defRPr/>
            </a:lvl4pPr>
            <a:lvl5pPr lvl="4" rtl="0">
              <a:spcBef>
                <a:spcPts val="0"/>
              </a:spcBef>
              <a:spcAft>
                <a:spcPts val="0"/>
              </a:spcAft>
              <a:buSzPts val="5800"/>
              <a:buNone/>
              <a:defRPr/>
            </a:lvl5pPr>
            <a:lvl6pPr lvl="5" rtl="0">
              <a:spcBef>
                <a:spcPts val="0"/>
              </a:spcBef>
              <a:spcAft>
                <a:spcPts val="0"/>
              </a:spcAft>
              <a:buSzPts val="5800"/>
              <a:buNone/>
              <a:defRPr/>
            </a:lvl6pPr>
            <a:lvl7pPr lvl="6" rtl="0">
              <a:spcBef>
                <a:spcPts val="0"/>
              </a:spcBef>
              <a:spcAft>
                <a:spcPts val="0"/>
              </a:spcAft>
              <a:buSzPts val="5800"/>
              <a:buNone/>
              <a:defRPr/>
            </a:lvl7pPr>
            <a:lvl8pPr lvl="7" rtl="0">
              <a:spcBef>
                <a:spcPts val="0"/>
              </a:spcBef>
              <a:spcAft>
                <a:spcPts val="0"/>
              </a:spcAft>
              <a:buSzPts val="5800"/>
              <a:buNone/>
              <a:defRPr/>
            </a:lvl8pPr>
            <a:lvl9pPr lvl="8" rtl="0">
              <a:spcBef>
                <a:spcPts val="0"/>
              </a:spcBef>
              <a:spcAft>
                <a:spcPts val="0"/>
              </a:spcAft>
              <a:buSzPts val="5800"/>
              <a:buNone/>
              <a:defRPr/>
            </a:lvl9pPr>
          </a:lstStyle>
          <a:p>
            <a:endParaRPr/>
          </a:p>
        </p:txBody>
      </p:sp>
      <p:sp>
        <p:nvSpPr>
          <p:cNvPr id="29" name="Google Shape;29;p6"/>
          <p:cNvSpPr txBox="1">
            <a:spLocks noGrp="1"/>
          </p:cNvSpPr>
          <p:nvPr>
            <p:ph type="body" idx="1"/>
          </p:nvPr>
        </p:nvSpPr>
        <p:spPr>
          <a:xfrm>
            <a:off x="922000" y="1887378"/>
            <a:ext cx="3543300" cy="30276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a:lvl1pPr>
            <a:lvl2pPr marL="914400" lvl="1" indent="-342900" rtl="0">
              <a:spcBef>
                <a:spcPts val="0"/>
              </a:spcBef>
              <a:spcAft>
                <a:spcPts val="0"/>
              </a:spcAft>
              <a:buSzPts val="1800"/>
              <a:buChar char="○"/>
              <a:defRPr/>
            </a:lvl2pPr>
            <a:lvl3pPr marL="1371600" lvl="2" indent="-342900" rtl="0">
              <a:spcBef>
                <a:spcPts val="0"/>
              </a:spcBef>
              <a:spcAft>
                <a:spcPts val="0"/>
              </a:spcAft>
              <a:buSzPts val="18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30" name="Google Shape;30;p6"/>
          <p:cNvSpPr txBox="1">
            <a:spLocks noGrp="1"/>
          </p:cNvSpPr>
          <p:nvPr>
            <p:ph type="body" idx="2"/>
          </p:nvPr>
        </p:nvSpPr>
        <p:spPr>
          <a:xfrm>
            <a:off x="4678687" y="1887378"/>
            <a:ext cx="3543300" cy="30276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a:lvl1pPr>
            <a:lvl2pPr marL="914400" lvl="1" indent="-342900" rtl="0">
              <a:spcBef>
                <a:spcPts val="0"/>
              </a:spcBef>
              <a:spcAft>
                <a:spcPts val="0"/>
              </a:spcAft>
              <a:buSzPts val="1800"/>
              <a:buChar char="○"/>
              <a:defRPr/>
            </a:lvl2pPr>
            <a:lvl3pPr marL="1371600" lvl="2" indent="-342900" rtl="0">
              <a:spcBef>
                <a:spcPts val="0"/>
              </a:spcBef>
              <a:spcAft>
                <a:spcPts val="0"/>
              </a:spcAft>
              <a:buSzPts val="18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31" name="Google Shape;31;p6"/>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lvl1pPr lvl="0" rtl="0">
              <a:buNone/>
              <a:defRPr>
                <a:solidFill>
                  <a:srgbClr val="17245F"/>
                </a:solidFill>
              </a:defRPr>
            </a:lvl1pPr>
            <a:lvl2pPr lvl="1" rtl="0">
              <a:buNone/>
              <a:defRPr>
                <a:solidFill>
                  <a:srgbClr val="17245F"/>
                </a:solidFill>
              </a:defRPr>
            </a:lvl2pPr>
            <a:lvl3pPr lvl="2" rtl="0">
              <a:buNone/>
              <a:defRPr>
                <a:solidFill>
                  <a:srgbClr val="17245F"/>
                </a:solidFill>
              </a:defRPr>
            </a:lvl3pPr>
            <a:lvl4pPr lvl="3" rtl="0">
              <a:buNone/>
              <a:defRPr>
                <a:solidFill>
                  <a:srgbClr val="17245F"/>
                </a:solidFill>
              </a:defRPr>
            </a:lvl4pPr>
            <a:lvl5pPr lvl="4" rtl="0">
              <a:buNone/>
              <a:defRPr>
                <a:solidFill>
                  <a:srgbClr val="17245F"/>
                </a:solidFill>
              </a:defRPr>
            </a:lvl5pPr>
            <a:lvl6pPr lvl="5" rtl="0">
              <a:buNone/>
              <a:defRPr>
                <a:solidFill>
                  <a:srgbClr val="17245F"/>
                </a:solidFill>
              </a:defRPr>
            </a:lvl6pPr>
            <a:lvl7pPr lvl="6" rtl="0">
              <a:buNone/>
              <a:defRPr>
                <a:solidFill>
                  <a:srgbClr val="17245F"/>
                </a:solidFill>
              </a:defRPr>
            </a:lvl7pPr>
            <a:lvl8pPr lvl="7" rtl="0">
              <a:buNone/>
              <a:defRPr>
                <a:solidFill>
                  <a:srgbClr val="17245F"/>
                </a:solidFill>
              </a:defRPr>
            </a:lvl8pPr>
            <a:lvl9pPr lvl="8" rtl="0">
              <a:buNone/>
              <a:defRPr>
                <a:solidFill>
                  <a:srgbClr val="17245F"/>
                </a:solidFill>
              </a:defRPr>
            </a:lvl9pPr>
          </a:lstStyle>
          <a:p>
            <a:pPr marL="0" lvl="0" indent="0" algn="ct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32"/>
        <p:cNvGrpSpPr/>
        <p:nvPr/>
      </p:nvGrpSpPr>
      <p:grpSpPr>
        <a:xfrm>
          <a:off x="0" y="0"/>
          <a:ext cx="0" cy="0"/>
          <a:chOff x="0" y="0"/>
          <a:chExt cx="0" cy="0"/>
        </a:xfrm>
      </p:grpSpPr>
      <p:sp>
        <p:nvSpPr>
          <p:cNvPr id="33" name="Google Shape;33;p7"/>
          <p:cNvSpPr/>
          <p:nvPr/>
        </p:nvSpPr>
        <p:spPr>
          <a:xfrm>
            <a:off x="390735" y="379877"/>
            <a:ext cx="8362529"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7"/>
          <p:cNvSpPr txBox="1">
            <a:spLocks noGrp="1"/>
          </p:cNvSpPr>
          <p:nvPr>
            <p:ph type="title"/>
          </p:nvPr>
        </p:nvSpPr>
        <p:spPr>
          <a:xfrm>
            <a:off x="922000" y="891775"/>
            <a:ext cx="6866100" cy="857400"/>
          </a:xfrm>
          <a:prstGeom prst="rect">
            <a:avLst/>
          </a:prstGeom>
        </p:spPr>
        <p:txBody>
          <a:bodyPr spcFirstLastPara="1" wrap="square" lIns="91425" tIns="91425" rIns="91425" bIns="91425" anchor="t" anchorCtr="0">
            <a:noAutofit/>
          </a:bodyPr>
          <a:lstStyle>
            <a:lvl1pPr lvl="0" rtl="0">
              <a:spcBef>
                <a:spcPts val="0"/>
              </a:spcBef>
              <a:spcAft>
                <a:spcPts val="0"/>
              </a:spcAft>
              <a:buSzPts val="5800"/>
              <a:buNone/>
              <a:defRPr/>
            </a:lvl1pPr>
            <a:lvl2pPr lvl="1" rtl="0">
              <a:spcBef>
                <a:spcPts val="0"/>
              </a:spcBef>
              <a:spcAft>
                <a:spcPts val="0"/>
              </a:spcAft>
              <a:buSzPts val="5800"/>
              <a:buNone/>
              <a:defRPr/>
            </a:lvl2pPr>
            <a:lvl3pPr lvl="2" rtl="0">
              <a:spcBef>
                <a:spcPts val="0"/>
              </a:spcBef>
              <a:spcAft>
                <a:spcPts val="0"/>
              </a:spcAft>
              <a:buSzPts val="5800"/>
              <a:buNone/>
              <a:defRPr/>
            </a:lvl3pPr>
            <a:lvl4pPr lvl="3" rtl="0">
              <a:spcBef>
                <a:spcPts val="0"/>
              </a:spcBef>
              <a:spcAft>
                <a:spcPts val="0"/>
              </a:spcAft>
              <a:buSzPts val="5800"/>
              <a:buNone/>
              <a:defRPr/>
            </a:lvl4pPr>
            <a:lvl5pPr lvl="4" rtl="0">
              <a:spcBef>
                <a:spcPts val="0"/>
              </a:spcBef>
              <a:spcAft>
                <a:spcPts val="0"/>
              </a:spcAft>
              <a:buSzPts val="5800"/>
              <a:buNone/>
              <a:defRPr/>
            </a:lvl5pPr>
            <a:lvl6pPr lvl="5" rtl="0">
              <a:spcBef>
                <a:spcPts val="0"/>
              </a:spcBef>
              <a:spcAft>
                <a:spcPts val="0"/>
              </a:spcAft>
              <a:buSzPts val="5800"/>
              <a:buNone/>
              <a:defRPr/>
            </a:lvl6pPr>
            <a:lvl7pPr lvl="6" rtl="0">
              <a:spcBef>
                <a:spcPts val="0"/>
              </a:spcBef>
              <a:spcAft>
                <a:spcPts val="0"/>
              </a:spcAft>
              <a:buSzPts val="5800"/>
              <a:buNone/>
              <a:defRPr/>
            </a:lvl7pPr>
            <a:lvl8pPr lvl="7" rtl="0">
              <a:spcBef>
                <a:spcPts val="0"/>
              </a:spcBef>
              <a:spcAft>
                <a:spcPts val="0"/>
              </a:spcAft>
              <a:buSzPts val="5800"/>
              <a:buNone/>
              <a:defRPr/>
            </a:lvl8pPr>
            <a:lvl9pPr lvl="8" rtl="0">
              <a:spcBef>
                <a:spcPts val="0"/>
              </a:spcBef>
              <a:spcAft>
                <a:spcPts val="0"/>
              </a:spcAft>
              <a:buSzPts val="5800"/>
              <a:buNone/>
              <a:defRPr/>
            </a:lvl9pPr>
          </a:lstStyle>
          <a:p>
            <a:endParaRPr/>
          </a:p>
        </p:txBody>
      </p:sp>
      <p:sp>
        <p:nvSpPr>
          <p:cNvPr id="35" name="Google Shape;35;p7"/>
          <p:cNvSpPr txBox="1">
            <a:spLocks noGrp="1"/>
          </p:cNvSpPr>
          <p:nvPr>
            <p:ph type="body" idx="1"/>
          </p:nvPr>
        </p:nvSpPr>
        <p:spPr>
          <a:xfrm>
            <a:off x="922000" y="1930500"/>
            <a:ext cx="2332200" cy="29190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36" name="Google Shape;36;p7"/>
          <p:cNvSpPr txBox="1">
            <a:spLocks noGrp="1"/>
          </p:cNvSpPr>
          <p:nvPr>
            <p:ph type="body" idx="2"/>
          </p:nvPr>
        </p:nvSpPr>
        <p:spPr>
          <a:xfrm>
            <a:off x="3373778" y="1930500"/>
            <a:ext cx="2332200" cy="29190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37" name="Google Shape;37;p7"/>
          <p:cNvSpPr txBox="1">
            <a:spLocks noGrp="1"/>
          </p:cNvSpPr>
          <p:nvPr>
            <p:ph type="body" idx="3"/>
          </p:nvPr>
        </p:nvSpPr>
        <p:spPr>
          <a:xfrm>
            <a:off x="5825557" y="1930500"/>
            <a:ext cx="2332200" cy="29190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38" name="Google Shape;38;p7"/>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lvl1pPr lvl="0" rtl="0">
              <a:buNone/>
              <a:defRPr>
                <a:solidFill>
                  <a:srgbClr val="17245F"/>
                </a:solidFill>
              </a:defRPr>
            </a:lvl1pPr>
            <a:lvl2pPr lvl="1" rtl="0">
              <a:buNone/>
              <a:defRPr>
                <a:solidFill>
                  <a:srgbClr val="17245F"/>
                </a:solidFill>
              </a:defRPr>
            </a:lvl2pPr>
            <a:lvl3pPr lvl="2" rtl="0">
              <a:buNone/>
              <a:defRPr>
                <a:solidFill>
                  <a:srgbClr val="17245F"/>
                </a:solidFill>
              </a:defRPr>
            </a:lvl3pPr>
            <a:lvl4pPr lvl="3" rtl="0">
              <a:buNone/>
              <a:defRPr>
                <a:solidFill>
                  <a:srgbClr val="17245F"/>
                </a:solidFill>
              </a:defRPr>
            </a:lvl4pPr>
            <a:lvl5pPr lvl="4" rtl="0">
              <a:buNone/>
              <a:defRPr>
                <a:solidFill>
                  <a:srgbClr val="17245F"/>
                </a:solidFill>
              </a:defRPr>
            </a:lvl5pPr>
            <a:lvl6pPr lvl="5" rtl="0">
              <a:buNone/>
              <a:defRPr>
                <a:solidFill>
                  <a:srgbClr val="17245F"/>
                </a:solidFill>
              </a:defRPr>
            </a:lvl6pPr>
            <a:lvl7pPr lvl="6" rtl="0">
              <a:buNone/>
              <a:defRPr>
                <a:solidFill>
                  <a:srgbClr val="17245F"/>
                </a:solidFill>
              </a:defRPr>
            </a:lvl7pPr>
            <a:lvl8pPr lvl="7" rtl="0">
              <a:buNone/>
              <a:defRPr>
                <a:solidFill>
                  <a:srgbClr val="17245F"/>
                </a:solidFill>
              </a:defRPr>
            </a:lvl8pPr>
            <a:lvl9pPr lvl="8" rtl="0">
              <a:buNone/>
              <a:defRPr>
                <a:solidFill>
                  <a:srgbClr val="17245F"/>
                </a:solidFill>
              </a:defRPr>
            </a:lvl9pPr>
          </a:lstStyle>
          <a:p>
            <a:pPr marL="0" lvl="0" indent="0" algn="ct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9"/>
        <p:cNvGrpSpPr/>
        <p:nvPr/>
      </p:nvGrpSpPr>
      <p:grpSpPr>
        <a:xfrm>
          <a:off x="0" y="0"/>
          <a:ext cx="0" cy="0"/>
          <a:chOff x="0" y="0"/>
          <a:chExt cx="0" cy="0"/>
        </a:xfrm>
      </p:grpSpPr>
      <p:sp>
        <p:nvSpPr>
          <p:cNvPr id="40" name="Google Shape;40;p8"/>
          <p:cNvSpPr/>
          <p:nvPr/>
        </p:nvSpPr>
        <p:spPr>
          <a:xfrm>
            <a:off x="390735" y="379877"/>
            <a:ext cx="8362529"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8"/>
          <p:cNvSpPr txBox="1">
            <a:spLocks noGrp="1"/>
          </p:cNvSpPr>
          <p:nvPr>
            <p:ph type="title"/>
          </p:nvPr>
        </p:nvSpPr>
        <p:spPr>
          <a:xfrm>
            <a:off x="922000" y="891775"/>
            <a:ext cx="6866100" cy="857400"/>
          </a:xfrm>
          <a:prstGeom prst="rect">
            <a:avLst/>
          </a:prstGeom>
        </p:spPr>
        <p:txBody>
          <a:bodyPr spcFirstLastPara="1" wrap="square" lIns="91425" tIns="91425" rIns="91425" bIns="91425" anchor="t" anchorCtr="0">
            <a:noAutofit/>
          </a:bodyPr>
          <a:lstStyle>
            <a:lvl1pPr lvl="0" rtl="0">
              <a:spcBef>
                <a:spcPts val="0"/>
              </a:spcBef>
              <a:spcAft>
                <a:spcPts val="0"/>
              </a:spcAft>
              <a:buSzPts val="5800"/>
              <a:buNone/>
              <a:defRPr/>
            </a:lvl1pPr>
            <a:lvl2pPr lvl="1" rtl="0">
              <a:spcBef>
                <a:spcPts val="0"/>
              </a:spcBef>
              <a:spcAft>
                <a:spcPts val="0"/>
              </a:spcAft>
              <a:buSzPts val="5800"/>
              <a:buNone/>
              <a:defRPr/>
            </a:lvl2pPr>
            <a:lvl3pPr lvl="2" rtl="0">
              <a:spcBef>
                <a:spcPts val="0"/>
              </a:spcBef>
              <a:spcAft>
                <a:spcPts val="0"/>
              </a:spcAft>
              <a:buSzPts val="5800"/>
              <a:buNone/>
              <a:defRPr/>
            </a:lvl3pPr>
            <a:lvl4pPr lvl="3" rtl="0">
              <a:spcBef>
                <a:spcPts val="0"/>
              </a:spcBef>
              <a:spcAft>
                <a:spcPts val="0"/>
              </a:spcAft>
              <a:buSzPts val="5800"/>
              <a:buNone/>
              <a:defRPr/>
            </a:lvl4pPr>
            <a:lvl5pPr lvl="4" rtl="0">
              <a:spcBef>
                <a:spcPts val="0"/>
              </a:spcBef>
              <a:spcAft>
                <a:spcPts val="0"/>
              </a:spcAft>
              <a:buSzPts val="5800"/>
              <a:buNone/>
              <a:defRPr/>
            </a:lvl5pPr>
            <a:lvl6pPr lvl="5" rtl="0">
              <a:spcBef>
                <a:spcPts val="0"/>
              </a:spcBef>
              <a:spcAft>
                <a:spcPts val="0"/>
              </a:spcAft>
              <a:buSzPts val="5800"/>
              <a:buNone/>
              <a:defRPr/>
            </a:lvl6pPr>
            <a:lvl7pPr lvl="6" rtl="0">
              <a:spcBef>
                <a:spcPts val="0"/>
              </a:spcBef>
              <a:spcAft>
                <a:spcPts val="0"/>
              </a:spcAft>
              <a:buSzPts val="5800"/>
              <a:buNone/>
              <a:defRPr/>
            </a:lvl7pPr>
            <a:lvl8pPr lvl="7" rtl="0">
              <a:spcBef>
                <a:spcPts val="0"/>
              </a:spcBef>
              <a:spcAft>
                <a:spcPts val="0"/>
              </a:spcAft>
              <a:buSzPts val="5800"/>
              <a:buNone/>
              <a:defRPr/>
            </a:lvl8pPr>
            <a:lvl9pPr lvl="8" rtl="0">
              <a:spcBef>
                <a:spcPts val="0"/>
              </a:spcBef>
              <a:spcAft>
                <a:spcPts val="0"/>
              </a:spcAft>
              <a:buSzPts val="5800"/>
              <a:buNone/>
              <a:defRPr/>
            </a:lvl9pPr>
          </a:lstStyle>
          <a:p>
            <a:endParaRPr/>
          </a:p>
        </p:txBody>
      </p:sp>
      <p:sp>
        <p:nvSpPr>
          <p:cNvPr id="42" name="Google Shape;42;p8"/>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lvl1pPr lvl="0" rtl="0">
              <a:buNone/>
              <a:defRPr>
                <a:solidFill>
                  <a:srgbClr val="17245F"/>
                </a:solidFill>
              </a:defRPr>
            </a:lvl1pPr>
            <a:lvl2pPr lvl="1" rtl="0">
              <a:buNone/>
              <a:defRPr>
                <a:solidFill>
                  <a:srgbClr val="17245F"/>
                </a:solidFill>
              </a:defRPr>
            </a:lvl2pPr>
            <a:lvl3pPr lvl="2" rtl="0">
              <a:buNone/>
              <a:defRPr>
                <a:solidFill>
                  <a:srgbClr val="17245F"/>
                </a:solidFill>
              </a:defRPr>
            </a:lvl3pPr>
            <a:lvl4pPr lvl="3" rtl="0">
              <a:buNone/>
              <a:defRPr>
                <a:solidFill>
                  <a:srgbClr val="17245F"/>
                </a:solidFill>
              </a:defRPr>
            </a:lvl4pPr>
            <a:lvl5pPr lvl="4" rtl="0">
              <a:buNone/>
              <a:defRPr>
                <a:solidFill>
                  <a:srgbClr val="17245F"/>
                </a:solidFill>
              </a:defRPr>
            </a:lvl5pPr>
            <a:lvl6pPr lvl="5" rtl="0">
              <a:buNone/>
              <a:defRPr>
                <a:solidFill>
                  <a:srgbClr val="17245F"/>
                </a:solidFill>
              </a:defRPr>
            </a:lvl6pPr>
            <a:lvl7pPr lvl="6" rtl="0">
              <a:buNone/>
              <a:defRPr>
                <a:solidFill>
                  <a:srgbClr val="17245F"/>
                </a:solidFill>
              </a:defRPr>
            </a:lvl7pPr>
            <a:lvl8pPr lvl="7" rtl="0">
              <a:buNone/>
              <a:defRPr>
                <a:solidFill>
                  <a:srgbClr val="17245F"/>
                </a:solidFill>
              </a:defRPr>
            </a:lvl8pPr>
            <a:lvl9pPr lvl="8" rtl="0">
              <a:buNone/>
              <a:defRPr>
                <a:solidFill>
                  <a:srgbClr val="17245F"/>
                </a:solidFill>
              </a:defRPr>
            </a:lvl9pPr>
          </a:lstStyle>
          <a:p>
            <a:pPr marL="0" lvl="0" indent="0" algn="ct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9"/>
          <p:cNvSpPr/>
          <p:nvPr/>
        </p:nvSpPr>
        <p:spPr>
          <a:xfrm>
            <a:off x="390735" y="379877"/>
            <a:ext cx="8362529"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892A69"/>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9"/>
          <p:cNvSpPr txBox="1">
            <a:spLocks noGrp="1"/>
          </p:cNvSpPr>
          <p:nvPr>
            <p:ph type="body" idx="1"/>
          </p:nvPr>
        </p:nvSpPr>
        <p:spPr>
          <a:xfrm>
            <a:off x="457200" y="4253909"/>
            <a:ext cx="8229600" cy="519600"/>
          </a:xfrm>
          <a:prstGeom prst="rect">
            <a:avLst/>
          </a:prstGeom>
        </p:spPr>
        <p:txBody>
          <a:bodyPr spcFirstLastPara="1" wrap="square" lIns="91425" tIns="91425" rIns="91425" bIns="91425" anchor="t" anchorCtr="0">
            <a:noAutofit/>
          </a:bodyPr>
          <a:lstStyle>
            <a:lvl1pPr marL="457200" lvl="0" indent="-228600" algn="ctr" rtl="0">
              <a:spcBef>
                <a:spcPts val="360"/>
              </a:spcBef>
              <a:spcAft>
                <a:spcPts val="0"/>
              </a:spcAft>
              <a:buSzPts val="1400"/>
              <a:buNone/>
              <a:defRPr sz="1400"/>
            </a:lvl1pPr>
          </a:lstStyle>
          <a:p>
            <a:endParaRPr/>
          </a:p>
        </p:txBody>
      </p:sp>
      <p:sp>
        <p:nvSpPr>
          <p:cNvPr id="46" name="Google Shape;46;p9"/>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lvl1pPr lvl="0" rtl="0">
              <a:buNone/>
              <a:defRPr>
                <a:solidFill>
                  <a:srgbClr val="17245F"/>
                </a:solidFill>
              </a:defRPr>
            </a:lvl1pPr>
            <a:lvl2pPr lvl="1" rtl="0">
              <a:buNone/>
              <a:defRPr>
                <a:solidFill>
                  <a:srgbClr val="17245F"/>
                </a:solidFill>
              </a:defRPr>
            </a:lvl2pPr>
            <a:lvl3pPr lvl="2" rtl="0">
              <a:buNone/>
              <a:defRPr>
                <a:solidFill>
                  <a:srgbClr val="17245F"/>
                </a:solidFill>
              </a:defRPr>
            </a:lvl3pPr>
            <a:lvl4pPr lvl="3" rtl="0">
              <a:buNone/>
              <a:defRPr>
                <a:solidFill>
                  <a:srgbClr val="17245F"/>
                </a:solidFill>
              </a:defRPr>
            </a:lvl4pPr>
            <a:lvl5pPr lvl="4" rtl="0">
              <a:buNone/>
              <a:defRPr>
                <a:solidFill>
                  <a:srgbClr val="17245F"/>
                </a:solidFill>
              </a:defRPr>
            </a:lvl5pPr>
            <a:lvl6pPr lvl="5" rtl="0">
              <a:buNone/>
              <a:defRPr>
                <a:solidFill>
                  <a:srgbClr val="17245F"/>
                </a:solidFill>
              </a:defRPr>
            </a:lvl6pPr>
            <a:lvl7pPr lvl="6" rtl="0">
              <a:buNone/>
              <a:defRPr>
                <a:solidFill>
                  <a:srgbClr val="17245F"/>
                </a:solidFill>
              </a:defRPr>
            </a:lvl7pPr>
            <a:lvl8pPr lvl="7" rtl="0">
              <a:buNone/>
              <a:defRPr>
                <a:solidFill>
                  <a:srgbClr val="17245F"/>
                </a:solidFill>
              </a:defRPr>
            </a:lvl8pPr>
            <a:lvl9pPr lvl="8" rtl="0">
              <a:buNone/>
              <a:defRPr>
                <a:solidFill>
                  <a:srgbClr val="17245F"/>
                </a:solidFill>
              </a:defRPr>
            </a:lvl9pPr>
          </a:lstStyle>
          <a:p>
            <a:pPr marL="0" lvl="0" indent="0" algn="ctr" rtl="0">
              <a:spcBef>
                <a:spcPts val="0"/>
              </a:spcBef>
              <a:spcAft>
                <a:spcPts val="0"/>
              </a:spcAft>
              <a:buNone/>
            </a:pPr>
            <a:fld id="{00000000-1234-1234-1234-123412341234}" type="slidenum">
              <a:rPr lang="en"/>
              <a:t>‹Nr.›</a:t>
            </a:fld>
            <a:endParaRPr/>
          </a:p>
        </p:txBody>
      </p:sp>
      <p:sp>
        <p:nvSpPr>
          <p:cNvPr id="47" name="Google Shape;47;p9"/>
          <p:cNvSpPr txBox="1"/>
          <p:nvPr/>
        </p:nvSpPr>
        <p:spPr>
          <a:xfrm>
            <a:off x="0" y="4768075"/>
            <a:ext cx="9144000" cy="375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i="1">
                <a:solidFill>
                  <a:schemeClr val="dk1"/>
                </a:solidFill>
                <a:latin typeface="Raleway"/>
                <a:ea typeface="Raleway"/>
                <a:cs typeface="Raleway"/>
                <a:sym typeface="Raleway"/>
              </a:rPr>
              <a:t>B3a | Session 4 | Semantic Web, LOD | Florian Thiery </a:t>
            </a:r>
            <a:r>
              <a:rPr lang="en" sz="800" i="1" u="sng">
                <a:solidFill>
                  <a:schemeClr val="dk1"/>
                </a:solidFill>
                <a:latin typeface="Raleway"/>
                <a:ea typeface="Raleway"/>
                <a:cs typeface="Raleway"/>
                <a:sym typeface="Raleway"/>
              </a:rPr>
              <a:t>rse@fthiery.de</a:t>
            </a:r>
            <a:r>
              <a:rPr lang="en" sz="800" i="1">
                <a:solidFill>
                  <a:schemeClr val="dk1"/>
                </a:solidFill>
                <a:latin typeface="Raleway"/>
                <a:ea typeface="Raleway"/>
                <a:cs typeface="Raleway"/>
                <a:sym typeface="Raleway"/>
              </a:rPr>
              <a:t> @fthierygeo</a:t>
            </a:r>
            <a:endParaRPr sz="800" i="1">
              <a:latin typeface="Raleway"/>
              <a:ea typeface="Raleway"/>
              <a:cs typeface="Raleway"/>
              <a:sym typeface="Raleway"/>
            </a:endParaRPr>
          </a:p>
        </p:txBody>
      </p:sp>
      <p:pic>
        <p:nvPicPr>
          <p:cNvPr id="48" name="Google Shape;48;p9"/>
          <p:cNvPicPr preferRelativeResize="0"/>
          <p:nvPr/>
        </p:nvPicPr>
        <p:blipFill>
          <a:blip r:embed="rId2">
            <a:alphaModFix/>
          </a:blip>
          <a:stretch>
            <a:fillRect/>
          </a:stretch>
        </p:blipFill>
        <p:spPr>
          <a:xfrm>
            <a:off x="7838042" y="303676"/>
            <a:ext cx="1068463" cy="914398"/>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White normal" type="blank">
  <p:cSld name="BLANK">
    <p:spTree>
      <p:nvGrpSpPr>
        <p:cNvPr id="1" name="Shape 49"/>
        <p:cNvGrpSpPr/>
        <p:nvPr/>
      </p:nvGrpSpPr>
      <p:grpSpPr>
        <a:xfrm>
          <a:off x="0" y="0"/>
          <a:ext cx="0" cy="0"/>
          <a:chOff x="0" y="0"/>
          <a:chExt cx="0" cy="0"/>
        </a:xfrm>
      </p:grpSpPr>
      <p:sp>
        <p:nvSpPr>
          <p:cNvPr id="50" name="Google Shape;50;p10"/>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lvl1pPr lvl="0" rtl="0">
              <a:buNone/>
              <a:defRPr i="1"/>
            </a:lvl1pPr>
            <a:lvl2pPr lvl="1" rtl="0">
              <a:buNone/>
              <a:defRPr i="1"/>
            </a:lvl2pPr>
            <a:lvl3pPr lvl="2" rtl="0">
              <a:buNone/>
              <a:defRPr i="1"/>
            </a:lvl3pPr>
            <a:lvl4pPr lvl="3" rtl="0">
              <a:buNone/>
              <a:defRPr i="1"/>
            </a:lvl4pPr>
            <a:lvl5pPr lvl="4" rtl="0">
              <a:buNone/>
              <a:defRPr i="1"/>
            </a:lvl5pPr>
            <a:lvl6pPr lvl="5" rtl="0">
              <a:buNone/>
              <a:defRPr i="1"/>
            </a:lvl6pPr>
            <a:lvl7pPr lvl="6" rtl="0">
              <a:buNone/>
              <a:defRPr i="1"/>
            </a:lvl7pPr>
            <a:lvl8pPr lvl="7" rtl="0">
              <a:buNone/>
              <a:defRPr i="1"/>
            </a:lvl8pPr>
            <a:lvl9pPr lvl="8" rtl="0">
              <a:buNone/>
              <a:defRPr i="1"/>
            </a:lvl9pPr>
          </a:lstStyle>
          <a:p>
            <a:pPr marL="0" lvl="0" indent="0" algn="ctr" rtl="0">
              <a:spcBef>
                <a:spcPts val="0"/>
              </a:spcBef>
              <a:spcAft>
                <a:spcPts val="0"/>
              </a:spcAft>
              <a:buNone/>
            </a:pPr>
            <a:fld id="{00000000-1234-1234-1234-123412341234}" type="slidenum">
              <a:rPr lang="en"/>
              <a:t>‹Nr.›</a:t>
            </a:fld>
            <a:endParaRPr/>
          </a:p>
        </p:txBody>
      </p:sp>
      <p:sp>
        <p:nvSpPr>
          <p:cNvPr id="51" name="Google Shape;51;p10"/>
          <p:cNvSpPr/>
          <p:nvPr/>
        </p:nvSpPr>
        <p:spPr>
          <a:xfrm>
            <a:off x="390735" y="379877"/>
            <a:ext cx="8362529"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solidFill>
            <a:srgbClr val="5E2028"/>
          </a:solidFill>
          <a:ln w="19050" cap="flat" cmpd="sng">
            <a:solidFill>
              <a:srgbClr val="892A69"/>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0"/>
          <p:cNvSpPr txBox="1">
            <a:spLocks noGrp="1"/>
          </p:cNvSpPr>
          <p:nvPr>
            <p:ph type="title"/>
          </p:nvPr>
        </p:nvSpPr>
        <p:spPr>
          <a:xfrm>
            <a:off x="1138950" y="3764300"/>
            <a:ext cx="6866100" cy="85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000"/>
            </a:lvl1pPr>
            <a:lvl2pPr lvl="1" rtl="0">
              <a:spcBef>
                <a:spcPts val="0"/>
              </a:spcBef>
              <a:spcAft>
                <a:spcPts val="0"/>
              </a:spcAft>
              <a:buSzPts val="5800"/>
              <a:buNone/>
              <a:defRPr/>
            </a:lvl2pPr>
            <a:lvl3pPr lvl="2" rtl="0">
              <a:spcBef>
                <a:spcPts val="0"/>
              </a:spcBef>
              <a:spcAft>
                <a:spcPts val="0"/>
              </a:spcAft>
              <a:buSzPts val="5800"/>
              <a:buNone/>
              <a:defRPr/>
            </a:lvl3pPr>
            <a:lvl4pPr lvl="3" rtl="0">
              <a:spcBef>
                <a:spcPts val="0"/>
              </a:spcBef>
              <a:spcAft>
                <a:spcPts val="0"/>
              </a:spcAft>
              <a:buSzPts val="5800"/>
              <a:buNone/>
              <a:defRPr/>
            </a:lvl4pPr>
            <a:lvl5pPr lvl="4" rtl="0">
              <a:spcBef>
                <a:spcPts val="0"/>
              </a:spcBef>
              <a:spcAft>
                <a:spcPts val="0"/>
              </a:spcAft>
              <a:buSzPts val="5800"/>
              <a:buNone/>
              <a:defRPr/>
            </a:lvl5pPr>
            <a:lvl6pPr lvl="5" rtl="0">
              <a:spcBef>
                <a:spcPts val="0"/>
              </a:spcBef>
              <a:spcAft>
                <a:spcPts val="0"/>
              </a:spcAft>
              <a:buSzPts val="5800"/>
              <a:buNone/>
              <a:defRPr/>
            </a:lvl6pPr>
            <a:lvl7pPr lvl="6" rtl="0">
              <a:spcBef>
                <a:spcPts val="0"/>
              </a:spcBef>
              <a:spcAft>
                <a:spcPts val="0"/>
              </a:spcAft>
              <a:buSzPts val="5800"/>
              <a:buNone/>
              <a:defRPr/>
            </a:lvl7pPr>
            <a:lvl8pPr lvl="7" rtl="0">
              <a:spcBef>
                <a:spcPts val="0"/>
              </a:spcBef>
              <a:spcAft>
                <a:spcPts val="0"/>
              </a:spcAft>
              <a:buSzPts val="5800"/>
              <a:buNone/>
              <a:defRPr/>
            </a:lvl8pPr>
            <a:lvl9pPr lvl="8" rtl="0">
              <a:spcBef>
                <a:spcPts val="0"/>
              </a:spcBef>
              <a:spcAft>
                <a:spcPts val="0"/>
              </a:spcAft>
              <a:buSzPts val="5800"/>
              <a:buNone/>
              <a:defRPr/>
            </a:lvl9pPr>
          </a:lstStyle>
          <a:p>
            <a:endParaRPr/>
          </a:p>
        </p:txBody>
      </p:sp>
      <p:sp>
        <p:nvSpPr>
          <p:cNvPr id="53" name="Google Shape;53;p10"/>
          <p:cNvSpPr txBox="1"/>
          <p:nvPr/>
        </p:nvSpPr>
        <p:spPr>
          <a:xfrm>
            <a:off x="0" y="4768075"/>
            <a:ext cx="9144000" cy="375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00" i="1">
                <a:solidFill>
                  <a:schemeClr val="dk1"/>
                </a:solidFill>
                <a:latin typeface="Raleway"/>
                <a:ea typeface="Raleway"/>
                <a:cs typeface="Raleway"/>
                <a:sym typeface="Raleway"/>
              </a:rPr>
              <a:t>B3a | Session 4 | Semantic Web, LOD | Florian Thiery </a:t>
            </a:r>
            <a:r>
              <a:rPr lang="en" sz="800" i="1" u="sng">
                <a:solidFill>
                  <a:schemeClr val="dk1"/>
                </a:solidFill>
                <a:latin typeface="Raleway"/>
                <a:ea typeface="Raleway"/>
                <a:cs typeface="Raleway"/>
                <a:sym typeface="Raleway"/>
              </a:rPr>
              <a:t>rse@fthiery.de</a:t>
            </a:r>
            <a:r>
              <a:rPr lang="en" sz="800" i="1">
                <a:solidFill>
                  <a:schemeClr val="dk1"/>
                </a:solidFill>
                <a:latin typeface="Raleway"/>
                <a:ea typeface="Raleway"/>
                <a:cs typeface="Raleway"/>
                <a:sym typeface="Raleway"/>
              </a:rPr>
              <a:t> @fthierygeo</a:t>
            </a:r>
            <a:endParaRPr sz="800" i="1">
              <a:solidFill>
                <a:srgbClr val="000000"/>
              </a:solidFill>
              <a:latin typeface="Raleway"/>
              <a:ea typeface="Raleway"/>
              <a:cs typeface="Raleway"/>
              <a:sym typeface="Raleway"/>
            </a:endParaRPr>
          </a:p>
        </p:txBody>
      </p:sp>
      <p:pic>
        <p:nvPicPr>
          <p:cNvPr id="54" name="Google Shape;54;p10"/>
          <p:cNvPicPr preferRelativeResize="0"/>
          <p:nvPr/>
        </p:nvPicPr>
        <p:blipFill>
          <a:blip r:embed="rId2">
            <a:alphaModFix/>
          </a:blip>
          <a:stretch>
            <a:fillRect/>
          </a:stretch>
        </p:blipFill>
        <p:spPr>
          <a:xfrm>
            <a:off x="7838042" y="303676"/>
            <a:ext cx="1068463" cy="914398"/>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22000" y="891775"/>
            <a:ext cx="6866100" cy="857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1pPr>
            <a:lvl2pPr lvl="1" rtl="0">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2pPr>
            <a:lvl3pPr lvl="2" rtl="0">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3pPr>
            <a:lvl4pPr lvl="3" rtl="0">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4pPr>
            <a:lvl5pPr lvl="4" rtl="0">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5pPr>
            <a:lvl6pPr lvl="5" rtl="0">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6pPr>
            <a:lvl7pPr lvl="6" rtl="0">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7pPr>
            <a:lvl8pPr lvl="7" rtl="0">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8pPr>
            <a:lvl9pPr lvl="8" rtl="0">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9pPr>
          </a:lstStyle>
          <a:p>
            <a:endParaRPr/>
          </a:p>
        </p:txBody>
      </p:sp>
      <p:sp>
        <p:nvSpPr>
          <p:cNvPr id="7" name="Google Shape;7;p1"/>
          <p:cNvSpPr txBox="1">
            <a:spLocks noGrp="1"/>
          </p:cNvSpPr>
          <p:nvPr>
            <p:ph type="body" idx="1"/>
          </p:nvPr>
        </p:nvSpPr>
        <p:spPr>
          <a:xfrm>
            <a:off x="922000" y="1885951"/>
            <a:ext cx="6866100" cy="2366100"/>
          </a:xfrm>
          <a:prstGeom prst="rect">
            <a:avLst/>
          </a:prstGeom>
          <a:noFill/>
          <a:ln>
            <a:noFill/>
          </a:ln>
        </p:spPr>
        <p:txBody>
          <a:bodyPr spcFirstLastPara="1" wrap="square" lIns="91425" tIns="91425" rIns="91425" bIns="91425" anchor="t" anchorCtr="0">
            <a:noAutofit/>
          </a:bodyPr>
          <a:lstStyle>
            <a:lvl1pPr marL="457200" lvl="0" indent="-342900" rtl="0">
              <a:spcBef>
                <a:spcPts val="600"/>
              </a:spcBef>
              <a:spcAft>
                <a:spcPts val="0"/>
              </a:spcAft>
              <a:buClr>
                <a:srgbClr val="FFB600"/>
              </a:buClr>
              <a:buSzPts val="1800"/>
              <a:buFont typeface="Raleway Light"/>
              <a:buChar char="●"/>
              <a:defRPr sz="1800">
                <a:solidFill>
                  <a:srgbClr val="666666"/>
                </a:solidFill>
                <a:latin typeface="Raleway Light"/>
                <a:ea typeface="Raleway Light"/>
                <a:cs typeface="Raleway Light"/>
                <a:sym typeface="Raleway Light"/>
              </a:defRPr>
            </a:lvl1pPr>
            <a:lvl2pPr marL="914400" lvl="1" indent="-342900" rtl="0">
              <a:spcBef>
                <a:spcPts val="0"/>
              </a:spcBef>
              <a:spcAft>
                <a:spcPts val="0"/>
              </a:spcAft>
              <a:buClr>
                <a:srgbClr val="FFB600"/>
              </a:buClr>
              <a:buSzPts val="1800"/>
              <a:buFont typeface="Raleway Light"/>
              <a:buChar char="○"/>
              <a:defRPr sz="1800">
                <a:solidFill>
                  <a:srgbClr val="666666"/>
                </a:solidFill>
                <a:latin typeface="Raleway Light"/>
                <a:ea typeface="Raleway Light"/>
                <a:cs typeface="Raleway Light"/>
                <a:sym typeface="Raleway Light"/>
              </a:defRPr>
            </a:lvl2pPr>
            <a:lvl3pPr marL="1371600" lvl="2" indent="-342900" rtl="0">
              <a:spcBef>
                <a:spcPts val="0"/>
              </a:spcBef>
              <a:spcAft>
                <a:spcPts val="0"/>
              </a:spcAft>
              <a:buClr>
                <a:srgbClr val="FFB600"/>
              </a:buClr>
              <a:buSzPts val="1800"/>
              <a:buFont typeface="Raleway Light"/>
              <a:buChar char="■"/>
              <a:defRPr sz="1800">
                <a:solidFill>
                  <a:srgbClr val="666666"/>
                </a:solidFill>
                <a:latin typeface="Raleway Light"/>
                <a:ea typeface="Raleway Light"/>
                <a:cs typeface="Raleway Light"/>
                <a:sym typeface="Raleway Light"/>
              </a:defRPr>
            </a:lvl3pPr>
            <a:lvl4pPr marL="1828800" lvl="3" indent="-342900" rtl="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4pPr>
            <a:lvl5pPr marL="2286000" lvl="4" indent="-342900" rtl="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5pPr>
            <a:lvl6pPr marL="2743200" lvl="5" indent="-342900" rtl="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6pPr>
            <a:lvl7pPr marL="3200400" lvl="6" indent="-342900" rtl="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7pPr>
            <a:lvl8pPr marL="3657600" lvl="7" indent="-342900" rtl="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8pPr>
            <a:lvl9pPr marL="4114800" lvl="8" indent="-342900" rtl="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9pPr>
          </a:lstStyle>
          <a:p>
            <a:endParaRPr/>
          </a:p>
        </p:txBody>
      </p:sp>
      <p:sp>
        <p:nvSpPr>
          <p:cNvPr id="8" name="Google Shape;8;p1"/>
          <p:cNvSpPr txBox="1">
            <a:spLocks noGrp="1"/>
          </p:cNvSpPr>
          <p:nvPr>
            <p:ph type="sldNum" idx="12"/>
          </p:nvPr>
        </p:nvSpPr>
        <p:spPr>
          <a:xfrm>
            <a:off x="8604400" y="4590300"/>
            <a:ext cx="539700" cy="553200"/>
          </a:xfrm>
          <a:prstGeom prst="rect">
            <a:avLst/>
          </a:prstGeom>
          <a:noFill/>
          <a:ln>
            <a:noFill/>
          </a:ln>
        </p:spPr>
        <p:txBody>
          <a:bodyPr spcFirstLastPara="1" wrap="square" lIns="91425" tIns="91425" rIns="91425" bIns="91425" anchor="ctr" anchorCtr="0">
            <a:noAutofit/>
          </a:bodyPr>
          <a:lstStyle>
            <a:lvl1pPr lvl="0" algn="ctr" rtl="0">
              <a:buNone/>
              <a:defRPr sz="1300">
                <a:latin typeface="Raleway ExtraBold"/>
                <a:ea typeface="Raleway ExtraBold"/>
                <a:cs typeface="Raleway ExtraBold"/>
                <a:sym typeface="Raleway ExtraBold"/>
              </a:defRPr>
            </a:lvl1pPr>
            <a:lvl2pPr lvl="1" algn="ctr" rtl="0">
              <a:buNone/>
              <a:defRPr sz="1300">
                <a:latin typeface="Raleway ExtraBold"/>
                <a:ea typeface="Raleway ExtraBold"/>
                <a:cs typeface="Raleway ExtraBold"/>
                <a:sym typeface="Raleway ExtraBold"/>
              </a:defRPr>
            </a:lvl2pPr>
            <a:lvl3pPr lvl="2" algn="ctr" rtl="0">
              <a:buNone/>
              <a:defRPr sz="1300">
                <a:latin typeface="Raleway ExtraBold"/>
                <a:ea typeface="Raleway ExtraBold"/>
                <a:cs typeface="Raleway ExtraBold"/>
                <a:sym typeface="Raleway ExtraBold"/>
              </a:defRPr>
            </a:lvl3pPr>
            <a:lvl4pPr lvl="3" algn="ctr" rtl="0">
              <a:buNone/>
              <a:defRPr sz="1300">
                <a:latin typeface="Raleway ExtraBold"/>
                <a:ea typeface="Raleway ExtraBold"/>
                <a:cs typeface="Raleway ExtraBold"/>
                <a:sym typeface="Raleway ExtraBold"/>
              </a:defRPr>
            </a:lvl4pPr>
            <a:lvl5pPr lvl="4" algn="ctr" rtl="0">
              <a:buNone/>
              <a:defRPr sz="1300">
                <a:latin typeface="Raleway ExtraBold"/>
                <a:ea typeface="Raleway ExtraBold"/>
                <a:cs typeface="Raleway ExtraBold"/>
                <a:sym typeface="Raleway ExtraBold"/>
              </a:defRPr>
            </a:lvl5pPr>
            <a:lvl6pPr lvl="5" algn="ctr" rtl="0">
              <a:buNone/>
              <a:defRPr sz="1300">
                <a:latin typeface="Raleway ExtraBold"/>
                <a:ea typeface="Raleway ExtraBold"/>
                <a:cs typeface="Raleway ExtraBold"/>
                <a:sym typeface="Raleway ExtraBold"/>
              </a:defRPr>
            </a:lvl6pPr>
            <a:lvl7pPr lvl="6" algn="ctr" rtl="0">
              <a:buNone/>
              <a:defRPr sz="1300">
                <a:latin typeface="Raleway ExtraBold"/>
                <a:ea typeface="Raleway ExtraBold"/>
                <a:cs typeface="Raleway ExtraBold"/>
                <a:sym typeface="Raleway ExtraBold"/>
              </a:defRPr>
            </a:lvl7pPr>
            <a:lvl8pPr lvl="7" algn="ctr" rtl="0">
              <a:buNone/>
              <a:defRPr sz="1300">
                <a:latin typeface="Raleway ExtraBold"/>
                <a:ea typeface="Raleway ExtraBold"/>
                <a:cs typeface="Raleway ExtraBold"/>
                <a:sym typeface="Raleway ExtraBold"/>
              </a:defRPr>
            </a:lvl8pPr>
            <a:lvl9pPr lvl="8" algn="ctr" rtl="0">
              <a:buNone/>
              <a:defRPr sz="1300">
                <a:latin typeface="Raleway ExtraBold"/>
                <a:ea typeface="Raleway ExtraBold"/>
                <a:cs typeface="Raleway ExtraBold"/>
                <a:sym typeface="Raleway ExtraBold"/>
              </a:defRPr>
            </a:lvl9pPr>
          </a:lstStyle>
          <a:p>
            <a:pPr marL="0" lvl="0" indent="0" algn="ctr" rtl="0">
              <a:spcBef>
                <a:spcPts val="0"/>
              </a:spcBef>
              <a:spcAft>
                <a:spcPts val="0"/>
              </a:spcAft>
              <a:buNone/>
            </a:pPr>
            <a:fld id="{00000000-1234-1234-1234-123412341234}" type="slidenum">
              <a:rPr lang="en"/>
              <a:t>‹Nr.›</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transition spd="med">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2.jp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24.png"/><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9.png"/><Relationship Id="rId7" Type="http://schemas.openxmlformats.org/officeDocument/2006/relationships/hyperlink" Target="https://ars3d.rgzm.de/object.htm?id=ars3do:c3ddb5e5-2c75-4ab3-9381-ebebc06ace1b" TargetMode="External"/><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6.jpg"/><Relationship Id="rId5" Type="http://schemas.openxmlformats.org/officeDocument/2006/relationships/image" Target="../media/image35.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6.png"/><Relationship Id="rId7"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hyperlink" Target="http://nomisma.org/id/charles_v_holy_roman_empire#membership_b8e30a288ca02091591743e5e956653b" TargetMode="External"/><Relationship Id="rId2" Type="http://schemas.openxmlformats.org/officeDocument/2006/relationships/notesSlide" Target="../notesSlides/notesSlide35.xml"/><Relationship Id="rId1" Type="http://schemas.openxmlformats.org/officeDocument/2006/relationships/slideLayout" Target="../slideLayouts/slideLayout12.xml"/><Relationship Id="rId5" Type="http://schemas.openxmlformats.org/officeDocument/2006/relationships/hyperlink" Target="http://nomisma.org/id/monarchy_of_spain" TargetMode="External"/><Relationship Id="rId4" Type="http://schemas.openxmlformats.org/officeDocument/2006/relationships/hyperlink" Target="http://nomisma.org/id/king"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14.png"/><Relationship Id="rId4" Type="http://schemas.openxmlformats.org/officeDocument/2006/relationships/image" Target="../media/image13.png"/></Relationships>
</file>

<file path=ppt/slides/_rels/slide3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2.png"/><Relationship Id="rId7"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14.png"/><Relationship Id="rId4" Type="http://schemas.openxmlformats.org/officeDocument/2006/relationships/image" Target="../media/image13.png"/></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hyperlink" Target="http://www.slidescarnival.com/" TargetMode="External"/><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hyperlink" Target="http://pixabay.com"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6"/>
          <p:cNvSpPr txBox="1">
            <a:spLocks noGrp="1"/>
          </p:cNvSpPr>
          <p:nvPr>
            <p:ph type="ctrTitle" idx="4294967295"/>
          </p:nvPr>
        </p:nvSpPr>
        <p:spPr>
          <a:xfrm>
            <a:off x="603750" y="1300725"/>
            <a:ext cx="7936500" cy="2294100"/>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3600" dirty="0">
                <a:solidFill>
                  <a:srgbClr val="058B8C"/>
                </a:solidFill>
              </a:rPr>
              <a:t>Challenges &amp; Opportunities</a:t>
            </a:r>
            <a:br>
              <a:rPr lang="en" sz="2800" dirty="0">
                <a:solidFill>
                  <a:srgbClr val="058B8C"/>
                </a:solidFill>
              </a:rPr>
            </a:br>
            <a:r>
              <a:rPr lang="en" sz="2000" i="1" dirty="0">
                <a:solidFill>
                  <a:srgbClr val="058B8C"/>
                </a:solidFill>
              </a:rPr>
              <a:t>from real world archaeological datasets</a:t>
            </a:r>
            <a:br>
              <a:rPr lang="en" sz="2000" i="1" dirty="0">
                <a:solidFill>
                  <a:srgbClr val="058B8C"/>
                </a:solidFill>
              </a:rPr>
            </a:br>
            <a:r>
              <a:rPr lang="en" sz="2000" i="1" dirty="0">
                <a:solidFill>
                  <a:srgbClr val="058B8C"/>
                </a:solidFill>
              </a:rPr>
              <a:t>in the community-driven LOD ecosystem</a:t>
            </a:r>
            <a:endParaRPr sz="2000" i="1" dirty="0">
              <a:solidFill>
                <a:srgbClr val="058B8C"/>
              </a:solidFill>
            </a:endParaRPr>
          </a:p>
        </p:txBody>
      </p:sp>
      <p:pic>
        <p:nvPicPr>
          <p:cNvPr id="83" name="Google Shape;83;p16"/>
          <p:cNvPicPr preferRelativeResize="0"/>
          <p:nvPr/>
        </p:nvPicPr>
        <p:blipFill>
          <a:blip r:embed="rId3">
            <a:alphaModFix/>
          </a:blip>
          <a:stretch>
            <a:fillRect/>
          </a:stretch>
        </p:blipFill>
        <p:spPr>
          <a:xfrm>
            <a:off x="7893950" y="4497641"/>
            <a:ext cx="1028270" cy="365759"/>
          </a:xfrm>
          <a:prstGeom prst="rect">
            <a:avLst/>
          </a:prstGeom>
          <a:noFill/>
          <a:ln>
            <a:noFill/>
          </a:ln>
        </p:spPr>
      </p:pic>
      <p:grpSp>
        <p:nvGrpSpPr>
          <p:cNvPr id="84" name="Google Shape;84;p16"/>
          <p:cNvGrpSpPr/>
          <p:nvPr/>
        </p:nvGrpSpPr>
        <p:grpSpPr>
          <a:xfrm>
            <a:off x="1292348" y="3646400"/>
            <a:ext cx="6480451" cy="672350"/>
            <a:chOff x="1292348" y="3494000"/>
            <a:chExt cx="6480451" cy="672350"/>
          </a:xfrm>
        </p:grpSpPr>
        <p:pic>
          <p:nvPicPr>
            <p:cNvPr id="85" name="Google Shape;85;p16" descr="D:\OwnCloud\Konferenzen\2019_LinkedPasts_Bordeaux\poster\logos.png"/>
            <p:cNvPicPr preferRelativeResize="0"/>
            <p:nvPr/>
          </p:nvPicPr>
          <p:blipFill rotWithShape="1">
            <a:blip r:embed="rId4">
              <a:alphaModFix/>
            </a:blip>
            <a:srcRect l="46236"/>
            <a:stretch/>
          </p:blipFill>
          <p:spPr>
            <a:xfrm>
              <a:off x="1292348" y="3494000"/>
              <a:ext cx="1341673" cy="672051"/>
            </a:xfrm>
            <a:prstGeom prst="rect">
              <a:avLst/>
            </a:prstGeom>
            <a:noFill/>
            <a:ln>
              <a:noFill/>
            </a:ln>
          </p:spPr>
        </p:pic>
        <p:sp>
          <p:nvSpPr>
            <p:cNvPr id="86" name="Google Shape;86;p16"/>
            <p:cNvSpPr txBox="1"/>
            <p:nvPr/>
          </p:nvSpPr>
          <p:spPr>
            <a:xfrm>
              <a:off x="2786425" y="3550150"/>
              <a:ext cx="1425900" cy="61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700" b="1" i="0" u="none" strike="noStrike" cap="none">
                  <a:solidFill>
                    <a:srgbClr val="058B8C"/>
                  </a:solidFill>
                  <a:latin typeface="Raleway"/>
                  <a:ea typeface="Raleway"/>
                  <a:cs typeface="Raleway"/>
                  <a:sym typeface="Raleway"/>
                </a:rPr>
                <a:t>Florian Thiery M.Sc.</a:t>
              </a:r>
              <a:endParaRPr sz="700" b="1">
                <a:solidFill>
                  <a:srgbClr val="058B8C"/>
                </a:solidFill>
                <a:latin typeface="Raleway"/>
                <a:ea typeface="Raleway"/>
                <a:cs typeface="Raleway"/>
                <a:sym typeface="Raleway"/>
              </a:endParaRPr>
            </a:p>
            <a:p>
              <a:pPr marL="0" lvl="0" indent="0" algn="l" rtl="0">
                <a:spcBef>
                  <a:spcPts val="0"/>
                </a:spcBef>
                <a:spcAft>
                  <a:spcPts val="0"/>
                </a:spcAft>
                <a:buNone/>
              </a:pPr>
              <a:r>
                <a:rPr lang="en" sz="700">
                  <a:solidFill>
                    <a:srgbClr val="999999"/>
                  </a:solidFill>
                  <a:latin typeface="Raleway Light"/>
                  <a:ea typeface="Raleway Light"/>
                  <a:cs typeface="Raleway Light"/>
                  <a:sym typeface="Raleway Light"/>
                </a:rPr>
                <a:t>RGZM | RSE at Scientific IT</a:t>
              </a:r>
              <a:endParaRPr sz="700">
                <a:solidFill>
                  <a:srgbClr val="999999"/>
                </a:solidFill>
                <a:latin typeface="Raleway Light"/>
                <a:ea typeface="Raleway Light"/>
                <a:cs typeface="Raleway Light"/>
                <a:sym typeface="Raleway Light"/>
              </a:endParaRPr>
            </a:p>
            <a:p>
              <a:pPr marL="0" marR="0" lvl="0" indent="0" algn="l" rtl="0">
                <a:spcBef>
                  <a:spcPts val="0"/>
                </a:spcBef>
                <a:spcAft>
                  <a:spcPts val="0"/>
                </a:spcAft>
                <a:buNone/>
              </a:pPr>
              <a:r>
                <a:rPr lang="en" sz="700">
                  <a:solidFill>
                    <a:srgbClr val="999999"/>
                  </a:solidFill>
                  <a:latin typeface="Raleway Light"/>
                  <a:ea typeface="Raleway Light"/>
                  <a:cs typeface="Raleway Light"/>
                  <a:sym typeface="Raleway Light"/>
                </a:rPr>
                <a:t>ORCID | 0000-0002-3246-3531</a:t>
              </a:r>
              <a:endParaRPr sz="700">
                <a:solidFill>
                  <a:srgbClr val="999999"/>
                </a:solidFill>
                <a:latin typeface="Raleway Light"/>
                <a:ea typeface="Raleway Light"/>
                <a:cs typeface="Raleway Light"/>
                <a:sym typeface="Raleway Light"/>
              </a:endParaRPr>
            </a:p>
            <a:p>
              <a:pPr marL="0" marR="0" lvl="0" indent="0" algn="l" rtl="0">
                <a:spcBef>
                  <a:spcPts val="0"/>
                </a:spcBef>
                <a:spcAft>
                  <a:spcPts val="0"/>
                </a:spcAft>
                <a:buNone/>
              </a:pPr>
              <a:r>
                <a:rPr lang="en" sz="700">
                  <a:solidFill>
                    <a:srgbClr val="999999"/>
                  </a:solidFill>
                  <a:latin typeface="Raleway Light"/>
                  <a:ea typeface="Raleway Light"/>
                  <a:cs typeface="Raleway Light"/>
                  <a:sym typeface="Raleway Light"/>
                </a:rPr>
                <a:t>E-Mail | florian.thiery@rgzm.de</a:t>
              </a:r>
              <a:endParaRPr sz="700">
                <a:solidFill>
                  <a:srgbClr val="999999"/>
                </a:solidFill>
                <a:latin typeface="Raleway Light"/>
                <a:ea typeface="Raleway Light"/>
                <a:cs typeface="Raleway Light"/>
                <a:sym typeface="Raleway Light"/>
              </a:endParaRPr>
            </a:p>
          </p:txBody>
        </p:sp>
        <p:sp>
          <p:nvSpPr>
            <p:cNvPr id="87" name="Google Shape;87;p16"/>
            <p:cNvSpPr txBox="1"/>
            <p:nvPr/>
          </p:nvSpPr>
          <p:spPr>
            <a:xfrm>
              <a:off x="4212325" y="3550450"/>
              <a:ext cx="1470600" cy="615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700" b="1">
                  <a:solidFill>
                    <a:srgbClr val="058B8C"/>
                  </a:solidFill>
                  <a:latin typeface="Raleway"/>
                  <a:ea typeface="Raleway"/>
                  <a:cs typeface="Raleway"/>
                  <a:sym typeface="Raleway"/>
                </a:rPr>
                <a:t>Dr. Allard W. Mees FSA</a:t>
              </a:r>
              <a:endParaRPr sz="700" b="1">
                <a:solidFill>
                  <a:srgbClr val="058B8C"/>
                </a:solidFill>
                <a:latin typeface="Raleway"/>
                <a:ea typeface="Raleway"/>
                <a:cs typeface="Raleway"/>
                <a:sym typeface="Raleway"/>
              </a:endParaRPr>
            </a:p>
            <a:p>
              <a:pPr marL="0" marR="0" lvl="0" indent="0" algn="l" rtl="0">
                <a:spcBef>
                  <a:spcPts val="0"/>
                </a:spcBef>
                <a:spcAft>
                  <a:spcPts val="0"/>
                </a:spcAft>
                <a:buNone/>
              </a:pPr>
              <a:r>
                <a:rPr lang="en" sz="700">
                  <a:solidFill>
                    <a:srgbClr val="999999"/>
                  </a:solidFill>
                  <a:latin typeface="Raleway Light"/>
                  <a:ea typeface="Raleway Light"/>
                  <a:cs typeface="Raleway Light"/>
                  <a:sym typeface="Raleway Light"/>
                </a:rPr>
                <a:t>RGZM | Head of Scientific IT</a:t>
              </a:r>
              <a:br>
                <a:rPr lang="en" sz="700">
                  <a:solidFill>
                    <a:srgbClr val="999999"/>
                  </a:solidFill>
                  <a:latin typeface="Raleway Light"/>
                  <a:ea typeface="Raleway Light"/>
                  <a:cs typeface="Raleway Light"/>
                  <a:sym typeface="Raleway Light"/>
                </a:rPr>
              </a:br>
              <a:r>
                <a:rPr lang="en" sz="700">
                  <a:solidFill>
                    <a:srgbClr val="999999"/>
                  </a:solidFill>
                  <a:latin typeface="Raleway Light"/>
                  <a:ea typeface="Raleway Light"/>
                  <a:cs typeface="Raleway Light"/>
                  <a:sym typeface="Raleway Light"/>
                </a:rPr>
                <a:t>ORCID | 0000-0002-7634-5342</a:t>
              </a:r>
              <a:br>
                <a:rPr lang="en" sz="700">
                  <a:solidFill>
                    <a:srgbClr val="999999"/>
                  </a:solidFill>
                  <a:latin typeface="Raleway Light"/>
                  <a:ea typeface="Raleway Light"/>
                  <a:cs typeface="Raleway Light"/>
                  <a:sym typeface="Raleway Light"/>
                </a:rPr>
              </a:br>
              <a:r>
                <a:rPr lang="en" sz="700">
                  <a:solidFill>
                    <a:srgbClr val="999999"/>
                  </a:solidFill>
                  <a:latin typeface="Raleway Light"/>
                  <a:ea typeface="Raleway Light"/>
                  <a:cs typeface="Raleway Light"/>
                  <a:sym typeface="Raleway Light"/>
                </a:rPr>
                <a:t>E-Mail | allard.mees@rgzm.de</a:t>
              </a:r>
              <a:endParaRPr sz="700">
                <a:solidFill>
                  <a:srgbClr val="999999"/>
                </a:solidFill>
                <a:latin typeface="Raleway Light"/>
                <a:ea typeface="Raleway Light"/>
                <a:cs typeface="Raleway Light"/>
                <a:sym typeface="Raleway Light"/>
              </a:endParaRPr>
            </a:p>
          </p:txBody>
        </p:sp>
        <p:sp>
          <p:nvSpPr>
            <p:cNvPr id="88" name="Google Shape;88;p16"/>
            <p:cNvSpPr txBox="1"/>
            <p:nvPr/>
          </p:nvSpPr>
          <p:spPr>
            <a:xfrm>
              <a:off x="5632125" y="3550450"/>
              <a:ext cx="1650900" cy="615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Font typeface="Arial"/>
                <a:buNone/>
              </a:pPr>
              <a:r>
                <a:rPr lang="en" sz="700" b="1">
                  <a:solidFill>
                    <a:srgbClr val="058B8C"/>
                  </a:solidFill>
                  <a:latin typeface="Raleway"/>
                  <a:ea typeface="Raleway"/>
                  <a:cs typeface="Raleway"/>
                  <a:sym typeface="Raleway"/>
                </a:rPr>
                <a:t>Dr. David G. Wigg-Wolf FSA</a:t>
              </a:r>
              <a:endParaRPr sz="700" b="1">
                <a:solidFill>
                  <a:srgbClr val="058B8C"/>
                </a:solidFill>
                <a:latin typeface="Raleway"/>
                <a:ea typeface="Raleway"/>
                <a:cs typeface="Raleway"/>
                <a:sym typeface="Raleway"/>
              </a:endParaRPr>
            </a:p>
            <a:p>
              <a:pPr marL="0" lvl="0" indent="0" algn="l" rtl="0">
                <a:spcBef>
                  <a:spcPts val="0"/>
                </a:spcBef>
                <a:spcAft>
                  <a:spcPts val="0"/>
                </a:spcAft>
                <a:buClr>
                  <a:srgbClr val="000000"/>
                </a:buClr>
                <a:buFont typeface="Arial"/>
                <a:buNone/>
              </a:pPr>
              <a:r>
                <a:rPr lang="en" sz="700">
                  <a:solidFill>
                    <a:srgbClr val="999999"/>
                  </a:solidFill>
                  <a:latin typeface="Raleway Light"/>
                  <a:ea typeface="Raleway Light"/>
                  <a:cs typeface="Raleway Light"/>
                  <a:sym typeface="Raleway Light"/>
                </a:rPr>
                <a:t>DAI RGK | Scientific Researcher</a:t>
              </a:r>
              <a:endParaRPr sz="700">
                <a:solidFill>
                  <a:srgbClr val="999999"/>
                </a:solidFill>
                <a:latin typeface="Raleway Light"/>
                <a:ea typeface="Raleway Light"/>
                <a:cs typeface="Raleway Light"/>
                <a:sym typeface="Raleway Light"/>
              </a:endParaRPr>
            </a:p>
            <a:p>
              <a:pPr marL="0" lvl="0" indent="0" algn="l" rtl="0">
                <a:spcBef>
                  <a:spcPts val="0"/>
                </a:spcBef>
                <a:spcAft>
                  <a:spcPts val="0"/>
                </a:spcAft>
                <a:buClr>
                  <a:srgbClr val="000000"/>
                </a:buClr>
                <a:buFont typeface="Arial"/>
                <a:buNone/>
              </a:pPr>
              <a:r>
                <a:rPr lang="en" sz="700">
                  <a:solidFill>
                    <a:srgbClr val="999999"/>
                  </a:solidFill>
                  <a:latin typeface="Raleway Light"/>
                  <a:ea typeface="Raleway Light"/>
                  <a:cs typeface="Raleway Light"/>
                  <a:sym typeface="Raleway Light"/>
                </a:rPr>
                <a:t>ORCID | 0000-0002-8604-544X</a:t>
              </a:r>
              <a:endParaRPr sz="700">
                <a:solidFill>
                  <a:srgbClr val="999999"/>
                </a:solidFill>
                <a:latin typeface="Raleway Light"/>
                <a:ea typeface="Raleway Light"/>
                <a:cs typeface="Raleway Light"/>
                <a:sym typeface="Raleway Light"/>
              </a:endParaRPr>
            </a:p>
            <a:p>
              <a:pPr marL="0" lvl="0" indent="0" algn="l" rtl="0">
                <a:spcBef>
                  <a:spcPts val="0"/>
                </a:spcBef>
                <a:spcAft>
                  <a:spcPts val="0"/>
                </a:spcAft>
                <a:buClr>
                  <a:srgbClr val="000000"/>
                </a:buClr>
                <a:buFont typeface="Arial"/>
                <a:buNone/>
              </a:pPr>
              <a:r>
                <a:rPr lang="en" sz="700">
                  <a:solidFill>
                    <a:srgbClr val="999999"/>
                  </a:solidFill>
                  <a:latin typeface="Raleway Light"/>
                  <a:ea typeface="Raleway Light"/>
                  <a:cs typeface="Raleway Light"/>
                  <a:sym typeface="Raleway Light"/>
                </a:rPr>
                <a:t>E-Mail | david.wigg-wolf@dainst.de</a:t>
              </a:r>
              <a:endParaRPr sz="700" b="1">
                <a:solidFill>
                  <a:srgbClr val="058B8C"/>
                </a:solidFill>
                <a:latin typeface="Raleway"/>
                <a:ea typeface="Raleway"/>
                <a:cs typeface="Raleway"/>
                <a:sym typeface="Raleway"/>
              </a:endParaRPr>
            </a:p>
          </p:txBody>
        </p:sp>
        <p:pic>
          <p:nvPicPr>
            <p:cNvPr id="89" name="Google Shape;89;p16"/>
            <p:cNvPicPr preferRelativeResize="0"/>
            <p:nvPr/>
          </p:nvPicPr>
          <p:blipFill>
            <a:blip r:embed="rId5">
              <a:alphaModFix/>
            </a:blip>
            <a:stretch>
              <a:fillRect/>
            </a:stretch>
          </p:blipFill>
          <p:spPr>
            <a:xfrm>
              <a:off x="7283025" y="3512074"/>
              <a:ext cx="489774" cy="483501"/>
            </a:xfrm>
            <a:prstGeom prst="rect">
              <a:avLst/>
            </a:prstGeom>
            <a:noFill/>
            <a:ln>
              <a:noFill/>
            </a:ln>
          </p:spPr>
        </p:pic>
      </p:grpSp>
      <p:pic>
        <p:nvPicPr>
          <p:cNvPr id="90" name="Google Shape;90;p16"/>
          <p:cNvPicPr preferRelativeResize="0"/>
          <p:nvPr/>
        </p:nvPicPr>
        <p:blipFill>
          <a:blip r:embed="rId6">
            <a:alphaModFix/>
          </a:blip>
          <a:stretch>
            <a:fillRect/>
          </a:stretch>
        </p:blipFill>
        <p:spPr>
          <a:xfrm>
            <a:off x="1746750" y="640551"/>
            <a:ext cx="2351024" cy="760000"/>
          </a:xfrm>
          <a:prstGeom prst="rect">
            <a:avLst/>
          </a:prstGeom>
          <a:noFill/>
          <a:ln>
            <a:noFill/>
          </a:ln>
        </p:spPr>
      </p:pic>
      <p:pic>
        <p:nvPicPr>
          <p:cNvPr id="91" name="Google Shape;91;p16"/>
          <p:cNvPicPr preferRelativeResize="0"/>
          <p:nvPr/>
        </p:nvPicPr>
        <p:blipFill>
          <a:blip r:embed="rId7">
            <a:alphaModFix/>
          </a:blip>
          <a:stretch>
            <a:fillRect/>
          </a:stretch>
        </p:blipFill>
        <p:spPr>
          <a:xfrm>
            <a:off x="6482675" y="633300"/>
            <a:ext cx="774475" cy="774475"/>
          </a:xfrm>
          <a:prstGeom prst="rect">
            <a:avLst/>
          </a:prstGeom>
          <a:noFill/>
          <a:ln>
            <a:noFill/>
          </a:ln>
        </p:spPr>
      </p:pic>
      <p:pic>
        <p:nvPicPr>
          <p:cNvPr id="92" name="Google Shape;92;p16"/>
          <p:cNvPicPr preferRelativeResize="0"/>
          <p:nvPr/>
        </p:nvPicPr>
        <p:blipFill>
          <a:blip r:embed="rId8">
            <a:alphaModFix/>
          </a:blip>
          <a:stretch>
            <a:fillRect/>
          </a:stretch>
        </p:blipFill>
        <p:spPr>
          <a:xfrm>
            <a:off x="6121975" y="4497661"/>
            <a:ext cx="1719525" cy="185725"/>
          </a:xfrm>
          <a:prstGeom prst="rect">
            <a:avLst/>
          </a:prstGeom>
          <a:noFill/>
          <a:ln>
            <a:noFill/>
          </a:ln>
        </p:spPr>
      </p:pic>
      <p:pic>
        <p:nvPicPr>
          <p:cNvPr id="93" name="Google Shape;93;p16"/>
          <p:cNvPicPr preferRelativeResize="0"/>
          <p:nvPr/>
        </p:nvPicPr>
        <p:blipFill>
          <a:blip r:embed="rId9">
            <a:alphaModFix/>
          </a:blip>
          <a:stretch>
            <a:fillRect/>
          </a:stretch>
        </p:blipFill>
        <p:spPr>
          <a:xfrm>
            <a:off x="4353262" y="678649"/>
            <a:ext cx="1873934" cy="683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25"/>
          <p:cNvSpPr txBox="1">
            <a:spLocks noGrp="1"/>
          </p:cNvSpPr>
          <p:nvPr>
            <p:ph type="title"/>
          </p:nvPr>
        </p:nvSpPr>
        <p:spPr>
          <a:xfrm>
            <a:off x="390700" y="3764300"/>
            <a:ext cx="8362500" cy="857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When extending the material scopes of these</a:t>
            </a:r>
            <a:br>
              <a:rPr lang="en"/>
            </a:br>
            <a:r>
              <a:rPr lang="en"/>
              <a:t>domain-specific projects, the participation of a</a:t>
            </a:r>
            <a:br>
              <a:rPr lang="en"/>
            </a:br>
            <a:r>
              <a:rPr lang="en"/>
              <a:t>much larger community profits from using LOD.</a:t>
            </a:r>
            <a:endParaRPr/>
          </a:p>
        </p:txBody>
      </p:sp>
      <p:sp>
        <p:nvSpPr>
          <p:cNvPr id="205" name="Google Shape;205;p25"/>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10</a:t>
            </a:fld>
            <a:endParaRPr/>
          </a:p>
        </p:txBody>
      </p:sp>
      <p:sp>
        <p:nvSpPr>
          <p:cNvPr id="206" name="Google Shape;206;p25"/>
          <p:cNvSpPr txBox="1"/>
          <p:nvPr/>
        </p:nvSpPr>
        <p:spPr>
          <a:xfrm>
            <a:off x="2656476" y="564050"/>
            <a:ext cx="38898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rgbClr val="058B8C"/>
                </a:solidFill>
                <a:latin typeface="Oswald"/>
                <a:ea typeface="Oswald"/>
                <a:cs typeface="Oswald"/>
                <a:sym typeface="Oswald"/>
              </a:rPr>
              <a:t>Samian and nomisma.org community workshops</a:t>
            </a:r>
            <a:endParaRPr b="1">
              <a:solidFill>
                <a:srgbClr val="058B8C"/>
              </a:solidFill>
              <a:latin typeface="Oswald"/>
              <a:ea typeface="Oswald"/>
              <a:cs typeface="Oswald"/>
              <a:sym typeface="Oswald"/>
            </a:endParaRPr>
          </a:p>
        </p:txBody>
      </p:sp>
      <p:pic>
        <p:nvPicPr>
          <p:cNvPr id="207" name="Google Shape;207;p25"/>
          <p:cNvPicPr preferRelativeResize="0"/>
          <p:nvPr/>
        </p:nvPicPr>
        <p:blipFill>
          <a:blip r:embed="rId3">
            <a:alphaModFix/>
          </a:blip>
          <a:stretch>
            <a:fillRect/>
          </a:stretch>
        </p:blipFill>
        <p:spPr>
          <a:xfrm>
            <a:off x="1436150" y="2263275"/>
            <a:ext cx="1428750" cy="1076325"/>
          </a:xfrm>
          <a:prstGeom prst="rect">
            <a:avLst/>
          </a:prstGeom>
          <a:noFill/>
          <a:ln>
            <a:noFill/>
          </a:ln>
        </p:spPr>
      </p:pic>
      <p:pic>
        <p:nvPicPr>
          <p:cNvPr id="208" name="Google Shape;208;p25"/>
          <p:cNvPicPr preferRelativeResize="0"/>
          <p:nvPr/>
        </p:nvPicPr>
        <p:blipFill>
          <a:blip r:embed="rId4">
            <a:alphaModFix/>
          </a:blip>
          <a:stretch>
            <a:fillRect/>
          </a:stretch>
        </p:blipFill>
        <p:spPr>
          <a:xfrm>
            <a:off x="692776" y="1062075"/>
            <a:ext cx="1428750" cy="1076325"/>
          </a:xfrm>
          <a:prstGeom prst="rect">
            <a:avLst/>
          </a:prstGeom>
          <a:noFill/>
          <a:ln>
            <a:noFill/>
          </a:ln>
        </p:spPr>
      </p:pic>
      <p:pic>
        <p:nvPicPr>
          <p:cNvPr id="209" name="Google Shape;209;p25"/>
          <p:cNvPicPr preferRelativeResize="0"/>
          <p:nvPr/>
        </p:nvPicPr>
        <p:blipFill>
          <a:blip r:embed="rId5">
            <a:alphaModFix/>
          </a:blip>
          <a:stretch>
            <a:fillRect/>
          </a:stretch>
        </p:blipFill>
        <p:spPr>
          <a:xfrm>
            <a:off x="5904325" y="1298375"/>
            <a:ext cx="2622950" cy="1967200"/>
          </a:xfrm>
          <a:prstGeom prst="rect">
            <a:avLst/>
          </a:prstGeom>
          <a:noFill/>
          <a:ln>
            <a:noFill/>
          </a:ln>
        </p:spPr>
      </p:pic>
      <p:sp>
        <p:nvSpPr>
          <p:cNvPr id="210" name="Google Shape;210;p25"/>
          <p:cNvSpPr txBox="1"/>
          <p:nvPr/>
        </p:nvSpPr>
        <p:spPr>
          <a:xfrm>
            <a:off x="7288875" y="3339600"/>
            <a:ext cx="1238400" cy="1275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 sz="500">
                <a:solidFill>
                  <a:srgbClr val="9E9E9E"/>
                </a:solidFill>
                <a:latin typeface="Raleway"/>
                <a:ea typeface="Raleway"/>
                <a:cs typeface="Raleway"/>
                <a:sym typeface="Raleway"/>
              </a:rPr>
              <a:t>Nomisma Community</a:t>
            </a:r>
            <a:endParaRPr/>
          </a:p>
        </p:txBody>
      </p:sp>
      <p:grpSp>
        <p:nvGrpSpPr>
          <p:cNvPr id="211" name="Google Shape;211;p25"/>
          <p:cNvGrpSpPr/>
          <p:nvPr/>
        </p:nvGrpSpPr>
        <p:grpSpPr>
          <a:xfrm>
            <a:off x="3353413" y="1122325"/>
            <a:ext cx="2062399" cy="1970026"/>
            <a:chOff x="3527326" y="1152575"/>
            <a:chExt cx="2062399" cy="1970026"/>
          </a:xfrm>
        </p:grpSpPr>
        <p:pic>
          <p:nvPicPr>
            <p:cNvPr id="212" name="Google Shape;212;p25"/>
            <p:cNvPicPr preferRelativeResize="0"/>
            <p:nvPr/>
          </p:nvPicPr>
          <p:blipFill>
            <a:blip r:embed="rId6">
              <a:alphaModFix/>
            </a:blip>
            <a:stretch>
              <a:fillRect/>
            </a:stretch>
          </p:blipFill>
          <p:spPr>
            <a:xfrm>
              <a:off x="3527326" y="1358500"/>
              <a:ext cx="2062399" cy="1571350"/>
            </a:xfrm>
            <a:prstGeom prst="rect">
              <a:avLst/>
            </a:prstGeom>
            <a:noFill/>
            <a:ln>
              <a:noFill/>
            </a:ln>
          </p:spPr>
        </p:pic>
        <p:pic>
          <p:nvPicPr>
            <p:cNvPr id="213" name="Google Shape;213;p25"/>
            <p:cNvPicPr preferRelativeResize="0"/>
            <p:nvPr/>
          </p:nvPicPr>
          <p:blipFill>
            <a:blip r:embed="rId7">
              <a:alphaModFix/>
            </a:blip>
            <a:stretch>
              <a:fillRect/>
            </a:stretch>
          </p:blipFill>
          <p:spPr>
            <a:xfrm>
              <a:off x="4402255" y="2310401"/>
              <a:ext cx="752000" cy="812201"/>
            </a:xfrm>
            <a:prstGeom prst="rect">
              <a:avLst/>
            </a:prstGeom>
            <a:noFill/>
            <a:ln>
              <a:noFill/>
            </a:ln>
          </p:spPr>
        </p:pic>
        <p:pic>
          <p:nvPicPr>
            <p:cNvPr id="214" name="Google Shape;214;p25"/>
            <p:cNvPicPr preferRelativeResize="0"/>
            <p:nvPr/>
          </p:nvPicPr>
          <p:blipFill>
            <a:blip r:embed="rId8">
              <a:alphaModFix/>
            </a:blip>
            <a:stretch>
              <a:fillRect/>
            </a:stretch>
          </p:blipFill>
          <p:spPr>
            <a:xfrm>
              <a:off x="4028625" y="1152575"/>
              <a:ext cx="812200" cy="812200"/>
            </a:xfrm>
            <a:prstGeom prst="rect">
              <a:avLst/>
            </a:prstGeom>
            <a:noFill/>
            <a:ln>
              <a:noFill/>
            </a:ln>
          </p:spPr>
        </p:pic>
      </p:grpSp>
      <p:sp>
        <p:nvSpPr>
          <p:cNvPr id="215" name="Google Shape;215;p25"/>
          <p:cNvSpPr txBox="1"/>
          <p:nvPr/>
        </p:nvSpPr>
        <p:spPr>
          <a:xfrm>
            <a:off x="692775" y="888050"/>
            <a:ext cx="1238400" cy="127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500">
                <a:solidFill>
                  <a:srgbClr val="9E9E9E"/>
                </a:solidFill>
                <a:latin typeface="Raleway"/>
                <a:ea typeface="Raleway"/>
                <a:cs typeface="Raleway"/>
                <a:sym typeface="Raleway"/>
              </a:rPr>
              <a:t>Samian Research / RGZM / Allard Mees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26"/>
          <p:cNvSpPr txBox="1">
            <a:spLocks noGrp="1"/>
          </p:cNvSpPr>
          <p:nvPr>
            <p:ph type="title"/>
          </p:nvPr>
        </p:nvSpPr>
        <p:spPr>
          <a:xfrm>
            <a:off x="390700" y="3764300"/>
            <a:ext cx="8362500" cy="857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Approaches to doing this are Citizen Science driven</a:t>
            </a:r>
            <a:br>
              <a:rPr lang="en"/>
            </a:br>
            <a:r>
              <a:rPr lang="en"/>
              <a:t>or based on Community Hubs.</a:t>
            </a:r>
            <a:endParaRPr/>
          </a:p>
        </p:txBody>
      </p:sp>
      <p:sp>
        <p:nvSpPr>
          <p:cNvPr id="221" name="Google Shape;221;p26"/>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11</a:t>
            </a:fld>
            <a:endParaRPr/>
          </a:p>
        </p:txBody>
      </p:sp>
      <p:grpSp>
        <p:nvGrpSpPr>
          <p:cNvPr id="222" name="Google Shape;222;p26"/>
          <p:cNvGrpSpPr/>
          <p:nvPr/>
        </p:nvGrpSpPr>
        <p:grpSpPr>
          <a:xfrm>
            <a:off x="3015505" y="694264"/>
            <a:ext cx="3112985" cy="2973558"/>
            <a:chOff x="3527326" y="1152575"/>
            <a:chExt cx="2062399" cy="1970026"/>
          </a:xfrm>
        </p:grpSpPr>
        <p:pic>
          <p:nvPicPr>
            <p:cNvPr id="223" name="Google Shape;223;p26"/>
            <p:cNvPicPr preferRelativeResize="0"/>
            <p:nvPr/>
          </p:nvPicPr>
          <p:blipFill>
            <a:blip r:embed="rId3">
              <a:alphaModFix/>
            </a:blip>
            <a:stretch>
              <a:fillRect/>
            </a:stretch>
          </p:blipFill>
          <p:spPr>
            <a:xfrm>
              <a:off x="3527326" y="1358500"/>
              <a:ext cx="2062399" cy="1571350"/>
            </a:xfrm>
            <a:prstGeom prst="rect">
              <a:avLst/>
            </a:prstGeom>
            <a:noFill/>
            <a:ln>
              <a:noFill/>
            </a:ln>
          </p:spPr>
        </p:pic>
        <p:pic>
          <p:nvPicPr>
            <p:cNvPr id="224" name="Google Shape;224;p26"/>
            <p:cNvPicPr preferRelativeResize="0"/>
            <p:nvPr/>
          </p:nvPicPr>
          <p:blipFill>
            <a:blip r:embed="rId4">
              <a:alphaModFix/>
            </a:blip>
            <a:stretch>
              <a:fillRect/>
            </a:stretch>
          </p:blipFill>
          <p:spPr>
            <a:xfrm>
              <a:off x="4402255" y="2310401"/>
              <a:ext cx="752000" cy="812201"/>
            </a:xfrm>
            <a:prstGeom prst="rect">
              <a:avLst/>
            </a:prstGeom>
            <a:noFill/>
            <a:ln>
              <a:noFill/>
            </a:ln>
          </p:spPr>
        </p:pic>
        <p:pic>
          <p:nvPicPr>
            <p:cNvPr id="225" name="Google Shape;225;p26"/>
            <p:cNvPicPr preferRelativeResize="0"/>
            <p:nvPr/>
          </p:nvPicPr>
          <p:blipFill>
            <a:blip r:embed="rId5">
              <a:alphaModFix/>
            </a:blip>
            <a:stretch>
              <a:fillRect/>
            </a:stretch>
          </p:blipFill>
          <p:spPr>
            <a:xfrm>
              <a:off x="4028625" y="1152575"/>
              <a:ext cx="812200" cy="812200"/>
            </a:xfrm>
            <a:prstGeom prst="rect">
              <a:avLst/>
            </a:prstGeom>
            <a:noFill/>
            <a:ln>
              <a:noFill/>
            </a:ln>
          </p:spPr>
        </p:pic>
      </p:grpSp>
      <p:pic>
        <p:nvPicPr>
          <p:cNvPr id="226" name="Google Shape;226;p26"/>
          <p:cNvPicPr preferRelativeResize="0"/>
          <p:nvPr/>
        </p:nvPicPr>
        <p:blipFill>
          <a:blip r:embed="rId6">
            <a:alphaModFix/>
          </a:blip>
          <a:stretch>
            <a:fillRect/>
          </a:stretch>
        </p:blipFill>
        <p:spPr>
          <a:xfrm>
            <a:off x="888750" y="1959000"/>
            <a:ext cx="1733325" cy="1225500"/>
          </a:xfrm>
          <a:prstGeom prst="rect">
            <a:avLst/>
          </a:prstGeom>
          <a:noFill/>
          <a:ln>
            <a:noFill/>
          </a:ln>
        </p:spPr>
      </p:pic>
      <p:sp>
        <p:nvSpPr>
          <p:cNvPr id="227" name="Google Shape;227;p26"/>
          <p:cNvSpPr txBox="1"/>
          <p:nvPr/>
        </p:nvSpPr>
        <p:spPr>
          <a:xfrm>
            <a:off x="970463" y="1831500"/>
            <a:ext cx="1569900" cy="1275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500">
                <a:solidFill>
                  <a:srgbClr val="9E9E9E"/>
                </a:solidFill>
                <a:latin typeface="Raleway"/>
                <a:ea typeface="Raleway"/>
                <a:cs typeface="Raleway"/>
                <a:sym typeface="Raleway"/>
              </a:rPr>
              <a:t>Planemad, Public domain, via Wikimedia Commons</a:t>
            </a:r>
            <a:endParaRPr/>
          </a:p>
        </p:txBody>
      </p:sp>
      <p:pic>
        <p:nvPicPr>
          <p:cNvPr id="228" name="Google Shape;228;p26"/>
          <p:cNvPicPr preferRelativeResize="0"/>
          <p:nvPr/>
        </p:nvPicPr>
        <p:blipFill>
          <a:blip r:embed="rId7">
            <a:alphaModFix/>
          </a:blip>
          <a:stretch>
            <a:fillRect/>
          </a:stretch>
        </p:blipFill>
        <p:spPr>
          <a:xfrm>
            <a:off x="6751600" y="1896611"/>
            <a:ext cx="1350250" cy="13502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27"/>
          <p:cNvSpPr txBox="1">
            <a:spLocks noGrp="1"/>
          </p:cNvSpPr>
          <p:nvPr>
            <p:ph type="title"/>
          </p:nvPr>
        </p:nvSpPr>
        <p:spPr>
          <a:xfrm>
            <a:off x="390750" y="499200"/>
            <a:ext cx="8362500" cy="4145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accent3"/>
                </a:solidFill>
              </a:rPr>
              <a:t>Examples from</a:t>
            </a:r>
            <a:endParaRPr>
              <a:solidFill>
                <a:schemeClr val="accent3"/>
              </a:solidFill>
            </a:endParaRPr>
          </a:p>
          <a:p>
            <a:pPr marL="0" lvl="0" indent="0" algn="ctr" rtl="0">
              <a:spcBef>
                <a:spcPts val="0"/>
              </a:spcBef>
              <a:spcAft>
                <a:spcPts val="0"/>
              </a:spcAft>
              <a:buNone/>
            </a:pPr>
            <a:r>
              <a:rPr lang="en">
                <a:solidFill>
                  <a:schemeClr val="accent3"/>
                </a:solidFill>
              </a:rPr>
              <a:t>Ceramics &amp; Coins</a:t>
            </a:r>
            <a:endParaRPr>
              <a:solidFill>
                <a:schemeClr val="accent3"/>
              </a:solidFill>
            </a:endParaRPr>
          </a:p>
        </p:txBody>
      </p:sp>
      <p:sp>
        <p:nvSpPr>
          <p:cNvPr id="234" name="Google Shape;234;p27"/>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Google Shape;239;p28"/>
          <p:cNvPicPr preferRelativeResize="0"/>
          <p:nvPr/>
        </p:nvPicPr>
        <p:blipFill>
          <a:blip r:embed="rId3">
            <a:alphaModFix/>
          </a:blip>
          <a:stretch>
            <a:fillRect/>
          </a:stretch>
        </p:blipFill>
        <p:spPr>
          <a:xfrm>
            <a:off x="4725225" y="428025"/>
            <a:ext cx="3149801" cy="1977700"/>
          </a:xfrm>
          <a:prstGeom prst="rect">
            <a:avLst/>
          </a:prstGeom>
          <a:noFill/>
          <a:ln>
            <a:noFill/>
          </a:ln>
        </p:spPr>
      </p:pic>
      <p:sp>
        <p:nvSpPr>
          <p:cNvPr id="240" name="Google Shape;240;p28"/>
          <p:cNvSpPr txBox="1">
            <a:spLocks noGrp="1"/>
          </p:cNvSpPr>
          <p:nvPr>
            <p:ph type="title"/>
          </p:nvPr>
        </p:nvSpPr>
        <p:spPr>
          <a:xfrm>
            <a:off x="390700" y="3764300"/>
            <a:ext cx="8362500" cy="857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16957 coins are recorded in AFE-RGK. </a:t>
            </a:r>
            <a:br>
              <a:rPr lang="en"/>
            </a:br>
            <a:r>
              <a:rPr lang="en"/>
              <a:t>Currently 3375 are presented online.</a:t>
            </a:r>
            <a:endParaRPr/>
          </a:p>
        </p:txBody>
      </p:sp>
      <p:sp>
        <p:nvSpPr>
          <p:cNvPr id="241" name="Google Shape;241;p28"/>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13</a:t>
            </a:fld>
            <a:endParaRPr/>
          </a:p>
        </p:txBody>
      </p:sp>
      <p:sp>
        <p:nvSpPr>
          <p:cNvPr id="242" name="Google Shape;242;p28"/>
          <p:cNvSpPr txBox="1"/>
          <p:nvPr/>
        </p:nvSpPr>
        <p:spPr>
          <a:xfrm>
            <a:off x="5708075" y="3484950"/>
            <a:ext cx="11841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lt1"/>
                </a:solidFill>
                <a:latin typeface="Oswald Light"/>
                <a:ea typeface="Oswald Light"/>
                <a:cs typeface="Oswald Light"/>
                <a:sym typeface="Oswald Light"/>
              </a:rPr>
              <a:t>as Community Hub</a:t>
            </a:r>
            <a:endParaRPr sz="1000">
              <a:solidFill>
                <a:schemeClr val="lt1"/>
              </a:solidFill>
              <a:latin typeface="Oswald Light"/>
              <a:ea typeface="Oswald Light"/>
              <a:cs typeface="Oswald Light"/>
              <a:sym typeface="Oswald Light"/>
            </a:endParaRPr>
          </a:p>
        </p:txBody>
      </p:sp>
      <p:pic>
        <p:nvPicPr>
          <p:cNvPr id="243" name="Google Shape;243;p28"/>
          <p:cNvPicPr preferRelativeResize="0"/>
          <p:nvPr/>
        </p:nvPicPr>
        <p:blipFill>
          <a:blip r:embed="rId4">
            <a:alphaModFix/>
          </a:blip>
          <a:stretch>
            <a:fillRect/>
          </a:stretch>
        </p:blipFill>
        <p:spPr>
          <a:xfrm>
            <a:off x="5813262" y="2511228"/>
            <a:ext cx="973725" cy="973725"/>
          </a:xfrm>
          <a:prstGeom prst="rect">
            <a:avLst/>
          </a:prstGeom>
          <a:noFill/>
          <a:ln>
            <a:noFill/>
          </a:ln>
        </p:spPr>
      </p:pic>
      <p:pic>
        <p:nvPicPr>
          <p:cNvPr id="244" name="Google Shape;244;p28"/>
          <p:cNvPicPr preferRelativeResize="0"/>
          <p:nvPr/>
        </p:nvPicPr>
        <p:blipFill>
          <a:blip r:embed="rId5">
            <a:alphaModFix/>
          </a:blip>
          <a:stretch>
            <a:fillRect/>
          </a:stretch>
        </p:blipFill>
        <p:spPr>
          <a:xfrm>
            <a:off x="811575" y="1110650"/>
            <a:ext cx="3669324" cy="2211184"/>
          </a:xfrm>
          <a:prstGeom prst="rect">
            <a:avLst/>
          </a:prstGeom>
          <a:noFill/>
          <a:ln>
            <a:noFill/>
          </a:ln>
        </p:spPr>
      </p:pic>
      <p:sp>
        <p:nvSpPr>
          <p:cNvPr id="245" name="Google Shape;245;p28"/>
          <p:cNvSpPr txBox="1"/>
          <p:nvPr/>
        </p:nvSpPr>
        <p:spPr>
          <a:xfrm>
            <a:off x="4883450" y="2103975"/>
            <a:ext cx="28347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lt1"/>
                </a:solidFill>
                <a:latin typeface="Oswald Light"/>
                <a:ea typeface="Oswald Light"/>
                <a:cs typeface="Oswald Light"/>
                <a:sym typeface="Oswald Light"/>
              </a:rPr>
              <a:t>http://afe.dainst.org/coin?afeid=11983</a:t>
            </a:r>
            <a:endParaRPr sz="1000">
              <a:solidFill>
                <a:schemeClr val="lt1"/>
              </a:solidFill>
              <a:latin typeface="Oswald Light"/>
              <a:ea typeface="Oswald Light"/>
              <a:cs typeface="Oswald Light"/>
              <a:sym typeface="Oswald Light"/>
            </a:endParaRPr>
          </a:p>
        </p:txBody>
      </p:sp>
      <p:sp>
        <p:nvSpPr>
          <p:cNvPr id="246" name="Google Shape;246;p28"/>
          <p:cNvSpPr txBox="1"/>
          <p:nvPr/>
        </p:nvSpPr>
        <p:spPr>
          <a:xfrm>
            <a:off x="811550" y="714575"/>
            <a:ext cx="36693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rgbClr val="058B8C"/>
                </a:solidFill>
                <a:latin typeface="Oswald"/>
                <a:ea typeface="Oswald"/>
                <a:cs typeface="Oswald"/>
                <a:sym typeface="Oswald"/>
              </a:rPr>
              <a:t>Roman gold Coins</a:t>
            </a:r>
            <a:endParaRPr b="1">
              <a:solidFill>
                <a:srgbClr val="058B8C"/>
              </a:solidFill>
              <a:latin typeface="Oswald"/>
              <a:ea typeface="Oswald"/>
              <a:cs typeface="Oswald"/>
              <a:sym typeface="Oswald"/>
            </a:endParaRPr>
          </a:p>
        </p:txBody>
      </p:sp>
      <p:sp>
        <p:nvSpPr>
          <p:cNvPr id="247" name="Google Shape;247;p28"/>
          <p:cNvSpPr txBox="1"/>
          <p:nvPr/>
        </p:nvSpPr>
        <p:spPr>
          <a:xfrm>
            <a:off x="811550" y="3377175"/>
            <a:ext cx="1531500" cy="127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500">
                <a:solidFill>
                  <a:srgbClr val="9E9E9E"/>
                </a:solidFill>
                <a:latin typeface="Raleway"/>
                <a:ea typeface="Raleway"/>
                <a:cs typeface="Raleway"/>
                <a:sym typeface="Raleway"/>
              </a:rPr>
              <a:t>Antike Fundmünzen in Europa (AFE) / RGK / DAI</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29"/>
          <p:cNvSpPr txBox="1">
            <a:spLocks noGrp="1"/>
          </p:cNvSpPr>
          <p:nvPr>
            <p:ph type="title"/>
          </p:nvPr>
        </p:nvSpPr>
        <p:spPr>
          <a:xfrm>
            <a:off x="390700" y="3764300"/>
            <a:ext cx="8362500" cy="857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ARS3D contains 325 African Red Slip Ware vessels</a:t>
            </a:r>
            <a:br>
              <a:rPr lang="en"/>
            </a:br>
            <a:r>
              <a:rPr lang="en"/>
              <a:t>describing 1173 man-made features (e.g. figure types).</a:t>
            </a:r>
            <a:endParaRPr/>
          </a:p>
        </p:txBody>
      </p:sp>
      <p:sp>
        <p:nvSpPr>
          <p:cNvPr id="253" name="Google Shape;253;p29"/>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14</a:t>
            </a:fld>
            <a:endParaRPr/>
          </a:p>
        </p:txBody>
      </p:sp>
      <p:pic>
        <p:nvPicPr>
          <p:cNvPr id="254" name="Google Shape;254;p29"/>
          <p:cNvPicPr preferRelativeResize="0"/>
          <p:nvPr/>
        </p:nvPicPr>
        <p:blipFill>
          <a:blip r:embed="rId3">
            <a:alphaModFix/>
          </a:blip>
          <a:stretch>
            <a:fillRect/>
          </a:stretch>
        </p:blipFill>
        <p:spPr>
          <a:xfrm>
            <a:off x="4031288" y="728450"/>
            <a:ext cx="2842250" cy="967300"/>
          </a:xfrm>
          <a:prstGeom prst="rect">
            <a:avLst/>
          </a:prstGeom>
          <a:noFill/>
          <a:ln>
            <a:noFill/>
          </a:ln>
        </p:spPr>
      </p:pic>
      <p:pic>
        <p:nvPicPr>
          <p:cNvPr id="255" name="Google Shape;255;p29"/>
          <p:cNvPicPr preferRelativeResize="0"/>
          <p:nvPr/>
        </p:nvPicPr>
        <p:blipFill>
          <a:blip r:embed="rId4">
            <a:alphaModFix/>
          </a:blip>
          <a:stretch>
            <a:fillRect/>
          </a:stretch>
        </p:blipFill>
        <p:spPr>
          <a:xfrm>
            <a:off x="3905075" y="1942150"/>
            <a:ext cx="4466273" cy="1794776"/>
          </a:xfrm>
          <a:prstGeom prst="rect">
            <a:avLst/>
          </a:prstGeom>
          <a:noFill/>
          <a:ln>
            <a:noFill/>
          </a:ln>
        </p:spPr>
      </p:pic>
      <p:pic>
        <p:nvPicPr>
          <p:cNvPr id="256" name="Google Shape;256;p29"/>
          <p:cNvPicPr preferRelativeResize="0"/>
          <p:nvPr/>
        </p:nvPicPr>
        <p:blipFill>
          <a:blip r:embed="rId5">
            <a:alphaModFix/>
          </a:blip>
          <a:stretch>
            <a:fillRect/>
          </a:stretch>
        </p:blipFill>
        <p:spPr>
          <a:xfrm>
            <a:off x="642550" y="510512"/>
            <a:ext cx="1567303" cy="1484426"/>
          </a:xfrm>
          <a:prstGeom prst="rect">
            <a:avLst/>
          </a:prstGeom>
          <a:noFill/>
          <a:ln>
            <a:noFill/>
          </a:ln>
        </p:spPr>
      </p:pic>
      <p:pic>
        <p:nvPicPr>
          <p:cNvPr id="257" name="Google Shape;257;p29"/>
          <p:cNvPicPr preferRelativeResize="0"/>
          <p:nvPr/>
        </p:nvPicPr>
        <p:blipFill>
          <a:blip r:embed="rId6">
            <a:alphaModFix/>
          </a:blip>
          <a:stretch>
            <a:fillRect/>
          </a:stretch>
        </p:blipFill>
        <p:spPr>
          <a:xfrm>
            <a:off x="1353526" y="2268949"/>
            <a:ext cx="1675752" cy="1481328"/>
          </a:xfrm>
          <a:prstGeom prst="rect">
            <a:avLst/>
          </a:prstGeom>
          <a:noFill/>
          <a:ln>
            <a:noFill/>
          </a:ln>
        </p:spPr>
      </p:pic>
      <p:sp>
        <p:nvSpPr>
          <p:cNvPr id="258" name="Google Shape;258;p29"/>
          <p:cNvSpPr txBox="1"/>
          <p:nvPr/>
        </p:nvSpPr>
        <p:spPr>
          <a:xfrm>
            <a:off x="566350" y="1994950"/>
            <a:ext cx="2272200" cy="24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00">
                <a:solidFill>
                  <a:srgbClr val="058B8C"/>
                </a:solidFill>
                <a:latin typeface="Raleway Light"/>
                <a:ea typeface="Raleway Light"/>
                <a:cs typeface="Raleway Light"/>
                <a:sym typeface="Raleway Light"/>
              </a:rPr>
              <a:t>https://ars3d.rgzm.de/object.htm?id=ars3do:eab38a5a-aaa2-41a1-b17b-0b91cbab006c </a:t>
            </a:r>
            <a:endParaRPr sz="400">
              <a:solidFill>
                <a:srgbClr val="058B8C"/>
              </a:solidFill>
              <a:latin typeface="Raleway Light"/>
              <a:ea typeface="Raleway Light"/>
              <a:cs typeface="Raleway Light"/>
              <a:sym typeface="Raleway Light"/>
            </a:endParaRPr>
          </a:p>
        </p:txBody>
      </p:sp>
      <p:sp>
        <p:nvSpPr>
          <p:cNvPr id="259" name="Google Shape;259;p29"/>
          <p:cNvSpPr txBox="1"/>
          <p:nvPr/>
        </p:nvSpPr>
        <p:spPr>
          <a:xfrm>
            <a:off x="876475" y="3715700"/>
            <a:ext cx="2272200" cy="246300"/>
          </a:xfrm>
          <a:prstGeom prst="rect">
            <a:avLst/>
          </a:prstGeom>
          <a:noFill/>
          <a:ln>
            <a:noFill/>
          </a:ln>
        </p:spPr>
        <p:txBody>
          <a:bodyPr spcFirstLastPara="1" wrap="square" lIns="91425" tIns="91425" rIns="91425" bIns="91425" anchor="b" anchorCtr="0">
            <a:noAutofit/>
          </a:bodyPr>
          <a:lstStyle/>
          <a:p>
            <a:pPr marL="0" lvl="0" indent="0" algn="r" rtl="0">
              <a:spcBef>
                <a:spcPts val="0"/>
              </a:spcBef>
              <a:spcAft>
                <a:spcPts val="0"/>
              </a:spcAft>
              <a:buNone/>
            </a:pPr>
            <a:r>
              <a:rPr lang="en" sz="400" u="sng">
                <a:solidFill>
                  <a:srgbClr val="058B8C"/>
                </a:solidFill>
                <a:latin typeface="Raleway Light"/>
                <a:ea typeface="Raleway Light"/>
                <a:cs typeface="Raleway Light"/>
                <a:sym typeface="Raleway Light"/>
                <a:hlinkClick r:id="rId7">
                  <a:extLst>
                    <a:ext uri="{A12FA001-AC4F-418D-AE19-62706E023703}">
                      <ahyp:hlinkClr xmlns:ahyp="http://schemas.microsoft.com/office/drawing/2018/hyperlinkcolor" val="tx"/>
                    </a:ext>
                  </a:extLst>
                </a:hlinkClick>
              </a:rPr>
              <a:t>https://ars3d.rgzm.de/object.htm?id=ars3do:c3ddb5e5-2c75-4ab3-9381-ebebc06ace1b</a:t>
            </a:r>
            <a:r>
              <a:rPr lang="en" sz="400">
                <a:solidFill>
                  <a:srgbClr val="058B8C"/>
                </a:solidFill>
                <a:latin typeface="Raleway Light"/>
                <a:ea typeface="Raleway Light"/>
                <a:cs typeface="Raleway Light"/>
                <a:sym typeface="Raleway Light"/>
              </a:rPr>
              <a:t> </a:t>
            </a:r>
            <a:endParaRPr sz="400">
              <a:solidFill>
                <a:srgbClr val="058B8C"/>
              </a:solidFill>
              <a:latin typeface="Raleway Light"/>
              <a:ea typeface="Raleway Light"/>
              <a:cs typeface="Raleway Light"/>
              <a:sym typeface="Raleway Light"/>
            </a:endParaRPr>
          </a:p>
        </p:txBody>
      </p:sp>
      <p:sp>
        <p:nvSpPr>
          <p:cNvPr id="260" name="Google Shape;260;p29"/>
          <p:cNvSpPr txBox="1"/>
          <p:nvPr/>
        </p:nvSpPr>
        <p:spPr>
          <a:xfrm>
            <a:off x="4031300" y="600950"/>
            <a:ext cx="1531500" cy="127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500">
                <a:solidFill>
                  <a:srgbClr val="9E9E9E"/>
                </a:solidFill>
                <a:latin typeface="Raleway"/>
                <a:ea typeface="Raleway"/>
                <a:cs typeface="Raleway"/>
                <a:sym typeface="Raleway"/>
              </a:rPr>
              <a:t>Sophie zu Löwenstein</a:t>
            </a:r>
            <a:endParaRPr/>
          </a:p>
        </p:txBody>
      </p:sp>
      <p:sp>
        <p:nvSpPr>
          <p:cNvPr id="261" name="Google Shape;261;p29"/>
          <p:cNvSpPr txBox="1"/>
          <p:nvPr/>
        </p:nvSpPr>
        <p:spPr>
          <a:xfrm>
            <a:off x="6427800" y="1814650"/>
            <a:ext cx="1943700" cy="1275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 sz="500">
                <a:solidFill>
                  <a:srgbClr val="9E9E9E"/>
                </a:solidFill>
                <a:latin typeface="Raleway"/>
                <a:ea typeface="Raleway"/>
                <a:cs typeface="Raleway"/>
                <a:sym typeface="Raleway"/>
              </a:rPr>
              <a:t>https://w.wiki/54zr. Wikidata Community, CC0 (Public Domain)</a:t>
            </a:r>
            <a:endParaRPr/>
          </a:p>
        </p:txBody>
      </p:sp>
      <p:cxnSp>
        <p:nvCxnSpPr>
          <p:cNvPr id="262" name="Google Shape;262;p29"/>
          <p:cNvCxnSpPr/>
          <p:nvPr/>
        </p:nvCxnSpPr>
        <p:spPr>
          <a:xfrm flipH="1">
            <a:off x="5199850" y="1522375"/>
            <a:ext cx="701700" cy="645300"/>
          </a:xfrm>
          <a:prstGeom prst="straightConnector1">
            <a:avLst/>
          </a:prstGeom>
          <a:noFill/>
          <a:ln w="28575" cap="flat" cmpd="sng">
            <a:solidFill>
              <a:srgbClr val="058B8C"/>
            </a:solidFill>
            <a:prstDash val="solid"/>
            <a:round/>
            <a:headEnd type="none" w="med" len="med"/>
            <a:tailEnd type="triangle" w="med" len="med"/>
          </a:ln>
        </p:spPr>
      </p:cxnSp>
      <p:pic>
        <p:nvPicPr>
          <p:cNvPr id="263" name="Google Shape;263;p29"/>
          <p:cNvPicPr preferRelativeResize="0"/>
          <p:nvPr/>
        </p:nvPicPr>
        <p:blipFill>
          <a:blip r:embed="rId8">
            <a:alphaModFix/>
          </a:blip>
          <a:stretch>
            <a:fillRect/>
          </a:stretch>
        </p:blipFill>
        <p:spPr>
          <a:xfrm>
            <a:off x="2767387" y="841113"/>
            <a:ext cx="986286" cy="697324"/>
          </a:xfrm>
          <a:prstGeom prst="rect">
            <a:avLst/>
          </a:prstGeom>
          <a:noFill/>
          <a:ln>
            <a:noFill/>
          </a:ln>
        </p:spPr>
      </p:pic>
      <p:sp>
        <p:nvSpPr>
          <p:cNvPr id="264" name="Google Shape;264;p29"/>
          <p:cNvSpPr txBox="1"/>
          <p:nvPr/>
        </p:nvSpPr>
        <p:spPr>
          <a:xfrm>
            <a:off x="2668475" y="1475950"/>
            <a:ext cx="11841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lt1"/>
                </a:solidFill>
                <a:latin typeface="Oswald Light"/>
                <a:ea typeface="Oswald Light"/>
                <a:cs typeface="Oswald Light"/>
                <a:sym typeface="Oswald Light"/>
              </a:rPr>
              <a:t>as Community Hub</a:t>
            </a:r>
            <a:endParaRPr sz="1000">
              <a:solidFill>
                <a:schemeClr val="lt1"/>
              </a:solidFill>
              <a:latin typeface="Oswald Light"/>
              <a:ea typeface="Oswald Light"/>
              <a:cs typeface="Oswald Light"/>
              <a:sym typeface="Oswald Light"/>
            </a:endParaRPr>
          </a:p>
        </p:txBody>
      </p:sp>
      <p:sp>
        <p:nvSpPr>
          <p:cNvPr id="265" name="Google Shape;265;p29"/>
          <p:cNvSpPr txBox="1"/>
          <p:nvPr/>
        </p:nvSpPr>
        <p:spPr>
          <a:xfrm rot="5400000">
            <a:off x="1507838" y="1188975"/>
            <a:ext cx="1531500" cy="1275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500">
                <a:solidFill>
                  <a:srgbClr val="9E9E9E"/>
                </a:solidFill>
                <a:latin typeface="Raleway"/>
                <a:ea typeface="Raleway"/>
                <a:cs typeface="Raleway"/>
                <a:sym typeface="Raleway"/>
              </a:rPr>
              <a:t>CC BY-SA 4.0 ARS3D / i3mainz / RGZM</a:t>
            </a:r>
            <a:endParaRPr/>
          </a:p>
        </p:txBody>
      </p:sp>
      <p:sp>
        <p:nvSpPr>
          <p:cNvPr id="266" name="Google Shape;266;p29"/>
          <p:cNvSpPr txBox="1"/>
          <p:nvPr/>
        </p:nvSpPr>
        <p:spPr>
          <a:xfrm rot="-5400000">
            <a:off x="524013" y="2945863"/>
            <a:ext cx="1531500" cy="1275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500">
                <a:solidFill>
                  <a:srgbClr val="9E9E9E"/>
                </a:solidFill>
                <a:latin typeface="Raleway"/>
                <a:ea typeface="Raleway"/>
                <a:cs typeface="Raleway"/>
                <a:sym typeface="Raleway"/>
              </a:rPr>
              <a:t>CC BY-SA 4.0 ARS3D / i3mainz / RGZM</a:t>
            </a:r>
            <a:endParaRPr/>
          </a:p>
        </p:txBody>
      </p:sp>
      <p:sp>
        <p:nvSpPr>
          <p:cNvPr id="267" name="Google Shape;267;p29"/>
          <p:cNvSpPr txBox="1"/>
          <p:nvPr/>
        </p:nvSpPr>
        <p:spPr>
          <a:xfrm>
            <a:off x="6952675" y="1320788"/>
            <a:ext cx="11841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lt1"/>
                </a:solidFill>
                <a:latin typeface="Oswald Light"/>
                <a:ea typeface="Oswald Light"/>
                <a:cs typeface="Oswald Light"/>
                <a:sym typeface="Oswald Light"/>
              </a:rPr>
              <a:t>as Community Hub</a:t>
            </a:r>
            <a:endParaRPr sz="1000">
              <a:solidFill>
                <a:schemeClr val="lt1"/>
              </a:solidFill>
              <a:latin typeface="Oswald Light"/>
              <a:ea typeface="Oswald Light"/>
              <a:cs typeface="Oswald Light"/>
              <a:sym typeface="Oswald Light"/>
            </a:endParaRPr>
          </a:p>
        </p:txBody>
      </p:sp>
      <p:grpSp>
        <p:nvGrpSpPr>
          <p:cNvPr id="268" name="Google Shape;268;p29"/>
          <p:cNvGrpSpPr/>
          <p:nvPr/>
        </p:nvGrpSpPr>
        <p:grpSpPr>
          <a:xfrm>
            <a:off x="6845275" y="537300"/>
            <a:ext cx="1398900" cy="946487"/>
            <a:chOff x="6926050" y="485913"/>
            <a:chExt cx="1398900" cy="946487"/>
          </a:xfrm>
        </p:grpSpPr>
        <p:sp>
          <p:nvSpPr>
            <p:cNvPr id="269" name="Google Shape;269;p29"/>
            <p:cNvSpPr txBox="1"/>
            <p:nvPr/>
          </p:nvSpPr>
          <p:spPr>
            <a:xfrm>
              <a:off x="6926050" y="1093700"/>
              <a:ext cx="1398900" cy="338700"/>
            </a:xfrm>
            <a:prstGeom prst="rect">
              <a:avLst/>
            </a:prstGeom>
            <a:noFill/>
            <a:ln>
              <a:noFill/>
            </a:ln>
          </p:spPr>
          <p:txBody>
            <a:bodyPr spcFirstLastPara="1" wrap="square" lIns="91425" tIns="91425" rIns="91425" bIns="91425" anchor="t" anchorCtr="0">
              <a:spAutoFit/>
            </a:bodyPr>
            <a:lstStyle/>
            <a:p>
              <a:pPr marL="0" lvl="0" indent="0" algn="ctr" rtl="0">
                <a:lnSpc>
                  <a:spcPct val="110000"/>
                </a:lnSpc>
                <a:spcBef>
                  <a:spcPts val="0"/>
                </a:spcBef>
                <a:spcAft>
                  <a:spcPts val="800"/>
                </a:spcAft>
                <a:buNone/>
              </a:pPr>
              <a:r>
                <a:rPr lang="en" sz="1000">
                  <a:solidFill>
                    <a:srgbClr val="FFFFFF"/>
                  </a:solidFill>
                  <a:latin typeface="Oswald"/>
                  <a:ea typeface="Oswald"/>
                  <a:cs typeface="Oswald"/>
                  <a:sym typeface="Oswald"/>
                </a:rPr>
                <a:t>κεραμεικος</a:t>
              </a:r>
              <a:endParaRPr sz="1000">
                <a:latin typeface="Oswald Light"/>
                <a:ea typeface="Oswald Light"/>
                <a:cs typeface="Oswald Light"/>
                <a:sym typeface="Oswald Light"/>
              </a:endParaRPr>
            </a:p>
          </p:txBody>
        </p:sp>
        <p:pic>
          <p:nvPicPr>
            <p:cNvPr id="270" name="Google Shape;270;p29"/>
            <p:cNvPicPr preferRelativeResize="0"/>
            <p:nvPr/>
          </p:nvPicPr>
          <p:blipFill>
            <a:blip r:embed="rId9">
              <a:alphaModFix/>
            </a:blip>
            <a:stretch>
              <a:fillRect/>
            </a:stretch>
          </p:blipFill>
          <p:spPr>
            <a:xfrm>
              <a:off x="7224373" y="485913"/>
              <a:ext cx="802248" cy="801861"/>
            </a:xfrm>
            <a:prstGeom prst="rect">
              <a:avLst/>
            </a:prstGeom>
            <a:noFill/>
            <a:ln>
              <a:noFill/>
            </a:ln>
          </p:spPr>
        </p:pic>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0"/>
          <p:cNvSpPr txBox="1">
            <a:spLocks noGrp="1"/>
          </p:cNvSpPr>
          <p:nvPr>
            <p:ph type="title"/>
          </p:nvPr>
        </p:nvSpPr>
        <p:spPr>
          <a:xfrm>
            <a:off x="390700" y="3764300"/>
            <a:ext cx="8362500" cy="857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Samian Research comprises 252342 recorded information carriers (potter’s stamps) and 8425 actors as a concept (potters).</a:t>
            </a:r>
            <a:endParaRPr/>
          </a:p>
        </p:txBody>
      </p:sp>
      <p:sp>
        <p:nvSpPr>
          <p:cNvPr id="276" name="Google Shape;276;p30"/>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15</a:t>
            </a:fld>
            <a:endParaRPr/>
          </a:p>
        </p:txBody>
      </p:sp>
      <p:pic>
        <p:nvPicPr>
          <p:cNvPr id="277" name="Google Shape;277;p30"/>
          <p:cNvPicPr preferRelativeResize="0"/>
          <p:nvPr/>
        </p:nvPicPr>
        <p:blipFill>
          <a:blip r:embed="rId3">
            <a:alphaModFix/>
          </a:blip>
          <a:stretch>
            <a:fillRect/>
          </a:stretch>
        </p:blipFill>
        <p:spPr>
          <a:xfrm>
            <a:off x="3368279" y="902438"/>
            <a:ext cx="3322526" cy="2351675"/>
          </a:xfrm>
          <a:prstGeom prst="rect">
            <a:avLst/>
          </a:prstGeom>
          <a:noFill/>
          <a:ln>
            <a:noFill/>
          </a:ln>
        </p:spPr>
      </p:pic>
      <p:sp>
        <p:nvSpPr>
          <p:cNvPr id="278" name="Google Shape;278;p30"/>
          <p:cNvSpPr txBox="1"/>
          <p:nvPr/>
        </p:nvSpPr>
        <p:spPr>
          <a:xfrm rot="-1415">
            <a:off x="5232799" y="3254405"/>
            <a:ext cx="1458000" cy="338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500">
                <a:solidFill>
                  <a:srgbClr val="9E9E9E"/>
                </a:solidFill>
                <a:latin typeface="Raleway"/>
                <a:ea typeface="Raleway"/>
                <a:cs typeface="Raleway"/>
                <a:sym typeface="Raleway"/>
              </a:rPr>
              <a:t>RGZM / Samian Research / Allard Mees</a:t>
            </a:r>
            <a:endParaRPr sz="500">
              <a:solidFill>
                <a:srgbClr val="9E9E9E"/>
              </a:solidFill>
              <a:latin typeface="Raleway"/>
              <a:ea typeface="Raleway"/>
              <a:cs typeface="Raleway"/>
              <a:sym typeface="Raleway"/>
            </a:endParaRPr>
          </a:p>
        </p:txBody>
      </p:sp>
      <p:pic>
        <p:nvPicPr>
          <p:cNvPr id="279" name="Google Shape;279;p30"/>
          <p:cNvPicPr preferRelativeResize="0"/>
          <p:nvPr/>
        </p:nvPicPr>
        <p:blipFill>
          <a:blip r:embed="rId4">
            <a:alphaModFix/>
          </a:blip>
          <a:stretch>
            <a:fillRect/>
          </a:stretch>
        </p:blipFill>
        <p:spPr>
          <a:xfrm>
            <a:off x="7225587" y="1512988"/>
            <a:ext cx="986286" cy="697324"/>
          </a:xfrm>
          <a:prstGeom prst="rect">
            <a:avLst/>
          </a:prstGeom>
          <a:noFill/>
          <a:ln>
            <a:noFill/>
          </a:ln>
        </p:spPr>
      </p:pic>
      <p:sp>
        <p:nvSpPr>
          <p:cNvPr id="280" name="Google Shape;280;p30"/>
          <p:cNvSpPr txBox="1"/>
          <p:nvPr/>
        </p:nvSpPr>
        <p:spPr>
          <a:xfrm>
            <a:off x="7126675" y="2147825"/>
            <a:ext cx="11841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lt1"/>
                </a:solidFill>
                <a:latin typeface="Oswald Light"/>
                <a:ea typeface="Oswald Light"/>
                <a:cs typeface="Oswald Light"/>
                <a:sym typeface="Oswald Light"/>
              </a:rPr>
              <a:t>as Community Hub</a:t>
            </a:r>
            <a:endParaRPr sz="1000">
              <a:solidFill>
                <a:schemeClr val="lt1"/>
              </a:solidFill>
              <a:latin typeface="Oswald Light"/>
              <a:ea typeface="Oswald Light"/>
              <a:cs typeface="Oswald Light"/>
              <a:sym typeface="Oswald Light"/>
            </a:endParaRPr>
          </a:p>
        </p:txBody>
      </p:sp>
      <p:pic>
        <p:nvPicPr>
          <p:cNvPr id="281" name="Google Shape;281;p30"/>
          <p:cNvPicPr preferRelativeResize="0"/>
          <p:nvPr/>
        </p:nvPicPr>
        <p:blipFill>
          <a:blip r:embed="rId5">
            <a:alphaModFix/>
          </a:blip>
          <a:stretch>
            <a:fillRect/>
          </a:stretch>
        </p:blipFill>
        <p:spPr>
          <a:xfrm>
            <a:off x="7213975" y="2606875"/>
            <a:ext cx="1009493" cy="553200"/>
          </a:xfrm>
          <a:prstGeom prst="rect">
            <a:avLst/>
          </a:prstGeom>
          <a:noFill/>
          <a:ln>
            <a:noFill/>
          </a:ln>
        </p:spPr>
      </p:pic>
      <p:sp>
        <p:nvSpPr>
          <p:cNvPr id="282" name="Google Shape;282;p30"/>
          <p:cNvSpPr txBox="1"/>
          <p:nvPr/>
        </p:nvSpPr>
        <p:spPr>
          <a:xfrm>
            <a:off x="7126675" y="3107750"/>
            <a:ext cx="11841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lt1"/>
                </a:solidFill>
                <a:latin typeface="Oswald Light"/>
                <a:ea typeface="Oswald Light"/>
                <a:cs typeface="Oswald Light"/>
                <a:sym typeface="Oswald Light"/>
              </a:rPr>
              <a:t>as Community Hub</a:t>
            </a:r>
            <a:endParaRPr sz="1000">
              <a:solidFill>
                <a:schemeClr val="lt1"/>
              </a:solidFill>
              <a:latin typeface="Oswald Light"/>
              <a:ea typeface="Oswald Light"/>
              <a:cs typeface="Oswald Light"/>
              <a:sym typeface="Oswald Light"/>
            </a:endParaRPr>
          </a:p>
        </p:txBody>
      </p:sp>
      <p:pic>
        <p:nvPicPr>
          <p:cNvPr id="283" name="Google Shape;283;p30"/>
          <p:cNvPicPr preferRelativeResize="0"/>
          <p:nvPr/>
        </p:nvPicPr>
        <p:blipFill>
          <a:blip r:embed="rId6">
            <a:alphaModFix/>
          </a:blip>
          <a:stretch>
            <a:fillRect/>
          </a:stretch>
        </p:blipFill>
        <p:spPr>
          <a:xfrm>
            <a:off x="794962" y="561812"/>
            <a:ext cx="2045378" cy="3045200"/>
          </a:xfrm>
          <a:prstGeom prst="rect">
            <a:avLst/>
          </a:prstGeom>
          <a:noFill/>
          <a:ln>
            <a:noFill/>
          </a:ln>
        </p:spPr>
      </p:pic>
      <p:sp>
        <p:nvSpPr>
          <p:cNvPr id="284" name="Google Shape;284;p30"/>
          <p:cNvSpPr txBox="1"/>
          <p:nvPr/>
        </p:nvSpPr>
        <p:spPr>
          <a:xfrm>
            <a:off x="1987338" y="3556238"/>
            <a:ext cx="1092300" cy="261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SzPts val="1100"/>
              <a:buFont typeface="Arial"/>
              <a:buNone/>
            </a:pPr>
            <a:r>
              <a:rPr lang="en" sz="500">
                <a:solidFill>
                  <a:srgbClr val="9E9E9E"/>
                </a:solidFill>
                <a:latin typeface="Raleway"/>
                <a:ea typeface="Raleway"/>
                <a:cs typeface="Raleway"/>
                <a:sym typeface="Raleway"/>
              </a:rPr>
              <a:t>Allard Mees, CC BY 4.0</a:t>
            </a:r>
            <a:endParaRPr>
              <a:solidFill>
                <a:srgbClr val="9E9E9E"/>
              </a:solidFill>
              <a:latin typeface="Raleway Light"/>
              <a:ea typeface="Raleway Light"/>
              <a:cs typeface="Raleway Light"/>
              <a:sym typeface="Raleway 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31"/>
          <p:cNvSpPr txBox="1"/>
          <p:nvPr/>
        </p:nvSpPr>
        <p:spPr>
          <a:xfrm>
            <a:off x="6881050" y="1269400"/>
            <a:ext cx="11841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lt1"/>
                </a:solidFill>
                <a:latin typeface="Oswald Light"/>
                <a:ea typeface="Oswald Light"/>
                <a:cs typeface="Oswald Light"/>
                <a:sym typeface="Oswald Light"/>
              </a:rPr>
              <a:t>as Community Hub</a:t>
            </a:r>
            <a:endParaRPr sz="1000">
              <a:solidFill>
                <a:schemeClr val="lt1"/>
              </a:solidFill>
              <a:latin typeface="Oswald Light"/>
              <a:ea typeface="Oswald Light"/>
              <a:cs typeface="Oswald Light"/>
              <a:sym typeface="Oswald Light"/>
            </a:endParaRPr>
          </a:p>
        </p:txBody>
      </p:sp>
      <p:sp>
        <p:nvSpPr>
          <p:cNvPr id="290" name="Google Shape;290;p31"/>
          <p:cNvSpPr txBox="1">
            <a:spLocks noGrp="1"/>
          </p:cNvSpPr>
          <p:nvPr>
            <p:ph type="title"/>
          </p:nvPr>
        </p:nvSpPr>
        <p:spPr>
          <a:xfrm>
            <a:off x="390700" y="3764300"/>
            <a:ext cx="8362500" cy="857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NAVIS.one contains 613 coins and 17 ARS objects.</a:t>
            </a:r>
            <a:endParaRPr/>
          </a:p>
        </p:txBody>
      </p:sp>
      <p:sp>
        <p:nvSpPr>
          <p:cNvPr id="291" name="Google Shape;291;p31"/>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16</a:t>
            </a:fld>
            <a:endParaRPr/>
          </a:p>
        </p:txBody>
      </p:sp>
      <p:sp>
        <p:nvSpPr>
          <p:cNvPr id="292" name="Google Shape;292;p31"/>
          <p:cNvSpPr txBox="1"/>
          <p:nvPr/>
        </p:nvSpPr>
        <p:spPr>
          <a:xfrm>
            <a:off x="6881050" y="2658025"/>
            <a:ext cx="11841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lt1"/>
                </a:solidFill>
                <a:latin typeface="Oswald Light"/>
                <a:ea typeface="Oswald Light"/>
                <a:cs typeface="Oswald Light"/>
                <a:sym typeface="Oswald Light"/>
              </a:rPr>
              <a:t>as Community Hub</a:t>
            </a:r>
            <a:endParaRPr sz="1000">
              <a:solidFill>
                <a:schemeClr val="lt1"/>
              </a:solidFill>
              <a:latin typeface="Oswald Light"/>
              <a:ea typeface="Oswald Light"/>
              <a:cs typeface="Oswald Light"/>
              <a:sym typeface="Oswald Light"/>
            </a:endParaRPr>
          </a:p>
        </p:txBody>
      </p:sp>
      <p:pic>
        <p:nvPicPr>
          <p:cNvPr id="293" name="Google Shape;293;p31"/>
          <p:cNvPicPr preferRelativeResize="0"/>
          <p:nvPr/>
        </p:nvPicPr>
        <p:blipFill>
          <a:blip r:embed="rId3">
            <a:alphaModFix/>
          </a:blip>
          <a:stretch>
            <a:fillRect/>
          </a:stretch>
        </p:blipFill>
        <p:spPr>
          <a:xfrm>
            <a:off x="6986237" y="1684303"/>
            <a:ext cx="973725" cy="973725"/>
          </a:xfrm>
          <a:prstGeom prst="rect">
            <a:avLst/>
          </a:prstGeom>
          <a:noFill/>
          <a:ln>
            <a:noFill/>
          </a:ln>
        </p:spPr>
      </p:pic>
      <p:pic>
        <p:nvPicPr>
          <p:cNvPr id="294" name="Google Shape;294;p31"/>
          <p:cNvPicPr preferRelativeResize="0"/>
          <p:nvPr/>
        </p:nvPicPr>
        <p:blipFill>
          <a:blip r:embed="rId4">
            <a:alphaModFix/>
          </a:blip>
          <a:stretch>
            <a:fillRect/>
          </a:stretch>
        </p:blipFill>
        <p:spPr>
          <a:xfrm>
            <a:off x="6979962" y="3072913"/>
            <a:ext cx="986286" cy="697324"/>
          </a:xfrm>
          <a:prstGeom prst="rect">
            <a:avLst/>
          </a:prstGeom>
          <a:noFill/>
          <a:ln>
            <a:noFill/>
          </a:ln>
        </p:spPr>
      </p:pic>
      <p:sp>
        <p:nvSpPr>
          <p:cNvPr id="295" name="Google Shape;295;p31"/>
          <p:cNvSpPr txBox="1"/>
          <p:nvPr/>
        </p:nvSpPr>
        <p:spPr>
          <a:xfrm>
            <a:off x="6881050" y="3707750"/>
            <a:ext cx="11841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lt1"/>
                </a:solidFill>
                <a:latin typeface="Oswald Light"/>
                <a:ea typeface="Oswald Light"/>
                <a:cs typeface="Oswald Light"/>
                <a:sym typeface="Oswald Light"/>
              </a:rPr>
              <a:t>as Community Hub</a:t>
            </a:r>
            <a:endParaRPr sz="1000">
              <a:solidFill>
                <a:schemeClr val="lt1"/>
              </a:solidFill>
              <a:latin typeface="Oswald Light"/>
              <a:ea typeface="Oswald Light"/>
              <a:cs typeface="Oswald Light"/>
              <a:sym typeface="Oswald Light"/>
            </a:endParaRPr>
          </a:p>
        </p:txBody>
      </p:sp>
      <p:pic>
        <p:nvPicPr>
          <p:cNvPr id="296" name="Google Shape;296;p31"/>
          <p:cNvPicPr preferRelativeResize="0"/>
          <p:nvPr/>
        </p:nvPicPr>
        <p:blipFill>
          <a:blip r:embed="rId5">
            <a:alphaModFix/>
          </a:blip>
          <a:stretch>
            <a:fillRect/>
          </a:stretch>
        </p:blipFill>
        <p:spPr>
          <a:xfrm>
            <a:off x="918375" y="570550"/>
            <a:ext cx="4556676" cy="2167900"/>
          </a:xfrm>
          <a:prstGeom prst="rect">
            <a:avLst/>
          </a:prstGeom>
          <a:noFill/>
          <a:ln>
            <a:noFill/>
          </a:ln>
          <a:effectLst>
            <a:outerShdw blurRad="57150" dist="19050" dir="5400000" algn="bl" rotWithShape="0">
              <a:srgbClr val="000000">
                <a:alpha val="50000"/>
              </a:srgbClr>
            </a:outerShdw>
          </a:effectLst>
        </p:spPr>
      </p:pic>
      <p:pic>
        <p:nvPicPr>
          <p:cNvPr id="297" name="Google Shape;297;p31"/>
          <p:cNvPicPr preferRelativeResize="0"/>
          <p:nvPr/>
        </p:nvPicPr>
        <p:blipFill>
          <a:blip r:embed="rId6">
            <a:alphaModFix/>
          </a:blip>
          <a:stretch>
            <a:fillRect/>
          </a:stretch>
        </p:blipFill>
        <p:spPr>
          <a:xfrm>
            <a:off x="3098425" y="1062275"/>
            <a:ext cx="2853175" cy="2436974"/>
          </a:xfrm>
          <a:prstGeom prst="rect">
            <a:avLst/>
          </a:prstGeom>
          <a:noFill/>
          <a:ln>
            <a:noFill/>
          </a:ln>
        </p:spPr>
      </p:pic>
      <p:pic>
        <p:nvPicPr>
          <p:cNvPr id="298" name="Google Shape;298;p31"/>
          <p:cNvPicPr preferRelativeResize="0"/>
          <p:nvPr/>
        </p:nvPicPr>
        <p:blipFill rotWithShape="1">
          <a:blip r:embed="rId7">
            <a:alphaModFix/>
          </a:blip>
          <a:srcRect l="1662" t="9738" r="18401" b="20898"/>
          <a:stretch/>
        </p:blipFill>
        <p:spPr>
          <a:xfrm>
            <a:off x="4852050" y="2215526"/>
            <a:ext cx="1665875" cy="1738425"/>
          </a:xfrm>
          <a:prstGeom prst="rect">
            <a:avLst/>
          </a:prstGeom>
          <a:noFill/>
          <a:ln>
            <a:noFill/>
          </a:ln>
          <a:effectLst>
            <a:outerShdw blurRad="57150" dist="19050" dir="5400000" algn="bl" rotWithShape="0">
              <a:srgbClr val="000000">
                <a:alpha val="50000"/>
              </a:srgbClr>
            </a:outerShdw>
          </a:effectLst>
        </p:spPr>
      </p:pic>
      <p:sp>
        <p:nvSpPr>
          <p:cNvPr id="299" name="Google Shape;299;p31"/>
          <p:cNvSpPr txBox="1"/>
          <p:nvPr/>
        </p:nvSpPr>
        <p:spPr>
          <a:xfrm rot="-1350">
            <a:off x="3069075" y="3499389"/>
            <a:ext cx="764100" cy="28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500">
                <a:solidFill>
                  <a:srgbClr val="9E9E9E"/>
                </a:solidFill>
                <a:latin typeface="Raleway"/>
                <a:ea typeface="Raleway"/>
                <a:cs typeface="Raleway"/>
                <a:sym typeface="Raleway"/>
              </a:rPr>
              <a:t>© NAVIS 3 / RGZM</a:t>
            </a:r>
            <a:endParaRPr sz="500">
              <a:solidFill>
                <a:srgbClr val="9E9E9E"/>
              </a:solidFill>
              <a:latin typeface="Raleway"/>
              <a:ea typeface="Raleway"/>
              <a:cs typeface="Raleway"/>
              <a:sym typeface="Raleway"/>
            </a:endParaRPr>
          </a:p>
        </p:txBody>
      </p:sp>
      <p:grpSp>
        <p:nvGrpSpPr>
          <p:cNvPr id="300" name="Google Shape;300;p31"/>
          <p:cNvGrpSpPr/>
          <p:nvPr/>
        </p:nvGrpSpPr>
        <p:grpSpPr>
          <a:xfrm>
            <a:off x="6773650" y="485913"/>
            <a:ext cx="1398900" cy="946487"/>
            <a:chOff x="6926050" y="485913"/>
            <a:chExt cx="1398900" cy="946487"/>
          </a:xfrm>
        </p:grpSpPr>
        <p:sp>
          <p:nvSpPr>
            <p:cNvPr id="301" name="Google Shape;301;p31"/>
            <p:cNvSpPr txBox="1"/>
            <p:nvPr/>
          </p:nvSpPr>
          <p:spPr>
            <a:xfrm>
              <a:off x="6926050" y="1093700"/>
              <a:ext cx="1398900" cy="338700"/>
            </a:xfrm>
            <a:prstGeom prst="rect">
              <a:avLst/>
            </a:prstGeom>
            <a:noFill/>
            <a:ln>
              <a:noFill/>
            </a:ln>
          </p:spPr>
          <p:txBody>
            <a:bodyPr spcFirstLastPara="1" wrap="square" lIns="91425" tIns="91425" rIns="91425" bIns="91425" anchor="t" anchorCtr="0">
              <a:spAutoFit/>
            </a:bodyPr>
            <a:lstStyle/>
            <a:p>
              <a:pPr marL="0" lvl="0" indent="0" algn="ctr" rtl="0">
                <a:lnSpc>
                  <a:spcPct val="110000"/>
                </a:lnSpc>
                <a:spcBef>
                  <a:spcPts val="0"/>
                </a:spcBef>
                <a:spcAft>
                  <a:spcPts val="800"/>
                </a:spcAft>
                <a:buNone/>
              </a:pPr>
              <a:r>
                <a:rPr lang="en" sz="1000">
                  <a:solidFill>
                    <a:srgbClr val="FFFFFF"/>
                  </a:solidFill>
                  <a:latin typeface="Oswald"/>
                  <a:ea typeface="Oswald"/>
                  <a:cs typeface="Oswald"/>
                  <a:sym typeface="Oswald"/>
                </a:rPr>
                <a:t>κεραμεικος</a:t>
              </a:r>
              <a:endParaRPr sz="1000">
                <a:latin typeface="Oswald Light"/>
                <a:ea typeface="Oswald Light"/>
                <a:cs typeface="Oswald Light"/>
                <a:sym typeface="Oswald Light"/>
              </a:endParaRPr>
            </a:p>
          </p:txBody>
        </p:sp>
        <p:pic>
          <p:nvPicPr>
            <p:cNvPr id="302" name="Google Shape;302;p31"/>
            <p:cNvPicPr preferRelativeResize="0"/>
            <p:nvPr/>
          </p:nvPicPr>
          <p:blipFill>
            <a:blip r:embed="rId8">
              <a:alphaModFix/>
            </a:blip>
            <a:stretch>
              <a:fillRect/>
            </a:stretch>
          </p:blipFill>
          <p:spPr>
            <a:xfrm>
              <a:off x="7224373" y="485913"/>
              <a:ext cx="802248" cy="801861"/>
            </a:xfrm>
            <a:prstGeom prst="rect">
              <a:avLst/>
            </a:prstGeom>
            <a:noFill/>
            <a:ln>
              <a:noFill/>
            </a:ln>
          </p:spPr>
        </p:pic>
      </p:grpSp>
      <p:sp>
        <p:nvSpPr>
          <p:cNvPr id="303" name="Google Shape;303;p31"/>
          <p:cNvSpPr txBox="1"/>
          <p:nvPr/>
        </p:nvSpPr>
        <p:spPr>
          <a:xfrm rot="-1046">
            <a:off x="918375" y="2738594"/>
            <a:ext cx="986400" cy="28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500">
                <a:solidFill>
                  <a:srgbClr val="9E9E9E"/>
                </a:solidFill>
                <a:latin typeface="Raleway"/>
                <a:ea typeface="Raleway"/>
                <a:cs typeface="Raleway"/>
                <a:sym typeface="Raleway"/>
              </a:rPr>
              <a:t>CC BY Florian Thiery</a:t>
            </a:r>
            <a:endParaRPr sz="500">
              <a:solidFill>
                <a:srgbClr val="9E9E9E"/>
              </a:solidFill>
              <a:latin typeface="Raleway"/>
              <a:ea typeface="Raleway"/>
              <a:cs typeface="Raleway"/>
              <a:sym typeface="Raleway"/>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32"/>
          <p:cNvSpPr txBox="1">
            <a:spLocks noGrp="1"/>
          </p:cNvSpPr>
          <p:nvPr>
            <p:ph type="title"/>
          </p:nvPr>
        </p:nvSpPr>
        <p:spPr>
          <a:xfrm>
            <a:off x="390750" y="499200"/>
            <a:ext cx="8362500" cy="4145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Results &amp; Discussion</a:t>
            </a:r>
            <a:endParaRPr/>
          </a:p>
        </p:txBody>
      </p:sp>
      <p:sp>
        <p:nvSpPr>
          <p:cNvPr id="309" name="Google Shape;309;p32"/>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33"/>
          <p:cNvSpPr txBox="1">
            <a:spLocks noGrp="1"/>
          </p:cNvSpPr>
          <p:nvPr>
            <p:ph type="title"/>
          </p:nvPr>
        </p:nvSpPr>
        <p:spPr>
          <a:xfrm>
            <a:off x="390700" y="3764300"/>
            <a:ext cx="8362500" cy="857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Enhancing the domain specific research aspects</a:t>
            </a:r>
            <a:br>
              <a:rPr lang="en"/>
            </a:br>
            <a:r>
              <a:rPr lang="en"/>
              <a:t>themselves is expected to remain largely within</a:t>
            </a:r>
            <a:br>
              <a:rPr lang="en"/>
            </a:br>
            <a:r>
              <a:rPr lang="en"/>
              <a:t>the specific research community …</a:t>
            </a:r>
            <a:endParaRPr/>
          </a:p>
        </p:txBody>
      </p:sp>
      <p:sp>
        <p:nvSpPr>
          <p:cNvPr id="315" name="Google Shape;315;p33"/>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18</a:t>
            </a:fld>
            <a:endParaRPr/>
          </a:p>
        </p:txBody>
      </p:sp>
      <p:grpSp>
        <p:nvGrpSpPr>
          <p:cNvPr id="316" name="Google Shape;316;p33"/>
          <p:cNvGrpSpPr/>
          <p:nvPr/>
        </p:nvGrpSpPr>
        <p:grpSpPr>
          <a:xfrm>
            <a:off x="702800" y="880150"/>
            <a:ext cx="3794375" cy="2373500"/>
            <a:chOff x="390700" y="619100"/>
            <a:chExt cx="3794375" cy="2373500"/>
          </a:xfrm>
        </p:grpSpPr>
        <p:pic>
          <p:nvPicPr>
            <p:cNvPr id="317" name="Google Shape;317;p33"/>
            <p:cNvPicPr preferRelativeResize="0"/>
            <p:nvPr/>
          </p:nvPicPr>
          <p:blipFill>
            <a:blip r:embed="rId3">
              <a:alphaModFix/>
            </a:blip>
            <a:stretch>
              <a:fillRect/>
            </a:stretch>
          </p:blipFill>
          <p:spPr>
            <a:xfrm>
              <a:off x="390700" y="619100"/>
              <a:ext cx="3794375" cy="2373500"/>
            </a:xfrm>
            <a:prstGeom prst="rect">
              <a:avLst/>
            </a:prstGeom>
            <a:noFill/>
            <a:ln>
              <a:noFill/>
            </a:ln>
          </p:spPr>
        </p:pic>
        <p:sp>
          <p:nvSpPr>
            <p:cNvPr id="318" name="Google Shape;318;p33"/>
            <p:cNvSpPr/>
            <p:nvPr/>
          </p:nvSpPr>
          <p:spPr>
            <a:xfrm>
              <a:off x="701425" y="706034"/>
              <a:ext cx="3079350" cy="2144825"/>
            </a:xfrm>
            <a:custGeom>
              <a:avLst/>
              <a:gdLst/>
              <a:ahLst/>
              <a:cxnLst/>
              <a:rect l="l" t="t" r="r" b="b"/>
              <a:pathLst>
                <a:path w="123174" h="85793" extrusionOk="0">
                  <a:moveTo>
                    <a:pt x="0" y="60383"/>
                  </a:moveTo>
                  <a:cubicBezTo>
                    <a:pt x="4235" y="61749"/>
                    <a:pt x="16598" y="68034"/>
                    <a:pt x="25410" y="68580"/>
                  </a:cubicBezTo>
                  <a:cubicBezTo>
                    <a:pt x="34222" y="69127"/>
                    <a:pt x="45630" y="65711"/>
                    <a:pt x="52870" y="63662"/>
                  </a:cubicBezTo>
                  <a:cubicBezTo>
                    <a:pt x="60111" y="61613"/>
                    <a:pt x="64482" y="59359"/>
                    <a:pt x="68853" y="56285"/>
                  </a:cubicBezTo>
                  <a:cubicBezTo>
                    <a:pt x="73225" y="53211"/>
                    <a:pt x="76298" y="50410"/>
                    <a:pt x="79099" y="45219"/>
                  </a:cubicBezTo>
                  <a:cubicBezTo>
                    <a:pt x="81900" y="40028"/>
                    <a:pt x="83949" y="30602"/>
                    <a:pt x="85657" y="25137"/>
                  </a:cubicBezTo>
                  <a:cubicBezTo>
                    <a:pt x="87365" y="19673"/>
                    <a:pt x="87842" y="16599"/>
                    <a:pt x="89345" y="12432"/>
                  </a:cubicBezTo>
                  <a:cubicBezTo>
                    <a:pt x="90848" y="8265"/>
                    <a:pt x="90575" y="684"/>
                    <a:pt x="94673" y="137"/>
                  </a:cubicBezTo>
                  <a:cubicBezTo>
                    <a:pt x="98772" y="-409"/>
                    <a:pt x="111204" y="3757"/>
                    <a:pt x="113936" y="9153"/>
                  </a:cubicBezTo>
                  <a:cubicBezTo>
                    <a:pt x="116668" y="14549"/>
                    <a:pt x="111682" y="27186"/>
                    <a:pt x="111067" y="32514"/>
                  </a:cubicBezTo>
                  <a:cubicBezTo>
                    <a:pt x="110452" y="37842"/>
                    <a:pt x="109154" y="38389"/>
                    <a:pt x="110247" y="41121"/>
                  </a:cubicBezTo>
                  <a:cubicBezTo>
                    <a:pt x="111340" y="43853"/>
                    <a:pt x="115643" y="45288"/>
                    <a:pt x="117624" y="48908"/>
                  </a:cubicBezTo>
                  <a:cubicBezTo>
                    <a:pt x="119605" y="52528"/>
                    <a:pt x="121245" y="58470"/>
                    <a:pt x="122133" y="62842"/>
                  </a:cubicBezTo>
                  <a:cubicBezTo>
                    <a:pt x="123021" y="67214"/>
                    <a:pt x="123362" y="71313"/>
                    <a:pt x="122952" y="75138"/>
                  </a:cubicBezTo>
                  <a:cubicBezTo>
                    <a:pt x="122542" y="78963"/>
                    <a:pt x="120220" y="84017"/>
                    <a:pt x="119674" y="85793"/>
                  </a:cubicBezTo>
                </a:path>
              </a:pathLst>
            </a:custGeom>
            <a:noFill/>
            <a:ln w="38100" cap="flat" cmpd="sng">
              <a:solidFill>
                <a:srgbClr val="00FF00"/>
              </a:solidFill>
              <a:prstDash val="solid"/>
              <a:round/>
              <a:headEnd type="none" w="med" len="med"/>
              <a:tailEnd type="none" w="med" len="med"/>
            </a:ln>
          </p:spPr>
        </p:sp>
      </p:grpSp>
      <p:sp>
        <p:nvSpPr>
          <p:cNvPr id="319" name="Google Shape;319;p33"/>
          <p:cNvSpPr txBox="1"/>
          <p:nvPr/>
        </p:nvSpPr>
        <p:spPr>
          <a:xfrm>
            <a:off x="3258775" y="3306150"/>
            <a:ext cx="1238400" cy="1275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 sz="500">
                <a:solidFill>
                  <a:srgbClr val="9E9E9E"/>
                </a:solidFill>
                <a:latin typeface="Raleway"/>
                <a:ea typeface="Raleway"/>
                <a:cs typeface="Raleway"/>
                <a:sym typeface="Raleway"/>
              </a:rPr>
              <a:t>Samian Research / RGZM / Allard Mees</a:t>
            </a:r>
            <a:endParaRPr/>
          </a:p>
        </p:txBody>
      </p:sp>
      <p:sp>
        <p:nvSpPr>
          <p:cNvPr id="320" name="Google Shape;320;p33"/>
          <p:cNvSpPr txBox="1"/>
          <p:nvPr/>
        </p:nvSpPr>
        <p:spPr>
          <a:xfrm>
            <a:off x="7202800" y="2996650"/>
            <a:ext cx="1238400" cy="1275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 sz="500">
                <a:solidFill>
                  <a:srgbClr val="9E9E9E"/>
                </a:solidFill>
                <a:latin typeface="Raleway"/>
                <a:ea typeface="Raleway"/>
                <a:cs typeface="Raleway"/>
                <a:sym typeface="Raleway"/>
              </a:rPr>
              <a:t>Nomissma</a:t>
            </a:r>
            <a:endParaRPr/>
          </a:p>
        </p:txBody>
      </p:sp>
      <p:pic>
        <p:nvPicPr>
          <p:cNvPr id="321" name="Google Shape;321;p33"/>
          <p:cNvPicPr preferRelativeResize="0"/>
          <p:nvPr/>
        </p:nvPicPr>
        <p:blipFill>
          <a:blip r:embed="rId4">
            <a:alphaModFix/>
          </a:blip>
          <a:stretch>
            <a:fillRect/>
          </a:stretch>
        </p:blipFill>
        <p:spPr>
          <a:xfrm>
            <a:off x="4616575" y="1723825"/>
            <a:ext cx="3987825" cy="1529825"/>
          </a:xfrm>
          <a:prstGeom prst="rect">
            <a:avLst/>
          </a:prstGeom>
          <a:noFill/>
          <a:ln>
            <a:noFill/>
          </a:ln>
        </p:spPr>
      </p:pic>
      <p:sp>
        <p:nvSpPr>
          <p:cNvPr id="322" name="Google Shape;322;p33"/>
          <p:cNvSpPr txBox="1"/>
          <p:nvPr/>
        </p:nvSpPr>
        <p:spPr>
          <a:xfrm>
            <a:off x="7366000" y="3304275"/>
            <a:ext cx="1238400" cy="1275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 sz="500">
                <a:solidFill>
                  <a:srgbClr val="9E9E9E"/>
                </a:solidFill>
                <a:latin typeface="Raleway"/>
                <a:ea typeface="Raleway"/>
                <a:cs typeface="Raleway"/>
                <a:sym typeface="Raleway"/>
              </a:rPr>
              <a:t>nomisma.org</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34"/>
          <p:cNvSpPr txBox="1">
            <a:spLocks noGrp="1"/>
          </p:cNvSpPr>
          <p:nvPr>
            <p:ph type="title"/>
          </p:nvPr>
        </p:nvSpPr>
        <p:spPr>
          <a:xfrm>
            <a:off x="390700" y="3518350"/>
            <a:ext cx="8362500" cy="1103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 the “donkey work” of developing common denominators</a:t>
            </a:r>
            <a:br>
              <a:rPr lang="en"/>
            </a:br>
            <a:r>
              <a:rPr lang="en"/>
              <a:t>within the data can indeed successfully be outplaced into a broader user community which can edit this ontology online. </a:t>
            </a:r>
            <a:endParaRPr/>
          </a:p>
        </p:txBody>
      </p:sp>
      <p:sp>
        <p:nvSpPr>
          <p:cNvPr id="328" name="Google Shape;328;p34"/>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19</a:t>
            </a:fld>
            <a:endParaRPr/>
          </a:p>
        </p:txBody>
      </p:sp>
      <p:sp>
        <p:nvSpPr>
          <p:cNvPr id="329" name="Google Shape;329;p34"/>
          <p:cNvSpPr txBox="1"/>
          <p:nvPr/>
        </p:nvSpPr>
        <p:spPr>
          <a:xfrm>
            <a:off x="6195025" y="1557125"/>
            <a:ext cx="22653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u="sng">
                <a:solidFill>
                  <a:srgbClr val="058B8C"/>
                </a:solidFill>
                <a:latin typeface="Oswald"/>
                <a:ea typeface="Oswald"/>
                <a:cs typeface="Oswald"/>
                <a:sym typeface="Oswald"/>
              </a:rPr>
              <a:t>CeraTyOnt Viewer </a:t>
            </a:r>
            <a:r>
              <a:rPr lang="en">
                <a:solidFill>
                  <a:srgbClr val="058B8C"/>
                </a:solidFill>
                <a:latin typeface="Oswald Light"/>
                <a:ea typeface="Oswald Light"/>
                <a:cs typeface="Oswald Light"/>
                <a:sym typeface="Oswald Light"/>
              </a:rPr>
              <a:t> </a:t>
            </a:r>
            <a:endParaRPr>
              <a:solidFill>
                <a:srgbClr val="058B8C"/>
              </a:solidFill>
              <a:latin typeface="Oswald Light"/>
              <a:ea typeface="Oswald Light"/>
              <a:cs typeface="Oswald Light"/>
              <a:sym typeface="Oswald Light"/>
            </a:endParaRPr>
          </a:p>
          <a:p>
            <a:pPr marL="0" lvl="0" indent="0" algn="l" rtl="0">
              <a:spcBef>
                <a:spcPts val="0"/>
              </a:spcBef>
              <a:spcAft>
                <a:spcPts val="0"/>
              </a:spcAft>
              <a:buNone/>
            </a:pPr>
            <a:endParaRPr>
              <a:solidFill>
                <a:srgbClr val="058B8C"/>
              </a:solidFill>
              <a:latin typeface="Oswald Light"/>
              <a:ea typeface="Oswald Light"/>
              <a:cs typeface="Oswald Light"/>
              <a:sym typeface="Oswald Light"/>
            </a:endParaRPr>
          </a:p>
          <a:p>
            <a:pPr marL="0" lvl="0" indent="0" algn="l" rtl="0">
              <a:spcBef>
                <a:spcPts val="0"/>
              </a:spcBef>
              <a:spcAft>
                <a:spcPts val="0"/>
              </a:spcAft>
              <a:buNone/>
            </a:pPr>
            <a:r>
              <a:rPr lang="en">
                <a:solidFill>
                  <a:srgbClr val="058B8C"/>
                </a:solidFill>
                <a:latin typeface="Oswald Light"/>
                <a:ea typeface="Oswald Light"/>
                <a:cs typeface="Oswald Light"/>
                <a:sym typeface="Oswald Light"/>
              </a:rPr>
              <a:t>Example: form types</a:t>
            </a:r>
            <a:endParaRPr>
              <a:solidFill>
                <a:srgbClr val="058B8C"/>
              </a:solidFill>
              <a:latin typeface="Oswald Light"/>
              <a:ea typeface="Oswald Light"/>
              <a:cs typeface="Oswald Light"/>
              <a:sym typeface="Oswald Light"/>
            </a:endParaRPr>
          </a:p>
          <a:p>
            <a:pPr marL="0" lvl="0" indent="0" algn="l" rtl="0">
              <a:spcBef>
                <a:spcPts val="0"/>
              </a:spcBef>
              <a:spcAft>
                <a:spcPts val="0"/>
              </a:spcAft>
              <a:buNone/>
            </a:pPr>
            <a:endParaRPr>
              <a:solidFill>
                <a:srgbClr val="058B8C"/>
              </a:solidFill>
              <a:latin typeface="Oswald Light"/>
              <a:ea typeface="Oswald Light"/>
              <a:cs typeface="Oswald Light"/>
              <a:sym typeface="Oswald Light"/>
            </a:endParaRPr>
          </a:p>
          <a:p>
            <a:pPr marL="0" lvl="0" indent="0" algn="l" rtl="0">
              <a:spcBef>
                <a:spcPts val="0"/>
              </a:spcBef>
              <a:spcAft>
                <a:spcPts val="0"/>
              </a:spcAft>
              <a:buNone/>
            </a:pPr>
            <a:r>
              <a:rPr lang="en">
                <a:solidFill>
                  <a:srgbClr val="058B8C"/>
                </a:solidFill>
                <a:latin typeface="Oswald Light"/>
                <a:ea typeface="Oswald Light"/>
                <a:cs typeface="Oswald Light"/>
                <a:sym typeface="Oswald Light"/>
              </a:rPr>
              <a:t>Vernhet E3 = Bet 079 = Hermet 29 = Bet 076 = Vernhet A3</a:t>
            </a:r>
            <a:endParaRPr>
              <a:solidFill>
                <a:srgbClr val="058B8C"/>
              </a:solidFill>
              <a:latin typeface="Oswald Light"/>
              <a:ea typeface="Oswald Light"/>
              <a:cs typeface="Oswald Light"/>
              <a:sym typeface="Oswald Light"/>
            </a:endParaRPr>
          </a:p>
        </p:txBody>
      </p:sp>
      <p:pic>
        <p:nvPicPr>
          <p:cNvPr id="330" name="Google Shape;330;p34"/>
          <p:cNvPicPr preferRelativeResize="0"/>
          <p:nvPr/>
        </p:nvPicPr>
        <p:blipFill>
          <a:blip r:embed="rId3">
            <a:alphaModFix/>
          </a:blip>
          <a:stretch>
            <a:fillRect/>
          </a:stretch>
        </p:blipFill>
        <p:spPr>
          <a:xfrm>
            <a:off x="1181100" y="431475"/>
            <a:ext cx="4754175" cy="3086876"/>
          </a:xfrm>
          <a:prstGeom prst="rect">
            <a:avLst/>
          </a:prstGeom>
          <a:noFill/>
          <a:ln>
            <a:noFill/>
          </a:ln>
        </p:spPr>
      </p:pic>
      <p:sp>
        <p:nvSpPr>
          <p:cNvPr id="331" name="Google Shape;331;p34"/>
          <p:cNvSpPr/>
          <p:nvPr/>
        </p:nvSpPr>
        <p:spPr>
          <a:xfrm>
            <a:off x="2305500" y="538775"/>
            <a:ext cx="2186450" cy="2343100"/>
          </a:xfrm>
          <a:custGeom>
            <a:avLst/>
            <a:gdLst/>
            <a:ahLst/>
            <a:cxnLst/>
            <a:rect l="l" t="t" r="r" b="b"/>
            <a:pathLst>
              <a:path w="87458" h="93724" extrusionOk="0">
                <a:moveTo>
                  <a:pt x="0" y="8521"/>
                </a:moveTo>
                <a:lnTo>
                  <a:pt x="17040" y="0"/>
                </a:lnTo>
                <a:lnTo>
                  <a:pt x="36587" y="1253"/>
                </a:lnTo>
                <a:lnTo>
                  <a:pt x="39093" y="18795"/>
                </a:lnTo>
                <a:lnTo>
                  <a:pt x="45859" y="43103"/>
                </a:lnTo>
                <a:lnTo>
                  <a:pt x="81945" y="65156"/>
                </a:lnTo>
                <a:lnTo>
                  <a:pt x="87458" y="89714"/>
                </a:lnTo>
                <a:lnTo>
                  <a:pt x="63902" y="93724"/>
                </a:lnTo>
                <a:lnTo>
                  <a:pt x="34833" y="66158"/>
                </a:lnTo>
                <a:lnTo>
                  <a:pt x="8520" y="44356"/>
                </a:lnTo>
                <a:lnTo>
                  <a:pt x="751" y="21050"/>
                </a:lnTo>
                <a:lnTo>
                  <a:pt x="250" y="8771"/>
                </a:lnTo>
              </a:path>
            </a:pathLst>
          </a:custGeom>
          <a:solidFill>
            <a:srgbClr val="058B8C">
              <a:alpha val="13400"/>
            </a:srgbClr>
          </a:solidFill>
          <a:ln w="19050" cap="flat" cmpd="sng">
            <a:solidFill>
              <a:srgbClr val="058B8C"/>
            </a:solidFill>
            <a:prstDash val="dashDot"/>
            <a:round/>
            <a:headEnd type="none" w="med" len="med"/>
            <a:tailEnd type="none" w="med" len="med"/>
          </a:ln>
        </p:spPr>
      </p:sp>
      <p:sp>
        <p:nvSpPr>
          <p:cNvPr id="332" name="Google Shape;332;p34"/>
          <p:cNvSpPr txBox="1"/>
          <p:nvPr/>
        </p:nvSpPr>
        <p:spPr>
          <a:xfrm rot="-1415">
            <a:off x="5935274" y="431780"/>
            <a:ext cx="1458000" cy="33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500">
                <a:solidFill>
                  <a:srgbClr val="9E9E9E"/>
                </a:solidFill>
                <a:latin typeface="Raleway"/>
                <a:ea typeface="Raleway"/>
                <a:cs typeface="Raleway"/>
                <a:sym typeface="Raleway"/>
              </a:rPr>
              <a:t>RGZM / Samian Research /</a:t>
            </a:r>
            <a:br>
              <a:rPr lang="en" sz="500">
                <a:solidFill>
                  <a:srgbClr val="9E9E9E"/>
                </a:solidFill>
                <a:latin typeface="Raleway"/>
                <a:ea typeface="Raleway"/>
                <a:cs typeface="Raleway"/>
                <a:sym typeface="Raleway"/>
              </a:rPr>
            </a:br>
            <a:r>
              <a:rPr lang="en" sz="500">
                <a:solidFill>
                  <a:srgbClr val="9E9E9E"/>
                </a:solidFill>
                <a:latin typeface="Raleway"/>
                <a:ea typeface="Raleway"/>
                <a:cs typeface="Raleway"/>
                <a:sym typeface="Raleway"/>
              </a:rPr>
              <a:t>Allard Mees / Florian Thiery</a:t>
            </a:r>
            <a:endParaRPr sz="500">
              <a:solidFill>
                <a:srgbClr val="9E9E9E"/>
              </a:solidFill>
              <a:latin typeface="Raleway"/>
              <a:ea typeface="Raleway"/>
              <a:cs typeface="Raleway"/>
              <a:sym typeface="Raleway"/>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7"/>
          <p:cNvSpPr txBox="1">
            <a:spLocks noGrp="1"/>
          </p:cNvSpPr>
          <p:nvPr>
            <p:ph type="title"/>
          </p:nvPr>
        </p:nvSpPr>
        <p:spPr>
          <a:xfrm>
            <a:off x="390700" y="3764300"/>
            <a:ext cx="8362500" cy="857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Building sustainable research communities around archaeological research subjects requires</a:t>
            </a:r>
            <a:br>
              <a:rPr lang="en"/>
            </a:br>
            <a:r>
              <a:rPr lang="en"/>
              <a:t>domain-specific common standards.</a:t>
            </a:r>
            <a:endParaRPr/>
          </a:p>
        </p:txBody>
      </p:sp>
      <p:sp>
        <p:nvSpPr>
          <p:cNvPr id="99" name="Google Shape;99;p17"/>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a:t>
            </a:fld>
            <a:endParaRPr/>
          </a:p>
        </p:txBody>
      </p:sp>
      <p:pic>
        <p:nvPicPr>
          <p:cNvPr id="100" name="Google Shape;100;p17"/>
          <p:cNvPicPr preferRelativeResize="0"/>
          <p:nvPr/>
        </p:nvPicPr>
        <p:blipFill>
          <a:blip r:embed="rId3">
            <a:alphaModFix/>
          </a:blip>
          <a:stretch>
            <a:fillRect/>
          </a:stretch>
        </p:blipFill>
        <p:spPr>
          <a:xfrm>
            <a:off x="1631588" y="546250"/>
            <a:ext cx="5880725" cy="2940350"/>
          </a:xfrm>
          <a:prstGeom prst="rect">
            <a:avLst/>
          </a:prstGeom>
          <a:noFill/>
          <a:ln>
            <a:noFill/>
          </a:ln>
        </p:spPr>
      </p:pic>
      <p:sp>
        <p:nvSpPr>
          <p:cNvPr id="101" name="Google Shape;101;p17"/>
          <p:cNvSpPr txBox="1"/>
          <p:nvPr/>
        </p:nvSpPr>
        <p:spPr>
          <a:xfrm>
            <a:off x="6191250" y="2846300"/>
            <a:ext cx="1238400" cy="1275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 sz="500">
                <a:solidFill>
                  <a:srgbClr val="9E9E9E"/>
                </a:solidFill>
                <a:latin typeface="Raleway"/>
                <a:ea typeface="Raleway"/>
                <a:cs typeface="Raleway"/>
                <a:sym typeface="Raleway"/>
              </a:rPr>
              <a:t>Pixabay</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35"/>
          <p:cNvSpPr txBox="1">
            <a:spLocks noGrp="1"/>
          </p:cNvSpPr>
          <p:nvPr>
            <p:ph type="title"/>
          </p:nvPr>
        </p:nvSpPr>
        <p:spPr>
          <a:xfrm>
            <a:off x="390700" y="3764300"/>
            <a:ext cx="8362500" cy="857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Community standards for semantic modelling</a:t>
            </a:r>
            <a:br>
              <a:rPr lang="en"/>
            </a:br>
            <a:r>
              <a:rPr lang="en"/>
              <a:t>of archaeological objects are necessary to create LOD.</a:t>
            </a:r>
            <a:endParaRPr/>
          </a:p>
        </p:txBody>
      </p:sp>
      <p:sp>
        <p:nvSpPr>
          <p:cNvPr id="338" name="Google Shape;338;p35"/>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20</a:t>
            </a:fld>
            <a:endParaRPr/>
          </a:p>
        </p:txBody>
      </p:sp>
      <p:grpSp>
        <p:nvGrpSpPr>
          <p:cNvPr id="339" name="Google Shape;339;p35"/>
          <p:cNvGrpSpPr/>
          <p:nvPr/>
        </p:nvGrpSpPr>
        <p:grpSpPr>
          <a:xfrm>
            <a:off x="1181863" y="1468000"/>
            <a:ext cx="6780157" cy="1783975"/>
            <a:chOff x="1181863" y="1468000"/>
            <a:chExt cx="6780157" cy="1783975"/>
          </a:xfrm>
        </p:grpSpPr>
        <p:pic>
          <p:nvPicPr>
            <p:cNvPr id="340" name="Google Shape;340;p35"/>
            <p:cNvPicPr preferRelativeResize="0"/>
            <p:nvPr/>
          </p:nvPicPr>
          <p:blipFill>
            <a:blip r:embed="rId3">
              <a:alphaModFix/>
            </a:blip>
            <a:stretch>
              <a:fillRect/>
            </a:stretch>
          </p:blipFill>
          <p:spPr>
            <a:xfrm>
              <a:off x="1181863" y="1468000"/>
              <a:ext cx="3516225" cy="1783975"/>
            </a:xfrm>
            <a:prstGeom prst="rect">
              <a:avLst/>
            </a:prstGeom>
            <a:noFill/>
            <a:ln>
              <a:noFill/>
            </a:ln>
          </p:spPr>
        </p:pic>
        <p:pic>
          <p:nvPicPr>
            <p:cNvPr id="341" name="Google Shape;341;p35"/>
            <p:cNvPicPr preferRelativeResize="0"/>
            <p:nvPr/>
          </p:nvPicPr>
          <p:blipFill>
            <a:blip r:embed="rId4">
              <a:alphaModFix/>
            </a:blip>
            <a:stretch>
              <a:fillRect/>
            </a:stretch>
          </p:blipFill>
          <p:spPr>
            <a:xfrm>
              <a:off x="7168175" y="1855086"/>
              <a:ext cx="793845" cy="857400"/>
            </a:xfrm>
            <a:prstGeom prst="rect">
              <a:avLst/>
            </a:prstGeom>
            <a:noFill/>
            <a:ln>
              <a:noFill/>
            </a:ln>
          </p:spPr>
        </p:pic>
        <p:pic>
          <p:nvPicPr>
            <p:cNvPr id="342" name="Google Shape;342;p35"/>
            <p:cNvPicPr preferRelativeResize="0"/>
            <p:nvPr/>
          </p:nvPicPr>
          <p:blipFill>
            <a:blip r:embed="rId5">
              <a:alphaModFix/>
            </a:blip>
            <a:stretch>
              <a:fillRect/>
            </a:stretch>
          </p:blipFill>
          <p:spPr>
            <a:xfrm>
              <a:off x="5361613" y="1706925"/>
              <a:ext cx="914400" cy="457200"/>
            </a:xfrm>
            <a:prstGeom prst="rect">
              <a:avLst/>
            </a:prstGeom>
            <a:noFill/>
            <a:ln>
              <a:noFill/>
            </a:ln>
          </p:spPr>
        </p:pic>
        <p:pic>
          <p:nvPicPr>
            <p:cNvPr id="343" name="Google Shape;343;p35"/>
            <p:cNvPicPr preferRelativeResize="0"/>
            <p:nvPr/>
          </p:nvPicPr>
          <p:blipFill>
            <a:blip r:embed="rId6">
              <a:alphaModFix/>
            </a:blip>
            <a:stretch>
              <a:fillRect/>
            </a:stretch>
          </p:blipFill>
          <p:spPr>
            <a:xfrm>
              <a:off x="5447225" y="2259423"/>
              <a:ext cx="662900" cy="722075"/>
            </a:xfrm>
            <a:prstGeom prst="rect">
              <a:avLst/>
            </a:prstGeom>
            <a:noFill/>
            <a:ln>
              <a:noFill/>
            </a:ln>
          </p:spPr>
        </p:pic>
        <p:cxnSp>
          <p:nvCxnSpPr>
            <p:cNvPr id="344" name="Google Shape;344;p35"/>
            <p:cNvCxnSpPr/>
            <p:nvPr/>
          </p:nvCxnSpPr>
          <p:spPr>
            <a:xfrm rot="10800000" flipH="1">
              <a:off x="4049650" y="2342900"/>
              <a:ext cx="1318800" cy="107100"/>
            </a:xfrm>
            <a:prstGeom prst="straightConnector1">
              <a:avLst/>
            </a:prstGeom>
            <a:noFill/>
            <a:ln w="28575" cap="flat" cmpd="sng">
              <a:solidFill>
                <a:srgbClr val="058B8C"/>
              </a:solidFill>
              <a:prstDash val="solid"/>
              <a:round/>
              <a:headEnd type="none" w="med" len="med"/>
              <a:tailEnd type="triangle" w="med" len="med"/>
            </a:ln>
          </p:spPr>
        </p:cxnSp>
        <p:cxnSp>
          <p:nvCxnSpPr>
            <p:cNvPr id="345" name="Google Shape;345;p35"/>
            <p:cNvCxnSpPr/>
            <p:nvPr/>
          </p:nvCxnSpPr>
          <p:spPr>
            <a:xfrm>
              <a:off x="6029525" y="2259425"/>
              <a:ext cx="1368600" cy="108600"/>
            </a:xfrm>
            <a:prstGeom prst="straightConnector1">
              <a:avLst/>
            </a:prstGeom>
            <a:noFill/>
            <a:ln w="28575" cap="flat" cmpd="sng">
              <a:solidFill>
                <a:srgbClr val="058B8C"/>
              </a:solidFill>
              <a:prstDash val="solid"/>
              <a:round/>
              <a:headEnd type="none" w="med" len="med"/>
              <a:tailEnd type="triangle" w="med" len="med"/>
            </a:ln>
          </p:spPr>
        </p:cxnSp>
      </p:grpSp>
      <p:sp>
        <p:nvSpPr>
          <p:cNvPr id="346" name="Google Shape;346;p35"/>
          <p:cNvSpPr txBox="1"/>
          <p:nvPr/>
        </p:nvSpPr>
        <p:spPr>
          <a:xfrm>
            <a:off x="2811450" y="3251975"/>
            <a:ext cx="1886400" cy="1275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 sz="500">
                <a:solidFill>
                  <a:srgbClr val="9E9E9E"/>
                </a:solidFill>
                <a:latin typeface="Raleway"/>
                <a:ea typeface="Raleway"/>
                <a:cs typeface="Raleway"/>
                <a:sym typeface="Raleway"/>
              </a:rPr>
              <a:t>from https://www.fiverr.com/community/standards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36"/>
          <p:cNvSpPr txBox="1">
            <a:spLocks noGrp="1"/>
          </p:cNvSpPr>
          <p:nvPr>
            <p:ph type="title"/>
          </p:nvPr>
        </p:nvSpPr>
        <p:spPr>
          <a:xfrm>
            <a:off x="390700" y="3764300"/>
            <a:ext cx="8362500" cy="857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Use LADO (Linked Archaeological Data Ontology) as a common semantic data model for archaeological artefacts.</a:t>
            </a:r>
            <a:endParaRPr/>
          </a:p>
        </p:txBody>
      </p:sp>
      <p:sp>
        <p:nvSpPr>
          <p:cNvPr id="352" name="Google Shape;352;p36"/>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21</a:t>
            </a:fld>
            <a:endParaRPr/>
          </a:p>
        </p:txBody>
      </p:sp>
      <p:pic>
        <p:nvPicPr>
          <p:cNvPr id="353" name="Google Shape;353;p36"/>
          <p:cNvPicPr preferRelativeResize="0"/>
          <p:nvPr/>
        </p:nvPicPr>
        <p:blipFill>
          <a:blip r:embed="rId3">
            <a:alphaModFix/>
          </a:blip>
          <a:stretch>
            <a:fillRect/>
          </a:stretch>
        </p:blipFill>
        <p:spPr>
          <a:xfrm>
            <a:off x="2922126" y="547800"/>
            <a:ext cx="3299750" cy="32997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37"/>
          <p:cNvSpPr txBox="1">
            <a:spLocks noGrp="1"/>
          </p:cNvSpPr>
          <p:nvPr>
            <p:ph type="title"/>
          </p:nvPr>
        </p:nvSpPr>
        <p:spPr>
          <a:xfrm>
            <a:off x="390700" y="3764300"/>
            <a:ext cx="8362500" cy="857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a:t>Use the nomisma.org ontology as a</a:t>
            </a:r>
            <a:br>
              <a:rPr lang="en"/>
            </a:br>
            <a:r>
              <a:rPr lang="en"/>
              <a:t>common semantic data model for numismatics.</a:t>
            </a:r>
            <a:endParaRPr/>
          </a:p>
        </p:txBody>
      </p:sp>
      <p:sp>
        <p:nvSpPr>
          <p:cNvPr id="359" name="Google Shape;359;p37"/>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22</a:t>
            </a:fld>
            <a:endParaRPr/>
          </a:p>
        </p:txBody>
      </p:sp>
      <p:sp>
        <p:nvSpPr>
          <p:cNvPr id="360" name="Google Shape;360;p37"/>
          <p:cNvSpPr txBox="1"/>
          <p:nvPr/>
        </p:nvSpPr>
        <p:spPr>
          <a:xfrm>
            <a:off x="3677525" y="3502075"/>
            <a:ext cx="36087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800">
              <a:solidFill>
                <a:schemeClr val="lt1"/>
              </a:solidFill>
              <a:latin typeface="Raleway Light"/>
              <a:ea typeface="Raleway Light"/>
              <a:cs typeface="Raleway Light"/>
              <a:sym typeface="Raleway Light"/>
            </a:endParaRPr>
          </a:p>
        </p:txBody>
      </p:sp>
      <p:sp>
        <p:nvSpPr>
          <p:cNvPr id="361" name="Google Shape;361;p37"/>
          <p:cNvSpPr txBox="1"/>
          <p:nvPr/>
        </p:nvSpPr>
        <p:spPr>
          <a:xfrm rot="-1415">
            <a:off x="4557150" y="400428"/>
            <a:ext cx="1458000" cy="207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500">
                <a:solidFill>
                  <a:srgbClr val="9E9E9E"/>
                </a:solidFill>
                <a:latin typeface="Raleway"/>
                <a:ea typeface="Raleway"/>
                <a:cs typeface="Raleway"/>
                <a:sym typeface="Raleway"/>
              </a:rPr>
              <a:t>http://nomisma.org/ontology</a:t>
            </a:r>
            <a:endParaRPr sz="500">
              <a:solidFill>
                <a:srgbClr val="9E9E9E"/>
              </a:solidFill>
              <a:latin typeface="Raleway"/>
              <a:ea typeface="Raleway"/>
              <a:cs typeface="Raleway"/>
              <a:sym typeface="Raleway"/>
            </a:endParaRPr>
          </a:p>
        </p:txBody>
      </p:sp>
      <p:pic>
        <p:nvPicPr>
          <p:cNvPr id="362" name="Google Shape;362;p37"/>
          <p:cNvPicPr preferRelativeResize="0"/>
          <p:nvPr/>
        </p:nvPicPr>
        <p:blipFill rotWithShape="1">
          <a:blip r:embed="rId3">
            <a:alphaModFix/>
          </a:blip>
          <a:srcRect t="39511"/>
          <a:stretch/>
        </p:blipFill>
        <p:spPr>
          <a:xfrm>
            <a:off x="1849950" y="535650"/>
            <a:ext cx="5444099" cy="1279118"/>
          </a:xfrm>
          <a:prstGeom prst="rect">
            <a:avLst/>
          </a:prstGeom>
          <a:noFill/>
          <a:ln>
            <a:noFill/>
          </a:ln>
        </p:spPr>
      </p:pic>
      <p:pic>
        <p:nvPicPr>
          <p:cNvPr id="363" name="Google Shape;363;p37"/>
          <p:cNvPicPr preferRelativeResize="0"/>
          <p:nvPr/>
        </p:nvPicPr>
        <p:blipFill rotWithShape="1">
          <a:blip r:embed="rId4">
            <a:alphaModFix/>
          </a:blip>
          <a:srcRect b="32377"/>
          <a:stretch/>
        </p:blipFill>
        <p:spPr>
          <a:xfrm>
            <a:off x="1849950" y="1814769"/>
            <a:ext cx="5444099" cy="1949531"/>
          </a:xfrm>
          <a:prstGeom prst="rect">
            <a:avLst/>
          </a:prstGeom>
          <a:noFill/>
          <a:ln>
            <a:noFill/>
          </a:ln>
        </p:spPr>
      </p:pic>
      <p:pic>
        <p:nvPicPr>
          <p:cNvPr id="364" name="Google Shape;364;p37"/>
          <p:cNvPicPr preferRelativeResize="0"/>
          <p:nvPr/>
        </p:nvPicPr>
        <p:blipFill>
          <a:blip r:embed="rId5">
            <a:alphaModFix/>
          </a:blip>
          <a:stretch>
            <a:fillRect/>
          </a:stretch>
        </p:blipFill>
        <p:spPr>
          <a:xfrm>
            <a:off x="6161912" y="769654"/>
            <a:ext cx="811125" cy="8111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38"/>
          <p:cNvSpPr txBox="1">
            <a:spLocks noGrp="1"/>
          </p:cNvSpPr>
          <p:nvPr>
            <p:ph type="title"/>
          </p:nvPr>
        </p:nvSpPr>
        <p:spPr>
          <a:xfrm>
            <a:off x="390700" y="3764300"/>
            <a:ext cx="8362500" cy="857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These standards can be a basis for publishing data in</a:t>
            </a:r>
            <a:br>
              <a:rPr lang="en"/>
            </a:br>
            <a:r>
              <a:rPr lang="en"/>
              <a:t>domain-specific hubs like archaeology.link or nomisma.org.</a:t>
            </a:r>
            <a:endParaRPr/>
          </a:p>
        </p:txBody>
      </p:sp>
      <p:sp>
        <p:nvSpPr>
          <p:cNvPr id="370" name="Google Shape;370;p38"/>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23</a:t>
            </a:fld>
            <a:endParaRPr/>
          </a:p>
        </p:txBody>
      </p:sp>
      <p:grpSp>
        <p:nvGrpSpPr>
          <p:cNvPr id="371" name="Google Shape;371;p38"/>
          <p:cNvGrpSpPr/>
          <p:nvPr/>
        </p:nvGrpSpPr>
        <p:grpSpPr>
          <a:xfrm>
            <a:off x="1225495" y="1319843"/>
            <a:ext cx="6693018" cy="2091569"/>
            <a:chOff x="3011526" y="1973450"/>
            <a:chExt cx="5430000" cy="1696876"/>
          </a:xfrm>
        </p:grpSpPr>
        <p:pic>
          <p:nvPicPr>
            <p:cNvPr id="372" name="Google Shape;372;p38"/>
            <p:cNvPicPr preferRelativeResize="0"/>
            <p:nvPr/>
          </p:nvPicPr>
          <p:blipFill>
            <a:blip r:embed="rId3">
              <a:alphaModFix/>
            </a:blip>
            <a:stretch>
              <a:fillRect/>
            </a:stretch>
          </p:blipFill>
          <p:spPr>
            <a:xfrm>
              <a:off x="3011526" y="1973450"/>
              <a:ext cx="5430000" cy="1696875"/>
            </a:xfrm>
            <a:prstGeom prst="rect">
              <a:avLst/>
            </a:prstGeom>
            <a:noFill/>
            <a:ln>
              <a:noFill/>
            </a:ln>
          </p:spPr>
        </p:pic>
        <p:pic>
          <p:nvPicPr>
            <p:cNvPr id="373" name="Google Shape;373;p38"/>
            <p:cNvPicPr preferRelativeResize="0"/>
            <p:nvPr/>
          </p:nvPicPr>
          <p:blipFill>
            <a:blip r:embed="rId4">
              <a:alphaModFix/>
            </a:blip>
            <a:stretch>
              <a:fillRect/>
            </a:stretch>
          </p:blipFill>
          <p:spPr>
            <a:xfrm>
              <a:off x="3158976" y="1973450"/>
              <a:ext cx="1696850" cy="1696876"/>
            </a:xfrm>
            <a:prstGeom prst="rect">
              <a:avLst/>
            </a:prstGeom>
            <a:noFill/>
            <a:ln>
              <a:noFill/>
            </a:ln>
          </p:spPr>
        </p:pic>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39"/>
          <p:cNvSpPr txBox="1">
            <a:spLocks noGrp="1"/>
          </p:cNvSpPr>
          <p:nvPr>
            <p:ph type="title"/>
          </p:nvPr>
        </p:nvSpPr>
        <p:spPr>
          <a:xfrm>
            <a:off x="390750" y="499200"/>
            <a:ext cx="8362500" cy="4145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accent3"/>
                </a:solidFill>
              </a:rPr>
              <a:t>Opportunities &amp; Challenges</a:t>
            </a:r>
            <a:endParaRPr>
              <a:solidFill>
                <a:schemeClr val="accent3"/>
              </a:solidFill>
            </a:endParaRPr>
          </a:p>
        </p:txBody>
      </p:sp>
      <p:sp>
        <p:nvSpPr>
          <p:cNvPr id="379" name="Google Shape;379;p39"/>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40"/>
          <p:cNvSpPr txBox="1">
            <a:spLocks noGrp="1"/>
          </p:cNvSpPr>
          <p:nvPr>
            <p:ph type="title"/>
          </p:nvPr>
        </p:nvSpPr>
        <p:spPr>
          <a:xfrm>
            <a:off x="390750" y="499200"/>
            <a:ext cx="8362500" cy="4145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i="1">
                <a:solidFill>
                  <a:schemeClr val="accent3"/>
                </a:solidFill>
              </a:rPr>
              <a:t>Wikidata</a:t>
            </a:r>
            <a:endParaRPr i="1">
              <a:solidFill>
                <a:schemeClr val="accent3"/>
              </a:solidFill>
            </a:endParaRPr>
          </a:p>
        </p:txBody>
      </p:sp>
      <p:sp>
        <p:nvSpPr>
          <p:cNvPr id="385" name="Google Shape;385;p40"/>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41"/>
          <p:cNvSpPr txBox="1">
            <a:spLocks noGrp="1"/>
          </p:cNvSpPr>
          <p:nvPr>
            <p:ph type="title"/>
          </p:nvPr>
        </p:nvSpPr>
        <p:spPr>
          <a:xfrm>
            <a:off x="390700" y="3559925"/>
            <a:ext cx="8362500" cy="1061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Using Wikidata as a Community Hub leads to</a:t>
            </a:r>
            <a:br>
              <a:rPr lang="en"/>
            </a:br>
            <a:r>
              <a:rPr lang="en"/>
              <a:t>new opportunities but also challenges.</a:t>
            </a:r>
            <a:endParaRPr/>
          </a:p>
        </p:txBody>
      </p:sp>
      <p:sp>
        <p:nvSpPr>
          <p:cNvPr id="391" name="Google Shape;391;p41"/>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26</a:t>
            </a:fld>
            <a:endParaRPr/>
          </a:p>
        </p:txBody>
      </p:sp>
      <p:pic>
        <p:nvPicPr>
          <p:cNvPr id="392" name="Google Shape;392;p41"/>
          <p:cNvPicPr preferRelativeResize="0"/>
          <p:nvPr/>
        </p:nvPicPr>
        <p:blipFill>
          <a:blip r:embed="rId3">
            <a:alphaModFix/>
          </a:blip>
          <a:stretch>
            <a:fillRect/>
          </a:stretch>
        </p:blipFill>
        <p:spPr>
          <a:xfrm>
            <a:off x="2018125" y="723025"/>
            <a:ext cx="5107651" cy="2873051"/>
          </a:xfrm>
          <a:prstGeom prst="rect">
            <a:avLst/>
          </a:prstGeom>
          <a:noFill/>
          <a:ln>
            <a:noFill/>
          </a:ln>
        </p:spPr>
      </p:pic>
      <p:sp>
        <p:nvSpPr>
          <p:cNvPr id="393" name="Google Shape;393;p41"/>
          <p:cNvSpPr txBox="1"/>
          <p:nvPr/>
        </p:nvSpPr>
        <p:spPr>
          <a:xfrm rot="-1413">
            <a:off x="2018125" y="3560978"/>
            <a:ext cx="5107500" cy="207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500">
                <a:solidFill>
                  <a:srgbClr val="9E9E9E"/>
                </a:solidFill>
                <a:latin typeface="Raleway"/>
                <a:ea typeface="Raleway"/>
                <a:cs typeface="Raleway"/>
                <a:sym typeface="Raleway"/>
              </a:rPr>
              <a:t>Wikimedia Foundation from https://docs.google.com/presentation/d/15rBb3tWORzPLBLzkRJiBIWgxdP33GAXs6e59fjc_580</a:t>
            </a:r>
            <a:endParaRPr sz="500">
              <a:solidFill>
                <a:srgbClr val="9E9E9E"/>
              </a:solidFill>
              <a:latin typeface="Raleway"/>
              <a:ea typeface="Raleway"/>
              <a:cs typeface="Raleway"/>
              <a:sym typeface="Raleway"/>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42"/>
          <p:cNvSpPr txBox="1">
            <a:spLocks noGrp="1"/>
          </p:cNvSpPr>
          <p:nvPr>
            <p:ph type="title"/>
          </p:nvPr>
        </p:nvSpPr>
        <p:spPr>
          <a:xfrm>
            <a:off x="390700" y="3764300"/>
            <a:ext cx="8362500" cy="857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(1) New Wikidata properties have to be created in order to bind backlinks to the home repository. This is carried out in active discussions and decisions within the Wikidata community. </a:t>
            </a:r>
            <a:endParaRPr/>
          </a:p>
        </p:txBody>
      </p:sp>
      <p:sp>
        <p:nvSpPr>
          <p:cNvPr id="399" name="Google Shape;399;p42"/>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27</a:t>
            </a:fld>
            <a:endParaRPr/>
          </a:p>
        </p:txBody>
      </p:sp>
      <p:sp>
        <p:nvSpPr>
          <p:cNvPr id="400" name="Google Shape;400;p42"/>
          <p:cNvSpPr txBox="1"/>
          <p:nvPr/>
        </p:nvSpPr>
        <p:spPr>
          <a:xfrm>
            <a:off x="4882050" y="967375"/>
            <a:ext cx="3162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058B8C"/>
                </a:solidFill>
                <a:latin typeface="Oswald Light"/>
                <a:ea typeface="Oswald Light"/>
                <a:cs typeface="Oswald Light"/>
                <a:sym typeface="Oswald Light"/>
              </a:rPr>
              <a:t>Discussion for Nomisma ID (P2950)</a:t>
            </a:r>
            <a:endParaRPr>
              <a:solidFill>
                <a:srgbClr val="058B8C"/>
              </a:solidFill>
              <a:latin typeface="Oswald Light"/>
              <a:ea typeface="Oswald Light"/>
              <a:cs typeface="Oswald Light"/>
              <a:sym typeface="Oswald Light"/>
            </a:endParaRPr>
          </a:p>
        </p:txBody>
      </p:sp>
      <p:pic>
        <p:nvPicPr>
          <p:cNvPr id="401" name="Google Shape;401;p42"/>
          <p:cNvPicPr preferRelativeResize="0"/>
          <p:nvPr/>
        </p:nvPicPr>
        <p:blipFill>
          <a:blip r:embed="rId3">
            <a:alphaModFix/>
          </a:blip>
          <a:stretch>
            <a:fillRect/>
          </a:stretch>
        </p:blipFill>
        <p:spPr>
          <a:xfrm>
            <a:off x="684925" y="684900"/>
            <a:ext cx="4197136" cy="1794350"/>
          </a:xfrm>
          <a:prstGeom prst="rect">
            <a:avLst/>
          </a:prstGeom>
          <a:noFill/>
          <a:ln>
            <a:noFill/>
          </a:ln>
        </p:spPr>
      </p:pic>
      <p:sp>
        <p:nvSpPr>
          <p:cNvPr id="402" name="Google Shape;402;p42"/>
          <p:cNvSpPr txBox="1"/>
          <p:nvPr/>
        </p:nvSpPr>
        <p:spPr>
          <a:xfrm rot="-1481">
            <a:off x="647350" y="460133"/>
            <a:ext cx="3481200" cy="20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500">
                <a:solidFill>
                  <a:srgbClr val="9E9E9E"/>
                </a:solidFill>
                <a:latin typeface="Raleway"/>
                <a:ea typeface="Raleway"/>
                <a:cs typeface="Raleway"/>
                <a:sym typeface="Raleway"/>
              </a:rPr>
              <a:t>from https://www.wikidata.org/wiki/Wikidata:Property_creation</a:t>
            </a:r>
            <a:endParaRPr sz="500">
              <a:solidFill>
                <a:srgbClr val="9E9E9E"/>
              </a:solidFill>
              <a:latin typeface="Raleway"/>
              <a:ea typeface="Raleway"/>
              <a:cs typeface="Raleway"/>
              <a:sym typeface="Raleway"/>
            </a:endParaRPr>
          </a:p>
        </p:txBody>
      </p:sp>
      <p:sp>
        <p:nvSpPr>
          <p:cNvPr id="403" name="Google Shape;403;p42"/>
          <p:cNvSpPr txBox="1"/>
          <p:nvPr/>
        </p:nvSpPr>
        <p:spPr>
          <a:xfrm rot="-1481">
            <a:off x="4829650" y="3348883"/>
            <a:ext cx="3481200" cy="207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500">
                <a:solidFill>
                  <a:srgbClr val="9E9E9E"/>
                </a:solidFill>
                <a:latin typeface="Raleway"/>
                <a:ea typeface="Raleway"/>
                <a:cs typeface="Raleway"/>
                <a:sym typeface="Raleway"/>
              </a:rPr>
              <a:t>from https://www.wikidata.org/wiki/Wikidata:Property_proposal/Nomisma_ID</a:t>
            </a:r>
            <a:endParaRPr sz="500">
              <a:solidFill>
                <a:srgbClr val="9E9E9E"/>
              </a:solidFill>
              <a:latin typeface="Raleway"/>
              <a:ea typeface="Raleway"/>
              <a:cs typeface="Raleway"/>
              <a:sym typeface="Raleway"/>
            </a:endParaRPr>
          </a:p>
        </p:txBody>
      </p:sp>
      <p:pic>
        <p:nvPicPr>
          <p:cNvPr id="404" name="Google Shape;404;p42"/>
          <p:cNvPicPr preferRelativeResize="0"/>
          <p:nvPr/>
        </p:nvPicPr>
        <p:blipFill>
          <a:blip r:embed="rId4">
            <a:alphaModFix/>
          </a:blip>
          <a:stretch>
            <a:fillRect/>
          </a:stretch>
        </p:blipFill>
        <p:spPr>
          <a:xfrm>
            <a:off x="3369875" y="1367571"/>
            <a:ext cx="4940977" cy="20244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43"/>
          <p:cNvSpPr txBox="1">
            <a:spLocks noGrp="1"/>
          </p:cNvSpPr>
          <p:nvPr>
            <p:ph type="title"/>
          </p:nvPr>
        </p:nvSpPr>
        <p:spPr>
          <a:xfrm>
            <a:off x="390700" y="3764300"/>
            <a:ext cx="8362500" cy="857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(2) The often volatile discussion concerning which data</a:t>
            </a:r>
            <a:br>
              <a:rPr lang="en"/>
            </a:br>
            <a:r>
              <a:rPr lang="en"/>
              <a:t>is considered relevant or not is entirely in the hands</a:t>
            </a:r>
            <a:br>
              <a:rPr lang="en"/>
            </a:br>
            <a:r>
              <a:rPr lang="en"/>
              <a:t>of the Wikidata community.</a:t>
            </a:r>
            <a:endParaRPr/>
          </a:p>
        </p:txBody>
      </p:sp>
      <p:sp>
        <p:nvSpPr>
          <p:cNvPr id="410" name="Google Shape;410;p43"/>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28</a:t>
            </a:fld>
            <a:endParaRPr/>
          </a:p>
        </p:txBody>
      </p:sp>
      <p:pic>
        <p:nvPicPr>
          <p:cNvPr id="411" name="Google Shape;411;p43"/>
          <p:cNvPicPr preferRelativeResize="0"/>
          <p:nvPr/>
        </p:nvPicPr>
        <p:blipFill>
          <a:blip r:embed="rId3">
            <a:alphaModFix/>
          </a:blip>
          <a:stretch>
            <a:fillRect/>
          </a:stretch>
        </p:blipFill>
        <p:spPr>
          <a:xfrm>
            <a:off x="2880411" y="563525"/>
            <a:ext cx="3383076" cy="2283575"/>
          </a:xfrm>
          <a:prstGeom prst="rect">
            <a:avLst/>
          </a:prstGeom>
          <a:noFill/>
          <a:ln>
            <a:noFill/>
          </a:ln>
        </p:spPr>
      </p:pic>
      <p:sp>
        <p:nvSpPr>
          <p:cNvPr id="412" name="Google Shape;412;p43"/>
          <p:cNvSpPr txBox="1"/>
          <p:nvPr/>
        </p:nvSpPr>
        <p:spPr>
          <a:xfrm>
            <a:off x="1745700" y="2850300"/>
            <a:ext cx="56526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b="1">
                <a:solidFill>
                  <a:srgbClr val="058B8C"/>
                </a:solidFill>
                <a:latin typeface="Oswald"/>
                <a:ea typeface="Oswald"/>
                <a:cs typeface="Oswald"/>
                <a:sym typeface="Oswald"/>
              </a:rPr>
              <a:t>“Ist das Kunst oder kann das weg?”</a:t>
            </a:r>
            <a:endParaRPr b="1">
              <a:solidFill>
                <a:srgbClr val="058B8C"/>
              </a:solidFill>
              <a:latin typeface="Oswald"/>
              <a:ea typeface="Oswald"/>
              <a:cs typeface="Oswald"/>
              <a:sym typeface="Oswald"/>
            </a:endParaRPr>
          </a:p>
          <a:p>
            <a:pPr marL="0" lvl="0" indent="0" algn="ctr" rtl="0">
              <a:spcBef>
                <a:spcPts val="0"/>
              </a:spcBef>
              <a:spcAft>
                <a:spcPts val="0"/>
              </a:spcAft>
              <a:buNone/>
            </a:pPr>
            <a:r>
              <a:rPr lang="en" b="1">
                <a:solidFill>
                  <a:srgbClr val="058B8C"/>
                </a:solidFill>
                <a:latin typeface="Oswald"/>
                <a:ea typeface="Oswald"/>
                <a:cs typeface="Oswald"/>
                <a:sym typeface="Oswald"/>
              </a:rPr>
              <a:t>→ Is this archaeologically valuable or can it go?</a:t>
            </a:r>
            <a:endParaRPr b="1">
              <a:solidFill>
                <a:srgbClr val="058B8C"/>
              </a:solidFill>
              <a:latin typeface="Oswald"/>
              <a:ea typeface="Oswald"/>
              <a:cs typeface="Oswald"/>
              <a:sym typeface="Oswa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44"/>
          <p:cNvSpPr txBox="1">
            <a:spLocks noGrp="1"/>
          </p:cNvSpPr>
          <p:nvPr>
            <p:ph type="title"/>
          </p:nvPr>
        </p:nvSpPr>
        <p:spPr>
          <a:xfrm>
            <a:off x="390700" y="3764300"/>
            <a:ext cx="8362500" cy="857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(3) Creating an import/export strategy to identify own resources for updating the home repository with Citizen Science data.</a:t>
            </a:r>
            <a:endParaRPr/>
          </a:p>
        </p:txBody>
      </p:sp>
      <p:sp>
        <p:nvSpPr>
          <p:cNvPr id="418" name="Google Shape;418;p44"/>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29</a:t>
            </a:fld>
            <a:endParaRPr/>
          </a:p>
        </p:txBody>
      </p:sp>
      <p:pic>
        <p:nvPicPr>
          <p:cNvPr id="419" name="Google Shape;419;p44"/>
          <p:cNvPicPr preferRelativeResize="0"/>
          <p:nvPr/>
        </p:nvPicPr>
        <p:blipFill>
          <a:blip r:embed="rId3">
            <a:alphaModFix/>
          </a:blip>
          <a:stretch>
            <a:fillRect/>
          </a:stretch>
        </p:blipFill>
        <p:spPr>
          <a:xfrm>
            <a:off x="2640350" y="501200"/>
            <a:ext cx="3863300" cy="3263099"/>
          </a:xfrm>
          <a:prstGeom prst="rect">
            <a:avLst/>
          </a:prstGeom>
          <a:noFill/>
          <a:ln>
            <a:noFill/>
          </a:ln>
        </p:spPr>
      </p:pic>
      <p:sp>
        <p:nvSpPr>
          <p:cNvPr id="420" name="Google Shape;420;p44"/>
          <p:cNvSpPr txBox="1"/>
          <p:nvPr/>
        </p:nvSpPr>
        <p:spPr>
          <a:xfrm>
            <a:off x="2725225" y="2856775"/>
            <a:ext cx="1378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rgbClr val="058B8C"/>
                </a:solidFill>
                <a:latin typeface="Oswald"/>
                <a:ea typeface="Oswald"/>
                <a:cs typeface="Oswald"/>
                <a:sym typeface="Oswald"/>
              </a:rPr>
              <a:t>“instance of” (P31)</a:t>
            </a:r>
            <a:endParaRPr sz="1000" b="1">
              <a:solidFill>
                <a:srgbClr val="058B8C"/>
              </a:solidFill>
              <a:latin typeface="Oswald"/>
              <a:ea typeface="Oswald"/>
              <a:cs typeface="Oswald"/>
              <a:sym typeface="Oswald"/>
            </a:endParaRPr>
          </a:p>
        </p:txBody>
      </p:sp>
      <p:sp>
        <p:nvSpPr>
          <p:cNvPr id="421" name="Google Shape;421;p44"/>
          <p:cNvSpPr txBox="1"/>
          <p:nvPr/>
        </p:nvSpPr>
        <p:spPr>
          <a:xfrm>
            <a:off x="2996250" y="3425600"/>
            <a:ext cx="12201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rgbClr val="058B8C"/>
                </a:solidFill>
                <a:latin typeface="Oswald"/>
                <a:ea typeface="Oswald"/>
                <a:cs typeface="Oswald"/>
                <a:sym typeface="Oswald"/>
              </a:rPr>
              <a:t>“part of” (P361)</a:t>
            </a:r>
            <a:endParaRPr sz="1000" b="1">
              <a:solidFill>
                <a:srgbClr val="058B8C"/>
              </a:solidFill>
              <a:latin typeface="Oswald"/>
              <a:ea typeface="Oswald"/>
              <a:cs typeface="Oswald"/>
              <a:sym typeface="Oswald"/>
            </a:endParaRPr>
          </a:p>
        </p:txBody>
      </p:sp>
      <p:sp>
        <p:nvSpPr>
          <p:cNvPr id="422" name="Google Shape;422;p44"/>
          <p:cNvSpPr txBox="1"/>
          <p:nvPr/>
        </p:nvSpPr>
        <p:spPr>
          <a:xfrm rot="-1481">
            <a:off x="4585300" y="3555958"/>
            <a:ext cx="3481200" cy="207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500">
                <a:solidFill>
                  <a:srgbClr val="9E9E9E"/>
                </a:solidFill>
                <a:latin typeface="Raleway"/>
                <a:ea typeface="Raleway"/>
                <a:cs typeface="Raleway"/>
                <a:sym typeface="Raleway"/>
              </a:rPr>
              <a:t>from https://www.wikidata.org/wiki/Q102763431</a:t>
            </a:r>
            <a:endParaRPr sz="500">
              <a:solidFill>
                <a:srgbClr val="9E9E9E"/>
              </a:solidFill>
              <a:latin typeface="Raleway"/>
              <a:ea typeface="Raleway"/>
              <a:cs typeface="Raleway"/>
              <a:sym typeface="Raleway"/>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8"/>
          <p:cNvSpPr txBox="1">
            <a:spLocks noGrp="1"/>
          </p:cNvSpPr>
          <p:nvPr>
            <p:ph type="title"/>
          </p:nvPr>
        </p:nvSpPr>
        <p:spPr>
          <a:xfrm>
            <a:off x="390700" y="3764300"/>
            <a:ext cx="8362500" cy="857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By linking data to communities using Linked Open Data (LOD)</a:t>
            </a:r>
            <a:br>
              <a:rPr lang="en"/>
            </a:br>
            <a:r>
              <a:rPr lang="en"/>
              <a:t>and so-called Community Hubs,</a:t>
            </a:r>
            <a:br>
              <a:rPr lang="en"/>
            </a:br>
            <a:r>
              <a:rPr lang="en"/>
              <a:t>reciprocal community development can take place.</a:t>
            </a:r>
            <a:endParaRPr/>
          </a:p>
        </p:txBody>
      </p:sp>
      <p:sp>
        <p:nvSpPr>
          <p:cNvPr id="107" name="Google Shape;107;p18"/>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3</a:t>
            </a:fld>
            <a:endParaRPr/>
          </a:p>
        </p:txBody>
      </p:sp>
      <p:pic>
        <p:nvPicPr>
          <p:cNvPr id="108" name="Google Shape;108;p18"/>
          <p:cNvPicPr preferRelativeResize="0"/>
          <p:nvPr/>
        </p:nvPicPr>
        <p:blipFill>
          <a:blip r:embed="rId3">
            <a:alphaModFix/>
          </a:blip>
          <a:stretch>
            <a:fillRect/>
          </a:stretch>
        </p:blipFill>
        <p:spPr>
          <a:xfrm>
            <a:off x="731225" y="1428988"/>
            <a:ext cx="2522926" cy="1261475"/>
          </a:xfrm>
          <a:prstGeom prst="rect">
            <a:avLst/>
          </a:prstGeom>
          <a:noFill/>
          <a:ln>
            <a:noFill/>
          </a:ln>
        </p:spPr>
      </p:pic>
      <p:pic>
        <p:nvPicPr>
          <p:cNvPr id="109" name="Google Shape;109;p18"/>
          <p:cNvPicPr preferRelativeResize="0"/>
          <p:nvPr/>
        </p:nvPicPr>
        <p:blipFill>
          <a:blip r:embed="rId4">
            <a:alphaModFix/>
          </a:blip>
          <a:stretch>
            <a:fillRect/>
          </a:stretch>
        </p:blipFill>
        <p:spPr>
          <a:xfrm>
            <a:off x="6769878" y="1152576"/>
            <a:ext cx="821450" cy="907150"/>
          </a:xfrm>
          <a:prstGeom prst="rect">
            <a:avLst/>
          </a:prstGeom>
          <a:noFill/>
          <a:ln>
            <a:noFill/>
          </a:ln>
        </p:spPr>
      </p:pic>
      <p:pic>
        <p:nvPicPr>
          <p:cNvPr id="110" name="Google Shape;110;p18"/>
          <p:cNvPicPr preferRelativeResize="0"/>
          <p:nvPr/>
        </p:nvPicPr>
        <p:blipFill>
          <a:blip r:embed="rId4">
            <a:alphaModFix/>
          </a:blip>
          <a:stretch>
            <a:fillRect/>
          </a:stretch>
        </p:blipFill>
        <p:spPr>
          <a:xfrm>
            <a:off x="7591328" y="1696739"/>
            <a:ext cx="821450" cy="907150"/>
          </a:xfrm>
          <a:prstGeom prst="rect">
            <a:avLst/>
          </a:prstGeom>
          <a:noFill/>
          <a:ln>
            <a:noFill/>
          </a:ln>
        </p:spPr>
      </p:pic>
      <p:pic>
        <p:nvPicPr>
          <p:cNvPr id="111" name="Google Shape;111;p18"/>
          <p:cNvPicPr preferRelativeResize="0"/>
          <p:nvPr/>
        </p:nvPicPr>
        <p:blipFill>
          <a:blip r:embed="rId4">
            <a:alphaModFix/>
          </a:blip>
          <a:stretch>
            <a:fillRect/>
          </a:stretch>
        </p:blipFill>
        <p:spPr>
          <a:xfrm>
            <a:off x="6769878" y="2059726"/>
            <a:ext cx="821450" cy="907150"/>
          </a:xfrm>
          <a:prstGeom prst="rect">
            <a:avLst/>
          </a:prstGeom>
          <a:noFill/>
          <a:ln>
            <a:noFill/>
          </a:ln>
        </p:spPr>
      </p:pic>
      <p:pic>
        <p:nvPicPr>
          <p:cNvPr id="112" name="Google Shape;112;p18"/>
          <p:cNvPicPr preferRelativeResize="0"/>
          <p:nvPr/>
        </p:nvPicPr>
        <p:blipFill>
          <a:blip r:embed="rId4">
            <a:alphaModFix/>
          </a:blip>
          <a:stretch>
            <a:fillRect/>
          </a:stretch>
        </p:blipFill>
        <p:spPr>
          <a:xfrm>
            <a:off x="5891428" y="1696751"/>
            <a:ext cx="821450" cy="907150"/>
          </a:xfrm>
          <a:prstGeom prst="rect">
            <a:avLst/>
          </a:prstGeom>
          <a:noFill/>
          <a:ln>
            <a:noFill/>
          </a:ln>
        </p:spPr>
      </p:pic>
      <p:grpSp>
        <p:nvGrpSpPr>
          <p:cNvPr id="113" name="Google Shape;113;p18"/>
          <p:cNvGrpSpPr/>
          <p:nvPr/>
        </p:nvGrpSpPr>
        <p:grpSpPr>
          <a:xfrm>
            <a:off x="3527326" y="1152575"/>
            <a:ext cx="2062399" cy="1970026"/>
            <a:chOff x="3527326" y="1152575"/>
            <a:chExt cx="2062399" cy="1970026"/>
          </a:xfrm>
        </p:grpSpPr>
        <p:pic>
          <p:nvPicPr>
            <p:cNvPr id="114" name="Google Shape;114;p18"/>
            <p:cNvPicPr preferRelativeResize="0"/>
            <p:nvPr/>
          </p:nvPicPr>
          <p:blipFill>
            <a:blip r:embed="rId5">
              <a:alphaModFix/>
            </a:blip>
            <a:stretch>
              <a:fillRect/>
            </a:stretch>
          </p:blipFill>
          <p:spPr>
            <a:xfrm>
              <a:off x="3527326" y="1358500"/>
              <a:ext cx="2062399" cy="1571350"/>
            </a:xfrm>
            <a:prstGeom prst="rect">
              <a:avLst/>
            </a:prstGeom>
            <a:noFill/>
            <a:ln>
              <a:noFill/>
            </a:ln>
          </p:spPr>
        </p:pic>
        <p:pic>
          <p:nvPicPr>
            <p:cNvPr id="115" name="Google Shape;115;p18"/>
            <p:cNvPicPr preferRelativeResize="0"/>
            <p:nvPr/>
          </p:nvPicPr>
          <p:blipFill>
            <a:blip r:embed="rId6">
              <a:alphaModFix/>
            </a:blip>
            <a:stretch>
              <a:fillRect/>
            </a:stretch>
          </p:blipFill>
          <p:spPr>
            <a:xfrm>
              <a:off x="4402255" y="2310401"/>
              <a:ext cx="752000" cy="812201"/>
            </a:xfrm>
            <a:prstGeom prst="rect">
              <a:avLst/>
            </a:prstGeom>
            <a:noFill/>
            <a:ln>
              <a:noFill/>
            </a:ln>
          </p:spPr>
        </p:pic>
        <p:pic>
          <p:nvPicPr>
            <p:cNvPr id="116" name="Google Shape;116;p18"/>
            <p:cNvPicPr preferRelativeResize="0"/>
            <p:nvPr/>
          </p:nvPicPr>
          <p:blipFill>
            <a:blip r:embed="rId7">
              <a:alphaModFix/>
            </a:blip>
            <a:stretch>
              <a:fillRect/>
            </a:stretch>
          </p:blipFill>
          <p:spPr>
            <a:xfrm>
              <a:off x="4028625" y="1152575"/>
              <a:ext cx="812200" cy="812200"/>
            </a:xfrm>
            <a:prstGeom prst="rect">
              <a:avLst/>
            </a:prstGeom>
            <a:noFill/>
            <a:ln>
              <a:noFill/>
            </a:ln>
          </p:spPr>
        </p:pic>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45"/>
          <p:cNvSpPr txBox="1">
            <a:spLocks noGrp="1"/>
          </p:cNvSpPr>
          <p:nvPr>
            <p:ph type="title"/>
          </p:nvPr>
        </p:nvSpPr>
        <p:spPr>
          <a:xfrm>
            <a:off x="390700" y="3764300"/>
            <a:ext cx="8362500" cy="857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(4) Creating common data modelling schemes for entities,</a:t>
            </a:r>
            <a:br>
              <a:rPr lang="en"/>
            </a:br>
            <a:r>
              <a:rPr lang="en"/>
              <a:t>such as findspots, production centres or potters.</a:t>
            </a:r>
            <a:endParaRPr/>
          </a:p>
        </p:txBody>
      </p:sp>
      <p:sp>
        <p:nvSpPr>
          <p:cNvPr id="428" name="Google Shape;428;p45"/>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30</a:t>
            </a:fld>
            <a:endParaRPr/>
          </a:p>
        </p:txBody>
      </p:sp>
      <p:pic>
        <p:nvPicPr>
          <p:cNvPr id="429" name="Google Shape;429;p45"/>
          <p:cNvPicPr preferRelativeResize="0"/>
          <p:nvPr/>
        </p:nvPicPr>
        <p:blipFill>
          <a:blip r:embed="rId3">
            <a:alphaModFix/>
          </a:blip>
          <a:stretch>
            <a:fillRect/>
          </a:stretch>
        </p:blipFill>
        <p:spPr>
          <a:xfrm>
            <a:off x="1311825" y="669325"/>
            <a:ext cx="1506300" cy="2893476"/>
          </a:xfrm>
          <a:prstGeom prst="rect">
            <a:avLst/>
          </a:prstGeom>
          <a:noFill/>
          <a:ln>
            <a:noFill/>
          </a:ln>
        </p:spPr>
      </p:pic>
      <p:sp>
        <p:nvSpPr>
          <p:cNvPr id="430" name="Google Shape;430;p45"/>
          <p:cNvSpPr txBox="1"/>
          <p:nvPr/>
        </p:nvSpPr>
        <p:spPr>
          <a:xfrm>
            <a:off x="0" y="0"/>
            <a:ext cx="3000000" cy="261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500">
                <a:solidFill>
                  <a:schemeClr val="dk1"/>
                </a:solidFill>
              </a:rPr>
              <a:t>https://www.wikidata.org/wiki/Q102763431</a:t>
            </a:r>
            <a:endParaRPr/>
          </a:p>
        </p:txBody>
      </p:sp>
      <p:sp>
        <p:nvSpPr>
          <p:cNvPr id="431" name="Google Shape;431;p45"/>
          <p:cNvSpPr txBox="1"/>
          <p:nvPr/>
        </p:nvSpPr>
        <p:spPr>
          <a:xfrm rot="-1481">
            <a:off x="1274250" y="3538483"/>
            <a:ext cx="3481200" cy="20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500">
                <a:solidFill>
                  <a:srgbClr val="9E9E9E"/>
                </a:solidFill>
                <a:latin typeface="Raleway"/>
                <a:ea typeface="Raleway"/>
                <a:cs typeface="Raleway"/>
                <a:sym typeface="Raleway"/>
              </a:rPr>
              <a:t>from https://www.wikidata.org/wiki/Wikidata:Cradle</a:t>
            </a:r>
            <a:endParaRPr sz="500">
              <a:solidFill>
                <a:srgbClr val="9E9E9E"/>
              </a:solidFill>
              <a:latin typeface="Raleway"/>
              <a:ea typeface="Raleway"/>
              <a:cs typeface="Raleway"/>
              <a:sym typeface="Raleway"/>
            </a:endParaRPr>
          </a:p>
        </p:txBody>
      </p:sp>
      <p:pic>
        <p:nvPicPr>
          <p:cNvPr id="432" name="Google Shape;432;p45"/>
          <p:cNvPicPr preferRelativeResize="0"/>
          <p:nvPr/>
        </p:nvPicPr>
        <p:blipFill>
          <a:blip r:embed="rId4">
            <a:alphaModFix/>
          </a:blip>
          <a:stretch>
            <a:fillRect/>
          </a:stretch>
        </p:blipFill>
        <p:spPr>
          <a:xfrm>
            <a:off x="3452299" y="654987"/>
            <a:ext cx="4417450" cy="2922151"/>
          </a:xfrm>
          <a:prstGeom prst="rect">
            <a:avLst/>
          </a:prstGeom>
          <a:noFill/>
          <a:ln>
            <a:noFill/>
          </a:ln>
        </p:spPr>
      </p:pic>
      <p:sp>
        <p:nvSpPr>
          <p:cNvPr id="433" name="Google Shape;433;p45"/>
          <p:cNvSpPr txBox="1"/>
          <p:nvPr/>
        </p:nvSpPr>
        <p:spPr>
          <a:xfrm rot="-1481">
            <a:off x="4388550" y="3538483"/>
            <a:ext cx="3481200" cy="207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500">
                <a:solidFill>
                  <a:srgbClr val="9E9E9E"/>
                </a:solidFill>
                <a:latin typeface="Raleway"/>
                <a:ea typeface="Raleway"/>
                <a:cs typeface="Raleway"/>
                <a:sym typeface="Raleway"/>
              </a:rPr>
              <a:t>from https://cradle.toolforge.org/#/subject/samian_ware_productioncentre</a:t>
            </a:r>
            <a:endParaRPr sz="500">
              <a:solidFill>
                <a:srgbClr val="9E9E9E"/>
              </a:solidFill>
              <a:latin typeface="Raleway"/>
              <a:ea typeface="Raleway"/>
              <a:cs typeface="Raleway"/>
              <a:sym typeface="Raleway"/>
            </a:endParaRPr>
          </a:p>
        </p:txBody>
      </p:sp>
      <p:cxnSp>
        <p:nvCxnSpPr>
          <p:cNvPr id="434" name="Google Shape;434;p45"/>
          <p:cNvCxnSpPr/>
          <p:nvPr/>
        </p:nvCxnSpPr>
        <p:spPr>
          <a:xfrm rot="10800000" flipH="1">
            <a:off x="2355450" y="2147675"/>
            <a:ext cx="1318800" cy="107100"/>
          </a:xfrm>
          <a:prstGeom prst="straightConnector1">
            <a:avLst/>
          </a:prstGeom>
          <a:noFill/>
          <a:ln w="28575" cap="flat" cmpd="sng">
            <a:solidFill>
              <a:srgbClr val="058B8C"/>
            </a:solidFill>
            <a:prstDash val="solid"/>
            <a:round/>
            <a:headEnd type="none" w="med" len="med"/>
            <a:tailEnd type="triangle" w="med" len="med"/>
          </a:ln>
        </p:spPr>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46"/>
          <p:cNvSpPr txBox="1">
            <a:spLocks noGrp="1"/>
          </p:cNvSpPr>
          <p:nvPr>
            <p:ph type="title"/>
          </p:nvPr>
        </p:nvSpPr>
        <p:spPr>
          <a:xfrm>
            <a:off x="390700" y="3764300"/>
            <a:ext cx="8362500" cy="857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(5) Creating and applying strategies for modelling</a:t>
            </a:r>
            <a:br>
              <a:rPr lang="en"/>
            </a:br>
            <a:r>
              <a:rPr lang="en"/>
              <a:t>of different points of view.</a:t>
            </a:r>
            <a:endParaRPr/>
          </a:p>
        </p:txBody>
      </p:sp>
      <p:sp>
        <p:nvSpPr>
          <p:cNvPr id="440" name="Google Shape;440;p46"/>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31</a:t>
            </a:fld>
            <a:endParaRPr/>
          </a:p>
        </p:txBody>
      </p:sp>
      <p:sp>
        <p:nvSpPr>
          <p:cNvPr id="441" name="Google Shape;441;p46"/>
          <p:cNvSpPr txBox="1"/>
          <p:nvPr/>
        </p:nvSpPr>
        <p:spPr>
          <a:xfrm>
            <a:off x="1882025" y="3079950"/>
            <a:ext cx="29772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058B8C"/>
                </a:solidFill>
                <a:latin typeface="Oswald Light"/>
                <a:ea typeface="Oswald Light"/>
                <a:cs typeface="Oswald Light"/>
                <a:sym typeface="Oswald Light"/>
              </a:rPr>
              <a:t>… e.g. coordinates derived from Geonames</a:t>
            </a:r>
            <a:br>
              <a:rPr lang="en">
                <a:solidFill>
                  <a:srgbClr val="058B8C"/>
                </a:solidFill>
                <a:latin typeface="Oswald Light"/>
                <a:ea typeface="Oswald Light"/>
                <a:cs typeface="Oswald Light"/>
                <a:sym typeface="Oswald Light"/>
              </a:rPr>
            </a:br>
            <a:r>
              <a:rPr lang="en">
                <a:solidFill>
                  <a:srgbClr val="058B8C"/>
                </a:solidFill>
                <a:latin typeface="Oswald Light"/>
                <a:ea typeface="Oswald Light"/>
                <a:cs typeface="Oswald Light"/>
                <a:sym typeface="Oswald Light"/>
              </a:rPr>
              <a:t>or real excavations/surveys.</a:t>
            </a:r>
            <a:endParaRPr>
              <a:solidFill>
                <a:srgbClr val="058B8C"/>
              </a:solidFill>
              <a:latin typeface="Oswald Light"/>
              <a:ea typeface="Oswald Light"/>
              <a:cs typeface="Oswald Light"/>
              <a:sym typeface="Oswald Light"/>
            </a:endParaRPr>
          </a:p>
        </p:txBody>
      </p:sp>
      <p:pic>
        <p:nvPicPr>
          <p:cNvPr id="442" name="Google Shape;442;p46"/>
          <p:cNvPicPr preferRelativeResize="0"/>
          <p:nvPr/>
        </p:nvPicPr>
        <p:blipFill>
          <a:blip r:embed="rId3">
            <a:alphaModFix/>
          </a:blip>
          <a:stretch>
            <a:fillRect/>
          </a:stretch>
        </p:blipFill>
        <p:spPr>
          <a:xfrm>
            <a:off x="661125" y="547325"/>
            <a:ext cx="3382351" cy="2292366"/>
          </a:xfrm>
          <a:prstGeom prst="rect">
            <a:avLst/>
          </a:prstGeom>
          <a:noFill/>
          <a:ln>
            <a:noFill/>
          </a:ln>
        </p:spPr>
      </p:pic>
      <p:sp>
        <p:nvSpPr>
          <p:cNvPr id="443" name="Google Shape;443;p46"/>
          <p:cNvSpPr txBox="1"/>
          <p:nvPr/>
        </p:nvSpPr>
        <p:spPr>
          <a:xfrm rot="-1481">
            <a:off x="611700" y="2802858"/>
            <a:ext cx="3481200" cy="20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500">
                <a:solidFill>
                  <a:srgbClr val="9E9E9E"/>
                </a:solidFill>
                <a:latin typeface="Raleway"/>
                <a:ea typeface="Raleway"/>
                <a:cs typeface="Raleway"/>
                <a:sym typeface="Raleway"/>
              </a:rPr>
              <a:t>from https://www.geonames.org/259289/korinthos.html</a:t>
            </a:r>
            <a:endParaRPr sz="500">
              <a:solidFill>
                <a:srgbClr val="9E9E9E"/>
              </a:solidFill>
              <a:latin typeface="Raleway"/>
              <a:ea typeface="Raleway"/>
              <a:cs typeface="Raleway"/>
              <a:sym typeface="Raleway"/>
            </a:endParaRPr>
          </a:p>
        </p:txBody>
      </p:sp>
      <p:pic>
        <p:nvPicPr>
          <p:cNvPr id="444" name="Google Shape;444;p46"/>
          <p:cNvPicPr preferRelativeResize="0"/>
          <p:nvPr/>
        </p:nvPicPr>
        <p:blipFill>
          <a:blip r:embed="rId4">
            <a:alphaModFix/>
          </a:blip>
          <a:stretch>
            <a:fillRect/>
          </a:stretch>
        </p:blipFill>
        <p:spPr>
          <a:xfrm>
            <a:off x="4984076" y="478200"/>
            <a:ext cx="2977137" cy="2602125"/>
          </a:xfrm>
          <a:prstGeom prst="rect">
            <a:avLst/>
          </a:prstGeom>
          <a:noFill/>
          <a:ln>
            <a:noFill/>
          </a:ln>
        </p:spPr>
      </p:pic>
      <p:sp>
        <p:nvSpPr>
          <p:cNvPr id="445" name="Google Shape;445;p46"/>
          <p:cNvSpPr txBox="1"/>
          <p:nvPr/>
        </p:nvSpPr>
        <p:spPr>
          <a:xfrm rot="-1386">
            <a:off x="4984075" y="3081211"/>
            <a:ext cx="2977200" cy="207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500">
                <a:solidFill>
                  <a:srgbClr val="9E9E9E"/>
                </a:solidFill>
                <a:latin typeface="Raleway"/>
                <a:ea typeface="Raleway"/>
                <a:cs typeface="Raleway"/>
                <a:sym typeface="Raleway"/>
              </a:rPr>
              <a:t>from https://topostext.org/place/379229BEuB</a:t>
            </a:r>
            <a:endParaRPr sz="500">
              <a:solidFill>
                <a:srgbClr val="9E9E9E"/>
              </a:solidFill>
              <a:latin typeface="Raleway"/>
              <a:ea typeface="Raleway"/>
              <a:cs typeface="Raleway"/>
              <a:sym typeface="Raleway"/>
            </a:endParaRPr>
          </a:p>
        </p:txBody>
      </p:sp>
      <p:sp>
        <p:nvSpPr>
          <p:cNvPr id="446" name="Google Shape;446;p46"/>
          <p:cNvSpPr txBox="1"/>
          <p:nvPr/>
        </p:nvSpPr>
        <p:spPr>
          <a:xfrm>
            <a:off x="4043475" y="1579163"/>
            <a:ext cx="9405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058B8C"/>
                </a:solidFill>
                <a:latin typeface="Oswald"/>
                <a:ea typeface="Oswald"/>
                <a:cs typeface="Oswald"/>
                <a:sym typeface="Oswald"/>
              </a:rPr>
              <a:t>Corinth</a:t>
            </a:r>
            <a:endParaRPr b="1">
              <a:solidFill>
                <a:srgbClr val="058B8C"/>
              </a:solidFill>
              <a:latin typeface="Oswald"/>
              <a:ea typeface="Oswald"/>
              <a:cs typeface="Oswald"/>
              <a:sym typeface="Oswald"/>
            </a:endParaRPr>
          </a:p>
          <a:p>
            <a:pPr marL="0" lvl="0" indent="0" algn="ctr" rtl="0">
              <a:spcBef>
                <a:spcPts val="0"/>
              </a:spcBef>
              <a:spcAft>
                <a:spcPts val="0"/>
              </a:spcAft>
              <a:buNone/>
            </a:pPr>
            <a:r>
              <a:rPr lang="en" sz="5000" b="1">
                <a:solidFill>
                  <a:srgbClr val="FF0000"/>
                </a:solidFill>
                <a:latin typeface="Oswald"/>
                <a:ea typeface="Oswald"/>
                <a:cs typeface="Oswald"/>
                <a:sym typeface="Oswald"/>
              </a:rPr>
              <a:t>≠</a:t>
            </a:r>
            <a:endParaRPr sz="5000" b="1">
              <a:solidFill>
                <a:srgbClr val="FF0000"/>
              </a:solidFill>
              <a:latin typeface="Oswald"/>
              <a:ea typeface="Oswald"/>
              <a:cs typeface="Oswald"/>
              <a:sym typeface="Oswald"/>
            </a:endParaRPr>
          </a:p>
          <a:p>
            <a:pPr marL="0" lvl="0" indent="0" algn="ctr" rtl="0">
              <a:spcBef>
                <a:spcPts val="0"/>
              </a:spcBef>
              <a:spcAft>
                <a:spcPts val="0"/>
              </a:spcAft>
              <a:buClr>
                <a:schemeClr val="dk1"/>
              </a:buClr>
              <a:buSzPts val="1100"/>
              <a:buFont typeface="Arial"/>
              <a:buNone/>
            </a:pPr>
            <a:r>
              <a:rPr lang="en" b="1">
                <a:solidFill>
                  <a:srgbClr val="058B8C"/>
                </a:solidFill>
                <a:latin typeface="Oswald"/>
                <a:ea typeface="Oswald"/>
                <a:cs typeface="Oswald"/>
                <a:sym typeface="Oswald"/>
              </a:rPr>
              <a:t>Corinth</a:t>
            </a:r>
            <a:endParaRPr sz="5000" b="1">
              <a:solidFill>
                <a:srgbClr val="058B8C"/>
              </a:solidFill>
              <a:latin typeface="Oswald"/>
              <a:ea typeface="Oswald"/>
              <a:cs typeface="Oswald"/>
              <a:sym typeface="Oswa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47"/>
          <p:cNvSpPr txBox="1">
            <a:spLocks noGrp="1"/>
          </p:cNvSpPr>
          <p:nvPr>
            <p:ph type="title"/>
          </p:nvPr>
        </p:nvSpPr>
        <p:spPr>
          <a:xfrm>
            <a:off x="390750" y="499200"/>
            <a:ext cx="8362500" cy="4145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i="1">
                <a:solidFill>
                  <a:schemeClr val="accent3"/>
                </a:solidFill>
              </a:rPr>
              <a:t>nomisma.org</a:t>
            </a:r>
            <a:endParaRPr i="1"/>
          </a:p>
        </p:txBody>
      </p:sp>
      <p:sp>
        <p:nvSpPr>
          <p:cNvPr id="452" name="Google Shape;452;p47"/>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48"/>
          <p:cNvSpPr txBox="1">
            <a:spLocks noGrp="1"/>
          </p:cNvSpPr>
          <p:nvPr>
            <p:ph type="title"/>
          </p:nvPr>
        </p:nvSpPr>
        <p:spPr>
          <a:xfrm>
            <a:off x="390700" y="3764300"/>
            <a:ext cx="8362500" cy="857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The domain-specific numismatic hub nomisma.org extends its coverage to a wide chronological, geographical, thematic</a:t>
            </a:r>
            <a:br>
              <a:rPr lang="en"/>
            </a:br>
            <a:r>
              <a:rPr lang="en"/>
              <a:t>and (inter)national range of sub-fields (Celtic, Mediaeval and Modern, Oriental, Iconography, etc.).</a:t>
            </a:r>
            <a:endParaRPr/>
          </a:p>
        </p:txBody>
      </p:sp>
      <p:sp>
        <p:nvSpPr>
          <p:cNvPr id="458" name="Google Shape;458;p48"/>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33</a:t>
            </a:fld>
            <a:endParaRPr/>
          </a:p>
        </p:txBody>
      </p:sp>
      <p:pic>
        <p:nvPicPr>
          <p:cNvPr id="459" name="Google Shape;459;p48"/>
          <p:cNvPicPr preferRelativeResize="0"/>
          <p:nvPr/>
        </p:nvPicPr>
        <p:blipFill rotWithShape="1">
          <a:blip r:embed="rId3">
            <a:alphaModFix/>
          </a:blip>
          <a:srcRect b="10666"/>
          <a:stretch/>
        </p:blipFill>
        <p:spPr>
          <a:xfrm>
            <a:off x="775600" y="528450"/>
            <a:ext cx="3572525" cy="2206899"/>
          </a:xfrm>
          <a:prstGeom prst="rect">
            <a:avLst/>
          </a:prstGeom>
          <a:noFill/>
          <a:ln>
            <a:noFill/>
          </a:ln>
        </p:spPr>
      </p:pic>
      <p:pic>
        <p:nvPicPr>
          <p:cNvPr id="460" name="Google Shape;460;p48"/>
          <p:cNvPicPr preferRelativeResize="0"/>
          <p:nvPr/>
        </p:nvPicPr>
        <p:blipFill>
          <a:blip r:embed="rId4">
            <a:alphaModFix/>
          </a:blip>
          <a:stretch>
            <a:fillRect/>
          </a:stretch>
        </p:blipFill>
        <p:spPr>
          <a:xfrm>
            <a:off x="4122072" y="710400"/>
            <a:ext cx="3572529" cy="249955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49"/>
          <p:cNvSpPr txBox="1">
            <a:spLocks noGrp="1"/>
          </p:cNvSpPr>
          <p:nvPr>
            <p:ph type="title"/>
          </p:nvPr>
        </p:nvSpPr>
        <p:spPr>
          <a:xfrm>
            <a:off x="390700" y="3764300"/>
            <a:ext cx="8362500" cy="857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These sub-fields can have very different descriptive</a:t>
            </a:r>
            <a:br>
              <a:rPr lang="en"/>
            </a:br>
            <a:r>
              <a:rPr lang="en"/>
              <a:t>conventions and standards. Conformity and coordination</a:t>
            </a:r>
            <a:br>
              <a:rPr lang="en"/>
            </a:br>
            <a:r>
              <a:rPr lang="en"/>
              <a:t>across the broader discipline is vital for full interoperability.</a:t>
            </a:r>
            <a:endParaRPr/>
          </a:p>
        </p:txBody>
      </p:sp>
      <p:sp>
        <p:nvSpPr>
          <p:cNvPr id="466" name="Google Shape;466;p49"/>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34</a:t>
            </a:fld>
            <a:endParaRPr/>
          </a:p>
        </p:txBody>
      </p:sp>
      <p:graphicFrame>
        <p:nvGraphicFramePr>
          <p:cNvPr id="467" name="Google Shape;467;p49"/>
          <p:cNvGraphicFramePr/>
          <p:nvPr/>
        </p:nvGraphicFramePr>
        <p:xfrm>
          <a:off x="653475" y="1962150"/>
          <a:ext cx="3000000" cy="3000000"/>
        </p:xfrm>
        <a:graphic>
          <a:graphicData uri="http://schemas.openxmlformats.org/drawingml/2006/table">
            <a:tbl>
              <a:tblPr>
                <a:noFill/>
                <a:tableStyleId>{AA05332E-95CD-4CC7-B85A-E78AFE0512A7}</a:tableStyleId>
              </a:tblPr>
              <a:tblGrid>
                <a:gridCol w="2061575">
                  <a:extLst>
                    <a:ext uri="{9D8B030D-6E8A-4147-A177-3AD203B41FA5}">
                      <a16:colId xmlns:a16="http://schemas.microsoft.com/office/drawing/2014/main" val="20000"/>
                    </a:ext>
                  </a:extLst>
                </a:gridCol>
                <a:gridCol w="5177425">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1000">
                          <a:solidFill>
                            <a:schemeClr val="accent3"/>
                          </a:solidFill>
                          <a:latin typeface="Oswald"/>
                          <a:ea typeface="Oswald"/>
                          <a:cs typeface="Oswald"/>
                          <a:sym typeface="Oswald"/>
                        </a:rPr>
                        <a:t>http://nomisma.org/id/byzantium</a:t>
                      </a:r>
                      <a:endParaRPr sz="1000">
                        <a:solidFill>
                          <a:schemeClr val="accent3"/>
                        </a:solidFill>
                        <a:latin typeface="Oswald"/>
                        <a:ea typeface="Oswald"/>
                        <a:cs typeface="Oswald"/>
                        <a:sym typeface="Oswald"/>
                      </a:endParaRPr>
                    </a:p>
                  </a:txBody>
                  <a:tcPr marL="91425" marR="91425" marT="91425" marB="91425"/>
                </a:tc>
                <a:tc>
                  <a:txBody>
                    <a:bodyPr/>
                    <a:lstStyle/>
                    <a:p>
                      <a:pPr marL="0" lvl="0" indent="0" algn="l" rtl="0">
                        <a:spcBef>
                          <a:spcPts val="0"/>
                        </a:spcBef>
                        <a:spcAft>
                          <a:spcPts val="0"/>
                        </a:spcAft>
                        <a:buNone/>
                      </a:pPr>
                      <a:r>
                        <a:rPr lang="en" sz="1200">
                          <a:solidFill>
                            <a:srgbClr val="058B8C"/>
                          </a:solidFill>
                          <a:latin typeface="Raleway"/>
                          <a:ea typeface="Raleway"/>
                          <a:cs typeface="Raleway"/>
                          <a:sym typeface="Raleway"/>
                        </a:rPr>
                        <a:t>The mint at the ancient site of Byzantium in Thrace.</a:t>
                      </a:r>
                      <a:endParaRPr sz="1200">
                        <a:solidFill>
                          <a:srgbClr val="058B8C"/>
                        </a:solidFill>
                        <a:latin typeface="Raleway"/>
                        <a:ea typeface="Raleway"/>
                        <a:cs typeface="Raleway"/>
                        <a:sym typeface="Raleway"/>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000">
                          <a:solidFill>
                            <a:schemeClr val="accent3"/>
                          </a:solidFill>
                          <a:latin typeface="Oswald"/>
                          <a:ea typeface="Oswald"/>
                          <a:cs typeface="Oswald"/>
                          <a:sym typeface="Oswald"/>
                        </a:rPr>
                        <a:t>http://nomisma.org/id/constantinopolis</a:t>
                      </a:r>
                      <a:endParaRPr sz="1000">
                        <a:solidFill>
                          <a:schemeClr val="accent3"/>
                        </a:solidFill>
                        <a:latin typeface="Oswald"/>
                        <a:ea typeface="Oswald"/>
                        <a:cs typeface="Oswald"/>
                        <a:sym typeface="Oswald"/>
                      </a:endParaRPr>
                    </a:p>
                  </a:txBody>
                  <a:tcPr marL="91425" marR="91425" marT="91425" marB="91425"/>
                </a:tc>
                <a:tc>
                  <a:txBody>
                    <a:bodyPr/>
                    <a:lstStyle/>
                    <a:p>
                      <a:pPr marL="0" lvl="0" indent="0" algn="l" rtl="0">
                        <a:spcBef>
                          <a:spcPts val="0"/>
                        </a:spcBef>
                        <a:spcAft>
                          <a:spcPts val="0"/>
                        </a:spcAft>
                        <a:buNone/>
                      </a:pPr>
                      <a:r>
                        <a:rPr lang="en" sz="1200">
                          <a:solidFill>
                            <a:srgbClr val="058B8C"/>
                          </a:solidFill>
                          <a:latin typeface="Raleway"/>
                          <a:ea typeface="Raleway"/>
                          <a:cs typeface="Raleway"/>
                          <a:sym typeface="Raleway"/>
                        </a:rPr>
                        <a:t>The mint at the ancient site of Constantinople in Thrace.</a:t>
                      </a:r>
                      <a:endParaRPr sz="1200">
                        <a:solidFill>
                          <a:srgbClr val="058B8C"/>
                        </a:solidFill>
                        <a:latin typeface="Raleway"/>
                        <a:ea typeface="Raleway"/>
                        <a:cs typeface="Raleway"/>
                        <a:sym typeface="Raleway"/>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000">
                          <a:solidFill>
                            <a:schemeClr val="accent3"/>
                          </a:solidFill>
                          <a:latin typeface="Oswald"/>
                          <a:ea typeface="Oswald"/>
                          <a:cs typeface="Oswald"/>
                          <a:sym typeface="Oswald"/>
                        </a:rPr>
                        <a:t>http://nomisma.org/id/istanbul</a:t>
                      </a:r>
                      <a:endParaRPr sz="1000">
                        <a:solidFill>
                          <a:schemeClr val="accent3"/>
                        </a:solidFill>
                        <a:latin typeface="Oswald"/>
                        <a:ea typeface="Oswald"/>
                        <a:cs typeface="Oswald"/>
                        <a:sym typeface="Oswald"/>
                      </a:endParaRPr>
                    </a:p>
                  </a:txBody>
                  <a:tcPr marL="91425" marR="91425" marT="91425" marB="91425"/>
                </a:tc>
                <a:tc>
                  <a:txBody>
                    <a:bodyPr/>
                    <a:lstStyle/>
                    <a:p>
                      <a:pPr marL="0" lvl="0" indent="0" algn="l" rtl="0">
                        <a:spcBef>
                          <a:spcPts val="0"/>
                        </a:spcBef>
                        <a:spcAft>
                          <a:spcPts val="0"/>
                        </a:spcAft>
                        <a:buNone/>
                      </a:pPr>
                      <a:r>
                        <a:rPr lang="en" sz="1200">
                          <a:solidFill>
                            <a:srgbClr val="058B8C"/>
                          </a:solidFill>
                          <a:latin typeface="Raleway"/>
                          <a:ea typeface="Raleway"/>
                          <a:cs typeface="Raleway"/>
                          <a:sym typeface="Raleway"/>
                        </a:rPr>
                        <a:t>The mint at Istanbul as capital of the Ottoman Empire.</a:t>
                      </a:r>
                      <a:endParaRPr sz="1200">
                        <a:solidFill>
                          <a:srgbClr val="058B8C"/>
                        </a:solidFill>
                        <a:latin typeface="Raleway"/>
                        <a:ea typeface="Raleway"/>
                        <a:cs typeface="Raleway"/>
                        <a:sym typeface="Raleway"/>
                      </a:endParaRPr>
                    </a:p>
                  </a:txBody>
                  <a:tcPr marL="91425" marR="91425" marT="91425" marB="91425"/>
                </a:tc>
                <a:extLst>
                  <a:ext uri="{0D108BD9-81ED-4DB2-BD59-A6C34878D82A}">
                    <a16:rowId xmlns:a16="http://schemas.microsoft.com/office/drawing/2014/main" val="10002"/>
                  </a:ext>
                </a:extLst>
              </a:tr>
            </a:tbl>
          </a:graphicData>
        </a:graphic>
      </p:graphicFrame>
      <p:graphicFrame>
        <p:nvGraphicFramePr>
          <p:cNvPr id="468" name="Google Shape;468;p49"/>
          <p:cNvGraphicFramePr/>
          <p:nvPr/>
        </p:nvGraphicFramePr>
        <p:xfrm>
          <a:off x="653475" y="845725"/>
          <a:ext cx="3000000" cy="3000000"/>
        </p:xfrm>
        <a:graphic>
          <a:graphicData uri="http://schemas.openxmlformats.org/drawingml/2006/table">
            <a:tbl>
              <a:tblPr>
                <a:noFill/>
                <a:tableStyleId>{AA05332E-95CD-4CC7-B85A-E78AFE0512A7}</a:tableStyleId>
              </a:tblPr>
              <a:tblGrid>
                <a:gridCol w="2932450">
                  <a:extLst>
                    <a:ext uri="{9D8B030D-6E8A-4147-A177-3AD203B41FA5}">
                      <a16:colId xmlns:a16="http://schemas.microsoft.com/office/drawing/2014/main" val="20000"/>
                    </a:ext>
                  </a:extLst>
                </a:gridCol>
                <a:gridCol w="430655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1000">
                          <a:solidFill>
                            <a:schemeClr val="accent3"/>
                          </a:solidFill>
                          <a:latin typeface="Oswald"/>
                          <a:ea typeface="Oswald"/>
                          <a:cs typeface="Oswald"/>
                          <a:sym typeface="Oswald"/>
                        </a:rPr>
                        <a:t>http://nomisma.org/id/colonia_claudia_ara_agrippinensium</a:t>
                      </a:r>
                      <a:endParaRPr sz="1000">
                        <a:solidFill>
                          <a:schemeClr val="accent3"/>
                        </a:solidFill>
                        <a:latin typeface="Oswald"/>
                        <a:ea typeface="Oswald"/>
                        <a:cs typeface="Oswald"/>
                        <a:sym typeface="Oswald"/>
                      </a:endParaRPr>
                    </a:p>
                  </a:txBody>
                  <a:tcPr marL="91425" marR="91425" marT="91425" marB="91425"/>
                </a:tc>
                <a:tc>
                  <a:txBody>
                    <a:bodyPr/>
                    <a:lstStyle/>
                    <a:p>
                      <a:pPr marL="0" lvl="0" indent="0" algn="l" rtl="0">
                        <a:spcBef>
                          <a:spcPts val="0"/>
                        </a:spcBef>
                        <a:spcAft>
                          <a:spcPts val="0"/>
                        </a:spcAft>
                        <a:buNone/>
                      </a:pPr>
                      <a:r>
                        <a:rPr lang="en" sz="1200">
                          <a:solidFill>
                            <a:srgbClr val="058B8C"/>
                          </a:solidFill>
                          <a:latin typeface="Raleway"/>
                          <a:ea typeface="Raleway"/>
                          <a:cs typeface="Raleway"/>
                          <a:sym typeface="Raleway"/>
                        </a:rPr>
                        <a:t>The mint(s) at the ancient site of Colonia Claudia Ara Agrippinensium in Germania, the Medieval and modern City of Cologne (Köln), now North Rhine-Westphalia (German: Nordrhein-Westfalen), Germany.</a:t>
                      </a:r>
                      <a:endParaRPr sz="1200">
                        <a:solidFill>
                          <a:srgbClr val="058B8C"/>
                        </a:solidFill>
                        <a:latin typeface="Raleway"/>
                        <a:ea typeface="Raleway"/>
                        <a:cs typeface="Raleway"/>
                        <a:sym typeface="Raleway"/>
                      </a:endParaRPr>
                    </a:p>
                  </a:txBody>
                  <a:tcPr marL="91425" marR="91425" marT="91425" marB="91425"/>
                </a:tc>
                <a:extLst>
                  <a:ext uri="{0D108BD9-81ED-4DB2-BD59-A6C34878D82A}">
                    <a16:rowId xmlns:a16="http://schemas.microsoft.com/office/drawing/2014/main" val="10000"/>
                  </a:ext>
                </a:extLst>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50"/>
          <p:cNvSpPr txBox="1"/>
          <p:nvPr/>
        </p:nvSpPr>
        <p:spPr>
          <a:xfrm>
            <a:off x="645075" y="440550"/>
            <a:ext cx="7239000" cy="1416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058B8C"/>
                </a:solidFill>
                <a:latin typeface="Raleway"/>
                <a:ea typeface="Raleway"/>
                <a:cs typeface="Raleway"/>
                <a:sym typeface="Raleway"/>
              </a:rPr>
              <a:t>Where possible, </a:t>
            </a:r>
            <a:r>
              <a:rPr lang="en" sz="1200" b="1">
                <a:solidFill>
                  <a:srgbClr val="058B8C"/>
                </a:solidFill>
                <a:latin typeface="Raleway"/>
                <a:ea typeface="Raleway"/>
                <a:cs typeface="Raleway"/>
                <a:sym typeface="Raleway"/>
              </a:rPr>
              <a:t>PIDs are defined</a:t>
            </a:r>
            <a:r>
              <a:rPr lang="en" sz="1200">
                <a:solidFill>
                  <a:srgbClr val="058B8C"/>
                </a:solidFill>
                <a:latin typeface="Raleway"/>
                <a:ea typeface="Raleway"/>
                <a:cs typeface="Raleway"/>
                <a:sym typeface="Raleway"/>
              </a:rPr>
              <a:t> </a:t>
            </a:r>
            <a:r>
              <a:rPr lang="en" sz="1200" b="1">
                <a:solidFill>
                  <a:srgbClr val="058B8C"/>
                </a:solidFill>
                <a:latin typeface="Raleway"/>
                <a:ea typeface="Raleway"/>
                <a:cs typeface="Raleway"/>
                <a:sym typeface="Raleway"/>
              </a:rPr>
              <a:t>by the relevant authorities of the nation states</a:t>
            </a:r>
            <a:br>
              <a:rPr lang="en" sz="1200">
                <a:solidFill>
                  <a:srgbClr val="058B8C"/>
                </a:solidFill>
                <a:latin typeface="Raleway"/>
                <a:ea typeface="Raleway"/>
                <a:cs typeface="Raleway"/>
                <a:sym typeface="Raleway"/>
              </a:rPr>
            </a:br>
            <a:r>
              <a:rPr lang="en" sz="1200">
                <a:solidFill>
                  <a:srgbClr val="058B8C"/>
                </a:solidFill>
                <a:latin typeface="Raleway"/>
                <a:ea typeface="Raleway"/>
                <a:cs typeface="Raleway"/>
                <a:sym typeface="Raleway"/>
              </a:rPr>
              <a:t>of which the concepts (e.g. mints) are today part.</a:t>
            </a:r>
            <a:endParaRPr sz="1200">
              <a:solidFill>
                <a:srgbClr val="058B8C"/>
              </a:solidFill>
              <a:latin typeface="Raleway"/>
              <a:ea typeface="Raleway"/>
              <a:cs typeface="Raleway"/>
              <a:sym typeface="Raleway"/>
            </a:endParaRPr>
          </a:p>
          <a:p>
            <a:pPr marL="0" lvl="0" indent="0" algn="l" rtl="0">
              <a:spcBef>
                <a:spcPts val="0"/>
              </a:spcBef>
              <a:spcAft>
                <a:spcPts val="0"/>
              </a:spcAft>
              <a:buNone/>
            </a:pPr>
            <a:endParaRPr sz="1200">
              <a:solidFill>
                <a:srgbClr val="058B8C"/>
              </a:solidFill>
              <a:latin typeface="Raleway"/>
              <a:ea typeface="Raleway"/>
              <a:cs typeface="Raleway"/>
              <a:sym typeface="Raleway"/>
            </a:endParaRPr>
          </a:p>
          <a:p>
            <a:pPr marL="0" lvl="0" indent="0" algn="l" rtl="0">
              <a:spcBef>
                <a:spcPts val="0"/>
              </a:spcBef>
              <a:spcAft>
                <a:spcPts val="0"/>
              </a:spcAft>
              <a:buNone/>
            </a:pPr>
            <a:endParaRPr sz="1200">
              <a:solidFill>
                <a:srgbClr val="058B8C"/>
              </a:solidFill>
              <a:latin typeface="Raleway"/>
              <a:ea typeface="Raleway"/>
              <a:cs typeface="Raleway"/>
              <a:sym typeface="Raleway"/>
            </a:endParaRPr>
          </a:p>
          <a:p>
            <a:pPr marL="0" lvl="0" indent="0" algn="l" rtl="0">
              <a:spcBef>
                <a:spcPts val="0"/>
              </a:spcBef>
              <a:spcAft>
                <a:spcPts val="0"/>
              </a:spcAft>
              <a:buNone/>
            </a:pPr>
            <a:endParaRPr sz="1200">
              <a:solidFill>
                <a:srgbClr val="058B8C"/>
              </a:solidFill>
              <a:latin typeface="Raleway"/>
              <a:ea typeface="Raleway"/>
              <a:cs typeface="Raleway"/>
              <a:sym typeface="Raleway"/>
            </a:endParaRPr>
          </a:p>
          <a:p>
            <a:pPr marL="0" lvl="0" indent="0" algn="l" rtl="0">
              <a:spcBef>
                <a:spcPts val="0"/>
              </a:spcBef>
              <a:spcAft>
                <a:spcPts val="0"/>
              </a:spcAft>
              <a:buNone/>
            </a:pPr>
            <a:endParaRPr sz="800">
              <a:solidFill>
                <a:srgbClr val="058B8C"/>
              </a:solidFill>
              <a:latin typeface="Raleway"/>
              <a:ea typeface="Raleway"/>
              <a:cs typeface="Raleway"/>
              <a:sym typeface="Raleway"/>
            </a:endParaRPr>
          </a:p>
          <a:p>
            <a:pPr marL="0" lvl="0" indent="0" algn="l" rtl="0">
              <a:spcBef>
                <a:spcPts val="0"/>
              </a:spcBef>
              <a:spcAft>
                <a:spcPts val="0"/>
              </a:spcAft>
              <a:buNone/>
            </a:pPr>
            <a:r>
              <a:rPr lang="en" sz="1200">
                <a:solidFill>
                  <a:srgbClr val="058B8C"/>
                </a:solidFill>
                <a:latin typeface="Raleway"/>
                <a:ea typeface="Raleway"/>
                <a:cs typeface="Raleway"/>
                <a:sym typeface="Raleway"/>
              </a:rPr>
              <a:t>More complicated are </a:t>
            </a:r>
            <a:r>
              <a:rPr lang="en" sz="1200" b="1">
                <a:solidFill>
                  <a:srgbClr val="058B8C"/>
                </a:solidFill>
                <a:latin typeface="Raleway"/>
                <a:ea typeface="Raleway"/>
                <a:cs typeface="Raleway"/>
                <a:sym typeface="Raleway"/>
              </a:rPr>
              <a:t>persons who had multiple roles in different political entities</a:t>
            </a:r>
            <a:r>
              <a:rPr lang="en" sz="1200">
                <a:solidFill>
                  <a:srgbClr val="058B8C"/>
                </a:solidFill>
                <a:latin typeface="Raleway"/>
                <a:ea typeface="Raleway"/>
                <a:cs typeface="Raleway"/>
                <a:sym typeface="Raleway"/>
              </a:rPr>
              <a:t>.</a:t>
            </a:r>
            <a:endParaRPr sz="1200">
              <a:solidFill>
                <a:srgbClr val="058B8C"/>
              </a:solidFill>
              <a:latin typeface="Raleway"/>
              <a:ea typeface="Raleway"/>
              <a:cs typeface="Raleway"/>
              <a:sym typeface="Raleway"/>
            </a:endParaRPr>
          </a:p>
        </p:txBody>
      </p:sp>
      <p:sp>
        <p:nvSpPr>
          <p:cNvPr id="474" name="Google Shape;474;p50"/>
          <p:cNvSpPr txBox="1">
            <a:spLocks noGrp="1"/>
          </p:cNvSpPr>
          <p:nvPr>
            <p:ph type="title"/>
          </p:nvPr>
        </p:nvSpPr>
        <p:spPr>
          <a:xfrm>
            <a:off x="390750" y="3809100"/>
            <a:ext cx="8362500" cy="857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Overlap between sub-fields, particularly for periods and</a:t>
            </a:r>
            <a:br>
              <a:rPr lang="en"/>
            </a:br>
            <a:r>
              <a:rPr lang="en"/>
              <a:t>regions that underwent constant redefinition,</a:t>
            </a:r>
            <a:br>
              <a:rPr lang="en"/>
            </a:br>
            <a:r>
              <a:rPr lang="en"/>
              <a:t>e.g. mediaeval and early modern Europe, can lead to</a:t>
            </a:r>
            <a:br>
              <a:rPr lang="en"/>
            </a:br>
            <a:r>
              <a:rPr lang="en"/>
              <a:t>conflicts of claims of (perceived) responsibility.</a:t>
            </a:r>
            <a:endParaRPr/>
          </a:p>
        </p:txBody>
      </p:sp>
      <p:sp>
        <p:nvSpPr>
          <p:cNvPr id="475" name="Google Shape;475;p50"/>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35</a:t>
            </a:fld>
            <a:endParaRPr/>
          </a:p>
        </p:txBody>
      </p:sp>
      <p:graphicFrame>
        <p:nvGraphicFramePr>
          <p:cNvPr id="476" name="Google Shape;476;p50"/>
          <p:cNvGraphicFramePr/>
          <p:nvPr/>
        </p:nvGraphicFramePr>
        <p:xfrm>
          <a:off x="682675" y="950325"/>
          <a:ext cx="3000000" cy="3000000"/>
        </p:xfrm>
        <a:graphic>
          <a:graphicData uri="http://schemas.openxmlformats.org/drawingml/2006/table">
            <a:tbl>
              <a:tblPr>
                <a:noFill/>
                <a:tableStyleId>{AA05332E-95CD-4CC7-B85A-E78AFE0512A7}</a:tableStyleId>
              </a:tblPr>
              <a:tblGrid>
                <a:gridCol w="1829125">
                  <a:extLst>
                    <a:ext uri="{9D8B030D-6E8A-4147-A177-3AD203B41FA5}">
                      <a16:colId xmlns:a16="http://schemas.microsoft.com/office/drawing/2014/main" val="20000"/>
                    </a:ext>
                  </a:extLst>
                </a:gridCol>
                <a:gridCol w="5409875">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1000">
                          <a:solidFill>
                            <a:schemeClr val="accent3"/>
                          </a:solidFill>
                          <a:latin typeface="Oswald"/>
                          <a:ea typeface="Oswald"/>
                          <a:cs typeface="Oswald"/>
                          <a:sym typeface="Oswald"/>
                        </a:rPr>
                        <a:t>http://nomisma.org/id/strasbourg</a:t>
                      </a:r>
                      <a:endParaRPr sz="1000">
                        <a:solidFill>
                          <a:schemeClr val="accent3"/>
                        </a:solidFill>
                        <a:latin typeface="Oswald"/>
                        <a:ea typeface="Oswald"/>
                        <a:cs typeface="Oswald"/>
                        <a:sym typeface="Oswald"/>
                      </a:endParaRPr>
                    </a:p>
                  </a:txBody>
                  <a:tcPr marL="91425" marR="91425" marT="91425" marB="91425"/>
                </a:tc>
                <a:tc>
                  <a:txBody>
                    <a:bodyPr/>
                    <a:lstStyle/>
                    <a:p>
                      <a:pPr marL="0" lvl="0" indent="0" algn="l" rtl="0">
                        <a:spcBef>
                          <a:spcPts val="0"/>
                        </a:spcBef>
                        <a:spcAft>
                          <a:spcPts val="0"/>
                        </a:spcAft>
                        <a:buNone/>
                      </a:pPr>
                      <a:r>
                        <a:rPr lang="en" sz="1200">
                          <a:solidFill>
                            <a:srgbClr val="058B8C"/>
                          </a:solidFill>
                          <a:latin typeface="Raleway"/>
                          <a:ea typeface="Raleway"/>
                          <a:cs typeface="Raleway"/>
                          <a:sym typeface="Raleway"/>
                        </a:rPr>
                        <a:t>The </a:t>
                      </a:r>
                      <a:r>
                        <a:rPr lang="en" sz="1200" b="1">
                          <a:solidFill>
                            <a:srgbClr val="058B8C"/>
                          </a:solidFill>
                          <a:latin typeface="Raleway"/>
                          <a:ea typeface="Raleway"/>
                          <a:cs typeface="Raleway"/>
                          <a:sym typeface="Raleway"/>
                        </a:rPr>
                        <a:t>mint</a:t>
                      </a:r>
                      <a:r>
                        <a:rPr lang="en" sz="1200">
                          <a:solidFill>
                            <a:srgbClr val="058B8C"/>
                          </a:solidFill>
                          <a:latin typeface="Raleway"/>
                          <a:ea typeface="Raleway"/>
                          <a:cs typeface="Raleway"/>
                          <a:sym typeface="Raleway"/>
                        </a:rPr>
                        <a:t>(s) at the </a:t>
                      </a:r>
                      <a:r>
                        <a:rPr lang="en" sz="1200" b="1">
                          <a:solidFill>
                            <a:srgbClr val="058B8C"/>
                          </a:solidFill>
                          <a:latin typeface="Raleway"/>
                          <a:ea typeface="Raleway"/>
                          <a:cs typeface="Raleway"/>
                          <a:sym typeface="Raleway"/>
                        </a:rPr>
                        <a:t>City of Strasbourg</a:t>
                      </a:r>
                      <a:r>
                        <a:rPr lang="en" sz="1200">
                          <a:solidFill>
                            <a:srgbClr val="058B8C"/>
                          </a:solidFill>
                          <a:latin typeface="Raleway"/>
                          <a:ea typeface="Raleway"/>
                          <a:cs typeface="Raleway"/>
                          <a:sym typeface="Raleway"/>
                        </a:rPr>
                        <a:t>, in the historic region of Alsace, Département Bas-Rhin, France.</a:t>
                      </a:r>
                      <a:endParaRPr sz="1200">
                        <a:solidFill>
                          <a:srgbClr val="058B8C"/>
                        </a:solidFill>
                        <a:latin typeface="Raleway"/>
                        <a:ea typeface="Raleway"/>
                        <a:cs typeface="Raleway"/>
                        <a:sym typeface="Raleway"/>
                      </a:endParaRPr>
                    </a:p>
                  </a:txBody>
                  <a:tcPr marL="91425" marR="91425" marT="91425" marB="91425"/>
                </a:tc>
                <a:extLst>
                  <a:ext uri="{0D108BD9-81ED-4DB2-BD59-A6C34878D82A}">
                    <a16:rowId xmlns:a16="http://schemas.microsoft.com/office/drawing/2014/main" val="10000"/>
                  </a:ext>
                </a:extLst>
              </a:tr>
            </a:tbl>
          </a:graphicData>
        </a:graphic>
      </p:graphicFrame>
      <p:graphicFrame>
        <p:nvGraphicFramePr>
          <p:cNvPr id="477" name="Google Shape;477;p50"/>
          <p:cNvGraphicFramePr/>
          <p:nvPr/>
        </p:nvGraphicFramePr>
        <p:xfrm>
          <a:off x="682675" y="1802350"/>
          <a:ext cx="3000000" cy="3000000"/>
        </p:xfrm>
        <a:graphic>
          <a:graphicData uri="http://schemas.openxmlformats.org/drawingml/2006/table">
            <a:tbl>
              <a:tblPr>
                <a:noFill/>
                <a:tableStyleId>{AA05332E-95CD-4CC7-B85A-E78AFE0512A7}</a:tableStyleId>
              </a:tblPr>
              <a:tblGrid>
                <a:gridCol w="2674875">
                  <a:extLst>
                    <a:ext uri="{9D8B030D-6E8A-4147-A177-3AD203B41FA5}">
                      <a16:colId xmlns:a16="http://schemas.microsoft.com/office/drawing/2014/main" val="20000"/>
                    </a:ext>
                  </a:extLst>
                </a:gridCol>
                <a:gridCol w="5246850">
                  <a:extLst>
                    <a:ext uri="{9D8B030D-6E8A-4147-A177-3AD203B41FA5}">
                      <a16:colId xmlns:a16="http://schemas.microsoft.com/office/drawing/2014/main" val="20001"/>
                    </a:ext>
                  </a:extLst>
                </a:gridCol>
              </a:tblGrid>
              <a:tr h="1402050">
                <a:tc>
                  <a:txBody>
                    <a:bodyPr/>
                    <a:lstStyle/>
                    <a:p>
                      <a:pPr marL="0" lvl="0" indent="0" algn="l" rtl="0">
                        <a:spcBef>
                          <a:spcPts val="0"/>
                        </a:spcBef>
                        <a:spcAft>
                          <a:spcPts val="0"/>
                        </a:spcAft>
                        <a:buNone/>
                      </a:pPr>
                      <a:r>
                        <a:rPr lang="en" sz="1000">
                          <a:solidFill>
                            <a:schemeClr val="accent3"/>
                          </a:solidFill>
                          <a:latin typeface="Oswald"/>
                          <a:ea typeface="Oswald"/>
                          <a:cs typeface="Oswald"/>
                          <a:sym typeface="Oswald"/>
                        </a:rPr>
                        <a:t>http://nomisma.org/id/charles_v_holy_roman_empire</a:t>
                      </a:r>
                      <a:endParaRPr sz="1000">
                        <a:solidFill>
                          <a:schemeClr val="accent3"/>
                        </a:solidFill>
                        <a:latin typeface="Oswald"/>
                        <a:ea typeface="Oswald"/>
                        <a:cs typeface="Oswald"/>
                        <a:sym typeface="Oswald"/>
                      </a:endParaRPr>
                    </a:p>
                  </a:txBody>
                  <a:tcPr marL="91425" marR="91425" marT="91425" marB="91425"/>
                </a:tc>
                <a:tc>
                  <a:txBody>
                    <a:bodyPr/>
                    <a:lstStyle/>
                    <a:p>
                      <a:pPr marL="0" lvl="0" indent="0" algn="l" rtl="0">
                        <a:spcBef>
                          <a:spcPts val="0"/>
                        </a:spcBef>
                        <a:spcAft>
                          <a:spcPts val="0"/>
                        </a:spcAft>
                        <a:buNone/>
                      </a:pPr>
                      <a:r>
                        <a:rPr lang="en" sz="1200" b="1">
                          <a:solidFill>
                            <a:srgbClr val="058B8C"/>
                          </a:solidFill>
                          <a:latin typeface="Raleway"/>
                          <a:ea typeface="Raleway"/>
                          <a:cs typeface="Raleway"/>
                          <a:sym typeface="Raleway"/>
                        </a:rPr>
                        <a:t>Charles V</a:t>
                      </a:r>
                      <a:r>
                        <a:rPr lang="en" sz="1200">
                          <a:solidFill>
                            <a:srgbClr val="058B8C"/>
                          </a:solidFill>
                          <a:latin typeface="Raleway"/>
                          <a:ea typeface="Raleway"/>
                          <a:cs typeface="Raleway"/>
                          <a:sym typeface="Raleway"/>
                        </a:rPr>
                        <a:t> (24 February 1500 – 21 September 1558) was </a:t>
                      </a:r>
                      <a:r>
                        <a:rPr lang="en" sz="1200" b="1">
                          <a:solidFill>
                            <a:srgbClr val="058B8C"/>
                          </a:solidFill>
                          <a:latin typeface="Raleway"/>
                          <a:ea typeface="Raleway"/>
                          <a:cs typeface="Raleway"/>
                          <a:sym typeface="Raleway"/>
                        </a:rPr>
                        <a:t>ruler of the Holy Roman Empire</a:t>
                      </a:r>
                      <a:r>
                        <a:rPr lang="en" sz="1200">
                          <a:solidFill>
                            <a:srgbClr val="058B8C"/>
                          </a:solidFill>
                          <a:latin typeface="Raleway"/>
                          <a:ea typeface="Raleway"/>
                          <a:cs typeface="Raleway"/>
                          <a:sym typeface="Raleway"/>
                        </a:rPr>
                        <a:t> from 1519 and </a:t>
                      </a:r>
                      <a:r>
                        <a:rPr lang="en" sz="1200" b="1">
                          <a:solidFill>
                            <a:srgbClr val="058B8C"/>
                          </a:solidFill>
                          <a:latin typeface="Raleway"/>
                          <a:ea typeface="Raleway"/>
                          <a:cs typeface="Raleway"/>
                          <a:sym typeface="Raleway"/>
                        </a:rPr>
                        <a:t>as Charles I</a:t>
                      </a:r>
                      <a:r>
                        <a:rPr lang="en" sz="1200">
                          <a:solidFill>
                            <a:srgbClr val="058B8C"/>
                          </a:solidFill>
                          <a:latin typeface="Raleway"/>
                          <a:ea typeface="Raleway"/>
                          <a:cs typeface="Raleway"/>
                          <a:sym typeface="Raleway"/>
                        </a:rPr>
                        <a:t>, of the </a:t>
                      </a:r>
                      <a:r>
                        <a:rPr lang="en" sz="1200" b="1">
                          <a:solidFill>
                            <a:srgbClr val="058B8C"/>
                          </a:solidFill>
                          <a:latin typeface="Raleway"/>
                          <a:ea typeface="Raleway"/>
                          <a:cs typeface="Raleway"/>
                          <a:sym typeface="Raleway"/>
                        </a:rPr>
                        <a:t>Spanish Empire</a:t>
                      </a:r>
                      <a:r>
                        <a:rPr lang="en" sz="1200">
                          <a:solidFill>
                            <a:srgbClr val="058B8C"/>
                          </a:solidFill>
                          <a:latin typeface="Raleway"/>
                          <a:ea typeface="Raleway"/>
                          <a:cs typeface="Raleway"/>
                          <a:sym typeface="Raleway"/>
                        </a:rPr>
                        <a:t> from 1516 until 1556.</a:t>
                      </a:r>
                      <a:endParaRPr sz="1200">
                        <a:solidFill>
                          <a:srgbClr val="058B8C"/>
                        </a:solidFill>
                        <a:latin typeface="Raleway"/>
                        <a:ea typeface="Raleway"/>
                        <a:cs typeface="Raleway"/>
                        <a:sym typeface="Raleway"/>
                      </a:endParaRPr>
                    </a:p>
                    <a:p>
                      <a:pPr marL="0" lvl="0" indent="0" algn="l" rtl="0">
                        <a:spcBef>
                          <a:spcPts val="0"/>
                        </a:spcBef>
                        <a:spcAft>
                          <a:spcPts val="0"/>
                        </a:spcAft>
                        <a:buNone/>
                      </a:pPr>
                      <a:endParaRPr sz="1200">
                        <a:solidFill>
                          <a:srgbClr val="058B8C"/>
                        </a:solidFill>
                        <a:latin typeface="Raleway"/>
                        <a:ea typeface="Raleway"/>
                        <a:cs typeface="Raleway"/>
                        <a:sym typeface="Raleway"/>
                      </a:endParaRPr>
                    </a:p>
                    <a:p>
                      <a:pPr marL="0" lvl="0" indent="0" algn="l" rtl="0">
                        <a:spcBef>
                          <a:spcPts val="0"/>
                        </a:spcBef>
                        <a:spcAft>
                          <a:spcPts val="0"/>
                        </a:spcAft>
                        <a:buNone/>
                      </a:pPr>
                      <a:r>
                        <a:rPr lang="en" sz="1000">
                          <a:solidFill>
                            <a:schemeClr val="accent3"/>
                          </a:solidFill>
                          <a:uFill>
                            <a:noFill/>
                          </a:uFill>
                          <a:latin typeface="Oswald"/>
                          <a:ea typeface="Oswald"/>
                          <a:cs typeface="Oswald"/>
                          <a:sym typeface="Oswald"/>
                          <a:hlinkClick r:id="rId3">
                            <a:extLst>
                              <a:ext uri="{A12FA001-AC4F-418D-AE19-62706E023703}">
                                <ahyp:hlinkClr xmlns:ahyp="http://schemas.microsoft.com/office/drawing/2018/hyperlinkcolor" val="tx"/>
                              </a:ext>
                            </a:extLst>
                          </a:hlinkClick>
                        </a:rPr>
                        <a:t>http://nomisma.org/id/charles_v_holy_roman_empire#membership_b8e30a288ca02091591743e5e956653b</a:t>
                      </a:r>
                      <a:endParaRPr sz="1000">
                        <a:solidFill>
                          <a:schemeClr val="accent3"/>
                        </a:solidFill>
                        <a:latin typeface="Oswald"/>
                        <a:ea typeface="Oswald"/>
                        <a:cs typeface="Oswald"/>
                        <a:sym typeface="Oswald"/>
                      </a:endParaRPr>
                    </a:p>
                    <a:p>
                      <a:pPr marL="0" lvl="0" indent="0" algn="l" rtl="0">
                        <a:spcBef>
                          <a:spcPts val="0"/>
                        </a:spcBef>
                        <a:spcAft>
                          <a:spcPts val="0"/>
                        </a:spcAft>
                        <a:buClr>
                          <a:schemeClr val="dk1"/>
                        </a:buClr>
                        <a:buSzPts val="1100"/>
                        <a:buFont typeface="Arial"/>
                        <a:buNone/>
                      </a:pPr>
                      <a:r>
                        <a:rPr lang="en" sz="1100">
                          <a:solidFill>
                            <a:srgbClr val="058B8C"/>
                          </a:solidFill>
                          <a:latin typeface="Raleway"/>
                          <a:ea typeface="Raleway"/>
                          <a:cs typeface="Raleway"/>
                          <a:sym typeface="Raleway"/>
                        </a:rPr>
                        <a:t>Role </a:t>
                      </a:r>
                      <a:r>
                        <a:rPr lang="en" sz="1000">
                          <a:solidFill>
                            <a:schemeClr val="accent3"/>
                          </a:solidFill>
                          <a:uFill>
                            <a:noFill/>
                          </a:uFill>
                          <a:latin typeface="Oswald"/>
                          <a:ea typeface="Oswald"/>
                          <a:cs typeface="Oswald"/>
                          <a:sym typeface="Oswald"/>
                          <a:hlinkClick r:id="rId4">
                            <a:extLst>
                              <a:ext uri="{A12FA001-AC4F-418D-AE19-62706E023703}">
                                <ahyp:hlinkClr xmlns:ahyp="http://schemas.microsoft.com/office/drawing/2018/hyperlinkcolor" val="tx"/>
                              </a:ext>
                            </a:extLst>
                          </a:hlinkClick>
                        </a:rPr>
                        <a:t>http://nomisma.org/id/</a:t>
                      </a:r>
                      <a:r>
                        <a:rPr lang="en" sz="1000" b="1">
                          <a:solidFill>
                            <a:schemeClr val="accent3"/>
                          </a:solidFill>
                          <a:uFill>
                            <a:noFill/>
                          </a:uFill>
                          <a:latin typeface="Oswald"/>
                          <a:ea typeface="Oswald"/>
                          <a:cs typeface="Oswald"/>
                          <a:sym typeface="Oswald"/>
                          <a:hlinkClick r:id="rId4">
                            <a:extLst>
                              <a:ext uri="{A12FA001-AC4F-418D-AE19-62706E023703}">
                                <ahyp:hlinkClr xmlns:ahyp="http://schemas.microsoft.com/office/drawing/2018/hyperlinkcolor" val="tx"/>
                              </a:ext>
                            </a:extLst>
                          </a:hlinkClick>
                        </a:rPr>
                        <a:t>king</a:t>
                      </a:r>
                      <a:r>
                        <a:rPr lang="en" sz="1000">
                          <a:solidFill>
                            <a:schemeClr val="accent3"/>
                          </a:solidFill>
                          <a:latin typeface="Oswald"/>
                          <a:ea typeface="Oswald"/>
                          <a:cs typeface="Oswald"/>
                          <a:sym typeface="Oswald"/>
                        </a:rPr>
                        <a:t> </a:t>
                      </a:r>
                      <a:endParaRPr sz="1000">
                        <a:solidFill>
                          <a:schemeClr val="accent3"/>
                        </a:solidFill>
                        <a:latin typeface="Oswald"/>
                        <a:ea typeface="Oswald"/>
                        <a:cs typeface="Oswald"/>
                        <a:sym typeface="Oswald"/>
                      </a:endParaRPr>
                    </a:p>
                    <a:p>
                      <a:pPr marL="0" lvl="0" indent="0" algn="l" rtl="0">
                        <a:spcBef>
                          <a:spcPts val="0"/>
                        </a:spcBef>
                        <a:spcAft>
                          <a:spcPts val="0"/>
                        </a:spcAft>
                        <a:buNone/>
                      </a:pPr>
                      <a:r>
                        <a:rPr lang="en" sz="1100">
                          <a:solidFill>
                            <a:srgbClr val="058B8C"/>
                          </a:solidFill>
                          <a:latin typeface="Raleway"/>
                          <a:ea typeface="Raleway"/>
                          <a:cs typeface="Raleway"/>
                          <a:sym typeface="Raleway"/>
                        </a:rPr>
                        <a:t>Organization </a:t>
                      </a:r>
                      <a:r>
                        <a:rPr lang="en" sz="1000">
                          <a:solidFill>
                            <a:schemeClr val="accent3"/>
                          </a:solidFill>
                          <a:uFill>
                            <a:noFill/>
                          </a:uFill>
                          <a:latin typeface="Oswald"/>
                          <a:ea typeface="Oswald"/>
                          <a:cs typeface="Oswald"/>
                          <a:sym typeface="Oswald"/>
                          <a:hlinkClick r:id="rId5">
                            <a:extLst>
                              <a:ext uri="{A12FA001-AC4F-418D-AE19-62706E023703}">
                                <ahyp:hlinkClr xmlns:ahyp="http://schemas.microsoft.com/office/drawing/2018/hyperlinkcolor" val="tx"/>
                              </a:ext>
                            </a:extLst>
                          </a:hlinkClick>
                        </a:rPr>
                        <a:t>http://nomisma.org/id/</a:t>
                      </a:r>
                      <a:r>
                        <a:rPr lang="en" sz="1000" b="1">
                          <a:solidFill>
                            <a:schemeClr val="accent3"/>
                          </a:solidFill>
                          <a:uFill>
                            <a:noFill/>
                          </a:uFill>
                          <a:latin typeface="Oswald"/>
                          <a:ea typeface="Oswald"/>
                          <a:cs typeface="Oswald"/>
                          <a:sym typeface="Oswald"/>
                          <a:hlinkClick r:id="rId5">
                            <a:extLst>
                              <a:ext uri="{A12FA001-AC4F-418D-AE19-62706E023703}">
                                <ahyp:hlinkClr xmlns:ahyp="http://schemas.microsoft.com/office/drawing/2018/hyperlinkcolor" val="tx"/>
                              </a:ext>
                            </a:extLst>
                          </a:hlinkClick>
                        </a:rPr>
                        <a:t>monarchy_of_spain</a:t>
                      </a:r>
                      <a:r>
                        <a:rPr lang="en" sz="1000" b="1">
                          <a:solidFill>
                            <a:schemeClr val="accent3"/>
                          </a:solidFill>
                          <a:latin typeface="Oswald"/>
                          <a:ea typeface="Oswald"/>
                          <a:cs typeface="Oswald"/>
                          <a:sym typeface="Oswald"/>
                        </a:rPr>
                        <a:t> </a:t>
                      </a:r>
                      <a:endParaRPr sz="1000" b="1">
                        <a:solidFill>
                          <a:schemeClr val="accent3"/>
                        </a:solidFill>
                        <a:latin typeface="Oswald"/>
                        <a:ea typeface="Oswald"/>
                        <a:cs typeface="Oswald"/>
                        <a:sym typeface="Oswald"/>
                      </a:endParaRPr>
                    </a:p>
                  </a:txBody>
                  <a:tcPr marL="91425" marR="91425" marT="91425" marB="91425"/>
                </a:tc>
                <a:extLst>
                  <a:ext uri="{0D108BD9-81ED-4DB2-BD59-A6C34878D82A}">
                    <a16:rowId xmlns:a16="http://schemas.microsoft.com/office/drawing/2014/main" val="10000"/>
                  </a:ext>
                </a:extLst>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51"/>
          <p:cNvSpPr txBox="1">
            <a:spLocks noGrp="1"/>
          </p:cNvSpPr>
          <p:nvPr>
            <p:ph type="title"/>
          </p:nvPr>
        </p:nvSpPr>
        <p:spPr>
          <a:xfrm>
            <a:off x="390750" y="499200"/>
            <a:ext cx="8362500" cy="4145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Conclusion</a:t>
            </a:r>
            <a:endParaRPr/>
          </a:p>
        </p:txBody>
      </p:sp>
      <p:sp>
        <p:nvSpPr>
          <p:cNvPr id="483" name="Google Shape;483;p51"/>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52"/>
          <p:cNvSpPr txBox="1">
            <a:spLocks noGrp="1"/>
          </p:cNvSpPr>
          <p:nvPr>
            <p:ph type="title"/>
          </p:nvPr>
        </p:nvSpPr>
        <p:spPr>
          <a:xfrm>
            <a:off x="914400" y="2976250"/>
            <a:ext cx="7315200" cy="1711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600" u="sng"/>
              <a:t>Wikidata</a:t>
            </a:r>
            <a:r>
              <a:rPr lang="en" sz="1600"/>
              <a:t> is organised on a </a:t>
            </a:r>
            <a:r>
              <a:rPr lang="en" sz="1600" u="sng"/>
              <a:t>loose-coupled basis</a:t>
            </a:r>
            <a:r>
              <a:rPr lang="en" sz="1600"/>
              <a:t>. Everyone can enter, edit and merge entities (classes and instances) with similar entries. New properties can only be added by voting procedures within the community. This low threshold approach also causes problems,</a:t>
            </a:r>
            <a:br>
              <a:rPr lang="en" sz="1600"/>
            </a:br>
            <a:r>
              <a:rPr lang="en" sz="1600"/>
              <a:t>e.g. vandalism, different viewpoints,</a:t>
            </a:r>
            <a:br>
              <a:rPr lang="en" sz="1600"/>
            </a:br>
            <a:r>
              <a:rPr lang="en" sz="1600"/>
              <a:t>etc., which has to be moderated in some way.</a:t>
            </a:r>
            <a:endParaRPr sz="1600"/>
          </a:p>
        </p:txBody>
      </p:sp>
      <p:sp>
        <p:nvSpPr>
          <p:cNvPr id="489" name="Google Shape;489;p52"/>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37</a:t>
            </a:fld>
            <a:endParaRPr/>
          </a:p>
        </p:txBody>
      </p:sp>
      <p:grpSp>
        <p:nvGrpSpPr>
          <p:cNvPr id="490" name="Google Shape;490;p52"/>
          <p:cNvGrpSpPr/>
          <p:nvPr/>
        </p:nvGrpSpPr>
        <p:grpSpPr>
          <a:xfrm>
            <a:off x="4679263" y="724175"/>
            <a:ext cx="2062399" cy="1970026"/>
            <a:chOff x="3527326" y="1152575"/>
            <a:chExt cx="2062399" cy="1970026"/>
          </a:xfrm>
        </p:grpSpPr>
        <p:pic>
          <p:nvPicPr>
            <p:cNvPr id="491" name="Google Shape;491;p52"/>
            <p:cNvPicPr preferRelativeResize="0"/>
            <p:nvPr/>
          </p:nvPicPr>
          <p:blipFill>
            <a:blip r:embed="rId3">
              <a:alphaModFix/>
            </a:blip>
            <a:stretch>
              <a:fillRect/>
            </a:stretch>
          </p:blipFill>
          <p:spPr>
            <a:xfrm>
              <a:off x="3527326" y="1358500"/>
              <a:ext cx="2062399" cy="1571350"/>
            </a:xfrm>
            <a:prstGeom prst="rect">
              <a:avLst/>
            </a:prstGeom>
            <a:noFill/>
            <a:ln>
              <a:noFill/>
            </a:ln>
          </p:spPr>
        </p:pic>
        <p:pic>
          <p:nvPicPr>
            <p:cNvPr id="492" name="Google Shape;492;p52"/>
            <p:cNvPicPr preferRelativeResize="0"/>
            <p:nvPr/>
          </p:nvPicPr>
          <p:blipFill>
            <a:blip r:embed="rId4">
              <a:alphaModFix/>
            </a:blip>
            <a:stretch>
              <a:fillRect/>
            </a:stretch>
          </p:blipFill>
          <p:spPr>
            <a:xfrm>
              <a:off x="4402255" y="2310401"/>
              <a:ext cx="752000" cy="812201"/>
            </a:xfrm>
            <a:prstGeom prst="rect">
              <a:avLst/>
            </a:prstGeom>
            <a:noFill/>
            <a:ln>
              <a:noFill/>
            </a:ln>
          </p:spPr>
        </p:pic>
        <p:pic>
          <p:nvPicPr>
            <p:cNvPr id="493" name="Google Shape;493;p52"/>
            <p:cNvPicPr preferRelativeResize="0"/>
            <p:nvPr/>
          </p:nvPicPr>
          <p:blipFill>
            <a:blip r:embed="rId5">
              <a:alphaModFix/>
            </a:blip>
            <a:stretch>
              <a:fillRect/>
            </a:stretch>
          </p:blipFill>
          <p:spPr>
            <a:xfrm>
              <a:off x="4028625" y="1152575"/>
              <a:ext cx="812200" cy="812200"/>
            </a:xfrm>
            <a:prstGeom prst="rect">
              <a:avLst/>
            </a:prstGeom>
            <a:noFill/>
            <a:ln>
              <a:noFill/>
            </a:ln>
          </p:spPr>
        </p:pic>
      </p:grpSp>
      <p:pic>
        <p:nvPicPr>
          <p:cNvPr id="494" name="Google Shape;494;p52"/>
          <p:cNvPicPr preferRelativeResize="0"/>
          <p:nvPr/>
        </p:nvPicPr>
        <p:blipFill>
          <a:blip r:embed="rId6">
            <a:alphaModFix/>
          </a:blip>
          <a:stretch>
            <a:fillRect/>
          </a:stretch>
        </p:blipFill>
        <p:spPr>
          <a:xfrm>
            <a:off x="2375387" y="1160188"/>
            <a:ext cx="1733325" cy="1225500"/>
          </a:xfrm>
          <a:prstGeom prst="rect">
            <a:avLst/>
          </a:prstGeom>
          <a:noFill/>
          <a:ln>
            <a:noFill/>
          </a:ln>
        </p:spPr>
      </p:pic>
      <p:sp>
        <p:nvSpPr>
          <p:cNvPr id="495" name="Google Shape;495;p52"/>
          <p:cNvSpPr txBox="1"/>
          <p:nvPr/>
        </p:nvSpPr>
        <p:spPr>
          <a:xfrm>
            <a:off x="2457100" y="1032688"/>
            <a:ext cx="1569900" cy="1275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500">
                <a:solidFill>
                  <a:srgbClr val="9E9E9E"/>
                </a:solidFill>
                <a:latin typeface="Raleway"/>
                <a:ea typeface="Raleway"/>
                <a:cs typeface="Raleway"/>
                <a:sym typeface="Raleway"/>
              </a:rPr>
              <a:t>Planemad, Public domain, via Wikimedia Commons</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53"/>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38</a:t>
            </a:fld>
            <a:endParaRPr/>
          </a:p>
        </p:txBody>
      </p:sp>
      <p:sp>
        <p:nvSpPr>
          <p:cNvPr id="501" name="Google Shape;501;p53"/>
          <p:cNvSpPr txBox="1">
            <a:spLocks noGrp="1"/>
          </p:cNvSpPr>
          <p:nvPr>
            <p:ph type="title"/>
          </p:nvPr>
        </p:nvSpPr>
        <p:spPr>
          <a:xfrm>
            <a:off x="914400" y="2027700"/>
            <a:ext cx="7315200" cy="2662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600"/>
              <a:t>Coordination in </a:t>
            </a:r>
            <a:r>
              <a:rPr lang="en" sz="1600" u="sng"/>
              <a:t>Samian Research</a:t>
            </a:r>
            <a:r>
              <a:rPr lang="en" sz="1600"/>
              <a:t> is done </a:t>
            </a:r>
            <a:endParaRPr sz="1600"/>
          </a:p>
          <a:p>
            <a:pPr marL="0" lvl="0" indent="0" algn="ctr" rtl="0">
              <a:spcBef>
                <a:spcPts val="0"/>
              </a:spcBef>
              <a:spcAft>
                <a:spcPts val="0"/>
              </a:spcAft>
              <a:buNone/>
            </a:pPr>
            <a:r>
              <a:rPr lang="en" sz="1600"/>
              <a:t>entirely by the </a:t>
            </a:r>
            <a:r>
              <a:rPr lang="en" sz="1600" u="sng"/>
              <a:t>community itself</a:t>
            </a:r>
            <a:r>
              <a:rPr lang="en" sz="1600"/>
              <a:t> and has no Steering Committee. Entering data and developing new concepts is part of the win-win situation: when a researcher would like to add new data or concepts,</a:t>
            </a:r>
            <a:br>
              <a:rPr lang="en" sz="1600"/>
            </a:br>
            <a:r>
              <a:rPr lang="en" sz="1600"/>
              <a:t>he will always provide solid information,</a:t>
            </a:r>
            <a:br>
              <a:rPr lang="en" sz="1600"/>
            </a:br>
            <a:r>
              <a:rPr lang="en" sz="1600"/>
              <a:t>otherwise he will not be able to validate or compare his own data.</a:t>
            </a:r>
            <a:endParaRPr sz="1600"/>
          </a:p>
          <a:p>
            <a:pPr marL="0" lvl="0" indent="0" algn="ctr" rtl="0">
              <a:spcBef>
                <a:spcPts val="0"/>
              </a:spcBef>
              <a:spcAft>
                <a:spcPts val="0"/>
              </a:spcAft>
              <a:buNone/>
            </a:pPr>
            <a:r>
              <a:rPr lang="en" sz="1600"/>
              <a:t>This raises the issue of sustainability, which is solved by publishing URIs for potters, sites etc. via archaeology.link using the LADO ontology.</a:t>
            </a:r>
            <a:endParaRPr sz="1600"/>
          </a:p>
        </p:txBody>
      </p:sp>
      <p:grpSp>
        <p:nvGrpSpPr>
          <p:cNvPr id="502" name="Google Shape;502;p53"/>
          <p:cNvGrpSpPr/>
          <p:nvPr/>
        </p:nvGrpSpPr>
        <p:grpSpPr>
          <a:xfrm>
            <a:off x="4727351" y="571775"/>
            <a:ext cx="2062399" cy="1970026"/>
            <a:chOff x="3527326" y="1152575"/>
            <a:chExt cx="2062399" cy="1970026"/>
          </a:xfrm>
        </p:grpSpPr>
        <p:pic>
          <p:nvPicPr>
            <p:cNvPr id="503" name="Google Shape;503;p53"/>
            <p:cNvPicPr preferRelativeResize="0"/>
            <p:nvPr/>
          </p:nvPicPr>
          <p:blipFill>
            <a:blip r:embed="rId3">
              <a:alphaModFix/>
            </a:blip>
            <a:stretch>
              <a:fillRect/>
            </a:stretch>
          </p:blipFill>
          <p:spPr>
            <a:xfrm>
              <a:off x="3527326" y="1358500"/>
              <a:ext cx="2062399" cy="1571350"/>
            </a:xfrm>
            <a:prstGeom prst="rect">
              <a:avLst/>
            </a:prstGeom>
            <a:noFill/>
            <a:ln>
              <a:noFill/>
            </a:ln>
          </p:spPr>
        </p:pic>
        <p:pic>
          <p:nvPicPr>
            <p:cNvPr id="504" name="Google Shape;504;p53"/>
            <p:cNvPicPr preferRelativeResize="0"/>
            <p:nvPr/>
          </p:nvPicPr>
          <p:blipFill>
            <a:blip r:embed="rId4">
              <a:alphaModFix/>
            </a:blip>
            <a:stretch>
              <a:fillRect/>
            </a:stretch>
          </p:blipFill>
          <p:spPr>
            <a:xfrm>
              <a:off x="4402255" y="2310401"/>
              <a:ext cx="752000" cy="812201"/>
            </a:xfrm>
            <a:prstGeom prst="rect">
              <a:avLst/>
            </a:prstGeom>
            <a:noFill/>
            <a:ln>
              <a:noFill/>
            </a:ln>
          </p:spPr>
        </p:pic>
        <p:pic>
          <p:nvPicPr>
            <p:cNvPr id="505" name="Google Shape;505;p53"/>
            <p:cNvPicPr preferRelativeResize="0"/>
            <p:nvPr/>
          </p:nvPicPr>
          <p:blipFill>
            <a:blip r:embed="rId5">
              <a:alphaModFix/>
            </a:blip>
            <a:stretch>
              <a:fillRect/>
            </a:stretch>
          </p:blipFill>
          <p:spPr>
            <a:xfrm>
              <a:off x="4028625" y="1152575"/>
              <a:ext cx="812200" cy="812200"/>
            </a:xfrm>
            <a:prstGeom prst="rect">
              <a:avLst/>
            </a:prstGeom>
            <a:noFill/>
            <a:ln>
              <a:noFill/>
            </a:ln>
          </p:spPr>
        </p:pic>
      </p:grpSp>
      <p:pic>
        <p:nvPicPr>
          <p:cNvPr id="506" name="Google Shape;506;p53"/>
          <p:cNvPicPr preferRelativeResize="0"/>
          <p:nvPr/>
        </p:nvPicPr>
        <p:blipFill>
          <a:blip r:embed="rId6">
            <a:alphaModFix/>
          </a:blip>
          <a:stretch>
            <a:fillRect/>
          </a:stretch>
        </p:blipFill>
        <p:spPr>
          <a:xfrm>
            <a:off x="3120025" y="780050"/>
            <a:ext cx="1009493" cy="553200"/>
          </a:xfrm>
          <a:prstGeom prst="rect">
            <a:avLst/>
          </a:prstGeom>
          <a:noFill/>
          <a:ln>
            <a:noFill/>
          </a:ln>
        </p:spPr>
      </p:pic>
      <p:pic>
        <p:nvPicPr>
          <p:cNvPr id="507" name="Google Shape;507;p53"/>
          <p:cNvPicPr preferRelativeResize="0"/>
          <p:nvPr/>
        </p:nvPicPr>
        <p:blipFill>
          <a:blip r:embed="rId7">
            <a:alphaModFix/>
          </a:blip>
          <a:stretch>
            <a:fillRect/>
          </a:stretch>
        </p:blipFill>
        <p:spPr>
          <a:xfrm>
            <a:off x="2354259" y="1085557"/>
            <a:ext cx="914401" cy="914401"/>
          </a:xfrm>
          <a:prstGeom prst="rect">
            <a:avLst/>
          </a:prstGeom>
          <a:noFill/>
          <a:ln>
            <a:noFill/>
          </a:ln>
        </p:spPr>
      </p:pic>
      <p:pic>
        <p:nvPicPr>
          <p:cNvPr id="508" name="Google Shape;508;p53"/>
          <p:cNvPicPr preferRelativeResize="0"/>
          <p:nvPr/>
        </p:nvPicPr>
        <p:blipFill>
          <a:blip r:embed="rId8">
            <a:alphaModFix/>
          </a:blip>
          <a:stretch>
            <a:fillRect/>
          </a:stretch>
        </p:blipFill>
        <p:spPr>
          <a:xfrm>
            <a:off x="3268663" y="1419138"/>
            <a:ext cx="914400" cy="9144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54"/>
          <p:cNvSpPr txBox="1">
            <a:spLocks noGrp="1"/>
          </p:cNvSpPr>
          <p:nvPr>
            <p:ph type="title"/>
          </p:nvPr>
        </p:nvSpPr>
        <p:spPr>
          <a:xfrm>
            <a:off x="914400" y="2933100"/>
            <a:ext cx="7315200" cy="1755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600"/>
              <a:t>The coordinating role of the </a:t>
            </a:r>
            <a:r>
              <a:rPr lang="en" sz="1600" u="sng"/>
              <a:t>nomisma.org</a:t>
            </a:r>
            <a:r>
              <a:rPr lang="en" sz="1600"/>
              <a:t> </a:t>
            </a:r>
            <a:r>
              <a:rPr lang="en" sz="1600" u="sng"/>
              <a:t>Scientific Committee</a:t>
            </a:r>
            <a:r>
              <a:rPr lang="en" sz="1600"/>
              <a:t> is of paramount importance. The pre-existence of clearly defined semantic concepts in the form of nomisma PIDs (URIs) greatly enhances the ability to incorporate citizen science driven data, as is demonstrated by the recent launch of the Celtic Coin Index Digital (CCID)</a:t>
            </a:r>
            <a:br>
              <a:rPr lang="en" sz="1600"/>
            </a:br>
            <a:r>
              <a:rPr lang="en" sz="1600"/>
              <a:t>which holds 72126 records.</a:t>
            </a:r>
            <a:endParaRPr sz="1600"/>
          </a:p>
        </p:txBody>
      </p:sp>
      <p:sp>
        <p:nvSpPr>
          <p:cNvPr id="514" name="Google Shape;514;p54"/>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39</a:t>
            </a:fld>
            <a:endParaRPr/>
          </a:p>
        </p:txBody>
      </p:sp>
      <p:grpSp>
        <p:nvGrpSpPr>
          <p:cNvPr id="515" name="Google Shape;515;p54"/>
          <p:cNvGrpSpPr/>
          <p:nvPr/>
        </p:nvGrpSpPr>
        <p:grpSpPr>
          <a:xfrm>
            <a:off x="4679263" y="724175"/>
            <a:ext cx="2062399" cy="1970026"/>
            <a:chOff x="3527326" y="1152575"/>
            <a:chExt cx="2062399" cy="1970026"/>
          </a:xfrm>
        </p:grpSpPr>
        <p:pic>
          <p:nvPicPr>
            <p:cNvPr id="516" name="Google Shape;516;p54"/>
            <p:cNvPicPr preferRelativeResize="0"/>
            <p:nvPr/>
          </p:nvPicPr>
          <p:blipFill>
            <a:blip r:embed="rId3">
              <a:alphaModFix/>
            </a:blip>
            <a:stretch>
              <a:fillRect/>
            </a:stretch>
          </p:blipFill>
          <p:spPr>
            <a:xfrm>
              <a:off x="3527326" y="1358500"/>
              <a:ext cx="2062399" cy="1571350"/>
            </a:xfrm>
            <a:prstGeom prst="rect">
              <a:avLst/>
            </a:prstGeom>
            <a:noFill/>
            <a:ln>
              <a:noFill/>
            </a:ln>
          </p:spPr>
        </p:pic>
        <p:pic>
          <p:nvPicPr>
            <p:cNvPr id="517" name="Google Shape;517;p54"/>
            <p:cNvPicPr preferRelativeResize="0"/>
            <p:nvPr/>
          </p:nvPicPr>
          <p:blipFill>
            <a:blip r:embed="rId4">
              <a:alphaModFix/>
            </a:blip>
            <a:stretch>
              <a:fillRect/>
            </a:stretch>
          </p:blipFill>
          <p:spPr>
            <a:xfrm>
              <a:off x="4402255" y="2310401"/>
              <a:ext cx="752000" cy="812201"/>
            </a:xfrm>
            <a:prstGeom prst="rect">
              <a:avLst/>
            </a:prstGeom>
            <a:noFill/>
            <a:ln>
              <a:noFill/>
            </a:ln>
          </p:spPr>
        </p:pic>
        <p:pic>
          <p:nvPicPr>
            <p:cNvPr id="518" name="Google Shape;518;p54"/>
            <p:cNvPicPr preferRelativeResize="0"/>
            <p:nvPr/>
          </p:nvPicPr>
          <p:blipFill>
            <a:blip r:embed="rId5">
              <a:alphaModFix/>
            </a:blip>
            <a:stretch>
              <a:fillRect/>
            </a:stretch>
          </p:blipFill>
          <p:spPr>
            <a:xfrm>
              <a:off x="4028625" y="1152575"/>
              <a:ext cx="812200" cy="812200"/>
            </a:xfrm>
            <a:prstGeom prst="rect">
              <a:avLst/>
            </a:prstGeom>
            <a:noFill/>
            <a:ln>
              <a:noFill/>
            </a:ln>
          </p:spPr>
        </p:pic>
      </p:grpSp>
      <p:pic>
        <p:nvPicPr>
          <p:cNvPr id="519" name="Google Shape;519;p54"/>
          <p:cNvPicPr preferRelativeResize="0"/>
          <p:nvPr/>
        </p:nvPicPr>
        <p:blipFill>
          <a:blip r:embed="rId6">
            <a:alphaModFix/>
          </a:blip>
          <a:stretch>
            <a:fillRect/>
          </a:stretch>
        </p:blipFill>
        <p:spPr>
          <a:xfrm>
            <a:off x="2566912" y="1160211"/>
            <a:ext cx="1350250" cy="13502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9"/>
          <p:cNvSpPr txBox="1">
            <a:spLocks noGrp="1"/>
          </p:cNvSpPr>
          <p:nvPr>
            <p:ph type="title"/>
          </p:nvPr>
        </p:nvSpPr>
        <p:spPr>
          <a:xfrm>
            <a:off x="390700" y="3764300"/>
            <a:ext cx="8362500" cy="857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In order to attain such research community dynamics,</a:t>
            </a:r>
            <a:br>
              <a:rPr lang="en"/>
            </a:br>
            <a:r>
              <a:rPr lang="en"/>
              <a:t>data must be semantically modelled following the</a:t>
            </a:r>
            <a:br>
              <a:rPr lang="en"/>
            </a:br>
            <a:r>
              <a:rPr lang="en"/>
              <a:t>FAIR principles and be part of the LOD ecosystem.</a:t>
            </a:r>
            <a:endParaRPr/>
          </a:p>
        </p:txBody>
      </p:sp>
      <p:sp>
        <p:nvSpPr>
          <p:cNvPr id="122" name="Google Shape;122;p19"/>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4</a:t>
            </a:fld>
            <a:endParaRPr/>
          </a:p>
        </p:txBody>
      </p:sp>
      <p:pic>
        <p:nvPicPr>
          <p:cNvPr id="123" name="Google Shape;123;p19"/>
          <p:cNvPicPr preferRelativeResize="0"/>
          <p:nvPr/>
        </p:nvPicPr>
        <p:blipFill>
          <a:blip r:embed="rId3">
            <a:alphaModFix/>
          </a:blip>
          <a:stretch>
            <a:fillRect/>
          </a:stretch>
        </p:blipFill>
        <p:spPr>
          <a:xfrm>
            <a:off x="1645514" y="1015452"/>
            <a:ext cx="5852877" cy="1986201"/>
          </a:xfrm>
          <a:prstGeom prst="rect">
            <a:avLst/>
          </a:prstGeom>
          <a:noFill/>
          <a:ln>
            <a:noFill/>
          </a:ln>
        </p:spPr>
      </p:pic>
      <p:sp>
        <p:nvSpPr>
          <p:cNvPr id="124" name="Google Shape;124;p19"/>
          <p:cNvSpPr txBox="1"/>
          <p:nvPr/>
        </p:nvSpPr>
        <p:spPr>
          <a:xfrm>
            <a:off x="5656425" y="3077850"/>
            <a:ext cx="1765800" cy="1275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chemeClr val="dk1"/>
              </a:buClr>
              <a:buSzPts val="1100"/>
              <a:buFont typeface="Arial"/>
              <a:buNone/>
            </a:pPr>
            <a:r>
              <a:rPr lang="en" sz="500">
                <a:solidFill>
                  <a:srgbClr val="9E9E9E"/>
                </a:solidFill>
                <a:latin typeface="Raleway"/>
                <a:ea typeface="Raleway"/>
                <a:cs typeface="Raleway"/>
                <a:sym typeface="Raleway"/>
              </a:rPr>
              <a:t>SangyaPundir, CC BY-SA 4.0, via Wikimedia Commons</a:t>
            </a:r>
            <a:endParaRPr sz="500">
              <a:solidFill>
                <a:srgbClr val="9E9E9E"/>
              </a:solidFill>
              <a:latin typeface="Raleway"/>
              <a:ea typeface="Raleway"/>
              <a:cs typeface="Raleway"/>
              <a:sym typeface="Raleway"/>
            </a:endParaRPr>
          </a:p>
          <a:p>
            <a:pPr marL="0" lvl="0" indent="0" algn="r" rtl="0">
              <a:spcBef>
                <a:spcPts val="0"/>
              </a:spcBef>
              <a:spcAft>
                <a:spcPts val="0"/>
              </a:spcAft>
              <a:buClr>
                <a:schemeClr val="dk1"/>
              </a:buClr>
              <a:buSzPts val="1100"/>
              <a:buFont typeface="Arial"/>
              <a:buNone/>
            </a:pPr>
            <a:endParaRPr sz="500">
              <a:solidFill>
                <a:srgbClr val="9E9E9E"/>
              </a:solidFill>
              <a:latin typeface="Raleway"/>
              <a:ea typeface="Raleway"/>
              <a:cs typeface="Raleway"/>
              <a:sym typeface="Raleway"/>
            </a:endParaRPr>
          </a:p>
          <a:p>
            <a:pPr marL="0" lvl="0" indent="0" algn="r" rtl="0">
              <a:spcBef>
                <a:spcPts val="0"/>
              </a:spcBef>
              <a:spcAft>
                <a:spcPts val="0"/>
              </a:spcAft>
              <a:buNone/>
            </a:pPr>
            <a:endParaRPr sz="500">
              <a:solidFill>
                <a:srgbClr val="9E9E9E"/>
              </a:solidFill>
              <a:latin typeface="Raleway"/>
              <a:ea typeface="Raleway"/>
              <a:cs typeface="Raleway"/>
              <a:sym typeface="Raleway"/>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55"/>
          <p:cNvSpPr txBox="1">
            <a:spLocks noGrp="1"/>
          </p:cNvSpPr>
          <p:nvPr>
            <p:ph type="title"/>
          </p:nvPr>
        </p:nvSpPr>
        <p:spPr>
          <a:xfrm>
            <a:off x="390700" y="3764300"/>
            <a:ext cx="8362500" cy="857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The CAA community established the</a:t>
            </a:r>
            <a:br>
              <a:rPr lang="en"/>
            </a:br>
            <a:r>
              <a:rPr lang="en" i="1"/>
              <a:t>CAA Special Interest Group</a:t>
            </a:r>
            <a:r>
              <a:rPr lang="en"/>
              <a:t> on</a:t>
            </a:r>
            <a:br>
              <a:rPr lang="en"/>
            </a:br>
            <a:r>
              <a:rPr lang="en" i="1"/>
              <a:t>Semantics and LOUD in Archaeology</a:t>
            </a:r>
            <a:r>
              <a:rPr lang="en"/>
              <a:t> </a:t>
            </a:r>
            <a:r>
              <a:rPr lang="en" i="1">
                <a:latin typeface="Raleway"/>
                <a:ea typeface="Raleway"/>
                <a:cs typeface="Raleway"/>
                <a:sym typeface="Raleway"/>
              </a:rPr>
              <a:t>(SIG Data Dragon).</a:t>
            </a:r>
            <a:endParaRPr i="1">
              <a:latin typeface="Raleway"/>
              <a:ea typeface="Raleway"/>
              <a:cs typeface="Raleway"/>
              <a:sym typeface="Raleway"/>
            </a:endParaRPr>
          </a:p>
        </p:txBody>
      </p:sp>
      <p:pic>
        <p:nvPicPr>
          <p:cNvPr id="525" name="Google Shape;525;p55"/>
          <p:cNvPicPr preferRelativeResize="0"/>
          <p:nvPr/>
        </p:nvPicPr>
        <p:blipFill>
          <a:blip r:embed="rId3">
            <a:alphaModFix/>
          </a:blip>
          <a:stretch>
            <a:fillRect/>
          </a:stretch>
        </p:blipFill>
        <p:spPr>
          <a:xfrm>
            <a:off x="2315288" y="700825"/>
            <a:ext cx="4513325" cy="2656275"/>
          </a:xfrm>
          <a:prstGeom prst="rect">
            <a:avLst/>
          </a:prstGeom>
          <a:noFill/>
          <a:ln>
            <a:noFill/>
          </a:ln>
        </p:spPr>
      </p:pic>
      <p:sp>
        <p:nvSpPr>
          <p:cNvPr id="526" name="Google Shape;526;p55"/>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40</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56"/>
          <p:cNvSpPr txBox="1"/>
          <p:nvPr/>
        </p:nvSpPr>
        <p:spPr>
          <a:xfrm>
            <a:off x="4337175" y="1587600"/>
            <a:ext cx="4120500" cy="2730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058B8C"/>
                </a:solidFill>
                <a:latin typeface="Barlow"/>
                <a:ea typeface="Barlow"/>
                <a:cs typeface="Barlow"/>
                <a:sym typeface="Barlow"/>
              </a:rPr>
              <a:t>“We would like to further establish </a:t>
            </a:r>
            <a:r>
              <a:rPr lang="en" b="1">
                <a:solidFill>
                  <a:srgbClr val="058B8C"/>
                </a:solidFill>
                <a:latin typeface="Barlow"/>
                <a:ea typeface="Barlow"/>
                <a:cs typeface="Barlow"/>
                <a:sym typeface="Barlow"/>
              </a:rPr>
              <a:t>Linked Data</a:t>
            </a:r>
            <a:r>
              <a:rPr lang="en">
                <a:solidFill>
                  <a:srgbClr val="058B8C"/>
                </a:solidFill>
                <a:latin typeface="Barlow"/>
                <a:ea typeface="Barlow"/>
                <a:cs typeface="Barlow"/>
                <a:sym typeface="Barlow"/>
              </a:rPr>
              <a:t> in </a:t>
            </a:r>
            <a:r>
              <a:rPr lang="en" b="1">
                <a:solidFill>
                  <a:srgbClr val="058B8C"/>
                </a:solidFill>
                <a:latin typeface="Barlow"/>
                <a:ea typeface="Barlow"/>
                <a:cs typeface="Barlow"/>
                <a:sym typeface="Barlow"/>
              </a:rPr>
              <a:t>archeology</a:t>
            </a:r>
            <a:r>
              <a:rPr lang="en">
                <a:solidFill>
                  <a:srgbClr val="058B8C"/>
                </a:solidFill>
                <a:latin typeface="Barlow"/>
                <a:ea typeface="Barlow"/>
                <a:cs typeface="Barlow"/>
                <a:sym typeface="Barlow"/>
              </a:rPr>
              <a:t>, enable </a:t>
            </a:r>
            <a:r>
              <a:rPr lang="en" b="1">
                <a:solidFill>
                  <a:srgbClr val="058B8C"/>
                </a:solidFill>
                <a:latin typeface="Barlow"/>
                <a:ea typeface="Barlow"/>
                <a:cs typeface="Barlow"/>
                <a:sym typeface="Barlow"/>
              </a:rPr>
              <a:t>beginners</a:t>
            </a:r>
            <a:r>
              <a:rPr lang="en">
                <a:solidFill>
                  <a:srgbClr val="058B8C"/>
                </a:solidFill>
                <a:latin typeface="Barlow"/>
                <a:ea typeface="Barlow"/>
                <a:cs typeface="Barlow"/>
                <a:sym typeface="Barlow"/>
              </a:rPr>
              <a:t> to use and produce Linked Data, invite other </a:t>
            </a:r>
            <a:r>
              <a:rPr lang="en" b="1">
                <a:solidFill>
                  <a:srgbClr val="058B8C"/>
                </a:solidFill>
                <a:latin typeface="Barlow"/>
                <a:ea typeface="Barlow"/>
                <a:cs typeface="Barlow"/>
                <a:sym typeface="Barlow"/>
              </a:rPr>
              <a:t>scientists </a:t>
            </a:r>
            <a:r>
              <a:rPr lang="en">
                <a:solidFill>
                  <a:srgbClr val="058B8C"/>
                </a:solidFill>
                <a:latin typeface="Barlow"/>
                <a:ea typeface="Barlow"/>
                <a:cs typeface="Barlow"/>
                <a:sym typeface="Barlow"/>
              </a:rPr>
              <a:t>for discussion, and embed LOD as an </a:t>
            </a:r>
            <a:r>
              <a:rPr lang="en" b="1">
                <a:solidFill>
                  <a:srgbClr val="058B8C"/>
                </a:solidFill>
                <a:latin typeface="Barlow"/>
                <a:ea typeface="Barlow"/>
                <a:cs typeface="Barlow"/>
                <a:sym typeface="Barlow"/>
              </a:rPr>
              <a:t>important topic</a:t>
            </a:r>
            <a:r>
              <a:rPr lang="en">
                <a:solidFill>
                  <a:srgbClr val="058B8C"/>
                </a:solidFill>
                <a:latin typeface="Barlow"/>
                <a:ea typeface="Barlow"/>
                <a:cs typeface="Barlow"/>
                <a:sym typeface="Barlow"/>
              </a:rPr>
              <a:t> through an </a:t>
            </a:r>
            <a:r>
              <a:rPr lang="en" b="1">
                <a:solidFill>
                  <a:srgbClr val="058B8C"/>
                </a:solidFill>
                <a:latin typeface="Barlow"/>
                <a:ea typeface="Barlow"/>
                <a:cs typeface="Barlow"/>
                <a:sym typeface="Barlow"/>
              </a:rPr>
              <a:t>SIG </a:t>
            </a:r>
            <a:r>
              <a:rPr lang="en">
                <a:solidFill>
                  <a:srgbClr val="058B8C"/>
                </a:solidFill>
                <a:latin typeface="Barlow"/>
                <a:ea typeface="Barlow"/>
                <a:cs typeface="Barlow"/>
                <a:sym typeface="Barlow"/>
              </a:rPr>
              <a:t>at the </a:t>
            </a:r>
            <a:r>
              <a:rPr lang="en" b="1">
                <a:solidFill>
                  <a:srgbClr val="058B8C"/>
                </a:solidFill>
                <a:latin typeface="Barlow"/>
                <a:ea typeface="Barlow"/>
                <a:cs typeface="Barlow"/>
                <a:sym typeface="Barlow"/>
              </a:rPr>
              <a:t>CAA </a:t>
            </a:r>
            <a:r>
              <a:rPr lang="en">
                <a:solidFill>
                  <a:srgbClr val="058B8C"/>
                </a:solidFill>
                <a:latin typeface="Barlow"/>
                <a:ea typeface="Barlow"/>
                <a:cs typeface="Barlow"/>
                <a:sym typeface="Barlow"/>
              </a:rPr>
              <a:t>conference and </a:t>
            </a:r>
            <a:r>
              <a:rPr lang="en" b="1">
                <a:solidFill>
                  <a:srgbClr val="058B8C"/>
                </a:solidFill>
                <a:latin typeface="Barlow"/>
                <a:ea typeface="Barlow"/>
                <a:cs typeface="Barlow"/>
                <a:sym typeface="Barlow"/>
              </a:rPr>
              <a:t>community</a:t>
            </a:r>
            <a:r>
              <a:rPr lang="en">
                <a:solidFill>
                  <a:srgbClr val="058B8C"/>
                </a:solidFill>
                <a:latin typeface="Barlow"/>
                <a:ea typeface="Barlow"/>
                <a:cs typeface="Barlow"/>
                <a:sym typeface="Barlow"/>
              </a:rPr>
              <a:t>.”</a:t>
            </a:r>
            <a:endParaRPr>
              <a:solidFill>
                <a:srgbClr val="058B8C"/>
              </a:solidFill>
              <a:latin typeface="Barlow"/>
              <a:ea typeface="Barlow"/>
              <a:cs typeface="Barlow"/>
              <a:sym typeface="Barlow"/>
            </a:endParaRPr>
          </a:p>
          <a:p>
            <a:pPr marL="0" lvl="0" indent="0" algn="ctr" rtl="0">
              <a:spcBef>
                <a:spcPts val="0"/>
              </a:spcBef>
              <a:spcAft>
                <a:spcPts val="0"/>
              </a:spcAft>
              <a:buNone/>
            </a:pPr>
            <a:endParaRPr>
              <a:solidFill>
                <a:srgbClr val="058B8C"/>
              </a:solidFill>
              <a:latin typeface="Barlow"/>
              <a:ea typeface="Barlow"/>
              <a:cs typeface="Barlow"/>
              <a:sym typeface="Barlow"/>
            </a:endParaRPr>
          </a:p>
          <a:p>
            <a:pPr marL="0" lvl="0" indent="0" algn="ctr" rtl="0">
              <a:spcBef>
                <a:spcPts val="0"/>
              </a:spcBef>
              <a:spcAft>
                <a:spcPts val="0"/>
              </a:spcAft>
              <a:buClr>
                <a:schemeClr val="dk1"/>
              </a:buClr>
              <a:buSzPts val="1100"/>
              <a:buFont typeface="Arial"/>
              <a:buNone/>
            </a:pPr>
            <a:r>
              <a:rPr lang="en" b="1">
                <a:solidFill>
                  <a:schemeClr val="lt1"/>
                </a:solidFill>
                <a:latin typeface="Barlow"/>
                <a:ea typeface="Barlow"/>
                <a:cs typeface="Barlow"/>
                <a:sym typeface="Barlow"/>
              </a:rPr>
              <a:t>http://datadragon.link</a:t>
            </a:r>
            <a:endParaRPr b="1">
              <a:solidFill>
                <a:schemeClr val="lt1"/>
              </a:solidFill>
              <a:latin typeface="Barlow"/>
              <a:ea typeface="Barlow"/>
              <a:cs typeface="Barlow"/>
              <a:sym typeface="Barlow"/>
            </a:endParaRPr>
          </a:p>
          <a:p>
            <a:pPr marL="0" lvl="0" indent="0" algn="ctr" rtl="0">
              <a:spcBef>
                <a:spcPts val="0"/>
              </a:spcBef>
              <a:spcAft>
                <a:spcPts val="0"/>
              </a:spcAft>
              <a:buNone/>
            </a:pPr>
            <a:r>
              <a:rPr lang="en" b="1">
                <a:solidFill>
                  <a:srgbClr val="058B8C"/>
                </a:solidFill>
                <a:latin typeface="Barlow"/>
                <a:ea typeface="Barlow"/>
                <a:cs typeface="Barlow"/>
                <a:sym typeface="Barlow"/>
              </a:rPr>
              <a:t>join us: </a:t>
            </a:r>
            <a:r>
              <a:rPr lang="en" b="1">
                <a:solidFill>
                  <a:schemeClr val="lt1"/>
                </a:solidFill>
                <a:latin typeface="Barlow"/>
                <a:ea typeface="Barlow"/>
                <a:cs typeface="Barlow"/>
                <a:sym typeface="Barlow"/>
              </a:rPr>
              <a:t>https://t1p.de/datadragon </a:t>
            </a:r>
            <a:endParaRPr>
              <a:solidFill>
                <a:srgbClr val="058B8C"/>
              </a:solidFill>
              <a:latin typeface="Barlow"/>
              <a:ea typeface="Barlow"/>
              <a:cs typeface="Barlow"/>
              <a:sym typeface="Barlow"/>
            </a:endParaRPr>
          </a:p>
        </p:txBody>
      </p:sp>
      <p:grpSp>
        <p:nvGrpSpPr>
          <p:cNvPr id="532" name="Google Shape;532;p56"/>
          <p:cNvGrpSpPr/>
          <p:nvPr/>
        </p:nvGrpSpPr>
        <p:grpSpPr>
          <a:xfrm>
            <a:off x="837450" y="808199"/>
            <a:ext cx="3111000" cy="2752539"/>
            <a:chOff x="5180850" y="808199"/>
            <a:chExt cx="3111000" cy="2752539"/>
          </a:xfrm>
        </p:grpSpPr>
        <p:pic>
          <p:nvPicPr>
            <p:cNvPr id="533" name="Google Shape;533;p56"/>
            <p:cNvPicPr preferRelativeResize="0"/>
            <p:nvPr/>
          </p:nvPicPr>
          <p:blipFill>
            <a:blip r:embed="rId3">
              <a:alphaModFix/>
            </a:blip>
            <a:stretch>
              <a:fillRect/>
            </a:stretch>
          </p:blipFill>
          <p:spPr>
            <a:xfrm>
              <a:off x="5553000" y="808199"/>
              <a:ext cx="2647126" cy="1556024"/>
            </a:xfrm>
            <a:prstGeom prst="rect">
              <a:avLst/>
            </a:prstGeom>
            <a:noFill/>
            <a:ln>
              <a:noFill/>
            </a:ln>
          </p:spPr>
        </p:pic>
        <p:sp>
          <p:nvSpPr>
            <p:cNvPr id="534" name="Google Shape;534;p56"/>
            <p:cNvSpPr txBox="1"/>
            <p:nvPr/>
          </p:nvSpPr>
          <p:spPr>
            <a:xfrm>
              <a:off x="5180850" y="2538638"/>
              <a:ext cx="3111000" cy="1022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u="sng">
                  <a:solidFill>
                    <a:srgbClr val="058B8C"/>
                  </a:solidFill>
                  <a:latin typeface="Raleway"/>
                  <a:ea typeface="Raleway"/>
                  <a:cs typeface="Raleway"/>
                  <a:sym typeface="Raleway"/>
                </a:rPr>
                <a:t>Special Interest Group</a:t>
              </a:r>
              <a:endParaRPr b="1" u="sng">
                <a:solidFill>
                  <a:srgbClr val="058B8C"/>
                </a:solidFill>
                <a:latin typeface="Raleway"/>
                <a:ea typeface="Raleway"/>
                <a:cs typeface="Raleway"/>
                <a:sym typeface="Raleway"/>
              </a:endParaRPr>
            </a:p>
            <a:p>
              <a:pPr marL="0" lvl="0" indent="0" algn="ctr" rtl="0">
                <a:spcBef>
                  <a:spcPts val="0"/>
                </a:spcBef>
                <a:spcAft>
                  <a:spcPts val="0"/>
                </a:spcAft>
                <a:buNone/>
              </a:pPr>
              <a:endParaRPr i="1">
                <a:solidFill>
                  <a:srgbClr val="058B8C"/>
                </a:solidFill>
                <a:latin typeface="Raleway Light"/>
                <a:ea typeface="Raleway Light"/>
                <a:cs typeface="Raleway Light"/>
                <a:sym typeface="Raleway Light"/>
              </a:endParaRPr>
            </a:p>
            <a:p>
              <a:pPr marL="0" lvl="0" indent="0" algn="ctr" rtl="0">
                <a:spcBef>
                  <a:spcPts val="0"/>
                </a:spcBef>
                <a:spcAft>
                  <a:spcPts val="0"/>
                </a:spcAft>
                <a:buNone/>
              </a:pPr>
              <a:r>
                <a:rPr lang="en" sz="1300" i="1">
                  <a:solidFill>
                    <a:srgbClr val="058B8C"/>
                  </a:solidFill>
                  <a:latin typeface="Raleway Light"/>
                  <a:ea typeface="Raleway Light"/>
                  <a:cs typeface="Raleway Light"/>
                  <a:sym typeface="Raleway Light"/>
                </a:rPr>
                <a:t>CAA SIG</a:t>
              </a:r>
              <a:br>
                <a:rPr lang="en" sz="1300" i="1">
                  <a:solidFill>
                    <a:srgbClr val="058B8C"/>
                  </a:solidFill>
                  <a:latin typeface="Raleway Light"/>
                  <a:ea typeface="Raleway Light"/>
                  <a:cs typeface="Raleway Light"/>
                  <a:sym typeface="Raleway Light"/>
                </a:rPr>
              </a:br>
              <a:r>
                <a:rPr lang="en" sz="1300" i="1">
                  <a:solidFill>
                    <a:srgbClr val="058B8C"/>
                  </a:solidFill>
                  <a:latin typeface="Raleway Light"/>
                  <a:ea typeface="Raleway Light"/>
                  <a:cs typeface="Raleway Light"/>
                  <a:sym typeface="Raleway Light"/>
                </a:rPr>
                <a:t>“Semantics and LOUD in Archaeology”</a:t>
              </a:r>
              <a:endParaRPr sz="1300" i="1">
                <a:solidFill>
                  <a:srgbClr val="058B8C"/>
                </a:solidFill>
                <a:latin typeface="Raleway Light"/>
                <a:ea typeface="Raleway Light"/>
                <a:cs typeface="Raleway Light"/>
                <a:sym typeface="Raleway Light"/>
              </a:endParaRPr>
            </a:p>
          </p:txBody>
        </p:sp>
      </p:grpSp>
      <p:sp>
        <p:nvSpPr>
          <p:cNvPr id="535" name="Google Shape;535;p56"/>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41</a:t>
            </a:fld>
            <a:endParaRPr/>
          </a:p>
        </p:txBody>
      </p:sp>
      <p:pic>
        <p:nvPicPr>
          <p:cNvPr id="536" name="Google Shape;536;p56"/>
          <p:cNvPicPr preferRelativeResize="0"/>
          <p:nvPr/>
        </p:nvPicPr>
        <p:blipFill>
          <a:blip r:embed="rId4">
            <a:alphaModFix/>
          </a:blip>
          <a:stretch>
            <a:fillRect/>
          </a:stretch>
        </p:blipFill>
        <p:spPr>
          <a:xfrm>
            <a:off x="1743596" y="3652475"/>
            <a:ext cx="1551526" cy="8091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57"/>
          <p:cNvSpPr txBox="1">
            <a:spLocks noGrp="1"/>
          </p:cNvSpPr>
          <p:nvPr>
            <p:ph type="ctrTitle" idx="4294967295"/>
          </p:nvPr>
        </p:nvSpPr>
        <p:spPr>
          <a:xfrm>
            <a:off x="603750" y="1976988"/>
            <a:ext cx="7936500" cy="1541400"/>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900">
                <a:solidFill>
                  <a:srgbClr val="999999"/>
                </a:solidFill>
              </a:rPr>
              <a:t>Challenges &amp; Opportunities</a:t>
            </a:r>
            <a:br>
              <a:rPr lang="en" sz="2100">
                <a:solidFill>
                  <a:srgbClr val="999999"/>
                </a:solidFill>
              </a:rPr>
            </a:br>
            <a:r>
              <a:rPr lang="en" sz="1300" i="1">
                <a:solidFill>
                  <a:srgbClr val="999999"/>
                </a:solidFill>
              </a:rPr>
              <a:t>from real world archaeological datasets</a:t>
            </a:r>
            <a:endParaRPr sz="1300" i="1">
              <a:solidFill>
                <a:srgbClr val="999999"/>
              </a:solidFill>
            </a:endParaRPr>
          </a:p>
          <a:p>
            <a:pPr marL="0" lvl="0" indent="0" algn="ctr" rtl="0">
              <a:lnSpc>
                <a:spcPct val="115000"/>
              </a:lnSpc>
              <a:spcBef>
                <a:spcPts val="0"/>
              </a:spcBef>
              <a:spcAft>
                <a:spcPts val="0"/>
              </a:spcAft>
              <a:buNone/>
            </a:pPr>
            <a:r>
              <a:rPr lang="en" sz="1300" i="1">
                <a:solidFill>
                  <a:srgbClr val="999999"/>
                </a:solidFill>
              </a:rPr>
              <a:t>in the community-driven LOD ecosystem</a:t>
            </a:r>
            <a:endParaRPr sz="1300">
              <a:solidFill>
                <a:srgbClr val="058B8C"/>
              </a:solidFill>
              <a:latin typeface="Barlow"/>
              <a:ea typeface="Barlow"/>
              <a:cs typeface="Barlow"/>
              <a:sym typeface="Barlow"/>
            </a:endParaRPr>
          </a:p>
        </p:txBody>
      </p:sp>
      <p:pic>
        <p:nvPicPr>
          <p:cNvPr id="542" name="Google Shape;542;p57"/>
          <p:cNvPicPr preferRelativeResize="0"/>
          <p:nvPr/>
        </p:nvPicPr>
        <p:blipFill>
          <a:blip r:embed="rId3">
            <a:alphaModFix/>
          </a:blip>
          <a:stretch>
            <a:fillRect/>
          </a:stretch>
        </p:blipFill>
        <p:spPr>
          <a:xfrm>
            <a:off x="7893950" y="4497641"/>
            <a:ext cx="1028270" cy="365759"/>
          </a:xfrm>
          <a:prstGeom prst="rect">
            <a:avLst/>
          </a:prstGeom>
          <a:noFill/>
          <a:ln>
            <a:noFill/>
          </a:ln>
        </p:spPr>
      </p:pic>
      <p:sp>
        <p:nvSpPr>
          <p:cNvPr id="543" name="Google Shape;543;p57"/>
          <p:cNvSpPr txBox="1"/>
          <p:nvPr/>
        </p:nvSpPr>
        <p:spPr>
          <a:xfrm>
            <a:off x="850600" y="336975"/>
            <a:ext cx="7451100" cy="1394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0">
                <a:solidFill>
                  <a:srgbClr val="058B8C"/>
                </a:solidFill>
                <a:latin typeface="Raleway ExtraBold"/>
                <a:ea typeface="Raleway ExtraBold"/>
                <a:cs typeface="Raleway ExtraBold"/>
                <a:sym typeface="Raleway ExtraBold"/>
              </a:rPr>
              <a:t>Thx!</a:t>
            </a:r>
            <a:r>
              <a:rPr lang="en" sz="9600">
                <a:solidFill>
                  <a:srgbClr val="058B8C"/>
                </a:solidFill>
                <a:latin typeface="Raleway ExtraBold"/>
                <a:ea typeface="Raleway ExtraBold"/>
                <a:cs typeface="Raleway ExtraBold"/>
                <a:sym typeface="Raleway ExtraBold"/>
              </a:rPr>
              <a:t> </a:t>
            </a:r>
            <a:r>
              <a:rPr lang="en" sz="3600" b="1">
                <a:solidFill>
                  <a:srgbClr val="058B8C"/>
                </a:solidFill>
                <a:latin typeface="Raleway Light"/>
                <a:ea typeface="Raleway Light"/>
                <a:cs typeface="Raleway Light"/>
                <a:sym typeface="Raleway Light"/>
              </a:rPr>
              <a:t>Any questions?</a:t>
            </a:r>
            <a:r>
              <a:rPr lang="en" sz="9600">
                <a:solidFill>
                  <a:srgbClr val="058B8C"/>
                </a:solidFill>
                <a:latin typeface="Raleway ExtraBold"/>
                <a:ea typeface="Raleway ExtraBold"/>
                <a:cs typeface="Raleway ExtraBold"/>
                <a:sym typeface="Raleway ExtraBold"/>
              </a:rPr>
              <a:t> </a:t>
            </a:r>
            <a:endParaRPr sz="9600">
              <a:solidFill>
                <a:srgbClr val="058B8C"/>
              </a:solidFill>
              <a:latin typeface="Raleway ExtraBold"/>
              <a:ea typeface="Raleway ExtraBold"/>
              <a:cs typeface="Raleway ExtraBold"/>
              <a:sym typeface="Raleway ExtraBold"/>
            </a:endParaRPr>
          </a:p>
        </p:txBody>
      </p:sp>
      <p:grpSp>
        <p:nvGrpSpPr>
          <p:cNvPr id="544" name="Google Shape;544;p57"/>
          <p:cNvGrpSpPr/>
          <p:nvPr/>
        </p:nvGrpSpPr>
        <p:grpSpPr>
          <a:xfrm>
            <a:off x="1292348" y="3646400"/>
            <a:ext cx="6480451" cy="672350"/>
            <a:chOff x="1292348" y="3494000"/>
            <a:chExt cx="6480451" cy="672350"/>
          </a:xfrm>
        </p:grpSpPr>
        <p:pic>
          <p:nvPicPr>
            <p:cNvPr id="545" name="Google Shape;545;p57" descr="D:\OwnCloud\Konferenzen\2019_LinkedPasts_Bordeaux\poster\logos.png"/>
            <p:cNvPicPr preferRelativeResize="0"/>
            <p:nvPr/>
          </p:nvPicPr>
          <p:blipFill rotWithShape="1">
            <a:blip r:embed="rId4">
              <a:alphaModFix/>
            </a:blip>
            <a:srcRect l="46236"/>
            <a:stretch/>
          </p:blipFill>
          <p:spPr>
            <a:xfrm>
              <a:off x="1292348" y="3494000"/>
              <a:ext cx="1341673" cy="672051"/>
            </a:xfrm>
            <a:prstGeom prst="rect">
              <a:avLst/>
            </a:prstGeom>
            <a:noFill/>
            <a:ln>
              <a:noFill/>
            </a:ln>
          </p:spPr>
        </p:pic>
        <p:sp>
          <p:nvSpPr>
            <p:cNvPr id="546" name="Google Shape;546;p57"/>
            <p:cNvSpPr txBox="1"/>
            <p:nvPr/>
          </p:nvSpPr>
          <p:spPr>
            <a:xfrm>
              <a:off x="2786425" y="3550150"/>
              <a:ext cx="1425900" cy="61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700" b="1" i="0" u="none" strike="noStrike" cap="none">
                  <a:solidFill>
                    <a:srgbClr val="058B8C"/>
                  </a:solidFill>
                  <a:latin typeface="Raleway"/>
                  <a:ea typeface="Raleway"/>
                  <a:cs typeface="Raleway"/>
                  <a:sym typeface="Raleway"/>
                </a:rPr>
                <a:t>Florian Thiery M.Sc.</a:t>
              </a:r>
              <a:endParaRPr sz="700" b="1">
                <a:solidFill>
                  <a:srgbClr val="058B8C"/>
                </a:solidFill>
                <a:latin typeface="Raleway"/>
                <a:ea typeface="Raleway"/>
                <a:cs typeface="Raleway"/>
                <a:sym typeface="Raleway"/>
              </a:endParaRPr>
            </a:p>
            <a:p>
              <a:pPr marL="0" lvl="0" indent="0" algn="l" rtl="0">
                <a:spcBef>
                  <a:spcPts val="0"/>
                </a:spcBef>
                <a:spcAft>
                  <a:spcPts val="0"/>
                </a:spcAft>
                <a:buNone/>
              </a:pPr>
              <a:r>
                <a:rPr lang="en" sz="700">
                  <a:solidFill>
                    <a:srgbClr val="999999"/>
                  </a:solidFill>
                  <a:latin typeface="Raleway Light"/>
                  <a:ea typeface="Raleway Light"/>
                  <a:cs typeface="Raleway Light"/>
                  <a:sym typeface="Raleway Light"/>
                </a:rPr>
                <a:t>RGZM | RSE at Scientific IT</a:t>
              </a:r>
              <a:endParaRPr sz="700">
                <a:solidFill>
                  <a:srgbClr val="999999"/>
                </a:solidFill>
                <a:latin typeface="Raleway Light"/>
                <a:ea typeface="Raleway Light"/>
                <a:cs typeface="Raleway Light"/>
                <a:sym typeface="Raleway Light"/>
              </a:endParaRPr>
            </a:p>
            <a:p>
              <a:pPr marL="0" marR="0" lvl="0" indent="0" algn="l" rtl="0">
                <a:spcBef>
                  <a:spcPts val="0"/>
                </a:spcBef>
                <a:spcAft>
                  <a:spcPts val="0"/>
                </a:spcAft>
                <a:buNone/>
              </a:pPr>
              <a:r>
                <a:rPr lang="en" sz="700">
                  <a:solidFill>
                    <a:srgbClr val="999999"/>
                  </a:solidFill>
                  <a:latin typeface="Raleway Light"/>
                  <a:ea typeface="Raleway Light"/>
                  <a:cs typeface="Raleway Light"/>
                  <a:sym typeface="Raleway Light"/>
                </a:rPr>
                <a:t>ORCID | 0000-0002-3246-3531</a:t>
              </a:r>
              <a:endParaRPr sz="700">
                <a:solidFill>
                  <a:srgbClr val="999999"/>
                </a:solidFill>
                <a:latin typeface="Raleway Light"/>
                <a:ea typeface="Raleway Light"/>
                <a:cs typeface="Raleway Light"/>
                <a:sym typeface="Raleway Light"/>
              </a:endParaRPr>
            </a:p>
            <a:p>
              <a:pPr marL="0" marR="0" lvl="0" indent="0" algn="l" rtl="0">
                <a:spcBef>
                  <a:spcPts val="0"/>
                </a:spcBef>
                <a:spcAft>
                  <a:spcPts val="0"/>
                </a:spcAft>
                <a:buNone/>
              </a:pPr>
              <a:r>
                <a:rPr lang="en" sz="700">
                  <a:solidFill>
                    <a:srgbClr val="999999"/>
                  </a:solidFill>
                  <a:latin typeface="Raleway Light"/>
                  <a:ea typeface="Raleway Light"/>
                  <a:cs typeface="Raleway Light"/>
                  <a:sym typeface="Raleway Light"/>
                </a:rPr>
                <a:t>E-Mail | florian.thiery@rgzm.de</a:t>
              </a:r>
              <a:endParaRPr sz="700">
                <a:solidFill>
                  <a:srgbClr val="999999"/>
                </a:solidFill>
                <a:latin typeface="Raleway Light"/>
                <a:ea typeface="Raleway Light"/>
                <a:cs typeface="Raleway Light"/>
                <a:sym typeface="Raleway Light"/>
              </a:endParaRPr>
            </a:p>
          </p:txBody>
        </p:sp>
        <p:sp>
          <p:nvSpPr>
            <p:cNvPr id="547" name="Google Shape;547;p57"/>
            <p:cNvSpPr txBox="1"/>
            <p:nvPr/>
          </p:nvSpPr>
          <p:spPr>
            <a:xfrm>
              <a:off x="4212325" y="3550450"/>
              <a:ext cx="1470600" cy="615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700" b="1">
                  <a:solidFill>
                    <a:srgbClr val="058B8C"/>
                  </a:solidFill>
                  <a:latin typeface="Raleway"/>
                  <a:ea typeface="Raleway"/>
                  <a:cs typeface="Raleway"/>
                  <a:sym typeface="Raleway"/>
                </a:rPr>
                <a:t>Dr. Allard W. Mees FSA</a:t>
              </a:r>
              <a:endParaRPr sz="700" b="1">
                <a:solidFill>
                  <a:srgbClr val="058B8C"/>
                </a:solidFill>
                <a:latin typeface="Raleway"/>
                <a:ea typeface="Raleway"/>
                <a:cs typeface="Raleway"/>
                <a:sym typeface="Raleway"/>
              </a:endParaRPr>
            </a:p>
            <a:p>
              <a:pPr marL="0" marR="0" lvl="0" indent="0" algn="l" rtl="0">
                <a:spcBef>
                  <a:spcPts val="0"/>
                </a:spcBef>
                <a:spcAft>
                  <a:spcPts val="0"/>
                </a:spcAft>
                <a:buNone/>
              </a:pPr>
              <a:r>
                <a:rPr lang="en" sz="700">
                  <a:solidFill>
                    <a:srgbClr val="999999"/>
                  </a:solidFill>
                  <a:latin typeface="Raleway Light"/>
                  <a:ea typeface="Raleway Light"/>
                  <a:cs typeface="Raleway Light"/>
                  <a:sym typeface="Raleway Light"/>
                </a:rPr>
                <a:t>RGZM | Head of Scientific IT</a:t>
              </a:r>
              <a:br>
                <a:rPr lang="en" sz="700">
                  <a:solidFill>
                    <a:srgbClr val="999999"/>
                  </a:solidFill>
                  <a:latin typeface="Raleway Light"/>
                  <a:ea typeface="Raleway Light"/>
                  <a:cs typeface="Raleway Light"/>
                  <a:sym typeface="Raleway Light"/>
                </a:rPr>
              </a:br>
              <a:r>
                <a:rPr lang="en" sz="700">
                  <a:solidFill>
                    <a:srgbClr val="999999"/>
                  </a:solidFill>
                  <a:latin typeface="Raleway Light"/>
                  <a:ea typeface="Raleway Light"/>
                  <a:cs typeface="Raleway Light"/>
                  <a:sym typeface="Raleway Light"/>
                </a:rPr>
                <a:t>ORCID | 0000-0002-7634-5342</a:t>
              </a:r>
              <a:br>
                <a:rPr lang="en" sz="700">
                  <a:solidFill>
                    <a:srgbClr val="999999"/>
                  </a:solidFill>
                  <a:latin typeface="Raleway Light"/>
                  <a:ea typeface="Raleway Light"/>
                  <a:cs typeface="Raleway Light"/>
                  <a:sym typeface="Raleway Light"/>
                </a:rPr>
              </a:br>
              <a:r>
                <a:rPr lang="en" sz="700">
                  <a:solidFill>
                    <a:srgbClr val="999999"/>
                  </a:solidFill>
                  <a:latin typeface="Raleway Light"/>
                  <a:ea typeface="Raleway Light"/>
                  <a:cs typeface="Raleway Light"/>
                  <a:sym typeface="Raleway Light"/>
                </a:rPr>
                <a:t>E-Mail | allard.mees@rgzm.de</a:t>
              </a:r>
              <a:endParaRPr sz="700">
                <a:solidFill>
                  <a:srgbClr val="999999"/>
                </a:solidFill>
                <a:latin typeface="Raleway Light"/>
                <a:ea typeface="Raleway Light"/>
                <a:cs typeface="Raleway Light"/>
                <a:sym typeface="Raleway Light"/>
              </a:endParaRPr>
            </a:p>
          </p:txBody>
        </p:sp>
        <p:sp>
          <p:nvSpPr>
            <p:cNvPr id="548" name="Google Shape;548;p57"/>
            <p:cNvSpPr txBox="1"/>
            <p:nvPr/>
          </p:nvSpPr>
          <p:spPr>
            <a:xfrm>
              <a:off x="5632125" y="3550450"/>
              <a:ext cx="1650900" cy="615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Font typeface="Arial"/>
                <a:buNone/>
              </a:pPr>
              <a:r>
                <a:rPr lang="en" sz="700" b="1">
                  <a:solidFill>
                    <a:srgbClr val="058B8C"/>
                  </a:solidFill>
                  <a:latin typeface="Raleway"/>
                  <a:ea typeface="Raleway"/>
                  <a:cs typeface="Raleway"/>
                  <a:sym typeface="Raleway"/>
                </a:rPr>
                <a:t>Dr. David G. Wigg-Wolf FSA</a:t>
              </a:r>
              <a:endParaRPr sz="700" b="1">
                <a:solidFill>
                  <a:srgbClr val="058B8C"/>
                </a:solidFill>
                <a:latin typeface="Raleway"/>
                <a:ea typeface="Raleway"/>
                <a:cs typeface="Raleway"/>
                <a:sym typeface="Raleway"/>
              </a:endParaRPr>
            </a:p>
            <a:p>
              <a:pPr marL="0" lvl="0" indent="0" algn="l" rtl="0">
                <a:spcBef>
                  <a:spcPts val="0"/>
                </a:spcBef>
                <a:spcAft>
                  <a:spcPts val="0"/>
                </a:spcAft>
                <a:buClr>
                  <a:srgbClr val="000000"/>
                </a:buClr>
                <a:buFont typeface="Arial"/>
                <a:buNone/>
              </a:pPr>
              <a:r>
                <a:rPr lang="en" sz="700">
                  <a:solidFill>
                    <a:srgbClr val="999999"/>
                  </a:solidFill>
                  <a:latin typeface="Raleway Light"/>
                  <a:ea typeface="Raleway Light"/>
                  <a:cs typeface="Raleway Light"/>
                  <a:sym typeface="Raleway Light"/>
                </a:rPr>
                <a:t>DAI RGK | Scientific Researcher</a:t>
              </a:r>
              <a:endParaRPr sz="700">
                <a:solidFill>
                  <a:srgbClr val="999999"/>
                </a:solidFill>
                <a:latin typeface="Raleway Light"/>
                <a:ea typeface="Raleway Light"/>
                <a:cs typeface="Raleway Light"/>
                <a:sym typeface="Raleway Light"/>
              </a:endParaRPr>
            </a:p>
            <a:p>
              <a:pPr marL="0" lvl="0" indent="0" algn="l" rtl="0">
                <a:spcBef>
                  <a:spcPts val="0"/>
                </a:spcBef>
                <a:spcAft>
                  <a:spcPts val="0"/>
                </a:spcAft>
                <a:buClr>
                  <a:srgbClr val="000000"/>
                </a:buClr>
                <a:buFont typeface="Arial"/>
                <a:buNone/>
              </a:pPr>
              <a:r>
                <a:rPr lang="en" sz="700">
                  <a:solidFill>
                    <a:srgbClr val="999999"/>
                  </a:solidFill>
                  <a:latin typeface="Raleway Light"/>
                  <a:ea typeface="Raleway Light"/>
                  <a:cs typeface="Raleway Light"/>
                  <a:sym typeface="Raleway Light"/>
                </a:rPr>
                <a:t>ORCID | 0000-0002-8604-544X</a:t>
              </a:r>
              <a:endParaRPr sz="700">
                <a:solidFill>
                  <a:srgbClr val="999999"/>
                </a:solidFill>
                <a:latin typeface="Raleway Light"/>
                <a:ea typeface="Raleway Light"/>
                <a:cs typeface="Raleway Light"/>
                <a:sym typeface="Raleway Light"/>
              </a:endParaRPr>
            </a:p>
            <a:p>
              <a:pPr marL="0" lvl="0" indent="0" algn="l" rtl="0">
                <a:spcBef>
                  <a:spcPts val="0"/>
                </a:spcBef>
                <a:spcAft>
                  <a:spcPts val="0"/>
                </a:spcAft>
                <a:buClr>
                  <a:srgbClr val="000000"/>
                </a:buClr>
                <a:buFont typeface="Arial"/>
                <a:buNone/>
              </a:pPr>
              <a:r>
                <a:rPr lang="en" sz="700">
                  <a:solidFill>
                    <a:srgbClr val="999999"/>
                  </a:solidFill>
                  <a:latin typeface="Raleway Light"/>
                  <a:ea typeface="Raleway Light"/>
                  <a:cs typeface="Raleway Light"/>
                  <a:sym typeface="Raleway Light"/>
                </a:rPr>
                <a:t>E-Mail | david.wigg-wolf@dainst.de</a:t>
              </a:r>
              <a:endParaRPr sz="700" b="1">
                <a:solidFill>
                  <a:srgbClr val="058B8C"/>
                </a:solidFill>
                <a:latin typeface="Raleway"/>
                <a:ea typeface="Raleway"/>
                <a:cs typeface="Raleway"/>
                <a:sym typeface="Raleway"/>
              </a:endParaRPr>
            </a:p>
          </p:txBody>
        </p:sp>
        <p:pic>
          <p:nvPicPr>
            <p:cNvPr id="549" name="Google Shape;549;p57"/>
            <p:cNvPicPr preferRelativeResize="0"/>
            <p:nvPr/>
          </p:nvPicPr>
          <p:blipFill>
            <a:blip r:embed="rId5">
              <a:alphaModFix/>
            </a:blip>
            <a:stretch>
              <a:fillRect/>
            </a:stretch>
          </p:blipFill>
          <p:spPr>
            <a:xfrm>
              <a:off x="7283025" y="3512074"/>
              <a:ext cx="489774" cy="483501"/>
            </a:xfrm>
            <a:prstGeom prst="rect">
              <a:avLst/>
            </a:prstGeom>
            <a:noFill/>
            <a:ln>
              <a:noFill/>
            </a:ln>
          </p:spPr>
        </p:pic>
      </p:grpSp>
      <p:pic>
        <p:nvPicPr>
          <p:cNvPr id="550" name="Google Shape;550;p57"/>
          <p:cNvPicPr preferRelativeResize="0"/>
          <p:nvPr/>
        </p:nvPicPr>
        <p:blipFill>
          <a:blip r:embed="rId6">
            <a:alphaModFix/>
          </a:blip>
          <a:stretch>
            <a:fillRect/>
          </a:stretch>
        </p:blipFill>
        <p:spPr>
          <a:xfrm>
            <a:off x="6121975" y="4497661"/>
            <a:ext cx="1719525" cy="18572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Shape 554"/>
        <p:cNvGrpSpPr/>
        <p:nvPr/>
      </p:nvGrpSpPr>
      <p:grpSpPr>
        <a:xfrm>
          <a:off x="0" y="0"/>
          <a:ext cx="0" cy="0"/>
          <a:chOff x="0" y="0"/>
          <a:chExt cx="0" cy="0"/>
        </a:xfrm>
      </p:grpSpPr>
      <p:sp>
        <p:nvSpPr>
          <p:cNvPr id="555" name="Google Shape;555;p58"/>
          <p:cNvSpPr txBox="1">
            <a:spLocks noGrp="1"/>
          </p:cNvSpPr>
          <p:nvPr>
            <p:ph type="body" idx="4294967295"/>
          </p:nvPr>
        </p:nvSpPr>
        <p:spPr>
          <a:xfrm>
            <a:off x="922000" y="1962150"/>
            <a:ext cx="7527000" cy="2350500"/>
          </a:xfrm>
          <a:prstGeom prst="rect">
            <a:avLst/>
          </a:prstGeom>
        </p:spPr>
        <p:txBody>
          <a:bodyPr spcFirstLastPara="1" wrap="square" lIns="91425" tIns="91425" rIns="91425" bIns="91425" anchor="t" anchorCtr="0">
            <a:noAutofit/>
          </a:bodyPr>
          <a:lstStyle/>
          <a:p>
            <a:pPr marL="457200" lvl="0" indent="-381000" algn="l" rtl="0">
              <a:lnSpc>
                <a:spcPct val="115000"/>
              </a:lnSpc>
              <a:spcBef>
                <a:spcPts val="600"/>
              </a:spcBef>
              <a:spcAft>
                <a:spcPts val="0"/>
              </a:spcAft>
              <a:buClr>
                <a:srgbClr val="999999"/>
              </a:buClr>
              <a:buSzPts val="2400"/>
              <a:buChar char="●"/>
            </a:pPr>
            <a:r>
              <a:rPr lang="en" sz="2400">
                <a:solidFill>
                  <a:srgbClr val="999999"/>
                </a:solidFill>
              </a:rPr>
              <a:t>presentation template by </a:t>
            </a:r>
            <a:r>
              <a:rPr lang="en" sz="2400" u="sng">
                <a:solidFill>
                  <a:srgbClr val="999999"/>
                </a:solidFill>
                <a:hlinkClick r:id="rId3">
                  <a:extLst>
                    <a:ext uri="{A12FA001-AC4F-418D-AE19-62706E023703}">
                      <ahyp:hlinkClr xmlns:ahyp="http://schemas.microsoft.com/office/drawing/2018/hyperlinkcolor" val="tx"/>
                    </a:ext>
                  </a:extLst>
                </a:hlinkClick>
              </a:rPr>
              <a:t>SlidesCarnival</a:t>
            </a:r>
            <a:endParaRPr sz="2400">
              <a:solidFill>
                <a:srgbClr val="999999"/>
              </a:solidFill>
            </a:endParaRPr>
          </a:p>
          <a:p>
            <a:pPr marL="457200" lvl="0" indent="-381000" algn="l" rtl="0">
              <a:lnSpc>
                <a:spcPct val="115000"/>
              </a:lnSpc>
              <a:spcBef>
                <a:spcPts val="0"/>
              </a:spcBef>
              <a:spcAft>
                <a:spcPts val="0"/>
              </a:spcAft>
              <a:buClr>
                <a:srgbClr val="999999"/>
              </a:buClr>
              <a:buSzPts val="2400"/>
              <a:buChar char="●"/>
            </a:pPr>
            <a:r>
              <a:rPr lang="en" sz="2400">
                <a:solidFill>
                  <a:srgbClr val="999999"/>
                </a:solidFill>
              </a:rPr>
              <a:t>photos not referenced by </a:t>
            </a:r>
            <a:r>
              <a:rPr lang="en" sz="2400" u="sng">
                <a:solidFill>
                  <a:srgbClr val="999999"/>
                </a:solidFill>
                <a:hlinkClick r:id="rId4">
                  <a:extLst>
                    <a:ext uri="{A12FA001-AC4F-418D-AE19-62706E023703}">
                      <ahyp:hlinkClr xmlns:ahyp="http://schemas.microsoft.com/office/drawing/2018/hyperlinkcolor" val="tx"/>
                    </a:ext>
                  </a:extLst>
                </a:hlinkClick>
              </a:rPr>
              <a:t>Pixabay</a:t>
            </a:r>
            <a:br>
              <a:rPr lang="en" sz="2400">
                <a:solidFill>
                  <a:srgbClr val="999999"/>
                </a:solidFill>
              </a:rPr>
            </a:br>
            <a:r>
              <a:rPr lang="en" sz="2400">
                <a:solidFill>
                  <a:srgbClr val="999999"/>
                </a:solidFill>
              </a:rPr>
              <a:t>or </a:t>
            </a:r>
            <a:r>
              <a:rPr lang="en" sz="2400" u="sng">
                <a:solidFill>
                  <a:srgbClr val="999999"/>
                </a:solidFill>
              </a:rPr>
              <a:t>Florian Thiery / Allard Mees / David Wigg-Wolf</a:t>
            </a:r>
            <a:r>
              <a:rPr lang="en" sz="2400">
                <a:solidFill>
                  <a:srgbClr val="999999"/>
                </a:solidFill>
              </a:rPr>
              <a:t> under  [CC BY 4.0]</a:t>
            </a:r>
            <a:endParaRPr sz="2400">
              <a:solidFill>
                <a:srgbClr val="999999"/>
              </a:solidFill>
            </a:endParaRPr>
          </a:p>
        </p:txBody>
      </p:sp>
      <p:sp>
        <p:nvSpPr>
          <p:cNvPr id="556" name="Google Shape;556;p58"/>
          <p:cNvSpPr txBox="1"/>
          <p:nvPr/>
        </p:nvSpPr>
        <p:spPr>
          <a:xfrm>
            <a:off x="922000" y="1003225"/>
            <a:ext cx="6866100" cy="97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5800">
                <a:solidFill>
                  <a:srgbClr val="058B8C"/>
                </a:solidFill>
                <a:latin typeface="Raleway ExtraBold"/>
                <a:ea typeface="Raleway ExtraBold"/>
                <a:cs typeface="Raleway ExtraBold"/>
                <a:sym typeface="Raleway ExtraBold"/>
              </a:rPr>
              <a:t>Credits</a:t>
            </a:r>
            <a:endParaRPr sz="5800">
              <a:solidFill>
                <a:srgbClr val="058B8C"/>
              </a:solidFill>
              <a:latin typeface="Raleway ExtraBold"/>
              <a:ea typeface="Raleway ExtraBold"/>
              <a:cs typeface="Raleway ExtraBold"/>
              <a:sym typeface="Raleway ExtraBold"/>
            </a:endParaRPr>
          </a:p>
        </p:txBody>
      </p:sp>
      <p:sp>
        <p:nvSpPr>
          <p:cNvPr id="557" name="Google Shape;557;p58"/>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43</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Shape 561"/>
        <p:cNvGrpSpPr/>
        <p:nvPr/>
      </p:nvGrpSpPr>
      <p:grpSpPr>
        <a:xfrm>
          <a:off x="0" y="0"/>
          <a:ext cx="0" cy="0"/>
          <a:chOff x="0" y="0"/>
          <a:chExt cx="0" cy="0"/>
        </a:xfrm>
      </p:grpSpPr>
      <p:sp>
        <p:nvSpPr>
          <p:cNvPr id="562" name="Google Shape;562;p59"/>
          <p:cNvSpPr txBox="1"/>
          <p:nvPr/>
        </p:nvSpPr>
        <p:spPr>
          <a:xfrm>
            <a:off x="922000" y="1231825"/>
            <a:ext cx="6866100" cy="97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5800">
                <a:solidFill>
                  <a:srgbClr val="058B8C"/>
                </a:solidFill>
                <a:latin typeface="Raleway ExtraBold"/>
                <a:ea typeface="Raleway ExtraBold"/>
                <a:cs typeface="Raleway ExtraBold"/>
                <a:sym typeface="Raleway ExtraBold"/>
              </a:rPr>
              <a:t>License</a:t>
            </a:r>
            <a:endParaRPr sz="5800">
              <a:solidFill>
                <a:srgbClr val="058B8C"/>
              </a:solidFill>
              <a:latin typeface="Raleway ExtraBold"/>
              <a:ea typeface="Raleway ExtraBold"/>
              <a:cs typeface="Raleway ExtraBold"/>
              <a:sym typeface="Raleway ExtraBold"/>
            </a:endParaRPr>
          </a:p>
        </p:txBody>
      </p:sp>
      <p:sp>
        <p:nvSpPr>
          <p:cNvPr id="563" name="Google Shape;563;p59"/>
          <p:cNvSpPr txBox="1">
            <a:spLocks noGrp="1"/>
          </p:cNvSpPr>
          <p:nvPr>
            <p:ph type="body" idx="4294967295"/>
          </p:nvPr>
        </p:nvSpPr>
        <p:spPr>
          <a:xfrm>
            <a:off x="922000" y="2343150"/>
            <a:ext cx="7464600" cy="1774200"/>
          </a:xfrm>
          <a:prstGeom prst="rect">
            <a:avLst/>
          </a:prstGeom>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n">
                <a:solidFill>
                  <a:srgbClr val="999999"/>
                </a:solidFill>
              </a:rPr>
              <a:t>Except where otherwise noted, content on this presentation "</a:t>
            </a:r>
            <a:r>
              <a:rPr lang="en" i="1">
                <a:solidFill>
                  <a:srgbClr val="999999"/>
                </a:solidFill>
              </a:rPr>
              <a:t>Challenges &amp; Opportunities from real world archaeological datasets in the community-driven LOD ecosystem</a:t>
            </a:r>
            <a:r>
              <a:rPr lang="en">
                <a:solidFill>
                  <a:srgbClr val="999999"/>
                </a:solidFill>
              </a:rPr>
              <a:t>" is licensed under a </a:t>
            </a:r>
            <a:r>
              <a:rPr lang="en" b="1">
                <a:solidFill>
                  <a:srgbClr val="999999"/>
                </a:solidFill>
                <a:latin typeface="Raleway"/>
                <a:ea typeface="Raleway"/>
                <a:cs typeface="Raleway"/>
                <a:sym typeface="Raleway"/>
              </a:rPr>
              <a:t>Creative Commons Attribution 4.0 International license</a:t>
            </a:r>
            <a:r>
              <a:rPr lang="en">
                <a:solidFill>
                  <a:srgbClr val="999999"/>
                </a:solidFill>
              </a:rPr>
              <a:t>.</a:t>
            </a:r>
            <a:endParaRPr>
              <a:solidFill>
                <a:srgbClr val="999999"/>
              </a:solidFill>
            </a:endParaRPr>
          </a:p>
        </p:txBody>
      </p:sp>
      <p:pic>
        <p:nvPicPr>
          <p:cNvPr id="564" name="Google Shape;564;p59"/>
          <p:cNvPicPr preferRelativeResize="0"/>
          <p:nvPr/>
        </p:nvPicPr>
        <p:blipFill>
          <a:blip r:embed="rId3">
            <a:alphaModFix/>
          </a:blip>
          <a:stretch>
            <a:fillRect/>
          </a:stretch>
        </p:blipFill>
        <p:spPr>
          <a:xfrm>
            <a:off x="4131675" y="1462202"/>
            <a:ext cx="1676675" cy="591775"/>
          </a:xfrm>
          <a:prstGeom prst="rect">
            <a:avLst/>
          </a:prstGeom>
          <a:noFill/>
          <a:ln>
            <a:noFill/>
          </a:ln>
        </p:spPr>
      </p:pic>
      <p:sp>
        <p:nvSpPr>
          <p:cNvPr id="565" name="Google Shape;565;p59"/>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44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0"/>
          <p:cNvSpPr txBox="1">
            <a:spLocks noGrp="1"/>
          </p:cNvSpPr>
          <p:nvPr>
            <p:ph type="title"/>
          </p:nvPr>
        </p:nvSpPr>
        <p:spPr>
          <a:xfrm>
            <a:off x="390700" y="3764300"/>
            <a:ext cx="8362500" cy="857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This leads to the research question as to which methods can be used to enrich and contextualise data with community work.</a:t>
            </a:r>
            <a:endParaRPr/>
          </a:p>
        </p:txBody>
      </p:sp>
      <p:sp>
        <p:nvSpPr>
          <p:cNvPr id="130" name="Google Shape;130;p20"/>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5</a:t>
            </a:fld>
            <a:endParaRPr/>
          </a:p>
        </p:txBody>
      </p:sp>
      <p:pic>
        <p:nvPicPr>
          <p:cNvPr id="131" name="Google Shape;131;p20"/>
          <p:cNvPicPr preferRelativeResize="0"/>
          <p:nvPr/>
        </p:nvPicPr>
        <p:blipFill>
          <a:blip r:embed="rId3">
            <a:alphaModFix/>
          </a:blip>
          <a:stretch>
            <a:fillRect/>
          </a:stretch>
        </p:blipFill>
        <p:spPr>
          <a:xfrm>
            <a:off x="2029463" y="608750"/>
            <a:ext cx="5085074" cy="3204650"/>
          </a:xfrm>
          <a:prstGeom prst="rect">
            <a:avLst/>
          </a:prstGeom>
          <a:noFill/>
          <a:ln>
            <a:noFill/>
          </a:ln>
        </p:spPr>
      </p:pic>
      <p:sp>
        <p:nvSpPr>
          <p:cNvPr id="132" name="Google Shape;132;p20"/>
          <p:cNvSpPr txBox="1"/>
          <p:nvPr/>
        </p:nvSpPr>
        <p:spPr>
          <a:xfrm>
            <a:off x="5803025" y="3207775"/>
            <a:ext cx="1238400" cy="1275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 sz="500">
                <a:solidFill>
                  <a:srgbClr val="9E9E9E"/>
                </a:solidFill>
                <a:latin typeface="Raleway"/>
                <a:ea typeface="Raleway"/>
                <a:cs typeface="Raleway"/>
                <a:sym typeface="Raleway"/>
              </a:rPr>
              <a:t>Pixabay</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1"/>
          <p:cNvSpPr txBox="1">
            <a:spLocks noGrp="1"/>
          </p:cNvSpPr>
          <p:nvPr>
            <p:ph type="title"/>
          </p:nvPr>
        </p:nvSpPr>
        <p:spPr>
          <a:xfrm>
            <a:off x="390750" y="499200"/>
            <a:ext cx="8362500" cy="4145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Methods &amp; Materials</a:t>
            </a:r>
            <a:endParaRPr/>
          </a:p>
        </p:txBody>
      </p:sp>
      <p:sp>
        <p:nvSpPr>
          <p:cNvPr id="138" name="Google Shape;138;p21"/>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2"/>
          <p:cNvSpPr txBox="1">
            <a:spLocks noGrp="1"/>
          </p:cNvSpPr>
          <p:nvPr>
            <p:ph type="title"/>
          </p:nvPr>
        </p:nvSpPr>
        <p:spPr>
          <a:xfrm>
            <a:off x="390700" y="3764300"/>
            <a:ext cx="8362500" cy="857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Real world archaeological datasets</a:t>
            </a:r>
            <a:br>
              <a:rPr lang="en"/>
            </a:br>
            <a:r>
              <a:rPr lang="en"/>
              <a:t>are usually evolutionary projects.</a:t>
            </a:r>
            <a:endParaRPr/>
          </a:p>
        </p:txBody>
      </p:sp>
      <p:sp>
        <p:nvSpPr>
          <p:cNvPr id="144" name="Google Shape;144;p22"/>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7</a:t>
            </a:fld>
            <a:endParaRPr/>
          </a:p>
        </p:txBody>
      </p:sp>
      <p:grpSp>
        <p:nvGrpSpPr>
          <p:cNvPr id="145" name="Google Shape;145;p22"/>
          <p:cNvGrpSpPr/>
          <p:nvPr/>
        </p:nvGrpSpPr>
        <p:grpSpPr>
          <a:xfrm>
            <a:off x="1323813" y="1001072"/>
            <a:ext cx="6496266" cy="2531887"/>
            <a:chOff x="1342538" y="1077272"/>
            <a:chExt cx="6496266" cy="2531887"/>
          </a:xfrm>
        </p:grpSpPr>
        <p:pic>
          <p:nvPicPr>
            <p:cNvPr id="146" name="Google Shape;146;p22"/>
            <p:cNvPicPr preferRelativeResize="0"/>
            <p:nvPr/>
          </p:nvPicPr>
          <p:blipFill>
            <a:blip r:embed="rId3">
              <a:alphaModFix/>
            </a:blip>
            <a:stretch>
              <a:fillRect/>
            </a:stretch>
          </p:blipFill>
          <p:spPr>
            <a:xfrm>
              <a:off x="7382700" y="3116550"/>
              <a:ext cx="456104" cy="492600"/>
            </a:xfrm>
            <a:prstGeom prst="rect">
              <a:avLst/>
            </a:prstGeom>
            <a:noFill/>
            <a:ln>
              <a:noFill/>
            </a:ln>
          </p:spPr>
        </p:pic>
        <p:sp>
          <p:nvSpPr>
            <p:cNvPr id="147" name="Google Shape;147;p22"/>
            <p:cNvSpPr/>
            <p:nvPr/>
          </p:nvSpPr>
          <p:spPr>
            <a:xfrm rot="-711236">
              <a:off x="6465750" y="2322401"/>
              <a:ext cx="1350909" cy="57662"/>
            </a:xfrm>
            <a:prstGeom prst="roundRect">
              <a:avLst>
                <a:gd name="adj" fmla="val 50000"/>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2"/>
            <p:cNvSpPr/>
            <p:nvPr/>
          </p:nvSpPr>
          <p:spPr>
            <a:xfrm rot="711236" flipH="1">
              <a:off x="5181012" y="2322401"/>
              <a:ext cx="1350909" cy="57662"/>
            </a:xfrm>
            <a:prstGeom prst="roundRect">
              <a:avLst>
                <a:gd name="adj" fmla="val 50000"/>
              </a:avLst>
            </a:prstGeom>
            <a:solidFill>
              <a:srgbClr val="1B7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2"/>
            <p:cNvSpPr/>
            <p:nvPr/>
          </p:nvSpPr>
          <p:spPr>
            <a:xfrm rot="-1789476">
              <a:off x="6362292" y="2407718"/>
              <a:ext cx="160451" cy="160451"/>
            </a:xfrm>
            <a:prstGeom prst="ellipse">
              <a:avLst/>
            </a:prstGeom>
            <a:solidFill>
              <a:srgbClr val="FFFFFF"/>
            </a:solidFill>
            <a:ln w="38100" cap="flat" cmpd="sng">
              <a:solidFill>
                <a:srgbClr val="8585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2"/>
            <p:cNvSpPr txBox="1"/>
            <p:nvPr/>
          </p:nvSpPr>
          <p:spPr>
            <a:xfrm>
              <a:off x="6086163" y="2572230"/>
              <a:ext cx="696900" cy="276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800" b="1">
                  <a:solidFill>
                    <a:srgbClr val="5E5E5E"/>
                  </a:solidFill>
                  <a:latin typeface="Roboto"/>
                  <a:ea typeface="Roboto"/>
                  <a:cs typeface="Roboto"/>
                  <a:sym typeface="Roboto"/>
                </a:rPr>
                <a:t>2015</a:t>
              </a:r>
              <a:endParaRPr sz="800" b="1">
                <a:solidFill>
                  <a:srgbClr val="5E5E5E"/>
                </a:solidFill>
                <a:latin typeface="Roboto"/>
                <a:ea typeface="Roboto"/>
                <a:cs typeface="Roboto"/>
                <a:sym typeface="Roboto"/>
              </a:endParaRPr>
            </a:p>
          </p:txBody>
        </p:sp>
        <p:sp>
          <p:nvSpPr>
            <p:cNvPr id="151" name="Google Shape;151;p22"/>
            <p:cNvSpPr/>
            <p:nvPr/>
          </p:nvSpPr>
          <p:spPr>
            <a:xfrm>
              <a:off x="5586175" y="2905659"/>
              <a:ext cx="1712700" cy="703500"/>
            </a:xfrm>
            <a:prstGeom prst="roundRect">
              <a:avLst>
                <a:gd name="adj" fmla="val 4485"/>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52" name="Google Shape;152;p22"/>
            <p:cNvSpPr txBox="1"/>
            <p:nvPr/>
          </p:nvSpPr>
          <p:spPr>
            <a:xfrm>
              <a:off x="5630425" y="3011109"/>
              <a:ext cx="1624200" cy="492600"/>
            </a:xfrm>
            <a:prstGeom prst="rect">
              <a:avLst/>
            </a:prstGeom>
            <a:noFill/>
            <a:ln>
              <a:noFill/>
            </a:ln>
          </p:spPr>
          <p:txBody>
            <a:bodyPr spcFirstLastPara="1" wrap="square" lIns="91425" tIns="91425" rIns="91425" bIns="91425" anchor="ctr" anchorCtr="0">
              <a:spAutoFit/>
            </a:bodyPr>
            <a:lstStyle/>
            <a:p>
              <a:pPr marL="0" lvl="0" indent="0" algn="ctr" rtl="0">
                <a:lnSpc>
                  <a:spcPct val="115000"/>
                </a:lnSpc>
                <a:spcBef>
                  <a:spcPts val="0"/>
                </a:spcBef>
                <a:spcAft>
                  <a:spcPts val="1600"/>
                </a:spcAft>
                <a:buNone/>
              </a:pPr>
              <a:r>
                <a:rPr lang="en" sz="2000">
                  <a:solidFill>
                    <a:srgbClr val="5E5E5E"/>
                  </a:solidFill>
                  <a:latin typeface="Oswald"/>
                  <a:ea typeface="Oswald"/>
                  <a:cs typeface="Oswald"/>
                  <a:sym typeface="Oswald"/>
                </a:rPr>
                <a:t>RDF</a:t>
              </a:r>
              <a:endParaRPr sz="2000">
                <a:solidFill>
                  <a:srgbClr val="5E5E5E"/>
                </a:solidFill>
                <a:latin typeface="Oswald"/>
                <a:ea typeface="Oswald"/>
                <a:cs typeface="Oswald"/>
                <a:sym typeface="Oswald"/>
              </a:endParaRPr>
            </a:p>
          </p:txBody>
        </p:sp>
        <p:sp>
          <p:nvSpPr>
            <p:cNvPr id="153" name="Google Shape;153;p22"/>
            <p:cNvSpPr/>
            <p:nvPr/>
          </p:nvSpPr>
          <p:spPr>
            <a:xfrm>
              <a:off x="6397525" y="2841010"/>
              <a:ext cx="90000" cy="67500"/>
            </a:xfrm>
            <a:prstGeom prst="triangle">
              <a:avLst>
                <a:gd name="adj" fmla="val 50000"/>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2"/>
            <p:cNvSpPr/>
            <p:nvPr/>
          </p:nvSpPr>
          <p:spPr>
            <a:xfrm rot="-711236">
              <a:off x="3899938" y="2322401"/>
              <a:ext cx="1350909" cy="57662"/>
            </a:xfrm>
            <a:prstGeom prst="roundRect">
              <a:avLst>
                <a:gd name="adj" fmla="val 50000"/>
              </a:avLst>
            </a:prstGeom>
            <a:solidFill>
              <a:srgbClr val="1B7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2"/>
            <p:cNvSpPr/>
            <p:nvPr/>
          </p:nvSpPr>
          <p:spPr>
            <a:xfrm rot="-1789476">
              <a:off x="5109216" y="2134299"/>
              <a:ext cx="160451" cy="160451"/>
            </a:xfrm>
            <a:prstGeom prst="ellipse">
              <a:avLst/>
            </a:prstGeom>
            <a:solidFill>
              <a:srgbClr val="FFFFFF"/>
            </a:solidFill>
            <a:ln w="38100" cap="flat" cmpd="sng">
              <a:solidFill>
                <a:srgbClr val="058B8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2"/>
            <p:cNvSpPr txBox="1"/>
            <p:nvPr/>
          </p:nvSpPr>
          <p:spPr>
            <a:xfrm>
              <a:off x="4845531" y="1842626"/>
              <a:ext cx="696900" cy="276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800" b="1">
                  <a:solidFill>
                    <a:srgbClr val="058B8C"/>
                  </a:solidFill>
                  <a:latin typeface="Roboto"/>
                  <a:ea typeface="Roboto"/>
                  <a:cs typeface="Roboto"/>
                  <a:sym typeface="Roboto"/>
                </a:rPr>
                <a:t>2005</a:t>
              </a:r>
              <a:endParaRPr sz="800" b="1">
                <a:solidFill>
                  <a:srgbClr val="058B8C"/>
                </a:solidFill>
                <a:latin typeface="Roboto"/>
                <a:ea typeface="Roboto"/>
                <a:cs typeface="Roboto"/>
                <a:sym typeface="Roboto"/>
              </a:endParaRPr>
            </a:p>
          </p:txBody>
        </p:sp>
        <p:sp>
          <p:nvSpPr>
            <p:cNvPr id="157" name="Google Shape;157;p22"/>
            <p:cNvSpPr/>
            <p:nvPr/>
          </p:nvSpPr>
          <p:spPr>
            <a:xfrm>
              <a:off x="4333100" y="1077272"/>
              <a:ext cx="1712700" cy="703500"/>
            </a:xfrm>
            <a:prstGeom prst="roundRect">
              <a:avLst>
                <a:gd name="adj" fmla="val 4485"/>
              </a:avLst>
            </a:prstGeom>
            <a:solidFill>
              <a:srgbClr val="058B8C"/>
            </a:solidFill>
            <a:ln w="9525" cap="flat" cmpd="sng">
              <a:solidFill>
                <a:srgbClr val="058B8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58" name="Google Shape;158;p22"/>
            <p:cNvSpPr/>
            <p:nvPr/>
          </p:nvSpPr>
          <p:spPr>
            <a:xfrm rot="10800000">
              <a:off x="5144425" y="1776365"/>
              <a:ext cx="90000" cy="67500"/>
            </a:xfrm>
            <a:prstGeom prst="triangle">
              <a:avLst>
                <a:gd name="adj" fmla="val 50000"/>
              </a:avLst>
            </a:prstGeom>
            <a:solidFill>
              <a:srgbClr val="058B8C"/>
            </a:solidFill>
            <a:ln w="9525" cap="flat" cmpd="sng">
              <a:solidFill>
                <a:srgbClr val="058B8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2"/>
            <p:cNvSpPr txBox="1"/>
            <p:nvPr/>
          </p:nvSpPr>
          <p:spPr>
            <a:xfrm>
              <a:off x="4377350" y="1182722"/>
              <a:ext cx="1624200" cy="492600"/>
            </a:xfrm>
            <a:prstGeom prst="rect">
              <a:avLst/>
            </a:prstGeom>
            <a:solidFill>
              <a:srgbClr val="058B8C"/>
            </a:solid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600"/>
                </a:spcAft>
                <a:buNone/>
              </a:pPr>
              <a:r>
                <a:rPr lang="en" sz="2000">
                  <a:solidFill>
                    <a:schemeClr val="lt1"/>
                  </a:solidFill>
                  <a:latin typeface="Oswald"/>
                  <a:ea typeface="Oswald"/>
                  <a:cs typeface="Oswald"/>
                  <a:sym typeface="Oswald"/>
                </a:rPr>
                <a:t>PostgreSQL</a:t>
              </a:r>
              <a:endParaRPr sz="2000">
                <a:solidFill>
                  <a:schemeClr val="lt1"/>
                </a:solidFill>
                <a:latin typeface="Oswald"/>
                <a:ea typeface="Oswald"/>
                <a:cs typeface="Oswald"/>
                <a:sym typeface="Oswald"/>
              </a:endParaRPr>
            </a:p>
          </p:txBody>
        </p:sp>
        <p:sp>
          <p:nvSpPr>
            <p:cNvPr id="160" name="Google Shape;160;p22"/>
            <p:cNvSpPr/>
            <p:nvPr/>
          </p:nvSpPr>
          <p:spPr>
            <a:xfrm rot="711236" flipH="1">
              <a:off x="2608258" y="2322401"/>
              <a:ext cx="1350909" cy="57662"/>
            </a:xfrm>
            <a:prstGeom prst="roundRect">
              <a:avLst>
                <a:gd name="adj" fmla="val 50000"/>
              </a:avLst>
            </a:prstGeom>
            <a:solidFill>
              <a:srgbClr val="1B7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2"/>
            <p:cNvSpPr txBox="1"/>
            <p:nvPr/>
          </p:nvSpPr>
          <p:spPr>
            <a:xfrm>
              <a:off x="3584590" y="2572230"/>
              <a:ext cx="696900" cy="276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800" b="1">
                  <a:solidFill>
                    <a:srgbClr val="1B786E"/>
                  </a:solidFill>
                  <a:latin typeface="Roboto"/>
                  <a:ea typeface="Roboto"/>
                  <a:cs typeface="Roboto"/>
                  <a:sym typeface="Roboto"/>
                </a:rPr>
                <a:t>1990</a:t>
              </a:r>
              <a:endParaRPr sz="800" b="1">
                <a:solidFill>
                  <a:srgbClr val="1B786E"/>
                </a:solidFill>
                <a:latin typeface="Roboto"/>
                <a:ea typeface="Roboto"/>
                <a:cs typeface="Roboto"/>
                <a:sym typeface="Roboto"/>
              </a:endParaRPr>
            </a:p>
          </p:txBody>
        </p:sp>
        <p:sp>
          <p:nvSpPr>
            <p:cNvPr id="162" name="Google Shape;162;p22"/>
            <p:cNvSpPr/>
            <p:nvPr/>
          </p:nvSpPr>
          <p:spPr>
            <a:xfrm rot="-1789476">
              <a:off x="3852803" y="2407718"/>
              <a:ext cx="160451" cy="160451"/>
            </a:xfrm>
            <a:prstGeom prst="ellipse">
              <a:avLst/>
            </a:prstGeom>
            <a:solidFill>
              <a:srgbClr val="FFFFFF"/>
            </a:solidFill>
            <a:ln w="38100" cap="flat" cmpd="sng">
              <a:solidFill>
                <a:srgbClr val="1B78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2"/>
            <p:cNvSpPr/>
            <p:nvPr/>
          </p:nvSpPr>
          <p:spPr>
            <a:xfrm>
              <a:off x="3076688" y="2905659"/>
              <a:ext cx="1712700" cy="703500"/>
            </a:xfrm>
            <a:prstGeom prst="roundRect">
              <a:avLst>
                <a:gd name="adj" fmla="val 4485"/>
              </a:avLst>
            </a:prstGeom>
            <a:solidFill>
              <a:srgbClr val="1B7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64" name="Google Shape;164;p22"/>
            <p:cNvSpPr txBox="1"/>
            <p:nvPr/>
          </p:nvSpPr>
          <p:spPr>
            <a:xfrm>
              <a:off x="3120913" y="3011109"/>
              <a:ext cx="1624200" cy="492600"/>
            </a:xfrm>
            <a:prstGeom prst="rect">
              <a:avLst/>
            </a:prstGeom>
            <a:noFill/>
            <a:ln>
              <a:noFill/>
            </a:ln>
          </p:spPr>
          <p:txBody>
            <a:bodyPr spcFirstLastPara="1" wrap="square" lIns="91425" tIns="91425" rIns="91425" bIns="91425" anchor="ctr" anchorCtr="0">
              <a:spAutoFit/>
            </a:bodyPr>
            <a:lstStyle/>
            <a:p>
              <a:pPr marL="0" lvl="0" indent="0" algn="ctr" rtl="0">
                <a:lnSpc>
                  <a:spcPct val="115000"/>
                </a:lnSpc>
                <a:spcBef>
                  <a:spcPts val="0"/>
                </a:spcBef>
                <a:spcAft>
                  <a:spcPts val="1600"/>
                </a:spcAft>
                <a:buNone/>
              </a:pPr>
              <a:r>
                <a:rPr lang="en" sz="2000">
                  <a:solidFill>
                    <a:srgbClr val="FFFFFF"/>
                  </a:solidFill>
                  <a:latin typeface="Oswald"/>
                  <a:ea typeface="Oswald"/>
                  <a:cs typeface="Oswald"/>
                  <a:sym typeface="Oswald"/>
                </a:rPr>
                <a:t>MS Access</a:t>
              </a:r>
              <a:endParaRPr sz="2000">
                <a:solidFill>
                  <a:srgbClr val="FFFFFF"/>
                </a:solidFill>
                <a:latin typeface="Oswald"/>
                <a:ea typeface="Oswald"/>
                <a:cs typeface="Oswald"/>
                <a:sym typeface="Oswald"/>
              </a:endParaRPr>
            </a:p>
          </p:txBody>
        </p:sp>
        <p:sp>
          <p:nvSpPr>
            <p:cNvPr id="165" name="Google Shape;165;p22"/>
            <p:cNvSpPr/>
            <p:nvPr/>
          </p:nvSpPr>
          <p:spPr>
            <a:xfrm>
              <a:off x="3888038" y="2841010"/>
              <a:ext cx="90000" cy="67500"/>
            </a:xfrm>
            <a:prstGeom prst="triangle">
              <a:avLst>
                <a:gd name="adj" fmla="val 50000"/>
              </a:avLst>
            </a:prstGeom>
            <a:solidFill>
              <a:srgbClr val="1B7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2"/>
            <p:cNvSpPr/>
            <p:nvPr/>
          </p:nvSpPr>
          <p:spPr>
            <a:xfrm rot="-711236">
              <a:off x="1334133" y="2322401"/>
              <a:ext cx="1350909" cy="57662"/>
            </a:xfrm>
            <a:prstGeom prst="roundRect">
              <a:avLst>
                <a:gd name="adj" fmla="val 50000"/>
              </a:avLst>
            </a:prstGeom>
            <a:solidFill>
              <a:srgbClr val="1B7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2"/>
            <p:cNvSpPr/>
            <p:nvPr/>
          </p:nvSpPr>
          <p:spPr>
            <a:xfrm>
              <a:off x="1789875" y="1077272"/>
              <a:ext cx="1712700" cy="703500"/>
            </a:xfrm>
            <a:prstGeom prst="roundRect">
              <a:avLst>
                <a:gd name="adj" fmla="val 4485"/>
              </a:avLst>
            </a:prstGeom>
            <a:solidFill>
              <a:srgbClr val="1B7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68" name="Google Shape;168;p22"/>
            <p:cNvSpPr txBox="1"/>
            <p:nvPr/>
          </p:nvSpPr>
          <p:spPr>
            <a:xfrm>
              <a:off x="2296944" y="1842626"/>
              <a:ext cx="696900" cy="276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800" b="1">
                  <a:solidFill>
                    <a:srgbClr val="1B786E"/>
                  </a:solidFill>
                  <a:latin typeface="Roboto"/>
                  <a:ea typeface="Roboto"/>
                  <a:cs typeface="Roboto"/>
                  <a:sym typeface="Roboto"/>
                </a:rPr>
                <a:t>1980</a:t>
              </a:r>
              <a:endParaRPr sz="800" b="1">
                <a:solidFill>
                  <a:srgbClr val="1B786E"/>
                </a:solidFill>
                <a:latin typeface="Roboto"/>
                <a:ea typeface="Roboto"/>
                <a:cs typeface="Roboto"/>
                <a:sym typeface="Roboto"/>
              </a:endParaRPr>
            </a:p>
          </p:txBody>
        </p:sp>
        <p:sp>
          <p:nvSpPr>
            <p:cNvPr id="169" name="Google Shape;169;p22"/>
            <p:cNvSpPr/>
            <p:nvPr/>
          </p:nvSpPr>
          <p:spPr>
            <a:xfrm rot="10800000">
              <a:off x="2601200" y="1776365"/>
              <a:ext cx="90000" cy="67500"/>
            </a:xfrm>
            <a:prstGeom prst="triangle">
              <a:avLst>
                <a:gd name="adj" fmla="val 50000"/>
              </a:avLst>
            </a:prstGeom>
            <a:solidFill>
              <a:srgbClr val="1B7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2"/>
            <p:cNvSpPr txBox="1"/>
            <p:nvPr/>
          </p:nvSpPr>
          <p:spPr>
            <a:xfrm>
              <a:off x="1834125" y="1182722"/>
              <a:ext cx="1624200" cy="4926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600"/>
                </a:spcAft>
                <a:buNone/>
              </a:pPr>
              <a:r>
                <a:rPr lang="en" sz="2000">
                  <a:solidFill>
                    <a:srgbClr val="FFFFFF"/>
                  </a:solidFill>
                  <a:latin typeface="Oswald"/>
                  <a:ea typeface="Oswald"/>
                  <a:cs typeface="Oswald"/>
                  <a:sym typeface="Oswald"/>
                </a:rPr>
                <a:t>Dbase III</a:t>
              </a:r>
              <a:endParaRPr sz="2000">
                <a:solidFill>
                  <a:srgbClr val="FFFFFF"/>
                </a:solidFill>
                <a:latin typeface="Oswald"/>
                <a:ea typeface="Oswald"/>
                <a:cs typeface="Oswald"/>
                <a:sym typeface="Oswald"/>
              </a:endParaRPr>
            </a:p>
          </p:txBody>
        </p:sp>
        <p:sp>
          <p:nvSpPr>
            <p:cNvPr id="171" name="Google Shape;171;p22"/>
            <p:cNvSpPr/>
            <p:nvPr/>
          </p:nvSpPr>
          <p:spPr>
            <a:xfrm rot="-1789476">
              <a:off x="2563165" y="2134299"/>
              <a:ext cx="160451" cy="160451"/>
            </a:xfrm>
            <a:prstGeom prst="ellipse">
              <a:avLst/>
            </a:prstGeom>
            <a:solidFill>
              <a:srgbClr val="FFFFFF"/>
            </a:solidFill>
            <a:ln w="38100" cap="flat" cmpd="sng">
              <a:solidFill>
                <a:srgbClr val="1B78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2" name="Google Shape;172;p22"/>
            <p:cNvPicPr preferRelativeResize="0"/>
            <p:nvPr/>
          </p:nvPicPr>
          <p:blipFill>
            <a:blip r:embed="rId4">
              <a:alphaModFix/>
            </a:blip>
            <a:stretch>
              <a:fillRect/>
            </a:stretch>
          </p:blipFill>
          <p:spPr>
            <a:xfrm>
              <a:off x="3379362" y="1269790"/>
              <a:ext cx="1080662" cy="944010"/>
            </a:xfrm>
            <a:prstGeom prst="rect">
              <a:avLst/>
            </a:prstGeom>
            <a:noFill/>
            <a:ln>
              <a:noFill/>
            </a:ln>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3"/>
          <p:cNvSpPr txBox="1">
            <a:spLocks noGrp="1"/>
          </p:cNvSpPr>
          <p:nvPr>
            <p:ph type="title"/>
          </p:nvPr>
        </p:nvSpPr>
        <p:spPr>
          <a:xfrm>
            <a:off x="390700" y="3764300"/>
            <a:ext cx="8362500" cy="857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In the case of Samian Ware / Terra Sigillata,</a:t>
            </a:r>
            <a:br>
              <a:rPr lang="en"/>
            </a:br>
            <a:r>
              <a:rPr lang="en"/>
              <a:t>incorporating new (ceramic) material groups from other</a:t>
            </a:r>
            <a:br>
              <a:rPr lang="en"/>
            </a:br>
            <a:r>
              <a:rPr lang="en"/>
              <a:t>periods or regions requires adapting data schemes.</a:t>
            </a:r>
            <a:endParaRPr/>
          </a:p>
        </p:txBody>
      </p:sp>
      <p:sp>
        <p:nvSpPr>
          <p:cNvPr id="178" name="Google Shape;178;p23"/>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8</a:t>
            </a:fld>
            <a:endParaRPr/>
          </a:p>
        </p:txBody>
      </p:sp>
      <p:grpSp>
        <p:nvGrpSpPr>
          <p:cNvPr id="179" name="Google Shape;179;p23"/>
          <p:cNvGrpSpPr/>
          <p:nvPr/>
        </p:nvGrpSpPr>
        <p:grpSpPr>
          <a:xfrm>
            <a:off x="1759863" y="564675"/>
            <a:ext cx="5471763" cy="2923700"/>
            <a:chOff x="1104500" y="571375"/>
            <a:chExt cx="5471763" cy="2923700"/>
          </a:xfrm>
        </p:grpSpPr>
        <p:sp>
          <p:nvSpPr>
            <p:cNvPr id="180" name="Google Shape;180;p23"/>
            <p:cNvSpPr txBox="1"/>
            <p:nvPr/>
          </p:nvSpPr>
          <p:spPr>
            <a:xfrm>
              <a:off x="1245075" y="2221625"/>
              <a:ext cx="2115300" cy="4002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None/>
              </a:pPr>
              <a:r>
                <a:rPr lang="en">
                  <a:solidFill>
                    <a:srgbClr val="058B8C"/>
                  </a:solidFill>
                  <a:latin typeface="Oswald Light"/>
                  <a:ea typeface="Oswald Light"/>
                  <a:cs typeface="Oswald Light"/>
                  <a:sym typeface="Oswald Light"/>
                </a:rPr>
                <a:t>Spain: other ceramic categories</a:t>
              </a:r>
              <a:endParaRPr>
                <a:solidFill>
                  <a:srgbClr val="058B8C"/>
                </a:solidFill>
                <a:latin typeface="Oswald Light"/>
                <a:ea typeface="Oswald Light"/>
                <a:cs typeface="Oswald Light"/>
                <a:sym typeface="Oswald Light"/>
              </a:endParaRPr>
            </a:p>
          </p:txBody>
        </p:sp>
        <p:sp>
          <p:nvSpPr>
            <p:cNvPr id="181" name="Google Shape;181;p23"/>
            <p:cNvSpPr txBox="1"/>
            <p:nvPr/>
          </p:nvSpPr>
          <p:spPr>
            <a:xfrm>
              <a:off x="1104500" y="1527975"/>
              <a:ext cx="22023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a:solidFill>
                    <a:srgbClr val="058B8C"/>
                  </a:solidFill>
                  <a:latin typeface="Oswald Light"/>
                  <a:ea typeface="Oswald Light"/>
                  <a:cs typeface="Oswald Light"/>
                  <a:sym typeface="Oswald Light"/>
                </a:rPr>
                <a:t>France: other ceramic typologies</a:t>
              </a:r>
              <a:endParaRPr>
                <a:solidFill>
                  <a:srgbClr val="058B8C"/>
                </a:solidFill>
                <a:latin typeface="Oswald Light"/>
                <a:ea typeface="Oswald Light"/>
                <a:cs typeface="Oswald Light"/>
                <a:sym typeface="Oswald Light"/>
              </a:endParaRPr>
            </a:p>
          </p:txBody>
        </p:sp>
        <p:pic>
          <p:nvPicPr>
            <p:cNvPr id="182" name="Google Shape;182;p23"/>
            <p:cNvPicPr preferRelativeResize="0"/>
            <p:nvPr/>
          </p:nvPicPr>
          <p:blipFill>
            <a:blip r:embed="rId3">
              <a:alphaModFix/>
            </a:blip>
            <a:stretch>
              <a:fillRect/>
            </a:stretch>
          </p:blipFill>
          <p:spPr>
            <a:xfrm>
              <a:off x="3482038" y="571375"/>
              <a:ext cx="3094225" cy="2923700"/>
            </a:xfrm>
            <a:prstGeom prst="rect">
              <a:avLst/>
            </a:prstGeom>
            <a:noFill/>
            <a:ln>
              <a:noFill/>
            </a:ln>
          </p:spPr>
        </p:pic>
        <p:cxnSp>
          <p:nvCxnSpPr>
            <p:cNvPr id="183" name="Google Shape;183;p23"/>
            <p:cNvCxnSpPr/>
            <p:nvPr/>
          </p:nvCxnSpPr>
          <p:spPr>
            <a:xfrm>
              <a:off x="3306825" y="1713675"/>
              <a:ext cx="1365600" cy="937200"/>
            </a:xfrm>
            <a:prstGeom prst="straightConnector1">
              <a:avLst/>
            </a:prstGeom>
            <a:noFill/>
            <a:ln w="28575" cap="flat" cmpd="sng">
              <a:solidFill>
                <a:srgbClr val="058B8C"/>
              </a:solidFill>
              <a:prstDash val="solid"/>
              <a:round/>
              <a:headEnd type="none" w="med" len="med"/>
              <a:tailEnd type="triangle" w="med" len="med"/>
            </a:ln>
          </p:spPr>
        </p:cxnSp>
        <p:cxnSp>
          <p:nvCxnSpPr>
            <p:cNvPr id="184" name="Google Shape;184;p23"/>
            <p:cNvCxnSpPr/>
            <p:nvPr/>
          </p:nvCxnSpPr>
          <p:spPr>
            <a:xfrm>
              <a:off x="3360375" y="2423225"/>
              <a:ext cx="774600" cy="486900"/>
            </a:xfrm>
            <a:prstGeom prst="straightConnector1">
              <a:avLst/>
            </a:prstGeom>
            <a:noFill/>
            <a:ln w="28575" cap="flat" cmpd="sng">
              <a:solidFill>
                <a:srgbClr val="058B8C"/>
              </a:solidFill>
              <a:prstDash val="solid"/>
              <a:round/>
              <a:headEnd type="none" w="med" len="med"/>
              <a:tailEnd type="triangle" w="med" len="med"/>
            </a:ln>
          </p:spPr>
        </p:cxnSp>
      </p:grpSp>
      <p:pic>
        <p:nvPicPr>
          <p:cNvPr id="185" name="Google Shape;185;p23"/>
          <p:cNvPicPr preferRelativeResize="0"/>
          <p:nvPr/>
        </p:nvPicPr>
        <p:blipFill>
          <a:blip r:embed="rId4">
            <a:alphaModFix/>
          </a:blip>
          <a:stretch>
            <a:fillRect/>
          </a:stretch>
        </p:blipFill>
        <p:spPr>
          <a:xfrm>
            <a:off x="2494338" y="1097800"/>
            <a:ext cx="914400" cy="457200"/>
          </a:xfrm>
          <a:prstGeom prst="rect">
            <a:avLst/>
          </a:prstGeom>
          <a:noFill/>
          <a:ln>
            <a:noFill/>
          </a:ln>
        </p:spPr>
      </p:pic>
      <p:pic>
        <p:nvPicPr>
          <p:cNvPr id="186" name="Google Shape;186;p23"/>
          <p:cNvPicPr preferRelativeResize="0"/>
          <p:nvPr/>
        </p:nvPicPr>
        <p:blipFill>
          <a:blip r:embed="rId5">
            <a:alphaModFix/>
          </a:blip>
          <a:stretch>
            <a:fillRect/>
          </a:stretch>
        </p:blipFill>
        <p:spPr>
          <a:xfrm>
            <a:off x="2498837" y="2603950"/>
            <a:ext cx="905436" cy="4572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Google Shape;191;p24"/>
          <p:cNvPicPr preferRelativeResize="0"/>
          <p:nvPr/>
        </p:nvPicPr>
        <p:blipFill>
          <a:blip r:embed="rId3">
            <a:alphaModFix/>
          </a:blip>
          <a:stretch>
            <a:fillRect/>
          </a:stretch>
        </p:blipFill>
        <p:spPr>
          <a:xfrm>
            <a:off x="3273876" y="509525"/>
            <a:ext cx="3094225" cy="2923700"/>
          </a:xfrm>
          <a:prstGeom prst="rect">
            <a:avLst/>
          </a:prstGeom>
          <a:noFill/>
          <a:ln>
            <a:noFill/>
          </a:ln>
        </p:spPr>
      </p:pic>
      <p:sp>
        <p:nvSpPr>
          <p:cNvPr id="192" name="Google Shape;192;p24"/>
          <p:cNvSpPr txBox="1">
            <a:spLocks noGrp="1"/>
          </p:cNvSpPr>
          <p:nvPr>
            <p:ph type="title"/>
          </p:nvPr>
        </p:nvSpPr>
        <p:spPr>
          <a:xfrm>
            <a:off x="390700" y="3764300"/>
            <a:ext cx="8362500" cy="857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The same is the case with coins: including new material from other periods or regions requires adapting the ontology</a:t>
            </a:r>
            <a:br>
              <a:rPr lang="en"/>
            </a:br>
            <a:r>
              <a:rPr lang="en"/>
              <a:t>and community-standards in agile processes.</a:t>
            </a:r>
            <a:endParaRPr/>
          </a:p>
        </p:txBody>
      </p:sp>
      <p:sp>
        <p:nvSpPr>
          <p:cNvPr id="193" name="Google Shape;193;p24"/>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9</a:t>
            </a:fld>
            <a:endParaRPr/>
          </a:p>
        </p:txBody>
      </p:sp>
      <p:sp>
        <p:nvSpPr>
          <p:cNvPr id="194" name="Google Shape;194;p24"/>
          <p:cNvSpPr txBox="1"/>
          <p:nvPr/>
        </p:nvSpPr>
        <p:spPr>
          <a:xfrm>
            <a:off x="1088136" y="2029968"/>
            <a:ext cx="1914600" cy="4002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None/>
            </a:pPr>
            <a:r>
              <a:rPr lang="en">
                <a:solidFill>
                  <a:srgbClr val="058B8C"/>
                </a:solidFill>
                <a:latin typeface="Oswald Light"/>
                <a:ea typeface="Oswald Light"/>
                <a:cs typeface="Oswald Light"/>
                <a:sym typeface="Oswald Light"/>
              </a:rPr>
              <a:t>adding Iron Age/Celtic coins</a:t>
            </a:r>
            <a:endParaRPr>
              <a:solidFill>
                <a:srgbClr val="058B8C"/>
              </a:solidFill>
              <a:latin typeface="Oswald Light"/>
              <a:ea typeface="Oswald Light"/>
              <a:cs typeface="Oswald Light"/>
              <a:sym typeface="Oswald Light"/>
            </a:endParaRPr>
          </a:p>
        </p:txBody>
      </p:sp>
      <p:pic>
        <p:nvPicPr>
          <p:cNvPr id="195" name="Google Shape;195;p24"/>
          <p:cNvPicPr preferRelativeResize="0"/>
          <p:nvPr/>
        </p:nvPicPr>
        <p:blipFill>
          <a:blip r:embed="rId4">
            <a:alphaModFix/>
          </a:blip>
          <a:stretch>
            <a:fillRect/>
          </a:stretch>
        </p:blipFill>
        <p:spPr>
          <a:xfrm>
            <a:off x="2082400" y="1291873"/>
            <a:ext cx="662900" cy="722075"/>
          </a:xfrm>
          <a:prstGeom prst="rect">
            <a:avLst/>
          </a:prstGeom>
          <a:noFill/>
          <a:ln>
            <a:noFill/>
          </a:ln>
        </p:spPr>
      </p:pic>
      <p:cxnSp>
        <p:nvCxnSpPr>
          <p:cNvPr id="196" name="Google Shape;196;p24"/>
          <p:cNvCxnSpPr/>
          <p:nvPr/>
        </p:nvCxnSpPr>
        <p:spPr>
          <a:xfrm rot="10800000" flipH="1">
            <a:off x="3017520" y="1975250"/>
            <a:ext cx="1381500" cy="186900"/>
          </a:xfrm>
          <a:prstGeom prst="straightConnector1">
            <a:avLst/>
          </a:prstGeom>
          <a:noFill/>
          <a:ln w="28575" cap="flat" cmpd="sng">
            <a:solidFill>
              <a:srgbClr val="058B8C"/>
            </a:solidFill>
            <a:prstDash val="solid"/>
            <a:round/>
            <a:headEnd type="none" w="med" len="med"/>
            <a:tailEnd type="triangle" w="med" len="med"/>
          </a:ln>
        </p:spPr>
      </p:cxnSp>
      <p:cxnSp>
        <p:nvCxnSpPr>
          <p:cNvPr id="197" name="Google Shape;197;p24"/>
          <p:cNvCxnSpPr/>
          <p:nvPr/>
        </p:nvCxnSpPr>
        <p:spPr>
          <a:xfrm>
            <a:off x="3017520" y="2322576"/>
            <a:ext cx="1606800" cy="357300"/>
          </a:xfrm>
          <a:prstGeom prst="straightConnector1">
            <a:avLst/>
          </a:prstGeom>
          <a:noFill/>
          <a:ln w="28575" cap="flat" cmpd="sng">
            <a:solidFill>
              <a:srgbClr val="058B8C"/>
            </a:solidFill>
            <a:prstDash val="solid"/>
            <a:round/>
            <a:headEnd type="none" w="med" len="med"/>
            <a:tailEnd type="triangle" w="med" len="med"/>
          </a:ln>
        </p:spPr>
      </p:cxnSp>
      <p:cxnSp>
        <p:nvCxnSpPr>
          <p:cNvPr id="198" name="Google Shape;198;p24"/>
          <p:cNvCxnSpPr/>
          <p:nvPr/>
        </p:nvCxnSpPr>
        <p:spPr>
          <a:xfrm>
            <a:off x="3017520" y="2214050"/>
            <a:ext cx="2377200" cy="97500"/>
          </a:xfrm>
          <a:prstGeom prst="straightConnector1">
            <a:avLst/>
          </a:prstGeom>
          <a:noFill/>
          <a:ln w="28575" cap="flat" cmpd="sng">
            <a:solidFill>
              <a:srgbClr val="058B8C"/>
            </a:solidFill>
            <a:prstDash val="solid"/>
            <a:round/>
            <a:headEnd type="none" w="med" len="med"/>
            <a:tailEnd type="triangle" w="med" len="med"/>
          </a:ln>
        </p:spPr>
      </p:cxnSp>
      <p:cxnSp>
        <p:nvCxnSpPr>
          <p:cNvPr id="199" name="Google Shape;199;p24"/>
          <p:cNvCxnSpPr/>
          <p:nvPr/>
        </p:nvCxnSpPr>
        <p:spPr>
          <a:xfrm>
            <a:off x="3017520" y="2267712"/>
            <a:ext cx="1924200" cy="215400"/>
          </a:xfrm>
          <a:prstGeom prst="straightConnector1">
            <a:avLst/>
          </a:prstGeom>
          <a:noFill/>
          <a:ln w="28575" cap="flat" cmpd="sng">
            <a:solidFill>
              <a:srgbClr val="058B8C"/>
            </a:solidFill>
            <a:prstDash val="solid"/>
            <a:round/>
            <a:headEnd type="none" w="med" len="med"/>
            <a:tailEnd type="triangle" w="med" len="med"/>
          </a:ln>
        </p:spPr>
      </p:cxnSp>
    </p:spTree>
  </p:cSld>
  <p:clrMapOvr>
    <a:masterClrMapping/>
  </p:clrMapOvr>
</p:sld>
</file>

<file path=ppt/theme/theme1.xml><?xml version="1.0" encoding="utf-8"?>
<a:theme xmlns:a="http://schemas.openxmlformats.org/drawingml/2006/main" name="Intergeo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1997</Words>
  <Application>Microsoft Office PowerPoint</Application>
  <PresentationFormat>Bildschirmpräsentation (16:9)</PresentationFormat>
  <Paragraphs>233</Paragraphs>
  <Slides>44</Slides>
  <Notes>44</Notes>
  <HiddenSlides>2</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44</vt:i4>
      </vt:variant>
    </vt:vector>
  </HeadingPairs>
  <TitlesOfParts>
    <vt:vector size="53" baseType="lpstr">
      <vt:lpstr>Raleway</vt:lpstr>
      <vt:lpstr>Oswald Light</vt:lpstr>
      <vt:lpstr>Oswald</vt:lpstr>
      <vt:lpstr>Arial</vt:lpstr>
      <vt:lpstr>Raleway ExtraBold</vt:lpstr>
      <vt:lpstr>Barlow</vt:lpstr>
      <vt:lpstr>Raleway Light</vt:lpstr>
      <vt:lpstr>Roboto</vt:lpstr>
      <vt:lpstr>Intergeo Template</vt:lpstr>
      <vt:lpstr>Challenges &amp; Opportunities from real world archaeological datasets in the community-driven LOD ecosystem</vt:lpstr>
      <vt:lpstr>Building sustainable research communities around archaeological research subjects requires domain-specific common standards.</vt:lpstr>
      <vt:lpstr>By linking data to communities using Linked Open Data (LOD) and so-called Community Hubs, reciprocal community development can take place.</vt:lpstr>
      <vt:lpstr>In order to attain such research community dynamics, data must be semantically modelled following the FAIR principles and be part of the LOD ecosystem.</vt:lpstr>
      <vt:lpstr>This leads to the research question as to which methods can be used to enrich and contextualise data with community work.</vt:lpstr>
      <vt:lpstr>Methods &amp; Materials</vt:lpstr>
      <vt:lpstr>Real world archaeological datasets are usually evolutionary projects.</vt:lpstr>
      <vt:lpstr>In the case of Samian Ware / Terra Sigillata, incorporating new (ceramic) material groups from other periods or regions requires adapting data schemes.</vt:lpstr>
      <vt:lpstr>The same is the case with coins: including new material from other periods or regions requires adapting the ontology and community-standards in agile processes.</vt:lpstr>
      <vt:lpstr>When extending the material scopes of these domain-specific projects, the participation of a much larger community profits from using LOD.</vt:lpstr>
      <vt:lpstr>Approaches to doing this are Citizen Science driven or based on Community Hubs.</vt:lpstr>
      <vt:lpstr>Examples from Ceramics &amp; Coins</vt:lpstr>
      <vt:lpstr>16957 coins are recorded in AFE-RGK.  Currently 3375 are presented online.</vt:lpstr>
      <vt:lpstr>ARS3D contains 325 African Red Slip Ware vessels describing 1173 man-made features (e.g. figure types).</vt:lpstr>
      <vt:lpstr>Samian Research comprises 252342 recorded information carriers (potter’s stamps) and 8425 actors as a concept (potters).</vt:lpstr>
      <vt:lpstr>NAVIS.one contains 613 coins and 17 ARS objects.</vt:lpstr>
      <vt:lpstr>Results &amp; Discussion</vt:lpstr>
      <vt:lpstr>Enhancing the domain specific research aspects themselves is expected to remain largely within the specific research community …</vt:lpstr>
      <vt:lpstr>… the “donkey work” of developing common denominators within the data can indeed successfully be outplaced into a broader user community which can edit this ontology online. </vt:lpstr>
      <vt:lpstr>Community standards for semantic modelling of archaeological objects are necessary to create LOD.</vt:lpstr>
      <vt:lpstr>Use LADO (Linked Archaeological Data Ontology) as a common semantic data model for archaeological artefacts.</vt:lpstr>
      <vt:lpstr>Use the nomisma.org ontology as a common semantic data model for numismatics.</vt:lpstr>
      <vt:lpstr>These standards can be a basis for publishing data in domain-specific hubs like archaeology.link or nomisma.org.</vt:lpstr>
      <vt:lpstr>Opportunities &amp; Challenges</vt:lpstr>
      <vt:lpstr>Wikidata</vt:lpstr>
      <vt:lpstr>Using Wikidata as a Community Hub leads to new opportunities but also challenges.</vt:lpstr>
      <vt:lpstr>(1) New Wikidata properties have to be created in order to bind backlinks to the home repository. This is carried out in active discussions and decisions within the Wikidata community. </vt:lpstr>
      <vt:lpstr>(2) The often volatile discussion concerning which data is considered relevant or not is entirely in the hands of the Wikidata community.</vt:lpstr>
      <vt:lpstr>(3) Creating an import/export strategy to identify own resources for updating the home repository with Citizen Science data.</vt:lpstr>
      <vt:lpstr>(4) Creating common data modelling schemes for entities, such as findspots, production centres or potters.</vt:lpstr>
      <vt:lpstr>(5) Creating and applying strategies for modelling of different points of view.</vt:lpstr>
      <vt:lpstr>nomisma.org</vt:lpstr>
      <vt:lpstr>The domain-specific numismatic hub nomisma.org extends its coverage to a wide chronological, geographical, thematic and (inter)national range of sub-fields (Celtic, Mediaeval and Modern, Oriental, Iconography, etc.).</vt:lpstr>
      <vt:lpstr>These sub-fields can have very different descriptive conventions and standards. Conformity and coordination across the broader discipline is vital for full interoperability.</vt:lpstr>
      <vt:lpstr>Overlap between sub-fields, particularly for periods and regions that underwent constant redefinition, e.g. mediaeval and early modern Europe, can lead to conflicts of claims of (perceived) responsibility.</vt:lpstr>
      <vt:lpstr>Conclusion</vt:lpstr>
      <vt:lpstr>Wikidata is organised on a loose-coupled basis. Everyone can enter, edit and merge entities (classes and instances) with similar entries. New properties can only be added by voting procedures within the community. This low threshold approach also causes problems, e.g. vandalism, different viewpoints, etc., which has to be moderated in some way.</vt:lpstr>
      <vt:lpstr>Coordination in Samian Research is done  entirely by the community itself and has no Steering Committee. Entering data and developing new concepts is part of the win-win situation: when a researcher would like to add new data or concepts, he will always provide solid information, otherwise he will not be able to validate or compare his own data. This raises the issue of sustainability, which is solved by publishing URIs for potters, sites etc. via archaeology.link using the LADO ontology.</vt:lpstr>
      <vt:lpstr>The coordinating role of the nomisma.org Scientific Committee is of paramount importance. The pre-existence of clearly defined semantic concepts in the form of nomisma PIDs (URIs) greatly enhances the ability to incorporate citizen science driven data, as is demonstrated by the recent launch of the Celtic Coin Index Digital (CCID) which holds 72126 records.</vt:lpstr>
      <vt:lpstr>The CAA community established the CAA Special Interest Group on Semantics and LOUD in Archaeology (SIG Data Dragon).</vt:lpstr>
      <vt:lpstr>PowerPoint-Präsentation</vt:lpstr>
      <vt:lpstr>Challenges &amp; Opportunities from real world archaeological datasets in the community-driven LOD ecosystem</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Challenges &amp; Opportunities</dc:title>
  <dc:creator>Florian Thiery;Allard W. Mees;Karsten Tolle;David G. Wigg-Wolf</dc:creator>
  <cp:lastModifiedBy>Florian Thiery</cp:lastModifiedBy>
  <cp:revision>1</cp:revision>
  <dcterms:modified xsi:type="dcterms:W3CDTF">2022-10-11T07:28:10Z</dcterms:modified>
</cp:coreProperties>
</file>