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1" r:id="rId5"/>
    <p:sldMasterId id="2147483722" r:id="rId6"/>
    <p:sldMasterId id="2147483723" r:id="rId7"/>
    <p:sldMasterId id="2147483724" r:id="rId8"/>
    <p:sldMasterId id="2147483725" r:id="rId9"/>
    <p:sldMasterId id="2147483726" r:id="rId10"/>
    <p:sldMasterId id="2147483727"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Lst>
  <p:sldSz cy="5143500" cx="9144000"/>
  <p:notesSz cx="6858000" cy="9144000"/>
  <p:embeddedFontLst>
    <p:embeddedFont>
      <p:font typeface="Raleway"/>
      <p:regular r:id="rId54"/>
      <p:bold r:id="rId55"/>
      <p:italic r:id="rId56"/>
      <p:boldItalic r:id="rId57"/>
    </p:embeddedFont>
    <p:embeddedFont>
      <p:font typeface="Corbel"/>
      <p:regular r:id="rId58"/>
      <p:bold r:id="rId59"/>
      <p:italic r:id="rId60"/>
      <p:boldItalic r:id="rId61"/>
    </p:embeddedFont>
    <p:embeddedFont>
      <p:font typeface="Poppins Light"/>
      <p:regular r:id="rId62"/>
      <p:bold r:id="rId63"/>
      <p:italic r:id="rId64"/>
      <p:boldItalic r:id="rId65"/>
    </p:embeddedFont>
    <p:embeddedFont>
      <p:font typeface="Helvetica Neue"/>
      <p:regular r:id="rId66"/>
      <p:bold r:id="rId67"/>
      <p:italic r:id="rId68"/>
      <p:boldItalic r:id="rId69"/>
    </p:embeddedFont>
    <p:embeddedFont>
      <p:font typeface="Roboto"/>
      <p:regular r:id="rId70"/>
      <p:bold r:id="rId71"/>
      <p:italic r:id="rId72"/>
      <p:boldItalic r:id="rId73"/>
    </p:embeddedFont>
    <p:embeddedFont>
      <p:font typeface="Playfair Display"/>
      <p:regular r:id="rId74"/>
      <p:bold r:id="rId75"/>
      <p:italic r:id="rId76"/>
      <p:boldItalic r:id="rId77"/>
    </p:embeddedFont>
    <p:embeddedFont>
      <p:font typeface="Lato"/>
      <p:regular r:id="rId78"/>
      <p:bold r:id="rId79"/>
      <p:italic r:id="rId80"/>
      <p:boldItalic r:id="rId81"/>
    </p:embeddedFont>
    <p:embeddedFont>
      <p:font typeface="Poppins"/>
      <p:regular r:id="rId82"/>
      <p:bold r:id="rId83"/>
      <p:italic r:id="rId84"/>
      <p:boldItalic r:id="rId85"/>
    </p:embeddedFont>
    <p:embeddedFont>
      <p:font typeface="Montserrat"/>
      <p:regular r:id="rId86"/>
      <p:bold r:id="rId87"/>
      <p:italic r:id="rId88"/>
      <p:boldItalic r:id="rId89"/>
    </p:embeddedFont>
    <p:embeddedFont>
      <p:font typeface="Lato Light"/>
      <p:regular r:id="rId90"/>
      <p:bold r:id="rId91"/>
      <p:italic r:id="rId92"/>
      <p:boldItalic r:id="rId93"/>
    </p:embeddedFont>
    <p:embeddedFont>
      <p:font typeface="Source Code Pro"/>
      <p:regular r:id="rId94"/>
      <p:bold r:id="rId95"/>
      <p:italic r:id="rId96"/>
      <p:boldItalic r:id="rId97"/>
    </p:embeddedFont>
    <p:embeddedFont>
      <p:font typeface="Poppins SemiBold"/>
      <p:regular r:id="rId98"/>
      <p:bold r:id="rId99"/>
      <p:italic r:id="rId100"/>
      <p:boldItalic r:id="rId101"/>
    </p:embeddedFont>
    <p:embeddedFont>
      <p:font typeface="Oswald"/>
      <p:regular r:id="rId102"/>
      <p:bold r:id="rId103"/>
    </p:embeddedFont>
    <p:embeddedFont>
      <p:font typeface="Helvetica Neue Light"/>
      <p:regular r:id="rId104"/>
      <p:bold r:id="rId105"/>
      <p:italic r:id="rId106"/>
      <p:boldItalic r:id="rId107"/>
    </p:embeddedFont>
    <p:embeddedFont>
      <p:font typeface="Open Sans Light"/>
      <p:regular r:id="rId108"/>
      <p:bold r:id="rId109"/>
      <p:italic r:id="rId110"/>
      <p:boldItalic r:id="rId111"/>
    </p:embeddedFont>
    <p:embeddedFont>
      <p:font typeface="Open Sans"/>
      <p:regular r:id="rId112"/>
      <p:bold r:id="rId113"/>
      <p:italic r:id="rId114"/>
      <p:boldItalic r:id="rId1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7DC8A02-61A8-434E-86B4-9C2A39005A5A}">
  <a:tblStyle styleId="{07DC8A02-61A8-434E-86B4-9C2A39005A5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07" Type="http://schemas.openxmlformats.org/officeDocument/2006/relationships/font" Target="fonts/HelveticaNeueLight-boldItalic.fntdata"/><Relationship Id="rId106" Type="http://schemas.openxmlformats.org/officeDocument/2006/relationships/font" Target="fonts/HelveticaNeueLight-italic.fntdata"/><Relationship Id="rId105" Type="http://schemas.openxmlformats.org/officeDocument/2006/relationships/font" Target="fonts/HelveticaNeueLight-bold.fntdata"/><Relationship Id="rId104" Type="http://schemas.openxmlformats.org/officeDocument/2006/relationships/font" Target="fonts/HelveticaNeueLight-regular.fntdata"/><Relationship Id="rId109" Type="http://schemas.openxmlformats.org/officeDocument/2006/relationships/font" Target="fonts/OpenSansLight-bold.fntdata"/><Relationship Id="rId108" Type="http://schemas.openxmlformats.org/officeDocument/2006/relationships/font" Target="fonts/OpenSansLight-regular.fntdata"/><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103" Type="http://schemas.openxmlformats.org/officeDocument/2006/relationships/font" Target="fonts/Oswald-bold.fntdata"/><Relationship Id="rId102" Type="http://schemas.openxmlformats.org/officeDocument/2006/relationships/font" Target="fonts/Oswald-regular.fntdata"/><Relationship Id="rId101" Type="http://schemas.openxmlformats.org/officeDocument/2006/relationships/font" Target="fonts/PoppinsSemiBold-boldItalic.fntdata"/><Relationship Id="rId100" Type="http://schemas.openxmlformats.org/officeDocument/2006/relationships/font" Target="fonts/PoppinsSemiBold-italic.fntdata"/><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95" Type="http://schemas.openxmlformats.org/officeDocument/2006/relationships/font" Target="fonts/SourceCodePro-bold.fntdata"/><Relationship Id="rId94" Type="http://schemas.openxmlformats.org/officeDocument/2006/relationships/font" Target="fonts/SourceCodePro-regular.fntdata"/><Relationship Id="rId97" Type="http://schemas.openxmlformats.org/officeDocument/2006/relationships/font" Target="fonts/SourceCodePro-boldItalic.fntdata"/><Relationship Id="rId96" Type="http://schemas.openxmlformats.org/officeDocument/2006/relationships/font" Target="fonts/SourceCodePro-italic.fntdata"/><Relationship Id="rId11" Type="http://schemas.openxmlformats.org/officeDocument/2006/relationships/slideMaster" Target="slideMasters/slideMaster7.xml"/><Relationship Id="rId99" Type="http://schemas.openxmlformats.org/officeDocument/2006/relationships/font" Target="fonts/PoppinsSemiBold-bold.fntdata"/><Relationship Id="rId10" Type="http://schemas.openxmlformats.org/officeDocument/2006/relationships/slideMaster" Target="slideMasters/slideMaster6.xml"/><Relationship Id="rId98" Type="http://schemas.openxmlformats.org/officeDocument/2006/relationships/font" Target="fonts/PoppinsSemiBold-regular.fntdata"/><Relationship Id="rId13" Type="http://schemas.openxmlformats.org/officeDocument/2006/relationships/slide" Target="slides/slide1.xml"/><Relationship Id="rId12" Type="http://schemas.openxmlformats.org/officeDocument/2006/relationships/notesMaster" Target="notesMasters/notesMaster1.xml"/><Relationship Id="rId91" Type="http://schemas.openxmlformats.org/officeDocument/2006/relationships/font" Target="fonts/LatoLight-bold.fntdata"/><Relationship Id="rId90" Type="http://schemas.openxmlformats.org/officeDocument/2006/relationships/font" Target="fonts/LatoLight-regular.fntdata"/><Relationship Id="rId93" Type="http://schemas.openxmlformats.org/officeDocument/2006/relationships/font" Target="fonts/LatoLight-boldItalic.fntdata"/><Relationship Id="rId92" Type="http://schemas.openxmlformats.org/officeDocument/2006/relationships/font" Target="fonts/LatoLight-italic.fntdata"/><Relationship Id="rId115" Type="http://schemas.openxmlformats.org/officeDocument/2006/relationships/font" Target="fonts/OpenSans-boldItalic.fntdata"/><Relationship Id="rId15" Type="http://schemas.openxmlformats.org/officeDocument/2006/relationships/slide" Target="slides/slide3.xml"/><Relationship Id="rId110" Type="http://schemas.openxmlformats.org/officeDocument/2006/relationships/font" Target="fonts/OpenSansLight-italic.fntdata"/><Relationship Id="rId14" Type="http://schemas.openxmlformats.org/officeDocument/2006/relationships/slide" Target="slides/slide2.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14" Type="http://schemas.openxmlformats.org/officeDocument/2006/relationships/font" Target="fonts/OpenSans-italic.fntdata"/><Relationship Id="rId18" Type="http://schemas.openxmlformats.org/officeDocument/2006/relationships/slide" Target="slides/slide6.xml"/><Relationship Id="rId113" Type="http://schemas.openxmlformats.org/officeDocument/2006/relationships/font" Target="fonts/OpenSans-bold.fntdata"/><Relationship Id="rId112" Type="http://schemas.openxmlformats.org/officeDocument/2006/relationships/font" Target="fonts/OpenSans-regular.fntdata"/><Relationship Id="rId111" Type="http://schemas.openxmlformats.org/officeDocument/2006/relationships/font" Target="fonts/OpenSansLight-boldItalic.fntdata"/><Relationship Id="rId84" Type="http://schemas.openxmlformats.org/officeDocument/2006/relationships/font" Target="fonts/Poppins-italic.fntdata"/><Relationship Id="rId83" Type="http://schemas.openxmlformats.org/officeDocument/2006/relationships/font" Target="fonts/Poppins-bold.fntdata"/><Relationship Id="rId86" Type="http://schemas.openxmlformats.org/officeDocument/2006/relationships/font" Target="fonts/Montserrat-regular.fntdata"/><Relationship Id="rId85" Type="http://schemas.openxmlformats.org/officeDocument/2006/relationships/font" Target="fonts/Poppins-boldItalic.fntdata"/><Relationship Id="rId88" Type="http://schemas.openxmlformats.org/officeDocument/2006/relationships/font" Target="fonts/Montserrat-italic.fntdata"/><Relationship Id="rId87" Type="http://schemas.openxmlformats.org/officeDocument/2006/relationships/font" Target="fonts/Montserrat-bold.fntdata"/><Relationship Id="rId89" Type="http://schemas.openxmlformats.org/officeDocument/2006/relationships/font" Target="fonts/Montserrat-boldItalic.fntdata"/><Relationship Id="rId80" Type="http://schemas.openxmlformats.org/officeDocument/2006/relationships/font" Target="fonts/Lato-italic.fntdata"/><Relationship Id="rId82" Type="http://schemas.openxmlformats.org/officeDocument/2006/relationships/font" Target="fonts/Poppins-regular.fntdata"/><Relationship Id="rId81" Type="http://schemas.openxmlformats.org/officeDocument/2006/relationships/font" Target="fonts/Lato-boldItalic.fntdata"/><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Roboto-boldItalic.fntdata"/><Relationship Id="rId72" Type="http://schemas.openxmlformats.org/officeDocument/2006/relationships/font" Target="fonts/Roboto-italic.fntdata"/><Relationship Id="rId75" Type="http://schemas.openxmlformats.org/officeDocument/2006/relationships/font" Target="fonts/PlayfairDisplay-bold.fntdata"/><Relationship Id="rId74" Type="http://schemas.openxmlformats.org/officeDocument/2006/relationships/font" Target="fonts/PlayfairDisplay-regular.fntdata"/><Relationship Id="rId77" Type="http://schemas.openxmlformats.org/officeDocument/2006/relationships/font" Target="fonts/PlayfairDisplay-boldItalic.fntdata"/><Relationship Id="rId76" Type="http://schemas.openxmlformats.org/officeDocument/2006/relationships/font" Target="fonts/PlayfairDisplay-italic.fntdata"/><Relationship Id="rId79" Type="http://schemas.openxmlformats.org/officeDocument/2006/relationships/font" Target="fonts/Lato-bold.fntdata"/><Relationship Id="rId78" Type="http://schemas.openxmlformats.org/officeDocument/2006/relationships/font" Target="fonts/Lato-regular.fntdata"/><Relationship Id="rId71" Type="http://schemas.openxmlformats.org/officeDocument/2006/relationships/font" Target="fonts/Roboto-bold.fntdata"/><Relationship Id="rId70" Type="http://schemas.openxmlformats.org/officeDocument/2006/relationships/font" Target="fonts/Roboto-regular.fntdata"/><Relationship Id="rId62" Type="http://schemas.openxmlformats.org/officeDocument/2006/relationships/font" Target="fonts/PoppinsLight-regular.fntdata"/><Relationship Id="rId61" Type="http://schemas.openxmlformats.org/officeDocument/2006/relationships/font" Target="fonts/Corbel-boldItalic.fntdata"/><Relationship Id="rId64" Type="http://schemas.openxmlformats.org/officeDocument/2006/relationships/font" Target="fonts/PoppinsLight-italic.fntdata"/><Relationship Id="rId63" Type="http://schemas.openxmlformats.org/officeDocument/2006/relationships/font" Target="fonts/PoppinsLight-bold.fntdata"/><Relationship Id="rId66" Type="http://schemas.openxmlformats.org/officeDocument/2006/relationships/font" Target="fonts/HelveticaNeue-regular.fntdata"/><Relationship Id="rId65" Type="http://schemas.openxmlformats.org/officeDocument/2006/relationships/font" Target="fonts/PoppinsLight-boldItalic.fntdata"/><Relationship Id="rId68" Type="http://schemas.openxmlformats.org/officeDocument/2006/relationships/font" Target="fonts/HelveticaNeue-italic.fntdata"/><Relationship Id="rId67" Type="http://schemas.openxmlformats.org/officeDocument/2006/relationships/font" Target="fonts/HelveticaNeue-bold.fntdata"/><Relationship Id="rId60" Type="http://schemas.openxmlformats.org/officeDocument/2006/relationships/font" Target="fonts/Corbel-italic.fntdata"/><Relationship Id="rId69" Type="http://schemas.openxmlformats.org/officeDocument/2006/relationships/font" Target="fonts/HelveticaNeue-boldItalic.fntdata"/><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55" Type="http://schemas.openxmlformats.org/officeDocument/2006/relationships/font" Target="fonts/Raleway-bold.fntdata"/><Relationship Id="rId54" Type="http://schemas.openxmlformats.org/officeDocument/2006/relationships/font" Target="fonts/Raleway-regular.fntdata"/><Relationship Id="rId57" Type="http://schemas.openxmlformats.org/officeDocument/2006/relationships/font" Target="fonts/Raleway-boldItalic.fntdata"/><Relationship Id="rId56" Type="http://schemas.openxmlformats.org/officeDocument/2006/relationships/font" Target="fonts/Raleway-italic.fntdata"/><Relationship Id="rId59" Type="http://schemas.openxmlformats.org/officeDocument/2006/relationships/font" Target="fonts/Corbel-bold.fntdata"/><Relationship Id="rId58" Type="http://schemas.openxmlformats.org/officeDocument/2006/relationships/font" Target="fonts/Corbel-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169da4425a_1_2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1169da4425a_1_2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1169da4425a_1_2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1169da4425a_1_2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169da4425a_1_2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1169da4425a_1_2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many of these activities are outward-looking, externally oriented; there networking activities - in the early stages - and then sharing knowledge with the rest of the scientific community, but also actions to allow others to build on what has been produced.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141f53d23b_0_526: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g1141f53d23b_0_526: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g1141f53d23b_0_526: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1169da4425a_1_2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1169da4425a_1_2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1169da4425a_1_2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1169da4425a_1_2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1169da4425a_1_2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1169da4425a_1_2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169da4425a_1_2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1169da4425a_1_2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1141f53d538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1141f53d538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1169da4425a_1_2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1169da4425a_1_2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169da4425a_1_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1169da4425a_1_929: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1169da4425a_1_27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1169da4425a_1_2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169da4425a_1_2739: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g1169da4425a_1_2739: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g1169da4425a_1_2739: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169da4425a_1_2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1169da4425a_1_2770: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1169da4425a_1_2747: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g1169da4425a_1_2747: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g1169da4425a_1_2747: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1169da4425a_1_2757: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g1169da4425a_1_2757: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3" name="Google Shape;783;g1169da4425a_1_2757: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1169da4425a_1_2764: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g1169da4425a_1_2764: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1" name="Google Shape;791;g1169da4425a_1_2764: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11405e6d26d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11405e6d26d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118190937e5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g118190937e5_1_7:notes"/>
          <p:cNvSpPr/>
          <p:nvPr>
            <p:ph idx="2" type="sldImg"/>
          </p:nvPr>
        </p:nvSpPr>
        <p:spPr>
          <a:xfrm>
            <a:off x="380206" y="685800"/>
            <a:ext cx="6097588"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11405e6d26d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11405e6d26d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1405e6d26d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11405e6d26d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169da4425a_1_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1169da4425a_1_973: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1169da4425a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1169da4425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1169da4425a_1_1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g1169da4425a_1_1826: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1141f53d23b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g1141f53d23b_0_278: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1169da4425a_1_1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1169da4425a_1_1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1141f53d23b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1141f53d23b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11405e6d26d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11405e6d26d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1169da4425a_1_1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1169da4425a_1_1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1169da4425a_1_1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1169da4425a_1_1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1169da4425a_1_1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1169da4425a_1_1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1141f53d538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1141f53d538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169da4425a_1_10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1169da4425a_1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1141f53d538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1141f53d538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11b78da91ec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11b78da91ec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169da4425a_1_1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1169da4425a_1_1016: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141f53d23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1141f53d23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141f53d23b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1141f53d23b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141f53d23b_0_2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1141f53d23b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141f53d23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1141f53d23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9.png"/><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26.png"/><Relationship Id="rId4" Type="http://schemas.openxmlformats.org/officeDocument/2006/relationships/image" Target="../media/image11.png"/><Relationship Id="rId5"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82" name="Shape 82"/>
        <p:cNvGrpSpPr/>
        <p:nvPr/>
      </p:nvGrpSpPr>
      <p:grpSpPr>
        <a:xfrm>
          <a:off x="0" y="0"/>
          <a:ext cx="0" cy="0"/>
          <a:chOff x="0" y="0"/>
          <a:chExt cx="0" cy="0"/>
        </a:xfrm>
      </p:grpSpPr>
      <p:cxnSp>
        <p:nvCxnSpPr>
          <p:cNvPr id="83" name="Google Shape;83;p13"/>
          <p:cNvCxnSpPr>
            <a:endCxn id="84"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84" name="Google Shape;84;p13"/>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5" name="Google Shape;85;p13"/>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86" name="Google Shape;86;p13"/>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87" name="Google Shape;87;p13"/>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88" name="Google Shape;88;p13"/>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9" name="Google Shape;89;p13"/>
          <p:cNvSpPr/>
          <p:nvPr>
            <p:ph idx="2" type="pic"/>
          </p:nvPr>
        </p:nvSpPr>
        <p:spPr>
          <a:xfrm>
            <a:off x="6300192" y="2143186"/>
            <a:ext cx="2589000" cy="2217900"/>
          </a:xfrm>
          <a:prstGeom prst="rect">
            <a:avLst/>
          </a:prstGeom>
          <a:solidFill>
            <a:srgbClr val="D8D8D8"/>
          </a:solidFill>
          <a:ln>
            <a:noFill/>
          </a:ln>
        </p:spPr>
      </p:sp>
      <p:sp>
        <p:nvSpPr>
          <p:cNvPr id="90" name="Google Shape;90;p13"/>
          <p:cNvSpPr/>
          <p:nvPr>
            <p:ph idx="3" type="pic"/>
          </p:nvPr>
        </p:nvSpPr>
        <p:spPr>
          <a:xfrm>
            <a:off x="3270335" y="2143186"/>
            <a:ext cx="2589000" cy="2217900"/>
          </a:xfrm>
          <a:prstGeom prst="rect">
            <a:avLst/>
          </a:prstGeom>
          <a:solidFill>
            <a:srgbClr val="D8D8D8"/>
          </a:solidFill>
          <a:ln>
            <a:noFill/>
          </a:ln>
        </p:spPr>
      </p:sp>
      <p:sp>
        <p:nvSpPr>
          <p:cNvPr id="91" name="Google Shape;91;p13"/>
          <p:cNvSpPr/>
          <p:nvPr>
            <p:ph idx="4" type="pic"/>
          </p:nvPr>
        </p:nvSpPr>
        <p:spPr>
          <a:xfrm>
            <a:off x="240478" y="2143186"/>
            <a:ext cx="2589000" cy="2217900"/>
          </a:xfrm>
          <a:prstGeom prst="rect">
            <a:avLst/>
          </a:prstGeom>
          <a:solidFill>
            <a:srgbClr val="D8D8D8"/>
          </a:solidFill>
          <a:ln>
            <a:noFill/>
          </a:ln>
        </p:spPr>
      </p:sp>
      <p:pic>
        <p:nvPicPr>
          <p:cNvPr id="92" name="Google Shape;92;p13"/>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93" name="Google Shape;93;p13"/>
          <p:cNvGrpSpPr/>
          <p:nvPr/>
        </p:nvGrpSpPr>
        <p:grpSpPr>
          <a:xfrm>
            <a:off x="8100392" y="4531287"/>
            <a:ext cx="841438" cy="539501"/>
            <a:chOff x="1403648" y="4531287"/>
            <a:chExt cx="841438" cy="539501"/>
          </a:xfrm>
        </p:grpSpPr>
        <p:pic>
          <p:nvPicPr>
            <p:cNvPr id="94" name="Google Shape;94;p13"/>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95" name="Google Shape;95;p13"/>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96" name="Shape 96"/>
        <p:cNvGrpSpPr/>
        <p:nvPr/>
      </p:nvGrpSpPr>
      <p:grpSpPr>
        <a:xfrm>
          <a:off x="0" y="0"/>
          <a:ext cx="0" cy="0"/>
          <a:chOff x="0" y="0"/>
          <a:chExt cx="0" cy="0"/>
        </a:xfrm>
      </p:grpSpPr>
      <p:cxnSp>
        <p:nvCxnSpPr>
          <p:cNvPr id="97" name="Google Shape;97;p14"/>
          <p:cNvCxnSpPr>
            <a:endCxn id="98"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98" name="Google Shape;98;p14"/>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9" name="Google Shape;99;p14"/>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100" name="Google Shape;100;p14"/>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101" name="Google Shape;101;p14"/>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14"/>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pic>
        <p:nvPicPr>
          <p:cNvPr id="103" name="Google Shape;103;p14"/>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104" name="Google Shape;104;p14"/>
          <p:cNvGrpSpPr/>
          <p:nvPr/>
        </p:nvGrpSpPr>
        <p:grpSpPr>
          <a:xfrm>
            <a:off x="8100392" y="4531287"/>
            <a:ext cx="841438" cy="539501"/>
            <a:chOff x="1403648" y="4531287"/>
            <a:chExt cx="841438" cy="539501"/>
          </a:xfrm>
        </p:grpSpPr>
        <p:pic>
          <p:nvPicPr>
            <p:cNvPr id="105" name="Google Shape;105;p14"/>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106" name="Google Shape;106;p14"/>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107" name="Shape 107"/>
        <p:cNvGrpSpPr/>
        <p:nvPr/>
      </p:nvGrpSpPr>
      <p:grpSpPr>
        <a:xfrm>
          <a:off x="0" y="0"/>
          <a:ext cx="0" cy="0"/>
          <a:chOff x="0" y="0"/>
          <a:chExt cx="0" cy="0"/>
        </a:xfrm>
      </p:grpSpPr>
      <p:pic>
        <p:nvPicPr>
          <p:cNvPr id="108" name="Google Shape;108;p15"/>
          <p:cNvPicPr preferRelativeResize="0"/>
          <p:nvPr/>
        </p:nvPicPr>
        <p:blipFill rotWithShape="1">
          <a:blip r:embed="rId2">
            <a:alphaModFix/>
          </a:blip>
          <a:srcRect b="10602" l="0" r="0" t="0"/>
          <a:stretch/>
        </p:blipFill>
        <p:spPr>
          <a:xfrm>
            <a:off x="0" y="6190"/>
            <a:ext cx="9143999" cy="4587269"/>
          </a:xfrm>
          <a:prstGeom prst="rect">
            <a:avLst/>
          </a:prstGeom>
          <a:noFill/>
          <a:ln>
            <a:noFill/>
          </a:ln>
        </p:spPr>
      </p:pic>
      <p:cxnSp>
        <p:nvCxnSpPr>
          <p:cNvPr id="109" name="Google Shape;109;p15"/>
          <p:cNvCxnSpPr>
            <a:endCxn id="110"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110" name="Google Shape;110;p15"/>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1" name="Google Shape;111;p15"/>
          <p:cNvPicPr preferRelativeResize="0"/>
          <p:nvPr/>
        </p:nvPicPr>
        <p:blipFill rotWithShape="1">
          <a:blip r:embed="rId3">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112" name="Google Shape;112;p15"/>
          <p:cNvPicPr preferRelativeResize="0"/>
          <p:nvPr/>
        </p:nvPicPr>
        <p:blipFill rotWithShape="1">
          <a:blip r:embed="rId4">
            <a:alphaModFix/>
          </a:blip>
          <a:srcRect b="0" l="0" r="0" t="0"/>
          <a:stretch/>
        </p:blipFill>
        <p:spPr>
          <a:xfrm>
            <a:off x="107504" y="4624192"/>
            <a:ext cx="835897" cy="395830"/>
          </a:xfrm>
          <a:prstGeom prst="rect">
            <a:avLst/>
          </a:prstGeom>
          <a:noFill/>
          <a:ln>
            <a:noFill/>
          </a:ln>
        </p:spPr>
      </p:pic>
      <p:sp>
        <p:nvSpPr>
          <p:cNvPr id="113" name="Google Shape;113;p15"/>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14" name="Google Shape;114;p15"/>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5" name="Google Shape;115;p15"/>
          <p:cNvSpPr/>
          <p:nvPr>
            <p:ph idx="2" type="pic"/>
          </p:nvPr>
        </p:nvSpPr>
        <p:spPr>
          <a:xfrm>
            <a:off x="5723830" y="1084144"/>
            <a:ext cx="3168600" cy="3509400"/>
          </a:xfrm>
          <a:prstGeom prst="rect">
            <a:avLst/>
          </a:prstGeom>
          <a:solidFill>
            <a:srgbClr val="D8D8D8"/>
          </a:solidFill>
          <a:ln>
            <a:noFill/>
          </a:ln>
        </p:spPr>
      </p:sp>
      <p:grpSp>
        <p:nvGrpSpPr>
          <p:cNvPr id="116" name="Google Shape;116;p15"/>
          <p:cNvGrpSpPr/>
          <p:nvPr/>
        </p:nvGrpSpPr>
        <p:grpSpPr>
          <a:xfrm>
            <a:off x="8100392" y="4531287"/>
            <a:ext cx="841438" cy="539501"/>
            <a:chOff x="1403648" y="4531287"/>
            <a:chExt cx="841438" cy="539501"/>
          </a:xfrm>
        </p:grpSpPr>
        <p:pic>
          <p:nvPicPr>
            <p:cNvPr id="117" name="Google Shape;117;p15"/>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118" name="Google Shape;118;p15"/>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119" name="Shape 119"/>
        <p:cNvGrpSpPr/>
        <p:nvPr/>
      </p:nvGrpSpPr>
      <p:grpSpPr>
        <a:xfrm>
          <a:off x="0" y="0"/>
          <a:ext cx="0" cy="0"/>
          <a:chOff x="0" y="0"/>
          <a:chExt cx="0" cy="0"/>
        </a:xfrm>
      </p:grpSpPr>
      <p:grpSp>
        <p:nvGrpSpPr>
          <p:cNvPr id="120" name="Google Shape;120;p16"/>
          <p:cNvGrpSpPr/>
          <p:nvPr/>
        </p:nvGrpSpPr>
        <p:grpSpPr>
          <a:xfrm>
            <a:off x="830392" y="1191256"/>
            <a:ext cx="745763" cy="45826"/>
            <a:chOff x="4580561" y="2589004"/>
            <a:chExt cx="1064464" cy="25200"/>
          </a:xfrm>
        </p:grpSpPr>
        <p:sp>
          <p:nvSpPr>
            <p:cNvPr id="121" name="Google Shape;12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 name="Google Shape;123;p16"/>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24" name="Google Shape;124;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
        <p:nvSpPr>
          <p:cNvPr id="125" name="Google Shape;125;p16">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6" name="Google Shape;126;p16">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27" name="Google Shape;127;p16">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28" name="Google Shape;128;p16">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129" name="Shape 129"/>
        <p:cNvGrpSpPr/>
        <p:nvPr/>
      </p:nvGrpSpPr>
      <p:grpSpPr>
        <a:xfrm>
          <a:off x="0" y="0"/>
          <a:ext cx="0" cy="0"/>
          <a:chOff x="0" y="0"/>
          <a:chExt cx="0" cy="0"/>
        </a:xfrm>
      </p:grpSpPr>
      <p:pic>
        <p:nvPicPr>
          <p:cNvPr descr="shutterstock_31891705.jpg" id="130" name="Google Shape;130;p17"/>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131" name="Google Shape;131;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it"/>
              <a:t>‹#›</a:t>
            </a:fld>
            <a:endParaRPr/>
          </a:p>
        </p:txBody>
      </p:sp>
      <p:sp>
        <p:nvSpPr>
          <p:cNvPr id="133" name="Google Shape;133;p17">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4" name="Google Shape;134;p17">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5" name="Google Shape;135;p17">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6" name="Google Shape;136;p17">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137" name="Google Shape;137;p17"/>
          <p:cNvSpPr txBox="1"/>
          <p:nvPr>
            <p:ph type="title"/>
          </p:nvPr>
        </p:nvSpPr>
        <p:spPr>
          <a:xfrm>
            <a:off x="729450" y="2056375"/>
            <a:ext cx="58875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141" name="Shape 14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145" name="Shape 145"/>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46" name="Shape 14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150" name="Shape 15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55" name="Shape 155"/>
        <p:cNvGrpSpPr/>
        <p:nvPr/>
      </p:nvGrpSpPr>
      <p:grpSpPr>
        <a:xfrm>
          <a:off x="0" y="0"/>
          <a:ext cx="0" cy="0"/>
          <a:chOff x="0" y="0"/>
          <a:chExt cx="0" cy="0"/>
        </a:xfrm>
      </p:grpSpPr>
      <p:sp>
        <p:nvSpPr>
          <p:cNvPr id="156" name="Google Shape;156;p26"/>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 name="Google Shape;157;p26"/>
          <p:cNvGrpSpPr/>
          <p:nvPr/>
        </p:nvGrpSpPr>
        <p:grpSpPr>
          <a:xfrm>
            <a:off x="830392" y="1191256"/>
            <a:ext cx="745763" cy="45826"/>
            <a:chOff x="4580561" y="2589004"/>
            <a:chExt cx="1064464" cy="25200"/>
          </a:xfrm>
        </p:grpSpPr>
        <p:sp>
          <p:nvSpPr>
            <p:cNvPr id="158" name="Google Shape;158;p2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 name="Google Shape;160;p26"/>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61" name="Google Shape;161;p26"/>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62" name="Google Shape;162;p2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3" name="Shape 163"/>
        <p:cNvGrpSpPr/>
        <p:nvPr/>
      </p:nvGrpSpPr>
      <p:grpSpPr>
        <a:xfrm>
          <a:off x="0" y="0"/>
          <a:ext cx="0" cy="0"/>
          <a:chOff x="0" y="0"/>
          <a:chExt cx="0" cy="0"/>
        </a:xfrm>
      </p:grpSpPr>
      <p:grpSp>
        <p:nvGrpSpPr>
          <p:cNvPr id="164" name="Google Shape;164;p27"/>
          <p:cNvGrpSpPr/>
          <p:nvPr/>
        </p:nvGrpSpPr>
        <p:grpSpPr>
          <a:xfrm>
            <a:off x="830392" y="1191256"/>
            <a:ext cx="745763" cy="45826"/>
            <a:chOff x="4580561" y="2589004"/>
            <a:chExt cx="1064464" cy="25200"/>
          </a:xfrm>
        </p:grpSpPr>
        <p:sp>
          <p:nvSpPr>
            <p:cNvPr id="165" name="Google Shape;165;p2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 name="Google Shape;167;p27"/>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8" name="Google Shape;168;p2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9" name="Shape 169"/>
        <p:cNvGrpSpPr/>
        <p:nvPr/>
      </p:nvGrpSpPr>
      <p:grpSpPr>
        <a:xfrm>
          <a:off x="0" y="0"/>
          <a:ext cx="0" cy="0"/>
          <a:chOff x="0" y="0"/>
          <a:chExt cx="0" cy="0"/>
        </a:xfrm>
      </p:grpSpPr>
      <p:sp>
        <p:nvSpPr>
          <p:cNvPr id="170" name="Google Shape;170;p2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 name="Google Shape;171;p28"/>
          <p:cNvGrpSpPr/>
          <p:nvPr/>
        </p:nvGrpSpPr>
        <p:grpSpPr>
          <a:xfrm>
            <a:off x="830392" y="1191256"/>
            <a:ext cx="745763" cy="45826"/>
            <a:chOff x="4580561" y="2589004"/>
            <a:chExt cx="1064464" cy="25200"/>
          </a:xfrm>
        </p:grpSpPr>
        <p:sp>
          <p:nvSpPr>
            <p:cNvPr id="172" name="Google Shape;172;p2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 name="Google Shape;174;p28"/>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75" name="Google Shape;175;p2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76" name="Google Shape;176;p2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7" name="Shape 177"/>
        <p:cNvGrpSpPr/>
        <p:nvPr/>
      </p:nvGrpSpPr>
      <p:grpSpPr>
        <a:xfrm>
          <a:off x="0" y="0"/>
          <a:ext cx="0" cy="0"/>
          <a:chOff x="0" y="0"/>
          <a:chExt cx="0" cy="0"/>
        </a:xfrm>
      </p:grpSpPr>
      <p:sp>
        <p:nvSpPr>
          <p:cNvPr id="178" name="Google Shape;178;p2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 name="Google Shape;179;p29"/>
          <p:cNvGrpSpPr/>
          <p:nvPr/>
        </p:nvGrpSpPr>
        <p:grpSpPr>
          <a:xfrm>
            <a:off x="830392" y="1191256"/>
            <a:ext cx="745763" cy="45826"/>
            <a:chOff x="4580561" y="2589004"/>
            <a:chExt cx="1064464" cy="25200"/>
          </a:xfrm>
        </p:grpSpPr>
        <p:sp>
          <p:nvSpPr>
            <p:cNvPr id="180" name="Google Shape;180;p2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 name="Google Shape;182;p29"/>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83" name="Google Shape;183;p29"/>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84" name="Google Shape;184;p29"/>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85" name="Google Shape;185;p2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6" name="Shape 186"/>
        <p:cNvGrpSpPr/>
        <p:nvPr/>
      </p:nvGrpSpPr>
      <p:grpSpPr>
        <a:xfrm>
          <a:off x="0" y="0"/>
          <a:ext cx="0" cy="0"/>
          <a:chOff x="0" y="0"/>
          <a:chExt cx="0" cy="0"/>
        </a:xfrm>
      </p:grpSpPr>
      <p:sp>
        <p:nvSpPr>
          <p:cNvPr id="187" name="Google Shape;187;p3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8" name="Google Shape;188;p30"/>
          <p:cNvGrpSpPr/>
          <p:nvPr/>
        </p:nvGrpSpPr>
        <p:grpSpPr>
          <a:xfrm>
            <a:off x="830392" y="1191256"/>
            <a:ext cx="745763" cy="45826"/>
            <a:chOff x="4580561" y="2589004"/>
            <a:chExt cx="1064464" cy="25200"/>
          </a:xfrm>
        </p:grpSpPr>
        <p:sp>
          <p:nvSpPr>
            <p:cNvPr id="189" name="Google Shape;189;p3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30"/>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92" name="Google Shape;192;p3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3" name="Shape 193"/>
        <p:cNvGrpSpPr/>
        <p:nvPr/>
      </p:nvGrpSpPr>
      <p:grpSpPr>
        <a:xfrm>
          <a:off x="0" y="0"/>
          <a:ext cx="0" cy="0"/>
          <a:chOff x="0" y="0"/>
          <a:chExt cx="0" cy="0"/>
        </a:xfrm>
      </p:grpSpPr>
      <p:sp>
        <p:nvSpPr>
          <p:cNvPr id="194" name="Google Shape;194;p3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5" name="Google Shape;195;p31"/>
          <p:cNvGrpSpPr/>
          <p:nvPr/>
        </p:nvGrpSpPr>
        <p:grpSpPr>
          <a:xfrm>
            <a:off x="830392" y="1191256"/>
            <a:ext cx="745763" cy="45826"/>
            <a:chOff x="4580561" y="2589004"/>
            <a:chExt cx="1064464" cy="25200"/>
          </a:xfrm>
        </p:grpSpPr>
        <p:sp>
          <p:nvSpPr>
            <p:cNvPr id="196" name="Google Shape;196;p3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31"/>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99" name="Google Shape;199;p31"/>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00" name="Google Shape;200;p3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201" name="Shape 201"/>
        <p:cNvGrpSpPr/>
        <p:nvPr/>
      </p:nvGrpSpPr>
      <p:grpSpPr>
        <a:xfrm>
          <a:off x="0" y="0"/>
          <a:ext cx="0" cy="0"/>
          <a:chOff x="0" y="0"/>
          <a:chExt cx="0" cy="0"/>
        </a:xfrm>
      </p:grpSpPr>
      <p:grpSp>
        <p:nvGrpSpPr>
          <p:cNvPr id="202" name="Google Shape;202;p32"/>
          <p:cNvGrpSpPr/>
          <p:nvPr/>
        </p:nvGrpSpPr>
        <p:grpSpPr>
          <a:xfrm>
            <a:off x="830392" y="4169130"/>
            <a:ext cx="745763" cy="45826"/>
            <a:chOff x="4580561" y="2589004"/>
            <a:chExt cx="1064464" cy="25200"/>
          </a:xfrm>
        </p:grpSpPr>
        <p:sp>
          <p:nvSpPr>
            <p:cNvPr id="203" name="Google Shape;203;p32"/>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2"/>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 name="Google Shape;205;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06" name="Google Shape;206;p3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7" name="Shape 207"/>
        <p:cNvGrpSpPr/>
        <p:nvPr/>
      </p:nvGrpSpPr>
      <p:grpSpPr>
        <a:xfrm>
          <a:off x="0" y="0"/>
          <a:ext cx="0" cy="0"/>
          <a:chOff x="0" y="0"/>
          <a:chExt cx="0" cy="0"/>
        </a:xfrm>
      </p:grpSpPr>
      <p:sp>
        <p:nvSpPr>
          <p:cNvPr id="208" name="Google Shape;208;p33"/>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9" name="Google Shape;209;p33"/>
          <p:cNvGrpSpPr/>
          <p:nvPr/>
        </p:nvGrpSpPr>
        <p:grpSpPr>
          <a:xfrm>
            <a:off x="830392" y="1191256"/>
            <a:ext cx="745763" cy="45826"/>
            <a:chOff x="4580561" y="2589004"/>
            <a:chExt cx="1064464" cy="25200"/>
          </a:xfrm>
        </p:grpSpPr>
        <p:sp>
          <p:nvSpPr>
            <p:cNvPr id="210" name="Google Shape;210;p3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2" name="Google Shape;212;p33"/>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13" name="Google Shape;213;p33"/>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14" name="Google Shape;214;p33"/>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15" name="Google Shape;215;p3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6" name="Shape 216"/>
        <p:cNvGrpSpPr/>
        <p:nvPr/>
      </p:nvGrpSpPr>
      <p:grpSpPr>
        <a:xfrm>
          <a:off x="0" y="0"/>
          <a:ext cx="0" cy="0"/>
          <a:chOff x="0" y="0"/>
          <a:chExt cx="0" cy="0"/>
        </a:xfrm>
      </p:grpSpPr>
      <p:sp>
        <p:nvSpPr>
          <p:cNvPr id="217" name="Google Shape;217;p34"/>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218" name="Google Shape;218;p3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219" name="Shape 219"/>
        <p:cNvGrpSpPr/>
        <p:nvPr/>
      </p:nvGrpSpPr>
      <p:grpSpPr>
        <a:xfrm>
          <a:off x="0" y="0"/>
          <a:ext cx="0" cy="0"/>
          <a:chOff x="0" y="0"/>
          <a:chExt cx="0" cy="0"/>
        </a:xfrm>
      </p:grpSpPr>
      <p:grpSp>
        <p:nvGrpSpPr>
          <p:cNvPr id="220" name="Google Shape;220;p35"/>
          <p:cNvGrpSpPr/>
          <p:nvPr/>
        </p:nvGrpSpPr>
        <p:grpSpPr>
          <a:xfrm>
            <a:off x="830392" y="4169130"/>
            <a:ext cx="745763" cy="45826"/>
            <a:chOff x="4580561" y="2589004"/>
            <a:chExt cx="1064464" cy="25200"/>
          </a:xfrm>
        </p:grpSpPr>
        <p:sp>
          <p:nvSpPr>
            <p:cNvPr id="221" name="Google Shape;221;p3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 name="Google Shape;223;p35"/>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24" name="Google Shape;224;p35"/>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225" name="Google Shape;225;p3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6" name="Shape 226"/>
        <p:cNvGrpSpPr/>
        <p:nvPr/>
      </p:nvGrpSpPr>
      <p:grpSpPr>
        <a:xfrm>
          <a:off x="0" y="0"/>
          <a:ext cx="0" cy="0"/>
          <a:chOff x="0" y="0"/>
          <a:chExt cx="0" cy="0"/>
        </a:xfrm>
      </p:grpSpPr>
      <p:sp>
        <p:nvSpPr>
          <p:cNvPr id="227" name="Google Shape;227;p3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228" name="Shape 228"/>
        <p:cNvGrpSpPr/>
        <p:nvPr/>
      </p:nvGrpSpPr>
      <p:grpSpPr>
        <a:xfrm>
          <a:off x="0" y="0"/>
          <a:ext cx="0" cy="0"/>
          <a:chOff x="0" y="0"/>
          <a:chExt cx="0" cy="0"/>
        </a:xfrm>
      </p:grpSpPr>
      <p:sp>
        <p:nvSpPr>
          <p:cNvPr id="229" name="Google Shape;229;p37"/>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37"/>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231" name="Google Shape;231;p37"/>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2" name="Google Shape;232;p37"/>
          <p:cNvSpPr/>
          <p:nvPr>
            <p:ph idx="2" type="pic"/>
          </p:nvPr>
        </p:nvSpPr>
        <p:spPr>
          <a:xfrm>
            <a:off x="6300192" y="2143186"/>
            <a:ext cx="2589000" cy="2217900"/>
          </a:xfrm>
          <a:prstGeom prst="rect">
            <a:avLst/>
          </a:prstGeom>
          <a:solidFill>
            <a:srgbClr val="D8D8D8"/>
          </a:solidFill>
          <a:ln>
            <a:noFill/>
          </a:ln>
        </p:spPr>
      </p:sp>
      <p:sp>
        <p:nvSpPr>
          <p:cNvPr id="233" name="Google Shape;233;p37"/>
          <p:cNvSpPr/>
          <p:nvPr>
            <p:ph idx="3" type="pic"/>
          </p:nvPr>
        </p:nvSpPr>
        <p:spPr>
          <a:xfrm>
            <a:off x="3270335" y="2143186"/>
            <a:ext cx="2589000" cy="2217900"/>
          </a:xfrm>
          <a:prstGeom prst="rect">
            <a:avLst/>
          </a:prstGeom>
          <a:solidFill>
            <a:srgbClr val="D8D8D8"/>
          </a:solidFill>
          <a:ln>
            <a:noFill/>
          </a:ln>
        </p:spPr>
      </p:sp>
      <p:sp>
        <p:nvSpPr>
          <p:cNvPr id="234" name="Google Shape;234;p37"/>
          <p:cNvSpPr/>
          <p:nvPr>
            <p:ph idx="4" type="pic"/>
          </p:nvPr>
        </p:nvSpPr>
        <p:spPr>
          <a:xfrm>
            <a:off x="240478" y="2143186"/>
            <a:ext cx="2589000" cy="2217900"/>
          </a:xfrm>
          <a:prstGeom prst="rect">
            <a:avLst/>
          </a:prstGeom>
          <a:solidFill>
            <a:srgbClr val="D8D8D8"/>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235" name="Shape 235"/>
        <p:cNvGrpSpPr/>
        <p:nvPr/>
      </p:nvGrpSpPr>
      <p:grpSpPr>
        <a:xfrm>
          <a:off x="0" y="0"/>
          <a:ext cx="0" cy="0"/>
          <a:chOff x="0" y="0"/>
          <a:chExt cx="0" cy="0"/>
        </a:xfrm>
      </p:grpSpPr>
      <p:sp>
        <p:nvSpPr>
          <p:cNvPr id="236" name="Google Shape;236;p38"/>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7" name="Google Shape;237;p38"/>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238" name="Shape 238"/>
        <p:cNvGrpSpPr/>
        <p:nvPr/>
      </p:nvGrpSpPr>
      <p:grpSpPr>
        <a:xfrm>
          <a:off x="0" y="0"/>
          <a:ext cx="0" cy="0"/>
          <a:chOff x="0" y="0"/>
          <a:chExt cx="0" cy="0"/>
        </a:xfrm>
      </p:grpSpPr>
      <p:sp>
        <p:nvSpPr>
          <p:cNvPr id="239" name="Google Shape;239;p39"/>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39"/>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241" name="Google Shape;241;p39"/>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2" name="Google Shape;242;p39"/>
          <p:cNvSpPr/>
          <p:nvPr>
            <p:ph idx="2" type="pic"/>
          </p:nvPr>
        </p:nvSpPr>
        <p:spPr>
          <a:xfrm>
            <a:off x="5723830" y="1084144"/>
            <a:ext cx="3168600" cy="3509400"/>
          </a:xfrm>
          <a:prstGeom prst="rect">
            <a:avLst/>
          </a:prstGeom>
          <a:solidFill>
            <a:srgbClr val="D8D8D8"/>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1">
  <p:cSld name="CUSTOM">
    <p:spTree>
      <p:nvGrpSpPr>
        <p:cNvPr id="243" name="Shape 243"/>
        <p:cNvGrpSpPr/>
        <p:nvPr/>
      </p:nvGrpSpPr>
      <p:grpSpPr>
        <a:xfrm>
          <a:off x="0" y="0"/>
          <a:ext cx="0" cy="0"/>
          <a:chOff x="0" y="0"/>
          <a:chExt cx="0" cy="0"/>
        </a:xfrm>
      </p:grpSpPr>
      <p:sp>
        <p:nvSpPr>
          <p:cNvPr id="244" name="Google Shape;244;p4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atin typeface="Lato"/>
                <a:ea typeface="Lato"/>
                <a:cs typeface="Lato"/>
                <a:sym typeface="Lato"/>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p:cSld name="SECTION_HEADER_1">
    <p:bg>
      <p:bgPr>
        <a:solidFill>
          <a:schemeClr val="accent4"/>
        </a:solidFill>
      </p:bgPr>
    </p:bg>
    <p:spTree>
      <p:nvGrpSpPr>
        <p:cNvPr id="245" name="Shape 245"/>
        <p:cNvGrpSpPr/>
        <p:nvPr/>
      </p:nvGrpSpPr>
      <p:grpSpPr>
        <a:xfrm>
          <a:off x="0" y="0"/>
          <a:ext cx="0" cy="0"/>
          <a:chOff x="0" y="0"/>
          <a:chExt cx="0" cy="0"/>
        </a:xfrm>
      </p:grpSpPr>
      <p:sp>
        <p:nvSpPr>
          <p:cNvPr id="246" name="Google Shape;246;p4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247" name="Shape 247"/>
        <p:cNvGrpSpPr/>
        <p:nvPr/>
      </p:nvGrpSpPr>
      <p:grpSpPr>
        <a:xfrm>
          <a:off x="0" y="0"/>
          <a:ext cx="0" cy="0"/>
          <a:chOff x="0" y="0"/>
          <a:chExt cx="0" cy="0"/>
        </a:xfrm>
      </p:grpSpPr>
      <p:sp>
        <p:nvSpPr>
          <p:cNvPr id="248" name="Google Shape;248;p42"/>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42"/>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250" name="Google Shape;250;p42"/>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1" name="Google Shape;251;p42"/>
          <p:cNvSpPr/>
          <p:nvPr>
            <p:ph idx="2" type="pic"/>
          </p:nvPr>
        </p:nvSpPr>
        <p:spPr>
          <a:xfrm>
            <a:off x="253008" y="1084144"/>
            <a:ext cx="3168600" cy="3509400"/>
          </a:xfrm>
          <a:prstGeom prst="rect">
            <a:avLst/>
          </a:prstGeom>
          <a:solidFill>
            <a:srgbClr val="D8D8D8"/>
          </a:solid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area science park">
  <p:cSld name="7_area science park">
    <p:spTree>
      <p:nvGrpSpPr>
        <p:cNvPr id="252" name="Shape 252"/>
        <p:cNvGrpSpPr/>
        <p:nvPr/>
      </p:nvGrpSpPr>
      <p:grpSpPr>
        <a:xfrm>
          <a:off x="0" y="0"/>
          <a:ext cx="0" cy="0"/>
          <a:chOff x="0" y="0"/>
          <a:chExt cx="0" cy="0"/>
        </a:xfrm>
      </p:grpSpPr>
      <p:sp>
        <p:nvSpPr>
          <p:cNvPr id="253" name="Google Shape;253;p43"/>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43"/>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5" name="Google Shape;255;p43"/>
          <p:cNvSpPr/>
          <p:nvPr>
            <p:ph idx="2" type="pic"/>
          </p:nvPr>
        </p:nvSpPr>
        <p:spPr>
          <a:xfrm>
            <a:off x="4355976" y="2859782"/>
            <a:ext cx="4508100" cy="1501500"/>
          </a:xfrm>
          <a:prstGeom prst="rect">
            <a:avLst/>
          </a:prstGeom>
          <a:solidFill>
            <a:srgbClr val="D8D8D8"/>
          </a:solidFill>
          <a:ln>
            <a:noFill/>
          </a:ln>
        </p:spPr>
      </p:sp>
      <p:sp>
        <p:nvSpPr>
          <p:cNvPr id="256" name="Google Shape;256;p43"/>
          <p:cNvSpPr/>
          <p:nvPr>
            <p:ph idx="3" type="pic"/>
          </p:nvPr>
        </p:nvSpPr>
        <p:spPr>
          <a:xfrm>
            <a:off x="4355976" y="1327873"/>
            <a:ext cx="1437900" cy="1433100"/>
          </a:xfrm>
          <a:prstGeom prst="rect">
            <a:avLst/>
          </a:prstGeom>
          <a:solidFill>
            <a:srgbClr val="D8D8D8"/>
          </a:solidFill>
          <a:ln>
            <a:noFill/>
          </a:ln>
        </p:spPr>
      </p:sp>
      <p:sp>
        <p:nvSpPr>
          <p:cNvPr id="257" name="Google Shape;257;p43"/>
          <p:cNvSpPr/>
          <p:nvPr>
            <p:ph idx="4" type="pic"/>
          </p:nvPr>
        </p:nvSpPr>
        <p:spPr>
          <a:xfrm>
            <a:off x="240478" y="1327873"/>
            <a:ext cx="4004700" cy="3033300"/>
          </a:xfrm>
          <a:prstGeom prst="rect">
            <a:avLst/>
          </a:prstGeom>
          <a:solidFill>
            <a:srgbClr val="D8D8D8"/>
          </a:solidFill>
          <a:ln>
            <a:noFill/>
          </a:ln>
        </p:spPr>
      </p:sp>
      <p:sp>
        <p:nvSpPr>
          <p:cNvPr id="258" name="Google Shape;258;p43"/>
          <p:cNvSpPr/>
          <p:nvPr>
            <p:ph idx="5" type="pic"/>
          </p:nvPr>
        </p:nvSpPr>
        <p:spPr>
          <a:xfrm>
            <a:off x="5891044" y="1327873"/>
            <a:ext cx="1437900" cy="1433100"/>
          </a:xfrm>
          <a:prstGeom prst="rect">
            <a:avLst/>
          </a:prstGeom>
          <a:solidFill>
            <a:srgbClr val="D8D8D8"/>
          </a:solidFill>
          <a:ln>
            <a:noFill/>
          </a:ln>
        </p:spPr>
      </p:sp>
      <p:sp>
        <p:nvSpPr>
          <p:cNvPr id="259" name="Google Shape;259;p43"/>
          <p:cNvSpPr/>
          <p:nvPr>
            <p:ph idx="6" type="pic"/>
          </p:nvPr>
        </p:nvSpPr>
        <p:spPr>
          <a:xfrm>
            <a:off x="7426112" y="1327873"/>
            <a:ext cx="1437900" cy="1433100"/>
          </a:xfrm>
          <a:prstGeom prst="rect">
            <a:avLst/>
          </a:prstGeom>
          <a:solidFill>
            <a:srgbClr val="D8D8D8"/>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30881774f2d8574">
  <p:cSld name="BLANK_130881774f2d8574">
    <p:spTree>
      <p:nvGrpSpPr>
        <p:cNvPr id="260" name="Shape 26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265" name="Shape 265"/>
        <p:cNvGrpSpPr/>
        <p:nvPr/>
      </p:nvGrpSpPr>
      <p:grpSpPr>
        <a:xfrm>
          <a:off x="0" y="0"/>
          <a:ext cx="0" cy="0"/>
          <a:chOff x="0" y="0"/>
          <a:chExt cx="0" cy="0"/>
        </a:xfrm>
      </p:grpSpPr>
      <p:sp>
        <p:nvSpPr>
          <p:cNvPr id="266" name="Google Shape;266;p46"/>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6"/>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6"/>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269" name="Google Shape;269;p46"/>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270" name="Google Shape;270;p4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271" name="Shape 271"/>
        <p:cNvGrpSpPr/>
        <p:nvPr/>
      </p:nvGrpSpPr>
      <p:grpSpPr>
        <a:xfrm>
          <a:off x="0" y="0"/>
          <a:ext cx="0" cy="0"/>
          <a:chOff x="0" y="0"/>
          <a:chExt cx="0" cy="0"/>
        </a:xfrm>
      </p:grpSpPr>
      <p:sp>
        <p:nvSpPr>
          <p:cNvPr id="272" name="Google Shape;272;p47"/>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7"/>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274" name="Google Shape;274;p4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5" name="Shape 275"/>
        <p:cNvGrpSpPr/>
        <p:nvPr/>
      </p:nvGrpSpPr>
      <p:grpSpPr>
        <a:xfrm>
          <a:off x="0" y="0"/>
          <a:ext cx="0" cy="0"/>
          <a:chOff x="0" y="0"/>
          <a:chExt cx="0" cy="0"/>
        </a:xfrm>
      </p:grpSpPr>
      <p:sp>
        <p:nvSpPr>
          <p:cNvPr id="276" name="Google Shape;276;p4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77" name="Google Shape;277;p48"/>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78" name="Google Shape;278;p4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9" name="Shape 279"/>
        <p:cNvGrpSpPr/>
        <p:nvPr/>
      </p:nvGrpSpPr>
      <p:grpSpPr>
        <a:xfrm>
          <a:off x="0" y="0"/>
          <a:ext cx="0" cy="0"/>
          <a:chOff x="0" y="0"/>
          <a:chExt cx="0" cy="0"/>
        </a:xfrm>
      </p:grpSpPr>
      <p:sp>
        <p:nvSpPr>
          <p:cNvPr id="280" name="Google Shape;280;p4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81" name="Google Shape;281;p49"/>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82" name="Google Shape;282;p49"/>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83" name="Google Shape;283;p4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4" name="Shape 284"/>
        <p:cNvGrpSpPr/>
        <p:nvPr/>
      </p:nvGrpSpPr>
      <p:grpSpPr>
        <a:xfrm>
          <a:off x="0" y="0"/>
          <a:ext cx="0" cy="0"/>
          <a:chOff x="0" y="0"/>
          <a:chExt cx="0" cy="0"/>
        </a:xfrm>
      </p:grpSpPr>
      <p:sp>
        <p:nvSpPr>
          <p:cNvPr id="285" name="Google Shape;285;p5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86" name="Google Shape;286;p5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7" name="Shape 287"/>
        <p:cNvGrpSpPr/>
        <p:nvPr/>
      </p:nvGrpSpPr>
      <p:grpSpPr>
        <a:xfrm>
          <a:off x="0" y="0"/>
          <a:ext cx="0" cy="0"/>
          <a:chOff x="0" y="0"/>
          <a:chExt cx="0" cy="0"/>
        </a:xfrm>
      </p:grpSpPr>
      <p:sp>
        <p:nvSpPr>
          <p:cNvPr id="288" name="Google Shape;288;p5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89" name="Google Shape;289;p5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90" name="Google Shape;290;p5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291" name="Shape 291"/>
        <p:cNvGrpSpPr/>
        <p:nvPr/>
      </p:nvGrpSpPr>
      <p:grpSpPr>
        <a:xfrm>
          <a:off x="0" y="0"/>
          <a:ext cx="0" cy="0"/>
          <a:chOff x="0" y="0"/>
          <a:chExt cx="0" cy="0"/>
        </a:xfrm>
      </p:grpSpPr>
      <p:sp>
        <p:nvSpPr>
          <p:cNvPr id="292" name="Google Shape;292;p52"/>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293" name="Google Shape;293;p5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4" name="Shape 294"/>
        <p:cNvGrpSpPr/>
        <p:nvPr/>
      </p:nvGrpSpPr>
      <p:grpSpPr>
        <a:xfrm>
          <a:off x="0" y="0"/>
          <a:ext cx="0" cy="0"/>
          <a:chOff x="0" y="0"/>
          <a:chExt cx="0" cy="0"/>
        </a:xfrm>
      </p:grpSpPr>
      <p:sp>
        <p:nvSpPr>
          <p:cNvPr id="295" name="Google Shape;295;p53"/>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6" name="Google Shape;296;p53"/>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297" name="Google Shape;297;p53"/>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98" name="Google Shape;298;p53"/>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99" name="Google Shape;299;p5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highlight>
                  <a:schemeClr val="lt1"/>
                </a:highlight>
              </a:defRPr>
            </a:lvl1pPr>
            <a:lvl2pPr indent="-317500" lvl="1" marL="914400" rtl="0">
              <a:spcBef>
                <a:spcPts val="0"/>
              </a:spcBef>
              <a:spcAft>
                <a:spcPts val="0"/>
              </a:spcAft>
              <a:buSzPts val="1400"/>
              <a:buChar char="○"/>
              <a:defRPr>
                <a:highlight>
                  <a:schemeClr val="lt1"/>
                </a:highlight>
              </a:defRPr>
            </a:lvl2pPr>
            <a:lvl3pPr indent="-317500" lvl="2" marL="1371600" rtl="0">
              <a:spcBef>
                <a:spcPts val="0"/>
              </a:spcBef>
              <a:spcAft>
                <a:spcPts val="0"/>
              </a:spcAft>
              <a:buSzPts val="1400"/>
              <a:buChar char="■"/>
              <a:defRPr>
                <a:highlight>
                  <a:schemeClr val="lt1"/>
                </a:highlight>
              </a:defRPr>
            </a:lvl3pPr>
            <a:lvl4pPr indent="-317500" lvl="3" marL="1828800" rtl="0">
              <a:spcBef>
                <a:spcPts val="0"/>
              </a:spcBef>
              <a:spcAft>
                <a:spcPts val="0"/>
              </a:spcAft>
              <a:buSzPts val="1400"/>
              <a:buChar char="●"/>
              <a:defRPr>
                <a:highlight>
                  <a:schemeClr val="lt1"/>
                </a:highlight>
              </a:defRPr>
            </a:lvl4pPr>
            <a:lvl5pPr indent="-317500" lvl="4" marL="2286000" rtl="0">
              <a:spcBef>
                <a:spcPts val="0"/>
              </a:spcBef>
              <a:spcAft>
                <a:spcPts val="0"/>
              </a:spcAft>
              <a:buSzPts val="1400"/>
              <a:buChar char="○"/>
              <a:defRPr>
                <a:highlight>
                  <a:schemeClr val="lt1"/>
                </a:highlight>
              </a:defRPr>
            </a:lvl5pPr>
            <a:lvl6pPr indent="-317500" lvl="5" marL="2743200" rtl="0">
              <a:spcBef>
                <a:spcPts val="0"/>
              </a:spcBef>
              <a:spcAft>
                <a:spcPts val="0"/>
              </a:spcAft>
              <a:buSzPts val="1400"/>
              <a:buChar char="■"/>
              <a:defRPr>
                <a:highlight>
                  <a:schemeClr val="lt1"/>
                </a:highlight>
              </a:defRPr>
            </a:lvl6pPr>
            <a:lvl7pPr indent="-317500" lvl="6" marL="3200400" rtl="0">
              <a:spcBef>
                <a:spcPts val="0"/>
              </a:spcBef>
              <a:spcAft>
                <a:spcPts val="0"/>
              </a:spcAft>
              <a:buSzPts val="1400"/>
              <a:buChar char="●"/>
              <a:defRPr>
                <a:highlight>
                  <a:schemeClr val="lt1"/>
                </a:highlight>
              </a:defRPr>
            </a:lvl7pPr>
            <a:lvl8pPr indent="-317500" lvl="7" marL="3657600" rtl="0">
              <a:spcBef>
                <a:spcPts val="0"/>
              </a:spcBef>
              <a:spcAft>
                <a:spcPts val="0"/>
              </a:spcAft>
              <a:buSzPts val="1400"/>
              <a:buChar char="○"/>
              <a:defRPr>
                <a:highlight>
                  <a:schemeClr val="lt1"/>
                </a:highlight>
              </a:defRPr>
            </a:lvl8pPr>
            <a:lvl9pPr indent="-317500" lvl="8" marL="4114800" rtl="0">
              <a:spcBef>
                <a:spcPts val="0"/>
              </a:spcBef>
              <a:spcAft>
                <a:spcPts val="0"/>
              </a:spcAft>
              <a:buSzPts val="1400"/>
              <a:buChar char="■"/>
              <a:defRPr>
                <a:highlight>
                  <a:schemeClr val="lt1"/>
                </a:highlight>
              </a:defRPr>
            </a:lvl9pPr>
          </a:lstStyle>
          <a:p/>
        </p:txBody>
      </p:sp>
      <p:sp>
        <p:nvSpPr>
          <p:cNvPr id="300" name="Google Shape;300;p5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1" name="Shape 301"/>
        <p:cNvGrpSpPr/>
        <p:nvPr/>
      </p:nvGrpSpPr>
      <p:grpSpPr>
        <a:xfrm>
          <a:off x="0" y="0"/>
          <a:ext cx="0" cy="0"/>
          <a:chOff x="0" y="0"/>
          <a:chExt cx="0" cy="0"/>
        </a:xfrm>
      </p:grpSpPr>
      <p:sp>
        <p:nvSpPr>
          <p:cNvPr id="302" name="Google Shape;302;p5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highlight>
                  <a:schemeClr val="dk1"/>
                </a:highlight>
              </a:defRPr>
            </a:lvl1pPr>
          </a:lstStyle>
          <a:p/>
        </p:txBody>
      </p:sp>
      <p:sp>
        <p:nvSpPr>
          <p:cNvPr id="303" name="Google Shape;303;p5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04" name="Shape 304"/>
        <p:cNvGrpSpPr/>
        <p:nvPr/>
      </p:nvGrpSpPr>
      <p:grpSpPr>
        <a:xfrm>
          <a:off x="0" y="0"/>
          <a:ext cx="0" cy="0"/>
          <a:chOff x="0" y="0"/>
          <a:chExt cx="0" cy="0"/>
        </a:xfrm>
      </p:grpSpPr>
      <p:sp>
        <p:nvSpPr>
          <p:cNvPr id="305" name="Google Shape;305;p55"/>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4000"/>
              <a:buFont typeface="Montserrat"/>
              <a:buNone/>
              <a:defRPr sz="14000">
                <a:latin typeface="Montserrat"/>
                <a:ea typeface="Montserrat"/>
                <a:cs typeface="Montserrat"/>
                <a:sym typeface="Montserrat"/>
              </a:defRPr>
            </a:lvl1pPr>
            <a:lvl2pPr lvl="1" rtl="0" algn="ctr">
              <a:spcBef>
                <a:spcPts val="0"/>
              </a:spcBef>
              <a:spcAft>
                <a:spcPts val="0"/>
              </a:spcAft>
              <a:buSzPts val="14000"/>
              <a:buFont typeface="Montserrat"/>
              <a:buNone/>
              <a:defRPr sz="14000">
                <a:latin typeface="Montserrat"/>
                <a:ea typeface="Montserrat"/>
                <a:cs typeface="Montserrat"/>
                <a:sym typeface="Montserrat"/>
              </a:defRPr>
            </a:lvl2pPr>
            <a:lvl3pPr lvl="2" rtl="0" algn="ctr">
              <a:spcBef>
                <a:spcPts val="0"/>
              </a:spcBef>
              <a:spcAft>
                <a:spcPts val="0"/>
              </a:spcAft>
              <a:buSzPts val="14000"/>
              <a:buFont typeface="Montserrat"/>
              <a:buNone/>
              <a:defRPr sz="14000">
                <a:latin typeface="Montserrat"/>
                <a:ea typeface="Montserrat"/>
                <a:cs typeface="Montserrat"/>
                <a:sym typeface="Montserrat"/>
              </a:defRPr>
            </a:lvl3pPr>
            <a:lvl4pPr lvl="3" rtl="0" algn="ctr">
              <a:spcBef>
                <a:spcPts val="0"/>
              </a:spcBef>
              <a:spcAft>
                <a:spcPts val="0"/>
              </a:spcAft>
              <a:buSzPts val="14000"/>
              <a:buFont typeface="Montserrat"/>
              <a:buNone/>
              <a:defRPr sz="14000">
                <a:latin typeface="Montserrat"/>
                <a:ea typeface="Montserrat"/>
                <a:cs typeface="Montserrat"/>
                <a:sym typeface="Montserrat"/>
              </a:defRPr>
            </a:lvl4pPr>
            <a:lvl5pPr lvl="4" rtl="0" algn="ctr">
              <a:spcBef>
                <a:spcPts val="0"/>
              </a:spcBef>
              <a:spcAft>
                <a:spcPts val="0"/>
              </a:spcAft>
              <a:buSzPts val="14000"/>
              <a:buFont typeface="Montserrat"/>
              <a:buNone/>
              <a:defRPr sz="14000">
                <a:latin typeface="Montserrat"/>
                <a:ea typeface="Montserrat"/>
                <a:cs typeface="Montserrat"/>
                <a:sym typeface="Montserrat"/>
              </a:defRPr>
            </a:lvl5pPr>
            <a:lvl6pPr lvl="5" rtl="0" algn="ctr">
              <a:spcBef>
                <a:spcPts val="0"/>
              </a:spcBef>
              <a:spcAft>
                <a:spcPts val="0"/>
              </a:spcAft>
              <a:buSzPts val="14000"/>
              <a:buFont typeface="Montserrat"/>
              <a:buNone/>
              <a:defRPr sz="14000">
                <a:latin typeface="Montserrat"/>
                <a:ea typeface="Montserrat"/>
                <a:cs typeface="Montserrat"/>
                <a:sym typeface="Montserrat"/>
              </a:defRPr>
            </a:lvl6pPr>
            <a:lvl7pPr lvl="6" rtl="0" algn="ctr">
              <a:spcBef>
                <a:spcPts val="0"/>
              </a:spcBef>
              <a:spcAft>
                <a:spcPts val="0"/>
              </a:spcAft>
              <a:buSzPts val="14000"/>
              <a:buFont typeface="Montserrat"/>
              <a:buNone/>
              <a:defRPr sz="14000">
                <a:latin typeface="Montserrat"/>
                <a:ea typeface="Montserrat"/>
                <a:cs typeface="Montserrat"/>
                <a:sym typeface="Montserrat"/>
              </a:defRPr>
            </a:lvl7pPr>
            <a:lvl8pPr lvl="7" rtl="0" algn="ctr">
              <a:spcBef>
                <a:spcPts val="0"/>
              </a:spcBef>
              <a:spcAft>
                <a:spcPts val="0"/>
              </a:spcAft>
              <a:buSzPts val="14000"/>
              <a:buFont typeface="Montserrat"/>
              <a:buNone/>
              <a:defRPr sz="14000">
                <a:latin typeface="Montserrat"/>
                <a:ea typeface="Montserrat"/>
                <a:cs typeface="Montserrat"/>
                <a:sym typeface="Montserrat"/>
              </a:defRPr>
            </a:lvl8pPr>
            <a:lvl9pPr lvl="8" rtl="0"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306" name="Google Shape;306;p55"/>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highlight>
                  <a:schemeClr val="dk1"/>
                </a:highlight>
              </a:defRPr>
            </a:lvl1pPr>
            <a:lvl2pPr indent="-317500" lvl="1" marL="914400" rtl="0" algn="ctr">
              <a:spcBef>
                <a:spcPts val="0"/>
              </a:spcBef>
              <a:spcAft>
                <a:spcPts val="0"/>
              </a:spcAft>
              <a:buSzPts val="1400"/>
              <a:buChar char="○"/>
              <a:defRPr>
                <a:highlight>
                  <a:schemeClr val="dk1"/>
                </a:highlight>
              </a:defRPr>
            </a:lvl2pPr>
            <a:lvl3pPr indent="-317500" lvl="2" marL="1371600" rtl="0" algn="ctr">
              <a:spcBef>
                <a:spcPts val="0"/>
              </a:spcBef>
              <a:spcAft>
                <a:spcPts val="0"/>
              </a:spcAft>
              <a:buSzPts val="1400"/>
              <a:buChar char="■"/>
              <a:defRPr>
                <a:highlight>
                  <a:schemeClr val="dk1"/>
                </a:highlight>
              </a:defRPr>
            </a:lvl3pPr>
            <a:lvl4pPr indent="-317500" lvl="3" marL="1828800" rtl="0" algn="ctr">
              <a:spcBef>
                <a:spcPts val="0"/>
              </a:spcBef>
              <a:spcAft>
                <a:spcPts val="0"/>
              </a:spcAft>
              <a:buSzPts val="1400"/>
              <a:buChar char="●"/>
              <a:defRPr>
                <a:highlight>
                  <a:schemeClr val="dk1"/>
                </a:highlight>
              </a:defRPr>
            </a:lvl4pPr>
            <a:lvl5pPr indent="-317500" lvl="4" marL="2286000" rtl="0" algn="ctr">
              <a:spcBef>
                <a:spcPts val="0"/>
              </a:spcBef>
              <a:spcAft>
                <a:spcPts val="0"/>
              </a:spcAft>
              <a:buSzPts val="1400"/>
              <a:buChar char="○"/>
              <a:defRPr>
                <a:highlight>
                  <a:schemeClr val="dk1"/>
                </a:highlight>
              </a:defRPr>
            </a:lvl5pPr>
            <a:lvl6pPr indent="-317500" lvl="5" marL="2743200" rtl="0" algn="ctr">
              <a:spcBef>
                <a:spcPts val="0"/>
              </a:spcBef>
              <a:spcAft>
                <a:spcPts val="0"/>
              </a:spcAft>
              <a:buSzPts val="1400"/>
              <a:buChar char="■"/>
              <a:defRPr>
                <a:highlight>
                  <a:schemeClr val="dk1"/>
                </a:highlight>
              </a:defRPr>
            </a:lvl6pPr>
            <a:lvl7pPr indent="-317500" lvl="6" marL="3200400" rtl="0" algn="ctr">
              <a:spcBef>
                <a:spcPts val="0"/>
              </a:spcBef>
              <a:spcAft>
                <a:spcPts val="0"/>
              </a:spcAft>
              <a:buSzPts val="1400"/>
              <a:buChar char="●"/>
              <a:defRPr>
                <a:highlight>
                  <a:schemeClr val="dk1"/>
                </a:highlight>
              </a:defRPr>
            </a:lvl7pPr>
            <a:lvl8pPr indent="-317500" lvl="7" marL="3657600" rtl="0" algn="ctr">
              <a:spcBef>
                <a:spcPts val="0"/>
              </a:spcBef>
              <a:spcAft>
                <a:spcPts val="0"/>
              </a:spcAft>
              <a:buSzPts val="1400"/>
              <a:buChar char="○"/>
              <a:defRPr>
                <a:highlight>
                  <a:schemeClr val="dk1"/>
                </a:highlight>
              </a:defRPr>
            </a:lvl8pPr>
            <a:lvl9pPr indent="-317500" lvl="8" marL="4114800" rtl="0" algn="ctr">
              <a:spcBef>
                <a:spcPts val="0"/>
              </a:spcBef>
              <a:spcAft>
                <a:spcPts val="0"/>
              </a:spcAft>
              <a:buSzPts val="1400"/>
              <a:buChar char="■"/>
              <a:defRPr>
                <a:highlight>
                  <a:schemeClr val="dk1"/>
                </a:highlight>
              </a:defRPr>
            </a:lvl9pPr>
          </a:lstStyle>
          <a:p/>
        </p:txBody>
      </p:sp>
      <p:sp>
        <p:nvSpPr>
          <p:cNvPr id="307" name="Google Shape;307;p5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8" name="Shape 308"/>
        <p:cNvGrpSpPr/>
        <p:nvPr/>
      </p:nvGrpSpPr>
      <p:grpSpPr>
        <a:xfrm>
          <a:off x="0" y="0"/>
          <a:ext cx="0" cy="0"/>
          <a:chOff x="0" y="0"/>
          <a:chExt cx="0" cy="0"/>
        </a:xfrm>
      </p:grpSpPr>
      <p:sp>
        <p:nvSpPr>
          <p:cNvPr id="309" name="Google Shape;309;p5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p:cSld name="SECTION_HEADER_1">
    <p:bg>
      <p:bgPr>
        <a:solidFill>
          <a:schemeClr val="accent4"/>
        </a:solidFill>
      </p:bgPr>
    </p:bg>
    <p:spTree>
      <p:nvGrpSpPr>
        <p:cNvPr id="310" name="Shape 310"/>
        <p:cNvGrpSpPr/>
        <p:nvPr/>
      </p:nvGrpSpPr>
      <p:grpSpPr>
        <a:xfrm>
          <a:off x="0" y="0"/>
          <a:ext cx="0" cy="0"/>
          <a:chOff x="0" y="0"/>
          <a:chExt cx="0" cy="0"/>
        </a:xfrm>
      </p:grpSpPr>
      <p:sp>
        <p:nvSpPr>
          <p:cNvPr id="311" name="Google Shape;311;p5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2">
  <p:cSld name="SECTION_HEADER_2">
    <p:bg>
      <p:bgPr>
        <a:solidFill>
          <a:schemeClr val="accent4"/>
        </a:solidFill>
      </p:bgPr>
    </p:bg>
    <p:spTree>
      <p:nvGrpSpPr>
        <p:cNvPr id="312" name="Shape 312"/>
        <p:cNvGrpSpPr/>
        <p:nvPr/>
      </p:nvGrpSpPr>
      <p:grpSpPr>
        <a:xfrm>
          <a:off x="0" y="0"/>
          <a:ext cx="0" cy="0"/>
          <a:chOff x="0" y="0"/>
          <a:chExt cx="0" cy="0"/>
        </a:xfrm>
      </p:grpSpPr>
      <p:sp>
        <p:nvSpPr>
          <p:cNvPr id="313" name="Google Shape;313;p5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314" name="Shape 314"/>
        <p:cNvGrpSpPr/>
        <p:nvPr/>
      </p:nvGrpSpPr>
      <p:grpSpPr>
        <a:xfrm>
          <a:off x="0" y="0"/>
          <a:ext cx="0" cy="0"/>
          <a:chOff x="0" y="0"/>
          <a:chExt cx="0" cy="0"/>
        </a:xfrm>
      </p:grpSpPr>
      <p:sp>
        <p:nvSpPr>
          <p:cNvPr id="315" name="Google Shape;315;p59"/>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316" name="Google Shape;316;p59"/>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7" name="Google Shape;317;p59"/>
          <p:cNvSpPr/>
          <p:nvPr>
            <p:ph idx="2" type="pic"/>
          </p:nvPr>
        </p:nvSpPr>
        <p:spPr>
          <a:xfrm>
            <a:off x="253008" y="1084144"/>
            <a:ext cx="3168600" cy="3509400"/>
          </a:xfrm>
          <a:prstGeom prst="rect">
            <a:avLst/>
          </a:prstGeom>
          <a:solidFill>
            <a:srgbClr val="D8D8D8"/>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318" name="Shape 318"/>
        <p:cNvGrpSpPr/>
        <p:nvPr/>
      </p:nvGrpSpPr>
      <p:grpSpPr>
        <a:xfrm>
          <a:off x="0" y="0"/>
          <a:ext cx="0" cy="0"/>
          <a:chOff x="0" y="0"/>
          <a:chExt cx="0" cy="0"/>
        </a:xfrm>
      </p:grpSpPr>
      <p:sp>
        <p:nvSpPr>
          <p:cNvPr id="319" name="Google Shape;319;p60"/>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320" name="Google Shape;320;p60"/>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1" name="Google Shape;321;p60"/>
          <p:cNvSpPr/>
          <p:nvPr>
            <p:ph idx="2" type="pic"/>
          </p:nvPr>
        </p:nvSpPr>
        <p:spPr>
          <a:xfrm>
            <a:off x="5723830" y="1084144"/>
            <a:ext cx="3168600" cy="3509400"/>
          </a:xfrm>
          <a:prstGeom prst="rect">
            <a:avLst/>
          </a:prstGeom>
          <a:solidFill>
            <a:srgbClr val="D8D8D8"/>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322" name="Shape 322"/>
        <p:cNvGrpSpPr/>
        <p:nvPr/>
      </p:nvGrpSpPr>
      <p:grpSpPr>
        <a:xfrm>
          <a:off x="0" y="0"/>
          <a:ext cx="0" cy="0"/>
          <a:chOff x="0" y="0"/>
          <a:chExt cx="0" cy="0"/>
        </a:xfrm>
      </p:grpSpPr>
      <p:sp>
        <p:nvSpPr>
          <p:cNvPr id="323" name="Google Shape;323;p61"/>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324" name="Google Shape;324;p61"/>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5" name="Google Shape;325;p61"/>
          <p:cNvSpPr/>
          <p:nvPr>
            <p:ph idx="2" type="pic"/>
          </p:nvPr>
        </p:nvSpPr>
        <p:spPr>
          <a:xfrm>
            <a:off x="6300192" y="2143186"/>
            <a:ext cx="2589000" cy="2217900"/>
          </a:xfrm>
          <a:prstGeom prst="rect">
            <a:avLst/>
          </a:prstGeom>
          <a:solidFill>
            <a:srgbClr val="D8D8D8"/>
          </a:solidFill>
          <a:ln>
            <a:noFill/>
          </a:ln>
        </p:spPr>
      </p:sp>
      <p:sp>
        <p:nvSpPr>
          <p:cNvPr id="326" name="Google Shape;326;p61"/>
          <p:cNvSpPr/>
          <p:nvPr>
            <p:ph idx="3" type="pic"/>
          </p:nvPr>
        </p:nvSpPr>
        <p:spPr>
          <a:xfrm>
            <a:off x="3270335" y="2143186"/>
            <a:ext cx="2589000" cy="2217900"/>
          </a:xfrm>
          <a:prstGeom prst="rect">
            <a:avLst/>
          </a:prstGeom>
          <a:solidFill>
            <a:srgbClr val="D8D8D8"/>
          </a:solidFill>
          <a:ln>
            <a:noFill/>
          </a:ln>
        </p:spPr>
      </p:sp>
      <p:sp>
        <p:nvSpPr>
          <p:cNvPr id="327" name="Google Shape;327;p61"/>
          <p:cNvSpPr/>
          <p:nvPr>
            <p:ph idx="4" type="pic"/>
          </p:nvPr>
        </p:nvSpPr>
        <p:spPr>
          <a:xfrm>
            <a:off x="240478" y="2143186"/>
            <a:ext cx="2589000" cy="2217900"/>
          </a:xfrm>
          <a:prstGeom prst="rect">
            <a:avLst/>
          </a:prstGeom>
          <a:solidFill>
            <a:srgbClr val="D8D8D8"/>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328" name="Shape 328"/>
        <p:cNvGrpSpPr/>
        <p:nvPr/>
      </p:nvGrpSpPr>
      <p:grpSpPr>
        <a:xfrm>
          <a:off x="0" y="0"/>
          <a:ext cx="0" cy="0"/>
          <a:chOff x="0" y="0"/>
          <a:chExt cx="0" cy="0"/>
        </a:xfrm>
      </p:grpSpPr>
      <p:sp>
        <p:nvSpPr>
          <p:cNvPr id="329" name="Google Shape;329;p62"/>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0" name="Google Shape;330;p62"/>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1">
  <p:cSld name="SECTION_HEADER_1_1">
    <p:bg>
      <p:bgPr>
        <a:solidFill>
          <a:schemeClr val="accent4"/>
        </a:solidFill>
      </p:bgPr>
    </p:bg>
    <p:spTree>
      <p:nvGrpSpPr>
        <p:cNvPr id="331" name="Shape 331"/>
        <p:cNvGrpSpPr/>
        <p:nvPr/>
      </p:nvGrpSpPr>
      <p:grpSpPr>
        <a:xfrm>
          <a:off x="0" y="0"/>
          <a:ext cx="0" cy="0"/>
          <a:chOff x="0" y="0"/>
          <a:chExt cx="0" cy="0"/>
        </a:xfrm>
      </p:grpSpPr>
      <p:sp>
        <p:nvSpPr>
          <p:cNvPr id="332" name="Google Shape;332;p6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334" name="Google Shape;334;p6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3">
  <p:cSld name="SECTION_HEADER_3">
    <p:bg>
      <p:bgPr>
        <a:solidFill>
          <a:schemeClr val="accent4"/>
        </a:solidFill>
      </p:bgPr>
    </p:bg>
    <p:spTree>
      <p:nvGrpSpPr>
        <p:cNvPr id="335" name="Shape 335"/>
        <p:cNvGrpSpPr/>
        <p:nvPr/>
      </p:nvGrpSpPr>
      <p:grpSpPr>
        <a:xfrm>
          <a:off x="0" y="0"/>
          <a:ext cx="0" cy="0"/>
          <a:chOff x="0" y="0"/>
          <a:chExt cx="0" cy="0"/>
        </a:xfrm>
      </p:grpSpPr>
      <p:sp>
        <p:nvSpPr>
          <p:cNvPr id="336" name="Google Shape;336;p6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4">
  <p:cSld name="SECTION_HEADER_4">
    <p:bg>
      <p:bgPr>
        <a:solidFill>
          <a:schemeClr val="accent4"/>
        </a:solidFill>
      </p:bgPr>
    </p:bg>
    <p:spTree>
      <p:nvGrpSpPr>
        <p:cNvPr id="337" name="Shape 337"/>
        <p:cNvGrpSpPr/>
        <p:nvPr/>
      </p:nvGrpSpPr>
      <p:grpSpPr>
        <a:xfrm>
          <a:off x="0" y="0"/>
          <a:ext cx="0" cy="0"/>
          <a:chOff x="0" y="0"/>
          <a:chExt cx="0" cy="0"/>
        </a:xfrm>
      </p:grpSpPr>
      <p:sp>
        <p:nvSpPr>
          <p:cNvPr id="338" name="Google Shape;338;p6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343" name="Shape 343"/>
        <p:cNvGrpSpPr/>
        <p:nvPr/>
      </p:nvGrpSpPr>
      <p:grpSpPr>
        <a:xfrm>
          <a:off x="0" y="0"/>
          <a:ext cx="0" cy="0"/>
          <a:chOff x="0" y="0"/>
          <a:chExt cx="0" cy="0"/>
        </a:xfrm>
      </p:grpSpPr>
      <p:sp>
        <p:nvSpPr>
          <p:cNvPr id="344" name="Google Shape;344;p67"/>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5" name="Google Shape;345;p67"/>
          <p:cNvGrpSpPr/>
          <p:nvPr/>
        </p:nvGrpSpPr>
        <p:grpSpPr>
          <a:xfrm>
            <a:off x="830392" y="1191256"/>
            <a:ext cx="745763" cy="45826"/>
            <a:chOff x="4580561" y="2589004"/>
            <a:chExt cx="1064464" cy="25200"/>
          </a:xfrm>
        </p:grpSpPr>
        <p:sp>
          <p:nvSpPr>
            <p:cNvPr id="346" name="Google Shape;346;p6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6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8" name="Google Shape;348;p67"/>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349" name="Google Shape;349;p67"/>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50" name="Google Shape;350;p6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51" name="Shape 351"/>
        <p:cNvGrpSpPr/>
        <p:nvPr/>
      </p:nvGrpSpPr>
      <p:grpSpPr>
        <a:xfrm>
          <a:off x="0" y="0"/>
          <a:ext cx="0" cy="0"/>
          <a:chOff x="0" y="0"/>
          <a:chExt cx="0" cy="0"/>
        </a:xfrm>
      </p:grpSpPr>
      <p:grpSp>
        <p:nvGrpSpPr>
          <p:cNvPr id="352" name="Google Shape;352;p68"/>
          <p:cNvGrpSpPr/>
          <p:nvPr/>
        </p:nvGrpSpPr>
        <p:grpSpPr>
          <a:xfrm>
            <a:off x="830392" y="1191256"/>
            <a:ext cx="745763" cy="45826"/>
            <a:chOff x="4580561" y="2589004"/>
            <a:chExt cx="1064464" cy="25200"/>
          </a:xfrm>
        </p:grpSpPr>
        <p:sp>
          <p:nvSpPr>
            <p:cNvPr id="353" name="Google Shape;353;p6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6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5" name="Google Shape;355;p68"/>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356" name="Google Shape;356;p6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7" name="Shape 357"/>
        <p:cNvGrpSpPr/>
        <p:nvPr/>
      </p:nvGrpSpPr>
      <p:grpSpPr>
        <a:xfrm>
          <a:off x="0" y="0"/>
          <a:ext cx="0" cy="0"/>
          <a:chOff x="0" y="0"/>
          <a:chExt cx="0" cy="0"/>
        </a:xfrm>
      </p:grpSpPr>
      <p:sp>
        <p:nvSpPr>
          <p:cNvPr id="358" name="Google Shape;358;p6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9" name="Google Shape;359;p69"/>
          <p:cNvGrpSpPr/>
          <p:nvPr/>
        </p:nvGrpSpPr>
        <p:grpSpPr>
          <a:xfrm>
            <a:off x="830392" y="1191256"/>
            <a:ext cx="745763" cy="45826"/>
            <a:chOff x="4580561" y="2589004"/>
            <a:chExt cx="1064464" cy="25200"/>
          </a:xfrm>
        </p:grpSpPr>
        <p:sp>
          <p:nvSpPr>
            <p:cNvPr id="360" name="Google Shape;360;p6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6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2" name="Google Shape;362;p69"/>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63" name="Google Shape;363;p6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64" name="Google Shape;364;p6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5" name="Shape 365"/>
        <p:cNvGrpSpPr/>
        <p:nvPr/>
      </p:nvGrpSpPr>
      <p:grpSpPr>
        <a:xfrm>
          <a:off x="0" y="0"/>
          <a:ext cx="0" cy="0"/>
          <a:chOff x="0" y="0"/>
          <a:chExt cx="0" cy="0"/>
        </a:xfrm>
      </p:grpSpPr>
      <p:sp>
        <p:nvSpPr>
          <p:cNvPr id="366" name="Google Shape;366;p7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7" name="Google Shape;367;p70"/>
          <p:cNvGrpSpPr/>
          <p:nvPr/>
        </p:nvGrpSpPr>
        <p:grpSpPr>
          <a:xfrm>
            <a:off x="830392" y="1191256"/>
            <a:ext cx="745763" cy="45826"/>
            <a:chOff x="4580561" y="2589004"/>
            <a:chExt cx="1064464" cy="25200"/>
          </a:xfrm>
        </p:grpSpPr>
        <p:sp>
          <p:nvSpPr>
            <p:cNvPr id="368" name="Google Shape;368;p7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7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0" name="Google Shape;370;p70"/>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71" name="Google Shape;371;p70"/>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72" name="Google Shape;372;p70"/>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73" name="Google Shape;373;p7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4" name="Shape 374"/>
        <p:cNvGrpSpPr/>
        <p:nvPr/>
      </p:nvGrpSpPr>
      <p:grpSpPr>
        <a:xfrm>
          <a:off x="0" y="0"/>
          <a:ext cx="0" cy="0"/>
          <a:chOff x="0" y="0"/>
          <a:chExt cx="0" cy="0"/>
        </a:xfrm>
      </p:grpSpPr>
      <p:sp>
        <p:nvSpPr>
          <p:cNvPr id="375" name="Google Shape;375;p7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6" name="Google Shape;376;p71"/>
          <p:cNvGrpSpPr/>
          <p:nvPr/>
        </p:nvGrpSpPr>
        <p:grpSpPr>
          <a:xfrm>
            <a:off x="830392" y="1191256"/>
            <a:ext cx="745763" cy="45826"/>
            <a:chOff x="4580561" y="2589004"/>
            <a:chExt cx="1064464" cy="25200"/>
          </a:xfrm>
        </p:grpSpPr>
        <p:sp>
          <p:nvSpPr>
            <p:cNvPr id="377" name="Google Shape;377;p7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7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9" name="Google Shape;379;p71"/>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80" name="Google Shape;380;p7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1" name="Shape 381"/>
        <p:cNvGrpSpPr/>
        <p:nvPr/>
      </p:nvGrpSpPr>
      <p:grpSpPr>
        <a:xfrm>
          <a:off x="0" y="0"/>
          <a:ext cx="0" cy="0"/>
          <a:chOff x="0" y="0"/>
          <a:chExt cx="0" cy="0"/>
        </a:xfrm>
      </p:grpSpPr>
      <p:sp>
        <p:nvSpPr>
          <p:cNvPr id="382" name="Google Shape;382;p7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3" name="Google Shape;383;p72"/>
          <p:cNvGrpSpPr/>
          <p:nvPr/>
        </p:nvGrpSpPr>
        <p:grpSpPr>
          <a:xfrm>
            <a:off x="830392" y="1191256"/>
            <a:ext cx="745763" cy="45826"/>
            <a:chOff x="4580561" y="2589004"/>
            <a:chExt cx="1064464" cy="25200"/>
          </a:xfrm>
        </p:grpSpPr>
        <p:sp>
          <p:nvSpPr>
            <p:cNvPr id="384" name="Google Shape;384;p7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7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6" name="Google Shape;386;p72"/>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87" name="Google Shape;387;p72"/>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88" name="Google Shape;388;p7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89" name="Shape 389"/>
        <p:cNvGrpSpPr/>
        <p:nvPr/>
      </p:nvGrpSpPr>
      <p:grpSpPr>
        <a:xfrm>
          <a:off x="0" y="0"/>
          <a:ext cx="0" cy="0"/>
          <a:chOff x="0" y="0"/>
          <a:chExt cx="0" cy="0"/>
        </a:xfrm>
      </p:grpSpPr>
      <p:grpSp>
        <p:nvGrpSpPr>
          <p:cNvPr id="390" name="Google Shape;390;p73"/>
          <p:cNvGrpSpPr/>
          <p:nvPr/>
        </p:nvGrpSpPr>
        <p:grpSpPr>
          <a:xfrm>
            <a:off x="830392" y="4169130"/>
            <a:ext cx="745763" cy="45826"/>
            <a:chOff x="4580561" y="2589004"/>
            <a:chExt cx="1064464" cy="25200"/>
          </a:xfrm>
        </p:grpSpPr>
        <p:sp>
          <p:nvSpPr>
            <p:cNvPr id="391" name="Google Shape;391;p7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7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3" name="Google Shape;393;p73"/>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394" name="Google Shape;394;p7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5" name="Shape 395"/>
        <p:cNvGrpSpPr/>
        <p:nvPr/>
      </p:nvGrpSpPr>
      <p:grpSpPr>
        <a:xfrm>
          <a:off x="0" y="0"/>
          <a:ext cx="0" cy="0"/>
          <a:chOff x="0" y="0"/>
          <a:chExt cx="0" cy="0"/>
        </a:xfrm>
      </p:grpSpPr>
      <p:sp>
        <p:nvSpPr>
          <p:cNvPr id="396" name="Google Shape;396;p74"/>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7" name="Google Shape;397;p74"/>
          <p:cNvGrpSpPr/>
          <p:nvPr/>
        </p:nvGrpSpPr>
        <p:grpSpPr>
          <a:xfrm>
            <a:off x="830392" y="1191256"/>
            <a:ext cx="745763" cy="45826"/>
            <a:chOff x="4580561" y="2589004"/>
            <a:chExt cx="1064464" cy="25200"/>
          </a:xfrm>
        </p:grpSpPr>
        <p:sp>
          <p:nvSpPr>
            <p:cNvPr id="398" name="Google Shape;398;p7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7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0" name="Google Shape;400;p74"/>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1" name="Google Shape;401;p74"/>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402" name="Google Shape;402;p74"/>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03" name="Google Shape;403;p7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04" name="Shape 404"/>
        <p:cNvGrpSpPr/>
        <p:nvPr/>
      </p:nvGrpSpPr>
      <p:grpSpPr>
        <a:xfrm>
          <a:off x="0" y="0"/>
          <a:ext cx="0" cy="0"/>
          <a:chOff x="0" y="0"/>
          <a:chExt cx="0" cy="0"/>
        </a:xfrm>
      </p:grpSpPr>
      <p:sp>
        <p:nvSpPr>
          <p:cNvPr id="405" name="Google Shape;405;p75"/>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406" name="Google Shape;406;p7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407" name="Shape 407"/>
        <p:cNvGrpSpPr/>
        <p:nvPr/>
      </p:nvGrpSpPr>
      <p:grpSpPr>
        <a:xfrm>
          <a:off x="0" y="0"/>
          <a:ext cx="0" cy="0"/>
          <a:chOff x="0" y="0"/>
          <a:chExt cx="0" cy="0"/>
        </a:xfrm>
      </p:grpSpPr>
      <p:grpSp>
        <p:nvGrpSpPr>
          <p:cNvPr id="408" name="Google Shape;408;p76"/>
          <p:cNvGrpSpPr/>
          <p:nvPr/>
        </p:nvGrpSpPr>
        <p:grpSpPr>
          <a:xfrm>
            <a:off x="830392" y="4169130"/>
            <a:ext cx="745763" cy="45826"/>
            <a:chOff x="4580561" y="2589004"/>
            <a:chExt cx="1064464" cy="25200"/>
          </a:xfrm>
        </p:grpSpPr>
        <p:sp>
          <p:nvSpPr>
            <p:cNvPr id="409" name="Google Shape;409;p7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7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 name="Google Shape;411;p76"/>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412" name="Google Shape;412;p76"/>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413" name="Google Shape;413;p7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4" name="Shape 414"/>
        <p:cNvGrpSpPr/>
        <p:nvPr/>
      </p:nvGrpSpPr>
      <p:grpSpPr>
        <a:xfrm>
          <a:off x="0" y="0"/>
          <a:ext cx="0" cy="0"/>
          <a:chOff x="0" y="0"/>
          <a:chExt cx="0" cy="0"/>
        </a:xfrm>
      </p:grpSpPr>
      <p:sp>
        <p:nvSpPr>
          <p:cNvPr id="415" name="Google Shape;415;p7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416" name="Shape 416"/>
        <p:cNvGrpSpPr/>
        <p:nvPr/>
      </p:nvGrpSpPr>
      <p:grpSpPr>
        <a:xfrm>
          <a:off x="0" y="0"/>
          <a:ext cx="0" cy="0"/>
          <a:chOff x="0" y="0"/>
          <a:chExt cx="0" cy="0"/>
        </a:xfrm>
      </p:grpSpPr>
      <p:sp>
        <p:nvSpPr>
          <p:cNvPr id="417" name="Google Shape;417;p78"/>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78"/>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419" name="Google Shape;419;p78"/>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0" name="Google Shape;420;p78"/>
          <p:cNvSpPr/>
          <p:nvPr>
            <p:ph idx="2" type="pic"/>
          </p:nvPr>
        </p:nvSpPr>
        <p:spPr>
          <a:xfrm>
            <a:off x="6300192" y="2143186"/>
            <a:ext cx="2589000" cy="2217900"/>
          </a:xfrm>
          <a:prstGeom prst="rect">
            <a:avLst/>
          </a:prstGeom>
          <a:solidFill>
            <a:srgbClr val="D8D8D8"/>
          </a:solidFill>
          <a:ln>
            <a:noFill/>
          </a:ln>
        </p:spPr>
      </p:sp>
      <p:sp>
        <p:nvSpPr>
          <p:cNvPr id="421" name="Google Shape;421;p78"/>
          <p:cNvSpPr/>
          <p:nvPr>
            <p:ph idx="3" type="pic"/>
          </p:nvPr>
        </p:nvSpPr>
        <p:spPr>
          <a:xfrm>
            <a:off x="3270335" y="2143186"/>
            <a:ext cx="2589000" cy="2217900"/>
          </a:xfrm>
          <a:prstGeom prst="rect">
            <a:avLst/>
          </a:prstGeom>
          <a:solidFill>
            <a:srgbClr val="D8D8D8"/>
          </a:solidFill>
          <a:ln>
            <a:noFill/>
          </a:ln>
        </p:spPr>
      </p:sp>
      <p:sp>
        <p:nvSpPr>
          <p:cNvPr id="422" name="Google Shape;422;p78"/>
          <p:cNvSpPr/>
          <p:nvPr>
            <p:ph idx="4" type="pic"/>
          </p:nvPr>
        </p:nvSpPr>
        <p:spPr>
          <a:xfrm>
            <a:off x="240478" y="2143186"/>
            <a:ext cx="2589000" cy="2217900"/>
          </a:xfrm>
          <a:prstGeom prst="rect">
            <a:avLst/>
          </a:prstGeom>
          <a:solidFill>
            <a:srgbClr val="D8D8D8"/>
          </a:solid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423" name="Shape 423"/>
        <p:cNvGrpSpPr/>
        <p:nvPr/>
      </p:nvGrpSpPr>
      <p:grpSpPr>
        <a:xfrm>
          <a:off x="0" y="0"/>
          <a:ext cx="0" cy="0"/>
          <a:chOff x="0" y="0"/>
          <a:chExt cx="0" cy="0"/>
        </a:xfrm>
      </p:grpSpPr>
      <p:cxnSp>
        <p:nvCxnSpPr>
          <p:cNvPr id="424" name="Google Shape;424;p79"/>
          <p:cNvCxnSpPr>
            <a:endCxn id="425"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425" name="Google Shape;425;p79"/>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6" name="Google Shape;426;p79"/>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427" name="Google Shape;427;p79"/>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428" name="Google Shape;428;p79"/>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9" name="Google Shape;429;p79"/>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pic>
        <p:nvPicPr>
          <p:cNvPr id="430" name="Google Shape;430;p79"/>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431" name="Google Shape;431;p79"/>
          <p:cNvGrpSpPr/>
          <p:nvPr/>
        </p:nvGrpSpPr>
        <p:grpSpPr>
          <a:xfrm>
            <a:off x="8100392" y="4531287"/>
            <a:ext cx="841438" cy="539501"/>
            <a:chOff x="1403648" y="4531287"/>
            <a:chExt cx="841438" cy="539501"/>
          </a:xfrm>
        </p:grpSpPr>
        <p:pic>
          <p:nvPicPr>
            <p:cNvPr id="432" name="Google Shape;432;p79"/>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433" name="Google Shape;433;p79"/>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434" name="Shape 434"/>
        <p:cNvGrpSpPr/>
        <p:nvPr/>
      </p:nvGrpSpPr>
      <p:grpSpPr>
        <a:xfrm>
          <a:off x="0" y="0"/>
          <a:ext cx="0" cy="0"/>
          <a:chOff x="0" y="0"/>
          <a:chExt cx="0" cy="0"/>
        </a:xfrm>
      </p:grpSpPr>
      <p:pic>
        <p:nvPicPr>
          <p:cNvPr id="435" name="Google Shape;435;p80"/>
          <p:cNvPicPr preferRelativeResize="0"/>
          <p:nvPr/>
        </p:nvPicPr>
        <p:blipFill rotWithShape="1">
          <a:blip r:embed="rId2">
            <a:alphaModFix/>
          </a:blip>
          <a:srcRect b="10602" l="0" r="0" t="0"/>
          <a:stretch/>
        </p:blipFill>
        <p:spPr>
          <a:xfrm>
            <a:off x="0" y="6190"/>
            <a:ext cx="9143999" cy="4587269"/>
          </a:xfrm>
          <a:prstGeom prst="rect">
            <a:avLst/>
          </a:prstGeom>
          <a:noFill/>
          <a:ln>
            <a:noFill/>
          </a:ln>
        </p:spPr>
      </p:pic>
      <p:cxnSp>
        <p:nvCxnSpPr>
          <p:cNvPr id="436" name="Google Shape;436;p80"/>
          <p:cNvCxnSpPr>
            <a:endCxn id="437"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437" name="Google Shape;437;p80"/>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8" name="Google Shape;438;p80"/>
          <p:cNvPicPr preferRelativeResize="0"/>
          <p:nvPr/>
        </p:nvPicPr>
        <p:blipFill rotWithShape="1">
          <a:blip r:embed="rId3">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439" name="Google Shape;439;p80"/>
          <p:cNvPicPr preferRelativeResize="0"/>
          <p:nvPr/>
        </p:nvPicPr>
        <p:blipFill rotWithShape="1">
          <a:blip r:embed="rId4">
            <a:alphaModFix/>
          </a:blip>
          <a:srcRect b="0" l="0" r="0" t="0"/>
          <a:stretch/>
        </p:blipFill>
        <p:spPr>
          <a:xfrm>
            <a:off x="107504" y="4624192"/>
            <a:ext cx="835897" cy="395830"/>
          </a:xfrm>
          <a:prstGeom prst="rect">
            <a:avLst/>
          </a:prstGeom>
          <a:noFill/>
          <a:ln>
            <a:noFill/>
          </a:ln>
        </p:spPr>
      </p:pic>
      <p:sp>
        <p:nvSpPr>
          <p:cNvPr id="440" name="Google Shape;440;p80"/>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441" name="Google Shape;441;p80"/>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2" name="Google Shape;442;p80"/>
          <p:cNvSpPr/>
          <p:nvPr>
            <p:ph idx="2" type="pic"/>
          </p:nvPr>
        </p:nvSpPr>
        <p:spPr>
          <a:xfrm>
            <a:off x="5723830" y="1084144"/>
            <a:ext cx="3168600" cy="3509400"/>
          </a:xfrm>
          <a:prstGeom prst="rect">
            <a:avLst/>
          </a:prstGeom>
          <a:solidFill>
            <a:srgbClr val="D8D8D8"/>
          </a:solidFill>
          <a:ln>
            <a:noFill/>
          </a:ln>
        </p:spPr>
      </p:sp>
      <p:grpSp>
        <p:nvGrpSpPr>
          <p:cNvPr id="443" name="Google Shape;443;p80"/>
          <p:cNvGrpSpPr/>
          <p:nvPr/>
        </p:nvGrpSpPr>
        <p:grpSpPr>
          <a:xfrm>
            <a:off x="8100392" y="4531287"/>
            <a:ext cx="841438" cy="539501"/>
            <a:chOff x="1403648" y="4531287"/>
            <a:chExt cx="841438" cy="539501"/>
          </a:xfrm>
        </p:grpSpPr>
        <p:pic>
          <p:nvPicPr>
            <p:cNvPr id="444" name="Google Shape;444;p80"/>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445" name="Google Shape;445;p80"/>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5.xml"/></Relationships>
</file>

<file path=ppt/slideMasters/_rels/slideMaster5.xml.rels><?xml version="1.0" encoding="UTF-8" standalone="yes"?><Relationships xmlns="http://schemas.openxmlformats.org/package/2006/relationships"><Relationship Id="rId20" Type="http://schemas.openxmlformats.org/officeDocument/2006/relationships/theme" Target="../theme/theme6.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59.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21" Type="http://schemas.openxmlformats.org/officeDocument/2006/relationships/theme" Target="../theme/theme4.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7" Type="http://schemas.openxmlformats.org/officeDocument/2006/relationships/slideLayout" Target="../slideLayouts/slideLayout56.xml"/><Relationship Id="rId16" Type="http://schemas.openxmlformats.org/officeDocument/2006/relationships/slideLayout" Target="../slideLayouts/slideLayout55.xml"/><Relationship Id="rId5" Type="http://schemas.openxmlformats.org/officeDocument/2006/relationships/slideLayout" Target="../slideLayouts/slideLayout44.xml"/><Relationship Id="rId19" Type="http://schemas.openxmlformats.org/officeDocument/2006/relationships/slideLayout" Target="../slideLayouts/slideLayout58.xml"/><Relationship Id="rId6" Type="http://schemas.openxmlformats.org/officeDocument/2006/relationships/slideLayout" Target="../slideLayouts/slideLayout45.xml"/><Relationship Id="rId18" Type="http://schemas.openxmlformats.org/officeDocument/2006/relationships/slideLayout" Target="../slideLayouts/slideLayout57.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0.xml"/><Relationship Id="rId10" Type="http://schemas.openxmlformats.org/officeDocument/2006/relationships/slideLayout" Target="../slideLayouts/slideLayout69.xml"/><Relationship Id="rId13" Type="http://schemas.openxmlformats.org/officeDocument/2006/relationships/slideLayout" Target="../slideLayouts/slideLayout72.xml"/><Relationship Id="rId12" Type="http://schemas.openxmlformats.org/officeDocument/2006/relationships/slideLayout" Target="../slideLayouts/slideLayout71.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5" Type="http://schemas.openxmlformats.org/officeDocument/2006/relationships/theme" Target="../theme/theme8.xml"/><Relationship Id="rId14" Type="http://schemas.openxmlformats.org/officeDocument/2006/relationships/slideLayout" Target="../slideLayouts/slideLayout7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8" name="Shape 138"/>
        <p:cNvGrpSpPr/>
        <p:nvPr/>
      </p:nvGrpSpPr>
      <p:grpSpPr>
        <a:xfrm>
          <a:off x="0" y="0"/>
          <a:ext cx="0" cy="0"/>
          <a:chOff x="0" y="0"/>
          <a:chExt cx="0" cy="0"/>
        </a:xfrm>
      </p:grpSpPr>
      <p:sp>
        <p:nvSpPr>
          <p:cNvPr id="139" name="Google Shape;139;p18"/>
          <p:cNvSpPr txBox="1"/>
          <p:nvPr>
            <p:ph type="title"/>
          </p:nvPr>
        </p:nvSpPr>
        <p:spPr>
          <a:xfrm>
            <a:off x="628650" y="273847"/>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2"/>
              </a:buClr>
              <a:buSzPts val="2300"/>
              <a:buFont typeface="Poppins"/>
              <a:buNone/>
              <a:defRPr b="1" i="0" sz="2300" u="none" cap="none" strike="noStrike">
                <a:solidFill>
                  <a:schemeClr val="dk2"/>
                </a:solidFill>
                <a:latin typeface="Poppins"/>
                <a:ea typeface="Poppins"/>
                <a:cs typeface="Poppins"/>
                <a:sym typeface="Poppins"/>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p:txBody>
      </p:sp>
      <p:sp>
        <p:nvSpPr>
          <p:cNvPr id="140" name="Google Shape;140;p1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Poppins Light"/>
                <a:ea typeface="Poppins Light"/>
                <a:cs typeface="Poppins Light"/>
                <a:sym typeface="Poppins Light"/>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oppins Light"/>
                <a:ea typeface="Poppins Light"/>
                <a:cs typeface="Poppins Light"/>
                <a:sym typeface="Poppins Light"/>
              </a:defRPr>
            </a:lvl2pPr>
            <a:lvl3pPr indent="-317500" lvl="2" marL="1371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oppins Light"/>
                <a:ea typeface="Poppins Light"/>
                <a:cs typeface="Poppins Light"/>
                <a:sym typeface="Poppins Light"/>
              </a:defRPr>
            </a:lvl3pPr>
            <a:lvl4pPr indent="-304800" lvl="3" marL="18288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Poppins Light"/>
                <a:ea typeface="Poppins Light"/>
                <a:cs typeface="Poppins Light"/>
                <a:sym typeface="Poppins Light"/>
              </a:defRPr>
            </a:lvl4pPr>
            <a:lvl5pPr indent="-304800" lvl="4" marL="22860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Poppins Light"/>
                <a:ea typeface="Poppins Light"/>
                <a:cs typeface="Poppins Light"/>
                <a:sym typeface="Poppins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2" name="Shape 142"/>
        <p:cNvGrpSpPr/>
        <p:nvPr/>
      </p:nvGrpSpPr>
      <p:grpSpPr>
        <a:xfrm>
          <a:off x="0" y="0"/>
          <a:ext cx="0" cy="0"/>
          <a:chOff x="0" y="0"/>
          <a:chExt cx="0" cy="0"/>
        </a:xfrm>
      </p:grpSpPr>
      <p:sp>
        <p:nvSpPr>
          <p:cNvPr id="143" name="Google Shape;143;p20"/>
          <p:cNvSpPr txBox="1"/>
          <p:nvPr>
            <p:ph type="title"/>
          </p:nvPr>
        </p:nvSpPr>
        <p:spPr>
          <a:xfrm>
            <a:off x="628650" y="273850"/>
            <a:ext cx="7635000" cy="994200"/>
          </a:xfrm>
          <a:prstGeom prst="rect">
            <a:avLst/>
          </a:prstGeom>
          <a:noFill/>
          <a:ln>
            <a:noFill/>
          </a:ln>
        </p:spPr>
        <p:txBody>
          <a:bodyPr anchorCtr="0" anchor="ctr" bIns="17150" lIns="34300" spcFirstLastPara="1" rIns="34300" wrap="square" tIns="17150">
            <a:normAutofit/>
          </a:bodyPr>
          <a:lstStyle>
            <a:lvl1pPr lvl="0" marR="0" rtl="0" algn="l">
              <a:lnSpc>
                <a:spcPct val="90000"/>
              </a:lnSpc>
              <a:spcBef>
                <a:spcPts val="0"/>
              </a:spcBef>
              <a:spcAft>
                <a:spcPts val="0"/>
              </a:spcAft>
              <a:buClr>
                <a:schemeClr val="dk2"/>
              </a:buClr>
              <a:buSzPts val="3300"/>
              <a:buFont typeface="Poppins"/>
              <a:buNone/>
              <a:defRPr b="1" i="0" sz="3300" u="none" cap="none" strike="noStrike">
                <a:solidFill>
                  <a:schemeClr val="dk2"/>
                </a:solidFill>
                <a:latin typeface="Poppins"/>
                <a:ea typeface="Poppins"/>
                <a:cs typeface="Poppins"/>
                <a:sym typeface="Poppins"/>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p:txBody>
      </p:sp>
      <p:sp>
        <p:nvSpPr>
          <p:cNvPr id="144" name="Google Shape;144;p20"/>
          <p:cNvSpPr txBox="1"/>
          <p:nvPr>
            <p:ph idx="1" type="body"/>
          </p:nvPr>
        </p:nvSpPr>
        <p:spPr>
          <a:xfrm>
            <a:off x="628650" y="1369219"/>
            <a:ext cx="7886700" cy="3263504"/>
          </a:xfrm>
          <a:prstGeom prst="rect">
            <a:avLst/>
          </a:prstGeom>
          <a:noFill/>
          <a:ln>
            <a:noFill/>
          </a:ln>
        </p:spPr>
        <p:txBody>
          <a:bodyPr anchorCtr="0" anchor="t" bIns="17150" lIns="34300" spcFirstLastPara="1" rIns="34300" wrap="square" tIns="17150">
            <a:normAutofit/>
          </a:bodyPr>
          <a:lstStyle>
            <a:lvl1pPr indent="-228600" lvl="0" marL="45720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Lato Light"/>
                <a:ea typeface="Lato Light"/>
                <a:cs typeface="Lato Light"/>
                <a:sym typeface="Lato Light"/>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Lato Light"/>
                <a:ea typeface="Lato Light"/>
                <a:cs typeface="Lato Light"/>
                <a:sym typeface="Lato Light"/>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Lato Light"/>
                <a:ea typeface="Lato Light"/>
                <a:cs typeface="Lato Light"/>
                <a:sym typeface="Lato Light"/>
              </a:defRPr>
            </a:lvl3pPr>
            <a:lvl4pPr indent="-228600" lvl="3" marL="1828800" marR="0" rtl="0" algn="l">
              <a:lnSpc>
                <a:spcPct val="90000"/>
              </a:lnSpc>
              <a:spcBef>
                <a:spcPts val="400"/>
              </a:spcBef>
              <a:spcAft>
                <a:spcPts val="0"/>
              </a:spcAft>
              <a:buClr>
                <a:schemeClr val="dk1"/>
              </a:buClr>
              <a:buSzPts val="1300"/>
              <a:buFont typeface="Arial"/>
              <a:buNone/>
              <a:defRPr b="0" i="0" sz="1300" u="none" cap="none" strike="noStrike">
                <a:solidFill>
                  <a:schemeClr val="dk1"/>
                </a:solidFill>
                <a:latin typeface="Lato Light"/>
                <a:ea typeface="Lato Light"/>
                <a:cs typeface="Lato Light"/>
                <a:sym typeface="Lato Light"/>
              </a:defRPr>
            </a:lvl4pPr>
            <a:lvl5pPr indent="-228600" lvl="4" marL="2286000" marR="0" rtl="0" algn="l">
              <a:lnSpc>
                <a:spcPct val="90000"/>
              </a:lnSpc>
              <a:spcBef>
                <a:spcPts val="400"/>
              </a:spcBef>
              <a:spcAft>
                <a:spcPts val="0"/>
              </a:spcAft>
              <a:buClr>
                <a:schemeClr val="dk1"/>
              </a:buClr>
              <a:buSzPts val="1300"/>
              <a:buFont typeface="Arial"/>
              <a:buNone/>
              <a:defRPr b="0" i="0" sz="1300" u="none" cap="none" strike="noStrike">
                <a:solidFill>
                  <a:schemeClr val="dk1"/>
                </a:solidFill>
                <a:latin typeface="Lato Light"/>
                <a:ea typeface="Lato Light"/>
                <a:cs typeface="Lato Light"/>
                <a:sym typeface="Lato Light"/>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7" name="Shape 147"/>
        <p:cNvGrpSpPr/>
        <p:nvPr/>
      </p:nvGrpSpPr>
      <p:grpSpPr>
        <a:xfrm>
          <a:off x="0" y="0"/>
          <a:ext cx="0" cy="0"/>
          <a:chOff x="0" y="0"/>
          <a:chExt cx="0" cy="0"/>
        </a:xfrm>
      </p:grpSpPr>
      <p:sp>
        <p:nvSpPr>
          <p:cNvPr id="148" name="Google Shape;148;p23"/>
          <p:cNvSpPr txBox="1"/>
          <p:nvPr>
            <p:ph type="title"/>
          </p:nvPr>
        </p:nvSpPr>
        <p:spPr>
          <a:xfrm>
            <a:off x="628650" y="273850"/>
            <a:ext cx="7985400" cy="994200"/>
          </a:xfrm>
          <a:prstGeom prst="rect">
            <a:avLst/>
          </a:prstGeom>
          <a:noFill/>
          <a:ln>
            <a:noFill/>
          </a:ln>
        </p:spPr>
        <p:txBody>
          <a:bodyPr anchorCtr="0" anchor="ctr" bIns="17150" lIns="34300" spcFirstLastPara="1" rIns="34300" wrap="square" tIns="17150">
            <a:normAutofit/>
          </a:bodyPr>
          <a:lstStyle>
            <a:lvl1pPr lvl="0" marR="0" rtl="0" algn="l">
              <a:lnSpc>
                <a:spcPct val="90000"/>
              </a:lnSpc>
              <a:spcBef>
                <a:spcPts val="0"/>
              </a:spcBef>
              <a:spcAft>
                <a:spcPts val="0"/>
              </a:spcAft>
              <a:buClr>
                <a:schemeClr val="dk2"/>
              </a:buClr>
              <a:buSzPts val="2500"/>
              <a:buFont typeface="Poppins"/>
              <a:buNone/>
              <a:defRPr b="1" i="0" sz="2500" u="none" cap="none" strike="noStrike">
                <a:solidFill>
                  <a:schemeClr val="dk2"/>
                </a:solidFill>
                <a:latin typeface="Poppins"/>
                <a:ea typeface="Poppins"/>
                <a:cs typeface="Poppins"/>
                <a:sym typeface="Poppins"/>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p:txBody>
      </p:sp>
      <p:sp>
        <p:nvSpPr>
          <p:cNvPr id="149" name="Google Shape;149;p23"/>
          <p:cNvSpPr txBox="1"/>
          <p:nvPr>
            <p:ph idx="1" type="body"/>
          </p:nvPr>
        </p:nvSpPr>
        <p:spPr>
          <a:xfrm>
            <a:off x="628650" y="1369219"/>
            <a:ext cx="7886700" cy="3263400"/>
          </a:xfrm>
          <a:prstGeom prst="rect">
            <a:avLst/>
          </a:prstGeom>
          <a:noFill/>
          <a:ln>
            <a:noFill/>
          </a:ln>
        </p:spPr>
        <p:txBody>
          <a:bodyPr anchorCtr="0" anchor="t" bIns="17150" lIns="34300" spcFirstLastPara="1" rIns="34300" wrap="square" tIns="17150">
            <a:normAutofit/>
          </a:bodyPr>
          <a:lstStyle>
            <a:lvl1pPr indent="-228600" lvl="0" marL="45720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Lato Light"/>
                <a:ea typeface="Lato Light"/>
                <a:cs typeface="Lato Light"/>
                <a:sym typeface="Lato Light"/>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Lato Light"/>
                <a:ea typeface="Lato Light"/>
                <a:cs typeface="Lato Light"/>
                <a:sym typeface="Lato Light"/>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Lato Light"/>
                <a:ea typeface="Lato Light"/>
                <a:cs typeface="Lato Light"/>
                <a:sym typeface="Lato Light"/>
              </a:defRPr>
            </a:lvl3pPr>
            <a:lvl4pPr indent="-228600" lvl="3" marL="1828800" marR="0" rtl="0" algn="l">
              <a:lnSpc>
                <a:spcPct val="90000"/>
              </a:lnSpc>
              <a:spcBef>
                <a:spcPts val="400"/>
              </a:spcBef>
              <a:spcAft>
                <a:spcPts val="0"/>
              </a:spcAft>
              <a:buClr>
                <a:schemeClr val="dk1"/>
              </a:buClr>
              <a:buSzPts val="1300"/>
              <a:buFont typeface="Arial"/>
              <a:buNone/>
              <a:defRPr b="0" i="0" sz="1300" u="none" cap="none" strike="noStrike">
                <a:solidFill>
                  <a:schemeClr val="dk1"/>
                </a:solidFill>
                <a:latin typeface="Lato Light"/>
                <a:ea typeface="Lato Light"/>
                <a:cs typeface="Lato Light"/>
                <a:sym typeface="Lato Light"/>
              </a:defRPr>
            </a:lvl4pPr>
            <a:lvl5pPr indent="-228600" lvl="4" marL="2286000" marR="0" rtl="0" algn="l">
              <a:lnSpc>
                <a:spcPct val="90000"/>
              </a:lnSpc>
              <a:spcBef>
                <a:spcPts val="400"/>
              </a:spcBef>
              <a:spcAft>
                <a:spcPts val="0"/>
              </a:spcAft>
              <a:buClr>
                <a:schemeClr val="dk1"/>
              </a:buClr>
              <a:buSzPts val="1300"/>
              <a:buFont typeface="Arial"/>
              <a:buNone/>
              <a:defRPr b="0" i="0" sz="1300" u="none" cap="none" strike="noStrike">
                <a:solidFill>
                  <a:schemeClr val="dk1"/>
                </a:solidFill>
                <a:latin typeface="Lato Light"/>
                <a:ea typeface="Lato Light"/>
                <a:cs typeface="Lato Light"/>
                <a:sym typeface="Lato Light"/>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151" name="Shape 151"/>
        <p:cNvGrpSpPr/>
        <p:nvPr/>
      </p:nvGrpSpPr>
      <p:grpSpPr>
        <a:xfrm>
          <a:off x="0" y="0"/>
          <a:ext cx="0" cy="0"/>
          <a:chOff x="0" y="0"/>
          <a:chExt cx="0" cy="0"/>
        </a:xfrm>
      </p:grpSpPr>
      <p:sp>
        <p:nvSpPr>
          <p:cNvPr id="152" name="Google Shape;152;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153" name="Google Shape;153;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154" name="Google Shape;154;p2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261" name="Shape 261"/>
        <p:cNvGrpSpPr/>
        <p:nvPr/>
      </p:nvGrpSpPr>
      <p:grpSpPr>
        <a:xfrm>
          <a:off x="0" y="0"/>
          <a:ext cx="0" cy="0"/>
          <a:chOff x="0" y="0"/>
          <a:chExt cx="0" cy="0"/>
        </a:xfrm>
      </p:grpSpPr>
      <p:sp>
        <p:nvSpPr>
          <p:cNvPr id="262" name="Google Shape;262;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263" name="Google Shape;263;p45"/>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264" name="Google Shape;264;p4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Playfair Display"/>
                <a:ea typeface="Playfair Display"/>
                <a:cs typeface="Playfair Display"/>
                <a:sym typeface="Playfair Display"/>
              </a:defRPr>
            </a:lvl1pPr>
            <a:lvl2pPr lvl="1" rtl="0" algn="r">
              <a:buNone/>
              <a:defRPr sz="1000">
                <a:solidFill>
                  <a:schemeClr val="dk2"/>
                </a:solidFill>
                <a:latin typeface="Playfair Display"/>
                <a:ea typeface="Playfair Display"/>
                <a:cs typeface="Playfair Display"/>
                <a:sym typeface="Playfair Display"/>
              </a:defRPr>
            </a:lvl2pPr>
            <a:lvl3pPr lvl="2" rtl="0" algn="r">
              <a:buNone/>
              <a:defRPr sz="1000">
                <a:solidFill>
                  <a:schemeClr val="dk2"/>
                </a:solidFill>
                <a:latin typeface="Playfair Display"/>
                <a:ea typeface="Playfair Display"/>
                <a:cs typeface="Playfair Display"/>
                <a:sym typeface="Playfair Display"/>
              </a:defRPr>
            </a:lvl3pPr>
            <a:lvl4pPr lvl="3" rtl="0" algn="r">
              <a:buNone/>
              <a:defRPr sz="1000">
                <a:solidFill>
                  <a:schemeClr val="dk2"/>
                </a:solidFill>
                <a:latin typeface="Playfair Display"/>
                <a:ea typeface="Playfair Display"/>
                <a:cs typeface="Playfair Display"/>
                <a:sym typeface="Playfair Display"/>
              </a:defRPr>
            </a:lvl4pPr>
            <a:lvl5pPr lvl="4" rtl="0" algn="r">
              <a:buNone/>
              <a:defRPr sz="1000">
                <a:solidFill>
                  <a:schemeClr val="dk2"/>
                </a:solidFill>
                <a:latin typeface="Playfair Display"/>
                <a:ea typeface="Playfair Display"/>
                <a:cs typeface="Playfair Display"/>
                <a:sym typeface="Playfair Display"/>
              </a:defRPr>
            </a:lvl5pPr>
            <a:lvl6pPr lvl="5" rtl="0" algn="r">
              <a:buNone/>
              <a:defRPr sz="1000">
                <a:solidFill>
                  <a:schemeClr val="dk2"/>
                </a:solidFill>
                <a:latin typeface="Playfair Display"/>
                <a:ea typeface="Playfair Display"/>
                <a:cs typeface="Playfair Display"/>
                <a:sym typeface="Playfair Display"/>
              </a:defRPr>
            </a:lvl6pPr>
            <a:lvl7pPr lvl="6" rtl="0" algn="r">
              <a:buNone/>
              <a:defRPr sz="1000">
                <a:solidFill>
                  <a:schemeClr val="dk2"/>
                </a:solidFill>
                <a:latin typeface="Playfair Display"/>
                <a:ea typeface="Playfair Display"/>
                <a:cs typeface="Playfair Display"/>
                <a:sym typeface="Playfair Display"/>
              </a:defRPr>
            </a:lvl7pPr>
            <a:lvl8pPr lvl="7" rtl="0" algn="r">
              <a:buNone/>
              <a:defRPr sz="1000">
                <a:solidFill>
                  <a:schemeClr val="dk2"/>
                </a:solidFill>
                <a:latin typeface="Playfair Display"/>
                <a:ea typeface="Playfair Display"/>
                <a:cs typeface="Playfair Display"/>
                <a:sym typeface="Playfair Display"/>
              </a:defRPr>
            </a:lvl8pPr>
            <a:lvl9pPr lvl="8" rtl="0"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339" name="Shape 339"/>
        <p:cNvGrpSpPr/>
        <p:nvPr/>
      </p:nvGrpSpPr>
      <p:grpSpPr>
        <a:xfrm>
          <a:off x="0" y="0"/>
          <a:ext cx="0" cy="0"/>
          <a:chOff x="0" y="0"/>
          <a:chExt cx="0" cy="0"/>
        </a:xfrm>
      </p:grpSpPr>
      <p:sp>
        <p:nvSpPr>
          <p:cNvPr id="340" name="Google Shape;340;p6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341" name="Google Shape;341;p6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342" name="Google Shape;342;p6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hyperlink" Target="https://doi.org/10.2777/59065" TargetMode="External"/><Relationship Id="rId4" Type="http://schemas.openxmlformats.org/officeDocument/2006/relationships/hyperlink" Target="https://doi.org/10.5281/zenodo.5512637" TargetMode="External"/><Relationship Id="rId5" Type="http://schemas.openxmlformats.org/officeDocument/2006/relationships/hyperlink" Target="https://doi.org/10.5281/zenodo.3908317"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1.xml"/><Relationship Id="rId3" Type="http://schemas.openxmlformats.org/officeDocument/2006/relationships/hyperlink" Target="https://en.wikipedia.org/wiki/Open_access" TargetMode="External"/><Relationship Id="rId4" Type="http://schemas.openxmlformats.org/officeDocument/2006/relationships/hyperlink" Target="https://en.wikipedia.org/wiki/Interoperable" TargetMode="External"/><Relationship Id="rId5" Type="http://schemas.openxmlformats.org/officeDocument/2006/relationships/hyperlink" Target="https://en.wikipedia.org/wiki/Open_Archives_Initiative_Protocol_for_Metadata_Harvesting" TargetMode="External"/><Relationship Id="rId6"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5.xml"/><Relationship Id="rId3" Type="http://schemas.openxmlformats.org/officeDocument/2006/relationships/hyperlink" Target="https://en.wikipedia.org/wiki/Metadata" TargetMode="External"/><Relationship Id="rId4" Type="http://schemas.openxmlformats.org/officeDocument/2006/relationships/hyperlink" Target="https://en.wikipedia.org/wiki/UR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8.xml"/><Relationship Id="rId3" Type="http://schemas.openxmlformats.org/officeDocument/2006/relationships/image" Target="../media/image30.jpg"/><Relationship Id="rId4" Type="http://schemas.openxmlformats.org/officeDocument/2006/relationships/hyperlink" Target="https://www.jisc.ac.uk/blog/how-do-you-deal-with-a-problem-like-reproducibility-29-nov-2018" TargetMode="External"/><Relationship Id="rId5" Type="http://schemas.openxmlformats.org/officeDocument/2006/relationships/hyperlink" Target="https://www.jisc.ac.uk/guides/an-introduction-to-open-acces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3.xml"/><Relationship Id="rId3" Type="http://schemas.openxmlformats.org/officeDocument/2006/relationships/image" Target="../media/image42.jpg"/><Relationship Id="rId4" Type="http://schemas.openxmlformats.org/officeDocument/2006/relationships/hyperlink" Target="https://unsplash.com/@luandmario?utm_source=unsplash&amp;utm_medium=referral&amp;utm_content=creditCopyText" TargetMode="External"/><Relationship Id="rId5" Type="http://schemas.openxmlformats.org/officeDocument/2006/relationships/hyperlink" Target="https://unsplash.com/s/photos/hybrid?utm_source=unsplash&amp;utm_medium=referral&amp;utm_content=creditCopyTex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44.jpg"/><Relationship Id="rId4" Type="http://schemas.openxmlformats.org/officeDocument/2006/relationships/hyperlink" Target="https://unsplash.com/@einarstorsul?utm_source=unsplash&amp;utm_medium=referral&amp;utm_content=creditCopyText" TargetMode="External"/><Relationship Id="rId5" Type="http://schemas.openxmlformats.org/officeDocument/2006/relationships/hyperlink" Target="https://unsplash.com/@einarstorsul?utm_source=unsplash&amp;utm_medium=referral&amp;utm_content=creditCopyText" TargetMode="External"/><Relationship Id="rId6" Type="http://schemas.openxmlformats.org/officeDocument/2006/relationships/hyperlink" Target="https://unsplash.com/s/photos/crossroad?utm_source=unsplash&amp;utm_medium=referral&amp;utm_content=creditCopyText" TargetMode="External"/><Relationship Id="rId7" Type="http://schemas.openxmlformats.org/officeDocument/2006/relationships/hyperlink" Target="https://unsplash.com/s/photos/crossroad?utm_source=unsplash&amp;utm_medium=referral&amp;utm_content=creditCopyTex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5.xml"/><Relationship Id="rId3" Type="http://schemas.openxmlformats.org/officeDocument/2006/relationships/hyperlink" Target="https://v2.sherpa.ac.uk/romeo/"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0.xml"/><Relationship Id="rId3" Type="http://schemas.openxmlformats.org/officeDocument/2006/relationships/hyperlink" Target="https://v2.sherpa.ac.uk/romeo/" TargetMode="External"/></Relationships>
</file>

<file path=ppt/slides/_rels/slide41.xml.rels><?xml version="1.0" encoding="UTF-8" standalone="yes"?><Relationships xmlns="http://schemas.openxmlformats.org/package/2006/relationships"><Relationship Id="rId10" Type="http://schemas.openxmlformats.org/officeDocument/2006/relationships/image" Target="../media/image41.png"/><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6.jpg"/><Relationship Id="rId5" Type="http://schemas.openxmlformats.org/officeDocument/2006/relationships/image" Target="../media/image40.png"/><Relationship Id="rId6" Type="http://schemas.openxmlformats.org/officeDocument/2006/relationships/image" Target="../media/image37.png"/><Relationship Id="rId7" Type="http://schemas.openxmlformats.org/officeDocument/2006/relationships/image" Target="../media/image43.jpg"/><Relationship Id="rId8" Type="http://schemas.openxmlformats.org/officeDocument/2006/relationships/image" Target="../media/image3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hyperlink" Target="http://www.menti.com" TargetMode="External"/><Relationship Id="rId4" Type="http://schemas.openxmlformats.org/officeDocument/2006/relationships/hyperlink" Target="https://eosc-pillar.d4science.org/group/eoscpillaroslf" TargetMode="External"/><Relationship Id="rId5" Type="http://schemas.openxmlformats.org/officeDocument/2006/relationships/image" Target="../media/image19.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38.jpg"/><Relationship Id="rId4" Type="http://schemas.openxmlformats.org/officeDocument/2006/relationships/hyperlink" Target="https://unsplash.com/@anniespratt?utm_source=unsplash&amp;utm_medium=referral&amp;utm_content=creditCopyText" TargetMode="External"/><Relationship Id="rId5" Type="http://schemas.openxmlformats.org/officeDocument/2006/relationships/hyperlink" Target="https://unsplash.com/@anniespratt?utm_source=unsplash&amp;utm_medium=referral&amp;utm_content=creditCopyText" TargetMode="External"/><Relationship Id="rId6" Type="http://schemas.openxmlformats.org/officeDocument/2006/relationships/hyperlink" Target="https://unsplash.com/s/photos/homework?utm_source=unsplash&amp;utm_medium=referral&amp;utm_content=creditCopyText" TargetMode="External"/><Relationship Id="rId7" Type="http://schemas.openxmlformats.org/officeDocument/2006/relationships/hyperlink" Target="https://unsplash.com/s/photos/homework?utm_source=unsplash&amp;utm_medium=referral&amp;utm_content=creditCopyTex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hyperlink" Target="https://forms.gle/V779q4sAqNYkAtcG6"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 Id="rId3" Type="http://schemas.openxmlformats.org/officeDocument/2006/relationships/hyperlink" Target="https://ec.europa.eu/research/participants/docs/h2020-funding-guide/other/event210421.htm" TargetMode="External"/><Relationship Id="rId4" Type="http://schemas.openxmlformats.org/officeDocument/2006/relationships/hyperlink" Target="https://ec.europa.eu/research/participants/docs/h2020-funding-guide/other/event210421.htm" TargetMode="External"/><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81"/>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it">
                <a:solidFill>
                  <a:srgbClr val="595959"/>
                </a:solidFill>
              </a:rPr>
              <a:t>Module 2.1 - Open Access: what and how</a:t>
            </a:r>
            <a:endParaRPr>
              <a:solidFill>
                <a:srgbClr val="595959"/>
              </a:solidFill>
            </a:endParaRPr>
          </a:p>
          <a:p>
            <a:pPr indent="0" lvl="0" marL="0" rtl="0" algn="l">
              <a:spcBef>
                <a:spcPts val="0"/>
              </a:spcBef>
              <a:spcAft>
                <a:spcPts val="0"/>
              </a:spcAft>
              <a:buNone/>
            </a:pPr>
            <a:r>
              <a:t/>
            </a:r>
            <a:endParaRPr/>
          </a:p>
        </p:txBody>
      </p:sp>
      <p:sp>
        <p:nvSpPr>
          <p:cNvPr id="451" name="Google Shape;451;p81"/>
          <p:cNvSpPr txBox="1"/>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3000"/>
              </a:spcBef>
              <a:spcAft>
                <a:spcPts val="1500"/>
              </a:spcAft>
              <a:buNone/>
            </a:pPr>
            <a:r>
              <a:rPr b="1" lang="it" sz="3150">
                <a:solidFill>
                  <a:srgbClr val="2D2E33"/>
                </a:solidFill>
                <a:latin typeface="Montserrat"/>
                <a:ea typeface="Montserrat"/>
                <a:cs typeface="Montserrat"/>
                <a:sym typeface="Montserrat"/>
              </a:rPr>
              <a:t>Practical course on FAIR Data Stewardship in Life Science</a:t>
            </a:r>
            <a:endParaRPr b="1" sz="4200">
              <a:solidFill>
                <a:srgbClr val="1A1A1A"/>
              </a:solidFill>
              <a:latin typeface="Raleway"/>
              <a:ea typeface="Raleway"/>
              <a:cs typeface="Raleway"/>
              <a:sym typeface="Raleway"/>
            </a:endParaRPr>
          </a:p>
        </p:txBody>
      </p:sp>
      <p:sp>
        <p:nvSpPr>
          <p:cNvPr id="452" name="Google Shape;452;p81"/>
          <p:cNvSpPr txBox="1"/>
          <p:nvPr/>
        </p:nvSpPr>
        <p:spPr>
          <a:xfrm>
            <a:off x="838275" y="3808475"/>
            <a:ext cx="7498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Lato"/>
                <a:ea typeface="Lato"/>
                <a:cs typeface="Lato"/>
                <a:sym typeface="Lato"/>
              </a:rPr>
              <a:t>Gina Pavone, CNR-ISTI		0000-0003-0087-2151</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Emma Lazzeri, GARR		0000-0003-0506-046X</a:t>
            </a:r>
            <a:endParaRPr>
              <a:latin typeface="Lato"/>
              <a:ea typeface="Lato"/>
              <a:cs typeface="Lato"/>
              <a:sym typeface="Lato"/>
            </a:endParaRPr>
          </a:p>
        </p:txBody>
      </p:sp>
      <p:pic>
        <p:nvPicPr>
          <p:cNvPr id="453" name="Google Shape;453;p81"/>
          <p:cNvPicPr preferRelativeResize="0"/>
          <p:nvPr/>
        </p:nvPicPr>
        <p:blipFill>
          <a:blip r:embed="rId3">
            <a:alphaModFix/>
          </a:blip>
          <a:stretch>
            <a:fillRect/>
          </a:stretch>
        </p:blipFill>
        <p:spPr>
          <a:xfrm>
            <a:off x="7940975" y="4695226"/>
            <a:ext cx="1129551" cy="398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graphicFrame>
        <p:nvGraphicFramePr>
          <p:cNvPr id="608" name="Google Shape;608;p90"/>
          <p:cNvGraphicFramePr/>
          <p:nvPr/>
        </p:nvGraphicFramePr>
        <p:xfrm>
          <a:off x="358425" y="857463"/>
          <a:ext cx="3000000" cy="3000000"/>
        </p:xfrm>
        <a:graphic>
          <a:graphicData uri="http://schemas.openxmlformats.org/drawingml/2006/table">
            <a:tbl>
              <a:tblPr>
                <a:noFill/>
                <a:tableStyleId>{07DC8A02-61A8-434E-86B4-9C2A39005A5A}</a:tableStyleId>
              </a:tblPr>
              <a:tblGrid>
                <a:gridCol w="1656875"/>
                <a:gridCol w="6770275"/>
              </a:tblGrid>
              <a:tr h="230625">
                <a:tc>
                  <a:txBody>
                    <a:bodyPr/>
                    <a:lstStyle/>
                    <a:p>
                      <a:pPr indent="0" lvl="0" marL="0" marR="0" rtl="0" algn="ctr">
                        <a:lnSpc>
                          <a:spcPct val="100000"/>
                        </a:lnSpc>
                        <a:spcBef>
                          <a:spcPts val="0"/>
                        </a:spcBef>
                        <a:spcAft>
                          <a:spcPts val="0"/>
                        </a:spcAft>
                        <a:buClr>
                          <a:srgbClr val="000000"/>
                        </a:buClr>
                        <a:buFont typeface="Arial"/>
                        <a:buNone/>
                      </a:pPr>
                      <a:r>
                        <a:rPr b="1" lang="it">
                          <a:solidFill>
                            <a:schemeClr val="lt1"/>
                          </a:solidFill>
                          <a:latin typeface="Calibri"/>
                          <a:ea typeface="Calibri"/>
                          <a:cs typeface="Calibri"/>
                          <a:sym typeface="Calibri"/>
                        </a:rPr>
                        <a:t>Achievement</a:t>
                      </a:r>
                      <a:endParaRPr b="1">
                        <a:solidFill>
                          <a:schemeClr val="lt1"/>
                        </a:solidFill>
                        <a:latin typeface="Calibri"/>
                        <a:ea typeface="Calibri"/>
                        <a:cs typeface="Calibri"/>
                        <a:sym typeface="Calibri"/>
                      </a:endParaRPr>
                    </a:p>
                  </a:txBody>
                  <a:tcPr marT="91425" marB="91425" marR="91425" marL="91425">
                    <a:solidFill>
                      <a:srgbClr val="007AAA"/>
                    </a:solidFill>
                  </a:tcPr>
                </a:tc>
                <a:tc>
                  <a:txBody>
                    <a:bodyPr/>
                    <a:lstStyle/>
                    <a:p>
                      <a:pPr indent="0" lvl="0" marL="0" marR="0" rtl="0" algn="ctr">
                        <a:lnSpc>
                          <a:spcPct val="100000"/>
                        </a:lnSpc>
                        <a:spcBef>
                          <a:spcPts val="0"/>
                        </a:spcBef>
                        <a:spcAft>
                          <a:spcPts val="0"/>
                        </a:spcAft>
                        <a:buClr>
                          <a:srgbClr val="000000"/>
                        </a:buClr>
                        <a:buFont typeface="Arial"/>
                        <a:buNone/>
                      </a:pPr>
                      <a:r>
                        <a:rPr b="1" lang="it">
                          <a:solidFill>
                            <a:schemeClr val="lt1"/>
                          </a:solidFill>
                          <a:latin typeface="Calibri"/>
                          <a:ea typeface="Calibri"/>
                          <a:cs typeface="Calibri"/>
                          <a:sym typeface="Calibri"/>
                        </a:rPr>
                        <a:t>Description (500 char)</a:t>
                      </a:r>
                      <a:endParaRPr b="1">
                        <a:solidFill>
                          <a:schemeClr val="lt1"/>
                        </a:solidFill>
                        <a:latin typeface="Calibri"/>
                        <a:ea typeface="Calibri"/>
                        <a:cs typeface="Calibri"/>
                        <a:sym typeface="Calibri"/>
                      </a:endParaRPr>
                    </a:p>
                  </a:txBody>
                  <a:tcPr marT="91425" marB="91425" marR="91425" marL="91425">
                    <a:solidFill>
                      <a:srgbClr val="007AAA"/>
                    </a:solidFill>
                  </a:tcPr>
                </a:tc>
              </a:tr>
              <a:tr h="1382375">
                <a:tc>
                  <a:txBody>
                    <a:bodyPr/>
                    <a:lstStyle/>
                    <a:p>
                      <a:pPr indent="0" lvl="0" marL="0" marR="101600" rtl="0" algn="ctr">
                        <a:lnSpc>
                          <a:spcPct val="100000"/>
                        </a:lnSpc>
                        <a:spcBef>
                          <a:spcPts val="300"/>
                        </a:spcBef>
                        <a:spcAft>
                          <a:spcPts val="0"/>
                        </a:spcAft>
                        <a:buNone/>
                      </a:pPr>
                      <a:r>
                        <a:rPr b="1" lang="it" sz="1200">
                          <a:solidFill>
                            <a:schemeClr val="dk2"/>
                          </a:solidFill>
                          <a:latin typeface="Poppins"/>
                          <a:ea typeface="Poppins"/>
                          <a:cs typeface="Poppins"/>
                          <a:sym typeface="Poppins"/>
                        </a:rPr>
                        <a:t>Publication</a:t>
                      </a:r>
                      <a:endParaRPr sz="1200">
                        <a:solidFill>
                          <a:schemeClr val="dk2"/>
                        </a:solidFill>
                        <a:latin typeface="Poppins"/>
                        <a:ea typeface="Poppins"/>
                        <a:cs typeface="Poppins"/>
                        <a:sym typeface="Poppins"/>
                      </a:endParaRPr>
                    </a:p>
                  </a:txBody>
                  <a:tcPr marT="91425" marB="91425" marR="91425" marL="91425">
                    <a:solidFill>
                      <a:srgbClr val="F2F2F2"/>
                    </a:solidFill>
                  </a:tcPr>
                </a:tc>
                <a:tc>
                  <a:txBody>
                    <a:bodyPr/>
                    <a:lstStyle/>
                    <a:p>
                      <a:pPr indent="0" lvl="0" marL="0" marR="101600" rtl="0" algn="l">
                        <a:lnSpc>
                          <a:spcPct val="100000"/>
                        </a:lnSpc>
                        <a:spcBef>
                          <a:spcPts val="300"/>
                        </a:spcBef>
                        <a:spcAft>
                          <a:spcPts val="0"/>
                        </a:spcAft>
                        <a:buNone/>
                      </a:pPr>
                      <a:r>
                        <a:rPr lang="it" sz="1200">
                          <a:solidFill>
                            <a:schemeClr val="dk2"/>
                          </a:solidFill>
                          <a:latin typeface="Poppins"/>
                          <a:ea typeface="Poppins"/>
                          <a:cs typeface="Poppins"/>
                          <a:sym typeface="Poppins"/>
                        </a:rPr>
                        <a:t>The report of the EOSC-EB-WG on Skills and Training has set the basis for digital skills for EOSC and Open Science and is currently one of the main pillar of Competences vs Profiles definition, Training resources in the EOSC ecosystem. The Coordinator of Skills4EOSC was part of the EOSC-EB-W G on S&amp;T, and is one of the Editors of the Report “Digital skills for FAIR and Open Science - Report from  the EOSC Executive Board Skills and Training W orking Group”(2021), </a:t>
                      </a:r>
                      <a:r>
                        <a:rPr lang="it" sz="1200" u="sng">
                          <a:solidFill>
                            <a:schemeClr val="hlink"/>
                          </a:solidFill>
                          <a:latin typeface="Poppins"/>
                          <a:ea typeface="Poppins"/>
                          <a:cs typeface="Poppins"/>
                          <a:sym typeface="Poppins"/>
                          <a:hlinkClick r:id="rId3"/>
                        </a:rPr>
                        <a:t>https://doi.org/10.2777/59065</a:t>
                      </a:r>
                      <a:r>
                        <a:rPr lang="it" sz="1200">
                          <a:solidFill>
                            <a:schemeClr val="dk2"/>
                          </a:solidFill>
                          <a:latin typeface="Poppins"/>
                          <a:ea typeface="Poppins"/>
                          <a:cs typeface="Poppins"/>
                          <a:sym typeface="Poppins"/>
                        </a:rPr>
                        <a:t> </a:t>
                      </a:r>
                      <a:endParaRPr sz="1200">
                        <a:solidFill>
                          <a:schemeClr val="dk2"/>
                        </a:solidFill>
                        <a:latin typeface="Poppins"/>
                        <a:ea typeface="Poppins"/>
                        <a:cs typeface="Poppins"/>
                        <a:sym typeface="Poppins"/>
                      </a:endParaRPr>
                    </a:p>
                  </a:txBody>
                  <a:tcPr marT="91425" marB="91425" marR="91425" marL="91425">
                    <a:solidFill>
                      <a:srgbClr val="F2F2F2"/>
                    </a:solidFill>
                  </a:tcPr>
                </a:tc>
              </a:tr>
              <a:tr h="381000">
                <a:tc>
                  <a:txBody>
                    <a:bodyPr/>
                    <a:lstStyle/>
                    <a:p>
                      <a:pPr indent="0" lvl="0" marL="0" marR="0" rtl="0" algn="ctr">
                        <a:lnSpc>
                          <a:spcPct val="100000"/>
                        </a:lnSpc>
                        <a:spcBef>
                          <a:spcPts val="0"/>
                        </a:spcBef>
                        <a:spcAft>
                          <a:spcPts val="0"/>
                        </a:spcAft>
                        <a:buNone/>
                      </a:pPr>
                      <a:r>
                        <a:rPr b="1" lang="it" sz="1200">
                          <a:solidFill>
                            <a:schemeClr val="dk2"/>
                          </a:solidFill>
                          <a:latin typeface="Poppins"/>
                          <a:ea typeface="Poppins"/>
                          <a:cs typeface="Poppins"/>
                          <a:sym typeface="Poppins"/>
                        </a:rPr>
                        <a:t>Publication</a:t>
                      </a:r>
                      <a:endParaRPr b="1" sz="1200">
                        <a:solidFill>
                          <a:schemeClr val="dk2"/>
                        </a:solidFill>
                        <a:latin typeface="Poppins"/>
                        <a:ea typeface="Poppins"/>
                        <a:cs typeface="Poppins"/>
                        <a:sym typeface="Poppins"/>
                      </a:endParaRPr>
                    </a:p>
                  </a:txBody>
                  <a:tcPr marT="91425" marB="91425" marR="91425" marL="91425">
                    <a:solidFill>
                      <a:schemeClr val="lt1"/>
                    </a:solidFill>
                  </a:tcPr>
                </a:tc>
                <a:tc>
                  <a:txBody>
                    <a:bodyPr/>
                    <a:lstStyle/>
                    <a:p>
                      <a:pPr indent="0" lvl="0" marL="0" marR="101600" rtl="0" algn="l">
                        <a:lnSpc>
                          <a:spcPct val="100000"/>
                        </a:lnSpc>
                        <a:spcBef>
                          <a:spcPts val="300"/>
                        </a:spcBef>
                        <a:spcAft>
                          <a:spcPts val="0"/>
                        </a:spcAft>
                        <a:buNone/>
                      </a:pPr>
                      <a:r>
                        <a:rPr lang="it" sz="1200">
                          <a:solidFill>
                            <a:schemeClr val="dk2"/>
                          </a:solidFill>
                          <a:latin typeface="Poppins"/>
                          <a:ea typeface="Poppins"/>
                          <a:cs typeface="Poppins"/>
                          <a:sym typeface="Poppins"/>
                        </a:rPr>
                        <a:t>The ICDI Competence Centre Mission paper(</a:t>
                      </a:r>
                      <a:r>
                        <a:rPr lang="it" sz="1200" u="sng">
                          <a:solidFill>
                            <a:schemeClr val="hlink"/>
                          </a:solidFill>
                          <a:latin typeface="Poppins"/>
                          <a:ea typeface="Poppins"/>
                          <a:cs typeface="Poppins"/>
                          <a:sym typeface="Poppins"/>
                          <a:hlinkClick r:id="rId4"/>
                        </a:rPr>
                        <a:t>https://doi.org/10.5281/zenodo.5512637</a:t>
                      </a:r>
                      <a:r>
                        <a:rPr lang="it" sz="1200">
                          <a:solidFill>
                            <a:schemeClr val="dk2"/>
                          </a:solidFill>
                          <a:latin typeface="Poppins"/>
                          <a:ea typeface="Poppins"/>
                          <a:cs typeface="Poppins"/>
                          <a:sym typeface="Poppins"/>
                        </a:rPr>
                        <a:t>) describes the different actors and roles, the activities and services offered, the added value each stakeholder can find, and thee tools, in particular the portal, a connection to the national landscape and users. The document has achieved extensive impact on the Italian community and is a major reference for the European context (240+ views and 190 downloads on Zenodo)</a:t>
                      </a:r>
                      <a:endParaRPr sz="1200">
                        <a:solidFill>
                          <a:schemeClr val="dk2"/>
                        </a:solidFill>
                        <a:latin typeface="Poppins"/>
                        <a:ea typeface="Poppins"/>
                        <a:cs typeface="Poppins"/>
                        <a:sym typeface="Poppins"/>
                      </a:endParaRPr>
                    </a:p>
                  </a:txBody>
                  <a:tcPr marT="91425" marB="91425" marR="91425" marL="91425">
                    <a:solidFill>
                      <a:schemeClr val="lt1"/>
                    </a:solidFill>
                  </a:tcPr>
                </a:tc>
              </a:tr>
              <a:tr h="381000">
                <a:tc>
                  <a:txBody>
                    <a:bodyPr/>
                    <a:lstStyle/>
                    <a:p>
                      <a:pPr indent="0" lvl="0" marL="0" marR="0" rtl="0" algn="ctr">
                        <a:lnSpc>
                          <a:spcPct val="100000"/>
                        </a:lnSpc>
                        <a:spcBef>
                          <a:spcPts val="0"/>
                        </a:spcBef>
                        <a:spcAft>
                          <a:spcPts val="0"/>
                        </a:spcAft>
                        <a:buNone/>
                      </a:pPr>
                      <a:r>
                        <a:rPr b="1" lang="it" sz="1200">
                          <a:solidFill>
                            <a:schemeClr val="dk2"/>
                          </a:solidFill>
                          <a:latin typeface="Poppins"/>
                          <a:ea typeface="Poppins"/>
                          <a:cs typeface="Poppins"/>
                          <a:sym typeface="Poppins"/>
                        </a:rPr>
                        <a:t>Other Achievement</a:t>
                      </a:r>
                      <a:endParaRPr b="1" sz="1200">
                        <a:solidFill>
                          <a:schemeClr val="dk2"/>
                        </a:solidFill>
                        <a:latin typeface="Poppins"/>
                        <a:ea typeface="Poppins"/>
                        <a:cs typeface="Poppins"/>
                        <a:sym typeface="Poppins"/>
                      </a:endParaRPr>
                    </a:p>
                  </a:txBody>
                  <a:tcPr marT="91425" marB="91425" marR="91425" marL="91425">
                    <a:solidFill>
                      <a:srgbClr val="F2F2F2"/>
                    </a:solidFill>
                  </a:tcPr>
                </a:tc>
                <a:tc>
                  <a:txBody>
                    <a:bodyPr/>
                    <a:lstStyle/>
                    <a:p>
                      <a:pPr indent="0" lvl="0" marL="0" rtl="0" algn="l">
                        <a:spcBef>
                          <a:spcPts val="0"/>
                        </a:spcBef>
                        <a:spcAft>
                          <a:spcPts val="0"/>
                        </a:spcAft>
                        <a:buNone/>
                      </a:pPr>
                      <a:r>
                        <a:rPr lang="it" sz="1200">
                          <a:solidFill>
                            <a:schemeClr val="dk2"/>
                          </a:solidFill>
                          <a:latin typeface="Poppins"/>
                          <a:ea typeface="Poppins"/>
                          <a:cs typeface="Poppins"/>
                          <a:sym typeface="Poppins"/>
                        </a:rPr>
                        <a:t>Training course "Open Science dalla A alla Z" [in Italian], June 2020. </a:t>
                      </a:r>
                      <a:r>
                        <a:rPr lang="it" sz="1200" u="sng">
                          <a:solidFill>
                            <a:schemeClr val="hlink"/>
                          </a:solidFill>
                          <a:latin typeface="Poppins"/>
                          <a:ea typeface="Poppins"/>
                          <a:cs typeface="Poppins"/>
                          <a:sym typeface="Poppins"/>
                          <a:hlinkClick r:id="rId5"/>
                        </a:rPr>
                        <a:t>https://doi.org/10.5281/zenodo.3908317</a:t>
                      </a:r>
                      <a:r>
                        <a:rPr lang="it" sz="1200">
                          <a:solidFill>
                            <a:schemeClr val="dk2"/>
                          </a:solidFill>
                          <a:latin typeface="Poppins"/>
                          <a:ea typeface="Poppins"/>
                          <a:cs typeface="Poppins"/>
                          <a:sym typeface="Poppins"/>
                        </a:rPr>
                        <a:t>. Six modules on why Open Science is needed and how it works; EU policies; EOSC; data management and FAIR data. In Italian to create training and advocacy material not only in English for national communities. Views: +800. Downloads:+1000</a:t>
                      </a:r>
                      <a:endParaRPr sz="1200">
                        <a:solidFill>
                          <a:schemeClr val="dk2"/>
                        </a:solidFill>
                        <a:latin typeface="Poppins"/>
                        <a:ea typeface="Poppins"/>
                        <a:cs typeface="Poppins"/>
                        <a:sym typeface="Poppins"/>
                      </a:endParaRPr>
                    </a:p>
                  </a:txBody>
                  <a:tcPr marT="91425" marB="91425" marR="91425" marL="91425">
                    <a:solidFill>
                      <a:srgbClr val="F2F2F2"/>
                    </a:solidFill>
                  </a:tcPr>
                </a:tc>
              </a:tr>
            </a:tbl>
          </a:graphicData>
        </a:graphic>
      </p:graphicFrame>
      <p:sp>
        <p:nvSpPr>
          <p:cNvPr id="609" name="Google Shape;609;p90"/>
          <p:cNvSpPr txBox="1"/>
          <p:nvPr/>
        </p:nvSpPr>
        <p:spPr>
          <a:xfrm>
            <a:off x="2769901" y="201900"/>
            <a:ext cx="3604200" cy="3888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b="1" lang="it" sz="2300">
                <a:solidFill>
                  <a:schemeClr val="dk2"/>
                </a:solidFill>
                <a:latin typeface="Poppins"/>
                <a:ea typeface="Poppins"/>
                <a:cs typeface="Poppins"/>
                <a:sym typeface="Poppins"/>
              </a:rPr>
              <a:t>Useful examples</a:t>
            </a:r>
            <a:endParaRPr sz="500"/>
          </a:p>
        </p:txBody>
      </p:sp>
      <p:sp>
        <p:nvSpPr>
          <p:cNvPr id="610" name="Google Shape;610;p90"/>
          <p:cNvSpPr txBox="1"/>
          <p:nvPr/>
        </p:nvSpPr>
        <p:spPr>
          <a:xfrm>
            <a:off x="2933399" y="590700"/>
            <a:ext cx="3277200" cy="1731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it" sz="900">
                <a:solidFill>
                  <a:srgbClr val="080808"/>
                </a:solidFill>
                <a:latin typeface="Poppins Light"/>
                <a:ea typeface="Poppins Light"/>
                <a:cs typeface="Poppins Light"/>
                <a:sym typeface="Poppins Light"/>
              </a:rPr>
              <a:t>taken from a successful Horizon Europe proposal</a:t>
            </a:r>
            <a:endParaRPr sz="500">
              <a:solidFill>
                <a:srgbClr val="08080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91"/>
          <p:cNvSpPr txBox="1"/>
          <p:nvPr>
            <p:ph type="title"/>
          </p:nvPr>
        </p:nvSpPr>
        <p:spPr>
          <a:xfrm>
            <a:off x="344250" y="1403850"/>
            <a:ext cx="8455500" cy="2146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it"/>
              <a:t>Main concepts of scholarly communication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cxnSp>
        <p:nvCxnSpPr>
          <p:cNvPr id="620" name="Google Shape;620;p92"/>
          <p:cNvCxnSpPr/>
          <p:nvPr/>
        </p:nvCxnSpPr>
        <p:spPr>
          <a:xfrm>
            <a:off x="594147" y="2261778"/>
            <a:ext cx="11700" cy="1544700"/>
          </a:xfrm>
          <a:prstGeom prst="straightConnector1">
            <a:avLst/>
          </a:prstGeom>
          <a:noFill/>
          <a:ln cap="flat" cmpd="sng" w="76200">
            <a:solidFill>
              <a:schemeClr val="accent4"/>
            </a:solidFill>
            <a:prstDash val="solid"/>
            <a:round/>
            <a:headEnd len="med" w="med" type="none"/>
            <a:tailEnd len="med" w="med" type="none"/>
          </a:ln>
        </p:spPr>
      </p:cxnSp>
      <p:sp>
        <p:nvSpPr>
          <p:cNvPr id="621" name="Google Shape;621;p92"/>
          <p:cNvSpPr txBox="1"/>
          <p:nvPr/>
        </p:nvSpPr>
        <p:spPr>
          <a:xfrm>
            <a:off x="867125" y="1436175"/>
            <a:ext cx="14328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solidFill>
                  <a:schemeClr val="accent4"/>
                </a:solidFill>
                <a:latin typeface="Source Code Pro"/>
                <a:ea typeface="Source Code Pro"/>
                <a:cs typeface="Source Code Pro"/>
                <a:sym typeface="Source Code Pro"/>
              </a:rPr>
              <a:t>PRELIMINARY </a:t>
            </a:r>
            <a:endParaRPr b="1">
              <a:solidFill>
                <a:schemeClr val="accent4"/>
              </a:solidFill>
              <a:latin typeface="Source Code Pro"/>
              <a:ea typeface="Source Code Pro"/>
              <a:cs typeface="Source Code Pro"/>
              <a:sym typeface="Source Code Pro"/>
            </a:endParaRPr>
          </a:p>
          <a:p>
            <a:pPr indent="0" lvl="0" marL="0" rtl="0" algn="l">
              <a:spcBef>
                <a:spcPts val="0"/>
              </a:spcBef>
              <a:spcAft>
                <a:spcPts val="0"/>
              </a:spcAft>
              <a:buNone/>
            </a:pPr>
            <a:r>
              <a:rPr b="1" lang="it">
                <a:solidFill>
                  <a:schemeClr val="accent4"/>
                </a:solidFill>
                <a:latin typeface="Source Code Pro"/>
                <a:ea typeface="Source Code Pro"/>
                <a:cs typeface="Source Code Pro"/>
                <a:sym typeface="Source Code Pro"/>
              </a:rPr>
              <a:t>STAGE</a:t>
            </a:r>
            <a:br>
              <a:rPr b="1" lang="it">
                <a:solidFill>
                  <a:schemeClr val="accent4"/>
                </a:solidFill>
                <a:latin typeface="Source Code Pro"/>
                <a:ea typeface="Source Code Pro"/>
                <a:cs typeface="Source Code Pro"/>
                <a:sym typeface="Source Code Pro"/>
              </a:rPr>
            </a:br>
            <a:endParaRPr b="1">
              <a:solidFill>
                <a:schemeClr val="accent4"/>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-Idea &amp; hypothesis </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-Search for partners &amp; funding</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-Literature review</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-Proposal writing</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t/>
            </a:r>
            <a:endParaRPr sz="1000">
              <a:solidFill>
                <a:schemeClr val="dk2"/>
              </a:solidFill>
              <a:latin typeface="Source Code Pro"/>
              <a:ea typeface="Source Code Pro"/>
              <a:cs typeface="Source Code Pro"/>
              <a:sym typeface="Source Code Pro"/>
            </a:endParaRPr>
          </a:p>
        </p:txBody>
      </p:sp>
      <p:cxnSp>
        <p:nvCxnSpPr>
          <p:cNvPr id="622" name="Google Shape;622;p92"/>
          <p:cNvCxnSpPr/>
          <p:nvPr/>
        </p:nvCxnSpPr>
        <p:spPr>
          <a:xfrm rot="10800000">
            <a:off x="573000" y="3798064"/>
            <a:ext cx="870000" cy="0"/>
          </a:xfrm>
          <a:prstGeom prst="straightConnector1">
            <a:avLst/>
          </a:prstGeom>
          <a:noFill/>
          <a:ln cap="flat" cmpd="sng" w="76200">
            <a:solidFill>
              <a:schemeClr val="accent4"/>
            </a:solidFill>
            <a:prstDash val="solid"/>
            <a:round/>
            <a:headEnd len="med" w="med" type="none"/>
            <a:tailEnd len="med" w="med" type="none"/>
          </a:ln>
        </p:spPr>
      </p:cxnSp>
      <p:pic>
        <p:nvPicPr>
          <p:cNvPr id="623" name="Google Shape;623;p92"/>
          <p:cNvPicPr preferRelativeResize="0"/>
          <p:nvPr/>
        </p:nvPicPr>
        <p:blipFill>
          <a:blip r:embed="rId3">
            <a:alphaModFix/>
          </a:blip>
          <a:stretch>
            <a:fillRect/>
          </a:stretch>
        </p:blipFill>
        <p:spPr>
          <a:xfrm>
            <a:off x="1529079" y="3508843"/>
            <a:ext cx="604174" cy="604173"/>
          </a:xfrm>
          <a:prstGeom prst="rect">
            <a:avLst/>
          </a:prstGeom>
          <a:noFill/>
          <a:ln>
            <a:noFill/>
          </a:ln>
        </p:spPr>
      </p:pic>
      <p:cxnSp>
        <p:nvCxnSpPr>
          <p:cNvPr id="624" name="Google Shape;624;p92"/>
          <p:cNvCxnSpPr/>
          <p:nvPr/>
        </p:nvCxnSpPr>
        <p:spPr>
          <a:xfrm>
            <a:off x="2484197" y="2261779"/>
            <a:ext cx="12000" cy="1544700"/>
          </a:xfrm>
          <a:prstGeom prst="straightConnector1">
            <a:avLst/>
          </a:prstGeom>
          <a:noFill/>
          <a:ln cap="flat" cmpd="sng" w="76200">
            <a:solidFill>
              <a:schemeClr val="accent3"/>
            </a:solidFill>
            <a:prstDash val="solid"/>
            <a:round/>
            <a:headEnd len="med" w="med" type="none"/>
            <a:tailEnd len="med" w="med" type="none"/>
          </a:ln>
        </p:spPr>
      </p:cxnSp>
      <p:sp>
        <p:nvSpPr>
          <p:cNvPr id="625" name="Google Shape;625;p92"/>
          <p:cNvSpPr txBox="1"/>
          <p:nvPr/>
        </p:nvSpPr>
        <p:spPr>
          <a:xfrm>
            <a:off x="2757149" y="1436175"/>
            <a:ext cx="1432800" cy="206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solidFill>
                  <a:schemeClr val="accent3"/>
                </a:solidFill>
                <a:latin typeface="Source Code Pro"/>
                <a:ea typeface="Source Code Pro"/>
                <a:cs typeface="Source Code Pro"/>
                <a:sym typeface="Source Code Pro"/>
              </a:rPr>
              <a:t>RESEARCH &amp;</a:t>
            </a:r>
            <a:endParaRPr b="1">
              <a:solidFill>
                <a:schemeClr val="accent3"/>
              </a:solidFill>
              <a:latin typeface="Source Code Pro"/>
              <a:ea typeface="Source Code Pro"/>
              <a:cs typeface="Source Code Pro"/>
              <a:sym typeface="Source Code Pro"/>
            </a:endParaRPr>
          </a:p>
          <a:p>
            <a:pPr indent="0" lvl="0" marL="0" rtl="0" algn="l">
              <a:spcBef>
                <a:spcPts val="0"/>
              </a:spcBef>
              <a:spcAft>
                <a:spcPts val="0"/>
              </a:spcAft>
              <a:buNone/>
            </a:pPr>
            <a:r>
              <a:rPr b="1" lang="it">
                <a:solidFill>
                  <a:schemeClr val="accent3"/>
                </a:solidFill>
                <a:latin typeface="Source Code Pro"/>
                <a:ea typeface="Source Code Pro"/>
                <a:cs typeface="Source Code Pro"/>
                <a:sym typeface="Source Code Pro"/>
              </a:rPr>
              <a:t>DEVELOPMENT</a:t>
            </a:r>
            <a:br>
              <a:rPr b="1" lang="it">
                <a:solidFill>
                  <a:schemeClr val="accent3"/>
                </a:solidFill>
                <a:latin typeface="Source Code Pro"/>
                <a:ea typeface="Source Code Pro"/>
                <a:cs typeface="Source Code Pro"/>
                <a:sym typeface="Source Code Pro"/>
              </a:rPr>
            </a:br>
            <a:endParaRPr b="1">
              <a:solidFill>
                <a:schemeClr val="accent3"/>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-Simulation, experiment, observation</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-Collect or reuse data</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-Manage data</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-Analyze data </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-Share data</a:t>
            </a:r>
            <a:endParaRPr sz="1000">
              <a:solidFill>
                <a:schemeClr val="dk2"/>
              </a:solidFill>
              <a:latin typeface="Source Code Pro"/>
              <a:ea typeface="Source Code Pro"/>
              <a:cs typeface="Source Code Pro"/>
              <a:sym typeface="Source Code Pro"/>
            </a:endParaRPr>
          </a:p>
        </p:txBody>
      </p:sp>
      <p:cxnSp>
        <p:nvCxnSpPr>
          <p:cNvPr id="626" name="Google Shape;626;p92"/>
          <p:cNvCxnSpPr/>
          <p:nvPr/>
        </p:nvCxnSpPr>
        <p:spPr>
          <a:xfrm rot="10800000">
            <a:off x="2463050" y="3803403"/>
            <a:ext cx="870000" cy="0"/>
          </a:xfrm>
          <a:prstGeom prst="straightConnector1">
            <a:avLst/>
          </a:prstGeom>
          <a:noFill/>
          <a:ln cap="flat" cmpd="sng" w="76200">
            <a:solidFill>
              <a:schemeClr val="accent3"/>
            </a:solidFill>
            <a:prstDash val="solid"/>
            <a:round/>
            <a:headEnd len="med" w="med" type="none"/>
            <a:tailEnd len="med" w="med" type="none"/>
          </a:ln>
        </p:spPr>
      </p:cxnSp>
      <p:cxnSp>
        <p:nvCxnSpPr>
          <p:cNvPr id="627" name="Google Shape;627;p92"/>
          <p:cNvCxnSpPr/>
          <p:nvPr/>
        </p:nvCxnSpPr>
        <p:spPr>
          <a:xfrm>
            <a:off x="4400572" y="2286550"/>
            <a:ext cx="18000" cy="1706100"/>
          </a:xfrm>
          <a:prstGeom prst="straightConnector1">
            <a:avLst/>
          </a:prstGeom>
          <a:noFill/>
          <a:ln cap="flat" cmpd="sng" w="76200">
            <a:solidFill>
              <a:schemeClr val="accent5"/>
            </a:solidFill>
            <a:prstDash val="solid"/>
            <a:round/>
            <a:headEnd len="med" w="med" type="none"/>
            <a:tailEnd len="med" w="med" type="none"/>
          </a:ln>
        </p:spPr>
      </p:cxnSp>
      <p:sp>
        <p:nvSpPr>
          <p:cNvPr id="628" name="Google Shape;628;p92"/>
          <p:cNvSpPr txBox="1"/>
          <p:nvPr/>
        </p:nvSpPr>
        <p:spPr>
          <a:xfrm>
            <a:off x="4673550" y="1460950"/>
            <a:ext cx="14328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solidFill>
                  <a:schemeClr val="accent5"/>
                </a:solidFill>
                <a:latin typeface="Source Code Pro"/>
                <a:ea typeface="Source Code Pro"/>
                <a:cs typeface="Source Code Pro"/>
                <a:sym typeface="Source Code Pro"/>
              </a:rPr>
              <a:t>RESULTS AND OUTPUTS</a:t>
            </a:r>
            <a:br>
              <a:rPr b="1" lang="it">
                <a:solidFill>
                  <a:schemeClr val="accent6"/>
                </a:solidFill>
                <a:latin typeface="Source Code Pro"/>
                <a:ea typeface="Source Code Pro"/>
                <a:cs typeface="Source Code Pro"/>
                <a:sym typeface="Source Code Pro"/>
              </a:rPr>
            </a:br>
            <a:endParaRPr b="1">
              <a:solidFill>
                <a:schemeClr val="accent6"/>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-Writing articles</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-Check compliance with funder mandates</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-Submission</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-Peer review</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-Publication</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-Dissemination </a:t>
            </a:r>
            <a:endParaRPr sz="1000">
              <a:solidFill>
                <a:schemeClr val="dk2"/>
              </a:solidFill>
              <a:latin typeface="Source Code Pro"/>
              <a:ea typeface="Source Code Pro"/>
              <a:cs typeface="Source Code Pro"/>
              <a:sym typeface="Source Code Pro"/>
            </a:endParaRPr>
          </a:p>
        </p:txBody>
      </p:sp>
      <p:cxnSp>
        <p:nvCxnSpPr>
          <p:cNvPr id="629" name="Google Shape;629;p92"/>
          <p:cNvCxnSpPr/>
          <p:nvPr/>
        </p:nvCxnSpPr>
        <p:spPr>
          <a:xfrm rot="10800000">
            <a:off x="4379425" y="3961956"/>
            <a:ext cx="870000" cy="0"/>
          </a:xfrm>
          <a:prstGeom prst="straightConnector1">
            <a:avLst/>
          </a:prstGeom>
          <a:noFill/>
          <a:ln cap="flat" cmpd="sng" w="76200">
            <a:solidFill>
              <a:schemeClr val="accent5"/>
            </a:solidFill>
            <a:prstDash val="solid"/>
            <a:round/>
            <a:headEnd len="med" w="med" type="none"/>
            <a:tailEnd len="med" w="med" type="none"/>
          </a:ln>
        </p:spPr>
      </p:cxnSp>
      <p:sp>
        <p:nvSpPr>
          <p:cNvPr id="630" name="Google Shape;630;p92"/>
          <p:cNvSpPr/>
          <p:nvPr/>
        </p:nvSpPr>
        <p:spPr>
          <a:xfrm>
            <a:off x="6774103" y="2422030"/>
            <a:ext cx="368400" cy="368400"/>
          </a:xfrm>
          <a:prstGeom prst="ellipse">
            <a:avLst/>
          </a:prstGeom>
          <a:solidFill>
            <a:schemeClr val="lt1"/>
          </a:solidFill>
          <a:ln cap="flat" cmpd="sng" w="76200">
            <a:solidFill>
              <a:srgbClr val="007A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1" name="Google Shape;631;p92"/>
          <p:cNvCxnSpPr>
            <a:stCxn id="630" idx="4"/>
          </p:cNvCxnSpPr>
          <p:nvPr/>
        </p:nvCxnSpPr>
        <p:spPr>
          <a:xfrm>
            <a:off x="6958303" y="2790430"/>
            <a:ext cx="35100" cy="1706100"/>
          </a:xfrm>
          <a:prstGeom prst="straightConnector1">
            <a:avLst/>
          </a:prstGeom>
          <a:noFill/>
          <a:ln cap="flat" cmpd="sng" w="76200">
            <a:solidFill>
              <a:srgbClr val="006699"/>
            </a:solidFill>
            <a:prstDash val="solid"/>
            <a:round/>
            <a:headEnd len="med" w="med" type="none"/>
            <a:tailEnd len="med" w="med" type="none"/>
          </a:ln>
        </p:spPr>
      </p:cxnSp>
      <p:sp>
        <p:nvSpPr>
          <p:cNvPr id="632" name="Google Shape;632;p92"/>
          <p:cNvSpPr txBox="1"/>
          <p:nvPr/>
        </p:nvSpPr>
        <p:spPr>
          <a:xfrm>
            <a:off x="7231276" y="2193425"/>
            <a:ext cx="1802400" cy="229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300">
                <a:solidFill>
                  <a:srgbClr val="006699"/>
                </a:solidFill>
                <a:latin typeface="Source Code Pro"/>
                <a:ea typeface="Source Code Pro"/>
                <a:cs typeface="Source Code Pro"/>
                <a:sym typeface="Source Code Pro"/>
              </a:rPr>
              <a:t>LONG TERM PRESERVATION</a:t>
            </a:r>
            <a:endParaRPr b="1" sz="1300">
              <a:solidFill>
                <a:srgbClr val="006699"/>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None/>
            </a:pPr>
            <a:r>
              <a:rPr b="1" lang="it" sz="1300">
                <a:solidFill>
                  <a:srgbClr val="006699"/>
                </a:solidFill>
                <a:latin typeface="Source Code Pro"/>
                <a:ea typeface="Source Code Pro"/>
                <a:cs typeface="Source Code Pro"/>
                <a:sym typeface="Source Code Pro"/>
              </a:rPr>
              <a:t>(ANY OUTPUT)</a:t>
            </a:r>
            <a:br>
              <a:rPr b="1" lang="it">
                <a:solidFill>
                  <a:schemeClr val="accent4"/>
                </a:solidFill>
                <a:latin typeface="Source Code Pro"/>
                <a:ea typeface="Source Code Pro"/>
                <a:cs typeface="Source Code Pro"/>
                <a:sym typeface="Source Code Pro"/>
              </a:rPr>
            </a:br>
            <a:endParaRPr b="1">
              <a:solidFill>
                <a:schemeClr val="accent4"/>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-Choose a repository</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-Choose access rights </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-Choose licences (here you can enable reuse and repurpose)</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rPr lang="it" sz="1000">
                <a:solidFill>
                  <a:schemeClr val="dk2"/>
                </a:solidFill>
                <a:latin typeface="Source Code Pro"/>
                <a:ea typeface="Source Code Pro"/>
                <a:cs typeface="Source Code Pro"/>
                <a:sym typeface="Source Code Pro"/>
              </a:rPr>
              <a:t>-Deposit </a:t>
            </a:r>
            <a:endParaRPr sz="1000">
              <a:solidFill>
                <a:schemeClr val="dk2"/>
              </a:solidFill>
              <a:latin typeface="Source Code Pro"/>
              <a:ea typeface="Source Code Pro"/>
              <a:cs typeface="Source Code Pro"/>
              <a:sym typeface="Source Code Pro"/>
            </a:endParaRPr>
          </a:p>
          <a:p>
            <a:pPr indent="0" lvl="0" marL="0" rtl="0" algn="l">
              <a:spcBef>
                <a:spcPts val="0"/>
              </a:spcBef>
              <a:spcAft>
                <a:spcPts val="0"/>
              </a:spcAft>
              <a:buClr>
                <a:schemeClr val="dk2"/>
              </a:buClr>
              <a:buSzPts val="1100"/>
              <a:buFont typeface="Arial"/>
              <a:buNone/>
            </a:pPr>
            <a:r>
              <a:t/>
            </a:r>
            <a:endParaRPr>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t/>
            </a:r>
            <a:endParaRPr sz="1000">
              <a:solidFill>
                <a:schemeClr val="dk2"/>
              </a:solidFill>
              <a:latin typeface="Source Code Pro"/>
              <a:ea typeface="Source Code Pro"/>
              <a:cs typeface="Source Code Pro"/>
              <a:sym typeface="Source Code Pro"/>
            </a:endParaRPr>
          </a:p>
        </p:txBody>
      </p:sp>
      <p:cxnSp>
        <p:nvCxnSpPr>
          <p:cNvPr id="633" name="Google Shape;633;p92"/>
          <p:cNvCxnSpPr/>
          <p:nvPr/>
        </p:nvCxnSpPr>
        <p:spPr>
          <a:xfrm flipH="1">
            <a:off x="6961226" y="4491010"/>
            <a:ext cx="915300" cy="5400"/>
          </a:xfrm>
          <a:prstGeom prst="straightConnector1">
            <a:avLst/>
          </a:prstGeom>
          <a:noFill/>
          <a:ln cap="flat" cmpd="sng" w="76200">
            <a:solidFill>
              <a:srgbClr val="006699"/>
            </a:solidFill>
            <a:prstDash val="solid"/>
            <a:round/>
            <a:headEnd len="med" w="med" type="none"/>
            <a:tailEnd len="med" w="med" type="none"/>
          </a:ln>
        </p:spPr>
      </p:cxnSp>
      <p:pic>
        <p:nvPicPr>
          <p:cNvPr id="634" name="Google Shape;634;p92"/>
          <p:cNvPicPr preferRelativeResize="0"/>
          <p:nvPr/>
        </p:nvPicPr>
        <p:blipFill>
          <a:blip r:embed="rId4">
            <a:alphaModFix/>
          </a:blip>
          <a:stretch>
            <a:fillRect/>
          </a:stretch>
        </p:blipFill>
        <p:spPr>
          <a:xfrm>
            <a:off x="5486100" y="3659853"/>
            <a:ext cx="604173" cy="604172"/>
          </a:xfrm>
          <a:prstGeom prst="rect">
            <a:avLst/>
          </a:prstGeom>
          <a:noFill/>
          <a:ln>
            <a:noFill/>
          </a:ln>
        </p:spPr>
      </p:pic>
      <p:pic>
        <p:nvPicPr>
          <p:cNvPr id="635" name="Google Shape;635;p92"/>
          <p:cNvPicPr preferRelativeResize="0"/>
          <p:nvPr/>
        </p:nvPicPr>
        <p:blipFill>
          <a:blip r:embed="rId5">
            <a:alphaModFix/>
          </a:blip>
          <a:stretch>
            <a:fillRect/>
          </a:stretch>
        </p:blipFill>
        <p:spPr>
          <a:xfrm>
            <a:off x="8112314" y="4188625"/>
            <a:ext cx="604173" cy="604172"/>
          </a:xfrm>
          <a:prstGeom prst="rect">
            <a:avLst/>
          </a:prstGeom>
          <a:noFill/>
          <a:ln>
            <a:noFill/>
          </a:ln>
        </p:spPr>
      </p:pic>
      <p:sp>
        <p:nvSpPr>
          <p:cNvPr id="636" name="Google Shape;636;p92"/>
          <p:cNvSpPr txBox="1"/>
          <p:nvPr/>
        </p:nvSpPr>
        <p:spPr>
          <a:xfrm>
            <a:off x="15400" y="91100"/>
            <a:ext cx="7127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400">
                <a:latin typeface="Poppins"/>
                <a:ea typeface="Poppins"/>
                <a:cs typeface="Poppins"/>
                <a:sym typeface="Poppins"/>
              </a:rPr>
              <a:t>Basic components of the </a:t>
            </a:r>
            <a:r>
              <a:rPr lang="it" sz="2400">
                <a:highlight>
                  <a:schemeClr val="dk1"/>
                </a:highlight>
                <a:latin typeface="Poppins"/>
                <a:ea typeface="Poppins"/>
                <a:cs typeface="Poppins"/>
                <a:sym typeface="Poppins"/>
              </a:rPr>
              <a:t>Research Lifecycle</a:t>
            </a:r>
            <a:endParaRPr sz="2400">
              <a:highlight>
                <a:schemeClr val="dk1"/>
              </a:highlight>
              <a:latin typeface="Poppins"/>
              <a:ea typeface="Poppins"/>
              <a:cs typeface="Poppins"/>
              <a:sym typeface="Poppins"/>
            </a:endParaRPr>
          </a:p>
        </p:txBody>
      </p:sp>
      <p:pic>
        <p:nvPicPr>
          <p:cNvPr id="637" name="Google Shape;637;p92"/>
          <p:cNvPicPr preferRelativeResize="0"/>
          <p:nvPr/>
        </p:nvPicPr>
        <p:blipFill>
          <a:blip r:embed="rId6">
            <a:alphaModFix/>
          </a:blip>
          <a:stretch>
            <a:fillRect/>
          </a:stretch>
        </p:blipFill>
        <p:spPr>
          <a:xfrm>
            <a:off x="3444323" y="3589290"/>
            <a:ext cx="604175" cy="565234"/>
          </a:xfrm>
          <a:prstGeom prst="rect">
            <a:avLst/>
          </a:prstGeom>
          <a:noFill/>
          <a:ln>
            <a:noFill/>
          </a:ln>
        </p:spPr>
      </p:pic>
      <p:cxnSp>
        <p:nvCxnSpPr>
          <p:cNvPr id="638" name="Google Shape;638;p92"/>
          <p:cNvCxnSpPr/>
          <p:nvPr/>
        </p:nvCxnSpPr>
        <p:spPr>
          <a:xfrm flipH="1">
            <a:off x="740650" y="2076275"/>
            <a:ext cx="5417400" cy="1500"/>
          </a:xfrm>
          <a:prstGeom prst="straightConnector1">
            <a:avLst/>
          </a:prstGeom>
          <a:noFill/>
          <a:ln cap="flat" cmpd="sng" w="76200">
            <a:solidFill>
              <a:schemeClr val="accent1"/>
            </a:solidFill>
            <a:prstDash val="solid"/>
            <a:round/>
            <a:headEnd len="med" w="med" type="none"/>
            <a:tailEnd len="med" w="med" type="none"/>
          </a:ln>
        </p:spPr>
      </p:cxnSp>
      <p:sp>
        <p:nvSpPr>
          <p:cNvPr id="639" name="Google Shape;639;p92"/>
          <p:cNvSpPr txBox="1"/>
          <p:nvPr/>
        </p:nvSpPr>
        <p:spPr>
          <a:xfrm>
            <a:off x="7231276" y="669425"/>
            <a:ext cx="1802400" cy="16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100">
                <a:solidFill>
                  <a:schemeClr val="dk2"/>
                </a:solidFill>
              </a:rPr>
              <a:t>-New methods</a:t>
            </a:r>
            <a:endParaRPr sz="1100">
              <a:solidFill>
                <a:schemeClr val="dk2"/>
              </a:solidFill>
            </a:endParaRPr>
          </a:p>
          <a:p>
            <a:pPr indent="0" lvl="0" marL="0" rtl="0" algn="l">
              <a:spcBef>
                <a:spcPts val="0"/>
              </a:spcBef>
              <a:spcAft>
                <a:spcPts val="0"/>
              </a:spcAft>
              <a:buNone/>
            </a:pPr>
            <a:r>
              <a:rPr lang="it" sz="1100">
                <a:solidFill>
                  <a:schemeClr val="dk2"/>
                </a:solidFill>
              </a:rPr>
              <a:t>and tools</a:t>
            </a:r>
            <a:endParaRPr sz="1100">
              <a:solidFill>
                <a:schemeClr val="dk2"/>
              </a:solidFill>
            </a:endParaRPr>
          </a:p>
          <a:p>
            <a:pPr indent="0" lvl="0" marL="0" rtl="0" algn="l">
              <a:spcBef>
                <a:spcPts val="0"/>
              </a:spcBef>
              <a:spcAft>
                <a:spcPts val="0"/>
              </a:spcAft>
              <a:buNone/>
            </a:pPr>
            <a:r>
              <a:rPr lang="it" sz="1100">
                <a:solidFill>
                  <a:schemeClr val="dk2"/>
                </a:solidFill>
              </a:rPr>
              <a:t>-New research questions and uses</a:t>
            </a:r>
            <a:br>
              <a:rPr lang="it" sz="1100">
                <a:solidFill>
                  <a:schemeClr val="dk2"/>
                </a:solidFill>
              </a:rPr>
            </a:br>
            <a:r>
              <a:rPr b="1" lang="it" sz="1300">
                <a:solidFill>
                  <a:srgbClr val="FF9900"/>
                </a:solidFill>
                <a:latin typeface="Source Code Pro"/>
                <a:ea typeface="Source Code Pro"/>
                <a:cs typeface="Source Code Pro"/>
                <a:sym typeface="Source Code Pro"/>
              </a:rPr>
              <a:t>REUSE &amp; REPURPOSE</a:t>
            </a:r>
            <a:br>
              <a:rPr b="1" lang="it" sz="1300">
                <a:solidFill>
                  <a:srgbClr val="D83829"/>
                </a:solidFill>
                <a:latin typeface="Source Code Pro"/>
                <a:ea typeface="Source Code Pro"/>
                <a:cs typeface="Source Code Pro"/>
                <a:sym typeface="Source Code Pro"/>
              </a:rPr>
            </a:br>
            <a:endParaRPr b="1">
              <a:solidFill>
                <a:schemeClr val="accent4"/>
              </a:solidFill>
              <a:latin typeface="Source Code Pro"/>
              <a:ea typeface="Source Code Pro"/>
              <a:cs typeface="Source Code Pro"/>
              <a:sym typeface="Source Code Pro"/>
            </a:endParaRPr>
          </a:p>
          <a:p>
            <a:pPr indent="0" lvl="0" marL="0" rtl="0" algn="l">
              <a:spcBef>
                <a:spcPts val="0"/>
              </a:spcBef>
              <a:spcAft>
                <a:spcPts val="0"/>
              </a:spcAft>
              <a:buNone/>
            </a:pPr>
            <a:r>
              <a:t/>
            </a:r>
            <a:endParaRPr sz="1100">
              <a:solidFill>
                <a:schemeClr val="dk2"/>
              </a:solidFill>
            </a:endParaRPr>
          </a:p>
        </p:txBody>
      </p:sp>
      <p:sp>
        <p:nvSpPr>
          <p:cNvPr id="640" name="Google Shape;640;p92"/>
          <p:cNvSpPr/>
          <p:nvPr/>
        </p:nvSpPr>
        <p:spPr>
          <a:xfrm>
            <a:off x="409950" y="1893386"/>
            <a:ext cx="368400" cy="368400"/>
          </a:xfrm>
          <a:prstGeom prst="ellipse">
            <a:avLst/>
          </a:prstGeom>
          <a:solidFill>
            <a:schemeClr val="lt1"/>
          </a:solidFill>
          <a:ln cap="flat" cmpd="sng" w="762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92"/>
          <p:cNvSpPr/>
          <p:nvPr/>
        </p:nvSpPr>
        <p:spPr>
          <a:xfrm>
            <a:off x="2299988" y="1893386"/>
            <a:ext cx="368400" cy="368400"/>
          </a:xfrm>
          <a:prstGeom prst="ellipse">
            <a:avLst/>
          </a:prstGeom>
          <a:solidFill>
            <a:schemeClr val="lt1"/>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92"/>
          <p:cNvSpPr/>
          <p:nvPr/>
        </p:nvSpPr>
        <p:spPr>
          <a:xfrm>
            <a:off x="4216382" y="1918150"/>
            <a:ext cx="368400" cy="368400"/>
          </a:xfrm>
          <a:prstGeom prst="ellipse">
            <a:avLst/>
          </a:prstGeom>
          <a:solidFill>
            <a:schemeClr val="lt1"/>
          </a:solid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3" name="Google Shape;643;p92"/>
          <p:cNvCxnSpPr/>
          <p:nvPr/>
        </p:nvCxnSpPr>
        <p:spPr>
          <a:xfrm>
            <a:off x="6958300" y="541700"/>
            <a:ext cx="0" cy="988500"/>
          </a:xfrm>
          <a:prstGeom prst="straightConnector1">
            <a:avLst/>
          </a:prstGeom>
          <a:noFill/>
          <a:ln cap="flat" cmpd="sng" w="76200">
            <a:solidFill>
              <a:srgbClr val="FF9900"/>
            </a:solidFill>
            <a:prstDash val="solid"/>
            <a:round/>
            <a:headEnd len="med" w="med" type="none"/>
            <a:tailEnd len="med" w="med" type="none"/>
          </a:ln>
        </p:spPr>
      </p:cxnSp>
      <p:cxnSp>
        <p:nvCxnSpPr>
          <p:cNvPr id="644" name="Google Shape;644;p92"/>
          <p:cNvCxnSpPr/>
          <p:nvPr/>
        </p:nvCxnSpPr>
        <p:spPr>
          <a:xfrm rot="10800000">
            <a:off x="6958300" y="569050"/>
            <a:ext cx="849000" cy="0"/>
          </a:xfrm>
          <a:prstGeom prst="straightConnector1">
            <a:avLst/>
          </a:prstGeom>
          <a:noFill/>
          <a:ln cap="flat" cmpd="sng" w="76200">
            <a:solidFill>
              <a:srgbClr val="FF9900"/>
            </a:solidFill>
            <a:prstDash val="solid"/>
            <a:round/>
            <a:headEnd len="med" w="med" type="none"/>
            <a:tailEnd len="med" w="med" type="none"/>
          </a:ln>
        </p:spPr>
      </p:cxnSp>
      <p:cxnSp>
        <p:nvCxnSpPr>
          <p:cNvPr id="645" name="Google Shape;645;p92"/>
          <p:cNvCxnSpPr>
            <a:endCxn id="646" idx="2"/>
          </p:cNvCxnSpPr>
          <p:nvPr/>
        </p:nvCxnSpPr>
        <p:spPr>
          <a:xfrm flipH="1" rot="10800000">
            <a:off x="6111703" y="1691830"/>
            <a:ext cx="662400" cy="381000"/>
          </a:xfrm>
          <a:prstGeom prst="straightConnector1">
            <a:avLst/>
          </a:prstGeom>
          <a:noFill/>
          <a:ln cap="flat" cmpd="sng" w="76200">
            <a:solidFill>
              <a:schemeClr val="accent1"/>
            </a:solidFill>
            <a:prstDash val="solid"/>
            <a:round/>
            <a:headEnd len="med" w="med" type="none"/>
            <a:tailEnd len="med" w="med" type="none"/>
          </a:ln>
        </p:spPr>
      </p:cxnSp>
      <p:sp>
        <p:nvSpPr>
          <p:cNvPr id="646" name="Google Shape;646;p92"/>
          <p:cNvSpPr/>
          <p:nvPr/>
        </p:nvSpPr>
        <p:spPr>
          <a:xfrm>
            <a:off x="6774103" y="1507630"/>
            <a:ext cx="368400" cy="368400"/>
          </a:xfrm>
          <a:prstGeom prst="ellipse">
            <a:avLst/>
          </a:prstGeom>
          <a:solidFill>
            <a:schemeClr val="lt1"/>
          </a:solid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7" name="Google Shape;647;p92"/>
          <p:cNvPicPr preferRelativeResize="0"/>
          <p:nvPr/>
        </p:nvPicPr>
        <p:blipFill>
          <a:blip r:embed="rId7">
            <a:alphaModFix/>
          </a:blip>
          <a:stretch>
            <a:fillRect/>
          </a:stretch>
        </p:blipFill>
        <p:spPr>
          <a:xfrm flipH="1">
            <a:off x="8239875" y="210250"/>
            <a:ext cx="869999" cy="869999"/>
          </a:xfrm>
          <a:prstGeom prst="rect">
            <a:avLst/>
          </a:prstGeom>
          <a:noFill/>
          <a:ln>
            <a:noFill/>
          </a:ln>
        </p:spPr>
      </p:pic>
      <p:cxnSp>
        <p:nvCxnSpPr>
          <p:cNvPr id="648" name="Google Shape;648;p92"/>
          <p:cNvCxnSpPr>
            <a:endCxn id="630" idx="1"/>
          </p:cNvCxnSpPr>
          <p:nvPr/>
        </p:nvCxnSpPr>
        <p:spPr>
          <a:xfrm>
            <a:off x="6123654" y="2084781"/>
            <a:ext cx="704400" cy="391200"/>
          </a:xfrm>
          <a:prstGeom prst="straightConnector1">
            <a:avLst/>
          </a:prstGeom>
          <a:noFill/>
          <a:ln cap="flat" cmpd="sng" w="76200">
            <a:solidFill>
              <a:schemeClr val="accent1"/>
            </a:solidFill>
            <a:prstDash val="solid"/>
            <a:round/>
            <a:headEnd len="med" w="med" type="none"/>
            <a:tailEnd len="med" w="med" type="none"/>
          </a:ln>
        </p:spPr>
      </p:cxnSp>
      <p:sp>
        <p:nvSpPr>
          <p:cNvPr id="649" name="Google Shape;649;p92"/>
          <p:cNvSpPr txBox="1"/>
          <p:nvPr/>
        </p:nvSpPr>
        <p:spPr>
          <a:xfrm>
            <a:off x="129275" y="4553600"/>
            <a:ext cx="596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Playfair Display"/>
                <a:ea typeface="Playfair Display"/>
                <a:cs typeface="Playfair Display"/>
                <a:sym typeface="Playfair Display"/>
              </a:rPr>
              <a:t>There are a lot of networking and externally oriented activities!</a:t>
            </a:r>
            <a:endParaRPr>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93"/>
          <p:cNvSpPr txBox="1"/>
          <p:nvPr>
            <p:ph idx="4294967295" type="title"/>
          </p:nvPr>
        </p:nvSpPr>
        <p:spPr>
          <a:xfrm>
            <a:off x="251520" y="940718"/>
            <a:ext cx="8640900" cy="57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The life of a scientific article </a:t>
            </a:r>
            <a:endParaRPr/>
          </a:p>
        </p:txBody>
      </p:sp>
      <p:grpSp>
        <p:nvGrpSpPr>
          <p:cNvPr id="656" name="Google Shape;656;p93"/>
          <p:cNvGrpSpPr/>
          <p:nvPr/>
        </p:nvGrpSpPr>
        <p:grpSpPr>
          <a:xfrm>
            <a:off x="1293657" y="1735889"/>
            <a:ext cx="2017938" cy="1792833"/>
            <a:chOff x="1293737" y="1258050"/>
            <a:chExt cx="2965376" cy="2547000"/>
          </a:xfrm>
        </p:grpSpPr>
        <p:sp>
          <p:nvSpPr>
            <p:cNvPr id="657" name="Google Shape;657;p93"/>
            <p:cNvSpPr/>
            <p:nvPr/>
          </p:nvSpPr>
          <p:spPr>
            <a:xfrm rot="2700000">
              <a:off x="2286374" y="1011412"/>
              <a:ext cx="561726" cy="3040276"/>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58" name="Google Shape;658;p93"/>
            <p:cNvSpPr/>
            <p:nvPr/>
          </p:nvSpPr>
          <p:spPr>
            <a:xfrm>
              <a:off x="1510752" y="3205393"/>
              <a:ext cx="374100" cy="374100"/>
            </a:xfrm>
            <a:prstGeom prst="ellipse">
              <a:avLst/>
            </a:prstGeom>
            <a:solidFill>
              <a:srgbClr val="FFFFFF"/>
            </a:solidFill>
            <a:ln>
              <a:noFill/>
            </a:ln>
            <a:effectLst>
              <a:outerShdw blurRad="228600" rotWithShape="0" algn="tl" dir="5400000" dist="50800">
                <a:srgbClr val="000000">
                  <a:alpha val="5412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944A1"/>
                </a:buClr>
                <a:buSzPts val="1200"/>
                <a:buFont typeface="Roboto"/>
                <a:buNone/>
              </a:pPr>
              <a:r>
                <a:rPr b="1" i="0" lang="it" sz="1200" u="none" cap="none" strike="noStrike">
                  <a:solidFill>
                    <a:srgbClr val="0944A1"/>
                  </a:solidFill>
                  <a:latin typeface="Roboto"/>
                  <a:ea typeface="Roboto"/>
                  <a:cs typeface="Roboto"/>
                  <a:sym typeface="Roboto"/>
                </a:rPr>
                <a:t>1</a:t>
              </a:r>
              <a:endParaRPr b="1" i="0" sz="1200" u="none" cap="none" strike="noStrike">
                <a:solidFill>
                  <a:srgbClr val="0944A1"/>
                </a:solidFill>
                <a:latin typeface="Roboto"/>
                <a:ea typeface="Roboto"/>
                <a:cs typeface="Roboto"/>
                <a:sym typeface="Roboto"/>
              </a:endParaRPr>
            </a:p>
          </p:txBody>
        </p:sp>
        <p:sp>
          <p:nvSpPr>
            <p:cNvPr id="659" name="Google Shape;659;p93"/>
            <p:cNvSpPr txBox="1"/>
            <p:nvPr/>
          </p:nvSpPr>
          <p:spPr>
            <a:xfrm rot="-2700000">
              <a:off x="1501398" y="2241353"/>
              <a:ext cx="2332604" cy="393293"/>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FFFFFF"/>
                </a:buClr>
                <a:buSzPts val="1400"/>
                <a:buFont typeface="Roboto"/>
                <a:buNone/>
              </a:pPr>
              <a:r>
                <a:rPr b="1" i="0" lang="it" sz="1400" u="none" cap="none" strike="noStrike">
                  <a:solidFill>
                    <a:srgbClr val="FFFFFF"/>
                  </a:solidFill>
                  <a:latin typeface="Roboto"/>
                  <a:ea typeface="Roboto"/>
                  <a:cs typeface="Roboto"/>
                  <a:sym typeface="Roboto"/>
                </a:rPr>
                <a:t>Pre-Print</a:t>
              </a:r>
              <a:endParaRPr b="1" i="0" sz="1400" u="none" cap="none" strike="noStrike">
                <a:solidFill>
                  <a:srgbClr val="FFFFFF"/>
                </a:solidFill>
                <a:latin typeface="Roboto"/>
                <a:ea typeface="Roboto"/>
                <a:cs typeface="Roboto"/>
                <a:sym typeface="Roboto"/>
              </a:endParaRPr>
            </a:p>
          </p:txBody>
        </p:sp>
        <p:sp>
          <p:nvSpPr>
            <p:cNvPr id="660" name="Google Shape;660;p93"/>
            <p:cNvSpPr txBox="1"/>
            <p:nvPr/>
          </p:nvSpPr>
          <p:spPr>
            <a:xfrm rot="-2700000">
              <a:off x="1910180" y="2431148"/>
              <a:ext cx="2541766" cy="5074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1000"/>
                <a:buFont typeface="Roboto"/>
                <a:buNone/>
              </a:pPr>
              <a:r>
                <a:rPr b="0" i="0" lang="it" sz="900" u="none" cap="none" strike="noStrike">
                  <a:solidFill>
                    <a:srgbClr val="000000"/>
                  </a:solidFill>
                  <a:latin typeface="Roboto"/>
                  <a:ea typeface="Roboto"/>
                  <a:cs typeface="Roboto"/>
                  <a:sym typeface="Roboto"/>
                </a:rPr>
                <a:t>Or </a:t>
              </a:r>
              <a:r>
                <a:rPr b="1" i="0" lang="it" sz="900" u="none" cap="none" strike="noStrike">
                  <a:solidFill>
                    <a:srgbClr val="000000"/>
                  </a:solidFill>
                  <a:latin typeface="Roboto"/>
                  <a:ea typeface="Roboto"/>
                  <a:cs typeface="Roboto"/>
                  <a:sym typeface="Roboto"/>
                </a:rPr>
                <a:t>Manuscript</a:t>
              </a:r>
              <a:r>
                <a:rPr b="0" i="0" lang="it" sz="900" u="none" cap="none" strike="noStrike">
                  <a:solidFill>
                    <a:srgbClr val="000000"/>
                  </a:solidFill>
                  <a:latin typeface="Roboto"/>
                  <a:ea typeface="Roboto"/>
                  <a:cs typeface="Roboto"/>
                  <a:sym typeface="Roboto"/>
                </a:rPr>
                <a:t>. The original version you send to the editor </a:t>
              </a:r>
              <a:r>
                <a:rPr lang="it" sz="900">
                  <a:latin typeface="Roboto"/>
                  <a:ea typeface="Roboto"/>
                  <a:cs typeface="Roboto"/>
                  <a:sym typeface="Roboto"/>
                </a:rPr>
                <a:t>in the submission process. does not contain peer-review contributions</a:t>
              </a:r>
              <a:endParaRPr b="1" i="0" sz="900" u="none" cap="none" strike="noStrike">
                <a:solidFill>
                  <a:srgbClr val="000000"/>
                </a:solidFill>
                <a:latin typeface="Roboto"/>
                <a:ea typeface="Roboto"/>
                <a:cs typeface="Roboto"/>
                <a:sym typeface="Roboto"/>
              </a:endParaRPr>
            </a:p>
          </p:txBody>
        </p:sp>
      </p:grpSp>
      <p:grpSp>
        <p:nvGrpSpPr>
          <p:cNvPr id="661" name="Google Shape;661;p93"/>
          <p:cNvGrpSpPr/>
          <p:nvPr/>
        </p:nvGrpSpPr>
        <p:grpSpPr>
          <a:xfrm>
            <a:off x="5126067" y="1188504"/>
            <a:ext cx="2793097" cy="2340218"/>
            <a:chOff x="3203958" y="480405"/>
            <a:chExt cx="4104477" cy="3324645"/>
          </a:xfrm>
        </p:grpSpPr>
        <p:sp>
          <p:nvSpPr>
            <p:cNvPr id="662" name="Google Shape;662;p93"/>
            <p:cNvSpPr/>
            <p:nvPr/>
          </p:nvSpPr>
          <p:spPr>
            <a:xfrm rot="2700000">
              <a:off x="4196595" y="1011412"/>
              <a:ext cx="561726" cy="3040276"/>
            </a:xfrm>
            <a:prstGeom prst="roundRect">
              <a:avLst>
                <a:gd fmla="val 50000" name="adj"/>
              </a:avLst>
            </a:prstGeom>
            <a:solidFill>
              <a:srgbClr val="0D5D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Helvetica Neue Light"/>
                <a:buNone/>
              </a:pPr>
              <a:r>
                <a:t/>
              </a:r>
              <a:endParaRPr b="0" i="0" sz="1000" u="none" cap="none" strike="noStrike">
                <a:solidFill>
                  <a:srgbClr val="000000"/>
                </a:solidFill>
                <a:latin typeface="Helvetica Neue Light"/>
                <a:ea typeface="Helvetica Neue Light"/>
                <a:cs typeface="Helvetica Neue Light"/>
                <a:sym typeface="Helvetica Neue Light"/>
              </a:endParaRPr>
            </a:p>
          </p:txBody>
        </p:sp>
        <p:sp>
          <p:nvSpPr>
            <p:cNvPr id="663" name="Google Shape;663;p93"/>
            <p:cNvSpPr/>
            <p:nvPr/>
          </p:nvSpPr>
          <p:spPr>
            <a:xfrm>
              <a:off x="3420974" y="3205393"/>
              <a:ext cx="374100" cy="374100"/>
            </a:xfrm>
            <a:prstGeom prst="ellipse">
              <a:avLst/>
            </a:prstGeom>
            <a:solidFill>
              <a:srgbClr val="FFFFFF"/>
            </a:solidFill>
            <a:ln>
              <a:noFill/>
            </a:ln>
            <a:effectLst>
              <a:outerShdw blurRad="228600" rotWithShape="0" algn="tl" dir="5400000" dist="50800">
                <a:srgbClr val="000000">
                  <a:alpha val="5412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D5DDF"/>
                </a:buClr>
                <a:buSzPts val="1000"/>
                <a:buFont typeface="Roboto"/>
                <a:buNone/>
              </a:pPr>
              <a:r>
                <a:rPr b="1" i="0" lang="it" sz="1000" u="none" cap="none" strike="noStrike">
                  <a:solidFill>
                    <a:srgbClr val="0D5DDF"/>
                  </a:solidFill>
                  <a:latin typeface="Roboto"/>
                  <a:ea typeface="Roboto"/>
                  <a:cs typeface="Roboto"/>
                  <a:sym typeface="Roboto"/>
                </a:rPr>
                <a:t>2</a:t>
              </a:r>
              <a:endParaRPr b="1" i="0" sz="1000" u="none" cap="none" strike="noStrike">
                <a:solidFill>
                  <a:srgbClr val="0D5DDF"/>
                </a:solidFill>
                <a:latin typeface="Roboto"/>
                <a:ea typeface="Roboto"/>
                <a:cs typeface="Roboto"/>
                <a:sym typeface="Roboto"/>
              </a:endParaRPr>
            </a:p>
          </p:txBody>
        </p:sp>
        <p:sp>
          <p:nvSpPr>
            <p:cNvPr id="664" name="Google Shape;664;p93"/>
            <p:cNvSpPr txBox="1"/>
            <p:nvPr/>
          </p:nvSpPr>
          <p:spPr>
            <a:xfrm rot="-2700000">
              <a:off x="3410687" y="2240903"/>
              <a:ext cx="2333877" cy="393293"/>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FFFFFF"/>
                </a:buClr>
                <a:buSzPts val="1400"/>
                <a:buFont typeface="Roboto"/>
                <a:buNone/>
              </a:pPr>
              <a:r>
                <a:rPr b="1" i="0" lang="it" sz="1400" u="none" cap="none" strike="noStrike">
                  <a:solidFill>
                    <a:srgbClr val="FFFFFF"/>
                  </a:solidFill>
                  <a:latin typeface="Roboto"/>
                  <a:ea typeface="Roboto"/>
                  <a:cs typeface="Roboto"/>
                  <a:sym typeface="Roboto"/>
                </a:rPr>
                <a:t>Post-Print</a:t>
              </a:r>
              <a:endParaRPr b="1" i="0" sz="1400" u="none" cap="none" strike="noStrike">
                <a:solidFill>
                  <a:srgbClr val="FFFFFF"/>
                </a:solidFill>
                <a:latin typeface="Roboto"/>
                <a:ea typeface="Roboto"/>
                <a:cs typeface="Roboto"/>
                <a:sym typeface="Roboto"/>
              </a:endParaRPr>
            </a:p>
          </p:txBody>
        </p:sp>
        <p:sp>
          <p:nvSpPr>
            <p:cNvPr id="665" name="Google Shape;665;p93"/>
            <p:cNvSpPr txBox="1"/>
            <p:nvPr/>
          </p:nvSpPr>
          <p:spPr>
            <a:xfrm rot="-2700000">
              <a:off x="3584487" y="1874295"/>
              <a:ext cx="4152697" cy="5074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1000"/>
                <a:buFont typeface="Arial"/>
                <a:buNone/>
              </a:pPr>
              <a:r>
                <a:rPr b="0" i="0" lang="it" sz="900" u="none" cap="none" strike="noStrike">
                  <a:solidFill>
                    <a:srgbClr val="000000"/>
                  </a:solidFill>
                  <a:latin typeface="Roboto"/>
                  <a:ea typeface="Roboto"/>
                  <a:cs typeface="Roboto"/>
                  <a:sym typeface="Roboto"/>
                </a:rPr>
                <a:t>Or </a:t>
              </a:r>
              <a:r>
                <a:rPr b="1" i="0" lang="it" sz="900" u="none" cap="none" strike="noStrike">
                  <a:solidFill>
                    <a:srgbClr val="000000"/>
                  </a:solidFill>
                  <a:latin typeface="Roboto"/>
                  <a:ea typeface="Roboto"/>
                  <a:cs typeface="Roboto"/>
                  <a:sym typeface="Roboto"/>
                </a:rPr>
                <a:t>Author Accepted Manuscript</a:t>
              </a:r>
              <a:r>
                <a:rPr b="0" i="0" lang="it" sz="900" u="none" cap="none" strike="noStrike">
                  <a:solidFill>
                    <a:srgbClr val="000000"/>
                  </a:solidFill>
                  <a:latin typeface="Roboto"/>
                  <a:ea typeface="Roboto"/>
                  <a:cs typeface="Roboto"/>
                  <a:sym typeface="Roboto"/>
                </a:rPr>
                <a:t>.The last version you send to the editor befor</a:t>
              </a:r>
              <a:r>
                <a:rPr lang="it" sz="900">
                  <a:latin typeface="Roboto"/>
                  <a:ea typeface="Roboto"/>
                  <a:cs typeface="Roboto"/>
                  <a:sym typeface="Roboto"/>
                </a:rPr>
                <a:t>e the acceptance notice. This version has the very same contents of the one to be published in the journal, including peer-review contribution</a:t>
              </a:r>
              <a:endParaRPr b="1" i="0" sz="900" u="none" cap="none" strike="noStrike">
                <a:solidFill>
                  <a:srgbClr val="000000"/>
                </a:solidFill>
                <a:latin typeface="Roboto"/>
                <a:ea typeface="Roboto"/>
                <a:cs typeface="Roboto"/>
                <a:sym typeface="Roboto"/>
              </a:endParaRPr>
            </a:p>
          </p:txBody>
        </p:sp>
      </p:grpSp>
      <p:sp>
        <p:nvSpPr>
          <p:cNvPr id="666" name="Google Shape;666;p93"/>
          <p:cNvSpPr/>
          <p:nvPr/>
        </p:nvSpPr>
        <p:spPr>
          <a:xfrm>
            <a:off x="0" y="3785573"/>
            <a:ext cx="2049900" cy="669000"/>
          </a:xfrm>
          <a:prstGeom prst="homePlate">
            <a:avLst>
              <a:gd fmla="val 50000" name="adj"/>
            </a:avLst>
          </a:prstGeom>
          <a:solidFill>
            <a:srgbClr val="80201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400"/>
              <a:buFont typeface="Roboto"/>
              <a:buNone/>
            </a:pPr>
            <a:r>
              <a:rPr b="0" i="0" lang="it" sz="1400" u="none" cap="none" strike="noStrike">
                <a:solidFill>
                  <a:srgbClr val="FFFFFF"/>
                </a:solidFill>
                <a:latin typeface="Roboto"/>
                <a:ea typeface="Roboto"/>
                <a:cs typeface="Roboto"/>
                <a:sym typeface="Roboto"/>
              </a:rPr>
              <a:t>Preparation and Submission</a:t>
            </a:r>
            <a:endParaRPr b="0" i="0" sz="1400" u="none" cap="none" strike="noStrike">
              <a:solidFill>
                <a:srgbClr val="FFFFFF"/>
              </a:solidFill>
              <a:latin typeface="Roboto"/>
              <a:ea typeface="Roboto"/>
              <a:cs typeface="Roboto"/>
              <a:sym typeface="Roboto"/>
            </a:endParaRPr>
          </a:p>
        </p:txBody>
      </p:sp>
      <p:sp>
        <p:nvSpPr>
          <p:cNvPr id="667" name="Google Shape;667;p93"/>
          <p:cNvSpPr/>
          <p:nvPr/>
        </p:nvSpPr>
        <p:spPr>
          <a:xfrm>
            <a:off x="1581173" y="3785348"/>
            <a:ext cx="1582200" cy="669000"/>
          </a:xfrm>
          <a:prstGeom prst="chevron">
            <a:avLst>
              <a:gd fmla="val 50000" name="adj"/>
            </a:avLst>
          </a:prstGeom>
          <a:solidFill>
            <a:srgbClr val="A72A1E"/>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400"/>
              <a:buFont typeface="Roboto"/>
              <a:buNone/>
            </a:pPr>
            <a:r>
              <a:rPr b="0" i="0" lang="it" sz="1400" u="none" cap="none" strike="noStrike">
                <a:solidFill>
                  <a:srgbClr val="FFFFFF"/>
                </a:solidFill>
                <a:latin typeface="Roboto"/>
                <a:ea typeface="Roboto"/>
                <a:cs typeface="Roboto"/>
                <a:sym typeface="Roboto"/>
              </a:rPr>
              <a:t>Editorial Check</a:t>
            </a:r>
            <a:endParaRPr b="0" i="0" sz="1400" u="none" cap="none" strike="noStrike">
              <a:solidFill>
                <a:srgbClr val="FFFFFF"/>
              </a:solidFill>
              <a:latin typeface="Roboto"/>
              <a:ea typeface="Roboto"/>
              <a:cs typeface="Roboto"/>
              <a:sym typeface="Roboto"/>
            </a:endParaRPr>
          </a:p>
        </p:txBody>
      </p:sp>
      <p:sp>
        <p:nvSpPr>
          <p:cNvPr id="668" name="Google Shape;668;p93"/>
          <p:cNvSpPr/>
          <p:nvPr/>
        </p:nvSpPr>
        <p:spPr>
          <a:xfrm>
            <a:off x="2754098" y="3785348"/>
            <a:ext cx="3382800" cy="669000"/>
          </a:xfrm>
          <a:prstGeom prst="chevron">
            <a:avLst>
              <a:gd fmla="val 50000" name="adj"/>
            </a:avLst>
          </a:prstGeom>
          <a:solidFill>
            <a:srgbClr val="B02C2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400"/>
              <a:buFont typeface="Roboto"/>
              <a:buNone/>
            </a:pPr>
            <a:r>
              <a:rPr b="0" i="0" lang="it" sz="1400" u="none" cap="none" strike="noStrike">
                <a:solidFill>
                  <a:srgbClr val="FFFFFF"/>
                </a:solidFill>
                <a:latin typeface="Roboto"/>
                <a:ea typeface="Roboto"/>
                <a:cs typeface="Roboto"/>
                <a:sym typeface="Roboto"/>
              </a:rPr>
              <a:t>Peer-Review</a:t>
            </a:r>
            <a:endParaRPr b="0" i="0" sz="1400" u="none" cap="none" strike="noStrike">
              <a:solidFill>
                <a:srgbClr val="FFFFFF"/>
              </a:solidFill>
              <a:latin typeface="Roboto"/>
              <a:ea typeface="Roboto"/>
              <a:cs typeface="Roboto"/>
              <a:sym typeface="Roboto"/>
            </a:endParaRPr>
          </a:p>
        </p:txBody>
      </p:sp>
      <p:sp>
        <p:nvSpPr>
          <p:cNvPr id="669" name="Google Shape;669;p93"/>
          <p:cNvSpPr/>
          <p:nvPr/>
        </p:nvSpPr>
        <p:spPr>
          <a:xfrm>
            <a:off x="5633958" y="3785348"/>
            <a:ext cx="2144700" cy="669000"/>
          </a:xfrm>
          <a:prstGeom prst="chevron">
            <a:avLst>
              <a:gd fmla="val 50000" name="adj"/>
            </a:avLst>
          </a:prstGeom>
          <a:solidFill>
            <a:srgbClr val="BE2F22"/>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400"/>
              <a:buFont typeface="Roboto"/>
              <a:buNone/>
            </a:pPr>
            <a:r>
              <a:rPr b="0" i="0" lang="it" sz="1400" u="none" cap="none" strike="noStrike">
                <a:solidFill>
                  <a:srgbClr val="FFFFFF"/>
                </a:solidFill>
                <a:latin typeface="Roboto"/>
                <a:ea typeface="Roboto"/>
                <a:cs typeface="Roboto"/>
                <a:sym typeface="Roboto"/>
              </a:rPr>
              <a:t>Copyright Signature and Editorial Layout</a:t>
            </a:r>
            <a:endParaRPr b="0" i="0" sz="1400" u="none" cap="none" strike="noStrike">
              <a:solidFill>
                <a:srgbClr val="FFFFFF"/>
              </a:solidFill>
              <a:latin typeface="Roboto"/>
              <a:ea typeface="Roboto"/>
              <a:cs typeface="Roboto"/>
              <a:sym typeface="Roboto"/>
            </a:endParaRPr>
          </a:p>
        </p:txBody>
      </p:sp>
      <p:grpSp>
        <p:nvGrpSpPr>
          <p:cNvPr id="670" name="Google Shape;670;p93"/>
          <p:cNvGrpSpPr/>
          <p:nvPr/>
        </p:nvGrpSpPr>
        <p:grpSpPr>
          <a:xfrm>
            <a:off x="6947801" y="1735889"/>
            <a:ext cx="2020810" cy="1792833"/>
            <a:chOff x="4900028" y="1258050"/>
            <a:chExt cx="2969596" cy="2547000"/>
          </a:xfrm>
        </p:grpSpPr>
        <p:sp>
          <p:nvSpPr>
            <p:cNvPr id="671" name="Google Shape;671;p93"/>
            <p:cNvSpPr/>
            <p:nvPr/>
          </p:nvSpPr>
          <p:spPr>
            <a:xfrm rot="2700000">
              <a:off x="5892665" y="1011412"/>
              <a:ext cx="561726" cy="3040276"/>
            </a:xfrm>
            <a:prstGeom prst="roundRect">
              <a:avLst>
                <a:gd fmla="val 50000" name="adj"/>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Helvetica Neue Light"/>
                <a:buNone/>
              </a:pPr>
              <a:r>
                <a:t/>
              </a:r>
              <a:endParaRPr b="0" i="0" sz="1000" u="none" cap="none" strike="noStrike">
                <a:solidFill>
                  <a:srgbClr val="000000"/>
                </a:solidFill>
                <a:latin typeface="Helvetica Neue Light"/>
                <a:ea typeface="Helvetica Neue Light"/>
                <a:cs typeface="Helvetica Neue Light"/>
                <a:sym typeface="Helvetica Neue Light"/>
              </a:endParaRPr>
            </a:p>
          </p:txBody>
        </p:sp>
        <p:sp>
          <p:nvSpPr>
            <p:cNvPr id="672" name="Google Shape;672;p93"/>
            <p:cNvSpPr/>
            <p:nvPr/>
          </p:nvSpPr>
          <p:spPr>
            <a:xfrm>
              <a:off x="5117043" y="3205393"/>
              <a:ext cx="374100" cy="374100"/>
            </a:xfrm>
            <a:prstGeom prst="ellipse">
              <a:avLst/>
            </a:prstGeom>
            <a:solidFill>
              <a:srgbClr val="FFFFFF"/>
            </a:solidFill>
            <a:ln>
              <a:noFill/>
            </a:ln>
            <a:effectLst>
              <a:outerShdw blurRad="228600" rotWithShape="0" algn="tl" dir="5400000" dist="50800">
                <a:srgbClr val="000000">
                  <a:alpha val="5412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307BF3"/>
                </a:buClr>
                <a:buSzPts val="1000"/>
                <a:buFont typeface="Roboto"/>
                <a:buNone/>
              </a:pPr>
              <a:r>
                <a:rPr b="1" i="0" lang="it" sz="1000" u="none" cap="none" strike="noStrike">
                  <a:solidFill>
                    <a:srgbClr val="307BF3"/>
                  </a:solidFill>
                  <a:latin typeface="Roboto"/>
                  <a:ea typeface="Roboto"/>
                  <a:cs typeface="Roboto"/>
                  <a:sym typeface="Roboto"/>
                </a:rPr>
                <a:t>3</a:t>
              </a:r>
              <a:endParaRPr b="1" i="0" sz="1000" u="none" cap="none" strike="noStrike">
                <a:solidFill>
                  <a:srgbClr val="307BF3"/>
                </a:solidFill>
                <a:latin typeface="Roboto"/>
                <a:ea typeface="Roboto"/>
                <a:cs typeface="Roboto"/>
                <a:sym typeface="Roboto"/>
              </a:endParaRPr>
            </a:p>
          </p:txBody>
        </p:sp>
        <p:sp>
          <p:nvSpPr>
            <p:cNvPr id="673" name="Google Shape;673;p93"/>
            <p:cNvSpPr txBox="1"/>
            <p:nvPr/>
          </p:nvSpPr>
          <p:spPr>
            <a:xfrm rot="-2700000">
              <a:off x="5100020" y="2238203"/>
              <a:ext cx="2341513" cy="393293"/>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FFFFFF"/>
                </a:buClr>
                <a:buSzPts val="1200"/>
                <a:buFont typeface="Roboto"/>
                <a:buNone/>
              </a:pPr>
              <a:r>
                <a:rPr b="1" lang="it" sz="1200">
                  <a:solidFill>
                    <a:srgbClr val="FFFFFF"/>
                  </a:solidFill>
                  <a:latin typeface="Roboto"/>
                  <a:ea typeface="Roboto"/>
                  <a:cs typeface="Roboto"/>
                  <a:sym typeface="Roboto"/>
                </a:rPr>
                <a:t>Version of Record</a:t>
              </a:r>
              <a:endParaRPr b="1" i="0" sz="1200" u="none" cap="none" strike="noStrike">
                <a:solidFill>
                  <a:srgbClr val="FFFFFF"/>
                </a:solidFill>
                <a:latin typeface="Roboto"/>
                <a:ea typeface="Roboto"/>
                <a:cs typeface="Roboto"/>
                <a:sym typeface="Roboto"/>
              </a:endParaRPr>
            </a:p>
          </p:txBody>
        </p:sp>
        <p:sp>
          <p:nvSpPr>
            <p:cNvPr id="674" name="Google Shape;674;p93"/>
            <p:cNvSpPr txBox="1"/>
            <p:nvPr/>
          </p:nvSpPr>
          <p:spPr>
            <a:xfrm rot="-2700000">
              <a:off x="5515621" y="2320798"/>
              <a:ext cx="2547706" cy="5074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900"/>
                <a:buFont typeface="Roboto"/>
                <a:buNone/>
              </a:pPr>
              <a:r>
                <a:rPr lang="it" sz="900">
                  <a:latin typeface="Roboto"/>
                  <a:ea typeface="Roboto"/>
                  <a:cs typeface="Roboto"/>
                  <a:sym typeface="Roboto"/>
                </a:rPr>
                <a:t>Or </a:t>
              </a:r>
              <a:r>
                <a:rPr b="1" lang="it" sz="900">
                  <a:latin typeface="Roboto"/>
                  <a:ea typeface="Roboto"/>
                  <a:cs typeface="Roboto"/>
                  <a:sym typeface="Roboto"/>
                </a:rPr>
                <a:t>Published Version</a:t>
              </a:r>
              <a:r>
                <a:rPr lang="it" sz="900">
                  <a:latin typeface="Roboto"/>
                  <a:ea typeface="Roboto"/>
                  <a:cs typeface="Roboto"/>
                  <a:sym typeface="Roboto"/>
                </a:rPr>
                <a:t>. This is the version you can download on the journal website. It includes editorial layout which makes it differ from the Post-print.</a:t>
              </a:r>
              <a:endParaRPr b="1" i="0" sz="900" u="none" cap="none" strike="noStrike">
                <a:solidFill>
                  <a:srgbClr val="000000"/>
                </a:solidFill>
                <a:latin typeface="Roboto"/>
                <a:ea typeface="Roboto"/>
                <a:cs typeface="Roboto"/>
                <a:sym typeface="Roboto"/>
              </a:endParaRPr>
            </a:p>
          </p:txBody>
        </p:sp>
      </p:grpSp>
      <p:sp>
        <p:nvSpPr>
          <p:cNvPr id="675" name="Google Shape;675;p93"/>
          <p:cNvSpPr/>
          <p:nvPr/>
        </p:nvSpPr>
        <p:spPr>
          <a:xfrm>
            <a:off x="7361972" y="3785348"/>
            <a:ext cx="1769400" cy="669000"/>
          </a:xfrm>
          <a:prstGeom prst="chevron">
            <a:avLst>
              <a:gd fmla="val 50000" name="adj"/>
            </a:avLst>
          </a:prstGeom>
          <a:solidFill>
            <a:srgbClr val="D8382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400"/>
              <a:buFont typeface="Roboto"/>
              <a:buNone/>
            </a:pPr>
            <a:r>
              <a:rPr b="0" i="0" lang="it" sz="1400" u="none" cap="none" strike="noStrike">
                <a:solidFill>
                  <a:srgbClr val="FFFFFF"/>
                </a:solidFill>
                <a:latin typeface="Roboto"/>
                <a:ea typeface="Roboto"/>
                <a:cs typeface="Roboto"/>
                <a:sym typeface="Roboto"/>
              </a:rPr>
              <a:t>Publication and Profit</a:t>
            </a:r>
            <a:endParaRPr b="0" i="0" sz="1400" u="none" cap="none" strike="noStrike">
              <a:solidFill>
                <a:srgbClr val="FFFFFF"/>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94"/>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Peer-review</a:t>
            </a:r>
            <a:endParaRPr/>
          </a:p>
        </p:txBody>
      </p:sp>
      <p:sp>
        <p:nvSpPr>
          <p:cNvPr id="681" name="Google Shape;681;p94"/>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marR="0" rtl="0" algn="l">
              <a:lnSpc>
                <a:spcPct val="115000"/>
              </a:lnSpc>
              <a:spcBef>
                <a:spcPts val="0"/>
              </a:spcBef>
              <a:spcAft>
                <a:spcPts val="1000"/>
              </a:spcAft>
              <a:buNone/>
            </a:pPr>
            <a:r>
              <a:rPr lang="it"/>
              <a:t>It is considered one of the pillars of modern science</a:t>
            </a:r>
            <a:endParaRPr/>
          </a:p>
        </p:txBody>
      </p:sp>
      <p:sp>
        <p:nvSpPr>
          <p:cNvPr id="682" name="Google Shape;682;p94"/>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marR="0" rtl="0" algn="l">
              <a:lnSpc>
                <a:spcPct val="115000"/>
              </a:lnSpc>
              <a:spcBef>
                <a:spcPts val="0"/>
              </a:spcBef>
              <a:spcAft>
                <a:spcPts val="0"/>
              </a:spcAft>
              <a:buNone/>
            </a:pPr>
            <a:r>
              <a:rPr lang="it" sz="1450">
                <a:solidFill>
                  <a:srgbClr val="2C3841"/>
                </a:solidFill>
                <a:highlight>
                  <a:srgbClr val="FFFFFF"/>
                </a:highlight>
                <a:latin typeface="Roboto"/>
                <a:ea typeface="Roboto"/>
                <a:cs typeface="Roboto"/>
                <a:sym typeface="Roboto"/>
              </a:rPr>
              <a:t>A formal “quality assurance” mechanism.</a:t>
            </a:r>
            <a:endParaRPr sz="1450">
              <a:solidFill>
                <a:srgbClr val="2C3841"/>
              </a:solidFill>
              <a:highlight>
                <a:srgbClr val="FFFFFF"/>
              </a:highlight>
              <a:latin typeface="Roboto"/>
              <a:ea typeface="Roboto"/>
              <a:cs typeface="Roboto"/>
              <a:sym typeface="Roboto"/>
            </a:endParaRPr>
          </a:p>
          <a:p>
            <a:pPr indent="0" lvl="0" marL="0" marR="0" rtl="0" algn="l">
              <a:lnSpc>
                <a:spcPct val="115000"/>
              </a:lnSpc>
              <a:spcBef>
                <a:spcPts val="1000"/>
              </a:spcBef>
              <a:spcAft>
                <a:spcPts val="0"/>
              </a:spcAft>
              <a:buNone/>
            </a:pPr>
            <a:r>
              <a:rPr lang="it" sz="1450">
                <a:solidFill>
                  <a:srgbClr val="2C3841"/>
                </a:solidFill>
                <a:highlight>
                  <a:srgbClr val="FFFFFF"/>
                </a:highlight>
                <a:latin typeface="Roboto"/>
                <a:ea typeface="Roboto"/>
                <a:cs typeface="Roboto"/>
                <a:sym typeface="Roboto"/>
              </a:rPr>
              <a:t>An author's scientific work undergo to the scrutiny of others who are experts in the same field (peers).</a:t>
            </a:r>
            <a:endParaRPr sz="1450">
              <a:solidFill>
                <a:srgbClr val="2C3841"/>
              </a:solidFill>
              <a:highlight>
                <a:srgbClr val="FFFFFF"/>
              </a:highlight>
              <a:latin typeface="Roboto"/>
              <a:ea typeface="Roboto"/>
              <a:cs typeface="Roboto"/>
              <a:sym typeface="Roboto"/>
            </a:endParaRPr>
          </a:p>
          <a:p>
            <a:pPr indent="0" lvl="0" marL="0" marR="0" rtl="0" algn="l">
              <a:lnSpc>
                <a:spcPct val="115000"/>
              </a:lnSpc>
              <a:spcBef>
                <a:spcPts val="1000"/>
              </a:spcBef>
              <a:spcAft>
                <a:spcPts val="0"/>
              </a:spcAft>
              <a:buNone/>
            </a:pPr>
            <a:r>
              <a:rPr lang="it" sz="1450">
                <a:solidFill>
                  <a:srgbClr val="2C3841"/>
                </a:solidFill>
                <a:highlight>
                  <a:srgbClr val="FFFFFF"/>
                </a:highlight>
                <a:latin typeface="Roboto"/>
                <a:ea typeface="Roboto"/>
                <a:cs typeface="Roboto"/>
                <a:sym typeface="Roboto"/>
              </a:rPr>
              <a:t>It acts as a </a:t>
            </a:r>
            <a:r>
              <a:rPr b="1" lang="it" sz="1450">
                <a:solidFill>
                  <a:srgbClr val="2C3841"/>
                </a:solidFill>
                <a:highlight>
                  <a:srgbClr val="FFFFFF"/>
                </a:highlight>
                <a:latin typeface="Roboto"/>
                <a:ea typeface="Roboto"/>
                <a:cs typeface="Roboto"/>
                <a:sym typeface="Roboto"/>
              </a:rPr>
              <a:t>filter </a:t>
            </a:r>
            <a:r>
              <a:rPr lang="it" sz="1450">
                <a:solidFill>
                  <a:srgbClr val="2C3841"/>
                </a:solidFill>
                <a:highlight>
                  <a:srgbClr val="FFFFFF"/>
                </a:highlight>
                <a:latin typeface="Roboto"/>
                <a:ea typeface="Roboto"/>
                <a:cs typeface="Roboto"/>
                <a:sym typeface="Roboto"/>
              </a:rPr>
              <a:t>to ensure that only high quality research is published, especially in reputable journals, by determining the validity, significance and originality of the study. </a:t>
            </a:r>
            <a:endParaRPr sz="1450">
              <a:solidFill>
                <a:srgbClr val="2C3841"/>
              </a:solidFill>
              <a:highlight>
                <a:srgbClr val="FFFFFF"/>
              </a:highlight>
              <a:latin typeface="Roboto"/>
              <a:ea typeface="Roboto"/>
              <a:cs typeface="Roboto"/>
              <a:sym typeface="Roboto"/>
            </a:endParaRPr>
          </a:p>
          <a:p>
            <a:pPr indent="0" lvl="0" marL="0" marR="0" rtl="0" algn="l">
              <a:lnSpc>
                <a:spcPct val="115000"/>
              </a:lnSpc>
              <a:spcBef>
                <a:spcPts val="1000"/>
              </a:spcBef>
              <a:spcAft>
                <a:spcPts val="1000"/>
              </a:spcAft>
              <a:buNone/>
            </a:pPr>
            <a:r>
              <a:rPr lang="it" sz="1450">
                <a:solidFill>
                  <a:srgbClr val="2C3841"/>
                </a:solidFill>
                <a:highlight>
                  <a:srgbClr val="FFFFFF"/>
                </a:highlight>
                <a:latin typeface="Roboto"/>
                <a:ea typeface="Roboto"/>
                <a:cs typeface="Roboto"/>
                <a:sym typeface="Roboto"/>
              </a:rPr>
              <a:t>It is intended to </a:t>
            </a:r>
            <a:r>
              <a:rPr b="1" lang="it" sz="1450">
                <a:solidFill>
                  <a:srgbClr val="2C3841"/>
                </a:solidFill>
                <a:highlight>
                  <a:srgbClr val="FFFFFF"/>
                </a:highlight>
                <a:latin typeface="Roboto"/>
                <a:ea typeface="Roboto"/>
                <a:cs typeface="Roboto"/>
                <a:sym typeface="Roboto"/>
              </a:rPr>
              <a:t>improve the quality</a:t>
            </a:r>
            <a:r>
              <a:rPr lang="it" sz="1450">
                <a:solidFill>
                  <a:srgbClr val="2C3841"/>
                </a:solidFill>
                <a:highlight>
                  <a:srgbClr val="FFFFFF"/>
                </a:highlight>
                <a:latin typeface="Roboto"/>
                <a:ea typeface="Roboto"/>
                <a:cs typeface="Roboto"/>
                <a:sym typeface="Roboto"/>
              </a:rPr>
              <a:t> of manuscripts that are deemed suitable for publication.</a:t>
            </a:r>
            <a:endParaRPr sz="1450">
              <a:solidFill>
                <a:srgbClr val="2C3841"/>
              </a:solidFill>
              <a:highlight>
                <a:srgbClr val="FFFFFF"/>
              </a:highlight>
              <a:latin typeface="Roboto"/>
              <a:ea typeface="Roboto"/>
              <a:cs typeface="Roboto"/>
              <a:sym typeface="Roboto"/>
            </a:endParaRPr>
          </a:p>
        </p:txBody>
      </p:sp>
      <p:sp>
        <p:nvSpPr>
          <p:cNvPr id="683" name="Google Shape;683;p94"/>
          <p:cNvSpPr txBox="1"/>
          <p:nvPr/>
        </p:nvSpPr>
        <p:spPr>
          <a:xfrm>
            <a:off x="4572000" y="4707000"/>
            <a:ext cx="6795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chemeClr val="accent2"/>
                </a:solidFill>
                <a:latin typeface="Source Code Pro"/>
                <a:ea typeface="Source Code Pro"/>
                <a:cs typeface="Source Code Pro"/>
                <a:sym typeface="Source Code Pro"/>
              </a:rPr>
              <a:t>https://www.ncbi.nlm.nih.gov/pmc/articles/PMC4975196/</a:t>
            </a:r>
            <a:endParaRPr sz="900">
              <a:solidFill>
                <a:schemeClr val="accent2"/>
              </a:solidFill>
              <a:latin typeface="Source Code Pro"/>
              <a:ea typeface="Source Code Pro"/>
              <a:cs typeface="Source Code Pro"/>
              <a:sym typeface="Source Code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95"/>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Preprints</a:t>
            </a:r>
            <a:endParaRPr/>
          </a:p>
        </p:txBody>
      </p:sp>
      <p:sp>
        <p:nvSpPr>
          <p:cNvPr id="689" name="Google Shape;689;p95"/>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They can enable a more quick dissemination of research </a:t>
            </a:r>
            <a:endParaRPr/>
          </a:p>
        </p:txBody>
      </p:sp>
      <p:sp>
        <p:nvSpPr>
          <p:cNvPr id="690" name="Google Shape;690;p9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marR="0" rtl="0" algn="l">
              <a:lnSpc>
                <a:spcPct val="115000"/>
              </a:lnSpc>
              <a:spcBef>
                <a:spcPts val="0"/>
              </a:spcBef>
              <a:spcAft>
                <a:spcPts val="0"/>
              </a:spcAft>
              <a:buNone/>
            </a:pPr>
            <a:r>
              <a:rPr lang="it" sz="1450">
                <a:solidFill>
                  <a:srgbClr val="2C3841"/>
                </a:solidFill>
                <a:highlight>
                  <a:srgbClr val="FFFFFF"/>
                </a:highlight>
                <a:latin typeface="Roboto"/>
                <a:ea typeface="Roboto"/>
                <a:cs typeface="Roboto"/>
                <a:sym typeface="Roboto"/>
              </a:rPr>
              <a:t>A preprint is the author’s manuscript prior to peer review and formal publication. </a:t>
            </a:r>
            <a:endParaRPr sz="1450">
              <a:solidFill>
                <a:srgbClr val="2C3841"/>
              </a:solidFill>
              <a:highlight>
                <a:srgbClr val="FFFFFF"/>
              </a:highlight>
              <a:latin typeface="Roboto"/>
              <a:ea typeface="Roboto"/>
              <a:cs typeface="Roboto"/>
              <a:sym typeface="Roboto"/>
            </a:endParaRPr>
          </a:p>
          <a:p>
            <a:pPr indent="0" lvl="0" marL="0" marR="0" rtl="0" algn="l">
              <a:lnSpc>
                <a:spcPct val="115000"/>
              </a:lnSpc>
              <a:spcBef>
                <a:spcPts val="1000"/>
              </a:spcBef>
              <a:spcAft>
                <a:spcPts val="1000"/>
              </a:spcAft>
              <a:buNone/>
            </a:pPr>
            <a:r>
              <a:rPr lang="it" sz="1450">
                <a:solidFill>
                  <a:srgbClr val="2C3841"/>
                </a:solidFill>
                <a:highlight>
                  <a:srgbClr val="FFFFFF"/>
                </a:highlight>
                <a:latin typeface="Roboto"/>
                <a:ea typeface="Roboto"/>
                <a:cs typeface="Roboto"/>
                <a:sym typeface="Roboto"/>
              </a:rPr>
              <a:t>Preprints can be submitted to a dedicated repository (like arXiv, bioRxiv, PeerJ, Zenodo)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4" name="Shape 694"/>
        <p:cNvGrpSpPr/>
        <p:nvPr/>
      </p:nvGrpSpPr>
      <p:grpSpPr>
        <a:xfrm>
          <a:off x="0" y="0"/>
          <a:ext cx="0" cy="0"/>
          <a:chOff x="0" y="0"/>
          <a:chExt cx="0" cy="0"/>
        </a:xfrm>
      </p:grpSpPr>
      <p:sp>
        <p:nvSpPr>
          <p:cNvPr id="695" name="Google Shape;695;p9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Advantages of preprints</a:t>
            </a:r>
            <a:endParaRPr/>
          </a:p>
        </p:txBody>
      </p:sp>
      <p:pic>
        <p:nvPicPr>
          <p:cNvPr id="696" name="Google Shape;696;p96"/>
          <p:cNvPicPr preferRelativeResize="0"/>
          <p:nvPr/>
        </p:nvPicPr>
        <p:blipFill rotWithShape="1">
          <a:blip r:embed="rId3">
            <a:alphaModFix/>
          </a:blip>
          <a:srcRect b="0" l="0" r="0" t="5132"/>
          <a:stretch/>
        </p:blipFill>
        <p:spPr>
          <a:xfrm>
            <a:off x="762000" y="1092600"/>
            <a:ext cx="6858875" cy="3704601"/>
          </a:xfrm>
          <a:prstGeom prst="rect">
            <a:avLst/>
          </a:prstGeom>
          <a:noFill/>
          <a:ln>
            <a:noFill/>
          </a:ln>
        </p:spPr>
      </p:pic>
      <p:sp>
        <p:nvSpPr>
          <p:cNvPr id="697" name="Google Shape;697;p96"/>
          <p:cNvSpPr txBox="1"/>
          <p:nvPr/>
        </p:nvSpPr>
        <p:spPr>
          <a:xfrm>
            <a:off x="141575" y="4797200"/>
            <a:ext cx="9002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chemeClr val="dk2"/>
                </a:solidFill>
                <a:latin typeface="Source Code Pro"/>
                <a:ea typeface="Source Code Pro"/>
                <a:cs typeface="Source Code Pro"/>
                <a:sym typeface="Source Code Pro"/>
              </a:rPr>
              <a:t>https://www.fosteropenscience.eu/learning/sharing-preprints/#/id/5ac23bbcdd1827131b90e79d</a:t>
            </a:r>
            <a:endParaRPr sz="1200">
              <a:solidFill>
                <a:schemeClr val="dk2"/>
              </a:solidFill>
              <a:latin typeface="Source Code Pro"/>
              <a:ea typeface="Source Code Pro"/>
              <a:cs typeface="Source Code Pro"/>
              <a:sym typeface="Source Code P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97"/>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P</a:t>
            </a:r>
            <a:r>
              <a:rPr lang="it"/>
              <a:t>ostprints</a:t>
            </a:r>
            <a:endParaRPr/>
          </a:p>
          <a:p>
            <a:pPr indent="0" lvl="0" marL="0" rtl="0" algn="ctr">
              <a:spcBef>
                <a:spcPts val="0"/>
              </a:spcBef>
              <a:spcAft>
                <a:spcPts val="0"/>
              </a:spcAft>
              <a:buNone/>
            </a:pPr>
            <a:r>
              <a:t/>
            </a:r>
            <a:endParaRPr/>
          </a:p>
        </p:txBody>
      </p:sp>
      <p:sp>
        <p:nvSpPr>
          <p:cNvPr id="703" name="Google Shape;703;p97"/>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a:t>A postprint is the last version sent to editor before formal submission notice</a:t>
            </a:r>
            <a:endParaRPr/>
          </a:p>
        </p:txBody>
      </p:sp>
      <p:sp>
        <p:nvSpPr>
          <p:cNvPr id="704" name="Google Shape;704;p9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marR="0" rtl="0" algn="l">
              <a:lnSpc>
                <a:spcPct val="115000"/>
              </a:lnSpc>
              <a:spcBef>
                <a:spcPts val="0"/>
              </a:spcBef>
              <a:spcAft>
                <a:spcPts val="0"/>
              </a:spcAft>
              <a:buNone/>
            </a:pPr>
            <a:r>
              <a:rPr lang="it" sz="1450">
                <a:solidFill>
                  <a:srgbClr val="2C3841"/>
                </a:solidFill>
                <a:highlight>
                  <a:srgbClr val="FFFFFF"/>
                </a:highlight>
                <a:latin typeface="Roboto"/>
                <a:ea typeface="Roboto"/>
                <a:cs typeface="Roboto"/>
                <a:sym typeface="Roboto"/>
              </a:rPr>
              <a:t>Includes peer-review suggested changes and it is identical to the published version of article in its content.</a:t>
            </a:r>
            <a:endParaRPr sz="1450">
              <a:solidFill>
                <a:srgbClr val="2C3841"/>
              </a:solidFill>
              <a:highlight>
                <a:srgbClr val="FFFFFF"/>
              </a:highlight>
              <a:latin typeface="Roboto"/>
              <a:ea typeface="Roboto"/>
              <a:cs typeface="Roboto"/>
              <a:sym typeface="Roboto"/>
            </a:endParaRPr>
          </a:p>
          <a:p>
            <a:pPr indent="0" lvl="0" marL="0" marR="0" rtl="0" algn="l">
              <a:lnSpc>
                <a:spcPct val="115000"/>
              </a:lnSpc>
              <a:spcBef>
                <a:spcPts val="1000"/>
              </a:spcBef>
              <a:spcAft>
                <a:spcPts val="0"/>
              </a:spcAft>
              <a:buNone/>
            </a:pPr>
            <a:r>
              <a:rPr lang="it" sz="1450">
                <a:solidFill>
                  <a:srgbClr val="2C3841"/>
                </a:solidFill>
                <a:highlight>
                  <a:srgbClr val="FFFFFF"/>
                </a:highlight>
                <a:latin typeface="Roboto"/>
                <a:ea typeface="Roboto"/>
                <a:cs typeface="Roboto"/>
                <a:sym typeface="Roboto"/>
              </a:rPr>
              <a:t>Without </a:t>
            </a:r>
            <a:r>
              <a:rPr lang="it" sz="1450">
                <a:solidFill>
                  <a:srgbClr val="2C3841"/>
                </a:solidFill>
                <a:highlight>
                  <a:srgbClr val="FFFFFF"/>
                </a:highlight>
                <a:latin typeface="Roboto"/>
                <a:ea typeface="Roboto"/>
                <a:cs typeface="Roboto"/>
                <a:sym typeface="Roboto"/>
              </a:rPr>
              <a:t>editorial formatting</a:t>
            </a:r>
            <a:endParaRPr sz="1450">
              <a:solidFill>
                <a:srgbClr val="2C3841"/>
              </a:solidFill>
              <a:highlight>
                <a:srgbClr val="FFFFFF"/>
              </a:highlight>
              <a:latin typeface="Roboto"/>
              <a:ea typeface="Roboto"/>
              <a:cs typeface="Roboto"/>
              <a:sym typeface="Roboto"/>
            </a:endParaRPr>
          </a:p>
          <a:p>
            <a:pPr indent="0" lvl="0" marL="0" marR="0" rtl="0" algn="l">
              <a:lnSpc>
                <a:spcPct val="115000"/>
              </a:lnSpc>
              <a:spcBef>
                <a:spcPts val="1000"/>
              </a:spcBef>
              <a:spcAft>
                <a:spcPts val="1000"/>
              </a:spcAft>
              <a:buNone/>
            </a:pPr>
            <a:r>
              <a:rPr lang="it" sz="1450">
                <a:solidFill>
                  <a:srgbClr val="2C3841"/>
                </a:solidFill>
                <a:highlight>
                  <a:srgbClr val="FFFFFF"/>
                </a:highlight>
                <a:latin typeface="Roboto"/>
                <a:ea typeface="Roboto"/>
                <a:cs typeface="Roboto"/>
                <a:sym typeface="Roboto"/>
              </a:rPr>
              <a:t>Also known as Author Accepted Manuscript (AAM) or Accepted Version</a:t>
            </a:r>
            <a:r>
              <a:rPr lang="it"/>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98"/>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Version of Record</a:t>
            </a:r>
            <a:endParaRPr/>
          </a:p>
          <a:p>
            <a:pPr indent="0" lvl="0" marL="0" rtl="0" algn="ctr">
              <a:spcBef>
                <a:spcPts val="0"/>
              </a:spcBef>
              <a:spcAft>
                <a:spcPts val="0"/>
              </a:spcAft>
              <a:buNone/>
            </a:pPr>
            <a:r>
              <a:t/>
            </a:r>
            <a:endParaRPr/>
          </a:p>
        </p:txBody>
      </p:sp>
      <p:sp>
        <p:nvSpPr>
          <p:cNvPr id="710" name="Google Shape;710;p98"/>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a:t>The version of record is the article published on the journal</a:t>
            </a:r>
            <a:endParaRPr/>
          </a:p>
        </p:txBody>
      </p:sp>
      <p:sp>
        <p:nvSpPr>
          <p:cNvPr id="711" name="Google Shape;711;p9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marR="0" rtl="0" algn="l">
              <a:lnSpc>
                <a:spcPct val="115000"/>
              </a:lnSpc>
              <a:spcBef>
                <a:spcPts val="0"/>
              </a:spcBef>
              <a:spcAft>
                <a:spcPts val="0"/>
              </a:spcAft>
              <a:buNone/>
            </a:pPr>
            <a:r>
              <a:rPr lang="it" sz="1450">
                <a:solidFill>
                  <a:srgbClr val="2C3841"/>
                </a:solidFill>
                <a:highlight>
                  <a:srgbClr val="FFFFFF"/>
                </a:highlight>
                <a:latin typeface="Roboto"/>
                <a:ea typeface="Roboto"/>
                <a:cs typeface="Roboto"/>
                <a:sym typeface="Roboto"/>
              </a:rPr>
              <a:t>Includes editorial formatting (i.e. columns, text font, page/volume/issue numbers, journal title etc.) </a:t>
            </a:r>
            <a:endParaRPr sz="1450">
              <a:solidFill>
                <a:srgbClr val="2C3841"/>
              </a:solidFill>
              <a:highlight>
                <a:srgbClr val="FFFFFF"/>
              </a:highlight>
              <a:latin typeface="Roboto"/>
              <a:ea typeface="Roboto"/>
              <a:cs typeface="Roboto"/>
              <a:sym typeface="Roboto"/>
            </a:endParaRPr>
          </a:p>
          <a:p>
            <a:pPr indent="0" lvl="0" marL="0" marR="0" rtl="0" algn="l">
              <a:lnSpc>
                <a:spcPct val="115000"/>
              </a:lnSpc>
              <a:spcBef>
                <a:spcPts val="1000"/>
              </a:spcBef>
              <a:spcAft>
                <a:spcPts val="0"/>
              </a:spcAft>
              <a:buNone/>
            </a:pPr>
            <a:r>
              <a:rPr lang="it" sz="1450">
                <a:solidFill>
                  <a:srgbClr val="2C3841"/>
                </a:solidFill>
                <a:highlight>
                  <a:srgbClr val="FFFFFF"/>
                </a:highlight>
                <a:latin typeface="Roboto"/>
                <a:ea typeface="Roboto"/>
                <a:cs typeface="Roboto"/>
                <a:sym typeface="Roboto"/>
              </a:rPr>
              <a:t>Can be downloaded from Journal website</a:t>
            </a:r>
            <a:endParaRPr sz="1450">
              <a:solidFill>
                <a:srgbClr val="2C3841"/>
              </a:solidFill>
              <a:highlight>
                <a:srgbClr val="FFFFFF"/>
              </a:highlight>
              <a:latin typeface="Roboto"/>
              <a:ea typeface="Roboto"/>
              <a:cs typeface="Roboto"/>
              <a:sym typeface="Roboto"/>
            </a:endParaRPr>
          </a:p>
          <a:p>
            <a:pPr indent="0" lvl="0" marL="0" marR="0" rtl="0" algn="l">
              <a:lnSpc>
                <a:spcPct val="115000"/>
              </a:lnSpc>
              <a:spcBef>
                <a:spcPts val="1000"/>
              </a:spcBef>
              <a:spcAft>
                <a:spcPts val="0"/>
              </a:spcAft>
              <a:buNone/>
            </a:pPr>
            <a:r>
              <a:rPr lang="it" sz="1450">
                <a:solidFill>
                  <a:srgbClr val="2C3841"/>
                </a:solidFill>
                <a:highlight>
                  <a:srgbClr val="FFFFFF"/>
                </a:highlight>
                <a:latin typeface="Roboto"/>
                <a:ea typeface="Roboto"/>
                <a:cs typeface="Roboto"/>
                <a:sym typeface="Roboto"/>
              </a:rPr>
              <a:t>Includes copyright disclaimer by publisher</a:t>
            </a:r>
            <a:endParaRPr sz="1450">
              <a:solidFill>
                <a:srgbClr val="2C3841"/>
              </a:solidFill>
              <a:highlight>
                <a:srgbClr val="FFFFFF"/>
              </a:highlight>
              <a:latin typeface="Roboto"/>
              <a:ea typeface="Roboto"/>
              <a:cs typeface="Roboto"/>
              <a:sym typeface="Roboto"/>
            </a:endParaRPr>
          </a:p>
          <a:p>
            <a:pPr indent="0" lvl="0" marL="0" marR="0" rtl="0" algn="l">
              <a:lnSpc>
                <a:spcPct val="115000"/>
              </a:lnSpc>
              <a:spcBef>
                <a:spcPts val="1000"/>
              </a:spcBef>
              <a:spcAft>
                <a:spcPts val="1000"/>
              </a:spcAft>
              <a:buNone/>
            </a:pPr>
            <a:r>
              <a:rPr lang="it" sz="1450">
                <a:solidFill>
                  <a:srgbClr val="2C3841"/>
                </a:solidFill>
                <a:highlight>
                  <a:srgbClr val="FFFFFF"/>
                </a:highlight>
                <a:latin typeface="Roboto"/>
                <a:ea typeface="Roboto"/>
                <a:cs typeface="Roboto"/>
                <a:sym typeface="Roboto"/>
              </a:rPr>
              <a:t>Also Known as Published Version</a:t>
            </a:r>
            <a:endParaRPr sz="1450">
              <a:solidFill>
                <a:srgbClr val="2C3841"/>
              </a:solidFill>
              <a:highlight>
                <a:srgbClr val="FFFFFF"/>
              </a:highlight>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99"/>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Article Processing Charges</a:t>
            </a:r>
            <a:endParaRPr/>
          </a:p>
        </p:txBody>
      </p:sp>
      <p:sp>
        <p:nvSpPr>
          <p:cNvPr id="717" name="Google Shape;717;p9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a:t>Also known as ‘publication fees’ </a:t>
            </a:r>
            <a:endParaRPr/>
          </a:p>
        </p:txBody>
      </p:sp>
      <p:sp>
        <p:nvSpPr>
          <p:cNvPr id="718" name="Google Shape;718;p9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marR="0" rtl="0" algn="l">
              <a:lnSpc>
                <a:spcPct val="115000"/>
              </a:lnSpc>
              <a:spcBef>
                <a:spcPts val="0"/>
              </a:spcBef>
              <a:spcAft>
                <a:spcPts val="0"/>
              </a:spcAft>
              <a:buNone/>
            </a:pPr>
            <a:r>
              <a:rPr lang="it" sz="1450">
                <a:solidFill>
                  <a:srgbClr val="2C3841"/>
                </a:solidFill>
                <a:highlight>
                  <a:srgbClr val="FFFFFF"/>
                </a:highlight>
                <a:latin typeface="Roboto"/>
                <a:ea typeface="Roboto"/>
                <a:cs typeface="Roboto"/>
                <a:sym typeface="Roboto"/>
              </a:rPr>
              <a:t>Can be applied for:</a:t>
            </a:r>
            <a:endParaRPr sz="1450">
              <a:solidFill>
                <a:srgbClr val="2C3841"/>
              </a:solidFill>
              <a:highlight>
                <a:srgbClr val="FFFFFF"/>
              </a:highlight>
              <a:latin typeface="Roboto"/>
              <a:ea typeface="Roboto"/>
              <a:cs typeface="Roboto"/>
              <a:sym typeface="Roboto"/>
            </a:endParaRPr>
          </a:p>
          <a:p>
            <a:pPr indent="-320675" lvl="0" marL="457200" marR="0" rtl="0" algn="l">
              <a:lnSpc>
                <a:spcPct val="115000"/>
              </a:lnSpc>
              <a:spcBef>
                <a:spcPts val="1000"/>
              </a:spcBef>
              <a:spcAft>
                <a:spcPts val="0"/>
              </a:spcAft>
              <a:buClr>
                <a:srgbClr val="2C3841"/>
              </a:buClr>
              <a:buSzPts val="1450"/>
              <a:buFont typeface="Roboto"/>
              <a:buChar char="●"/>
            </a:pPr>
            <a:r>
              <a:rPr lang="it" sz="1450">
                <a:solidFill>
                  <a:srgbClr val="2C3841"/>
                </a:solidFill>
                <a:highlight>
                  <a:srgbClr val="FFFFFF"/>
                </a:highlight>
                <a:latin typeface="Roboto"/>
                <a:ea typeface="Roboto"/>
                <a:cs typeface="Roboto"/>
                <a:sym typeface="Roboto"/>
              </a:rPr>
              <a:t>Commercial OA Journals (PLoS, BioMedCentral…) </a:t>
            </a:r>
            <a:endParaRPr sz="1450">
              <a:solidFill>
                <a:srgbClr val="2C3841"/>
              </a:solidFill>
              <a:highlight>
                <a:srgbClr val="FFFFFF"/>
              </a:highlight>
              <a:latin typeface="Roboto"/>
              <a:ea typeface="Roboto"/>
              <a:cs typeface="Roboto"/>
              <a:sym typeface="Roboto"/>
            </a:endParaRPr>
          </a:p>
          <a:p>
            <a:pPr indent="-320675" lvl="0" marL="457200" marR="0" rtl="0" algn="l">
              <a:lnSpc>
                <a:spcPct val="115000"/>
              </a:lnSpc>
              <a:spcBef>
                <a:spcPts val="0"/>
              </a:spcBef>
              <a:spcAft>
                <a:spcPts val="0"/>
              </a:spcAft>
              <a:buClr>
                <a:srgbClr val="2C3841"/>
              </a:buClr>
              <a:buSzPts val="1450"/>
              <a:buFont typeface="Roboto"/>
              <a:buChar char="●"/>
            </a:pPr>
            <a:r>
              <a:rPr lang="it" sz="1450">
                <a:solidFill>
                  <a:srgbClr val="2C3841"/>
                </a:solidFill>
                <a:highlight>
                  <a:srgbClr val="FFFFFF"/>
                </a:highlight>
                <a:latin typeface="Roboto"/>
                <a:ea typeface="Roboto"/>
                <a:cs typeface="Roboto"/>
                <a:sym typeface="Roboto"/>
              </a:rPr>
              <a:t>the so called open choice in hybrid journals</a:t>
            </a:r>
            <a:endParaRPr sz="1450">
              <a:solidFill>
                <a:srgbClr val="2C3841"/>
              </a:solidFill>
              <a:highlight>
                <a:srgbClr val="FFFFFF"/>
              </a:highlight>
              <a:latin typeface="Roboto"/>
              <a:ea typeface="Roboto"/>
              <a:cs typeface="Roboto"/>
              <a:sym typeface="Roboto"/>
            </a:endParaRPr>
          </a:p>
          <a:p>
            <a:pPr indent="0" lvl="0" marL="457200" marR="0" rtl="0" algn="l">
              <a:lnSpc>
                <a:spcPct val="115000"/>
              </a:lnSpc>
              <a:spcBef>
                <a:spcPts val="1000"/>
              </a:spcBef>
              <a:spcAft>
                <a:spcPts val="0"/>
              </a:spcAft>
              <a:buNone/>
            </a:pPr>
            <a:r>
              <a:t/>
            </a:r>
            <a:endParaRPr sz="1450">
              <a:solidFill>
                <a:srgbClr val="2C3841"/>
              </a:solidFill>
              <a:highlight>
                <a:srgbClr val="FFFFFF"/>
              </a:highlight>
              <a:latin typeface="Roboto"/>
              <a:ea typeface="Roboto"/>
              <a:cs typeface="Roboto"/>
              <a:sym typeface="Roboto"/>
            </a:endParaRPr>
          </a:p>
          <a:p>
            <a:pPr indent="0" lvl="0" marL="0" marR="0" rtl="0" algn="l">
              <a:lnSpc>
                <a:spcPct val="115000"/>
              </a:lnSpc>
              <a:spcBef>
                <a:spcPts val="1000"/>
              </a:spcBef>
              <a:spcAft>
                <a:spcPts val="0"/>
              </a:spcAft>
              <a:buNone/>
            </a:pPr>
            <a:r>
              <a:rPr lang="it" sz="1450">
                <a:solidFill>
                  <a:srgbClr val="2C3841"/>
                </a:solidFill>
                <a:highlight>
                  <a:srgbClr val="FFFFFF"/>
                </a:highlight>
                <a:latin typeface="Roboto"/>
                <a:ea typeface="Roboto"/>
                <a:cs typeface="Roboto"/>
                <a:sym typeface="Roboto"/>
              </a:rPr>
              <a:t> They can be paid by the author (Gold OA), the author’s institution or funder </a:t>
            </a:r>
            <a:r>
              <a:rPr lang="it" sz="1450">
                <a:solidFill>
                  <a:srgbClr val="2C3841"/>
                </a:solidFill>
                <a:latin typeface="Roboto"/>
                <a:ea typeface="Roboto"/>
                <a:cs typeface="Roboto"/>
                <a:sym typeface="Roboto"/>
              </a:rPr>
              <a:t>(Diamond OA)</a:t>
            </a:r>
            <a:endParaRPr/>
          </a:p>
          <a:p>
            <a:pPr indent="0" lvl="0" marL="0" rtl="0" algn="l">
              <a:spcBef>
                <a:spcPts val="10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82"/>
          <p:cNvSpPr txBox="1"/>
          <p:nvPr/>
        </p:nvSpPr>
        <p:spPr>
          <a:xfrm>
            <a:off x="3640853" y="590695"/>
            <a:ext cx="1862400" cy="1731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it" sz="900">
                <a:solidFill>
                  <a:srgbClr val="A5A5A5"/>
                </a:solidFill>
                <a:latin typeface="Poppins Light"/>
                <a:ea typeface="Poppins Light"/>
                <a:cs typeface="Poppins Light"/>
                <a:sym typeface="Poppins Light"/>
              </a:rPr>
              <a:t>COURSE OUTLINE</a:t>
            </a:r>
            <a:endParaRPr sz="500"/>
          </a:p>
        </p:txBody>
      </p:sp>
      <p:sp>
        <p:nvSpPr>
          <p:cNvPr id="459" name="Google Shape;459;p82"/>
          <p:cNvSpPr/>
          <p:nvPr/>
        </p:nvSpPr>
        <p:spPr>
          <a:xfrm>
            <a:off x="786525" y="1055600"/>
            <a:ext cx="1947846" cy="1079853"/>
          </a:xfrm>
          <a:custGeom>
            <a:rect b="b" l="l" r="r" t="t"/>
            <a:pathLst>
              <a:path extrusionOk="0" h="2153" w="3388">
                <a:moveTo>
                  <a:pt x="3013" y="2152"/>
                </a:moveTo>
                <a:lnTo>
                  <a:pt x="375" y="2152"/>
                </a:lnTo>
                <a:lnTo>
                  <a:pt x="375" y="2152"/>
                </a:lnTo>
                <a:cubicBezTo>
                  <a:pt x="168" y="2152"/>
                  <a:pt x="0" y="1984"/>
                  <a:pt x="0" y="1778"/>
                </a:cubicBezTo>
                <a:lnTo>
                  <a:pt x="0" y="374"/>
                </a:lnTo>
                <a:lnTo>
                  <a:pt x="0" y="374"/>
                </a:lnTo>
                <a:cubicBezTo>
                  <a:pt x="0" y="167"/>
                  <a:pt x="168" y="0"/>
                  <a:pt x="375" y="0"/>
                </a:cubicBezTo>
                <a:lnTo>
                  <a:pt x="3013" y="0"/>
                </a:lnTo>
                <a:lnTo>
                  <a:pt x="3013" y="0"/>
                </a:lnTo>
                <a:cubicBezTo>
                  <a:pt x="3220" y="0"/>
                  <a:pt x="3387" y="167"/>
                  <a:pt x="3387" y="374"/>
                </a:cubicBezTo>
                <a:lnTo>
                  <a:pt x="3387" y="1778"/>
                </a:lnTo>
                <a:lnTo>
                  <a:pt x="3387" y="1778"/>
                </a:lnTo>
                <a:cubicBezTo>
                  <a:pt x="3387" y="1984"/>
                  <a:pt x="3220" y="2152"/>
                  <a:pt x="3013" y="2152"/>
                </a:cubicBez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60" name="Google Shape;460;p82"/>
          <p:cNvSpPr/>
          <p:nvPr/>
        </p:nvSpPr>
        <p:spPr>
          <a:xfrm>
            <a:off x="786525" y="1055601"/>
            <a:ext cx="1947846" cy="314220"/>
          </a:xfrm>
          <a:custGeom>
            <a:rect b="b" l="l" r="r" t="t"/>
            <a:pathLst>
              <a:path extrusionOk="0" h="628" w="3388">
                <a:moveTo>
                  <a:pt x="3387" y="627"/>
                </a:moveTo>
                <a:lnTo>
                  <a:pt x="0" y="627"/>
                </a:lnTo>
                <a:lnTo>
                  <a:pt x="0" y="0"/>
                </a:lnTo>
                <a:lnTo>
                  <a:pt x="3387" y="0"/>
                </a:lnTo>
                <a:lnTo>
                  <a:pt x="3387" y="627"/>
                </a:lnTo>
              </a:path>
            </a:pathLst>
          </a:custGeom>
          <a:solidFill>
            <a:srgbClr val="2AB0BF"/>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61" name="Google Shape;461;p82"/>
          <p:cNvSpPr/>
          <p:nvPr/>
        </p:nvSpPr>
        <p:spPr>
          <a:xfrm>
            <a:off x="2196677" y="3691066"/>
            <a:ext cx="1950361" cy="1079859"/>
          </a:xfrm>
          <a:custGeom>
            <a:rect b="b" l="l" r="r" t="t"/>
            <a:pathLst>
              <a:path extrusionOk="0" h="2154" w="3389">
                <a:moveTo>
                  <a:pt x="3013" y="2153"/>
                </a:moveTo>
                <a:lnTo>
                  <a:pt x="375" y="2153"/>
                </a:lnTo>
                <a:lnTo>
                  <a:pt x="375" y="2153"/>
                </a:lnTo>
                <a:cubicBezTo>
                  <a:pt x="168" y="2153"/>
                  <a:pt x="0" y="1985"/>
                  <a:pt x="0" y="1779"/>
                </a:cubicBezTo>
                <a:lnTo>
                  <a:pt x="0" y="375"/>
                </a:lnTo>
                <a:lnTo>
                  <a:pt x="0" y="375"/>
                </a:lnTo>
                <a:cubicBezTo>
                  <a:pt x="0" y="168"/>
                  <a:pt x="168" y="0"/>
                  <a:pt x="375" y="0"/>
                </a:cubicBezTo>
                <a:lnTo>
                  <a:pt x="3013" y="0"/>
                </a:lnTo>
                <a:lnTo>
                  <a:pt x="3013" y="0"/>
                </a:lnTo>
                <a:cubicBezTo>
                  <a:pt x="3220" y="0"/>
                  <a:pt x="3388" y="168"/>
                  <a:pt x="3388" y="375"/>
                </a:cubicBezTo>
                <a:lnTo>
                  <a:pt x="3388" y="1779"/>
                </a:lnTo>
                <a:lnTo>
                  <a:pt x="3388" y="1779"/>
                </a:lnTo>
                <a:cubicBezTo>
                  <a:pt x="3388" y="1985"/>
                  <a:pt x="3220" y="2153"/>
                  <a:pt x="3013" y="2153"/>
                </a:cubicBezTo>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62" name="Google Shape;462;p82"/>
          <p:cNvSpPr/>
          <p:nvPr/>
        </p:nvSpPr>
        <p:spPr>
          <a:xfrm>
            <a:off x="2196677" y="3691066"/>
            <a:ext cx="1950361" cy="316432"/>
          </a:xfrm>
          <a:custGeom>
            <a:rect b="b" l="l" r="r" t="t"/>
            <a:pathLst>
              <a:path extrusionOk="0" h="630" w="3389">
                <a:moveTo>
                  <a:pt x="3388" y="629"/>
                </a:moveTo>
                <a:lnTo>
                  <a:pt x="0" y="629"/>
                </a:lnTo>
                <a:lnTo>
                  <a:pt x="0" y="0"/>
                </a:lnTo>
                <a:lnTo>
                  <a:pt x="3388" y="0"/>
                </a:lnTo>
                <a:lnTo>
                  <a:pt x="3388" y="629"/>
                </a:lnTo>
              </a:path>
            </a:pathLst>
          </a:custGeom>
          <a:solidFill>
            <a:srgbClr val="36A86F"/>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63" name="Google Shape;463;p82"/>
          <p:cNvSpPr/>
          <p:nvPr/>
        </p:nvSpPr>
        <p:spPr>
          <a:xfrm>
            <a:off x="3604293" y="1055600"/>
            <a:ext cx="1947830" cy="1079853"/>
          </a:xfrm>
          <a:custGeom>
            <a:rect b="b" l="l" r="r" t="t"/>
            <a:pathLst>
              <a:path extrusionOk="0" h="2153" w="3387">
                <a:moveTo>
                  <a:pt x="3012" y="2152"/>
                </a:moveTo>
                <a:lnTo>
                  <a:pt x="374" y="2152"/>
                </a:lnTo>
                <a:lnTo>
                  <a:pt x="374" y="2152"/>
                </a:lnTo>
                <a:cubicBezTo>
                  <a:pt x="167" y="2152"/>
                  <a:pt x="0" y="1984"/>
                  <a:pt x="0" y="1778"/>
                </a:cubicBezTo>
                <a:lnTo>
                  <a:pt x="0" y="374"/>
                </a:lnTo>
                <a:lnTo>
                  <a:pt x="0" y="374"/>
                </a:lnTo>
                <a:cubicBezTo>
                  <a:pt x="0" y="167"/>
                  <a:pt x="167" y="0"/>
                  <a:pt x="374" y="0"/>
                </a:cubicBezTo>
                <a:lnTo>
                  <a:pt x="3012" y="0"/>
                </a:lnTo>
                <a:lnTo>
                  <a:pt x="3012" y="0"/>
                </a:lnTo>
                <a:cubicBezTo>
                  <a:pt x="3219" y="0"/>
                  <a:pt x="3386" y="167"/>
                  <a:pt x="3386" y="374"/>
                </a:cubicBezTo>
                <a:lnTo>
                  <a:pt x="3386" y="1778"/>
                </a:lnTo>
                <a:lnTo>
                  <a:pt x="3386" y="1778"/>
                </a:lnTo>
                <a:cubicBezTo>
                  <a:pt x="3386" y="1984"/>
                  <a:pt x="3219" y="2152"/>
                  <a:pt x="3012" y="2152"/>
                </a:cubicBezTo>
              </a:path>
            </a:pathLst>
          </a:cu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64" name="Google Shape;464;p82"/>
          <p:cNvSpPr/>
          <p:nvPr/>
        </p:nvSpPr>
        <p:spPr>
          <a:xfrm>
            <a:off x="3604293" y="1055601"/>
            <a:ext cx="1947830" cy="314220"/>
          </a:xfrm>
          <a:custGeom>
            <a:rect b="b" l="l" r="r" t="t"/>
            <a:pathLst>
              <a:path extrusionOk="0" h="628" w="3387">
                <a:moveTo>
                  <a:pt x="3386" y="627"/>
                </a:moveTo>
                <a:lnTo>
                  <a:pt x="0" y="627"/>
                </a:lnTo>
                <a:lnTo>
                  <a:pt x="0" y="0"/>
                </a:lnTo>
                <a:lnTo>
                  <a:pt x="3386" y="0"/>
                </a:lnTo>
                <a:lnTo>
                  <a:pt x="3386" y="627"/>
                </a:lnTo>
              </a:path>
            </a:pathLst>
          </a:custGeom>
          <a:solidFill>
            <a:srgbClr val="E8B817"/>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65" name="Google Shape;465;p82"/>
          <p:cNvSpPr/>
          <p:nvPr/>
        </p:nvSpPr>
        <p:spPr>
          <a:xfrm>
            <a:off x="5014446" y="3691066"/>
            <a:ext cx="1947830" cy="1079859"/>
          </a:xfrm>
          <a:custGeom>
            <a:rect b="b" l="l" r="r" t="t"/>
            <a:pathLst>
              <a:path extrusionOk="0" h="2154" w="3387">
                <a:moveTo>
                  <a:pt x="3012" y="2153"/>
                </a:moveTo>
                <a:lnTo>
                  <a:pt x="375" y="2153"/>
                </a:lnTo>
                <a:lnTo>
                  <a:pt x="375" y="2153"/>
                </a:lnTo>
                <a:cubicBezTo>
                  <a:pt x="168" y="2153"/>
                  <a:pt x="0" y="1985"/>
                  <a:pt x="0" y="1779"/>
                </a:cubicBezTo>
                <a:lnTo>
                  <a:pt x="0" y="375"/>
                </a:lnTo>
                <a:lnTo>
                  <a:pt x="0" y="375"/>
                </a:lnTo>
                <a:cubicBezTo>
                  <a:pt x="0" y="168"/>
                  <a:pt x="168" y="0"/>
                  <a:pt x="375" y="0"/>
                </a:cubicBezTo>
                <a:lnTo>
                  <a:pt x="3012" y="0"/>
                </a:lnTo>
                <a:lnTo>
                  <a:pt x="3012" y="0"/>
                </a:lnTo>
                <a:cubicBezTo>
                  <a:pt x="3219" y="0"/>
                  <a:pt x="3386" y="168"/>
                  <a:pt x="3386" y="375"/>
                </a:cubicBezTo>
                <a:lnTo>
                  <a:pt x="3386" y="1779"/>
                </a:lnTo>
                <a:lnTo>
                  <a:pt x="3386" y="1779"/>
                </a:lnTo>
                <a:cubicBezTo>
                  <a:pt x="3386" y="1985"/>
                  <a:pt x="3219" y="2153"/>
                  <a:pt x="3012" y="2153"/>
                </a:cubicBezTo>
              </a:path>
            </a:pathLst>
          </a:custGeom>
          <a:solidFill>
            <a:schemeClr val="accent4"/>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66" name="Google Shape;466;p82"/>
          <p:cNvSpPr/>
          <p:nvPr/>
        </p:nvSpPr>
        <p:spPr>
          <a:xfrm>
            <a:off x="5014446" y="3691066"/>
            <a:ext cx="1947830" cy="316432"/>
          </a:xfrm>
          <a:custGeom>
            <a:rect b="b" l="l" r="r" t="t"/>
            <a:pathLst>
              <a:path extrusionOk="0" h="630" w="3387">
                <a:moveTo>
                  <a:pt x="3386" y="629"/>
                </a:moveTo>
                <a:lnTo>
                  <a:pt x="0" y="629"/>
                </a:lnTo>
                <a:lnTo>
                  <a:pt x="0" y="0"/>
                </a:lnTo>
                <a:lnTo>
                  <a:pt x="3386" y="0"/>
                </a:lnTo>
                <a:lnTo>
                  <a:pt x="3386" y="629"/>
                </a:lnTo>
              </a:path>
            </a:pathLst>
          </a:custGeom>
          <a:solidFill>
            <a:srgbClr val="D97618"/>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67" name="Google Shape;467;p82"/>
          <p:cNvSpPr/>
          <p:nvPr/>
        </p:nvSpPr>
        <p:spPr>
          <a:xfrm>
            <a:off x="6422060" y="1055600"/>
            <a:ext cx="1950361" cy="1079853"/>
          </a:xfrm>
          <a:custGeom>
            <a:rect b="b" l="l" r="r" t="t"/>
            <a:pathLst>
              <a:path extrusionOk="0" h="2153" w="3389">
                <a:moveTo>
                  <a:pt x="3014" y="2152"/>
                </a:moveTo>
                <a:lnTo>
                  <a:pt x="375" y="2152"/>
                </a:lnTo>
                <a:lnTo>
                  <a:pt x="375" y="2152"/>
                </a:lnTo>
                <a:cubicBezTo>
                  <a:pt x="168" y="2152"/>
                  <a:pt x="0" y="1984"/>
                  <a:pt x="0" y="1778"/>
                </a:cubicBezTo>
                <a:lnTo>
                  <a:pt x="0" y="374"/>
                </a:lnTo>
                <a:lnTo>
                  <a:pt x="0" y="374"/>
                </a:lnTo>
                <a:cubicBezTo>
                  <a:pt x="0" y="167"/>
                  <a:pt x="168" y="0"/>
                  <a:pt x="375" y="0"/>
                </a:cubicBezTo>
                <a:lnTo>
                  <a:pt x="3014" y="0"/>
                </a:lnTo>
                <a:lnTo>
                  <a:pt x="3014" y="0"/>
                </a:lnTo>
                <a:cubicBezTo>
                  <a:pt x="3220" y="0"/>
                  <a:pt x="3388" y="167"/>
                  <a:pt x="3388" y="374"/>
                </a:cubicBezTo>
                <a:lnTo>
                  <a:pt x="3388" y="1778"/>
                </a:lnTo>
                <a:lnTo>
                  <a:pt x="3388" y="1778"/>
                </a:lnTo>
                <a:cubicBezTo>
                  <a:pt x="3388" y="1984"/>
                  <a:pt x="3220" y="2152"/>
                  <a:pt x="3014" y="2152"/>
                </a:cubicBezTo>
              </a:path>
            </a:pathLst>
          </a:custGeom>
          <a:solidFill>
            <a:schemeClr val="accent5"/>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68" name="Google Shape;468;p82"/>
          <p:cNvSpPr/>
          <p:nvPr/>
        </p:nvSpPr>
        <p:spPr>
          <a:xfrm>
            <a:off x="6422060" y="1055601"/>
            <a:ext cx="1950361" cy="314220"/>
          </a:xfrm>
          <a:custGeom>
            <a:rect b="b" l="l" r="r" t="t"/>
            <a:pathLst>
              <a:path extrusionOk="0" h="628" w="3389">
                <a:moveTo>
                  <a:pt x="3388" y="627"/>
                </a:moveTo>
                <a:lnTo>
                  <a:pt x="0" y="627"/>
                </a:lnTo>
                <a:lnTo>
                  <a:pt x="0" y="0"/>
                </a:lnTo>
                <a:lnTo>
                  <a:pt x="3388" y="0"/>
                </a:lnTo>
                <a:lnTo>
                  <a:pt x="3388" y="627"/>
                </a:lnTo>
              </a:path>
            </a:pathLst>
          </a:custGeom>
          <a:solidFill>
            <a:srgbClr val="B24520"/>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69" name="Google Shape;469;p82"/>
          <p:cNvSpPr/>
          <p:nvPr/>
        </p:nvSpPr>
        <p:spPr>
          <a:xfrm>
            <a:off x="1653921" y="2926614"/>
            <a:ext cx="215582" cy="190302"/>
          </a:xfrm>
          <a:custGeom>
            <a:rect b="b" l="l" r="r" t="t"/>
            <a:pathLst>
              <a:path extrusionOk="0" h="378" w="377">
                <a:moveTo>
                  <a:pt x="376" y="188"/>
                </a:moveTo>
                <a:lnTo>
                  <a:pt x="376" y="188"/>
                </a:lnTo>
                <a:cubicBezTo>
                  <a:pt x="376" y="293"/>
                  <a:pt x="292" y="377"/>
                  <a:pt x="188" y="377"/>
                </a:cubicBezTo>
                <a:lnTo>
                  <a:pt x="188" y="377"/>
                </a:lnTo>
                <a:cubicBezTo>
                  <a:pt x="84" y="377"/>
                  <a:pt x="0" y="293"/>
                  <a:pt x="0" y="188"/>
                </a:cubicBezTo>
                <a:lnTo>
                  <a:pt x="0" y="188"/>
                </a:lnTo>
                <a:cubicBezTo>
                  <a:pt x="0" y="84"/>
                  <a:pt x="84" y="0"/>
                  <a:pt x="188" y="0"/>
                </a:cubicBezTo>
                <a:lnTo>
                  <a:pt x="188" y="0"/>
                </a:lnTo>
                <a:cubicBezTo>
                  <a:pt x="292" y="0"/>
                  <a:pt x="376" y="84"/>
                  <a:pt x="376" y="188"/>
                </a:cubicBez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70" name="Google Shape;470;p82"/>
          <p:cNvSpPr/>
          <p:nvPr/>
        </p:nvSpPr>
        <p:spPr>
          <a:xfrm>
            <a:off x="4471691" y="2926614"/>
            <a:ext cx="215580" cy="190302"/>
          </a:xfrm>
          <a:custGeom>
            <a:rect b="b" l="l" r="r" t="t"/>
            <a:pathLst>
              <a:path extrusionOk="0" h="378" w="377">
                <a:moveTo>
                  <a:pt x="376" y="188"/>
                </a:moveTo>
                <a:lnTo>
                  <a:pt x="376" y="188"/>
                </a:lnTo>
                <a:cubicBezTo>
                  <a:pt x="376" y="293"/>
                  <a:pt x="291" y="377"/>
                  <a:pt x="187" y="377"/>
                </a:cubicBezTo>
                <a:lnTo>
                  <a:pt x="187" y="377"/>
                </a:lnTo>
                <a:cubicBezTo>
                  <a:pt x="83" y="377"/>
                  <a:pt x="0" y="293"/>
                  <a:pt x="0" y="188"/>
                </a:cubicBezTo>
                <a:lnTo>
                  <a:pt x="0" y="188"/>
                </a:lnTo>
                <a:cubicBezTo>
                  <a:pt x="0" y="84"/>
                  <a:pt x="83" y="0"/>
                  <a:pt x="187" y="0"/>
                </a:cubicBezTo>
                <a:lnTo>
                  <a:pt x="187" y="0"/>
                </a:lnTo>
                <a:cubicBezTo>
                  <a:pt x="291" y="0"/>
                  <a:pt x="376" y="84"/>
                  <a:pt x="376" y="188"/>
                </a:cubicBezTo>
              </a:path>
            </a:pathLst>
          </a:cu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71" name="Google Shape;471;p82"/>
          <p:cNvSpPr/>
          <p:nvPr/>
        </p:nvSpPr>
        <p:spPr>
          <a:xfrm>
            <a:off x="7289456" y="2926614"/>
            <a:ext cx="215582" cy="190302"/>
          </a:xfrm>
          <a:custGeom>
            <a:rect b="b" l="l" r="r" t="t"/>
            <a:pathLst>
              <a:path extrusionOk="0" h="378" w="377">
                <a:moveTo>
                  <a:pt x="376" y="188"/>
                </a:moveTo>
                <a:lnTo>
                  <a:pt x="376" y="188"/>
                </a:lnTo>
                <a:cubicBezTo>
                  <a:pt x="376" y="293"/>
                  <a:pt x="292" y="377"/>
                  <a:pt x="188" y="377"/>
                </a:cubicBezTo>
                <a:lnTo>
                  <a:pt x="188" y="377"/>
                </a:lnTo>
                <a:cubicBezTo>
                  <a:pt x="85" y="377"/>
                  <a:pt x="0" y="293"/>
                  <a:pt x="0" y="188"/>
                </a:cubicBezTo>
                <a:lnTo>
                  <a:pt x="0" y="188"/>
                </a:lnTo>
                <a:cubicBezTo>
                  <a:pt x="0" y="84"/>
                  <a:pt x="85" y="0"/>
                  <a:pt x="188" y="0"/>
                </a:cubicBezTo>
                <a:lnTo>
                  <a:pt x="188" y="0"/>
                </a:lnTo>
                <a:cubicBezTo>
                  <a:pt x="292" y="0"/>
                  <a:pt x="376" y="84"/>
                  <a:pt x="376" y="188"/>
                </a:cubicBezTo>
              </a:path>
            </a:pathLst>
          </a:custGeom>
          <a:solidFill>
            <a:schemeClr val="accent5"/>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72" name="Google Shape;472;p82"/>
          <p:cNvSpPr/>
          <p:nvPr/>
        </p:nvSpPr>
        <p:spPr>
          <a:xfrm>
            <a:off x="5879306" y="2729516"/>
            <a:ext cx="218117" cy="188088"/>
          </a:xfrm>
          <a:custGeom>
            <a:rect b="b" l="l" r="r" t="t"/>
            <a:pathLst>
              <a:path extrusionOk="0" h="377" w="378">
                <a:moveTo>
                  <a:pt x="377" y="188"/>
                </a:moveTo>
                <a:lnTo>
                  <a:pt x="377" y="188"/>
                </a:lnTo>
                <a:cubicBezTo>
                  <a:pt x="377" y="292"/>
                  <a:pt x="293" y="376"/>
                  <a:pt x="189" y="376"/>
                </a:cubicBezTo>
                <a:lnTo>
                  <a:pt x="189" y="376"/>
                </a:lnTo>
                <a:cubicBezTo>
                  <a:pt x="85" y="376"/>
                  <a:pt x="0" y="292"/>
                  <a:pt x="0" y="188"/>
                </a:cubicBezTo>
                <a:lnTo>
                  <a:pt x="0" y="188"/>
                </a:lnTo>
                <a:cubicBezTo>
                  <a:pt x="0" y="84"/>
                  <a:pt x="85" y="0"/>
                  <a:pt x="189" y="0"/>
                </a:cubicBezTo>
                <a:lnTo>
                  <a:pt x="189" y="0"/>
                </a:lnTo>
                <a:cubicBezTo>
                  <a:pt x="293" y="0"/>
                  <a:pt x="377" y="84"/>
                  <a:pt x="377" y="188"/>
                </a:cubicBezTo>
              </a:path>
            </a:pathLst>
          </a:custGeom>
          <a:solidFill>
            <a:schemeClr val="accent4"/>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73" name="Google Shape;473;p82"/>
          <p:cNvSpPr/>
          <p:nvPr/>
        </p:nvSpPr>
        <p:spPr>
          <a:xfrm>
            <a:off x="3061538" y="2729516"/>
            <a:ext cx="215580" cy="188088"/>
          </a:xfrm>
          <a:custGeom>
            <a:rect b="b" l="l" r="r" t="t"/>
            <a:pathLst>
              <a:path extrusionOk="0" h="377" w="377">
                <a:moveTo>
                  <a:pt x="376" y="188"/>
                </a:moveTo>
                <a:lnTo>
                  <a:pt x="376" y="188"/>
                </a:lnTo>
                <a:cubicBezTo>
                  <a:pt x="376" y="292"/>
                  <a:pt x="292" y="376"/>
                  <a:pt x="188" y="376"/>
                </a:cubicBezTo>
                <a:lnTo>
                  <a:pt x="188" y="376"/>
                </a:lnTo>
                <a:cubicBezTo>
                  <a:pt x="84" y="376"/>
                  <a:pt x="0" y="292"/>
                  <a:pt x="0" y="188"/>
                </a:cubicBezTo>
                <a:lnTo>
                  <a:pt x="0" y="188"/>
                </a:lnTo>
                <a:cubicBezTo>
                  <a:pt x="0" y="84"/>
                  <a:pt x="84" y="0"/>
                  <a:pt x="188" y="0"/>
                </a:cubicBezTo>
                <a:lnTo>
                  <a:pt x="188" y="0"/>
                </a:lnTo>
                <a:cubicBezTo>
                  <a:pt x="292" y="0"/>
                  <a:pt x="376" y="84"/>
                  <a:pt x="376" y="188"/>
                </a:cubicBezTo>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74" name="Google Shape;474;p82"/>
          <p:cNvSpPr/>
          <p:nvPr/>
        </p:nvSpPr>
        <p:spPr>
          <a:xfrm>
            <a:off x="5980755" y="2972848"/>
            <a:ext cx="17700" cy="663000"/>
          </a:xfrm>
          <a:prstGeom prst="rect">
            <a:avLst/>
          </a:prstGeom>
          <a:solidFill>
            <a:schemeClr val="accent4"/>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75" name="Google Shape;475;p82"/>
          <p:cNvSpPr/>
          <p:nvPr/>
        </p:nvSpPr>
        <p:spPr>
          <a:xfrm>
            <a:off x="3160452" y="2972848"/>
            <a:ext cx="17700" cy="663000"/>
          </a:xfrm>
          <a:prstGeom prst="rect">
            <a:avLst/>
          </a:pr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76" name="Google Shape;476;p82"/>
          <p:cNvSpPr/>
          <p:nvPr/>
        </p:nvSpPr>
        <p:spPr>
          <a:xfrm>
            <a:off x="4570604" y="2199548"/>
            <a:ext cx="17700" cy="663000"/>
          </a:xfrm>
          <a:prstGeom prst="rect">
            <a:avLst/>
          </a:pr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77" name="Google Shape;477;p82"/>
          <p:cNvSpPr/>
          <p:nvPr/>
        </p:nvSpPr>
        <p:spPr>
          <a:xfrm>
            <a:off x="7388370" y="2199548"/>
            <a:ext cx="17700" cy="663000"/>
          </a:xfrm>
          <a:prstGeom prst="rect">
            <a:avLst/>
          </a:prstGeom>
          <a:solidFill>
            <a:schemeClr val="accent5"/>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478" name="Google Shape;478;p82"/>
          <p:cNvSpPr/>
          <p:nvPr/>
        </p:nvSpPr>
        <p:spPr>
          <a:xfrm>
            <a:off x="1752835" y="2199548"/>
            <a:ext cx="17700" cy="663000"/>
          </a:xfrm>
          <a:prstGeom prst="rect">
            <a:avLst/>
          </a:pr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cxnSp>
        <p:nvCxnSpPr>
          <p:cNvPr id="479" name="Google Shape;479;p82"/>
          <p:cNvCxnSpPr/>
          <p:nvPr/>
        </p:nvCxnSpPr>
        <p:spPr>
          <a:xfrm flipH="1" rot="10800000">
            <a:off x="4687267" y="2823270"/>
            <a:ext cx="1192200" cy="193800"/>
          </a:xfrm>
          <a:prstGeom prst="straightConnector1">
            <a:avLst/>
          </a:prstGeom>
          <a:noFill/>
          <a:ln cap="flat" cmpd="sng" w="25400">
            <a:solidFill>
              <a:srgbClr val="D8D8D8"/>
            </a:solidFill>
            <a:prstDash val="lgDash"/>
            <a:miter lim="800000"/>
            <a:headEnd len="sm" w="sm" type="none"/>
            <a:tailEnd len="sm" w="sm" type="none"/>
          </a:ln>
        </p:spPr>
      </p:cxnSp>
      <p:cxnSp>
        <p:nvCxnSpPr>
          <p:cNvPr id="480" name="Google Shape;480;p82"/>
          <p:cNvCxnSpPr/>
          <p:nvPr/>
        </p:nvCxnSpPr>
        <p:spPr>
          <a:xfrm>
            <a:off x="3278683" y="2825699"/>
            <a:ext cx="1190400" cy="195000"/>
          </a:xfrm>
          <a:prstGeom prst="straightConnector1">
            <a:avLst/>
          </a:prstGeom>
          <a:noFill/>
          <a:ln cap="flat" cmpd="sng" w="25400">
            <a:solidFill>
              <a:srgbClr val="D8D8D8"/>
            </a:solidFill>
            <a:prstDash val="lgDash"/>
            <a:miter lim="800000"/>
            <a:headEnd len="sm" w="sm" type="none"/>
            <a:tailEnd len="sm" w="sm" type="none"/>
          </a:ln>
        </p:spPr>
      </p:cxnSp>
      <p:cxnSp>
        <p:nvCxnSpPr>
          <p:cNvPr id="481" name="Google Shape;481;p82"/>
          <p:cNvCxnSpPr/>
          <p:nvPr/>
        </p:nvCxnSpPr>
        <p:spPr>
          <a:xfrm>
            <a:off x="6098206" y="2825699"/>
            <a:ext cx="1190400" cy="195000"/>
          </a:xfrm>
          <a:prstGeom prst="straightConnector1">
            <a:avLst/>
          </a:prstGeom>
          <a:noFill/>
          <a:ln cap="flat" cmpd="sng" w="25400">
            <a:solidFill>
              <a:srgbClr val="D8D8D8"/>
            </a:solidFill>
            <a:prstDash val="lgDash"/>
            <a:miter lim="800000"/>
            <a:headEnd len="sm" w="sm" type="none"/>
            <a:tailEnd len="sm" w="sm" type="none"/>
          </a:ln>
        </p:spPr>
      </p:cxnSp>
      <p:sp>
        <p:nvSpPr>
          <p:cNvPr id="482" name="Google Shape;482;p82"/>
          <p:cNvSpPr txBox="1"/>
          <p:nvPr/>
        </p:nvSpPr>
        <p:spPr>
          <a:xfrm>
            <a:off x="1141374" y="3185210"/>
            <a:ext cx="8592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Mod. 1</a:t>
            </a:r>
            <a:endParaRPr sz="500"/>
          </a:p>
        </p:txBody>
      </p:sp>
      <p:sp>
        <p:nvSpPr>
          <p:cNvPr id="483" name="Google Shape;483;p82"/>
          <p:cNvSpPr txBox="1"/>
          <p:nvPr/>
        </p:nvSpPr>
        <p:spPr>
          <a:xfrm>
            <a:off x="2776063" y="2356150"/>
            <a:ext cx="7890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Mod. 2 </a:t>
            </a:r>
            <a:endParaRPr sz="500"/>
          </a:p>
        </p:txBody>
      </p:sp>
      <p:sp>
        <p:nvSpPr>
          <p:cNvPr id="484" name="Google Shape;484;p82"/>
          <p:cNvSpPr txBox="1"/>
          <p:nvPr/>
        </p:nvSpPr>
        <p:spPr>
          <a:xfrm>
            <a:off x="4201423" y="3185210"/>
            <a:ext cx="7890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Mod. 3</a:t>
            </a:r>
            <a:endParaRPr sz="500"/>
          </a:p>
        </p:txBody>
      </p:sp>
      <p:sp>
        <p:nvSpPr>
          <p:cNvPr id="485" name="Google Shape;485;p82"/>
          <p:cNvSpPr txBox="1"/>
          <p:nvPr/>
        </p:nvSpPr>
        <p:spPr>
          <a:xfrm>
            <a:off x="5515056" y="2450198"/>
            <a:ext cx="7890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Mod.4</a:t>
            </a:r>
            <a:endParaRPr sz="500"/>
          </a:p>
        </p:txBody>
      </p:sp>
      <p:sp>
        <p:nvSpPr>
          <p:cNvPr id="486" name="Google Shape;486;p82"/>
          <p:cNvSpPr txBox="1"/>
          <p:nvPr/>
        </p:nvSpPr>
        <p:spPr>
          <a:xfrm>
            <a:off x="7159704" y="3185210"/>
            <a:ext cx="7890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Mod. 5</a:t>
            </a:r>
            <a:endParaRPr sz="500"/>
          </a:p>
        </p:txBody>
      </p:sp>
      <p:sp>
        <p:nvSpPr>
          <p:cNvPr id="487" name="Google Shape;487;p82"/>
          <p:cNvSpPr txBox="1"/>
          <p:nvPr/>
        </p:nvSpPr>
        <p:spPr>
          <a:xfrm>
            <a:off x="764670" y="1473133"/>
            <a:ext cx="1950600" cy="5772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Clr>
                <a:schemeClr val="lt1"/>
              </a:buClr>
              <a:buSzPts val="900"/>
              <a:buFont typeface="Arial"/>
              <a:buNone/>
            </a:pPr>
            <a:r>
              <a:rPr b="1" lang="it" sz="900">
                <a:solidFill>
                  <a:schemeClr val="lt1"/>
                </a:solidFill>
                <a:latin typeface="Lato"/>
                <a:ea typeface="Lato"/>
                <a:cs typeface="Lato"/>
                <a:sym typeface="Lato"/>
              </a:rPr>
              <a:t>Open Science: why do we need it and how is it “embedded” in Horizon Europe</a:t>
            </a:r>
            <a:endParaRPr b="1" sz="500"/>
          </a:p>
        </p:txBody>
      </p:sp>
      <p:sp>
        <p:nvSpPr>
          <p:cNvPr id="488" name="Google Shape;488;p82"/>
          <p:cNvSpPr txBox="1"/>
          <p:nvPr/>
        </p:nvSpPr>
        <p:spPr>
          <a:xfrm>
            <a:off x="786533" y="1101137"/>
            <a:ext cx="16203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lt1"/>
                </a:solidFill>
                <a:latin typeface="Poppins"/>
                <a:ea typeface="Poppins"/>
                <a:cs typeface="Poppins"/>
                <a:sym typeface="Poppins"/>
              </a:rPr>
              <a:t>March 2, 2022</a:t>
            </a:r>
            <a:endParaRPr sz="500"/>
          </a:p>
        </p:txBody>
      </p:sp>
      <p:sp>
        <p:nvSpPr>
          <p:cNvPr id="489" name="Google Shape;489;p82"/>
          <p:cNvSpPr txBox="1"/>
          <p:nvPr/>
        </p:nvSpPr>
        <p:spPr>
          <a:xfrm>
            <a:off x="3718398" y="1473124"/>
            <a:ext cx="1719600" cy="3753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Clr>
                <a:schemeClr val="lt1"/>
              </a:buClr>
              <a:buSzPts val="900"/>
              <a:buFont typeface="Arial"/>
              <a:buNone/>
            </a:pPr>
            <a:r>
              <a:rPr b="1" lang="it" sz="900">
                <a:solidFill>
                  <a:schemeClr val="lt1"/>
                </a:solidFill>
                <a:latin typeface="Lato"/>
                <a:ea typeface="Lato"/>
                <a:cs typeface="Lato"/>
                <a:sym typeface="Lato"/>
              </a:rPr>
              <a:t>RDM: why it is essential to take care of data and how to do it</a:t>
            </a:r>
            <a:endParaRPr b="1" sz="500"/>
          </a:p>
        </p:txBody>
      </p:sp>
      <p:sp>
        <p:nvSpPr>
          <p:cNvPr id="490" name="Google Shape;490;p82"/>
          <p:cNvSpPr txBox="1"/>
          <p:nvPr/>
        </p:nvSpPr>
        <p:spPr>
          <a:xfrm>
            <a:off x="3718384" y="1101137"/>
            <a:ext cx="18336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lt1"/>
                </a:solidFill>
                <a:latin typeface="Poppins"/>
                <a:ea typeface="Poppins"/>
                <a:cs typeface="Poppins"/>
                <a:sym typeface="Poppins"/>
              </a:rPr>
              <a:t>March 7, 2022</a:t>
            </a:r>
            <a:endParaRPr sz="500"/>
          </a:p>
        </p:txBody>
      </p:sp>
      <p:sp>
        <p:nvSpPr>
          <p:cNvPr id="491" name="Google Shape;491;p82"/>
          <p:cNvSpPr txBox="1"/>
          <p:nvPr/>
        </p:nvSpPr>
        <p:spPr>
          <a:xfrm>
            <a:off x="6537433" y="1473124"/>
            <a:ext cx="1719600" cy="7794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Clr>
                <a:schemeClr val="lt1"/>
              </a:buClr>
              <a:buSzPts val="900"/>
              <a:buFont typeface="Arial"/>
              <a:buNone/>
            </a:pPr>
            <a:r>
              <a:rPr b="1" lang="it" sz="900">
                <a:solidFill>
                  <a:schemeClr val="lt1"/>
                </a:solidFill>
                <a:latin typeface="Lato"/>
                <a:ea typeface="Lato"/>
                <a:cs typeface="Lato"/>
                <a:sym typeface="Lato"/>
              </a:rPr>
              <a:t>Hands on session Retrieving and putting together all the elements to produce a DMP</a:t>
            </a:r>
            <a:endParaRPr b="1" sz="1300">
              <a:latin typeface="Corbel"/>
              <a:ea typeface="Corbel"/>
              <a:cs typeface="Corbel"/>
              <a:sym typeface="Corbel"/>
            </a:endParaRPr>
          </a:p>
          <a:p>
            <a:pPr indent="0" lvl="0" marL="0" marR="0" rtl="0" algn="ctr">
              <a:lnSpc>
                <a:spcPct val="145833"/>
              </a:lnSpc>
              <a:spcBef>
                <a:spcPts val="0"/>
              </a:spcBef>
              <a:spcAft>
                <a:spcPts val="0"/>
              </a:spcAft>
              <a:buClr>
                <a:schemeClr val="lt1"/>
              </a:buClr>
              <a:buSzPts val="900"/>
              <a:buFont typeface="Arial"/>
              <a:buNone/>
            </a:pPr>
            <a:r>
              <a:rPr b="1" lang="it" sz="900">
                <a:solidFill>
                  <a:schemeClr val="lt1"/>
                </a:solidFill>
                <a:latin typeface="Lato"/>
                <a:ea typeface="Lato"/>
                <a:cs typeface="Lato"/>
                <a:sym typeface="Lato"/>
              </a:rPr>
              <a:t>! </a:t>
            </a:r>
            <a:endParaRPr b="1" sz="500"/>
          </a:p>
        </p:txBody>
      </p:sp>
      <p:sp>
        <p:nvSpPr>
          <p:cNvPr id="492" name="Google Shape;492;p82"/>
          <p:cNvSpPr txBox="1"/>
          <p:nvPr/>
        </p:nvSpPr>
        <p:spPr>
          <a:xfrm>
            <a:off x="6448136" y="1101137"/>
            <a:ext cx="16203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lt1"/>
                </a:solidFill>
                <a:latin typeface="Poppins"/>
                <a:ea typeface="Poppins"/>
                <a:cs typeface="Poppins"/>
                <a:sym typeface="Poppins"/>
              </a:rPr>
              <a:t>March 11, 2022</a:t>
            </a:r>
            <a:endParaRPr sz="500"/>
          </a:p>
        </p:txBody>
      </p:sp>
      <p:sp>
        <p:nvSpPr>
          <p:cNvPr id="493" name="Google Shape;493;p82"/>
          <p:cNvSpPr txBox="1"/>
          <p:nvPr/>
        </p:nvSpPr>
        <p:spPr>
          <a:xfrm>
            <a:off x="2312050" y="4110369"/>
            <a:ext cx="1719600" cy="7794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Clr>
                <a:schemeClr val="lt1"/>
              </a:buClr>
              <a:buSzPts val="900"/>
              <a:buFont typeface="Arial"/>
              <a:buNone/>
            </a:pPr>
            <a:r>
              <a:rPr b="1" lang="it" sz="900">
                <a:solidFill>
                  <a:schemeClr val="lt1"/>
                </a:solidFill>
                <a:latin typeface="Lato"/>
                <a:ea typeface="Lato"/>
                <a:cs typeface="Lato"/>
                <a:sym typeface="Lato"/>
              </a:rPr>
              <a:t>Open Access: what and how;</a:t>
            </a:r>
            <a:endParaRPr b="1" sz="900">
              <a:solidFill>
                <a:schemeClr val="lt1"/>
              </a:solidFill>
              <a:latin typeface="Lato"/>
              <a:ea typeface="Lato"/>
              <a:cs typeface="Lato"/>
              <a:sym typeface="Lato"/>
            </a:endParaRPr>
          </a:p>
          <a:p>
            <a:pPr indent="0" lvl="0" marL="0" marR="0" rtl="0" algn="ctr">
              <a:lnSpc>
                <a:spcPct val="145833"/>
              </a:lnSpc>
              <a:spcBef>
                <a:spcPts val="0"/>
              </a:spcBef>
              <a:spcAft>
                <a:spcPts val="0"/>
              </a:spcAft>
              <a:buClr>
                <a:schemeClr val="lt1"/>
              </a:buClr>
              <a:buSzPts val="900"/>
              <a:buFont typeface="Arial"/>
              <a:buNone/>
            </a:pPr>
            <a:r>
              <a:rPr b="1" lang="it" sz="900">
                <a:solidFill>
                  <a:schemeClr val="lt1"/>
                </a:solidFill>
                <a:latin typeface="Lato"/>
                <a:ea typeface="Lato"/>
                <a:cs typeface="Lato"/>
                <a:sym typeface="Lato"/>
              </a:rPr>
              <a:t>Open Research Europe</a:t>
            </a:r>
            <a:endParaRPr b="1" sz="900">
              <a:solidFill>
                <a:schemeClr val="lt1"/>
              </a:solidFill>
              <a:latin typeface="Lato"/>
              <a:ea typeface="Lato"/>
              <a:cs typeface="Lato"/>
              <a:sym typeface="Lato"/>
            </a:endParaRPr>
          </a:p>
          <a:p>
            <a:pPr indent="0" lvl="0" marL="0" marR="0" rtl="0" algn="ctr">
              <a:lnSpc>
                <a:spcPct val="145833"/>
              </a:lnSpc>
              <a:spcBef>
                <a:spcPts val="0"/>
              </a:spcBef>
              <a:spcAft>
                <a:spcPts val="0"/>
              </a:spcAft>
              <a:buClr>
                <a:schemeClr val="lt1"/>
              </a:buClr>
              <a:buSzPts val="900"/>
              <a:buFont typeface="Arial"/>
              <a:buNone/>
            </a:pPr>
            <a:r>
              <a:rPr b="1" lang="it" sz="900">
                <a:solidFill>
                  <a:schemeClr val="lt1"/>
                </a:solidFill>
                <a:latin typeface="Lato"/>
                <a:ea typeface="Lato"/>
                <a:cs typeface="Lato"/>
                <a:sym typeface="Lato"/>
              </a:rPr>
              <a:t>Tools and support</a:t>
            </a:r>
            <a:endParaRPr b="1" sz="1300">
              <a:latin typeface="Corbel"/>
              <a:ea typeface="Corbel"/>
              <a:cs typeface="Corbel"/>
              <a:sym typeface="Corbel"/>
            </a:endParaRPr>
          </a:p>
          <a:p>
            <a:pPr indent="0" lvl="0" marL="0" marR="0" rtl="0" algn="ctr">
              <a:lnSpc>
                <a:spcPct val="145833"/>
              </a:lnSpc>
              <a:spcBef>
                <a:spcPts val="0"/>
              </a:spcBef>
              <a:spcAft>
                <a:spcPts val="0"/>
              </a:spcAft>
              <a:buClr>
                <a:schemeClr val="lt1"/>
              </a:buClr>
              <a:buSzPts val="900"/>
              <a:buFont typeface="Arial"/>
              <a:buNone/>
            </a:pPr>
            <a:r>
              <a:t/>
            </a:r>
            <a:endParaRPr b="1" sz="900">
              <a:solidFill>
                <a:schemeClr val="lt1"/>
              </a:solidFill>
              <a:latin typeface="Lato"/>
              <a:ea typeface="Lato"/>
              <a:cs typeface="Lato"/>
              <a:sym typeface="Lato"/>
            </a:endParaRPr>
          </a:p>
        </p:txBody>
      </p:sp>
      <p:sp>
        <p:nvSpPr>
          <p:cNvPr id="494" name="Google Shape;494;p82"/>
          <p:cNvSpPr txBox="1"/>
          <p:nvPr/>
        </p:nvSpPr>
        <p:spPr>
          <a:xfrm>
            <a:off x="2312055" y="3737722"/>
            <a:ext cx="1524000" cy="4041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lt1"/>
                </a:solidFill>
                <a:latin typeface="Poppins"/>
                <a:ea typeface="Poppins"/>
                <a:cs typeface="Poppins"/>
                <a:sym typeface="Poppins"/>
              </a:rPr>
              <a:t>March 4, 2022</a:t>
            </a:r>
            <a:endParaRPr sz="500"/>
          </a:p>
          <a:p>
            <a:pPr indent="0" lvl="0" marL="0" marR="0" rtl="0" algn="ctr">
              <a:spcBef>
                <a:spcPts val="0"/>
              </a:spcBef>
              <a:spcAft>
                <a:spcPts val="0"/>
              </a:spcAft>
              <a:buNone/>
            </a:pPr>
            <a:r>
              <a:t/>
            </a:r>
            <a:endParaRPr b="1" sz="1200">
              <a:solidFill>
                <a:schemeClr val="lt1"/>
              </a:solidFill>
              <a:latin typeface="Poppins"/>
              <a:ea typeface="Poppins"/>
              <a:cs typeface="Poppins"/>
              <a:sym typeface="Poppins"/>
            </a:endParaRPr>
          </a:p>
        </p:txBody>
      </p:sp>
      <p:sp>
        <p:nvSpPr>
          <p:cNvPr id="495" name="Google Shape;495;p82"/>
          <p:cNvSpPr txBox="1"/>
          <p:nvPr/>
        </p:nvSpPr>
        <p:spPr>
          <a:xfrm>
            <a:off x="5128550" y="4110369"/>
            <a:ext cx="1719600" cy="3753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Clr>
                <a:schemeClr val="lt1"/>
              </a:buClr>
              <a:buSzPts val="900"/>
              <a:buFont typeface="Arial"/>
              <a:buNone/>
            </a:pPr>
            <a:r>
              <a:rPr b="1" lang="it" sz="900">
                <a:solidFill>
                  <a:schemeClr val="lt1"/>
                </a:solidFill>
                <a:latin typeface="Lato"/>
                <a:ea typeface="Lato"/>
                <a:cs typeface="Lato"/>
                <a:sym typeface="Lato"/>
              </a:rPr>
              <a:t>Case studies: how to manage FAIR data in life science</a:t>
            </a:r>
            <a:endParaRPr b="1" sz="500"/>
          </a:p>
        </p:txBody>
      </p:sp>
      <p:sp>
        <p:nvSpPr>
          <p:cNvPr id="496" name="Google Shape;496;p82"/>
          <p:cNvSpPr txBox="1"/>
          <p:nvPr/>
        </p:nvSpPr>
        <p:spPr>
          <a:xfrm>
            <a:off x="5138235" y="3737722"/>
            <a:ext cx="1524000" cy="4041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lt1"/>
                </a:solidFill>
                <a:latin typeface="Poppins"/>
                <a:ea typeface="Poppins"/>
                <a:cs typeface="Poppins"/>
                <a:sym typeface="Poppins"/>
              </a:rPr>
              <a:t>March 9, 2022</a:t>
            </a:r>
            <a:endParaRPr sz="500"/>
          </a:p>
          <a:p>
            <a:pPr indent="0" lvl="0" marL="0" marR="0" rtl="0" algn="ctr">
              <a:spcBef>
                <a:spcPts val="0"/>
              </a:spcBef>
              <a:spcAft>
                <a:spcPts val="0"/>
              </a:spcAft>
              <a:buNone/>
            </a:pPr>
            <a:r>
              <a:t/>
            </a:r>
            <a:endParaRPr b="1" sz="1200">
              <a:solidFill>
                <a:schemeClr val="lt1"/>
              </a:solidFill>
              <a:latin typeface="Poppins"/>
              <a:ea typeface="Poppins"/>
              <a:cs typeface="Poppins"/>
              <a:sym typeface="Poppins"/>
            </a:endParaRPr>
          </a:p>
        </p:txBody>
      </p:sp>
      <p:sp>
        <p:nvSpPr>
          <p:cNvPr id="497" name="Google Shape;497;p82"/>
          <p:cNvSpPr txBox="1"/>
          <p:nvPr/>
        </p:nvSpPr>
        <p:spPr>
          <a:xfrm>
            <a:off x="638724" y="229650"/>
            <a:ext cx="8001000" cy="3888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b="1" lang="it" sz="2300">
                <a:solidFill>
                  <a:schemeClr val="dk2"/>
                </a:solidFill>
                <a:latin typeface="Poppins"/>
                <a:ea typeface="Poppins"/>
                <a:cs typeface="Poppins"/>
                <a:sym typeface="Poppins"/>
              </a:rPr>
              <a:t>FAIR data stewardship in life science</a:t>
            </a:r>
            <a:endParaRPr sz="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00"/>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Embargo</a:t>
            </a:r>
            <a:endParaRPr/>
          </a:p>
        </p:txBody>
      </p:sp>
      <p:sp>
        <p:nvSpPr>
          <p:cNvPr id="724" name="Google Shape;724;p100"/>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a:t>Beware! No embargo allowed in Horizon Europe</a:t>
            </a:r>
            <a:endParaRPr/>
          </a:p>
        </p:txBody>
      </p:sp>
      <p:sp>
        <p:nvSpPr>
          <p:cNvPr id="725" name="Google Shape;725;p100"/>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a:solidFill>
                  <a:srgbClr val="3F3F3F"/>
                </a:solidFill>
                <a:latin typeface="Roboto"/>
                <a:ea typeface="Roboto"/>
                <a:cs typeface="Roboto"/>
                <a:sym typeface="Roboto"/>
              </a:rPr>
              <a:t>The period during which the scientific article is available only on the publisher website and not to the general public.</a:t>
            </a:r>
            <a:endParaRPr>
              <a:solidFill>
                <a:srgbClr val="3F3F3F"/>
              </a:solidFill>
              <a:latin typeface="Roboto"/>
              <a:ea typeface="Roboto"/>
              <a:cs typeface="Roboto"/>
              <a:sym typeface="Roboto"/>
            </a:endParaRPr>
          </a:p>
          <a:p>
            <a:pPr indent="0" lvl="0" marL="0" rtl="0" algn="l">
              <a:spcBef>
                <a:spcPts val="1200"/>
              </a:spcBef>
              <a:spcAft>
                <a:spcPts val="0"/>
              </a:spcAft>
              <a:buNone/>
            </a:pPr>
            <a:r>
              <a:rPr lang="it">
                <a:solidFill>
                  <a:srgbClr val="3F3F3F"/>
                </a:solidFill>
                <a:latin typeface="Roboto"/>
                <a:ea typeface="Roboto"/>
                <a:cs typeface="Roboto"/>
                <a:sym typeface="Roboto"/>
              </a:rPr>
              <a:t>During the embargo period the article is already deposited in a online repository, but not accessible.</a:t>
            </a:r>
            <a:endParaRPr>
              <a:solidFill>
                <a:srgbClr val="3F3F3F"/>
              </a:solidFill>
              <a:latin typeface="Roboto"/>
              <a:ea typeface="Roboto"/>
              <a:cs typeface="Roboto"/>
              <a:sym typeface="Roboto"/>
            </a:endParaRPr>
          </a:p>
          <a:p>
            <a:pPr indent="0" lvl="0" marL="0" rtl="0" algn="l">
              <a:spcBef>
                <a:spcPts val="1200"/>
              </a:spcBef>
              <a:spcAft>
                <a:spcPts val="1200"/>
              </a:spcAft>
              <a:buNone/>
            </a:pPr>
            <a:r>
              <a:t/>
            </a:r>
            <a:endParaRPr>
              <a:solidFill>
                <a:srgbClr val="3F3F3F"/>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101"/>
          <p:cNvSpPr txBox="1"/>
          <p:nvPr>
            <p:ph idx="4294967295" type="body"/>
          </p:nvPr>
        </p:nvSpPr>
        <p:spPr>
          <a:xfrm>
            <a:off x="94375" y="1124350"/>
            <a:ext cx="4624500" cy="3249600"/>
          </a:xfrm>
          <a:prstGeom prst="rect">
            <a:avLst/>
          </a:prstGeom>
          <a:noFill/>
          <a:ln>
            <a:noFill/>
          </a:ln>
        </p:spPr>
        <p:txBody>
          <a:bodyPr anchorCtr="0" anchor="t" bIns="45700" lIns="91425" spcFirstLastPara="1" rIns="91425" wrap="square" tIns="45700">
            <a:normAutofit fontScale="32500" lnSpcReduction="10000"/>
          </a:bodyPr>
          <a:lstStyle/>
          <a:p>
            <a:pPr indent="0" lvl="0" marL="0" rtl="0" algn="l">
              <a:lnSpc>
                <a:spcPct val="115000"/>
              </a:lnSpc>
              <a:spcBef>
                <a:spcPts val="500"/>
              </a:spcBef>
              <a:spcAft>
                <a:spcPts val="0"/>
              </a:spcAft>
              <a:buClr>
                <a:schemeClr val="dk1"/>
              </a:buClr>
              <a:buSzPts val="358"/>
              <a:buFont typeface="Arial"/>
              <a:buNone/>
            </a:pPr>
            <a:r>
              <a:rPr lang="it" sz="5500">
                <a:solidFill>
                  <a:srgbClr val="3F3F3F"/>
                </a:solidFill>
                <a:highlight>
                  <a:srgbClr val="FFFFFF"/>
                </a:highlight>
                <a:latin typeface="Roboto"/>
                <a:ea typeface="Roboto"/>
                <a:cs typeface="Roboto"/>
                <a:sym typeface="Roboto"/>
              </a:rPr>
              <a:t>An </a:t>
            </a:r>
            <a:r>
              <a:rPr b="1" lang="it" sz="5500">
                <a:solidFill>
                  <a:srgbClr val="3F3F3F"/>
                </a:solidFill>
                <a:highlight>
                  <a:srgbClr val="FFFFFF"/>
                </a:highlight>
                <a:latin typeface="Roboto"/>
                <a:ea typeface="Roboto"/>
                <a:cs typeface="Roboto"/>
                <a:sym typeface="Roboto"/>
              </a:rPr>
              <a:t>open-access repository</a:t>
            </a:r>
            <a:r>
              <a:rPr lang="it" sz="5500">
                <a:solidFill>
                  <a:srgbClr val="3F3F3F"/>
                </a:solidFill>
                <a:highlight>
                  <a:srgbClr val="FFFFFF"/>
                </a:highlight>
                <a:latin typeface="Roboto"/>
                <a:ea typeface="Roboto"/>
                <a:cs typeface="Roboto"/>
                <a:sym typeface="Roboto"/>
              </a:rPr>
              <a:t> or </a:t>
            </a:r>
            <a:r>
              <a:rPr b="1" lang="it" sz="5500">
                <a:solidFill>
                  <a:srgbClr val="3F3F3F"/>
                </a:solidFill>
                <a:highlight>
                  <a:srgbClr val="FFFFFF"/>
                </a:highlight>
                <a:latin typeface="Roboto"/>
                <a:ea typeface="Roboto"/>
                <a:cs typeface="Roboto"/>
                <a:sym typeface="Roboto"/>
              </a:rPr>
              <a:t>open archive</a:t>
            </a:r>
            <a:r>
              <a:rPr lang="it" sz="5500">
                <a:solidFill>
                  <a:srgbClr val="3F3F3F"/>
                </a:solidFill>
                <a:highlight>
                  <a:srgbClr val="FFFFFF"/>
                </a:highlight>
                <a:latin typeface="Roboto"/>
                <a:ea typeface="Roboto"/>
                <a:cs typeface="Roboto"/>
                <a:sym typeface="Roboto"/>
              </a:rPr>
              <a:t> is a digital platform that holds research output and provides free, immediate and permanent access to research results for anyone to use, download and distribute. </a:t>
            </a:r>
            <a:endParaRPr sz="5500">
              <a:solidFill>
                <a:srgbClr val="3F3F3F"/>
              </a:solidFill>
              <a:highlight>
                <a:srgbClr val="FFFFFF"/>
              </a:highlight>
              <a:latin typeface="Roboto"/>
              <a:ea typeface="Roboto"/>
              <a:cs typeface="Roboto"/>
              <a:sym typeface="Roboto"/>
            </a:endParaRPr>
          </a:p>
          <a:p>
            <a:pPr indent="0" lvl="0" marL="0" rtl="0" algn="l">
              <a:lnSpc>
                <a:spcPct val="115000"/>
              </a:lnSpc>
              <a:spcBef>
                <a:spcPts val="500"/>
              </a:spcBef>
              <a:spcAft>
                <a:spcPts val="0"/>
              </a:spcAft>
              <a:buClr>
                <a:schemeClr val="dk1"/>
              </a:buClr>
              <a:buSzPts val="358"/>
              <a:buFont typeface="Arial"/>
              <a:buNone/>
            </a:pPr>
            <a:r>
              <a:t/>
            </a:r>
            <a:endParaRPr sz="5500">
              <a:solidFill>
                <a:srgbClr val="202122"/>
              </a:solidFill>
              <a:highlight>
                <a:srgbClr val="FFFFFF"/>
              </a:highlight>
              <a:latin typeface="Roboto"/>
              <a:ea typeface="Roboto"/>
              <a:cs typeface="Roboto"/>
              <a:sym typeface="Roboto"/>
            </a:endParaRPr>
          </a:p>
          <a:p>
            <a:pPr indent="0" lvl="0" marL="0" rtl="0" algn="l">
              <a:lnSpc>
                <a:spcPct val="115000"/>
              </a:lnSpc>
              <a:spcBef>
                <a:spcPts val="500"/>
              </a:spcBef>
              <a:spcAft>
                <a:spcPts val="500"/>
              </a:spcAft>
              <a:buClr>
                <a:schemeClr val="dk1"/>
              </a:buClr>
              <a:buSzPts val="358"/>
              <a:buFont typeface="Arial"/>
              <a:buNone/>
            </a:pPr>
            <a:r>
              <a:rPr lang="it" sz="5500">
                <a:solidFill>
                  <a:srgbClr val="3F3F3F"/>
                </a:solidFill>
                <a:highlight>
                  <a:srgbClr val="FFFFFF"/>
                </a:highlight>
                <a:latin typeface="Roboto"/>
                <a:ea typeface="Roboto"/>
                <a:cs typeface="Roboto"/>
                <a:sym typeface="Roboto"/>
              </a:rPr>
              <a:t>To facilitate</a:t>
            </a:r>
            <a:r>
              <a:rPr lang="it" sz="5500">
                <a:solidFill>
                  <a:srgbClr val="202122"/>
                </a:solidFill>
                <a:highlight>
                  <a:srgbClr val="FFFFFF"/>
                </a:highlight>
                <a:latin typeface="Roboto"/>
                <a:ea typeface="Roboto"/>
                <a:cs typeface="Roboto"/>
                <a:sym typeface="Roboto"/>
              </a:rPr>
              <a:t> </a:t>
            </a:r>
            <a:r>
              <a:rPr lang="it" sz="5500">
                <a:solidFill>
                  <a:srgbClr val="0645AD"/>
                </a:solidFill>
                <a:highlight>
                  <a:srgbClr val="FFFFFF"/>
                </a:highlight>
                <a:uFill>
                  <a:noFill/>
                </a:uFill>
                <a:latin typeface="Roboto"/>
                <a:ea typeface="Roboto"/>
                <a:cs typeface="Roboto"/>
                <a:sym typeface="Roboto"/>
                <a:hlinkClick r:id="rId3">
                  <a:extLst>
                    <a:ext uri="{A12FA001-AC4F-418D-AE19-62706E023703}">
                      <ahyp:hlinkClr val="tx"/>
                    </a:ext>
                  </a:extLst>
                </a:hlinkClick>
              </a:rPr>
              <a:t>open access</a:t>
            </a:r>
            <a:r>
              <a:rPr lang="it" sz="5500">
                <a:solidFill>
                  <a:srgbClr val="202122"/>
                </a:solidFill>
                <a:highlight>
                  <a:srgbClr val="FFFFFF"/>
                </a:highlight>
                <a:latin typeface="Roboto"/>
                <a:ea typeface="Roboto"/>
                <a:cs typeface="Roboto"/>
                <a:sym typeface="Roboto"/>
              </a:rPr>
              <a:t> </a:t>
            </a:r>
            <a:r>
              <a:rPr lang="it" sz="5500">
                <a:solidFill>
                  <a:srgbClr val="3F3F3F"/>
                </a:solidFill>
                <a:highlight>
                  <a:srgbClr val="FFFFFF"/>
                </a:highlight>
                <a:latin typeface="Roboto"/>
                <a:ea typeface="Roboto"/>
                <a:cs typeface="Roboto"/>
                <a:sym typeface="Roboto"/>
              </a:rPr>
              <a:t>such repositories must be</a:t>
            </a:r>
            <a:r>
              <a:rPr lang="it" sz="5500">
                <a:solidFill>
                  <a:srgbClr val="202122"/>
                </a:solidFill>
                <a:highlight>
                  <a:srgbClr val="FFFFFF"/>
                </a:highlight>
                <a:latin typeface="Roboto"/>
                <a:ea typeface="Roboto"/>
                <a:cs typeface="Roboto"/>
                <a:sym typeface="Roboto"/>
              </a:rPr>
              <a:t> </a:t>
            </a:r>
            <a:r>
              <a:rPr lang="it" sz="5500">
                <a:solidFill>
                  <a:srgbClr val="0645AD"/>
                </a:solidFill>
                <a:highlight>
                  <a:srgbClr val="FFFFFF"/>
                </a:highlight>
                <a:uFill>
                  <a:noFill/>
                </a:uFill>
                <a:latin typeface="Roboto"/>
                <a:ea typeface="Roboto"/>
                <a:cs typeface="Roboto"/>
                <a:sym typeface="Roboto"/>
                <a:hlinkClick r:id="rId4">
                  <a:extLst>
                    <a:ext uri="{A12FA001-AC4F-418D-AE19-62706E023703}">
                      <ahyp:hlinkClr val="tx"/>
                    </a:ext>
                  </a:extLst>
                </a:hlinkClick>
              </a:rPr>
              <a:t>interoperable</a:t>
            </a:r>
            <a:r>
              <a:rPr lang="it" sz="5500">
                <a:solidFill>
                  <a:srgbClr val="202122"/>
                </a:solidFill>
                <a:highlight>
                  <a:srgbClr val="FFFFFF"/>
                </a:highlight>
                <a:latin typeface="Roboto"/>
                <a:ea typeface="Roboto"/>
                <a:cs typeface="Roboto"/>
                <a:sym typeface="Roboto"/>
              </a:rPr>
              <a:t> </a:t>
            </a:r>
            <a:r>
              <a:rPr lang="it" sz="5500">
                <a:solidFill>
                  <a:srgbClr val="3F3F3F"/>
                </a:solidFill>
                <a:highlight>
                  <a:srgbClr val="FFFFFF"/>
                </a:highlight>
                <a:latin typeface="Roboto"/>
                <a:ea typeface="Roboto"/>
                <a:cs typeface="Roboto"/>
                <a:sym typeface="Roboto"/>
              </a:rPr>
              <a:t>according to the </a:t>
            </a:r>
            <a:r>
              <a:rPr lang="it" sz="5500">
                <a:solidFill>
                  <a:srgbClr val="0645AD"/>
                </a:solidFill>
                <a:highlight>
                  <a:srgbClr val="FFFFFF"/>
                </a:highlight>
                <a:uFill>
                  <a:noFill/>
                </a:uFill>
                <a:latin typeface="Roboto"/>
                <a:ea typeface="Roboto"/>
                <a:cs typeface="Roboto"/>
                <a:sym typeface="Roboto"/>
                <a:hlinkClick r:id="rId5">
                  <a:extLst>
                    <a:ext uri="{A12FA001-AC4F-418D-AE19-62706E023703}">
                      <ahyp:hlinkClr val="tx"/>
                    </a:ext>
                  </a:extLst>
                </a:hlinkClick>
              </a:rPr>
              <a:t>Open Archives Initiative Protocol for Metadata Harvesting</a:t>
            </a:r>
            <a:r>
              <a:rPr lang="it" sz="5500">
                <a:solidFill>
                  <a:srgbClr val="202122"/>
                </a:solidFill>
                <a:highlight>
                  <a:srgbClr val="FFFFFF"/>
                </a:highlight>
                <a:latin typeface="Roboto"/>
                <a:ea typeface="Roboto"/>
                <a:cs typeface="Roboto"/>
                <a:sym typeface="Roboto"/>
              </a:rPr>
              <a:t> </a:t>
            </a:r>
            <a:r>
              <a:rPr lang="it" sz="5500">
                <a:solidFill>
                  <a:srgbClr val="3F3F3F"/>
                </a:solidFill>
                <a:highlight>
                  <a:srgbClr val="FFFFFF"/>
                </a:highlight>
                <a:latin typeface="Roboto"/>
                <a:ea typeface="Roboto"/>
                <a:cs typeface="Roboto"/>
                <a:sym typeface="Roboto"/>
              </a:rPr>
              <a:t>(OAI-PMH).</a:t>
            </a:r>
            <a:endParaRPr>
              <a:solidFill>
                <a:srgbClr val="3F3F3F"/>
              </a:solidFill>
              <a:latin typeface="Roboto"/>
              <a:ea typeface="Roboto"/>
              <a:cs typeface="Roboto"/>
              <a:sym typeface="Roboto"/>
            </a:endParaRPr>
          </a:p>
        </p:txBody>
      </p:sp>
      <p:sp>
        <p:nvSpPr>
          <p:cNvPr id="732" name="Google Shape;732;p101"/>
          <p:cNvSpPr txBox="1"/>
          <p:nvPr>
            <p:ph type="title"/>
          </p:nvPr>
        </p:nvSpPr>
        <p:spPr>
          <a:xfrm>
            <a:off x="329575" y="237150"/>
            <a:ext cx="7688400" cy="5352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lang="it"/>
              <a:t>Repository</a:t>
            </a:r>
            <a:endParaRPr/>
          </a:p>
        </p:txBody>
      </p:sp>
      <p:sp>
        <p:nvSpPr>
          <p:cNvPr id="733" name="Google Shape;733;p101"/>
          <p:cNvSpPr txBox="1"/>
          <p:nvPr/>
        </p:nvSpPr>
        <p:spPr>
          <a:xfrm>
            <a:off x="0" y="4835700"/>
            <a:ext cx="7338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chemeClr val="accent1"/>
                </a:solidFill>
                <a:latin typeface="Lato"/>
                <a:ea typeface="Lato"/>
                <a:cs typeface="Lato"/>
                <a:sym typeface="Lato"/>
              </a:rPr>
              <a:t>https://en.wikipedia.org/wiki/Open-access_repository</a:t>
            </a:r>
            <a:endParaRPr sz="800">
              <a:solidFill>
                <a:schemeClr val="accent1"/>
              </a:solidFill>
              <a:latin typeface="Lato"/>
              <a:ea typeface="Lato"/>
              <a:cs typeface="Lato"/>
              <a:sym typeface="Lato"/>
            </a:endParaRPr>
          </a:p>
        </p:txBody>
      </p:sp>
      <p:pic>
        <p:nvPicPr>
          <p:cNvPr id="734" name="Google Shape;734;p101"/>
          <p:cNvPicPr preferRelativeResize="0"/>
          <p:nvPr/>
        </p:nvPicPr>
        <p:blipFill>
          <a:blip r:embed="rId6">
            <a:alphaModFix/>
          </a:blip>
          <a:stretch>
            <a:fillRect/>
          </a:stretch>
        </p:blipFill>
        <p:spPr>
          <a:xfrm>
            <a:off x="4872250" y="1244250"/>
            <a:ext cx="4119352" cy="23134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102"/>
          <p:cNvSpPr txBox="1"/>
          <p:nvPr/>
        </p:nvSpPr>
        <p:spPr>
          <a:xfrm>
            <a:off x="2160051" y="229650"/>
            <a:ext cx="4850400" cy="3888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b="1" lang="it" sz="2300">
                <a:solidFill>
                  <a:schemeClr val="dk2"/>
                </a:solidFill>
                <a:latin typeface="Poppins"/>
                <a:ea typeface="Poppins"/>
                <a:cs typeface="Poppins"/>
                <a:sym typeface="Poppins"/>
              </a:rPr>
              <a:t>Open Access repositories</a:t>
            </a:r>
            <a:endParaRPr sz="500"/>
          </a:p>
        </p:txBody>
      </p:sp>
      <p:sp>
        <p:nvSpPr>
          <p:cNvPr id="740" name="Google Shape;740;p102"/>
          <p:cNvSpPr txBox="1"/>
          <p:nvPr/>
        </p:nvSpPr>
        <p:spPr>
          <a:xfrm>
            <a:off x="2211650" y="666900"/>
            <a:ext cx="4943100" cy="1412700"/>
          </a:xfrm>
          <a:prstGeom prst="rect">
            <a:avLst/>
          </a:prstGeom>
          <a:noFill/>
          <a:ln>
            <a:noFill/>
          </a:ln>
        </p:spPr>
        <p:txBody>
          <a:bodyPr anchorCtr="0" anchor="ctr" bIns="17150" lIns="34300" spcFirstLastPara="1" rIns="34300" wrap="square" tIns="17150">
            <a:spAutoFit/>
          </a:bodyPr>
          <a:lstStyle/>
          <a:p>
            <a:pPr indent="0" lvl="0" marL="0" marR="0" rtl="0" algn="l">
              <a:lnSpc>
                <a:spcPct val="115000"/>
              </a:lnSpc>
              <a:spcBef>
                <a:spcPts val="0"/>
              </a:spcBef>
              <a:spcAft>
                <a:spcPts val="0"/>
              </a:spcAft>
              <a:buNone/>
            </a:pPr>
            <a:r>
              <a:rPr lang="it" sz="1450">
                <a:solidFill>
                  <a:srgbClr val="2C3841"/>
                </a:solidFill>
                <a:highlight>
                  <a:srgbClr val="FFFFFF"/>
                </a:highlight>
                <a:latin typeface="Roboto"/>
                <a:ea typeface="Roboto"/>
                <a:cs typeface="Roboto"/>
                <a:sym typeface="Roboto"/>
              </a:rPr>
              <a:t>A repository stores Open Access digital objects and makes them available and downloadable. It’s accessible and interoperable through a OAI-PMH protocol and it deploys a long-term archiving policy</a:t>
            </a:r>
            <a:endParaRPr sz="1450">
              <a:solidFill>
                <a:srgbClr val="2C3841"/>
              </a:solidFill>
              <a:highlight>
                <a:srgbClr val="FFFFFF"/>
              </a:highlight>
              <a:latin typeface="Roboto"/>
              <a:ea typeface="Roboto"/>
              <a:cs typeface="Roboto"/>
              <a:sym typeface="Roboto"/>
            </a:endParaRPr>
          </a:p>
          <a:p>
            <a:pPr indent="0" lvl="0" marL="0" marR="0" rtl="0" algn="l">
              <a:lnSpc>
                <a:spcPct val="115000"/>
              </a:lnSpc>
              <a:spcBef>
                <a:spcPts val="1000"/>
              </a:spcBef>
              <a:spcAft>
                <a:spcPts val="1000"/>
              </a:spcAft>
              <a:buNone/>
            </a:pPr>
            <a:r>
              <a:t/>
            </a:r>
            <a:endParaRPr sz="1450">
              <a:solidFill>
                <a:srgbClr val="2C3841"/>
              </a:solidFill>
              <a:highlight>
                <a:srgbClr val="FFFFFF"/>
              </a:highlight>
              <a:latin typeface="Roboto"/>
              <a:ea typeface="Roboto"/>
              <a:cs typeface="Roboto"/>
              <a:sym typeface="Roboto"/>
            </a:endParaRPr>
          </a:p>
        </p:txBody>
      </p:sp>
      <p:cxnSp>
        <p:nvCxnSpPr>
          <p:cNvPr id="741" name="Google Shape;741;p102"/>
          <p:cNvCxnSpPr>
            <a:stCxn id="742" idx="5"/>
            <a:endCxn id="743" idx="1"/>
          </p:cNvCxnSpPr>
          <p:nvPr/>
        </p:nvCxnSpPr>
        <p:spPr>
          <a:xfrm>
            <a:off x="1565297" y="2085889"/>
            <a:ext cx="435300" cy="312000"/>
          </a:xfrm>
          <a:prstGeom prst="straightConnector1">
            <a:avLst/>
          </a:prstGeom>
          <a:noFill/>
          <a:ln cap="flat" cmpd="sng" w="38100">
            <a:solidFill>
              <a:srgbClr val="BFBFBF"/>
            </a:solidFill>
            <a:prstDash val="solid"/>
            <a:miter lim="800000"/>
            <a:headEnd len="sm" w="sm" type="none"/>
            <a:tailEnd len="sm" w="sm" type="none"/>
          </a:ln>
        </p:spPr>
      </p:cxnSp>
      <p:cxnSp>
        <p:nvCxnSpPr>
          <p:cNvPr id="744" name="Google Shape;744;p102"/>
          <p:cNvCxnSpPr>
            <a:stCxn id="745" idx="7"/>
            <a:endCxn id="743" idx="3"/>
          </p:cNvCxnSpPr>
          <p:nvPr/>
        </p:nvCxnSpPr>
        <p:spPr>
          <a:xfrm flipH="1" rot="10800000">
            <a:off x="1565297" y="3359868"/>
            <a:ext cx="435300" cy="286500"/>
          </a:xfrm>
          <a:prstGeom prst="straightConnector1">
            <a:avLst/>
          </a:prstGeom>
          <a:noFill/>
          <a:ln cap="flat" cmpd="sng" w="38100">
            <a:solidFill>
              <a:srgbClr val="BFBFBF"/>
            </a:solidFill>
            <a:prstDash val="solid"/>
            <a:miter lim="800000"/>
            <a:headEnd len="sm" w="sm" type="none"/>
            <a:tailEnd len="sm" w="sm" type="none"/>
          </a:ln>
        </p:spPr>
      </p:cxnSp>
      <p:cxnSp>
        <p:nvCxnSpPr>
          <p:cNvPr id="746" name="Google Shape;746;p102"/>
          <p:cNvCxnSpPr>
            <a:stCxn id="747" idx="5"/>
            <a:endCxn id="748" idx="1"/>
          </p:cNvCxnSpPr>
          <p:nvPr/>
        </p:nvCxnSpPr>
        <p:spPr>
          <a:xfrm>
            <a:off x="7154804" y="3359959"/>
            <a:ext cx="288000" cy="297300"/>
          </a:xfrm>
          <a:prstGeom prst="straightConnector1">
            <a:avLst/>
          </a:prstGeom>
          <a:noFill/>
          <a:ln cap="flat" cmpd="sng" w="38100">
            <a:solidFill>
              <a:srgbClr val="BFBFBF"/>
            </a:solidFill>
            <a:prstDash val="solid"/>
            <a:miter lim="800000"/>
            <a:headEnd len="sm" w="sm" type="none"/>
            <a:tailEnd len="sm" w="sm" type="none"/>
          </a:ln>
        </p:spPr>
      </p:cxnSp>
      <p:cxnSp>
        <p:nvCxnSpPr>
          <p:cNvPr id="749" name="Google Shape;749;p102"/>
          <p:cNvCxnSpPr/>
          <p:nvPr/>
        </p:nvCxnSpPr>
        <p:spPr>
          <a:xfrm flipH="1">
            <a:off x="5836787" y="3359992"/>
            <a:ext cx="432000" cy="479400"/>
          </a:xfrm>
          <a:prstGeom prst="straightConnector1">
            <a:avLst/>
          </a:prstGeom>
          <a:noFill/>
          <a:ln cap="flat" cmpd="sng" w="38100">
            <a:solidFill>
              <a:srgbClr val="BFBFBF"/>
            </a:solidFill>
            <a:prstDash val="solid"/>
            <a:miter lim="800000"/>
            <a:headEnd len="sm" w="sm" type="none"/>
            <a:tailEnd len="sm" w="sm" type="none"/>
          </a:ln>
        </p:spPr>
      </p:cxnSp>
      <p:cxnSp>
        <p:nvCxnSpPr>
          <p:cNvPr id="750" name="Google Shape;750;p102"/>
          <p:cNvCxnSpPr/>
          <p:nvPr/>
        </p:nvCxnSpPr>
        <p:spPr>
          <a:xfrm flipH="1">
            <a:off x="7307262" y="2291564"/>
            <a:ext cx="436500" cy="335100"/>
          </a:xfrm>
          <a:prstGeom prst="straightConnector1">
            <a:avLst/>
          </a:prstGeom>
          <a:noFill/>
          <a:ln cap="flat" cmpd="sng" w="38100">
            <a:solidFill>
              <a:srgbClr val="BFBFBF"/>
            </a:solidFill>
            <a:prstDash val="solid"/>
            <a:miter lim="800000"/>
            <a:headEnd len="sm" w="sm" type="none"/>
            <a:tailEnd len="sm" w="sm" type="none"/>
          </a:ln>
        </p:spPr>
      </p:cxnSp>
      <p:cxnSp>
        <p:nvCxnSpPr>
          <p:cNvPr id="751" name="Google Shape;751;p102"/>
          <p:cNvCxnSpPr>
            <a:stCxn id="752" idx="6"/>
            <a:endCxn id="747" idx="2"/>
          </p:cNvCxnSpPr>
          <p:nvPr/>
        </p:nvCxnSpPr>
        <p:spPr>
          <a:xfrm>
            <a:off x="5355764" y="2870072"/>
            <a:ext cx="637500" cy="9000"/>
          </a:xfrm>
          <a:prstGeom prst="straightConnector1">
            <a:avLst/>
          </a:prstGeom>
          <a:noFill/>
          <a:ln cap="flat" cmpd="sng" w="38100">
            <a:solidFill>
              <a:srgbClr val="BFBFBF"/>
            </a:solidFill>
            <a:prstDash val="solid"/>
            <a:miter lim="800000"/>
            <a:headEnd len="sm" w="sm" type="none"/>
            <a:tailEnd len="sm" w="sm" type="none"/>
          </a:ln>
        </p:spPr>
      </p:cxnSp>
      <p:cxnSp>
        <p:nvCxnSpPr>
          <p:cNvPr id="753" name="Google Shape;753;p102"/>
          <p:cNvCxnSpPr>
            <a:stCxn id="743" idx="6"/>
            <a:endCxn id="752" idx="2"/>
          </p:cNvCxnSpPr>
          <p:nvPr/>
        </p:nvCxnSpPr>
        <p:spPr>
          <a:xfrm flipH="1" rot="10800000">
            <a:off x="3162145" y="2869950"/>
            <a:ext cx="637500" cy="9000"/>
          </a:xfrm>
          <a:prstGeom prst="straightConnector1">
            <a:avLst/>
          </a:prstGeom>
          <a:noFill/>
          <a:ln cap="flat" cmpd="sng" w="38100">
            <a:solidFill>
              <a:srgbClr val="BFBFBF"/>
            </a:solidFill>
            <a:prstDash val="solid"/>
            <a:miter lim="800000"/>
            <a:headEnd len="sm" w="sm" type="none"/>
            <a:tailEnd len="sm" w="sm" type="none"/>
          </a:ln>
        </p:spPr>
      </p:cxnSp>
      <p:sp>
        <p:nvSpPr>
          <p:cNvPr id="752" name="Google Shape;752;p102"/>
          <p:cNvSpPr/>
          <p:nvPr/>
        </p:nvSpPr>
        <p:spPr>
          <a:xfrm>
            <a:off x="3799664" y="2092172"/>
            <a:ext cx="1556100" cy="1555800"/>
          </a:xfrm>
          <a:prstGeom prst="ellipse">
            <a:avLst/>
          </a:pr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743" name="Google Shape;743;p102"/>
          <p:cNvSpPr/>
          <p:nvPr/>
        </p:nvSpPr>
        <p:spPr>
          <a:xfrm>
            <a:off x="1801345" y="2198700"/>
            <a:ext cx="1360800" cy="1360500"/>
          </a:xfrm>
          <a:prstGeom prst="donut">
            <a:avLst>
              <a:gd fmla="val 7452" name="adj"/>
            </a:avLst>
          </a:pr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745" name="Google Shape;745;p102"/>
          <p:cNvSpPr/>
          <p:nvPr/>
        </p:nvSpPr>
        <p:spPr>
          <a:xfrm>
            <a:off x="803500" y="3515709"/>
            <a:ext cx="892500" cy="892200"/>
          </a:xfrm>
          <a:prstGeom prst="donut">
            <a:avLst>
              <a:gd fmla="val 7452" name="adj"/>
            </a:avLst>
          </a:pr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742" name="Google Shape;742;p102"/>
          <p:cNvSpPr/>
          <p:nvPr/>
        </p:nvSpPr>
        <p:spPr>
          <a:xfrm>
            <a:off x="803500" y="1324349"/>
            <a:ext cx="892500" cy="892200"/>
          </a:xfrm>
          <a:prstGeom prst="donut">
            <a:avLst>
              <a:gd fmla="val 7452" name="adj"/>
            </a:avLst>
          </a:pr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747" name="Google Shape;747;p102"/>
          <p:cNvSpPr/>
          <p:nvPr/>
        </p:nvSpPr>
        <p:spPr>
          <a:xfrm>
            <a:off x="5993289" y="2198700"/>
            <a:ext cx="1360800" cy="1360500"/>
          </a:xfrm>
          <a:prstGeom prst="donut">
            <a:avLst>
              <a:gd fmla="val 7452" name="adj"/>
            </a:avLst>
          </a:pr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754" name="Google Shape;754;p102"/>
          <p:cNvSpPr/>
          <p:nvPr/>
        </p:nvSpPr>
        <p:spPr>
          <a:xfrm>
            <a:off x="7667562" y="1616904"/>
            <a:ext cx="892500" cy="892200"/>
          </a:xfrm>
          <a:prstGeom prst="donut">
            <a:avLst>
              <a:gd fmla="val 7452" name="adj"/>
            </a:avLst>
          </a:pr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748" name="Google Shape;748;p102"/>
          <p:cNvSpPr/>
          <p:nvPr/>
        </p:nvSpPr>
        <p:spPr>
          <a:xfrm>
            <a:off x="7312233" y="3526596"/>
            <a:ext cx="892500" cy="892200"/>
          </a:xfrm>
          <a:prstGeom prst="donut">
            <a:avLst>
              <a:gd fmla="val 7452" name="adj"/>
            </a:avLst>
          </a:pr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755" name="Google Shape;755;p102"/>
          <p:cNvSpPr/>
          <p:nvPr/>
        </p:nvSpPr>
        <p:spPr>
          <a:xfrm>
            <a:off x="5210622" y="3784549"/>
            <a:ext cx="892500" cy="892200"/>
          </a:xfrm>
          <a:prstGeom prst="donut">
            <a:avLst>
              <a:gd fmla="val 7452" name="adj"/>
            </a:avLst>
          </a:pr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756" name="Google Shape;756;p102"/>
          <p:cNvSpPr txBox="1"/>
          <p:nvPr/>
        </p:nvSpPr>
        <p:spPr>
          <a:xfrm>
            <a:off x="4118625" y="2531824"/>
            <a:ext cx="918300" cy="5889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lt1"/>
                </a:solidFill>
                <a:latin typeface="Poppins"/>
                <a:ea typeface="Poppins"/>
                <a:cs typeface="Poppins"/>
                <a:sym typeface="Poppins"/>
              </a:rPr>
              <a:t>Why:</a:t>
            </a:r>
            <a:endParaRPr b="1" sz="1200">
              <a:solidFill>
                <a:schemeClr val="lt1"/>
              </a:solidFill>
              <a:latin typeface="Poppins"/>
              <a:ea typeface="Poppins"/>
              <a:cs typeface="Poppins"/>
              <a:sym typeface="Poppins"/>
            </a:endParaRPr>
          </a:p>
          <a:p>
            <a:pPr indent="0" lvl="0" marL="0" marR="0" rtl="0" algn="ctr">
              <a:spcBef>
                <a:spcPts val="0"/>
              </a:spcBef>
              <a:spcAft>
                <a:spcPts val="0"/>
              </a:spcAft>
              <a:buNone/>
            </a:pPr>
            <a:r>
              <a:rPr b="1" lang="it" sz="1200">
                <a:solidFill>
                  <a:schemeClr val="lt1"/>
                </a:solidFill>
                <a:latin typeface="Poppins"/>
                <a:ea typeface="Poppins"/>
                <a:cs typeface="Poppins"/>
                <a:sym typeface="Poppins"/>
              </a:rPr>
              <a:t>share and</a:t>
            </a:r>
            <a:endParaRPr b="1" sz="1200">
              <a:solidFill>
                <a:schemeClr val="lt1"/>
              </a:solidFill>
              <a:latin typeface="Poppins"/>
              <a:ea typeface="Poppins"/>
              <a:cs typeface="Poppins"/>
              <a:sym typeface="Poppins"/>
            </a:endParaRPr>
          </a:p>
          <a:p>
            <a:pPr indent="0" lvl="0" marL="0" marR="0" rtl="0" algn="ctr">
              <a:spcBef>
                <a:spcPts val="0"/>
              </a:spcBef>
              <a:spcAft>
                <a:spcPts val="0"/>
              </a:spcAft>
              <a:buNone/>
            </a:pPr>
            <a:r>
              <a:rPr b="1" lang="it" sz="1200">
                <a:solidFill>
                  <a:schemeClr val="lt1"/>
                </a:solidFill>
                <a:latin typeface="Poppins"/>
                <a:ea typeface="Poppins"/>
                <a:cs typeface="Poppins"/>
                <a:sym typeface="Poppins"/>
              </a:rPr>
              <a:t>preserve</a:t>
            </a:r>
            <a:endParaRPr b="1" sz="1200">
              <a:solidFill>
                <a:schemeClr val="lt1"/>
              </a:solidFill>
              <a:latin typeface="Poppins"/>
              <a:ea typeface="Poppins"/>
              <a:cs typeface="Poppins"/>
              <a:sym typeface="Poppins"/>
            </a:endParaRPr>
          </a:p>
        </p:txBody>
      </p:sp>
      <p:sp>
        <p:nvSpPr>
          <p:cNvPr id="757" name="Google Shape;757;p102"/>
          <p:cNvSpPr txBox="1"/>
          <p:nvPr/>
        </p:nvSpPr>
        <p:spPr>
          <a:xfrm>
            <a:off x="934189" y="1598463"/>
            <a:ext cx="630900" cy="280800"/>
          </a:xfrm>
          <a:prstGeom prst="rect">
            <a:avLst/>
          </a:prstGeom>
          <a:noFill/>
          <a:ln>
            <a:noFill/>
          </a:ln>
        </p:spPr>
        <p:txBody>
          <a:bodyPr anchorCtr="0" anchor="ctr" bIns="17150" lIns="34300" spcFirstLastPara="1" rIns="34300" wrap="square" tIns="17150">
            <a:spAutoFit/>
          </a:bodyPr>
          <a:lstStyle/>
          <a:p>
            <a:pPr indent="0" lvl="0" marL="0" marR="0" rtl="0" algn="ctr">
              <a:lnSpc>
                <a:spcPct val="100000"/>
              </a:lnSpc>
              <a:spcBef>
                <a:spcPts val="0"/>
              </a:spcBef>
              <a:spcAft>
                <a:spcPts val="0"/>
              </a:spcAft>
              <a:buClr>
                <a:schemeClr val="dk1"/>
              </a:buClr>
              <a:buSzPts val="800"/>
              <a:buFont typeface="Arial"/>
              <a:buNone/>
            </a:pPr>
            <a:r>
              <a:rPr b="1" lang="it" sz="800">
                <a:solidFill>
                  <a:schemeClr val="dk1"/>
                </a:solidFill>
                <a:latin typeface="Lato"/>
                <a:ea typeface="Lato"/>
                <a:cs typeface="Lato"/>
                <a:sym typeface="Lato"/>
              </a:rPr>
              <a:t>Thematic/</a:t>
            </a:r>
            <a:endParaRPr b="1" sz="800">
              <a:solidFill>
                <a:schemeClr val="dk1"/>
              </a:solidFill>
              <a:latin typeface="Lato"/>
              <a:ea typeface="Lato"/>
              <a:cs typeface="Lato"/>
              <a:sym typeface="Lato"/>
            </a:endParaRPr>
          </a:p>
          <a:p>
            <a:pPr indent="0" lvl="0" marL="0" marR="0" rtl="0" algn="ctr">
              <a:lnSpc>
                <a:spcPct val="100000"/>
              </a:lnSpc>
              <a:spcBef>
                <a:spcPts val="0"/>
              </a:spcBef>
              <a:spcAft>
                <a:spcPts val="0"/>
              </a:spcAft>
              <a:buClr>
                <a:schemeClr val="dk1"/>
              </a:buClr>
              <a:buSzPts val="800"/>
              <a:buFont typeface="Arial"/>
              <a:buNone/>
            </a:pPr>
            <a:r>
              <a:rPr b="1" lang="it" sz="800">
                <a:solidFill>
                  <a:schemeClr val="dk1"/>
                </a:solidFill>
                <a:latin typeface="Lato"/>
                <a:ea typeface="Lato"/>
                <a:cs typeface="Lato"/>
                <a:sym typeface="Lato"/>
              </a:rPr>
              <a:t>disciplinary</a:t>
            </a:r>
            <a:endParaRPr b="1" sz="500"/>
          </a:p>
        </p:txBody>
      </p:sp>
      <p:sp>
        <p:nvSpPr>
          <p:cNvPr id="758" name="Google Shape;758;p102"/>
          <p:cNvSpPr txBox="1"/>
          <p:nvPr/>
        </p:nvSpPr>
        <p:spPr>
          <a:xfrm>
            <a:off x="928047" y="3866023"/>
            <a:ext cx="630900" cy="157800"/>
          </a:xfrm>
          <a:prstGeom prst="rect">
            <a:avLst/>
          </a:prstGeom>
          <a:noFill/>
          <a:ln>
            <a:noFill/>
          </a:ln>
        </p:spPr>
        <p:txBody>
          <a:bodyPr anchorCtr="0" anchor="ctr" bIns="17150" lIns="34300" spcFirstLastPara="1" rIns="34300" wrap="square" tIns="17150">
            <a:spAutoFit/>
          </a:bodyPr>
          <a:lstStyle/>
          <a:p>
            <a:pPr indent="0" lvl="0" marL="0" marR="0" rtl="0" algn="ctr">
              <a:lnSpc>
                <a:spcPct val="100000"/>
              </a:lnSpc>
              <a:spcBef>
                <a:spcPts val="0"/>
              </a:spcBef>
              <a:spcAft>
                <a:spcPts val="0"/>
              </a:spcAft>
              <a:buClr>
                <a:schemeClr val="dk1"/>
              </a:buClr>
              <a:buSzPts val="800"/>
              <a:buFont typeface="Arial"/>
              <a:buNone/>
            </a:pPr>
            <a:r>
              <a:rPr b="1" lang="it" sz="800">
                <a:solidFill>
                  <a:schemeClr val="dk1"/>
                </a:solidFill>
                <a:latin typeface="Lato"/>
                <a:ea typeface="Lato"/>
                <a:cs typeface="Lato"/>
                <a:sym typeface="Lato"/>
              </a:rPr>
              <a:t>Institutional</a:t>
            </a:r>
            <a:endParaRPr b="1" sz="500"/>
          </a:p>
        </p:txBody>
      </p:sp>
      <p:sp>
        <p:nvSpPr>
          <p:cNvPr id="759" name="Google Shape;759;p102"/>
          <p:cNvSpPr txBox="1"/>
          <p:nvPr/>
        </p:nvSpPr>
        <p:spPr>
          <a:xfrm>
            <a:off x="5341307" y="4134864"/>
            <a:ext cx="630900" cy="157800"/>
          </a:xfrm>
          <a:prstGeom prst="rect">
            <a:avLst/>
          </a:prstGeom>
          <a:noFill/>
          <a:ln>
            <a:noFill/>
          </a:ln>
        </p:spPr>
        <p:txBody>
          <a:bodyPr anchorCtr="0" anchor="ctr" bIns="17150" lIns="34300" spcFirstLastPara="1" rIns="34300" wrap="square" tIns="17150">
            <a:spAutoFit/>
          </a:bodyPr>
          <a:lstStyle/>
          <a:p>
            <a:pPr indent="0" lvl="0" marL="0" marR="0" rtl="0" algn="ctr">
              <a:lnSpc>
                <a:spcPct val="100000"/>
              </a:lnSpc>
              <a:spcBef>
                <a:spcPts val="0"/>
              </a:spcBef>
              <a:spcAft>
                <a:spcPts val="0"/>
              </a:spcAft>
              <a:buClr>
                <a:schemeClr val="dk1"/>
              </a:buClr>
              <a:buSzPts val="800"/>
              <a:buFont typeface="Arial"/>
              <a:buNone/>
            </a:pPr>
            <a:r>
              <a:rPr b="1" lang="it" sz="800">
                <a:solidFill>
                  <a:schemeClr val="dk1"/>
                </a:solidFill>
                <a:latin typeface="Lato"/>
                <a:ea typeface="Lato"/>
                <a:cs typeface="Lato"/>
                <a:sym typeface="Lato"/>
              </a:rPr>
              <a:t>Catch-all</a:t>
            </a:r>
            <a:endParaRPr b="1" sz="500"/>
          </a:p>
        </p:txBody>
      </p:sp>
      <p:sp>
        <p:nvSpPr>
          <p:cNvPr id="760" name="Google Shape;760;p102"/>
          <p:cNvSpPr txBox="1"/>
          <p:nvPr/>
        </p:nvSpPr>
        <p:spPr>
          <a:xfrm>
            <a:off x="7439127" y="3866023"/>
            <a:ext cx="630900" cy="157800"/>
          </a:xfrm>
          <a:prstGeom prst="rect">
            <a:avLst/>
          </a:prstGeom>
          <a:noFill/>
          <a:ln>
            <a:noFill/>
          </a:ln>
        </p:spPr>
        <p:txBody>
          <a:bodyPr anchorCtr="0" anchor="ctr" bIns="17150" lIns="34300" spcFirstLastPara="1" rIns="34300" wrap="square" tIns="17150">
            <a:spAutoFit/>
          </a:bodyPr>
          <a:lstStyle/>
          <a:p>
            <a:pPr indent="0" lvl="0" marL="0" marR="0" rtl="0" algn="ctr">
              <a:lnSpc>
                <a:spcPct val="100000"/>
              </a:lnSpc>
              <a:spcBef>
                <a:spcPts val="0"/>
              </a:spcBef>
              <a:spcAft>
                <a:spcPts val="0"/>
              </a:spcAft>
              <a:buClr>
                <a:schemeClr val="dk1"/>
              </a:buClr>
              <a:buSzPts val="800"/>
              <a:buFont typeface="Arial"/>
              <a:buNone/>
            </a:pPr>
            <a:r>
              <a:rPr b="1" lang="it" sz="800">
                <a:solidFill>
                  <a:schemeClr val="dk1"/>
                </a:solidFill>
                <a:latin typeface="Lato"/>
                <a:ea typeface="Lato"/>
                <a:cs typeface="Lato"/>
                <a:sym typeface="Lato"/>
              </a:rPr>
              <a:t>Data</a:t>
            </a:r>
            <a:endParaRPr b="1" sz="500"/>
          </a:p>
        </p:txBody>
      </p:sp>
      <p:sp>
        <p:nvSpPr>
          <p:cNvPr id="761" name="Google Shape;761;p102"/>
          <p:cNvSpPr txBox="1"/>
          <p:nvPr/>
        </p:nvSpPr>
        <p:spPr>
          <a:xfrm>
            <a:off x="7798247" y="1967219"/>
            <a:ext cx="630900" cy="157800"/>
          </a:xfrm>
          <a:prstGeom prst="rect">
            <a:avLst/>
          </a:prstGeom>
          <a:noFill/>
          <a:ln>
            <a:noFill/>
          </a:ln>
        </p:spPr>
        <p:txBody>
          <a:bodyPr anchorCtr="0" anchor="ctr" bIns="17150" lIns="34300" spcFirstLastPara="1" rIns="34300" wrap="square" tIns="17150">
            <a:spAutoFit/>
          </a:bodyPr>
          <a:lstStyle/>
          <a:p>
            <a:pPr indent="0" lvl="0" marL="0" marR="0" rtl="0" algn="ctr">
              <a:lnSpc>
                <a:spcPct val="100000"/>
              </a:lnSpc>
              <a:spcBef>
                <a:spcPts val="0"/>
              </a:spcBef>
              <a:spcAft>
                <a:spcPts val="0"/>
              </a:spcAft>
              <a:buClr>
                <a:schemeClr val="dk1"/>
              </a:buClr>
              <a:buSzPts val="800"/>
              <a:buFont typeface="Arial"/>
              <a:buNone/>
            </a:pPr>
            <a:r>
              <a:rPr b="1" lang="it" sz="800">
                <a:solidFill>
                  <a:schemeClr val="dk1"/>
                </a:solidFill>
                <a:latin typeface="Lato"/>
                <a:ea typeface="Lato"/>
                <a:cs typeface="Lato"/>
                <a:sym typeface="Lato"/>
              </a:rPr>
              <a:t>Literature</a:t>
            </a:r>
            <a:endParaRPr b="1" sz="500"/>
          </a:p>
        </p:txBody>
      </p:sp>
      <p:cxnSp>
        <p:nvCxnSpPr>
          <p:cNvPr id="762" name="Google Shape;762;p102"/>
          <p:cNvCxnSpPr>
            <a:stCxn id="763" idx="7"/>
            <a:endCxn id="743" idx="2"/>
          </p:cNvCxnSpPr>
          <p:nvPr/>
        </p:nvCxnSpPr>
        <p:spPr>
          <a:xfrm>
            <a:off x="1220916" y="2810665"/>
            <a:ext cx="580500" cy="68400"/>
          </a:xfrm>
          <a:prstGeom prst="straightConnector1">
            <a:avLst/>
          </a:prstGeom>
          <a:noFill/>
          <a:ln cap="flat" cmpd="sng" w="38100">
            <a:solidFill>
              <a:srgbClr val="BFBFBF"/>
            </a:solidFill>
            <a:prstDash val="solid"/>
            <a:miter lim="800000"/>
            <a:headEnd len="sm" w="sm" type="none"/>
            <a:tailEnd len="sm" w="sm" type="none"/>
          </a:ln>
        </p:spPr>
      </p:cxnSp>
      <p:sp>
        <p:nvSpPr>
          <p:cNvPr id="763" name="Google Shape;763;p102"/>
          <p:cNvSpPr/>
          <p:nvPr/>
        </p:nvSpPr>
        <p:spPr>
          <a:xfrm rot="2330778">
            <a:off x="331102" y="2412349"/>
            <a:ext cx="892491" cy="892303"/>
          </a:xfrm>
          <a:prstGeom prst="donut">
            <a:avLst>
              <a:gd fmla="val 7452" name="adj"/>
            </a:avLst>
          </a:pr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764" name="Google Shape;764;p102"/>
          <p:cNvSpPr/>
          <p:nvPr/>
        </p:nvSpPr>
        <p:spPr>
          <a:xfrm>
            <a:off x="1930738" y="2324525"/>
            <a:ext cx="1102200" cy="1100100"/>
          </a:xfrm>
          <a:prstGeom prst="ellipse">
            <a:avLst/>
          </a:pr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765" name="Google Shape;765;p102"/>
          <p:cNvSpPr txBox="1"/>
          <p:nvPr/>
        </p:nvSpPr>
        <p:spPr>
          <a:xfrm>
            <a:off x="447394" y="2755249"/>
            <a:ext cx="630900" cy="157800"/>
          </a:xfrm>
          <a:prstGeom prst="rect">
            <a:avLst/>
          </a:prstGeom>
          <a:noFill/>
          <a:ln>
            <a:noFill/>
          </a:ln>
        </p:spPr>
        <p:txBody>
          <a:bodyPr anchorCtr="0" anchor="ctr" bIns="17150" lIns="34300" spcFirstLastPara="1" rIns="34300" wrap="square" tIns="17150">
            <a:spAutoFit/>
          </a:bodyPr>
          <a:lstStyle/>
          <a:p>
            <a:pPr indent="0" lvl="0" marL="0" marR="0" rtl="0" algn="ctr">
              <a:lnSpc>
                <a:spcPct val="100000"/>
              </a:lnSpc>
              <a:spcBef>
                <a:spcPts val="0"/>
              </a:spcBef>
              <a:spcAft>
                <a:spcPts val="0"/>
              </a:spcAft>
              <a:buClr>
                <a:schemeClr val="dk1"/>
              </a:buClr>
              <a:buSzPts val="800"/>
              <a:buFont typeface="Arial"/>
              <a:buNone/>
            </a:pPr>
            <a:r>
              <a:rPr b="1" lang="it" sz="800">
                <a:solidFill>
                  <a:schemeClr val="dk1"/>
                </a:solidFill>
                <a:latin typeface="Lato"/>
                <a:ea typeface="Lato"/>
                <a:cs typeface="Lato"/>
                <a:sym typeface="Lato"/>
              </a:rPr>
              <a:t>National</a:t>
            </a:r>
            <a:endParaRPr b="1" sz="500"/>
          </a:p>
        </p:txBody>
      </p:sp>
      <p:sp>
        <p:nvSpPr>
          <p:cNvPr id="766" name="Google Shape;766;p102"/>
          <p:cNvSpPr/>
          <p:nvPr/>
        </p:nvSpPr>
        <p:spPr>
          <a:xfrm>
            <a:off x="6121738" y="2324525"/>
            <a:ext cx="1102200" cy="1100100"/>
          </a:xfrm>
          <a:prstGeom prst="ellipse">
            <a:avLst/>
          </a:pr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767" name="Google Shape;767;p102"/>
          <p:cNvSpPr txBox="1"/>
          <p:nvPr/>
        </p:nvSpPr>
        <p:spPr>
          <a:xfrm>
            <a:off x="2026025" y="2668100"/>
            <a:ext cx="892500" cy="4041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lt1"/>
                </a:solidFill>
                <a:latin typeface="Poppins"/>
                <a:ea typeface="Poppins"/>
                <a:cs typeface="Poppins"/>
                <a:sym typeface="Poppins"/>
              </a:rPr>
              <a:t>Who</a:t>
            </a:r>
            <a:endParaRPr b="1" sz="1200">
              <a:solidFill>
                <a:schemeClr val="lt1"/>
              </a:solidFill>
              <a:latin typeface="Poppins"/>
              <a:ea typeface="Poppins"/>
              <a:cs typeface="Poppins"/>
              <a:sym typeface="Poppins"/>
            </a:endParaRPr>
          </a:p>
          <a:p>
            <a:pPr indent="0" lvl="0" marL="0" marR="0" rtl="0" algn="ctr">
              <a:spcBef>
                <a:spcPts val="0"/>
              </a:spcBef>
              <a:spcAft>
                <a:spcPts val="0"/>
              </a:spcAft>
              <a:buNone/>
            </a:pPr>
            <a:r>
              <a:rPr b="1" lang="it" sz="1200">
                <a:solidFill>
                  <a:schemeClr val="lt1"/>
                </a:solidFill>
                <a:latin typeface="Poppins"/>
                <a:ea typeface="Poppins"/>
                <a:cs typeface="Poppins"/>
                <a:sym typeface="Poppins"/>
              </a:rPr>
              <a:t>manages </a:t>
            </a:r>
            <a:endParaRPr b="1" sz="1200">
              <a:solidFill>
                <a:schemeClr val="lt1"/>
              </a:solidFill>
              <a:latin typeface="Poppins"/>
              <a:ea typeface="Poppins"/>
              <a:cs typeface="Poppins"/>
              <a:sym typeface="Poppins"/>
            </a:endParaRPr>
          </a:p>
        </p:txBody>
      </p:sp>
      <p:sp>
        <p:nvSpPr>
          <p:cNvPr id="768" name="Google Shape;768;p102"/>
          <p:cNvSpPr txBox="1"/>
          <p:nvPr/>
        </p:nvSpPr>
        <p:spPr>
          <a:xfrm>
            <a:off x="6255374" y="2591900"/>
            <a:ext cx="755100" cy="5889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lt1"/>
                </a:solidFill>
                <a:latin typeface="Poppins"/>
                <a:ea typeface="Poppins"/>
                <a:cs typeface="Poppins"/>
                <a:sym typeface="Poppins"/>
              </a:rPr>
              <a:t>What type of content</a:t>
            </a:r>
            <a:endParaRPr sz="5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3" name="Shape 773"/>
        <p:cNvGrpSpPr/>
        <p:nvPr/>
      </p:nvGrpSpPr>
      <p:grpSpPr>
        <a:xfrm>
          <a:off x="0" y="0"/>
          <a:ext cx="0" cy="0"/>
          <a:chOff x="0" y="0"/>
          <a:chExt cx="0" cy="0"/>
        </a:xfrm>
      </p:grpSpPr>
      <p:sp>
        <p:nvSpPr>
          <p:cNvPr id="774" name="Google Shape;774;p103"/>
          <p:cNvSpPr txBox="1"/>
          <p:nvPr>
            <p:ph idx="4294967295" type="body"/>
          </p:nvPr>
        </p:nvSpPr>
        <p:spPr>
          <a:xfrm>
            <a:off x="268670" y="1187094"/>
            <a:ext cx="5221200" cy="34992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3F3F3F"/>
              </a:buClr>
              <a:buSzPts val="1600"/>
              <a:buFont typeface="Calibri"/>
              <a:buNone/>
            </a:pPr>
            <a:r>
              <a:rPr b="1" lang="it" sz="1400">
                <a:solidFill>
                  <a:srgbClr val="3F3F3F"/>
                </a:solidFill>
                <a:latin typeface="Roboto"/>
                <a:ea typeface="Roboto"/>
                <a:cs typeface="Roboto"/>
                <a:sym typeface="Roboto"/>
              </a:rPr>
              <a:t>Digital Object</a:t>
            </a:r>
            <a:endParaRPr b="1" sz="1400">
              <a:solidFill>
                <a:srgbClr val="3F3F3F"/>
              </a:solidFill>
              <a:latin typeface="Roboto"/>
              <a:ea typeface="Roboto"/>
              <a:cs typeface="Roboto"/>
              <a:sym typeface="Roboto"/>
            </a:endParaRPr>
          </a:p>
          <a:p>
            <a:pPr indent="0" lvl="0" marL="0" rtl="0" algn="just">
              <a:lnSpc>
                <a:spcPct val="90000"/>
              </a:lnSpc>
              <a:spcBef>
                <a:spcPts val="0"/>
              </a:spcBef>
              <a:spcAft>
                <a:spcPts val="0"/>
              </a:spcAft>
              <a:buClr>
                <a:schemeClr val="dk1"/>
              </a:buClr>
              <a:buSzPts val="1100"/>
              <a:buFont typeface="Arial"/>
              <a:buNone/>
            </a:pPr>
            <a:r>
              <a:rPr lang="it" sz="1400">
                <a:solidFill>
                  <a:srgbClr val="3F3F3F"/>
                </a:solidFill>
                <a:latin typeface="Roboto"/>
                <a:ea typeface="Roboto"/>
                <a:cs typeface="Roboto"/>
                <a:sym typeface="Roboto"/>
              </a:rPr>
              <a:t>In the context of scholarly communication: refers to </a:t>
            </a:r>
            <a:r>
              <a:rPr lang="it" sz="1400">
                <a:solidFill>
                  <a:srgbClr val="3F3F3F"/>
                </a:solidFill>
                <a:highlight>
                  <a:schemeClr val="dk1"/>
                </a:highlight>
                <a:latin typeface="Roboto"/>
                <a:ea typeface="Roboto"/>
                <a:cs typeface="Roboto"/>
                <a:sym typeface="Roboto"/>
              </a:rPr>
              <a:t>any research result in its digital form</a:t>
            </a:r>
            <a:r>
              <a:rPr lang="it" sz="1400">
                <a:solidFill>
                  <a:srgbClr val="3F3F3F"/>
                </a:solidFill>
                <a:latin typeface="Roboto"/>
                <a:ea typeface="Roboto"/>
                <a:cs typeface="Roboto"/>
                <a:sym typeface="Roboto"/>
              </a:rPr>
              <a:t>, which can be uploaded into a repository (and possibly openly shared).</a:t>
            </a:r>
            <a:endParaRPr sz="1400">
              <a:solidFill>
                <a:srgbClr val="3F3F3F"/>
              </a:solidFill>
              <a:latin typeface="Roboto"/>
              <a:ea typeface="Roboto"/>
              <a:cs typeface="Roboto"/>
              <a:sym typeface="Roboto"/>
            </a:endParaRPr>
          </a:p>
          <a:p>
            <a:pPr indent="0" lvl="0" marL="0" rtl="0" algn="just">
              <a:lnSpc>
                <a:spcPct val="90000"/>
              </a:lnSpc>
              <a:spcBef>
                <a:spcPts val="0"/>
              </a:spcBef>
              <a:spcAft>
                <a:spcPts val="0"/>
              </a:spcAft>
              <a:buClr>
                <a:schemeClr val="dk1"/>
              </a:buClr>
              <a:buSzPts val="1100"/>
              <a:buFont typeface="Arial"/>
              <a:buNone/>
            </a:pPr>
            <a:r>
              <a:t/>
            </a:r>
            <a:endParaRPr sz="1400">
              <a:solidFill>
                <a:srgbClr val="3F3F3F"/>
              </a:solidFill>
              <a:latin typeface="Roboto"/>
              <a:ea typeface="Roboto"/>
              <a:cs typeface="Roboto"/>
              <a:sym typeface="Roboto"/>
            </a:endParaRPr>
          </a:p>
          <a:p>
            <a:pPr indent="0" lvl="0" marL="0" rtl="0" algn="just">
              <a:lnSpc>
                <a:spcPct val="90000"/>
              </a:lnSpc>
              <a:spcBef>
                <a:spcPts val="0"/>
              </a:spcBef>
              <a:spcAft>
                <a:spcPts val="0"/>
              </a:spcAft>
              <a:buClr>
                <a:schemeClr val="dk1"/>
              </a:buClr>
              <a:buSzPts val="1100"/>
              <a:buFont typeface="Arial"/>
              <a:buNone/>
            </a:pPr>
            <a:r>
              <a:rPr lang="it" sz="1400">
                <a:solidFill>
                  <a:srgbClr val="3F3F3F"/>
                </a:solidFill>
                <a:latin typeface="Roboto"/>
                <a:ea typeface="Roboto"/>
                <a:cs typeface="Roboto"/>
                <a:sym typeface="Roboto"/>
              </a:rPr>
              <a:t>Examples: articles (pdf), datasets, software, images, videos, reports, posters or conference presentations, lectures (ppt), etc ... </a:t>
            </a:r>
            <a:endParaRPr sz="1400">
              <a:solidFill>
                <a:srgbClr val="3F3F3F"/>
              </a:solidFill>
              <a:latin typeface="Roboto"/>
              <a:ea typeface="Roboto"/>
              <a:cs typeface="Roboto"/>
              <a:sym typeface="Roboto"/>
            </a:endParaRPr>
          </a:p>
          <a:p>
            <a:pPr indent="0" lvl="0" marL="0" rtl="0" algn="just">
              <a:lnSpc>
                <a:spcPct val="90000"/>
              </a:lnSpc>
              <a:spcBef>
                <a:spcPts val="0"/>
              </a:spcBef>
              <a:spcAft>
                <a:spcPts val="0"/>
              </a:spcAft>
              <a:buClr>
                <a:schemeClr val="dk1"/>
              </a:buClr>
              <a:buSzPts val="1100"/>
              <a:buFont typeface="Arial"/>
              <a:buNone/>
            </a:pPr>
            <a:r>
              <a:t/>
            </a:r>
            <a:endParaRPr sz="1400">
              <a:solidFill>
                <a:srgbClr val="3F3F3F"/>
              </a:solidFill>
              <a:latin typeface="Roboto"/>
              <a:ea typeface="Roboto"/>
              <a:cs typeface="Roboto"/>
              <a:sym typeface="Roboto"/>
            </a:endParaRPr>
          </a:p>
          <a:p>
            <a:pPr indent="0" lvl="0" marL="0" rtl="0" algn="just">
              <a:lnSpc>
                <a:spcPct val="90000"/>
              </a:lnSpc>
              <a:spcBef>
                <a:spcPts val="0"/>
              </a:spcBef>
              <a:spcAft>
                <a:spcPts val="0"/>
              </a:spcAft>
              <a:buClr>
                <a:schemeClr val="dk1"/>
              </a:buClr>
              <a:buSzPts val="1100"/>
              <a:buFont typeface="Arial"/>
              <a:buNone/>
            </a:pPr>
            <a:r>
              <a:rPr b="1" lang="it" sz="1400">
                <a:solidFill>
                  <a:srgbClr val="3F3F3F"/>
                </a:solidFill>
                <a:latin typeface="Roboto"/>
                <a:ea typeface="Roboto"/>
                <a:cs typeface="Roboto"/>
                <a:sym typeface="Roboto"/>
              </a:rPr>
              <a:t>Metadata</a:t>
            </a:r>
            <a:endParaRPr b="1" sz="1400">
              <a:solidFill>
                <a:srgbClr val="3F3F3F"/>
              </a:solidFill>
              <a:latin typeface="Roboto"/>
              <a:ea typeface="Roboto"/>
              <a:cs typeface="Roboto"/>
              <a:sym typeface="Roboto"/>
            </a:endParaRPr>
          </a:p>
          <a:p>
            <a:pPr indent="0" lvl="0" marL="0" rtl="0" algn="just">
              <a:lnSpc>
                <a:spcPct val="90000"/>
              </a:lnSpc>
              <a:spcBef>
                <a:spcPts val="0"/>
              </a:spcBef>
              <a:spcAft>
                <a:spcPts val="0"/>
              </a:spcAft>
              <a:buClr>
                <a:schemeClr val="dk1"/>
              </a:buClr>
              <a:buSzPts val="1100"/>
              <a:buFont typeface="Arial"/>
              <a:buNone/>
            </a:pPr>
            <a:r>
              <a:rPr lang="it" sz="1400">
                <a:solidFill>
                  <a:srgbClr val="3F3F3F"/>
                </a:solidFill>
                <a:latin typeface="Roboto"/>
                <a:ea typeface="Roboto"/>
                <a:cs typeface="Roboto"/>
                <a:sym typeface="Roboto"/>
              </a:rPr>
              <a:t>Data about the DO </a:t>
            </a:r>
            <a:endParaRPr sz="1400">
              <a:solidFill>
                <a:srgbClr val="3F3F3F"/>
              </a:solidFill>
              <a:latin typeface="Roboto"/>
              <a:ea typeface="Roboto"/>
              <a:cs typeface="Roboto"/>
              <a:sym typeface="Roboto"/>
            </a:endParaRPr>
          </a:p>
          <a:p>
            <a:pPr indent="0" lvl="0" marL="0" rtl="0" algn="just">
              <a:lnSpc>
                <a:spcPct val="90000"/>
              </a:lnSpc>
              <a:spcBef>
                <a:spcPts val="0"/>
              </a:spcBef>
              <a:spcAft>
                <a:spcPts val="0"/>
              </a:spcAft>
              <a:buClr>
                <a:schemeClr val="dk1"/>
              </a:buClr>
              <a:buSzPts val="1100"/>
              <a:buFont typeface="Arial"/>
              <a:buNone/>
            </a:pPr>
            <a:r>
              <a:t/>
            </a:r>
            <a:endParaRPr sz="1400">
              <a:solidFill>
                <a:srgbClr val="3F3F3F"/>
              </a:solidFill>
              <a:latin typeface="Roboto"/>
              <a:ea typeface="Roboto"/>
              <a:cs typeface="Roboto"/>
              <a:sym typeface="Roboto"/>
            </a:endParaRPr>
          </a:p>
          <a:p>
            <a:pPr indent="0" lvl="0" marL="0" rtl="0" algn="just">
              <a:lnSpc>
                <a:spcPct val="90000"/>
              </a:lnSpc>
              <a:spcBef>
                <a:spcPts val="0"/>
              </a:spcBef>
              <a:spcAft>
                <a:spcPts val="0"/>
              </a:spcAft>
              <a:buClr>
                <a:schemeClr val="dk1"/>
              </a:buClr>
              <a:buSzPts val="1100"/>
              <a:buFont typeface="Arial"/>
              <a:buNone/>
            </a:pPr>
            <a:r>
              <a:rPr b="1" lang="it" sz="1400">
                <a:solidFill>
                  <a:srgbClr val="3F3F3F"/>
                </a:solidFill>
                <a:latin typeface="Roboto"/>
                <a:ea typeface="Roboto"/>
                <a:cs typeface="Roboto"/>
                <a:sym typeface="Roboto"/>
              </a:rPr>
              <a:t>Payload</a:t>
            </a:r>
            <a:endParaRPr b="1" sz="1400">
              <a:solidFill>
                <a:srgbClr val="3F3F3F"/>
              </a:solidFill>
              <a:latin typeface="Roboto"/>
              <a:ea typeface="Roboto"/>
              <a:cs typeface="Roboto"/>
              <a:sym typeface="Roboto"/>
            </a:endParaRPr>
          </a:p>
          <a:p>
            <a:pPr indent="0" lvl="0" marL="0" rtl="0" algn="just">
              <a:lnSpc>
                <a:spcPct val="90000"/>
              </a:lnSpc>
              <a:spcBef>
                <a:spcPts val="0"/>
              </a:spcBef>
              <a:spcAft>
                <a:spcPts val="0"/>
              </a:spcAft>
              <a:buClr>
                <a:schemeClr val="dk1"/>
              </a:buClr>
              <a:buSzPts val="1100"/>
              <a:buFont typeface="Arial"/>
              <a:buNone/>
            </a:pPr>
            <a:r>
              <a:rPr lang="it" sz="1400">
                <a:solidFill>
                  <a:srgbClr val="3F3F3F"/>
                </a:solidFill>
                <a:latin typeface="Roboto"/>
                <a:ea typeface="Roboto"/>
                <a:cs typeface="Roboto"/>
                <a:sym typeface="Roboto"/>
              </a:rPr>
              <a:t>The digital object (or digital objects) uploaded for deposit (and maybe shared). Also includes accompanying or description file (readmefile, etc ...)</a:t>
            </a:r>
            <a:endParaRPr sz="1400">
              <a:solidFill>
                <a:srgbClr val="3F3F3F"/>
              </a:solidFill>
              <a:latin typeface="Roboto"/>
              <a:ea typeface="Roboto"/>
              <a:cs typeface="Roboto"/>
              <a:sym typeface="Roboto"/>
            </a:endParaRPr>
          </a:p>
        </p:txBody>
      </p:sp>
      <p:sp>
        <p:nvSpPr>
          <p:cNvPr id="775" name="Google Shape;775;p103"/>
          <p:cNvSpPr txBox="1"/>
          <p:nvPr>
            <p:ph type="title"/>
          </p:nvPr>
        </p:nvSpPr>
        <p:spPr>
          <a:xfrm>
            <a:off x="1725" y="76200"/>
            <a:ext cx="7688400" cy="53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Key components </a:t>
            </a:r>
            <a:endParaRPr/>
          </a:p>
        </p:txBody>
      </p:sp>
      <p:pic>
        <p:nvPicPr>
          <p:cNvPr id="776" name="Google Shape;776;p103"/>
          <p:cNvPicPr preferRelativeResize="0"/>
          <p:nvPr/>
        </p:nvPicPr>
        <p:blipFill rotWithShape="1">
          <a:blip r:embed="rId3">
            <a:alphaModFix/>
          </a:blip>
          <a:srcRect b="11707" l="18746" r="18721" t="0"/>
          <a:stretch/>
        </p:blipFill>
        <p:spPr>
          <a:xfrm>
            <a:off x="6043962" y="522836"/>
            <a:ext cx="2973192" cy="4541335"/>
          </a:xfrm>
          <a:prstGeom prst="rect">
            <a:avLst/>
          </a:prstGeom>
          <a:noFill/>
          <a:ln>
            <a:noFill/>
          </a:ln>
          <a:effectLst>
            <a:outerShdw blurRad="800100" rotWithShape="0" algn="tl" dir="2700000" dist="38100">
              <a:srgbClr val="000000">
                <a:alpha val="40000"/>
              </a:srgbClr>
            </a:outerShdw>
          </a:effectLst>
        </p:spPr>
      </p:pic>
      <p:sp>
        <p:nvSpPr>
          <p:cNvPr id="777" name="Google Shape;777;p103"/>
          <p:cNvSpPr/>
          <p:nvPr/>
        </p:nvSpPr>
        <p:spPr>
          <a:xfrm>
            <a:off x="6043962" y="782103"/>
            <a:ext cx="2010300" cy="972000"/>
          </a:xfrm>
          <a:prstGeom prst="roundRect">
            <a:avLst>
              <a:gd fmla="val 4397" name="adj"/>
            </a:avLst>
          </a:prstGeom>
          <a:noFill/>
          <a:ln cap="flat" cmpd="sng" w="38100">
            <a:solidFill>
              <a:srgbClr val="3889DE"/>
            </a:solidFill>
            <a:prstDash val="solid"/>
            <a:miter lim="400000"/>
            <a:headEnd len="sm" w="sm" type="none"/>
            <a:tailEnd len="sm" w="sm" type="none"/>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778" name="Google Shape;778;p103"/>
          <p:cNvSpPr/>
          <p:nvPr/>
        </p:nvSpPr>
        <p:spPr>
          <a:xfrm>
            <a:off x="8054067" y="1791072"/>
            <a:ext cx="870900" cy="1498500"/>
          </a:xfrm>
          <a:prstGeom prst="roundRect">
            <a:avLst>
              <a:gd fmla="val 4397" name="adj"/>
            </a:avLst>
          </a:prstGeom>
          <a:noFill/>
          <a:ln cap="flat" cmpd="sng" w="38100">
            <a:solidFill>
              <a:srgbClr val="3889DE"/>
            </a:solidFill>
            <a:prstDash val="solid"/>
            <a:miter lim="400000"/>
            <a:headEnd len="sm" w="sm" type="none"/>
            <a:tailEnd len="sm" w="sm" type="none"/>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779" name="Google Shape;779;p103"/>
          <p:cNvSpPr/>
          <p:nvPr/>
        </p:nvSpPr>
        <p:spPr>
          <a:xfrm>
            <a:off x="6047493" y="1801087"/>
            <a:ext cx="2010300" cy="324000"/>
          </a:xfrm>
          <a:prstGeom prst="roundRect">
            <a:avLst>
              <a:gd fmla="val 4397" name="adj"/>
            </a:avLst>
          </a:prstGeom>
          <a:noFill/>
          <a:ln cap="flat" cmpd="sng" w="38100">
            <a:solidFill>
              <a:srgbClr val="797DD5"/>
            </a:solidFill>
            <a:prstDash val="solid"/>
            <a:miter lim="400000"/>
            <a:headEnd len="sm" w="sm" type="none"/>
            <a:tailEnd len="sm" w="sm" type="none"/>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4" name="Shape 784"/>
        <p:cNvGrpSpPr/>
        <p:nvPr/>
      </p:nvGrpSpPr>
      <p:grpSpPr>
        <a:xfrm>
          <a:off x="0" y="0"/>
          <a:ext cx="0" cy="0"/>
          <a:chOff x="0" y="0"/>
          <a:chExt cx="0" cy="0"/>
        </a:xfrm>
      </p:grpSpPr>
      <p:pic>
        <p:nvPicPr>
          <p:cNvPr id="785" name="Google Shape;785;p104"/>
          <p:cNvPicPr preferRelativeResize="0"/>
          <p:nvPr/>
        </p:nvPicPr>
        <p:blipFill rotWithShape="1">
          <a:blip r:embed="rId3">
            <a:alphaModFix/>
          </a:blip>
          <a:srcRect b="43652" l="0" r="0" t="0"/>
          <a:stretch/>
        </p:blipFill>
        <p:spPr>
          <a:xfrm>
            <a:off x="4699249" y="758574"/>
            <a:ext cx="4143026" cy="2795350"/>
          </a:xfrm>
          <a:prstGeom prst="rect">
            <a:avLst/>
          </a:prstGeom>
          <a:noFill/>
          <a:ln>
            <a:noFill/>
          </a:ln>
        </p:spPr>
      </p:pic>
      <p:sp>
        <p:nvSpPr>
          <p:cNvPr id="786" name="Google Shape;786;p104"/>
          <p:cNvSpPr txBox="1"/>
          <p:nvPr>
            <p:ph idx="1" type="body"/>
          </p:nvPr>
        </p:nvSpPr>
        <p:spPr>
          <a:xfrm>
            <a:off x="163200" y="1292825"/>
            <a:ext cx="4536000" cy="3119400"/>
          </a:xfrm>
          <a:prstGeom prst="rect">
            <a:avLst/>
          </a:prstGeom>
          <a:noFill/>
          <a:ln>
            <a:noFill/>
          </a:ln>
        </p:spPr>
        <p:txBody>
          <a:bodyPr anchorCtr="0" anchor="t" bIns="0" lIns="0" spcFirstLastPara="1" rIns="0" wrap="square" tIns="101250">
            <a:normAutofit/>
          </a:bodyPr>
          <a:lstStyle/>
          <a:p>
            <a:pPr indent="-342900" lvl="0" marL="457200" rtl="0" algn="l">
              <a:lnSpc>
                <a:spcPct val="80000"/>
              </a:lnSpc>
              <a:spcBef>
                <a:spcPts val="0"/>
              </a:spcBef>
              <a:spcAft>
                <a:spcPts val="0"/>
              </a:spcAft>
              <a:buClr>
                <a:srgbClr val="3F3F3F"/>
              </a:buClr>
              <a:buSzPts val="1800"/>
              <a:buFont typeface="Roboto"/>
              <a:buChar char="●"/>
            </a:pPr>
            <a:r>
              <a:rPr lang="it">
                <a:solidFill>
                  <a:srgbClr val="3F3F3F"/>
                </a:solidFill>
                <a:latin typeface="Roboto"/>
                <a:ea typeface="Roboto"/>
                <a:cs typeface="Roboto"/>
                <a:sym typeface="Roboto"/>
              </a:rPr>
              <a:t>Data describing data</a:t>
            </a:r>
            <a:endParaRPr>
              <a:solidFill>
                <a:srgbClr val="3F3F3F"/>
              </a:solidFill>
              <a:latin typeface="Roboto"/>
              <a:ea typeface="Roboto"/>
              <a:cs typeface="Roboto"/>
              <a:sym typeface="Roboto"/>
            </a:endParaRPr>
          </a:p>
          <a:p>
            <a:pPr indent="-342900" lvl="0" marL="457200" rtl="0" algn="l">
              <a:lnSpc>
                <a:spcPct val="80000"/>
              </a:lnSpc>
              <a:spcBef>
                <a:spcPts val="0"/>
              </a:spcBef>
              <a:spcAft>
                <a:spcPts val="0"/>
              </a:spcAft>
              <a:buClr>
                <a:srgbClr val="3F3F3F"/>
              </a:buClr>
              <a:buSzPts val="1800"/>
              <a:buFont typeface="Roboto"/>
              <a:buChar char="●"/>
            </a:pPr>
            <a:r>
              <a:rPr lang="it">
                <a:solidFill>
                  <a:srgbClr val="3F3F3F"/>
                </a:solidFill>
                <a:latin typeface="Roboto"/>
                <a:ea typeface="Roboto"/>
                <a:cs typeface="Roboto"/>
                <a:sym typeface="Roboto"/>
              </a:rPr>
              <a:t>Very important for:</a:t>
            </a:r>
            <a:endParaRPr>
              <a:solidFill>
                <a:srgbClr val="3F3F3F"/>
              </a:solidFill>
              <a:latin typeface="Roboto"/>
              <a:ea typeface="Roboto"/>
              <a:cs typeface="Roboto"/>
              <a:sym typeface="Roboto"/>
            </a:endParaRPr>
          </a:p>
          <a:p>
            <a:pPr indent="-228600" lvl="1" marL="469900" rtl="0" algn="l">
              <a:lnSpc>
                <a:spcPct val="80000"/>
              </a:lnSpc>
              <a:spcBef>
                <a:spcPts val="600"/>
              </a:spcBef>
              <a:spcAft>
                <a:spcPts val="0"/>
              </a:spcAft>
              <a:buClr>
                <a:srgbClr val="3F3F3F"/>
              </a:buClr>
              <a:buSzPts val="1800"/>
              <a:buFont typeface="Roboto"/>
              <a:buChar char="○"/>
            </a:pPr>
            <a:r>
              <a:rPr lang="it" sz="1800">
                <a:solidFill>
                  <a:srgbClr val="3F3F3F"/>
                </a:solidFill>
                <a:latin typeface="Roboto"/>
                <a:ea typeface="Roboto"/>
                <a:cs typeface="Roboto"/>
                <a:sym typeface="Roboto"/>
              </a:rPr>
              <a:t>Access</a:t>
            </a:r>
            <a:endParaRPr sz="1800">
              <a:solidFill>
                <a:srgbClr val="3F3F3F"/>
              </a:solidFill>
              <a:latin typeface="Roboto"/>
              <a:ea typeface="Roboto"/>
              <a:cs typeface="Roboto"/>
              <a:sym typeface="Roboto"/>
            </a:endParaRPr>
          </a:p>
          <a:p>
            <a:pPr indent="-228600" lvl="1" marL="469900" rtl="0" algn="l">
              <a:lnSpc>
                <a:spcPct val="80000"/>
              </a:lnSpc>
              <a:spcBef>
                <a:spcPts val="600"/>
              </a:spcBef>
              <a:spcAft>
                <a:spcPts val="0"/>
              </a:spcAft>
              <a:buClr>
                <a:srgbClr val="3F3F3F"/>
              </a:buClr>
              <a:buSzPts val="1800"/>
              <a:buFont typeface="Roboto"/>
              <a:buChar char="○"/>
            </a:pPr>
            <a:r>
              <a:rPr lang="it" sz="1800">
                <a:solidFill>
                  <a:srgbClr val="3F3F3F"/>
                </a:solidFill>
                <a:latin typeface="Roboto"/>
                <a:ea typeface="Roboto"/>
                <a:cs typeface="Roboto"/>
                <a:sym typeface="Roboto"/>
              </a:rPr>
              <a:t>Comprehension</a:t>
            </a:r>
            <a:endParaRPr sz="1800">
              <a:solidFill>
                <a:srgbClr val="3F3F3F"/>
              </a:solidFill>
              <a:latin typeface="Roboto"/>
              <a:ea typeface="Roboto"/>
              <a:cs typeface="Roboto"/>
              <a:sym typeface="Roboto"/>
            </a:endParaRPr>
          </a:p>
          <a:p>
            <a:pPr indent="-228600" lvl="1" marL="469900" rtl="0" algn="l">
              <a:lnSpc>
                <a:spcPct val="80000"/>
              </a:lnSpc>
              <a:spcBef>
                <a:spcPts val="600"/>
              </a:spcBef>
              <a:spcAft>
                <a:spcPts val="0"/>
              </a:spcAft>
              <a:buClr>
                <a:srgbClr val="3F3F3F"/>
              </a:buClr>
              <a:buSzPts val="1800"/>
              <a:buFont typeface="Roboto"/>
              <a:buChar char="○"/>
            </a:pPr>
            <a:r>
              <a:rPr lang="it" sz="1800">
                <a:solidFill>
                  <a:srgbClr val="3F3F3F"/>
                </a:solidFill>
                <a:latin typeface="Roboto"/>
                <a:ea typeface="Roboto"/>
                <a:cs typeface="Roboto"/>
                <a:sym typeface="Roboto"/>
              </a:rPr>
              <a:t>Process</a:t>
            </a:r>
            <a:endParaRPr sz="1800">
              <a:solidFill>
                <a:srgbClr val="3F3F3F"/>
              </a:solidFill>
              <a:latin typeface="Roboto"/>
              <a:ea typeface="Roboto"/>
              <a:cs typeface="Roboto"/>
              <a:sym typeface="Roboto"/>
            </a:endParaRPr>
          </a:p>
          <a:p>
            <a:pPr indent="0" lvl="0" marL="0" rtl="0" algn="l">
              <a:lnSpc>
                <a:spcPct val="80000"/>
              </a:lnSpc>
              <a:spcBef>
                <a:spcPts val="700"/>
              </a:spcBef>
              <a:spcAft>
                <a:spcPts val="0"/>
              </a:spcAft>
              <a:buNone/>
            </a:pPr>
            <a:r>
              <a:t/>
            </a:r>
            <a:endParaRPr>
              <a:solidFill>
                <a:srgbClr val="3F3F3F"/>
              </a:solidFill>
              <a:latin typeface="Roboto"/>
              <a:ea typeface="Roboto"/>
              <a:cs typeface="Roboto"/>
              <a:sym typeface="Roboto"/>
            </a:endParaRPr>
          </a:p>
          <a:p>
            <a:pPr indent="-342900" lvl="0" marL="457200" rtl="0" algn="l">
              <a:lnSpc>
                <a:spcPct val="80000"/>
              </a:lnSpc>
              <a:spcBef>
                <a:spcPts val="700"/>
              </a:spcBef>
              <a:spcAft>
                <a:spcPts val="0"/>
              </a:spcAft>
              <a:buClr>
                <a:srgbClr val="3F3F3F"/>
              </a:buClr>
              <a:buSzPts val="1800"/>
              <a:buFont typeface="Roboto"/>
              <a:buChar char="●"/>
            </a:pPr>
            <a:r>
              <a:rPr lang="it">
                <a:solidFill>
                  <a:srgbClr val="3F3F3F"/>
                </a:solidFill>
                <a:latin typeface="Roboto"/>
                <a:ea typeface="Roboto"/>
                <a:cs typeface="Roboto"/>
                <a:sym typeface="Roboto"/>
              </a:rPr>
              <a:t>Can be added manually or automatically</a:t>
            </a:r>
            <a:endParaRPr>
              <a:solidFill>
                <a:srgbClr val="3F3F3F"/>
              </a:solidFill>
              <a:latin typeface="Roboto"/>
              <a:ea typeface="Roboto"/>
              <a:cs typeface="Roboto"/>
              <a:sym typeface="Roboto"/>
            </a:endParaRPr>
          </a:p>
          <a:p>
            <a:pPr indent="-342900" lvl="0" marL="457200" rtl="0" algn="l">
              <a:lnSpc>
                <a:spcPct val="80000"/>
              </a:lnSpc>
              <a:spcBef>
                <a:spcPts val="0"/>
              </a:spcBef>
              <a:spcAft>
                <a:spcPts val="0"/>
              </a:spcAft>
              <a:buClr>
                <a:srgbClr val="3F3F3F"/>
              </a:buClr>
              <a:buSzPts val="1800"/>
              <a:buFont typeface="Roboto"/>
              <a:buChar char="●"/>
            </a:pPr>
            <a:r>
              <a:rPr lang="it">
                <a:solidFill>
                  <a:srgbClr val="3F3F3F"/>
                </a:solidFill>
                <a:latin typeface="Roboto"/>
                <a:ea typeface="Roboto"/>
                <a:cs typeface="Roboto"/>
                <a:sym typeface="Roboto"/>
              </a:rPr>
              <a:t>There are discipline specific standards</a:t>
            </a:r>
            <a:endParaRPr>
              <a:solidFill>
                <a:srgbClr val="3F3F3F"/>
              </a:solidFill>
              <a:latin typeface="Roboto"/>
              <a:ea typeface="Roboto"/>
              <a:cs typeface="Roboto"/>
              <a:sym typeface="Roboto"/>
            </a:endParaRPr>
          </a:p>
        </p:txBody>
      </p:sp>
      <p:sp>
        <p:nvSpPr>
          <p:cNvPr id="787" name="Google Shape;787;p10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540"/>
              <a:t>Metadata</a:t>
            </a:r>
            <a:endParaRPr sz="354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2" name="Shape 792"/>
        <p:cNvGrpSpPr/>
        <p:nvPr/>
      </p:nvGrpSpPr>
      <p:grpSpPr>
        <a:xfrm>
          <a:off x="0" y="0"/>
          <a:ext cx="0" cy="0"/>
          <a:chOff x="0" y="0"/>
          <a:chExt cx="0" cy="0"/>
        </a:xfrm>
      </p:grpSpPr>
      <p:sp>
        <p:nvSpPr>
          <p:cNvPr id="793" name="Google Shape;793;p105"/>
          <p:cNvSpPr txBox="1"/>
          <p:nvPr/>
        </p:nvSpPr>
        <p:spPr>
          <a:xfrm>
            <a:off x="211375" y="1220400"/>
            <a:ext cx="8530200" cy="4505700"/>
          </a:xfrm>
          <a:prstGeom prst="rect">
            <a:avLst/>
          </a:prstGeom>
          <a:noFill/>
          <a:ln>
            <a:noFill/>
          </a:ln>
        </p:spPr>
        <p:txBody>
          <a:bodyPr anchorCtr="0" anchor="t" bIns="0" lIns="0" spcFirstLastPara="1" rIns="0" wrap="square" tIns="180000">
            <a:noAutofit/>
          </a:bodyPr>
          <a:lstStyle/>
          <a:p>
            <a:pPr indent="0" lvl="0" marL="0" marR="0" rtl="0" algn="l">
              <a:lnSpc>
                <a:spcPct val="90000"/>
              </a:lnSpc>
              <a:spcBef>
                <a:spcPts val="1200"/>
              </a:spcBef>
              <a:spcAft>
                <a:spcPts val="0"/>
              </a:spcAft>
              <a:buNone/>
            </a:pPr>
            <a:r>
              <a:rPr lang="it">
                <a:solidFill>
                  <a:srgbClr val="3F3F3F"/>
                </a:solidFill>
                <a:latin typeface="Roboto"/>
                <a:ea typeface="Roboto"/>
                <a:cs typeface="Roboto"/>
                <a:sym typeface="Roboto"/>
              </a:rPr>
              <a:t>A persistent identifier (PI or PID) is </a:t>
            </a:r>
            <a:r>
              <a:rPr lang="it">
                <a:solidFill>
                  <a:srgbClr val="3F3F3F"/>
                </a:solidFill>
                <a:highlight>
                  <a:schemeClr val="dk1"/>
                </a:highlight>
                <a:latin typeface="Roboto"/>
                <a:ea typeface="Roboto"/>
                <a:cs typeface="Roboto"/>
                <a:sym typeface="Roboto"/>
              </a:rPr>
              <a:t>a long-lasting reference to a document</a:t>
            </a:r>
            <a:r>
              <a:rPr lang="it">
                <a:solidFill>
                  <a:srgbClr val="3F3F3F"/>
                </a:solidFill>
                <a:latin typeface="Roboto"/>
                <a:ea typeface="Roboto"/>
                <a:cs typeface="Roboto"/>
                <a:sym typeface="Roboto"/>
              </a:rPr>
              <a:t>, file, web page, or other object.</a:t>
            </a:r>
            <a:endParaRPr>
              <a:solidFill>
                <a:srgbClr val="3F3F3F"/>
              </a:solidFill>
              <a:latin typeface="Roboto"/>
              <a:ea typeface="Roboto"/>
              <a:cs typeface="Roboto"/>
              <a:sym typeface="Roboto"/>
            </a:endParaRPr>
          </a:p>
          <a:p>
            <a:pPr indent="0" lvl="0" marL="0" marR="0" rtl="0" algn="l">
              <a:lnSpc>
                <a:spcPct val="90000"/>
              </a:lnSpc>
              <a:spcBef>
                <a:spcPts val="1200"/>
              </a:spcBef>
              <a:spcAft>
                <a:spcPts val="0"/>
              </a:spcAft>
              <a:buNone/>
            </a:pPr>
            <a:r>
              <a:rPr lang="it">
                <a:solidFill>
                  <a:srgbClr val="3F3F3F"/>
                </a:solidFill>
                <a:latin typeface="Roboto"/>
                <a:ea typeface="Roboto"/>
                <a:cs typeface="Roboto"/>
                <a:sym typeface="Roboto"/>
              </a:rPr>
              <a:t>The term persistent identifier is usually used in the context of </a:t>
            </a:r>
            <a:r>
              <a:rPr b="1" lang="it">
                <a:solidFill>
                  <a:srgbClr val="3F3F3F"/>
                </a:solidFill>
                <a:latin typeface="Roboto"/>
                <a:ea typeface="Roboto"/>
                <a:cs typeface="Roboto"/>
                <a:sym typeface="Roboto"/>
              </a:rPr>
              <a:t>digital objects that are accessible over the Internet.</a:t>
            </a:r>
            <a:r>
              <a:rPr lang="it">
                <a:solidFill>
                  <a:srgbClr val="3F3F3F"/>
                </a:solidFill>
                <a:latin typeface="Roboto"/>
                <a:ea typeface="Roboto"/>
                <a:cs typeface="Roboto"/>
                <a:sym typeface="Roboto"/>
              </a:rPr>
              <a:t> </a:t>
            </a:r>
            <a:endParaRPr>
              <a:solidFill>
                <a:srgbClr val="3F3F3F"/>
              </a:solidFill>
              <a:latin typeface="Roboto"/>
              <a:ea typeface="Roboto"/>
              <a:cs typeface="Roboto"/>
              <a:sym typeface="Roboto"/>
            </a:endParaRPr>
          </a:p>
          <a:p>
            <a:pPr indent="0" lvl="0" marL="0" marR="0" rtl="0" algn="l">
              <a:lnSpc>
                <a:spcPct val="90000"/>
              </a:lnSpc>
              <a:spcBef>
                <a:spcPts val="1200"/>
              </a:spcBef>
              <a:spcAft>
                <a:spcPts val="0"/>
              </a:spcAft>
              <a:buNone/>
            </a:pPr>
            <a:r>
              <a:rPr lang="it">
                <a:solidFill>
                  <a:srgbClr val="3F3F3F"/>
                </a:solidFill>
                <a:latin typeface="Roboto"/>
                <a:ea typeface="Roboto"/>
                <a:cs typeface="Roboto"/>
                <a:sym typeface="Roboto"/>
              </a:rPr>
              <a:t>Typically, such an identifier is not only persistent but </a:t>
            </a:r>
            <a:r>
              <a:rPr lang="it">
                <a:solidFill>
                  <a:srgbClr val="3F3F3F"/>
                </a:solidFill>
                <a:highlight>
                  <a:schemeClr val="dk1"/>
                </a:highlight>
                <a:latin typeface="Roboto"/>
                <a:ea typeface="Roboto"/>
                <a:cs typeface="Roboto"/>
                <a:sym typeface="Roboto"/>
              </a:rPr>
              <a:t>actionable</a:t>
            </a:r>
            <a:r>
              <a:rPr lang="it">
                <a:solidFill>
                  <a:srgbClr val="3F3F3F"/>
                </a:solidFill>
                <a:latin typeface="Roboto"/>
                <a:ea typeface="Roboto"/>
                <a:cs typeface="Roboto"/>
                <a:sym typeface="Roboto"/>
              </a:rPr>
              <a:t>: you can plug it into a web browser and be taken to the identified source.</a:t>
            </a:r>
            <a:endParaRPr>
              <a:solidFill>
                <a:srgbClr val="3F3F3F"/>
              </a:solidFill>
              <a:latin typeface="Roboto"/>
              <a:ea typeface="Roboto"/>
              <a:cs typeface="Roboto"/>
              <a:sym typeface="Roboto"/>
            </a:endParaRPr>
          </a:p>
          <a:p>
            <a:pPr indent="0" lvl="0" marL="0" rtl="0" algn="l">
              <a:lnSpc>
                <a:spcPct val="90000"/>
              </a:lnSpc>
              <a:spcBef>
                <a:spcPts val="1200"/>
              </a:spcBef>
              <a:spcAft>
                <a:spcPts val="0"/>
              </a:spcAft>
              <a:buNone/>
            </a:pPr>
            <a:r>
              <a:rPr lang="it">
                <a:solidFill>
                  <a:srgbClr val="3F3F3F"/>
                </a:solidFill>
                <a:latin typeface="Roboto"/>
                <a:ea typeface="Roboto"/>
                <a:cs typeface="Roboto"/>
                <a:sym typeface="Roboto"/>
              </a:rPr>
              <a:t>An example: DOI (Digital Object Identifier) aims to be </a:t>
            </a:r>
            <a:r>
              <a:rPr b="1" lang="it">
                <a:solidFill>
                  <a:srgbClr val="3F3F3F"/>
                </a:solidFill>
                <a:latin typeface="Roboto"/>
                <a:ea typeface="Roboto"/>
                <a:cs typeface="Roboto"/>
                <a:sym typeface="Roboto"/>
              </a:rPr>
              <a:t>resolvable</a:t>
            </a:r>
            <a:r>
              <a:rPr lang="it">
                <a:solidFill>
                  <a:srgbClr val="3F3F3F"/>
                </a:solidFill>
                <a:latin typeface="Roboto"/>
                <a:ea typeface="Roboto"/>
                <a:cs typeface="Roboto"/>
                <a:sym typeface="Roboto"/>
              </a:rPr>
              <a:t>, usually to some form of access to the information object to which the DOI refers.</a:t>
            </a:r>
            <a:endParaRPr b="1">
              <a:solidFill>
                <a:srgbClr val="3F3F3F"/>
              </a:solidFill>
              <a:latin typeface="Roboto"/>
              <a:ea typeface="Roboto"/>
              <a:cs typeface="Roboto"/>
              <a:sym typeface="Roboto"/>
            </a:endParaRPr>
          </a:p>
          <a:p>
            <a:pPr indent="0" lvl="0" marL="0" rtl="0" algn="l">
              <a:lnSpc>
                <a:spcPct val="90000"/>
              </a:lnSpc>
              <a:spcBef>
                <a:spcPts val="1200"/>
              </a:spcBef>
              <a:spcAft>
                <a:spcPts val="0"/>
              </a:spcAft>
              <a:buNone/>
            </a:pPr>
            <a:r>
              <a:rPr lang="it">
                <a:solidFill>
                  <a:srgbClr val="3F3F3F"/>
                </a:solidFill>
                <a:latin typeface="Roboto"/>
                <a:ea typeface="Roboto"/>
                <a:cs typeface="Roboto"/>
                <a:sym typeface="Roboto"/>
              </a:rPr>
              <a:t>This is achieved by </a:t>
            </a:r>
            <a:r>
              <a:rPr b="1" lang="it">
                <a:solidFill>
                  <a:srgbClr val="3F3F3F"/>
                </a:solidFill>
                <a:latin typeface="Roboto"/>
                <a:ea typeface="Roboto"/>
                <a:cs typeface="Roboto"/>
                <a:sym typeface="Roboto"/>
              </a:rPr>
              <a:t>binding the DOI to </a:t>
            </a:r>
            <a:r>
              <a:rPr b="1" lang="it" u="sng">
                <a:solidFill>
                  <a:srgbClr val="3F3F3F"/>
                </a:solidFill>
                <a:latin typeface="Roboto"/>
                <a:ea typeface="Roboto"/>
                <a:cs typeface="Roboto"/>
                <a:sym typeface="Roboto"/>
                <a:hlinkClick r:id="rId3">
                  <a:extLst>
                    <a:ext uri="{A12FA001-AC4F-418D-AE19-62706E023703}">
                      <ahyp:hlinkClr val="tx"/>
                    </a:ext>
                  </a:extLst>
                </a:hlinkClick>
              </a:rPr>
              <a:t>metadata</a:t>
            </a:r>
            <a:r>
              <a:rPr lang="it">
                <a:solidFill>
                  <a:srgbClr val="3F3F3F"/>
                </a:solidFill>
                <a:latin typeface="Roboto"/>
                <a:ea typeface="Roboto"/>
                <a:cs typeface="Roboto"/>
                <a:sym typeface="Roboto"/>
              </a:rPr>
              <a:t> about the object, such as a </a:t>
            </a:r>
            <a:r>
              <a:rPr lang="it" u="sng">
                <a:solidFill>
                  <a:srgbClr val="3F3F3F"/>
                </a:solidFill>
                <a:latin typeface="Roboto"/>
                <a:ea typeface="Roboto"/>
                <a:cs typeface="Roboto"/>
                <a:sym typeface="Roboto"/>
                <a:hlinkClick r:id="rId4">
                  <a:extLst>
                    <a:ext uri="{A12FA001-AC4F-418D-AE19-62706E023703}">
                      <ahyp:hlinkClr val="tx"/>
                    </a:ext>
                  </a:extLst>
                </a:hlinkClick>
              </a:rPr>
              <a:t>URL</a:t>
            </a:r>
            <a:r>
              <a:rPr lang="it">
                <a:solidFill>
                  <a:srgbClr val="3F3F3F"/>
                </a:solidFill>
                <a:latin typeface="Roboto"/>
                <a:ea typeface="Roboto"/>
                <a:cs typeface="Roboto"/>
                <a:sym typeface="Roboto"/>
              </a:rPr>
              <a:t>, </a:t>
            </a:r>
            <a:r>
              <a:rPr b="1" lang="it">
                <a:solidFill>
                  <a:srgbClr val="3F3F3F"/>
                </a:solidFill>
                <a:latin typeface="Roboto"/>
                <a:ea typeface="Roboto"/>
                <a:cs typeface="Roboto"/>
                <a:sym typeface="Roboto"/>
              </a:rPr>
              <a:t>indicating where </a:t>
            </a:r>
            <a:r>
              <a:rPr lang="it">
                <a:solidFill>
                  <a:srgbClr val="3F3F3F"/>
                </a:solidFill>
                <a:latin typeface="Roboto"/>
                <a:ea typeface="Roboto"/>
                <a:cs typeface="Roboto"/>
                <a:sym typeface="Roboto"/>
              </a:rPr>
              <a:t>the object can be found.</a:t>
            </a:r>
            <a:endParaRPr b="1">
              <a:solidFill>
                <a:srgbClr val="3F3F3F"/>
              </a:solidFill>
              <a:latin typeface="Roboto"/>
              <a:ea typeface="Roboto"/>
              <a:cs typeface="Roboto"/>
              <a:sym typeface="Roboto"/>
            </a:endParaRPr>
          </a:p>
        </p:txBody>
      </p:sp>
      <p:sp>
        <p:nvSpPr>
          <p:cNvPr id="794" name="Google Shape;794;p105"/>
          <p:cNvSpPr txBox="1"/>
          <p:nvPr>
            <p:ph type="title"/>
          </p:nvPr>
        </p:nvSpPr>
        <p:spPr>
          <a:xfrm>
            <a:off x="211375" y="3610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Persistent identifiers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106"/>
          <p:cNvSpPr/>
          <p:nvPr/>
        </p:nvSpPr>
        <p:spPr>
          <a:xfrm>
            <a:off x="4572000" y="-10025"/>
            <a:ext cx="4572000" cy="51435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06"/>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highlight>
                  <a:srgbClr val="FF9900"/>
                </a:highlight>
              </a:rPr>
              <a:t>Open Access</a:t>
            </a:r>
            <a:endParaRPr>
              <a:highlight>
                <a:srgbClr val="FF9900"/>
              </a:highlight>
            </a:endParaRPr>
          </a:p>
        </p:txBody>
      </p:sp>
      <p:sp>
        <p:nvSpPr>
          <p:cNvPr id="801" name="Google Shape;801;p106"/>
          <p:cNvSpPr txBox="1"/>
          <p:nvPr>
            <p:ph idx="1" type="subTitle"/>
          </p:nvPr>
        </p:nvSpPr>
        <p:spPr>
          <a:xfrm>
            <a:off x="265500" y="3061750"/>
            <a:ext cx="4045200" cy="16911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lang="it">
                <a:latin typeface="Roboto"/>
                <a:ea typeface="Roboto"/>
                <a:cs typeface="Roboto"/>
                <a:sym typeface="Roboto"/>
              </a:rPr>
              <a:t>Research Outputs are </a:t>
            </a:r>
            <a:r>
              <a:rPr b="1" lang="it">
                <a:latin typeface="Roboto"/>
                <a:ea typeface="Roboto"/>
                <a:cs typeface="Roboto"/>
                <a:sym typeface="Roboto"/>
              </a:rPr>
              <a:t>available to anyone without costs or any other access barrier</a:t>
            </a:r>
            <a:r>
              <a:rPr lang="it">
                <a:latin typeface="Roboto"/>
                <a:ea typeface="Roboto"/>
                <a:cs typeface="Roboto"/>
                <a:sym typeface="Roboto"/>
              </a:rPr>
              <a:t>. </a:t>
            </a:r>
            <a:br>
              <a:rPr lang="it">
                <a:latin typeface="Roboto"/>
                <a:ea typeface="Roboto"/>
                <a:cs typeface="Roboto"/>
                <a:sym typeface="Roboto"/>
              </a:rPr>
            </a:br>
            <a:r>
              <a:rPr lang="it">
                <a:latin typeface="Roboto"/>
                <a:ea typeface="Roboto"/>
                <a:cs typeface="Roboto"/>
                <a:sym typeface="Roboto"/>
              </a:rPr>
              <a:t>And they are </a:t>
            </a:r>
            <a:r>
              <a:rPr b="1" lang="it">
                <a:latin typeface="Roboto"/>
                <a:ea typeface="Roboto"/>
                <a:cs typeface="Roboto"/>
                <a:sym typeface="Roboto"/>
              </a:rPr>
              <a:t>freely reusable</a:t>
            </a:r>
            <a:r>
              <a:rPr lang="it">
                <a:latin typeface="Roboto"/>
                <a:ea typeface="Roboto"/>
                <a:cs typeface="Roboto"/>
                <a:sym typeface="Roboto"/>
              </a:rPr>
              <a:t>!</a:t>
            </a:r>
            <a:endParaRPr>
              <a:latin typeface="Roboto"/>
              <a:ea typeface="Roboto"/>
              <a:cs typeface="Roboto"/>
              <a:sym typeface="Roboto"/>
            </a:endParaRPr>
          </a:p>
        </p:txBody>
      </p:sp>
      <p:pic>
        <p:nvPicPr>
          <p:cNvPr id="802" name="Google Shape;802;p106"/>
          <p:cNvPicPr preferRelativeResize="0"/>
          <p:nvPr/>
        </p:nvPicPr>
        <p:blipFill>
          <a:blip r:embed="rId3">
            <a:alphaModFix/>
          </a:blip>
          <a:stretch>
            <a:fillRect/>
          </a:stretch>
        </p:blipFill>
        <p:spPr>
          <a:xfrm>
            <a:off x="5617575" y="636475"/>
            <a:ext cx="2544624" cy="3975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1000"/>
                                        <p:tgtEl>
                                          <p:spTgt spid="8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07"/>
          <p:cNvSpPr/>
          <p:nvPr/>
        </p:nvSpPr>
        <p:spPr>
          <a:xfrm>
            <a:off x="2791315" y="1419925"/>
            <a:ext cx="3566834" cy="2250864"/>
          </a:xfrm>
          <a:custGeom>
            <a:rect b="b" l="l" r="r" t="t"/>
            <a:pathLst>
              <a:path extrusionOk="0" h="439" w="698">
                <a:moveTo>
                  <a:pt x="294" y="84"/>
                </a:moveTo>
                <a:cubicBezTo>
                  <a:pt x="378" y="12"/>
                  <a:pt x="447" y="96"/>
                  <a:pt x="447" y="96"/>
                </a:cubicBezTo>
                <a:cubicBezTo>
                  <a:pt x="564" y="27"/>
                  <a:pt x="603" y="145"/>
                  <a:pt x="603" y="145"/>
                </a:cubicBezTo>
                <a:cubicBezTo>
                  <a:pt x="603" y="145"/>
                  <a:pt x="698" y="153"/>
                  <a:pt x="686" y="248"/>
                </a:cubicBezTo>
                <a:cubicBezTo>
                  <a:pt x="674" y="343"/>
                  <a:pt x="578" y="327"/>
                  <a:pt x="578" y="327"/>
                </a:cubicBezTo>
                <a:cubicBezTo>
                  <a:pt x="512" y="419"/>
                  <a:pt x="431" y="359"/>
                  <a:pt x="431" y="359"/>
                </a:cubicBezTo>
                <a:cubicBezTo>
                  <a:pt x="340" y="439"/>
                  <a:pt x="275" y="354"/>
                  <a:pt x="275" y="354"/>
                </a:cubicBezTo>
                <a:cubicBezTo>
                  <a:pt x="183" y="419"/>
                  <a:pt x="125" y="337"/>
                  <a:pt x="125" y="337"/>
                </a:cubicBezTo>
                <a:cubicBezTo>
                  <a:pt x="125" y="337"/>
                  <a:pt x="18" y="354"/>
                  <a:pt x="8" y="241"/>
                </a:cubicBezTo>
                <a:cubicBezTo>
                  <a:pt x="0" y="135"/>
                  <a:pt x="125" y="145"/>
                  <a:pt x="125" y="145"/>
                </a:cubicBezTo>
                <a:cubicBezTo>
                  <a:pt x="160" y="0"/>
                  <a:pt x="294" y="84"/>
                  <a:pt x="294" y="84"/>
                </a:cubicBezTo>
                <a:close/>
              </a:path>
            </a:pathLst>
          </a:custGeom>
          <a:noFill/>
          <a:ln cap="flat" cmpd="sng" w="127000">
            <a:solidFill>
              <a:schemeClr val="accent1"/>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808" name="Google Shape;808;p107"/>
          <p:cNvSpPr/>
          <p:nvPr/>
        </p:nvSpPr>
        <p:spPr>
          <a:xfrm>
            <a:off x="2882691" y="1702477"/>
            <a:ext cx="603503" cy="471630"/>
          </a:xfrm>
          <a:custGeom>
            <a:rect b="b" l="l" r="r" t="t"/>
            <a:pathLst>
              <a:path extrusionOk="0" h="92" w="118">
                <a:moveTo>
                  <a:pt x="118" y="0"/>
                </a:moveTo>
                <a:cubicBezTo>
                  <a:pt x="118" y="0"/>
                  <a:pt x="89" y="24"/>
                  <a:pt x="84" y="57"/>
                </a:cubicBezTo>
                <a:cubicBezTo>
                  <a:pt x="84" y="57"/>
                  <a:pt x="21" y="60"/>
                  <a:pt x="0" y="92"/>
                </a:cubicBezTo>
              </a:path>
            </a:pathLst>
          </a:custGeom>
          <a:noFill/>
          <a:ln cap="sq"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809" name="Google Shape;809;p107"/>
          <p:cNvSpPr/>
          <p:nvPr/>
        </p:nvSpPr>
        <p:spPr>
          <a:xfrm>
            <a:off x="3741195" y="1481534"/>
            <a:ext cx="909505" cy="164645"/>
          </a:xfrm>
          <a:custGeom>
            <a:rect b="b" l="l" r="r" t="t"/>
            <a:pathLst>
              <a:path extrusionOk="0" h="32" w="178">
                <a:moveTo>
                  <a:pt x="0" y="18"/>
                </a:moveTo>
                <a:cubicBezTo>
                  <a:pt x="0" y="18"/>
                  <a:pt x="45" y="0"/>
                  <a:pt x="109" y="32"/>
                </a:cubicBezTo>
                <a:cubicBezTo>
                  <a:pt x="109" y="32"/>
                  <a:pt x="144" y="10"/>
                  <a:pt x="178" y="13"/>
                </a:cubicBezTo>
              </a:path>
            </a:pathLst>
          </a:custGeom>
          <a:noFill/>
          <a:ln cap="sq"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810" name="Google Shape;810;p107"/>
          <p:cNvSpPr/>
          <p:nvPr/>
        </p:nvSpPr>
        <p:spPr>
          <a:xfrm>
            <a:off x="4906765" y="1522961"/>
            <a:ext cx="827693" cy="219881"/>
          </a:xfrm>
          <a:custGeom>
            <a:rect b="b" l="l" r="r" t="t"/>
            <a:pathLst>
              <a:path extrusionOk="0" h="43" w="162">
                <a:moveTo>
                  <a:pt x="0" y="14"/>
                </a:moveTo>
                <a:cubicBezTo>
                  <a:pt x="0" y="14"/>
                  <a:pt x="29" y="25"/>
                  <a:pt x="37" y="35"/>
                </a:cubicBezTo>
                <a:cubicBezTo>
                  <a:pt x="37" y="35"/>
                  <a:pt x="101" y="0"/>
                  <a:pt x="162" y="43"/>
                </a:cubicBezTo>
              </a:path>
            </a:pathLst>
          </a:custGeom>
          <a:noFill/>
          <a:ln cap="sq"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811" name="Google Shape;811;p107"/>
          <p:cNvSpPr/>
          <p:nvPr/>
        </p:nvSpPr>
        <p:spPr>
          <a:xfrm>
            <a:off x="5934208" y="1891554"/>
            <a:ext cx="449440" cy="410020"/>
          </a:xfrm>
          <a:custGeom>
            <a:rect b="b" l="l" r="r" t="t"/>
            <a:pathLst>
              <a:path extrusionOk="0" h="80" w="88">
                <a:moveTo>
                  <a:pt x="0" y="0"/>
                </a:moveTo>
                <a:cubicBezTo>
                  <a:pt x="12" y="20"/>
                  <a:pt x="12" y="20"/>
                  <a:pt x="12" y="20"/>
                </a:cubicBezTo>
                <a:cubicBezTo>
                  <a:pt x="12" y="20"/>
                  <a:pt x="43" y="23"/>
                  <a:pt x="88" y="80"/>
                </a:cubicBezTo>
              </a:path>
            </a:pathLst>
          </a:custGeom>
          <a:noFill/>
          <a:ln cap="sq"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812" name="Google Shape;812;p107"/>
          <p:cNvSpPr/>
          <p:nvPr/>
        </p:nvSpPr>
        <p:spPr>
          <a:xfrm>
            <a:off x="5979896" y="2620243"/>
            <a:ext cx="485565" cy="624591"/>
          </a:xfrm>
          <a:custGeom>
            <a:rect b="b" l="l" r="r" t="t"/>
            <a:pathLst>
              <a:path extrusionOk="0" h="122" w="95">
                <a:moveTo>
                  <a:pt x="95" y="0"/>
                </a:moveTo>
                <a:cubicBezTo>
                  <a:pt x="95" y="0"/>
                  <a:pt x="95" y="90"/>
                  <a:pt x="0" y="122"/>
                </a:cubicBezTo>
              </a:path>
            </a:pathLst>
          </a:custGeom>
          <a:noFill/>
          <a:ln cap="sq"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813" name="Google Shape;813;p107"/>
          <p:cNvSpPr/>
          <p:nvPr/>
        </p:nvSpPr>
        <p:spPr>
          <a:xfrm>
            <a:off x="4743139" y="3378675"/>
            <a:ext cx="925443" cy="250686"/>
          </a:xfrm>
          <a:custGeom>
            <a:rect b="b" l="l" r="r" t="t"/>
            <a:pathLst>
              <a:path extrusionOk="0" h="49" w="181">
                <a:moveTo>
                  <a:pt x="0" y="41"/>
                </a:moveTo>
                <a:cubicBezTo>
                  <a:pt x="0" y="41"/>
                  <a:pt x="45" y="25"/>
                  <a:pt x="52" y="17"/>
                </a:cubicBezTo>
                <a:cubicBezTo>
                  <a:pt x="52" y="17"/>
                  <a:pt x="120" y="49"/>
                  <a:pt x="181" y="0"/>
                </a:cubicBezTo>
              </a:path>
            </a:pathLst>
          </a:custGeom>
          <a:noFill/>
          <a:ln cap="sq"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814" name="Google Shape;814;p107"/>
          <p:cNvSpPr/>
          <p:nvPr/>
        </p:nvSpPr>
        <p:spPr>
          <a:xfrm>
            <a:off x="3521257" y="3434973"/>
            <a:ext cx="925443" cy="190139"/>
          </a:xfrm>
          <a:custGeom>
            <a:rect b="b" l="l" r="r" t="t"/>
            <a:pathLst>
              <a:path extrusionOk="0" h="37" w="181">
                <a:moveTo>
                  <a:pt x="0" y="0"/>
                </a:moveTo>
                <a:cubicBezTo>
                  <a:pt x="0" y="0"/>
                  <a:pt x="57" y="37"/>
                  <a:pt x="127" y="0"/>
                </a:cubicBezTo>
                <a:cubicBezTo>
                  <a:pt x="127" y="0"/>
                  <a:pt x="146" y="17"/>
                  <a:pt x="176" y="28"/>
                </a:cubicBezTo>
                <a:cubicBezTo>
                  <a:pt x="178" y="29"/>
                  <a:pt x="180" y="29"/>
                  <a:pt x="181" y="30"/>
                </a:cubicBezTo>
              </a:path>
            </a:pathLst>
          </a:custGeom>
          <a:noFill/>
          <a:ln cap="sq"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sp>
        <p:nvSpPr>
          <p:cNvPr id="815" name="Google Shape;815;p107"/>
          <p:cNvSpPr/>
          <p:nvPr/>
        </p:nvSpPr>
        <p:spPr>
          <a:xfrm>
            <a:off x="2642564" y="2620244"/>
            <a:ext cx="700192" cy="707445"/>
          </a:xfrm>
          <a:custGeom>
            <a:rect b="b" l="l" r="r" t="t"/>
            <a:pathLst>
              <a:path extrusionOk="0" h="138" w="137">
                <a:moveTo>
                  <a:pt x="5" y="0"/>
                </a:moveTo>
                <a:cubicBezTo>
                  <a:pt x="5" y="0"/>
                  <a:pt x="0" y="122"/>
                  <a:pt x="137" y="138"/>
                </a:cubicBezTo>
              </a:path>
            </a:pathLst>
          </a:custGeom>
          <a:noFill/>
          <a:ln cap="sq"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2700">
              <a:solidFill>
                <a:schemeClr val="dk1"/>
              </a:solidFill>
              <a:latin typeface="Lato Light"/>
              <a:ea typeface="Lato Light"/>
              <a:cs typeface="Lato Light"/>
              <a:sym typeface="Lato Light"/>
            </a:endParaRPr>
          </a:p>
        </p:txBody>
      </p:sp>
      <p:cxnSp>
        <p:nvCxnSpPr>
          <p:cNvPr id="816" name="Google Shape;816;p107"/>
          <p:cNvCxnSpPr/>
          <p:nvPr/>
        </p:nvCxnSpPr>
        <p:spPr>
          <a:xfrm flipH="1" rot="10800000">
            <a:off x="5497518" y="1317979"/>
            <a:ext cx="171000" cy="328200"/>
          </a:xfrm>
          <a:prstGeom prst="straightConnector1">
            <a:avLst/>
          </a:prstGeom>
          <a:noFill/>
          <a:ln cap="flat" cmpd="sng" w="19050">
            <a:solidFill>
              <a:schemeClr val="accent2"/>
            </a:solidFill>
            <a:prstDash val="solid"/>
            <a:miter lim="800000"/>
            <a:headEnd len="sm" w="sm" type="none"/>
            <a:tailEnd len="med" w="med" type="triangle"/>
          </a:ln>
        </p:spPr>
      </p:cxnSp>
      <p:cxnSp>
        <p:nvCxnSpPr>
          <p:cNvPr id="817" name="Google Shape;817;p107"/>
          <p:cNvCxnSpPr>
            <a:stCxn id="809" idx="1"/>
          </p:cNvCxnSpPr>
          <p:nvPr/>
        </p:nvCxnSpPr>
        <p:spPr>
          <a:xfrm rot="10800000">
            <a:off x="4203339" y="1305079"/>
            <a:ext cx="94800" cy="341100"/>
          </a:xfrm>
          <a:prstGeom prst="straightConnector1">
            <a:avLst/>
          </a:prstGeom>
          <a:noFill/>
          <a:ln cap="flat" cmpd="sng" w="19050">
            <a:solidFill>
              <a:schemeClr val="accent2"/>
            </a:solidFill>
            <a:prstDash val="solid"/>
            <a:miter lim="800000"/>
            <a:headEnd len="sm" w="sm" type="none"/>
            <a:tailEnd len="med" w="med" type="triangle"/>
          </a:ln>
        </p:spPr>
      </p:cxnSp>
      <p:cxnSp>
        <p:nvCxnSpPr>
          <p:cNvPr id="818" name="Google Shape;818;p107"/>
          <p:cNvCxnSpPr/>
          <p:nvPr/>
        </p:nvCxnSpPr>
        <p:spPr>
          <a:xfrm rot="10800000">
            <a:off x="3023473" y="1742754"/>
            <a:ext cx="316500" cy="148800"/>
          </a:xfrm>
          <a:prstGeom prst="straightConnector1">
            <a:avLst/>
          </a:prstGeom>
          <a:noFill/>
          <a:ln cap="flat" cmpd="sng" w="19050">
            <a:solidFill>
              <a:schemeClr val="accent2"/>
            </a:solidFill>
            <a:prstDash val="solid"/>
            <a:miter lim="800000"/>
            <a:headEnd len="sm" w="sm" type="none"/>
            <a:tailEnd len="med" w="med" type="triangle"/>
          </a:ln>
        </p:spPr>
      </p:cxnSp>
      <p:cxnSp>
        <p:nvCxnSpPr>
          <p:cNvPr id="819" name="Google Shape;819;p107"/>
          <p:cNvCxnSpPr/>
          <p:nvPr/>
        </p:nvCxnSpPr>
        <p:spPr>
          <a:xfrm flipH="1">
            <a:off x="2391967" y="2825658"/>
            <a:ext cx="297600" cy="114600"/>
          </a:xfrm>
          <a:prstGeom prst="straightConnector1">
            <a:avLst/>
          </a:prstGeom>
          <a:noFill/>
          <a:ln cap="flat" cmpd="sng" w="19050">
            <a:solidFill>
              <a:schemeClr val="accent2"/>
            </a:solidFill>
            <a:prstDash val="solid"/>
            <a:miter lim="800000"/>
            <a:headEnd len="sm" w="sm" type="none"/>
            <a:tailEnd len="med" w="med" type="triangle"/>
          </a:ln>
        </p:spPr>
      </p:cxnSp>
      <p:cxnSp>
        <p:nvCxnSpPr>
          <p:cNvPr id="820" name="Google Shape;820;p107"/>
          <p:cNvCxnSpPr/>
          <p:nvPr/>
        </p:nvCxnSpPr>
        <p:spPr>
          <a:xfrm flipH="1">
            <a:off x="3788858" y="3523138"/>
            <a:ext cx="63900" cy="286800"/>
          </a:xfrm>
          <a:prstGeom prst="straightConnector1">
            <a:avLst/>
          </a:prstGeom>
          <a:noFill/>
          <a:ln cap="flat" cmpd="sng" w="19050">
            <a:solidFill>
              <a:schemeClr val="accent2"/>
            </a:solidFill>
            <a:prstDash val="solid"/>
            <a:miter lim="800000"/>
            <a:headEnd len="sm" w="sm" type="none"/>
            <a:tailEnd len="med" w="med" type="triangle"/>
          </a:ln>
        </p:spPr>
      </p:cxnSp>
      <p:cxnSp>
        <p:nvCxnSpPr>
          <p:cNvPr id="821" name="Google Shape;821;p107"/>
          <p:cNvCxnSpPr/>
          <p:nvPr/>
        </p:nvCxnSpPr>
        <p:spPr>
          <a:xfrm>
            <a:off x="5338142" y="3523138"/>
            <a:ext cx="108300" cy="280500"/>
          </a:xfrm>
          <a:prstGeom prst="straightConnector1">
            <a:avLst/>
          </a:prstGeom>
          <a:noFill/>
          <a:ln cap="flat" cmpd="sng" w="19050">
            <a:solidFill>
              <a:schemeClr val="accent2"/>
            </a:solidFill>
            <a:prstDash val="solid"/>
            <a:miter lim="800000"/>
            <a:headEnd len="sm" w="sm" type="none"/>
            <a:tailEnd len="med" w="med" type="triangle"/>
          </a:ln>
        </p:spPr>
      </p:cxnSp>
      <p:cxnSp>
        <p:nvCxnSpPr>
          <p:cNvPr id="822" name="Google Shape;822;p107"/>
          <p:cNvCxnSpPr/>
          <p:nvPr/>
        </p:nvCxnSpPr>
        <p:spPr>
          <a:xfrm>
            <a:off x="6358148" y="2943161"/>
            <a:ext cx="296400" cy="248700"/>
          </a:xfrm>
          <a:prstGeom prst="straightConnector1">
            <a:avLst/>
          </a:prstGeom>
          <a:noFill/>
          <a:ln cap="flat" cmpd="sng" w="19050">
            <a:solidFill>
              <a:schemeClr val="accent2"/>
            </a:solidFill>
            <a:prstDash val="solid"/>
            <a:miter lim="800000"/>
            <a:headEnd len="sm" w="sm" type="none"/>
            <a:tailEnd len="med" w="med" type="triangle"/>
          </a:ln>
        </p:spPr>
      </p:cxnSp>
      <p:cxnSp>
        <p:nvCxnSpPr>
          <p:cNvPr id="823" name="Google Shape;823;p107"/>
          <p:cNvCxnSpPr/>
          <p:nvPr/>
        </p:nvCxnSpPr>
        <p:spPr>
          <a:xfrm flipH="1" rot="10800000">
            <a:off x="6214331" y="1825610"/>
            <a:ext cx="242700" cy="279300"/>
          </a:xfrm>
          <a:prstGeom prst="straightConnector1">
            <a:avLst/>
          </a:prstGeom>
          <a:noFill/>
          <a:ln cap="flat" cmpd="sng" w="19050">
            <a:solidFill>
              <a:schemeClr val="accent2"/>
            </a:solidFill>
            <a:prstDash val="solid"/>
            <a:miter lim="800000"/>
            <a:headEnd len="sm" w="sm" type="none"/>
            <a:tailEnd len="med" w="med" type="triangle"/>
          </a:ln>
        </p:spPr>
      </p:cxnSp>
      <p:sp>
        <p:nvSpPr>
          <p:cNvPr id="824" name="Google Shape;824;p107"/>
          <p:cNvSpPr/>
          <p:nvPr/>
        </p:nvSpPr>
        <p:spPr>
          <a:xfrm>
            <a:off x="2271903" y="1316708"/>
            <a:ext cx="334307" cy="317832"/>
          </a:xfrm>
          <a:custGeom>
            <a:rect b="b" l="l" r="r" t="t"/>
            <a:pathLst>
              <a:path extrusionOk="0" h="281891" w="296503">
                <a:moveTo>
                  <a:pt x="9017" y="255321"/>
                </a:moveTo>
                <a:lnTo>
                  <a:pt x="9017" y="264298"/>
                </a:lnTo>
                <a:cubicBezTo>
                  <a:pt x="9017" y="269324"/>
                  <a:pt x="12985" y="273274"/>
                  <a:pt x="18035" y="273274"/>
                </a:cubicBezTo>
                <a:lnTo>
                  <a:pt x="278467" y="273274"/>
                </a:lnTo>
                <a:cubicBezTo>
                  <a:pt x="283156" y="273274"/>
                  <a:pt x="287485" y="269324"/>
                  <a:pt x="287485" y="264298"/>
                </a:cubicBezTo>
                <a:lnTo>
                  <a:pt x="287485" y="255321"/>
                </a:lnTo>
                <a:lnTo>
                  <a:pt x="9017" y="255321"/>
                </a:lnTo>
                <a:close/>
                <a:moveTo>
                  <a:pt x="29939" y="214389"/>
                </a:moveTo>
                <a:lnTo>
                  <a:pt x="12264" y="246345"/>
                </a:lnTo>
                <a:lnTo>
                  <a:pt x="284238" y="246345"/>
                </a:lnTo>
                <a:lnTo>
                  <a:pt x="266564" y="214389"/>
                </a:lnTo>
                <a:lnTo>
                  <a:pt x="29939" y="214389"/>
                </a:lnTo>
                <a:close/>
                <a:moveTo>
                  <a:pt x="72459" y="97811"/>
                </a:moveTo>
                <a:lnTo>
                  <a:pt x="72459" y="173217"/>
                </a:lnTo>
                <a:lnTo>
                  <a:pt x="92886" y="173217"/>
                </a:lnTo>
                <a:lnTo>
                  <a:pt x="92886" y="97811"/>
                </a:lnTo>
                <a:lnTo>
                  <a:pt x="72459" y="97811"/>
                </a:lnTo>
                <a:close/>
                <a:moveTo>
                  <a:pt x="41842" y="29837"/>
                </a:moveTo>
                <a:lnTo>
                  <a:pt x="111820" y="29837"/>
                </a:lnTo>
                <a:cubicBezTo>
                  <a:pt x="114345" y="29837"/>
                  <a:pt x="116509" y="31632"/>
                  <a:pt x="116509" y="34146"/>
                </a:cubicBezTo>
                <a:cubicBezTo>
                  <a:pt x="116509" y="36659"/>
                  <a:pt x="114345" y="38813"/>
                  <a:pt x="111820" y="38813"/>
                </a:cubicBezTo>
                <a:lnTo>
                  <a:pt x="41842" y="38813"/>
                </a:lnTo>
                <a:cubicBezTo>
                  <a:pt x="36431" y="38813"/>
                  <a:pt x="31742" y="43481"/>
                  <a:pt x="31742" y="48867"/>
                </a:cubicBezTo>
                <a:lnTo>
                  <a:pt x="31742" y="205413"/>
                </a:lnTo>
                <a:lnTo>
                  <a:pt x="264760" y="205413"/>
                </a:lnTo>
                <a:lnTo>
                  <a:pt x="264760" y="48867"/>
                </a:lnTo>
                <a:cubicBezTo>
                  <a:pt x="264760" y="43481"/>
                  <a:pt x="260071" y="38813"/>
                  <a:pt x="254660" y="38813"/>
                </a:cubicBezTo>
                <a:lnTo>
                  <a:pt x="189733" y="38813"/>
                </a:lnTo>
                <a:cubicBezTo>
                  <a:pt x="187208" y="38813"/>
                  <a:pt x="185404" y="36659"/>
                  <a:pt x="185404" y="34146"/>
                </a:cubicBezTo>
                <a:cubicBezTo>
                  <a:pt x="185404" y="31632"/>
                  <a:pt x="187208" y="29837"/>
                  <a:pt x="189733" y="29837"/>
                </a:cubicBezTo>
                <a:lnTo>
                  <a:pt x="254660" y="29837"/>
                </a:lnTo>
                <a:cubicBezTo>
                  <a:pt x="265121" y="29837"/>
                  <a:pt x="273778" y="38454"/>
                  <a:pt x="273778" y="48867"/>
                </a:cubicBezTo>
                <a:lnTo>
                  <a:pt x="273778" y="208645"/>
                </a:lnTo>
                <a:lnTo>
                  <a:pt x="295781" y="248858"/>
                </a:lnTo>
                <a:lnTo>
                  <a:pt x="296142" y="248858"/>
                </a:lnTo>
                <a:cubicBezTo>
                  <a:pt x="296142" y="249217"/>
                  <a:pt x="296142" y="249217"/>
                  <a:pt x="296142" y="249217"/>
                </a:cubicBezTo>
                <a:cubicBezTo>
                  <a:pt x="296142" y="249935"/>
                  <a:pt x="296503" y="250295"/>
                  <a:pt x="296503" y="250654"/>
                </a:cubicBezTo>
                <a:cubicBezTo>
                  <a:pt x="296503" y="251013"/>
                  <a:pt x="296503" y="251013"/>
                  <a:pt x="296503" y="251013"/>
                </a:cubicBezTo>
                <a:lnTo>
                  <a:pt x="296503" y="264298"/>
                </a:lnTo>
                <a:cubicBezTo>
                  <a:pt x="296503" y="273992"/>
                  <a:pt x="288567" y="281891"/>
                  <a:pt x="278467" y="281891"/>
                </a:cubicBezTo>
                <a:lnTo>
                  <a:pt x="18035" y="281891"/>
                </a:lnTo>
                <a:cubicBezTo>
                  <a:pt x="7935" y="281891"/>
                  <a:pt x="0" y="273992"/>
                  <a:pt x="0" y="264298"/>
                </a:cubicBezTo>
                <a:lnTo>
                  <a:pt x="0" y="251013"/>
                </a:lnTo>
                <a:cubicBezTo>
                  <a:pt x="0" y="251013"/>
                  <a:pt x="0" y="251013"/>
                  <a:pt x="0" y="250654"/>
                </a:cubicBezTo>
                <a:cubicBezTo>
                  <a:pt x="0" y="250295"/>
                  <a:pt x="0" y="249935"/>
                  <a:pt x="360" y="249217"/>
                </a:cubicBezTo>
                <a:lnTo>
                  <a:pt x="360" y="248858"/>
                </a:lnTo>
                <a:cubicBezTo>
                  <a:pt x="360" y="248858"/>
                  <a:pt x="360" y="248858"/>
                  <a:pt x="721" y="248858"/>
                </a:cubicBezTo>
                <a:lnTo>
                  <a:pt x="22724" y="208645"/>
                </a:lnTo>
                <a:lnTo>
                  <a:pt x="22724" y="48867"/>
                </a:lnTo>
                <a:cubicBezTo>
                  <a:pt x="22724" y="38454"/>
                  <a:pt x="31381" y="29837"/>
                  <a:pt x="41842" y="29837"/>
                </a:cubicBezTo>
                <a:close/>
                <a:moveTo>
                  <a:pt x="145206" y="36"/>
                </a:moveTo>
                <a:cubicBezTo>
                  <a:pt x="158466" y="757"/>
                  <a:pt x="168500" y="15189"/>
                  <a:pt x="170292" y="36476"/>
                </a:cubicBezTo>
                <a:cubicBezTo>
                  <a:pt x="171367" y="47300"/>
                  <a:pt x="170292" y="57041"/>
                  <a:pt x="168858" y="63536"/>
                </a:cubicBezTo>
                <a:lnTo>
                  <a:pt x="214012" y="63536"/>
                </a:lnTo>
                <a:cubicBezTo>
                  <a:pt x="223688" y="63536"/>
                  <a:pt x="231930" y="72556"/>
                  <a:pt x="231930" y="83019"/>
                </a:cubicBezTo>
                <a:cubicBezTo>
                  <a:pt x="231930" y="89513"/>
                  <a:pt x="229780" y="94203"/>
                  <a:pt x="227271" y="97450"/>
                </a:cubicBezTo>
                <a:cubicBezTo>
                  <a:pt x="230855" y="100698"/>
                  <a:pt x="233005" y="105388"/>
                  <a:pt x="233005" y="111521"/>
                </a:cubicBezTo>
                <a:cubicBezTo>
                  <a:pt x="233005" y="116572"/>
                  <a:pt x="231213" y="121624"/>
                  <a:pt x="227988" y="125592"/>
                </a:cubicBezTo>
                <a:cubicBezTo>
                  <a:pt x="229780" y="128839"/>
                  <a:pt x="230855" y="132447"/>
                  <a:pt x="230855" y="136416"/>
                </a:cubicBezTo>
                <a:cubicBezTo>
                  <a:pt x="230855" y="144354"/>
                  <a:pt x="226196" y="151930"/>
                  <a:pt x="219029" y="155538"/>
                </a:cubicBezTo>
                <a:cubicBezTo>
                  <a:pt x="219746" y="156981"/>
                  <a:pt x="219746" y="159146"/>
                  <a:pt x="219746" y="160589"/>
                </a:cubicBezTo>
                <a:cubicBezTo>
                  <a:pt x="219746" y="171774"/>
                  <a:pt x="211503" y="180794"/>
                  <a:pt x="200752" y="181876"/>
                </a:cubicBezTo>
                <a:cubicBezTo>
                  <a:pt x="200394" y="181876"/>
                  <a:pt x="200036" y="181876"/>
                  <a:pt x="199319" y="181876"/>
                </a:cubicBezTo>
                <a:lnTo>
                  <a:pt x="119763" y="181876"/>
                </a:lnTo>
                <a:cubicBezTo>
                  <a:pt x="117254" y="181876"/>
                  <a:pt x="115104" y="180072"/>
                  <a:pt x="115104" y="177547"/>
                </a:cubicBezTo>
                <a:cubicBezTo>
                  <a:pt x="115104" y="175021"/>
                  <a:pt x="117254" y="173217"/>
                  <a:pt x="119763" y="173217"/>
                </a:cubicBezTo>
                <a:lnTo>
                  <a:pt x="199319" y="173217"/>
                </a:lnTo>
                <a:cubicBezTo>
                  <a:pt x="199677" y="173217"/>
                  <a:pt x="199677" y="173217"/>
                  <a:pt x="199677" y="173217"/>
                </a:cubicBezTo>
                <a:cubicBezTo>
                  <a:pt x="206486" y="172496"/>
                  <a:pt x="210787" y="167084"/>
                  <a:pt x="210787" y="160589"/>
                </a:cubicBezTo>
                <a:cubicBezTo>
                  <a:pt x="210787" y="158785"/>
                  <a:pt x="210428" y="156621"/>
                  <a:pt x="209353" y="154817"/>
                </a:cubicBezTo>
                <a:cubicBezTo>
                  <a:pt x="208636" y="153374"/>
                  <a:pt x="208636" y="151930"/>
                  <a:pt x="209353" y="150848"/>
                </a:cubicBezTo>
                <a:cubicBezTo>
                  <a:pt x="210070" y="149405"/>
                  <a:pt x="210787" y="148683"/>
                  <a:pt x="212578" y="148322"/>
                </a:cubicBezTo>
                <a:cubicBezTo>
                  <a:pt x="217954" y="147240"/>
                  <a:pt x="221896" y="142189"/>
                  <a:pt x="221896" y="136416"/>
                </a:cubicBezTo>
                <a:cubicBezTo>
                  <a:pt x="221896" y="133169"/>
                  <a:pt x="220821" y="130283"/>
                  <a:pt x="218670" y="128118"/>
                </a:cubicBezTo>
                <a:cubicBezTo>
                  <a:pt x="217954" y="127036"/>
                  <a:pt x="217595" y="125953"/>
                  <a:pt x="217595" y="124510"/>
                </a:cubicBezTo>
                <a:cubicBezTo>
                  <a:pt x="217595" y="123067"/>
                  <a:pt x="218312" y="122345"/>
                  <a:pt x="219387" y="121263"/>
                </a:cubicBezTo>
                <a:cubicBezTo>
                  <a:pt x="222612" y="119098"/>
                  <a:pt x="224404" y="115490"/>
                  <a:pt x="224404" y="111521"/>
                </a:cubicBezTo>
                <a:cubicBezTo>
                  <a:pt x="224404" y="105027"/>
                  <a:pt x="220104" y="102862"/>
                  <a:pt x="217954" y="102862"/>
                </a:cubicBezTo>
                <a:cubicBezTo>
                  <a:pt x="215445" y="102862"/>
                  <a:pt x="213653" y="100698"/>
                  <a:pt x="213653" y="98172"/>
                </a:cubicBezTo>
                <a:cubicBezTo>
                  <a:pt x="213653" y="95646"/>
                  <a:pt x="215445" y="93842"/>
                  <a:pt x="217954" y="93842"/>
                </a:cubicBezTo>
                <a:cubicBezTo>
                  <a:pt x="218670" y="93482"/>
                  <a:pt x="222971" y="90956"/>
                  <a:pt x="222971" y="83019"/>
                </a:cubicBezTo>
                <a:cubicBezTo>
                  <a:pt x="222971" y="76885"/>
                  <a:pt x="218312" y="72556"/>
                  <a:pt x="214012" y="72556"/>
                </a:cubicBezTo>
                <a:lnTo>
                  <a:pt x="163125" y="72556"/>
                </a:lnTo>
                <a:cubicBezTo>
                  <a:pt x="161691" y="72556"/>
                  <a:pt x="160258" y="71834"/>
                  <a:pt x="159541" y="70752"/>
                </a:cubicBezTo>
                <a:cubicBezTo>
                  <a:pt x="158824" y="69669"/>
                  <a:pt x="158466" y="68226"/>
                  <a:pt x="158824" y="66783"/>
                </a:cubicBezTo>
                <a:cubicBezTo>
                  <a:pt x="159899" y="62453"/>
                  <a:pt x="162766" y="50908"/>
                  <a:pt x="161691" y="37198"/>
                </a:cubicBezTo>
                <a:cubicBezTo>
                  <a:pt x="159899" y="21323"/>
                  <a:pt x="153090" y="9417"/>
                  <a:pt x="144490" y="9056"/>
                </a:cubicBezTo>
                <a:cubicBezTo>
                  <a:pt x="140548" y="9056"/>
                  <a:pt x="137323" y="9056"/>
                  <a:pt x="135531" y="9777"/>
                </a:cubicBezTo>
                <a:cubicBezTo>
                  <a:pt x="136964" y="17354"/>
                  <a:pt x="139473" y="33951"/>
                  <a:pt x="136964" y="41166"/>
                </a:cubicBezTo>
                <a:cubicBezTo>
                  <a:pt x="130155" y="63175"/>
                  <a:pt x="107579" y="89152"/>
                  <a:pt x="101845" y="95286"/>
                </a:cubicBezTo>
                <a:lnTo>
                  <a:pt x="101845" y="177547"/>
                </a:lnTo>
                <a:cubicBezTo>
                  <a:pt x="101845" y="180072"/>
                  <a:pt x="99695" y="181876"/>
                  <a:pt x="97545" y="181876"/>
                </a:cubicBezTo>
                <a:lnTo>
                  <a:pt x="68159" y="181876"/>
                </a:lnTo>
                <a:cubicBezTo>
                  <a:pt x="65650" y="181876"/>
                  <a:pt x="63500" y="180072"/>
                  <a:pt x="63500" y="177547"/>
                </a:cubicBezTo>
                <a:lnTo>
                  <a:pt x="63500" y="93482"/>
                </a:lnTo>
                <a:cubicBezTo>
                  <a:pt x="63500" y="90956"/>
                  <a:pt x="65650" y="88791"/>
                  <a:pt x="68159" y="88791"/>
                </a:cubicBezTo>
                <a:lnTo>
                  <a:pt x="95394" y="88791"/>
                </a:lnTo>
                <a:cubicBezTo>
                  <a:pt x="100770" y="82658"/>
                  <a:pt x="122271" y="58124"/>
                  <a:pt x="128722" y="38641"/>
                </a:cubicBezTo>
                <a:cubicBezTo>
                  <a:pt x="130514" y="33229"/>
                  <a:pt x="128005" y="16632"/>
                  <a:pt x="126213" y="7613"/>
                </a:cubicBezTo>
                <a:cubicBezTo>
                  <a:pt x="125855" y="5809"/>
                  <a:pt x="126572" y="3644"/>
                  <a:pt x="128364" y="2922"/>
                </a:cubicBezTo>
                <a:cubicBezTo>
                  <a:pt x="129080" y="2201"/>
                  <a:pt x="133739" y="-325"/>
                  <a:pt x="145206" y="36"/>
                </a:cubicBezTo>
                <a:close/>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400">
              <a:solidFill>
                <a:schemeClr val="dk1"/>
              </a:solidFill>
              <a:latin typeface="Lato Light"/>
              <a:ea typeface="Lato Light"/>
              <a:cs typeface="Lato Light"/>
              <a:sym typeface="Lato Light"/>
            </a:endParaRPr>
          </a:p>
        </p:txBody>
      </p:sp>
      <p:sp>
        <p:nvSpPr>
          <p:cNvPr id="825" name="Google Shape;825;p107"/>
          <p:cNvSpPr/>
          <p:nvPr/>
        </p:nvSpPr>
        <p:spPr>
          <a:xfrm>
            <a:off x="6862970" y="1492185"/>
            <a:ext cx="334305" cy="332518"/>
          </a:xfrm>
          <a:custGeom>
            <a:rect b="b" l="l" r="r" t="t"/>
            <a:pathLst>
              <a:path extrusionOk="0" h="294916" w="296501">
                <a:moveTo>
                  <a:pt x="4689" y="153987"/>
                </a:moveTo>
                <a:cubicBezTo>
                  <a:pt x="7214" y="153987"/>
                  <a:pt x="9018" y="155785"/>
                  <a:pt x="9018" y="158301"/>
                </a:cubicBezTo>
                <a:lnTo>
                  <a:pt x="9018" y="241348"/>
                </a:lnTo>
                <a:lnTo>
                  <a:pt x="97391" y="241348"/>
                </a:lnTo>
                <a:cubicBezTo>
                  <a:pt x="97391" y="241348"/>
                  <a:pt x="97752" y="241348"/>
                  <a:pt x="98112" y="241348"/>
                </a:cubicBezTo>
                <a:cubicBezTo>
                  <a:pt x="98112" y="241348"/>
                  <a:pt x="98473" y="241348"/>
                  <a:pt x="98834" y="241708"/>
                </a:cubicBezTo>
                <a:cubicBezTo>
                  <a:pt x="99194" y="241708"/>
                  <a:pt x="99194" y="241708"/>
                  <a:pt x="99555" y="242067"/>
                </a:cubicBezTo>
                <a:cubicBezTo>
                  <a:pt x="99916" y="242067"/>
                  <a:pt x="99916" y="242067"/>
                  <a:pt x="100277" y="242427"/>
                </a:cubicBezTo>
                <a:lnTo>
                  <a:pt x="146808" y="284490"/>
                </a:lnTo>
                <a:lnTo>
                  <a:pt x="192978" y="242427"/>
                </a:lnTo>
                <a:cubicBezTo>
                  <a:pt x="193339" y="242067"/>
                  <a:pt x="193339" y="242067"/>
                  <a:pt x="193339" y="242067"/>
                </a:cubicBezTo>
                <a:cubicBezTo>
                  <a:pt x="194060" y="241708"/>
                  <a:pt x="194060" y="241708"/>
                  <a:pt x="194421" y="241708"/>
                </a:cubicBezTo>
                <a:cubicBezTo>
                  <a:pt x="194782" y="241348"/>
                  <a:pt x="194782" y="241348"/>
                  <a:pt x="195143" y="241348"/>
                </a:cubicBezTo>
                <a:cubicBezTo>
                  <a:pt x="195503" y="241348"/>
                  <a:pt x="195864" y="241348"/>
                  <a:pt x="195864" y="241348"/>
                </a:cubicBezTo>
                <a:lnTo>
                  <a:pt x="287484" y="241348"/>
                </a:lnTo>
                <a:lnTo>
                  <a:pt x="287484" y="220856"/>
                </a:lnTo>
                <a:cubicBezTo>
                  <a:pt x="287484" y="218340"/>
                  <a:pt x="289648" y="216183"/>
                  <a:pt x="291812" y="216183"/>
                </a:cubicBezTo>
                <a:cubicBezTo>
                  <a:pt x="294337" y="216183"/>
                  <a:pt x="296501" y="218340"/>
                  <a:pt x="296501" y="220856"/>
                </a:cubicBezTo>
                <a:lnTo>
                  <a:pt x="296501" y="245662"/>
                </a:lnTo>
                <a:cubicBezTo>
                  <a:pt x="296501" y="248179"/>
                  <a:pt x="294337" y="249977"/>
                  <a:pt x="291812" y="249977"/>
                </a:cubicBezTo>
                <a:lnTo>
                  <a:pt x="197668" y="249977"/>
                </a:lnTo>
                <a:lnTo>
                  <a:pt x="149693" y="293837"/>
                </a:lnTo>
                <a:cubicBezTo>
                  <a:pt x="148611" y="294556"/>
                  <a:pt x="147529" y="294916"/>
                  <a:pt x="146808" y="294916"/>
                </a:cubicBezTo>
                <a:cubicBezTo>
                  <a:pt x="145726" y="294916"/>
                  <a:pt x="144644" y="294556"/>
                  <a:pt x="143561" y="293837"/>
                </a:cubicBezTo>
                <a:lnTo>
                  <a:pt x="95587" y="249977"/>
                </a:lnTo>
                <a:lnTo>
                  <a:pt x="4689" y="249977"/>
                </a:lnTo>
                <a:cubicBezTo>
                  <a:pt x="2164" y="249977"/>
                  <a:pt x="0" y="248179"/>
                  <a:pt x="0" y="245662"/>
                </a:cubicBezTo>
                <a:lnTo>
                  <a:pt x="0" y="158301"/>
                </a:lnTo>
                <a:cubicBezTo>
                  <a:pt x="0" y="155785"/>
                  <a:pt x="2164" y="153987"/>
                  <a:pt x="4689" y="153987"/>
                </a:cubicBezTo>
                <a:close/>
                <a:moveTo>
                  <a:pt x="49417" y="139360"/>
                </a:moveTo>
                <a:cubicBezTo>
                  <a:pt x="49417" y="139721"/>
                  <a:pt x="49417" y="140804"/>
                  <a:pt x="49417" y="141526"/>
                </a:cubicBezTo>
                <a:cubicBezTo>
                  <a:pt x="49417" y="177630"/>
                  <a:pt x="78995" y="206874"/>
                  <a:pt x="114705" y="206874"/>
                </a:cubicBezTo>
                <a:cubicBezTo>
                  <a:pt x="143201" y="206874"/>
                  <a:pt x="167007" y="188822"/>
                  <a:pt x="176025" y="163911"/>
                </a:cubicBezTo>
                <a:lnTo>
                  <a:pt x="71420" y="139360"/>
                </a:lnTo>
                <a:lnTo>
                  <a:pt x="49417" y="139360"/>
                </a:lnTo>
                <a:close/>
                <a:moveTo>
                  <a:pt x="260431" y="81233"/>
                </a:moveTo>
                <a:lnTo>
                  <a:pt x="76470" y="93148"/>
                </a:lnTo>
                <a:lnTo>
                  <a:pt x="76470" y="131417"/>
                </a:lnTo>
                <a:lnTo>
                  <a:pt x="260431" y="174020"/>
                </a:lnTo>
                <a:lnTo>
                  <a:pt x="260431" y="81233"/>
                </a:lnTo>
                <a:close/>
                <a:moveTo>
                  <a:pt x="9018" y="67514"/>
                </a:moveTo>
                <a:lnTo>
                  <a:pt x="9018" y="130334"/>
                </a:lnTo>
                <a:lnTo>
                  <a:pt x="67452" y="130334"/>
                </a:lnTo>
                <a:lnTo>
                  <a:pt x="67452" y="67514"/>
                </a:lnTo>
                <a:lnTo>
                  <a:pt x="9018" y="67514"/>
                </a:lnTo>
                <a:close/>
                <a:moveTo>
                  <a:pt x="260431" y="23467"/>
                </a:moveTo>
                <a:lnTo>
                  <a:pt x="76470" y="66431"/>
                </a:lnTo>
                <a:lnTo>
                  <a:pt x="76470" y="84122"/>
                </a:lnTo>
                <a:lnTo>
                  <a:pt x="260431" y="72207"/>
                </a:lnTo>
                <a:lnTo>
                  <a:pt x="260431" y="23467"/>
                </a:lnTo>
                <a:close/>
                <a:moveTo>
                  <a:pt x="278466" y="9026"/>
                </a:moveTo>
                <a:cubicBezTo>
                  <a:pt x="273416" y="9026"/>
                  <a:pt x="269448" y="12997"/>
                  <a:pt x="269448" y="18052"/>
                </a:cubicBezTo>
                <a:lnTo>
                  <a:pt x="269448" y="179796"/>
                </a:lnTo>
                <a:cubicBezTo>
                  <a:pt x="269448" y="184851"/>
                  <a:pt x="273416" y="188822"/>
                  <a:pt x="278466" y="188822"/>
                </a:cubicBezTo>
                <a:cubicBezTo>
                  <a:pt x="283516" y="188822"/>
                  <a:pt x="287484" y="184851"/>
                  <a:pt x="287484" y="179796"/>
                </a:cubicBezTo>
                <a:lnTo>
                  <a:pt x="287484" y="18052"/>
                </a:lnTo>
                <a:cubicBezTo>
                  <a:pt x="287484" y="12997"/>
                  <a:pt x="283516" y="9026"/>
                  <a:pt x="278466" y="9026"/>
                </a:cubicBezTo>
                <a:close/>
                <a:moveTo>
                  <a:pt x="278466" y="0"/>
                </a:moveTo>
                <a:cubicBezTo>
                  <a:pt x="288566" y="0"/>
                  <a:pt x="296501" y="7943"/>
                  <a:pt x="296501" y="18052"/>
                </a:cubicBezTo>
                <a:lnTo>
                  <a:pt x="296501" y="179796"/>
                </a:lnTo>
                <a:cubicBezTo>
                  <a:pt x="296501" y="189905"/>
                  <a:pt x="288566" y="197848"/>
                  <a:pt x="278466" y="197848"/>
                </a:cubicBezTo>
                <a:cubicBezTo>
                  <a:pt x="269809" y="197848"/>
                  <a:pt x="262595" y="191711"/>
                  <a:pt x="261152" y="183407"/>
                </a:cubicBezTo>
                <a:lnTo>
                  <a:pt x="184682" y="165716"/>
                </a:lnTo>
                <a:cubicBezTo>
                  <a:pt x="174582" y="194599"/>
                  <a:pt x="147169" y="215539"/>
                  <a:pt x="114705" y="215539"/>
                </a:cubicBezTo>
                <a:cubicBezTo>
                  <a:pt x="73584" y="215539"/>
                  <a:pt x="40399" y="182324"/>
                  <a:pt x="40399" y="141526"/>
                </a:cubicBezTo>
                <a:cubicBezTo>
                  <a:pt x="40399" y="140804"/>
                  <a:pt x="40760" y="139721"/>
                  <a:pt x="40760" y="139360"/>
                </a:cubicBezTo>
                <a:lnTo>
                  <a:pt x="4689" y="139360"/>
                </a:lnTo>
                <a:cubicBezTo>
                  <a:pt x="2164" y="139360"/>
                  <a:pt x="0" y="137555"/>
                  <a:pt x="0" y="135028"/>
                </a:cubicBezTo>
                <a:lnTo>
                  <a:pt x="0" y="62820"/>
                </a:lnTo>
                <a:cubicBezTo>
                  <a:pt x="0" y="60293"/>
                  <a:pt x="2164" y="58488"/>
                  <a:pt x="4689" y="58488"/>
                </a:cubicBezTo>
                <a:lnTo>
                  <a:pt x="71420" y="58488"/>
                </a:lnTo>
                <a:lnTo>
                  <a:pt x="261152" y="14080"/>
                </a:lnTo>
                <a:cubicBezTo>
                  <a:pt x="262595" y="6138"/>
                  <a:pt x="269809" y="0"/>
                  <a:pt x="278466" y="0"/>
                </a:cubicBezTo>
                <a:close/>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400">
              <a:solidFill>
                <a:schemeClr val="dk1"/>
              </a:solidFill>
              <a:latin typeface="Lato Light"/>
              <a:ea typeface="Lato Light"/>
              <a:cs typeface="Lato Light"/>
              <a:sym typeface="Lato Light"/>
            </a:endParaRPr>
          </a:p>
        </p:txBody>
      </p:sp>
      <p:sp>
        <p:nvSpPr>
          <p:cNvPr id="826" name="Google Shape;826;p107"/>
          <p:cNvSpPr/>
          <p:nvPr/>
        </p:nvSpPr>
        <p:spPr>
          <a:xfrm>
            <a:off x="3502126" y="3907958"/>
            <a:ext cx="332517" cy="309248"/>
          </a:xfrm>
          <a:custGeom>
            <a:rect b="b" l="l" r="r" t="t"/>
            <a:pathLst>
              <a:path extrusionOk="0" h="274278" w="294915">
                <a:moveTo>
                  <a:pt x="64445" y="173854"/>
                </a:moveTo>
                <a:lnTo>
                  <a:pt x="15121" y="223166"/>
                </a:lnTo>
                <a:lnTo>
                  <a:pt x="114129" y="223166"/>
                </a:lnTo>
                <a:lnTo>
                  <a:pt x="64445" y="173854"/>
                </a:lnTo>
                <a:close/>
                <a:moveTo>
                  <a:pt x="247353" y="77788"/>
                </a:moveTo>
                <a:lnTo>
                  <a:pt x="261491" y="77788"/>
                </a:lnTo>
                <a:cubicBezTo>
                  <a:pt x="264096" y="77788"/>
                  <a:pt x="266328" y="79620"/>
                  <a:pt x="266328" y="82184"/>
                </a:cubicBezTo>
                <a:cubicBezTo>
                  <a:pt x="266328" y="85115"/>
                  <a:pt x="264096" y="86947"/>
                  <a:pt x="261491" y="86947"/>
                </a:cubicBezTo>
                <a:lnTo>
                  <a:pt x="247353" y="86947"/>
                </a:lnTo>
                <a:cubicBezTo>
                  <a:pt x="245121" y="86947"/>
                  <a:pt x="242888" y="85115"/>
                  <a:pt x="242888" y="82184"/>
                </a:cubicBezTo>
                <a:cubicBezTo>
                  <a:pt x="242888" y="79620"/>
                  <a:pt x="245121" y="77788"/>
                  <a:pt x="247353" y="77788"/>
                </a:cubicBezTo>
                <a:close/>
                <a:moveTo>
                  <a:pt x="178983" y="77788"/>
                </a:moveTo>
                <a:lnTo>
                  <a:pt x="225104" y="77788"/>
                </a:lnTo>
                <a:cubicBezTo>
                  <a:pt x="227646" y="77788"/>
                  <a:pt x="229825" y="79620"/>
                  <a:pt x="229825" y="82184"/>
                </a:cubicBezTo>
                <a:cubicBezTo>
                  <a:pt x="229825" y="85115"/>
                  <a:pt x="227646" y="86947"/>
                  <a:pt x="225104" y="86947"/>
                </a:cubicBezTo>
                <a:lnTo>
                  <a:pt x="178983" y="86947"/>
                </a:lnTo>
                <a:cubicBezTo>
                  <a:pt x="176804" y="86947"/>
                  <a:pt x="174625" y="85115"/>
                  <a:pt x="174625" y="82184"/>
                </a:cubicBezTo>
                <a:cubicBezTo>
                  <a:pt x="174625" y="79620"/>
                  <a:pt x="176804" y="77788"/>
                  <a:pt x="178983" y="77788"/>
                </a:cubicBezTo>
                <a:close/>
                <a:moveTo>
                  <a:pt x="220255" y="52388"/>
                </a:moveTo>
                <a:lnTo>
                  <a:pt x="261620" y="52388"/>
                </a:lnTo>
                <a:cubicBezTo>
                  <a:pt x="264160" y="52388"/>
                  <a:pt x="266337" y="54293"/>
                  <a:pt x="266337" y="56960"/>
                </a:cubicBezTo>
                <a:cubicBezTo>
                  <a:pt x="266337" y="59627"/>
                  <a:pt x="264160" y="61532"/>
                  <a:pt x="261620" y="61532"/>
                </a:cubicBezTo>
                <a:lnTo>
                  <a:pt x="220255" y="61532"/>
                </a:lnTo>
                <a:cubicBezTo>
                  <a:pt x="218077" y="61532"/>
                  <a:pt x="215900" y="59627"/>
                  <a:pt x="215900" y="56960"/>
                </a:cubicBezTo>
                <a:cubicBezTo>
                  <a:pt x="215900" y="54293"/>
                  <a:pt x="218077" y="52388"/>
                  <a:pt x="220255" y="52388"/>
                </a:cubicBezTo>
                <a:close/>
                <a:moveTo>
                  <a:pt x="178831" y="52388"/>
                </a:moveTo>
                <a:lnTo>
                  <a:pt x="196706" y="52388"/>
                </a:lnTo>
                <a:cubicBezTo>
                  <a:pt x="199160" y="52388"/>
                  <a:pt x="201263" y="54293"/>
                  <a:pt x="201263" y="56960"/>
                </a:cubicBezTo>
                <a:cubicBezTo>
                  <a:pt x="201263" y="59627"/>
                  <a:pt x="199160" y="61532"/>
                  <a:pt x="196706" y="61532"/>
                </a:cubicBezTo>
                <a:lnTo>
                  <a:pt x="178831" y="61532"/>
                </a:lnTo>
                <a:cubicBezTo>
                  <a:pt x="176728" y="61532"/>
                  <a:pt x="174625" y="59627"/>
                  <a:pt x="174625" y="56960"/>
                </a:cubicBezTo>
                <a:cubicBezTo>
                  <a:pt x="174625" y="54293"/>
                  <a:pt x="176728" y="52388"/>
                  <a:pt x="178831" y="52388"/>
                </a:cubicBezTo>
                <a:close/>
                <a:moveTo>
                  <a:pt x="132194" y="44006"/>
                </a:moveTo>
                <a:cubicBezTo>
                  <a:pt x="125655" y="44006"/>
                  <a:pt x="120206" y="49455"/>
                  <a:pt x="120206" y="55993"/>
                </a:cubicBezTo>
                <a:cubicBezTo>
                  <a:pt x="120206" y="62895"/>
                  <a:pt x="125655" y="68344"/>
                  <a:pt x="132194" y="68344"/>
                </a:cubicBezTo>
                <a:cubicBezTo>
                  <a:pt x="139095" y="68344"/>
                  <a:pt x="144907" y="62895"/>
                  <a:pt x="144907" y="55993"/>
                </a:cubicBezTo>
                <a:cubicBezTo>
                  <a:pt x="144907" y="49455"/>
                  <a:pt x="139095" y="44006"/>
                  <a:pt x="132194" y="44006"/>
                </a:cubicBezTo>
                <a:close/>
                <a:moveTo>
                  <a:pt x="132194" y="34925"/>
                </a:moveTo>
                <a:cubicBezTo>
                  <a:pt x="144181" y="34925"/>
                  <a:pt x="153625" y="44369"/>
                  <a:pt x="153625" y="55993"/>
                </a:cubicBezTo>
                <a:cubicBezTo>
                  <a:pt x="153625" y="67617"/>
                  <a:pt x="144181" y="77425"/>
                  <a:pt x="132194" y="77425"/>
                </a:cubicBezTo>
                <a:cubicBezTo>
                  <a:pt x="120570" y="77425"/>
                  <a:pt x="111125" y="67617"/>
                  <a:pt x="111125" y="55993"/>
                </a:cubicBezTo>
                <a:cubicBezTo>
                  <a:pt x="111125" y="44369"/>
                  <a:pt x="120570" y="34925"/>
                  <a:pt x="132194" y="34925"/>
                </a:cubicBezTo>
                <a:close/>
                <a:moveTo>
                  <a:pt x="66606" y="29295"/>
                </a:moveTo>
                <a:cubicBezTo>
                  <a:pt x="69103" y="28575"/>
                  <a:pt x="71599" y="30375"/>
                  <a:pt x="71955" y="32535"/>
                </a:cubicBezTo>
                <a:cubicBezTo>
                  <a:pt x="72669" y="35054"/>
                  <a:pt x="71242" y="37574"/>
                  <a:pt x="68746" y="37934"/>
                </a:cubicBezTo>
                <a:cubicBezTo>
                  <a:pt x="63040" y="39014"/>
                  <a:pt x="58761" y="44053"/>
                  <a:pt x="58048" y="49813"/>
                </a:cubicBezTo>
                <a:cubicBezTo>
                  <a:pt x="57691" y="51612"/>
                  <a:pt x="56621" y="53052"/>
                  <a:pt x="54838" y="53412"/>
                </a:cubicBezTo>
                <a:cubicBezTo>
                  <a:pt x="53768" y="54132"/>
                  <a:pt x="51985" y="53412"/>
                  <a:pt x="50559" y="52692"/>
                </a:cubicBezTo>
                <a:cubicBezTo>
                  <a:pt x="49489" y="51612"/>
                  <a:pt x="48063" y="51252"/>
                  <a:pt x="46993" y="51252"/>
                </a:cubicBezTo>
                <a:cubicBezTo>
                  <a:pt x="43783" y="51252"/>
                  <a:pt x="41287" y="53412"/>
                  <a:pt x="41287" y="56652"/>
                </a:cubicBezTo>
                <a:cubicBezTo>
                  <a:pt x="41287" y="57732"/>
                  <a:pt x="41287" y="58812"/>
                  <a:pt x="41644" y="59532"/>
                </a:cubicBezTo>
                <a:cubicBezTo>
                  <a:pt x="42714" y="60611"/>
                  <a:pt x="42714" y="62411"/>
                  <a:pt x="42000" y="63851"/>
                </a:cubicBezTo>
                <a:cubicBezTo>
                  <a:pt x="41287" y="64931"/>
                  <a:pt x="40217" y="66011"/>
                  <a:pt x="38791" y="66371"/>
                </a:cubicBezTo>
                <a:cubicBezTo>
                  <a:pt x="35225" y="67091"/>
                  <a:pt x="32728" y="69970"/>
                  <a:pt x="32728" y="73570"/>
                </a:cubicBezTo>
                <a:cubicBezTo>
                  <a:pt x="32728" y="77889"/>
                  <a:pt x="36295" y="81129"/>
                  <a:pt x="40217" y="81129"/>
                </a:cubicBezTo>
                <a:lnTo>
                  <a:pt x="67676" y="81129"/>
                </a:lnTo>
                <a:cubicBezTo>
                  <a:pt x="70172" y="81129"/>
                  <a:pt x="72312" y="83289"/>
                  <a:pt x="72312" y="85809"/>
                </a:cubicBezTo>
                <a:cubicBezTo>
                  <a:pt x="72312" y="87968"/>
                  <a:pt x="70172" y="90128"/>
                  <a:pt x="67676" y="90128"/>
                </a:cubicBezTo>
                <a:lnTo>
                  <a:pt x="40217" y="90128"/>
                </a:lnTo>
                <a:cubicBezTo>
                  <a:pt x="31302" y="90128"/>
                  <a:pt x="23813" y="82569"/>
                  <a:pt x="23813" y="73570"/>
                </a:cubicBezTo>
                <a:cubicBezTo>
                  <a:pt x="23813" y="67451"/>
                  <a:pt x="27379" y="61691"/>
                  <a:pt x="32372" y="59172"/>
                </a:cubicBezTo>
                <a:cubicBezTo>
                  <a:pt x="32372" y="58092"/>
                  <a:pt x="32372" y="57732"/>
                  <a:pt x="32372" y="56652"/>
                </a:cubicBezTo>
                <a:cubicBezTo>
                  <a:pt x="32372" y="48733"/>
                  <a:pt x="38791" y="42254"/>
                  <a:pt x="46993" y="42254"/>
                </a:cubicBezTo>
                <a:cubicBezTo>
                  <a:pt x="48063" y="42254"/>
                  <a:pt x="49489" y="42254"/>
                  <a:pt x="50916" y="42613"/>
                </a:cubicBezTo>
                <a:cubicBezTo>
                  <a:pt x="53768" y="36134"/>
                  <a:pt x="59474" y="31095"/>
                  <a:pt x="66606" y="29295"/>
                </a:cubicBezTo>
                <a:close/>
                <a:moveTo>
                  <a:pt x="234484" y="26988"/>
                </a:moveTo>
                <a:lnTo>
                  <a:pt x="261689" y="26988"/>
                </a:lnTo>
                <a:cubicBezTo>
                  <a:pt x="264195" y="26988"/>
                  <a:pt x="266342" y="29186"/>
                  <a:pt x="266342" y="31384"/>
                </a:cubicBezTo>
                <a:cubicBezTo>
                  <a:pt x="266342" y="34315"/>
                  <a:pt x="264195" y="36147"/>
                  <a:pt x="261689" y="36147"/>
                </a:cubicBezTo>
                <a:lnTo>
                  <a:pt x="234484" y="36147"/>
                </a:lnTo>
                <a:cubicBezTo>
                  <a:pt x="232336" y="36147"/>
                  <a:pt x="230188" y="34315"/>
                  <a:pt x="230188" y="31384"/>
                </a:cubicBezTo>
                <a:cubicBezTo>
                  <a:pt x="230188" y="29186"/>
                  <a:pt x="232336" y="26988"/>
                  <a:pt x="234484" y="26988"/>
                </a:cubicBezTo>
                <a:close/>
                <a:moveTo>
                  <a:pt x="178970" y="26988"/>
                </a:moveTo>
                <a:lnTo>
                  <a:pt x="211193" y="26988"/>
                </a:lnTo>
                <a:cubicBezTo>
                  <a:pt x="213728" y="26988"/>
                  <a:pt x="215538" y="29186"/>
                  <a:pt x="215538" y="31384"/>
                </a:cubicBezTo>
                <a:cubicBezTo>
                  <a:pt x="215538" y="34315"/>
                  <a:pt x="213728" y="36147"/>
                  <a:pt x="211193" y="36147"/>
                </a:cubicBezTo>
                <a:lnTo>
                  <a:pt x="178970" y="36147"/>
                </a:lnTo>
                <a:cubicBezTo>
                  <a:pt x="176798" y="36147"/>
                  <a:pt x="174625" y="34315"/>
                  <a:pt x="174625" y="31384"/>
                </a:cubicBezTo>
                <a:cubicBezTo>
                  <a:pt x="174625" y="29186"/>
                  <a:pt x="176798" y="26988"/>
                  <a:pt x="178970" y="26988"/>
                </a:cubicBezTo>
                <a:close/>
                <a:moveTo>
                  <a:pt x="89968" y="8993"/>
                </a:moveTo>
                <a:lnTo>
                  <a:pt x="89968" y="132021"/>
                </a:lnTo>
                <a:lnTo>
                  <a:pt x="125266" y="104321"/>
                </a:lnTo>
                <a:cubicBezTo>
                  <a:pt x="126347" y="103602"/>
                  <a:pt x="127067" y="103242"/>
                  <a:pt x="128148" y="103242"/>
                </a:cubicBezTo>
                <a:lnTo>
                  <a:pt x="286271" y="103242"/>
                </a:lnTo>
                <a:lnTo>
                  <a:pt x="286271" y="8993"/>
                </a:lnTo>
                <a:lnTo>
                  <a:pt x="89968" y="8993"/>
                </a:lnTo>
                <a:close/>
                <a:moveTo>
                  <a:pt x="85646" y="0"/>
                </a:moveTo>
                <a:lnTo>
                  <a:pt x="290593" y="0"/>
                </a:lnTo>
                <a:cubicBezTo>
                  <a:pt x="293114" y="0"/>
                  <a:pt x="294915" y="1799"/>
                  <a:pt x="294915" y="4677"/>
                </a:cubicBezTo>
                <a:lnTo>
                  <a:pt x="294915" y="107559"/>
                </a:lnTo>
                <a:cubicBezTo>
                  <a:pt x="294915" y="110077"/>
                  <a:pt x="293114" y="112236"/>
                  <a:pt x="290593" y="112236"/>
                </a:cubicBezTo>
                <a:lnTo>
                  <a:pt x="129949" y="112236"/>
                </a:lnTo>
                <a:lnTo>
                  <a:pt x="88167" y="144611"/>
                </a:lnTo>
                <a:cubicBezTo>
                  <a:pt x="87447" y="145331"/>
                  <a:pt x="86726" y="145690"/>
                  <a:pt x="85646" y="145690"/>
                </a:cubicBezTo>
                <a:cubicBezTo>
                  <a:pt x="84925" y="145690"/>
                  <a:pt x="84205" y="145690"/>
                  <a:pt x="83845" y="144971"/>
                </a:cubicBezTo>
                <a:cubicBezTo>
                  <a:pt x="82404" y="144251"/>
                  <a:pt x="80963" y="142813"/>
                  <a:pt x="80963" y="141014"/>
                </a:cubicBezTo>
                <a:lnTo>
                  <a:pt x="80963" y="4677"/>
                </a:lnTo>
                <a:cubicBezTo>
                  <a:pt x="80963" y="1799"/>
                  <a:pt x="83124" y="0"/>
                  <a:pt x="85646" y="0"/>
                </a:cubicBezTo>
                <a:close/>
                <a:moveTo>
                  <a:pt x="4321" y="0"/>
                </a:moveTo>
                <a:lnTo>
                  <a:pt x="68045" y="0"/>
                </a:lnTo>
                <a:cubicBezTo>
                  <a:pt x="70566" y="0"/>
                  <a:pt x="72726" y="1800"/>
                  <a:pt x="72726" y="4679"/>
                </a:cubicBezTo>
                <a:cubicBezTo>
                  <a:pt x="72726" y="7199"/>
                  <a:pt x="70566" y="8999"/>
                  <a:pt x="68045" y="8999"/>
                </a:cubicBezTo>
                <a:lnTo>
                  <a:pt x="9001" y="8999"/>
                </a:lnTo>
                <a:lnTo>
                  <a:pt x="9001" y="216687"/>
                </a:lnTo>
                <a:lnTo>
                  <a:pt x="61565" y="164495"/>
                </a:lnTo>
                <a:cubicBezTo>
                  <a:pt x="63365" y="162335"/>
                  <a:pt x="65885" y="162335"/>
                  <a:pt x="67685" y="164495"/>
                </a:cubicBezTo>
                <a:lnTo>
                  <a:pt x="102968" y="199410"/>
                </a:lnTo>
                <a:lnTo>
                  <a:pt x="168133" y="133900"/>
                </a:lnTo>
                <a:cubicBezTo>
                  <a:pt x="169933" y="132100"/>
                  <a:pt x="172813" y="132100"/>
                  <a:pt x="174614" y="133900"/>
                </a:cubicBezTo>
                <a:lnTo>
                  <a:pt x="216377" y="175653"/>
                </a:lnTo>
                <a:cubicBezTo>
                  <a:pt x="218177" y="177453"/>
                  <a:pt x="218177" y="180333"/>
                  <a:pt x="216377" y="182132"/>
                </a:cubicBezTo>
                <a:cubicBezTo>
                  <a:pt x="214577" y="183932"/>
                  <a:pt x="211696" y="183932"/>
                  <a:pt x="209896" y="182132"/>
                </a:cubicBezTo>
                <a:lnTo>
                  <a:pt x="171373" y="143258"/>
                </a:lnTo>
                <a:lnTo>
                  <a:pt x="109089" y="205529"/>
                </a:lnTo>
                <a:lnTo>
                  <a:pt x="126730" y="223166"/>
                </a:lnTo>
                <a:lnTo>
                  <a:pt x="213136" y="223166"/>
                </a:lnTo>
                <a:cubicBezTo>
                  <a:pt x="215657" y="223166"/>
                  <a:pt x="217817" y="225326"/>
                  <a:pt x="217817" y="227485"/>
                </a:cubicBezTo>
                <a:cubicBezTo>
                  <a:pt x="217817" y="230005"/>
                  <a:pt x="215657" y="232165"/>
                  <a:pt x="213136" y="232165"/>
                </a:cubicBezTo>
                <a:lnTo>
                  <a:pt x="9001" y="232165"/>
                </a:lnTo>
                <a:lnTo>
                  <a:pt x="9001" y="265280"/>
                </a:lnTo>
                <a:lnTo>
                  <a:pt x="227178" y="265280"/>
                </a:lnTo>
                <a:lnTo>
                  <a:pt x="227178" y="125981"/>
                </a:lnTo>
                <a:cubicBezTo>
                  <a:pt x="227178" y="123461"/>
                  <a:pt x="228978" y="121661"/>
                  <a:pt x="231498" y="121661"/>
                </a:cubicBezTo>
                <a:cubicBezTo>
                  <a:pt x="234018" y="121661"/>
                  <a:pt x="236178" y="123461"/>
                  <a:pt x="236178" y="125981"/>
                </a:cubicBezTo>
                <a:lnTo>
                  <a:pt x="236178" y="269599"/>
                </a:lnTo>
                <a:cubicBezTo>
                  <a:pt x="236178" y="272119"/>
                  <a:pt x="234018" y="274278"/>
                  <a:pt x="231498" y="274278"/>
                </a:cubicBezTo>
                <a:lnTo>
                  <a:pt x="4321" y="274278"/>
                </a:lnTo>
                <a:cubicBezTo>
                  <a:pt x="1800" y="274278"/>
                  <a:pt x="0" y="272119"/>
                  <a:pt x="0" y="269599"/>
                </a:cubicBezTo>
                <a:lnTo>
                  <a:pt x="0" y="4679"/>
                </a:lnTo>
                <a:cubicBezTo>
                  <a:pt x="0" y="1800"/>
                  <a:pt x="1800" y="0"/>
                  <a:pt x="4321" y="0"/>
                </a:cubicBezTo>
                <a:close/>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400">
              <a:solidFill>
                <a:schemeClr val="dk1"/>
              </a:solidFill>
              <a:latin typeface="Lato Light"/>
              <a:ea typeface="Lato Light"/>
              <a:cs typeface="Lato Light"/>
              <a:sym typeface="Lato Light"/>
            </a:endParaRPr>
          </a:p>
        </p:txBody>
      </p:sp>
      <p:sp>
        <p:nvSpPr>
          <p:cNvPr id="827" name="Google Shape;827;p107"/>
          <p:cNvSpPr/>
          <p:nvPr/>
        </p:nvSpPr>
        <p:spPr>
          <a:xfrm>
            <a:off x="1987715" y="2941929"/>
            <a:ext cx="284189" cy="334299"/>
          </a:xfrm>
          <a:custGeom>
            <a:rect b="b" l="l" r="r" t="t"/>
            <a:pathLst>
              <a:path extrusionOk="0" h="296496" w="252052">
                <a:moveTo>
                  <a:pt x="167834" y="287337"/>
                </a:moveTo>
                <a:lnTo>
                  <a:pt x="244555" y="287337"/>
                </a:lnTo>
                <a:cubicBezTo>
                  <a:pt x="246716" y="287337"/>
                  <a:pt x="248877" y="289535"/>
                  <a:pt x="248877" y="292100"/>
                </a:cubicBezTo>
                <a:cubicBezTo>
                  <a:pt x="248877" y="294298"/>
                  <a:pt x="246716" y="296496"/>
                  <a:pt x="244555" y="296496"/>
                </a:cubicBezTo>
                <a:lnTo>
                  <a:pt x="167834" y="296496"/>
                </a:lnTo>
                <a:cubicBezTo>
                  <a:pt x="165673" y="296496"/>
                  <a:pt x="163512" y="294298"/>
                  <a:pt x="163512" y="292100"/>
                </a:cubicBezTo>
                <a:cubicBezTo>
                  <a:pt x="163512" y="289535"/>
                  <a:pt x="165673" y="287337"/>
                  <a:pt x="167834" y="287337"/>
                </a:cubicBezTo>
                <a:close/>
                <a:moveTo>
                  <a:pt x="53888" y="117475"/>
                </a:moveTo>
                <a:lnTo>
                  <a:pt x="121146" y="117475"/>
                </a:lnTo>
                <a:lnTo>
                  <a:pt x="135892" y="117475"/>
                </a:lnTo>
                <a:cubicBezTo>
                  <a:pt x="138410" y="117475"/>
                  <a:pt x="140208" y="119618"/>
                  <a:pt x="140208" y="121761"/>
                </a:cubicBezTo>
                <a:cubicBezTo>
                  <a:pt x="140208" y="124262"/>
                  <a:pt x="138410" y="126405"/>
                  <a:pt x="135892" y="126405"/>
                </a:cubicBezTo>
                <a:lnTo>
                  <a:pt x="121146" y="126405"/>
                </a:lnTo>
                <a:lnTo>
                  <a:pt x="58563" y="126405"/>
                </a:lnTo>
                <a:cubicBezTo>
                  <a:pt x="60721" y="156051"/>
                  <a:pt x="86258" y="179625"/>
                  <a:pt x="116470" y="179625"/>
                </a:cubicBezTo>
                <a:cubicBezTo>
                  <a:pt x="122584" y="179625"/>
                  <a:pt x="128699" y="178554"/>
                  <a:pt x="134453" y="177125"/>
                </a:cubicBezTo>
                <a:cubicBezTo>
                  <a:pt x="136971" y="176053"/>
                  <a:pt x="139489" y="177482"/>
                  <a:pt x="140208" y="179625"/>
                </a:cubicBezTo>
                <a:cubicBezTo>
                  <a:pt x="140927" y="182126"/>
                  <a:pt x="139848" y="184626"/>
                  <a:pt x="137331" y="185340"/>
                </a:cubicBezTo>
                <a:cubicBezTo>
                  <a:pt x="130857" y="187483"/>
                  <a:pt x="123663" y="188555"/>
                  <a:pt x="116470" y="188555"/>
                </a:cubicBezTo>
                <a:cubicBezTo>
                  <a:pt x="79424" y="188555"/>
                  <a:pt x="49212" y="158909"/>
                  <a:pt x="49212" y="121761"/>
                </a:cubicBezTo>
                <a:cubicBezTo>
                  <a:pt x="49212" y="119618"/>
                  <a:pt x="51370" y="117475"/>
                  <a:pt x="53888" y="117475"/>
                </a:cubicBezTo>
                <a:close/>
                <a:moveTo>
                  <a:pt x="166377" y="99479"/>
                </a:moveTo>
                <a:cubicBezTo>
                  <a:pt x="161698" y="99479"/>
                  <a:pt x="157738" y="102356"/>
                  <a:pt x="157738" y="105593"/>
                </a:cubicBezTo>
                <a:lnTo>
                  <a:pt x="157738" y="212774"/>
                </a:lnTo>
                <a:cubicBezTo>
                  <a:pt x="157738" y="214213"/>
                  <a:pt x="157018" y="215652"/>
                  <a:pt x="155938" y="216371"/>
                </a:cubicBezTo>
                <a:cubicBezTo>
                  <a:pt x="154858" y="217090"/>
                  <a:pt x="153418" y="217450"/>
                  <a:pt x="151978" y="217090"/>
                </a:cubicBezTo>
                <a:cubicBezTo>
                  <a:pt x="148379" y="216011"/>
                  <a:pt x="138299" y="213494"/>
                  <a:pt x="126420" y="214573"/>
                </a:cubicBezTo>
                <a:cubicBezTo>
                  <a:pt x="113101" y="216011"/>
                  <a:pt x="103381" y="221766"/>
                  <a:pt x="103021" y="228959"/>
                </a:cubicBezTo>
                <a:cubicBezTo>
                  <a:pt x="103021" y="231837"/>
                  <a:pt x="103021" y="234354"/>
                  <a:pt x="103381" y="235793"/>
                </a:cubicBezTo>
                <a:cubicBezTo>
                  <a:pt x="108061" y="235074"/>
                  <a:pt x="116341" y="233995"/>
                  <a:pt x="122460" y="233995"/>
                </a:cubicBezTo>
                <a:cubicBezTo>
                  <a:pt x="125700" y="233995"/>
                  <a:pt x="128220" y="233995"/>
                  <a:pt x="130380" y="234714"/>
                </a:cubicBezTo>
                <a:cubicBezTo>
                  <a:pt x="141899" y="238670"/>
                  <a:pt x="152338" y="246943"/>
                  <a:pt x="161338" y="254136"/>
                </a:cubicBezTo>
                <a:cubicBezTo>
                  <a:pt x="167457" y="259531"/>
                  <a:pt x="174657" y="265286"/>
                  <a:pt x="178257" y="265286"/>
                </a:cubicBezTo>
                <a:lnTo>
                  <a:pt x="241253" y="265286"/>
                </a:lnTo>
                <a:cubicBezTo>
                  <a:pt x="242333" y="265286"/>
                  <a:pt x="243053" y="264566"/>
                  <a:pt x="243053" y="263487"/>
                </a:cubicBezTo>
                <a:lnTo>
                  <a:pt x="243053" y="181123"/>
                </a:lnTo>
                <a:lnTo>
                  <a:pt x="243053" y="180764"/>
                </a:lnTo>
                <a:cubicBezTo>
                  <a:pt x="242693" y="175728"/>
                  <a:pt x="238373" y="171772"/>
                  <a:pt x="232973" y="171772"/>
                </a:cubicBezTo>
                <a:cubicBezTo>
                  <a:pt x="231533" y="171772"/>
                  <a:pt x="230093" y="172132"/>
                  <a:pt x="228294" y="173211"/>
                </a:cubicBezTo>
                <a:cubicBezTo>
                  <a:pt x="227214" y="173930"/>
                  <a:pt x="225774" y="173930"/>
                  <a:pt x="224334" y="173211"/>
                </a:cubicBezTo>
                <a:cubicBezTo>
                  <a:pt x="223254" y="172851"/>
                  <a:pt x="222174" y="171412"/>
                  <a:pt x="221814" y="169974"/>
                </a:cubicBezTo>
                <a:cubicBezTo>
                  <a:pt x="220734" y="165658"/>
                  <a:pt x="216774" y="162421"/>
                  <a:pt x="212095" y="162421"/>
                </a:cubicBezTo>
                <a:cubicBezTo>
                  <a:pt x="209575" y="162421"/>
                  <a:pt x="207415" y="163500"/>
                  <a:pt x="205255" y="164938"/>
                </a:cubicBezTo>
                <a:cubicBezTo>
                  <a:pt x="204535" y="166017"/>
                  <a:pt x="203095" y="166377"/>
                  <a:pt x="201655" y="166017"/>
                </a:cubicBezTo>
                <a:cubicBezTo>
                  <a:pt x="200575" y="166017"/>
                  <a:pt x="199495" y="165658"/>
                  <a:pt x="198775" y="164219"/>
                </a:cubicBezTo>
                <a:cubicBezTo>
                  <a:pt x="196616" y="162061"/>
                  <a:pt x="193736" y="160263"/>
                  <a:pt x="190496" y="160263"/>
                </a:cubicBezTo>
                <a:cubicBezTo>
                  <a:pt x="187616" y="160263"/>
                  <a:pt x="184736" y="162061"/>
                  <a:pt x="182936" y="164219"/>
                </a:cubicBezTo>
                <a:cubicBezTo>
                  <a:pt x="181496" y="166017"/>
                  <a:pt x="179697" y="166377"/>
                  <a:pt x="177897" y="166017"/>
                </a:cubicBezTo>
                <a:cubicBezTo>
                  <a:pt x="176097" y="165298"/>
                  <a:pt x="174657" y="163500"/>
                  <a:pt x="174657" y="161701"/>
                </a:cubicBezTo>
                <a:lnTo>
                  <a:pt x="174657" y="105593"/>
                </a:lnTo>
                <a:cubicBezTo>
                  <a:pt x="174657" y="102356"/>
                  <a:pt x="170697" y="99479"/>
                  <a:pt x="166377" y="99479"/>
                </a:cubicBezTo>
                <a:close/>
                <a:moveTo>
                  <a:pt x="166377" y="90487"/>
                </a:moveTo>
                <a:cubicBezTo>
                  <a:pt x="175737" y="90487"/>
                  <a:pt x="183656" y="97321"/>
                  <a:pt x="183656" y="105593"/>
                </a:cubicBezTo>
                <a:lnTo>
                  <a:pt x="183656" y="152710"/>
                </a:lnTo>
                <a:cubicBezTo>
                  <a:pt x="189776" y="150192"/>
                  <a:pt x="197695" y="151631"/>
                  <a:pt x="202735" y="155587"/>
                </a:cubicBezTo>
                <a:cubicBezTo>
                  <a:pt x="205615" y="154148"/>
                  <a:pt x="208855" y="153429"/>
                  <a:pt x="212095" y="153429"/>
                </a:cubicBezTo>
                <a:cubicBezTo>
                  <a:pt x="219294" y="153429"/>
                  <a:pt x="225774" y="157385"/>
                  <a:pt x="229013" y="163500"/>
                </a:cubicBezTo>
                <a:cubicBezTo>
                  <a:pt x="230453" y="163140"/>
                  <a:pt x="231893" y="162780"/>
                  <a:pt x="232973" y="162780"/>
                </a:cubicBezTo>
                <a:cubicBezTo>
                  <a:pt x="243053" y="162780"/>
                  <a:pt x="250972" y="170333"/>
                  <a:pt x="252052" y="180044"/>
                </a:cubicBezTo>
                <a:cubicBezTo>
                  <a:pt x="252052" y="180404"/>
                  <a:pt x="252052" y="180764"/>
                  <a:pt x="252052" y="181123"/>
                </a:cubicBezTo>
                <a:lnTo>
                  <a:pt x="252052" y="263487"/>
                </a:lnTo>
                <a:cubicBezTo>
                  <a:pt x="252052" y="269242"/>
                  <a:pt x="247372" y="274277"/>
                  <a:pt x="241253" y="274277"/>
                </a:cubicBezTo>
                <a:lnTo>
                  <a:pt x="178257" y="274277"/>
                </a:lnTo>
                <a:cubicBezTo>
                  <a:pt x="171777" y="274277"/>
                  <a:pt x="164578" y="268523"/>
                  <a:pt x="155578" y="261329"/>
                </a:cubicBezTo>
                <a:cubicBezTo>
                  <a:pt x="146939" y="254136"/>
                  <a:pt x="137219" y="246223"/>
                  <a:pt x="127500" y="243346"/>
                </a:cubicBezTo>
                <a:cubicBezTo>
                  <a:pt x="123540" y="241907"/>
                  <a:pt x="109501" y="243706"/>
                  <a:pt x="101222" y="245504"/>
                </a:cubicBezTo>
                <a:cubicBezTo>
                  <a:pt x="99422" y="245864"/>
                  <a:pt x="97262" y="244785"/>
                  <a:pt x="96182" y="243346"/>
                </a:cubicBezTo>
                <a:cubicBezTo>
                  <a:pt x="95822" y="242627"/>
                  <a:pt x="93662" y="238311"/>
                  <a:pt x="94382" y="228240"/>
                </a:cubicBezTo>
                <a:cubicBezTo>
                  <a:pt x="94742" y="216731"/>
                  <a:pt x="107341" y="207379"/>
                  <a:pt x="126060" y="205941"/>
                </a:cubicBezTo>
                <a:cubicBezTo>
                  <a:pt x="135059" y="204862"/>
                  <a:pt x="142979" y="205941"/>
                  <a:pt x="148739" y="207020"/>
                </a:cubicBezTo>
                <a:lnTo>
                  <a:pt x="148739" y="105593"/>
                </a:lnTo>
                <a:cubicBezTo>
                  <a:pt x="148739" y="97321"/>
                  <a:pt x="156658" y="90487"/>
                  <a:pt x="166377" y="90487"/>
                </a:cubicBezTo>
                <a:close/>
                <a:moveTo>
                  <a:pt x="76857" y="60810"/>
                </a:moveTo>
                <a:cubicBezTo>
                  <a:pt x="86163" y="60854"/>
                  <a:pt x="95515" y="64382"/>
                  <a:pt x="102596" y="71261"/>
                </a:cubicBezTo>
                <a:cubicBezTo>
                  <a:pt x="104412" y="72672"/>
                  <a:pt x="104412" y="75495"/>
                  <a:pt x="102596" y="77258"/>
                </a:cubicBezTo>
                <a:cubicBezTo>
                  <a:pt x="101870" y="78317"/>
                  <a:pt x="100780" y="78670"/>
                  <a:pt x="99328" y="78670"/>
                </a:cubicBezTo>
                <a:cubicBezTo>
                  <a:pt x="98238" y="78670"/>
                  <a:pt x="97149" y="78317"/>
                  <a:pt x="96422" y="77258"/>
                </a:cubicBezTo>
                <a:cubicBezTo>
                  <a:pt x="85528" y="67028"/>
                  <a:pt x="68096" y="67028"/>
                  <a:pt x="57565" y="77258"/>
                </a:cubicBezTo>
                <a:cubicBezTo>
                  <a:pt x="55749" y="79022"/>
                  <a:pt x="52844" y="79022"/>
                  <a:pt x="51391" y="77258"/>
                </a:cubicBezTo>
                <a:cubicBezTo>
                  <a:pt x="49212" y="75495"/>
                  <a:pt x="49212" y="72672"/>
                  <a:pt x="51391" y="71261"/>
                </a:cubicBezTo>
                <a:cubicBezTo>
                  <a:pt x="58291" y="64206"/>
                  <a:pt x="67552" y="60766"/>
                  <a:pt x="76857" y="60810"/>
                </a:cubicBezTo>
                <a:close/>
                <a:moveTo>
                  <a:pt x="156940" y="60678"/>
                </a:moveTo>
                <a:cubicBezTo>
                  <a:pt x="166040" y="60678"/>
                  <a:pt x="175095" y="64206"/>
                  <a:pt x="182019" y="71261"/>
                </a:cubicBezTo>
                <a:cubicBezTo>
                  <a:pt x="183795" y="72672"/>
                  <a:pt x="183795" y="75495"/>
                  <a:pt x="182019" y="77258"/>
                </a:cubicBezTo>
                <a:cubicBezTo>
                  <a:pt x="181309" y="78317"/>
                  <a:pt x="180244" y="78670"/>
                  <a:pt x="179179" y="78670"/>
                </a:cubicBezTo>
                <a:cubicBezTo>
                  <a:pt x="178113" y="78670"/>
                  <a:pt x="176693" y="78317"/>
                  <a:pt x="175983" y="77258"/>
                </a:cubicBezTo>
                <a:cubicBezTo>
                  <a:pt x="165330" y="67028"/>
                  <a:pt x="148285" y="67028"/>
                  <a:pt x="137987" y="77258"/>
                </a:cubicBezTo>
                <a:cubicBezTo>
                  <a:pt x="136212" y="79022"/>
                  <a:pt x="133726" y="79022"/>
                  <a:pt x="131595" y="77258"/>
                </a:cubicBezTo>
                <a:cubicBezTo>
                  <a:pt x="130175" y="75495"/>
                  <a:pt x="130175" y="72672"/>
                  <a:pt x="131595" y="71261"/>
                </a:cubicBezTo>
                <a:cubicBezTo>
                  <a:pt x="138697" y="64206"/>
                  <a:pt x="147841" y="60678"/>
                  <a:pt x="156940" y="60678"/>
                </a:cubicBezTo>
                <a:close/>
                <a:moveTo>
                  <a:pt x="114121" y="0"/>
                </a:moveTo>
                <a:cubicBezTo>
                  <a:pt x="177282" y="0"/>
                  <a:pt x="228241" y="51344"/>
                  <a:pt x="228241" y="114177"/>
                </a:cubicBezTo>
                <a:cubicBezTo>
                  <a:pt x="228241" y="122435"/>
                  <a:pt x="227523" y="130693"/>
                  <a:pt x="225729" y="138592"/>
                </a:cubicBezTo>
                <a:cubicBezTo>
                  <a:pt x="225011" y="141105"/>
                  <a:pt x="222858" y="142542"/>
                  <a:pt x="220346" y="142183"/>
                </a:cubicBezTo>
                <a:cubicBezTo>
                  <a:pt x="218193" y="141465"/>
                  <a:pt x="216398" y="138951"/>
                  <a:pt x="217116" y="136797"/>
                </a:cubicBezTo>
                <a:cubicBezTo>
                  <a:pt x="218552" y="129616"/>
                  <a:pt x="219269" y="121717"/>
                  <a:pt x="219269" y="114177"/>
                </a:cubicBezTo>
                <a:cubicBezTo>
                  <a:pt x="219269" y="56370"/>
                  <a:pt x="172257" y="8976"/>
                  <a:pt x="114121" y="8976"/>
                </a:cubicBezTo>
                <a:cubicBezTo>
                  <a:pt x="55984" y="8976"/>
                  <a:pt x="8971" y="56370"/>
                  <a:pt x="8971" y="114177"/>
                </a:cubicBezTo>
                <a:cubicBezTo>
                  <a:pt x="8971" y="158699"/>
                  <a:pt x="36963" y="198553"/>
                  <a:pt x="78951" y="213274"/>
                </a:cubicBezTo>
                <a:cubicBezTo>
                  <a:pt x="81105" y="214351"/>
                  <a:pt x="82540" y="216864"/>
                  <a:pt x="81463" y="219019"/>
                </a:cubicBezTo>
                <a:cubicBezTo>
                  <a:pt x="81105" y="220814"/>
                  <a:pt x="78951" y="221891"/>
                  <a:pt x="77516" y="221891"/>
                </a:cubicBezTo>
                <a:cubicBezTo>
                  <a:pt x="76798" y="221891"/>
                  <a:pt x="76439" y="221891"/>
                  <a:pt x="76080" y="221891"/>
                </a:cubicBezTo>
                <a:cubicBezTo>
                  <a:pt x="30504" y="205734"/>
                  <a:pt x="0" y="162648"/>
                  <a:pt x="0" y="114177"/>
                </a:cubicBezTo>
                <a:cubicBezTo>
                  <a:pt x="0" y="51344"/>
                  <a:pt x="51318" y="0"/>
                  <a:pt x="114121" y="0"/>
                </a:cubicBezTo>
                <a:close/>
              </a:path>
            </a:pathLst>
          </a:custGeom>
          <a:solidFill>
            <a:schemeClr val="dk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400">
              <a:solidFill>
                <a:schemeClr val="dk1"/>
              </a:solidFill>
              <a:latin typeface="Lato Light"/>
              <a:ea typeface="Lato Light"/>
              <a:cs typeface="Lato Light"/>
              <a:sym typeface="Lato Light"/>
            </a:endParaRPr>
          </a:p>
        </p:txBody>
      </p:sp>
      <p:sp>
        <p:nvSpPr>
          <p:cNvPr id="828" name="Google Shape;828;p107"/>
          <p:cNvSpPr txBox="1"/>
          <p:nvPr/>
        </p:nvSpPr>
        <p:spPr>
          <a:xfrm>
            <a:off x="3209162" y="4295663"/>
            <a:ext cx="918300" cy="4041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Research outputs</a:t>
            </a:r>
            <a:endParaRPr sz="500"/>
          </a:p>
        </p:txBody>
      </p:sp>
      <p:sp>
        <p:nvSpPr>
          <p:cNvPr id="829" name="Google Shape;829;p107"/>
          <p:cNvSpPr txBox="1"/>
          <p:nvPr/>
        </p:nvSpPr>
        <p:spPr>
          <a:xfrm>
            <a:off x="5142132" y="4260325"/>
            <a:ext cx="918300" cy="4041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World- wide</a:t>
            </a:r>
            <a:endParaRPr sz="500"/>
          </a:p>
        </p:txBody>
      </p:sp>
      <p:sp>
        <p:nvSpPr>
          <p:cNvPr id="830" name="Google Shape;830;p107"/>
          <p:cNvSpPr txBox="1"/>
          <p:nvPr/>
        </p:nvSpPr>
        <p:spPr>
          <a:xfrm>
            <a:off x="6465462" y="3584276"/>
            <a:ext cx="918300" cy="4041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Research papers</a:t>
            </a:r>
            <a:endParaRPr sz="500"/>
          </a:p>
        </p:txBody>
      </p:sp>
      <p:sp>
        <p:nvSpPr>
          <p:cNvPr id="831" name="Google Shape;831;p107"/>
          <p:cNvSpPr txBox="1"/>
          <p:nvPr/>
        </p:nvSpPr>
        <p:spPr>
          <a:xfrm>
            <a:off x="6570000" y="1926000"/>
            <a:ext cx="9951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Immediate</a:t>
            </a:r>
            <a:endParaRPr sz="500"/>
          </a:p>
        </p:txBody>
      </p:sp>
      <p:sp>
        <p:nvSpPr>
          <p:cNvPr id="832" name="Google Shape;832;p107"/>
          <p:cNvSpPr txBox="1"/>
          <p:nvPr/>
        </p:nvSpPr>
        <p:spPr>
          <a:xfrm>
            <a:off x="5321639" y="1015652"/>
            <a:ext cx="9183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Free</a:t>
            </a:r>
            <a:endParaRPr sz="500"/>
          </a:p>
        </p:txBody>
      </p:sp>
      <p:sp>
        <p:nvSpPr>
          <p:cNvPr id="833" name="Google Shape;833;p107"/>
          <p:cNvSpPr txBox="1"/>
          <p:nvPr/>
        </p:nvSpPr>
        <p:spPr>
          <a:xfrm>
            <a:off x="3697333" y="1019844"/>
            <a:ext cx="9183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Online</a:t>
            </a:r>
            <a:endParaRPr sz="500"/>
          </a:p>
        </p:txBody>
      </p:sp>
      <p:sp>
        <p:nvSpPr>
          <p:cNvPr id="834" name="Google Shape;834;p107"/>
          <p:cNvSpPr txBox="1"/>
          <p:nvPr/>
        </p:nvSpPr>
        <p:spPr>
          <a:xfrm>
            <a:off x="1862825" y="1706700"/>
            <a:ext cx="10617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Availability</a:t>
            </a:r>
            <a:endParaRPr sz="500"/>
          </a:p>
        </p:txBody>
      </p:sp>
      <p:sp>
        <p:nvSpPr>
          <p:cNvPr id="835" name="Google Shape;835;p107"/>
          <p:cNvSpPr txBox="1"/>
          <p:nvPr/>
        </p:nvSpPr>
        <p:spPr>
          <a:xfrm>
            <a:off x="1670629" y="3383340"/>
            <a:ext cx="918300" cy="4041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Re-use rights</a:t>
            </a:r>
            <a:endParaRPr sz="500"/>
          </a:p>
        </p:txBody>
      </p:sp>
      <p:sp>
        <p:nvSpPr>
          <p:cNvPr id="836" name="Google Shape;836;p107"/>
          <p:cNvSpPr txBox="1"/>
          <p:nvPr/>
        </p:nvSpPr>
        <p:spPr>
          <a:xfrm>
            <a:off x="3298525" y="2322250"/>
            <a:ext cx="2597400" cy="4656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2800">
                <a:solidFill>
                  <a:schemeClr val="dk2"/>
                </a:solidFill>
                <a:latin typeface="Poppins"/>
                <a:ea typeface="Poppins"/>
                <a:cs typeface="Poppins"/>
                <a:sym typeface="Poppins"/>
              </a:rPr>
              <a:t>Open Access</a:t>
            </a:r>
            <a:endParaRPr sz="2800"/>
          </a:p>
        </p:txBody>
      </p:sp>
      <p:sp>
        <p:nvSpPr>
          <p:cNvPr id="837" name="Google Shape;837;p107"/>
          <p:cNvSpPr/>
          <p:nvPr/>
        </p:nvSpPr>
        <p:spPr>
          <a:xfrm>
            <a:off x="5258162" y="3888849"/>
            <a:ext cx="334237" cy="286287"/>
          </a:xfrm>
          <a:custGeom>
            <a:rect b="b" l="l" r="r" t="t"/>
            <a:pathLst>
              <a:path extrusionOk="0" h="513519" w="547930">
                <a:moveTo>
                  <a:pt x="379974" y="323449"/>
                </a:moveTo>
                <a:cubicBezTo>
                  <a:pt x="372787" y="323866"/>
                  <a:pt x="365599" y="324283"/>
                  <a:pt x="358834" y="324700"/>
                </a:cubicBezTo>
                <a:cubicBezTo>
                  <a:pt x="361371" y="327203"/>
                  <a:pt x="363485" y="330540"/>
                  <a:pt x="364753" y="334295"/>
                </a:cubicBezTo>
                <a:lnTo>
                  <a:pt x="371095" y="346392"/>
                </a:lnTo>
                <a:cubicBezTo>
                  <a:pt x="374478" y="339300"/>
                  <a:pt x="377015" y="331375"/>
                  <a:pt x="379974" y="323449"/>
                </a:cubicBezTo>
                <a:close/>
                <a:moveTo>
                  <a:pt x="469840" y="312666"/>
                </a:moveTo>
                <a:cubicBezTo>
                  <a:pt x="445104" y="316698"/>
                  <a:pt x="419557" y="319923"/>
                  <a:pt x="394010" y="322342"/>
                </a:cubicBezTo>
                <a:cubicBezTo>
                  <a:pt x="389955" y="336856"/>
                  <a:pt x="384684" y="350563"/>
                  <a:pt x="378601" y="362255"/>
                </a:cubicBezTo>
                <a:cubicBezTo>
                  <a:pt x="380629" y="366690"/>
                  <a:pt x="380629" y="371124"/>
                  <a:pt x="379818" y="375156"/>
                </a:cubicBezTo>
                <a:lnTo>
                  <a:pt x="468623" y="313876"/>
                </a:lnTo>
                <a:cubicBezTo>
                  <a:pt x="469029" y="313472"/>
                  <a:pt x="469840" y="313069"/>
                  <a:pt x="469840" y="312666"/>
                </a:cubicBezTo>
                <a:close/>
                <a:moveTo>
                  <a:pt x="77019" y="293718"/>
                </a:moveTo>
                <a:lnTo>
                  <a:pt x="17514" y="309645"/>
                </a:lnTo>
                <a:cubicBezTo>
                  <a:pt x="16283" y="309645"/>
                  <a:pt x="15052" y="310871"/>
                  <a:pt x="14642" y="311687"/>
                </a:cubicBezTo>
                <a:cubicBezTo>
                  <a:pt x="13821" y="312912"/>
                  <a:pt x="13821" y="314138"/>
                  <a:pt x="13821" y="315363"/>
                </a:cubicBezTo>
                <a:lnTo>
                  <a:pt x="62655" y="495466"/>
                </a:lnTo>
                <a:cubicBezTo>
                  <a:pt x="63066" y="496691"/>
                  <a:pt x="63887" y="497916"/>
                  <a:pt x="65118" y="498325"/>
                </a:cubicBezTo>
                <a:cubicBezTo>
                  <a:pt x="65938" y="499142"/>
                  <a:pt x="67170" y="499142"/>
                  <a:pt x="68401" y="499142"/>
                </a:cubicBezTo>
                <a:lnTo>
                  <a:pt x="128315" y="482806"/>
                </a:lnTo>
                <a:cubicBezTo>
                  <a:pt x="130778" y="482397"/>
                  <a:pt x="132009" y="479947"/>
                  <a:pt x="131188" y="477497"/>
                </a:cubicBezTo>
                <a:lnTo>
                  <a:pt x="82764" y="296985"/>
                </a:lnTo>
                <a:cubicBezTo>
                  <a:pt x="81943" y="294535"/>
                  <a:pt x="79481" y="292901"/>
                  <a:pt x="77019" y="293718"/>
                </a:cubicBezTo>
                <a:close/>
                <a:moveTo>
                  <a:pt x="146042" y="292899"/>
                </a:moveTo>
                <a:cubicBezTo>
                  <a:pt x="129770" y="292899"/>
                  <a:pt x="114312" y="298608"/>
                  <a:pt x="102108" y="309620"/>
                </a:cubicBezTo>
                <a:cubicBezTo>
                  <a:pt x="101294" y="310435"/>
                  <a:pt x="100888" y="310843"/>
                  <a:pt x="100074" y="311251"/>
                </a:cubicBezTo>
                <a:lnTo>
                  <a:pt x="141567" y="464998"/>
                </a:lnTo>
                <a:lnTo>
                  <a:pt x="375472" y="464998"/>
                </a:lnTo>
                <a:cubicBezTo>
                  <a:pt x="381168" y="464998"/>
                  <a:pt x="386863" y="463367"/>
                  <a:pt x="391744" y="459697"/>
                </a:cubicBezTo>
                <a:lnTo>
                  <a:pt x="522324" y="358966"/>
                </a:lnTo>
                <a:cubicBezTo>
                  <a:pt x="532901" y="350401"/>
                  <a:pt x="534528" y="337351"/>
                  <a:pt x="526799" y="319815"/>
                </a:cubicBezTo>
                <a:cubicBezTo>
                  <a:pt x="524358" y="313290"/>
                  <a:pt x="520697" y="309620"/>
                  <a:pt x="517036" y="308396"/>
                </a:cubicBezTo>
                <a:cubicBezTo>
                  <a:pt x="506460" y="305949"/>
                  <a:pt x="489374" y="316960"/>
                  <a:pt x="475543" y="327156"/>
                </a:cubicBezTo>
                <a:lnTo>
                  <a:pt x="379540" y="393630"/>
                </a:lnTo>
                <a:cubicBezTo>
                  <a:pt x="370998" y="400155"/>
                  <a:pt x="360421" y="403010"/>
                  <a:pt x="349845" y="403010"/>
                </a:cubicBezTo>
                <a:lnTo>
                  <a:pt x="345777" y="403010"/>
                </a:lnTo>
                <a:cubicBezTo>
                  <a:pt x="342929" y="403010"/>
                  <a:pt x="340488" y="402602"/>
                  <a:pt x="337641" y="402602"/>
                </a:cubicBezTo>
                <a:lnTo>
                  <a:pt x="288419" y="394854"/>
                </a:lnTo>
                <a:cubicBezTo>
                  <a:pt x="288012" y="394854"/>
                  <a:pt x="287605" y="394854"/>
                  <a:pt x="287605" y="394446"/>
                </a:cubicBezTo>
                <a:lnTo>
                  <a:pt x="169229" y="394446"/>
                </a:lnTo>
                <a:cubicBezTo>
                  <a:pt x="165161" y="394446"/>
                  <a:pt x="161906" y="391591"/>
                  <a:pt x="161906" y="387513"/>
                </a:cubicBezTo>
                <a:cubicBezTo>
                  <a:pt x="161906" y="383435"/>
                  <a:pt x="165161" y="380172"/>
                  <a:pt x="169229" y="380172"/>
                </a:cubicBezTo>
                <a:lnTo>
                  <a:pt x="356353" y="380172"/>
                </a:lnTo>
                <a:cubicBezTo>
                  <a:pt x="359201" y="380172"/>
                  <a:pt x="361235" y="378949"/>
                  <a:pt x="362862" y="376502"/>
                </a:cubicBezTo>
                <a:cubicBezTo>
                  <a:pt x="364489" y="374055"/>
                  <a:pt x="364896" y="371608"/>
                  <a:pt x="363269" y="368753"/>
                </a:cubicBezTo>
                <a:lnTo>
                  <a:pt x="349845" y="341837"/>
                </a:lnTo>
                <a:cubicBezTo>
                  <a:pt x="345370" y="332865"/>
                  <a:pt x="336420" y="327156"/>
                  <a:pt x="326251" y="327156"/>
                </a:cubicBezTo>
                <a:lnTo>
                  <a:pt x="323403" y="327156"/>
                </a:lnTo>
                <a:lnTo>
                  <a:pt x="240011" y="327156"/>
                </a:lnTo>
                <a:cubicBezTo>
                  <a:pt x="232282" y="327156"/>
                  <a:pt x="224552" y="325932"/>
                  <a:pt x="216823" y="323893"/>
                </a:cubicBezTo>
                <a:cubicBezTo>
                  <a:pt x="210722" y="322670"/>
                  <a:pt x="204620" y="319407"/>
                  <a:pt x="198518" y="315329"/>
                </a:cubicBezTo>
                <a:lnTo>
                  <a:pt x="181839" y="304726"/>
                </a:lnTo>
                <a:cubicBezTo>
                  <a:pt x="175737" y="300240"/>
                  <a:pt x="168822" y="297385"/>
                  <a:pt x="162313" y="295346"/>
                </a:cubicBezTo>
                <a:cubicBezTo>
                  <a:pt x="157025" y="293715"/>
                  <a:pt x="152143" y="292899"/>
                  <a:pt x="146042" y="292899"/>
                </a:cubicBezTo>
                <a:close/>
                <a:moveTo>
                  <a:pt x="409873" y="217429"/>
                </a:moveTo>
                <a:cubicBezTo>
                  <a:pt x="409051" y="249341"/>
                  <a:pt x="405353" y="280434"/>
                  <a:pt x="398367" y="308664"/>
                </a:cubicBezTo>
                <a:cubicBezTo>
                  <a:pt x="426721" y="305800"/>
                  <a:pt x="455486" y="301709"/>
                  <a:pt x="484251" y="296799"/>
                </a:cubicBezTo>
                <a:cubicBezTo>
                  <a:pt x="496578" y="272252"/>
                  <a:pt x="503153" y="245250"/>
                  <a:pt x="503975" y="217429"/>
                </a:cubicBezTo>
                <a:close/>
                <a:moveTo>
                  <a:pt x="109059" y="217429"/>
                </a:moveTo>
                <a:cubicBezTo>
                  <a:pt x="109872" y="239424"/>
                  <a:pt x="114345" y="261011"/>
                  <a:pt x="122071" y="281376"/>
                </a:cubicBezTo>
                <a:cubicBezTo>
                  <a:pt x="130203" y="279340"/>
                  <a:pt x="137928" y="277710"/>
                  <a:pt x="146467" y="277710"/>
                </a:cubicBezTo>
                <a:cubicBezTo>
                  <a:pt x="153786" y="277710"/>
                  <a:pt x="159885" y="278932"/>
                  <a:pt x="166798" y="280562"/>
                </a:cubicBezTo>
                <a:cubicBezTo>
                  <a:pt x="174523" y="283005"/>
                  <a:pt x="182249" y="286671"/>
                  <a:pt x="190381" y="291966"/>
                </a:cubicBezTo>
                <a:lnTo>
                  <a:pt x="207052" y="302556"/>
                </a:lnTo>
                <a:cubicBezTo>
                  <a:pt x="211118" y="305407"/>
                  <a:pt x="215591" y="307444"/>
                  <a:pt x="220063" y="308666"/>
                </a:cubicBezTo>
                <a:cubicBezTo>
                  <a:pt x="213151" y="280969"/>
                  <a:pt x="209085" y="249606"/>
                  <a:pt x="208678" y="217429"/>
                </a:cubicBezTo>
                <a:close/>
                <a:moveTo>
                  <a:pt x="313910" y="217428"/>
                </a:moveTo>
                <a:lnTo>
                  <a:pt x="313910" y="311850"/>
                </a:lnTo>
                <a:lnTo>
                  <a:pt x="327892" y="311850"/>
                </a:lnTo>
                <a:lnTo>
                  <a:pt x="328303" y="311850"/>
                </a:lnTo>
                <a:lnTo>
                  <a:pt x="339407" y="312258"/>
                </a:lnTo>
                <a:cubicBezTo>
                  <a:pt x="354211" y="311441"/>
                  <a:pt x="369016" y="310623"/>
                  <a:pt x="383821" y="309806"/>
                </a:cubicBezTo>
                <a:cubicBezTo>
                  <a:pt x="391634" y="281602"/>
                  <a:pt x="395335" y="250128"/>
                  <a:pt x="396158" y="217428"/>
                </a:cubicBezTo>
                <a:close/>
                <a:moveTo>
                  <a:pt x="224064" y="217428"/>
                </a:moveTo>
                <a:cubicBezTo>
                  <a:pt x="224876" y="251090"/>
                  <a:pt x="228933" y="283521"/>
                  <a:pt x="236643" y="312257"/>
                </a:cubicBezTo>
                <a:cubicBezTo>
                  <a:pt x="238266" y="312257"/>
                  <a:pt x="239889" y="312257"/>
                  <a:pt x="241512" y="312257"/>
                </a:cubicBezTo>
                <a:lnTo>
                  <a:pt x="299129" y="312257"/>
                </a:lnTo>
                <a:lnTo>
                  <a:pt x="299129" y="217428"/>
                </a:lnTo>
                <a:close/>
                <a:moveTo>
                  <a:pt x="398367" y="113207"/>
                </a:moveTo>
                <a:cubicBezTo>
                  <a:pt x="404856" y="140330"/>
                  <a:pt x="408505" y="171563"/>
                  <a:pt x="409317" y="204440"/>
                </a:cubicBezTo>
                <a:lnTo>
                  <a:pt x="502184" y="204440"/>
                </a:lnTo>
                <a:cubicBezTo>
                  <a:pt x="501373" y="176084"/>
                  <a:pt x="494479" y="148550"/>
                  <a:pt x="482719" y="124714"/>
                </a:cubicBezTo>
                <a:cubicBezTo>
                  <a:pt x="454331" y="119782"/>
                  <a:pt x="426349" y="115673"/>
                  <a:pt x="398367" y="113207"/>
                </a:cubicBezTo>
                <a:close/>
                <a:moveTo>
                  <a:pt x="220062" y="113207"/>
                </a:moveTo>
                <a:cubicBezTo>
                  <a:pt x="189863" y="115662"/>
                  <a:pt x="159255" y="119753"/>
                  <a:pt x="129056" y="125072"/>
                </a:cubicBezTo>
                <a:cubicBezTo>
                  <a:pt x="117221" y="148801"/>
                  <a:pt x="109875" y="176212"/>
                  <a:pt x="109059" y="204442"/>
                </a:cubicBezTo>
                <a:lnTo>
                  <a:pt x="209043" y="204442"/>
                </a:lnTo>
                <a:cubicBezTo>
                  <a:pt x="209451" y="171303"/>
                  <a:pt x="213532" y="140618"/>
                  <a:pt x="220062" y="113207"/>
                </a:cubicBezTo>
                <a:close/>
                <a:moveTo>
                  <a:pt x="313910" y="107816"/>
                </a:moveTo>
                <a:lnTo>
                  <a:pt x="313910" y="202645"/>
                </a:lnTo>
                <a:lnTo>
                  <a:pt x="396158" y="202645"/>
                </a:lnTo>
                <a:cubicBezTo>
                  <a:pt x="395335" y="169537"/>
                  <a:pt x="390812" y="137655"/>
                  <a:pt x="383821" y="110677"/>
                </a:cubicBezTo>
                <a:cubicBezTo>
                  <a:pt x="360380" y="109042"/>
                  <a:pt x="337351" y="107816"/>
                  <a:pt x="313910" y="107816"/>
                </a:cubicBezTo>
                <a:close/>
                <a:moveTo>
                  <a:pt x="299129" y="107816"/>
                </a:moveTo>
                <a:cubicBezTo>
                  <a:pt x="278030" y="107816"/>
                  <a:pt x="256930" y="108634"/>
                  <a:pt x="236237" y="110268"/>
                </a:cubicBezTo>
                <a:cubicBezTo>
                  <a:pt x="228933" y="137655"/>
                  <a:pt x="224876" y="169128"/>
                  <a:pt x="224064" y="202645"/>
                </a:cubicBezTo>
                <a:lnTo>
                  <a:pt x="299129" y="202645"/>
                </a:lnTo>
                <a:close/>
                <a:moveTo>
                  <a:pt x="351646" y="19765"/>
                </a:moveTo>
                <a:cubicBezTo>
                  <a:pt x="369102" y="36325"/>
                  <a:pt x="383310" y="63387"/>
                  <a:pt x="393459" y="97718"/>
                </a:cubicBezTo>
                <a:cubicBezTo>
                  <a:pt x="420252" y="99738"/>
                  <a:pt x="446639" y="103373"/>
                  <a:pt x="473432" y="107412"/>
                </a:cubicBezTo>
                <a:cubicBezTo>
                  <a:pt x="446639" y="64194"/>
                  <a:pt x="402796" y="31882"/>
                  <a:pt x="351646" y="19765"/>
                </a:cubicBezTo>
                <a:close/>
                <a:moveTo>
                  <a:pt x="268576" y="17968"/>
                </a:moveTo>
                <a:cubicBezTo>
                  <a:pt x="213236" y="28653"/>
                  <a:pt x="166094" y="62762"/>
                  <a:pt x="137809" y="109200"/>
                </a:cubicBezTo>
                <a:cubicBezTo>
                  <a:pt x="166914" y="104680"/>
                  <a:pt x="195609" y="100981"/>
                  <a:pt x="224714" y="98926"/>
                </a:cubicBezTo>
                <a:cubicBezTo>
                  <a:pt x="234962" y="63173"/>
                  <a:pt x="250129" y="35228"/>
                  <a:pt x="268576" y="17968"/>
                </a:cubicBezTo>
                <a:close/>
                <a:moveTo>
                  <a:pt x="299129" y="16171"/>
                </a:moveTo>
                <a:cubicBezTo>
                  <a:pt x="275166" y="22640"/>
                  <a:pt x="254046" y="53368"/>
                  <a:pt x="240237" y="96630"/>
                </a:cubicBezTo>
                <a:cubicBezTo>
                  <a:pt x="259732" y="95417"/>
                  <a:pt x="279634" y="94608"/>
                  <a:pt x="299129" y="94608"/>
                </a:cubicBezTo>
                <a:close/>
                <a:moveTo>
                  <a:pt x="313910" y="14374"/>
                </a:moveTo>
                <a:lnTo>
                  <a:pt x="313910" y="94211"/>
                </a:lnTo>
                <a:cubicBezTo>
                  <a:pt x="335339" y="94211"/>
                  <a:pt x="357171" y="95017"/>
                  <a:pt x="378196" y="96630"/>
                </a:cubicBezTo>
                <a:cubicBezTo>
                  <a:pt x="363640" y="49454"/>
                  <a:pt x="340190" y="17600"/>
                  <a:pt x="313910" y="14374"/>
                </a:cubicBezTo>
                <a:close/>
                <a:moveTo>
                  <a:pt x="306151" y="0"/>
                </a:moveTo>
                <a:cubicBezTo>
                  <a:pt x="306967" y="0"/>
                  <a:pt x="307375" y="0"/>
                  <a:pt x="308191" y="0"/>
                </a:cubicBezTo>
                <a:cubicBezTo>
                  <a:pt x="308598" y="0"/>
                  <a:pt x="309006" y="0"/>
                  <a:pt x="309414" y="0"/>
                </a:cubicBezTo>
                <a:cubicBezTo>
                  <a:pt x="310638" y="0"/>
                  <a:pt x="311453" y="0"/>
                  <a:pt x="312269" y="0"/>
                </a:cubicBezTo>
                <a:cubicBezTo>
                  <a:pt x="390985" y="2036"/>
                  <a:pt x="458689" y="47239"/>
                  <a:pt x="493356" y="112803"/>
                </a:cubicBezTo>
                <a:cubicBezTo>
                  <a:pt x="494172" y="114025"/>
                  <a:pt x="495396" y="115654"/>
                  <a:pt x="495396" y="117283"/>
                </a:cubicBezTo>
                <a:cubicBezTo>
                  <a:pt x="509671" y="145382"/>
                  <a:pt x="517420" y="177146"/>
                  <a:pt x="517420" y="210946"/>
                </a:cubicBezTo>
                <a:cubicBezTo>
                  <a:pt x="517420" y="240674"/>
                  <a:pt x="510894" y="269994"/>
                  <a:pt x="498658" y="296872"/>
                </a:cubicBezTo>
                <a:cubicBezTo>
                  <a:pt x="507223" y="293614"/>
                  <a:pt x="515380" y="292392"/>
                  <a:pt x="522722" y="294428"/>
                </a:cubicBezTo>
                <a:cubicBezTo>
                  <a:pt x="530879" y="296872"/>
                  <a:pt x="537405" y="302980"/>
                  <a:pt x="541891" y="313568"/>
                </a:cubicBezTo>
                <a:cubicBezTo>
                  <a:pt x="552495" y="337188"/>
                  <a:pt x="548824" y="357142"/>
                  <a:pt x="533326" y="369766"/>
                </a:cubicBezTo>
                <a:lnTo>
                  <a:pt x="401997" y="469945"/>
                </a:lnTo>
                <a:cubicBezTo>
                  <a:pt x="395064" y="475646"/>
                  <a:pt x="385683" y="478497"/>
                  <a:pt x="377118" y="478497"/>
                </a:cubicBezTo>
                <a:lnTo>
                  <a:pt x="145457" y="478497"/>
                </a:lnTo>
                <a:cubicBezTo>
                  <a:pt x="145457" y="487049"/>
                  <a:pt x="140155" y="494786"/>
                  <a:pt x="131590" y="496822"/>
                </a:cubicBezTo>
                <a:lnTo>
                  <a:pt x="72043" y="512704"/>
                </a:lnTo>
                <a:cubicBezTo>
                  <a:pt x="70412" y="513519"/>
                  <a:pt x="68780" y="513519"/>
                  <a:pt x="67149" y="513519"/>
                </a:cubicBezTo>
                <a:cubicBezTo>
                  <a:pt x="63886" y="513519"/>
                  <a:pt x="60623" y="512297"/>
                  <a:pt x="57768" y="511075"/>
                </a:cubicBezTo>
                <a:cubicBezTo>
                  <a:pt x="53282" y="508225"/>
                  <a:pt x="50427" y="504152"/>
                  <a:pt x="48795" y="499266"/>
                </a:cubicBezTo>
                <a:lnTo>
                  <a:pt x="669" y="319677"/>
                </a:lnTo>
                <a:cubicBezTo>
                  <a:pt x="-555" y="314790"/>
                  <a:pt x="-147" y="309903"/>
                  <a:pt x="2300" y="305424"/>
                </a:cubicBezTo>
                <a:cubicBezTo>
                  <a:pt x="5155" y="300944"/>
                  <a:pt x="9234" y="297686"/>
                  <a:pt x="13720" y="296464"/>
                </a:cubicBezTo>
                <a:lnTo>
                  <a:pt x="73267" y="280582"/>
                </a:lnTo>
                <a:cubicBezTo>
                  <a:pt x="83463" y="278139"/>
                  <a:pt x="93659" y="283840"/>
                  <a:pt x="96514" y="294021"/>
                </a:cubicBezTo>
                <a:lnTo>
                  <a:pt x="96922" y="295650"/>
                </a:lnTo>
                <a:cubicBezTo>
                  <a:pt x="101001" y="292392"/>
                  <a:pt x="105079" y="289949"/>
                  <a:pt x="109566" y="287505"/>
                </a:cubicBezTo>
                <a:cubicBezTo>
                  <a:pt x="100185" y="263071"/>
                  <a:pt x="94883" y="237416"/>
                  <a:pt x="94883" y="210946"/>
                </a:cubicBezTo>
                <a:cubicBezTo>
                  <a:pt x="94883" y="177146"/>
                  <a:pt x="103040" y="145382"/>
                  <a:pt x="117315" y="117283"/>
                </a:cubicBezTo>
                <a:cubicBezTo>
                  <a:pt x="117315" y="115654"/>
                  <a:pt x="118131" y="114025"/>
                  <a:pt x="119354" y="112803"/>
                </a:cubicBezTo>
                <a:cubicBezTo>
                  <a:pt x="154430" y="46017"/>
                  <a:pt x="224988" y="0"/>
                  <a:pt x="306151"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8" name="Google Shape;838;p107"/>
          <p:cNvSpPr/>
          <p:nvPr/>
        </p:nvSpPr>
        <p:spPr>
          <a:xfrm>
            <a:off x="3988849" y="641325"/>
            <a:ext cx="334035" cy="286674"/>
          </a:xfrm>
          <a:custGeom>
            <a:rect b="b" l="l" r="r" t="t"/>
            <a:pathLst>
              <a:path extrusionOk="0" h="453239" w="547598">
                <a:moveTo>
                  <a:pt x="276680" y="315760"/>
                </a:moveTo>
                <a:cubicBezTo>
                  <a:pt x="275469" y="352478"/>
                  <a:pt x="266189" y="384353"/>
                  <a:pt x="252470" y="403720"/>
                </a:cubicBezTo>
                <a:cubicBezTo>
                  <a:pt x="289995" y="390809"/>
                  <a:pt x="317432" y="356512"/>
                  <a:pt x="320256" y="315760"/>
                </a:cubicBezTo>
                <a:close/>
                <a:moveTo>
                  <a:pt x="228261" y="315760"/>
                </a:moveTo>
                <a:lnTo>
                  <a:pt x="228261" y="406948"/>
                </a:lnTo>
                <a:cubicBezTo>
                  <a:pt x="244400" y="398475"/>
                  <a:pt x="260540" y="363775"/>
                  <a:pt x="262154" y="315760"/>
                </a:cubicBezTo>
                <a:close/>
                <a:moveTo>
                  <a:pt x="179439" y="315760"/>
                </a:moveTo>
                <a:cubicBezTo>
                  <a:pt x="181053" y="363775"/>
                  <a:pt x="197192" y="398475"/>
                  <a:pt x="213332" y="406948"/>
                </a:cubicBezTo>
                <a:lnTo>
                  <a:pt x="213332" y="315760"/>
                </a:lnTo>
                <a:close/>
                <a:moveTo>
                  <a:pt x="121337" y="315760"/>
                </a:moveTo>
                <a:cubicBezTo>
                  <a:pt x="124161" y="356512"/>
                  <a:pt x="151598" y="390809"/>
                  <a:pt x="189123" y="403720"/>
                </a:cubicBezTo>
                <a:cubicBezTo>
                  <a:pt x="175404" y="384353"/>
                  <a:pt x="166124" y="352478"/>
                  <a:pt x="164913" y="315760"/>
                </a:cubicBezTo>
                <a:close/>
                <a:moveTo>
                  <a:pt x="252470" y="214082"/>
                </a:moveTo>
                <a:cubicBezTo>
                  <a:pt x="266189" y="233449"/>
                  <a:pt x="275469" y="264921"/>
                  <a:pt x="276680" y="301638"/>
                </a:cubicBezTo>
                <a:lnTo>
                  <a:pt x="320256" y="301638"/>
                </a:lnTo>
                <a:cubicBezTo>
                  <a:pt x="317432" y="260483"/>
                  <a:pt x="289995" y="226590"/>
                  <a:pt x="252470" y="214082"/>
                </a:cubicBezTo>
                <a:close/>
                <a:moveTo>
                  <a:pt x="189123" y="214082"/>
                </a:moveTo>
                <a:cubicBezTo>
                  <a:pt x="151598" y="226590"/>
                  <a:pt x="124161" y="260483"/>
                  <a:pt x="121337" y="301638"/>
                </a:cubicBezTo>
                <a:lnTo>
                  <a:pt x="164913" y="301638"/>
                </a:lnTo>
                <a:cubicBezTo>
                  <a:pt x="166124" y="264921"/>
                  <a:pt x="175404" y="233449"/>
                  <a:pt x="189123" y="214082"/>
                </a:cubicBezTo>
                <a:close/>
                <a:moveTo>
                  <a:pt x="228261" y="210854"/>
                </a:moveTo>
                <a:lnTo>
                  <a:pt x="228261" y="301638"/>
                </a:lnTo>
                <a:lnTo>
                  <a:pt x="262154" y="301638"/>
                </a:lnTo>
                <a:cubicBezTo>
                  <a:pt x="260540" y="253623"/>
                  <a:pt x="244400" y="218520"/>
                  <a:pt x="228261" y="210854"/>
                </a:cubicBezTo>
                <a:close/>
                <a:moveTo>
                  <a:pt x="213332" y="210854"/>
                </a:moveTo>
                <a:cubicBezTo>
                  <a:pt x="197192" y="218520"/>
                  <a:pt x="181053" y="253623"/>
                  <a:pt x="179439" y="301638"/>
                </a:cubicBezTo>
                <a:lnTo>
                  <a:pt x="213332" y="301638"/>
                </a:lnTo>
                <a:close/>
                <a:moveTo>
                  <a:pt x="220595" y="194714"/>
                </a:moveTo>
                <a:cubicBezTo>
                  <a:pt x="283942" y="194714"/>
                  <a:pt x="334782" y="245957"/>
                  <a:pt x="334782" y="308901"/>
                </a:cubicBezTo>
                <a:cubicBezTo>
                  <a:pt x="334782" y="371845"/>
                  <a:pt x="283942" y="423088"/>
                  <a:pt x="220595" y="423088"/>
                </a:cubicBezTo>
                <a:cubicBezTo>
                  <a:pt x="158054" y="423088"/>
                  <a:pt x="106408" y="371845"/>
                  <a:pt x="106408" y="308901"/>
                </a:cubicBezTo>
                <a:cubicBezTo>
                  <a:pt x="106408" y="245957"/>
                  <a:pt x="158054" y="194714"/>
                  <a:pt x="220595" y="194714"/>
                </a:cubicBezTo>
                <a:close/>
                <a:moveTo>
                  <a:pt x="220487" y="118322"/>
                </a:moveTo>
                <a:cubicBezTo>
                  <a:pt x="160940" y="118322"/>
                  <a:pt x="109037" y="158881"/>
                  <a:pt x="94552" y="217110"/>
                </a:cubicBezTo>
                <a:cubicBezTo>
                  <a:pt x="92943" y="224338"/>
                  <a:pt x="87712" y="230362"/>
                  <a:pt x="80470" y="233173"/>
                </a:cubicBezTo>
                <a:cubicBezTo>
                  <a:pt x="40637" y="249638"/>
                  <a:pt x="14484" y="288591"/>
                  <a:pt x="14484" y="331962"/>
                </a:cubicBezTo>
                <a:cubicBezTo>
                  <a:pt x="14484" y="390994"/>
                  <a:pt x="62364" y="438782"/>
                  <a:pt x="121509" y="438782"/>
                </a:cubicBezTo>
                <a:lnTo>
                  <a:pt x="426088" y="438782"/>
                </a:lnTo>
                <a:cubicBezTo>
                  <a:pt x="485636" y="438782"/>
                  <a:pt x="533516" y="390994"/>
                  <a:pt x="533516" y="331962"/>
                </a:cubicBezTo>
                <a:cubicBezTo>
                  <a:pt x="533516" y="272930"/>
                  <a:pt x="485636" y="224740"/>
                  <a:pt x="426088" y="224740"/>
                </a:cubicBezTo>
                <a:lnTo>
                  <a:pt x="366943" y="224740"/>
                </a:lnTo>
                <a:cubicBezTo>
                  <a:pt x="356884" y="224740"/>
                  <a:pt x="347630" y="218315"/>
                  <a:pt x="344411" y="208275"/>
                </a:cubicBezTo>
                <a:cubicBezTo>
                  <a:pt x="327110" y="154464"/>
                  <a:pt x="277219" y="118322"/>
                  <a:pt x="220487" y="118322"/>
                </a:cubicBezTo>
                <a:close/>
                <a:moveTo>
                  <a:pt x="220487" y="104266"/>
                </a:moveTo>
                <a:cubicBezTo>
                  <a:pt x="283657" y="104266"/>
                  <a:pt x="338376" y="144023"/>
                  <a:pt x="358091" y="203858"/>
                </a:cubicBezTo>
                <a:cubicBezTo>
                  <a:pt x="359298" y="207874"/>
                  <a:pt x="362919" y="210685"/>
                  <a:pt x="366943" y="210685"/>
                </a:cubicBezTo>
                <a:lnTo>
                  <a:pt x="426088" y="210685"/>
                </a:lnTo>
                <a:cubicBezTo>
                  <a:pt x="493281" y="210685"/>
                  <a:pt x="547598" y="265300"/>
                  <a:pt x="547598" y="331962"/>
                </a:cubicBezTo>
                <a:cubicBezTo>
                  <a:pt x="547598" y="398624"/>
                  <a:pt x="493281" y="453239"/>
                  <a:pt x="426088" y="453239"/>
                </a:cubicBezTo>
                <a:lnTo>
                  <a:pt x="121509" y="453239"/>
                </a:lnTo>
                <a:cubicBezTo>
                  <a:pt x="54719" y="453239"/>
                  <a:pt x="0" y="398624"/>
                  <a:pt x="0" y="331962"/>
                </a:cubicBezTo>
                <a:cubicBezTo>
                  <a:pt x="0" y="282567"/>
                  <a:pt x="29774" y="238795"/>
                  <a:pt x="75239" y="219921"/>
                </a:cubicBezTo>
                <a:cubicBezTo>
                  <a:pt x="78056" y="218716"/>
                  <a:pt x="80067" y="216307"/>
                  <a:pt x="80470" y="213496"/>
                </a:cubicBezTo>
                <a:cubicBezTo>
                  <a:pt x="96564" y="148842"/>
                  <a:pt x="154100" y="104266"/>
                  <a:pt x="220487" y="104266"/>
                </a:cubicBezTo>
                <a:close/>
                <a:moveTo>
                  <a:pt x="282346" y="57190"/>
                </a:moveTo>
                <a:cubicBezTo>
                  <a:pt x="337745" y="68870"/>
                  <a:pt x="384312" y="105119"/>
                  <a:pt x="410807" y="155465"/>
                </a:cubicBezTo>
                <a:cubicBezTo>
                  <a:pt x="412815" y="159089"/>
                  <a:pt x="411610" y="163117"/>
                  <a:pt x="407997" y="165131"/>
                </a:cubicBezTo>
                <a:cubicBezTo>
                  <a:pt x="406793" y="165534"/>
                  <a:pt x="405589" y="165936"/>
                  <a:pt x="404384" y="165936"/>
                </a:cubicBezTo>
                <a:cubicBezTo>
                  <a:pt x="401976" y="165936"/>
                  <a:pt x="399567" y="164325"/>
                  <a:pt x="397961" y="161909"/>
                </a:cubicBezTo>
                <a:cubicBezTo>
                  <a:pt x="373875" y="115188"/>
                  <a:pt x="330519" y="82161"/>
                  <a:pt x="279536" y="71287"/>
                </a:cubicBezTo>
                <a:cubicBezTo>
                  <a:pt x="275923" y="70078"/>
                  <a:pt x="273113" y="66453"/>
                  <a:pt x="273916" y="62828"/>
                </a:cubicBezTo>
                <a:cubicBezTo>
                  <a:pt x="274719" y="58801"/>
                  <a:pt x="278733" y="56384"/>
                  <a:pt x="282346" y="57190"/>
                </a:cubicBezTo>
                <a:close/>
                <a:moveTo>
                  <a:pt x="276235" y="35"/>
                </a:moveTo>
                <a:cubicBezTo>
                  <a:pt x="370300" y="9668"/>
                  <a:pt x="449491" y="73890"/>
                  <a:pt x="477630" y="163800"/>
                </a:cubicBezTo>
                <a:cubicBezTo>
                  <a:pt x="478434" y="167814"/>
                  <a:pt x="476826" y="171426"/>
                  <a:pt x="472806" y="172630"/>
                </a:cubicBezTo>
                <a:cubicBezTo>
                  <a:pt x="472002" y="173032"/>
                  <a:pt x="471600" y="173032"/>
                  <a:pt x="470796" y="173032"/>
                </a:cubicBezTo>
                <a:cubicBezTo>
                  <a:pt x="467581" y="173032"/>
                  <a:pt x="464767" y="171426"/>
                  <a:pt x="463963" y="168215"/>
                </a:cubicBezTo>
                <a:cubicBezTo>
                  <a:pt x="437432" y="83523"/>
                  <a:pt x="363064" y="22914"/>
                  <a:pt x="275029" y="14485"/>
                </a:cubicBezTo>
                <a:cubicBezTo>
                  <a:pt x="271009" y="14083"/>
                  <a:pt x="267793" y="10872"/>
                  <a:pt x="268597" y="6858"/>
                </a:cubicBezTo>
                <a:cubicBezTo>
                  <a:pt x="268999" y="2844"/>
                  <a:pt x="272617" y="-367"/>
                  <a:pt x="276235" y="3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1A1A1A"/>
              </a:solidFill>
              <a:latin typeface="Calibri"/>
              <a:ea typeface="Calibri"/>
              <a:cs typeface="Calibri"/>
              <a:sym typeface="Calibri"/>
            </a:endParaRPr>
          </a:p>
        </p:txBody>
      </p:sp>
      <p:sp>
        <p:nvSpPr>
          <p:cNvPr id="839" name="Google Shape;839;p107"/>
          <p:cNvSpPr/>
          <p:nvPr/>
        </p:nvSpPr>
        <p:spPr>
          <a:xfrm>
            <a:off x="6734975" y="3113750"/>
            <a:ext cx="296458" cy="409409"/>
          </a:xfrm>
          <a:custGeom>
            <a:rect b="b" l="l" r="r" t="t"/>
            <a:pathLst>
              <a:path extrusionOk="0" h="547704" w="377653">
                <a:moveTo>
                  <a:pt x="7029" y="524585"/>
                </a:moveTo>
                <a:cubicBezTo>
                  <a:pt x="11163" y="524585"/>
                  <a:pt x="14058" y="527375"/>
                  <a:pt x="14058" y="531361"/>
                </a:cubicBezTo>
                <a:lnTo>
                  <a:pt x="14058" y="540928"/>
                </a:lnTo>
                <a:cubicBezTo>
                  <a:pt x="14058" y="544515"/>
                  <a:pt x="11163" y="547704"/>
                  <a:pt x="7029" y="547704"/>
                </a:cubicBezTo>
                <a:cubicBezTo>
                  <a:pt x="3308" y="547704"/>
                  <a:pt x="0" y="544515"/>
                  <a:pt x="0" y="540928"/>
                </a:cubicBezTo>
                <a:lnTo>
                  <a:pt x="0" y="531361"/>
                </a:lnTo>
                <a:cubicBezTo>
                  <a:pt x="0" y="527375"/>
                  <a:pt x="3308" y="524585"/>
                  <a:pt x="7029" y="524585"/>
                </a:cubicBezTo>
                <a:close/>
                <a:moveTo>
                  <a:pt x="45138" y="513120"/>
                </a:moveTo>
                <a:lnTo>
                  <a:pt x="45138" y="524588"/>
                </a:lnTo>
                <a:cubicBezTo>
                  <a:pt x="45138" y="528683"/>
                  <a:pt x="48015" y="531550"/>
                  <a:pt x="51714" y="531550"/>
                </a:cubicBezTo>
                <a:lnTo>
                  <a:pt x="356691" y="531550"/>
                </a:lnTo>
                <a:cubicBezTo>
                  <a:pt x="359979" y="531550"/>
                  <a:pt x="363267" y="528683"/>
                  <a:pt x="363267" y="524588"/>
                </a:cubicBezTo>
                <a:lnTo>
                  <a:pt x="363267" y="513120"/>
                </a:lnTo>
                <a:cubicBezTo>
                  <a:pt x="361212" y="513530"/>
                  <a:pt x="359157" y="514349"/>
                  <a:pt x="356691" y="514349"/>
                </a:cubicBezTo>
                <a:lnTo>
                  <a:pt x="51714" y="514349"/>
                </a:lnTo>
                <a:cubicBezTo>
                  <a:pt x="49659" y="514349"/>
                  <a:pt x="47193" y="513530"/>
                  <a:pt x="45138" y="513120"/>
                </a:cubicBezTo>
                <a:close/>
                <a:moveTo>
                  <a:pt x="7029" y="454039"/>
                </a:moveTo>
                <a:cubicBezTo>
                  <a:pt x="11163" y="454039"/>
                  <a:pt x="14058" y="457297"/>
                  <a:pt x="14058" y="460963"/>
                </a:cubicBezTo>
                <a:lnTo>
                  <a:pt x="14058" y="508210"/>
                </a:lnTo>
                <a:cubicBezTo>
                  <a:pt x="14058" y="511876"/>
                  <a:pt x="11163" y="515134"/>
                  <a:pt x="7029" y="515134"/>
                </a:cubicBezTo>
                <a:cubicBezTo>
                  <a:pt x="3308" y="515134"/>
                  <a:pt x="0" y="511876"/>
                  <a:pt x="0" y="508210"/>
                </a:cubicBezTo>
                <a:lnTo>
                  <a:pt x="0" y="460963"/>
                </a:lnTo>
                <a:cubicBezTo>
                  <a:pt x="0" y="457297"/>
                  <a:pt x="3308" y="454039"/>
                  <a:pt x="7029" y="454039"/>
                </a:cubicBezTo>
                <a:close/>
                <a:moveTo>
                  <a:pt x="256626" y="437758"/>
                </a:moveTo>
                <a:lnTo>
                  <a:pt x="337685" y="437758"/>
                </a:lnTo>
                <a:cubicBezTo>
                  <a:pt x="341800" y="437758"/>
                  <a:pt x="345092" y="440572"/>
                  <a:pt x="345092" y="444591"/>
                </a:cubicBezTo>
                <a:cubicBezTo>
                  <a:pt x="345092" y="448611"/>
                  <a:pt x="341800" y="451827"/>
                  <a:pt x="337685" y="451827"/>
                </a:cubicBezTo>
                <a:lnTo>
                  <a:pt x="256626" y="451827"/>
                </a:lnTo>
                <a:cubicBezTo>
                  <a:pt x="252923" y="451827"/>
                  <a:pt x="249631" y="448611"/>
                  <a:pt x="249631" y="444591"/>
                </a:cubicBezTo>
                <a:cubicBezTo>
                  <a:pt x="249631" y="440572"/>
                  <a:pt x="252923" y="437758"/>
                  <a:pt x="256626" y="437758"/>
                </a:cubicBezTo>
                <a:close/>
                <a:moveTo>
                  <a:pt x="256626" y="390726"/>
                </a:moveTo>
                <a:lnTo>
                  <a:pt x="337685" y="390726"/>
                </a:lnTo>
                <a:cubicBezTo>
                  <a:pt x="341800" y="390726"/>
                  <a:pt x="345092" y="393942"/>
                  <a:pt x="345092" y="397961"/>
                </a:cubicBezTo>
                <a:cubicBezTo>
                  <a:pt x="345092" y="401579"/>
                  <a:pt x="341800" y="404795"/>
                  <a:pt x="337685" y="404795"/>
                </a:cubicBezTo>
                <a:lnTo>
                  <a:pt x="256626" y="404795"/>
                </a:lnTo>
                <a:cubicBezTo>
                  <a:pt x="252923" y="404795"/>
                  <a:pt x="249631" y="401579"/>
                  <a:pt x="249631" y="397961"/>
                </a:cubicBezTo>
                <a:cubicBezTo>
                  <a:pt x="249631" y="393942"/>
                  <a:pt x="252923" y="390726"/>
                  <a:pt x="256626" y="390726"/>
                </a:cubicBezTo>
                <a:close/>
                <a:moveTo>
                  <a:pt x="189570" y="390183"/>
                </a:moveTo>
                <a:lnTo>
                  <a:pt x="189570" y="439620"/>
                </a:lnTo>
                <a:lnTo>
                  <a:pt x="203462" y="439208"/>
                </a:lnTo>
                <a:lnTo>
                  <a:pt x="203462" y="390183"/>
                </a:lnTo>
                <a:close/>
                <a:moveTo>
                  <a:pt x="95591" y="358460"/>
                </a:moveTo>
                <a:lnTo>
                  <a:pt x="95591" y="439620"/>
                </a:lnTo>
                <a:lnTo>
                  <a:pt x="109892" y="439620"/>
                </a:lnTo>
                <a:lnTo>
                  <a:pt x="109892" y="358460"/>
                </a:lnTo>
                <a:close/>
                <a:moveTo>
                  <a:pt x="256575" y="343694"/>
                </a:moveTo>
                <a:lnTo>
                  <a:pt x="305591" y="343694"/>
                </a:lnTo>
                <a:cubicBezTo>
                  <a:pt x="309675" y="343694"/>
                  <a:pt x="312535" y="346910"/>
                  <a:pt x="312535" y="350929"/>
                </a:cubicBezTo>
                <a:cubicBezTo>
                  <a:pt x="312535" y="354547"/>
                  <a:pt x="309675" y="357763"/>
                  <a:pt x="305591" y="357763"/>
                </a:cubicBezTo>
                <a:lnTo>
                  <a:pt x="256575" y="357763"/>
                </a:lnTo>
                <a:cubicBezTo>
                  <a:pt x="252899" y="357763"/>
                  <a:pt x="249631" y="354547"/>
                  <a:pt x="249631" y="350929"/>
                </a:cubicBezTo>
                <a:cubicBezTo>
                  <a:pt x="249631" y="346910"/>
                  <a:pt x="252899" y="343694"/>
                  <a:pt x="256575" y="343694"/>
                </a:cubicBezTo>
                <a:close/>
                <a:moveTo>
                  <a:pt x="142989" y="326737"/>
                </a:moveTo>
                <a:lnTo>
                  <a:pt x="142989" y="439620"/>
                </a:lnTo>
                <a:lnTo>
                  <a:pt x="156473" y="439620"/>
                </a:lnTo>
                <a:lnTo>
                  <a:pt x="156473" y="327149"/>
                </a:lnTo>
                <a:close/>
                <a:moveTo>
                  <a:pt x="70257" y="296663"/>
                </a:moveTo>
                <a:cubicBezTo>
                  <a:pt x="73935" y="296663"/>
                  <a:pt x="77204" y="299959"/>
                  <a:pt x="77204" y="303666"/>
                </a:cubicBezTo>
                <a:lnTo>
                  <a:pt x="77204" y="439620"/>
                </a:lnTo>
                <a:lnTo>
                  <a:pt x="81698" y="439620"/>
                </a:lnTo>
                <a:lnTo>
                  <a:pt x="81698" y="355988"/>
                </a:lnTo>
                <a:cubicBezTo>
                  <a:pt x="81698" y="349396"/>
                  <a:pt x="87010" y="344041"/>
                  <a:pt x="93548" y="344041"/>
                </a:cubicBezTo>
                <a:lnTo>
                  <a:pt x="112344" y="344041"/>
                </a:lnTo>
                <a:cubicBezTo>
                  <a:pt x="118881" y="344041"/>
                  <a:pt x="123785" y="349396"/>
                  <a:pt x="123785" y="355988"/>
                </a:cubicBezTo>
                <a:lnTo>
                  <a:pt x="123785" y="439620"/>
                </a:lnTo>
                <a:lnTo>
                  <a:pt x="128279" y="439620"/>
                </a:lnTo>
                <a:lnTo>
                  <a:pt x="128279" y="324266"/>
                </a:lnTo>
                <a:cubicBezTo>
                  <a:pt x="128279" y="321382"/>
                  <a:pt x="129505" y="318086"/>
                  <a:pt x="131957" y="316026"/>
                </a:cubicBezTo>
                <a:cubicBezTo>
                  <a:pt x="134000" y="313966"/>
                  <a:pt x="137269" y="312730"/>
                  <a:pt x="140129" y="312730"/>
                </a:cubicBezTo>
                <a:lnTo>
                  <a:pt x="159333" y="312730"/>
                </a:lnTo>
                <a:cubicBezTo>
                  <a:pt x="165462" y="312730"/>
                  <a:pt x="170774" y="317674"/>
                  <a:pt x="170774" y="324266"/>
                </a:cubicBezTo>
                <a:lnTo>
                  <a:pt x="170774" y="439620"/>
                </a:lnTo>
                <a:lnTo>
                  <a:pt x="175269" y="439620"/>
                </a:lnTo>
                <a:lnTo>
                  <a:pt x="175269" y="387711"/>
                </a:lnTo>
                <a:cubicBezTo>
                  <a:pt x="175269" y="381119"/>
                  <a:pt x="180581" y="375763"/>
                  <a:pt x="187118" y="375763"/>
                </a:cubicBezTo>
                <a:lnTo>
                  <a:pt x="206323" y="375763"/>
                </a:lnTo>
                <a:cubicBezTo>
                  <a:pt x="212452" y="375763"/>
                  <a:pt x="217764" y="381119"/>
                  <a:pt x="217764" y="387711"/>
                </a:cubicBezTo>
                <a:lnTo>
                  <a:pt x="217764" y="439208"/>
                </a:lnTo>
                <a:lnTo>
                  <a:pt x="229205" y="439208"/>
                </a:lnTo>
                <a:cubicBezTo>
                  <a:pt x="233291" y="439208"/>
                  <a:pt x="236559" y="442504"/>
                  <a:pt x="236559" y="446624"/>
                </a:cubicBezTo>
                <a:cubicBezTo>
                  <a:pt x="236559" y="450332"/>
                  <a:pt x="233291" y="453628"/>
                  <a:pt x="229205" y="453628"/>
                </a:cubicBezTo>
                <a:lnTo>
                  <a:pt x="211635" y="453628"/>
                </a:lnTo>
                <a:cubicBezTo>
                  <a:pt x="210817" y="453628"/>
                  <a:pt x="210409" y="453628"/>
                  <a:pt x="209592" y="453628"/>
                </a:cubicBezTo>
                <a:lnTo>
                  <a:pt x="183032" y="453628"/>
                </a:lnTo>
                <a:cubicBezTo>
                  <a:pt x="182624" y="453628"/>
                  <a:pt x="181806" y="453628"/>
                  <a:pt x="181806" y="453628"/>
                </a:cubicBezTo>
                <a:lnTo>
                  <a:pt x="164645" y="453628"/>
                </a:lnTo>
                <a:cubicBezTo>
                  <a:pt x="164236" y="453628"/>
                  <a:pt x="163419" y="453628"/>
                  <a:pt x="163011" y="453628"/>
                </a:cubicBezTo>
                <a:lnTo>
                  <a:pt x="136451" y="453628"/>
                </a:lnTo>
                <a:cubicBezTo>
                  <a:pt x="136043" y="453628"/>
                  <a:pt x="135225" y="453628"/>
                  <a:pt x="134408" y="453628"/>
                </a:cubicBezTo>
                <a:lnTo>
                  <a:pt x="117655" y="453628"/>
                </a:lnTo>
                <a:cubicBezTo>
                  <a:pt x="117247" y="453628"/>
                  <a:pt x="116838" y="453628"/>
                  <a:pt x="116430" y="453628"/>
                </a:cubicBezTo>
                <a:lnTo>
                  <a:pt x="89462" y="453628"/>
                </a:lnTo>
                <a:cubicBezTo>
                  <a:pt x="88645" y="453628"/>
                  <a:pt x="88645" y="453628"/>
                  <a:pt x="87827" y="453628"/>
                </a:cubicBezTo>
                <a:lnTo>
                  <a:pt x="77204" y="453628"/>
                </a:lnTo>
                <a:cubicBezTo>
                  <a:pt x="69032" y="453628"/>
                  <a:pt x="63311" y="447448"/>
                  <a:pt x="63311" y="439620"/>
                </a:cubicBezTo>
                <a:lnTo>
                  <a:pt x="63311" y="303666"/>
                </a:lnTo>
                <a:cubicBezTo>
                  <a:pt x="63311" y="299959"/>
                  <a:pt x="66171" y="296663"/>
                  <a:pt x="70257" y="296663"/>
                </a:cubicBezTo>
                <a:close/>
                <a:moveTo>
                  <a:pt x="70276" y="247822"/>
                </a:moveTo>
                <a:lnTo>
                  <a:pt x="164476" y="247822"/>
                </a:lnTo>
                <a:cubicBezTo>
                  <a:pt x="168162" y="247822"/>
                  <a:pt x="171439" y="250636"/>
                  <a:pt x="171439" y="255057"/>
                </a:cubicBezTo>
                <a:cubicBezTo>
                  <a:pt x="171439" y="258675"/>
                  <a:pt x="168162" y="261891"/>
                  <a:pt x="164476" y="261891"/>
                </a:cubicBezTo>
                <a:lnTo>
                  <a:pt x="70276" y="261891"/>
                </a:lnTo>
                <a:cubicBezTo>
                  <a:pt x="66180" y="261891"/>
                  <a:pt x="63313" y="258675"/>
                  <a:pt x="63313" y="255057"/>
                </a:cubicBezTo>
                <a:cubicBezTo>
                  <a:pt x="63313" y="250636"/>
                  <a:pt x="66180" y="247822"/>
                  <a:pt x="70276" y="247822"/>
                </a:cubicBezTo>
                <a:close/>
                <a:moveTo>
                  <a:pt x="70276" y="200790"/>
                </a:moveTo>
                <a:lnTo>
                  <a:pt x="164476" y="200790"/>
                </a:lnTo>
                <a:cubicBezTo>
                  <a:pt x="168162" y="200790"/>
                  <a:pt x="171439" y="204310"/>
                  <a:pt x="171439" y="207830"/>
                </a:cubicBezTo>
                <a:cubicBezTo>
                  <a:pt x="171439" y="211741"/>
                  <a:pt x="168162" y="214870"/>
                  <a:pt x="164476" y="214870"/>
                </a:cubicBezTo>
                <a:lnTo>
                  <a:pt x="70276" y="214870"/>
                </a:lnTo>
                <a:cubicBezTo>
                  <a:pt x="66180" y="214870"/>
                  <a:pt x="63313" y="211741"/>
                  <a:pt x="63313" y="207830"/>
                </a:cubicBezTo>
                <a:cubicBezTo>
                  <a:pt x="63313" y="204310"/>
                  <a:pt x="66180" y="200790"/>
                  <a:pt x="70276" y="200790"/>
                </a:cubicBezTo>
                <a:close/>
                <a:moveTo>
                  <a:pt x="70222" y="153758"/>
                </a:moveTo>
                <a:lnTo>
                  <a:pt x="147846" y="153758"/>
                </a:lnTo>
                <a:cubicBezTo>
                  <a:pt x="152317" y="153758"/>
                  <a:pt x="155162" y="156572"/>
                  <a:pt x="155162" y="160591"/>
                </a:cubicBezTo>
                <a:cubicBezTo>
                  <a:pt x="155162" y="164209"/>
                  <a:pt x="152317" y="167827"/>
                  <a:pt x="147846" y="167827"/>
                </a:cubicBezTo>
                <a:lnTo>
                  <a:pt x="70222" y="167827"/>
                </a:lnTo>
                <a:cubicBezTo>
                  <a:pt x="66158" y="167827"/>
                  <a:pt x="63313" y="164209"/>
                  <a:pt x="63313" y="160591"/>
                </a:cubicBezTo>
                <a:cubicBezTo>
                  <a:pt x="63313" y="156572"/>
                  <a:pt x="66158" y="153758"/>
                  <a:pt x="70222" y="153758"/>
                </a:cubicBezTo>
                <a:close/>
                <a:moveTo>
                  <a:pt x="285369" y="145024"/>
                </a:moveTo>
                <a:lnTo>
                  <a:pt x="285369" y="195529"/>
                </a:lnTo>
                <a:cubicBezTo>
                  <a:pt x="285369" y="199635"/>
                  <a:pt x="283732" y="203331"/>
                  <a:pt x="280869" y="206616"/>
                </a:cubicBezTo>
                <a:lnTo>
                  <a:pt x="247733" y="239465"/>
                </a:lnTo>
                <a:cubicBezTo>
                  <a:pt x="256733" y="246035"/>
                  <a:pt x="267778" y="249320"/>
                  <a:pt x="278414" y="249320"/>
                </a:cubicBezTo>
                <a:cubicBezTo>
                  <a:pt x="307050" y="249320"/>
                  <a:pt x="330368" y="225915"/>
                  <a:pt x="330368" y="196761"/>
                </a:cubicBezTo>
                <a:cubicBezTo>
                  <a:pt x="330368" y="170482"/>
                  <a:pt x="311141" y="148309"/>
                  <a:pt x="285369" y="145024"/>
                </a:cubicBezTo>
                <a:close/>
                <a:moveTo>
                  <a:pt x="247873" y="132284"/>
                </a:moveTo>
                <a:cubicBezTo>
                  <a:pt x="221915" y="135552"/>
                  <a:pt x="202137" y="157609"/>
                  <a:pt x="202137" y="184159"/>
                </a:cubicBezTo>
                <a:cubicBezTo>
                  <a:pt x="202137" y="195596"/>
                  <a:pt x="206258" y="207033"/>
                  <a:pt x="214086" y="216428"/>
                </a:cubicBezTo>
                <a:lnTo>
                  <a:pt x="247461" y="183342"/>
                </a:lnTo>
                <a:cubicBezTo>
                  <a:pt x="247461" y="182934"/>
                  <a:pt x="247873" y="182934"/>
                  <a:pt x="247873" y="182525"/>
                </a:cubicBezTo>
                <a:close/>
                <a:moveTo>
                  <a:pt x="278414" y="130242"/>
                </a:moveTo>
                <a:cubicBezTo>
                  <a:pt x="315232" y="130242"/>
                  <a:pt x="345095" y="160217"/>
                  <a:pt x="345095" y="196761"/>
                </a:cubicBezTo>
                <a:cubicBezTo>
                  <a:pt x="345095" y="233716"/>
                  <a:pt x="315232" y="263691"/>
                  <a:pt x="278414" y="263691"/>
                </a:cubicBezTo>
                <a:cubicBezTo>
                  <a:pt x="262051" y="263691"/>
                  <a:pt x="246506" y="257943"/>
                  <a:pt x="234642" y="246856"/>
                </a:cubicBezTo>
                <a:cubicBezTo>
                  <a:pt x="233824" y="246856"/>
                  <a:pt x="233824" y="246445"/>
                  <a:pt x="233415" y="245624"/>
                </a:cubicBezTo>
                <a:cubicBezTo>
                  <a:pt x="233006" y="245214"/>
                  <a:pt x="232597" y="245214"/>
                  <a:pt x="232597" y="245214"/>
                </a:cubicBezTo>
                <a:cubicBezTo>
                  <a:pt x="229733" y="242339"/>
                  <a:pt x="229733" y="237822"/>
                  <a:pt x="232597" y="234948"/>
                </a:cubicBezTo>
                <a:lnTo>
                  <a:pt x="271051" y="196351"/>
                </a:lnTo>
                <a:cubicBezTo>
                  <a:pt x="271051" y="195940"/>
                  <a:pt x="271051" y="195940"/>
                  <a:pt x="271051" y="195529"/>
                </a:cubicBezTo>
                <a:lnTo>
                  <a:pt x="271051" y="137222"/>
                </a:lnTo>
                <a:cubicBezTo>
                  <a:pt x="271051" y="133116"/>
                  <a:pt x="274732" y="130242"/>
                  <a:pt x="278414" y="130242"/>
                </a:cubicBezTo>
                <a:close/>
                <a:moveTo>
                  <a:pt x="246637" y="117988"/>
                </a:moveTo>
                <a:cubicBezTo>
                  <a:pt x="250345" y="117580"/>
                  <a:pt x="254053" y="118805"/>
                  <a:pt x="257350" y="121256"/>
                </a:cubicBezTo>
                <a:cubicBezTo>
                  <a:pt x="260234" y="124115"/>
                  <a:pt x="261882" y="127791"/>
                  <a:pt x="261882" y="131467"/>
                </a:cubicBezTo>
                <a:lnTo>
                  <a:pt x="261882" y="182525"/>
                </a:lnTo>
                <a:cubicBezTo>
                  <a:pt x="261882" y="186610"/>
                  <a:pt x="260234" y="190695"/>
                  <a:pt x="257350" y="193145"/>
                </a:cubicBezTo>
                <a:lnTo>
                  <a:pt x="223975" y="227048"/>
                </a:lnTo>
                <a:cubicBezTo>
                  <a:pt x="221091" y="229498"/>
                  <a:pt x="217382" y="231132"/>
                  <a:pt x="213674" y="231132"/>
                </a:cubicBezTo>
                <a:cubicBezTo>
                  <a:pt x="213674" y="231132"/>
                  <a:pt x="213262" y="231132"/>
                  <a:pt x="212850" y="230724"/>
                </a:cubicBezTo>
                <a:cubicBezTo>
                  <a:pt x="209142" y="230724"/>
                  <a:pt x="205845" y="229090"/>
                  <a:pt x="203373" y="225822"/>
                </a:cubicBezTo>
                <a:cubicBezTo>
                  <a:pt x="193484" y="214385"/>
                  <a:pt x="188128" y="199272"/>
                  <a:pt x="188128" y="184159"/>
                </a:cubicBezTo>
                <a:cubicBezTo>
                  <a:pt x="188128" y="150257"/>
                  <a:pt x="212850" y="122481"/>
                  <a:pt x="246637" y="117988"/>
                </a:cubicBezTo>
                <a:close/>
                <a:moveTo>
                  <a:pt x="274487" y="34367"/>
                </a:moveTo>
                <a:lnTo>
                  <a:pt x="274487" y="56073"/>
                </a:lnTo>
                <a:cubicBezTo>
                  <a:pt x="274487" y="74502"/>
                  <a:pt x="289695" y="90065"/>
                  <a:pt x="308602" y="90065"/>
                </a:cubicBezTo>
                <a:lnTo>
                  <a:pt x="348882" y="90065"/>
                </a:lnTo>
                <a:close/>
                <a:moveTo>
                  <a:pt x="51714" y="26996"/>
                </a:moveTo>
                <a:cubicBezTo>
                  <a:pt x="48015" y="26996"/>
                  <a:pt x="45138" y="29862"/>
                  <a:pt x="45138" y="33958"/>
                </a:cubicBezTo>
                <a:lnTo>
                  <a:pt x="45138" y="389029"/>
                </a:lnTo>
                <a:lnTo>
                  <a:pt x="45138" y="493462"/>
                </a:lnTo>
                <a:cubicBezTo>
                  <a:pt x="45138" y="497148"/>
                  <a:pt x="48015" y="500015"/>
                  <a:pt x="51714" y="500015"/>
                </a:cubicBezTo>
                <a:lnTo>
                  <a:pt x="356691" y="500015"/>
                </a:lnTo>
                <a:cubicBezTo>
                  <a:pt x="359979" y="500015"/>
                  <a:pt x="363267" y="497148"/>
                  <a:pt x="363267" y="493462"/>
                </a:cubicBezTo>
                <a:lnTo>
                  <a:pt x="363267" y="452098"/>
                </a:lnTo>
                <a:lnTo>
                  <a:pt x="363267" y="104399"/>
                </a:lnTo>
                <a:lnTo>
                  <a:pt x="308602" y="104399"/>
                </a:lnTo>
                <a:cubicBezTo>
                  <a:pt x="281885" y="104399"/>
                  <a:pt x="260101" y="82284"/>
                  <a:pt x="260101" y="56073"/>
                </a:cubicBezTo>
                <a:lnTo>
                  <a:pt x="260101" y="26996"/>
                </a:lnTo>
                <a:close/>
                <a:moveTo>
                  <a:pt x="51714" y="12662"/>
                </a:moveTo>
                <a:lnTo>
                  <a:pt x="266267" y="12662"/>
                </a:lnTo>
                <a:lnTo>
                  <a:pt x="266267" y="13071"/>
                </a:lnTo>
                <a:cubicBezTo>
                  <a:pt x="267911" y="12662"/>
                  <a:pt x="269966" y="13071"/>
                  <a:pt x="271610" y="14300"/>
                </a:cubicBezTo>
                <a:lnTo>
                  <a:pt x="374776" y="91293"/>
                </a:lnTo>
                <a:cubicBezTo>
                  <a:pt x="376420" y="92932"/>
                  <a:pt x="377653" y="94979"/>
                  <a:pt x="377653" y="97027"/>
                </a:cubicBezTo>
                <a:lnTo>
                  <a:pt x="377653" y="452098"/>
                </a:lnTo>
                <a:lnTo>
                  <a:pt x="377653" y="493462"/>
                </a:lnTo>
                <a:lnTo>
                  <a:pt x="377653" y="524588"/>
                </a:lnTo>
                <a:cubicBezTo>
                  <a:pt x="377653" y="536464"/>
                  <a:pt x="368200" y="545884"/>
                  <a:pt x="356691" y="545884"/>
                </a:cubicBezTo>
                <a:lnTo>
                  <a:pt x="51714" y="545884"/>
                </a:lnTo>
                <a:cubicBezTo>
                  <a:pt x="40206" y="545884"/>
                  <a:pt x="30752" y="536464"/>
                  <a:pt x="30752" y="524588"/>
                </a:cubicBezTo>
                <a:lnTo>
                  <a:pt x="30752" y="493462"/>
                </a:lnTo>
                <a:lnTo>
                  <a:pt x="30752" y="389029"/>
                </a:lnTo>
                <a:lnTo>
                  <a:pt x="30752" y="33958"/>
                </a:lnTo>
                <a:cubicBezTo>
                  <a:pt x="30752" y="22081"/>
                  <a:pt x="40206" y="12662"/>
                  <a:pt x="51714" y="12662"/>
                </a:cubicBezTo>
                <a:close/>
                <a:moveTo>
                  <a:pt x="345094" y="0"/>
                </a:moveTo>
                <a:cubicBezTo>
                  <a:pt x="349205" y="0"/>
                  <a:pt x="352494" y="3289"/>
                  <a:pt x="352494" y="6989"/>
                </a:cubicBezTo>
                <a:lnTo>
                  <a:pt x="352494" y="19733"/>
                </a:lnTo>
                <a:lnTo>
                  <a:pt x="365238" y="19733"/>
                </a:lnTo>
                <a:cubicBezTo>
                  <a:pt x="368938" y="19733"/>
                  <a:pt x="372227" y="23433"/>
                  <a:pt x="372227" y="27133"/>
                </a:cubicBezTo>
                <a:cubicBezTo>
                  <a:pt x="372227" y="30833"/>
                  <a:pt x="368938" y="34122"/>
                  <a:pt x="365238" y="34122"/>
                </a:cubicBezTo>
                <a:lnTo>
                  <a:pt x="352494" y="34122"/>
                </a:lnTo>
                <a:lnTo>
                  <a:pt x="352494" y="46867"/>
                </a:lnTo>
                <a:cubicBezTo>
                  <a:pt x="352494" y="50978"/>
                  <a:pt x="349205" y="53856"/>
                  <a:pt x="345094" y="53856"/>
                </a:cubicBezTo>
                <a:cubicBezTo>
                  <a:pt x="341393" y="53856"/>
                  <a:pt x="338105" y="50978"/>
                  <a:pt x="338105" y="46867"/>
                </a:cubicBezTo>
                <a:lnTo>
                  <a:pt x="338105" y="34122"/>
                </a:lnTo>
                <a:lnTo>
                  <a:pt x="325360" y="34122"/>
                </a:lnTo>
                <a:cubicBezTo>
                  <a:pt x="321660" y="34122"/>
                  <a:pt x="318371" y="30833"/>
                  <a:pt x="318371" y="27133"/>
                </a:cubicBezTo>
                <a:cubicBezTo>
                  <a:pt x="318371" y="23433"/>
                  <a:pt x="321660" y="19733"/>
                  <a:pt x="325360" y="19733"/>
                </a:cubicBezTo>
                <a:lnTo>
                  <a:pt x="338105" y="19733"/>
                </a:lnTo>
                <a:lnTo>
                  <a:pt x="338105" y="6989"/>
                </a:lnTo>
                <a:cubicBezTo>
                  <a:pt x="338105" y="3289"/>
                  <a:pt x="341393" y="0"/>
                  <a:pt x="345094"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3F3F3F"/>
              </a:solidFill>
              <a:latin typeface="Calibri"/>
              <a:ea typeface="Calibri"/>
              <a:cs typeface="Calibri"/>
              <a:sym typeface="Calibri"/>
            </a:endParaRPr>
          </a:p>
        </p:txBody>
      </p:sp>
      <p:sp>
        <p:nvSpPr>
          <p:cNvPr id="840" name="Google Shape;840;p107"/>
          <p:cNvSpPr/>
          <p:nvPr/>
        </p:nvSpPr>
        <p:spPr>
          <a:xfrm>
            <a:off x="5577150" y="602251"/>
            <a:ext cx="407296" cy="341301"/>
          </a:xfrm>
          <a:custGeom>
            <a:rect b="b" l="l" r="r" t="t"/>
            <a:pathLst>
              <a:path extrusionOk="0" h="548275" w="515565">
                <a:moveTo>
                  <a:pt x="255758" y="357876"/>
                </a:moveTo>
                <a:cubicBezTo>
                  <a:pt x="238416" y="357876"/>
                  <a:pt x="223964" y="372367"/>
                  <a:pt x="223964" y="390998"/>
                </a:cubicBezTo>
                <a:cubicBezTo>
                  <a:pt x="223964" y="403419"/>
                  <a:pt x="231397" y="415011"/>
                  <a:pt x="242132" y="420394"/>
                </a:cubicBezTo>
                <a:cubicBezTo>
                  <a:pt x="245436" y="422050"/>
                  <a:pt x="247087" y="426190"/>
                  <a:pt x="245436" y="429916"/>
                </a:cubicBezTo>
                <a:lnTo>
                  <a:pt x="220661" y="482911"/>
                </a:lnTo>
                <a:lnTo>
                  <a:pt x="291682" y="482911"/>
                </a:lnTo>
                <a:lnTo>
                  <a:pt x="266494" y="429502"/>
                </a:lnTo>
                <a:cubicBezTo>
                  <a:pt x="264843" y="425776"/>
                  <a:pt x="266494" y="422050"/>
                  <a:pt x="269797" y="419979"/>
                </a:cubicBezTo>
                <a:cubicBezTo>
                  <a:pt x="280120" y="414597"/>
                  <a:pt x="287140" y="403419"/>
                  <a:pt x="287140" y="390998"/>
                </a:cubicBezTo>
                <a:cubicBezTo>
                  <a:pt x="287140" y="372367"/>
                  <a:pt x="273101" y="357876"/>
                  <a:pt x="255758" y="357876"/>
                </a:cubicBezTo>
                <a:close/>
                <a:moveTo>
                  <a:pt x="255758" y="343385"/>
                </a:moveTo>
                <a:cubicBezTo>
                  <a:pt x="280946" y="343385"/>
                  <a:pt x="301179" y="364500"/>
                  <a:pt x="301179" y="390998"/>
                </a:cubicBezTo>
                <a:cubicBezTo>
                  <a:pt x="301179" y="405903"/>
                  <a:pt x="294159" y="420394"/>
                  <a:pt x="282185" y="429088"/>
                </a:cubicBezTo>
                <a:lnTo>
                  <a:pt x="285901" y="436954"/>
                </a:lnTo>
                <a:lnTo>
                  <a:pt x="309024" y="487051"/>
                </a:lnTo>
                <a:cubicBezTo>
                  <a:pt x="310263" y="489122"/>
                  <a:pt x="310263" y="491606"/>
                  <a:pt x="309024" y="494090"/>
                </a:cubicBezTo>
                <a:cubicBezTo>
                  <a:pt x="307373" y="496160"/>
                  <a:pt x="305308" y="497402"/>
                  <a:pt x="302831" y="497402"/>
                </a:cubicBezTo>
                <a:lnTo>
                  <a:pt x="209512" y="497402"/>
                </a:lnTo>
                <a:cubicBezTo>
                  <a:pt x="207035" y="497402"/>
                  <a:pt x="204557" y="496160"/>
                  <a:pt x="203319" y="494090"/>
                </a:cubicBezTo>
                <a:cubicBezTo>
                  <a:pt x="202080" y="491606"/>
                  <a:pt x="201667" y="489122"/>
                  <a:pt x="202906" y="487051"/>
                </a:cubicBezTo>
                <a:lnTo>
                  <a:pt x="229745" y="429502"/>
                </a:lnTo>
                <a:cubicBezTo>
                  <a:pt x="217358" y="420808"/>
                  <a:pt x="209512" y="406317"/>
                  <a:pt x="209512" y="390998"/>
                </a:cubicBezTo>
                <a:cubicBezTo>
                  <a:pt x="209512" y="364500"/>
                  <a:pt x="230571" y="343385"/>
                  <a:pt x="255758" y="343385"/>
                </a:cubicBezTo>
                <a:close/>
                <a:moveTo>
                  <a:pt x="126109" y="309411"/>
                </a:moveTo>
                <a:cubicBezTo>
                  <a:pt x="116630" y="309411"/>
                  <a:pt x="109212" y="316836"/>
                  <a:pt x="109212" y="326325"/>
                </a:cubicBezTo>
                <a:lnTo>
                  <a:pt x="109212" y="516922"/>
                </a:lnTo>
                <a:cubicBezTo>
                  <a:pt x="109212" y="526410"/>
                  <a:pt x="116630" y="534249"/>
                  <a:pt x="126109" y="534249"/>
                </a:cubicBezTo>
                <a:lnTo>
                  <a:pt x="386570" y="534249"/>
                </a:lnTo>
                <a:cubicBezTo>
                  <a:pt x="395637" y="534249"/>
                  <a:pt x="403055" y="526410"/>
                  <a:pt x="403055" y="516922"/>
                </a:cubicBezTo>
                <a:lnTo>
                  <a:pt x="403055" y="326325"/>
                </a:lnTo>
                <a:cubicBezTo>
                  <a:pt x="403055" y="316836"/>
                  <a:pt x="395637" y="309411"/>
                  <a:pt x="386570" y="309411"/>
                </a:cubicBezTo>
                <a:close/>
                <a:moveTo>
                  <a:pt x="256340" y="133665"/>
                </a:moveTo>
                <a:cubicBezTo>
                  <a:pt x="216776" y="133665"/>
                  <a:pt x="180509" y="155943"/>
                  <a:pt x="161552" y="191835"/>
                </a:cubicBezTo>
                <a:cubicBezTo>
                  <a:pt x="152073" y="208336"/>
                  <a:pt x="147952" y="226901"/>
                  <a:pt x="147952" y="246291"/>
                </a:cubicBezTo>
                <a:lnTo>
                  <a:pt x="147952" y="294971"/>
                </a:lnTo>
                <a:lnTo>
                  <a:pt x="173503" y="294971"/>
                </a:lnTo>
                <a:lnTo>
                  <a:pt x="173503" y="246291"/>
                </a:lnTo>
                <a:cubicBezTo>
                  <a:pt x="173503" y="199260"/>
                  <a:pt x="210594" y="160893"/>
                  <a:pt x="256340" y="160893"/>
                </a:cubicBezTo>
                <a:cubicBezTo>
                  <a:pt x="300025" y="160893"/>
                  <a:pt x="336292" y="195960"/>
                  <a:pt x="339176" y="240928"/>
                </a:cubicBezTo>
                <a:cubicBezTo>
                  <a:pt x="339176" y="242990"/>
                  <a:pt x="339589" y="245466"/>
                  <a:pt x="340413" y="247116"/>
                </a:cubicBezTo>
                <a:cubicBezTo>
                  <a:pt x="342473" y="251241"/>
                  <a:pt x="347007" y="254129"/>
                  <a:pt x="351540" y="254129"/>
                </a:cubicBezTo>
                <a:cubicBezTo>
                  <a:pt x="356073" y="254129"/>
                  <a:pt x="359783" y="252066"/>
                  <a:pt x="362667" y="247941"/>
                </a:cubicBezTo>
                <a:cubicBezTo>
                  <a:pt x="364316" y="245466"/>
                  <a:pt x="364728" y="242990"/>
                  <a:pt x="364728" y="240515"/>
                </a:cubicBezTo>
                <a:cubicBezTo>
                  <a:pt x="361431" y="180696"/>
                  <a:pt x="314037" y="133665"/>
                  <a:pt x="256340" y="133665"/>
                </a:cubicBezTo>
                <a:close/>
                <a:moveTo>
                  <a:pt x="14424" y="74259"/>
                </a:moveTo>
                <a:lnTo>
                  <a:pt x="14424" y="361804"/>
                </a:lnTo>
                <a:cubicBezTo>
                  <a:pt x="14424" y="370880"/>
                  <a:pt x="21430" y="378306"/>
                  <a:pt x="30085" y="378306"/>
                </a:cubicBezTo>
                <a:lnTo>
                  <a:pt x="94788" y="378306"/>
                </a:lnTo>
                <a:lnTo>
                  <a:pt x="94788" y="326325"/>
                </a:lnTo>
                <a:cubicBezTo>
                  <a:pt x="94788" y="308998"/>
                  <a:pt x="108800" y="294971"/>
                  <a:pt x="126109" y="294971"/>
                </a:cubicBezTo>
                <a:lnTo>
                  <a:pt x="133527" y="294971"/>
                </a:lnTo>
                <a:lnTo>
                  <a:pt x="133527" y="246291"/>
                </a:lnTo>
                <a:cubicBezTo>
                  <a:pt x="133527" y="224838"/>
                  <a:pt x="138885" y="203798"/>
                  <a:pt x="148776" y="185234"/>
                </a:cubicBezTo>
                <a:cubicBezTo>
                  <a:pt x="170618" y="144804"/>
                  <a:pt x="211831" y="119639"/>
                  <a:pt x="256340" y="119639"/>
                </a:cubicBezTo>
                <a:cubicBezTo>
                  <a:pt x="321867" y="119639"/>
                  <a:pt x="375855" y="172445"/>
                  <a:pt x="378740" y="239690"/>
                </a:cubicBezTo>
                <a:cubicBezTo>
                  <a:pt x="379152" y="245053"/>
                  <a:pt x="377916" y="250004"/>
                  <a:pt x="375031" y="254954"/>
                </a:cubicBezTo>
                <a:cubicBezTo>
                  <a:pt x="370086" y="264030"/>
                  <a:pt x="361019" y="268568"/>
                  <a:pt x="351128" y="268568"/>
                </a:cubicBezTo>
                <a:cubicBezTo>
                  <a:pt x="341237" y="268156"/>
                  <a:pt x="332582" y="262793"/>
                  <a:pt x="327637" y="253717"/>
                </a:cubicBezTo>
                <a:cubicBezTo>
                  <a:pt x="326401" y="250004"/>
                  <a:pt x="325164" y="246291"/>
                  <a:pt x="324752" y="241753"/>
                </a:cubicBezTo>
                <a:cubicBezTo>
                  <a:pt x="322692" y="204624"/>
                  <a:pt x="292607" y="174920"/>
                  <a:pt x="256340" y="174920"/>
                </a:cubicBezTo>
                <a:cubicBezTo>
                  <a:pt x="218425" y="174920"/>
                  <a:pt x="187515" y="207099"/>
                  <a:pt x="187515" y="246291"/>
                </a:cubicBezTo>
                <a:lnTo>
                  <a:pt x="187515" y="294971"/>
                </a:lnTo>
                <a:lnTo>
                  <a:pt x="386570" y="294971"/>
                </a:lnTo>
                <a:cubicBezTo>
                  <a:pt x="403467" y="294971"/>
                  <a:pt x="417480" y="308998"/>
                  <a:pt x="417480" y="326325"/>
                </a:cubicBezTo>
                <a:lnTo>
                  <a:pt x="417480" y="378306"/>
                </a:lnTo>
                <a:lnTo>
                  <a:pt x="485480" y="378306"/>
                </a:lnTo>
                <a:cubicBezTo>
                  <a:pt x="494135" y="378306"/>
                  <a:pt x="501141" y="370880"/>
                  <a:pt x="501141" y="361804"/>
                </a:cubicBezTo>
                <a:lnTo>
                  <a:pt x="501141" y="74259"/>
                </a:lnTo>
                <a:close/>
                <a:moveTo>
                  <a:pt x="470827" y="27252"/>
                </a:moveTo>
                <a:cubicBezTo>
                  <a:pt x="476780" y="27252"/>
                  <a:pt x="481032" y="31738"/>
                  <a:pt x="481032" y="37040"/>
                </a:cubicBezTo>
                <a:cubicBezTo>
                  <a:pt x="481032" y="42342"/>
                  <a:pt x="476780" y="46828"/>
                  <a:pt x="470827" y="46828"/>
                </a:cubicBezTo>
                <a:cubicBezTo>
                  <a:pt x="465725" y="46828"/>
                  <a:pt x="461473" y="42342"/>
                  <a:pt x="461473" y="37040"/>
                </a:cubicBezTo>
                <a:cubicBezTo>
                  <a:pt x="461473" y="31738"/>
                  <a:pt x="465725" y="27252"/>
                  <a:pt x="470827" y="27252"/>
                </a:cubicBezTo>
                <a:close/>
                <a:moveTo>
                  <a:pt x="393342" y="27252"/>
                </a:moveTo>
                <a:cubicBezTo>
                  <a:pt x="398755" y="27252"/>
                  <a:pt x="402919" y="31738"/>
                  <a:pt x="402919" y="37040"/>
                </a:cubicBezTo>
                <a:cubicBezTo>
                  <a:pt x="402919" y="42342"/>
                  <a:pt x="398755" y="46828"/>
                  <a:pt x="393342" y="46828"/>
                </a:cubicBezTo>
                <a:cubicBezTo>
                  <a:pt x="387930" y="46828"/>
                  <a:pt x="383350" y="42342"/>
                  <a:pt x="383350" y="37040"/>
                </a:cubicBezTo>
                <a:cubicBezTo>
                  <a:pt x="383350" y="31738"/>
                  <a:pt x="387930" y="27252"/>
                  <a:pt x="393342" y="27252"/>
                </a:cubicBezTo>
                <a:close/>
                <a:moveTo>
                  <a:pt x="431078" y="27252"/>
                </a:moveTo>
                <a:cubicBezTo>
                  <a:pt x="436490" y="27252"/>
                  <a:pt x="441070" y="31738"/>
                  <a:pt x="441070" y="37040"/>
                </a:cubicBezTo>
                <a:cubicBezTo>
                  <a:pt x="441070" y="42342"/>
                  <a:pt x="436490" y="46828"/>
                  <a:pt x="431078" y="46828"/>
                </a:cubicBezTo>
                <a:cubicBezTo>
                  <a:pt x="425665" y="46828"/>
                  <a:pt x="421502" y="42342"/>
                  <a:pt x="421502" y="37040"/>
                </a:cubicBezTo>
                <a:cubicBezTo>
                  <a:pt x="421502" y="31738"/>
                  <a:pt x="425665" y="27252"/>
                  <a:pt x="431078" y="27252"/>
                </a:cubicBezTo>
                <a:close/>
                <a:moveTo>
                  <a:pt x="30085" y="14439"/>
                </a:moveTo>
                <a:cubicBezTo>
                  <a:pt x="21430" y="14439"/>
                  <a:pt x="14424" y="21865"/>
                  <a:pt x="14424" y="30941"/>
                </a:cubicBezTo>
                <a:lnTo>
                  <a:pt x="14424" y="59819"/>
                </a:lnTo>
                <a:lnTo>
                  <a:pt x="501141" y="59819"/>
                </a:lnTo>
                <a:lnTo>
                  <a:pt x="501141" y="30941"/>
                </a:lnTo>
                <a:cubicBezTo>
                  <a:pt x="501141" y="21865"/>
                  <a:pt x="494135" y="14439"/>
                  <a:pt x="485480" y="14439"/>
                </a:cubicBezTo>
                <a:close/>
                <a:moveTo>
                  <a:pt x="30085" y="0"/>
                </a:moveTo>
                <a:lnTo>
                  <a:pt x="485480" y="0"/>
                </a:lnTo>
                <a:cubicBezTo>
                  <a:pt x="501965" y="0"/>
                  <a:pt x="515565" y="14027"/>
                  <a:pt x="515565" y="30941"/>
                </a:cubicBezTo>
                <a:lnTo>
                  <a:pt x="515565" y="361804"/>
                </a:lnTo>
                <a:cubicBezTo>
                  <a:pt x="515565" y="379131"/>
                  <a:pt x="501965" y="392745"/>
                  <a:pt x="485480" y="392745"/>
                </a:cubicBezTo>
                <a:lnTo>
                  <a:pt x="417480" y="392745"/>
                </a:lnTo>
                <a:lnTo>
                  <a:pt x="417480" y="516922"/>
                </a:lnTo>
                <a:cubicBezTo>
                  <a:pt x="417480" y="534249"/>
                  <a:pt x="403467" y="548275"/>
                  <a:pt x="386570" y="548275"/>
                </a:cubicBezTo>
                <a:lnTo>
                  <a:pt x="126109" y="548275"/>
                </a:lnTo>
                <a:cubicBezTo>
                  <a:pt x="108800" y="548275"/>
                  <a:pt x="94788" y="534249"/>
                  <a:pt x="94788" y="516922"/>
                </a:cubicBezTo>
                <a:lnTo>
                  <a:pt x="94788" y="392745"/>
                </a:lnTo>
                <a:lnTo>
                  <a:pt x="30085" y="392745"/>
                </a:lnTo>
                <a:cubicBezTo>
                  <a:pt x="13600" y="392745"/>
                  <a:pt x="0" y="379131"/>
                  <a:pt x="0" y="361804"/>
                </a:cubicBezTo>
                <a:lnTo>
                  <a:pt x="0" y="30941"/>
                </a:lnTo>
                <a:cubicBezTo>
                  <a:pt x="0" y="14027"/>
                  <a:pt x="13600" y="0"/>
                  <a:pt x="30085"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08"/>
          <p:cNvSpPr txBox="1"/>
          <p:nvPr>
            <p:ph type="title"/>
          </p:nvPr>
        </p:nvSpPr>
        <p:spPr>
          <a:xfrm>
            <a:off x="311700" y="555600"/>
            <a:ext cx="55638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it"/>
              <a:t>The benefits of Open Access</a:t>
            </a:r>
            <a:endParaRPr/>
          </a:p>
        </p:txBody>
      </p:sp>
      <p:pic>
        <p:nvPicPr>
          <p:cNvPr id="846" name="Google Shape;846;p108"/>
          <p:cNvPicPr preferRelativeResize="0"/>
          <p:nvPr/>
        </p:nvPicPr>
        <p:blipFill>
          <a:blip r:embed="rId3">
            <a:alphaModFix/>
          </a:blip>
          <a:stretch>
            <a:fillRect/>
          </a:stretch>
        </p:blipFill>
        <p:spPr>
          <a:xfrm>
            <a:off x="4267200" y="854100"/>
            <a:ext cx="4195343" cy="3527400"/>
          </a:xfrm>
          <a:prstGeom prst="rect">
            <a:avLst/>
          </a:prstGeom>
          <a:noFill/>
          <a:ln>
            <a:noFill/>
          </a:ln>
        </p:spPr>
      </p:pic>
      <p:sp>
        <p:nvSpPr>
          <p:cNvPr id="847" name="Google Shape;847;p108"/>
          <p:cNvSpPr txBox="1"/>
          <p:nvPr/>
        </p:nvSpPr>
        <p:spPr>
          <a:xfrm>
            <a:off x="258675" y="1511975"/>
            <a:ext cx="3952500" cy="2589300"/>
          </a:xfrm>
          <a:prstGeom prst="rect">
            <a:avLst/>
          </a:prstGeom>
          <a:noFill/>
          <a:ln>
            <a:noFill/>
          </a:ln>
        </p:spPr>
        <p:txBody>
          <a:bodyPr anchorCtr="0" anchor="t" bIns="91425" lIns="91425" spcFirstLastPara="1" rIns="91425" wrap="square" tIns="91425">
            <a:spAutoFit/>
          </a:bodyPr>
          <a:lstStyle/>
          <a:p>
            <a:pPr indent="-320675" lvl="0" marL="457200" rtl="0" algn="l">
              <a:lnSpc>
                <a:spcPct val="115000"/>
              </a:lnSpc>
              <a:spcBef>
                <a:spcPts val="0"/>
              </a:spcBef>
              <a:spcAft>
                <a:spcPts val="0"/>
              </a:spcAft>
              <a:buClr>
                <a:srgbClr val="2C3841"/>
              </a:buClr>
              <a:buSzPts val="1450"/>
              <a:buFont typeface="Roboto"/>
              <a:buChar char="●"/>
            </a:pPr>
            <a:r>
              <a:rPr lang="it" sz="1450">
                <a:solidFill>
                  <a:srgbClr val="2C3841"/>
                </a:solidFill>
                <a:highlight>
                  <a:srgbClr val="FFFFFF"/>
                </a:highlight>
                <a:latin typeface="Roboto"/>
                <a:ea typeface="Roboto"/>
                <a:cs typeface="Roboto"/>
                <a:sym typeface="Roboto"/>
              </a:rPr>
              <a:t>Improving reach of research</a:t>
            </a:r>
            <a:endParaRPr sz="1450">
              <a:solidFill>
                <a:srgbClr val="2C3841"/>
              </a:solidFill>
              <a:highlight>
                <a:srgbClr val="FFFFFF"/>
              </a:highlight>
              <a:latin typeface="Roboto"/>
              <a:ea typeface="Roboto"/>
              <a:cs typeface="Roboto"/>
              <a:sym typeface="Roboto"/>
            </a:endParaRPr>
          </a:p>
          <a:p>
            <a:pPr indent="-320675" lvl="0" marL="457200" rtl="0" algn="l">
              <a:lnSpc>
                <a:spcPct val="115000"/>
              </a:lnSpc>
              <a:spcBef>
                <a:spcPts val="1000"/>
              </a:spcBef>
              <a:spcAft>
                <a:spcPts val="0"/>
              </a:spcAft>
              <a:buClr>
                <a:srgbClr val="2C3841"/>
              </a:buClr>
              <a:buSzPts val="1450"/>
              <a:buFont typeface="Roboto"/>
              <a:buChar char="●"/>
            </a:pPr>
            <a:r>
              <a:rPr lang="it" sz="1450">
                <a:solidFill>
                  <a:srgbClr val="2C3841"/>
                </a:solidFill>
                <a:highlight>
                  <a:srgbClr val="FFFFFF"/>
                </a:highlight>
                <a:latin typeface="Roboto"/>
                <a:ea typeface="Roboto"/>
                <a:cs typeface="Roboto"/>
                <a:sym typeface="Roboto"/>
              </a:rPr>
              <a:t>Helping to provide evidence for impact</a:t>
            </a:r>
            <a:endParaRPr sz="1450">
              <a:solidFill>
                <a:srgbClr val="2C3841"/>
              </a:solidFill>
              <a:highlight>
                <a:srgbClr val="FFFFFF"/>
              </a:highlight>
              <a:latin typeface="Roboto"/>
              <a:ea typeface="Roboto"/>
              <a:cs typeface="Roboto"/>
              <a:sym typeface="Roboto"/>
            </a:endParaRPr>
          </a:p>
          <a:p>
            <a:pPr indent="-320675" lvl="0" marL="457200" rtl="0" algn="l">
              <a:lnSpc>
                <a:spcPct val="115000"/>
              </a:lnSpc>
              <a:spcBef>
                <a:spcPts val="1000"/>
              </a:spcBef>
              <a:spcAft>
                <a:spcPts val="0"/>
              </a:spcAft>
              <a:buClr>
                <a:srgbClr val="2C3841"/>
              </a:buClr>
              <a:buSzPts val="1450"/>
              <a:buFont typeface="Roboto"/>
              <a:buChar char="●"/>
            </a:pPr>
            <a:r>
              <a:rPr lang="it" sz="1450">
                <a:solidFill>
                  <a:srgbClr val="2C3841"/>
                </a:solidFill>
                <a:highlight>
                  <a:srgbClr val="FFFFFF"/>
                </a:highlight>
                <a:latin typeface="Roboto"/>
                <a:ea typeface="Roboto"/>
                <a:cs typeface="Roboto"/>
                <a:sym typeface="Roboto"/>
              </a:rPr>
              <a:t>Improved reputation for researchers and their host institution through increased citations</a:t>
            </a:r>
            <a:endParaRPr baseline="30000" sz="2400">
              <a:solidFill>
                <a:srgbClr val="007AAA"/>
              </a:solidFill>
              <a:highlight>
                <a:srgbClr val="FFFFFF"/>
              </a:highlight>
              <a:latin typeface="Roboto"/>
              <a:ea typeface="Roboto"/>
              <a:cs typeface="Roboto"/>
              <a:sym typeface="Roboto"/>
            </a:endParaRPr>
          </a:p>
          <a:p>
            <a:pPr indent="-320675" lvl="0" marL="457200" rtl="0" algn="l">
              <a:lnSpc>
                <a:spcPct val="115000"/>
              </a:lnSpc>
              <a:spcBef>
                <a:spcPts val="1000"/>
              </a:spcBef>
              <a:spcAft>
                <a:spcPts val="1000"/>
              </a:spcAft>
              <a:buClr>
                <a:srgbClr val="2C3841"/>
              </a:buClr>
              <a:buSzPts val="1450"/>
              <a:buFont typeface="Roboto"/>
              <a:buChar char="●"/>
            </a:pPr>
            <a:r>
              <a:rPr lang="it" sz="1450">
                <a:solidFill>
                  <a:srgbClr val="2C3841"/>
                </a:solidFill>
                <a:highlight>
                  <a:srgbClr val="FFFFFF"/>
                </a:highlight>
                <a:latin typeface="Roboto"/>
                <a:ea typeface="Roboto"/>
                <a:cs typeface="Roboto"/>
                <a:sym typeface="Roboto"/>
              </a:rPr>
              <a:t>Improved quality of research through open, transparent and </a:t>
            </a:r>
            <a:r>
              <a:rPr lang="it" sz="1450" u="sng">
                <a:solidFill>
                  <a:srgbClr val="006699"/>
                </a:solidFill>
                <a:highlight>
                  <a:srgbClr val="FFFFFF"/>
                </a:highlight>
                <a:latin typeface="Roboto"/>
                <a:ea typeface="Roboto"/>
                <a:cs typeface="Roboto"/>
                <a:sym typeface="Roboto"/>
                <a:hlinkClick r:id="rId4">
                  <a:extLst>
                    <a:ext uri="{A12FA001-AC4F-418D-AE19-62706E023703}">
                      <ahyp:hlinkClr val="tx"/>
                    </a:ext>
                  </a:extLst>
                </a:hlinkClick>
              </a:rPr>
              <a:t>reproducible</a:t>
            </a:r>
            <a:r>
              <a:rPr lang="it" sz="1450">
                <a:solidFill>
                  <a:srgbClr val="2C3841"/>
                </a:solidFill>
                <a:highlight>
                  <a:srgbClr val="FFFFFF"/>
                </a:highlight>
                <a:latin typeface="Roboto"/>
                <a:ea typeface="Roboto"/>
                <a:cs typeface="Roboto"/>
                <a:sym typeface="Roboto"/>
              </a:rPr>
              <a:t> research practices</a:t>
            </a:r>
            <a:endParaRPr sz="1450">
              <a:solidFill>
                <a:srgbClr val="2C3841"/>
              </a:solidFill>
              <a:highlight>
                <a:srgbClr val="FFFFFF"/>
              </a:highlight>
              <a:latin typeface="Roboto"/>
              <a:ea typeface="Roboto"/>
              <a:cs typeface="Roboto"/>
              <a:sym typeface="Roboto"/>
            </a:endParaRPr>
          </a:p>
        </p:txBody>
      </p:sp>
      <p:sp>
        <p:nvSpPr>
          <p:cNvPr id="848" name="Google Shape;848;p108"/>
          <p:cNvSpPr txBox="1"/>
          <p:nvPr/>
        </p:nvSpPr>
        <p:spPr>
          <a:xfrm>
            <a:off x="544375" y="4633325"/>
            <a:ext cx="735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u="sng">
                <a:solidFill>
                  <a:schemeClr val="hlink"/>
                </a:solidFill>
                <a:latin typeface="Playfair Display"/>
                <a:ea typeface="Playfair Display"/>
                <a:cs typeface="Playfair Display"/>
                <a:sym typeface="Playfair Display"/>
                <a:hlinkClick r:id="rId5"/>
              </a:rPr>
              <a:t>https://www.jisc.ac.uk/guides/an-introduction-to-open-access</a:t>
            </a:r>
            <a:r>
              <a:rPr lang="it">
                <a:latin typeface="Playfair Display"/>
                <a:ea typeface="Playfair Display"/>
                <a:cs typeface="Playfair Display"/>
                <a:sym typeface="Playfair Display"/>
              </a:rPr>
              <a:t> </a:t>
            </a:r>
            <a:endParaRPr>
              <a:latin typeface="Playfair Display"/>
              <a:ea typeface="Playfair Display"/>
              <a:cs typeface="Playfair Display"/>
              <a:sym typeface="Playfair Display"/>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109"/>
          <p:cNvSpPr/>
          <p:nvPr/>
        </p:nvSpPr>
        <p:spPr>
          <a:xfrm>
            <a:off x="4480850" y="15775"/>
            <a:ext cx="4663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4" name="Google Shape;854;p109"/>
          <p:cNvPicPr preferRelativeResize="0"/>
          <p:nvPr/>
        </p:nvPicPr>
        <p:blipFill rotWithShape="1">
          <a:blip r:embed="rId3">
            <a:alphaModFix/>
          </a:blip>
          <a:srcRect b="3081" l="12326" r="0" t="0"/>
          <a:stretch/>
        </p:blipFill>
        <p:spPr>
          <a:xfrm>
            <a:off x="4215250" y="387925"/>
            <a:ext cx="4785426" cy="4447926"/>
          </a:xfrm>
          <a:prstGeom prst="rect">
            <a:avLst/>
          </a:prstGeom>
          <a:noFill/>
          <a:ln>
            <a:noFill/>
          </a:ln>
        </p:spPr>
      </p:pic>
      <p:sp>
        <p:nvSpPr>
          <p:cNvPr id="855" name="Google Shape;855;p109"/>
          <p:cNvSpPr txBox="1"/>
          <p:nvPr>
            <p:ph type="title"/>
          </p:nvPr>
        </p:nvSpPr>
        <p:spPr>
          <a:xfrm>
            <a:off x="265500" y="700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Openness to diversity </a:t>
            </a:r>
            <a:endParaRPr/>
          </a:p>
        </p:txBody>
      </p:sp>
      <p:sp>
        <p:nvSpPr>
          <p:cNvPr id="856" name="Google Shape;856;p109"/>
          <p:cNvSpPr txBox="1"/>
          <p:nvPr>
            <p:ph idx="1" type="subTitle"/>
          </p:nvPr>
        </p:nvSpPr>
        <p:spPr>
          <a:xfrm>
            <a:off x="265500" y="2692800"/>
            <a:ext cx="4045200" cy="1786200"/>
          </a:xfrm>
          <a:prstGeom prst="rect">
            <a:avLst/>
          </a:prstGeom>
        </p:spPr>
        <p:txBody>
          <a:bodyPr anchorCtr="0" anchor="t" bIns="91425" lIns="91425" spcFirstLastPara="1" rIns="91425" wrap="square" tIns="91425">
            <a:noAutofit/>
          </a:bodyPr>
          <a:lstStyle/>
          <a:p>
            <a:pPr indent="-320675" lvl="0" marL="457200" marR="0" rtl="0" algn="l">
              <a:lnSpc>
                <a:spcPct val="115000"/>
              </a:lnSpc>
              <a:spcBef>
                <a:spcPts val="0"/>
              </a:spcBef>
              <a:spcAft>
                <a:spcPts val="0"/>
              </a:spcAft>
              <a:buClr>
                <a:srgbClr val="2C3841"/>
              </a:buClr>
              <a:buSzPts val="1450"/>
              <a:buFont typeface="Roboto"/>
              <a:buChar char="●"/>
            </a:pPr>
            <a:r>
              <a:rPr lang="it" sz="1450">
                <a:solidFill>
                  <a:srgbClr val="2C3841"/>
                </a:solidFill>
                <a:highlight>
                  <a:srgbClr val="FFFFFF"/>
                </a:highlight>
                <a:latin typeface="Roboto"/>
                <a:ea typeface="Roboto"/>
                <a:cs typeface="Roboto"/>
                <a:sym typeface="Roboto"/>
              </a:rPr>
              <a:t>Recognize the diversity of knowledge systems and epistemologies</a:t>
            </a:r>
            <a:endParaRPr sz="1450">
              <a:solidFill>
                <a:srgbClr val="2C3841"/>
              </a:solidFill>
              <a:highlight>
                <a:srgbClr val="FFFFFF"/>
              </a:highlight>
              <a:latin typeface="Roboto"/>
              <a:ea typeface="Roboto"/>
              <a:cs typeface="Roboto"/>
              <a:sym typeface="Roboto"/>
            </a:endParaRPr>
          </a:p>
          <a:p>
            <a:pPr indent="-320675" lvl="0" marL="457200" marR="0" rtl="0" algn="l">
              <a:lnSpc>
                <a:spcPct val="115000"/>
              </a:lnSpc>
              <a:spcBef>
                <a:spcPts val="1000"/>
              </a:spcBef>
              <a:spcAft>
                <a:spcPts val="0"/>
              </a:spcAft>
              <a:buClr>
                <a:srgbClr val="2C3841"/>
              </a:buClr>
              <a:buSzPts val="1450"/>
              <a:buFont typeface="Roboto"/>
              <a:buChar char="●"/>
            </a:pPr>
            <a:r>
              <a:rPr lang="it" sz="1450">
                <a:solidFill>
                  <a:srgbClr val="2C3841"/>
                </a:solidFill>
                <a:highlight>
                  <a:srgbClr val="FFFFFF"/>
                </a:highlight>
                <a:latin typeface="Roboto"/>
                <a:ea typeface="Roboto"/>
                <a:cs typeface="Roboto"/>
                <a:sym typeface="Roboto"/>
              </a:rPr>
              <a:t>Adhere to principles of non discrimination</a:t>
            </a:r>
            <a:endParaRPr sz="1450">
              <a:solidFill>
                <a:srgbClr val="2C3841"/>
              </a:solidFill>
              <a:highlight>
                <a:srgbClr val="FFFFFF"/>
              </a:highlight>
              <a:latin typeface="Roboto"/>
              <a:ea typeface="Roboto"/>
              <a:cs typeface="Roboto"/>
              <a:sym typeface="Roboto"/>
            </a:endParaRPr>
          </a:p>
          <a:p>
            <a:pPr indent="-320675" lvl="0" marL="457200" marR="0" rtl="0" algn="l">
              <a:lnSpc>
                <a:spcPct val="115000"/>
              </a:lnSpc>
              <a:spcBef>
                <a:spcPts val="1000"/>
              </a:spcBef>
              <a:spcAft>
                <a:spcPts val="1000"/>
              </a:spcAft>
              <a:buClr>
                <a:srgbClr val="2C3841"/>
              </a:buClr>
              <a:buSzPts val="1450"/>
              <a:buFont typeface="Roboto"/>
              <a:buChar char="●"/>
            </a:pPr>
            <a:r>
              <a:rPr lang="it" sz="1450">
                <a:solidFill>
                  <a:srgbClr val="2C3841"/>
                </a:solidFill>
                <a:highlight>
                  <a:srgbClr val="FFFFFF"/>
                </a:highlight>
                <a:latin typeface="Roboto"/>
                <a:ea typeface="Roboto"/>
                <a:cs typeface="Roboto"/>
                <a:sym typeface="Roboto"/>
              </a:rPr>
              <a:t>Availability of knowledge also for lower income countries</a:t>
            </a:r>
            <a:endParaRPr sz="1900">
              <a:solidFill>
                <a:srgbClr val="3F3F3F"/>
              </a:solidFill>
              <a:latin typeface="Roboto"/>
              <a:ea typeface="Roboto"/>
              <a:cs typeface="Roboto"/>
              <a:sym typeface="Roboto"/>
            </a:endParaRPr>
          </a:p>
        </p:txBody>
      </p:sp>
      <p:sp>
        <p:nvSpPr>
          <p:cNvPr id="857" name="Google Shape;857;p109"/>
          <p:cNvSpPr/>
          <p:nvPr/>
        </p:nvSpPr>
        <p:spPr>
          <a:xfrm>
            <a:off x="4384975" y="571500"/>
            <a:ext cx="1489500" cy="14895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83"/>
          <p:cNvSpPr txBox="1"/>
          <p:nvPr/>
        </p:nvSpPr>
        <p:spPr>
          <a:xfrm>
            <a:off x="2768926" y="201900"/>
            <a:ext cx="3604200" cy="3888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b="1" lang="it" sz="2300">
                <a:solidFill>
                  <a:schemeClr val="dk2"/>
                </a:solidFill>
                <a:latin typeface="Poppins"/>
                <a:ea typeface="Poppins"/>
                <a:cs typeface="Poppins"/>
                <a:sym typeface="Poppins"/>
              </a:rPr>
              <a:t>Our trip together today</a:t>
            </a:r>
            <a:endParaRPr sz="500"/>
          </a:p>
        </p:txBody>
      </p:sp>
      <p:sp>
        <p:nvSpPr>
          <p:cNvPr id="503" name="Google Shape;503;p83"/>
          <p:cNvSpPr txBox="1"/>
          <p:nvPr/>
        </p:nvSpPr>
        <p:spPr>
          <a:xfrm>
            <a:off x="3640849" y="590700"/>
            <a:ext cx="2392800" cy="1731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it" sz="900">
                <a:solidFill>
                  <a:srgbClr val="080808"/>
                </a:solidFill>
                <a:latin typeface="Poppins Light"/>
                <a:ea typeface="Poppins Light"/>
                <a:cs typeface="Poppins Light"/>
                <a:sym typeface="Poppins Light"/>
              </a:rPr>
              <a:t>FAIR data stewardship in life science</a:t>
            </a:r>
            <a:endParaRPr sz="500">
              <a:solidFill>
                <a:srgbClr val="080808"/>
              </a:solidFill>
            </a:endParaRPr>
          </a:p>
        </p:txBody>
      </p:sp>
      <p:sp>
        <p:nvSpPr>
          <p:cNvPr id="504" name="Google Shape;504;p83"/>
          <p:cNvSpPr/>
          <p:nvPr/>
        </p:nvSpPr>
        <p:spPr>
          <a:xfrm>
            <a:off x="1446003" y="3980864"/>
            <a:ext cx="6254041" cy="84464"/>
          </a:xfrm>
          <a:custGeom>
            <a:rect b="b" l="l" r="r" t="t"/>
            <a:pathLst>
              <a:path extrusionOk="0" h="182" w="13385">
                <a:moveTo>
                  <a:pt x="13384" y="181"/>
                </a:moveTo>
                <a:lnTo>
                  <a:pt x="0" y="181"/>
                </a:lnTo>
                <a:lnTo>
                  <a:pt x="0" y="0"/>
                </a:lnTo>
                <a:lnTo>
                  <a:pt x="13384" y="0"/>
                </a:lnTo>
                <a:lnTo>
                  <a:pt x="13384" y="181"/>
                </a:lnTo>
              </a:path>
            </a:pathLst>
          </a:custGeom>
          <a:solidFill>
            <a:srgbClr val="E3E3E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05" name="Google Shape;505;p83"/>
          <p:cNvSpPr/>
          <p:nvPr/>
        </p:nvSpPr>
        <p:spPr>
          <a:xfrm>
            <a:off x="564049" y="1532424"/>
            <a:ext cx="1817485" cy="1817018"/>
          </a:xfrm>
          <a:custGeom>
            <a:rect b="b" l="l" r="r" t="t"/>
            <a:pathLst>
              <a:path extrusionOk="0" h="3888" w="3889">
                <a:moveTo>
                  <a:pt x="3888" y="1945"/>
                </a:moveTo>
                <a:lnTo>
                  <a:pt x="3888" y="1945"/>
                </a:lnTo>
                <a:cubicBezTo>
                  <a:pt x="3888" y="3017"/>
                  <a:pt x="3018" y="3887"/>
                  <a:pt x="1944" y="3887"/>
                </a:cubicBezTo>
                <a:lnTo>
                  <a:pt x="1944" y="3887"/>
                </a:lnTo>
                <a:cubicBezTo>
                  <a:pt x="870" y="3887"/>
                  <a:pt x="0" y="3017"/>
                  <a:pt x="0" y="1945"/>
                </a:cubicBezTo>
                <a:lnTo>
                  <a:pt x="0" y="1945"/>
                </a:lnTo>
                <a:cubicBezTo>
                  <a:pt x="0" y="871"/>
                  <a:pt x="870" y="0"/>
                  <a:pt x="1944" y="0"/>
                </a:cubicBezTo>
                <a:lnTo>
                  <a:pt x="1944" y="0"/>
                </a:lnTo>
                <a:cubicBezTo>
                  <a:pt x="3018" y="0"/>
                  <a:pt x="3888" y="871"/>
                  <a:pt x="3888" y="1945"/>
                </a:cubicBez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06" name="Google Shape;506;p83"/>
          <p:cNvSpPr/>
          <p:nvPr/>
        </p:nvSpPr>
        <p:spPr>
          <a:xfrm>
            <a:off x="702111" y="1670451"/>
            <a:ext cx="1539300" cy="1538899"/>
          </a:xfrm>
          <a:custGeom>
            <a:rect b="b" l="l" r="r" t="t"/>
            <a:pathLst>
              <a:path extrusionOk="0" h="3294" w="3295">
                <a:moveTo>
                  <a:pt x="3294" y="1648"/>
                </a:moveTo>
                <a:lnTo>
                  <a:pt x="3294" y="1648"/>
                </a:lnTo>
                <a:cubicBezTo>
                  <a:pt x="3294" y="2556"/>
                  <a:pt x="2557" y="3293"/>
                  <a:pt x="1647" y="3293"/>
                </a:cubicBezTo>
                <a:lnTo>
                  <a:pt x="1647" y="3293"/>
                </a:lnTo>
                <a:cubicBezTo>
                  <a:pt x="737" y="3293"/>
                  <a:pt x="0" y="2556"/>
                  <a:pt x="0" y="1648"/>
                </a:cubicBezTo>
                <a:lnTo>
                  <a:pt x="0" y="1648"/>
                </a:lnTo>
                <a:cubicBezTo>
                  <a:pt x="0" y="738"/>
                  <a:pt x="737" y="0"/>
                  <a:pt x="1647" y="0"/>
                </a:cubicBezTo>
                <a:lnTo>
                  <a:pt x="1647" y="0"/>
                </a:lnTo>
                <a:cubicBezTo>
                  <a:pt x="2557" y="0"/>
                  <a:pt x="3294" y="738"/>
                  <a:pt x="3294" y="1648"/>
                </a:cubicBezTo>
              </a:path>
            </a:pathLst>
          </a:custGeom>
          <a:solidFill>
            <a:schemeClr val="l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07" name="Google Shape;507;p83"/>
          <p:cNvSpPr/>
          <p:nvPr/>
        </p:nvSpPr>
        <p:spPr>
          <a:xfrm>
            <a:off x="1324426" y="3877857"/>
            <a:ext cx="294672" cy="294594"/>
          </a:xfrm>
          <a:custGeom>
            <a:rect b="b" l="l" r="r" t="t"/>
            <a:pathLst>
              <a:path extrusionOk="0" h="630" w="631">
                <a:moveTo>
                  <a:pt x="630" y="315"/>
                </a:moveTo>
                <a:lnTo>
                  <a:pt x="630" y="315"/>
                </a:lnTo>
                <a:cubicBezTo>
                  <a:pt x="630" y="489"/>
                  <a:pt x="489" y="629"/>
                  <a:pt x="315" y="629"/>
                </a:cubicBezTo>
                <a:lnTo>
                  <a:pt x="315" y="629"/>
                </a:lnTo>
                <a:cubicBezTo>
                  <a:pt x="141" y="629"/>
                  <a:pt x="0" y="489"/>
                  <a:pt x="0" y="315"/>
                </a:cubicBezTo>
                <a:lnTo>
                  <a:pt x="0" y="315"/>
                </a:lnTo>
                <a:cubicBezTo>
                  <a:pt x="0" y="140"/>
                  <a:pt x="141" y="0"/>
                  <a:pt x="315" y="0"/>
                </a:cubicBezTo>
                <a:lnTo>
                  <a:pt x="315" y="0"/>
                </a:lnTo>
                <a:cubicBezTo>
                  <a:pt x="489" y="0"/>
                  <a:pt x="630" y="140"/>
                  <a:pt x="630" y="315"/>
                </a:cubicBez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08" name="Google Shape;508;p83"/>
          <p:cNvSpPr/>
          <p:nvPr/>
        </p:nvSpPr>
        <p:spPr>
          <a:xfrm>
            <a:off x="1417155" y="3273213"/>
            <a:ext cx="111275" cy="675715"/>
          </a:xfrm>
          <a:custGeom>
            <a:rect b="b" l="l" r="r" t="t"/>
            <a:pathLst>
              <a:path extrusionOk="0" h="1445" w="240">
                <a:moveTo>
                  <a:pt x="239" y="1444"/>
                </a:moveTo>
                <a:lnTo>
                  <a:pt x="0" y="1444"/>
                </a:lnTo>
                <a:lnTo>
                  <a:pt x="0" y="0"/>
                </a:lnTo>
                <a:lnTo>
                  <a:pt x="239" y="0"/>
                </a:lnTo>
                <a:lnTo>
                  <a:pt x="239" y="1444"/>
                </a:ln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09" name="Google Shape;509;p83"/>
          <p:cNvSpPr/>
          <p:nvPr/>
        </p:nvSpPr>
        <p:spPr>
          <a:xfrm>
            <a:off x="2630874" y="1532424"/>
            <a:ext cx="1817485" cy="1817018"/>
          </a:xfrm>
          <a:custGeom>
            <a:rect b="b" l="l" r="r" t="t"/>
            <a:pathLst>
              <a:path extrusionOk="0" h="3888" w="3889">
                <a:moveTo>
                  <a:pt x="3888" y="1945"/>
                </a:moveTo>
                <a:lnTo>
                  <a:pt x="3888" y="1945"/>
                </a:lnTo>
                <a:cubicBezTo>
                  <a:pt x="3888" y="3017"/>
                  <a:pt x="3017" y="3887"/>
                  <a:pt x="1944" y="3887"/>
                </a:cubicBezTo>
                <a:lnTo>
                  <a:pt x="1944" y="3887"/>
                </a:lnTo>
                <a:cubicBezTo>
                  <a:pt x="870" y="3887"/>
                  <a:pt x="0" y="3017"/>
                  <a:pt x="0" y="1945"/>
                </a:cubicBezTo>
                <a:lnTo>
                  <a:pt x="0" y="1945"/>
                </a:lnTo>
                <a:cubicBezTo>
                  <a:pt x="0" y="871"/>
                  <a:pt x="870" y="0"/>
                  <a:pt x="1944" y="0"/>
                </a:cubicBezTo>
                <a:lnTo>
                  <a:pt x="1944" y="0"/>
                </a:lnTo>
                <a:cubicBezTo>
                  <a:pt x="3017" y="0"/>
                  <a:pt x="3888" y="871"/>
                  <a:pt x="3888" y="1945"/>
                </a:cubicBezTo>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10" name="Google Shape;510;p83"/>
          <p:cNvSpPr/>
          <p:nvPr/>
        </p:nvSpPr>
        <p:spPr>
          <a:xfrm>
            <a:off x="2768936" y="1670451"/>
            <a:ext cx="1539300" cy="1538899"/>
          </a:xfrm>
          <a:custGeom>
            <a:rect b="b" l="l" r="r" t="t"/>
            <a:pathLst>
              <a:path extrusionOk="0" h="3294" w="3295">
                <a:moveTo>
                  <a:pt x="3294" y="1648"/>
                </a:moveTo>
                <a:lnTo>
                  <a:pt x="3294" y="1648"/>
                </a:lnTo>
                <a:cubicBezTo>
                  <a:pt x="3294" y="2556"/>
                  <a:pt x="2556" y="3293"/>
                  <a:pt x="1647" y="3293"/>
                </a:cubicBezTo>
                <a:lnTo>
                  <a:pt x="1647" y="3293"/>
                </a:lnTo>
                <a:cubicBezTo>
                  <a:pt x="737" y="3293"/>
                  <a:pt x="0" y="2556"/>
                  <a:pt x="0" y="1648"/>
                </a:cubicBezTo>
                <a:lnTo>
                  <a:pt x="0" y="1648"/>
                </a:lnTo>
                <a:cubicBezTo>
                  <a:pt x="0" y="738"/>
                  <a:pt x="737" y="0"/>
                  <a:pt x="1647" y="0"/>
                </a:cubicBezTo>
                <a:lnTo>
                  <a:pt x="1647" y="0"/>
                </a:lnTo>
                <a:cubicBezTo>
                  <a:pt x="2556" y="0"/>
                  <a:pt x="3294" y="738"/>
                  <a:pt x="3294" y="1648"/>
                </a:cubicBezTo>
              </a:path>
            </a:pathLst>
          </a:custGeom>
          <a:solidFill>
            <a:schemeClr val="l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11" name="Google Shape;511;p83"/>
          <p:cNvSpPr/>
          <p:nvPr/>
        </p:nvSpPr>
        <p:spPr>
          <a:xfrm>
            <a:off x="3391251" y="3877857"/>
            <a:ext cx="294672" cy="294594"/>
          </a:xfrm>
          <a:custGeom>
            <a:rect b="b" l="l" r="r" t="t"/>
            <a:pathLst>
              <a:path extrusionOk="0" h="630" w="631">
                <a:moveTo>
                  <a:pt x="630" y="315"/>
                </a:moveTo>
                <a:lnTo>
                  <a:pt x="630" y="315"/>
                </a:lnTo>
                <a:cubicBezTo>
                  <a:pt x="630" y="489"/>
                  <a:pt x="489" y="629"/>
                  <a:pt x="315" y="629"/>
                </a:cubicBezTo>
                <a:lnTo>
                  <a:pt x="315" y="629"/>
                </a:lnTo>
                <a:cubicBezTo>
                  <a:pt x="141" y="629"/>
                  <a:pt x="0" y="489"/>
                  <a:pt x="0" y="315"/>
                </a:cubicBezTo>
                <a:lnTo>
                  <a:pt x="0" y="315"/>
                </a:lnTo>
                <a:cubicBezTo>
                  <a:pt x="0" y="140"/>
                  <a:pt x="141" y="0"/>
                  <a:pt x="315" y="0"/>
                </a:cubicBezTo>
                <a:lnTo>
                  <a:pt x="315" y="0"/>
                </a:lnTo>
                <a:cubicBezTo>
                  <a:pt x="489" y="0"/>
                  <a:pt x="630" y="140"/>
                  <a:pt x="630" y="315"/>
                </a:cubicBezTo>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12" name="Google Shape;512;p83"/>
          <p:cNvSpPr/>
          <p:nvPr/>
        </p:nvSpPr>
        <p:spPr>
          <a:xfrm>
            <a:off x="3481919" y="3273213"/>
            <a:ext cx="113334" cy="675715"/>
          </a:xfrm>
          <a:custGeom>
            <a:rect b="b" l="l" r="r" t="t"/>
            <a:pathLst>
              <a:path extrusionOk="0" h="1445" w="241">
                <a:moveTo>
                  <a:pt x="240" y="1444"/>
                </a:moveTo>
                <a:lnTo>
                  <a:pt x="0" y="1444"/>
                </a:lnTo>
                <a:lnTo>
                  <a:pt x="0" y="0"/>
                </a:lnTo>
                <a:lnTo>
                  <a:pt x="240" y="0"/>
                </a:lnTo>
                <a:lnTo>
                  <a:pt x="240" y="1444"/>
                </a:lnTo>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13" name="Google Shape;513;p83"/>
          <p:cNvSpPr/>
          <p:nvPr/>
        </p:nvSpPr>
        <p:spPr>
          <a:xfrm>
            <a:off x="4695639" y="1532424"/>
            <a:ext cx="1817485" cy="1817018"/>
          </a:xfrm>
          <a:custGeom>
            <a:rect b="b" l="l" r="r" t="t"/>
            <a:pathLst>
              <a:path extrusionOk="0" h="3888" w="3889">
                <a:moveTo>
                  <a:pt x="3888" y="1945"/>
                </a:moveTo>
                <a:lnTo>
                  <a:pt x="3888" y="1945"/>
                </a:lnTo>
                <a:cubicBezTo>
                  <a:pt x="3888" y="3017"/>
                  <a:pt x="3018" y="3887"/>
                  <a:pt x="1945" y="3887"/>
                </a:cubicBezTo>
                <a:lnTo>
                  <a:pt x="1945" y="3887"/>
                </a:lnTo>
                <a:cubicBezTo>
                  <a:pt x="871" y="3887"/>
                  <a:pt x="0" y="3017"/>
                  <a:pt x="0" y="1945"/>
                </a:cubicBezTo>
                <a:lnTo>
                  <a:pt x="0" y="1945"/>
                </a:lnTo>
                <a:cubicBezTo>
                  <a:pt x="0" y="871"/>
                  <a:pt x="871" y="0"/>
                  <a:pt x="1945" y="0"/>
                </a:cubicBezTo>
                <a:lnTo>
                  <a:pt x="1945" y="0"/>
                </a:lnTo>
                <a:cubicBezTo>
                  <a:pt x="3018" y="0"/>
                  <a:pt x="3888" y="871"/>
                  <a:pt x="3888" y="1945"/>
                </a:cubicBezTo>
              </a:path>
            </a:pathLst>
          </a:cu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14" name="Google Shape;514;p83"/>
          <p:cNvSpPr/>
          <p:nvPr/>
        </p:nvSpPr>
        <p:spPr>
          <a:xfrm>
            <a:off x="4833701" y="1670451"/>
            <a:ext cx="1539298" cy="1538899"/>
          </a:xfrm>
          <a:custGeom>
            <a:rect b="b" l="l" r="r" t="t"/>
            <a:pathLst>
              <a:path extrusionOk="0" h="3294" w="3296">
                <a:moveTo>
                  <a:pt x="3295" y="1648"/>
                </a:moveTo>
                <a:lnTo>
                  <a:pt x="3295" y="1648"/>
                </a:lnTo>
                <a:cubicBezTo>
                  <a:pt x="3295" y="2556"/>
                  <a:pt x="2557" y="3293"/>
                  <a:pt x="1648" y="3293"/>
                </a:cubicBezTo>
                <a:lnTo>
                  <a:pt x="1648" y="3293"/>
                </a:lnTo>
                <a:cubicBezTo>
                  <a:pt x="738" y="3293"/>
                  <a:pt x="0" y="2556"/>
                  <a:pt x="0" y="1648"/>
                </a:cubicBezTo>
                <a:lnTo>
                  <a:pt x="0" y="1648"/>
                </a:lnTo>
                <a:cubicBezTo>
                  <a:pt x="0" y="738"/>
                  <a:pt x="738" y="0"/>
                  <a:pt x="1648" y="0"/>
                </a:cubicBezTo>
                <a:lnTo>
                  <a:pt x="1648" y="0"/>
                </a:lnTo>
                <a:cubicBezTo>
                  <a:pt x="2557" y="0"/>
                  <a:pt x="3295" y="738"/>
                  <a:pt x="3295" y="1648"/>
                </a:cubicBezTo>
              </a:path>
            </a:pathLst>
          </a:custGeom>
          <a:solidFill>
            <a:schemeClr val="l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15" name="Google Shape;515;p83"/>
          <p:cNvSpPr/>
          <p:nvPr/>
        </p:nvSpPr>
        <p:spPr>
          <a:xfrm>
            <a:off x="5456016" y="3877857"/>
            <a:ext cx="294672" cy="294594"/>
          </a:xfrm>
          <a:custGeom>
            <a:rect b="b" l="l" r="r" t="t"/>
            <a:pathLst>
              <a:path extrusionOk="0" h="630" w="632">
                <a:moveTo>
                  <a:pt x="631" y="315"/>
                </a:moveTo>
                <a:lnTo>
                  <a:pt x="631" y="315"/>
                </a:lnTo>
                <a:cubicBezTo>
                  <a:pt x="631" y="489"/>
                  <a:pt x="489" y="629"/>
                  <a:pt x="316" y="629"/>
                </a:cubicBezTo>
                <a:lnTo>
                  <a:pt x="316" y="629"/>
                </a:lnTo>
                <a:cubicBezTo>
                  <a:pt x="141" y="629"/>
                  <a:pt x="0" y="489"/>
                  <a:pt x="0" y="315"/>
                </a:cubicBezTo>
                <a:lnTo>
                  <a:pt x="0" y="315"/>
                </a:lnTo>
                <a:cubicBezTo>
                  <a:pt x="0" y="140"/>
                  <a:pt x="141" y="0"/>
                  <a:pt x="316" y="0"/>
                </a:cubicBezTo>
                <a:lnTo>
                  <a:pt x="316" y="0"/>
                </a:lnTo>
                <a:cubicBezTo>
                  <a:pt x="489" y="0"/>
                  <a:pt x="631" y="140"/>
                  <a:pt x="631" y="315"/>
                </a:cubicBezTo>
              </a:path>
            </a:pathLst>
          </a:cu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16" name="Google Shape;516;p83"/>
          <p:cNvSpPr/>
          <p:nvPr/>
        </p:nvSpPr>
        <p:spPr>
          <a:xfrm>
            <a:off x="5548745" y="3273213"/>
            <a:ext cx="113336" cy="675715"/>
          </a:xfrm>
          <a:custGeom>
            <a:rect b="b" l="l" r="r" t="t"/>
            <a:pathLst>
              <a:path extrusionOk="0" h="1445" w="241">
                <a:moveTo>
                  <a:pt x="240" y="1444"/>
                </a:moveTo>
                <a:lnTo>
                  <a:pt x="0" y="1444"/>
                </a:lnTo>
                <a:lnTo>
                  <a:pt x="0" y="0"/>
                </a:lnTo>
                <a:lnTo>
                  <a:pt x="240" y="0"/>
                </a:lnTo>
                <a:lnTo>
                  <a:pt x="240" y="1444"/>
                </a:lnTo>
              </a:path>
            </a:pathLst>
          </a:cu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17" name="Google Shape;517;p83"/>
          <p:cNvSpPr/>
          <p:nvPr/>
        </p:nvSpPr>
        <p:spPr>
          <a:xfrm>
            <a:off x="6762465" y="1532424"/>
            <a:ext cx="1817485" cy="1817018"/>
          </a:xfrm>
          <a:custGeom>
            <a:rect b="b" l="l" r="r" t="t"/>
            <a:pathLst>
              <a:path extrusionOk="0" h="3888" w="3889">
                <a:moveTo>
                  <a:pt x="3888" y="1945"/>
                </a:moveTo>
                <a:lnTo>
                  <a:pt x="3888" y="1945"/>
                </a:lnTo>
                <a:cubicBezTo>
                  <a:pt x="3888" y="3017"/>
                  <a:pt x="3018" y="3887"/>
                  <a:pt x="1944" y="3887"/>
                </a:cubicBezTo>
                <a:lnTo>
                  <a:pt x="1944" y="3887"/>
                </a:lnTo>
                <a:cubicBezTo>
                  <a:pt x="870" y="3887"/>
                  <a:pt x="0" y="3017"/>
                  <a:pt x="0" y="1945"/>
                </a:cubicBezTo>
                <a:lnTo>
                  <a:pt x="0" y="1945"/>
                </a:lnTo>
                <a:cubicBezTo>
                  <a:pt x="0" y="871"/>
                  <a:pt x="870" y="0"/>
                  <a:pt x="1944" y="0"/>
                </a:cubicBezTo>
                <a:lnTo>
                  <a:pt x="1944" y="0"/>
                </a:lnTo>
                <a:cubicBezTo>
                  <a:pt x="3018" y="0"/>
                  <a:pt x="3888" y="871"/>
                  <a:pt x="3888" y="1945"/>
                </a:cubicBezTo>
              </a:path>
            </a:pathLst>
          </a:custGeom>
          <a:solidFill>
            <a:schemeClr val="accent4"/>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18" name="Google Shape;518;p83"/>
          <p:cNvSpPr/>
          <p:nvPr/>
        </p:nvSpPr>
        <p:spPr>
          <a:xfrm>
            <a:off x="6900528" y="1670451"/>
            <a:ext cx="1539300" cy="1538899"/>
          </a:xfrm>
          <a:custGeom>
            <a:rect b="b" l="l" r="r" t="t"/>
            <a:pathLst>
              <a:path extrusionOk="0" h="3294" w="3295">
                <a:moveTo>
                  <a:pt x="3294" y="1648"/>
                </a:moveTo>
                <a:lnTo>
                  <a:pt x="3294" y="1648"/>
                </a:lnTo>
                <a:cubicBezTo>
                  <a:pt x="3294" y="2556"/>
                  <a:pt x="2557" y="3293"/>
                  <a:pt x="1647" y="3293"/>
                </a:cubicBezTo>
                <a:lnTo>
                  <a:pt x="1647" y="3293"/>
                </a:lnTo>
                <a:cubicBezTo>
                  <a:pt x="737" y="3293"/>
                  <a:pt x="0" y="2556"/>
                  <a:pt x="0" y="1648"/>
                </a:cubicBezTo>
                <a:lnTo>
                  <a:pt x="0" y="1648"/>
                </a:lnTo>
                <a:cubicBezTo>
                  <a:pt x="0" y="738"/>
                  <a:pt x="737" y="0"/>
                  <a:pt x="1647" y="0"/>
                </a:cubicBezTo>
                <a:lnTo>
                  <a:pt x="1647" y="0"/>
                </a:lnTo>
                <a:cubicBezTo>
                  <a:pt x="2557" y="0"/>
                  <a:pt x="3294" y="738"/>
                  <a:pt x="3294" y="1648"/>
                </a:cubicBezTo>
              </a:path>
            </a:pathLst>
          </a:custGeom>
          <a:solidFill>
            <a:schemeClr val="l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19" name="Google Shape;519;p83"/>
          <p:cNvSpPr/>
          <p:nvPr/>
        </p:nvSpPr>
        <p:spPr>
          <a:xfrm>
            <a:off x="7522842" y="3877857"/>
            <a:ext cx="294672" cy="294594"/>
          </a:xfrm>
          <a:custGeom>
            <a:rect b="b" l="l" r="r" t="t"/>
            <a:pathLst>
              <a:path extrusionOk="0" h="630" w="631">
                <a:moveTo>
                  <a:pt x="630" y="315"/>
                </a:moveTo>
                <a:lnTo>
                  <a:pt x="630" y="315"/>
                </a:lnTo>
                <a:cubicBezTo>
                  <a:pt x="630" y="489"/>
                  <a:pt x="489" y="629"/>
                  <a:pt x="315" y="629"/>
                </a:cubicBezTo>
                <a:lnTo>
                  <a:pt x="315" y="629"/>
                </a:lnTo>
                <a:cubicBezTo>
                  <a:pt x="141" y="629"/>
                  <a:pt x="0" y="489"/>
                  <a:pt x="0" y="315"/>
                </a:cubicBezTo>
                <a:lnTo>
                  <a:pt x="0" y="315"/>
                </a:lnTo>
                <a:cubicBezTo>
                  <a:pt x="0" y="140"/>
                  <a:pt x="141" y="0"/>
                  <a:pt x="315" y="0"/>
                </a:cubicBezTo>
                <a:lnTo>
                  <a:pt x="315" y="0"/>
                </a:lnTo>
                <a:cubicBezTo>
                  <a:pt x="489" y="0"/>
                  <a:pt x="630" y="140"/>
                  <a:pt x="630" y="315"/>
                </a:cubicBezTo>
              </a:path>
            </a:pathLst>
          </a:custGeom>
          <a:solidFill>
            <a:schemeClr val="accent4"/>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20" name="Google Shape;520;p83"/>
          <p:cNvSpPr/>
          <p:nvPr/>
        </p:nvSpPr>
        <p:spPr>
          <a:xfrm>
            <a:off x="7613510" y="3273213"/>
            <a:ext cx="113336" cy="675715"/>
          </a:xfrm>
          <a:custGeom>
            <a:rect b="b" l="l" r="r" t="t"/>
            <a:pathLst>
              <a:path extrusionOk="0" h="1445" w="241">
                <a:moveTo>
                  <a:pt x="240" y="1444"/>
                </a:moveTo>
                <a:lnTo>
                  <a:pt x="0" y="1444"/>
                </a:lnTo>
                <a:lnTo>
                  <a:pt x="0" y="0"/>
                </a:lnTo>
                <a:lnTo>
                  <a:pt x="240" y="0"/>
                </a:lnTo>
                <a:lnTo>
                  <a:pt x="240" y="1444"/>
                </a:lnTo>
              </a:path>
            </a:pathLst>
          </a:custGeom>
          <a:solidFill>
            <a:schemeClr val="accent4"/>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grpSp>
        <p:nvGrpSpPr>
          <p:cNvPr id="521" name="Google Shape;521;p83"/>
          <p:cNvGrpSpPr/>
          <p:nvPr/>
        </p:nvGrpSpPr>
        <p:grpSpPr>
          <a:xfrm>
            <a:off x="847883" y="2050686"/>
            <a:ext cx="1247733" cy="669349"/>
            <a:chOff x="2208104" y="5391198"/>
            <a:chExt cx="3326400" cy="1784931"/>
          </a:xfrm>
        </p:grpSpPr>
        <p:sp>
          <p:nvSpPr>
            <p:cNvPr id="522" name="Google Shape;522;p83"/>
            <p:cNvSpPr txBox="1"/>
            <p:nvPr/>
          </p:nvSpPr>
          <p:spPr>
            <a:xfrm>
              <a:off x="2208104" y="6074829"/>
              <a:ext cx="3326400" cy="1101300"/>
            </a:xfrm>
            <a:prstGeom prst="rect">
              <a:avLst/>
            </a:prstGeom>
            <a:noFill/>
            <a:ln>
              <a:noFill/>
            </a:ln>
          </p:spPr>
          <p:txBody>
            <a:bodyPr anchorCtr="0" anchor="t" bIns="17150" lIns="34300" spcFirstLastPara="1" rIns="34300" wrap="square" tIns="17150">
              <a:spAutoFit/>
            </a:bodyPr>
            <a:lstStyle/>
            <a:p>
              <a:pPr indent="0" lvl="0" marL="0" marR="0" rtl="0" algn="ctr">
                <a:lnSpc>
                  <a:spcPct val="145833"/>
                </a:lnSpc>
                <a:spcBef>
                  <a:spcPts val="0"/>
                </a:spcBef>
                <a:spcAft>
                  <a:spcPts val="0"/>
                </a:spcAft>
                <a:buClr>
                  <a:schemeClr val="dk1"/>
                </a:buClr>
                <a:buSzPts val="900"/>
                <a:buFont typeface="Arial"/>
                <a:buNone/>
              </a:pPr>
              <a:r>
                <a:rPr b="1" lang="it" sz="1000">
                  <a:solidFill>
                    <a:schemeClr val="dk1"/>
                  </a:solidFill>
                  <a:latin typeface="Lato"/>
                  <a:ea typeface="Lato"/>
                  <a:cs typeface="Lato"/>
                  <a:sym typeface="Lato"/>
                </a:rPr>
                <a:t>Definition and main aspects </a:t>
              </a:r>
              <a:endParaRPr b="1" sz="600"/>
            </a:p>
          </p:txBody>
        </p:sp>
        <p:sp>
          <p:nvSpPr>
            <p:cNvPr id="523" name="Google Shape;523;p83"/>
            <p:cNvSpPr txBox="1"/>
            <p:nvPr/>
          </p:nvSpPr>
          <p:spPr>
            <a:xfrm>
              <a:off x="2393230" y="5391198"/>
              <a:ext cx="2956200" cy="5850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Open Access</a:t>
              </a:r>
              <a:endParaRPr sz="500"/>
            </a:p>
          </p:txBody>
        </p:sp>
      </p:grpSp>
      <p:grpSp>
        <p:nvGrpSpPr>
          <p:cNvPr id="524" name="Google Shape;524;p83"/>
          <p:cNvGrpSpPr/>
          <p:nvPr/>
        </p:nvGrpSpPr>
        <p:grpSpPr>
          <a:xfrm>
            <a:off x="2914708" y="2050686"/>
            <a:ext cx="1247733" cy="658099"/>
            <a:chOff x="2208104" y="5391198"/>
            <a:chExt cx="3326400" cy="1754931"/>
          </a:xfrm>
        </p:grpSpPr>
        <p:sp>
          <p:nvSpPr>
            <p:cNvPr id="525" name="Google Shape;525;p83"/>
            <p:cNvSpPr txBox="1"/>
            <p:nvPr/>
          </p:nvSpPr>
          <p:spPr>
            <a:xfrm>
              <a:off x="2208104" y="6684429"/>
              <a:ext cx="3326400" cy="461700"/>
            </a:xfrm>
            <a:prstGeom prst="rect">
              <a:avLst/>
            </a:prstGeom>
            <a:noFill/>
            <a:ln>
              <a:noFill/>
            </a:ln>
          </p:spPr>
          <p:txBody>
            <a:bodyPr anchorCtr="0" anchor="t" bIns="17150" lIns="34300" spcFirstLastPara="1" rIns="34300" wrap="square" tIns="17150">
              <a:spAutoFit/>
            </a:bodyPr>
            <a:lstStyle/>
            <a:p>
              <a:pPr indent="0" lvl="0" marL="0" marR="0" rtl="0" algn="ctr">
                <a:lnSpc>
                  <a:spcPct val="145833"/>
                </a:lnSpc>
                <a:spcBef>
                  <a:spcPts val="0"/>
                </a:spcBef>
                <a:spcAft>
                  <a:spcPts val="0"/>
                </a:spcAft>
                <a:buClr>
                  <a:schemeClr val="dk1"/>
                </a:buClr>
                <a:buSzPts val="900"/>
                <a:buFont typeface="Arial"/>
                <a:buNone/>
              </a:pPr>
              <a:r>
                <a:rPr b="1" lang="it" sz="900">
                  <a:solidFill>
                    <a:schemeClr val="dk1"/>
                  </a:solidFill>
                  <a:latin typeface="Lato"/>
                  <a:ea typeface="Lato"/>
                  <a:cs typeface="Lato"/>
                  <a:sym typeface="Lato"/>
                </a:rPr>
                <a:t>OA without APCS</a:t>
              </a:r>
              <a:r>
                <a:rPr b="1" lang="it" sz="900">
                  <a:solidFill>
                    <a:schemeClr val="dk1"/>
                  </a:solidFill>
                  <a:latin typeface="Lato"/>
                  <a:ea typeface="Lato"/>
                  <a:cs typeface="Lato"/>
                  <a:sym typeface="Lato"/>
                </a:rPr>
                <a:t>  </a:t>
              </a:r>
              <a:endParaRPr b="1" sz="500"/>
            </a:p>
          </p:txBody>
        </p:sp>
        <p:sp>
          <p:nvSpPr>
            <p:cNvPr id="526" name="Google Shape;526;p83"/>
            <p:cNvSpPr txBox="1"/>
            <p:nvPr/>
          </p:nvSpPr>
          <p:spPr>
            <a:xfrm>
              <a:off x="2353155" y="5391198"/>
              <a:ext cx="3036300" cy="10776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No burden</a:t>
              </a:r>
              <a:endParaRPr b="1" sz="1200">
                <a:solidFill>
                  <a:schemeClr val="dk2"/>
                </a:solidFill>
                <a:latin typeface="Poppins"/>
                <a:ea typeface="Poppins"/>
                <a:cs typeface="Poppins"/>
                <a:sym typeface="Poppins"/>
              </a:endParaRPr>
            </a:p>
            <a:p>
              <a:pPr indent="0" lvl="0" marL="0" marR="0" rtl="0" algn="ctr">
                <a:spcBef>
                  <a:spcPts val="0"/>
                </a:spcBef>
                <a:spcAft>
                  <a:spcPts val="0"/>
                </a:spcAft>
                <a:buNone/>
              </a:pPr>
              <a:r>
                <a:rPr b="1" lang="it" sz="1200">
                  <a:solidFill>
                    <a:schemeClr val="dk2"/>
                  </a:solidFill>
                  <a:latin typeface="Poppins"/>
                  <a:ea typeface="Poppins"/>
                  <a:cs typeface="Poppins"/>
                  <a:sym typeface="Poppins"/>
                </a:rPr>
                <a:t>on authors</a:t>
              </a:r>
              <a:endParaRPr b="1" sz="1200">
                <a:solidFill>
                  <a:schemeClr val="dk2"/>
                </a:solidFill>
                <a:latin typeface="Poppins"/>
                <a:ea typeface="Poppins"/>
                <a:cs typeface="Poppins"/>
                <a:sym typeface="Poppins"/>
              </a:endParaRPr>
            </a:p>
          </p:txBody>
        </p:sp>
      </p:grpSp>
      <p:grpSp>
        <p:nvGrpSpPr>
          <p:cNvPr id="527" name="Google Shape;527;p83"/>
          <p:cNvGrpSpPr/>
          <p:nvPr/>
        </p:nvGrpSpPr>
        <p:grpSpPr>
          <a:xfrm>
            <a:off x="4979473" y="2050686"/>
            <a:ext cx="1247733" cy="707749"/>
            <a:chOff x="2208104" y="5391198"/>
            <a:chExt cx="3326400" cy="1887331"/>
          </a:xfrm>
        </p:grpSpPr>
        <p:sp>
          <p:nvSpPr>
            <p:cNvPr id="528" name="Google Shape;528;p83"/>
            <p:cNvSpPr txBox="1"/>
            <p:nvPr/>
          </p:nvSpPr>
          <p:spPr>
            <a:xfrm>
              <a:off x="2208104" y="6278029"/>
              <a:ext cx="3326400" cy="1000500"/>
            </a:xfrm>
            <a:prstGeom prst="rect">
              <a:avLst/>
            </a:prstGeom>
            <a:noFill/>
            <a:ln>
              <a:noFill/>
            </a:ln>
          </p:spPr>
          <p:txBody>
            <a:bodyPr anchorCtr="0" anchor="t" bIns="17150" lIns="34300" spcFirstLastPara="1" rIns="34300" wrap="square" tIns="17150">
              <a:spAutoFit/>
            </a:bodyPr>
            <a:lstStyle/>
            <a:p>
              <a:pPr indent="0" lvl="0" marL="0" marR="0" rtl="0" algn="ctr">
                <a:lnSpc>
                  <a:spcPct val="145833"/>
                </a:lnSpc>
                <a:spcBef>
                  <a:spcPts val="0"/>
                </a:spcBef>
                <a:spcAft>
                  <a:spcPts val="0"/>
                </a:spcAft>
                <a:buClr>
                  <a:schemeClr val="dk1"/>
                </a:buClr>
                <a:buSzPts val="900"/>
                <a:buFont typeface="Arial"/>
                <a:buNone/>
              </a:pPr>
              <a:r>
                <a:rPr b="1" lang="it" sz="900">
                  <a:solidFill>
                    <a:schemeClr val="dk1"/>
                  </a:solidFill>
                  <a:latin typeface="Lato"/>
                  <a:ea typeface="Lato"/>
                  <a:cs typeface="Lato"/>
                  <a:sym typeface="Lato"/>
                </a:rPr>
                <a:t>Capacity building and open-science.it</a:t>
              </a:r>
              <a:endParaRPr b="1" sz="500"/>
            </a:p>
          </p:txBody>
        </p:sp>
        <p:sp>
          <p:nvSpPr>
            <p:cNvPr id="529" name="Google Shape;529;p83"/>
            <p:cNvSpPr txBox="1"/>
            <p:nvPr/>
          </p:nvSpPr>
          <p:spPr>
            <a:xfrm>
              <a:off x="2345942" y="5391198"/>
              <a:ext cx="3050700" cy="5850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Support </a:t>
              </a:r>
              <a:endParaRPr sz="500"/>
            </a:p>
          </p:txBody>
        </p:sp>
      </p:grpSp>
      <p:grpSp>
        <p:nvGrpSpPr>
          <p:cNvPr id="530" name="Google Shape;530;p83"/>
          <p:cNvGrpSpPr/>
          <p:nvPr/>
        </p:nvGrpSpPr>
        <p:grpSpPr>
          <a:xfrm>
            <a:off x="6925950" y="2050675"/>
            <a:ext cx="1437683" cy="833610"/>
            <a:chOff x="1881765" y="5391168"/>
            <a:chExt cx="3832800" cy="2222961"/>
          </a:xfrm>
        </p:grpSpPr>
        <p:sp>
          <p:nvSpPr>
            <p:cNvPr id="531" name="Google Shape;531;p83"/>
            <p:cNvSpPr txBox="1"/>
            <p:nvPr/>
          </p:nvSpPr>
          <p:spPr>
            <a:xfrm>
              <a:off x="2208104" y="6074829"/>
              <a:ext cx="3326400" cy="1539300"/>
            </a:xfrm>
            <a:prstGeom prst="rect">
              <a:avLst/>
            </a:prstGeom>
            <a:noFill/>
            <a:ln>
              <a:noFill/>
            </a:ln>
          </p:spPr>
          <p:txBody>
            <a:bodyPr anchorCtr="0" anchor="t" bIns="17150" lIns="34300" spcFirstLastPara="1" rIns="34300" wrap="square" tIns="17150">
              <a:spAutoFit/>
            </a:bodyPr>
            <a:lstStyle/>
            <a:p>
              <a:pPr indent="0" lvl="0" marL="0" marR="0" rtl="0" algn="ctr">
                <a:lnSpc>
                  <a:spcPct val="145833"/>
                </a:lnSpc>
                <a:spcBef>
                  <a:spcPts val="0"/>
                </a:spcBef>
                <a:spcAft>
                  <a:spcPts val="0"/>
                </a:spcAft>
                <a:buClr>
                  <a:schemeClr val="dk1"/>
                </a:buClr>
                <a:buSzPts val="900"/>
                <a:buFont typeface="Arial"/>
                <a:buNone/>
              </a:pPr>
              <a:r>
                <a:rPr b="1" lang="it" sz="900">
                  <a:solidFill>
                    <a:schemeClr val="dk1"/>
                  </a:solidFill>
                  <a:latin typeface="Lato"/>
                  <a:ea typeface="Lato"/>
                  <a:cs typeface="Lato"/>
                  <a:sym typeface="Lato"/>
                </a:rPr>
                <a:t>The importance of taking care of data</a:t>
              </a:r>
              <a:endParaRPr b="1" sz="900">
                <a:solidFill>
                  <a:schemeClr val="dk1"/>
                </a:solidFill>
                <a:latin typeface="Lato"/>
                <a:ea typeface="Lato"/>
                <a:cs typeface="Lato"/>
                <a:sym typeface="Lato"/>
              </a:endParaRPr>
            </a:p>
            <a:p>
              <a:pPr indent="0" lvl="0" marL="0" marR="0" rtl="0" algn="l">
                <a:lnSpc>
                  <a:spcPct val="145833"/>
                </a:lnSpc>
                <a:spcBef>
                  <a:spcPts val="0"/>
                </a:spcBef>
                <a:spcAft>
                  <a:spcPts val="0"/>
                </a:spcAft>
                <a:buNone/>
              </a:pPr>
              <a:r>
                <a:rPr b="1" lang="it" sz="900">
                  <a:solidFill>
                    <a:schemeClr val="dk1"/>
                  </a:solidFill>
                  <a:latin typeface="Lato"/>
                  <a:ea typeface="Lato"/>
                  <a:cs typeface="Lato"/>
                  <a:sym typeface="Lato"/>
                </a:rPr>
                <a:t>            </a:t>
              </a:r>
              <a:endParaRPr b="1" sz="900">
                <a:solidFill>
                  <a:schemeClr val="dk1"/>
                </a:solidFill>
                <a:latin typeface="Lato"/>
                <a:ea typeface="Lato"/>
                <a:cs typeface="Lato"/>
                <a:sym typeface="Lato"/>
              </a:endParaRPr>
            </a:p>
          </p:txBody>
        </p:sp>
        <p:sp>
          <p:nvSpPr>
            <p:cNvPr id="532" name="Google Shape;532;p83"/>
            <p:cNvSpPr txBox="1"/>
            <p:nvPr/>
          </p:nvSpPr>
          <p:spPr>
            <a:xfrm>
              <a:off x="1881765" y="5391168"/>
              <a:ext cx="3832800" cy="5850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RDM</a:t>
              </a:r>
              <a:endParaRPr sz="500"/>
            </a:p>
          </p:txBody>
        </p:sp>
      </p:grpSp>
      <p:sp>
        <p:nvSpPr>
          <p:cNvPr id="533" name="Google Shape;533;p83"/>
          <p:cNvSpPr txBox="1"/>
          <p:nvPr/>
        </p:nvSpPr>
        <p:spPr>
          <a:xfrm>
            <a:off x="1129900" y="4321525"/>
            <a:ext cx="739200" cy="3117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800">
                <a:solidFill>
                  <a:schemeClr val="dk2"/>
                </a:solidFill>
                <a:latin typeface="Poppins"/>
                <a:ea typeface="Poppins"/>
                <a:cs typeface="Poppins"/>
                <a:sym typeface="Poppins"/>
              </a:rPr>
              <a:t>What</a:t>
            </a:r>
            <a:endParaRPr sz="500"/>
          </a:p>
        </p:txBody>
      </p:sp>
      <p:sp>
        <p:nvSpPr>
          <p:cNvPr id="534" name="Google Shape;534;p83"/>
          <p:cNvSpPr txBox="1"/>
          <p:nvPr/>
        </p:nvSpPr>
        <p:spPr>
          <a:xfrm>
            <a:off x="3169400" y="4321525"/>
            <a:ext cx="739200" cy="3117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800">
                <a:solidFill>
                  <a:schemeClr val="dk2"/>
                </a:solidFill>
                <a:latin typeface="Poppins"/>
                <a:ea typeface="Poppins"/>
                <a:cs typeface="Poppins"/>
                <a:sym typeface="Poppins"/>
              </a:rPr>
              <a:t>How</a:t>
            </a:r>
            <a:endParaRPr sz="500"/>
          </a:p>
        </p:txBody>
      </p:sp>
      <p:sp>
        <p:nvSpPr>
          <p:cNvPr id="535" name="Google Shape;535;p83"/>
          <p:cNvSpPr txBox="1"/>
          <p:nvPr/>
        </p:nvSpPr>
        <p:spPr>
          <a:xfrm>
            <a:off x="5233801" y="4321525"/>
            <a:ext cx="812100" cy="3117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800">
                <a:solidFill>
                  <a:schemeClr val="dk2"/>
                </a:solidFill>
                <a:latin typeface="Poppins"/>
                <a:ea typeface="Poppins"/>
                <a:cs typeface="Poppins"/>
                <a:sym typeface="Poppins"/>
              </a:rPr>
              <a:t>Help</a:t>
            </a:r>
            <a:endParaRPr b="1" sz="1800">
              <a:solidFill>
                <a:schemeClr val="dk2"/>
              </a:solidFill>
              <a:latin typeface="Poppins"/>
              <a:ea typeface="Poppins"/>
              <a:cs typeface="Poppins"/>
              <a:sym typeface="Poppins"/>
            </a:endParaRPr>
          </a:p>
        </p:txBody>
      </p:sp>
      <p:sp>
        <p:nvSpPr>
          <p:cNvPr id="536" name="Google Shape;536;p83"/>
          <p:cNvSpPr txBox="1"/>
          <p:nvPr/>
        </p:nvSpPr>
        <p:spPr>
          <a:xfrm>
            <a:off x="7355600" y="4321525"/>
            <a:ext cx="698400" cy="311700"/>
          </a:xfrm>
          <a:prstGeom prst="rect">
            <a:avLst/>
          </a:prstGeom>
          <a:noFill/>
          <a:ln>
            <a:noFill/>
          </a:ln>
        </p:spPr>
        <p:txBody>
          <a:bodyPr anchorCtr="0" anchor="b" bIns="17150" lIns="34300" spcFirstLastPara="1" rIns="34300" wrap="square" tIns="17150">
            <a:spAutoFit/>
          </a:bodyPr>
          <a:lstStyle/>
          <a:p>
            <a:pPr indent="0" lvl="0" marL="0" marR="0" rtl="0" algn="ctr">
              <a:spcBef>
                <a:spcPts val="0"/>
              </a:spcBef>
              <a:spcAft>
                <a:spcPts val="0"/>
              </a:spcAft>
              <a:buNone/>
            </a:pPr>
            <a:r>
              <a:rPr b="1" lang="it" sz="1800">
                <a:solidFill>
                  <a:schemeClr val="dk2"/>
                </a:solidFill>
                <a:latin typeface="Poppins"/>
                <a:ea typeface="Poppins"/>
                <a:cs typeface="Poppins"/>
                <a:sym typeface="Poppins"/>
              </a:rPr>
              <a:t>Why</a:t>
            </a:r>
            <a:endParaRPr sz="5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110"/>
          <p:cNvSpPr txBox="1"/>
          <p:nvPr>
            <p:ph type="title"/>
          </p:nvPr>
        </p:nvSpPr>
        <p:spPr>
          <a:xfrm>
            <a:off x="265500" y="4720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False myth</a:t>
            </a:r>
            <a:endParaRPr/>
          </a:p>
        </p:txBody>
      </p:sp>
      <p:sp>
        <p:nvSpPr>
          <p:cNvPr id="863" name="Google Shape;863;p110"/>
          <p:cNvSpPr txBox="1"/>
          <p:nvPr>
            <p:ph idx="1" type="subTitle"/>
          </p:nvPr>
        </p:nvSpPr>
        <p:spPr>
          <a:xfrm>
            <a:off x="265500" y="2692800"/>
            <a:ext cx="4045200" cy="160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it" sz="2400">
                <a:solidFill>
                  <a:srgbClr val="3F3F3F"/>
                </a:solidFill>
                <a:latin typeface="Roboto"/>
                <a:ea typeface="Roboto"/>
                <a:cs typeface="Roboto"/>
                <a:sym typeface="Roboto"/>
              </a:rPr>
              <a:t>OA does not mean </a:t>
            </a:r>
            <a:br>
              <a:rPr b="1" lang="it" sz="2400">
                <a:solidFill>
                  <a:srgbClr val="3F3F3F"/>
                </a:solidFill>
                <a:latin typeface="Roboto"/>
                <a:ea typeface="Roboto"/>
                <a:cs typeface="Roboto"/>
                <a:sym typeface="Roboto"/>
              </a:rPr>
            </a:br>
            <a:r>
              <a:rPr b="1" lang="it" sz="2400">
                <a:solidFill>
                  <a:srgbClr val="3F3F3F"/>
                </a:solidFill>
                <a:latin typeface="Roboto"/>
                <a:ea typeface="Roboto"/>
                <a:cs typeface="Roboto"/>
                <a:sym typeface="Roboto"/>
              </a:rPr>
              <a:t>paying to publish!</a:t>
            </a:r>
            <a:endParaRPr b="1" sz="2400">
              <a:solidFill>
                <a:srgbClr val="3F3F3F"/>
              </a:solidFill>
              <a:latin typeface="Roboto"/>
              <a:ea typeface="Roboto"/>
              <a:cs typeface="Roboto"/>
              <a:sym typeface="Roboto"/>
            </a:endParaRPr>
          </a:p>
          <a:p>
            <a:pPr indent="0" lvl="0" marL="0" rtl="0" algn="l">
              <a:spcBef>
                <a:spcPts val="0"/>
              </a:spcBef>
              <a:spcAft>
                <a:spcPts val="0"/>
              </a:spcAft>
              <a:buNone/>
            </a:pPr>
            <a:r>
              <a:t/>
            </a:r>
            <a:endParaRPr sz="1800">
              <a:solidFill>
                <a:srgbClr val="3F3F3F"/>
              </a:solidFill>
              <a:latin typeface="Roboto"/>
              <a:ea typeface="Roboto"/>
              <a:cs typeface="Roboto"/>
              <a:sym typeface="Roboto"/>
            </a:endParaRPr>
          </a:p>
          <a:p>
            <a:pPr indent="0" lvl="0" marL="0" rtl="0" algn="l">
              <a:spcBef>
                <a:spcPts val="0"/>
              </a:spcBef>
              <a:spcAft>
                <a:spcPts val="0"/>
              </a:spcAft>
              <a:buNone/>
            </a:pPr>
            <a:r>
              <a:rPr lang="it" sz="1800">
                <a:solidFill>
                  <a:srgbClr val="3F3F3F"/>
                </a:solidFill>
                <a:latin typeface="Roboto"/>
                <a:ea typeface="Roboto"/>
                <a:cs typeface="Roboto"/>
                <a:sym typeface="Roboto"/>
              </a:rPr>
              <a:t>In Open Access a distinction must be made between </a:t>
            </a:r>
            <a:r>
              <a:rPr lang="it" sz="1800">
                <a:solidFill>
                  <a:srgbClr val="3F3F3F"/>
                </a:solidFill>
                <a:highlight>
                  <a:srgbClr val="F8E71C"/>
                </a:highlight>
                <a:latin typeface="Roboto"/>
                <a:ea typeface="Roboto"/>
                <a:cs typeface="Roboto"/>
                <a:sym typeface="Roboto"/>
              </a:rPr>
              <a:t>business models</a:t>
            </a:r>
            <a:r>
              <a:rPr lang="it" sz="1800">
                <a:solidFill>
                  <a:srgbClr val="3F3F3F"/>
                </a:solidFill>
                <a:latin typeface="Roboto"/>
                <a:ea typeface="Roboto"/>
                <a:cs typeface="Roboto"/>
                <a:sym typeface="Roboto"/>
              </a:rPr>
              <a:t> </a:t>
            </a:r>
            <a:endParaRPr sz="1800">
              <a:solidFill>
                <a:srgbClr val="3F3F3F"/>
              </a:solidFill>
              <a:latin typeface="Roboto"/>
              <a:ea typeface="Roboto"/>
              <a:cs typeface="Roboto"/>
              <a:sym typeface="Roboto"/>
            </a:endParaRPr>
          </a:p>
          <a:p>
            <a:pPr indent="0" lvl="0" marL="0" rtl="0" algn="l">
              <a:spcBef>
                <a:spcPts val="0"/>
              </a:spcBef>
              <a:spcAft>
                <a:spcPts val="0"/>
              </a:spcAft>
              <a:buClr>
                <a:schemeClr val="dk2"/>
              </a:buClr>
              <a:buSzPts val="1100"/>
              <a:buFont typeface="Arial"/>
              <a:buNone/>
            </a:pPr>
            <a:r>
              <a:rPr lang="it" sz="1800">
                <a:solidFill>
                  <a:srgbClr val="3F3F3F"/>
                </a:solidFill>
                <a:latin typeface="Roboto"/>
                <a:ea typeface="Roboto"/>
                <a:cs typeface="Roboto"/>
                <a:sym typeface="Roboto"/>
              </a:rPr>
              <a:t>and </a:t>
            </a:r>
            <a:r>
              <a:rPr lang="it" sz="1800">
                <a:solidFill>
                  <a:srgbClr val="3F3F3F"/>
                </a:solidFill>
                <a:highlight>
                  <a:srgbClr val="F8E71C"/>
                </a:highlight>
                <a:latin typeface="Roboto"/>
                <a:ea typeface="Roboto"/>
                <a:cs typeface="Roboto"/>
                <a:sym typeface="Roboto"/>
              </a:rPr>
              <a:t>accessibility </a:t>
            </a:r>
            <a:endParaRPr sz="1800">
              <a:solidFill>
                <a:srgbClr val="3F3F3F"/>
              </a:solidFill>
              <a:latin typeface="Roboto"/>
              <a:ea typeface="Roboto"/>
              <a:cs typeface="Roboto"/>
              <a:sym typeface="Roboto"/>
            </a:endParaRPr>
          </a:p>
          <a:p>
            <a:pPr indent="0" lvl="0" marL="0" rtl="0" algn="ctr">
              <a:spcBef>
                <a:spcPts val="0"/>
              </a:spcBef>
              <a:spcAft>
                <a:spcPts val="0"/>
              </a:spcAft>
              <a:buNone/>
            </a:pPr>
            <a:r>
              <a:t/>
            </a:r>
            <a:endParaRPr sz="1800">
              <a:solidFill>
                <a:srgbClr val="3F3F3F"/>
              </a:solidFill>
            </a:endParaRPr>
          </a:p>
        </p:txBody>
      </p:sp>
      <p:pic>
        <p:nvPicPr>
          <p:cNvPr id="864" name="Google Shape;864;p110"/>
          <p:cNvPicPr preferRelativeResize="0"/>
          <p:nvPr/>
        </p:nvPicPr>
        <p:blipFill>
          <a:blip r:embed="rId3">
            <a:alphaModFix/>
          </a:blip>
          <a:stretch>
            <a:fillRect/>
          </a:stretch>
        </p:blipFill>
        <p:spPr>
          <a:xfrm>
            <a:off x="4584650" y="804375"/>
            <a:ext cx="4559352" cy="31131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11"/>
          <p:cNvSpPr/>
          <p:nvPr/>
        </p:nvSpPr>
        <p:spPr>
          <a:xfrm>
            <a:off x="4675824" y="1017901"/>
            <a:ext cx="1299300" cy="945900"/>
          </a:xfrm>
          <a:prstGeom prst="rect">
            <a:avLst/>
          </a:prstGeom>
          <a:solidFill>
            <a:schemeClr val="accent4"/>
          </a:solidFill>
          <a:ln cap="flat" cmpd="sng" w="38100">
            <a:solidFill>
              <a:schemeClr val="accent4"/>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70" name="Google Shape;870;p111"/>
          <p:cNvSpPr/>
          <p:nvPr/>
        </p:nvSpPr>
        <p:spPr>
          <a:xfrm>
            <a:off x="5975062" y="1017901"/>
            <a:ext cx="1299300" cy="945900"/>
          </a:xfrm>
          <a:prstGeom prst="rect">
            <a:avLst/>
          </a:prstGeom>
          <a:solidFill>
            <a:schemeClr val="accent4"/>
          </a:solidFill>
          <a:ln cap="flat" cmpd="sng" w="38100">
            <a:solidFill>
              <a:schemeClr val="accent4"/>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l">
              <a:lnSpc>
                <a:spcPct val="100000"/>
              </a:lnSpc>
              <a:spcBef>
                <a:spcPts val="0"/>
              </a:spcBef>
              <a:spcAft>
                <a:spcPts val="0"/>
              </a:spcAft>
              <a:buNone/>
            </a:pPr>
            <a:r>
              <a:t/>
            </a:r>
            <a:endParaRPr>
              <a:solidFill>
                <a:schemeClr val="lt1"/>
              </a:solidFill>
              <a:latin typeface="Calibri"/>
              <a:ea typeface="Calibri"/>
              <a:cs typeface="Calibri"/>
              <a:sym typeface="Calibri"/>
            </a:endParaRPr>
          </a:p>
        </p:txBody>
      </p:sp>
      <p:sp>
        <p:nvSpPr>
          <p:cNvPr id="871" name="Google Shape;871;p111"/>
          <p:cNvSpPr/>
          <p:nvPr/>
        </p:nvSpPr>
        <p:spPr>
          <a:xfrm>
            <a:off x="7274301" y="1017901"/>
            <a:ext cx="1299300" cy="945900"/>
          </a:xfrm>
          <a:prstGeom prst="rect">
            <a:avLst/>
          </a:prstGeom>
          <a:solidFill>
            <a:schemeClr val="accent4"/>
          </a:solidFill>
          <a:ln cap="flat" cmpd="sng" w="38100">
            <a:solidFill>
              <a:schemeClr val="accent4"/>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rPr lang="it">
                <a:solidFill>
                  <a:schemeClr val="lt1"/>
                </a:solidFill>
                <a:latin typeface="Calibri"/>
                <a:ea typeface="Calibri"/>
                <a:cs typeface="Calibri"/>
                <a:sym typeface="Calibri"/>
              </a:rPr>
              <a:t>Examples</a:t>
            </a:r>
            <a:endParaRPr b="0" i="0" sz="1400" u="none" cap="none" strike="noStrike">
              <a:solidFill>
                <a:schemeClr val="lt1"/>
              </a:solidFill>
              <a:latin typeface="Calibri"/>
              <a:ea typeface="Calibri"/>
              <a:cs typeface="Calibri"/>
              <a:sym typeface="Calibri"/>
            </a:endParaRPr>
          </a:p>
        </p:txBody>
      </p:sp>
      <p:sp>
        <p:nvSpPr>
          <p:cNvPr id="872" name="Google Shape;872;p111"/>
          <p:cNvSpPr/>
          <p:nvPr/>
        </p:nvSpPr>
        <p:spPr>
          <a:xfrm>
            <a:off x="2877050" y="1017901"/>
            <a:ext cx="1798500" cy="945900"/>
          </a:xfrm>
          <a:prstGeom prst="rect">
            <a:avLst/>
          </a:prstGeom>
          <a:solidFill>
            <a:schemeClr val="accent4"/>
          </a:solidFill>
          <a:ln cap="flat" cmpd="sng" w="38100">
            <a:solidFill>
              <a:schemeClr val="accent4"/>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rPr lang="it">
                <a:solidFill>
                  <a:schemeClr val="lt1"/>
                </a:solidFill>
                <a:latin typeface="Calibri"/>
                <a:ea typeface="Calibri"/>
                <a:cs typeface="Calibri"/>
                <a:sym typeface="Calibri"/>
              </a:rPr>
              <a:t>Business models</a:t>
            </a:r>
            <a:endParaRPr b="0" i="0" sz="1400" u="none" cap="none" strike="noStrike">
              <a:solidFill>
                <a:schemeClr val="lt1"/>
              </a:solidFill>
              <a:latin typeface="Calibri"/>
              <a:ea typeface="Calibri"/>
              <a:cs typeface="Calibri"/>
              <a:sym typeface="Calibri"/>
            </a:endParaRPr>
          </a:p>
        </p:txBody>
      </p:sp>
      <p:sp>
        <p:nvSpPr>
          <p:cNvPr id="873" name="Google Shape;873;p111"/>
          <p:cNvSpPr txBox="1"/>
          <p:nvPr/>
        </p:nvSpPr>
        <p:spPr>
          <a:xfrm>
            <a:off x="2162950" y="229650"/>
            <a:ext cx="4884900" cy="3888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b="1" lang="it" sz="2300">
                <a:solidFill>
                  <a:schemeClr val="dk2"/>
                </a:solidFill>
                <a:latin typeface="Poppins"/>
                <a:ea typeface="Poppins"/>
                <a:cs typeface="Poppins"/>
                <a:sym typeface="Poppins"/>
              </a:rPr>
              <a:t>OA and business models</a:t>
            </a:r>
            <a:endParaRPr sz="500"/>
          </a:p>
        </p:txBody>
      </p:sp>
      <p:sp>
        <p:nvSpPr>
          <p:cNvPr id="874" name="Google Shape;874;p111"/>
          <p:cNvSpPr/>
          <p:nvPr/>
        </p:nvSpPr>
        <p:spPr>
          <a:xfrm>
            <a:off x="2877050" y="1963939"/>
            <a:ext cx="17985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75" name="Google Shape;875;p111"/>
          <p:cNvSpPr/>
          <p:nvPr/>
        </p:nvSpPr>
        <p:spPr>
          <a:xfrm>
            <a:off x="2877050" y="2691661"/>
            <a:ext cx="17985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76" name="Google Shape;876;p111"/>
          <p:cNvSpPr/>
          <p:nvPr/>
        </p:nvSpPr>
        <p:spPr>
          <a:xfrm>
            <a:off x="2877050" y="3419382"/>
            <a:ext cx="17985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77" name="Google Shape;877;p111"/>
          <p:cNvSpPr/>
          <p:nvPr/>
        </p:nvSpPr>
        <p:spPr>
          <a:xfrm>
            <a:off x="2877050" y="4147104"/>
            <a:ext cx="17985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78" name="Google Shape;878;p111"/>
          <p:cNvSpPr/>
          <p:nvPr/>
        </p:nvSpPr>
        <p:spPr>
          <a:xfrm>
            <a:off x="4675824" y="1963939"/>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79" name="Google Shape;879;p111"/>
          <p:cNvSpPr/>
          <p:nvPr/>
        </p:nvSpPr>
        <p:spPr>
          <a:xfrm>
            <a:off x="4675824" y="2691661"/>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80" name="Google Shape;880;p111"/>
          <p:cNvSpPr/>
          <p:nvPr/>
        </p:nvSpPr>
        <p:spPr>
          <a:xfrm>
            <a:off x="4675824" y="3419382"/>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81" name="Google Shape;881;p111"/>
          <p:cNvSpPr/>
          <p:nvPr/>
        </p:nvSpPr>
        <p:spPr>
          <a:xfrm>
            <a:off x="4675824" y="4147104"/>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82" name="Google Shape;882;p111"/>
          <p:cNvSpPr/>
          <p:nvPr/>
        </p:nvSpPr>
        <p:spPr>
          <a:xfrm>
            <a:off x="5975063" y="1963939"/>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83" name="Google Shape;883;p111"/>
          <p:cNvSpPr/>
          <p:nvPr/>
        </p:nvSpPr>
        <p:spPr>
          <a:xfrm>
            <a:off x="5975063" y="2691661"/>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rPr lang="it">
                <a:solidFill>
                  <a:schemeClr val="lt1"/>
                </a:solidFill>
                <a:latin typeface="Calibri"/>
                <a:ea typeface="Calibri"/>
                <a:cs typeface="Calibri"/>
                <a:sym typeface="Calibri"/>
              </a:rPr>
              <a:t>	</a:t>
            </a:r>
            <a:endParaRPr b="0" i="0" sz="1400" u="none" cap="none" strike="noStrike">
              <a:solidFill>
                <a:schemeClr val="lt1"/>
              </a:solidFill>
              <a:latin typeface="Calibri"/>
              <a:ea typeface="Calibri"/>
              <a:cs typeface="Calibri"/>
              <a:sym typeface="Calibri"/>
            </a:endParaRPr>
          </a:p>
        </p:txBody>
      </p:sp>
      <p:sp>
        <p:nvSpPr>
          <p:cNvPr id="884" name="Google Shape;884;p111"/>
          <p:cNvSpPr/>
          <p:nvPr/>
        </p:nvSpPr>
        <p:spPr>
          <a:xfrm>
            <a:off x="5975063" y="3419382"/>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85" name="Google Shape;885;p111"/>
          <p:cNvSpPr/>
          <p:nvPr/>
        </p:nvSpPr>
        <p:spPr>
          <a:xfrm>
            <a:off x="5975063" y="4147104"/>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86" name="Google Shape;886;p111"/>
          <p:cNvSpPr/>
          <p:nvPr/>
        </p:nvSpPr>
        <p:spPr>
          <a:xfrm>
            <a:off x="7274301" y="1963939"/>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87" name="Google Shape;887;p111"/>
          <p:cNvSpPr/>
          <p:nvPr/>
        </p:nvSpPr>
        <p:spPr>
          <a:xfrm>
            <a:off x="7274301" y="2691661"/>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88" name="Google Shape;888;p111"/>
          <p:cNvSpPr/>
          <p:nvPr/>
        </p:nvSpPr>
        <p:spPr>
          <a:xfrm>
            <a:off x="7274301" y="3419382"/>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89" name="Google Shape;889;p111"/>
          <p:cNvSpPr/>
          <p:nvPr/>
        </p:nvSpPr>
        <p:spPr>
          <a:xfrm>
            <a:off x="7274301" y="4147104"/>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90" name="Google Shape;890;p111"/>
          <p:cNvSpPr txBox="1"/>
          <p:nvPr/>
        </p:nvSpPr>
        <p:spPr>
          <a:xfrm>
            <a:off x="7512794" y="434492"/>
            <a:ext cx="882900" cy="219300"/>
          </a:xfrm>
          <a:prstGeom prst="rect">
            <a:avLst/>
          </a:prstGeom>
          <a:noFill/>
          <a:ln>
            <a:noFill/>
          </a:ln>
        </p:spPr>
        <p:txBody>
          <a:bodyPr anchorCtr="0" anchor="ctr" bIns="17150" lIns="34300" spcFirstLastPara="1" rIns="34300" wrap="square" tIns="17150">
            <a:spAutoFit/>
          </a:bodyPr>
          <a:lstStyle/>
          <a:p>
            <a:pPr indent="0" lvl="0" marL="0" marR="0" rtl="0" algn="l">
              <a:spcBef>
                <a:spcPts val="0"/>
              </a:spcBef>
              <a:spcAft>
                <a:spcPts val="0"/>
              </a:spcAft>
              <a:buNone/>
            </a:pPr>
            <a:r>
              <a:rPr b="1" lang="it" sz="1200">
                <a:solidFill>
                  <a:schemeClr val="lt1"/>
                </a:solidFill>
                <a:latin typeface="Poppins"/>
                <a:ea typeface="Poppins"/>
                <a:cs typeface="Poppins"/>
                <a:sym typeface="Poppins"/>
              </a:rPr>
              <a:t>Examples</a:t>
            </a:r>
            <a:endParaRPr sz="500"/>
          </a:p>
        </p:txBody>
      </p:sp>
      <p:sp>
        <p:nvSpPr>
          <p:cNvPr id="891" name="Google Shape;891;p111"/>
          <p:cNvSpPr txBox="1"/>
          <p:nvPr/>
        </p:nvSpPr>
        <p:spPr>
          <a:xfrm>
            <a:off x="3203595" y="2084987"/>
            <a:ext cx="11892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Subscription</a:t>
            </a:r>
            <a:endParaRPr sz="500"/>
          </a:p>
        </p:txBody>
      </p:sp>
      <p:sp>
        <p:nvSpPr>
          <p:cNvPr id="892" name="Google Shape;892;p111"/>
          <p:cNvSpPr txBox="1"/>
          <p:nvPr/>
        </p:nvSpPr>
        <p:spPr>
          <a:xfrm>
            <a:off x="3271614" y="2812720"/>
            <a:ext cx="8049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Gold OA</a:t>
            </a:r>
            <a:endParaRPr sz="500"/>
          </a:p>
        </p:txBody>
      </p:sp>
      <p:sp>
        <p:nvSpPr>
          <p:cNvPr id="893" name="Google Shape;893;p111"/>
          <p:cNvSpPr txBox="1"/>
          <p:nvPr/>
        </p:nvSpPr>
        <p:spPr>
          <a:xfrm>
            <a:off x="3170607" y="3540453"/>
            <a:ext cx="11892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Diamond OA</a:t>
            </a:r>
            <a:endParaRPr sz="500"/>
          </a:p>
        </p:txBody>
      </p:sp>
      <p:sp>
        <p:nvSpPr>
          <p:cNvPr id="894" name="Google Shape;894;p111"/>
          <p:cNvSpPr txBox="1"/>
          <p:nvPr/>
        </p:nvSpPr>
        <p:spPr>
          <a:xfrm>
            <a:off x="3207947" y="4268131"/>
            <a:ext cx="9747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Hybrid</a:t>
            </a:r>
            <a:endParaRPr sz="500"/>
          </a:p>
        </p:txBody>
      </p:sp>
      <p:sp>
        <p:nvSpPr>
          <p:cNvPr id="895" name="Google Shape;895;p111"/>
          <p:cNvSpPr txBox="1"/>
          <p:nvPr/>
        </p:nvSpPr>
        <p:spPr>
          <a:xfrm>
            <a:off x="4838079" y="2116700"/>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RPOs</a:t>
            </a:r>
            <a:endParaRPr sz="500">
              <a:solidFill>
                <a:srgbClr val="1A1A1A"/>
              </a:solidFill>
            </a:endParaRPr>
          </a:p>
        </p:txBody>
      </p:sp>
      <p:sp>
        <p:nvSpPr>
          <p:cNvPr id="896" name="Google Shape;896;p111"/>
          <p:cNvSpPr txBox="1"/>
          <p:nvPr/>
        </p:nvSpPr>
        <p:spPr>
          <a:xfrm>
            <a:off x="4838079" y="2844422"/>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No one</a:t>
            </a:r>
            <a:endParaRPr sz="500">
              <a:solidFill>
                <a:srgbClr val="1A1A1A"/>
              </a:solidFill>
            </a:endParaRPr>
          </a:p>
        </p:txBody>
      </p:sp>
      <p:sp>
        <p:nvSpPr>
          <p:cNvPr id="897" name="Google Shape;897;p111"/>
          <p:cNvSpPr txBox="1"/>
          <p:nvPr/>
        </p:nvSpPr>
        <p:spPr>
          <a:xfrm>
            <a:off x="4838079" y="3572143"/>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chemeClr val="dk2"/>
                </a:solidFill>
                <a:latin typeface="Open Sans Light"/>
                <a:ea typeface="Open Sans Light"/>
                <a:cs typeface="Open Sans Light"/>
                <a:sym typeface="Open Sans Light"/>
              </a:rPr>
              <a:t>NO one</a:t>
            </a:r>
            <a:endParaRPr sz="500"/>
          </a:p>
        </p:txBody>
      </p:sp>
      <p:sp>
        <p:nvSpPr>
          <p:cNvPr id="898" name="Google Shape;898;p111"/>
          <p:cNvSpPr txBox="1"/>
          <p:nvPr/>
        </p:nvSpPr>
        <p:spPr>
          <a:xfrm>
            <a:off x="4838079" y="4299865"/>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RPO</a:t>
            </a:r>
            <a:endParaRPr sz="500">
              <a:solidFill>
                <a:srgbClr val="1A1A1A"/>
              </a:solidFill>
            </a:endParaRPr>
          </a:p>
        </p:txBody>
      </p:sp>
      <p:sp>
        <p:nvSpPr>
          <p:cNvPr id="899" name="Google Shape;899;p111"/>
          <p:cNvSpPr txBox="1"/>
          <p:nvPr/>
        </p:nvSpPr>
        <p:spPr>
          <a:xfrm>
            <a:off x="6137318" y="2116700"/>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chemeClr val="dk2"/>
                </a:solidFill>
                <a:latin typeface="Open Sans Light"/>
                <a:ea typeface="Open Sans Light"/>
                <a:cs typeface="Open Sans Light"/>
                <a:sym typeface="Open Sans Light"/>
              </a:rPr>
              <a:t>No one</a:t>
            </a:r>
            <a:endParaRPr sz="500"/>
          </a:p>
        </p:txBody>
      </p:sp>
      <p:sp>
        <p:nvSpPr>
          <p:cNvPr id="900" name="Google Shape;900;p111"/>
          <p:cNvSpPr txBox="1"/>
          <p:nvPr/>
        </p:nvSpPr>
        <p:spPr>
          <a:xfrm>
            <a:off x="6137318" y="2844422"/>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Author</a:t>
            </a:r>
            <a:endParaRPr sz="500">
              <a:solidFill>
                <a:srgbClr val="1A1A1A"/>
              </a:solidFill>
            </a:endParaRPr>
          </a:p>
        </p:txBody>
      </p:sp>
      <p:sp>
        <p:nvSpPr>
          <p:cNvPr id="901" name="Google Shape;901;p111"/>
          <p:cNvSpPr txBox="1"/>
          <p:nvPr/>
        </p:nvSpPr>
        <p:spPr>
          <a:xfrm>
            <a:off x="6115548" y="3486308"/>
            <a:ext cx="1048500" cy="5772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chemeClr val="dk2"/>
                </a:solidFill>
                <a:latin typeface="Open Sans Light"/>
                <a:ea typeface="Open Sans Light"/>
                <a:cs typeface="Open Sans Light"/>
                <a:sym typeface="Open Sans Light"/>
              </a:rPr>
              <a:t>RPOs/RFOs/</a:t>
            </a:r>
            <a:endParaRPr sz="900">
              <a:solidFill>
                <a:schemeClr val="dk2"/>
              </a:solidFill>
              <a:latin typeface="Open Sans Light"/>
              <a:ea typeface="Open Sans Light"/>
              <a:cs typeface="Open Sans Light"/>
              <a:sym typeface="Open Sans Light"/>
            </a:endParaRPr>
          </a:p>
          <a:p>
            <a:pPr indent="0" lvl="0" marL="0" marR="0" rtl="0" algn="ctr">
              <a:lnSpc>
                <a:spcPct val="145833"/>
              </a:lnSpc>
              <a:spcBef>
                <a:spcPts val="0"/>
              </a:spcBef>
              <a:spcAft>
                <a:spcPts val="0"/>
              </a:spcAft>
              <a:buNone/>
            </a:pPr>
            <a:r>
              <a:rPr lang="it" sz="900">
                <a:solidFill>
                  <a:schemeClr val="dk2"/>
                </a:solidFill>
                <a:latin typeface="Open Sans Light"/>
                <a:ea typeface="Open Sans Light"/>
                <a:cs typeface="Open Sans Light"/>
                <a:sym typeface="Open Sans Light"/>
              </a:rPr>
              <a:t>Research community</a:t>
            </a:r>
            <a:endParaRPr sz="500"/>
          </a:p>
        </p:txBody>
      </p:sp>
      <p:sp>
        <p:nvSpPr>
          <p:cNvPr id="902" name="Google Shape;902;p111"/>
          <p:cNvSpPr txBox="1"/>
          <p:nvPr/>
        </p:nvSpPr>
        <p:spPr>
          <a:xfrm>
            <a:off x="6137318" y="4299865"/>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Author</a:t>
            </a:r>
            <a:endParaRPr sz="500">
              <a:solidFill>
                <a:srgbClr val="1A1A1A"/>
              </a:solidFill>
            </a:endParaRPr>
          </a:p>
        </p:txBody>
      </p:sp>
      <p:sp>
        <p:nvSpPr>
          <p:cNvPr id="903" name="Google Shape;903;p111"/>
          <p:cNvSpPr txBox="1"/>
          <p:nvPr/>
        </p:nvSpPr>
        <p:spPr>
          <a:xfrm>
            <a:off x="7436556" y="2021208"/>
            <a:ext cx="974700" cy="450300"/>
          </a:xfrm>
          <a:prstGeom prst="rect">
            <a:avLst/>
          </a:prstGeom>
          <a:noFill/>
          <a:ln>
            <a:noFill/>
          </a:ln>
        </p:spPr>
        <p:txBody>
          <a:bodyPr anchorCtr="0" anchor="ctr" bIns="17150" lIns="34300" spcFirstLastPara="1" rIns="34300" wrap="square" tIns="17150">
            <a:spAutoFit/>
          </a:bodyPr>
          <a:lstStyle/>
          <a:p>
            <a:pPr indent="0" lvl="0" marL="0" marR="0" rtl="0" algn="ctr">
              <a:lnSpc>
                <a:spcPct val="100000"/>
              </a:lnSpc>
              <a:spcBef>
                <a:spcPts val="0"/>
              </a:spcBef>
              <a:spcAft>
                <a:spcPts val="0"/>
              </a:spcAft>
              <a:buNone/>
            </a:pPr>
            <a:r>
              <a:rPr lang="it" sz="900">
                <a:solidFill>
                  <a:schemeClr val="dk2"/>
                </a:solidFill>
                <a:latin typeface="Open Sans Light"/>
                <a:ea typeface="Open Sans Light"/>
                <a:cs typeface="Open Sans Light"/>
                <a:sym typeface="Open Sans Light"/>
              </a:rPr>
              <a:t>Nature</a:t>
            </a:r>
            <a:endParaRPr sz="900">
              <a:solidFill>
                <a:schemeClr val="dk2"/>
              </a:solidFill>
              <a:latin typeface="Open Sans Light"/>
              <a:ea typeface="Open Sans Light"/>
              <a:cs typeface="Open Sans Light"/>
              <a:sym typeface="Open Sans Light"/>
            </a:endParaRPr>
          </a:p>
          <a:p>
            <a:pPr indent="0" lvl="0" marL="0" marR="0" rtl="0" algn="ctr">
              <a:lnSpc>
                <a:spcPct val="100000"/>
              </a:lnSpc>
              <a:spcBef>
                <a:spcPts val="0"/>
              </a:spcBef>
              <a:spcAft>
                <a:spcPts val="0"/>
              </a:spcAft>
              <a:buNone/>
            </a:pPr>
            <a:r>
              <a:rPr lang="it" sz="900">
                <a:solidFill>
                  <a:schemeClr val="dk2"/>
                </a:solidFill>
                <a:latin typeface="Open Sans Light"/>
                <a:ea typeface="Open Sans Light"/>
                <a:cs typeface="Open Sans Light"/>
                <a:sym typeface="Open Sans Light"/>
              </a:rPr>
              <a:t>Research nature</a:t>
            </a:r>
            <a:endParaRPr sz="900">
              <a:solidFill>
                <a:schemeClr val="dk2"/>
              </a:solidFill>
              <a:latin typeface="Open Sans Light"/>
              <a:ea typeface="Open Sans Light"/>
              <a:cs typeface="Open Sans Light"/>
              <a:sym typeface="Open Sans Light"/>
            </a:endParaRPr>
          </a:p>
          <a:p>
            <a:pPr indent="0" lvl="0" marL="0" marR="0" rtl="0" algn="ctr">
              <a:lnSpc>
                <a:spcPct val="100000"/>
              </a:lnSpc>
              <a:spcBef>
                <a:spcPts val="0"/>
              </a:spcBef>
              <a:spcAft>
                <a:spcPts val="0"/>
              </a:spcAft>
              <a:buNone/>
            </a:pPr>
            <a:r>
              <a:rPr lang="it" sz="900">
                <a:solidFill>
                  <a:schemeClr val="dk2"/>
                </a:solidFill>
                <a:latin typeface="Open Sans Light"/>
                <a:ea typeface="Open Sans Light"/>
                <a:cs typeface="Open Sans Light"/>
                <a:sym typeface="Open Sans Light"/>
              </a:rPr>
              <a:t>Science, etc.</a:t>
            </a:r>
            <a:endParaRPr sz="900">
              <a:solidFill>
                <a:schemeClr val="dk2"/>
              </a:solidFill>
              <a:latin typeface="Open Sans Light"/>
              <a:ea typeface="Open Sans Light"/>
              <a:cs typeface="Open Sans Light"/>
              <a:sym typeface="Open Sans Light"/>
            </a:endParaRPr>
          </a:p>
        </p:txBody>
      </p:sp>
      <p:sp>
        <p:nvSpPr>
          <p:cNvPr id="904" name="Google Shape;904;p111"/>
          <p:cNvSpPr txBox="1"/>
          <p:nvPr/>
        </p:nvSpPr>
        <p:spPr>
          <a:xfrm>
            <a:off x="7362750" y="2768225"/>
            <a:ext cx="1123500" cy="5772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Plos, MDPI, Frontiers, IEEE access etc.</a:t>
            </a:r>
            <a:endParaRPr sz="500">
              <a:solidFill>
                <a:srgbClr val="1A1A1A"/>
              </a:solidFill>
            </a:endParaRPr>
          </a:p>
        </p:txBody>
      </p:sp>
      <p:sp>
        <p:nvSpPr>
          <p:cNvPr id="905" name="Google Shape;905;p111"/>
          <p:cNvSpPr txBox="1"/>
          <p:nvPr/>
        </p:nvSpPr>
        <p:spPr>
          <a:xfrm>
            <a:off x="7228275" y="3488525"/>
            <a:ext cx="1309200" cy="588900"/>
          </a:xfrm>
          <a:prstGeom prst="rect">
            <a:avLst/>
          </a:prstGeom>
          <a:noFill/>
          <a:ln>
            <a:noFill/>
          </a:ln>
        </p:spPr>
        <p:txBody>
          <a:bodyPr anchorCtr="0" anchor="ctr" bIns="17150" lIns="34300" spcFirstLastPara="1" rIns="34300" wrap="square" tIns="17150">
            <a:spAutoFit/>
          </a:bodyPr>
          <a:lstStyle/>
          <a:p>
            <a:pPr indent="0" lvl="0" marL="0" marR="0" rtl="0" algn="ctr">
              <a:lnSpc>
                <a:spcPct val="100000"/>
              </a:lnSpc>
              <a:spcBef>
                <a:spcPts val="0"/>
              </a:spcBef>
              <a:spcAft>
                <a:spcPts val="0"/>
              </a:spcAft>
              <a:buNone/>
            </a:pPr>
            <a:r>
              <a:rPr lang="it" sz="900">
                <a:solidFill>
                  <a:schemeClr val="dk2"/>
                </a:solidFill>
                <a:latin typeface="Open Sans Light"/>
                <a:ea typeface="Open Sans Light"/>
                <a:cs typeface="Open Sans Light"/>
                <a:sym typeface="Open Sans Light"/>
              </a:rPr>
              <a:t>ORE, Open Edition, SciPost, Open library of Humanities, Milano university press etc.</a:t>
            </a:r>
            <a:endParaRPr sz="500"/>
          </a:p>
        </p:txBody>
      </p:sp>
      <p:sp>
        <p:nvSpPr>
          <p:cNvPr id="906" name="Google Shape;906;p111"/>
          <p:cNvSpPr txBox="1"/>
          <p:nvPr/>
        </p:nvSpPr>
        <p:spPr>
          <a:xfrm>
            <a:off x="7274225" y="4200050"/>
            <a:ext cx="1299300" cy="5772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Open Choice by Elsevier, Wiley, IEEE, Springer Nature, etc.</a:t>
            </a:r>
            <a:endParaRPr sz="500">
              <a:solidFill>
                <a:srgbClr val="1A1A1A"/>
              </a:solidFill>
            </a:endParaRPr>
          </a:p>
        </p:txBody>
      </p:sp>
      <p:sp>
        <p:nvSpPr>
          <p:cNvPr id="907" name="Google Shape;907;p111"/>
          <p:cNvSpPr txBox="1"/>
          <p:nvPr/>
        </p:nvSpPr>
        <p:spPr>
          <a:xfrm>
            <a:off x="570448" y="1102575"/>
            <a:ext cx="1408800" cy="219300"/>
          </a:xfrm>
          <a:prstGeom prst="rect">
            <a:avLst/>
          </a:prstGeom>
          <a:noFill/>
          <a:ln>
            <a:noFill/>
          </a:ln>
        </p:spPr>
        <p:txBody>
          <a:bodyPr anchorCtr="0" anchor="b" bIns="17150" lIns="34300" spcFirstLastPara="1" rIns="34300" wrap="square" tIns="17150">
            <a:spAutoFit/>
          </a:bodyPr>
          <a:lstStyle/>
          <a:p>
            <a:pPr indent="0" lvl="0" marL="0" marR="0" rtl="0" algn="l">
              <a:spcBef>
                <a:spcPts val="0"/>
              </a:spcBef>
              <a:spcAft>
                <a:spcPts val="0"/>
              </a:spcAft>
              <a:buNone/>
            </a:pPr>
            <a:r>
              <a:rPr b="1" lang="it" sz="1200">
                <a:solidFill>
                  <a:schemeClr val="dk2"/>
                </a:solidFill>
                <a:latin typeface="Poppins"/>
                <a:ea typeface="Poppins"/>
                <a:cs typeface="Poppins"/>
                <a:sym typeface="Poppins"/>
              </a:rPr>
              <a:t>Paying to read</a:t>
            </a:r>
            <a:endParaRPr sz="500"/>
          </a:p>
        </p:txBody>
      </p:sp>
      <p:sp>
        <p:nvSpPr>
          <p:cNvPr id="908" name="Google Shape;908;p111"/>
          <p:cNvSpPr txBox="1"/>
          <p:nvPr/>
        </p:nvSpPr>
        <p:spPr>
          <a:xfrm>
            <a:off x="570450" y="1349900"/>
            <a:ext cx="2187900" cy="981300"/>
          </a:xfrm>
          <a:prstGeom prst="rect">
            <a:avLst/>
          </a:prstGeom>
          <a:noFill/>
          <a:ln>
            <a:noFill/>
          </a:ln>
        </p:spPr>
        <p:txBody>
          <a:bodyPr anchorCtr="0" anchor="t" bIns="17150" lIns="34300" spcFirstLastPara="1" rIns="34300" wrap="square" tIns="17150">
            <a:spAutoFit/>
          </a:bodyPr>
          <a:lstStyle/>
          <a:p>
            <a:pPr indent="0" lvl="0" marL="0" marR="0" rtl="0" algn="l">
              <a:lnSpc>
                <a:spcPct val="145833"/>
              </a:lnSpc>
              <a:spcBef>
                <a:spcPts val="0"/>
              </a:spcBef>
              <a:spcAft>
                <a:spcPts val="0"/>
              </a:spcAft>
              <a:buClr>
                <a:schemeClr val="dk1"/>
              </a:buClr>
              <a:buSzPts val="900"/>
              <a:buFont typeface="Arial"/>
              <a:buNone/>
            </a:pPr>
            <a:r>
              <a:rPr lang="it" sz="900">
                <a:solidFill>
                  <a:srgbClr val="1A1A1A"/>
                </a:solidFill>
                <a:latin typeface="Lato Light"/>
                <a:ea typeface="Lato Light"/>
                <a:cs typeface="Lato Light"/>
                <a:sym typeface="Lato Light"/>
              </a:rPr>
              <a:t>In the traditional system of commercial scholarly publishing, you pay to read. Usually the costs of subscriptions are covered by Research Performing Organizations</a:t>
            </a:r>
            <a:endParaRPr sz="500">
              <a:solidFill>
                <a:srgbClr val="1A1A1A"/>
              </a:solidFill>
            </a:endParaRPr>
          </a:p>
        </p:txBody>
      </p:sp>
      <p:sp>
        <p:nvSpPr>
          <p:cNvPr id="909" name="Google Shape;909;p111"/>
          <p:cNvSpPr txBox="1"/>
          <p:nvPr/>
        </p:nvSpPr>
        <p:spPr>
          <a:xfrm>
            <a:off x="570447" y="2503825"/>
            <a:ext cx="1540800" cy="219300"/>
          </a:xfrm>
          <a:prstGeom prst="rect">
            <a:avLst/>
          </a:prstGeom>
          <a:noFill/>
          <a:ln>
            <a:noFill/>
          </a:ln>
        </p:spPr>
        <p:txBody>
          <a:bodyPr anchorCtr="0" anchor="b" bIns="17150" lIns="34300" spcFirstLastPara="1" rIns="34300" wrap="square" tIns="17150">
            <a:spAutoFit/>
          </a:bodyPr>
          <a:lstStyle/>
          <a:p>
            <a:pPr indent="0" lvl="0" marL="0" marR="0" rtl="0" algn="l">
              <a:spcBef>
                <a:spcPts val="0"/>
              </a:spcBef>
              <a:spcAft>
                <a:spcPts val="0"/>
              </a:spcAft>
              <a:buNone/>
            </a:pPr>
            <a:r>
              <a:rPr b="1" lang="it" sz="1200">
                <a:solidFill>
                  <a:schemeClr val="dk2"/>
                </a:solidFill>
                <a:latin typeface="Poppins"/>
                <a:ea typeface="Poppins"/>
                <a:cs typeface="Poppins"/>
                <a:sym typeface="Poppins"/>
              </a:rPr>
              <a:t>Paying to publish</a:t>
            </a:r>
            <a:endParaRPr sz="500"/>
          </a:p>
        </p:txBody>
      </p:sp>
      <p:sp>
        <p:nvSpPr>
          <p:cNvPr id="910" name="Google Shape;910;p111"/>
          <p:cNvSpPr txBox="1"/>
          <p:nvPr/>
        </p:nvSpPr>
        <p:spPr>
          <a:xfrm>
            <a:off x="570458" y="2760249"/>
            <a:ext cx="2108700" cy="779400"/>
          </a:xfrm>
          <a:prstGeom prst="rect">
            <a:avLst/>
          </a:prstGeom>
          <a:noFill/>
          <a:ln>
            <a:noFill/>
          </a:ln>
        </p:spPr>
        <p:txBody>
          <a:bodyPr anchorCtr="0" anchor="t" bIns="17150" lIns="34300" spcFirstLastPara="1" rIns="34300" wrap="square" tIns="17150">
            <a:spAutoFit/>
          </a:bodyPr>
          <a:lstStyle/>
          <a:p>
            <a:pPr indent="0" lvl="0" marL="0" marR="0" rtl="0" algn="l">
              <a:lnSpc>
                <a:spcPct val="145833"/>
              </a:lnSpc>
              <a:spcBef>
                <a:spcPts val="0"/>
              </a:spcBef>
              <a:spcAft>
                <a:spcPts val="0"/>
              </a:spcAft>
              <a:buClr>
                <a:schemeClr val="dk1"/>
              </a:buClr>
              <a:buSzPts val="900"/>
              <a:buFont typeface="Arial"/>
              <a:buNone/>
            </a:pPr>
            <a:r>
              <a:rPr lang="it" sz="900">
                <a:solidFill>
                  <a:srgbClr val="1A1A1A"/>
                </a:solidFill>
                <a:latin typeface="Lato Light"/>
                <a:ea typeface="Lato Light"/>
                <a:cs typeface="Lato Light"/>
                <a:sym typeface="Lato Light"/>
              </a:rPr>
              <a:t>In some OA journals APCs are usually charged to the corresponding author. In diamond OA, publication costs  are borne by the institutions.</a:t>
            </a:r>
            <a:endParaRPr sz="500">
              <a:solidFill>
                <a:srgbClr val="1A1A1A"/>
              </a:solidFill>
            </a:endParaRPr>
          </a:p>
        </p:txBody>
      </p:sp>
      <p:sp>
        <p:nvSpPr>
          <p:cNvPr id="911" name="Google Shape;911;p111"/>
          <p:cNvSpPr txBox="1"/>
          <p:nvPr/>
        </p:nvSpPr>
        <p:spPr>
          <a:xfrm>
            <a:off x="570459" y="634608"/>
            <a:ext cx="8003100" cy="2040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it" sz="1100">
                <a:solidFill>
                  <a:srgbClr val="1A1A1A"/>
                </a:solidFill>
                <a:latin typeface="Poppins"/>
                <a:ea typeface="Poppins"/>
                <a:cs typeface="Poppins"/>
                <a:sym typeface="Poppins"/>
              </a:rPr>
              <a:t>Who pays for what in the scholarly communication system</a:t>
            </a:r>
            <a:endParaRPr sz="500">
              <a:solidFill>
                <a:srgbClr val="1A1A1A"/>
              </a:solidFill>
            </a:endParaRPr>
          </a:p>
        </p:txBody>
      </p:sp>
      <p:sp>
        <p:nvSpPr>
          <p:cNvPr id="912" name="Google Shape;912;p111"/>
          <p:cNvSpPr txBox="1"/>
          <p:nvPr/>
        </p:nvSpPr>
        <p:spPr>
          <a:xfrm>
            <a:off x="5975051" y="1075647"/>
            <a:ext cx="1189200" cy="767100"/>
          </a:xfrm>
          <a:prstGeom prst="rect">
            <a:avLst/>
          </a:prstGeom>
          <a:solidFill>
            <a:schemeClr val="accent4"/>
          </a:solidFill>
          <a:ln cap="flat" cmpd="sng" w="38100">
            <a:solidFill>
              <a:schemeClr val="accent4"/>
            </a:solidFill>
            <a:prstDash val="solid"/>
            <a:miter lim="8000"/>
            <a:headEnd len="sm" w="sm" type="none"/>
            <a:tailEnd len="sm" w="sm" type="none"/>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None/>
            </a:pPr>
            <a:r>
              <a:rPr lang="it">
                <a:solidFill>
                  <a:schemeClr val="lt1"/>
                </a:solidFill>
                <a:latin typeface="Calibri"/>
                <a:ea typeface="Calibri"/>
                <a:cs typeface="Calibri"/>
                <a:sym typeface="Calibri"/>
              </a:rPr>
              <a:t>Who pays </a:t>
            </a:r>
            <a:endParaRPr>
              <a:solidFill>
                <a:schemeClr val="lt1"/>
              </a:solidFill>
              <a:latin typeface="Calibri"/>
              <a:ea typeface="Calibri"/>
              <a:cs typeface="Calibri"/>
              <a:sym typeface="Calibri"/>
            </a:endParaRPr>
          </a:p>
          <a:p>
            <a:pPr indent="0" lvl="0" marL="0" marR="0" rtl="0" algn="ctr">
              <a:lnSpc>
                <a:spcPct val="100000"/>
              </a:lnSpc>
              <a:spcBef>
                <a:spcPts val="0"/>
              </a:spcBef>
              <a:spcAft>
                <a:spcPts val="0"/>
              </a:spcAft>
              <a:buNone/>
            </a:pPr>
            <a:r>
              <a:rPr lang="it">
                <a:solidFill>
                  <a:schemeClr val="lt1"/>
                </a:solidFill>
                <a:latin typeface="Calibri"/>
                <a:ea typeface="Calibri"/>
                <a:cs typeface="Calibri"/>
                <a:sym typeface="Calibri"/>
              </a:rPr>
              <a:t>to publish</a:t>
            </a:r>
            <a:endParaRPr>
              <a:solidFill>
                <a:schemeClr val="lt1"/>
              </a:solidFill>
              <a:latin typeface="Calibri"/>
              <a:ea typeface="Calibri"/>
              <a:cs typeface="Calibri"/>
              <a:sym typeface="Calibri"/>
            </a:endParaRPr>
          </a:p>
        </p:txBody>
      </p:sp>
      <p:sp>
        <p:nvSpPr>
          <p:cNvPr id="913" name="Google Shape;913;p111"/>
          <p:cNvSpPr txBox="1"/>
          <p:nvPr/>
        </p:nvSpPr>
        <p:spPr>
          <a:xfrm>
            <a:off x="4696256" y="1075655"/>
            <a:ext cx="1189200" cy="801900"/>
          </a:xfrm>
          <a:prstGeom prst="rect">
            <a:avLst/>
          </a:prstGeom>
          <a:solidFill>
            <a:schemeClr val="accent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None/>
            </a:pPr>
            <a:r>
              <a:rPr lang="it" sz="1100">
                <a:solidFill>
                  <a:schemeClr val="lt1"/>
                </a:solidFill>
                <a:latin typeface="Poppins"/>
                <a:ea typeface="Poppins"/>
                <a:cs typeface="Poppins"/>
                <a:sym typeface="Poppins"/>
              </a:rPr>
              <a:t>Who pays </a:t>
            </a:r>
            <a:endParaRPr sz="1100">
              <a:solidFill>
                <a:schemeClr val="lt1"/>
              </a:solidFill>
              <a:latin typeface="Poppins"/>
              <a:ea typeface="Poppins"/>
              <a:cs typeface="Poppins"/>
              <a:sym typeface="Poppins"/>
            </a:endParaRPr>
          </a:p>
          <a:p>
            <a:pPr indent="0" lvl="0" marL="0" marR="0" rtl="0" algn="ctr">
              <a:lnSpc>
                <a:spcPct val="100000"/>
              </a:lnSpc>
              <a:spcBef>
                <a:spcPts val="0"/>
              </a:spcBef>
              <a:spcAft>
                <a:spcPts val="0"/>
              </a:spcAft>
              <a:buNone/>
            </a:pPr>
            <a:r>
              <a:rPr lang="it" sz="1100">
                <a:solidFill>
                  <a:schemeClr val="lt1"/>
                </a:solidFill>
                <a:latin typeface="Poppins"/>
                <a:ea typeface="Poppins"/>
                <a:cs typeface="Poppins"/>
                <a:sym typeface="Poppins"/>
              </a:rPr>
              <a:t>to read</a:t>
            </a:r>
            <a:endParaRPr sz="1100">
              <a:solidFill>
                <a:schemeClr val="lt1"/>
              </a:solidFill>
              <a:latin typeface="Poppins"/>
              <a:ea typeface="Poppins"/>
              <a:cs typeface="Poppins"/>
              <a:sym typeface="Poppins"/>
            </a:endParaRPr>
          </a:p>
        </p:txBody>
      </p:sp>
      <p:sp>
        <p:nvSpPr>
          <p:cNvPr id="914" name="Google Shape;914;p111"/>
          <p:cNvSpPr txBox="1"/>
          <p:nvPr/>
        </p:nvSpPr>
        <p:spPr>
          <a:xfrm>
            <a:off x="570447" y="3723025"/>
            <a:ext cx="1540800" cy="219300"/>
          </a:xfrm>
          <a:prstGeom prst="rect">
            <a:avLst/>
          </a:prstGeom>
          <a:noFill/>
          <a:ln>
            <a:noFill/>
          </a:ln>
        </p:spPr>
        <p:txBody>
          <a:bodyPr anchorCtr="0" anchor="b" bIns="17150" lIns="34300" spcFirstLastPara="1" rIns="34300" wrap="square" tIns="17150">
            <a:spAutoFit/>
          </a:bodyPr>
          <a:lstStyle/>
          <a:p>
            <a:pPr indent="0" lvl="0" marL="0" marR="0" rtl="0" algn="l">
              <a:spcBef>
                <a:spcPts val="0"/>
              </a:spcBef>
              <a:spcAft>
                <a:spcPts val="0"/>
              </a:spcAft>
              <a:buNone/>
            </a:pPr>
            <a:r>
              <a:rPr b="1" lang="it" sz="1200">
                <a:solidFill>
                  <a:schemeClr val="dk2"/>
                </a:solidFill>
                <a:latin typeface="Poppins"/>
                <a:ea typeface="Poppins"/>
                <a:cs typeface="Poppins"/>
                <a:sym typeface="Poppins"/>
              </a:rPr>
              <a:t>Paying for both </a:t>
            </a:r>
            <a:endParaRPr sz="500"/>
          </a:p>
        </p:txBody>
      </p:sp>
      <p:sp>
        <p:nvSpPr>
          <p:cNvPr id="915" name="Google Shape;915;p111"/>
          <p:cNvSpPr txBox="1"/>
          <p:nvPr/>
        </p:nvSpPr>
        <p:spPr>
          <a:xfrm>
            <a:off x="570458" y="3979449"/>
            <a:ext cx="2108700" cy="779400"/>
          </a:xfrm>
          <a:prstGeom prst="rect">
            <a:avLst/>
          </a:prstGeom>
          <a:noFill/>
          <a:ln>
            <a:noFill/>
          </a:ln>
        </p:spPr>
        <p:txBody>
          <a:bodyPr anchorCtr="0" anchor="t" bIns="17150" lIns="34300" spcFirstLastPara="1" rIns="34300" wrap="square" tIns="17150">
            <a:spAutoFit/>
          </a:bodyPr>
          <a:lstStyle/>
          <a:p>
            <a:pPr indent="0" lvl="0" marL="0" marR="0" rtl="0" algn="l">
              <a:lnSpc>
                <a:spcPct val="145833"/>
              </a:lnSpc>
              <a:spcBef>
                <a:spcPts val="0"/>
              </a:spcBef>
              <a:spcAft>
                <a:spcPts val="0"/>
              </a:spcAft>
              <a:buClr>
                <a:schemeClr val="dk1"/>
              </a:buClr>
              <a:buSzPts val="900"/>
              <a:buFont typeface="Arial"/>
              <a:buNone/>
            </a:pPr>
            <a:r>
              <a:rPr lang="it" sz="900">
                <a:solidFill>
                  <a:srgbClr val="1A1A1A"/>
                </a:solidFill>
                <a:latin typeface="Lato Light"/>
                <a:ea typeface="Lato Light"/>
                <a:cs typeface="Lato Light"/>
                <a:sym typeface="Lato Light"/>
              </a:rPr>
              <a:t>This is referred to as double dipping. At the same time the journal gets money for the subscription and for access to the single paper.</a:t>
            </a:r>
            <a:endParaRPr sz="500">
              <a:solidFill>
                <a:srgbClr val="1A1A1A"/>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112"/>
          <p:cNvSpPr/>
          <p:nvPr/>
        </p:nvSpPr>
        <p:spPr>
          <a:xfrm>
            <a:off x="4675824" y="1017901"/>
            <a:ext cx="1299300" cy="945900"/>
          </a:xfrm>
          <a:prstGeom prst="rect">
            <a:avLst/>
          </a:prstGeom>
          <a:solidFill>
            <a:schemeClr val="accent4"/>
          </a:solidFill>
          <a:ln cap="flat" cmpd="sng" w="38100">
            <a:solidFill>
              <a:schemeClr val="accent4"/>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21" name="Google Shape;921;p112"/>
          <p:cNvSpPr/>
          <p:nvPr/>
        </p:nvSpPr>
        <p:spPr>
          <a:xfrm>
            <a:off x="5975062" y="1017901"/>
            <a:ext cx="1299300" cy="945900"/>
          </a:xfrm>
          <a:prstGeom prst="rect">
            <a:avLst/>
          </a:prstGeom>
          <a:solidFill>
            <a:schemeClr val="accent4"/>
          </a:solidFill>
          <a:ln cap="flat" cmpd="sng" w="38100">
            <a:solidFill>
              <a:schemeClr val="accent4"/>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l">
              <a:lnSpc>
                <a:spcPct val="100000"/>
              </a:lnSpc>
              <a:spcBef>
                <a:spcPts val="0"/>
              </a:spcBef>
              <a:spcAft>
                <a:spcPts val="0"/>
              </a:spcAft>
              <a:buNone/>
            </a:pPr>
            <a:r>
              <a:t/>
            </a:r>
            <a:endParaRPr>
              <a:solidFill>
                <a:schemeClr val="lt1"/>
              </a:solidFill>
              <a:latin typeface="Calibri"/>
              <a:ea typeface="Calibri"/>
              <a:cs typeface="Calibri"/>
              <a:sym typeface="Calibri"/>
            </a:endParaRPr>
          </a:p>
        </p:txBody>
      </p:sp>
      <p:sp>
        <p:nvSpPr>
          <p:cNvPr id="922" name="Google Shape;922;p112"/>
          <p:cNvSpPr/>
          <p:nvPr/>
        </p:nvSpPr>
        <p:spPr>
          <a:xfrm>
            <a:off x="7274301" y="1017901"/>
            <a:ext cx="1299300" cy="945900"/>
          </a:xfrm>
          <a:prstGeom prst="rect">
            <a:avLst/>
          </a:prstGeom>
          <a:solidFill>
            <a:schemeClr val="accent4"/>
          </a:solidFill>
          <a:ln cap="flat" cmpd="sng" w="38100">
            <a:solidFill>
              <a:schemeClr val="accent4"/>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rPr lang="it">
                <a:solidFill>
                  <a:schemeClr val="lt1"/>
                </a:solidFill>
                <a:latin typeface="Calibri"/>
                <a:ea typeface="Calibri"/>
                <a:cs typeface="Calibri"/>
                <a:sym typeface="Calibri"/>
              </a:rPr>
              <a:t>Examples</a:t>
            </a:r>
            <a:endParaRPr b="0" i="0" sz="1400" u="none" cap="none" strike="noStrike">
              <a:solidFill>
                <a:schemeClr val="lt1"/>
              </a:solidFill>
              <a:latin typeface="Calibri"/>
              <a:ea typeface="Calibri"/>
              <a:cs typeface="Calibri"/>
              <a:sym typeface="Calibri"/>
            </a:endParaRPr>
          </a:p>
        </p:txBody>
      </p:sp>
      <p:sp>
        <p:nvSpPr>
          <p:cNvPr id="923" name="Google Shape;923;p112"/>
          <p:cNvSpPr/>
          <p:nvPr/>
        </p:nvSpPr>
        <p:spPr>
          <a:xfrm>
            <a:off x="2877050" y="1017901"/>
            <a:ext cx="1798500" cy="945900"/>
          </a:xfrm>
          <a:prstGeom prst="rect">
            <a:avLst/>
          </a:prstGeom>
          <a:solidFill>
            <a:schemeClr val="accent4"/>
          </a:solidFill>
          <a:ln cap="flat" cmpd="sng" w="38100">
            <a:solidFill>
              <a:schemeClr val="accent4"/>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rPr lang="it">
                <a:solidFill>
                  <a:schemeClr val="lt1"/>
                </a:solidFill>
                <a:latin typeface="Calibri"/>
                <a:ea typeface="Calibri"/>
                <a:cs typeface="Calibri"/>
                <a:sym typeface="Calibri"/>
              </a:rPr>
              <a:t>Business models</a:t>
            </a:r>
            <a:endParaRPr b="0" i="0" sz="1400" u="none" cap="none" strike="noStrike">
              <a:solidFill>
                <a:schemeClr val="lt1"/>
              </a:solidFill>
              <a:latin typeface="Calibri"/>
              <a:ea typeface="Calibri"/>
              <a:cs typeface="Calibri"/>
              <a:sym typeface="Calibri"/>
            </a:endParaRPr>
          </a:p>
        </p:txBody>
      </p:sp>
      <p:sp>
        <p:nvSpPr>
          <p:cNvPr id="924" name="Google Shape;924;p112"/>
          <p:cNvSpPr txBox="1"/>
          <p:nvPr/>
        </p:nvSpPr>
        <p:spPr>
          <a:xfrm>
            <a:off x="2162950" y="229650"/>
            <a:ext cx="4884900" cy="3888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b="1" lang="it" sz="2300">
                <a:solidFill>
                  <a:schemeClr val="dk2"/>
                </a:solidFill>
                <a:latin typeface="Poppins"/>
                <a:ea typeface="Poppins"/>
                <a:cs typeface="Poppins"/>
                <a:sym typeface="Poppins"/>
              </a:rPr>
              <a:t>OA and business models</a:t>
            </a:r>
            <a:endParaRPr sz="500"/>
          </a:p>
        </p:txBody>
      </p:sp>
      <p:sp>
        <p:nvSpPr>
          <p:cNvPr id="925" name="Google Shape;925;p112"/>
          <p:cNvSpPr/>
          <p:nvPr/>
        </p:nvSpPr>
        <p:spPr>
          <a:xfrm>
            <a:off x="2877050" y="1963939"/>
            <a:ext cx="17985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26" name="Google Shape;926;p112"/>
          <p:cNvSpPr/>
          <p:nvPr/>
        </p:nvSpPr>
        <p:spPr>
          <a:xfrm>
            <a:off x="2877050" y="2691661"/>
            <a:ext cx="17985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27" name="Google Shape;927;p112"/>
          <p:cNvSpPr/>
          <p:nvPr/>
        </p:nvSpPr>
        <p:spPr>
          <a:xfrm>
            <a:off x="2877050" y="3419382"/>
            <a:ext cx="17985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28" name="Google Shape;928;p112"/>
          <p:cNvSpPr/>
          <p:nvPr/>
        </p:nvSpPr>
        <p:spPr>
          <a:xfrm>
            <a:off x="2877050" y="4147104"/>
            <a:ext cx="17985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29" name="Google Shape;929;p112"/>
          <p:cNvSpPr/>
          <p:nvPr/>
        </p:nvSpPr>
        <p:spPr>
          <a:xfrm>
            <a:off x="4675824" y="1963939"/>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30" name="Google Shape;930;p112"/>
          <p:cNvSpPr/>
          <p:nvPr/>
        </p:nvSpPr>
        <p:spPr>
          <a:xfrm>
            <a:off x="4675824" y="2691661"/>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31" name="Google Shape;931;p112"/>
          <p:cNvSpPr/>
          <p:nvPr/>
        </p:nvSpPr>
        <p:spPr>
          <a:xfrm>
            <a:off x="4675824" y="3419382"/>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32" name="Google Shape;932;p112"/>
          <p:cNvSpPr/>
          <p:nvPr/>
        </p:nvSpPr>
        <p:spPr>
          <a:xfrm>
            <a:off x="4675824" y="4147104"/>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33" name="Google Shape;933;p112"/>
          <p:cNvSpPr/>
          <p:nvPr/>
        </p:nvSpPr>
        <p:spPr>
          <a:xfrm>
            <a:off x="5975063" y="1963939"/>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34" name="Google Shape;934;p112"/>
          <p:cNvSpPr/>
          <p:nvPr/>
        </p:nvSpPr>
        <p:spPr>
          <a:xfrm>
            <a:off x="5975063" y="2691661"/>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rPr lang="it">
                <a:solidFill>
                  <a:schemeClr val="lt1"/>
                </a:solidFill>
                <a:latin typeface="Calibri"/>
                <a:ea typeface="Calibri"/>
                <a:cs typeface="Calibri"/>
                <a:sym typeface="Calibri"/>
              </a:rPr>
              <a:t>	</a:t>
            </a:r>
            <a:endParaRPr b="0" i="0" sz="1400" u="none" cap="none" strike="noStrike">
              <a:solidFill>
                <a:schemeClr val="lt1"/>
              </a:solidFill>
              <a:latin typeface="Calibri"/>
              <a:ea typeface="Calibri"/>
              <a:cs typeface="Calibri"/>
              <a:sym typeface="Calibri"/>
            </a:endParaRPr>
          </a:p>
        </p:txBody>
      </p:sp>
      <p:sp>
        <p:nvSpPr>
          <p:cNvPr id="935" name="Google Shape;935;p112"/>
          <p:cNvSpPr/>
          <p:nvPr/>
        </p:nvSpPr>
        <p:spPr>
          <a:xfrm>
            <a:off x="5975063" y="3419382"/>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36" name="Google Shape;936;p112"/>
          <p:cNvSpPr/>
          <p:nvPr/>
        </p:nvSpPr>
        <p:spPr>
          <a:xfrm>
            <a:off x="5975063" y="4147104"/>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37" name="Google Shape;937;p112"/>
          <p:cNvSpPr/>
          <p:nvPr/>
        </p:nvSpPr>
        <p:spPr>
          <a:xfrm>
            <a:off x="7274301" y="1963939"/>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38" name="Google Shape;938;p112"/>
          <p:cNvSpPr/>
          <p:nvPr/>
        </p:nvSpPr>
        <p:spPr>
          <a:xfrm>
            <a:off x="7274301" y="2691661"/>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39" name="Google Shape;939;p112"/>
          <p:cNvSpPr/>
          <p:nvPr/>
        </p:nvSpPr>
        <p:spPr>
          <a:xfrm>
            <a:off x="7274301" y="3419382"/>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40" name="Google Shape;940;p112"/>
          <p:cNvSpPr/>
          <p:nvPr/>
        </p:nvSpPr>
        <p:spPr>
          <a:xfrm>
            <a:off x="7274301" y="4147104"/>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41" name="Google Shape;941;p112"/>
          <p:cNvSpPr txBox="1"/>
          <p:nvPr/>
        </p:nvSpPr>
        <p:spPr>
          <a:xfrm>
            <a:off x="7512794" y="434492"/>
            <a:ext cx="882900" cy="219300"/>
          </a:xfrm>
          <a:prstGeom prst="rect">
            <a:avLst/>
          </a:prstGeom>
          <a:noFill/>
          <a:ln>
            <a:noFill/>
          </a:ln>
        </p:spPr>
        <p:txBody>
          <a:bodyPr anchorCtr="0" anchor="ctr" bIns="17150" lIns="34300" spcFirstLastPara="1" rIns="34300" wrap="square" tIns="17150">
            <a:spAutoFit/>
          </a:bodyPr>
          <a:lstStyle/>
          <a:p>
            <a:pPr indent="0" lvl="0" marL="0" marR="0" rtl="0" algn="l">
              <a:spcBef>
                <a:spcPts val="0"/>
              </a:spcBef>
              <a:spcAft>
                <a:spcPts val="0"/>
              </a:spcAft>
              <a:buNone/>
            </a:pPr>
            <a:r>
              <a:rPr b="1" lang="it" sz="1200">
                <a:solidFill>
                  <a:schemeClr val="lt1"/>
                </a:solidFill>
                <a:latin typeface="Poppins"/>
                <a:ea typeface="Poppins"/>
                <a:cs typeface="Poppins"/>
                <a:sym typeface="Poppins"/>
              </a:rPr>
              <a:t>Examples</a:t>
            </a:r>
            <a:endParaRPr sz="500"/>
          </a:p>
        </p:txBody>
      </p:sp>
      <p:sp>
        <p:nvSpPr>
          <p:cNvPr id="942" name="Google Shape;942;p112"/>
          <p:cNvSpPr txBox="1"/>
          <p:nvPr/>
        </p:nvSpPr>
        <p:spPr>
          <a:xfrm>
            <a:off x="3203595" y="2084987"/>
            <a:ext cx="11892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Subscription</a:t>
            </a:r>
            <a:endParaRPr sz="500"/>
          </a:p>
        </p:txBody>
      </p:sp>
      <p:sp>
        <p:nvSpPr>
          <p:cNvPr id="943" name="Google Shape;943;p112"/>
          <p:cNvSpPr txBox="1"/>
          <p:nvPr/>
        </p:nvSpPr>
        <p:spPr>
          <a:xfrm>
            <a:off x="3271614" y="2812720"/>
            <a:ext cx="8049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Gold OA</a:t>
            </a:r>
            <a:endParaRPr sz="500"/>
          </a:p>
        </p:txBody>
      </p:sp>
      <p:sp>
        <p:nvSpPr>
          <p:cNvPr id="944" name="Google Shape;944;p112"/>
          <p:cNvSpPr txBox="1"/>
          <p:nvPr/>
        </p:nvSpPr>
        <p:spPr>
          <a:xfrm>
            <a:off x="3170607" y="3540453"/>
            <a:ext cx="11892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Diamond OA</a:t>
            </a:r>
            <a:endParaRPr sz="500"/>
          </a:p>
        </p:txBody>
      </p:sp>
      <p:sp>
        <p:nvSpPr>
          <p:cNvPr id="945" name="Google Shape;945;p112"/>
          <p:cNvSpPr txBox="1"/>
          <p:nvPr/>
        </p:nvSpPr>
        <p:spPr>
          <a:xfrm>
            <a:off x="3207947" y="4268131"/>
            <a:ext cx="9747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Hybrid</a:t>
            </a:r>
            <a:endParaRPr sz="500"/>
          </a:p>
        </p:txBody>
      </p:sp>
      <p:sp>
        <p:nvSpPr>
          <p:cNvPr id="946" name="Google Shape;946;p112"/>
          <p:cNvSpPr txBox="1"/>
          <p:nvPr/>
        </p:nvSpPr>
        <p:spPr>
          <a:xfrm>
            <a:off x="4838079" y="2116700"/>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RPOs</a:t>
            </a:r>
            <a:endParaRPr sz="500">
              <a:solidFill>
                <a:srgbClr val="1A1A1A"/>
              </a:solidFill>
            </a:endParaRPr>
          </a:p>
        </p:txBody>
      </p:sp>
      <p:sp>
        <p:nvSpPr>
          <p:cNvPr id="947" name="Google Shape;947;p112"/>
          <p:cNvSpPr txBox="1"/>
          <p:nvPr/>
        </p:nvSpPr>
        <p:spPr>
          <a:xfrm>
            <a:off x="4838079" y="2844422"/>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No one</a:t>
            </a:r>
            <a:endParaRPr sz="500">
              <a:solidFill>
                <a:srgbClr val="1A1A1A"/>
              </a:solidFill>
            </a:endParaRPr>
          </a:p>
        </p:txBody>
      </p:sp>
      <p:sp>
        <p:nvSpPr>
          <p:cNvPr id="948" name="Google Shape;948;p112"/>
          <p:cNvSpPr txBox="1"/>
          <p:nvPr/>
        </p:nvSpPr>
        <p:spPr>
          <a:xfrm>
            <a:off x="4838079" y="3572143"/>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chemeClr val="dk2"/>
                </a:solidFill>
                <a:latin typeface="Open Sans Light"/>
                <a:ea typeface="Open Sans Light"/>
                <a:cs typeface="Open Sans Light"/>
                <a:sym typeface="Open Sans Light"/>
              </a:rPr>
              <a:t>NO one</a:t>
            </a:r>
            <a:endParaRPr sz="500"/>
          </a:p>
        </p:txBody>
      </p:sp>
      <p:sp>
        <p:nvSpPr>
          <p:cNvPr id="949" name="Google Shape;949;p112"/>
          <p:cNvSpPr txBox="1"/>
          <p:nvPr/>
        </p:nvSpPr>
        <p:spPr>
          <a:xfrm>
            <a:off x="4838079" y="4299865"/>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RPO</a:t>
            </a:r>
            <a:endParaRPr sz="500">
              <a:solidFill>
                <a:srgbClr val="1A1A1A"/>
              </a:solidFill>
            </a:endParaRPr>
          </a:p>
        </p:txBody>
      </p:sp>
      <p:sp>
        <p:nvSpPr>
          <p:cNvPr id="950" name="Google Shape;950;p112"/>
          <p:cNvSpPr txBox="1"/>
          <p:nvPr/>
        </p:nvSpPr>
        <p:spPr>
          <a:xfrm>
            <a:off x="6137318" y="2116700"/>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chemeClr val="dk2"/>
                </a:solidFill>
                <a:latin typeface="Open Sans Light"/>
                <a:ea typeface="Open Sans Light"/>
                <a:cs typeface="Open Sans Light"/>
                <a:sym typeface="Open Sans Light"/>
              </a:rPr>
              <a:t>No one</a:t>
            </a:r>
            <a:endParaRPr sz="500"/>
          </a:p>
        </p:txBody>
      </p:sp>
      <p:sp>
        <p:nvSpPr>
          <p:cNvPr id="951" name="Google Shape;951;p112"/>
          <p:cNvSpPr txBox="1"/>
          <p:nvPr/>
        </p:nvSpPr>
        <p:spPr>
          <a:xfrm>
            <a:off x="6115548" y="3486308"/>
            <a:ext cx="1048500" cy="5772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chemeClr val="dk2"/>
                </a:solidFill>
                <a:latin typeface="Open Sans Light"/>
                <a:ea typeface="Open Sans Light"/>
                <a:cs typeface="Open Sans Light"/>
                <a:sym typeface="Open Sans Light"/>
              </a:rPr>
              <a:t>RPOs/RFOs/</a:t>
            </a:r>
            <a:endParaRPr sz="900">
              <a:solidFill>
                <a:schemeClr val="dk2"/>
              </a:solidFill>
              <a:latin typeface="Open Sans Light"/>
              <a:ea typeface="Open Sans Light"/>
              <a:cs typeface="Open Sans Light"/>
              <a:sym typeface="Open Sans Light"/>
            </a:endParaRPr>
          </a:p>
          <a:p>
            <a:pPr indent="0" lvl="0" marL="0" marR="0" rtl="0" algn="ctr">
              <a:lnSpc>
                <a:spcPct val="145833"/>
              </a:lnSpc>
              <a:spcBef>
                <a:spcPts val="0"/>
              </a:spcBef>
              <a:spcAft>
                <a:spcPts val="0"/>
              </a:spcAft>
              <a:buNone/>
            </a:pPr>
            <a:r>
              <a:rPr lang="it" sz="900">
                <a:solidFill>
                  <a:schemeClr val="dk2"/>
                </a:solidFill>
                <a:latin typeface="Open Sans Light"/>
                <a:ea typeface="Open Sans Light"/>
                <a:cs typeface="Open Sans Light"/>
                <a:sym typeface="Open Sans Light"/>
              </a:rPr>
              <a:t>Research community</a:t>
            </a:r>
            <a:endParaRPr sz="500"/>
          </a:p>
        </p:txBody>
      </p:sp>
      <p:sp>
        <p:nvSpPr>
          <p:cNvPr id="952" name="Google Shape;952;p112"/>
          <p:cNvSpPr txBox="1"/>
          <p:nvPr/>
        </p:nvSpPr>
        <p:spPr>
          <a:xfrm>
            <a:off x="6137318" y="4299865"/>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Author</a:t>
            </a:r>
            <a:endParaRPr sz="500">
              <a:solidFill>
                <a:srgbClr val="1A1A1A"/>
              </a:solidFill>
            </a:endParaRPr>
          </a:p>
        </p:txBody>
      </p:sp>
      <p:sp>
        <p:nvSpPr>
          <p:cNvPr id="953" name="Google Shape;953;p112"/>
          <p:cNvSpPr txBox="1"/>
          <p:nvPr/>
        </p:nvSpPr>
        <p:spPr>
          <a:xfrm>
            <a:off x="7436556" y="2021208"/>
            <a:ext cx="974700" cy="450300"/>
          </a:xfrm>
          <a:prstGeom prst="rect">
            <a:avLst/>
          </a:prstGeom>
          <a:noFill/>
          <a:ln>
            <a:noFill/>
          </a:ln>
        </p:spPr>
        <p:txBody>
          <a:bodyPr anchorCtr="0" anchor="ctr" bIns="17150" lIns="34300" spcFirstLastPara="1" rIns="34300" wrap="square" tIns="17150">
            <a:spAutoFit/>
          </a:bodyPr>
          <a:lstStyle/>
          <a:p>
            <a:pPr indent="0" lvl="0" marL="0" marR="0" rtl="0" algn="ctr">
              <a:lnSpc>
                <a:spcPct val="100000"/>
              </a:lnSpc>
              <a:spcBef>
                <a:spcPts val="0"/>
              </a:spcBef>
              <a:spcAft>
                <a:spcPts val="0"/>
              </a:spcAft>
              <a:buNone/>
            </a:pPr>
            <a:r>
              <a:rPr lang="it" sz="900">
                <a:solidFill>
                  <a:schemeClr val="dk2"/>
                </a:solidFill>
                <a:latin typeface="Open Sans Light"/>
                <a:ea typeface="Open Sans Light"/>
                <a:cs typeface="Open Sans Light"/>
                <a:sym typeface="Open Sans Light"/>
              </a:rPr>
              <a:t>Nature</a:t>
            </a:r>
            <a:endParaRPr sz="900">
              <a:solidFill>
                <a:schemeClr val="dk2"/>
              </a:solidFill>
              <a:latin typeface="Open Sans Light"/>
              <a:ea typeface="Open Sans Light"/>
              <a:cs typeface="Open Sans Light"/>
              <a:sym typeface="Open Sans Light"/>
            </a:endParaRPr>
          </a:p>
          <a:p>
            <a:pPr indent="0" lvl="0" marL="0" marR="0" rtl="0" algn="ctr">
              <a:lnSpc>
                <a:spcPct val="100000"/>
              </a:lnSpc>
              <a:spcBef>
                <a:spcPts val="0"/>
              </a:spcBef>
              <a:spcAft>
                <a:spcPts val="0"/>
              </a:spcAft>
              <a:buNone/>
            </a:pPr>
            <a:r>
              <a:rPr lang="it" sz="900">
                <a:solidFill>
                  <a:schemeClr val="dk2"/>
                </a:solidFill>
                <a:latin typeface="Open Sans Light"/>
                <a:ea typeface="Open Sans Light"/>
                <a:cs typeface="Open Sans Light"/>
                <a:sym typeface="Open Sans Light"/>
              </a:rPr>
              <a:t>Research nature</a:t>
            </a:r>
            <a:endParaRPr sz="900">
              <a:solidFill>
                <a:schemeClr val="dk2"/>
              </a:solidFill>
              <a:latin typeface="Open Sans Light"/>
              <a:ea typeface="Open Sans Light"/>
              <a:cs typeface="Open Sans Light"/>
              <a:sym typeface="Open Sans Light"/>
            </a:endParaRPr>
          </a:p>
          <a:p>
            <a:pPr indent="0" lvl="0" marL="0" marR="0" rtl="0" algn="ctr">
              <a:lnSpc>
                <a:spcPct val="100000"/>
              </a:lnSpc>
              <a:spcBef>
                <a:spcPts val="0"/>
              </a:spcBef>
              <a:spcAft>
                <a:spcPts val="0"/>
              </a:spcAft>
              <a:buNone/>
            </a:pPr>
            <a:r>
              <a:rPr lang="it" sz="900">
                <a:solidFill>
                  <a:schemeClr val="dk2"/>
                </a:solidFill>
                <a:latin typeface="Open Sans Light"/>
                <a:ea typeface="Open Sans Light"/>
                <a:cs typeface="Open Sans Light"/>
                <a:sym typeface="Open Sans Light"/>
              </a:rPr>
              <a:t>Science, etc.</a:t>
            </a:r>
            <a:endParaRPr sz="900">
              <a:solidFill>
                <a:schemeClr val="dk2"/>
              </a:solidFill>
              <a:latin typeface="Open Sans Light"/>
              <a:ea typeface="Open Sans Light"/>
              <a:cs typeface="Open Sans Light"/>
              <a:sym typeface="Open Sans Light"/>
            </a:endParaRPr>
          </a:p>
        </p:txBody>
      </p:sp>
      <p:sp>
        <p:nvSpPr>
          <p:cNvPr id="954" name="Google Shape;954;p112"/>
          <p:cNvSpPr txBox="1"/>
          <p:nvPr/>
        </p:nvSpPr>
        <p:spPr>
          <a:xfrm>
            <a:off x="7362750" y="2768225"/>
            <a:ext cx="1123500" cy="5772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Plos, MDPI, Frontiers, IEEE access etc.</a:t>
            </a:r>
            <a:endParaRPr sz="500">
              <a:solidFill>
                <a:srgbClr val="1A1A1A"/>
              </a:solidFill>
            </a:endParaRPr>
          </a:p>
        </p:txBody>
      </p:sp>
      <p:sp>
        <p:nvSpPr>
          <p:cNvPr id="955" name="Google Shape;955;p112"/>
          <p:cNvSpPr txBox="1"/>
          <p:nvPr/>
        </p:nvSpPr>
        <p:spPr>
          <a:xfrm>
            <a:off x="7228275" y="3488525"/>
            <a:ext cx="1309200" cy="588900"/>
          </a:xfrm>
          <a:prstGeom prst="rect">
            <a:avLst/>
          </a:prstGeom>
          <a:noFill/>
          <a:ln>
            <a:noFill/>
          </a:ln>
        </p:spPr>
        <p:txBody>
          <a:bodyPr anchorCtr="0" anchor="ctr" bIns="17150" lIns="34300" spcFirstLastPara="1" rIns="34300" wrap="square" tIns="17150">
            <a:spAutoFit/>
          </a:bodyPr>
          <a:lstStyle/>
          <a:p>
            <a:pPr indent="0" lvl="0" marL="0" marR="0" rtl="0" algn="ctr">
              <a:lnSpc>
                <a:spcPct val="100000"/>
              </a:lnSpc>
              <a:spcBef>
                <a:spcPts val="0"/>
              </a:spcBef>
              <a:spcAft>
                <a:spcPts val="0"/>
              </a:spcAft>
              <a:buNone/>
            </a:pPr>
            <a:r>
              <a:rPr lang="it" sz="900">
                <a:solidFill>
                  <a:schemeClr val="dk2"/>
                </a:solidFill>
                <a:latin typeface="Open Sans Light"/>
                <a:ea typeface="Open Sans Light"/>
                <a:cs typeface="Open Sans Light"/>
                <a:sym typeface="Open Sans Light"/>
              </a:rPr>
              <a:t>ORE, Open Edition, SciPost, Open library of Humanities, Milano university press etc.</a:t>
            </a:r>
            <a:endParaRPr sz="500"/>
          </a:p>
        </p:txBody>
      </p:sp>
      <p:sp>
        <p:nvSpPr>
          <p:cNvPr id="956" name="Google Shape;956;p112"/>
          <p:cNvSpPr txBox="1"/>
          <p:nvPr/>
        </p:nvSpPr>
        <p:spPr>
          <a:xfrm>
            <a:off x="7274225" y="4200050"/>
            <a:ext cx="1299300" cy="5772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Open Choice by Elsevier, Wiley, IEEE, Springer Nature, etc.</a:t>
            </a:r>
            <a:endParaRPr sz="500">
              <a:solidFill>
                <a:srgbClr val="1A1A1A"/>
              </a:solidFill>
            </a:endParaRPr>
          </a:p>
        </p:txBody>
      </p:sp>
      <p:sp>
        <p:nvSpPr>
          <p:cNvPr id="957" name="Google Shape;957;p112"/>
          <p:cNvSpPr txBox="1"/>
          <p:nvPr/>
        </p:nvSpPr>
        <p:spPr>
          <a:xfrm>
            <a:off x="570459" y="634608"/>
            <a:ext cx="8003100" cy="2040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it" sz="1100">
                <a:solidFill>
                  <a:srgbClr val="1A1A1A"/>
                </a:solidFill>
                <a:latin typeface="Poppins"/>
                <a:ea typeface="Poppins"/>
                <a:cs typeface="Poppins"/>
                <a:sym typeface="Poppins"/>
              </a:rPr>
              <a:t>Who can access what in the scholarly communication system</a:t>
            </a:r>
            <a:endParaRPr sz="500">
              <a:solidFill>
                <a:srgbClr val="1A1A1A"/>
              </a:solidFill>
            </a:endParaRPr>
          </a:p>
        </p:txBody>
      </p:sp>
      <p:sp>
        <p:nvSpPr>
          <p:cNvPr id="958" name="Google Shape;958;p112"/>
          <p:cNvSpPr txBox="1"/>
          <p:nvPr/>
        </p:nvSpPr>
        <p:spPr>
          <a:xfrm>
            <a:off x="5975051" y="1075647"/>
            <a:ext cx="1189200" cy="767100"/>
          </a:xfrm>
          <a:prstGeom prst="rect">
            <a:avLst/>
          </a:prstGeom>
          <a:solidFill>
            <a:schemeClr val="accent4"/>
          </a:solidFill>
          <a:ln cap="flat" cmpd="sng" w="38100">
            <a:solidFill>
              <a:schemeClr val="accent4"/>
            </a:solidFill>
            <a:prstDash val="solid"/>
            <a:miter lim="8000"/>
            <a:headEnd len="sm" w="sm" type="none"/>
            <a:tailEnd len="sm" w="sm" type="none"/>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None/>
            </a:pPr>
            <a:r>
              <a:rPr lang="it">
                <a:solidFill>
                  <a:schemeClr val="lt1"/>
                </a:solidFill>
                <a:latin typeface="Calibri"/>
                <a:ea typeface="Calibri"/>
                <a:cs typeface="Calibri"/>
                <a:sym typeface="Calibri"/>
              </a:rPr>
              <a:t>Who pays </a:t>
            </a:r>
            <a:endParaRPr>
              <a:solidFill>
                <a:schemeClr val="lt1"/>
              </a:solidFill>
              <a:latin typeface="Calibri"/>
              <a:ea typeface="Calibri"/>
              <a:cs typeface="Calibri"/>
              <a:sym typeface="Calibri"/>
            </a:endParaRPr>
          </a:p>
          <a:p>
            <a:pPr indent="0" lvl="0" marL="0" marR="0" rtl="0" algn="ctr">
              <a:lnSpc>
                <a:spcPct val="100000"/>
              </a:lnSpc>
              <a:spcBef>
                <a:spcPts val="0"/>
              </a:spcBef>
              <a:spcAft>
                <a:spcPts val="0"/>
              </a:spcAft>
              <a:buNone/>
            </a:pPr>
            <a:r>
              <a:rPr lang="it">
                <a:solidFill>
                  <a:schemeClr val="lt1"/>
                </a:solidFill>
                <a:latin typeface="Calibri"/>
                <a:ea typeface="Calibri"/>
                <a:cs typeface="Calibri"/>
                <a:sym typeface="Calibri"/>
              </a:rPr>
              <a:t>to publish</a:t>
            </a:r>
            <a:endParaRPr>
              <a:solidFill>
                <a:schemeClr val="lt1"/>
              </a:solidFill>
              <a:latin typeface="Calibri"/>
              <a:ea typeface="Calibri"/>
              <a:cs typeface="Calibri"/>
              <a:sym typeface="Calibri"/>
            </a:endParaRPr>
          </a:p>
        </p:txBody>
      </p:sp>
      <p:sp>
        <p:nvSpPr>
          <p:cNvPr id="959" name="Google Shape;959;p112"/>
          <p:cNvSpPr txBox="1"/>
          <p:nvPr/>
        </p:nvSpPr>
        <p:spPr>
          <a:xfrm>
            <a:off x="4696256" y="1075655"/>
            <a:ext cx="1189200" cy="801900"/>
          </a:xfrm>
          <a:prstGeom prst="rect">
            <a:avLst/>
          </a:prstGeom>
          <a:solidFill>
            <a:schemeClr val="accent4"/>
          </a:solidFill>
          <a:ln>
            <a:noFill/>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None/>
            </a:pPr>
            <a:r>
              <a:rPr lang="it" sz="1100">
                <a:solidFill>
                  <a:schemeClr val="lt1"/>
                </a:solidFill>
                <a:latin typeface="Poppins"/>
                <a:ea typeface="Poppins"/>
                <a:cs typeface="Poppins"/>
                <a:sym typeface="Poppins"/>
              </a:rPr>
              <a:t>Who pays </a:t>
            </a:r>
            <a:endParaRPr sz="1100">
              <a:solidFill>
                <a:schemeClr val="lt1"/>
              </a:solidFill>
              <a:latin typeface="Poppins"/>
              <a:ea typeface="Poppins"/>
              <a:cs typeface="Poppins"/>
              <a:sym typeface="Poppins"/>
            </a:endParaRPr>
          </a:p>
          <a:p>
            <a:pPr indent="0" lvl="0" marL="0" marR="0" rtl="0" algn="ctr">
              <a:lnSpc>
                <a:spcPct val="100000"/>
              </a:lnSpc>
              <a:spcBef>
                <a:spcPts val="0"/>
              </a:spcBef>
              <a:spcAft>
                <a:spcPts val="0"/>
              </a:spcAft>
              <a:buNone/>
            </a:pPr>
            <a:r>
              <a:rPr lang="it" sz="1100">
                <a:solidFill>
                  <a:schemeClr val="lt1"/>
                </a:solidFill>
                <a:latin typeface="Poppins"/>
                <a:ea typeface="Poppins"/>
                <a:cs typeface="Poppins"/>
                <a:sym typeface="Poppins"/>
              </a:rPr>
              <a:t>to read</a:t>
            </a:r>
            <a:endParaRPr sz="1100">
              <a:solidFill>
                <a:schemeClr val="lt1"/>
              </a:solidFill>
              <a:latin typeface="Poppins"/>
              <a:ea typeface="Poppins"/>
              <a:cs typeface="Poppins"/>
              <a:sym typeface="Poppins"/>
            </a:endParaRPr>
          </a:p>
        </p:txBody>
      </p:sp>
      <p:grpSp>
        <p:nvGrpSpPr>
          <p:cNvPr id="960" name="Google Shape;960;p112"/>
          <p:cNvGrpSpPr/>
          <p:nvPr/>
        </p:nvGrpSpPr>
        <p:grpSpPr>
          <a:xfrm>
            <a:off x="310776" y="1017900"/>
            <a:ext cx="2580682" cy="3856403"/>
            <a:chOff x="1577079" y="1022829"/>
            <a:chExt cx="1314394" cy="3856403"/>
          </a:xfrm>
        </p:grpSpPr>
        <p:sp>
          <p:nvSpPr>
            <p:cNvPr id="961" name="Google Shape;961;p112"/>
            <p:cNvSpPr/>
            <p:nvPr/>
          </p:nvSpPr>
          <p:spPr>
            <a:xfrm>
              <a:off x="1577089" y="1022829"/>
              <a:ext cx="1299300" cy="945900"/>
            </a:xfrm>
            <a:prstGeom prst="rect">
              <a:avLst/>
            </a:prstGeom>
            <a:solidFill>
              <a:schemeClr val="accent4"/>
            </a:solidFill>
            <a:ln cap="flat" cmpd="sng" w="38100">
              <a:solidFill>
                <a:schemeClr val="accent4"/>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l">
                <a:lnSpc>
                  <a:spcPct val="100000"/>
                </a:lnSpc>
                <a:spcBef>
                  <a:spcPts val="0"/>
                </a:spcBef>
                <a:spcAft>
                  <a:spcPts val="0"/>
                </a:spcAft>
                <a:buNone/>
              </a:pPr>
              <a:r>
                <a:t/>
              </a:r>
              <a:endParaRPr>
                <a:solidFill>
                  <a:schemeClr val="lt1"/>
                </a:solidFill>
                <a:latin typeface="Calibri"/>
                <a:ea typeface="Calibri"/>
                <a:cs typeface="Calibri"/>
                <a:sym typeface="Calibri"/>
              </a:endParaRPr>
            </a:p>
          </p:txBody>
        </p:sp>
        <p:sp>
          <p:nvSpPr>
            <p:cNvPr id="962" name="Google Shape;962;p112"/>
            <p:cNvSpPr/>
            <p:nvPr/>
          </p:nvSpPr>
          <p:spPr>
            <a:xfrm>
              <a:off x="1577091" y="1968866"/>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63" name="Google Shape;963;p112"/>
            <p:cNvSpPr/>
            <p:nvPr/>
          </p:nvSpPr>
          <p:spPr>
            <a:xfrm>
              <a:off x="1577091" y="2696588"/>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rPr lang="it">
                  <a:solidFill>
                    <a:schemeClr val="lt1"/>
                  </a:solidFill>
                  <a:latin typeface="Calibri"/>
                  <a:ea typeface="Calibri"/>
                  <a:cs typeface="Calibri"/>
                  <a:sym typeface="Calibri"/>
                </a:rPr>
                <a:t>	</a:t>
              </a:r>
              <a:endParaRPr b="0" i="0" sz="1400" u="none" cap="none" strike="noStrike">
                <a:solidFill>
                  <a:schemeClr val="lt1"/>
                </a:solidFill>
                <a:latin typeface="Calibri"/>
                <a:ea typeface="Calibri"/>
                <a:cs typeface="Calibri"/>
                <a:sym typeface="Calibri"/>
              </a:endParaRPr>
            </a:p>
          </p:txBody>
        </p:sp>
        <p:sp>
          <p:nvSpPr>
            <p:cNvPr id="964" name="Google Shape;964;p112"/>
            <p:cNvSpPr/>
            <p:nvPr/>
          </p:nvSpPr>
          <p:spPr>
            <a:xfrm>
              <a:off x="1577091" y="3424310"/>
              <a:ext cx="1299300" cy="727200"/>
            </a:xfrm>
            <a:prstGeom prst="rect">
              <a:avLst/>
            </a:prstGeom>
            <a:solidFill>
              <a:srgbClr val="F2F2F2"/>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65" name="Google Shape;965;p112"/>
            <p:cNvSpPr/>
            <p:nvPr/>
          </p:nvSpPr>
          <p:spPr>
            <a:xfrm>
              <a:off x="1577091" y="4152032"/>
              <a:ext cx="1299300" cy="727200"/>
            </a:xfrm>
            <a:prstGeom prst="rect">
              <a:avLst/>
            </a:prstGeom>
            <a:solidFill>
              <a:schemeClr val="lt1"/>
            </a:solidFill>
            <a:ln cap="flat" cmpd="sng" w="38100">
              <a:solidFill>
                <a:srgbClr val="F2F2F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66" name="Google Shape;966;p112"/>
            <p:cNvSpPr txBox="1"/>
            <p:nvPr/>
          </p:nvSpPr>
          <p:spPr>
            <a:xfrm>
              <a:off x="1739346" y="2045427"/>
              <a:ext cx="974700" cy="3753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b="1" lang="it" sz="900">
                  <a:solidFill>
                    <a:schemeClr val="dk2"/>
                  </a:solidFill>
                  <a:highlight>
                    <a:srgbClr val="FFFF00"/>
                  </a:highlight>
                  <a:latin typeface="Open Sans"/>
                  <a:ea typeface="Open Sans"/>
                  <a:cs typeface="Open Sans"/>
                  <a:sym typeface="Open Sans"/>
                </a:rPr>
                <a:t>Only subscriber</a:t>
              </a:r>
              <a:r>
                <a:rPr b="1" lang="it" sz="900">
                  <a:solidFill>
                    <a:schemeClr val="dk2"/>
                  </a:solidFill>
                  <a:latin typeface="Open Sans"/>
                  <a:ea typeface="Open Sans"/>
                  <a:cs typeface="Open Sans"/>
                  <a:sym typeface="Open Sans"/>
                </a:rPr>
                <a:t> RPO affiliated personnel.</a:t>
              </a:r>
              <a:endParaRPr b="1" sz="500"/>
            </a:p>
          </p:txBody>
        </p:sp>
        <p:sp>
          <p:nvSpPr>
            <p:cNvPr id="967" name="Google Shape;967;p112"/>
            <p:cNvSpPr txBox="1"/>
            <p:nvPr/>
          </p:nvSpPr>
          <p:spPr>
            <a:xfrm>
              <a:off x="1739346" y="2849349"/>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b="1" lang="it" sz="900">
                  <a:solidFill>
                    <a:srgbClr val="1A1A1A"/>
                  </a:solidFill>
                  <a:highlight>
                    <a:srgbClr val="F9CB9C"/>
                  </a:highlight>
                  <a:latin typeface="Open Sans"/>
                  <a:ea typeface="Open Sans"/>
                  <a:cs typeface="Open Sans"/>
                  <a:sym typeface="Open Sans"/>
                </a:rPr>
                <a:t>Everyone</a:t>
              </a:r>
              <a:endParaRPr b="1" sz="500">
                <a:solidFill>
                  <a:srgbClr val="1A1A1A"/>
                </a:solidFill>
                <a:highlight>
                  <a:srgbClr val="F9CB9C"/>
                </a:highlight>
              </a:endParaRPr>
            </a:p>
          </p:txBody>
        </p:sp>
        <p:sp>
          <p:nvSpPr>
            <p:cNvPr id="968" name="Google Shape;968;p112"/>
            <p:cNvSpPr txBox="1"/>
            <p:nvPr/>
          </p:nvSpPr>
          <p:spPr>
            <a:xfrm>
              <a:off x="1717576" y="3491236"/>
              <a:ext cx="10485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b="1" lang="it" sz="900">
                  <a:solidFill>
                    <a:schemeClr val="dk2"/>
                  </a:solidFill>
                  <a:highlight>
                    <a:srgbClr val="F9CB9C"/>
                  </a:highlight>
                  <a:latin typeface="Open Sans"/>
                  <a:ea typeface="Open Sans"/>
                  <a:cs typeface="Open Sans"/>
                  <a:sym typeface="Open Sans"/>
                </a:rPr>
                <a:t>Everyone</a:t>
              </a:r>
              <a:endParaRPr b="1" sz="500">
                <a:highlight>
                  <a:srgbClr val="F9CB9C"/>
                </a:highlight>
              </a:endParaRPr>
            </a:p>
          </p:txBody>
        </p:sp>
        <p:sp>
          <p:nvSpPr>
            <p:cNvPr id="969" name="Google Shape;969;p112"/>
            <p:cNvSpPr txBox="1"/>
            <p:nvPr/>
          </p:nvSpPr>
          <p:spPr>
            <a:xfrm>
              <a:off x="1592173" y="4221178"/>
              <a:ext cx="1299300" cy="588900"/>
            </a:xfrm>
            <a:prstGeom prst="rect">
              <a:avLst/>
            </a:prstGeom>
            <a:noFill/>
            <a:ln>
              <a:noFill/>
            </a:ln>
          </p:spPr>
          <p:txBody>
            <a:bodyPr anchorCtr="0" anchor="ctr" bIns="17150" lIns="34300" spcFirstLastPara="1" rIns="34300" wrap="square" tIns="17150">
              <a:spAutoFit/>
            </a:bodyPr>
            <a:lstStyle/>
            <a:p>
              <a:pPr indent="0" lvl="0" marL="0" marR="0" rtl="0" algn="ctr">
                <a:lnSpc>
                  <a:spcPct val="100000"/>
                </a:lnSpc>
                <a:spcBef>
                  <a:spcPts val="0"/>
                </a:spcBef>
                <a:spcAft>
                  <a:spcPts val="0"/>
                </a:spcAft>
                <a:buNone/>
              </a:pPr>
              <a:r>
                <a:rPr b="1" lang="it" sz="900">
                  <a:solidFill>
                    <a:srgbClr val="1A1A1A"/>
                  </a:solidFill>
                  <a:highlight>
                    <a:srgbClr val="F9CB9C"/>
                  </a:highlight>
                  <a:latin typeface="Open Sans"/>
                  <a:ea typeface="Open Sans"/>
                  <a:cs typeface="Open Sans"/>
                  <a:sym typeface="Open Sans"/>
                </a:rPr>
                <a:t>Everyone</a:t>
              </a:r>
              <a:r>
                <a:rPr b="1" lang="it" sz="900">
                  <a:solidFill>
                    <a:srgbClr val="1A1A1A"/>
                  </a:solidFill>
                  <a:latin typeface="Open Sans"/>
                  <a:ea typeface="Open Sans"/>
                  <a:cs typeface="Open Sans"/>
                  <a:sym typeface="Open Sans"/>
                </a:rPr>
                <a:t> can access the article </a:t>
              </a:r>
              <a:endParaRPr b="1" sz="900">
                <a:solidFill>
                  <a:srgbClr val="1A1A1A"/>
                </a:solidFill>
                <a:latin typeface="Open Sans"/>
                <a:ea typeface="Open Sans"/>
                <a:cs typeface="Open Sans"/>
                <a:sym typeface="Open Sans"/>
              </a:endParaRPr>
            </a:p>
            <a:p>
              <a:pPr indent="0" lvl="0" marL="0" marR="0" rtl="0" algn="ctr">
                <a:lnSpc>
                  <a:spcPct val="100000"/>
                </a:lnSpc>
                <a:spcBef>
                  <a:spcPts val="0"/>
                </a:spcBef>
                <a:spcAft>
                  <a:spcPts val="0"/>
                </a:spcAft>
                <a:buNone/>
              </a:pPr>
              <a:r>
                <a:rPr b="1" lang="it" sz="900">
                  <a:solidFill>
                    <a:srgbClr val="1A1A1A"/>
                  </a:solidFill>
                  <a:latin typeface="Open Sans"/>
                  <a:ea typeface="Open Sans"/>
                  <a:cs typeface="Open Sans"/>
                  <a:sym typeface="Open Sans"/>
                </a:rPr>
                <a:t>under Open Choice.</a:t>
              </a:r>
              <a:endParaRPr b="1" sz="900">
                <a:solidFill>
                  <a:srgbClr val="1A1A1A"/>
                </a:solidFill>
                <a:latin typeface="Open Sans"/>
                <a:ea typeface="Open Sans"/>
                <a:cs typeface="Open Sans"/>
                <a:sym typeface="Open Sans"/>
              </a:endParaRPr>
            </a:p>
            <a:p>
              <a:pPr indent="0" lvl="0" marL="0" marR="0" rtl="0" algn="ctr">
                <a:lnSpc>
                  <a:spcPct val="100000"/>
                </a:lnSpc>
                <a:spcBef>
                  <a:spcPts val="0"/>
                </a:spcBef>
                <a:spcAft>
                  <a:spcPts val="0"/>
                </a:spcAft>
                <a:buNone/>
              </a:pPr>
              <a:r>
                <a:rPr b="1" lang="it" sz="900">
                  <a:solidFill>
                    <a:schemeClr val="dk2"/>
                  </a:solidFill>
                  <a:highlight>
                    <a:srgbClr val="FFFF00"/>
                  </a:highlight>
                  <a:latin typeface="Open Sans"/>
                  <a:ea typeface="Open Sans"/>
                  <a:cs typeface="Open Sans"/>
                  <a:sym typeface="Open Sans"/>
                </a:rPr>
                <a:t>Only subscriber</a:t>
              </a:r>
              <a:r>
                <a:rPr b="1" lang="it" sz="900">
                  <a:solidFill>
                    <a:schemeClr val="dk2"/>
                  </a:solidFill>
                  <a:latin typeface="Open Sans"/>
                  <a:ea typeface="Open Sans"/>
                  <a:cs typeface="Open Sans"/>
                  <a:sym typeface="Open Sans"/>
                </a:rPr>
                <a:t> RPO affiliated personnel can access articles not under Open Choice</a:t>
              </a:r>
              <a:endParaRPr sz="900">
                <a:solidFill>
                  <a:srgbClr val="1A1A1A"/>
                </a:solidFill>
                <a:latin typeface="Open Sans Light"/>
                <a:ea typeface="Open Sans Light"/>
                <a:cs typeface="Open Sans Light"/>
                <a:sym typeface="Open Sans Light"/>
              </a:endParaRPr>
            </a:p>
          </p:txBody>
        </p:sp>
        <p:sp>
          <p:nvSpPr>
            <p:cNvPr id="970" name="Google Shape;970;p112"/>
            <p:cNvSpPr txBox="1"/>
            <p:nvPr/>
          </p:nvSpPr>
          <p:spPr>
            <a:xfrm>
              <a:off x="1577079" y="1080575"/>
              <a:ext cx="1189200" cy="767100"/>
            </a:xfrm>
            <a:prstGeom prst="rect">
              <a:avLst/>
            </a:prstGeom>
            <a:solidFill>
              <a:schemeClr val="accent4"/>
            </a:solidFill>
            <a:ln cap="flat" cmpd="sng" w="38100">
              <a:solidFill>
                <a:schemeClr val="accent4"/>
              </a:solidFill>
              <a:prstDash val="solid"/>
              <a:miter lim="8000"/>
              <a:headEnd len="sm" w="sm" type="none"/>
              <a:tailEnd len="sm" w="sm" type="none"/>
            </a:ln>
          </p:spPr>
          <p:txBody>
            <a:bodyPr anchorCtr="0" anchor="ctr" bIns="17150" lIns="34300" spcFirstLastPara="1" rIns="34300" wrap="square" tIns="17150">
              <a:noAutofit/>
            </a:bodyPr>
            <a:lstStyle/>
            <a:p>
              <a:pPr indent="0" lvl="0" marL="0" marR="0" rtl="0" algn="ctr">
                <a:lnSpc>
                  <a:spcPct val="100000"/>
                </a:lnSpc>
                <a:spcBef>
                  <a:spcPts val="0"/>
                </a:spcBef>
                <a:spcAft>
                  <a:spcPts val="0"/>
                </a:spcAft>
                <a:buNone/>
              </a:pPr>
              <a:r>
                <a:rPr lang="it">
                  <a:solidFill>
                    <a:schemeClr val="lt1"/>
                  </a:solidFill>
                  <a:latin typeface="Calibri"/>
                  <a:ea typeface="Calibri"/>
                  <a:cs typeface="Calibri"/>
                  <a:sym typeface="Calibri"/>
                </a:rPr>
                <a:t>Who can access?</a:t>
              </a:r>
              <a:endParaRPr>
                <a:solidFill>
                  <a:schemeClr val="lt1"/>
                </a:solidFill>
                <a:latin typeface="Calibri"/>
                <a:ea typeface="Calibri"/>
                <a:cs typeface="Calibri"/>
                <a:sym typeface="Calibri"/>
              </a:endParaRPr>
            </a:p>
          </p:txBody>
        </p:sp>
      </p:grpSp>
      <p:sp>
        <p:nvSpPr>
          <p:cNvPr id="971" name="Google Shape;971;p112"/>
          <p:cNvSpPr/>
          <p:nvPr/>
        </p:nvSpPr>
        <p:spPr>
          <a:xfrm>
            <a:off x="4359800" y="2739813"/>
            <a:ext cx="621600" cy="6309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it" sz="800">
                <a:solidFill>
                  <a:schemeClr val="lt1"/>
                </a:solidFill>
                <a:latin typeface="Georgia"/>
                <a:ea typeface="Georgia"/>
                <a:cs typeface="Georgia"/>
                <a:sym typeface="Georgia"/>
              </a:rPr>
              <a:t>Author pays to publish</a:t>
            </a:r>
            <a:endParaRPr b="1" sz="800">
              <a:solidFill>
                <a:schemeClr val="lt1"/>
              </a:solidFill>
              <a:latin typeface="Georgia"/>
              <a:ea typeface="Georgia"/>
              <a:cs typeface="Georgia"/>
              <a:sym typeface="Georgia"/>
            </a:endParaRPr>
          </a:p>
        </p:txBody>
      </p:sp>
      <p:sp>
        <p:nvSpPr>
          <p:cNvPr id="972" name="Google Shape;972;p112"/>
          <p:cNvSpPr/>
          <p:nvPr/>
        </p:nvSpPr>
        <p:spPr>
          <a:xfrm>
            <a:off x="4359800" y="4195250"/>
            <a:ext cx="621600" cy="6309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it" sz="800">
                <a:solidFill>
                  <a:schemeClr val="lt1"/>
                </a:solidFill>
                <a:latin typeface="Georgia"/>
                <a:ea typeface="Georgia"/>
                <a:cs typeface="Georgia"/>
                <a:sym typeface="Georgia"/>
              </a:rPr>
              <a:t>Author pays to publish</a:t>
            </a:r>
            <a:endParaRPr b="1" sz="800">
              <a:solidFill>
                <a:schemeClr val="lt1"/>
              </a:solidFill>
              <a:latin typeface="Georgia"/>
              <a:ea typeface="Georgia"/>
              <a:cs typeface="Georgia"/>
              <a:sym typeface="Georgia"/>
            </a:endParaRPr>
          </a:p>
        </p:txBody>
      </p:sp>
      <p:sp>
        <p:nvSpPr>
          <p:cNvPr id="973" name="Google Shape;973;p112"/>
          <p:cNvSpPr txBox="1"/>
          <p:nvPr/>
        </p:nvSpPr>
        <p:spPr>
          <a:xfrm>
            <a:off x="6137318" y="2852065"/>
            <a:ext cx="974700" cy="1731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None/>
            </a:pPr>
            <a:r>
              <a:rPr lang="it" sz="900">
                <a:solidFill>
                  <a:srgbClr val="1A1A1A"/>
                </a:solidFill>
                <a:latin typeface="Open Sans Light"/>
                <a:ea typeface="Open Sans Light"/>
                <a:cs typeface="Open Sans Light"/>
                <a:sym typeface="Open Sans Light"/>
              </a:rPr>
              <a:t>Author</a:t>
            </a:r>
            <a:endParaRPr sz="500">
              <a:solidFill>
                <a:srgbClr val="1A1A1A"/>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1"/>
                                        </p:tgtEl>
                                        <p:attrNameLst>
                                          <p:attrName>style.visibility</p:attrName>
                                        </p:attrNameLst>
                                      </p:cBhvr>
                                      <p:to>
                                        <p:strVal val="visible"/>
                                      </p:to>
                                    </p:set>
                                    <p:animEffect filter="fade" transition="in">
                                      <p:cBhvr>
                                        <p:cTn dur="1000"/>
                                        <p:tgtEl>
                                          <p:spTgt spid="9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2"/>
                                        </p:tgtEl>
                                        <p:attrNameLst>
                                          <p:attrName>style.visibility</p:attrName>
                                        </p:attrNameLst>
                                      </p:cBhvr>
                                      <p:to>
                                        <p:strVal val="visible"/>
                                      </p:to>
                                    </p:set>
                                    <p:animEffect filter="fade" transition="in">
                                      <p:cBhvr>
                                        <p:cTn dur="1000"/>
                                        <p:tgtEl>
                                          <p:spTgt spid="9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13"/>
          <p:cNvSpPr txBox="1"/>
          <p:nvPr>
            <p:ph type="title"/>
          </p:nvPr>
        </p:nvSpPr>
        <p:spPr>
          <a:xfrm>
            <a:off x="189300" y="700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t>Beware of hybrid!</a:t>
            </a:r>
            <a:endParaRPr/>
          </a:p>
        </p:txBody>
      </p:sp>
      <p:sp>
        <p:nvSpPr>
          <p:cNvPr id="979" name="Google Shape;979;p113"/>
          <p:cNvSpPr txBox="1"/>
          <p:nvPr>
            <p:ph idx="1" type="subTitle"/>
          </p:nvPr>
        </p:nvSpPr>
        <p:spPr>
          <a:xfrm>
            <a:off x="122325" y="2921400"/>
            <a:ext cx="4433700" cy="1914300"/>
          </a:xfrm>
          <a:prstGeom prst="rect">
            <a:avLst/>
          </a:prstGeom>
        </p:spPr>
        <p:txBody>
          <a:bodyPr anchorCtr="0" anchor="t" bIns="91425" lIns="91425" spcFirstLastPara="1" rIns="91425" wrap="square" tIns="91425">
            <a:normAutofit/>
          </a:bodyPr>
          <a:lstStyle/>
          <a:p>
            <a:pPr indent="0" lvl="0" marL="0" marR="0" rtl="0" algn="l">
              <a:lnSpc>
                <a:spcPct val="115000"/>
              </a:lnSpc>
              <a:spcBef>
                <a:spcPts val="0"/>
              </a:spcBef>
              <a:spcAft>
                <a:spcPts val="0"/>
              </a:spcAft>
              <a:buNone/>
            </a:pPr>
            <a:r>
              <a:rPr lang="it" sz="1450">
                <a:solidFill>
                  <a:srgbClr val="2C3841"/>
                </a:solidFill>
                <a:highlight>
                  <a:srgbClr val="FFFFFF"/>
                </a:highlight>
                <a:latin typeface="Roboto"/>
                <a:ea typeface="Roboto"/>
                <a:cs typeface="Roboto"/>
                <a:sym typeface="Roboto"/>
              </a:rPr>
              <a:t>Journals that at the same time sell both the subscription and the fee to make OA the single article</a:t>
            </a:r>
            <a:endParaRPr sz="1450">
              <a:solidFill>
                <a:srgbClr val="2C3841"/>
              </a:solidFill>
              <a:highlight>
                <a:srgbClr val="FFFFFF"/>
              </a:highlight>
              <a:latin typeface="Roboto"/>
              <a:ea typeface="Roboto"/>
              <a:cs typeface="Roboto"/>
              <a:sym typeface="Roboto"/>
            </a:endParaRPr>
          </a:p>
          <a:p>
            <a:pPr indent="0" lvl="0" marL="0" marR="0" rtl="0" algn="l">
              <a:lnSpc>
                <a:spcPct val="115000"/>
              </a:lnSpc>
              <a:spcBef>
                <a:spcPts val="1000"/>
              </a:spcBef>
              <a:spcAft>
                <a:spcPts val="1000"/>
              </a:spcAft>
              <a:buNone/>
            </a:pPr>
            <a:r>
              <a:rPr lang="it" sz="1450">
                <a:solidFill>
                  <a:srgbClr val="2C3841"/>
                </a:solidFill>
                <a:highlight>
                  <a:srgbClr val="FFFFFF"/>
                </a:highlight>
                <a:latin typeface="Roboto"/>
                <a:ea typeface="Roboto"/>
                <a:cs typeface="Roboto"/>
                <a:sym typeface="Roboto"/>
              </a:rPr>
              <a:t>This is not supported by HE EC programme and PlanS funders</a:t>
            </a:r>
            <a:endParaRPr sz="1450">
              <a:solidFill>
                <a:srgbClr val="2C3841"/>
              </a:solidFill>
              <a:highlight>
                <a:srgbClr val="FFFFFF"/>
              </a:highlight>
              <a:latin typeface="Roboto"/>
              <a:ea typeface="Roboto"/>
              <a:cs typeface="Roboto"/>
              <a:sym typeface="Roboto"/>
            </a:endParaRPr>
          </a:p>
        </p:txBody>
      </p:sp>
      <p:pic>
        <p:nvPicPr>
          <p:cNvPr id="980" name="Google Shape;980;p113"/>
          <p:cNvPicPr preferRelativeResize="0"/>
          <p:nvPr/>
        </p:nvPicPr>
        <p:blipFill rotWithShape="1">
          <a:blip r:embed="rId3">
            <a:alphaModFix/>
          </a:blip>
          <a:srcRect b="6789" l="0" r="0" t="-6790"/>
          <a:stretch/>
        </p:blipFill>
        <p:spPr>
          <a:xfrm>
            <a:off x="4572000" y="-383550"/>
            <a:ext cx="4571999" cy="5527050"/>
          </a:xfrm>
          <a:prstGeom prst="rect">
            <a:avLst/>
          </a:prstGeom>
          <a:noFill/>
          <a:ln>
            <a:noFill/>
          </a:ln>
        </p:spPr>
      </p:pic>
      <p:sp>
        <p:nvSpPr>
          <p:cNvPr id="981" name="Google Shape;981;p113"/>
          <p:cNvSpPr txBox="1"/>
          <p:nvPr/>
        </p:nvSpPr>
        <p:spPr>
          <a:xfrm>
            <a:off x="4556125" y="4835700"/>
            <a:ext cx="5030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rgbClr val="111111"/>
                </a:solidFill>
                <a:highlight>
                  <a:srgbClr val="F5F5F5"/>
                </a:highlight>
                <a:latin typeface="Helvetica Neue"/>
                <a:ea typeface="Helvetica Neue"/>
                <a:cs typeface="Helvetica Neue"/>
                <a:sym typeface="Helvetica Neue"/>
              </a:rPr>
              <a:t>Photo by </a:t>
            </a:r>
            <a:r>
              <a:rPr lang="it" sz="800" u="sng">
                <a:solidFill>
                  <a:srgbClr val="767676"/>
                </a:solidFill>
                <a:highlight>
                  <a:srgbClr val="F5F5F5"/>
                </a:highlight>
                <a:latin typeface="Helvetica Neue"/>
                <a:ea typeface="Helvetica Neue"/>
                <a:cs typeface="Helvetica Neue"/>
                <a:sym typeface="Helvetica Neue"/>
                <a:hlinkClick r:id="rId4">
                  <a:extLst>
                    <a:ext uri="{A12FA001-AC4F-418D-AE19-62706E023703}">
                      <ahyp:hlinkClr val="tx"/>
                    </a:ext>
                  </a:extLst>
                </a:hlinkClick>
              </a:rPr>
              <a:t>Maria Lupan</a:t>
            </a:r>
            <a:r>
              <a:rPr lang="it" sz="800">
                <a:solidFill>
                  <a:srgbClr val="111111"/>
                </a:solidFill>
                <a:highlight>
                  <a:srgbClr val="F5F5F5"/>
                </a:highlight>
                <a:latin typeface="Helvetica Neue"/>
                <a:ea typeface="Helvetica Neue"/>
                <a:cs typeface="Helvetica Neue"/>
                <a:sym typeface="Helvetica Neue"/>
              </a:rPr>
              <a:t> on </a:t>
            </a:r>
            <a:r>
              <a:rPr lang="it" sz="800" u="sng">
                <a:solidFill>
                  <a:srgbClr val="767676"/>
                </a:solidFill>
                <a:highlight>
                  <a:srgbClr val="F5F5F5"/>
                </a:highlight>
                <a:latin typeface="Helvetica Neue"/>
                <a:ea typeface="Helvetica Neue"/>
                <a:cs typeface="Helvetica Neue"/>
                <a:sym typeface="Helvetica Neue"/>
                <a:hlinkClick r:id="rId5">
                  <a:extLst>
                    <a:ext uri="{A12FA001-AC4F-418D-AE19-62706E023703}">
                      <ahyp:hlinkClr val="tx"/>
                    </a:ext>
                  </a:extLst>
                </a:hlinkClick>
              </a:rPr>
              <a:t>Unsplash</a:t>
            </a:r>
            <a:endParaRPr sz="800">
              <a:latin typeface="Playfair Display"/>
              <a:ea typeface="Playfair Display"/>
              <a:cs typeface="Playfair Display"/>
              <a:sym typeface="Playfair Displ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pic>
        <p:nvPicPr>
          <p:cNvPr id="986" name="Google Shape;986;p114"/>
          <p:cNvPicPr preferRelativeResize="0"/>
          <p:nvPr/>
        </p:nvPicPr>
        <p:blipFill rotWithShape="1">
          <a:blip r:embed="rId3">
            <a:alphaModFix/>
          </a:blip>
          <a:srcRect b="796" l="0" r="0" t="15353"/>
          <a:stretch/>
        </p:blipFill>
        <p:spPr>
          <a:xfrm>
            <a:off x="0" y="0"/>
            <a:ext cx="9144003" cy="5143500"/>
          </a:xfrm>
          <a:prstGeom prst="rect">
            <a:avLst/>
          </a:prstGeom>
          <a:noFill/>
          <a:ln>
            <a:noFill/>
          </a:ln>
        </p:spPr>
      </p:pic>
      <p:sp>
        <p:nvSpPr>
          <p:cNvPr id="987" name="Google Shape;987;p114"/>
          <p:cNvSpPr txBox="1"/>
          <p:nvPr/>
        </p:nvSpPr>
        <p:spPr>
          <a:xfrm>
            <a:off x="6144000" y="4789500"/>
            <a:ext cx="30000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it" sz="600">
                <a:solidFill>
                  <a:srgbClr val="D8D8D8"/>
                </a:solidFill>
              </a:rPr>
              <a:t>Photo by</a:t>
            </a:r>
            <a:r>
              <a:rPr lang="it" sz="600">
                <a:solidFill>
                  <a:srgbClr val="D8D8D8"/>
                </a:solidFill>
                <a:uFill>
                  <a:noFill/>
                </a:uFill>
                <a:hlinkClick r:id="rId4">
                  <a:extLst>
                    <a:ext uri="{A12FA001-AC4F-418D-AE19-62706E023703}">
                      <ahyp:hlinkClr val="tx"/>
                    </a:ext>
                  </a:extLst>
                </a:hlinkClick>
              </a:rPr>
              <a:t> </a:t>
            </a:r>
            <a:r>
              <a:rPr lang="it" sz="600" u="sng">
                <a:solidFill>
                  <a:srgbClr val="D8D8D8"/>
                </a:solidFill>
                <a:hlinkClick r:id="rId5">
                  <a:extLst>
                    <a:ext uri="{A12FA001-AC4F-418D-AE19-62706E023703}">
                      <ahyp:hlinkClr val="tx"/>
                    </a:ext>
                  </a:extLst>
                </a:hlinkClick>
              </a:rPr>
              <a:t>Einar Storsul</a:t>
            </a:r>
            <a:r>
              <a:rPr lang="it" sz="600">
                <a:solidFill>
                  <a:srgbClr val="D8D8D8"/>
                </a:solidFill>
              </a:rPr>
              <a:t> on</a:t>
            </a:r>
            <a:r>
              <a:rPr lang="it" sz="600">
                <a:solidFill>
                  <a:srgbClr val="D8D8D8"/>
                </a:solidFill>
                <a:uFill>
                  <a:noFill/>
                </a:uFill>
                <a:hlinkClick r:id="rId6">
                  <a:extLst>
                    <a:ext uri="{A12FA001-AC4F-418D-AE19-62706E023703}">
                      <ahyp:hlinkClr val="tx"/>
                    </a:ext>
                  </a:extLst>
                </a:hlinkClick>
              </a:rPr>
              <a:t> </a:t>
            </a:r>
            <a:r>
              <a:rPr lang="it" sz="600" u="sng">
                <a:solidFill>
                  <a:srgbClr val="D8D8D8"/>
                </a:solidFill>
                <a:hlinkClick r:id="rId7">
                  <a:extLst>
                    <a:ext uri="{A12FA001-AC4F-418D-AE19-62706E023703}">
                      <ahyp:hlinkClr val="tx"/>
                    </a:ext>
                  </a:extLst>
                </a:hlinkClick>
              </a:rPr>
              <a:t>Unsplash</a:t>
            </a:r>
            <a:endParaRPr sz="900">
              <a:solidFill>
                <a:srgbClr val="D8D8D8"/>
              </a:solidFill>
            </a:endParaRPr>
          </a:p>
        </p:txBody>
      </p:sp>
      <p:sp>
        <p:nvSpPr>
          <p:cNvPr id="988" name="Google Shape;988;p114"/>
          <p:cNvSpPr txBox="1"/>
          <p:nvPr/>
        </p:nvSpPr>
        <p:spPr>
          <a:xfrm>
            <a:off x="2272950" y="310825"/>
            <a:ext cx="45981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sz="4200">
                <a:highlight>
                  <a:srgbClr val="F8E71C"/>
                </a:highlight>
                <a:latin typeface="Oswald"/>
                <a:ea typeface="Oswald"/>
                <a:cs typeface="Oswald"/>
                <a:sym typeface="Oswald"/>
              </a:rPr>
              <a:t>There are other roads to Open Access</a:t>
            </a:r>
            <a:endParaRPr sz="4200">
              <a:highlight>
                <a:srgbClr val="F8E71C"/>
              </a:highlight>
              <a:latin typeface="Oswald"/>
              <a:ea typeface="Oswald"/>
              <a:cs typeface="Oswald"/>
              <a:sym typeface="Oswa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Roads to Open Access</a:t>
            </a:r>
            <a:endParaRPr/>
          </a:p>
        </p:txBody>
      </p:sp>
      <p:sp>
        <p:nvSpPr>
          <p:cNvPr id="994" name="Google Shape;994;p115"/>
          <p:cNvSpPr txBox="1"/>
          <p:nvPr>
            <p:ph idx="1" type="body"/>
          </p:nvPr>
        </p:nvSpPr>
        <p:spPr>
          <a:xfrm>
            <a:off x="4764625" y="1234050"/>
            <a:ext cx="3999900" cy="3334800"/>
          </a:xfrm>
          <a:prstGeom prst="rect">
            <a:avLst/>
          </a:prstGeom>
          <a:solidFill>
            <a:schemeClr val="dk1"/>
          </a:solidFill>
          <a:ln cap="flat" cmpd="sng" w="38100">
            <a:solidFill>
              <a:schemeClr val="dk1"/>
            </a:solidFill>
            <a:prstDash val="solid"/>
            <a:round/>
            <a:headEnd len="sm" w="sm" type="none"/>
            <a:tailEnd len="sm" w="sm" type="none"/>
          </a:ln>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b="1" lang="it" sz="2300">
                <a:solidFill>
                  <a:srgbClr val="3F3F3F"/>
                </a:solidFill>
                <a:latin typeface="Roboto"/>
                <a:ea typeface="Roboto"/>
                <a:cs typeface="Roboto"/>
                <a:sym typeface="Roboto"/>
              </a:rPr>
              <a:t>Gold Open Access</a:t>
            </a:r>
            <a:endParaRPr b="1" sz="2300">
              <a:solidFill>
                <a:srgbClr val="3F3F3F"/>
              </a:solidFill>
              <a:latin typeface="Roboto"/>
              <a:ea typeface="Roboto"/>
              <a:cs typeface="Roboto"/>
              <a:sym typeface="Roboto"/>
            </a:endParaRPr>
          </a:p>
          <a:p>
            <a:pPr indent="-329485" lvl="0" marL="457200" marR="0" rtl="0" algn="l">
              <a:lnSpc>
                <a:spcPct val="115000"/>
              </a:lnSpc>
              <a:spcBef>
                <a:spcPts val="1200"/>
              </a:spcBef>
              <a:spcAft>
                <a:spcPts val="0"/>
              </a:spcAft>
              <a:buClr>
                <a:srgbClr val="3F3F3F"/>
              </a:buClr>
              <a:buSzPct val="100000"/>
              <a:buFont typeface="Roboto"/>
              <a:buChar char="●"/>
            </a:pPr>
            <a:r>
              <a:rPr lang="it" sz="2050">
                <a:solidFill>
                  <a:srgbClr val="3F3F3F"/>
                </a:solidFill>
                <a:latin typeface="Roboto"/>
                <a:ea typeface="Roboto"/>
                <a:cs typeface="Roboto"/>
                <a:sym typeface="Roboto"/>
              </a:rPr>
              <a:t>Immediate, unrestricted access to the published article</a:t>
            </a:r>
            <a:endParaRPr sz="2050">
              <a:solidFill>
                <a:srgbClr val="3F3F3F"/>
              </a:solidFill>
              <a:latin typeface="Roboto"/>
              <a:ea typeface="Roboto"/>
              <a:cs typeface="Roboto"/>
              <a:sym typeface="Roboto"/>
            </a:endParaRPr>
          </a:p>
          <a:p>
            <a:pPr indent="-329485" lvl="0" marL="457200" marR="0" rtl="0" algn="l">
              <a:lnSpc>
                <a:spcPct val="115000"/>
              </a:lnSpc>
              <a:spcBef>
                <a:spcPts val="1000"/>
              </a:spcBef>
              <a:spcAft>
                <a:spcPts val="0"/>
              </a:spcAft>
              <a:buClr>
                <a:srgbClr val="3F3F3F"/>
              </a:buClr>
              <a:buSzPct val="100000"/>
              <a:buFont typeface="Roboto"/>
              <a:buChar char="●"/>
            </a:pPr>
            <a:r>
              <a:rPr lang="it" sz="2050">
                <a:solidFill>
                  <a:srgbClr val="3F3F3F"/>
                </a:solidFill>
                <a:latin typeface="Roboto"/>
                <a:ea typeface="Roboto"/>
                <a:cs typeface="Roboto"/>
                <a:sym typeface="Roboto"/>
              </a:rPr>
              <a:t>Open Access Journal - no fee or any type or restriction to read, download, share, and reuse</a:t>
            </a:r>
            <a:endParaRPr sz="2050">
              <a:solidFill>
                <a:srgbClr val="3F3F3F"/>
              </a:solidFill>
              <a:latin typeface="Roboto"/>
              <a:ea typeface="Roboto"/>
              <a:cs typeface="Roboto"/>
              <a:sym typeface="Roboto"/>
            </a:endParaRPr>
          </a:p>
          <a:p>
            <a:pPr indent="-329485" lvl="0" marL="457200" marR="0" rtl="0" algn="l">
              <a:lnSpc>
                <a:spcPct val="115000"/>
              </a:lnSpc>
              <a:spcBef>
                <a:spcPts val="1000"/>
              </a:spcBef>
              <a:spcAft>
                <a:spcPts val="0"/>
              </a:spcAft>
              <a:buClr>
                <a:srgbClr val="3F3F3F"/>
              </a:buClr>
              <a:buSzPct val="100000"/>
              <a:buFont typeface="Roboto"/>
              <a:buChar char="●"/>
            </a:pPr>
            <a:r>
              <a:rPr lang="it" sz="2050">
                <a:solidFill>
                  <a:srgbClr val="3F3F3F"/>
                </a:solidFill>
                <a:latin typeface="Roboto"/>
                <a:ea typeface="Roboto"/>
                <a:cs typeface="Roboto"/>
                <a:sym typeface="Roboto"/>
              </a:rPr>
              <a:t>Usually no copyright transfer and use of CC licence</a:t>
            </a:r>
            <a:endParaRPr sz="2050">
              <a:solidFill>
                <a:srgbClr val="3F3F3F"/>
              </a:solidFill>
              <a:latin typeface="Roboto"/>
              <a:ea typeface="Roboto"/>
              <a:cs typeface="Roboto"/>
              <a:sym typeface="Roboto"/>
            </a:endParaRPr>
          </a:p>
          <a:p>
            <a:pPr indent="-329485" lvl="0" marL="457200" marR="0" rtl="0" algn="l">
              <a:lnSpc>
                <a:spcPct val="115000"/>
              </a:lnSpc>
              <a:spcBef>
                <a:spcPts val="1000"/>
              </a:spcBef>
              <a:spcAft>
                <a:spcPts val="1000"/>
              </a:spcAft>
              <a:buClr>
                <a:srgbClr val="3F3F3F"/>
              </a:buClr>
              <a:buSzPct val="100000"/>
              <a:buFont typeface="Roboto"/>
              <a:buChar char="●"/>
            </a:pPr>
            <a:r>
              <a:rPr lang="it" sz="2050">
                <a:solidFill>
                  <a:srgbClr val="3F3F3F"/>
                </a:solidFill>
                <a:latin typeface="Roboto"/>
                <a:ea typeface="Roboto"/>
                <a:cs typeface="Roboto"/>
                <a:sym typeface="Roboto"/>
              </a:rPr>
              <a:t> In 26% of OA journals authors pay APCs (article processing charges)</a:t>
            </a:r>
            <a:endParaRPr sz="1800">
              <a:solidFill>
                <a:srgbClr val="3F3F3F"/>
              </a:solidFill>
              <a:latin typeface="Roboto"/>
              <a:ea typeface="Roboto"/>
              <a:cs typeface="Roboto"/>
              <a:sym typeface="Roboto"/>
            </a:endParaRPr>
          </a:p>
        </p:txBody>
      </p:sp>
      <p:sp>
        <p:nvSpPr>
          <p:cNvPr id="995" name="Google Shape;995;p115"/>
          <p:cNvSpPr txBox="1"/>
          <p:nvPr>
            <p:ph idx="2" type="body"/>
          </p:nvPr>
        </p:nvSpPr>
        <p:spPr>
          <a:xfrm>
            <a:off x="336600" y="1234050"/>
            <a:ext cx="3999900" cy="3334800"/>
          </a:xfrm>
          <a:prstGeom prst="rect">
            <a:avLst/>
          </a:prstGeom>
          <a:solidFill>
            <a:srgbClr val="3FB77D"/>
          </a:solidFill>
          <a:ln cap="flat" cmpd="sng" w="38100">
            <a:solidFill>
              <a:srgbClr val="3FB77D"/>
            </a:solidFill>
            <a:prstDash val="solid"/>
            <a:round/>
            <a:headEnd len="sm" w="sm" type="none"/>
            <a:tailEnd len="sm" w="sm" type="none"/>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it" sz="1800">
                <a:solidFill>
                  <a:srgbClr val="3F3F3F"/>
                </a:solidFill>
                <a:latin typeface="Roboto"/>
                <a:ea typeface="Roboto"/>
                <a:cs typeface="Roboto"/>
                <a:sym typeface="Roboto"/>
              </a:rPr>
              <a:t>Green Open Access</a:t>
            </a:r>
            <a:endParaRPr b="1" sz="1800">
              <a:solidFill>
                <a:srgbClr val="3F3F3F"/>
              </a:solidFill>
              <a:latin typeface="Roboto"/>
              <a:ea typeface="Roboto"/>
              <a:cs typeface="Roboto"/>
              <a:sym typeface="Roboto"/>
            </a:endParaRPr>
          </a:p>
          <a:p>
            <a:pPr indent="-330200" lvl="0" marL="457200" rtl="0" algn="l">
              <a:spcBef>
                <a:spcPts val="1200"/>
              </a:spcBef>
              <a:spcAft>
                <a:spcPts val="0"/>
              </a:spcAft>
              <a:buClr>
                <a:srgbClr val="3F3F3F"/>
              </a:buClr>
              <a:buSzPts val="1600"/>
              <a:buFont typeface="Roboto"/>
              <a:buChar char="●"/>
            </a:pPr>
            <a:r>
              <a:rPr lang="it" sz="1600">
                <a:solidFill>
                  <a:srgbClr val="3F3F3F"/>
                </a:solidFill>
                <a:latin typeface="Roboto"/>
                <a:ea typeface="Roboto"/>
                <a:cs typeface="Roboto"/>
                <a:sym typeface="Roboto"/>
              </a:rPr>
              <a:t>Through the version allowed for Open Access (check editorial policies)</a:t>
            </a:r>
            <a:endParaRPr sz="1600">
              <a:solidFill>
                <a:srgbClr val="3F3F3F"/>
              </a:solidFill>
              <a:latin typeface="Roboto"/>
              <a:ea typeface="Roboto"/>
              <a:cs typeface="Roboto"/>
              <a:sym typeface="Roboto"/>
            </a:endParaRPr>
          </a:p>
          <a:p>
            <a:pPr indent="-330200" lvl="0" marL="457200" rtl="0" algn="l">
              <a:spcBef>
                <a:spcPts val="1000"/>
              </a:spcBef>
              <a:spcAft>
                <a:spcPts val="0"/>
              </a:spcAft>
              <a:buClr>
                <a:srgbClr val="3F3F3F"/>
              </a:buClr>
              <a:buSzPts val="1600"/>
              <a:buFont typeface="Roboto"/>
              <a:buChar char="●"/>
            </a:pPr>
            <a:r>
              <a:rPr lang="it" sz="1600">
                <a:solidFill>
                  <a:srgbClr val="3F3F3F"/>
                </a:solidFill>
                <a:latin typeface="Roboto"/>
                <a:ea typeface="Roboto"/>
                <a:cs typeface="Roboto"/>
                <a:sym typeface="Roboto"/>
              </a:rPr>
              <a:t>Deposit this version in a trusted repository (institutional, disciplinary or catch-all, i.e. Zenodo)</a:t>
            </a:r>
            <a:endParaRPr sz="1600">
              <a:solidFill>
                <a:srgbClr val="3F3F3F"/>
              </a:solidFill>
              <a:latin typeface="Roboto"/>
              <a:ea typeface="Roboto"/>
              <a:cs typeface="Roboto"/>
              <a:sym typeface="Roboto"/>
            </a:endParaRPr>
          </a:p>
          <a:p>
            <a:pPr indent="-330200" lvl="0" marL="457200" rtl="0" algn="l">
              <a:spcBef>
                <a:spcPts val="1000"/>
              </a:spcBef>
              <a:spcAft>
                <a:spcPts val="1000"/>
              </a:spcAft>
              <a:buClr>
                <a:srgbClr val="3F3F3F"/>
              </a:buClr>
              <a:buSzPts val="1600"/>
              <a:buFont typeface="Roboto"/>
              <a:buChar char="●"/>
            </a:pPr>
            <a:r>
              <a:rPr lang="it" sz="1600">
                <a:solidFill>
                  <a:srgbClr val="3F3F3F"/>
                </a:solidFill>
                <a:latin typeface="Roboto"/>
                <a:ea typeface="Roboto"/>
                <a:cs typeface="Roboto"/>
                <a:sym typeface="Roboto"/>
              </a:rPr>
              <a:t>Beware to copyright and embargo periods of the publisher/journal: </a:t>
            </a:r>
            <a:r>
              <a:rPr lang="it" sz="1600" u="sng">
                <a:solidFill>
                  <a:schemeClr val="lt1"/>
                </a:solidFill>
                <a:latin typeface="Roboto"/>
                <a:ea typeface="Roboto"/>
                <a:cs typeface="Roboto"/>
                <a:sym typeface="Roboto"/>
                <a:hlinkClick r:id="rId3">
                  <a:extLst>
                    <a:ext uri="{A12FA001-AC4F-418D-AE19-62706E023703}">
                      <ahyp:hlinkClr val="tx"/>
                    </a:ext>
                  </a:extLst>
                </a:hlinkClick>
              </a:rPr>
              <a:t>https://v2.sherpa.ac.uk/romeo/</a:t>
            </a:r>
            <a:r>
              <a:rPr lang="it" sz="1600">
                <a:solidFill>
                  <a:srgbClr val="3F3F3F"/>
                </a:solidFill>
                <a:latin typeface="Roboto"/>
                <a:ea typeface="Roboto"/>
                <a:cs typeface="Roboto"/>
                <a:sym typeface="Roboto"/>
              </a:rPr>
              <a:t>  </a:t>
            </a:r>
            <a:endParaRPr sz="1600">
              <a:solidFill>
                <a:srgbClr val="3F3F3F"/>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116"/>
          <p:cNvSpPr txBox="1"/>
          <p:nvPr>
            <p:ph type="title"/>
          </p:nvPr>
        </p:nvSpPr>
        <p:spPr>
          <a:xfrm>
            <a:off x="480050" y="1322450"/>
            <a:ext cx="7937700" cy="80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How to do Green OA in practice - step 1</a:t>
            </a:r>
            <a:endParaRPr/>
          </a:p>
          <a:p>
            <a:pPr indent="0" lvl="0" marL="0" rtl="0" algn="l">
              <a:spcBef>
                <a:spcPts val="0"/>
              </a:spcBef>
              <a:spcAft>
                <a:spcPts val="0"/>
              </a:spcAft>
              <a:buNone/>
            </a:pPr>
            <a:r>
              <a:t/>
            </a:r>
            <a:endParaRPr/>
          </a:p>
        </p:txBody>
      </p:sp>
      <p:sp>
        <p:nvSpPr>
          <p:cNvPr id="1001" name="Google Shape;1001;p116"/>
          <p:cNvSpPr txBox="1"/>
          <p:nvPr/>
        </p:nvSpPr>
        <p:spPr>
          <a:xfrm>
            <a:off x="535325" y="1870700"/>
            <a:ext cx="86352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800">
                <a:solidFill>
                  <a:schemeClr val="lt1"/>
                </a:solidFill>
                <a:latin typeface="Lato"/>
                <a:ea typeface="Lato"/>
                <a:cs typeface="Lato"/>
                <a:sym typeface="Lato"/>
              </a:rPr>
              <a:t>Choose you journal and then:</a:t>
            </a:r>
            <a:endParaRPr b="1" sz="1800">
              <a:solidFill>
                <a:schemeClr val="lt1"/>
              </a:solidFill>
              <a:latin typeface="Lato"/>
              <a:ea typeface="Lato"/>
              <a:cs typeface="Lato"/>
              <a:sym typeface="Lato"/>
            </a:endParaRPr>
          </a:p>
          <a:p>
            <a:pPr indent="0" lvl="0" marL="0" rtl="0" algn="l">
              <a:spcBef>
                <a:spcPts val="0"/>
              </a:spcBef>
              <a:spcAft>
                <a:spcPts val="0"/>
              </a:spcAft>
              <a:buNone/>
            </a:pPr>
            <a:r>
              <a:t/>
            </a:r>
            <a:endParaRPr b="1"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it" sz="1800">
                <a:solidFill>
                  <a:schemeClr val="lt1"/>
                </a:solidFill>
                <a:latin typeface="Lato"/>
                <a:ea typeface="Lato"/>
                <a:cs typeface="Lato"/>
                <a:sym typeface="Lato"/>
              </a:rPr>
              <a:t>Check your </a:t>
            </a:r>
            <a:r>
              <a:rPr b="1" lang="it" sz="1800">
                <a:solidFill>
                  <a:schemeClr val="lt1"/>
                </a:solidFill>
                <a:latin typeface="Lato"/>
                <a:ea typeface="Lato"/>
                <a:cs typeface="Lato"/>
                <a:sym typeface="Lato"/>
              </a:rPr>
              <a:t>obligations </a:t>
            </a:r>
            <a:r>
              <a:rPr lang="it" sz="1800">
                <a:solidFill>
                  <a:schemeClr val="lt1"/>
                </a:solidFill>
                <a:latin typeface="Lato"/>
                <a:ea typeface="Lato"/>
                <a:cs typeface="Lato"/>
                <a:sym typeface="Lato"/>
              </a:rPr>
              <a:t>(does your funder have specific OA mandates from funder or institution? does the author have an obligation on rights retention strategy?)</a:t>
            </a:r>
            <a:endParaRPr sz="1800">
              <a:solidFill>
                <a:schemeClr val="lt1"/>
              </a:solidFill>
              <a:latin typeface="Lato"/>
              <a:ea typeface="Lato"/>
              <a:cs typeface="Lato"/>
              <a:sym typeface="Lato"/>
            </a:endParaRPr>
          </a:p>
          <a:p>
            <a:pPr indent="0" lvl="0" marL="457200" rtl="0" algn="l">
              <a:spcBef>
                <a:spcPts val="0"/>
              </a:spcBef>
              <a:spcAft>
                <a:spcPts val="0"/>
              </a:spcAft>
              <a:buNone/>
            </a:pPr>
            <a:r>
              <a:t/>
            </a:r>
            <a:endParaRPr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it" sz="1800">
                <a:solidFill>
                  <a:schemeClr val="lt1"/>
                </a:solidFill>
                <a:latin typeface="Lato"/>
                <a:ea typeface="Lato"/>
                <a:cs typeface="Lato"/>
                <a:sym typeface="Lato"/>
              </a:rPr>
              <a:t>Check the </a:t>
            </a:r>
            <a:r>
              <a:rPr b="1" lang="it" sz="1800">
                <a:solidFill>
                  <a:schemeClr val="lt1"/>
                </a:solidFill>
                <a:latin typeface="Lato"/>
                <a:ea typeface="Lato"/>
                <a:cs typeface="Lato"/>
                <a:sym typeface="Lato"/>
              </a:rPr>
              <a:t>journal editorial policy</a:t>
            </a:r>
            <a:r>
              <a:rPr lang="it" sz="1800">
                <a:solidFill>
                  <a:schemeClr val="lt1"/>
                </a:solidFill>
                <a:latin typeface="Lato"/>
                <a:ea typeface="Lato"/>
                <a:cs typeface="Lato"/>
                <a:sym typeface="Lato"/>
              </a:rPr>
              <a:t> (sherpa romeo): what is the version (pre-print, post-print, version of record) you can deposit?</a:t>
            </a:r>
            <a:endParaRPr sz="1800">
              <a:solidFill>
                <a:schemeClr val="lt1"/>
              </a:solidFill>
              <a:latin typeface="Lato"/>
              <a:ea typeface="Lato"/>
              <a:cs typeface="Lato"/>
              <a:sym typeface="Lato"/>
            </a:endParaRPr>
          </a:p>
          <a:p>
            <a:pPr indent="0" lvl="0" marL="457200" rtl="0" algn="l">
              <a:spcBef>
                <a:spcPts val="0"/>
              </a:spcBef>
              <a:spcAft>
                <a:spcPts val="0"/>
              </a:spcAft>
              <a:buNone/>
            </a:pPr>
            <a:r>
              <a:t/>
            </a:r>
            <a:endParaRPr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it" sz="1800">
                <a:solidFill>
                  <a:schemeClr val="lt1"/>
                </a:solidFill>
                <a:latin typeface="Lato"/>
                <a:ea typeface="Lato"/>
                <a:cs typeface="Lato"/>
                <a:sym typeface="Lato"/>
              </a:rPr>
              <a:t>Check </a:t>
            </a:r>
            <a:r>
              <a:rPr b="1" lang="it" sz="1800">
                <a:solidFill>
                  <a:schemeClr val="lt1"/>
                </a:solidFill>
                <a:latin typeface="Lato"/>
                <a:ea typeface="Lato"/>
                <a:cs typeface="Lato"/>
                <a:sym typeface="Lato"/>
              </a:rPr>
              <a:t>existing agreements</a:t>
            </a:r>
            <a:r>
              <a:rPr lang="it" sz="1800">
                <a:solidFill>
                  <a:schemeClr val="lt1"/>
                </a:solidFill>
                <a:latin typeface="Lato"/>
                <a:ea typeface="Lato"/>
                <a:cs typeface="Lato"/>
                <a:sym typeface="Lato"/>
              </a:rPr>
              <a:t> between publisher and the </a:t>
            </a:r>
            <a:r>
              <a:rPr b="1" lang="it" sz="1800">
                <a:solidFill>
                  <a:schemeClr val="lt1"/>
                </a:solidFill>
                <a:latin typeface="Lato"/>
                <a:ea typeface="Lato"/>
                <a:cs typeface="Lato"/>
                <a:sym typeface="Lato"/>
              </a:rPr>
              <a:t>institution </a:t>
            </a:r>
            <a:r>
              <a:rPr lang="it" sz="1800">
                <a:solidFill>
                  <a:schemeClr val="lt1"/>
                </a:solidFill>
                <a:latin typeface="Lato"/>
                <a:ea typeface="Lato"/>
                <a:cs typeface="Lato"/>
                <a:sym typeface="Lato"/>
              </a:rPr>
              <a:t>(eg: transformative agreements)</a:t>
            </a:r>
            <a:endParaRPr sz="1800">
              <a:solidFill>
                <a:schemeClr val="lt1"/>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17"/>
          <p:cNvSpPr txBox="1"/>
          <p:nvPr>
            <p:ph type="title"/>
          </p:nvPr>
        </p:nvSpPr>
        <p:spPr>
          <a:xfrm>
            <a:off x="480050" y="1322450"/>
            <a:ext cx="7937700" cy="80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How to do Green OA in practice - step 2</a:t>
            </a:r>
            <a:endParaRPr/>
          </a:p>
          <a:p>
            <a:pPr indent="0" lvl="0" marL="0" rtl="0" algn="l">
              <a:spcBef>
                <a:spcPts val="0"/>
              </a:spcBef>
              <a:spcAft>
                <a:spcPts val="0"/>
              </a:spcAft>
              <a:buNone/>
            </a:pPr>
            <a:r>
              <a:t/>
            </a:r>
            <a:endParaRPr/>
          </a:p>
        </p:txBody>
      </p:sp>
      <p:sp>
        <p:nvSpPr>
          <p:cNvPr id="1007" name="Google Shape;1007;p117"/>
          <p:cNvSpPr txBox="1"/>
          <p:nvPr/>
        </p:nvSpPr>
        <p:spPr>
          <a:xfrm>
            <a:off x="722000" y="2023100"/>
            <a:ext cx="82962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800">
                <a:solidFill>
                  <a:schemeClr val="lt1"/>
                </a:solidFill>
                <a:latin typeface="Lato"/>
                <a:ea typeface="Lato"/>
                <a:cs typeface="Lato"/>
                <a:sym typeface="Lato"/>
              </a:rPr>
              <a:t>Choose your repository</a:t>
            </a:r>
            <a:endParaRPr b="1" sz="1800">
              <a:solidFill>
                <a:schemeClr val="lt1"/>
              </a:solidFill>
              <a:latin typeface="Lato"/>
              <a:ea typeface="Lato"/>
              <a:cs typeface="Lato"/>
              <a:sym typeface="Lato"/>
            </a:endParaRPr>
          </a:p>
          <a:p>
            <a:pPr indent="0" lvl="0" marL="0" rtl="0" algn="l">
              <a:spcBef>
                <a:spcPts val="0"/>
              </a:spcBef>
              <a:spcAft>
                <a:spcPts val="0"/>
              </a:spcAft>
              <a:buNone/>
            </a:pPr>
            <a:r>
              <a:t/>
            </a:r>
            <a:endParaRPr b="1"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it" sz="1800">
                <a:solidFill>
                  <a:schemeClr val="lt1"/>
                </a:solidFill>
                <a:latin typeface="Lato"/>
                <a:ea typeface="Lato"/>
                <a:cs typeface="Lato"/>
                <a:sym typeface="Lato"/>
              </a:rPr>
              <a:t>Check your institutional policy and existing repository (eg. IRIS)</a:t>
            </a:r>
            <a:endParaRPr sz="1800">
              <a:solidFill>
                <a:schemeClr val="lt1"/>
              </a:solidFill>
              <a:latin typeface="Lato"/>
              <a:ea typeface="Lato"/>
              <a:cs typeface="Lato"/>
              <a:sym typeface="Lato"/>
            </a:endParaRPr>
          </a:p>
          <a:p>
            <a:pPr indent="0" lvl="0" marL="0" rtl="0" algn="l">
              <a:spcBef>
                <a:spcPts val="0"/>
              </a:spcBef>
              <a:spcAft>
                <a:spcPts val="0"/>
              </a:spcAft>
              <a:buNone/>
            </a:pPr>
            <a:r>
              <a:t/>
            </a:r>
            <a:endParaRPr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it" sz="1800">
                <a:solidFill>
                  <a:schemeClr val="lt1"/>
                </a:solidFill>
                <a:latin typeface="Lato"/>
                <a:ea typeface="Lato"/>
                <a:cs typeface="Lato"/>
                <a:sym typeface="Lato"/>
              </a:rPr>
              <a:t>Check eventual limitations from publisher policy (eg. Elsevier)</a:t>
            </a:r>
            <a:endParaRPr sz="1800">
              <a:solidFill>
                <a:schemeClr val="lt1"/>
              </a:solidFill>
              <a:latin typeface="Lato"/>
              <a:ea typeface="Lato"/>
              <a:cs typeface="Lato"/>
              <a:sym typeface="Lato"/>
            </a:endParaRPr>
          </a:p>
          <a:p>
            <a:pPr indent="0" lvl="0" marL="0" rtl="0" algn="l">
              <a:spcBef>
                <a:spcPts val="0"/>
              </a:spcBef>
              <a:spcAft>
                <a:spcPts val="0"/>
              </a:spcAft>
              <a:buNone/>
            </a:pPr>
            <a:r>
              <a:t/>
            </a:r>
            <a:endParaRPr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it" sz="1800">
                <a:solidFill>
                  <a:schemeClr val="lt1"/>
                </a:solidFill>
                <a:latin typeface="Lato"/>
                <a:ea typeface="Lato"/>
                <a:cs typeface="Lato"/>
                <a:sym typeface="Lato"/>
              </a:rPr>
              <a:t>Check eventual limitations from funder policy (eg. trusted repository)</a:t>
            </a:r>
            <a:endParaRPr sz="1800">
              <a:solidFill>
                <a:schemeClr val="lt1"/>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18"/>
          <p:cNvSpPr txBox="1"/>
          <p:nvPr>
            <p:ph type="title"/>
          </p:nvPr>
        </p:nvSpPr>
        <p:spPr>
          <a:xfrm>
            <a:off x="480050" y="1322450"/>
            <a:ext cx="7937700" cy="80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How to do Green OA in practice - step 3</a:t>
            </a:r>
            <a:endParaRPr/>
          </a:p>
          <a:p>
            <a:pPr indent="0" lvl="0" marL="0" rtl="0" algn="l">
              <a:spcBef>
                <a:spcPts val="0"/>
              </a:spcBef>
              <a:spcAft>
                <a:spcPts val="0"/>
              </a:spcAft>
              <a:buNone/>
            </a:pPr>
            <a:r>
              <a:t/>
            </a:r>
            <a:endParaRPr/>
          </a:p>
        </p:txBody>
      </p:sp>
      <p:sp>
        <p:nvSpPr>
          <p:cNvPr id="1013" name="Google Shape;1013;p118"/>
          <p:cNvSpPr txBox="1"/>
          <p:nvPr/>
        </p:nvSpPr>
        <p:spPr>
          <a:xfrm>
            <a:off x="722000" y="2023100"/>
            <a:ext cx="82962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800">
                <a:solidFill>
                  <a:schemeClr val="lt1"/>
                </a:solidFill>
                <a:latin typeface="Lato"/>
                <a:ea typeface="Lato"/>
                <a:cs typeface="Lato"/>
                <a:sym typeface="Lato"/>
              </a:rPr>
              <a:t>Publish:</a:t>
            </a:r>
            <a:endParaRPr b="1" sz="1800">
              <a:solidFill>
                <a:schemeClr val="lt1"/>
              </a:solidFill>
              <a:latin typeface="Lato"/>
              <a:ea typeface="Lato"/>
              <a:cs typeface="Lato"/>
              <a:sym typeface="Lato"/>
            </a:endParaRPr>
          </a:p>
          <a:p>
            <a:pPr indent="0" lvl="0" marL="0" rtl="0" algn="l">
              <a:spcBef>
                <a:spcPts val="0"/>
              </a:spcBef>
              <a:spcAft>
                <a:spcPts val="0"/>
              </a:spcAft>
              <a:buNone/>
            </a:pPr>
            <a:r>
              <a:t/>
            </a:r>
            <a:endParaRPr b="1"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it" sz="1800">
                <a:solidFill>
                  <a:schemeClr val="lt1"/>
                </a:solidFill>
                <a:latin typeface="Lato"/>
                <a:ea typeface="Lato"/>
                <a:cs typeface="Lato"/>
                <a:sym typeface="Lato"/>
              </a:rPr>
              <a:t>Send the pre-print</a:t>
            </a:r>
            <a:endParaRPr sz="1800">
              <a:solidFill>
                <a:schemeClr val="lt1"/>
              </a:solidFill>
              <a:latin typeface="Lato"/>
              <a:ea typeface="Lato"/>
              <a:cs typeface="Lato"/>
              <a:sym typeface="Lato"/>
            </a:endParaRPr>
          </a:p>
          <a:p>
            <a:pPr indent="0" lvl="0" marL="457200" rtl="0" algn="l">
              <a:spcBef>
                <a:spcPts val="0"/>
              </a:spcBef>
              <a:spcAft>
                <a:spcPts val="0"/>
              </a:spcAft>
              <a:buNone/>
            </a:pPr>
            <a:r>
              <a:t/>
            </a:r>
            <a:endParaRPr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it" sz="1800">
                <a:solidFill>
                  <a:schemeClr val="lt1"/>
                </a:solidFill>
                <a:latin typeface="Lato"/>
                <a:ea typeface="Lato"/>
                <a:cs typeface="Lato"/>
                <a:sym typeface="Lato"/>
              </a:rPr>
              <a:t>Deposit the OA version in your institutional repository as soon as you are noticed with acceptance</a:t>
            </a:r>
            <a:endParaRPr sz="1800">
              <a:solidFill>
                <a:schemeClr val="lt1"/>
              </a:solidFill>
              <a:latin typeface="Lato"/>
              <a:ea typeface="Lato"/>
              <a:cs typeface="Lato"/>
              <a:sym typeface="Lato"/>
            </a:endParaRPr>
          </a:p>
          <a:p>
            <a:pPr indent="0" lvl="0" marL="457200" rtl="0" algn="l">
              <a:spcBef>
                <a:spcPts val="0"/>
              </a:spcBef>
              <a:spcAft>
                <a:spcPts val="0"/>
              </a:spcAft>
              <a:buNone/>
            </a:pPr>
            <a:r>
              <a:t/>
            </a:r>
            <a:endParaRPr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it" sz="1800">
                <a:solidFill>
                  <a:schemeClr val="lt1"/>
                </a:solidFill>
                <a:latin typeface="Lato"/>
                <a:ea typeface="Lato"/>
                <a:cs typeface="Lato"/>
                <a:sym typeface="Lato"/>
              </a:rPr>
              <a:t>Set the access rights (open/embargo) and licence your copy (CC-BY, etc):  check this on Sherpa Romeo</a:t>
            </a:r>
            <a:endParaRPr sz="1800">
              <a:solidFill>
                <a:schemeClr val="lt1"/>
              </a:solidFill>
              <a:latin typeface="Lato"/>
              <a:ea typeface="Lato"/>
              <a:cs typeface="Lato"/>
              <a:sym typeface="Lato"/>
            </a:endParaRPr>
          </a:p>
          <a:p>
            <a:pPr indent="0" lvl="0" marL="0" rtl="0" algn="l">
              <a:spcBef>
                <a:spcPts val="0"/>
              </a:spcBef>
              <a:spcAft>
                <a:spcPts val="0"/>
              </a:spcAft>
              <a:buNone/>
            </a:pPr>
            <a:r>
              <a:t/>
            </a:r>
            <a:endParaRPr b="1" sz="1800">
              <a:solidFill>
                <a:schemeClr val="lt1"/>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19"/>
          <p:cNvSpPr txBox="1"/>
          <p:nvPr>
            <p:ph type="title"/>
          </p:nvPr>
        </p:nvSpPr>
        <p:spPr>
          <a:xfrm>
            <a:off x="454750" y="864300"/>
            <a:ext cx="83451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a:t>Exercise </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What is your journal Green Open Access Policy?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84"/>
          <p:cNvSpPr txBox="1"/>
          <p:nvPr/>
        </p:nvSpPr>
        <p:spPr>
          <a:xfrm>
            <a:off x="2331000" y="1402600"/>
            <a:ext cx="5395500" cy="28011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it" sz="2400">
                <a:solidFill>
                  <a:schemeClr val="lt1"/>
                </a:solidFill>
                <a:latin typeface="Poppins SemiBold"/>
                <a:ea typeface="Poppins SemiBold"/>
                <a:cs typeface="Poppins SemiBold"/>
                <a:sym typeface="Poppins SemiBold"/>
              </a:rPr>
              <a:t>WARNING: this is going to be an  </a:t>
            </a:r>
            <a:r>
              <a:rPr lang="it" sz="3600">
                <a:solidFill>
                  <a:schemeClr val="lt1"/>
                </a:solidFill>
                <a:latin typeface="Poppins SemiBold"/>
                <a:ea typeface="Poppins SemiBold"/>
                <a:cs typeface="Poppins SemiBold"/>
                <a:sym typeface="Poppins SemiBold"/>
              </a:rPr>
              <a:t>interactive</a:t>
            </a:r>
            <a:r>
              <a:rPr lang="it" sz="2400">
                <a:solidFill>
                  <a:schemeClr val="lt1"/>
                </a:solidFill>
                <a:latin typeface="Poppins SemiBold"/>
                <a:ea typeface="Poppins SemiBold"/>
                <a:cs typeface="Poppins SemiBold"/>
                <a:sym typeface="Poppins SemiBold"/>
              </a:rPr>
              <a:t>  webinar!</a:t>
            </a:r>
            <a:endParaRPr sz="2400">
              <a:solidFill>
                <a:schemeClr val="lt1"/>
              </a:solidFill>
              <a:latin typeface="Poppins SemiBold"/>
              <a:ea typeface="Poppins SemiBold"/>
              <a:cs typeface="Poppins SemiBold"/>
              <a:sym typeface="Poppins SemiBold"/>
            </a:endParaRPr>
          </a:p>
          <a:p>
            <a:pPr indent="0" lvl="0" marL="0" rtl="0" algn="l">
              <a:spcBef>
                <a:spcPts val="0"/>
              </a:spcBef>
              <a:spcAft>
                <a:spcPts val="0"/>
              </a:spcAft>
              <a:buNone/>
            </a:pPr>
            <a:br>
              <a:rPr lang="it" sz="2400">
                <a:solidFill>
                  <a:schemeClr val="lt1"/>
                </a:solidFill>
                <a:latin typeface="Poppins SemiBold"/>
                <a:ea typeface="Poppins SemiBold"/>
                <a:cs typeface="Poppins SemiBold"/>
                <a:sym typeface="Poppins SemiBold"/>
              </a:rPr>
            </a:br>
            <a:r>
              <a:rPr lang="it" sz="2400">
                <a:solidFill>
                  <a:schemeClr val="lt1"/>
                </a:solidFill>
                <a:latin typeface="Poppins SemiBold"/>
                <a:ea typeface="Poppins SemiBold"/>
                <a:cs typeface="Poppins SemiBold"/>
                <a:sym typeface="Poppins SemiBold"/>
              </a:rPr>
              <a:t>Please </a:t>
            </a:r>
            <a:r>
              <a:rPr lang="it" sz="3600">
                <a:solidFill>
                  <a:schemeClr val="lt1"/>
                </a:solidFill>
                <a:latin typeface="Poppins SemiBold"/>
                <a:ea typeface="Poppins SemiBold"/>
                <a:cs typeface="Poppins SemiBold"/>
                <a:sym typeface="Poppins SemiBold"/>
              </a:rPr>
              <a:t>stop</a:t>
            </a:r>
            <a:r>
              <a:rPr lang="it" sz="2400">
                <a:solidFill>
                  <a:schemeClr val="lt1"/>
                </a:solidFill>
                <a:latin typeface="Poppins SemiBold"/>
                <a:ea typeface="Poppins SemiBold"/>
                <a:cs typeface="Poppins SemiBold"/>
                <a:sym typeface="Poppins SemiBold"/>
              </a:rPr>
              <a:t> looking at your </a:t>
            </a:r>
            <a:r>
              <a:rPr lang="it" sz="2400">
                <a:solidFill>
                  <a:srgbClr val="2C2C2C"/>
                </a:solidFill>
                <a:latin typeface="Poppins SemiBold"/>
                <a:ea typeface="Poppins SemiBold"/>
                <a:cs typeface="Poppins SemiBold"/>
                <a:sym typeface="Poppins SemiBold"/>
              </a:rPr>
              <a:t>email</a:t>
            </a:r>
            <a:r>
              <a:rPr lang="it" sz="2400">
                <a:solidFill>
                  <a:schemeClr val="lt1"/>
                </a:solidFill>
                <a:latin typeface="Poppins SemiBold"/>
                <a:ea typeface="Poppins SemiBold"/>
                <a:cs typeface="Poppins SemiBold"/>
                <a:sym typeface="Poppins SemiBold"/>
              </a:rPr>
              <a:t>, </a:t>
            </a:r>
            <a:r>
              <a:rPr lang="it" sz="2400">
                <a:solidFill>
                  <a:srgbClr val="2C2C2C"/>
                </a:solidFill>
                <a:latin typeface="Poppins SemiBold"/>
                <a:ea typeface="Poppins SemiBold"/>
                <a:cs typeface="Poppins SemiBold"/>
                <a:sym typeface="Poppins SemiBold"/>
              </a:rPr>
              <a:t>chats</a:t>
            </a:r>
            <a:r>
              <a:rPr lang="it" sz="2400">
                <a:solidFill>
                  <a:schemeClr val="lt1"/>
                </a:solidFill>
                <a:latin typeface="Poppins SemiBold"/>
                <a:ea typeface="Poppins SemiBold"/>
                <a:cs typeface="Poppins SemiBold"/>
                <a:sym typeface="Poppins SemiBold"/>
              </a:rPr>
              <a:t>, </a:t>
            </a:r>
            <a:r>
              <a:rPr lang="it" sz="2400">
                <a:solidFill>
                  <a:srgbClr val="2C2C2C"/>
                </a:solidFill>
                <a:latin typeface="Poppins SemiBold"/>
                <a:ea typeface="Poppins SemiBold"/>
                <a:cs typeface="Poppins SemiBold"/>
                <a:sym typeface="Poppins SemiBold"/>
              </a:rPr>
              <a:t>messages</a:t>
            </a:r>
            <a:r>
              <a:rPr lang="it" sz="2400">
                <a:solidFill>
                  <a:schemeClr val="lt1"/>
                </a:solidFill>
                <a:latin typeface="Poppins SemiBold"/>
                <a:ea typeface="Poppins SemiBold"/>
                <a:cs typeface="Poppins SemiBold"/>
                <a:sym typeface="Poppins SemiBold"/>
              </a:rPr>
              <a:t>!</a:t>
            </a:r>
            <a:endParaRPr sz="2400">
              <a:solidFill>
                <a:schemeClr val="lt1"/>
              </a:solidFill>
              <a:latin typeface="Poppins SemiBold"/>
              <a:ea typeface="Poppins SemiBold"/>
              <a:cs typeface="Poppins SemiBold"/>
              <a:sym typeface="Poppins SemiBold"/>
            </a:endParaRPr>
          </a:p>
          <a:p>
            <a:pPr indent="0" lvl="0" marL="0" rtl="0" algn="l">
              <a:lnSpc>
                <a:spcPct val="115000"/>
              </a:lnSpc>
              <a:spcBef>
                <a:spcPts val="0"/>
              </a:spcBef>
              <a:spcAft>
                <a:spcPts val="1600"/>
              </a:spcAft>
              <a:buNone/>
            </a:pPr>
            <a:r>
              <a:t/>
            </a:r>
            <a:endParaRPr>
              <a:solidFill>
                <a:schemeClr val="lt1"/>
              </a:solidFill>
              <a:latin typeface="Poppins"/>
              <a:ea typeface="Poppins"/>
              <a:cs typeface="Poppins"/>
              <a:sym typeface="Poppins"/>
            </a:endParaRPr>
          </a:p>
        </p:txBody>
      </p:sp>
      <p:pic>
        <p:nvPicPr>
          <p:cNvPr id="542" name="Google Shape;542;p84"/>
          <p:cNvPicPr preferRelativeResize="0"/>
          <p:nvPr/>
        </p:nvPicPr>
        <p:blipFill rotWithShape="1">
          <a:blip r:embed="rId3">
            <a:alphaModFix/>
          </a:blip>
          <a:srcRect b="9796" l="9796" r="0" t="0"/>
          <a:stretch/>
        </p:blipFill>
        <p:spPr>
          <a:xfrm>
            <a:off x="350275" y="1482450"/>
            <a:ext cx="1735774" cy="17357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2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Exercise (not mandatory but helpful!)</a:t>
            </a:r>
            <a:endParaRPr/>
          </a:p>
        </p:txBody>
      </p:sp>
      <p:sp>
        <p:nvSpPr>
          <p:cNvPr id="1024" name="Google Shape;1024;p120"/>
          <p:cNvSpPr txBox="1"/>
          <p:nvPr>
            <p:ph idx="1" type="body"/>
          </p:nvPr>
        </p:nvSpPr>
        <p:spPr>
          <a:xfrm>
            <a:off x="729450" y="1853850"/>
            <a:ext cx="7688700" cy="2976900"/>
          </a:xfrm>
          <a:prstGeom prst="rect">
            <a:avLst/>
          </a:prstGeom>
        </p:spPr>
        <p:txBody>
          <a:bodyPr anchorCtr="0" anchor="t" bIns="91425" lIns="91425" spcFirstLastPara="1" rIns="91425" wrap="square" tIns="91425">
            <a:normAutofit fontScale="77500" lnSpcReduction="20000"/>
          </a:bodyPr>
          <a:lstStyle/>
          <a:p>
            <a:pPr indent="-292576" lvl="0" marL="457200" rtl="0" algn="l">
              <a:spcBef>
                <a:spcPts val="0"/>
              </a:spcBef>
              <a:spcAft>
                <a:spcPts val="0"/>
              </a:spcAft>
              <a:buSzPct val="100000"/>
              <a:buAutoNum type="arabicPeriod"/>
            </a:pPr>
            <a:r>
              <a:rPr lang="it"/>
              <a:t>Choose a </a:t>
            </a:r>
            <a:r>
              <a:rPr b="1" lang="it"/>
              <a:t>Journal </a:t>
            </a:r>
            <a:r>
              <a:rPr lang="it"/>
              <a:t>(eg. the last journal you published in or the one you wish as a venue for your research, otherwise, check Journal Computers in Industry, ISSN: 0166-3615)</a:t>
            </a:r>
            <a:endParaRPr/>
          </a:p>
          <a:p>
            <a:pPr indent="-292576" lvl="0" marL="457200" rtl="0" algn="l">
              <a:spcBef>
                <a:spcPts val="0"/>
              </a:spcBef>
              <a:spcAft>
                <a:spcPts val="0"/>
              </a:spcAft>
              <a:buSzPct val="100000"/>
              <a:buAutoNum type="arabicPeriod"/>
            </a:pPr>
            <a:r>
              <a:rPr lang="it"/>
              <a:t>Check the journal policy on Sherpa Romeo (</a:t>
            </a:r>
            <a:r>
              <a:rPr lang="it" u="sng">
                <a:solidFill>
                  <a:schemeClr val="hlink"/>
                </a:solidFill>
                <a:hlinkClick r:id="rId3"/>
              </a:rPr>
              <a:t>https://v2.sherpa.ac.uk/romeo/</a:t>
            </a:r>
            <a:r>
              <a:rPr lang="it"/>
              <a:t>) or on the journal/publisher website and answer the following questions:</a:t>
            </a:r>
            <a:endParaRPr/>
          </a:p>
          <a:p>
            <a:pPr indent="-282733" lvl="1" marL="914400" rtl="0" algn="l">
              <a:spcBef>
                <a:spcPts val="0"/>
              </a:spcBef>
              <a:spcAft>
                <a:spcPts val="0"/>
              </a:spcAft>
              <a:buSzPct val="100000"/>
              <a:buAutoNum type="alphaLcPeriod"/>
            </a:pPr>
            <a:r>
              <a:rPr lang="it"/>
              <a:t>Can you clearly identify the journal open access policy?</a:t>
            </a:r>
            <a:endParaRPr/>
          </a:p>
          <a:p>
            <a:pPr indent="-282733" lvl="1" marL="914400" rtl="0" algn="l">
              <a:spcBef>
                <a:spcPts val="0"/>
              </a:spcBef>
              <a:spcAft>
                <a:spcPts val="0"/>
              </a:spcAft>
              <a:buSzPct val="100000"/>
              <a:buAutoNum type="alphaLcPeriod"/>
            </a:pPr>
            <a:r>
              <a:rPr lang="it"/>
              <a:t>Does the journal provide a policy for Green Open Access?</a:t>
            </a:r>
            <a:endParaRPr/>
          </a:p>
          <a:p>
            <a:pPr indent="-282733" lvl="1" marL="914400" rtl="0" algn="l">
              <a:spcBef>
                <a:spcPts val="0"/>
              </a:spcBef>
              <a:spcAft>
                <a:spcPts val="0"/>
              </a:spcAft>
              <a:buSzPct val="100000"/>
              <a:buAutoNum type="alphaLcPeriod"/>
            </a:pPr>
            <a:r>
              <a:rPr lang="it"/>
              <a:t>Given the Journal policy, are you allowed to deposit a version of your paper in your institutional repository?</a:t>
            </a:r>
            <a:endParaRPr/>
          </a:p>
          <a:p>
            <a:pPr indent="-282733" lvl="1" marL="914400" rtl="0" algn="l">
              <a:spcBef>
                <a:spcPts val="0"/>
              </a:spcBef>
              <a:spcAft>
                <a:spcPts val="0"/>
              </a:spcAft>
              <a:buSzPct val="100000"/>
              <a:buAutoNum type="alphaLcPeriod"/>
            </a:pPr>
            <a:r>
              <a:rPr lang="it"/>
              <a:t>If answer to question c. is “Yes”:</a:t>
            </a:r>
            <a:endParaRPr/>
          </a:p>
          <a:p>
            <a:pPr indent="-282733" lvl="2" marL="1371600" rtl="0" algn="l">
              <a:spcBef>
                <a:spcPts val="0"/>
              </a:spcBef>
              <a:spcAft>
                <a:spcPts val="0"/>
              </a:spcAft>
              <a:buSzPct val="100000"/>
              <a:buAutoNum type="romanLcPeriod"/>
            </a:pPr>
            <a:r>
              <a:rPr lang="it"/>
              <a:t>Is any OA fee necessary?</a:t>
            </a:r>
            <a:endParaRPr/>
          </a:p>
          <a:p>
            <a:pPr indent="-282733" lvl="2" marL="1371600" rtl="0" algn="l">
              <a:spcBef>
                <a:spcPts val="0"/>
              </a:spcBef>
              <a:spcAft>
                <a:spcPts val="0"/>
              </a:spcAft>
              <a:buSzPct val="100000"/>
              <a:buAutoNum type="romanLcPeriod"/>
            </a:pPr>
            <a:r>
              <a:rPr lang="it"/>
              <a:t>Which version can you deposit?</a:t>
            </a:r>
            <a:endParaRPr/>
          </a:p>
          <a:p>
            <a:pPr indent="-282733" lvl="2" marL="1371600" rtl="0" algn="l">
              <a:spcBef>
                <a:spcPts val="0"/>
              </a:spcBef>
              <a:spcAft>
                <a:spcPts val="0"/>
              </a:spcAft>
              <a:buSzPct val="100000"/>
              <a:buAutoNum type="romanLcPeriod"/>
            </a:pPr>
            <a:r>
              <a:rPr lang="it"/>
              <a:t>Is any embargo period envisaged?</a:t>
            </a:r>
            <a:endParaRPr/>
          </a:p>
          <a:p>
            <a:pPr indent="-282733" lvl="2" marL="1371600" rtl="0" algn="l">
              <a:spcBef>
                <a:spcPts val="0"/>
              </a:spcBef>
              <a:spcAft>
                <a:spcPts val="0"/>
              </a:spcAft>
              <a:buSzPct val="100000"/>
              <a:buAutoNum type="romanLcPeriod"/>
            </a:pPr>
            <a:r>
              <a:rPr lang="it"/>
              <a:t>What licence can you associate with the OA version?</a:t>
            </a:r>
            <a:endParaRPr/>
          </a:p>
          <a:p>
            <a:pPr indent="-282733" lvl="2" marL="1371600" rtl="0" algn="l">
              <a:spcBef>
                <a:spcPts val="0"/>
              </a:spcBef>
              <a:spcAft>
                <a:spcPts val="0"/>
              </a:spcAft>
              <a:buSzPct val="100000"/>
              <a:buAutoNum type="romanLcPeriod"/>
            </a:pPr>
            <a:r>
              <a:rPr lang="it"/>
              <a:t>Are there any further restriction/obligation regarding the deposit?</a:t>
            </a:r>
            <a:endParaRPr/>
          </a:p>
          <a:p>
            <a:pPr indent="-282733" lvl="1" marL="914400" rtl="0" algn="l">
              <a:spcBef>
                <a:spcPts val="0"/>
              </a:spcBef>
              <a:spcAft>
                <a:spcPts val="0"/>
              </a:spcAft>
              <a:buSzPct val="100000"/>
              <a:buAutoNum type="alphaLcPeriod"/>
            </a:pPr>
            <a:r>
              <a:rPr lang="it"/>
              <a:t>Given the Journal policy, are you allowed to deposit a version of your paper in repositories others than your institutional repository?</a:t>
            </a:r>
            <a:endParaRPr/>
          </a:p>
          <a:p>
            <a:pPr indent="-282733" lvl="1" marL="914400" rtl="0" algn="l">
              <a:spcBef>
                <a:spcPts val="0"/>
              </a:spcBef>
              <a:spcAft>
                <a:spcPts val="0"/>
              </a:spcAft>
              <a:buSzPct val="100000"/>
              <a:buAutoNum type="alphaLcPeriod"/>
            </a:pPr>
            <a:r>
              <a:rPr lang="it"/>
              <a:t>If answer to question e. is “Yes”:</a:t>
            </a:r>
            <a:endParaRPr/>
          </a:p>
          <a:p>
            <a:pPr indent="-282733" lvl="2" marL="1371600" rtl="0" algn="l">
              <a:spcBef>
                <a:spcPts val="0"/>
              </a:spcBef>
              <a:spcAft>
                <a:spcPts val="0"/>
              </a:spcAft>
              <a:buSzPct val="100000"/>
              <a:buAutoNum type="romanLcPeriod"/>
            </a:pPr>
            <a:r>
              <a:rPr lang="it"/>
              <a:t>Is any OA fee necessary?</a:t>
            </a:r>
            <a:endParaRPr/>
          </a:p>
          <a:p>
            <a:pPr indent="-282733" lvl="2" marL="1371600" rtl="0" algn="l">
              <a:spcBef>
                <a:spcPts val="0"/>
              </a:spcBef>
              <a:spcAft>
                <a:spcPts val="0"/>
              </a:spcAft>
              <a:buSzPct val="100000"/>
              <a:buAutoNum type="romanLcPeriod"/>
            </a:pPr>
            <a:r>
              <a:rPr lang="it"/>
              <a:t>Which version can you deposit?</a:t>
            </a:r>
            <a:endParaRPr/>
          </a:p>
          <a:p>
            <a:pPr indent="-282733" lvl="2" marL="1371600" rtl="0" algn="l">
              <a:spcBef>
                <a:spcPts val="0"/>
              </a:spcBef>
              <a:spcAft>
                <a:spcPts val="0"/>
              </a:spcAft>
              <a:buSzPct val="100000"/>
              <a:buAutoNum type="romanLcPeriod"/>
            </a:pPr>
            <a:r>
              <a:rPr lang="it"/>
              <a:t>Is any embargo period envisaged?</a:t>
            </a:r>
            <a:endParaRPr/>
          </a:p>
          <a:p>
            <a:pPr indent="-282733" lvl="2" marL="1371600" rtl="0" algn="l">
              <a:spcBef>
                <a:spcPts val="0"/>
              </a:spcBef>
              <a:spcAft>
                <a:spcPts val="0"/>
              </a:spcAft>
              <a:buSzPct val="100000"/>
              <a:buAutoNum type="romanLcPeriod"/>
            </a:pPr>
            <a:r>
              <a:rPr lang="it"/>
              <a:t>What licence can you associate with the OA version?</a:t>
            </a:r>
            <a:endParaRPr/>
          </a:p>
          <a:p>
            <a:pPr indent="-282733" lvl="2" marL="1371600" rtl="0" algn="l">
              <a:spcBef>
                <a:spcPts val="0"/>
              </a:spcBef>
              <a:spcAft>
                <a:spcPts val="0"/>
              </a:spcAft>
              <a:buSzPct val="100000"/>
              <a:buAutoNum type="romanLcPeriod"/>
            </a:pPr>
            <a:r>
              <a:rPr lang="it"/>
              <a:t>Are there any further restriction/obligation regarding the deposit? </a:t>
            </a:r>
            <a:endParaRPr/>
          </a:p>
          <a:p>
            <a:pPr indent="-292576" lvl="0" marL="457200" rtl="0" algn="l">
              <a:spcBef>
                <a:spcPts val="0"/>
              </a:spcBef>
              <a:spcAft>
                <a:spcPts val="0"/>
              </a:spcAft>
              <a:buSzPct val="100000"/>
              <a:buAutoNum type="arabicPeriod"/>
            </a:pPr>
            <a:r>
              <a:rPr lang="it"/>
              <a:t>Is there any </a:t>
            </a:r>
            <a:r>
              <a:rPr b="1" lang="it"/>
              <a:t>transformative agreement</a:t>
            </a:r>
            <a:r>
              <a:rPr lang="it"/>
              <a:t> ongoing between your institution and the publisher?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21"/>
          <p:cNvSpPr/>
          <p:nvPr/>
        </p:nvSpPr>
        <p:spPr>
          <a:xfrm>
            <a:off x="0" y="3523300"/>
            <a:ext cx="9151500" cy="1063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21"/>
          <p:cNvSpPr txBox="1"/>
          <p:nvPr>
            <p:ph type="title"/>
          </p:nvPr>
        </p:nvSpPr>
        <p:spPr>
          <a:xfrm>
            <a:off x="729450" y="733950"/>
            <a:ext cx="7688400" cy="1332000"/>
          </a:xfrm>
          <a:prstGeom prst="rect">
            <a:avLst/>
          </a:prstGeom>
        </p:spPr>
        <p:txBody>
          <a:bodyPr anchorCtr="0" anchor="t" bIns="91425" lIns="91425" spcFirstLastPara="1" rIns="91425" wrap="square" tIns="91425">
            <a:noAutofit/>
          </a:bodyPr>
          <a:lstStyle/>
          <a:p>
            <a:pPr indent="0" lvl="0" marL="0" rtl="0" algn="l">
              <a:lnSpc>
                <a:spcPct val="120000"/>
              </a:lnSpc>
              <a:spcBef>
                <a:spcPts val="3000"/>
              </a:spcBef>
              <a:spcAft>
                <a:spcPts val="1500"/>
              </a:spcAft>
              <a:buSzPts val="990"/>
              <a:buNone/>
            </a:pPr>
            <a:r>
              <a:rPr lang="it" sz="1535">
                <a:solidFill>
                  <a:srgbClr val="2D2E33"/>
                </a:solidFill>
                <a:latin typeface="Montserrat"/>
                <a:ea typeface="Montserrat"/>
                <a:cs typeface="Montserrat"/>
                <a:sym typeface="Montserrat"/>
              </a:rPr>
              <a:t>This presentation is part of a project that has received funding from the European Union’s Horizon 2020 research and innovation programme under grant agreement Nos 857650 (EOSC-Pillar), 824087 (EOSC-Life), and 676559 (ELIXIR-EXCELERATE), and was supported by the Italian Computing and Data Infrastructure (ICDI).</a:t>
            </a:r>
            <a:endParaRPr sz="5900"/>
          </a:p>
        </p:txBody>
      </p:sp>
      <p:sp>
        <p:nvSpPr>
          <p:cNvPr id="1031" name="Google Shape;1031;p121"/>
          <p:cNvSpPr txBox="1"/>
          <p:nvPr>
            <p:ph idx="1" type="body"/>
          </p:nvPr>
        </p:nvSpPr>
        <p:spPr>
          <a:xfrm>
            <a:off x="729450" y="2212521"/>
            <a:ext cx="7688400" cy="10638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it"/>
              <a:t>This presentation is released under a CC-BY 4.0 licence. To cite this presentation, please copy and paste:</a:t>
            </a:r>
            <a:endParaRPr/>
          </a:p>
          <a:p>
            <a:pPr indent="0" lvl="0" marL="0" rtl="0" algn="l">
              <a:spcBef>
                <a:spcPts val="1200"/>
              </a:spcBef>
              <a:spcAft>
                <a:spcPts val="1200"/>
              </a:spcAft>
              <a:buNone/>
            </a:pPr>
            <a:r>
              <a:rPr lang="it"/>
              <a:t>Pavone, Gina, Lazzeri, Emma, Carta, Claudio, Chiara, Matteo, &amp; Quaglia, Federica. (2022, March 11). Practical course on FAIR Data Stewardship in Life Science. Zenodo. https://doi.org/10.5281/zenodo.6323375.</a:t>
            </a:r>
            <a:endParaRPr/>
          </a:p>
        </p:txBody>
      </p:sp>
      <p:pic>
        <p:nvPicPr>
          <p:cNvPr id="1032" name="Google Shape;1032;p121"/>
          <p:cNvPicPr preferRelativeResize="0"/>
          <p:nvPr/>
        </p:nvPicPr>
        <p:blipFill>
          <a:blip r:embed="rId3">
            <a:alphaModFix/>
          </a:blip>
          <a:stretch>
            <a:fillRect/>
          </a:stretch>
        </p:blipFill>
        <p:spPr>
          <a:xfrm>
            <a:off x="7940978" y="4671837"/>
            <a:ext cx="1129551" cy="398175"/>
          </a:xfrm>
          <a:prstGeom prst="rect">
            <a:avLst/>
          </a:prstGeom>
          <a:noFill/>
          <a:ln>
            <a:noFill/>
          </a:ln>
        </p:spPr>
      </p:pic>
      <p:pic>
        <p:nvPicPr>
          <p:cNvPr id="1033" name="Google Shape;1033;p121"/>
          <p:cNvPicPr preferRelativeResize="0"/>
          <p:nvPr/>
        </p:nvPicPr>
        <p:blipFill>
          <a:blip r:embed="rId4">
            <a:alphaModFix/>
          </a:blip>
          <a:stretch>
            <a:fillRect/>
          </a:stretch>
        </p:blipFill>
        <p:spPr>
          <a:xfrm>
            <a:off x="2818008" y="3616960"/>
            <a:ext cx="988325" cy="876480"/>
          </a:xfrm>
          <a:prstGeom prst="rect">
            <a:avLst/>
          </a:prstGeom>
          <a:noFill/>
          <a:ln>
            <a:noFill/>
          </a:ln>
        </p:spPr>
      </p:pic>
      <p:pic>
        <p:nvPicPr>
          <p:cNvPr id="1034" name="Google Shape;1034;p121"/>
          <p:cNvPicPr preferRelativeResize="0"/>
          <p:nvPr/>
        </p:nvPicPr>
        <p:blipFill>
          <a:blip r:embed="rId5">
            <a:alphaModFix/>
          </a:blip>
          <a:stretch>
            <a:fillRect/>
          </a:stretch>
        </p:blipFill>
        <p:spPr>
          <a:xfrm>
            <a:off x="196300" y="3620350"/>
            <a:ext cx="869678" cy="869700"/>
          </a:xfrm>
          <a:prstGeom prst="rect">
            <a:avLst/>
          </a:prstGeom>
          <a:noFill/>
          <a:ln>
            <a:noFill/>
          </a:ln>
        </p:spPr>
      </p:pic>
      <p:pic>
        <p:nvPicPr>
          <p:cNvPr id="1035" name="Google Shape;1035;p121"/>
          <p:cNvPicPr preferRelativeResize="0"/>
          <p:nvPr/>
        </p:nvPicPr>
        <p:blipFill>
          <a:blip r:embed="rId6">
            <a:alphaModFix/>
          </a:blip>
          <a:stretch>
            <a:fillRect/>
          </a:stretch>
        </p:blipFill>
        <p:spPr>
          <a:xfrm>
            <a:off x="3909084" y="3641131"/>
            <a:ext cx="1446800" cy="828137"/>
          </a:xfrm>
          <a:prstGeom prst="rect">
            <a:avLst/>
          </a:prstGeom>
          <a:noFill/>
          <a:ln>
            <a:noFill/>
          </a:ln>
        </p:spPr>
      </p:pic>
      <p:pic>
        <p:nvPicPr>
          <p:cNvPr id="1036" name="Google Shape;1036;p121"/>
          <p:cNvPicPr preferRelativeResize="0"/>
          <p:nvPr/>
        </p:nvPicPr>
        <p:blipFill>
          <a:blip r:embed="rId7">
            <a:alphaModFix/>
          </a:blip>
          <a:stretch>
            <a:fillRect/>
          </a:stretch>
        </p:blipFill>
        <p:spPr>
          <a:xfrm>
            <a:off x="1168729" y="3761825"/>
            <a:ext cx="1546527" cy="586750"/>
          </a:xfrm>
          <a:prstGeom prst="rect">
            <a:avLst/>
          </a:prstGeom>
          <a:noFill/>
          <a:ln>
            <a:noFill/>
          </a:ln>
        </p:spPr>
      </p:pic>
      <p:pic>
        <p:nvPicPr>
          <p:cNvPr id="1037" name="Google Shape;1037;p121"/>
          <p:cNvPicPr preferRelativeResize="0"/>
          <p:nvPr/>
        </p:nvPicPr>
        <p:blipFill>
          <a:blip r:embed="rId8">
            <a:alphaModFix/>
          </a:blip>
          <a:stretch>
            <a:fillRect/>
          </a:stretch>
        </p:blipFill>
        <p:spPr>
          <a:xfrm>
            <a:off x="5458635" y="3588550"/>
            <a:ext cx="1244399" cy="933300"/>
          </a:xfrm>
          <a:prstGeom prst="rect">
            <a:avLst/>
          </a:prstGeom>
          <a:noFill/>
          <a:ln>
            <a:noFill/>
          </a:ln>
        </p:spPr>
      </p:pic>
      <p:pic>
        <p:nvPicPr>
          <p:cNvPr id="1038" name="Google Shape;1038;p121"/>
          <p:cNvPicPr preferRelativeResize="0"/>
          <p:nvPr/>
        </p:nvPicPr>
        <p:blipFill>
          <a:blip r:embed="rId9">
            <a:alphaModFix/>
          </a:blip>
          <a:stretch>
            <a:fillRect/>
          </a:stretch>
        </p:blipFill>
        <p:spPr>
          <a:xfrm>
            <a:off x="6805786" y="3561038"/>
            <a:ext cx="988325" cy="988325"/>
          </a:xfrm>
          <a:prstGeom prst="rect">
            <a:avLst/>
          </a:prstGeom>
          <a:noFill/>
          <a:ln>
            <a:noFill/>
          </a:ln>
        </p:spPr>
      </p:pic>
      <p:pic>
        <p:nvPicPr>
          <p:cNvPr id="1039" name="Google Shape;1039;p121"/>
          <p:cNvPicPr preferRelativeResize="0"/>
          <p:nvPr/>
        </p:nvPicPr>
        <p:blipFill>
          <a:blip r:embed="rId10">
            <a:alphaModFix/>
          </a:blip>
          <a:stretch>
            <a:fillRect/>
          </a:stretch>
        </p:blipFill>
        <p:spPr>
          <a:xfrm>
            <a:off x="7896863" y="3746162"/>
            <a:ext cx="1075174" cy="6522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5"/>
          <p:cNvSpPr txBox="1"/>
          <p:nvPr/>
        </p:nvSpPr>
        <p:spPr>
          <a:xfrm>
            <a:off x="2768926" y="201900"/>
            <a:ext cx="3604200" cy="3888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b="1" lang="it" sz="2300">
                <a:solidFill>
                  <a:schemeClr val="dk2"/>
                </a:solidFill>
                <a:latin typeface="Poppins"/>
                <a:ea typeface="Poppins"/>
                <a:cs typeface="Poppins"/>
                <a:sym typeface="Poppins"/>
              </a:rPr>
              <a:t>How will we get there</a:t>
            </a:r>
            <a:endParaRPr sz="500"/>
          </a:p>
        </p:txBody>
      </p:sp>
      <p:sp>
        <p:nvSpPr>
          <p:cNvPr id="548" name="Google Shape;548;p85"/>
          <p:cNvSpPr txBox="1"/>
          <p:nvPr/>
        </p:nvSpPr>
        <p:spPr>
          <a:xfrm>
            <a:off x="3640854" y="590700"/>
            <a:ext cx="2392800" cy="1731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it" sz="900">
                <a:solidFill>
                  <a:srgbClr val="080808"/>
                </a:solidFill>
                <a:latin typeface="Poppins Light"/>
                <a:ea typeface="Poppins Light"/>
                <a:cs typeface="Poppins Light"/>
                <a:sym typeface="Poppins Light"/>
              </a:rPr>
              <a:t>Interactive tools for this course</a:t>
            </a:r>
            <a:endParaRPr sz="500">
              <a:solidFill>
                <a:srgbClr val="080808"/>
              </a:solidFill>
            </a:endParaRPr>
          </a:p>
        </p:txBody>
      </p:sp>
      <p:sp>
        <p:nvSpPr>
          <p:cNvPr id="549" name="Google Shape;549;p85"/>
          <p:cNvSpPr/>
          <p:nvPr/>
        </p:nvSpPr>
        <p:spPr>
          <a:xfrm>
            <a:off x="786530" y="918787"/>
            <a:ext cx="1947846" cy="1824038"/>
          </a:xfrm>
          <a:custGeom>
            <a:rect b="b" l="l" r="r" t="t"/>
            <a:pathLst>
              <a:path extrusionOk="0" h="2153" w="3388">
                <a:moveTo>
                  <a:pt x="3013" y="2152"/>
                </a:moveTo>
                <a:lnTo>
                  <a:pt x="375" y="2152"/>
                </a:lnTo>
                <a:lnTo>
                  <a:pt x="375" y="2152"/>
                </a:lnTo>
                <a:cubicBezTo>
                  <a:pt x="168" y="2152"/>
                  <a:pt x="0" y="1984"/>
                  <a:pt x="0" y="1778"/>
                </a:cubicBezTo>
                <a:lnTo>
                  <a:pt x="0" y="374"/>
                </a:lnTo>
                <a:lnTo>
                  <a:pt x="0" y="374"/>
                </a:lnTo>
                <a:cubicBezTo>
                  <a:pt x="0" y="167"/>
                  <a:pt x="168" y="0"/>
                  <a:pt x="375" y="0"/>
                </a:cubicBezTo>
                <a:lnTo>
                  <a:pt x="3013" y="0"/>
                </a:lnTo>
                <a:lnTo>
                  <a:pt x="3013" y="0"/>
                </a:lnTo>
                <a:cubicBezTo>
                  <a:pt x="3220" y="0"/>
                  <a:pt x="3387" y="167"/>
                  <a:pt x="3387" y="374"/>
                </a:cubicBezTo>
                <a:lnTo>
                  <a:pt x="3387" y="1778"/>
                </a:lnTo>
                <a:lnTo>
                  <a:pt x="3387" y="1778"/>
                </a:lnTo>
                <a:cubicBezTo>
                  <a:pt x="3387" y="1984"/>
                  <a:pt x="3220" y="2152"/>
                  <a:pt x="3013" y="2152"/>
                </a:cubicBezTo>
              </a:path>
            </a:pathLst>
          </a:cu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50" name="Google Shape;550;p85"/>
          <p:cNvSpPr/>
          <p:nvPr/>
        </p:nvSpPr>
        <p:spPr>
          <a:xfrm>
            <a:off x="786530" y="918789"/>
            <a:ext cx="1947846" cy="530765"/>
          </a:xfrm>
          <a:custGeom>
            <a:rect b="b" l="l" r="r" t="t"/>
            <a:pathLst>
              <a:path extrusionOk="0" h="628" w="3388">
                <a:moveTo>
                  <a:pt x="3387" y="627"/>
                </a:moveTo>
                <a:lnTo>
                  <a:pt x="0" y="627"/>
                </a:lnTo>
                <a:lnTo>
                  <a:pt x="0" y="0"/>
                </a:lnTo>
                <a:lnTo>
                  <a:pt x="3387" y="0"/>
                </a:lnTo>
                <a:lnTo>
                  <a:pt x="3387" y="627"/>
                </a:lnTo>
              </a:path>
            </a:pathLst>
          </a:custGeom>
          <a:solidFill>
            <a:srgbClr val="2AB0BF"/>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51" name="Google Shape;551;p85"/>
          <p:cNvSpPr/>
          <p:nvPr/>
        </p:nvSpPr>
        <p:spPr>
          <a:xfrm>
            <a:off x="3604298" y="918787"/>
            <a:ext cx="1947830" cy="1824038"/>
          </a:xfrm>
          <a:custGeom>
            <a:rect b="b" l="l" r="r" t="t"/>
            <a:pathLst>
              <a:path extrusionOk="0" h="2153" w="3387">
                <a:moveTo>
                  <a:pt x="3012" y="2152"/>
                </a:moveTo>
                <a:lnTo>
                  <a:pt x="374" y="2152"/>
                </a:lnTo>
                <a:lnTo>
                  <a:pt x="374" y="2152"/>
                </a:lnTo>
                <a:cubicBezTo>
                  <a:pt x="167" y="2152"/>
                  <a:pt x="0" y="1984"/>
                  <a:pt x="0" y="1778"/>
                </a:cubicBezTo>
                <a:lnTo>
                  <a:pt x="0" y="374"/>
                </a:lnTo>
                <a:lnTo>
                  <a:pt x="0" y="374"/>
                </a:lnTo>
                <a:cubicBezTo>
                  <a:pt x="0" y="167"/>
                  <a:pt x="167" y="0"/>
                  <a:pt x="374" y="0"/>
                </a:cubicBezTo>
                <a:lnTo>
                  <a:pt x="3012" y="0"/>
                </a:lnTo>
                <a:lnTo>
                  <a:pt x="3012" y="0"/>
                </a:lnTo>
                <a:cubicBezTo>
                  <a:pt x="3219" y="0"/>
                  <a:pt x="3386" y="167"/>
                  <a:pt x="3386" y="374"/>
                </a:cubicBezTo>
                <a:lnTo>
                  <a:pt x="3386" y="1778"/>
                </a:lnTo>
                <a:lnTo>
                  <a:pt x="3386" y="1778"/>
                </a:lnTo>
                <a:cubicBezTo>
                  <a:pt x="3386" y="1984"/>
                  <a:pt x="3219" y="2152"/>
                  <a:pt x="3012" y="2152"/>
                </a:cubicBezTo>
              </a:path>
            </a:pathLst>
          </a:cu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52" name="Google Shape;552;p85"/>
          <p:cNvSpPr/>
          <p:nvPr/>
        </p:nvSpPr>
        <p:spPr>
          <a:xfrm>
            <a:off x="3604298" y="918789"/>
            <a:ext cx="1947830" cy="530765"/>
          </a:xfrm>
          <a:custGeom>
            <a:rect b="b" l="l" r="r" t="t"/>
            <a:pathLst>
              <a:path extrusionOk="0" h="628" w="3387">
                <a:moveTo>
                  <a:pt x="3386" y="627"/>
                </a:moveTo>
                <a:lnTo>
                  <a:pt x="0" y="627"/>
                </a:lnTo>
                <a:lnTo>
                  <a:pt x="0" y="0"/>
                </a:lnTo>
                <a:lnTo>
                  <a:pt x="3386" y="0"/>
                </a:lnTo>
                <a:lnTo>
                  <a:pt x="3386" y="627"/>
                </a:lnTo>
              </a:path>
            </a:pathLst>
          </a:custGeom>
          <a:solidFill>
            <a:srgbClr val="E8B817"/>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53" name="Google Shape;553;p85"/>
          <p:cNvSpPr/>
          <p:nvPr/>
        </p:nvSpPr>
        <p:spPr>
          <a:xfrm>
            <a:off x="6422064" y="918787"/>
            <a:ext cx="1950361" cy="1824038"/>
          </a:xfrm>
          <a:custGeom>
            <a:rect b="b" l="l" r="r" t="t"/>
            <a:pathLst>
              <a:path extrusionOk="0" h="2153" w="3389">
                <a:moveTo>
                  <a:pt x="3014" y="2152"/>
                </a:moveTo>
                <a:lnTo>
                  <a:pt x="375" y="2152"/>
                </a:lnTo>
                <a:lnTo>
                  <a:pt x="375" y="2152"/>
                </a:lnTo>
                <a:cubicBezTo>
                  <a:pt x="168" y="2152"/>
                  <a:pt x="0" y="1984"/>
                  <a:pt x="0" y="1778"/>
                </a:cubicBezTo>
                <a:lnTo>
                  <a:pt x="0" y="374"/>
                </a:lnTo>
                <a:lnTo>
                  <a:pt x="0" y="374"/>
                </a:lnTo>
                <a:cubicBezTo>
                  <a:pt x="0" y="167"/>
                  <a:pt x="168" y="0"/>
                  <a:pt x="375" y="0"/>
                </a:cubicBezTo>
                <a:lnTo>
                  <a:pt x="3014" y="0"/>
                </a:lnTo>
                <a:lnTo>
                  <a:pt x="3014" y="0"/>
                </a:lnTo>
                <a:cubicBezTo>
                  <a:pt x="3220" y="0"/>
                  <a:pt x="3388" y="167"/>
                  <a:pt x="3388" y="374"/>
                </a:cubicBezTo>
                <a:lnTo>
                  <a:pt x="3388" y="1778"/>
                </a:lnTo>
                <a:lnTo>
                  <a:pt x="3388" y="1778"/>
                </a:lnTo>
                <a:cubicBezTo>
                  <a:pt x="3388" y="1984"/>
                  <a:pt x="3220" y="2152"/>
                  <a:pt x="3014" y="2152"/>
                </a:cubicBezTo>
              </a:path>
            </a:pathLst>
          </a:custGeom>
          <a:solidFill>
            <a:schemeClr val="accent5"/>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54" name="Google Shape;554;p85"/>
          <p:cNvSpPr/>
          <p:nvPr/>
        </p:nvSpPr>
        <p:spPr>
          <a:xfrm>
            <a:off x="6422064" y="918789"/>
            <a:ext cx="1950361" cy="530765"/>
          </a:xfrm>
          <a:custGeom>
            <a:rect b="b" l="l" r="r" t="t"/>
            <a:pathLst>
              <a:path extrusionOk="0" h="628" w="3389">
                <a:moveTo>
                  <a:pt x="3388" y="627"/>
                </a:moveTo>
                <a:lnTo>
                  <a:pt x="0" y="627"/>
                </a:lnTo>
                <a:lnTo>
                  <a:pt x="0" y="0"/>
                </a:lnTo>
                <a:lnTo>
                  <a:pt x="3388" y="0"/>
                </a:lnTo>
                <a:lnTo>
                  <a:pt x="3388" y="627"/>
                </a:lnTo>
              </a:path>
            </a:pathLst>
          </a:custGeom>
          <a:solidFill>
            <a:srgbClr val="B24520"/>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55" name="Google Shape;555;p85"/>
          <p:cNvSpPr/>
          <p:nvPr/>
        </p:nvSpPr>
        <p:spPr>
          <a:xfrm>
            <a:off x="4570614" y="2851092"/>
            <a:ext cx="17700" cy="259800"/>
          </a:xfrm>
          <a:prstGeom prst="rect">
            <a:avLst/>
          </a:prstGeom>
          <a:solidFill>
            <a:schemeClr val="accent3"/>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56" name="Google Shape;556;p85"/>
          <p:cNvSpPr/>
          <p:nvPr/>
        </p:nvSpPr>
        <p:spPr>
          <a:xfrm>
            <a:off x="7388375" y="2851092"/>
            <a:ext cx="17700" cy="259800"/>
          </a:xfrm>
          <a:prstGeom prst="rect">
            <a:avLst/>
          </a:prstGeom>
          <a:solidFill>
            <a:schemeClr val="accent5"/>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57" name="Google Shape;557;p85"/>
          <p:cNvSpPr/>
          <p:nvPr/>
        </p:nvSpPr>
        <p:spPr>
          <a:xfrm>
            <a:off x="1752850" y="2851092"/>
            <a:ext cx="17700" cy="259800"/>
          </a:xfrm>
          <a:prstGeom prst="rect">
            <a:avLst/>
          </a:prstGeom>
          <a:solidFill>
            <a:schemeClr val="accent1"/>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558" name="Google Shape;558;p85"/>
          <p:cNvSpPr txBox="1"/>
          <p:nvPr/>
        </p:nvSpPr>
        <p:spPr>
          <a:xfrm>
            <a:off x="764675" y="1624063"/>
            <a:ext cx="1950600" cy="5772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Clr>
                <a:schemeClr val="lt1"/>
              </a:buClr>
              <a:buSzPts val="900"/>
              <a:buFont typeface="Arial"/>
              <a:buNone/>
            </a:pPr>
            <a:r>
              <a:rPr b="1" lang="it" sz="900">
                <a:solidFill>
                  <a:schemeClr val="lt1"/>
                </a:solidFill>
                <a:latin typeface="Lato"/>
                <a:ea typeface="Lato"/>
                <a:cs typeface="Lato"/>
                <a:sym typeface="Lato"/>
              </a:rPr>
              <a:t>In case you have any questions during the presentations, please use the chat and we will answer ASAP!</a:t>
            </a:r>
            <a:endParaRPr b="1" sz="500"/>
          </a:p>
        </p:txBody>
      </p:sp>
      <p:sp>
        <p:nvSpPr>
          <p:cNvPr id="559" name="Google Shape;559;p85"/>
          <p:cNvSpPr txBox="1"/>
          <p:nvPr/>
        </p:nvSpPr>
        <p:spPr>
          <a:xfrm>
            <a:off x="951538" y="1001575"/>
            <a:ext cx="16203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lt1"/>
                </a:solidFill>
                <a:latin typeface="Poppins"/>
                <a:ea typeface="Poppins"/>
                <a:cs typeface="Poppins"/>
                <a:sym typeface="Poppins"/>
              </a:rPr>
              <a:t>Chat box in BBB</a:t>
            </a:r>
            <a:endParaRPr sz="500"/>
          </a:p>
        </p:txBody>
      </p:sp>
      <p:sp>
        <p:nvSpPr>
          <p:cNvPr id="560" name="Google Shape;560;p85"/>
          <p:cNvSpPr txBox="1"/>
          <p:nvPr/>
        </p:nvSpPr>
        <p:spPr>
          <a:xfrm>
            <a:off x="3718402" y="1624049"/>
            <a:ext cx="1719600" cy="9813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Clr>
                <a:schemeClr val="lt1"/>
              </a:buClr>
              <a:buSzPts val="900"/>
              <a:buFont typeface="Arial"/>
              <a:buNone/>
            </a:pPr>
            <a:r>
              <a:rPr b="1" lang="it" sz="900">
                <a:solidFill>
                  <a:schemeClr val="dk1"/>
                </a:solidFill>
                <a:latin typeface="Lato"/>
                <a:ea typeface="Lato"/>
                <a:cs typeface="Lato"/>
                <a:sym typeface="Lato"/>
              </a:rPr>
              <a:t>We will use Mentimeter to interact with you during each module. Mentimeter will also be used in the discussion at the end of each lesson</a:t>
            </a:r>
            <a:endParaRPr b="1" sz="500">
              <a:solidFill>
                <a:schemeClr val="dk1"/>
              </a:solidFill>
            </a:endParaRPr>
          </a:p>
        </p:txBody>
      </p:sp>
      <p:sp>
        <p:nvSpPr>
          <p:cNvPr id="561" name="Google Shape;561;p85"/>
          <p:cNvSpPr txBox="1"/>
          <p:nvPr/>
        </p:nvSpPr>
        <p:spPr>
          <a:xfrm>
            <a:off x="3674464" y="995705"/>
            <a:ext cx="18336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1"/>
                </a:solidFill>
                <a:latin typeface="Poppins"/>
                <a:ea typeface="Poppins"/>
                <a:cs typeface="Poppins"/>
                <a:sym typeface="Poppins"/>
              </a:rPr>
              <a:t>Mentimeter</a:t>
            </a:r>
            <a:endParaRPr sz="500">
              <a:solidFill>
                <a:schemeClr val="dk1"/>
              </a:solidFill>
            </a:endParaRPr>
          </a:p>
        </p:txBody>
      </p:sp>
      <p:sp>
        <p:nvSpPr>
          <p:cNvPr id="562" name="Google Shape;562;p85"/>
          <p:cNvSpPr txBox="1"/>
          <p:nvPr/>
        </p:nvSpPr>
        <p:spPr>
          <a:xfrm>
            <a:off x="6423425" y="1624050"/>
            <a:ext cx="1947900" cy="981300"/>
          </a:xfrm>
          <a:prstGeom prst="rect">
            <a:avLst/>
          </a:prstGeom>
          <a:noFill/>
          <a:ln>
            <a:noFill/>
          </a:ln>
        </p:spPr>
        <p:txBody>
          <a:bodyPr anchorCtr="0" anchor="ctr" bIns="17150" lIns="34300" spcFirstLastPara="1" rIns="34300" wrap="square" tIns="17150">
            <a:spAutoFit/>
          </a:bodyPr>
          <a:lstStyle/>
          <a:p>
            <a:pPr indent="0" lvl="0" marL="0" marR="0" rtl="0" algn="ctr">
              <a:lnSpc>
                <a:spcPct val="145833"/>
              </a:lnSpc>
              <a:spcBef>
                <a:spcPts val="0"/>
              </a:spcBef>
              <a:spcAft>
                <a:spcPts val="0"/>
              </a:spcAft>
              <a:buClr>
                <a:schemeClr val="lt1"/>
              </a:buClr>
              <a:buSzPts val="900"/>
              <a:buFont typeface="Arial"/>
              <a:buNone/>
            </a:pPr>
            <a:r>
              <a:rPr b="1" lang="it" sz="900">
                <a:solidFill>
                  <a:schemeClr val="lt1"/>
                </a:solidFill>
                <a:latin typeface="Lato"/>
                <a:ea typeface="Lato"/>
                <a:cs typeface="Lato"/>
                <a:sym typeface="Lato"/>
              </a:rPr>
              <a:t>Reach out the Virtual Research Environment to find out materials and communications. Please use this space to interact  between modules and also after the end of the course.</a:t>
            </a:r>
            <a:endParaRPr b="1" sz="500"/>
          </a:p>
        </p:txBody>
      </p:sp>
      <p:sp>
        <p:nvSpPr>
          <p:cNvPr id="563" name="Google Shape;563;p85"/>
          <p:cNvSpPr txBox="1"/>
          <p:nvPr/>
        </p:nvSpPr>
        <p:spPr>
          <a:xfrm>
            <a:off x="6600540" y="995705"/>
            <a:ext cx="16203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lt1"/>
                </a:solidFill>
                <a:latin typeface="Poppins"/>
                <a:ea typeface="Poppins"/>
                <a:cs typeface="Poppins"/>
                <a:sym typeface="Poppins"/>
              </a:rPr>
              <a:t>VRE</a:t>
            </a:r>
            <a:endParaRPr sz="500"/>
          </a:p>
        </p:txBody>
      </p:sp>
      <p:sp>
        <p:nvSpPr>
          <p:cNvPr id="564" name="Google Shape;564;p85"/>
          <p:cNvSpPr txBox="1"/>
          <p:nvPr/>
        </p:nvSpPr>
        <p:spPr>
          <a:xfrm>
            <a:off x="951551" y="3132800"/>
            <a:ext cx="1620300" cy="2193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Chat pubblica</a:t>
            </a:r>
            <a:endParaRPr sz="500"/>
          </a:p>
        </p:txBody>
      </p:sp>
      <p:sp>
        <p:nvSpPr>
          <p:cNvPr id="565" name="Google Shape;565;p85"/>
          <p:cNvSpPr txBox="1"/>
          <p:nvPr/>
        </p:nvSpPr>
        <p:spPr>
          <a:xfrm>
            <a:off x="3769326" y="3132800"/>
            <a:ext cx="1620300" cy="7734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Connect to:</a:t>
            </a:r>
            <a:endParaRPr b="1" sz="1200">
              <a:solidFill>
                <a:schemeClr val="dk2"/>
              </a:solidFill>
              <a:latin typeface="Poppins"/>
              <a:ea typeface="Poppins"/>
              <a:cs typeface="Poppins"/>
              <a:sym typeface="Poppins"/>
            </a:endParaRPr>
          </a:p>
          <a:p>
            <a:pPr indent="0" lvl="0" marL="0" marR="0" rtl="0" algn="ctr">
              <a:spcBef>
                <a:spcPts val="0"/>
              </a:spcBef>
              <a:spcAft>
                <a:spcPts val="0"/>
              </a:spcAft>
              <a:buNone/>
            </a:pPr>
            <a:r>
              <a:rPr lang="it" sz="1200" u="sng">
                <a:solidFill>
                  <a:schemeClr val="hlink"/>
                </a:solidFill>
                <a:latin typeface="Poppins"/>
                <a:ea typeface="Poppins"/>
                <a:cs typeface="Poppins"/>
                <a:sym typeface="Poppins"/>
                <a:hlinkClick r:id="rId3"/>
              </a:rPr>
              <a:t>www.menti.com</a:t>
            </a:r>
            <a:endParaRPr sz="1200">
              <a:solidFill>
                <a:schemeClr val="dk2"/>
              </a:solidFill>
              <a:latin typeface="Poppins"/>
              <a:ea typeface="Poppins"/>
              <a:cs typeface="Poppins"/>
              <a:sym typeface="Poppins"/>
            </a:endParaRPr>
          </a:p>
          <a:p>
            <a:pPr indent="0" lvl="0" marL="0" marR="0" rtl="0" algn="ctr">
              <a:spcBef>
                <a:spcPts val="0"/>
              </a:spcBef>
              <a:spcAft>
                <a:spcPts val="0"/>
              </a:spcAft>
              <a:buNone/>
            </a:pPr>
            <a:r>
              <a:rPr lang="it" sz="1200">
                <a:solidFill>
                  <a:schemeClr val="dk2"/>
                </a:solidFill>
                <a:latin typeface="Poppins"/>
                <a:ea typeface="Poppins"/>
                <a:cs typeface="Poppins"/>
                <a:sym typeface="Poppins"/>
              </a:rPr>
              <a:t>code: </a:t>
            </a:r>
            <a:r>
              <a:rPr b="1" lang="it" sz="1200">
                <a:solidFill>
                  <a:schemeClr val="dk2"/>
                </a:solidFill>
                <a:latin typeface="Poppins"/>
                <a:ea typeface="Poppins"/>
                <a:cs typeface="Poppins"/>
                <a:sym typeface="Poppins"/>
              </a:rPr>
              <a:t>5722 0579</a:t>
            </a:r>
            <a:endParaRPr b="1" sz="1200">
              <a:solidFill>
                <a:schemeClr val="dk2"/>
              </a:solidFill>
              <a:latin typeface="Poppins"/>
              <a:ea typeface="Poppins"/>
              <a:cs typeface="Poppins"/>
              <a:sym typeface="Poppins"/>
            </a:endParaRPr>
          </a:p>
          <a:p>
            <a:pPr indent="0" lvl="0" marL="0" marR="0" rtl="0" algn="ctr">
              <a:spcBef>
                <a:spcPts val="0"/>
              </a:spcBef>
              <a:spcAft>
                <a:spcPts val="0"/>
              </a:spcAft>
              <a:buNone/>
            </a:pPr>
            <a:r>
              <a:t/>
            </a:r>
            <a:endParaRPr b="1" sz="1200">
              <a:solidFill>
                <a:schemeClr val="dk2"/>
              </a:solidFill>
              <a:latin typeface="Poppins"/>
              <a:ea typeface="Poppins"/>
              <a:cs typeface="Poppins"/>
              <a:sym typeface="Poppins"/>
            </a:endParaRPr>
          </a:p>
        </p:txBody>
      </p:sp>
      <p:sp>
        <p:nvSpPr>
          <p:cNvPr id="566" name="Google Shape;566;p85"/>
          <p:cNvSpPr txBox="1"/>
          <p:nvPr/>
        </p:nvSpPr>
        <p:spPr>
          <a:xfrm>
            <a:off x="6587226" y="3132800"/>
            <a:ext cx="1620300" cy="1974000"/>
          </a:xfrm>
          <a:prstGeom prst="rect">
            <a:avLst/>
          </a:prstGeom>
          <a:noFill/>
          <a:ln>
            <a:noFill/>
          </a:ln>
        </p:spPr>
        <p:txBody>
          <a:bodyPr anchorCtr="0" anchor="ctr" bIns="17150" lIns="34300" spcFirstLastPara="1" rIns="34300" wrap="square" tIns="17150">
            <a:spAutoFit/>
          </a:bodyPr>
          <a:lstStyle/>
          <a:p>
            <a:pPr indent="0" lvl="0" marL="0" marR="0" rtl="0" algn="ctr">
              <a:spcBef>
                <a:spcPts val="0"/>
              </a:spcBef>
              <a:spcAft>
                <a:spcPts val="0"/>
              </a:spcAft>
              <a:buNone/>
            </a:pPr>
            <a:r>
              <a:rPr b="1" lang="it" sz="1200">
                <a:solidFill>
                  <a:schemeClr val="dk2"/>
                </a:solidFill>
                <a:latin typeface="Poppins"/>
                <a:ea typeface="Poppins"/>
                <a:cs typeface="Poppins"/>
                <a:sym typeface="Poppins"/>
              </a:rPr>
              <a:t>Connect to:</a:t>
            </a:r>
            <a:r>
              <a:rPr i="1" lang="it" sz="1000">
                <a:latin typeface="Verdana"/>
                <a:ea typeface="Verdana"/>
                <a:cs typeface="Verdana"/>
                <a:sym typeface="Verdana"/>
              </a:rPr>
              <a:t> </a:t>
            </a:r>
            <a:r>
              <a:rPr i="1" lang="it" sz="1000" u="sng">
                <a:solidFill>
                  <a:schemeClr val="hlink"/>
                </a:solidFill>
                <a:latin typeface="Verdana"/>
                <a:ea typeface="Verdana"/>
                <a:cs typeface="Verdana"/>
                <a:sym typeface="Verdana"/>
                <a:hlinkClick r:id="rId4"/>
              </a:rPr>
              <a:t>https://eosc-pillar.d4science.org/group/eoscpillaroslf</a:t>
            </a:r>
            <a:endParaRPr b="1" sz="1200">
              <a:solidFill>
                <a:schemeClr val="dk2"/>
              </a:solidFill>
              <a:latin typeface="Poppins"/>
              <a:ea typeface="Poppins"/>
              <a:cs typeface="Poppins"/>
              <a:sym typeface="Poppins"/>
            </a:endParaRPr>
          </a:p>
          <a:p>
            <a:pPr indent="0" lvl="0" marL="0" marR="0" rtl="0" algn="ctr">
              <a:spcBef>
                <a:spcPts val="0"/>
              </a:spcBef>
              <a:spcAft>
                <a:spcPts val="0"/>
              </a:spcAft>
              <a:buNone/>
            </a:pPr>
            <a:r>
              <a:rPr lang="it" sz="1200">
                <a:solidFill>
                  <a:schemeClr val="dk2"/>
                </a:solidFill>
                <a:latin typeface="Poppins"/>
                <a:ea typeface="Poppins"/>
                <a:cs typeface="Poppins"/>
                <a:sym typeface="Poppins"/>
              </a:rPr>
              <a:t>You can use your institutional, LinkeDin, Google, Twitter or GitHub account or create a new one.</a:t>
            </a:r>
            <a:endParaRPr sz="1200">
              <a:solidFill>
                <a:schemeClr val="dk2"/>
              </a:solidFill>
              <a:latin typeface="Poppins"/>
              <a:ea typeface="Poppins"/>
              <a:cs typeface="Poppins"/>
              <a:sym typeface="Poppins"/>
            </a:endParaRPr>
          </a:p>
          <a:p>
            <a:pPr indent="0" lvl="0" marL="0" marR="0" rtl="0" algn="l">
              <a:spcBef>
                <a:spcPts val="0"/>
              </a:spcBef>
              <a:spcAft>
                <a:spcPts val="0"/>
              </a:spcAft>
              <a:buNone/>
            </a:pPr>
            <a:r>
              <a:t/>
            </a:r>
            <a:endParaRPr b="1" sz="1200">
              <a:solidFill>
                <a:schemeClr val="dk2"/>
              </a:solidFill>
              <a:latin typeface="Poppins"/>
              <a:ea typeface="Poppins"/>
              <a:cs typeface="Poppins"/>
              <a:sym typeface="Poppins"/>
            </a:endParaRPr>
          </a:p>
        </p:txBody>
      </p:sp>
      <p:pic>
        <p:nvPicPr>
          <p:cNvPr id="567" name="Google Shape;567;p85"/>
          <p:cNvPicPr preferRelativeResize="0"/>
          <p:nvPr/>
        </p:nvPicPr>
        <p:blipFill rotWithShape="1">
          <a:blip r:embed="rId5">
            <a:alphaModFix/>
          </a:blip>
          <a:srcRect b="0" l="0" r="48440" t="0"/>
          <a:stretch/>
        </p:blipFill>
        <p:spPr>
          <a:xfrm>
            <a:off x="856150" y="3449100"/>
            <a:ext cx="1719601" cy="1554825"/>
          </a:xfrm>
          <a:prstGeom prst="rect">
            <a:avLst/>
          </a:prstGeom>
          <a:noFill/>
          <a:ln>
            <a:noFill/>
          </a:ln>
        </p:spPr>
      </p:pic>
      <p:sp>
        <p:nvSpPr>
          <p:cNvPr id="568" name="Google Shape;568;p85"/>
          <p:cNvSpPr/>
          <p:nvPr/>
        </p:nvSpPr>
        <p:spPr>
          <a:xfrm>
            <a:off x="780350" y="4744125"/>
            <a:ext cx="434400" cy="259800"/>
          </a:xfrm>
          <a:prstGeom prst="rightArrow">
            <a:avLst>
              <a:gd fmla="val 50000" name="adj1"/>
              <a:gd fmla="val 5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85"/>
          <p:cNvSpPr/>
          <p:nvPr/>
        </p:nvSpPr>
        <p:spPr>
          <a:xfrm rot="5400000">
            <a:off x="693050" y="3122000"/>
            <a:ext cx="434400" cy="259800"/>
          </a:xfrm>
          <a:prstGeom prst="rightArrow">
            <a:avLst>
              <a:gd fmla="val 50000" name="adj1"/>
              <a:gd fmla="val 5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0" name="Google Shape;570;p85"/>
          <p:cNvPicPr preferRelativeResize="0"/>
          <p:nvPr/>
        </p:nvPicPr>
        <p:blipFill>
          <a:blip r:embed="rId6">
            <a:alphaModFix/>
          </a:blip>
          <a:stretch>
            <a:fillRect/>
          </a:stretch>
        </p:blipFill>
        <p:spPr>
          <a:xfrm>
            <a:off x="3905813" y="3813075"/>
            <a:ext cx="1330425" cy="1330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id="575" name="Google Shape;575;p86"/>
          <p:cNvPicPr preferRelativeResize="0"/>
          <p:nvPr/>
        </p:nvPicPr>
        <p:blipFill rotWithShape="1">
          <a:blip r:embed="rId3">
            <a:alphaModFix/>
          </a:blip>
          <a:srcRect b="16650" l="0" r="0" t="8347"/>
          <a:stretch/>
        </p:blipFill>
        <p:spPr>
          <a:xfrm>
            <a:off x="0" y="3"/>
            <a:ext cx="9144003" cy="5143500"/>
          </a:xfrm>
          <a:prstGeom prst="rect">
            <a:avLst/>
          </a:prstGeom>
          <a:noFill/>
          <a:ln>
            <a:noFill/>
          </a:ln>
        </p:spPr>
      </p:pic>
      <p:sp>
        <p:nvSpPr>
          <p:cNvPr id="576" name="Google Shape;576;p86"/>
          <p:cNvSpPr txBox="1"/>
          <p:nvPr/>
        </p:nvSpPr>
        <p:spPr>
          <a:xfrm>
            <a:off x="100275" y="472240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solidFill>
                  <a:srgbClr val="D8D8D8"/>
                </a:solidFill>
              </a:rPr>
              <a:t>Photo by</a:t>
            </a:r>
            <a:r>
              <a:rPr lang="it" sz="900">
                <a:solidFill>
                  <a:srgbClr val="D8D8D8"/>
                </a:solidFill>
                <a:uFill>
                  <a:noFill/>
                </a:uFill>
                <a:hlinkClick r:id="rId4">
                  <a:extLst>
                    <a:ext uri="{A12FA001-AC4F-418D-AE19-62706E023703}">
                      <ahyp:hlinkClr val="tx"/>
                    </a:ext>
                  </a:extLst>
                </a:hlinkClick>
              </a:rPr>
              <a:t> </a:t>
            </a:r>
            <a:r>
              <a:rPr lang="it" sz="900" u="sng">
                <a:solidFill>
                  <a:srgbClr val="D8D8D8"/>
                </a:solidFill>
                <a:hlinkClick r:id="rId5">
                  <a:extLst>
                    <a:ext uri="{A12FA001-AC4F-418D-AE19-62706E023703}">
                      <ahyp:hlinkClr val="tx"/>
                    </a:ext>
                  </a:extLst>
                </a:hlinkClick>
              </a:rPr>
              <a:t>Annie Spratt</a:t>
            </a:r>
            <a:r>
              <a:rPr lang="it" sz="900">
                <a:solidFill>
                  <a:srgbClr val="D8D8D8"/>
                </a:solidFill>
              </a:rPr>
              <a:t> on</a:t>
            </a:r>
            <a:r>
              <a:rPr lang="it" sz="900">
                <a:solidFill>
                  <a:srgbClr val="D8D8D8"/>
                </a:solidFill>
                <a:uFill>
                  <a:noFill/>
                </a:uFill>
                <a:hlinkClick r:id="rId6">
                  <a:extLst>
                    <a:ext uri="{A12FA001-AC4F-418D-AE19-62706E023703}">
                      <ahyp:hlinkClr val="tx"/>
                    </a:ext>
                  </a:extLst>
                </a:hlinkClick>
              </a:rPr>
              <a:t> </a:t>
            </a:r>
            <a:r>
              <a:rPr lang="it" sz="900" u="sng">
                <a:solidFill>
                  <a:srgbClr val="D8D8D8"/>
                </a:solidFill>
                <a:hlinkClick r:id="rId7">
                  <a:extLst>
                    <a:ext uri="{A12FA001-AC4F-418D-AE19-62706E023703}">
                      <ahyp:hlinkClr val="tx"/>
                    </a:ext>
                  </a:extLst>
                </a:hlinkClick>
              </a:rPr>
              <a:t>Unsplash</a:t>
            </a:r>
            <a:endParaRPr sz="900">
              <a:solidFill>
                <a:srgbClr val="D8D8D8"/>
              </a:solidFill>
            </a:endParaRPr>
          </a:p>
        </p:txBody>
      </p:sp>
      <p:sp>
        <p:nvSpPr>
          <p:cNvPr id="577" name="Google Shape;577;p86"/>
          <p:cNvSpPr txBox="1"/>
          <p:nvPr/>
        </p:nvSpPr>
        <p:spPr>
          <a:xfrm>
            <a:off x="5735050" y="310825"/>
            <a:ext cx="30000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sz="4200">
                <a:highlight>
                  <a:srgbClr val="F8E71C"/>
                </a:highlight>
                <a:latin typeface="Oswald"/>
                <a:ea typeface="Oswald"/>
                <a:cs typeface="Oswald"/>
                <a:sym typeface="Oswald"/>
              </a:rPr>
              <a:t>Homework</a:t>
            </a:r>
            <a:endParaRPr sz="4200">
              <a:highlight>
                <a:srgbClr val="F8E71C"/>
              </a:highlight>
              <a:latin typeface="Oswald"/>
              <a:ea typeface="Oswald"/>
              <a:cs typeface="Oswald"/>
              <a:sym typeface="Oswald"/>
            </a:endParaRPr>
          </a:p>
          <a:p>
            <a:pPr indent="0" lvl="0" marL="0" rtl="0" algn="ctr">
              <a:spcBef>
                <a:spcPts val="0"/>
              </a:spcBef>
              <a:spcAft>
                <a:spcPts val="0"/>
              </a:spcAft>
              <a:buNone/>
            </a:pPr>
            <a:r>
              <a:rPr lang="it" sz="4200">
                <a:highlight>
                  <a:srgbClr val="F8E71C"/>
                </a:highlight>
                <a:latin typeface="Oswald"/>
                <a:ea typeface="Oswald"/>
                <a:cs typeface="Oswald"/>
                <a:sym typeface="Oswald"/>
              </a:rPr>
              <a:t>Discussion</a:t>
            </a:r>
            <a:endParaRPr sz="4200">
              <a:highlight>
                <a:srgbClr val="F8E71C"/>
              </a:highlight>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8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Exercise - Achievement Impact </a:t>
            </a:r>
            <a:endParaRPr/>
          </a:p>
        </p:txBody>
      </p:sp>
      <p:sp>
        <p:nvSpPr>
          <p:cNvPr id="583" name="Google Shape;583;p87"/>
          <p:cNvSpPr txBox="1"/>
          <p:nvPr>
            <p:ph idx="1" type="body"/>
          </p:nvPr>
        </p:nvSpPr>
        <p:spPr>
          <a:xfrm>
            <a:off x="729450" y="2078875"/>
            <a:ext cx="3945600" cy="25281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it"/>
              <a:t>When drafting a proposal for Horizon Europe, you are asked to list of up to 5 publications, widely-used datasets, software, goods, services, or any other achievements relevant to the call content.</a:t>
            </a:r>
            <a:endParaRPr/>
          </a:p>
          <a:p>
            <a:pPr indent="0" lvl="0" marL="0" rtl="0" algn="l">
              <a:spcBef>
                <a:spcPts val="1200"/>
              </a:spcBef>
              <a:spcAft>
                <a:spcPts val="0"/>
              </a:spcAft>
              <a:buNone/>
            </a:pPr>
            <a:r>
              <a:rPr lang="it"/>
              <a:t>The significance of publications </a:t>
            </a:r>
            <a:r>
              <a:rPr lang="it">
                <a:solidFill>
                  <a:schemeClr val="dk2"/>
                </a:solidFill>
                <a:highlight>
                  <a:srgbClr val="F8E71C"/>
                </a:highlight>
              </a:rPr>
              <a:t>are not evaluated on the basis of the Journal Impact Factor of the venue </a:t>
            </a:r>
            <a:r>
              <a:rPr lang="it"/>
              <a:t>they are published in, but </a:t>
            </a:r>
            <a:r>
              <a:rPr lang="it">
                <a:solidFill>
                  <a:schemeClr val="dk2"/>
                </a:solidFill>
                <a:highlight>
                  <a:srgbClr val="F8E71C"/>
                </a:highlight>
              </a:rPr>
              <a:t>on the basis of a qualitative assessment provided by the proposers </a:t>
            </a:r>
            <a:r>
              <a:rPr lang="it"/>
              <a:t>for each publication.</a:t>
            </a:r>
            <a:endParaRPr/>
          </a:p>
          <a:p>
            <a:pPr indent="0" lvl="0" marL="0" rtl="0" algn="l">
              <a:spcBef>
                <a:spcPts val="1200"/>
              </a:spcBef>
              <a:spcAft>
                <a:spcPts val="1200"/>
              </a:spcAft>
              <a:buNone/>
            </a:pPr>
            <a:r>
              <a:rPr lang="it"/>
              <a:t>Try to compile a single achievement qualitative assessment for your proposal!</a:t>
            </a:r>
            <a:endParaRPr/>
          </a:p>
        </p:txBody>
      </p:sp>
      <p:pic>
        <p:nvPicPr>
          <p:cNvPr id="584" name="Google Shape;584;p87"/>
          <p:cNvPicPr preferRelativeResize="0"/>
          <p:nvPr/>
        </p:nvPicPr>
        <p:blipFill rotWithShape="1">
          <a:blip r:embed="rId3">
            <a:alphaModFix/>
          </a:blip>
          <a:srcRect b="8728" l="0" r="0" t="8612"/>
          <a:stretch/>
        </p:blipFill>
        <p:spPr>
          <a:xfrm>
            <a:off x="4827450" y="2222600"/>
            <a:ext cx="4164149" cy="2077849"/>
          </a:xfrm>
          <a:prstGeom prst="rect">
            <a:avLst/>
          </a:prstGeom>
          <a:noFill/>
          <a:ln>
            <a:noFill/>
          </a:ln>
        </p:spPr>
      </p:pic>
      <p:sp>
        <p:nvSpPr>
          <p:cNvPr id="585" name="Google Shape;585;p87"/>
          <p:cNvSpPr txBox="1"/>
          <p:nvPr/>
        </p:nvSpPr>
        <p:spPr>
          <a:xfrm>
            <a:off x="729450" y="4641075"/>
            <a:ext cx="394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u="sng">
                <a:solidFill>
                  <a:schemeClr val="hlink"/>
                </a:solidFill>
                <a:hlinkClick r:id="rId4"/>
              </a:rPr>
              <a:t>https://forms.gle/V779q4sAqNYkAtcG6</a:t>
            </a:r>
            <a:r>
              <a:rPr lang="it"/>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88"/>
          <p:cNvSpPr txBox="1"/>
          <p:nvPr/>
        </p:nvSpPr>
        <p:spPr>
          <a:xfrm>
            <a:off x="0" y="4847675"/>
            <a:ext cx="7389300" cy="300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800"/>
              </a:spcAft>
              <a:buNone/>
            </a:pPr>
            <a:r>
              <a:rPr lang="it" sz="750">
                <a:solidFill>
                  <a:srgbClr val="4D4D4D"/>
                </a:solidFill>
              </a:rPr>
              <a:t>Courtesy of Victoria Tsoukala, April 21, 2021,</a:t>
            </a:r>
            <a:r>
              <a:rPr lang="it" sz="750">
                <a:solidFill>
                  <a:srgbClr val="4D4D4D"/>
                </a:solidFill>
                <a:uFill>
                  <a:noFill/>
                </a:uFill>
                <a:hlinkClick r:id="rId3">
                  <a:extLst>
                    <a:ext uri="{A12FA001-AC4F-418D-AE19-62706E023703}">
                      <ahyp:hlinkClr val="tx"/>
                    </a:ext>
                  </a:extLst>
                </a:hlinkClick>
              </a:rPr>
              <a:t> </a:t>
            </a:r>
            <a:r>
              <a:rPr lang="it" sz="750" u="sng">
                <a:solidFill>
                  <a:schemeClr val="hlink"/>
                </a:solidFill>
                <a:hlinkClick r:id="rId4"/>
              </a:rPr>
              <a:t>Webinar: A successful proposal for Horizon Europe: Scientific-technical excellence is key, but don’t forget the other aspects</a:t>
            </a:r>
            <a:endParaRPr sz="750" u="sng">
              <a:solidFill>
                <a:schemeClr val="hlink"/>
              </a:solidFill>
            </a:endParaRPr>
          </a:p>
        </p:txBody>
      </p:sp>
      <p:pic>
        <p:nvPicPr>
          <p:cNvPr id="591" name="Google Shape;591;p88"/>
          <p:cNvPicPr preferRelativeResize="0"/>
          <p:nvPr/>
        </p:nvPicPr>
        <p:blipFill rotWithShape="1">
          <a:blip r:embed="rId5">
            <a:alphaModFix/>
          </a:blip>
          <a:srcRect b="5151" l="706" r="1109" t="5570"/>
          <a:stretch/>
        </p:blipFill>
        <p:spPr>
          <a:xfrm>
            <a:off x="267324" y="0"/>
            <a:ext cx="8609352" cy="4892700"/>
          </a:xfrm>
          <a:prstGeom prst="rect">
            <a:avLst/>
          </a:prstGeom>
          <a:noFill/>
          <a:ln>
            <a:noFill/>
          </a:ln>
        </p:spPr>
      </p:pic>
      <p:sp>
        <p:nvSpPr>
          <p:cNvPr id="592" name="Google Shape;592;p88"/>
          <p:cNvSpPr/>
          <p:nvPr/>
        </p:nvSpPr>
        <p:spPr>
          <a:xfrm>
            <a:off x="4582025" y="2566725"/>
            <a:ext cx="4241100" cy="2280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3" name="Google Shape;593;p88"/>
          <p:cNvCxnSpPr/>
          <p:nvPr/>
        </p:nvCxnSpPr>
        <p:spPr>
          <a:xfrm flipH="1" rot="10800000">
            <a:off x="5484400" y="3318800"/>
            <a:ext cx="1443900" cy="9900"/>
          </a:xfrm>
          <a:prstGeom prst="straightConnector1">
            <a:avLst/>
          </a:prstGeom>
          <a:noFill/>
          <a:ln cap="flat" cmpd="sng" w="38100">
            <a:solidFill>
              <a:srgbClr val="FF0000"/>
            </a:solidFill>
            <a:prstDash val="solid"/>
            <a:round/>
            <a:headEnd len="sm" w="sm" type="none"/>
            <a:tailEnd len="sm" w="sm" type="none"/>
          </a:ln>
        </p:spPr>
      </p:cxnSp>
      <p:cxnSp>
        <p:nvCxnSpPr>
          <p:cNvPr id="594" name="Google Shape;594;p88"/>
          <p:cNvCxnSpPr/>
          <p:nvPr/>
        </p:nvCxnSpPr>
        <p:spPr>
          <a:xfrm flipH="1" rot="10800000">
            <a:off x="5696950" y="3088100"/>
            <a:ext cx="1682400" cy="12000"/>
          </a:xfrm>
          <a:prstGeom prst="straightConnector1">
            <a:avLst/>
          </a:prstGeom>
          <a:noFill/>
          <a:ln cap="flat" cmpd="sng" w="38100">
            <a:solidFill>
              <a:srgbClr val="FF0000"/>
            </a:solidFill>
            <a:prstDash val="solid"/>
            <a:round/>
            <a:headEnd len="sm" w="sm" type="none"/>
            <a:tailEnd len="sm" w="sm" type="none"/>
          </a:ln>
        </p:spPr>
      </p:cxnSp>
      <p:cxnSp>
        <p:nvCxnSpPr>
          <p:cNvPr id="595" name="Google Shape;595;p88"/>
          <p:cNvCxnSpPr/>
          <p:nvPr/>
        </p:nvCxnSpPr>
        <p:spPr>
          <a:xfrm flipH="1" rot="10800000">
            <a:off x="4816650" y="4271125"/>
            <a:ext cx="3856200" cy="14100"/>
          </a:xfrm>
          <a:prstGeom prst="straightConnector1">
            <a:avLst/>
          </a:prstGeom>
          <a:noFill/>
          <a:ln cap="flat" cmpd="sng" w="38100">
            <a:solidFill>
              <a:srgbClr val="FF0000"/>
            </a:solidFill>
            <a:prstDash val="solid"/>
            <a:round/>
            <a:headEnd len="sm" w="sm" type="none"/>
            <a:tailEnd len="sm" w="sm" type="none"/>
          </a:ln>
        </p:spPr>
      </p:cxnSp>
      <p:cxnSp>
        <p:nvCxnSpPr>
          <p:cNvPr id="596" name="Google Shape;596;p88"/>
          <p:cNvCxnSpPr/>
          <p:nvPr/>
        </p:nvCxnSpPr>
        <p:spPr>
          <a:xfrm flipH="1" rot="10800000">
            <a:off x="4816650" y="4491900"/>
            <a:ext cx="1840800" cy="15900"/>
          </a:xfrm>
          <a:prstGeom prst="straightConnector1">
            <a:avLst/>
          </a:prstGeom>
          <a:noFill/>
          <a:ln cap="flat" cmpd="sng" w="38100">
            <a:solidFill>
              <a:srgbClr val="FF0000"/>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graphicFrame>
        <p:nvGraphicFramePr>
          <p:cNvPr id="601" name="Google Shape;601;p89"/>
          <p:cNvGraphicFramePr/>
          <p:nvPr/>
        </p:nvGraphicFramePr>
        <p:xfrm>
          <a:off x="192625" y="738950"/>
          <a:ext cx="3000000" cy="3000000"/>
        </p:xfrm>
        <a:graphic>
          <a:graphicData uri="http://schemas.openxmlformats.org/drawingml/2006/table">
            <a:tbl>
              <a:tblPr>
                <a:noFill/>
                <a:tableStyleId>{07DC8A02-61A8-434E-86B4-9C2A39005A5A}</a:tableStyleId>
              </a:tblPr>
              <a:tblGrid>
                <a:gridCol w="1567225"/>
                <a:gridCol w="7191525"/>
              </a:tblGrid>
              <a:tr h="395000">
                <a:tc>
                  <a:txBody>
                    <a:bodyPr/>
                    <a:lstStyle/>
                    <a:p>
                      <a:pPr indent="0" lvl="0" marL="0" marR="0" rtl="0" algn="ctr">
                        <a:lnSpc>
                          <a:spcPct val="100000"/>
                        </a:lnSpc>
                        <a:spcBef>
                          <a:spcPts val="0"/>
                        </a:spcBef>
                        <a:spcAft>
                          <a:spcPts val="0"/>
                        </a:spcAft>
                        <a:buClr>
                          <a:srgbClr val="000000"/>
                        </a:buClr>
                        <a:buFont typeface="Arial"/>
                        <a:buNone/>
                      </a:pPr>
                      <a:r>
                        <a:rPr b="1" lang="it">
                          <a:solidFill>
                            <a:schemeClr val="lt1"/>
                          </a:solidFill>
                          <a:latin typeface="Calibri"/>
                          <a:ea typeface="Calibri"/>
                          <a:cs typeface="Calibri"/>
                          <a:sym typeface="Calibri"/>
                        </a:rPr>
                        <a:t>Achievement</a:t>
                      </a:r>
                      <a:endParaRPr b="1">
                        <a:solidFill>
                          <a:schemeClr val="lt1"/>
                        </a:solidFill>
                        <a:latin typeface="Calibri"/>
                        <a:ea typeface="Calibri"/>
                        <a:cs typeface="Calibri"/>
                        <a:sym typeface="Calibri"/>
                      </a:endParaRPr>
                    </a:p>
                  </a:txBody>
                  <a:tcPr marT="91425" marB="91425" marR="91425" marL="91425">
                    <a:solidFill>
                      <a:srgbClr val="007AAA"/>
                    </a:solidFill>
                  </a:tcPr>
                </a:tc>
                <a:tc>
                  <a:txBody>
                    <a:bodyPr/>
                    <a:lstStyle/>
                    <a:p>
                      <a:pPr indent="0" lvl="0" marL="0" marR="0" rtl="0" algn="ctr">
                        <a:lnSpc>
                          <a:spcPct val="100000"/>
                        </a:lnSpc>
                        <a:spcBef>
                          <a:spcPts val="0"/>
                        </a:spcBef>
                        <a:spcAft>
                          <a:spcPts val="0"/>
                        </a:spcAft>
                        <a:buClr>
                          <a:srgbClr val="000000"/>
                        </a:buClr>
                        <a:buFont typeface="Arial"/>
                        <a:buNone/>
                      </a:pPr>
                      <a:r>
                        <a:rPr b="1" lang="it">
                          <a:solidFill>
                            <a:schemeClr val="lt1"/>
                          </a:solidFill>
                          <a:latin typeface="Calibri"/>
                          <a:ea typeface="Calibri"/>
                          <a:cs typeface="Calibri"/>
                          <a:sym typeface="Calibri"/>
                        </a:rPr>
                        <a:t>Description (500 char)</a:t>
                      </a:r>
                      <a:endParaRPr b="1">
                        <a:solidFill>
                          <a:schemeClr val="lt1"/>
                        </a:solidFill>
                        <a:latin typeface="Calibri"/>
                        <a:ea typeface="Calibri"/>
                        <a:cs typeface="Calibri"/>
                        <a:sym typeface="Calibri"/>
                      </a:endParaRPr>
                    </a:p>
                  </a:txBody>
                  <a:tcPr marT="91425" marB="91425" marR="91425" marL="91425">
                    <a:solidFill>
                      <a:srgbClr val="007AAA"/>
                    </a:solidFill>
                  </a:tcPr>
                </a:tc>
              </a:tr>
              <a:tr h="1017925">
                <a:tc>
                  <a:txBody>
                    <a:bodyPr/>
                    <a:lstStyle/>
                    <a:p>
                      <a:pPr indent="0" lvl="0" marL="0" marR="0" rtl="0" algn="ctr">
                        <a:lnSpc>
                          <a:spcPct val="100000"/>
                        </a:lnSpc>
                        <a:spcBef>
                          <a:spcPts val="0"/>
                        </a:spcBef>
                        <a:spcAft>
                          <a:spcPts val="0"/>
                        </a:spcAft>
                        <a:buNone/>
                      </a:pPr>
                      <a:r>
                        <a:rPr b="1" lang="it" sz="1100">
                          <a:solidFill>
                            <a:schemeClr val="dk2"/>
                          </a:solidFill>
                          <a:latin typeface="Poppins"/>
                          <a:ea typeface="Poppins"/>
                          <a:cs typeface="Poppins"/>
                          <a:sym typeface="Poppins"/>
                        </a:rPr>
                        <a:t>Dataset</a:t>
                      </a:r>
                      <a:endParaRPr b="1" sz="1100">
                        <a:solidFill>
                          <a:schemeClr val="dk2"/>
                        </a:solidFill>
                        <a:latin typeface="Poppins"/>
                        <a:ea typeface="Poppins"/>
                        <a:cs typeface="Poppins"/>
                        <a:sym typeface="Poppins"/>
                      </a:endParaRPr>
                    </a:p>
                  </a:txBody>
                  <a:tcPr marT="91425" marB="91425" marR="91425" marL="91425">
                    <a:solidFill>
                      <a:srgbClr val="F2F2F2"/>
                    </a:solidFill>
                  </a:tcPr>
                </a:tc>
                <a:tc>
                  <a:txBody>
                    <a:bodyPr/>
                    <a:lstStyle/>
                    <a:p>
                      <a:pPr indent="0" lvl="0" marL="0" rtl="0" algn="l">
                        <a:spcBef>
                          <a:spcPts val="0"/>
                        </a:spcBef>
                        <a:spcAft>
                          <a:spcPts val="0"/>
                        </a:spcAft>
                        <a:buNone/>
                      </a:pPr>
                      <a:r>
                        <a:rPr lang="it" sz="1100">
                          <a:solidFill>
                            <a:schemeClr val="dk2"/>
                          </a:solidFill>
                          <a:latin typeface="Poppins"/>
                          <a:ea typeface="Poppins"/>
                          <a:cs typeface="Poppins"/>
                          <a:sym typeface="Poppins"/>
                        </a:rPr>
                        <a:t>La ricerca condotta si basa sull'analisi degli stati d'animo dei soggetti che entrano in contatto con un'azienda, testandone i prodotti e i servizi. L'implementazione di tecniche di machine learning ha permesso la creazione di un dataset, dove per ogni soggetto è stato riportato lo stato d'animo provato in un determinato momento. Questo risultato è molto importante per le aziende, perché possono capire i bisogni e le necessità dei clienti empatizzando con loro.</a:t>
                      </a:r>
                      <a:endParaRPr sz="1100">
                        <a:solidFill>
                          <a:schemeClr val="dk2"/>
                        </a:solidFill>
                        <a:latin typeface="Poppins"/>
                        <a:ea typeface="Poppins"/>
                        <a:cs typeface="Poppins"/>
                        <a:sym typeface="Poppins"/>
                      </a:endParaRPr>
                    </a:p>
                  </a:txBody>
                  <a:tcPr marT="91425" marB="91425" marR="91425" marL="91425">
                    <a:solidFill>
                      <a:srgbClr val="F2F2F2"/>
                    </a:solidFill>
                  </a:tcPr>
                </a:tc>
              </a:tr>
              <a:tr h="1017925">
                <a:tc>
                  <a:txBody>
                    <a:bodyPr/>
                    <a:lstStyle/>
                    <a:p>
                      <a:pPr indent="0" lvl="0" marL="0" marR="0" rtl="0" algn="ctr">
                        <a:lnSpc>
                          <a:spcPct val="100000"/>
                        </a:lnSpc>
                        <a:spcBef>
                          <a:spcPts val="0"/>
                        </a:spcBef>
                        <a:spcAft>
                          <a:spcPts val="0"/>
                        </a:spcAft>
                        <a:buNone/>
                      </a:pPr>
                      <a:r>
                        <a:rPr b="1" lang="it" sz="1100">
                          <a:solidFill>
                            <a:schemeClr val="dk2"/>
                          </a:solidFill>
                          <a:latin typeface="Poppins"/>
                          <a:ea typeface="Poppins"/>
                          <a:cs typeface="Poppins"/>
                          <a:sym typeface="Poppins"/>
                        </a:rPr>
                        <a:t>Service</a:t>
                      </a:r>
                      <a:endParaRPr b="1" sz="1100">
                        <a:solidFill>
                          <a:schemeClr val="dk2"/>
                        </a:solidFill>
                        <a:latin typeface="Poppins"/>
                        <a:ea typeface="Poppins"/>
                        <a:cs typeface="Poppins"/>
                        <a:sym typeface="Poppins"/>
                      </a:endParaRPr>
                    </a:p>
                  </a:txBody>
                  <a:tcPr marT="91425" marB="91425" marR="91425" marL="91425">
                    <a:solidFill>
                      <a:schemeClr val="lt1"/>
                    </a:solidFill>
                  </a:tcPr>
                </a:tc>
                <a:tc>
                  <a:txBody>
                    <a:bodyPr/>
                    <a:lstStyle/>
                    <a:p>
                      <a:pPr indent="0" lvl="0" marL="0" marR="101600" rtl="0" algn="l">
                        <a:lnSpc>
                          <a:spcPct val="100000"/>
                        </a:lnSpc>
                        <a:spcBef>
                          <a:spcPts val="300"/>
                        </a:spcBef>
                        <a:spcAft>
                          <a:spcPts val="0"/>
                        </a:spcAft>
                        <a:buNone/>
                      </a:pPr>
                      <a:r>
                        <a:rPr lang="it" sz="1100">
                          <a:solidFill>
                            <a:schemeClr val="dk2"/>
                          </a:solidFill>
                          <a:latin typeface="Poppins"/>
                          <a:ea typeface="Poppins"/>
                          <a:cs typeface="Poppins"/>
                          <a:sym typeface="Poppins"/>
                        </a:rPr>
                        <a:t>The FAIR2Communicate project acts as an interface between science and citizens in order to communicate open research results in a reliable, simplified and verified way through FAIR data as a source of information. The project uses an intuitive FAIR4Communicate platform where researchers can describe their finding, including links to FAIR data. In this way the citizen has an official channel of information.</a:t>
                      </a:r>
                      <a:endParaRPr sz="1100">
                        <a:solidFill>
                          <a:schemeClr val="dk2"/>
                        </a:solidFill>
                        <a:latin typeface="Poppins"/>
                        <a:ea typeface="Poppins"/>
                        <a:cs typeface="Poppins"/>
                        <a:sym typeface="Poppins"/>
                      </a:endParaRPr>
                    </a:p>
                  </a:txBody>
                  <a:tcPr marT="91425" marB="91425" marR="91425" marL="91425">
                    <a:solidFill>
                      <a:schemeClr val="lt1"/>
                    </a:solidFill>
                  </a:tcPr>
                </a:tc>
              </a:tr>
              <a:tr h="1017925">
                <a:tc>
                  <a:txBody>
                    <a:bodyPr/>
                    <a:lstStyle/>
                    <a:p>
                      <a:pPr indent="0" lvl="0" marL="0" marR="0" rtl="0" algn="ctr">
                        <a:lnSpc>
                          <a:spcPct val="100000"/>
                        </a:lnSpc>
                        <a:spcBef>
                          <a:spcPts val="0"/>
                        </a:spcBef>
                        <a:spcAft>
                          <a:spcPts val="0"/>
                        </a:spcAft>
                        <a:buNone/>
                      </a:pPr>
                      <a:r>
                        <a:rPr b="1" lang="it" sz="1100">
                          <a:solidFill>
                            <a:schemeClr val="dk2"/>
                          </a:solidFill>
                          <a:latin typeface="Poppins"/>
                          <a:ea typeface="Poppins"/>
                          <a:cs typeface="Poppins"/>
                          <a:sym typeface="Poppins"/>
                        </a:rPr>
                        <a:t>Service</a:t>
                      </a:r>
                      <a:endParaRPr b="1" sz="1100">
                        <a:solidFill>
                          <a:schemeClr val="dk2"/>
                        </a:solidFill>
                        <a:latin typeface="Poppins"/>
                        <a:ea typeface="Poppins"/>
                        <a:cs typeface="Poppins"/>
                        <a:sym typeface="Poppins"/>
                      </a:endParaRPr>
                    </a:p>
                  </a:txBody>
                  <a:tcPr marT="91425" marB="91425" marR="91425" marL="91425">
                    <a:solidFill>
                      <a:srgbClr val="F2F2F2"/>
                    </a:solidFill>
                  </a:tcPr>
                </a:tc>
                <a:tc>
                  <a:txBody>
                    <a:bodyPr/>
                    <a:lstStyle/>
                    <a:p>
                      <a:pPr indent="0" lvl="0" marL="0" rtl="0" algn="l">
                        <a:spcBef>
                          <a:spcPts val="0"/>
                        </a:spcBef>
                        <a:spcAft>
                          <a:spcPts val="0"/>
                        </a:spcAft>
                        <a:buNone/>
                      </a:pPr>
                      <a:r>
                        <a:rPr lang="it" sz="1100">
                          <a:solidFill>
                            <a:schemeClr val="dk2"/>
                          </a:solidFill>
                          <a:latin typeface="Poppins"/>
                          <a:ea typeface="Poppins"/>
                          <a:cs typeface="Poppins"/>
                          <a:sym typeface="Poppins"/>
                        </a:rPr>
                        <a:t>The consortium has created an open web Data Portal, serving as a showcase and repository for all the available European PDX (patient derived xenografts) models, a resource that is currently lacking in the European scientific community, and opened up this key infrastructures to all European researchers. The Data Portal contains all the information on the uploaded PDX models, including the owner of the model and the molecular and genetic features and is openly accessible.</a:t>
                      </a:r>
                      <a:endParaRPr sz="1100">
                        <a:solidFill>
                          <a:schemeClr val="dk2"/>
                        </a:solidFill>
                        <a:latin typeface="Poppins"/>
                        <a:ea typeface="Poppins"/>
                        <a:cs typeface="Poppins"/>
                        <a:sym typeface="Poppins"/>
                      </a:endParaRPr>
                    </a:p>
                  </a:txBody>
                  <a:tcPr marT="91425" marB="91425" marR="91425" marL="91425">
                    <a:solidFill>
                      <a:srgbClr val="F2F2F2"/>
                    </a:solidFill>
                  </a:tcPr>
                </a:tc>
              </a:tr>
              <a:tr h="729275">
                <a:tc>
                  <a:txBody>
                    <a:bodyPr/>
                    <a:lstStyle/>
                    <a:p>
                      <a:pPr indent="0" lvl="0" marL="0" marR="0" rtl="0" algn="ctr">
                        <a:lnSpc>
                          <a:spcPct val="100000"/>
                        </a:lnSpc>
                        <a:spcBef>
                          <a:spcPts val="0"/>
                        </a:spcBef>
                        <a:spcAft>
                          <a:spcPts val="0"/>
                        </a:spcAft>
                        <a:buNone/>
                      </a:pPr>
                      <a:r>
                        <a:rPr b="1" lang="it" sz="1100">
                          <a:solidFill>
                            <a:schemeClr val="dk2"/>
                          </a:solidFill>
                          <a:latin typeface="Poppins"/>
                          <a:ea typeface="Poppins"/>
                          <a:cs typeface="Poppins"/>
                          <a:sym typeface="Poppins"/>
                        </a:rPr>
                        <a:t>Other Achievement</a:t>
                      </a:r>
                      <a:endParaRPr b="1" sz="1100">
                        <a:solidFill>
                          <a:schemeClr val="dk2"/>
                        </a:solidFill>
                        <a:latin typeface="Poppins"/>
                        <a:ea typeface="Poppins"/>
                        <a:cs typeface="Poppins"/>
                        <a:sym typeface="Poppins"/>
                      </a:endParaRPr>
                    </a:p>
                  </a:txBody>
                  <a:tcPr marT="91425" marB="91425" marR="91425" marL="91425">
                    <a:solidFill>
                      <a:schemeClr val="lt1"/>
                    </a:solidFill>
                  </a:tcPr>
                </a:tc>
                <a:tc>
                  <a:txBody>
                    <a:bodyPr/>
                    <a:lstStyle/>
                    <a:p>
                      <a:pPr indent="0" lvl="0" marL="0" rtl="0" algn="l">
                        <a:spcBef>
                          <a:spcPts val="0"/>
                        </a:spcBef>
                        <a:spcAft>
                          <a:spcPts val="0"/>
                        </a:spcAft>
                        <a:buNone/>
                      </a:pPr>
                      <a:r>
                        <a:rPr lang="it" sz="1100">
                          <a:solidFill>
                            <a:schemeClr val="dk2"/>
                          </a:solidFill>
                          <a:latin typeface="Poppins"/>
                          <a:ea typeface="Poppins"/>
                          <a:cs typeface="Poppins"/>
                          <a:sym typeface="Poppins"/>
                        </a:rPr>
                        <a:t>The OU has extensive experience in the field with x publications on the topic (see Annex 1) all open access and receiving an average of y citations/year. As of 2020, all publications have a related open access dataset deposited with xxxx.</a:t>
                      </a:r>
                      <a:endParaRPr sz="1100">
                        <a:solidFill>
                          <a:schemeClr val="dk2"/>
                        </a:solidFill>
                        <a:latin typeface="Poppins"/>
                        <a:ea typeface="Poppins"/>
                        <a:cs typeface="Poppins"/>
                        <a:sym typeface="Poppins"/>
                      </a:endParaRPr>
                    </a:p>
                  </a:txBody>
                  <a:tcPr marT="91425" marB="91425" marR="91425" marL="91425">
                    <a:solidFill>
                      <a:schemeClr val="lt1"/>
                    </a:solidFill>
                  </a:tcPr>
                </a:tc>
              </a:tr>
            </a:tbl>
          </a:graphicData>
        </a:graphic>
      </p:graphicFrame>
      <p:sp>
        <p:nvSpPr>
          <p:cNvPr id="602" name="Google Shape;602;p89"/>
          <p:cNvSpPr txBox="1"/>
          <p:nvPr/>
        </p:nvSpPr>
        <p:spPr>
          <a:xfrm>
            <a:off x="652000" y="217325"/>
            <a:ext cx="596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oppins Light"/>
              <a:ea typeface="Poppins Light"/>
              <a:cs typeface="Poppins Light"/>
              <a:sym typeface="Poppins Light"/>
            </a:endParaRPr>
          </a:p>
        </p:txBody>
      </p:sp>
      <p:sp>
        <p:nvSpPr>
          <p:cNvPr id="603" name="Google Shape;603;p89"/>
          <p:cNvSpPr txBox="1"/>
          <p:nvPr/>
        </p:nvSpPr>
        <p:spPr>
          <a:xfrm>
            <a:off x="2768926" y="201900"/>
            <a:ext cx="3604200" cy="3888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b="1" lang="it" sz="2300">
                <a:solidFill>
                  <a:schemeClr val="dk2"/>
                </a:solidFill>
                <a:latin typeface="Poppins"/>
                <a:ea typeface="Poppins"/>
                <a:cs typeface="Poppins"/>
                <a:sym typeface="Poppins"/>
              </a:rPr>
              <a:t>Some of your answers</a:t>
            </a:r>
            <a:endParaRPr sz="5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SW - Light V1">
      <a:dk1>
        <a:srgbClr val="272727"/>
      </a:dk1>
      <a:lt1>
        <a:srgbClr val="FFFFFF"/>
      </a:lt1>
      <a:dk2>
        <a:srgbClr val="000000"/>
      </a:dk2>
      <a:lt2>
        <a:srgbClr val="FFFFFF"/>
      </a:lt2>
      <a:accent1>
        <a:srgbClr val="0180B9"/>
      </a:accent1>
      <a:accent2>
        <a:srgbClr val="009F94"/>
      </a:accent2>
      <a:accent3>
        <a:srgbClr val="2FAA46"/>
      </a:accent3>
      <a:accent4>
        <a:srgbClr val="F6BB24"/>
      </a:accent4>
      <a:accent5>
        <a:srgbClr val="EA8632"/>
      </a:accent5>
      <a:accent6>
        <a:srgbClr val="DB3A3E"/>
      </a:accent6>
      <a:hlink>
        <a:srgbClr val="32A79F"/>
      </a:hlink>
      <a:folHlink>
        <a:srgbClr val="89E1D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Theme">
  <a:themeElements>
    <a:clrScheme name="IGPIA - Theme 12 - Light">
      <a:dk1>
        <a:srgbClr val="737572"/>
      </a:dk1>
      <a:lt1>
        <a:srgbClr val="FFFFFF"/>
      </a:lt1>
      <a:dk2>
        <a:srgbClr val="445469"/>
      </a:dk2>
      <a:lt2>
        <a:srgbClr val="FFFFFF"/>
      </a:lt2>
      <a:accent1>
        <a:srgbClr val="5DCEDB"/>
      </a:accent1>
      <a:accent2>
        <a:srgbClr val="5ECB95"/>
      </a:accent2>
      <a:accent3>
        <a:srgbClr val="F0D065"/>
      </a:accent3>
      <a:accent4>
        <a:srgbClr val="EC9F56"/>
      </a:accent4>
      <a:accent5>
        <a:srgbClr val="DC653D"/>
      </a:accent5>
      <a:accent6>
        <a:srgbClr val="CAC9D0"/>
      </a:accent6>
      <a:hlink>
        <a:srgbClr val="216BA9"/>
      </a:hlink>
      <a:folHlink>
        <a:srgbClr val="1FB1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SM - Theme 5 - Light">
      <a:dk1>
        <a:srgbClr val="AAAAAA"/>
      </a:dk1>
      <a:lt1>
        <a:srgbClr val="FFFFFF"/>
      </a:lt1>
      <a:dk2>
        <a:srgbClr val="08204D"/>
      </a:dk2>
      <a:lt2>
        <a:srgbClr val="FFFFFF"/>
      </a:lt2>
      <a:accent1>
        <a:srgbClr val="FED000"/>
      </a:accent1>
      <a:accent2>
        <a:srgbClr val="94D900"/>
      </a:accent2>
      <a:accent3>
        <a:srgbClr val="00BFAC"/>
      </a:accent3>
      <a:accent4>
        <a:srgbClr val="0292C2"/>
      </a:accent4>
      <a:accent5>
        <a:srgbClr val="696FB9"/>
      </a:accent5>
      <a:accent6>
        <a:srgbClr val="DDDEDD"/>
      </a:accent6>
      <a:hlink>
        <a:srgbClr val="E54E69"/>
      </a:hlink>
      <a:folHlink>
        <a:srgbClr val="B7C5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