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30275213" cy="42803763"/>
  <p:notesSz cx="6858000" cy="9144000"/>
  <p:defaultText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214">
          <p15:clr>
            <a:srgbClr val="A4A3A4"/>
          </p15:clr>
        </p15:guide>
        <p15:guide id="4" orient="horz">
          <p15:clr>
            <a:srgbClr val="A4A3A4"/>
          </p15:clr>
        </p15:guide>
        <p15:guide id="5" pos="401">
          <p15:clr>
            <a:srgbClr val="A4A3A4"/>
          </p15:clr>
        </p15:guide>
        <p15:guide id="6" pos="186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C69A"/>
    <a:srgbClr val="A8D5EA"/>
    <a:srgbClr val="EDD4F2"/>
    <a:srgbClr val="D5E3CF"/>
    <a:srgbClr val="5B9BD5"/>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27" autoAdjust="0"/>
    <p:restoredTop sz="94762" autoAdjust="0"/>
  </p:normalViewPr>
  <p:slideViewPr>
    <p:cSldViewPr snapToGrid="0" snapToObjects="1" showGuides="1">
      <p:cViewPr>
        <p:scale>
          <a:sx n="37" d="100"/>
          <a:sy n="37" d="100"/>
        </p:scale>
        <p:origin x="-296" y="-7148"/>
      </p:cViewPr>
      <p:guideLst>
        <p:guide orient="horz" pos="26214"/>
        <p:guide orient="horz"/>
        <p:guide pos="401"/>
        <p:guide pos="186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4" d="100"/>
          <a:sy n="74" d="100"/>
        </p:scale>
        <p:origin x="2166"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1/3/2022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1/3/2022</a:t>
            </a:fld>
            <a:endParaRPr lang="en-US" dirty="0"/>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298410" rtl="0" eaLnBrk="1" latinLnBrk="0" hangingPunct="1">
      <a:defRPr sz="5800" kern="1200">
        <a:solidFill>
          <a:schemeClr val="tx1"/>
        </a:solidFill>
        <a:latin typeface="+mn-lt"/>
        <a:ea typeface="+mn-ea"/>
        <a:cs typeface="+mn-cs"/>
      </a:defRPr>
    </a:lvl1pPr>
    <a:lvl2pPr marL="2149205" algn="l" defTabSz="4298410" rtl="0" eaLnBrk="1" latinLnBrk="0" hangingPunct="1">
      <a:defRPr sz="5800" kern="1200">
        <a:solidFill>
          <a:schemeClr val="tx1"/>
        </a:solidFill>
        <a:latin typeface="+mn-lt"/>
        <a:ea typeface="+mn-ea"/>
        <a:cs typeface="+mn-cs"/>
      </a:defRPr>
    </a:lvl2pPr>
    <a:lvl3pPr marL="4298410" algn="l" defTabSz="4298410" rtl="0" eaLnBrk="1" latinLnBrk="0" hangingPunct="1">
      <a:defRPr sz="5800" kern="1200">
        <a:solidFill>
          <a:schemeClr val="tx1"/>
        </a:solidFill>
        <a:latin typeface="+mn-lt"/>
        <a:ea typeface="+mn-ea"/>
        <a:cs typeface="+mn-cs"/>
      </a:defRPr>
    </a:lvl3pPr>
    <a:lvl4pPr marL="6447613" algn="l" defTabSz="4298410" rtl="0" eaLnBrk="1" latinLnBrk="0" hangingPunct="1">
      <a:defRPr sz="5800" kern="1200">
        <a:solidFill>
          <a:schemeClr val="tx1"/>
        </a:solidFill>
        <a:latin typeface="+mn-lt"/>
        <a:ea typeface="+mn-ea"/>
        <a:cs typeface="+mn-cs"/>
      </a:defRPr>
    </a:lvl4pPr>
    <a:lvl5pPr marL="8596817" algn="l" defTabSz="4298410" rtl="0" eaLnBrk="1" latinLnBrk="0" hangingPunct="1">
      <a:defRPr sz="5800" kern="1200">
        <a:solidFill>
          <a:schemeClr val="tx1"/>
        </a:solidFill>
        <a:latin typeface="+mn-lt"/>
        <a:ea typeface="+mn-ea"/>
        <a:cs typeface="+mn-cs"/>
      </a:defRPr>
    </a:lvl5pPr>
    <a:lvl6pPr marL="10746023" algn="l" defTabSz="4298410" rtl="0" eaLnBrk="1" latinLnBrk="0" hangingPunct="1">
      <a:defRPr sz="5800" kern="1200">
        <a:solidFill>
          <a:schemeClr val="tx1"/>
        </a:solidFill>
        <a:latin typeface="+mn-lt"/>
        <a:ea typeface="+mn-ea"/>
        <a:cs typeface="+mn-cs"/>
      </a:defRPr>
    </a:lvl6pPr>
    <a:lvl7pPr marL="12895229" algn="l" defTabSz="4298410" rtl="0" eaLnBrk="1" latinLnBrk="0" hangingPunct="1">
      <a:defRPr sz="5800" kern="1200">
        <a:solidFill>
          <a:schemeClr val="tx1"/>
        </a:solidFill>
        <a:latin typeface="+mn-lt"/>
        <a:ea typeface="+mn-ea"/>
        <a:cs typeface="+mn-cs"/>
      </a:defRPr>
    </a:lvl7pPr>
    <a:lvl8pPr marL="15044432" algn="l" defTabSz="4298410" rtl="0" eaLnBrk="1" latinLnBrk="0" hangingPunct="1">
      <a:defRPr sz="5800" kern="1200">
        <a:solidFill>
          <a:schemeClr val="tx1"/>
        </a:solidFill>
        <a:latin typeface="+mn-lt"/>
        <a:ea typeface="+mn-ea"/>
        <a:cs typeface="+mn-cs"/>
      </a:defRPr>
    </a:lvl8pPr>
    <a:lvl9pPr marL="17193637" algn="l" defTabSz="429841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0CMx140CM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1" y="7585962"/>
            <a:ext cx="14299153"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36213" y="6847036"/>
            <a:ext cx="14287866"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36211" y="18480518"/>
            <a:ext cx="14291358"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5353328" y="6847036"/>
            <a:ext cx="14287682"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5353328" y="7585962"/>
            <a:ext cx="14287682"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5353329" y="18503095"/>
            <a:ext cx="14283756"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5347853" y="19296378"/>
            <a:ext cx="14289232"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5364404" y="33390901"/>
            <a:ext cx="14276605"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5353329" y="34204184"/>
            <a:ext cx="14283756"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23691" y="19275662"/>
            <a:ext cx="14300387"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090899" y="4110875"/>
            <a:ext cx="22093415" cy="1087559"/>
          </a:xfrm>
          <a:prstGeom prst="rect">
            <a:avLst/>
          </a:prstGeom>
        </p:spPr>
        <p:txBody>
          <a:bodyPr lIns="77349" tIns="38675" rIns="77349" bIns="38675">
            <a:normAutofit/>
          </a:bodyPr>
          <a:lstStyle>
            <a:lvl1pPr marL="0" indent="0" algn="ctr">
              <a:buFontTx/>
              <a:buNone/>
              <a:defRPr sz="5400">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090899" y="2558463"/>
            <a:ext cx="22093415" cy="1262156"/>
          </a:xfrm>
          <a:prstGeom prst="rect">
            <a:avLst/>
          </a:prstGeom>
        </p:spPr>
        <p:txBody>
          <a:bodyPr lIns="77349" tIns="38675" rIns="77349" bIns="38675" anchor="t" anchorCtr="1">
            <a:noAutofit/>
          </a:bodyPr>
          <a:lstStyle>
            <a:lvl1pPr marL="0" indent="0" algn="ctr">
              <a:buFontTx/>
              <a:buNone/>
              <a:defRPr sz="7200">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authors</a:t>
            </a:r>
          </a:p>
        </p:txBody>
      </p:sp>
      <p:sp>
        <p:nvSpPr>
          <p:cNvPr id="80" name="Text Placeholder 76"/>
          <p:cNvSpPr>
            <a:spLocks noGrp="1"/>
          </p:cNvSpPr>
          <p:nvPr>
            <p:ph type="body" sz="quarter" idx="153" hasCustomPrompt="1"/>
          </p:nvPr>
        </p:nvSpPr>
        <p:spPr>
          <a:xfrm>
            <a:off x="4090899" y="492940"/>
            <a:ext cx="22093415" cy="1775267"/>
          </a:xfrm>
          <a:prstGeom prst="rect">
            <a:avLst/>
          </a:prstGeom>
        </p:spPr>
        <p:txBody>
          <a:bodyPr lIns="77349" tIns="38675" rIns="77349" bIns="38675" anchor="t" anchorCtr="1">
            <a:normAutofit/>
          </a:bodyPr>
          <a:lstStyle>
            <a:lvl1pPr marL="0" indent="0" algn="ctr">
              <a:buFontTx/>
              <a:buNone/>
              <a:defRPr sz="9800" b="1">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1" y="7585962"/>
            <a:ext cx="14299153"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36213" y="6847036"/>
            <a:ext cx="14287866"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36211" y="18480518"/>
            <a:ext cx="14291358"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5353328" y="6847036"/>
            <a:ext cx="14287682"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5353328" y="7585962"/>
            <a:ext cx="14287682"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5353329" y="18503095"/>
            <a:ext cx="14283756"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5347853" y="19296378"/>
            <a:ext cx="14289232"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5364404" y="33390901"/>
            <a:ext cx="14276605"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5353329" y="34204184"/>
            <a:ext cx="14283756"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23691" y="19275662"/>
            <a:ext cx="14300387"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090899" y="4110875"/>
            <a:ext cx="22093415" cy="1087559"/>
          </a:xfrm>
          <a:prstGeom prst="rect">
            <a:avLst/>
          </a:prstGeom>
        </p:spPr>
        <p:txBody>
          <a:bodyPr lIns="77349" tIns="38675" rIns="77349" bIns="38675">
            <a:normAutofit/>
          </a:bodyPr>
          <a:lstStyle>
            <a:lvl1pPr marL="0" indent="0" algn="ctr">
              <a:buFontTx/>
              <a:buNone/>
              <a:defRPr sz="5400">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090899" y="2558463"/>
            <a:ext cx="22093415" cy="1262156"/>
          </a:xfrm>
          <a:prstGeom prst="rect">
            <a:avLst/>
          </a:prstGeom>
        </p:spPr>
        <p:txBody>
          <a:bodyPr lIns="77349" tIns="38675" rIns="77349" bIns="38675" anchor="t" anchorCtr="1">
            <a:noAutofit/>
          </a:bodyPr>
          <a:lstStyle>
            <a:lvl1pPr marL="0" indent="0" algn="ctr">
              <a:buFontTx/>
              <a:buNone/>
              <a:defRPr sz="7200">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authors</a:t>
            </a:r>
          </a:p>
        </p:txBody>
      </p:sp>
      <p:sp>
        <p:nvSpPr>
          <p:cNvPr id="80" name="Text Placeholder 76"/>
          <p:cNvSpPr>
            <a:spLocks noGrp="1"/>
          </p:cNvSpPr>
          <p:nvPr>
            <p:ph type="body" sz="quarter" idx="153" hasCustomPrompt="1"/>
          </p:nvPr>
        </p:nvSpPr>
        <p:spPr>
          <a:xfrm>
            <a:off x="4090899" y="492940"/>
            <a:ext cx="22093415" cy="1775267"/>
          </a:xfrm>
          <a:prstGeom prst="rect">
            <a:avLst/>
          </a:prstGeom>
        </p:spPr>
        <p:txBody>
          <a:bodyPr lIns="77349" tIns="38675" rIns="77349" bIns="38675" anchor="t" anchorCtr="1">
            <a:normAutofit/>
          </a:bodyPr>
          <a:lstStyle>
            <a:lvl1pPr marL="0" indent="0" algn="ctr">
              <a:buFontTx/>
              <a:buNone/>
              <a:defRPr sz="9800" b="1">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title</a:t>
            </a:r>
          </a:p>
        </p:txBody>
      </p:sp>
    </p:spTree>
    <p:extLst>
      <p:ext uri="{BB962C8B-B14F-4D97-AF65-F5344CB8AC3E}">
        <p14:creationId xmlns:p14="http://schemas.microsoft.com/office/powerpoint/2010/main" val="94489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38296" y="41989161"/>
            <a:ext cx="2234591" cy="322029"/>
          </a:xfrm>
          <a:prstGeom prst="rect">
            <a:avLst/>
          </a:prstGeom>
          <a:noFill/>
          <a:ln w="9525">
            <a:noFill/>
            <a:miter lim="800000"/>
            <a:headEnd/>
            <a:tailEnd/>
          </a:ln>
          <a:effectLst/>
        </p:spPr>
        <p:txBody>
          <a:bodyPr wrap="square" lIns="89381" tIns="44682" rIns="89381" bIns="44682">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FC5EB3B4-7A2A-CE44-8147-7417B24DEE56}"/>
              </a:ext>
            </a:extLst>
          </p:cNvPr>
          <p:cNvGraphicFramePr>
            <a:graphicFrameLocks noGrp="1"/>
          </p:cNvGraphicFramePr>
          <p:nvPr userDrawn="1">
            <p:extLst>
              <p:ext uri="{D42A27DB-BD31-4B8C-83A1-F6EECF244321}">
                <p14:modId xmlns:p14="http://schemas.microsoft.com/office/powerpoint/2010/main" val="1069272067"/>
              </p:ext>
            </p:extLst>
          </p:nvPr>
        </p:nvGraphicFramePr>
        <p:xfrm>
          <a:off x="-13167360" y="34253"/>
          <a:ext cx="12558753" cy="42958254"/>
        </p:xfrm>
        <a:graphic>
          <a:graphicData uri="http://schemas.openxmlformats.org/drawingml/2006/table">
            <a:tbl>
              <a:tblPr firstRow="1" bandRow="1">
                <a:tableStyleId>{5C22544A-7EE6-4342-B048-85BDC9FD1C3A}</a:tableStyleId>
              </a:tblPr>
              <a:tblGrid>
                <a:gridCol w="5385092">
                  <a:extLst>
                    <a:ext uri="{9D8B030D-6E8A-4147-A177-3AD203B41FA5}">
                      <a16:colId xmlns:a16="http://schemas.microsoft.com/office/drawing/2014/main" val="20000"/>
                    </a:ext>
                  </a:extLst>
                </a:gridCol>
                <a:gridCol w="7173661">
                  <a:extLst>
                    <a:ext uri="{9D8B030D-6E8A-4147-A177-3AD203B41FA5}">
                      <a16:colId xmlns:a16="http://schemas.microsoft.com/office/drawing/2014/main" val="20001"/>
                    </a:ext>
                  </a:extLst>
                </a:gridCol>
              </a:tblGrid>
              <a:tr h="165576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089937">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A0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071131">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 </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A0</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(841mm x 1189mm)</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(33.11 x 46.81 inches)</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endParaRPr lang="en-US" sz="2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613954">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82092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580535">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538017">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049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42862">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2669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67330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D0FA0136-EAEA-204C-8AE8-3866BF45EBBC}"/>
              </a:ext>
            </a:extLst>
          </p:cNvPr>
          <p:cNvGraphicFramePr>
            <a:graphicFrameLocks noGrp="1"/>
          </p:cNvGraphicFramePr>
          <p:nvPr userDrawn="1">
            <p:extLst>
              <p:ext uri="{D42A27DB-BD31-4B8C-83A1-F6EECF244321}">
                <p14:modId xmlns:p14="http://schemas.microsoft.com/office/powerpoint/2010/main" val="3313440428"/>
              </p:ext>
            </p:extLst>
          </p:nvPr>
        </p:nvGraphicFramePr>
        <p:xfrm>
          <a:off x="30776244" y="0"/>
          <a:ext cx="12607943" cy="42781749"/>
        </p:xfrm>
        <a:graphic>
          <a:graphicData uri="http://schemas.openxmlformats.org/drawingml/2006/table">
            <a:tbl>
              <a:tblPr firstRow="1" bandRow="1">
                <a:tableStyleId>{5C22544A-7EE6-4342-B048-85BDC9FD1C3A}</a:tableStyleId>
              </a:tblPr>
              <a:tblGrid>
                <a:gridCol w="4947323">
                  <a:extLst>
                    <a:ext uri="{9D8B030D-6E8A-4147-A177-3AD203B41FA5}">
                      <a16:colId xmlns:a16="http://schemas.microsoft.com/office/drawing/2014/main" val="20000"/>
                    </a:ext>
                  </a:extLst>
                </a:gridCol>
                <a:gridCol w="1486295">
                  <a:extLst>
                    <a:ext uri="{9D8B030D-6E8A-4147-A177-3AD203B41FA5}">
                      <a16:colId xmlns:a16="http://schemas.microsoft.com/office/drawing/2014/main" val="764104496"/>
                    </a:ext>
                  </a:extLst>
                </a:gridCol>
                <a:gridCol w="6174325">
                  <a:extLst>
                    <a:ext uri="{9D8B030D-6E8A-4147-A177-3AD203B41FA5}">
                      <a16:colId xmlns:a16="http://schemas.microsoft.com/office/drawing/2014/main" val="4164475170"/>
                    </a:ext>
                  </a:extLst>
                </a:gridCol>
              </a:tblGrid>
              <a:tr h="16607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979388">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933721">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33831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758726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445253">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39553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58719">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982842">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298410" rtl="0" eaLnBrk="1" latinLnBrk="0" hangingPunct="1">
        <a:spcBef>
          <a:spcPct val="0"/>
        </a:spcBef>
        <a:buNone/>
        <a:defRPr sz="8500" kern="1200">
          <a:solidFill>
            <a:schemeClr val="bg1"/>
          </a:solidFill>
          <a:latin typeface="Trebuchet MS" pitchFamily="34" charset="0"/>
          <a:ea typeface="+mj-ea"/>
          <a:cs typeface="+mj-cs"/>
        </a:defRPr>
      </a:lvl1pPr>
    </p:titleStyle>
    <p:bodyStyle>
      <a:lvl1pPr marL="1611903" indent="-1611903" algn="l" defTabSz="429841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38296" y="41989161"/>
            <a:ext cx="2234591" cy="322029"/>
          </a:xfrm>
          <a:prstGeom prst="rect">
            <a:avLst/>
          </a:prstGeom>
          <a:noFill/>
          <a:ln w="9525">
            <a:noFill/>
            <a:miter lim="800000"/>
            <a:headEnd/>
            <a:tailEnd/>
          </a:ln>
          <a:effectLst/>
        </p:spPr>
        <p:txBody>
          <a:bodyPr wrap="square" lIns="89381" tIns="44682" rIns="89381" bIns="44682">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2450781256"/>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298410" rtl="0" eaLnBrk="1" latinLnBrk="0" hangingPunct="1">
        <a:spcBef>
          <a:spcPct val="0"/>
        </a:spcBef>
        <a:buNone/>
        <a:defRPr sz="8500" kern="1200">
          <a:solidFill>
            <a:schemeClr val="bg1"/>
          </a:solidFill>
          <a:latin typeface="Trebuchet MS" pitchFamily="34" charset="0"/>
          <a:ea typeface="+mj-ea"/>
          <a:cs typeface="+mj-cs"/>
        </a:defRPr>
      </a:lvl1pPr>
    </p:titleStyle>
    <p:bodyStyle>
      <a:lvl1pPr marL="1611903" indent="-1611903" algn="l" defTabSz="429841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3.jpg"/><Relationship Id="rId2" Type="http://schemas.openxmlformats.org/officeDocument/2006/relationships/image" Target="../media/image7.png"/><Relationship Id="rId1" Type="http://schemas.openxmlformats.org/officeDocument/2006/relationships/slideLayout" Target="../slideLayouts/slideLayout2.xml"/><Relationship Id="rId11" Type="http://schemas.openxmlformats.org/officeDocument/2006/relationships/image" Target="../media/image12.jp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10.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6">
                <a:lumMod val="40000"/>
                <a:lumOff val="60000"/>
              </a:schemeClr>
            </a:gs>
            <a:gs pos="0">
              <a:schemeClr val="accent1">
                <a:lumMod val="40000"/>
                <a:lumOff val="6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67" name="Rectangle: Top Corners Rounded 66">
            <a:extLst>
              <a:ext uri="{FF2B5EF4-FFF2-40B4-BE49-F238E27FC236}">
                <a16:creationId xmlns:a16="http://schemas.microsoft.com/office/drawing/2014/main" id="{D3A5216E-E625-4A82-A2D8-9E05A32E82BC}"/>
              </a:ext>
            </a:extLst>
          </p:cNvPr>
          <p:cNvSpPr/>
          <p:nvPr/>
        </p:nvSpPr>
        <p:spPr>
          <a:xfrm flipV="1">
            <a:off x="502960" y="22823760"/>
            <a:ext cx="14294675" cy="8947034"/>
          </a:xfrm>
          <a:prstGeom prst="round2SameRect">
            <a:avLst>
              <a:gd name="adj1" fmla="val 5601"/>
              <a:gd name="adj2"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Rounded Corners 87">
            <a:extLst>
              <a:ext uri="{FF2B5EF4-FFF2-40B4-BE49-F238E27FC236}">
                <a16:creationId xmlns:a16="http://schemas.microsoft.com/office/drawing/2014/main" id="{2E057B9C-4DC1-4891-9D1B-3F00DF05259E}"/>
              </a:ext>
            </a:extLst>
          </p:cNvPr>
          <p:cNvSpPr/>
          <p:nvPr/>
        </p:nvSpPr>
        <p:spPr>
          <a:xfrm>
            <a:off x="4634066" y="24300317"/>
            <a:ext cx="7509024" cy="189176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CF7F6395-8A7E-44BA-9C3C-579EEBFDDBB4}"/>
              </a:ext>
            </a:extLst>
          </p:cNvPr>
          <p:cNvSpPr/>
          <p:nvPr/>
        </p:nvSpPr>
        <p:spPr>
          <a:xfrm>
            <a:off x="4637076" y="27847961"/>
            <a:ext cx="7312091" cy="35774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Top Corners Rounded 77">
            <a:extLst>
              <a:ext uri="{FF2B5EF4-FFF2-40B4-BE49-F238E27FC236}">
                <a16:creationId xmlns:a16="http://schemas.microsoft.com/office/drawing/2014/main" id="{D2C0D0D5-9D88-4DD2-8B06-782AF6BDCE98}"/>
              </a:ext>
            </a:extLst>
          </p:cNvPr>
          <p:cNvSpPr/>
          <p:nvPr/>
        </p:nvSpPr>
        <p:spPr>
          <a:xfrm flipV="1">
            <a:off x="508599" y="33714931"/>
            <a:ext cx="14276585" cy="8568703"/>
          </a:xfrm>
          <a:prstGeom prst="round2SameRect">
            <a:avLst>
              <a:gd name="adj1" fmla="val 5601"/>
              <a:gd name="adj2"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Top Corners Rounded 62">
            <a:extLst>
              <a:ext uri="{FF2B5EF4-FFF2-40B4-BE49-F238E27FC236}">
                <a16:creationId xmlns:a16="http://schemas.microsoft.com/office/drawing/2014/main" id="{239F4891-78F5-4BC7-8B20-E28FDD28FB6C}"/>
              </a:ext>
            </a:extLst>
          </p:cNvPr>
          <p:cNvSpPr/>
          <p:nvPr/>
        </p:nvSpPr>
        <p:spPr>
          <a:xfrm flipV="1">
            <a:off x="508604" y="17446881"/>
            <a:ext cx="14276580" cy="3507880"/>
          </a:xfrm>
          <a:prstGeom prst="round2SameRect">
            <a:avLst>
              <a:gd name="adj1" fmla="val 13366"/>
              <a:gd name="adj2"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1">
            <a:extLst>
              <a:ext uri="{FF2B5EF4-FFF2-40B4-BE49-F238E27FC236}">
                <a16:creationId xmlns:a16="http://schemas.microsoft.com/office/drawing/2014/main" id="{C8EFB2E9-6788-4A9B-9069-BF85AF3EC03C}"/>
              </a:ext>
            </a:extLst>
          </p:cNvPr>
          <p:cNvSpPr txBox="1">
            <a:spLocks/>
          </p:cNvSpPr>
          <p:nvPr/>
        </p:nvSpPr>
        <p:spPr>
          <a:xfrm>
            <a:off x="620200" y="17439127"/>
            <a:ext cx="12773120" cy="3665314"/>
          </a:xfrm>
          <a:prstGeom prst="rect">
            <a:avLst/>
          </a:prstGeom>
          <a:noFill/>
          <a:ln w="25400">
            <a:noFill/>
          </a:ln>
          <a:effectLst/>
        </p:spPr>
        <p:txBody>
          <a:bodyPr wrap="square" lIns="223877" tIns="223877" rIns="223877" bIns="223877">
            <a:spAutoFit/>
          </a:bodyPr>
          <a:lstStyle>
            <a:lvl1pPr marL="0" indent="0" algn="l" defTabSz="4298410" rtl="0" eaLnBrk="1" latinLnBrk="0" hangingPunct="1">
              <a:spcBef>
                <a:spcPct val="20000"/>
              </a:spcBef>
              <a:buFont typeface="Arial" pitchFamily="34" charset="0"/>
              <a:buNone/>
              <a:defRPr sz="28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455191" indent="-55968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14879" indent="-55968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30537" indent="-61565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078288" indent="-447751"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a:lstStyle>
          <a:p>
            <a:r>
              <a:rPr lang="en-US" sz="3600" dirty="0">
                <a:latin typeface="Skeena" panose="020B0604020202020204" pitchFamily="2" charset="0"/>
                <a:cs typeface="Arial" panose="020B0604020202020204" pitchFamily="34" charset="0"/>
              </a:rPr>
              <a:t>Introduce a minimal dark sector mimicking the SM:</a:t>
            </a:r>
          </a:p>
          <a:p>
            <a:pPr marL="571500" indent="-571500">
              <a:buFont typeface="Arial" panose="020B0604020202020204" pitchFamily="34" charset="0"/>
              <a:buChar char="•"/>
            </a:pPr>
            <a:r>
              <a:rPr lang="en-US" sz="3600" dirty="0">
                <a:latin typeface="Skeena" panose="020B0604020202020204" pitchFamily="2" charset="0"/>
                <a:cs typeface="Arial" panose="020B0604020202020204" pitchFamily="34" charset="0"/>
              </a:rPr>
              <a:t>Gauge group: </a:t>
            </a:r>
            <a:r>
              <a:rPr lang="es-ES" sz="3600" dirty="0">
                <a:latin typeface="Skeena" panose="020B0604020202020204" pitchFamily="2" charset="0"/>
                <a:cs typeface="Arial" panose="020B0604020202020204" pitchFamily="34" charset="0"/>
              </a:rPr>
              <a:t>SU(3)’ × SU(2)’ × U(1)’</a:t>
            </a:r>
          </a:p>
          <a:p>
            <a:pPr marL="571500" indent="-571500">
              <a:buFont typeface="Arial" panose="020B0604020202020204" pitchFamily="34" charset="0"/>
              <a:buChar char="•"/>
            </a:pPr>
            <a:r>
              <a:rPr lang="es-ES" sz="3600" dirty="0">
                <a:latin typeface="Skeena" panose="020B0604020202020204" pitchFamily="2" charset="0"/>
                <a:cs typeface="Arial" panose="020B0604020202020204" pitchFamily="34" charset="0"/>
              </a:rPr>
              <a:t>One matter generation</a:t>
            </a:r>
          </a:p>
          <a:p>
            <a:pPr marL="571500" indent="-571500">
              <a:buFont typeface="Arial" panose="020B0604020202020204" pitchFamily="34" charset="0"/>
              <a:buChar char="•"/>
            </a:pPr>
            <a:r>
              <a:rPr lang="es-ES" sz="3600" dirty="0">
                <a:latin typeface="Skeena" panose="020B0604020202020204" pitchFamily="2" charset="0"/>
                <a:cs typeface="Arial" panose="020B0604020202020204" pitchFamily="34" charset="0"/>
              </a:rPr>
              <a:t>One Higgs doublet</a:t>
            </a:r>
          </a:p>
          <a:p>
            <a:pPr marL="571500" indent="-571500">
              <a:buFont typeface="Arial" panose="020B0604020202020204" pitchFamily="34" charset="0"/>
              <a:buChar char="•"/>
            </a:pPr>
            <a:r>
              <a:rPr lang="es-ES" sz="3600" dirty="0">
                <a:latin typeface="Skeena" panose="020B0604020202020204" pitchFamily="2" charset="0"/>
                <a:cs typeface="Arial" panose="020B0604020202020204" pitchFamily="34" charset="0"/>
              </a:rPr>
              <a:t>One right-handed Weyl neutrino</a:t>
            </a:r>
            <a:endParaRPr lang="en-US" sz="3300" dirty="0">
              <a:latin typeface="Skeena" panose="020B0604020202020204" pitchFamily="2" charset="0"/>
              <a:cs typeface="Arial" panose="020B0604020202020204" pitchFamily="34" charset="0"/>
            </a:endParaRPr>
          </a:p>
        </p:txBody>
      </p:sp>
      <p:sp>
        <p:nvSpPr>
          <p:cNvPr id="25" name="Rectangle: Top Corners Rounded 24">
            <a:extLst>
              <a:ext uri="{FF2B5EF4-FFF2-40B4-BE49-F238E27FC236}">
                <a16:creationId xmlns:a16="http://schemas.microsoft.com/office/drawing/2014/main" id="{56B8ECB3-C3A4-4358-971F-C8674D1866D7}"/>
              </a:ext>
            </a:extLst>
          </p:cNvPr>
          <p:cNvSpPr/>
          <p:nvPr/>
        </p:nvSpPr>
        <p:spPr>
          <a:xfrm flipV="1">
            <a:off x="508603" y="6800953"/>
            <a:ext cx="14294676" cy="8568703"/>
          </a:xfrm>
          <a:prstGeom prst="round2SameRect">
            <a:avLst>
              <a:gd name="adj1" fmla="val 5601"/>
              <a:gd name="adj2"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65343F1-0E89-4DBF-AF81-A89DB2EF2662}"/>
              </a:ext>
            </a:extLst>
          </p:cNvPr>
          <p:cNvSpPr>
            <a:spLocks noGrp="1"/>
          </p:cNvSpPr>
          <p:nvPr>
            <p:ph type="body" sz="quarter" idx="10"/>
          </p:nvPr>
        </p:nvSpPr>
        <p:spPr>
          <a:xfrm>
            <a:off x="529373" y="6753673"/>
            <a:ext cx="14299153" cy="8762094"/>
          </a:xfrm>
          <a:noFill/>
          <a:ln w="25400">
            <a:noFill/>
          </a:ln>
          <a:effectLst/>
        </p:spPr>
        <p:txBody>
          <a:bodyPr/>
          <a:lstStyle/>
          <a:p>
            <a:r>
              <a:rPr lang="en-US" sz="3600" dirty="0">
                <a:latin typeface="Skeena" panose="020B0604020202020204" pitchFamily="2" charset="0"/>
                <a:cs typeface="Arial" panose="020B0604020202020204" pitchFamily="34" charset="0"/>
              </a:rPr>
              <a:t>It is often said that asymmetric dark matter is light compared to typical weakly interacting massive particles. Here we point out a simple scheme with a neutrino portal and O(60 GeV) asymmetric dark matter which may be “added” to any standard baryogenesis scenario. The dark sector contains a copy of the Standard Model gauge group, as well as (at least) one matter family, Higgs doublet, and right-handed neutrino. After baryogenesis, some lepton asymmetry is transferred to the dark sector through the neutrino portal where dark sphalerons convert it into a dark baryon asymmetry. Dark hadrons form asymmetric dark matter and may be directly detected due to the vector portal. Surprisingly, even dark anti-neutrons may be directly detected if they have a sizeable electric dipole moment. The dark photons visibly decay at current and future experiments which probe complementary parameter space to dark matter direct detection searches. Exotic Higgs decays are excellent signals at future e</a:t>
            </a:r>
            <a:r>
              <a:rPr lang="en-US" sz="3600" baseline="30000" dirty="0">
                <a:latin typeface="Skeena" panose="020B0604020202020204" pitchFamily="2" charset="0"/>
                <a:cs typeface="Arial" panose="020B0604020202020204" pitchFamily="34" charset="0"/>
              </a:rPr>
              <a:t>+</a:t>
            </a:r>
            <a:r>
              <a:rPr lang="en-US" sz="3600" dirty="0">
                <a:latin typeface="Skeena" panose="020B0604020202020204" pitchFamily="2" charset="0"/>
                <a:cs typeface="Arial" panose="020B0604020202020204" pitchFamily="34" charset="0"/>
              </a:rPr>
              <a:t> e</a:t>
            </a:r>
            <a:r>
              <a:rPr lang="en-US" sz="3600" baseline="30000" dirty="0">
                <a:latin typeface="Skeena" panose="020B0604020202020204" pitchFamily="2" charset="0"/>
                <a:cs typeface="Arial" panose="020B0604020202020204" pitchFamily="34" charset="0"/>
              </a:rPr>
              <a:t>-</a:t>
            </a:r>
            <a:r>
              <a:rPr lang="en-US" sz="3600" dirty="0">
                <a:latin typeface="Skeena" panose="020B0604020202020204" pitchFamily="2" charset="0"/>
                <a:cs typeface="Arial" panose="020B0604020202020204" pitchFamily="34" charset="0"/>
              </a:rPr>
              <a:t> Higgs factories, in particular, the ILC.</a:t>
            </a:r>
          </a:p>
        </p:txBody>
      </p:sp>
      <p:sp>
        <p:nvSpPr>
          <p:cNvPr id="3" name="Text Placeholder 2">
            <a:extLst>
              <a:ext uri="{FF2B5EF4-FFF2-40B4-BE49-F238E27FC236}">
                <a16:creationId xmlns:a16="http://schemas.microsoft.com/office/drawing/2014/main" id="{B6EE9893-9235-4BBD-9609-D4E4C744F34D}"/>
              </a:ext>
            </a:extLst>
          </p:cNvPr>
          <p:cNvSpPr>
            <a:spLocks noGrp="1"/>
          </p:cNvSpPr>
          <p:nvPr>
            <p:ph type="body" sz="quarter" idx="11"/>
          </p:nvPr>
        </p:nvSpPr>
        <p:spPr>
          <a:xfrm>
            <a:off x="515413" y="5549422"/>
            <a:ext cx="14287866" cy="1283313"/>
          </a:xfrm>
          <a:solidFill>
            <a:schemeClr val="accent1"/>
          </a:solidFill>
          <a:ln w="25400">
            <a:solidFill>
              <a:schemeClr val="accent1">
                <a:lumMod val="75000"/>
              </a:schemeClr>
            </a:solidFill>
          </a:ln>
        </p:spPr>
        <p:txBody>
          <a:bodyPr anchor="ctr" anchorCtr="1">
            <a:noAutofit/>
          </a:bodyPr>
          <a:lstStyle/>
          <a:p>
            <a:r>
              <a:rPr lang="en-US" sz="7200" b="0" u="none" dirty="0">
                <a:latin typeface="Abadi" panose="020B0604020104020204" pitchFamily="34" charset="0"/>
                <a:cs typeface="Adobe Devanagari" panose="02040503050201020203" pitchFamily="18" charset="0"/>
              </a:rPr>
              <a:t>Abstract</a:t>
            </a:r>
          </a:p>
        </p:txBody>
      </p:sp>
      <p:sp>
        <p:nvSpPr>
          <p:cNvPr id="14" name="Text Placeholder 13">
            <a:extLst>
              <a:ext uri="{FF2B5EF4-FFF2-40B4-BE49-F238E27FC236}">
                <a16:creationId xmlns:a16="http://schemas.microsoft.com/office/drawing/2014/main" id="{A55DCED7-3053-44D9-9C44-CD7805B13CEE}"/>
              </a:ext>
            </a:extLst>
          </p:cNvPr>
          <p:cNvSpPr>
            <a:spLocks noGrp="1"/>
          </p:cNvSpPr>
          <p:nvPr>
            <p:ph type="body" sz="quarter" idx="150"/>
          </p:nvPr>
        </p:nvSpPr>
        <p:spPr/>
        <p:txBody>
          <a:bodyPr>
            <a:normAutofit/>
          </a:bodyPr>
          <a:lstStyle/>
          <a:p>
            <a:r>
              <a:rPr lang="en-US" dirty="0">
                <a:latin typeface="Adobe Devanagari" panose="02040503050201020203" pitchFamily="18" charset="0"/>
                <a:cs typeface="Adobe Devanagari" panose="02040503050201020203" pitchFamily="18" charset="0"/>
              </a:rPr>
              <a:t>Asymmetric Dark Matter May Not Be Light</a:t>
            </a:r>
            <a:endParaRPr lang="en-US" b="1" dirty="0">
              <a:solidFill>
                <a:schemeClr val="accent5">
                  <a:lumMod val="50000"/>
                </a:schemeClr>
              </a:solidFill>
              <a:latin typeface="Adobe Devanagari" panose="02040503050201020203" pitchFamily="18" charset="0"/>
              <a:cs typeface="Adobe Devanagari" panose="02040503050201020203" pitchFamily="18" charset="0"/>
            </a:endParaRPr>
          </a:p>
        </p:txBody>
      </p:sp>
      <p:sp>
        <p:nvSpPr>
          <p:cNvPr id="84" name="Text Placeholder 83">
            <a:extLst>
              <a:ext uri="{FF2B5EF4-FFF2-40B4-BE49-F238E27FC236}">
                <a16:creationId xmlns:a16="http://schemas.microsoft.com/office/drawing/2014/main" id="{3EB5D2D4-9E66-4F2F-8B2A-CABB07AA1013}"/>
              </a:ext>
            </a:extLst>
          </p:cNvPr>
          <p:cNvSpPr>
            <a:spLocks noGrp="1"/>
          </p:cNvSpPr>
          <p:nvPr>
            <p:ph type="body" sz="quarter" idx="151"/>
          </p:nvPr>
        </p:nvSpPr>
        <p:spPr/>
        <p:txBody>
          <a:bodyPr/>
          <a:lstStyle/>
          <a:p>
            <a:endParaRPr lang="en-US"/>
          </a:p>
        </p:txBody>
      </p:sp>
      <p:sp>
        <p:nvSpPr>
          <p:cNvPr id="85" name="Text Placeholder 84">
            <a:extLst>
              <a:ext uri="{FF2B5EF4-FFF2-40B4-BE49-F238E27FC236}">
                <a16:creationId xmlns:a16="http://schemas.microsoft.com/office/drawing/2014/main" id="{07F1C724-3908-4152-8EB3-3CEB316AAB03}"/>
              </a:ext>
            </a:extLst>
          </p:cNvPr>
          <p:cNvSpPr>
            <a:spLocks noGrp="1"/>
          </p:cNvSpPr>
          <p:nvPr>
            <p:ph type="body" sz="quarter" idx="153"/>
          </p:nvPr>
        </p:nvSpPr>
        <p:spPr/>
        <p:txBody>
          <a:bodyPr/>
          <a:lstStyle/>
          <a:p>
            <a:endParaRPr lang="en-US"/>
          </a:p>
        </p:txBody>
      </p:sp>
      <p:sp>
        <p:nvSpPr>
          <p:cNvPr id="18" name="Rectangle 17">
            <a:extLst>
              <a:ext uri="{FF2B5EF4-FFF2-40B4-BE49-F238E27FC236}">
                <a16:creationId xmlns:a16="http://schemas.microsoft.com/office/drawing/2014/main" id="{E8292AD6-9C05-4FE0-AC8F-C1A015DB5F31}"/>
              </a:ext>
            </a:extLst>
          </p:cNvPr>
          <p:cNvSpPr/>
          <p:nvPr/>
        </p:nvSpPr>
        <p:spPr>
          <a:xfrm>
            <a:off x="497317" y="492940"/>
            <a:ext cx="29280576" cy="4562415"/>
          </a:xfrm>
          <a:prstGeom prst="rect">
            <a:avLst/>
          </a:prstGeom>
          <a:gradFill flip="none" rotWithShape="1">
            <a:gsLst>
              <a:gs pos="5000">
                <a:schemeClr val="accent1">
                  <a:lumMod val="60000"/>
                  <a:lumOff val="40000"/>
                </a:schemeClr>
              </a:gs>
              <a:gs pos="100000">
                <a:schemeClr val="accent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2" descr="Alameda County: UC Berkeley">
            <a:extLst>
              <a:ext uri="{FF2B5EF4-FFF2-40B4-BE49-F238E27FC236}">
                <a16:creationId xmlns:a16="http://schemas.microsoft.com/office/drawing/2014/main" id="{71E2BE45-F03F-4A3F-BDE3-2D48DC3CF0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636" y="815683"/>
            <a:ext cx="3428263" cy="34282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Berkeley Lab">
            <a:extLst>
              <a:ext uri="{FF2B5EF4-FFF2-40B4-BE49-F238E27FC236}">
                <a16:creationId xmlns:a16="http://schemas.microsoft.com/office/drawing/2014/main" id="{47A3501F-194C-4BA5-8378-E1FDA2775B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09016" y="145430"/>
            <a:ext cx="4966197" cy="4966197"/>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a:extLst>
              <a:ext uri="{FF2B5EF4-FFF2-40B4-BE49-F238E27FC236}">
                <a16:creationId xmlns:a16="http://schemas.microsoft.com/office/drawing/2014/main" id="{6A2EC017-7E7D-44E6-8C0E-DC37D7DAFB00}"/>
              </a:ext>
            </a:extLst>
          </p:cNvPr>
          <p:cNvGrpSpPr/>
          <p:nvPr/>
        </p:nvGrpSpPr>
        <p:grpSpPr>
          <a:xfrm>
            <a:off x="2881213" y="33986292"/>
            <a:ext cx="9520066" cy="5789080"/>
            <a:chOff x="2098964" y="12703082"/>
            <a:chExt cx="9262582" cy="6929804"/>
          </a:xfrm>
        </p:grpSpPr>
        <p:sp>
          <p:nvSpPr>
            <p:cNvPr id="47" name="TextBox 46">
              <a:extLst>
                <a:ext uri="{FF2B5EF4-FFF2-40B4-BE49-F238E27FC236}">
                  <a16:creationId xmlns:a16="http://schemas.microsoft.com/office/drawing/2014/main" id="{FDE40D44-2B18-4CED-BFF5-87836458AAC0}"/>
                </a:ext>
              </a:extLst>
            </p:cNvPr>
            <p:cNvSpPr txBox="1"/>
            <p:nvPr/>
          </p:nvSpPr>
          <p:spPr>
            <a:xfrm>
              <a:off x="9564477" y="17602497"/>
              <a:ext cx="1433946" cy="640777"/>
            </a:xfrm>
            <a:prstGeom prst="rect">
              <a:avLst/>
            </a:prstGeom>
            <a:solidFill>
              <a:srgbClr val="EFC69A"/>
            </a:solidFill>
            <a:ln w="50800">
              <a:solidFill>
                <a:schemeClr val="tx1"/>
              </a:solidFill>
            </a:ln>
          </p:spPr>
          <p:txBody>
            <a:bodyPr wrap="square" rtlCol="0" anchor="ctr" anchorCtr="1">
              <a:noAutofit/>
            </a:bodyPr>
            <a:lstStyle/>
            <a:p>
              <a:r>
                <a:rPr lang="en-US" sz="2800" dirty="0">
                  <a:latin typeface="Times New Roman" panose="02020603050405020304" pitchFamily="18" charset="0"/>
                  <a:cs typeface="Times New Roman" panose="02020603050405020304" pitchFamily="18" charset="0"/>
                </a:rPr>
                <a:t>B</a:t>
              </a:r>
              <a:r>
                <a:rPr lang="en-US" sz="2800" baseline="-25000" dirty="0">
                  <a:latin typeface="Times New Roman" panose="02020603050405020304" pitchFamily="18" charset="0"/>
                  <a:cs typeface="Times New Roman" panose="02020603050405020304" pitchFamily="18" charset="0"/>
                </a:rPr>
                <a:t>DM</a:t>
              </a:r>
            </a:p>
          </p:txBody>
        </p:sp>
        <p:cxnSp>
          <p:nvCxnSpPr>
            <p:cNvPr id="48" name="Straight Connector 47">
              <a:extLst>
                <a:ext uri="{FF2B5EF4-FFF2-40B4-BE49-F238E27FC236}">
                  <a16:creationId xmlns:a16="http://schemas.microsoft.com/office/drawing/2014/main" id="{4CF71E90-2E42-45EA-B2E4-4878C6253CA2}"/>
                </a:ext>
              </a:extLst>
            </p:cNvPr>
            <p:cNvCxnSpPr/>
            <p:nvPr/>
          </p:nvCxnSpPr>
          <p:spPr>
            <a:xfrm>
              <a:off x="3020291" y="13783926"/>
              <a:ext cx="834125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A9D97C12-03D3-4501-9B0D-DB49E7CE22C8}"/>
                </a:ext>
              </a:extLst>
            </p:cNvPr>
            <p:cNvSpPr txBox="1"/>
            <p:nvPr/>
          </p:nvSpPr>
          <p:spPr>
            <a:xfrm>
              <a:off x="3526326" y="12703082"/>
              <a:ext cx="1433946" cy="1080844"/>
            </a:xfrm>
            <a:prstGeom prst="rect">
              <a:avLst/>
            </a:prstGeom>
            <a:solidFill>
              <a:srgbClr val="EDD4F2"/>
            </a:solidFill>
            <a:ln w="50800">
              <a:solidFill>
                <a:schemeClr val="tx1"/>
              </a:solidFill>
            </a:ln>
          </p:spPr>
          <p:txBody>
            <a:bodyPr wrap="square" rtlCol="0" anchor="ctr" anchorCtr="1">
              <a:noAutofit/>
            </a:bodyPr>
            <a:lstStyle/>
            <a:p>
              <a:r>
                <a:rPr lang="en-US" sz="2800" dirty="0">
                  <a:latin typeface="Times New Roman" panose="02020603050405020304" pitchFamily="18" charset="0"/>
                  <a:cs typeface="Times New Roman" panose="02020603050405020304" pitchFamily="18" charset="0"/>
                </a:rPr>
                <a:t>B</a:t>
              </a:r>
              <a:r>
                <a:rPr lang="en-US" sz="2800" baseline="-25000" dirty="0">
                  <a:latin typeface="Times New Roman" panose="02020603050405020304" pitchFamily="18" charset="0"/>
                  <a:cs typeface="Times New Roman" panose="02020603050405020304" pitchFamily="18" charset="0"/>
                </a:rPr>
                <a:t>SM</a:t>
              </a:r>
            </a:p>
          </p:txBody>
        </p:sp>
        <p:sp>
          <p:nvSpPr>
            <p:cNvPr id="50" name="TextBox 49">
              <a:extLst>
                <a:ext uri="{FF2B5EF4-FFF2-40B4-BE49-F238E27FC236}">
                  <a16:creationId xmlns:a16="http://schemas.microsoft.com/office/drawing/2014/main" id="{3FD417EA-65AD-4134-9676-52B831564789}"/>
                </a:ext>
              </a:extLst>
            </p:cNvPr>
            <p:cNvSpPr txBox="1"/>
            <p:nvPr/>
          </p:nvSpPr>
          <p:spPr>
            <a:xfrm>
              <a:off x="5539043" y="13778373"/>
              <a:ext cx="1433946" cy="1080844"/>
            </a:xfrm>
            <a:prstGeom prst="rect">
              <a:avLst/>
            </a:prstGeom>
            <a:solidFill>
              <a:srgbClr val="A8D5EA"/>
            </a:solidFill>
            <a:ln w="50800">
              <a:solidFill>
                <a:schemeClr val="tx1"/>
              </a:solidFill>
            </a:ln>
          </p:spPr>
          <p:txBody>
            <a:bodyPr wrap="square" rtlCol="0" anchor="ctr" anchorCtr="1">
              <a:noAutofit/>
            </a:bodyPr>
            <a:lstStyle/>
            <a:p>
              <a:r>
                <a:rPr lang="en-US" sz="2800" dirty="0">
                  <a:latin typeface="Times New Roman" panose="02020603050405020304" pitchFamily="18" charset="0"/>
                  <a:cs typeface="Times New Roman" panose="02020603050405020304" pitchFamily="18" charset="0"/>
                </a:rPr>
                <a:t>L</a:t>
              </a:r>
              <a:r>
                <a:rPr lang="en-US" sz="2800" baseline="-25000" dirty="0">
                  <a:latin typeface="Times New Roman" panose="02020603050405020304" pitchFamily="18" charset="0"/>
                  <a:cs typeface="Times New Roman" panose="02020603050405020304" pitchFamily="18" charset="0"/>
                </a:rPr>
                <a:t>SM</a:t>
              </a:r>
            </a:p>
          </p:txBody>
        </p:sp>
        <p:sp>
          <p:nvSpPr>
            <p:cNvPr id="51" name="TextBox 50">
              <a:extLst>
                <a:ext uri="{FF2B5EF4-FFF2-40B4-BE49-F238E27FC236}">
                  <a16:creationId xmlns:a16="http://schemas.microsoft.com/office/drawing/2014/main" id="{3D4DA830-35FE-46F5-A764-01DFC94FE4E1}"/>
                </a:ext>
              </a:extLst>
            </p:cNvPr>
            <p:cNvSpPr txBox="1"/>
            <p:nvPr/>
          </p:nvSpPr>
          <p:spPr>
            <a:xfrm>
              <a:off x="2098964" y="13407595"/>
              <a:ext cx="848591"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I.</a:t>
              </a:r>
            </a:p>
          </p:txBody>
        </p:sp>
        <p:cxnSp>
          <p:nvCxnSpPr>
            <p:cNvPr id="52" name="Straight Connector 51">
              <a:extLst>
                <a:ext uri="{FF2B5EF4-FFF2-40B4-BE49-F238E27FC236}">
                  <a16:creationId xmlns:a16="http://schemas.microsoft.com/office/drawing/2014/main" id="{3D909BFD-7A22-4F48-9603-107FBF10D51E}"/>
                </a:ext>
              </a:extLst>
            </p:cNvPr>
            <p:cNvCxnSpPr/>
            <p:nvPr/>
          </p:nvCxnSpPr>
          <p:spPr>
            <a:xfrm>
              <a:off x="3020291" y="16023407"/>
              <a:ext cx="834125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CBCAE34-BB5B-48F1-ABDA-8E0C28FE632A}"/>
                </a:ext>
              </a:extLst>
            </p:cNvPr>
            <p:cNvSpPr txBox="1"/>
            <p:nvPr/>
          </p:nvSpPr>
          <p:spPr>
            <a:xfrm>
              <a:off x="3526326" y="14942563"/>
              <a:ext cx="1433946" cy="1080844"/>
            </a:xfrm>
            <a:prstGeom prst="rect">
              <a:avLst/>
            </a:prstGeom>
            <a:solidFill>
              <a:srgbClr val="EDD4F2"/>
            </a:solidFill>
            <a:ln w="50800">
              <a:solidFill>
                <a:schemeClr val="tx1"/>
              </a:solidFill>
            </a:ln>
          </p:spPr>
          <p:txBody>
            <a:bodyPr wrap="square" rtlCol="0" anchor="ctr" anchorCtr="1">
              <a:noAutofit/>
            </a:bodyPr>
            <a:lstStyle/>
            <a:p>
              <a:r>
                <a:rPr lang="en-US" sz="2800" dirty="0">
                  <a:latin typeface="Times New Roman" panose="02020603050405020304" pitchFamily="18" charset="0"/>
                  <a:cs typeface="Times New Roman" panose="02020603050405020304" pitchFamily="18" charset="0"/>
                </a:rPr>
                <a:t>B</a:t>
              </a:r>
              <a:r>
                <a:rPr lang="en-US" sz="2800" baseline="-25000" dirty="0">
                  <a:latin typeface="Times New Roman" panose="02020603050405020304" pitchFamily="18" charset="0"/>
                  <a:cs typeface="Times New Roman" panose="02020603050405020304" pitchFamily="18" charset="0"/>
                </a:rPr>
                <a:t>SM</a:t>
              </a:r>
            </a:p>
          </p:txBody>
        </p:sp>
        <p:sp>
          <p:nvSpPr>
            <p:cNvPr id="54" name="TextBox 53">
              <a:extLst>
                <a:ext uri="{FF2B5EF4-FFF2-40B4-BE49-F238E27FC236}">
                  <a16:creationId xmlns:a16="http://schemas.microsoft.com/office/drawing/2014/main" id="{52AA7BB5-A418-40B7-AFE4-58F30D57138C}"/>
                </a:ext>
              </a:extLst>
            </p:cNvPr>
            <p:cNvSpPr txBox="1"/>
            <p:nvPr/>
          </p:nvSpPr>
          <p:spPr>
            <a:xfrm>
              <a:off x="5539043" y="16017854"/>
              <a:ext cx="1433946" cy="646331"/>
            </a:xfrm>
            <a:prstGeom prst="rect">
              <a:avLst/>
            </a:prstGeom>
            <a:solidFill>
              <a:srgbClr val="A8D5EA"/>
            </a:solidFill>
            <a:ln w="50800">
              <a:solidFill>
                <a:schemeClr val="tx1"/>
              </a:solidFill>
            </a:ln>
          </p:spPr>
          <p:txBody>
            <a:bodyPr wrap="square" rtlCol="0" anchor="ctr" anchorCtr="1">
              <a:noAutofit/>
            </a:bodyPr>
            <a:lstStyle/>
            <a:p>
              <a:r>
                <a:rPr lang="en-US" sz="2800" dirty="0">
                  <a:latin typeface="Times New Roman" panose="02020603050405020304" pitchFamily="18" charset="0"/>
                  <a:cs typeface="Times New Roman" panose="02020603050405020304" pitchFamily="18" charset="0"/>
                </a:rPr>
                <a:t>L</a:t>
              </a:r>
              <a:r>
                <a:rPr lang="en-US" sz="2800" baseline="-25000" dirty="0">
                  <a:latin typeface="Times New Roman" panose="02020603050405020304" pitchFamily="18" charset="0"/>
                  <a:cs typeface="Times New Roman" panose="02020603050405020304" pitchFamily="18" charset="0"/>
                </a:rPr>
                <a:t>SM</a:t>
              </a:r>
              <a:r>
                <a:rPr lang="en-US" sz="2800" dirty="0">
                  <a:latin typeface="Times New Roman" panose="02020603050405020304" pitchFamily="18" charset="0"/>
                  <a:cs typeface="Times New Roman" panose="02020603050405020304" pitchFamily="18" charset="0"/>
                </a:rPr>
                <a:t>, N</a:t>
              </a:r>
              <a:r>
                <a:rPr lang="en-US" sz="2800" baseline="-25000" dirty="0">
                  <a:latin typeface="Times New Roman" panose="02020603050405020304" pitchFamily="18" charset="0"/>
                  <a:cs typeface="Times New Roman" panose="02020603050405020304" pitchFamily="18" charset="0"/>
                </a:rPr>
                <a:t>R</a:t>
              </a:r>
            </a:p>
          </p:txBody>
        </p:sp>
        <p:sp>
          <p:nvSpPr>
            <p:cNvPr id="55" name="TextBox 54">
              <a:extLst>
                <a:ext uri="{FF2B5EF4-FFF2-40B4-BE49-F238E27FC236}">
                  <a16:creationId xmlns:a16="http://schemas.microsoft.com/office/drawing/2014/main" id="{D5430572-8B8A-4BCD-A070-FA537B26486F}"/>
                </a:ext>
              </a:extLst>
            </p:cNvPr>
            <p:cNvSpPr txBox="1"/>
            <p:nvPr/>
          </p:nvSpPr>
          <p:spPr>
            <a:xfrm>
              <a:off x="2098964" y="15794182"/>
              <a:ext cx="848591"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II.</a:t>
              </a:r>
            </a:p>
          </p:txBody>
        </p:sp>
        <p:sp>
          <p:nvSpPr>
            <p:cNvPr id="56" name="TextBox 55">
              <a:extLst>
                <a:ext uri="{FF2B5EF4-FFF2-40B4-BE49-F238E27FC236}">
                  <a16:creationId xmlns:a16="http://schemas.microsoft.com/office/drawing/2014/main" id="{829E63CF-ADC2-40C3-91C8-55FD6F21B08B}"/>
                </a:ext>
              </a:extLst>
            </p:cNvPr>
            <p:cNvSpPr txBox="1"/>
            <p:nvPr/>
          </p:nvSpPr>
          <p:spPr>
            <a:xfrm>
              <a:off x="7551760" y="16024149"/>
              <a:ext cx="1433946" cy="794397"/>
            </a:xfrm>
            <a:prstGeom prst="rect">
              <a:avLst/>
            </a:prstGeom>
            <a:solidFill>
              <a:schemeClr val="accent6">
                <a:lumMod val="40000"/>
                <a:lumOff val="60000"/>
              </a:schemeClr>
            </a:solidFill>
            <a:ln w="50800">
              <a:solidFill>
                <a:schemeClr val="tx1"/>
              </a:solidFill>
            </a:ln>
          </p:spPr>
          <p:txBody>
            <a:bodyPr wrap="square" rtlCol="0" anchor="ctr" anchorCtr="1">
              <a:noAutofit/>
            </a:bodyPr>
            <a:lstStyle/>
            <a:p>
              <a:r>
                <a:rPr lang="en-US" sz="2800" dirty="0">
                  <a:latin typeface="Times New Roman" panose="02020603050405020304" pitchFamily="18" charset="0"/>
                  <a:cs typeface="Times New Roman" panose="02020603050405020304" pitchFamily="18" charset="0"/>
                </a:rPr>
                <a:t>N</a:t>
              </a:r>
              <a:r>
                <a:rPr lang="en-US" sz="2800" baseline="-25000" dirty="0">
                  <a:latin typeface="Times New Roman" panose="02020603050405020304" pitchFamily="18" charset="0"/>
                  <a:cs typeface="Times New Roman" panose="02020603050405020304" pitchFamily="18" charset="0"/>
                </a:rPr>
                <a:t>R</a:t>
              </a:r>
              <a:r>
                <a:rPr lang="en-US" sz="2800" dirty="0">
                  <a:latin typeface="Times New Roman" panose="02020603050405020304" pitchFamily="18" charset="0"/>
                  <a:cs typeface="Times New Roman" panose="02020603050405020304" pitchFamily="18" charset="0"/>
                </a:rPr>
                <a:t>, L</a:t>
              </a:r>
              <a:r>
                <a:rPr lang="en-US" sz="2800" baseline="-25000" dirty="0">
                  <a:latin typeface="Times New Roman" panose="02020603050405020304" pitchFamily="18" charset="0"/>
                  <a:cs typeface="Times New Roman" panose="02020603050405020304" pitchFamily="18" charset="0"/>
                </a:rPr>
                <a:t>DM</a:t>
              </a:r>
            </a:p>
          </p:txBody>
        </p:sp>
        <p:sp>
          <p:nvSpPr>
            <p:cNvPr id="57" name="TextBox 56">
              <a:extLst>
                <a:ext uri="{FF2B5EF4-FFF2-40B4-BE49-F238E27FC236}">
                  <a16:creationId xmlns:a16="http://schemas.microsoft.com/office/drawing/2014/main" id="{8FF63B6D-8728-45C3-B7E2-9AC5BD411BD1}"/>
                </a:ext>
              </a:extLst>
            </p:cNvPr>
            <p:cNvSpPr txBox="1"/>
            <p:nvPr/>
          </p:nvSpPr>
          <p:spPr>
            <a:xfrm>
              <a:off x="9564477" y="15363016"/>
              <a:ext cx="1433946" cy="657615"/>
            </a:xfrm>
            <a:prstGeom prst="rect">
              <a:avLst/>
            </a:prstGeom>
            <a:solidFill>
              <a:srgbClr val="EFC69A"/>
            </a:solidFill>
            <a:ln w="50800">
              <a:solidFill>
                <a:schemeClr val="tx1"/>
              </a:solidFill>
            </a:ln>
          </p:spPr>
          <p:txBody>
            <a:bodyPr wrap="square" rtlCol="0" anchor="ctr" anchorCtr="1">
              <a:noAutofit/>
            </a:bodyPr>
            <a:lstStyle/>
            <a:p>
              <a:r>
                <a:rPr lang="en-US" sz="2800" dirty="0">
                  <a:latin typeface="Times New Roman" panose="02020603050405020304" pitchFamily="18" charset="0"/>
                  <a:cs typeface="Times New Roman" panose="02020603050405020304" pitchFamily="18" charset="0"/>
                </a:rPr>
                <a:t>B</a:t>
              </a:r>
              <a:r>
                <a:rPr lang="en-US" sz="2800" baseline="-25000" dirty="0">
                  <a:latin typeface="Times New Roman" panose="02020603050405020304" pitchFamily="18" charset="0"/>
                  <a:cs typeface="Times New Roman" panose="02020603050405020304" pitchFamily="18" charset="0"/>
                </a:rPr>
                <a:t>DM</a:t>
              </a:r>
            </a:p>
          </p:txBody>
        </p:sp>
        <p:cxnSp>
          <p:nvCxnSpPr>
            <p:cNvPr id="58" name="Straight Connector 57">
              <a:extLst>
                <a:ext uri="{FF2B5EF4-FFF2-40B4-BE49-F238E27FC236}">
                  <a16:creationId xmlns:a16="http://schemas.microsoft.com/office/drawing/2014/main" id="{BB81D3DC-E3CB-44AD-965E-2CE9305E5373}"/>
                </a:ext>
              </a:extLst>
            </p:cNvPr>
            <p:cNvCxnSpPr/>
            <p:nvPr/>
          </p:nvCxnSpPr>
          <p:spPr>
            <a:xfrm>
              <a:off x="3020291" y="18268916"/>
              <a:ext cx="834125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2DDF0B54-3A59-42DE-AC25-69A6CC93F903}"/>
                </a:ext>
              </a:extLst>
            </p:cNvPr>
            <p:cNvSpPr txBox="1"/>
            <p:nvPr/>
          </p:nvSpPr>
          <p:spPr>
            <a:xfrm>
              <a:off x="3526326" y="17188072"/>
              <a:ext cx="1433946" cy="1080844"/>
            </a:xfrm>
            <a:prstGeom prst="rect">
              <a:avLst/>
            </a:prstGeom>
            <a:solidFill>
              <a:srgbClr val="EDD4F2"/>
            </a:solidFill>
            <a:ln w="50800">
              <a:solidFill>
                <a:schemeClr val="tx1"/>
              </a:solidFill>
            </a:ln>
          </p:spPr>
          <p:txBody>
            <a:bodyPr wrap="square" rtlCol="0" anchor="ctr" anchorCtr="1">
              <a:noAutofit/>
            </a:bodyPr>
            <a:lstStyle/>
            <a:p>
              <a:r>
                <a:rPr lang="en-US" sz="2800" dirty="0">
                  <a:latin typeface="Times New Roman" panose="02020603050405020304" pitchFamily="18" charset="0"/>
                  <a:cs typeface="Times New Roman" panose="02020603050405020304" pitchFamily="18" charset="0"/>
                </a:rPr>
                <a:t>B</a:t>
              </a:r>
              <a:r>
                <a:rPr lang="en-US" sz="2800" baseline="-25000" dirty="0">
                  <a:latin typeface="Times New Roman" panose="02020603050405020304" pitchFamily="18" charset="0"/>
                  <a:cs typeface="Times New Roman" panose="02020603050405020304" pitchFamily="18" charset="0"/>
                </a:rPr>
                <a:t>SM</a:t>
              </a:r>
            </a:p>
          </p:txBody>
        </p:sp>
        <p:sp>
          <p:nvSpPr>
            <p:cNvPr id="60" name="TextBox 59">
              <a:extLst>
                <a:ext uri="{FF2B5EF4-FFF2-40B4-BE49-F238E27FC236}">
                  <a16:creationId xmlns:a16="http://schemas.microsoft.com/office/drawing/2014/main" id="{A981AC94-E5C5-41C7-92EE-72662651D89E}"/>
                </a:ext>
              </a:extLst>
            </p:cNvPr>
            <p:cNvSpPr txBox="1"/>
            <p:nvPr/>
          </p:nvSpPr>
          <p:spPr>
            <a:xfrm>
              <a:off x="5539043" y="18290502"/>
              <a:ext cx="1433946" cy="1342384"/>
            </a:xfrm>
            <a:prstGeom prst="rect">
              <a:avLst/>
            </a:prstGeom>
            <a:solidFill>
              <a:srgbClr val="A8D5EA"/>
            </a:solidFill>
            <a:ln w="50800">
              <a:solidFill>
                <a:schemeClr val="tx1"/>
              </a:solidFill>
            </a:ln>
          </p:spPr>
          <p:txBody>
            <a:bodyPr wrap="square" rtlCol="0" anchor="ctr" anchorCtr="1">
              <a:noAutofit/>
            </a:bodyPr>
            <a:lstStyle/>
            <a:p>
              <a:r>
                <a:rPr lang="en-US" sz="2800" dirty="0">
                  <a:latin typeface="Times New Roman" panose="02020603050405020304" pitchFamily="18" charset="0"/>
                  <a:cs typeface="Times New Roman" panose="02020603050405020304" pitchFamily="18" charset="0"/>
                </a:rPr>
                <a:t>L</a:t>
              </a:r>
              <a:r>
                <a:rPr lang="en-US" sz="2800" baseline="-25000" dirty="0">
                  <a:latin typeface="Times New Roman" panose="02020603050405020304" pitchFamily="18" charset="0"/>
                  <a:cs typeface="Times New Roman" panose="02020603050405020304" pitchFamily="18" charset="0"/>
                </a:rPr>
                <a:t>SM</a:t>
              </a:r>
            </a:p>
          </p:txBody>
        </p:sp>
        <p:sp>
          <p:nvSpPr>
            <p:cNvPr id="61" name="TextBox 60">
              <a:extLst>
                <a:ext uri="{FF2B5EF4-FFF2-40B4-BE49-F238E27FC236}">
                  <a16:creationId xmlns:a16="http://schemas.microsoft.com/office/drawing/2014/main" id="{3769362E-945C-43C7-8DDD-3596B21F842B}"/>
                </a:ext>
              </a:extLst>
            </p:cNvPr>
            <p:cNvSpPr txBox="1"/>
            <p:nvPr/>
          </p:nvSpPr>
          <p:spPr>
            <a:xfrm>
              <a:off x="2098964" y="17892584"/>
              <a:ext cx="848591"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III.</a:t>
              </a:r>
            </a:p>
          </p:txBody>
        </p:sp>
      </p:grpSp>
      <mc:AlternateContent xmlns:mc="http://schemas.openxmlformats.org/markup-compatibility/2006" xmlns:a14="http://schemas.microsoft.com/office/drawing/2010/main">
        <mc:Choice Requires="a14">
          <p:graphicFrame>
            <p:nvGraphicFramePr>
              <p:cNvPr id="42" name="Table 61">
                <a:extLst>
                  <a:ext uri="{FF2B5EF4-FFF2-40B4-BE49-F238E27FC236}">
                    <a16:creationId xmlns:a16="http://schemas.microsoft.com/office/drawing/2014/main" id="{5A889F40-62C4-4FE4-9F89-CF6E6E6BA49F}"/>
                  </a:ext>
                </a:extLst>
              </p:cNvPr>
              <p:cNvGraphicFramePr>
                <a:graphicFrameLocks noGrp="1"/>
              </p:cNvGraphicFramePr>
              <p:nvPr>
                <p:extLst>
                  <p:ext uri="{D42A27DB-BD31-4B8C-83A1-F6EECF244321}">
                    <p14:modId xmlns:p14="http://schemas.microsoft.com/office/powerpoint/2010/main" val="1453441598"/>
                  </p:ext>
                </p:extLst>
              </p:nvPr>
            </p:nvGraphicFramePr>
            <p:xfrm>
              <a:off x="15478744" y="6861152"/>
              <a:ext cx="14287865" cy="3893713"/>
            </p:xfrm>
            <a:graphic>
              <a:graphicData uri="http://schemas.openxmlformats.org/drawingml/2006/table">
                <a:tbl>
                  <a:tblPr firstRow="1" firstCol="1" bandRow="1">
                    <a:tableStyleId>{93296810-A885-4BE3-A3E7-6D5BEEA58F35}</a:tableStyleId>
                  </a:tblPr>
                  <a:tblGrid>
                    <a:gridCol w="3078858">
                      <a:extLst>
                        <a:ext uri="{9D8B030D-6E8A-4147-A177-3AD203B41FA5}">
                          <a16:colId xmlns:a16="http://schemas.microsoft.com/office/drawing/2014/main" val="1925854216"/>
                        </a:ext>
                      </a:extLst>
                    </a:gridCol>
                    <a:gridCol w="3942646">
                      <a:extLst>
                        <a:ext uri="{9D8B030D-6E8A-4147-A177-3AD203B41FA5}">
                          <a16:colId xmlns:a16="http://schemas.microsoft.com/office/drawing/2014/main" val="1474602877"/>
                        </a:ext>
                      </a:extLst>
                    </a:gridCol>
                    <a:gridCol w="3789363">
                      <a:extLst>
                        <a:ext uri="{9D8B030D-6E8A-4147-A177-3AD203B41FA5}">
                          <a16:colId xmlns:a16="http://schemas.microsoft.com/office/drawing/2014/main" val="3119866092"/>
                        </a:ext>
                      </a:extLst>
                    </a:gridCol>
                    <a:gridCol w="1691681">
                      <a:extLst>
                        <a:ext uri="{9D8B030D-6E8A-4147-A177-3AD203B41FA5}">
                          <a16:colId xmlns:a16="http://schemas.microsoft.com/office/drawing/2014/main" val="2733679107"/>
                        </a:ext>
                      </a:extLst>
                    </a:gridCol>
                    <a:gridCol w="1785317">
                      <a:extLst>
                        <a:ext uri="{9D8B030D-6E8A-4147-A177-3AD203B41FA5}">
                          <a16:colId xmlns:a16="http://schemas.microsoft.com/office/drawing/2014/main" val="2924890207"/>
                        </a:ext>
                      </a:extLst>
                    </a:gridCol>
                  </a:tblGrid>
                  <a:tr h="927016">
                    <a:tc>
                      <a:txBody>
                        <a:bodyPr/>
                        <a:lstStyle/>
                        <a:p>
                          <a:pPr algn="ctr"/>
                          <a:r>
                            <a:rPr lang="en-US" sz="3200" baseline="0" dirty="0">
                              <a:solidFill>
                                <a:schemeClr val="tx1">
                                  <a:lumMod val="65000"/>
                                  <a:lumOff val="35000"/>
                                </a:schemeClr>
                              </a:solidFill>
                            </a:rPr>
                            <a:t>Dark Sector Phase Transition</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60000"/>
                            <a:lumOff val="40000"/>
                          </a:schemeClr>
                        </a:solidFill>
                      </a:tcPr>
                    </a:tc>
                    <a:tc>
                      <a:txBody>
                        <a:bodyPr/>
                        <a:lstStyle/>
                        <a:p>
                          <a:pPr algn="ctr"/>
                          <a:r>
                            <a:rPr lang="en-US" sz="3200" baseline="0" dirty="0">
                              <a:solidFill>
                                <a:schemeClr val="tx1">
                                  <a:lumMod val="65000"/>
                                  <a:lumOff val="35000"/>
                                </a:schemeClr>
                              </a:solidFill>
                            </a:rPr>
                            <a:t>Dark Baryon Number</a:t>
                          </a:r>
                        </a:p>
                      </a:txBody>
                      <a:tcPr anchor="ctr">
                        <a:lnT w="12700" cap="flat" cmpd="sng" algn="ctr">
                          <a:solidFill>
                            <a:schemeClr val="tx1"/>
                          </a:solidFill>
                          <a:prstDash val="solid"/>
                          <a:round/>
                          <a:headEnd type="none" w="med" len="med"/>
                          <a:tailEnd type="none" w="med" len="med"/>
                        </a:lnT>
                        <a:solidFill>
                          <a:schemeClr val="accent6">
                            <a:lumMod val="60000"/>
                            <a:lumOff val="40000"/>
                          </a:schemeClr>
                        </a:solidFill>
                      </a:tcPr>
                    </a:tc>
                    <a:tc>
                      <a:txBody>
                        <a:bodyPr/>
                        <a:lstStyle/>
                        <a:p>
                          <a:pPr algn="ctr"/>
                          <a:r>
                            <a:rPr lang="en-US" sz="3200" baseline="0" dirty="0">
                              <a:solidFill>
                                <a:schemeClr val="tx1">
                                  <a:lumMod val="65000"/>
                                  <a:lumOff val="35000"/>
                                </a:schemeClr>
                              </a:solidFill>
                            </a:rPr>
                            <a:t>Dark Lepton Number</a:t>
                          </a:r>
                        </a:p>
                      </a:txBody>
                      <a:tcPr anchor="ctr">
                        <a:lnT w="12700" cap="flat" cmpd="sng" algn="ctr">
                          <a:solidFill>
                            <a:schemeClr val="tx1"/>
                          </a:solidFill>
                          <a:prstDash val="solid"/>
                          <a:round/>
                          <a:headEnd type="none" w="med" len="med"/>
                          <a:tailEnd type="none" w="med" len="med"/>
                        </a:lnT>
                        <a:solidFill>
                          <a:schemeClr val="accent6">
                            <a:lumMod val="60000"/>
                            <a:lumOff val="40000"/>
                          </a:schemeClr>
                        </a:solidFill>
                      </a:tcPr>
                    </a:tc>
                    <a:tc gridSpan="2">
                      <a:txBody>
                        <a:bodyPr/>
                        <a:lstStyle/>
                        <a:p>
                          <a:pPr algn="ctr"/>
                          <a:r>
                            <a:rPr lang="en-US" sz="3200" baseline="0" dirty="0">
                              <a:solidFill>
                                <a:schemeClr val="tx1">
                                  <a:lumMod val="65000"/>
                                  <a:lumOff val="35000"/>
                                </a:schemeClr>
                              </a:solidFill>
                            </a:rPr>
                            <a:t>Predicted DM Mass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60000"/>
                            <a:lumOff val="40000"/>
                          </a:schemeClr>
                        </a:solidFill>
                      </a:tcPr>
                    </a:tc>
                    <a:tc hMerge="1">
                      <a:txBody>
                        <a:bodyPr/>
                        <a:lstStyle/>
                        <a:p>
                          <a:endParaRPr lang="en-US"/>
                        </a:p>
                      </a:txBody>
                      <a:tcPr/>
                    </a:tc>
                    <a:extLst>
                      <a:ext uri="{0D108BD9-81ED-4DB2-BD59-A6C34878D82A}">
                        <a16:rowId xmlns:a16="http://schemas.microsoft.com/office/drawing/2014/main" val="2184386402"/>
                      </a:ext>
                    </a:extLst>
                  </a:tr>
                  <a:tr h="652803">
                    <a:tc rowSpan="2">
                      <a:txBody>
                        <a:bodyPr/>
                        <a:lstStyle/>
                        <a:p>
                          <a:pPr algn="ctr"/>
                          <a:r>
                            <a:rPr lang="en-US" sz="3200" dirty="0">
                              <a:solidFill>
                                <a:schemeClr val="tx1">
                                  <a:lumMod val="65000"/>
                                  <a:lumOff val="35000"/>
                                </a:schemeClr>
                              </a:solidFill>
                            </a:rPr>
                            <a:t>1</a:t>
                          </a:r>
                          <a:r>
                            <a:rPr lang="en-US" sz="3200" baseline="30000" dirty="0">
                              <a:solidFill>
                                <a:schemeClr val="tx1">
                                  <a:lumMod val="65000"/>
                                  <a:lumOff val="35000"/>
                                </a:schemeClr>
                              </a:solidFill>
                            </a:rPr>
                            <a:t>st</a:t>
                          </a:r>
                          <a:r>
                            <a:rPr lang="en-US" sz="3200" dirty="0">
                              <a:solidFill>
                                <a:schemeClr val="tx1">
                                  <a:lumMod val="65000"/>
                                  <a:lumOff val="35000"/>
                                </a:schemeClr>
                              </a:solidFill>
                            </a:rPr>
                            <a:t> order</a:t>
                          </a:r>
                        </a:p>
                      </a:txBody>
                      <a:tcPr anchor="ctr">
                        <a:lnL w="12700" cap="flat" cmpd="sng" algn="ctr">
                          <a:solidFill>
                            <a:schemeClr val="tx1"/>
                          </a:solidFill>
                          <a:prstDash val="solid"/>
                          <a:round/>
                          <a:headEnd type="none" w="med" len="med"/>
                          <a:tailEnd type="none" w="med" len="med"/>
                        </a:lnL>
                        <a:solidFill>
                          <a:schemeClr val="accent6">
                            <a:lumMod val="60000"/>
                            <a:lumOff val="40000"/>
                          </a:schemeClr>
                        </a:solidFill>
                      </a:tcPr>
                    </a:tc>
                    <a:tc rowSpan="2">
                      <a:txBody>
                        <a:bodyPr/>
                        <a:lstStyle/>
                        <a:p>
                          <a:pPr/>
                          <a14:m>
                            <m:oMathPara xmlns:m="http://schemas.openxmlformats.org/officeDocument/2006/math">
                              <m:oMathParaPr>
                                <m:jc m:val="center"/>
                              </m:oMathParaPr>
                              <m:oMath xmlns:m="http://schemas.openxmlformats.org/officeDocument/2006/math">
                                <m:sSup>
                                  <m:sSupPr>
                                    <m:ctrlPr>
                                      <a:rPr lang="en-US" sz="3200" b="0" i="1" smtClean="0">
                                        <a:solidFill>
                                          <a:schemeClr val="tx1">
                                            <a:lumMod val="65000"/>
                                            <a:lumOff val="35000"/>
                                          </a:schemeClr>
                                        </a:solidFill>
                                        <a:latin typeface="Cambria Math" panose="02040503050406030204" pitchFamily="18" charset="0"/>
                                      </a:rPr>
                                    </m:ctrlPr>
                                  </m:sSupPr>
                                  <m:e>
                                    <m:r>
                                      <m:rPr>
                                        <m:sty m:val="p"/>
                                      </m:rPr>
                                      <a:rPr lang="en-US" sz="3200" b="0" smtClean="0">
                                        <a:solidFill>
                                          <a:schemeClr val="tx1">
                                            <a:lumMod val="65000"/>
                                            <a:lumOff val="35000"/>
                                          </a:schemeClr>
                                        </a:solidFill>
                                        <a:latin typeface="Cambria Math" panose="02040503050406030204" pitchFamily="18" charset="0"/>
                                      </a:rPr>
                                      <m:t>B</m:t>
                                    </m:r>
                                  </m:e>
                                  <m:sup>
                                    <m:r>
                                      <a:rPr lang="en-US" sz="3200" b="0" smtClean="0">
                                        <a:solidFill>
                                          <a:schemeClr val="tx1">
                                            <a:lumMod val="65000"/>
                                            <a:lumOff val="35000"/>
                                          </a:schemeClr>
                                        </a:solidFill>
                                        <a:latin typeface="Cambria Math" panose="02040503050406030204" pitchFamily="18" charset="0"/>
                                      </a:rPr>
                                      <m:t>′</m:t>
                                    </m:r>
                                  </m:sup>
                                </m:sSup>
                                <m:r>
                                  <a:rPr lang="en-US" sz="3200" b="0" smtClean="0">
                                    <a:solidFill>
                                      <a:schemeClr val="tx1">
                                        <a:lumMod val="65000"/>
                                        <a:lumOff val="35000"/>
                                      </a:schemeClr>
                                    </a:solidFill>
                                    <a:latin typeface="Cambria Math" panose="02040503050406030204" pitchFamily="18" charset="0"/>
                                  </a:rPr>
                                  <m:t>=−</m:t>
                                </m:r>
                                <m:f>
                                  <m:fPr>
                                    <m:ctrlPr>
                                      <a:rPr lang="en-US" sz="3200" i="1" smtClean="0">
                                        <a:solidFill>
                                          <a:schemeClr val="tx1">
                                            <a:lumMod val="65000"/>
                                            <a:lumOff val="35000"/>
                                          </a:schemeClr>
                                        </a:solidFill>
                                        <a:latin typeface="Cambria Math" panose="02040503050406030204" pitchFamily="18" charset="0"/>
                                      </a:rPr>
                                    </m:ctrlPr>
                                  </m:fPr>
                                  <m:num>
                                    <m:r>
                                      <a:rPr lang="en-US" sz="3200" b="0" smtClean="0">
                                        <a:solidFill>
                                          <a:schemeClr val="tx1">
                                            <a:lumMod val="65000"/>
                                            <a:lumOff val="35000"/>
                                          </a:schemeClr>
                                        </a:solidFill>
                                        <a:latin typeface="Cambria Math" panose="02040503050406030204" pitchFamily="18" charset="0"/>
                                      </a:rPr>
                                      <m:t>72</m:t>
                                    </m:r>
                                  </m:num>
                                  <m:den>
                                    <m:r>
                                      <a:rPr lang="en-US" sz="3200" b="0" smtClean="0">
                                        <a:solidFill>
                                          <a:schemeClr val="tx1">
                                            <a:lumMod val="65000"/>
                                            <a:lumOff val="35000"/>
                                          </a:schemeClr>
                                        </a:solidFill>
                                        <a:latin typeface="Cambria Math" panose="02040503050406030204" pitchFamily="18" charset="0"/>
                                      </a:rPr>
                                      <m:t>535</m:t>
                                    </m:r>
                                  </m:den>
                                </m:f>
                                <m:r>
                                  <a:rPr lang="en-US" sz="3200" b="0" smtClean="0">
                                    <a:solidFill>
                                      <a:schemeClr val="tx1">
                                        <a:lumMod val="65000"/>
                                        <a:lumOff val="35000"/>
                                      </a:schemeClr>
                                    </a:solidFill>
                                    <a:latin typeface="Cambria Math" panose="02040503050406030204" pitchFamily="18" charset="0"/>
                                  </a:rPr>
                                  <m:t>𝐵</m:t>
                                </m:r>
                              </m:oMath>
                            </m:oMathPara>
                          </a14:m>
                          <a:endParaRPr lang="en-US" sz="3200" dirty="0">
                            <a:solidFill>
                              <a:schemeClr val="tx1">
                                <a:lumMod val="65000"/>
                                <a:lumOff val="35000"/>
                              </a:schemeClr>
                            </a:solidFill>
                          </a:endParaRPr>
                        </a:p>
                      </a:txBody>
                      <a:tcPr anchor="ctr"/>
                    </a:tc>
                    <a:tc rowSpan="2">
                      <a:txBody>
                        <a:bodyPr/>
                        <a:lstStyle/>
                        <a:p>
                          <a:pPr/>
                          <a14:m>
                            <m:oMathPara xmlns:m="http://schemas.openxmlformats.org/officeDocument/2006/math">
                              <m:oMathParaPr>
                                <m:jc m:val="center"/>
                              </m:oMathParaPr>
                              <m:oMath xmlns:m="http://schemas.openxmlformats.org/officeDocument/2006/math">
                                <m:sSup>
                                  <m:sSupPr>
                                    <m:ctrlPr>
                                      <a:rPr lang="en-US" sz="3200" b="0" i="1" smtClean="0">
                                        <a:solidFill>
                                          <a:schemeClr val="tx1">
                                            <a:lumMod val="65000"/>
                                            <a:lumOff val="35000"/>
                                          </a:schemeClr>
                                        </a:solidFill>
                                        <a:latin typeface="Cambria Math" panose="02040503050406030204" pitchFamily="18" charset="0"/>
                                      </a:rPr>
                                    </m:ctrlPr>
                                  </m:sSupPr>
                                  <m:e>
                                    <m:r>
                                      <m:rPr>
                                        <m:sty m:val="p"/>
                                      </m:rPr>
                                      <a:rPr lang="en-US" sz="3200" b="0" smtClean="0">
                                        <a:solidFill>
                                          <a:schemeClr val="tx1">
                                            <a:lumMod val="65000"/>
                                            <a:lumOff val="35000"/>
                                          </a:schemeClr>
                                        </a:solidFill>
                                        <a:latin typeface="Cambria Math" panose="02040503050406030204" pitchFamily="18" charset="0"/>
                                      </a:rPr>
                                      <m:t>L</m:t>
                                    </m:r>
                                  </m:e>
                                  <m:sup>
                                    <m:r>
                                      <a:rPr lang="en-US" sz="3200" b="0" smtClean="0">
                                        <a:solidFill>
                                          <a:schemeClr val="tx1">
                                            <a:lumMod val="65000"/>
                                            <a:lumOff val="35000"/>
                                          </a:schemeClr>
                                        </a:solidFill>
                                        <a:latin typeface="Cambria Math" panose="02040503050406030204" pitchFamily="18" charset="0"/>
                                      </a:rPr>
                                      <m:t>′</m:t>
                                    </m:r>
                                  </m:sup>
                                </m:sSup>
                                <m:r>
                                  <a:rPr lang="en-US" sz="3200" b="0" smtClean="0">
                                    <a:solidFill>
                                      <a:schemeClr val="tx1">
                                        <a:lumMod val="65000"/>
                                        <a:lumOff val="35000"/>
                                      </a:schemeClr>
                                    </a:solidFill>
                                    <a:latin typeface="Cambria Math" panose="02040503050406030204" pitchFamily="18" charset="0"/>
                                  </a:rPr>
                                  <m:t>=</m:t>
                                </m:r>
                                <m:f>
                                  <m:fPr>
                                    <m:ctrlPr>
                                      <a:rPr lang="en-US" sz="3200" i="1" smtClean="0">
                                        <a:solidFill>
                                          <a:schemeClr val="tx1">
                                            <a:lumMod val="65000"/>
                                            <a:lumOff val="35000"/>
                                          </a:schemeClr>
                                        </a:solidFill>
                                        <a:latin typeface="Cambria Math" panose="02040503050406030204" pitchFamily="18" charset="0"/>
                                      </a:rPr>
                                    </m:ctrlPr>
                                  </m:fPr>
                                  <m:num>
                                    <m:r>
                                      <a:rPr lang="en-US" sz="3200" b="0" smtClean="0">
                                        <a:solidFill>
                                          <a:schemeClr val="tx1">
                                            <a:lumMod val="65000"/>
                                            <a:lumOff val="35000"/>
                                          </a:schemeClr>
                                        </a:solidFill>
                                        <a:latin typeface="Cambria Math" panose="02040503050406030204" pitchFamily="18" charset="0"/>
                                      </a:rPr>
                                      <m:t>168</m:t>
                                    </m:r>
                                  </m:num>
                                  <m:den>
                                    <m:r>
                                      <a:rPr lang="en-US" sz="3200" b="0" smtClean="0">
                                        <a:solidFill>
                                          <a:schemeClr val="tx1">
                                            <a:lumMod val="65000"/>
                                            <a:lumOff val="35000"/>
                                          </a:schemeClr>
                                        </a:solidFill>
                                        <a:latin typeface="Cambria Math" panose="02040503050406030204" pitchFamily="18" charset="0"/>
                                      </a:rPr>
                                      <m:t>535</m:t>
                                    </m:r>
                                  </m:den>
                                </m:f>
                                <m:r>
                                  <a:rPr lang="en-US" sz="3200" b="0" smtClean="0">
                                    <a:solidFill>
                                      <a:schemeClr val="tx1">
                                        <a:lumMod val="65000"/>
                                        <a:lumOff val="35000"/>
                                      </a:schemeClr>
                                    </a:solidFill>
                                    <a:latin typeface="Cambria Math" panose="02040503050406030204" pitchFamily="18" charset="0"/>
                                  </a:rPr>
                                  <m:t>𝐵</m:t>
                                </m:r>
                              </m:oMath>
                            </m:oMathPara>
                          </a14:m>
                          <a:endParaRPr lang="en-US" sz="3200" dirty="0">
                            <a:solidFill>
                              <a:schemeClr val="tx1">
                                <a:lumMod val="65000"/>
                                <a:lumOff val="35000"/>
                              </a:schemeClr>
                            </a:solidFill>
                          </a:endParaRPr>
                        </a:p>
                      </a:txBody>
                      <a:tcPr anchor="ctr"/>
                    </a:tc>
                    <a:tc>
                      <a:txBody>
                        <a:bodyPr/>
                        <a:lstStyle/>
                        <a:p>
                          <a:pPr algn="ctr"/>
                          <a:r>
                            <a:rPr lang="en-US" sz="3200" baseline="0" dirty="0">
                              <a:solidFill>
                                <a:schemeClr val="tx1">
                                  <a:lumMod val="65000"/>
                                  <a:lumOff val="35000"/>
                                </a:schemeClr>
                              </a:solidFill>
                            </a:rPr>
                            <a:t>p̅ &amp; </a:t>
                          </a:r>
                          <a:r>
                            <a:rPr lang="el-GR" sz="3200" baseline="0" dirty="0">
                              <a:solidFill>
                                <a:schemeClr val="tx1">
                                  <a:lumMod val="65000"/>
                                  <a:lumOff val="35000"/>
                                </a:schemeClr>
                              </a:solidFill>
                            </a:rPr>
                            <a:t>π</a:t>
                          </a:r>
                          <a:r>
                            <a:rPr lang="en-US" sz="3200" baseline="0" dirty="0">
                              <a:solidFill>
                                <a:schemeClr val="tx1">
                                  <a:lumMod val="65000"/>
                                  <a:lumOff val="35000"/>
                                </a:schemeClr>
                              </a:solidFill>
                            </a:rPr>
                            <a:t>’</a:t>
                          </a:r>
                          <a:endParaRPr lang="en-US" sz="3200" dirty="0">
                            <a:solidFill>
                              <a:schemeClr val="tx1">
                                <a:lumMod val="65000"/>
                                <a:lumOff val="35000"/>
                              </a:schemeClr>
                            </a:solidFill>
                          </a:endParaRPr>
                        </a:p>
                      </a:txBody>
                      <a:tcPr anchor="ctr"/>
                    </a:tc>
                    <a:tc>
                      <a:txBody>
                        <a:bodyPr/>
                        <a:lstStyle/>
                        <a:p>
                          <a:r>
                            <a:rPr lang="en-US" sz="3200" dirty="0">
                              <a:solidFill>
                                <a:schemeClr val="tx1">
                                  <a:lumMod val="65000"/>
                                  <a:lumOff val="35000"/>
                                </a:schemeClr>
                              </a:solidFill>
                            </a:rPr>
                            <a:t>29.9 GeV</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83021267"/>
                      </a:ext>
                    </a:extLst>
                  </a:tr>
                  <a:tr h="73905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3200" dirty="0">
                              <a:solidFill>
                                <a:schemeClr val="tx1">
                                  <a:lumMod val="65000"/>
                                  <a:lumOff val="35000"/>
                                </a:schemeClr>
                              </a:solidFill>
                            </a:rPr>
                            <a:t>n̅</a:t>
                          </a:r>
                        </a:p>
                      </a:txBody>
                      <a:tcPr anchor="ctr"/>
                    </a:tc>
                    <a:tc>
                      <a:txBody>
                        <a:bodyPr/>
                        <a:lstStyle/>
                        <a:p>
                          <a:r>
                            <a:rPr lang="en-US" sz="3200" dirty="0">
                              <a:solidFill>
                                <a:schemeClr val="tx1">
                                  <a:lumMod val="65000"/>
                                  <a:lumOff val="35000"/>
                                </a:schemeClr>
                              </a:solidFill>
                            </a:rPr>
                            <a:t>59.9 GeV</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28523696"/>
                      </a:ext>
                    </a:extLst>
                  </a:tr>
                  <a:tr h="652803">
                    <a:tc rowSpan="2">
                      <a:txBody>
                        <a:bodyPr/>
                        <a:lstStyle/>
                        <a:p>
                          <a:pPr algn="ctr"/>
                          <a:r>
                            <a:rPr lang="en-US" sz="3200" dirty="0">
                              <a:solidFill>
                                <a:schemeClr val="tx1">
                                  <a:lumMod val="65000"/>
                                  <a:lumOff val="35000"/>
                                </a:schemeClr>
                              </a:solidFill>
                            </a:rPr>
                            <a:t>Crossover</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14:m>
                            <m:oMathPara xmlns:m="http://schemas.openxmlformats.org/officeDocument/2006/math">
                              <m:oMathParaPr>
                                <m:jc m:val="center"/>
                              </m:oMathParaPr>
                              <m:oMath xmlns:m="http://schemas.openxmlformats.org/officeDocument/2006/math">
                                <m:sSup>
                                  <m:sSupPr>
                                    <m:ctrlPr>
                                      <a:rPr lang="en-US" sz="3200" b="0" i="1" smtClean="0">
                                        <a:solidFill>
                                          <a:schemeClr val="tx1">
                                            <a:lumMod val="65000"/>
                                            <a:lumOff val="35000"/>
                                          </a:schemeClr>
                                        </a:solidFill>
                                        <a:latin typeface="Cambria Math" panose="02040503050406030204" pitchFamily="18" charset="0"/>
                                      </a:rPr>
                                    </m:ctrlPr>
                                  </m:sSupPr>
                                  <m:e>
                                    <m:r>
                                      <m:rPr>
                                        <m:sty m:val="p"/>
                                      </m:rPr>
                                      <a:rPr lang="en-US" sz="3200" b="0" smtClean="0">
                                        <a:solidFill>
                                          <a:schemeClr val="tx1">
                                            <a:lumMod val="65000"/>
                                            <a:lumOff val="35000"/>
                                          </a:schemeClr>
                                        </a:solidFill>
                                        <a:latin typeface="Cambria Math" panose="02040503050406030204" pitchFamily="18" charset="0"/>
                                      </a:rPr>
                                      <m:t>B</m:t>
                                    </m:r>
                                  </m:e>
                                  <m:sup>
                                    <m:r>
                                      <a:rPr lang="en-US" sz="3200" b="0" smtClean="0">
                                        <a:solidFill>
                                          <a:schemeClr val="tx1">
                                            <a:lumMod val="65000"/>
                                            <a:lumOff val="35000"/>
                                          </a:schemeClr>
                                        </a:solidFill>
                                        <a:latin typeface="Cambria Math" panose="02040503050406030204" pitchFamily="18" charset="0"/>
                                      </a:rPr>
                                      <m:t>′</m:t>
                                    </m:r>
                                  </m:sup>
                                </m:sSup>
                                <m:r>
                                  <a:rPr lang="en-US" sz="3200" b="0" smtClean="0">
                                    <a:solidFill>
                                      <a:schemeClr val="tx1">
                                        <a:lumMod val="65000"/>
                                        <a:lumOff val="35000"/>
                                      </a:schemeClr>
                                    </a:solidFill>
                                    <a:latin typeface="Cambria Math" panose="02040503050406030204" pitchFamily="18" charset="0"/>
                                  </a:rPr>
                                  <m:t>=−</m:t>
                                </m:r>
                                <m:f>
                                  <m:fPr>
                                    <m:ctrlPr>
                                      <a:rPr lang="en-US" sz="3200" i="1" smtClean="0">
                                        <a:solidFill>
                                          <a:schemeClr val="tx1">
                                            <a:lumMod val="65000"/>
                                            <a:lumOff val="35000"/>
                                          </a:schemeClr>
                                        </a:solidFill>
                                        <a:latin typeface="Cambria Math" panose="02040503050406030204" pitchFamily="18" charset="0"/>
                                      </a:rPr>
                                    </m:ctrlPr>
                                  </m:fPr>
                                  <m:num>
                                    <m:r>
                                      <a:rPr lang="en-US" sz="3200" b="0" smtClean="0">
                                        <a:solidFill>
                                          <a:schemeClr val="tx1">
                                            <a:lumMod val="65000"/>
                                            <a:lumOff val="35000"/>
                                          </a:schemeClr>
                                        </a:solidFill>
                                        <a:latin typeface="Cambria Math" panose="02040503050406030204" pitchFamily="18" charset="0"/>
                                      </a:rPr>
                                      <m:t>120</m:t>
                                    </m:r>
                                  </m:num>
                                  <m:den>
                                    <m:r>
                                      <a:rPr lang="en-US" sz="3200" b="0" smtClean="0">
                                        <a:solidFill>
                                          <a:schemeClr val="tx1">
                                            <a:lumMod val="65000"/>
                                            <a:lumOff val="35000"/>
                                          </a:schemeClr>
                                        </a:solidFill>
                                        <a:latin typeface="Cambria Math" panose="02040503050406030204" pitchFamily="18" charset="0"/>
                                      </a:rPr>
                                      <m:t>1427</m:t>
                                    </m:r>
                                  </m:den>
                                </m:f>
                                <m:r>
                                  <a:rPr lang="en-US" sz="3200" b="0" smtClean="0">
                                    <a:solidFill>
                                      <a:schemeClr val="tx1">
                                        <a:lumMod val="65000"/>
                                        <a:lumOff val="35000"/>
                                      </a:schemeClr>
                                    </a:solidFill>
                                    <a:latin typeface="Cambria Math" panose="02040503050406030204" pitchFamily="18" charset="0"/>
                                  </a:rPr>
                                  <m:t>𝐵</m:t>
                                </m:r>
                              </m:oMath>
                            </m:oMathPara>
                          </a14:m>
                          <a:endParaRPr lang="en-US" sz="3200" dirty="0">
                            <a:solidFill>
                              <a:schemeClr val="tx1">
                                <a:lumMod val="65000"/>
                                <a:lumOff val="35000"/>
                              </a:schemeClr>
                            </a:solidFill>
                          </a:endParaRPr>
                        </a:p>
                      </a:txBody>
                      <a:tcPr anchor="ctr">
                        <a:lnB w="12700" cap="flat" cmpd="sng" algn="ctr">
                          <a:solidFill>
                            <a:schemeClr val="tx1"/>
                          </a:solidFill>
                          <a:prstDash val="solid"/>
                          <a:round/>
                          <a:headEnd type="none" w="med" len="med"/>
                          <a:tailEnd type="none" w="med" len="med"/>
                        </a:lnB>
                      </a:tcPr>
                    </a:tc>
                    <a:tc rowSpan="2">
                      <a:txBody>
                        <a:bodyPr/>
                        <a:lstStyle/>
                        <a:p>
                          <a:pPr/>
                          <a14:m>
                            <m:oMathPara xmlns:m="http://schemas.openxmlformats.org/officeDocument/2006/math">
                              <m:oMathParaPr>
                                <m:jc m:val="center"/>
                              </m:oMathParaPr>
                              <m:oMath xmlns:m="http://schemas.openxmlformats.org/officeDocument/2006/math">
                                <m:sSup>
                                  <m:sSupPr>
                                    <m:ctrlPr>
                                      <a:rPr lang="en-US" sz="3200" b="0" i="1" smtClean="0">
                                        <a:solidFill>
                                          <a:schemeClr val="tx1">
                                            <a:lumMod val="65000"/>
                                            <a:lumOff val="35000"/>
                                          </a:schemeClr>
                                        </a:solidFill>
                                        <a:latin typeface="Cambria Math" panose="02040503050406030204" pitchFamily="18" charset="0"/>
                                      </a:rPr>
                                    </m:ctrlPr>
                                  </m:sSupPr>
                                  <m:e>
                                    <m:r>
                                      <m:rPr>
                                        <m:sty m:val="p"/>
                                      </m:rPr>
                                      <a:rPr lang="en-US" sz="3200" b="0" smtClean="0">
                                        <a:solidFill>
                                          <a:schemeClr val="tx1">
                                            <a:lumMod val="65000"/>
                                            <a:lumOff val="35000"/>
                                          </a:schemeClr>
                                        </a:solidFill>
                                        <a:latin typeface="Cambria Math" panose="02040503050406030204" pitchFamily="18" charset="0"/>
                                      </a:rPr>
                                      <m:t>L</m:t>
                                    </m:r>
                                  </m:e>
                                  <m:sup>
                                    <m:r>
                                      <a:rPr lang="en-US" sz="3200" b="0" smtClean="0">
                                        <a:solidFill>
                                          <a:schemeClr val="tx1">
                                            <a:lumMod val="65000"/>
                                            <a:lumOff val="35000"/>
                                          </a:schemeClr>
                                        </a:solidFill>
                                        <a:latin typeface="Cambria Math" panose="02040503050406030204" pitchFamily="18" charset="0"/>
                                      </a:rPr>
                                      <m:t>′</m:t>
                                    </m:r>
                                  </m:sup>
                                </m:sSup>
                                <m:r>
                                  <a:rPr lang="en-US" sz="3200" b="0" smtClean="0">
                                    <a:solidFill>
                                      <a:schemeClr val="tx1">
                                        <a:lumMod val="65000"/>
                                        <a:lumOff val="35000"/>
                                      </a:schemeClr>
                                    </a:solidFill>
                                    <a:latin typeface="Cambria Math" panose="02040503050406030204" pitchFamily="18" charset="0"/>
                                  </a:rPr>
                                  <m:t>=</m:t>
                                </m:r>
                                <m:f>
                                  <m:fPr>
                                    <m:ctrlPr>
                                      <a:rPr lang="en-US" sz="3200" i="1" smtClean="0">
                                        <a:solidFill>
                                          <a:schemeClr val="tx1">
                                            <a:lumMod val="65000"/>
                                            <a:lumOff val="35000"/>
                                          </a:schemeClr>
                                        </a:solidFill>
                                        <a:latin typeface="Cambria Math" panose="02040503050406030204" pitchFamily="18" charset="0"/>
                                      </a:rPr>
                                    </m:ctrlPr>
                                  </m:fPr>
                                  <m:num>
                                    <m:r>
                                      <a:rPr lang="en-US" sz="3200" b="0" smtClean="0">
                                        <a:solidFill>
                                          <a:schemeClr val="tx1">
                                            <a:lumMod val="65000"/>
                                            <a:lumOff val="35000"/>
                                          </a:schemeClr>
                                        </a:solidFill>
                                        <a:latin typeface="Cambria Math" panose="02040503050406030204" pitchFamily="18" charset="0"/>
                                      </a:rPr>
                                      <m:t>360</m:t>
                                    </m:r>
                                  </m:num>
                                  <m:den>
                                    <m:r>
                                      <a:rPr lang="en-US" sz="3200" b="0" smtClean="0">
                                        <a:solidFill>
                                          <a:schemeClr val="tx1">
                                            <a:lumMod val="65000"/>
                                            <a:lumOff val="35000"/>
                                          </a:schemeClr>
                                        </a:solidFill>
                                        <a:latin typeface="Cambria Math" panose="02040503050406030204" pitchFamily="18" charset="0"/>
                                      </a:rPr>
                                      <m:t>1427</m:t>
                                    </m:r>
                                  </m:den>
                                </m:f>
                                <m:r>
                                  <a:rPr lang="en-US" sz="3200" b="0" smtClean="0">
                                    <a:solidFill>
                                      <a:schemeClr val="tx1">
                                        <a:lumMod val="65000"/>
                                        <a:lumOff val="35000"/>
                                      </a:schemeClr>
                                    </a:solidFill>
                                    <a:latin typeface="Cambria Math" panose="02040503050406030204" pitchFamily="18" charset="0"/>
                                  </a:rPr>
                                  <m:t>𝐵</m:t>
                                </m:r>
                              </m:oMath>
                            </m:oMathPara>
                          </a14:m>
                          <a:endParaRPr lang="en-US" sz="3200" dirty="0">
                            <a:solidFill>
                              <a:schemeClr val="tx1">
                                <a:lumMod val="65000"/>
                                <a:lumOff val="35000"/>
                              </a:schemeClr>
                            </a:solidFill>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4298410" rtl="0" eaLnBrk="1" fontAlgn="auto" latinLnBrk="0" hangingPunct="1">
                            <a:lnSpc>
                              <a:spcPct val="100000"/>
                            </a:lnSpc>
                            <a:spcBef>
                              <a:spcPts val="0"/>
                            </a:spcBef>
                            <a:spcAft>
                              <a:spcPts val="0"/>
                            </a:spcAft>
                            <a:buClrTx/>
                            <a:buSzTx/>
                            <a:buFontTx/>
                            <a:buNone/>
                            <a:tabLst/>
                            <a:defRPr/>
                          </a:pPr>
                          <a:r>
                            <a:rPr lang="en-US" sz="3200" baseline="0" dirty="0">
                              <a:solidFill>
                                <a:schemeClr val="tx1">
                                  <a:lumMod val="65000"/>
                                  <a:lumOff val="35000"/>
                                </a:schemeClr>
                              </a:solidFill>
                            </a:rPr>
                            <a:t>p̅ &amp; </a:t>
                          </a:r>
                          <a:r>
                            <a:rPr lang="el-GR" sz="3200" baseline="0" dirty="0">
                              <a:solidFill>
                                <a:schemeClr val="tx1">
                                  <a:lumMod val="65000"/>
                                  <a:lumOff val="35000"/>
                                </a:schemeClr>
                              </a:solidFill>
                            </a:rPr>
                            <a:t>π</a:t>
                          </a:r>
                          <a:r>
                            <a:rPr lang="en-US" sz="3200" baseline="0" dirty="0">
                              <a:solidFill>
                                <a:schemeClr val="tx1">
                                  <a:lumMod val="65000"/>
                                  <a:lumOff val="35000"/>
                                </a:schemeClr>
                              </a:solidFill>
                            </a:rPr>
                            <a:t>’</a:t>
                          </a:r>
                          <a:endParaRPr lang="en-US" sz="3200" dirty="0">
                            <a:solidFill>
                              <a:schemeClr val="tx1">
                                <a:lumMod val="65000"/>
                                <a:lumOff val="35000"/>
                              </a:schemeClr>
                            </a:solidFill>
                          </a:endParaRPr>
                        </a:p>
                      </a:txBody>
                      <a:tcPr anchor="ctr"/>
                    </a:tc>
                    <a:tc>
                      <a:txBody>
                        <a:bodyPr/>
                        <a:lstStyle/>
                        <a:p>
                          <a:r>
                            <a:rPr lang="en-US" sz="3200" dirty="0">
                              <a:solidFill>
                                <a:schemeClr val="tx1">
                                  <a:lumMod val="65000"/>
                                  <a:lumOff val="35000"/>
                                </a:schemeClr>
                              </a:solidFill>
                            </a:rPr>
                            <a:t>18.7 GeV</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61445142"/>
                      </a:ext>
                    </a:extLst>
                  </a:tr>
                  <a:tr h="78224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4298410" rtl="0" eaLnBrk="1" fontAlgn="auto" latinLnBrk="0" hangingPunct="1">
                            <a:lnSpc>
                              <a:spcPct val="100000"/>
                            </a:lnSpc>
                            <a:spcBef>
                              <a:spcPts val="0"/>
                            </a:spcBef>
                            <a:spcAft>
                              <a:spcPts val="0"/>
                            </a:spcAft>
                            <a:buClrTx/>
                            <a:buSzTx/>
                            <a:buFontTx/>
                            <a:buNone/>
                            <a:tabLst/>
                            <a:defRPr/>
                          </a:pPr>
                          <a:r>
                            <a:rPr lang="en-US" sz="3200" dirty="0">
                              <a:solidFill>
                                <a:schemeClr val="tx1">
                                  <a:lumMod val="65000"/>
                                  <a:lumOff val="35000"/>
                                </a:schemeClr>
                              </a:solidFill>
                            </a:rPr>
                            <a:t>n̅</a:t>
                          </a:r>
                        </a:p>
                      </a:txBody>
                      <a:tcPr anchor="ctr">
                        <a:lnB w="12700" cap="flat" cmpd="sng" algn="ctr">
                          <a:solidFill>
                            <a:schemeClr val="tx1"/>
                          </a:solidFill>
                          <a:prstDash val="solid"/>
                          <a:round/>
                          <a:headEnd type="none" w="med" len="med"/>
                          <a:tailEnd type="none" w="med" len="med"/>
                        </a:lnB>
                      </a:tcPr>
                    </a:tc>
                    <a:tc>
                      <a:txBody>
                        <a:bodyPr/>
                        <a:lstStyle/>
                        <a:p>
                          <a:r>
                            <a:rPr lang="en-US" sz="3200" dirty="0">
                              <a:solidFill>
                                <a:schemeClr val="tx1">
                                  <a:lumMod val="65000"/>
                                  <a:lumOff val="35000"/>
                                </a:schemeClr>
                              </a:solidFill>
                            </a:rPr>
                            <a:t>37.4 GeV</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7980855"/>
                      </a:ext>
                    </a:extLst>
                  </a:tr>
                </a:tbl>
              </a:graphicData>
            </a:graphic>
          </p:graphicFrame>
        </mc:Choice>
        <mc:Fallback xmlns="">
          <p:graphicFrame>
            <p:nvGraphicFramePr>
              <p:cNvPr id="42" name="Table 61">
                <a:extLst>
                  <a:ext uri="{FF2B5EF4-FFF2-40B4-BE49-F238E27FC236}">
                    <a16:creationId xmlns:a16="http://schemas.microsoft.com/office/drawing/2014/main" id="{5A889F40-62C4-4FE4-9F89-CF6E6E6BA49F}"/>
                  </a:ext>
                </a:extLst>
              </p:cNvPr>
              <p:cNvGraphicFramePr>
                <a:graphicFrameLocks noGrp="1"/>
              </p:cNvGraphicFramePr>
              <p:nvPr>
                <p:extLst>
                  <p:ext uri="{D42A27DB-BD31-4B8C-83A1-F6EECF244321}">
                    <p14:modId xmlns:p14="http://schemas.microsoft.com/office/powerpoint/2010/main" val="1453441598"/>
                  </p:ext>
                </p:extLst>
              </p:nvPr>
            </p:nvGraphicFramePr>
            <p:xfrm>
              <a:off x="15478744" y="6861152"/>
              <a:ext cx="14287865" cy="3893713"/>
            </p:xfrm>
            <a:graphic>
              <a:graphicData uri="http://schemas.openxmlformats.org/drawingml/2006/table">
                <a:tbl>
                  <a:tblPr firstRow="1" firstCol="1" bandRow="1">
                    <a:tableStyleId>{93296810-A885-4BE3-A3E7-6D5BEEA58F35}</a:tableStyleId>
                  </a:tblPr>
                  <a:tblGrid>
                    <a:gridCol w="3078858">
                      <a:extLst>
                        <a:ext uri="{9D8B030D-6E8A-4147-A177-3AD203B41FA5}">
                          <a16:colId xmlns:a16="http://schemas.microsoft.com/office/drawing/2014/main" val="1925854216"/>
                        </a:ext>
                      </a:extLst>
                    </a:gridCol>
                    <a:gridCol w="3942646">
                      <a:extLst>
                        <a:ext uri="{9D8B030D-6E8A-4147-A177-3AD203B41FA5}">
                          <a16:colId xmlns:a16="http://schemas.microsoft.com/office/drawing/2014/main" val="1474602877"/>
                        </a:ext>
                      </a:extLst>
                    </a:gridCol>
                    <a:gridCol w="3789363">
                      <a:extLst>
                        <a:ext uri="{9D8B030D-6E8A-4147-A177-3AD203B41FA5}">
                          <a16:colId xmlns:a16="http://schemas.microsoft.com/office/drawing/2014/main" val="3119866092"/>
                        </a:ext>
                      </a:extLst>
                    </a:gridCol>
                    <a:gridCol w="1691681">
                      <a:extLst>
                        <a:ext uri="{9D8B030D-6E8A-4147-A177-3AD203B41FA5}">
                          <a16:colId xmlns:a16="http://schemas.microsoft.com/office/drawing/2014/main" val="2733679107"/>
                        </a:ext>
                      </a:extLst>
                    </a:gridCol>
                    <a:gridCol w="1785317">
                      <a:extLst>
                        <a:ext uri="{9D8B030D-6E8A-4147-A177-3AD203B41FA5}">
                          <a16:colId xmlns:a16="http://schemas.microsoft.com/office/drawing/2014/main" val="2924890207"/>
                        </a:ext>
                      </a:extLst>
                    </a:gridCol>
                  </a:tblGrid>
                  <a:tr h="1066800">
                    <a:tc>
                      <a:txBody>
                        <a:bodyPr/>
                        <a:lstStyle/>
                        <a:p>
                          <a:pPr algn="ctr"/>
                          <a:r>
                            <a:rPr lang="en-US" sz="3200" baseline="0" dirty="0">
                              <a:solidFill>
                                <a:schemeClr val="tx1">
                                  <a:lumMod val="65000"/>
                                  <a:lumOff val="35000"/>
                                </a:schemeClr>
                              </a:solidFill>
                            </a:rPr>
                            <a:t>Dark Sector Phase Transition</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60000"/>
                            <a:lumOff val="40000"/>
                          </a:schemeClr>
                        </a:solidFill>
                      </a:tcPr>
                    </a:tc>
                    <a:tc>
                      <a:txBody>
                        <a:bodyPr/>
                        <a:lstStyle/>
                        <a:p>
                          <a:pPr algn="ctr"/>
                          <a:r>
                            <a:rPr lang="en-US" sz="3200" baseline="0" dirty="0">
                              <a:solidFill>
                                <a:schemeClr val="tx1">
                                  <a:lumMod val="65000"/>
                                  <a:lumOff val="35000"/>
                                </a:schemeClr>
                              </a:solidFill>
                            </a:rPr>
                            <a:t>Dark Baryon Number</a:t>
                          </a:r>
                        </a:p>
                      </a:txBody>
                      <a:tcPr anchor="ctr">
                        <a:lnT w="12700" cap="flat" cmpd="sng" algn="ctr">
                          <a:solidFill>
                            <a:schemeClr val="tx1"/>
                          </a:solidFill>
                          <a:prstDash val="solid"/>
                          <a:round/>
                          <a:headEnd type="none" w="med" len="med"/>
                          <a:tailEnd type="none" w="med" len="med"/>
                        </a:lnT>
                        <a:solidFill>
                          <a:schemeClr val="accent6">
                            <a:lumMod val="60000"/>
                            <a:lumOff val="40000"/>
                          </a:schemeClr>
                        </a:solidFill>
                      </a:tcPr>
                    </a:tc>
                    <a:tc>
                      <a:txBody>
                        <a:bodyPr/>
                        <a:lstStyle/>
                        <a:p>
                          <a:pPr algn="ctr"/>
                          <a:r>
                            <a:rPr lang="en-US" sz="3200" baseline="0" dirty="0">
                              <a:solidFill>
                                <a:schemeClr val="tx1">
                                  <a:lumMod val="65000"/>
                                  <a:lumOff val="35000"/>
                                </a:schemeClr>
                              </a:solidFill>
                            </a:rPr>
                            <a:t>Dark Lepton Number</a:t>
                          </a:r>
                        </a:p>
                      </a:txBody>
                      <a:tcPr anchor="ctr">
                        <a:lnT w="12700" cap="flat" cmpd="sng" algn="ctr">
                          <a:solidFill>
                            <a:schemeClr val="tx1"/>
                          </a:solidFill>
                          <a:prstDash val="solid"/>
                          <a:round/>
                          <a:headEnd type="none" w="med" len="med"/>
                          <a:tailEnd type="none" w="med" len="med"/>
                        </a:lnT>
                        <a:solidFill>
                          <a:schemeClr val="accent6">
                            <a:lumMod val="60000"/>
                            <a:lumOff val="40000"/>
                          </a:schemeClr>
                        </a:solidFill>
                      </a:tcPr>
                    </a:tc>
                    <a:tc gridSpan="2">
                      <a:txBody>
                        <a:bodyPr/>
                        <a:lstStyle/>
                        <a:p>
                          <a:pPr algn="ctr"/>
                          <a:r>
                            <a:rPr lang="en-US" sz="3200" baseline="0" dirty="0">
                              <a:solidFill>
                                <a:schemeClr val="tx1">
                                  <a:lumMod val="65000"/>
                                  <a:lumOff val="35000"/>
                                </a:schemeClr>
                              </a:solidFill>
                            </a:rPr>
                            <a:t>Predicted DM Mass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60000"/>
                            <a:lumOff val="40000"/>
                          </a:schemeClr>
                        </a:solidFill>
                      </a:tcPr>
                    </a:tc>
                    <a:tc hMerge="1">
                      <a:txBody>
                        <a:bodyPr/>
                        <a:lstStyle/>
                        <a:p>
                          <a:endParaRPr lang="en-US"/>
                        </a:p>
                      </a:txBody>
                      <a:tcPr/>
                    </a:tc>
                    <a:extLst>
                      <a:ext uri="{0D108BD9-81ED-4DB2-BD59-A6C34878D82A}">
                        <a16:rowId xmlns:a16="http://schemas.microsoft.com/office/drawing/2014/main" val="2184386402"/>
                      </a:ext>
                    </a:extLst>
                  </a:tr>
                  <a:tr h="652803">
                    <a:tc rowSpan="2">
                      <a:txBody>
                        <a:bodyPr/>
                        <a:lstStyle/>
                        <a:p>
                          <a:pPr algn="ctr"/>
                          <a:r>
                            <a:rPr lang="en-US" sz="3200" dirty="0">
                              <a:solidFill>
                                <a:schemeClr val="tx1">
                                  <a:lumMod val="65000"/>
                                  <a:lumOff val="35000"/>
                                </a:schemeClr>
                              </a:solidFill>
                            </a:rPr>
                            <a:t>1</a:t>
                          </a:r>
                          <a:r>
                            <a:rPr lang="en-US" sz="3200" baseline="30000" dirty="0">
                              <a:solidFill>
                                <a:schemeClr val="tx1">
                                  <a:lumMod val="65000"/>
                                  <a:lumOff val="35000"/>
                                </a:schemeClr>
                              </a:solidFill>
                            </a:rPr>
                            <a:t>st</a:t>
                          </a:r>
                          <a:r>
                            <a:rPr lang="en-US" sz="3200" dirty="0">
                              <a:solidFill>
                                <a:schemeClr val="tx1">
                                  <a:lumMod val="65000"/>
                                  <a:lumOff val="35000"/>
                                </a:schemeClr>
                              </a:solidFill>
                            </a:rPr>
                            <a:t> order</a:t>
                          </a:r>
                        </a:p>
                      </a:txBody>
                      <a:tcPr anchor="ctr">
                        <a:lnL w="12700" cap="flat" cmpd="sng" algn="ctr">
                          <a:solidFill>
                            <a:schemeClr val="tx1"/>
                          </a:solidFill>
                          <a:prstDash val="solid"/>
                          <a:round/>
                          <a:headEnd type="none" w="med" len="med"/>
                          <a:tailEnd type="none" w="med" len="med"/>
                        </a:lnL>
                        <a:solidFill>
                          <a:schemeClr val="accent6">
                            <a:lumMod val="60000"/>
                            <a:lumOff val="40000"/>
                          </a:schemeClr>
                        </a:solidFill>
                      </a:tcPr>
                    </a:tc>
                    <a:tc rowSpan="2">
                      <a:txBody>
                        <a:bodyPr/>
                        <a:lstStyle/>
                        <a:p>
                          <a:endParaRPr lang="en-US"/>
                        </a:p>
                      </a:txBody>
                      <a:tcPr anchor="ctr">
                        <a:blipFill>
                          <a:blip r:embed="rId4"/>
                          <a:stretch>
                            <a:fillRect l="-78207" t="-81659" r="-185008" b="-110044"/>
                          </a:stretch>
                        </a:blipFill>
                      </a:tcPr>
                    </a:tc>
                    <a:tc rowSpan="2">
                      <a:txBody>
                        <a:bodyPr/>
                        <a:lstStyle/>
                        <a:p>
                          <a:endParaRPr lang="en-US"/>
                        </a:p>
                      </a:txBody>
                      <a:tcPr anchor="ctr">
                        <a:blipFill>
                          <a:blip r:embed="rId4"/>
                          <a:stretch>
                            <a:fillRect l="-185370" t="-81659" r="-92444" b="-110044"/>
                          </a:stretch>
                        </a:blipFill>
                      </a:tcPr>
                    </a:tc>
                    <a:tc>
                      <a:txBody>
                        <a:bodyPr/>
                        <a:lstStyle/>
                        <a:p>
                          <a:pPr algn="ctr"/>
                          <a:r>
                            <a:rPr lang="en-US" sz="3200" baseline="0" dirty="0">
                              <a:solidFill>
                                <a:schemeClr val="tx1">
                                  <a:lumMod val="65000"/>
                                  <a:lumOff val="35000"/>
                                </a:schemeClr>
                              </a:solidFill>
                            </a:rPr>
                            <a:t>p̅ &amp; </a:t>
                          </a:r>
                          <a:r>
                            <a:rPr lang="el-GR" sz="3200" baseline="0" dirty="0">
                              <a:solidFill>
                                <a:schemeClr val="tx1">
                                  <a:lumMod val="65000"/>
                                  <a:lumOff val="35000"/>
                                </a:schemeClr>
                              </a:solidFill>
                            </a:rPr>
                            <a:t>π</a:t>
                          </a:r>
                          <a:r>
                            <a:rPr lang="en-US" sz="3200" baseline="0" dirty="0">
                              <a:solidFill>
                                <a:schemeClr val="tx1">
                                  <a:lumMod val="65000"/>
                                  <a:lumOff val="35000"/>
                                </a:schemeClr>
                              </a:solidFill>
                            </a:rPr>
                            <a:t>’</a:t>
                          </a:r>
                          <a:endParaRPr lang="en-US" sz="3200" dirty="0">
                            <a:solidFill>
                              <a:schemeClr val="tx1">
                                <a:lumMod val="65000"/>
                                <a:lumOff val="35000"/>
                              </a:schemeClr>
                            </a:solidFill>
                          </a:endParaRPr>
                        </a:p>
                      </a:txBody>
                      <a:tcPr anchor="ctr"/>
                    </a:tc>
                    <a:tc>
                      <a:txBody>
                        <a:bodyPr/>
                        <a:lstStyle/>
                        <a:p>
                          <a:r>
                            <a:rPr lang="en-US" sz="3200" dirty="0">
                              <a:solidFill>
                                <a:schemeClr val="tx1">
                                  <a:lumMod val="65000"/>
                                  <a:lumOff val="35000"/>
                                </a:schemeClr>
                              </a:solidFill>
                            </a:rPr>
                            <a:t>29.9 GeV</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83021267"/>
                      </a:ext>
                    </a:extLst>
                  </a:tr>
                  <a:tr h="73905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3200" dirty="0">
                              <a:solidFill>
                                <a:schemeClr val="tx1">
                                  <a:lumMod val="65000"/>
                                  <a:lumOff val="35000"/>
                                </a:schemeClr>
                              </a:solidFill>
                            </a:rPr>
                            <a:t>n̅</a:t>
                          </a:r>
                        </a:p>
                      </a:txBody>
                      <a:tcPr anchor="ctr"/>
                    </a:tc>
                    <a:tc>
                      <a:txBody>
                        <a:bodyPr/>
                        <a:lstStyle/>
                        <a:p>
                          <a:r>
                            <a:rPr lang="en-US" sz="3200" dirty="0">
                              <a:solidFill>
                                <a:schemeClr val="tx1">
                                  <a:lumMod val="65000"/>
                                  <a:lumOff val="35000"/>
                                </a:schemeClr>
                              </a:solidFill>
                            </a:rPr>
                            <a:t>59.9 GeV</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28523696"/>
                      </a:ext>
                    </a:extLst>
                  </a:tr>
                  <a:tr h="652803">
                    <a:tc rowSpan="2">
                      <a:txBody>
                        <a:bodyPr/>
                        <a:lstStyle/>
                        <a:p>
                          <a:pPr algn="ctr"/>
                          <a:r>
                            <a:rPr lang="en-US" sz="3200" dirty="0">
                              <a:solidFill>
                                <a:schemeClr val="tx1">
                                  <a:lumMod val="65000"/>
                                  <a:lumOff val="35000"/>
                                </a:schemeClr>
                              </a:solidFill>
                            </a:rPr>
                            <a:t>Crossover</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endParaRPr lang="en-US"/>
                        </a:p>
                      </a:txBody>
                      <a:tcPr anchor="ctr">
                        <a:lnB w="12700" cap="flat" cmpd="sng" algn="ctr">
                          <a:solidFill>
                            <a:schemeClr val="tx1"/>
                          </a:solidFill>
                          <a:prstDash val="solid"/>
                          <a:round/>
                          <a:headEnd type="none" w="med" len="med"/>
                          <a:tailEnd type="none" w="med" len="med"/>
                        </a:lnB>
                        <a:blipFill>
                          <a:blip r:embed="rId4"/>
                          <a:stretch>
                            <a:fillRect l="-78207" t="-176271" r="-185008" b="-6780"/>
                          </a:stretch>
                        </a:blipFill>
                      </a:tcPr>
                    </a:tc>
                    <a:tc rowSpan="2">
                      <a:txBody>
                        <a:bodyPr/>
                        <a:lstStyle/>
                        <a:p>
                          <a:endParaRPr lang="en-US"/>
                        </a:p>
                      </a:txBody>
                      <a:tcPr anchor="ctr">
                        <a:lnB w="12700" cap="flat" cmpd="sng" algn="ctr">
                          <a:solidFill>
                            <a:schemeClr val="tx1"/>
                          </a:solidFill>
                          <a:prstDash val="solid"/>
                          <a:round/>
                          <a:headEnd type="none" w="med" len="med"/>
                          <a:tailEnd type="none" w="med" len="med"/>
                        </a:lnB>
                        <a:blipFill>
                          <a:blip r:embed="rId4"/>
                          <a:stretch>
                            <a:fillRect l="-185370" t="-176271" r="-92444" b="-6780"/>
                          </a:stretch>
                        </a:blipFill>
                      </a:tcPr>
                    </a:tc>
                    <a:tc>
                      <a:txBody>
                        <a:bodyPr/>
                        <a:lstStyle/>
                        <a:p>
                          <a:pPr marL="0" marR="0" lvl="0" indent="0" algn="ctr" defTabSz="4298410" rtl="0" eaLnBrk="1" fontAlgn="auto" latinLnBrk="0" hangingPunct="1">
                            <a:lnSpc>
                              <a:spcPct val="100000"/>
                            </a:lnSpc>
                            <a:spcBef>
                              <a:spcPts val="0"/>
                            </a:spcBef>
                            <a:spcAft>
                              <a:spcPts val="0"/>
                            </a:spcAft>
                            <a:buClrTx/>
                            <a:buSzTx/>
                            <a:buFontTx/>
                            <a:buNone/>
                            <a:tabLst/>
                            <a:defRPr/>
                          </a:pPr>
                          <a:r>
                            <a:rPr lang="en-US" sz="3200" baseline="0" dirty="0">
                              <a:solidFill>
                                <a:schemeClr val="tx1">
                                  <a:lumMod val="65000"/>
                                  <a:lumOff val="35000"/>
                                </a:schemeClr>
                              </a:solidFill>
                            </a:rPr>
                            <a:t>p̅ &amp; </a:t>
                          </a:r>
                          <a:r>
                            <a:rPr lang="el-GR" sz="3200" baseline="0" dirty="0">
                              <a:solidFill>
                                <a:schemeClr val="tx1">
                                  <a:lumMod val="65000"/>
                                  <a:lumOff val="35000"/>
                                </a:schemeClr>
                              </a:solidFill>
                            </a:rPr>
                            <a:t>π</a:t>
                          </a:r>
                          <a:r>
                            <a:rPr lang="en-US" sz="3200" baseline="0" dirty="0">
                              <a:solidFill>
                                <a:schemeClr val="tx1">
                                  <a:lumMod val="65000"/>
                                  <a:lumOff val="35000"/>
                                </a:schemeClr>
                              </a:solidFill>
                            </a:rPr>
                            <a:t>’</a:t>
                          </a:r>
                          <a:endParaRPr lang="en-US" sz="3200" dirty="0">
                            <a:solidFill>
                              <a:schemeClr val="tx1">
                                <a:lumMod val="65000"/>
                                <a:lumOff val="35000"/>
                              </a:schemeClr>
                            </a:solidFill>
                          </a:endParaRPr>
                        </a:p>
                      </a:txBody>
                      <a:tcPr anchor="ctr"/>
                    </a:tc>
                    <a:tc>
                      <a:txBody>
                        <a:bodyPr/>
                        <a:lstStyle/>
                        <a:p>
                          <a:r>
                            <a:rPr lang="en-US" sz="3200" dirty="0">
                              <a:solidFill>
                                <a:schemeClr val="tx1">
                                  <a:lumMod val="65000"/>
                                  <a:lumOff val="35000"/>
                                </a:schemeClr>
                              </a:solidFill>
                            </a:rPr>
                            <a:t>18.7 GeV</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61445142"/>
                      </a:ext>
                    </a:extLst>
                  </a:tr>
                  <a:tr h="78224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4298410" rtl="0" eaLnBrk="1" fontAlgn="auto" latinLnBrk="0" hangingPunct="1">
                            <a:lnSpc>
                              <a:spcPct val="100000"/>
                            </a:lnSpc>
                            <a:spcBef>
                              <a:spcPts val="0"/>
                            </a:spcBef>
                            <a:spcAft>
                              <a:spcPts val="0"/>
                            </a:spcAft>
                            <a:buClrTx/>
                            <a:buSzTx/>
                            <a:buFontTx/>
                            <a:buNone/>
                            <a:tabLst/>
                            <a:defRPr/>
                          </a:pPr>
                          <a:r>
                            <a:rPr lang="en-US" sz="3200" dirty="0">
                              <a:solidFill>
                                <a:schemeClr val="tx1">
                                  <a:lumMod val="65000"/>
                                  <a:lumOff val="35000"/>
                                </a:schemeClr>
                              </a:solidFill>
                            </a:rPr>
                            <a:t>n̅</a:t>
                          </a:r>
                        </a:p>
                      </a:txBody>
                      <a:tcPr anchor="ctr">
                        <a:lnB w="12700" cap="flat" cmpd="sng" algn="ctr">
                          <a:solidFill>
                            <a:schemeClr val="tx1"/>
                          </a:solidFill>
                          <a:prstDash val="solid"/>
                          <a:round/>
                          <a:headEnd type="none" w="med" len="med"/>
                          <a:tailEnd type="none" w="med" len="med"/>
                        </a:lnB>
                      </a:tcPr>
                    </a:tc>
                    <a:tc>
                      <a:txBody>
                        <a:bodyPr/>
                        <a:lstStyle/>
                        <a:p>
                          <a:r>
                            <a:rPr lang="en-US" sz="3200" dirty="0">
                              <a:solidFill>
                                <a:schemeClr val="tx1">
                                  <a:lumMod val="65000"/>
                                  <a:lumOff val="35000"/>
                                </a:schemeClr>
                              </a:solidFill>
                            </a:rPr>
                            <a:t>37.4 GeV</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7980855"/>
                      </a:ext>
                    </a:extLst>
                  </a:tr>
                </a:tbl>
              </a:graphicData>
            </a:graphic>
          </p:graphicFrame>
        </mc:Fallback>
      </mc:AlternateContent>
      <p:sp>
        <p:nvSpPr>
          <p:cNvPr id="65" name="Text Placeholder 2">
            <a:extLst>
              <a:ext uri="{FF2B5EF4-FFF2-40B4-BE49-F238E27FC236}">
                <a16:creationId xmlns:a16="http://schemas.microsoft.com/office/drawing/2014/main" id="{39C42708-2EDF-4936-80A7-13C8309FA300}"/>
              </a:ext>
            </a:extLst>
          </p:cNvPr>
          <p:cNvSpPr txBox="1">
            <a:spLocks/>
          </p:cNvSpPr>
          <p:nvPr/>
        </p:nvSpPr>
        <p:spPr>
          <a:xfrm>
            <a:off x="497317" y="16055239"/>
            <a:ext cx="14287866" cy="1383888"/>
          </a:xfrm>
          <a:prstGeom prst="rect">
            <a:avLst/>
          </a:prstGeom>
          <a:solidFill>
            <a:schemeClr val="accent1"/>
          </a:solidFill>
          <a:ln w="25400">
            <a:solidFill>
              <a:schemeClr val="accent1">
                <a:lumMod val="75000"/>
              </a:schemeClr>
            </a:solidFill>
          </a:ln>
        </p:spPr>
        <p:txBody>
          <a:bodyPr wrap="square" lIns="89551" tIns="89551" rIns="89551" bIns="89551" anchor="ctr" anchorCtr="1">
            <a:noAutofit/>
          </a:bodyPr>
          <a:lstStyle>
            <a:lvl1pPr marL="0" indent="0" algn="ctr" defTabSz="4298410" rtl="0" eaLnBrk="1" latinLnBrk="0" hangingPunct="1">
              <a:spcBef>
                <a:spcPct val="20000"/>
              </a:spcBef>
              <a:buFont typeface="Arial" pitchFamily="34" charset="0"/>
              <a:buNone/>
              <a:defRPr sz="3900" b="1" u="sng" kern="1200" baseline="0">
                <a:solidFill>
                  <a:schemeClr val="accent5">
                    <a:lumMod val="50000"/>
                  </a:schemeClr>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a:lstStyle>
          <a:p>
            <a:r>
              <a:rPr lang="en-US" sz="7200" b="0" u="none" dirty="0">
                <a:latin typeface="Abadi" panose="020B0604020104020204" pitchFamily="34" charset="0"/>
                <a:cs typeface="Adobe Devanagari" panose="02040503050201020203" pitchFamily="18" charset="0"/>
              </a:rPr>
              <a:t>The Dark Sector</a:t>
            </a:r>
          </a:p>
        </p:txBody>
      </p:sp>
      <p:sp>
        <p:nvSpPr>
          <p:cNvPr id="68" name="Text Placeholder 2">
            <a:extLst>
              <a:ext uri="{FF2B5EF4-FFF2-40B4-BE49-F238E27FC236}">
                <a16:creationId xmlns:a16="http://schemas.microsoft.com/office/drawing/2014/main" id="{7BBA857C-AA0C-46D5-AE90-03028D4CA7D1}"/>
              </a:ext>
            </a:extLst>
          </p:cNvPr>
          <p:cNvSpPr txBox="1">
            <a:spLocks/>
          </p:cNvSpPr>
          <p:nvPr/>
        </p:nvSpPr>
        <p:spPr>
          <a:xfrm>
            <a:off x="515413" y="21462640"/>
            <a:ext cx="14269770" cy="1383888"/>
          </a:xfrm>
          <a:prstGeom prst="rect">
            <a:avLst/>
          </a:prstGeom>
          <a:solidFill>
            <a:schemeClr val="accent1"/>
          </a:solidFill>
          <a:ln w="25400">
            <a:solidFill>
              <a:schemeClr val="accent1">
                <a:lumMod val="75000"/>
              </a:schemeClr>
            </a:solidFill>
          </a:ln>
        </p:spPr>
        <p:txBody>
          <a:bodyPr wrap="square" lIns="89551" tIns="89551" rIns="89551" bIns="89551" anchor="ctr" anchorCtr="1">
            <a:noAutofit/>
          </a:bodyPr>
          <a:lstStyle>
            <a:lvl1pPr marL="0" indent="0" algn="ctr" defTabSz="4298410" rtl="0" eaLnBrk="1" latinLnBrk="0" hangingPunct="1">
              <a:spcBef>
                <a:spcPct val="20000"/>
              </a:spcBef>
              <a:buFont typeface="Arial" pitchFamily="34" charset="0"/>
              <a:buNone/>
              <a:defRPr sz="3900" b="1" u="sng" kern="1200" baseline="0">
                <a:solidFill>
                  <a:schemeClr val="accent5">
                    <a:lumMod val="50000"/>
                  </a:schemeClr>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a:lstStyle>
          <a:p>
            <a:r>
              <a:rPr lang="en-US" sz="7200" b="0" u="none" dirty="0">
                <a:latin typeface="Abadi" panose="020B0604020104020204" pitchFamily="34" charset="0"/>
                <a:cs typeface="Adobe Devanagari" panose="02040503050201020203" pitchFamily="18" charset="0"/>
              </a:rPr>
              <a:t>Portals</a:t>
            </a:r>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3634A161-5B82-4891-A9DF-1ADE6478DF95}"/>
                  </a:ext>
                </a:extLst>
              </p:cNvPr>
              <p:cNvSpPr txBox="1"/>
              <p:nvPr/>
            </p:nvSpPr>
            <p:spPr>
              <a:xfrm>
                <a:off x="4660038" y="23064392"/>
                <a:ext cx="7483052" cy="1135311"/>
              </a:xfrm>
              <a:prstGeom prst="rect">
                <a:avLst/>
              </a:prstGeom>
              <a:noFill/>
            </p:spPr>
            <p:txBody>
              <a:bodyPr wrap="square" rtlCol="0">
                <a:spAutoFit/>
              </a:bodyPr>
              <a:lstStyle/>
              <a:p>
                <a:pPr algn="ctr"/>
                <a:r>
                  <a:rPr lang="en-US" sz="4800" dirty="0">
                    <a:latin typeface="Script MT Bold" panose="03040602040607080904" pitchFamily="66" charset="0"/>
                    <a:cs typeface="Times New Roman" panose="02020603050405020304" pitchFamily="18" charset="0"/>
                  </a:rPr>
                  <a:t>L </a:t>
                </a:r>
                <a14:m>
                  <m:oMath xmlns:m="http://schemas.openxmlformats.org/officeDocument/2006/math">
                    <m:r>
                      <a:rPr lang="el-GR" sz="4800" i="1" smtClean="0">
                        <a:latin typeface="Cambria Math" panose="02040503050406030204" pitchFamily="18" charset="0"/>
                        <a:cs typeface="Times New Roman" panose="02020603050405020304" pitchFamily="18" charset="0"/>
                      </a:rPr>
                      <m:t>⊂</m:t>
                    </m:r>
                    <m:f>
                      <m:fPr>
                        <m:ctrlPr>
                          <a:rPr lang="en-US" sz="4800" i="1" smtClean="0">
                            <a:latin typeface="Cambria Math" panose="02040503050406030204" pitchFamily="18" charset="0"/>
                            <a:cs typeface="Times New Roman" panose="02020603050405020304" pitchFamily="18" charset="0"/>
                          </a:rPr>
                        </m:ctrlPr>
                      </m:fPr>
                      <m:num>
                        <m:r>
                          <a:rPr lang="en-US" sz="4800" i="1" smtClean="0">
                            <a:latin typeface="Cambria Math" panose="02040503050406030204" pitchFamily="18" charset="0"/>
                            <a:ea typeface="Cambria Math" panose="02040503050406030204" pitchFamily="18" charset="0"/>
                            <a:cs typeface="Times New Roman" panose="02020603050405020304" pitchFamily="18" charset="0"/>
                          </a:rPr>
                          <m:t>𝜀</m:t>
                        </m:r>
                      </m:num>
                      <m:den>
                        <m:r>
                          <a:rPr lang="en-US" sz="4800" b="0" i="1" smtClean="0">
                            <a:latin typeface="Cambria Math" panose="02040503050406030204" pitchFamily="18" charset="0"/>
                            <a:cs typeface="Times New Roman" panose="02020603050405020304" pitchFamily="18" charset="0"/>
                          </a:rPr>
                          <m:t>2</m:t>
                        </m:r>
                      </m:den>
                    </m:f>
                    <m:sSub>
                      <m:sSubPr>
                        <m:ctrlPr>
                          <a:rPr lang="en-US" sz="4800" b="0" i="1" smtClean="0">
                            <a:latin typeface="Cambria Math" panose="02040503050406030204" pitchFamily="18" charset="0"/>
                            <a:cs typeface="Times New Roman" panose="02020603050405020304" pitchFamily="18" charset="0"/>
                          </a:rPr>
                        </m:ctrlPr>
                      </m:sSubPr>
                      <m:e>
                        <m:r>
                          <a:rPr lang="en-US" sz="4800" b="0" i="1" smtClean="0">
                            <a:latin typeface="Cambria Math" panose="02040503050406030204" pitchFamily="18" charset="0"/>
                            <a:cs typeface="Times New Roman" panose="02020603050405020304" pitchFamily="18" charset="0"/>
                          </a:rPr>
                          <m:t>𝐹</m:t>
                        </m:r>
                      </m:e>
                      <m:sub>
                        <m:r>
                          <a:rPr lang="en-US" sz="4800" b="0" i="1" smtClean="0">
                            <a:latin typeface="Cambria Math" panose="02040503050406030204" pitchFamily="18" charset="0"/>
                            <a:ea typeface="Cambria Math" panose="02040503050406030204" pitchFamily="18" charset="0"/>
                            <a:cs typeface="Times New Roman" panose="02020603050405020304" pitchFamily="18" charset="0"/>
                          </a:rPr>
                          <m:t>𝜇</m:t>
                        </m:r>
                        <m:r>
                          <m:rPr>
                            <m:sty m:val="p"/>
                          </m:rPr>
                          <a:rPr lang="el-GR" sz="4800" i="1">
                            <a:latin typeface="Cambria Math" panose="02040503050406030204" pitchFamily="18" charset="0"/>
                            <a:cs typeface="Times New Roman" panose="02020603050405020304" pitchFamily="18" charset="0"/>
                          </a:rPr>
                          <m:t>ν</m:t>
                        </m:r>
                      </m:sub>
                    </m:sSub>
                    <m:sSup>
                      <m:sSupPr>
                        <m:ctrlPr>
                          <a:rPr lang="en-US" sz="4800" b="0" i="1" smtClean="0">
                            <a:latin typeface="Cambria Math" panose="02040503050406030204" pitchFamily="18" charset="0"/>
                            <a:cs typeface="Times New Roman" panose="02020603050405020304" pitchFamily="18" charset="0"/>
                          </a:rPr>
                        </m:ctrlPr>
                      </m:sSupPr>
                      <m:e>
                        <m:r>
                          <a:rPr lang="en-US" sz="4800" b="0" i="1" smtClean="0">
                            <a:latin typeface="Cambria Math" panose="02040503050406030204" pitchFamily="18" charset="0"/>
                            <a:cs typeface="Times New Roman" panose="02020603050405020304" pitchFamily="18" charset="0"/>
                          </a:rPr>
                          <m:t>𝐹</m:t>
                        </m:r>
                        <m:r>
                          <a:rPr lang="en-US" sz="4800" b="0" i="1" smtClean="0">
                            <a:latin typeface="Cambria Math" panose="02040503050406030204" pitchFamily="18" charset="0"/>
                            <a:cs typeface="Times New Roman" panose="02020603050405020304" pitchFamily="18" charset="0"/>
                          </a:rPr>
                          <m:t>′</m:t>
                        </m:r>
                      </m:e>
                      <m:sup>
                        <m:r>
                          <a:rPr lang="en-US" sz="4800" b="0" i="1" smtClean="0">
                            <a:latin typeface="Cambria Math" panose="02040503050406030204" pitchFamily="18" charset="0"/>
                            <a:ea typeface="Cambria Math" panose="02040503050406030204" pitchFamily="18" charset="0"/>
                            <a:cs typeface="Times New Roman" panose="02020603050405020304" pitchFamily="18" charset="0"/>
                          </a:rPr>
                          <m:t>𝜇</m:t>
                        </m:r>
                        <m:r>
                          <m:rPr>
                            <m:sty m:val="p"/>
                          </m:rPr>
                          <a:rPr lang="el-GR" sz="4800" i="1">
                            <a:latin typeface="Cambria Math" panose="02040503050406030204" pitchFamily="18" charset="0"/>
                            <a:cs typeface="Times New Roman" panose="02020603050405020304" pitchFamily="18" charset="0"/>
                          </a:rPr>
                          <m:t>ν</m:t>
                        </m:r>
                      </m:sup>
                    </m:sSup>
                    <m:r>
                      <a:rPr lang="en-US" sz="4800" b="0" i="1" smtClean="0">
                        <a:latin typeface="Cambria Math" panose="02040503050406030204" pitchFamily="18" charset="0"/>
                        <a:cs typeface="Times New Roman" panose="02020603050405020304" pitchFamily="18" charset="0"/>
                      </a:rPr>
                      <m:t>+ </m:t>
                    </m:r>
                    <m:f>
                      <m:fPr>
                        <m:ctrlPr>
                          <a:rPr lang="en-US" sz="4800" b="0" i="1" smtClean="0">
                            <a:latin typeface="Cambria Math" panose="02040503050406030204" pitchFamily="18" charset="0"/>
                            <a:cs typeface="Times New Roman" panose="02020603050405020304" pitchFamily="18" charset="0"/>
                          </a:rPr>
                        </m:ctrlPr>
                      </m:fPr>
                      <m:num>
                        <m:r>
                          <a:rPr lang="en-US" sz="4800" b="0" i="1" smtClean="0">
                            <a:latin typeface="Cambria Math" panose="02040503050406030204" pitchFamily="18" charset="0"/>
                            <a:cs typeface="Times New Roman" panose="02020603050405020304" pitchFamily="18" charset="0"/>
                          </a:rPr>
                          <m:t>1</m:t>
                        </m:r>
                      </m:num>
                      <m:den>
                        <m:r>
                          <a:rPr lang="en-US" sz="4800" b="0" i="1" smtClean="0">
                            <a:latin typeface="Cambria Math" panose="02040503050406030204" pitchFamily="18" charset="0"/>
                            <a:cs typeface="Times New Roman" panose="02020603050405020304" pitchFamily="18" charset="0"/>
                          </a:rPr>
                          <m:t>2</m:t>
                        </m:r>
                      </m:den>
                    </m:f>
                    <m:sSubSup>
                      <m:sSubSupPr>
                        <m:ctrlPr>
                          <a:rPr lang="en-US" sz="4800" b="0" i="1" smtClean="0">
                            <a:latin typeface="Cambria Math" panose="02040503050406030204" pitchFamily="18" charset="0"/>
                            <a:cs typeface="Times New Roman" panose="02020603050405020304" pitchFamily="18" charset="0"/>
                          </a:rPr>
                        </m:ctrlPr>
                      </m:sSubSupPr>
                      <m:e>
                        <m:r>
                          <a:rPr lang="en-US" sz="4800" b="0" i="1" smtClean="0">
                            <a:latin typeface="Cambria Math" panose="02040503050406030204" pitchFamily="18" charset="0"/>
                            <a:cs typeface="Times New Roman" panose="02020603050405020304" pitchFamily="18" charset="0"/>
                          </a:rPr>
                          <m:t>𝑚</m:t>
                        </m:r>
                      </m:e>
                      <m:sub>
                        <m:r>
                          <a:rPr lang="en-US" sz="4800" b="0" i="1" smtClean="0">
                            <a:latin typeface="Cambria Math" panose="02040503050406030204" pitchFamily="18" charset="0"/>
                            <a:ea typeface="Cambria Math" panose="02040503050406030204" pitchFamily="18" charset="0"/>
                            <a:cs typeface="Times New Roman" panose="02020603050405020304" pitchFamily="18" charset="0"/>
                          </a:rPr>
                          <m:t>𝛾</m:t>
                        </m:r>
                        <m:r>
                          <a:rPr lang="en-US" sz="4800" b="0" i="1" smtClean="0">
                            <a:latin typeface="Cambria Math" panose="02040503050406030204" pitchFamily="18" charset="0"/>
                            <a:ea typeface="Cambria Math" panose="02040503050406030204" pitchFamily="18" charset="0"/>
                            <a:cs typeface="Times New Roman" panose="02020603050405020304" pitchFamily="18" charset="0"/>
                          </a:rPr>
                          <m:t>′</m:t>
                        </m:r>
                      </m:sub>
                      <m:sup>
                        <m:r>
                          <a:rPr lang="en-US" sz="4800" b="0" i="1" smtClean="0">
                            <a:latin typeface="Cambria Math" panose="02040503050406030204" pitchFamily="18" charset="0"/>
                            <a:cs typeface="Times New Roman" panose="02020603050405020304" pitchFamily="18" charset="0"/>
                          </a:rPr>
                          <m:t>2</m:t>
                        </m:r>
                      </m:sup>
                    </m:sSubSup>
                    <m:sSub>
                      <m:sSubPr>
                        <m:ctrlPr>
                          <a:rPr lang="en-US" sz="4800" b="0" i="1" smtClean="0">
                            <a:latin typeface="Cambria Math" panose="02040503050406030204" pitchFamily="18" charset="0"/>
                            <a:cs typeface="Times New Roman" panose="02020603050405020304" pitchFamily="18" charset="0"/>
                          </a:rPr>
                        </m:ctrlPr>
                      </m:sSubPr>
                      <m:e>
                        <m:r>
                          <a:rPr lang="en-US" sz="4800" b="0" i="1" smtClean="0">
                            <a:latin typeface="Cambria Math" panose="02040503050406030204" pitchFamily="18" charset="0"/>
                            <a:cs typeface="Times New Roman" panose="02020603050405020304" pitchFamily="18" charset="0"/>
                          </a:rPr>
                          <m:t>𝐴</m:t>
                        </m:r>
                        <m:r>
                          <a:rPr lang="en-US" sz="4800" b="0" i="1" smtClean="0">
                            <a:latin typeface="Cambria Math" panose="02040503050406030204" pitchFamily="18" charset="0"/>
                            <a:cs typeface="Times New Roman" panose="02020603050405020304" pitchFamily="18" charset="0"/>
                          </a:rPr>
                          <m:t>′</m:t>
                        </m:r>
                      </m:e>
                      <m:sub>
                        <m:r>
                          <a:rPr lang="en-US" sz="4800" b="0" i="1" smtClean="0">
                            <a:latin typeface="Cambria Math" panose="02040503050406030204" pitchFamily="18" charset="0"/>
                            <a:ea typeface="Cambria Math" panose="02040503050406030204" pitchFamily="18" charset="0"/>
                            <a:cs typeface="Times New Roman" panose="02020603050405020304" pitchFamily="18" charset="0"/>
                          </a:rPr>
                          <m:t>𝜇</m:t>
                        </m:r>
                      </m:sub>
                    </m:sSub>
                    <m:sSup>
                      <m:sSupPr>
                        <m:ctrlPr>
                          <a:rPr lang="en-US" sz="4800" b="0" i="1" smtClean="0">
                            <a:latin typeface="Cambria Math" panose="02040503050406030204" pitchFamily="18" charset="0"/>
                            <a:cs typeface="Times New Roman" panose="02020603050405020304" pitchFamily="18" charset="0"/>
                          </a:rPr>
                        </m:ctrlPr>
                      </m:sSupPr>
                      <m:e>
                        <m:r>
                          <a:rPr lang="en-US" sz="4800" b="0" i="1" smtClean="0">
                            <a:latin typeface="Cambria Math" panose="02040503050406030204" pitchFamily="18" charset="0"/>
                            <a:cs typeface="Times New Roman" panose="02020603050405020304" pitchFamily="18" charset="0"/>
                          </a:rPr>
                          <m:t>𝐴</m:t>
                        </m:r>
                        <m:r>
                          <a:rPr lang="en-US" sz="4800" b="0" i="1" smtClean="0">
                            <a:latin typeface="Cambria Math" panose="02040503050406030204" pitchFamily="18" charset="0"/>
                            <a:cs typeface="Times New Roman" panose="02020603050405020304" pitchFamily="18" charset="0"/>
                          </a:rPr>
                          <m:t>′</m:t>
                        </m:r>
                      </m:e>
                      <m:sup>
                        <m:r>
                          <a:rPr lang="en-US" sz="4800" b="0" i="1" smtClean="0">
                            <a:latin typeface="Cambria Math" panose="02040503050406030204" pitchFamily="18" charset="0"/>
                            <a:ea typeface="Cambria Math" panose="02040503050406030204" pitchFamily="18" charset="0"/>
                            <a:cs typeface="Times New Roman" panose="02020603050405020304" pitchFamily="18" charset="0"/>
                          </a:rPr>
                          <m:t>𝜇</m:t>
                        </m:r>
                      </m:sup>
                    </m:sSup>
                  </m:oMath>
                </a14:m>
                <a:endParaRPr lang="en-US" sz="4800" dirty="0">
                  <a:latin typeface="Times New Roman" panose="02020603050405020304" pitchFamily="18" charset="0"/>
                  <a:cs typeface="Times New Roman" panose="02020603050405020304" pitchFamily="18" charset="0"/>
                </a:endParaRPr>
              </a:p>
            </p:txBody>
          </p:sp>
        </mc:Choice>
        <mc:Fallback xmlns="">
          <p:sp>
            <p:nvSpPr>
              <p:cNvPr id="66" name="TextBox 65">
                <a:extLst>
                  <a:ext uri="{FF2B5EF4-FFF2-40B4-BE49-F238E27FC236}">
                    <a16:creationId xmlns:a16="http://schemas.microsoft.com/office/drawing/2014/main" id="{3634A161-5B82-4891-A9DF-1ADE6478DF95}"/>
                  </a:ext>
                </a:extLst>
              </p:cNvPr>
              <p:cNvSpPr txBox="1">
                <a:spLocks noRot="1" noChangeAspect="1" noMove="1" noResize="1" noEditPoints="1" noAdjustHandles="1" noChangeArrowheads="1" noChangeShapeType="1" noTextEdit="1"/>
              </p:cNvSpPr>
              <p:nvPr/>
            </p:nvSpPr>
            <p:spPr>
              <a:xfrm>
                <a:off x="4660038" y="23064392"/>
                <a:ext cx="7483052" cy="1135311"/>
              </a:xfrm>
              <a:prstGeom prst="rect">
                <a:avLst/>
              </a:prstGeom>
              <a:blipFill>
                <a:blip r:embed="rId7"/>
                <a:stretch>
                  <a:fillRect l="-3583" b="-13978"/>
                </a:stretch>
              </a:blipFill>
            </p:spPr>
            <p:txBody>
              <a:bodyPr/>
              <a:lstStyle/>
              <a:p>
                <a:r>
                  <a:rPr lang="en-US">
                    <a:noFill/>
                  </a:rPr>
                  <a:t> </a:t>
                </a:r>
              </a:p>
            </p:txBody>
          </p:sp>
        </mc:Fallback>
      </mc:AlternateContent>
      <p:sp>
        <p:nvSpPr>
          <p:cNvPr id="69" name="TextBox 68">
            <a:extLst>
              <a:ext uri="{FF2B5EF4-FFF2-40B4-BE49-F238E27FC236}">
                <a16:creationId xmlns:a16="http://schemas.microsoft.com/office/drawing/2014/main" id="{4F02494A-F87C-4980-9A7F-15D398A99EFC}"/>
              </a:ext>
            </a:extLst>
          </p:cNvPr>
          <p:cNvSpPr txBox="1"/>
          <p:nvPr/>
        </p:nvSpPr>
        <p:spPr>
          <a:xfrm>
            <a:off x="1201491" y="24284086"/>
            <a:ext cx="2739687" cy="646331"/>
          </a:xfrm>
          <a:prstGeom prst="rect">
            <a:avLst/>
          </a:prstGeom>
          <a:noFill/>
        </p:spPr>
        <p:txBody>
          <a:bodyPr wrap="square" rtlCol="0">
            <a:spAutoFit/>
          </a:bodyPr>
          <a:lstStyle/>
          <a:p>
            <a:r>
              <a:rPr lang="en-US" sz="3600" dirty="0">
                <a:latin typeface="Skeena" pitchFamily="2" charset="0"/>
                <a:cs typeface="Times New Roman" panose="02020603050405020304" pitchFamily="18" charset="0"/>
              </a:rPr>
              <a:t>Kinetic Portal</a:t>
            </a:r>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86E32907-ACDB-40A3-895D-D4C919B9444F}"/>
                  </a:ext>
                </a:extLst>
              </p:cNvPr>
              <p:cNvSpPr txBox="1"/>
              <p:nvPr/>
            </p:nvSpPr>
            <p:spPr>
              <a:xfrm>
                <a:off x="4660038" y="26697922"/>
                <a:ext cx="8733282" cy="944746"/>
              </a:xfrm>
              <a:prstGeom prst="rect">
                <a:avLst/>
              </a:prstGeom>
              <a:noFill/>
            </p:spPr>
            <p:txBody>
              <a:bodyPr wrap="square" rtlCol="0">
                <a:spAutoFit/>
              </a:bodyPr>
              <a:lstStyle/>
              <a:p>
                <a:pPr algn="ctr"/>
                <a:r>
                  <a:rPr lang="en-US" sz="4800" dirty="0">
                    <a:latin typeface="Script MT Bold" panose="03040602040607080904" pitchFamily="66" charset="0"/>
                    <a:cs typeface="Times New Roman" panose="02020603050405020304" pitchFamily="18" charset="0"/>
                  </a:rPr>
                  <a:t>L </a:t>
                </a:r>
                <a14:m>
                  <m:oMath xmlns:m="http://schemas.openxmlformats.org/officeDocument/2006/math">
                    <m:r>
                      <a:rPr lang="el-GR" sz="4800" i="1" smtClean="0">
                        <a:latin typeface="Cambria Math" panose="02040503050406030204" pitchFamily="18" charset="0"/>
                        <a:cs typeface="Times New Roman" panose="02020603050405020304" pitchFamily="18" charset="0"/>
                      </a:rPr>
                      <m:t>⊂</m:t>
                    </m:r>
                    <m:sSub>
                      <m:sSubPr>
                        <m:ctrlPr>
                          <a:rPr lang="el-GR" sz="4800" i="1" smtClean="0">
                            <a:latin typeface="Cambria Math" panose="02040503050406030204" pitchFamily="18" charset="0"/>
                            <a:cs typeface="Times New Roman" panose="02020603050405020304" pitchFamily="18" charset="0"/>
                          </a:rPr>
                        </m:ctrlPr>
                      </m:sSubPr>
                      <m:e>
                        <m:sSup>
                          <m:sSupPr>
                            <m:ctrlPr>
                              <a:rPr lang="en-US" sz="4800" b="0" i="1" smtClean="0">
                                <a:latin typeface="Cambria Math" panose="02040503050406030204" pitchFamily="18" charset="0"/>
                                <a:cs typeface="Times New Roman" panose="02020603050405020304" pitchFamily="18" charset="0"/>
                              </a:rPr>
                            </m:ctrlPr>
                          </m:sSupPr>
                          <m:e>
                            <m:r>
                              <a:rPr lang="en-US" sz="4800" b="0" i="1" smtClean="0">
                                <a:latin typeface="Cambria Math" panose="02040503050406030204" pitchFamily="18" charset="0"/>
                                <a:cs typeface="Times New Roman" panose="02020603050405020304" pitchFamily="18" charset="0"/>
                              </a:rPr>
                              <m:t>𝑦</m:t>
                            </m:r>
                          </m:e>
                          <m:sup>
                            <m:r>
                              <a:rPr lang="en-US" sz="4800" b="0" i="1" smtClean="0">
                                <a:latin typeface="Cambria Math" panose="02040503050406030204" pitchFamily="18" charset="0"/>
                                <a:cs typeface="Times New Roman" panose="02020603050405020304" pitchFamily="18" charset="0"/>
                              </a:rPr>
                              <m:t>′</m:t>
                            </m:r>
                          </m:sup>
                        </m:sSup>
                      </m:e>
                      <m:sub>
                        <m:r>
                          <a:rPr lang="en-US" sz="4800" b="0" i="1" smtClean="0">
                            <a:latin typeface="Cambria Math" panose="02040503050406030204" pitchFamily="18" charset="0"/>
                            <a:cs typeface="Times New Roman" panose="02020603050405020304" pitchFamily="18" charset="0"/>
                          </a:rPr>
                          <m:t>𝑁</m:t>
                        </m:r>
                      </m:sub>
                    </m:sSub>
                    <m:r>
                      <a:rPr lang="en-US" sz="4800" b="0" i="1" smtClean="0">
                        <a:latin typeface="Cambria Math" panose="02040503050406030204" pitchFamily="18" charset="0"/>
                        <a:cs typeface="Times New Roman" panose="02020603050405020304" pitchFamily="18" charset="0"/>
                      </a:rPr>
                      <m:t> </m:t>
                    </m:r>
                    <m:sSup>
                      <m:sSupPr>
                        <m:ctrlPr>
                          <a:rPr lang="en-US" sz="4800" b="0" i="1" smtClean="0">
                            <a:latin typeface="Cambria Math" panose="02040503050406030204" pitchFamily="18" charset="0"/>
                            <a:cs typeface="Times New Roman" panose="02020603050405020304" pitchFamily="18" charset="0"/>
                          </a:rPr>
                        </m:ctrlPr>
                      </m:sSupPr>
                      <m:e>
                        <m:acc>
                          <m:accPr>
                            <m:chr m:val="̅"/>
                            <m:ctrlPr>
                              <a:rPr lang="en-US" sz="4800" b="0" i="1" smtClean="0">
                                <a:latin typeface="Cambria Math" panose="02040503050406030204" pitchFamily="18" charset="0"/>
                                <a:cs typeface="Times New Roman" panose="02020603050405020304" pitchFamily="18" charset="0"/>
                              </a:rPr>
                            </m:ctrlPr>
                          </m:accPr>
                          <m:e>
                            <m:r>
                              <a:rPr lang="en-US" sz="4800" b="0" i="1" smtClean="0">
                                <a:latin typeface="Cambria Math" panose="02040503050406030204" pitchFamily="18" charset="0"/>
                                <a:cs typeface="Times New Roman" panose="02020603050405020304" pitchFamily="18" charset="0"/>
                              </a:rPr>
                              <m:t>𝐿</m:t>
                            </m:r>
                          </m:e>
                        </m:acc>
                      </m:e>
                      <m:sup>
                        <m:r>
                          <a:rPr lang="en-US" sz="4800" b="0" i="1" smtClean="0">
                            <a:latin typeface="Cambria Math" panose="02040503050406030204" pitchFamily="18" charset="0"/>
                            <a:cs typeface="Times New Roman" panose="02020603050405020304" pitchFamily="18" charset="0"/>
                          </a:rPr>
                          <m:t>′</m:t>
                        </m:r>
                      </m:sup>
                    </m:sSup>
                    <m:sSup>
                      <m:sSupPr>
                        <m:ctrlPr>
                          <a:rPr lang="en-US" sz="4800" b="0" i="1" smtClean="0">
                            <a:latin typeface="Cambria Math" panose="02040503050406030204" pitchFamily="18" charset="0"/>
                            <a:cs typeface="Times New Roman" panose="02020603050405020304" pitchFamily="18" charset="0"/>
                          </a:rPr>
                        </m:ctrlPr>
                      </m:sSupPr>
                      <m:e>
                        <m:r>
                          <a:rPr lang="en-US" sz="4800" b="0" i="1" smtClean="0">
                            <a:latin typeface="Cambria Math" panose="02040503050406030204" pitchFamily="18" charset="0"/>
                            <a:cs typeface="Times New Roman" panose="02020603050405020304" pitchFamily="18" charset="0"/>
                          </a:rPr>
                          <m:t>Ĥ</m:t>
                        </m:r>
                      </m:e>
                      <m:sup>
                        <m:r>
                          <a:rPr lang="en-US" sz="4800" b="0" i="1" smtClean="0">
                            <a:latin typeface="Cambria Math" panose="02040503050406030204" pitchFamily="18" charset="0"/>
                            <a:cs typeface="Times New Roman" panose="02020603050405020304" pitchFamily="18" charset="0"/>
                          </a:rPr>
                          <m:t>′</m:t>
                        </m:r>
                      </m:sup>
                    </m:sSup>
                    <m:sSub>
                      <m:sSubPr>
                        <m:ctrlPr>
                          <a:rPr lang="en-US" sz="4800" i="1" dirty="0" smtClean="0">
                            <a:latin typeface="Cambria Math" panose="02040503050406030204" pitchFamily="18" charset="0"/>
                            <a:cs typeface="Times New Roman" panose="02020603050405020304" pitchFamily="18" charset="0"/>
                          </a:rPr>
                        </m:ctrlPr>
                      </m:sSubPr>
                      <m:e>
                        <m:r>
                          <a:rPr lang="en-US" sz="4800" b="0" i="1" dirty="0" smtClean="0">
                            <a:latin typeface="Cambria Math" panose="02040503050406030204" pitchFamily="18" charset="0"/>
                            <a:cs typeface="Times New Roman" panose="02020603050405020304" pitchFamily="18" charset="0"/>
                          </a:rPr>
                          <m:t>𝑁</m:t>
                        </m:r>
                      </m:e>
                      <m:sub>
                        <m:r>
                          <a:rPr lang="en-US" sz="4800" b="0" i="1" dirty="0" smtClean="0">
                            <a:latin typeface="Cambria Math" panose="02040503050406030204" pitchFamily="18" charset="0"/>
                            <a:cs typeface="Times New Roman" panose="02020603050405020304" pitchFamily="18" charset="0"/>
                          </a:rPr>
                          <m:t>𝑅</m:t>
                        </m:r>
                      </m:sub>
                    </m:sSub>
                    <m:r>
                      <a:rPr lang="en-US" sz="4800" b="0" i="1" smtClean="0">
                        <a:latin typeface="Cambria Math" panose="02040503050406030204" pitchFamily="18" charset="0"/>
                        <a:cs typeface="Times New Roman" panose="02020603050405020304" pitchFamily="18" charset="0"/>
                      </a:rPr>
                      <m:t>+</m:t>
                    </m:r>
                    <m:sSub>
                      <m:sSubPr>
                        <m:ctrlPr>
                          <a:rPr lang="el-GR" sz="4800" i="1">
                            <a:latin typeface="Cambria Math" panose="02040503050406030204" pitchFamily="18" charset="0"/>
                            <a:cs typeface="Times New Roman" panose="02020603050405020304" pitchFamily="18" charset="0"/>
                          </a:rPr>
                        </m:ctrlPr>
                      </m:sSubPr>
                      <m:e>
                        <m:r>
                          <a:rPr lang="en-US" sz="4800" b="0" i="1" smtClean="0">
                            <a:latin typeface="Cambria Math" panose="02040503050406030204" pitchFamily="18" charset="0"/>
                            <a:cs typeface="Times New Roman" panose="02020603050405020304" pitchFamily="18" charset="0"/>
                          </a:rPr>
                          <m:t>𝑦</m:t>
                        </m:r>
                      </m:e>
                      <m:sub>
                        <m:r>
                          <a:rPr lang="en-US" sz="4800" i="1">
                            <a:latin typeface="Cambria Math" panose="02040503050406030204" pitchFamily="18" charset="0"/>
                            <a:cs typeface="Times New Roman" panose="02020603050405020304" pitchFamily="18" charset="0"/>
                          </a:rPr>
                          <m:t>𝑁</m:t>
                        </m:r>
                      </m:sub>
                    </m:sSub>
                    <m:acc>
                      <m:accPr>
                        <m:chr m:val="̅"/>
                        <m:ctrlPr>
                          <a:rPr lang="en-US" sz="4800" i="1">
                            <a:latin typeface="Cambria Math" panose="02040503050406030204" pitchFamily="18" charset="0"/>
                            <a:cs typeface="Times New Roman" panose="02020603050405020304" pitchFamily="18" charset="0"/>
                          </a:rPr>
                        </m:ctrlPr>
                      </m:accPr>
                      <m:e>
                        <m:r>
                          <a:rPr lang="en-US" sz="4800" i="1">
                            <a:latin typeface="Cambria Math" panose="02040503050406030204" pitchFamily="18" charset="0"/>
                            <a:cs typeface="Times New Roman" panose="02020603050405020304" pitchFamily="18" charset="0"/>
                          </a:rPr>
                          <m:t>𝐿</m:t>
                        </m:r>
                      </m:e>
                    </m:acc>
                    <m:r>
                      <a:rPr lang="en-US" sz="4800" i="1">
                        <a:latin typeface="Cambria Math" panose="02040503050406030204" pitchFamily="18" charset="0"/>
                        <a:cs typeface="Times New Roman" panose="02020603050405020304" pitchFamily="18" charset="0"/>
                      </a:rPr>
                      <m:t>Ĥ</m:t>
                    </m:r>
                    <m:sSub>
                      <m:sSubPr>
                        <m:ctrlPr>
                          <a:rPr lang="en-US" sz="4800" i="1" dirty="0">
                            <a:latin typeface="Cambria Math" panose="02040503050406030204" pitchFamily="18" charset="0"/>
                            <a:cs typeface="Times New Roman" panose="02020603050405020304" pitchFamily="18" charset="0"/>
                          </a:rPr>
                        </m:ctrlPr>
                      </m:sSubPr>
                      <m:e>
                        <m:r>
                          <a:rPr lang="en-US" sz="4800" i="1" dirty="0">
                            <a:latin typeface="Cambria Math" panose="02040503050406030204" pitchFamily="18" charset="0"/>
                            <a:cs typeface="Times New Roman" panose="02020603050405020304" pitchFamily="18" charset="0"/>
                          </a:rPr>
                          <m:t>𝑁</m:t>
                        </m:r>
                      </m:e>
                      <m:sub>
                        <m:r>
                          <a:rPr lang="en-US" sz="4800" i="1" dirty="0">
                            <a:latin typeface="Cambria Math" panose="02040503050406030204" pitchFamily="18" charset="0"/>
                            <a:cs typeface="Times New Roman" panose="02020603050405020304" pitchFamily="18" charset="0"/>
                          </a:rPr>
                          <m:t>𝑅</m:t>
                        </m:r>
                      </m:sub>
                    </m:sSub>
                    <m:r>
                      <a:rPr lang="en-US" sz="4800" b="0" i="1" dirty="0" smtClean="0">
                        <a:latin typeface="Cambria Math" panose="02040503050406030204" pitchFamily="18" charset="0"/>
                        <a:cs typeface="Times New Roman" panose="02020603050405020304" pitchFamily="18" charset="0"/>
                      </a:rPr>
                      <m:t>+</m:t>
                    </m:r>
                    <m:r>
                      <a:rPr lang="en-US" sz="4800" b="0" i="1" dirty="0" smtClean="0">
                        <a:latin typeface="Cambria Math" panose="02040503050406030204" pitchFamily="18" charset="0"/>
                        <a:cs typeface="Times New Roman" panose="02020603050405020304" pitchFamily="18" charset="0"/>
                      </a:rPr>
                      <m:t>𝑐</m:t>
                    </m:r>
                    <m:r>
                      <a:rPr lang="en-US" sz="4800" b="0" i="1" dirty="0" smtClean="0">
                        <a:latin typeface="Cambria Math" panose="02040503050406030204" pitchFamily="18" charset="0"/>
                        <a:cs typeface="Times New Roman" panose="02020603050405020304" pitchFamily="18" charset="0"/>
                      </a:rPr>
                      <m:t>.</m:t>
                    </m:r>
                    <m:r>
                      <a:rPr lang="en-US" sz="4800" b="0" i="1" dirty="0" smtClean="0">
                        <a:latin typeface="Cambria Math" panose="02040503050406030204" pitchFamily="18" charset="0"/>
                        <a:cs typeface="Times New Roman" panose="02020603050405020304" pitchFamily="18" charset="0"/>
                      </a:rPr>
                      <m:t>𝑐</m:t>
                    </m:r>
                  </m:oMath>
                </a14:m>
                <a:endParaRPr lang="en-US" sz="4800" dirty="0">
                  <a:latin typeface="Times New Roman" panose="02020603050405020304" pitchFamily="18" charset="0"/>
                  <a:cs typeface="Times New Roman" panose="02020603050405020304" pitchFamily="18" charset="0"/>
                </a:endParaRPr>
              </a:p>
            </p:txBody>
          </p:sp>
        </mc:Choice>
        <mc:Fallback xmlns="">
          <p:sp>
            <p:nvSpPr>
              <p:cNvPr id="70" name="TextBox 69">
                <a:extLst>
                  <a:ext uri="{FF2B5EF4-FFF2-40B4-BE49-F238E27FC236}">
                    <a16:creationId xmlns:a16="http://schemas.microsoft.com/office/drawing/2014/main" id="{86E32907-ACDB-40A3-895D-D4C919B9444F}"/>
                  </a:ext>
                </a:extLst>
              </p:cNvPr>
              <p:cNvSpPr txBox="1">
                <a:spLocks noRot="1" noChangeAspect="1" noMove="1" noResize="1" noEditPoints="1" noAdjustHandles="1" noChangeArrowheads="1" noChangeShapeType="1" noTextEdit="1"/>
              </p:cNvSpPr>
              <p:nvPr/>
            </p:nvSpPr>
            <p:spPr>
              <a:xfrm>
                <a:off x="4660038" y="26697922"/>
                <a:ext cx="8733282" cy="944746"/>
              </a:xfrm>
              <a:prstGeom prst="rect">
                <a:avLst/>
              </a:prstGeom>
              <a:blipFill>
                <a:blip r:embed="rId8"/>
                <a:stretch>
                  <a:fillRect l="-2791" t="-10323" b="-25806"/>
                </a:stretch>
              </a:blipFill>
            </p:spPr>
            <p:txBody>
              <a:bodyPr/>
              <a:lstStyle/>
              <a:p>
                <a:r>
                  <a:rPr lang="en-US">
                    <a:noFill/>
                  </a:rPr>
                  <a:t> </a:t>
                </a:r>
              </a:p>
            </p:txBody>
          </p:sp>
        </mc:Fallback>
      </mc:AlternateContent>
      <p:pic>
        <p:nvPicPr>
          <p:cNvPr id="73" name="Picture 72" descr="Shape&#10;&#10;Description automatically generated with medium confidence">
            <a:extLst>
              <a:ext uri="{FF2B5EF4-FFF2-40B4-BE49-F238E27FC236}">
                <a16:creationId xmlns:a16="http://schemas.microsoft.com/office/drawing/2014/main" id="{6FB54A8D-24DF-4B8F-91C6-0F46F200F6B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34066" y="24387947"/>
            <a:ext cx="7483052" cy="2135466"/>
          </a:xfrm>
          <a:prstGeom prst="rect">
            <a:avLst/>
          </a:prstGeom>
        </p:spPr>
      </p:pic>
      <p:sp>
        <p:nvSpPr>
          <p:cNvPr id="77" name="TextBox 76">
            <a:extLst>
              <a:ext uri="{FF2B5EF4-FFF2-40B4-BE49-F238E27FC236}">
                <a16:creationId xmlns:a16="http://schemas.microsoft.com/office/drawing/2014/main" id="{DC3C744E-E0B2-4705-8F7A-68439848AAF9}"/>
              </a:ext>
            </a:extLst>
          </p:cNvPr>
          <p:cNvSpPr txBox="1"/>
          <p:nvPr/>
        </p:nvSpPr>
        <p:spPr>
          <a:xfrm>
            <a:off x="1070082" y="28823807"/>
            <a:ext cx="3112282" cy="646331"/>
          </a:xfrm>
          <a:prstGeom prst="rect">
            <a:avLst/>
          </a:prstGeom>
          <a:noFill/>
        </p:spPr>
        <p:txBody>
          <a:bodyPr wrap="square" rtlCol="0">
            <a:spAutoFit/>
          </a:bodyPr>
          <a:lstStyle/>
          <a:p>
            <a:r>
              <a:rPr lang="en-US" sz="3600" dirty="0">
                <a:latin typeface="Skeena" pitchFamily="2" charset="0"/>
                <a:cs typeface="Times New Roman" panose="02020603050405020304" pitchFamily="18" charset="0"/>
              </a:rPr>
              <a:t>Neutrino Portal</a:t>
            </a:r>
          </a:p>
        </p:txBody>
      </p:sp>
      <p:pic>
        <p:nvPicPr>
          <p:cNvPr id="75" name="Picture 74" descr="Shape&#10;&#10;Description automatically generated with medium confidence">
            <a:extLst>
              <a:ext uri="{FF2B5EF4-FFF2-40B4-BE49-F238E27FC236}">
                <a16:creationId xmlns:a16="http://schemas.microsoft.com/office/drawing/2014/main" id="{EF62E8EF-ED41-412E-B1B6-75EF4CD19F4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45647" y="27912828"/>
            <a:ext cx="7075511" cy="3449379"/>
          </a:xfrm>
          <a:prstGeom prst="rect">
            <a:avLst/>
          </a:prstGeom>
        </p:spPr>
      </p:pic>
      <p:sp>
        <p:nvSpPr>
          <p:cNvPr id="79" name="Text Placeholder 2">
            <a:extLst>
              <a:ext uri="{FF2B5EF4-FFF2-40B4-BE49-F238E27FC236}">
                <a16:creationId xmlns:a16="http://schemas.microsoft.com/office/drawing/2014/main" id="{EF42F714-F5BF-4ECB-BAAE-DBAC52FE21D0}"/>
              </a:ext>
            </a:extLst>
          </p:cNvPr>
          <p:cNvSpPr txBox="1">
            <a:spLocks/>
          </p:cNvSpPr>
          <p:nvPr/>
        </p:nvSpPr>
        <p:spPr>
          <a:xfrm>
            <a:off x="497313" y="32323291"/>
            <a:ext cx="14287866" cy="1383888"/>
          </a:xfrm>
          <a:prstGeom prst="rect">
            <a:avLst/>
          </a:prstGeom>
          <a:solidFill>
            <a:schemeClr val="accent1"/>
          </a:solidFill>
          <a:ln w="25400">
            <a:solidFill>
              <a:schemeClr val="accent1">
                <a:lumMod val="75000"/>
              </a:schemeClr>
            </a:solidFill>
          </a:ln>
        </p:spPr>
        <p:txBody>
          <a:bodyPr wrap="square" lIns="89551" tIns="89551" rIns="89551" bIns="89551" anchor="ctr" anchorCtr="1">
            <a:noAutofit/>
          </a:bodyPr>
          <a:lstStyle>
            <a:lvl1pPr marL="0" indent="0" algn="ctr" defTabSz="4298410" rtl="0" eaLnBrk="1" latinLnBrk="0" hangingPunct="1">
              <a:spcBef>
                <a:spcPct val="20000"/>
              </a:spcBef>
              <a:buFont typeface="Arial" pitchFamily="34" charset="0"/>
              <a:buNone/>
              <a:defRPr sz="3900" b="1" u="sng" kern="1200" baseline="0">
                <a:solidFill>
                  <a:schemeClr val="accent5">
                    <a:lumMod val="50000"/>
                  </a:schemeClr>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a:lstStyle>
          <a:p>
            <a:r>
              <a:rPr lang="en-US" sz="7200" b="0" u="none" dirty="0">
                <a:latin typeface="Abadi" panose="020B0604020104020204" pitchFamily="34" charset="0"/>
                <a:cs typeface="Adobe Devanagari" panose="02040503050201020203" pitchFamily="18" charset="0"/>
              </a:rPr>
              <a:t>Asymmetry Transfer</a:t>
            </a:r>
          </a:p>
        </p:txBody>
      </p:sp>
      <p:sp>
        <p:nvSpPr>
          <p:cNvPr id="89" name="TextBox 88">
            <a:extLst>
              <a:ext uri="{FF2B5EF4-FFF2-40B4-BE49-F238E27FC236}">
                <a16:creationId xmlns:a16="http://schemas.microsoft.com/office/drawing/2014/main" id="{AA1741F2-72CD-4CC7-AE55-3D3E4F897D74}"/>
              </a:ext>
            </a:extLst>
          </p:cNvPr>
          <p:cNvSpPr txBox="1"/>
          <p:nvPr/>
        </p:nvSpPr>
        <p:spPr>
          <a:xfrm>
            <a:off x="4691311" y="916948"/>
            <a:ext cx="20465533" cy="1600438"/>
          </a:xfrm>
          <a:prstGeom prst="rect">
            <a:avLst/>
          </a:prstGeom>
          <a:noFill/>
        </p:spPr>
        <p:txBody>
          <a:bodyPr wrap="square" rtlCol="0">
            <a:spAutoFit/>
          </a:bodyPr>
          <a:lstStyle/>
          <a:p>
            <a:pPr algn="ctr"/>
            <a:r>
              <a:rPr lang="en-US" sz="9800" dirty="0">
                <a:latin typeface="Adobe Devanagari" panose="02040503050201020203" pitchFamily="18" charset="0"/>
                <a:cs typeface="Adobe Devanagari" panose="02040503050201020203" pitchFamily="18" charset="0"/>
              </a:rPr>
              <a:t>Asymmetric Dark Matter May Not Be Light</a:t>
            </a:r>
            <a:endParaRPr lang="en-US" sz="9800" b="1" dirty="0">
              <a:solidFill>
                <a:schemeClr val="accent5">
                  <a:lumMod val="50000"/>
                </a:schemeClr>
              </a:solidFill>
              <a:latin typeface="Adobe Devanagari" panose="02040503050201020203" pitchFamily="18" charset="0"/>
              <a:cs typeface="Adobe Devanagari" panose="02040503050201020203" pitchFamily="18" charset="0"/>
            </a:endParaRPr>
          </a:p>
        </p:txBody>
      </p:sp>
      <p:sp>
        <p:nvSpPr>
          <p:cNvPr id="90" name="TextBox 89">
            <a:extLst>
              <a:ext uri="{FF2B5EF4-FFF2-40B4-BE49-F238E27FC236}">
                <a16:creationId xmlns:a16="http://schemas.microsoft.com/office/drawing/2014/main" id="{679BF77E-BCE5-4D9C-8DA4-1417264BD366}"/>
              </a:ext>
            </a:extLst>
          </p:cNvPr>
          <p:cNvSpPr txBox="1"/>
          <p:nvPr/>
        </p:nvSpPr>
        <p:spPr>
          <a:xfrm>
            <a:off x="4445138" y="2541925"/>
            <a:ext cx="21384929" cy="1031051"/>
          </a:xfrm>
          <a:prstGeom prst="rect">
            <a:avLst/>
          </a:prstGeom>
          <a:noFill/>
        </p:spPr>
        <p:txBody>
          <a:bodyPr wrap="square" rtlCol="0">
            <a:spAutoFit/>
          </a:bodyPr>
          <a:lstStyle/>
          <a:p>
            <a:pPr marL="0" marR="0" lvl="0" indent="0" algn="ctr" defTabSz="4298410" rtl="0" eaLnBrk="1" fontAlgn="auto" latinLnBrk="0" hangingPunct="1">
              <a:lnSpc>
                <a:spcPct val="100000"/>
              </a:lnSpc>
              <a:spcBef>
                <a:spcPct val="20000"/>
              </a:spcBef>
              <a:spcAft>
                <a:spcPts val="0"/>
              </a:spcAft>
              <a:buClrTx/>
              <a:buSzTx/>
              <a:buFontTx/>
              <a:buNone/>
              <a:tabLst/>
              <a:defRPr/>
            </a:pPr>
            <a:r>
              <a:rPr kumimoji="0" lang="en-US" sz="6100" b="0" i="0" u="none" strike="noStrike" kern="1200" cap="none" spc="0" normalizeH="0" baseline="0" noProof="0" dirty="0">
                <a:ln>
                  <a:noFill/>
                </a:ln>
                <a:solidFill>
                  <a:srgbClr val="4472C4">
                    <a:lumMod val="50000"/>
                  </a:srgbClr>
                </a:solidFill>
                <a:effectLst/>
                <a:uLnTx/>
                <a:uFillTx/>
                <a:latin typeface="Adobe Devanagari" panose="02040503050201020203" pitchFamily="18" charset="0"/>
                <a:ea typeface="+mn-ea"/>
                <a:cs typeface="Adobe Devanagari" panose="02040503050201020203" pitchFamily="18" charset="0"/>
              </a:rPr>
              <a:t>Eleanor Hall</a:t>
            </a:r>
            <a:r>
              <a:rPr kumimoji="0" lang="en-US" sz="6100" b="0" i="0" u="none" strike="noStrike" kern="1200" cap="none" spc="0" normalizeH="0" baseline="30000" noProof="0" dirty="0">
                <a:ln>
                  <a:noFill/>
                </a:ln>
                <a:solidFill>
                  <a:srgbClr val="4472C4">
                    <a:lumMod val="50000"/>
                  </a:srgbClr>
                </a:solidFill>
                <a:effectLst/>
                <a:uLnTx/>
                <a:uFillTx/>
                <a:latin typeface="Adobe Devanagari" panose="02040503050201020203" pitchFamily="18" charset="0"/>
                <a:ea typeface="+mn-ea"/>
                <a:cs typeface="Adobe Devanagari" panose="02040503050201020203" pitchFamily="18" charset="0"/>
              </a:rPr>
              <a:t>1,2</a:t>
            </a:r>
            <a:r>
              <a:rPr kumimoji="0" lang="en-US" sz="6100" b="0" i="0" u="none" strike="noStrike" kern="1200" cap="none" spc="0" normalizeH="0" baseline="0" noProof="0" dirty="0">
                <a:ln>
                  <a:noFill/>
                </a:ln>
                <a:solidFill>
                  <a:srgbClr val="4472C4">
                    <a:lumMod val="50000"/>
                  </a:srgbClr>
                </a:solidFill>
                <a:effectLst/>
                <a:uLnTx/>
                <a:uFillTx/>
                <a:latin typeface="Adobe Devanagari" panose="02040503050201020203" pitchFamily="18" charset="0"/>
                <a:ea typeface="+mn-ea"/>
                <a:cs typeface="Adobe Devanagari" panose="02040503050201020203" pitchFamily="18" charset="0"/>
              </a:rPr>
              <a:t>, Robert McGhee</a:t>
            </a:r>
            <a:r>
              <a:rPr kumimoji="0" lang="en-US" sz="6100" b="0" i="0" u="none" strike="noStrike" kern="1200" cap="none" spc="0" normalizeH="0" baseline="30000" noProof="0" dirty="0">
                <a:ln>
                  <a:noFill/>
                </a:ln>
                <a:solidFill>
                  <a:srgbClr val="4472C4">
                    <a:lumMod val="50000"/>
                  </a:srgbClr>
                </a:solidFill>
                <a:effectLst/>
                <a:uLnTx/>
                <a:uFillTx/>
                <a:latin typeface="Adobe Devanagari" panose="02040503050201020203" pitchFamily="18" charset="0"/>
                <a:ea typeface="+mn-ea"/>
                <a:cs typeface="Adobe Devanagari" panose="02040503050201020203" pitchFamily="18" charset="0"/>
              </a:rPr>
              <a:t>3</a:t>
            </a:r>
            <a:r>
              <a:rPr kumimoji="0" lang="en-US" sz="6100" b="0" i="0" u="none" strike="noStrike" kern="1200" cap="none" spc="0" normalizeH="0" baseline="0" noProof="0" dirty="0">
                <a:ln>
                  <a:noFill/>
                </a:ln>
                <a:solidFill>
                  <a:srgbClr val="4472C4">
                    <a:lumMod val="50000"/>
                  </a:srgbClr>
                </a:solidFill>
                <a:effectLst/>
                <a:uLnTx/>
                <a:uFillTx/>
                <a:latin typeface="Adobe Devanagari" panose="02040503050201020203" pitchFamily="18" charset="0"/>
                <a:ea typeface="+mn-ea"/>
                <a:cs typeface="Adobe Devanagari" panose="02040503050201020203" pitchFamily="18" charset="0"/>
              </a:rPr>
              <a:t>, Hitoshi Murayama</a:t>
            </a:r>
            <a:r>
              <a:rPr kumimoji="0" lang="en-US" sz="6100" b="0" i="0" u="none" strike="noStrike" kern="1200" cap="none" spc="0" normalizeH="0" baseline="30000" noProof="0" dirty="0">
                <a:ln>
                  <a:noFill/>
                </a:ln>
                <a:solidFill>
                  <a:srgbClr val="4472C4">
                    <a:lumMod val="50000"/>
                  </a:srgbClr>
                </a:solidFill>
                <a:effectLst/>
                <a:uLnTx/>
                <a:uFillTx/>
                <a:latin typeface="Adobe Devanagari" panose="02040503050201020203" pitchFamily="18" charset="0"/>
                <a:ea typeface="+mn-ea"/>
                <a:cs typeface="Adobe Devanagari" panose="02040503050201020203" pitchFamily="18" charset="0"/>
              </a:rPr>
              <a:t>1,2,4</a:t>
            </a:r>
            <a:r>
              <a:rPr kumimoji="0" lang="en-US" sz="6100" b="0" i="0" u="none" strike="noStrike" kern="1200" cap="none" spc="0" normalizeH="0" baseline="0" noProof="0" dirty="0">
                <a:ln>
                  <a:noFill/>
                </a:ln>
                <a:solidFill>
                  <a:srgbClr val="4472C4">
                    <a:lumMod val="50000"/>
                  </a:srgbClr>
                </a:solidFill>
                <a:effectLst/>
                <a:uLnTx/>
                <a:uFillTx/>
                <a:latin typeface="Adobe Devanagari" panose="02040503050201020203" pitchFamily="18" charset="0"/>
                <a:ea typeface="+mn-ea"/>
                <a:cs typeface="Adobe Devanagari" panose="02040503050201020203" pitchFamily="18" charset="0"/>
              </a:rPr>
              <a:t>, </a:t>
            </a:r>
            <a:r>
              <a:rPr kumimoji="0" lang="en-US" sz="6100" b="0" i="0" u="sng" strike="noStrike" kern="1200" cap="none" spc="0" normalizeH="0" baseline="0" noProof="0" dirty="0">
                <a:ln>
                  <a:noFill/>
                </a:ln>
                <a:solidFill>
                  <a:srgbClr val="4472C4">
                    <a:lumMod val="50000"/>
                  </a:srgbClr>
                </a:solidFill>
                <a:effectLst/>
                <a:uLnTx/>
                <a:uFillTx/>
                <a:latin typeface="Adobe Devanagari" panose="02040503050201020203" pitchFamily="18" charset="0"/>
                <a:ea typeface="+mn-ea"/>
                <a:cs typeface="Adobe Devanagari" panose="02040503050201020203" pitchFamily="18" charset="0"/>
              </a:rPr>
              <a:t>Bethany Suter</a:t>
            </a:r>
            <a:r>
              <a:rPr kumimoji="0" lang="en-US" sz="6100" b="0" i="0" strike="noStrike" kern="1200" cap="none" spc="0" normalizeH="0" baseline="30000" noProof="0" dirty="0">
                <a:ln>
                  <a:noFill/>
                </a:ln>
                <a:solidFill>
                  <a:srgbClr val="4472C4">
                    <a:lumMod val="50000"/>
                  </a:srgbClr>
                </a:solidFill>
                <a:effectLst/>
                <a:uLnTx/>
                <a:uFillTx/>
                <a:latin typeface="Adobe Devanagari" panose="02040503050201020203" pitchFamily="18" charset="0"/>
                <a:ea typeface="+mn-ea"/>
                <a:cs typeface="Adobe Devanagari" panose="02040503050201020203" pitchFamily="18" charset="0"/>
              </a:rPr>
              <a:t>1,2</a:t>
            </a:r>
            <a:endParaRPr kumimoji="0" lang="en-US" sz="6100" b="0" i="0" strike="noStrike" kern="1200" cap="none" spc="0" normalizeH="0" baseline="0" noProof="0" dirty="0">
              <a:ln>
                <a:noFill/>
              </a:ln>
              <a:solidFill>
                <a:srgbClr val="4472C4">
                  <a:lumMod val="50000"/>
                </a:srgbClr>
              </a:solidFill>
              <a:effectLst/>
              <a:uLnTx/>
              <a:uFillTx/>
              <a:latin typeface="Adobe Devanagari" panose="02040503050201020203" pitchFamily="18" charset="0"/>
              <a:ea typeface="+mn-ea"/>
              <a:cs typeface="Adobe Devanagari" panose="02040503050201020203" pitchFamily="18" charset="0"/>
            </a:endParaRPr>
          </a:p>
        </p:txBody>
      </p:sp>
      <p:sp>
        <p:nvSpPr>
          <p:cNvPr id="91" name="TextBox 90">
            <a:extLst>
              <a:ext uri="{FF2B5EF4-FFF2-40B4-BE49-F238E27FC236}">
                <a16:creationId xmlns:a16="http://schemas.microsoft.com/office/drawing/2014/main" id="{5163696A-0B02-47CB-8FA8-1A40B178ED4E}"/>
              </a:ext>
            </a:extLst>
          </p:cNvPr>
          <p:cNvSpPr txBox="1"/>
          <p:nvPr/>
        </p:nvSpPr>
        <p:spPr>
          <a:xfrm>
            <a:off x="4446343" y="3737863"/>
            <a:ext cx="21218872" cy="1341906"/>
          </a:xfrm>
          <a:prstGeom prst="rect">
            <a:avLst/>
          </a:prstGeom>
          <a:noFill/>
        </p:spPr>
        <p:txBody>
          <a:bodyPr wrap="square" rtlCol="0">
            <a:spAutoFit/>
          </a:bodyPr>
          <a:lstStyle/>
          <a:p>
            <a:pPr marL="0" marR="0" lvl="0" indent="0" algn="ctr" defTabSz="4298410" rtl="0" eaLnBrk="1" fontAlgn="auto" latinLnBrk="0" hangingPunct="1">
              <a:lnSpc>
                <a:spcPct val="100000"/>
              </a:lnSpc>
              <a:spcBef>
                <a:spcPct val="20000"/>
              </a:spcBef>
              <a:spcAft>
                <a:spcPts val="0"/>
              </a:spcAft>
              <a:buClrTx/>
              <a:buSzTx/>
              <a:buFontTx/>
              <a:buNone/>
              <a:tabLst/>
              <a:defRPr/>
            </a:pPr>
            <a:r>
              <a:rPr kumimoji="0" lang="en-US" sz="3800" b="0" i="0" u="none" strike="noStrike" kern="1200" cap="none" spc="0" normalizeH="0" baseline="30000" noProof="0" dirty="0">
                <a:ln>
                  <a:noFill/>
                </a:ln>
                <a:solidFill>
                  <a:srgbClr val="4472C4">
                    <a:lumMod val="50000"/>
                  </a:srgbClr>
                </a:solidFill>
                <a:effectLst/>
                <a:uLnTx/>
                <a:uFillTx/>
                <a:latin typeface="Adobe Devanagari" panose="02040503050201020203" pitchFamily="18" charset="0"/>
                <a:ea typeface="+mn-ea"/>
                <a:cs typeface="Adobe Devanagari" panose="02040503050201020203" pitchFamily="18" charset="0"/>
              </a:rPr>
              <a:t>1</a:t>
            </a:r>
            <a:r>
              <a:rPr kumimoji="0" lang="en-US" sz="3800" b="0" i="0" u="none" strike="noStrike" kern="1200" cap="none" spc="0" normalizeH="0" baseline="0" noProof="0" dirty="0">
                <a:ln>
                  <a:noFill/>
                </a:ln>
                <a:solidFill>
                  <a:srgbClr val="4472C4">
                    <a:lumMod val="50000"/>
                  </a:srgbClr>
                </a:solidFill>
                <a:effectLst/>
                <a:uLnTx/>
                <a:uFillTx/>
                <a:latin typeface="Adobe Devanagari" panose="02040503050201020203" pitchFamily="18" charset="0"/>
                <a:ea typeface="+mn-ea"/>
                <a:cs typeface="Adobe Devanagari" panose="02040503050201020203" pitchFamily="18" charset="0"/>
              </a:rPr>
              <a:t>University of California, Berkeley; </a:t>
            </a:r>
            <a:r>
              <a:rPr kumimoji="0" lang="en-US" sz="3800" b="0" i="0" u="none" strike="noStrike" kern="1200" cap="none" spc="0" normalizeH="0" baseline="30000" noProof="0" dirty="0">
                <a:ln>
                  <a:noFill/>
                </a:ln>
                <a:solidFill>
                  <a:srgbClr val="4472C4">
                    <a:lumMod val="50000"/>
                  </a:srgbClr>
                </a:solidFill>
                <a:effectLst/>
                <a:uLnTx/>
                <a:uFillTx/>
                <a:latin typeface="Adobe Devanagari" panose="02040503050201020203" pitchFamily="18" charset="0"/>
                <a:ea typeface="+mn-ea"/>
                <a:cs typeface="Adobe Devanagari" panose="02040503050201020203" pitchFamily="18" charset="0"/>
              </a:rPr>
              <a:t>2</a:t>
            </a:r>
            <a:r>
              <a:rPr kumimoji="0" lang="en-US" sz="3800" b="0" i="0" u="none" strike="noStrike" kern="1200" cap="none" spc="0" normalizeH="0" baseline="0" noProof="0" dirty="0">
                <a:ln>
                  <a:noFill/>
                </a:ln>
                <a:solidFill>
                  <a:srgbClr val="4472C4">
                    <a:lumMod val="50000"/>
                  </a:srgbClr>
                </a:solidFill>
                <a:effectLst/>
                <a:uLnTx/>
                <a:uFillTx/>
                <a:latin typeface="Adobe Devanagari" panose="02040503050201020203" pitchFamily="18" charset="0"/>
                <a:ea typeface="+mn-ea"/>
                <a:cs typeface="Adobe Devanagari" panose="02040503050201020203" pitchFamily="18" charset="0"/>
              </a:rPr>
              <a:t>Lawrence Berkeley National Lab; </a:t>
            </a:r>
            <a:r>
              <a:rPr kumimoji="0" lang="en-US" sz="3800" b="0" i="0" u="none" strike="noStrike" kern="1200" cap="none" spc="0" normalizeH="0" baseline="30000" noProof="0" dirty="0">
                <a:ln>
                  <a:noFill/>
                </a:ln>
                <a:solidFill>
                  <a:srgbClr val="4472C4">
                    <a:lumMod val="50000"/>
                  </a:srgbClr>
                </a:solidFill>
                <a:effectLst/>
                <a:uLnTx/>
                <a:uFillTx/>
                <a:latin typeface="Adobe Devanagari" panose="02040503050201020203" pitchFamily="18" charset="0"/>
                <a:ea typeface="+mn-ea"/>
                <a:cs typeface="Adobe Devanagari" panose="02040503050201020203" pitchFamily="18" charset="0"/>
              </a:rPr>
              <a:t>3</a:t>
            </a:r>
            <a:r>
              <a:rPr kumimoji="0" lang="en-US" sz="3800" b="0" i="0" u="none" strike="noStrike" kern="1200" cap="none" spc="0" normalizeH="0" baseline="0" noProof="0" dirty="0">
                <a:ln>
                  <a:noFill/>
                </a:ln>
                <a:solidFill>
                  <a:srgbClr val="4472C4">
                    <a:lumMod val="50000"/>
                  </a:srgbClr>
                </a:solidFill>
                <a:effectLst/>
                <a:uLnTx/>
                <a:uFillTx/>
                <a:latin typeface="Adobe Devanagari" panose="02040503050201020203" pitchFamily="18" charset="0"/>
                <a:ea typeface="+mn-ea"/>
                <a:cs typeface="Adobe Devanagari" panose="02040503050201020203" pitchFamily="18" charset="0"/>
              </a:rPr>
              <a:t>University of Michigan;  </a:t>
            </a:r>
            <a:r>
              <a:rPr kumimoji="0" lang="en-US" sz="3800" b="0" i="0" u="none" strike="noStrike" kern="1200" cap="none" spc="0" normalizeH="0" baseline="30000" noProof="0" dirty="0">
                <a:ln>
                  <a:noFill/>
                </a:ln>
                <a:solidFill>
                  <a:srgbClr val="4472C4">
                    <a:lumMod val="50000"/>
                  </a:srgbClr>
                </a:solidFill>
                <a:effectLst/>
                <a:uLnTx/>
                <a:uFillTx/>
                <a:latin typeface="Adobe Devanagari" panose="02040503050201020203" pitchFamily="18" charset="0"/>
                <a:ea typeface="+mn-ea"/>
                <a:cs typeface="Adobe Devanagari" panose="02040503050201020203" pitchFamily="18" charset="0"/>
              </a:rPr>
              <a:t>4</a:t>
            </a:r>
            <a:r>
              <a:rPr kumimoji="0" lang="en-US" sz="3800" b="0" i="0" u="none" strike="noStrike" kern="1200" cap="none" spc="0" normalizeH="0" baseline="0" noProof="0" dirty="0">
                <a:ln>
                  <a:noFill/>
                </a:ln>
                <a:solidFill>
                  <a:srgbClr val="4472C4">
                    <a:lumMod val="50000"/>
                  </a:srgbClr>
                </a:solidFill>
                <a:effectLst/>
                <a:uLnTx/>
                <a:uFillTx/>
                <a:latin typeface="Adobe Devanagari" panose="02040503050201020203" pitchFamily="18" charset="0"/>
                <a:ea typeface="+mn-ea"/>
                <a:cs typeface="Adobe Devanagari" panose="02040503050201020203" pitchFamily="18" charset="0"/>
              </a:rPr>
              <a:t>University of Tokyo</a:t>
            </a:r>
          </a:p>
          <a:p>
            <a:pPr marL="0" marR="0" lvl="0" indent="0" algn="ctr" defTabSz="4298410" rtl="0" eaLnBrk="1" fontAlgn="auto" latinLnBrk="0" hangingPunct="1">
              <a:lnSpc>
                <a:spcPct val="100000"/>
              </a:lnSpc>
              <a:spcBef>
                <a:spcPct val="20000"/>
              </a:spcBef>
              <a:spcAft>
                <a:spcPts val="0"/>
              </a:spcAft>
              <a:buClrTx/>
              <a:buSzTx/>
              <a:buFontTx/>
              <a:buNone/>
              <a:tabLst/>
              <a:defRPr/>
            </a:pPr>
            <a:r>
              <a:rPr lang="en-US" sz="5400" baseline="30000" dirty="0">
                <a:solidFill>
                  <a:srgbClr val="4472C4">
                    <a:lumMod val="50000"/>
                  </a:srgbClr>
                </a:solidFill>
                <a:latin typeface="Adobe Devanagari" panose="02040503050201020203" pitchFamily="18" charset="0"/>
                <a:cs typeface="Adobe Devanagari" panose="02040503050201020203" pitchFamily="18" charset="0"/>
              </a:rPr>
              <a:t>O</a:t>
            </a:r>
            <a:r>
              <a:rPr kumimoji="0" lang="en-US" sz="5400" b="0" i="0" u="none" strike="noStrike" kern="1200" cap="none" spc="0" normalizeH="0" baseline="30000" noProof="0" dirty="0">
                <a:ln>
                  <a:noFill/>
                </a:ln>
                <a:solidFill>
                  <a:srgbClr val="4472C4">
                    <a:lumMod val="50000"/>
                  </a:srgbClr>
                </a:solidFill>
                <a:effectLst/>
                <a:uLnTx/>
                <a:uFillTx/>
                <a:latin typeface="Adobe Devanagari" panose="02040503050201020203" pitchFamily="18" charset="0"/>
                <a:ea typeface="+mn-ea"/>
                <a:cs typeface="Adobe Devanagari" panose="02040503050201020203" pitchFamily="18" charset="0"/>
              </a:rPr>
              <a:t>n behalf of the ILC International Development Team Detector and Physics Group</a:t>
            </a:r>
          </a:p>
        </p:txBody>
      </p:sp>
      <p:sp>
        <p:nvSpPr>
          <p:cNvPr id="71" name="Text Placeholder 2">
            <a:extLst>
              <a:ext uri="{FF2B5EF4-FFF2-40B4-BE49-F238E27FC236}">
                <a16:creationId xmlns:a16="http://schemas.microsoft.com/office/drawing/2014/main" id="{ECB829A7-4595-42E4-800C-A8A88FCDFD4F}"/>
              </a:ext>
            </a:extLst>
          </p:cNvPr>
          <p:cNvSpPr txBox="1">
            <a:spLocks/>
          </p:cNvSpPr>
          <p:nvPr/>
        </p:nvSpPr>
        <p:spPr>
          <a:xfrm>
            <a:off x="15471934" y="5549422"/>
            <a:ext cx="14287866" cy="1283313"/>
          </a:xfrm>
          <a:prstGeom prst="rect">
            <a:avLst/>
          </a:prstGeom>
          <a:solidFill>
            <a:schemeClr val="accent1"/>
          </a:solidFill>
          <a:ln w="25400">
            <a:solidFill>
              <a:schemeClr val="accent1">
                <a:lumMod val="75000"/>
              </a:schemeClr>
            </a:solidFill>
          </a:ln>
        </p:spPr>
        <p:txBody>
          <a:bodyPr wrap="square" lIns="89551" tIns="89551" rIns="89551" bIns="89551" anchor="ctr" anchorCtr="1">
            <a:noAutofit/>
          </a:bodyPr>
          <a:lstStyle>
            <a:lvl1pPr marL="0" indent="0" algn="ctr" defTabSz="4298410" rtl="0" eaLnBrk="1" latinLnBrk="0" hangingPunct="1">
              <a:spcBef>
                <a:spcPct val="20000"/>
              </a:spcBef>
              <a:buFont typeface="Arial" pitchFamily="34" charset="0"/>
              <a:buNone/>
              <a:defRPr sz="3900" b="1" u="sng" kern="1200" baseline="0">
                <a:solidFill>
                  <a:schemeClr val="accent5">
                    <a:lumMod val="50000"/>
                  </a:schemeClr>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a:lstStyle>
          <a:p>
            <a:r>
              <a:rPr lang="en-US" sz="7200" b="0" u="none" dirty="0">
                <a:latin typeface="Abadi" panose="020B0604020104020204" pitchFamily="34" charset="0"/>
                <a:cs typeface="Adobe Devanagari" panose="02040503050201020203" pitchFamily="18" charset="0"/>
              </a:rPr>
              <a:t>Dark Matter Masses</a:t>
            </a:r>
          </a:p>
        </p:txBody>
      </p:sp>
      <p:sp>
        <p:nvSpPr>
          <p:cNvPr id="76" name="Text Placeholder 2">
            <a:extLst>
              <a:ext uri="{FF2B5EF4-FFF2-40B4-BE49-F238E27FC236}">
                <a16:creationId xmlns:a16="http://schemas.microsoft.com/office/drawing/2014/main" id="{9E34EE21-8871-467D-B1F5-9916C0BC916C}"/>
              </a:ext>
            </a:extLst>
          </p:cNvPr>
          <p:cNvSpPr txBox="1">
            <a:spLocks/>
          </p:cNvSpPr>
          <p:nvPr/>
        </p:nvSpPr>
        <p:spPr>
          <a:xfrm>
            <a:off x="15457974" y="11051856"/>
            <a:ext cx="14308636" cy="1283313"/>
          </a:xfrm>
          <a:prstGeom prst="rect">
            <a:avLst/>
          </a:prstGeom>
          <a:solidFill>
            <a:schemeClr val="accent1"/>
          </a:solidFill>
          <a:ln w="25400">
            <a:solidFill>
              <a:schemeClr val="accent1">
                <a:lumMod val="75000"/>
              </a:schemeClr>
            </a:solidFill>
          </a:ln>
        </p:spPr>
        <p:txBody>
          <a:bodyPr wrap="square" lIns="89551" tIns="89551" rIns="89551" bIns="89551" anchor="ctr" anchorCtr="1">
            <a:noAutofit/>
          </a:bodyPr>
          <a:lstStyle>
            <a:lvl1pPr marL="0" indent="0" algn="ctr" defTabSz="4298410" rtl="0" eaLnBrk="1" latinLnBrk="0" hangingPunct="1">
              <a:spcBef>
                <a:spcPct val="20000"/>
              </a:spcBef>
              <a:buFont typeface="Arial" pitchFamily="34" charset="0"/>
              <a:buNone/>
              <a:defRPr sz="3900" b="1" u="sng" kern="1200" baseline="0">
                <a:solidFill>
                  <a:schemeClr val="accent5">
                    <a:lumMod val="50000"/>
                  </a:schemeClr>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a:lstStyle>
          <a:p>
            <a:r>
              <a:rPr lang="en-US" sz="7200" b="0" u="none" dirty="0">
                <a:latin typeface="Abadi" panose="020B0604020104020204" pitchFamily="34" charset="0"/>
                <a:cs typeface="Adobe Devanagari" panose="02040503050201020203" pitchFamily="18" charset="0"/>
              </a:rPr>
              <a:t>Dark Baryon Detection</a:t>
            </a:r>
          </a:p>
        </p:txBody>
      </p:sp>
      <p:sp>
        <p:nvSpPr>
          <p:cNvPr id="80" name="Rectangle: Top Corners Rounded 79">
            <a:extLst>
              <a:ext uri="{FF2B5EF4-FFF2-40B4-BE49-F238E27FC236}">
                <a16:creationId xmlns:a16="http://schemas.microsoft.com/office/drawing/2014/main" id="{5E07DCA1-D0C9-4FEA-8ACD-C948AB68AAB4}"/>
              </a:ext>
            </a:extLst>
          </p:cNvPr>
          <p:cNvSpPr/>
          <p:nvPr/>
        </p:nvSpPr>
        <p:spPr>
          <a:xfrm flipV="1">
            <a:off x="15455274" y="12363733"/>
            <a:ext cx="14311336" cy="10490547"/>
          </a:xfrm>
          <a:prstGeom prst="round2SameRect">
            <a:avLst>
              <a:gd name="adj1" fmla="val 5601"/>
              <a:gd name="adj2"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FAD839D0-A341-49B3-A6CD-5FFDA1282738}"/>
              </a:ext>
            </a:extLst>
          </p:cNvPr>
          <p:cNvGrpSpPr/>
          <p:nvPr/>
        </p:nvGrpSpPr>
        <p:grpSpPr>
          <a:xfrm>
            <a:off x="15700506" y="12439120"/>
            <a:ext cx="13604400" cy="8485632"/>
            <a:chOff x="1215591" y="24310934"/>
            <a:chExt cx="13604400" cy="8485632"/>
          </a:xfrm>
        </p:grpSpPr>
        <p:pic>
          <p:nvPicPr>
            <p:cNvPr id="43" name="Picture 42" descr="Map&#10;&#10;Description automatically generated">
              <a:extLst>
                <a:ext uri="{FF2B5EF4-FFF2-40B4-BE49-F238E27FC236}">
                  <a16:creationId xmlns:a16="http://schemas.microsoft.com/office/drawing/2014/main" id="{FE398AB1-FD1F-42A8-8944-DBC36FBE157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61991" y="24310934"/>
              <a:ext cx="6858000" cy="8485632"/>
            </a:xfrm>
            <a:prstGeom prst="rect">
              <a:avLst/>
            </a:prstGeom>
          </p:spPr>
        </p:pic>
        <p:pic>
          <p:nvPicPr>
            <p:cNvPr id="44" name="Picture 43" descr="Map&#10;&#10;Description automatically generated">
              <a:extLst>
                <a:ext uri="{FF2B5EF4-FFF2-40B4-BE49-F238E27FC236}">
                  <a16:creationId xmlns:a16="http://schemas.microsoft.com/office/drawing/2014/main" id="{A81F7604-67E5-4005-9CF9-129F1B8034A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15591" y="24310934"/>
              <a:ext cx="6858000" cy="8485632"/>
            </a:xfrm>
            <a:prstGeom prst="rect">
              <a:avLst/>
            </a:prstGeom>
          </p:spPr>
        </p:pic>
      </p:grpSp>
      <p:sp>
        <p:nvSpPr>
          <p:cNvPr id="45" name="TextBox 44">
            <a:extLst>
              <a:ext uri="{FF2B5EF4-FFF2-40B4-BE49-F238E27FC236}">
                <a16:creationId xmlns:a16="http://schemas.microsoft.com/office/drawing/2014/main" id="{4AD2CDA5-EDBC-4129-91B2-F60B755F7F09}"/>
              </a:ext>
            </a:extLst>
          </p:cNvPr>
          <p:cNvSpPr txBox="1"/>
          <p:nvPr/>
        </p:nvSpPr>
        <p:spPr>
          <a:xfrm>
            <a:off x="15857222" y="21071357"/>
            <a:ext cx="13557585" cy="1631216"/>
          </a:xfrm>
          <a:prstGeom prst="rect">
            <a:avLst/>
          </a:prstGeom>
          <a:noFill/>
        </p:spPr>
        <p:txBody>
          <a:bodyPr wrap="square">
            <a:spAutoFit/>
          </a:bodyPr>
          <a:lstStyle/>
          <a:p>
            <a:r>
              <a:rPr lang="en-US" sz="2500" dirty="0"/>
              <a:t>The viable ADM parameter space as projected onto dark photon mass versus kinetic mixing. Existing constraints on visibly decaying dark photons are shaded dark gray, while projected sensitivities are dashed. Color-shaded regions are ruled out by too-late decays and direct detection constraints, as discussed in the text. Left: DM is all n̅</a:t>
            </a:r>
            <a:r>
              <a:rPr lang="en-US" sz="2500" baseline="30000" dirty="0"/>
              <a:t>’</a:t>
            </a:r>
            <a:r>
              <a:rPr lang="en-US" sz="2500" dirty="0"/>
              <a:t> and e</a:t>
            </a:r>
            <a:r>
              <a:rPr lang="en-US" sz="2500" baseline="30000" dirty="0"/>
              <a:t>’</a:t>
            </a:r>
            <a:r>
              <a:rPr lang="en-US" sz="2500" dirty="0"/>
              <a:t> = 10</a:t>
            </a:r>
            <a:r>
              <a:rPr lang="en-US" sz="2500" baseline="30000" dirty="0"/>
              <a:t>−2 </a:t>
            </a:r>
            <a:r>
              <a:rPr lang="en-US" sz="2500" dirty="0"/>
              <a:t>e. Right: DM is 50% p̅’ and 50% π’</a:t>
            </a:r>
            <a:r>
              <a:rPr lang="en-US" sz="2500" baseline="30000" dirty="0"/>
              <a:t>+</a:t>
            </a:r>
            <a:r>
              <a:rPr lang="en-US" sz="2500" dirty="0"/>
              <a:t> and e’ = e</a:t>
            </a:r>
            <a:r>
              <a:rPr lang="en-US" sz="2500" baseline="-25000" dirty="0"/>
              <a:t>min</a:t>
            </a:r>
            <a:r>
              <a:rPr lang="en-US" sz="2500" dirty="0"/>
              <a:t>. </a:t>
            </a:r>
          </a:p>
        </p:txBody>
      </p:sp>
      <p:sp>
        <p:nvSpPr>
          <p:cNvPr id="96" name="Rectangle: Top Corners Rounded 95">
            <a:extLst>
              <a:ext uri="{FF2B5EF4-FFF2-40B4-BE49-F238E27FC236}">
                <a16:creationId xmlns:a16="http://schemas.microsoft.com/office/drawing/2014/main" id="{09C39CB7-4B7A-4D76-A919-E2957193908E}"/>
              </a:ext>
            </a:extLst>
          </p:cNvPr>
          <p:cNvSpPr/>
          <p:nvPr/>
        </p:nvSpPr>
        <p:spPr>
          <a:xfrm flipV="1">
            <a:off x="15448464" y="24607252"/>
            <a:ext cx="14318146" cy="7575590"/>
          </a:xfrm>
          <a:prstGeom prst="round2SameRect">
            <a:avLst>
              <a:gd name="adj1" fmla="val 5601"/>
              <a:gd name="adj2"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 Placeholder 2">
            <a:extLst>
              <a:ext uri="{FF2B5EF4-FFF2-40B4-BE49-F238E27FC236}">
                <a16:creationId xmlns:a16="http://schemas.microsoft.com/office/drawing/2014/main" id="{F7B69373-5C7E-4969-A9C8-A09B392F4BE7}"/>
              </a:ext>
            </a:extLst>
          </p:cNvPr>
          <p:cNvSpPr txBox="1">
            <a:spLocks/>
          </p:cNvSpPr>
          <p:nvPr/>
        </p:nvSpPr>
        <p:spPr>
          <a:xfrm>
            <a:off x="15455273" y="23323939"/>
            <a:ext cx="14329428" cy="1283313"/>
          </a:xfrm>
          <a:prstGeom prst="rect">
            <a:avLst/>
          </a:prstGeom>
          <a:solidFill>
            <a:schemeClr val="accent1"/>
          </a:solidFill>
          <a:ln w="25400">
            <a:solidFill>
              <a:schemeClr val="accent1">
                <a:lumMod val="75000"/>
              </a:schemeClr>
            </a:solidFill>
          </a:ln>
        </p:spPr>
        <p:txBody>
          <a:bodyPr wrap="square" lIns="89551" tIns="89551" rIns="89551" bIns="89551" anchor="ctr" anchorCtr="1">
            <a:noAutofit/>
          </a:bodyPr>
          <a:lstStyle>
            <a:lvl1pPr marL="0" indent="0" algn="ctr" defTabSz="4298410" rtl="0" eaLnBrk="1" latinLnBrk="0" hangingPunct="1">
              <a:spcBef>
                <a:spcPct val="20000"/>
              </a:spcBef>
              <a:buFont typeface="Arial" pitchFamily="34" charset="0"/>
              <a:buNone/>
              <a:defRPr sz="3900" b="1" u="sng" kern="1200" baseline="0">
                <a:solidFill>
                  <a:schemeClr val="accent5">
                    <a:lumMod val="50000"/>
                  </a:schemeClr>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a:lstStyle>
          <a:p>
            <a:r>
              <a:rPr lang="en-US" sz="7200" b="0" u="none" dirty="0">
                <a:latin typeface="Abadi" panose="020B0604020104020204" pitchFamily="34" charset="0"/>
                <a:cs typeface="Adobe Devanagari" panose="02040503050201020203" pitchFamily="18" charset="0"/>
              </a:rPr>
              <a:t>Detections at the ILC</a:t>
            </a:r>
          </a:p>
        </p:txBody>
      </p:sp>
      <p:sp>
        <p:nvSpPr>
          <p:cNvPr id="107" name="Rectangle: Top Corners Rounded 106">
            <a:extLst>
              <a:ext uri="{FF2B5EF4-FFF2-40B4-BE49-F238E27FC236}">
                <a16:creationId xmlns:a16="http://schemas.microsoft.com/office/drawing/2014/main" id="{518BB2FE-3705-401B-A940-94BF357EA5B0}"/>
              </a:ext>
            </a:extLst>
          </p:cNvPr>
          <p:cNvSpPr/>
          <p:nvPr/>
        </p:nvSpPr>
        <p:spPr>
          <a:xfrm flipV="1">
            <a:off x="15448463" y="33876898"/>
            <a:ext cx="14340711" cy="4901205"/>
          </a:xfrm>
          <a:prstGeom prst="round2SameRect">
            <a:avLst>
              <a:gd name="adj1" fmla="val 10400"/>
              <a:gd name="adj2"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 Placeholder 2">
            <a:extLst>
              <a:ext uri="{FF2B5EF4-FFF2-40B4-BE49-F238E27FC236}">
                <a16:creationId xmlns:a16="http://schemas.microsoft.com/office/drawing/2014/main" id="{E44FBA16-8CCA-4660-B521-683B9DAACE02}"/>
              </a:ext>
            </a:extLst>
          </p:cNvPr>
          <p:cNvSpPr txBox="1">
            <a:spLocks/>
          </p:cNvSpPr>
          <p:nvPr/>
        </p:nvSpPr>
        <p:spPr>
          <a:xfrm>
            <a:off x="15448463" y="32625369"/>
            <a:ext cx="14340712" cy="1283313"/>
          </a:xfrm>
          <a:prstGeom prst="rect">
            <a:avLst/>
          </a:prstGeom>
          <a:solidFill>
            <a:schemeClr val="accent1"/>
          </a:solidFill>
          <a:ln w="25400">
            <a:solidFill>
              <a:schemeClr val="accent1">
                <a:lumMod val="75000"/>
              </a:schemeClr>
            </a:solidFill>
          </a:ln>
        </p:spPr>
        <p:txBody>
          <a:bodyPr wrap="square" lIns="89551" tIns="89551" rIns="89551" bIns="89551" anchor="ctr" anchorCtr="1">
            <a:noAutofit/>
          </a:bodyPr>
          <a:lstStyle>
            <a:lvl1pPr marL="0" indent="0" algn="ctr" defTabSz="4298410" rtl="0" eaLnBrk="1" latinLnBrk="0" hangingPunct="1">
              <a:spcBef>
                <a:spcPct val="20000"/>
              </a:spcBef>
              <a:buFont typeface="Arial" pitchFamily="34" charset="0"/>
              <a:buNone/>
              <a:defRPr sz="3900" b="1" u="sng" kern="1200" baseline="0">
                <a:solidFill>
                  <a:schemeClr val="accent5">
                    <a:lumMod val="50000"/>
                  </a:schemeClr>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a:lstStyle>
          <a:p>
            <a:r>
              <a:rPr lang="en-US" sz="7200" b="0" u="none" dirty="0">
                <a:latin typeface="Abadi" panose="020B0604020104020204" pitchFamily="34" charset="0"/>
                <a:cs typeface="Adobe Devanagari" panose="02040503050201020203" pitchFamily="18" charset="0"/>
              </a:rPr>
              <a:t>Conclusions</a:t>
            </a:r>
          </a:p>
        </p:txBody>
      </p:sp>
      <p:sp>
        <p:nvSpPr>
          <p:cNvPr id="110" name="Rectangle: Top Corners Rounded 109">
            <a:extLst>
              <a:ext uri="{FF2B5EF4-FFF2-40B4-BE49-F238E27FC236}">
                <a16:creationId xmlns:a16="http://schemas.microsoft.com/office/drawing/2014/main" id="{2CD28E16-4CE8-475A-87CD-46674BD4C89B}"/>
              </a:ext>
            </a:extLst>
          </p:cNvPr>
          <p:cNvSpPr/>
          <p:nvPr/>
        </p:nvSpPr>
        <p:spPr>
          <a:xfrm flipV="1">
            <a:off x="15471934" y="40383802"/>
            <a:ext cx="14294675" cy="1912062"/>
          </a:xfrm>
          <a:prstGeom prst="round2SameRect">
            <a:avLst>
              <a:gd name="adj1" fmla="val 27640"/>
              <a:gd name="adj2"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Placeholder 1">
            <a:extLst>
              <a:ext uri="{FF2B5EF4-FFF2-40B4-BE49-F238E27FC236}">
                <a16:creationId xmlns:a16="http://schemas.microsoft.com/office/drawing/2014/main" id="{76B2939F-821F-4840-811F-F5DDD9CB0975}"/>
              </a:ext>
            </a:extLst>
          </p:cNvPr>
          <p:cNvSpPr txBox="1">
            <a:spLocks/>
          </p:cNvSpPr>
          <p:nvPr/>
        </p:nvSpPr>
        <p:spPr>
          <a:xfrm>
            <a:off x="15471777" y="40434333"/>
            <a:ext cx="14299153" cy="2298786"/>
          </a:xfrm>
          <a:prstGeom prst="rect">
            <a:avLst/>
          </a:prstGeom>
          <a:noFill/>
          <a:ln w="25400">
            <a:noFill/>
          </a:ln>
          <a:effectLst/>
        </p:spPr>
        <p:txBody>
          <a:bodyPr wrap="square" lIns="223877" tIns="223877" rIns="223877" bIns="223877">
            <a:spAutoFit/>
          </a:bodyPr>
          <a:lstStyle>
            <a:lvl1pPr marL="0" indent="0" algn="l" defTabSz="4298410" rtl="0" eaLnBrk="1" latinLnBrk="0" hangingPunct="1">
              <a:spcBef>
                <a:spcPct val="20000"/>
              </a:spcBef>
              <a:buFont typeface="Arial" pitchFamily="34" charset="0"/>
              <a:buNone/>
              <a:defRPr sz="28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455191" indent="-55968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14879" indent="-55968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30537" indent="-61565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078288" indent="-447751"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a:lstStyle>
          <a:p>
            <a:pPr algn="l"/>
            <a:r>
              <a:rPr lang="en-US" sz="2000" dirty="0">
                <a:latin typeface="+mn-lt"/>
              </a:rPr>
              <a:t>[1] E. Hall, T. </a:t>
            </a:r>
            <a:r>
              <a:rPr lang="en-US" sz="2000" dirty="0" err="1">
                <a:latin typeface="+mn-lt"/>
              </a:rPr>
              <a:t>Konstandin</a:t>
            </a:r>
            <a:r>
              <a:rPr lang="en-US" sz="2000" dirty="0">
                <a:latin typeface="+mn-lt"/>
              </a:rPr>
              <a:t>, R. McGehee, H. Murayama, and G. Servant, JHEP 04, 042 (2020), arXiv:1910.08068 [</a:t>
            </a:r>
            <a:r>
              <a:rPr lang="en-US" sz="2000" dirty="0" err="1">
                <a:latin typeface="+mn-lt"/>
              </a:rPr>
              <a:t>hepph</a:t>
            </a:r>
            <a:r>
              <a:rPr lang="en-US" sz="2000" dirty="0">
                <a:latin typeface="+mn-lt"/>
              </a:rPr>
              <a:t>]. [2] E. Hall, T. </a:t>
            </a:r>
            <a:r>
              <a:rPr lang="en-US" sz="2000" dirty="0" err="1">
                <a:latin typeface="+mn-lt"/>
              </a:rPr>
              <a:t>Konstandin</a:t>
            </a:r>
            <a:r>
              <a:rPr lang="en-US" sz="2000" dirty="0">
                <a:latin typeface="+mn-lt"/>
              </a:rPr>
              <a:t>, R. McGehee, and H. Murayama, (2019), arXiv:1911.12342 [hep-</a:t>
            </a:r>
            <a:r>
              <a:rPr lang="en-US" sz="2000" dirty="0" err="1">
                <a:latin typeface="+mn-lt"/>
              </a:rPr>
              <a:t>ph</a:t>
            </a:r>
            <a:r>
              <a:rPr lang="en-US" sz="2000" dirty="0">
                <a:latin typeface="+mn-lt"/>
              </a:rPr>
              <a:t>]. [3] J. A. Harvey and M. S. Turner, Phys. Rev. D 42, 3344 (1990). [4] Y. Hochberg, E. </a:t>
            </a:r>
            <a:r>
              <a:rPr lang="en-US" sz="2000" dirty="0" err="1">
                <a:latin typeface="+mn-lt"/>
              </a:rPr>
              <a:t>Kuflik</a:t>
            </a:r>
            <a:r>
              <a:rPr lang="en-US" sz="2000" dirty="0">
                <a:latin typeface="+mn-lt"/>
              </a:rPr>
              <a:t>, and H. Murayama, Phys. Rev. D 97, 055030 (2018), arXiv:1706.05008 [hep-</a:t>
            </a:r>
            <a:r>
              <a:rPr lang="en-US" sz="2000" dirty="0" err="1">
                <a:latin typeface="+mn-lt"/>
              </a:rPr>
              <a:t>ph</a:t>
            </a:r>
            <a:r>
              <a:rPr lang="en-US" sz="2000" dirty="0">
                <a:latin typeface="+mn-lt"/>
              </a:rPr>
              <a:t>]. [5] S. </a:t>
            </a:r>
            <a:r>
              <a:rPr lang="en-US" sz="2000" dirty="0" err="1">
                <a:latin typeface="+mn-lt"/>
              </a:rPr>
              <a:t>Kanemura</a:t>
            </a:r>
            <a:r>
              <a:rPr lang="en-US" sz="2000" dirty="0">
                <a:latin typeface="+mn-lt"/>
              </a:rPr>
              <a:t>, T. </a:t>
            </a:r>
            <a:r>
              <a:rPr lang="en-US" sz="2000" dirty="0" err="1">
                <a:latin typeface="+mn-lt"/>
              </a:rPr>
              <a:t>Moroi</a:t>
            </a:r>
            <a:r>
              <a:rPr lang="en-US" sz="2000" dirty="0">
                <a:latin typeface="+mn-lt"/>
              </a:rPr>
              <a:t>, and T. Tanabe, Phys. Lett. B 751, 25 (2015), arXiv:1507.02809 [hep-</a:t>
            </a:r>
            <a:r>
              <a:rPr lang="en-US" sz="2000" dirty="0" err="1">
                <a:latin typeface="+mn-lt"/>
              </a:rPr>
              <a:t>ph</a:t>
            </a:r>
            <a:r>
              <a:rPr lang="en-US" sz="2000" dirty="0">
                <a:latin typeface="+mn-lt"/>
              </a:rPr>
              <a:t>]. [6] Z. Liu, L.-T. Wang, and H. Zhang, Chin. Phys. C 41, 063102 (2017), arXiv:1612.09284 [hep-</a:t>
            </a:r>
            <a:r>
              <a:rPr lang="en-US" sz="2000" dirty="0" err="1">
                <a:latin typeface="+mn-lt"/>
              </a:rPr>
              <a:t>ph</a:t>
            </a:r>
            <a:r>
              <a:rPr lang="en-US" sz="2000" dirty="0">
                <a:latin typeface="+mn-lt"/>
              </a:rPr>
              <a:t>]. </a:t>
            </a:r>
            <a:r>
              <a:rPr lang="en-US" sz="2000" b="0" i="0" dirty="0">
                <a:solidFill>
                  <a:srgbClr val="5D6879"/>
                </a:solidFill>
                <a:effectLst/>
                <a:latin typeface="+mn-lt"/>
              </a:rPr>
              <a:t>[7] E. Hall, R. McGehee, H. Murayama, and B. Suter,</a:t>
            </a:r>
            <a:r>
              <a:rPr lang="en-US" sz="2000" dirty="0">
                <a:solidFill>
                  <a:srgbClr val="5D6879"/>
                </a:solidFill>
                <a:latin typeface="+mn-lt"/>
              </a:rPr>
              <a:t> </a:t>
            </a:r>
            <a:r>
              <a:rPr lang="en-US" sz="2000" b="0" i="0" dirty="0">
                <a:solidFill>
                  <a:srgbClr val="5D6879"/>
                </a:solidFill>
                <a:effectLst/>
                <a:latin typeface="+mn-lt"/>
              </a:rPr>
              <a:t>(2021), arXiv:2107.03398 [hep-</a:t>
            </a:r>
            <a:r>
              <a:rPr lang="en-US" sz="2000" b="0" i="0" dirty="0" err="1">
                <a:solidFill>
                  <a:srgbClr val="5D6879"/>
                </a:solidFill>
                <a:effectLst/>
                <a:latin typeface="+mn-lt"/>
              </a:rPr>
              <a:t>ph</a:t>
            </a:r>
            <a:r>
              <a:rPr lang="en-US" sz="2000" b="0" i="0" dirty="0">
                <a:solidFill>
                  <a:srgbClr val="5D6879"/>
                </a:solidFill>
                <a:effectLst/>
                <a:latin typeface="+mn-lt"/>
              </a:rPr>
              <a:t>].</a:t>
            </a:r>
          </a:p>
        </p:txBody>
      </p:sp>
      <p:sp>
        <p:nvSpPr>
          <p:cNvPr id="112" name="Text Placeholder 2">
            <a:extLst>
              <a:ext uri="{FF2B5EF4-FFF2-40B4-BE49-F238E27FC236}">
                <a16:creationId xmlns:a16="http://schemas.microsoft.com/office/drawing/2014/main" id="{643E5044-24AE-4E21-B843-09D0161385D2}"/>
              </a:ext>
            </a:extLst>
          </p:cNvPr>
          <p:cNvSpPr txBox="1">
            <a:spLocks/>
          </p:cNvSpPr>
          <p:nvPr/>
        </p:nvSpPr>
        <p:spPr>
          <a:xfrm>
            <a:off x="15489077" y="39220213"/>
            <a:ext cx="14287866" cy="1283313"/>
          </a:xfrm>
          <a:prstGeom prst="rect">
            <a:avLst/>
          </a:prstGeom>
          <a:solidFill>
            <a:schemeClr val="accent1"/>
          </a:solidFill>
          <a:ln w="25400">
            <a:solidFill>
              <a:schemeClr val="accent1">
                <a:lumMod val="75000"/>
              </a:schemeClr>
            </a:solidFill>
          </a:ln>
        </p:spPr>
        <p:txBody>
          <a:bodyPr wrap="square" lIns="89551" tIns="89551" rIns="89551" bIns="89551" anchor="ctr" anchorCtr="1">
            <a:noAutofit/>
          </a:bodyPr>
          <a:lstStyle>
            <a:lvl1pPr marL="0" indent="0" algn="ctr" defTabSz="4298410" rtl="0" eaLnBrk="1" latinLnBrk="0" hangingPunct="1">
              <a:spcBef>
                <a:spcPct val="20000"/>
              </a:spcBef>
              <a:buFont typeface="Arial" pitchFamily="34" charset="0"/>
              <a:buNone/>
              <a:defRPr sz="3900" b="1" u="sng" kern="1200" baseline="0">
                <a:solidFill>
                  <a:schemeClr val="accent5">
                    <a:lumMod val="50000"/>
                  </a:schemeClr>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a:lstStyle>
          <a:p>
            <a:r>
              <a:rPr lang="en-US" sz="7200" b="0" u="none" dirty="0">
                <a:latin typeface="Abadi" panose="020B0604020104020204" pitchFamily="34" charset="0"/>
                <a:cs typeface="Adobe Devanagari" panose="02040503050201020203" pitchFamily="18" charset="0"/>
              </a:rPr>
              <a:t>References</a:t>
            </a:r>
          </a:p>
        </p:txBody>
      </p:sp>
      <p:sp>
        <p:nvSpPr>
          <p:cNvPr id="72" name="Oval 71">
            <a:extLst>
              <a:ext uri="{FF2B5EF4-FFF2-40B4-BE49-F238E27FC236}">
                <a16:creationId xmlns:a16="http://schemas.microsoft.com/office/drawing/2014/main" id="{29945CA9-B0D6-4CC4-8D3B-6B6D9E4E5B91}"/>
              </a:ext>
            </a:extLst>
          </p:cNvPr>
          <p:cNvSpPr/>
          <p:nvPr/>
        </p:nvSpPr>
        <p:spPr>
          <a:xfrm>
            <a:off x="15700506" y="24911408"/>
            <a:ext cx="13709994" cy="6829328"/>
          </a:xfrm>
          <a:prstGeom prst="ellipse">
            <a:avLst/>
          </a:prstGeom>
          <a:solidFill>
            <a:schemeClr val="accent1">
              <a:lumMod val="40000"/>
              <a:lumOff val="60000"/>
            </a:schemeClr>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02171E46-E189-4B55-9224-B23CBCE70D06}"/>
              </a:ext>
            </a:extLst>
          </p:cNvPr>
          <p:cNvGrpSpPr/>
          <p:nvPr/>
        </p:nvGrpSpPr>
        <p:grpSpPr>
          <a:xfrm>
            <a:off x="17427338" y="26057974"/>
            <a:ext cx="10312792" cy="4627248"/>
            <a:chOff x="5338448" y="1394662"/>
            <a:chExt cx="3516225" cy="3516225"/>
          </a:xfrm>
        </p:grpSpPr>
        <mc:AlternateContent xmlns:mc="http://schemas.openxmlformats.org/markup-compatibility/2006" xmlns:a14="http://schemas.microsoft.com/office/drawing/2010/main">
          <mc:Choice Requires="a14">
            <p:sp>
              <p:nvSpPr>
                <p:cNvPr id="82" name="Freeform: Shape 81">
                  <a:extLst>
                    <a:ext uri="{FF2B5EF4-FFF2-40B4-BE49-F238E27FC236}">
                      <a16:creationId xmlns:a16="http://schemas.microsoft.com/office/drawing/2014/main" id="{E08DC940-E407-4FAA-A8AC-2302B9773CF5}"/>
                    </a:ext>
                  </a:extLst>
                </p:cNvPr>
                <p:cNvSpPr/>
                <p:nvPr/>
              </p:nvSpPr>
              <p:spPr>
                <a:xfrm>
                  <a:off x="5338448" y="1394662"/>
                  <a:ext cx="1692997" cy="1692997"/>
                </a:xfrm>
                <a:custGeom>
                  <a:avLst/>
                  <a:gdLst>
                    <a:gd name="connsiteX0" fmla="*/ 0 w 1692997"/>
                    <a:gd name="connsiteY0" fmla="*/ 282172 h 1692997"/>
                    <a:gd name="connsiteX1" fmla="*/ 282172 w 1692997"/>
                    <a:gd name="connsiteY1" fmla="*/ 0 h 1692997"/>
                    <a:gd name="connsiteX2" fmla="*/ 1410825 w 1692997"/>
                    <a:gd name="connsiteY2" fmla="*/ 0 h 1692997"/>
                    <a:gd name="connsiteX3" fmla="*/ 1692997 w 1692997"/>
                    <a:gd name="connsiteY3" fmla="*/ 282172 h 1692997"/>
                    <a:gd name="connsiteX4" fmla="*/ 1692997 w 1692997"/>
                    <a:gd name="connsiteY4" fmla="*/ 1410825 h 1692997"/>
                    <a:gd name="connsiteX5" fmla="*/ 1410825 w 1692997"/>
                    <a:gd name="connsiteY5" fmla="*/ 1692997 h 1692997"/>
                    <a:gd name="connsiteX6" fmla="*/ 282172 w 1692997"/>
                    <a:gd name="connsiteY6" fmla="*/ 1692997 h 1692997"/>
                    <a:gd name="connsiteX7" fmla="*/ 0 w 1692997"/>
                    <a:gd name="connsiteY7" fmla="*/ 1410825 h 1692997"/>
                    <a:gd name="connsiteX8" fmla="*/ 0 w 1692997"/>
                    <a:gd name="connsiteY8" fmla="*/ 282172 h 169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2997" h="1692997">
                      <a:moveTo>
                        <a:pt x="0" y="282172"/>
                      </a:moveTo>
                      <a:cubicBezTo>
                        <a:pt x="0" y="126333"/>
                        <a:pt x="126333" y="0"/>
                        <a:pt x="282172" y="0"/>
                      </a:cubicBezTo>
                      <a:lnTo>
                        <a:pt x="1410825" y="0"/>
                      </a:lnTo>
                      <a:cubicBezTo>
                        <a:pt x="1566664" y="0"/>
                        <a:pt x="1692997" y="126333"/>
                        <a:pt x="1692997" y="282172"/>
                      </a:cubicBezTo>
                      <a:lnTo>
                        <a:pt x="1692997" y="1410825"/>
                      </a:lnTo>
                      <a:cubicBezTo>
                        <a:pt x="1692997" y="1566664"/>
                        <a:pt x="1566664" y="1692997"/>
                        <a:pt x="1410825" y="1692997"/>
                      </a:cubicBezTo>
                      <a:lnTo>
                        <a:pt x="282172" y="1692997"/>
                      </a:lnTo>
                      <a:cubicBezTo>
                        <a:pt x="126333" y="1692997"/>
                        <a:pt x="0" y="1566664"/>
                        <a:pt x="0" y="1410825"/>
                      </a:cubicBezTo>
                      <a:lnTo>
                        <a:pt x="0" y="282172"/>
                      </a:lnTo>
                      <a:close/>
                    </a:path>
                  </a:pathLst>
                </a:custGeom>
                <a:solidFill>
                  <a:schemeClr val="accent6">
                    <a:lumMod val="60000"/>
                    <a:lumOff val="4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47415" tIns="147415" rIns="147415" bIns="147415" numCol="1" spcCol="1270" anchor="ctr" anchorCtr="0">
                  <a:noAutofit/>
                </a:bodyPr>
                <a:lstStyle/>
                <a:p>
                  <a:pPr lvl="0" algn="ctr" defTabSz="755650">
                    <a:lnSpc>
                      <a:spcPct val="90000"/>
                    </a:lnSpc>
                    <a:spcBef>
                      <a:spcPct val="0"/>
                    </a:spcBef>
                    <a:spcAft>
                      <a:spcPct val="35000"/>
                    </a:spcAft>
                  </a:pPr>
                  <a:r>
                    <a:rPr lang="en-US" sz="2800" kern="1200" dirty="0">
                      <a:solidFill>
                        <a:schemeClr val="tx1">
                          <a:lumMod val="65000"/>
                          <a:lumOff val="35000"/>
                        </a:schemeClr>
                      </a:solidFill>
                      <a:latin typeface="Skeena" pitchFamily="2" charset="0"/>
                    </a:rPr>
                    <a:t>Dark photon decays to visible particles [when </a:t>
                  </a:r>
                  <a14:m>
                    <m:oMath xmlns:m="http://schemas.openxmlformats.org/officeDocument/2006/math">
                      <m:sSubSup>
                        <m:sSubSupPr>
                          <m:ctrlPr>
                            <a:rPr lang="en-US" sz="2800" b="0" i="1" smtClean="0">
                              <a:solidFill>
                                <a:schemeClr val="tx1">
                                  <a:lumMod val="65000"/>
                                  <a:lumOff val="35000"/>
                                </a:schemeClr>
                              </a:solidFill>
                              <a:latin typeface="Cambria Math" panose="02040503050406030204" pitchFamily="18" charset="0"/>
                              <a:cs typeface="Times New Roman" panose="02020603050405020304" pitchFamily="18" charset="0"/>
                            </a:rPr>
                          </m:ctrlPr>
                        </m:sSubSupPr>
                        <m:e>
                          <m:r>
                            <a:rPr lang="en-US" sz="2800" b="0" i="1" smtClean="0">
                              <a:solidFill>
                                <a:schemeClr val="tx1">
                                  <a:lumMod val="65000"/>
                                  <a:lumOff val="35000"/>
                                </a:schemeClr>
                              </a:solidFill>
                              <a:latin typeface="Cambria Math" panose="02040503050406030204" pitchFamily="18" charset="0"/>
                              <a:cs typeface="Times New Roman" panose="02020603050405020304" pitchFamily="18" charset="0"/>
                            </a:rPr>
                            <m:t>𝑚</m:t>
                          </m:r>
                        </m:e>
                        <m:sub>
                          <m:r>
                            <a:rPr lang="en-US" sz="2800" b="0" i="1" smtClean="0">
                              <a:solidFill>
                                <a:schemeClr val="tx1">
                                  <a:lumMod val="65000"/>
                                  <a:lumOff val="35000"/>
                                </a:schemeClr>
                              </a:solidFill>
                              <a:latin typeface="Cambria Math" panose="02040503050406030204" pitchFamily="18" charset="0"/>
                              <a:ea typeface="Cambria Math" panose="02040503050406030204" pitchFamily="18" charset="0"/>
                              <a:cs typeface="Times New Roman" panose="02020603050405020304" pitchFamily="18" charset="0"/>
                            </a:rPr>
                            <m:t>𝛾</m:t>
                          </m:r>
                          <m:r>
                            <a:rPr lang="en-US" sz="2800" b="0" i="1" smtClean="0">
                              <a:solidFill>
                                <a:schemeClr val="tx1">
                                  <a:lumMod val="65000"/>
                                  <a:lumOff val="35000"/>
                                </a:schemeClr>
                              </a:solidFill>
                              <a:latin typeface="Cambria Math" panose="02040503050406030204" pitchFamily="18" charset="0"/>
                              <a:ea typeface="Cambria Math" panose="02040503050406030204" pitchFamily="18" charset="0"/>
                              <a:cs typeface="Times New Roman" panose="02020603050405020304" pitchFamily="18" charset="0"/>
                            </a:rPr>
                            <m:t>′</m:t>
                          </m:r>
                        </m:sub>
                        <m:sup>
                          <m:r>
                            <a:rPr lang="en-US" sz="2800" b="0" i="1" smtClean="0">
                              <a:solidFill>
                                <a:schemeClr val="tx1">
                                  <a:lumMod val="65000"/>
                                  <a:lumOff val="35000"/>
                                </a:schemeClr>
                              </a:solidFill>
                              <a:latin typeface="Cambria Math" panose="02040503050406030204" pitchFamily="18" charset="0"/>
                              <a:ea typeface="Cambria Math" panose="02040503050406030204" pitchFamily="18" charset="0"/>
                              <a:cs typeface="Times New Roman" panose="02020603050405020304" pitchFamily="18" charset="0"/>
                            </a:rPr>
                            <m:t> </m:t>
                          </m:r>
                        </m:sup>
                      </m:sSubSup>
                    </m:oMath>
                  </a14:m>
                  <a:r>
                    <a:rPr lang="en-US" sz="2800" kern="1200" dirty="0">
                      <a:solidFill>
                        <a:schemeClr val="tx1">
                          <a:lumMod val="65000"/>
                          <a:lumOff val="35000"/>
                        </a:schemeClr>
                      </a:solidFill>
                      <a:latin typeface="Skeena" pitchFamily="2" charset="0"/>
                    </a:rPr>
                    <a:t> &gt; </a:t>
                  </a:r>
                  <a:r>
                    <a:rPr lang="en-US" sz="2800" dirty="0">
                      <a:solidFill>
                        <a:schemeClr val="tx1">
                          <a:lumMod val="65000"/>
                          <a:lumOff val="35000"/>
                        </a:schemeClr>
                      </a:solidFill>
                      <a:latin typeface="Skeena" pitchFamily="2" charset="0"/>
                    </a:rPr>
                    <a:t>O(GeV)]</a:t>
                  </a:r>
                  <a:endParaRPr lang="en-US" sz="2800" kern="1200" dirty="0">
                    <a:solidFill>
                      <a:schemeClr val="tx1">
                        <a:lumMod val="65000"/>
                        <a:lumOff val="35000"/>
                      </a:schemeClr>
                    </a:solidFill>
                    <a:latin typeface="Skeena" pitchFamily="2" charset="0"/>
                  </a:endParaRPr>
                </a:p>
              </p:txBody>
            </p:sp>
          </mc:Choice>
          <mc:Fallback xmlns="">
            <p:sp>
              <p:nvSpPr>
                <p:cNvPr id="82" name="Freeform: Shape 81">
                  <a:extLst>
                    <a:ext uri="{FF2B5EF4-FFF2-40B4-BE49-F238E27FC236}">
                      <a16:creationId xmlns:a16="http://schemas.microsoft.com/office/drawing/2014/main" id="{E08DC940-E407-4FAA-A8AC-2302B9773CF5}"/>
                    </a:ext>
                  </a:extLst>
                </p:cNvPr>
                <p:cNvSpPr>
                  <a:spLocks noRot="1" noChangeAspect="1" noMove="1" noResize="1" noEditPoints="1" noAdjustHandles="1" noChangeArrowheads="1" noChangeShapeType="1" noTextEdit="1"/>
                </p:cNvSpPr>
                <p:nvPr/>
              </p:nvSpPr>
              <p:spPr>
                <a:xfrm>
                  <a:off x="5338448" y="1394662"/>
                  <a:ext cx="1692997" cy="1692997"/>
                </a:xfrm>
                <a:custGeom>
                  <a:avLst/>
                  <a:gdLst>
                    <a:gd name="connsiteX0" fmla="*/ 0 w 1692997"/>
                    <a:gd name="connsiteY0" fmla="*/ 282172 h 1692997"/>
                    <a:gd name="connsiteX1" fmla="*/ 282172 w 1692997"/>
                    <a:gd name="connsiteY1" fmla="*/ 0 h 1692997"/>
                    <a:gd name="connsiteX2" fmla="*/ 1410825 w 1692997"/>
                    <a:gd name="connsiteY2" fmla="*/ 0 h 1692997"/>
                    <a:gd name="connsiteX3" fmla="*/ 1692997 w 1692997"/>
                    <a:gd name="connsiteY3" fmla="*/ 282172 h 1692997"/>
                    <a:gd name="connsiteX4" fmla="*/ 1692997 w 1692997"/>
                    <a:gd name="connsiteY4" fmla="*/ 1410825 h 1692997"/>
                    <a:gd name="connsiteX5" fmla="*/ 1410825 w 1692997"/>
                    <a:gd name="connsiteY5" fmla="*/ 1692997 h 1692997"/>
                    <a:gd name="connsiteX6" fmla="*/ 282172 w 1692997"/>
                    <a:gd name="connsiteY6" fmla="*/ 1692997 h 1692997"/>
                    <a:gd name="connsiteX7" fmla="*/ 0 w 1692997"/>
                    <a:gd name="connsiteY7" fmla="*/ 1410825 h 1692997"/>
                    <a:gd name="connsiteX8" fmla="*/ 0 w 1692997"/>
                    <a:gd name="connsiteY8" fmla="*/ 282172 h 169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2997" h="1692997">
                      <a:moveTo>
                        <a:pt x="0" y="282172"/>
                      </a:moveTo>
                      <a:cubicBezTo>
                        <a:pt x="0" y="126333"/>
                        <a:pt x="126333" y="0"/>
                        <a:pt x="282172" y="0"/>
                      </a:cubicBezTo>
                      <a:lnTo>
                        <a:pt x="1410825" y="0"/>
                      </a:lnTo>
                      <a:cubicBezTo>
                        <a:pt x="1566664" y="0"/>
                        <a:pt x="1692997" y="126333"/>
                        <a:pt x="1692997" y="282172"/>
                      </a:cubicBezTo>
                      <a:lnTo>
                        <a:pt x="1692997" y="1410825"/>
                      </a:lnTo>
                      <a:cubicBezTo>
                        <a:pt x="1692997" y="1566664"/>
                        <a:pt x="1566664" y="1692997"/>
                        <a:pt x="1410825" y="1692997"/>
                      </a:cubicBezTo>
                      <a:lnTo>
                        <a:pt x="282172" y="1692997"/>
                      </a:lnTo>
                      <a:cubicBezTo>
                        <a:pt x="126333" y="1692997"/>
                        <a:pt x="0" y="1566664"/>
                        <a:pt x="0" y="1410825"/>
                      </a:cubicBezTo>
                      <a:lnTo>
                        <a:pt x="0" y="282172"/>
                      </a:lnTo>
                      <a:close/>
                    </a:path>
                  </a:pathLst>
                </a:custGeom>
                <a:blipFill>
                  <a:blip r:embed="rId13"/>
                  <a:stretch>
                    <a:fillRect/>
                  </a:stretch>
                </a:blipFill>
              </p:spPr>
              <p:txBody>
                <a:bodyPr/>
                <a:lstStyle/>
                <a:p>
                  <a:r>
                    <a:rPr lang="en-US">
                      <a:noFill/>
                    </a:rPr>
                    <a:t> </a:t>
                  </a:r>
                </a:p>
              </p:txBody>
            </p:sp>
          </mc:Fallback>
        </mc:AlternateContent>
        <p:sp>
          <p:nvSpPr>
            <p:cNvPr id="83" name="Freeform: Shape 82">
              <a:extLst>
                <a:ext uri="{FF2B5EF4-FFF2-40B4-BE49-F238E27FC236}">
                  <a16:creationId xmlns:a16="http://schemas.microsoft.com/office/drawing/2014/main" id="{2329793E-8052-4B1D-B33C-845BFC62D332}"/>
                </a:ext>
              </a:extLst>
            </p:cNvPr>
            <p:cNvSpPr/>
            <p:nvPr/>
          </p:nvSpPr>
          <p:spPr>
            <a:xfrm>
              <a:off x="7161676" y="1394662"/>
              <a:ext cx="1692997" cy="1692997"/>
            </a:xfrm>
            <a:custGeom>
              <a:avLst/>
              <a:gdLst>
                <a:gd name="connsiteX0" fmla="*/ 0 w 1692997"/>
                <a:gd name="connsiteY0" fmla="*/ 282172 h 1692997"/>
                <a:gd name="connsiteX1" fmla="*/ 282172 w 1692997"/>
                <a:gd name="connsiteY1" fmla="*/ 0 h 1692997"/>
                <a:gd name="connsiteX2" fmla="*/ 1410825 w 1692997"/>
                <a:gd name="connsiteY2" fmla="*/ 0 h 1692997"/>
                <a:gd name="connsiteX3" fmla="*/ 1692997 w 1692997"/>
                <a:gd name="connsiteY3" fmla="*/ 282172 h 1692997"/>
                <a:gd name="connsiteX4" fmla="*/ 1692997 w 1692997"/>
                <a:gd name="connsiteY4" fmla="*/ 1410825 h 1692997"/>
                <a:gd name="connsiteX5" fmla="*/ 1410825 w 1692997"/>
                <a:gd name="connsiteY5" fmla="*/ 1692997 h 1692997"/>
                <a:gd name="connsiteX6" fmla="*/ 282172 w 1692997"/>
                <a:gd name="connsiteY6" fmla="*/ 1692997 h 1692997"/>
                <a:gd name="connsiteX7" fmla="*/ 0 w 1692997"/>
                <a:gd name="connsiteY7" fmla="*/ 1410825 h 1692997"/>
                <a:gd name="connsiteX8" fmla="*/ 0 w 1692997"/>
                <a:gd name="connsiteY8" fmla="*/ 282172 h 169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2997" h="1692997">
                  <a:moveTo>
                    <a:pt x="0" y="282172"/>
                  </a:moveTo>
                  <a:cubicBezTo>
                    <a:pt x="0" y="126333"/>
                    <a:pt x="126333" y="0"/>
                    <a:pt x="282172" y="0"/>
                  </a:cubicBezTo>
                  <a:lnTo>
                    <a:pt x="1410825" y="0"/>
                  </a:lnTo>
                  <a:cubicBezTo>
                    <a:pt x="1566664" y="0"/>
                    <a:pt x="1692997" y="126333"/>
                    <a:pt x="1692997" y="282172"/>
                  </a:cubicBezTo>
                  <a:lnTo>
                    <a:pt x="1692997" y="1410825"/>
                  </a:lnTo>
                  <a:cubicBezTo>
                    <a:pt x="1692997" y="1566664"/>
                    <a:pt x="1566664" y="1692997"/>
                    <a:pt x="1410825" y="1692997"/>
                  </a:cubicBezTo>
                  <a:lnTo>
                    <a:pt x="282172" y="1692997"/>
                  </a:lnTo>
                  <a:cubicBezTo>
                    <a:pt x="126333" y="1692997"/>
                    <a:pt x="0" y="1566664"/>
                    <a:pt x="0" y="1410825"/>
                  </a:cubicBezTo>
                  <a:lnTo>
                    <a:pt x="0" y="282172"/>
                  </a:lnTo>
                  <a:close/>
                </a:path>
              </a:pathLst>
            </a:custGeom>
            <a:solidFill>
              <a:schemeClr val="accent6">
                <a:lumMod val="40000"/>
                <a:lumOff val="60000"/>
              </a:schemeClr>
            </a:solidFill>
          </p:spPr>
          <p:style>
            <a:lnRef idx="2">
              <a:schemeClr val="lt1">
                <a:hueOff val="0"/>
                <a:satOff val="0"/>
                <a:lumOff val="0"/>
                <a:alphaOff val="0"/>
              </a:schemeClr>
            </a:lnRef>
            <a:fillRef idx="1">
              <a:schemeClr val="accent5">
                <a:hueOff val="-2252848"/>
                <a:satOff val="-5806"/>
                <a:lumOff val="-3922"/>
                <a:alphaOff val="0"/>
              </a:schemeClr>
            </a:fillRef>
            <a:effectRef idx="0">
              <a:schemeClr val="accent5">
                <a:hueOff val="-2252848"/>
                <a:satOff val="-5806"/>
                <a:lumOff val="-3922"/>
                <a:alphaOff val="0"/>
              </a:schemeClr>
            </a:effectRef>
            <a:fontRef idx="minor">
              <a:schemeClr val="lt1"/>
            </a:fontRef>
          </p:style>
          <p:txBody>
            <a:bodyPr spcFirstLastPara="0" vert="horz" wrap="square" lIns="147415" tIns="147415" rIns="147415" bIns="147415" numCol="1" spcCol="1270" anchor="ctr" anchorCtr="0">
              <a:noAutofit/>
            </a:bodyPr>
            <a:lstStyle/>
            <a:p>
              <a:pPr marL="0" lvl="0" indent="0" algn="ctr" defTabSz="755650">
                <a:lnSpc>
                  <a:spcPct val="90000"/>
                </a:lnSpc>
                <a:spcBef>
                  <a:spcPct val="0"/>
                </a:spcBef>
                <a:spcAft>
                  <a:spcPct val="35000"/>
                </a:spcAft>
                <a:buNone/>
              </a:pPr>
              <a:r>
                <a:rPr lang="en-US" sz="2800" kern="1200" dirty="0">
                  <a:solidFill>
                    <a:schemeClr val="tx1">
                      <a:lumMod val="65000"/>
                      <a:lumOff val="35000"/>
                    </a:schemeClr>
                  </a:solidFill>
                  <a:latin typeface="Skeena" pitchFamily="2" charset="0"/>
                </a:rPr>
                <a:t>Production of dark hadrons through an off-shell dark photon</a:t>
              </a:r>
              <a:r>
                <a:rPr lang="en-US" sz="2800" kern="1200" baseline="30000" dirty="0">
                  <a:solidFill>
                    <a:schemeClr val="tx1">
                      <a:lumMod val="65000"/>
                      <a:lumOff val="35000"/>
                    </a:schemeClr>
                  </a:solidFill>
                  <a:latin typeface="Skeena" pitchFamily="2" charset="0"/>
                </a:rPr>
                <a:t> </a:t>
              </a:r>
              <a:r>
                <a:rPr lang="en-US" sz="2800" baseline="30000" dirty="0">
                  <a:solidFill>
                    <a:schemeClr val="tx1">
                      <a:lumMod val="65000"/>
                      <a:lumOff val="35000"/>
                    </a:schemeClr>
                  </a:solidFill>
                  <a:latin typeface="Skeena" pitchFamily="2" charset="0"/>
                </a:rPr>
                <a:t> </a:t>
              </a:r>
              <a:r>
                <a:rPr lang="en-US" sz="2800" kern="1200" dirty="0">
                  <a:solidFill>
                    <a:schemeClr val="tx1">
                      <a:lumMod val="65000"/>
                      <a:lumOff val="35000"/>
                    </a:schemeClr>
                  </a:solidFill>
                  <a:latin typeface="Skeena" pitchFamily="2" charset="0"/>
                </a:rPr>
                <a:t>(dark spectroscopy)</a:t>
              </a:r>
              <a:r>
                <a:rPr lang="en-US" sz="2800" kern="1200" baseline="30000" dirty="0">
                  <a:solidFill>
                    <a:schemeClr val="tx1">
                      <a:lumMod val="65000"/>
                      <a:lumOff val="35000"/>
                    </a:schemeClr>
                  </a:solidFill>
                  <a:latin typeface="Skeena" pitchFamily="2" charset="0"/>
                </a:rPr>
                <a:t>4</a:t>
              </a:r>
              <a:endParaRPr lang="en-US" sz="2800" kern="1200" dirty="0">
                <a:solidFill>
                  <a:schemeClr val="tx1">
                    <a:lumMod val="65000"/>
                    <a:lumOff val="35000"/>
                  </a:schemeClr>
                </a:solidFill>
                <a:latin typeface="Skeena" pitchFamily="2" charset="0"/>
              </a:endParaRPr>
            </a:p>
          </p:txBody>
        </p:sp>
        <p:sp>
          <p:nvSpPr>
            <p:cNvPr id="92" name="Freeform: Shape 91">
              <a:extLst>
                <a:ext uri="{FF2B5EF4-FFF2-40B4-BE49-F238E27FC236}">
                  <a16:creationId xmlns:a16="http://schemas.microsoft.com/office/drawing/2014/main" id="{0FBAFE2D-3CB5-4A21-BA39-7AB40536C750}"/>
                </a:ext>
              </a:extLst>
            </p:cNvPr>
            <p:cNvSpPr/>
            <p:nvPr/>
          </p:nvSpPr>
          <p:spPr>
            <a:xfrm>
              <a:off x="5338448" y="3217890"/>
              <a:ext cx="1692997" cy="1692997"/>
            </a:xfrm>
            <a:custGeom>
              <a:avLst/>
              <a:gdLst>
                <a:gd name="connsiteX0" fmla="*/ 0 w 1692997"/>
                <a:gd name="connsiteY0" fmla="*/ 282172 h 1692997"/>
                <a:gd name="connsiteX1" fmla="*/ 282172 w 1692997"/>
                <a:gd name="connsiteY1" fmla="*/ 0 h 1692997"/>
                <a:gd name="connsiteX2" fmla="*/ 1410825 w 1692997"/>
                <a:gd name="connsiteY2" fmla="*/ 0 h 1692997"/>
                <a:gd name="connsiteX3" fmla="*/ 1692997 w 1692997"/>
                <a:gd name="connsiteY3" fmla="*/ 282172 h 1692997"/>
                <a:gd name="connsiteX4" fmla="*/ 1692997 w 1692997"/>
                <a:gd name="connsiteY4" fmla="*/ 1410825 h 1692997"/>
                <a:gd name="connsiteX5" fmla="*/ 1410825 w 1692997"/>
                <a:gd name="connsiteY5" fmla="*/ 1692997 h 1692997"/>
                <a:gd name="connsiteX6" fmla="*/ 282172 w 1692997"/>
                <a:gd name="connsiteY6" fmla="*/ 1692997 h 1692997"/>
                <a:gd name="connsiteX7" fmla="*/ 0 w 1692997"/>
                <a:gd name="connsiteY7" fmla="*/ 1410825 h 1692997"/>
                <a:gd name="connsiteX8" fmla="*/ 0 w 1692997"/>
                <a:gd name="connsiteY8" fmla="*/ 282172 h 169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2997" h="1692997">
                  <a:moveTo>
                    <a:pt x="0" y="282172"/>
                  </a:moveTo>
                  <a:cubicBezTo>
                    <a:pt x="0" y="126333"/>
                    <a:pt x="126333" y="0"/>
                    <a:pt x="282172" y="0"/>
                  </a:cubicBezTo>
                  <a:lnTo>
                    <a:pt x="1410825" y="0"/>
                  </a:lnTo>
                  <a:cubicBezTo>
                    <a:pt x="1566664" y="0"/>
                    <a:pt x="1692997" y="126333"/>
                    <a:pt x="1692997" y="282172"/>
                  </a:cubicBezTo>
                  <a:lnTo>
                    <a:pt x="1692997" y="1410825"/>
                  </a:lnTo>
                  <a:cubicBezTo>
                    <a:pt x="1692997" y="1566664"/>
                    <a:pt x="1566664" y="1692997"/>
                    <a:pt x="1410825" y="1692997"/>
                  </a:cubicBezTo>
                  <a:lnTo>
                    <a:pt x="282172" y="1692997"/>
                  </a:lnTo>
                  <a:cubicBezTo>
                    <a:pt x="126333" y="1692997"/>
                    <a:pt x="0" y="1566664"/>
                    <a:pt x="0" y="1410825"/>
                  </a:cubicBezTo>
                  <a:lnTo>
                    <a:pt x="0" y="282172"/>
                  </a:lnTo>
                  <a:close/>
                </a:path>
              </a:pathLst>
            </a:custGeom>
            <a:solidFill>
              <a:schemeClr val="accent6">
                <a:lumMod val="40000"/>
                <a:lumOff val="60000"/>
              </a:schemeClr>
            </a:solidFill>
          </p:spPr>
          <p:style>
            <a:lnRef idx="2">
              <a:schemeClr val="lt1">
                <a:hueOff val="0"/>
                <a:satOff val="0"/>
                <a:lumOff val="0"/>
                <a:alphaOff val="0"/>
              </a:schemeClr>
            </a:lnRef>
            <a:fillRef idx="1">
              <a:schemeClr val="accent5">
                <a:hueOff val="-4505695"/>
                <a:satOff val="-11613"/>
                <a:lumOff val="-7843"/>
                <a:alphaOff val="0"/>
              </a:schemeClr>
            </a:fillRef>
            <a:effectRef idx="0">
              <a:schemeClr val="accent5">
                <a:hueOff val="-4505695"/>
                <a:satOff val="-11613"/>
                <a:lumOff val="-7843"/>
                <a:alphaOff val="0"/>
              </a:schemeClr>
            </a:effectRef>
            <a:fontRef idx="minor">
              <a:schemeClr val="lt1"/>
            </a:fontRef>
          </p:style>
          <p:txBody>
            <a:bodyPr spcFirstLastPara="0" vert="horz" wrap="square" lIns="147415" tIns="147415" rIns="147415" bIns="147415" numCol="1" spcCol="1270" anchor="ctr" anchorCtr="0">
              <a:noAutofit/>
            </a:bodyPr>
            <a:lstStyle/>
            <a:p>
              <a:pPr marL="0" lvl="0" indent="0" algn="ctr" defTabSz="755650">
                <a:lnSpc>
                  <a:spcPct val="90000"/>
                </a:lnSpc>
                <a:spcBef>
                  <a:spcPct val="0"/>
                </a:spcBef>
                <a:spcAft>
                  <a:spcPct val="35000"/>
                </a:spcAft>
                <a:buNone/>
              </a:pPr>
              <a:r>
                <a:rPr lang="en-US" sz="2800" kern="1200" dirty="0">
                  <a:solidFill>
                    <a:schemeClr val="tx1">
                      <a:lumMod val="65000"/>
                      <a:lumOff val="35000"/>
                    </a:schemeClr>
                  </a:solidFill>
                  <a:latin typeface="Skeena" pitchFamily="2" charset="0"/>
                </a:rPr>
                <a:t>Beam dump experiments reaching heavier dark photon masses</a:t>
              </a:r>
              <a:r>
                <a:rPr lang="en-US" sz="2800" kern="1200" baseline="30000" dirty="0">
                  <a:solidFill>
                    <a:schemeClr val="tx1">
                      <a:lumMod val="65000"/>
                      <a:lumOff val="35000"/>
                    </a:schemeClr>
                  </a:solidFill>
                  <a:latin typeface="Skeena" pitchFamily="2" charset="0"/>
                </a:rPr>
                <a:t>5</a:t>
              </a:r>
              <a:endParaRPr lang="en-US" sz="2800" kern="1200" dirty="0">
                <a:solidFill>
                  <a:schemeClr val="tx1">
                    <a:lumMod val="65000"/>
                    <a:lumOff val="35000"/>
                  </a:schemeClr>
                </a:solidFill>
                <a:latin typeface="Skeena" pitchFamily="2" charset="0"/>
              </a:endParaRPr>
            </a:p>
          </p:txBody>
        </p:sp>
        <p:sp>
          <p:nvSpPr>
            <p:cNvPr id="93" name="Freeform: Shape 92">
              <a:extLst>
                <a:ext uri="{FF2B5EF4-FFF2-40B4-BE49-F238E27FC236}">
                  <a16:creationId xmlns:a16="http://schemas.microsoft.com/office/drawing/2014/main" id="{60535F89-D7E4-4822-B765-C857BEB4D6B4}"/>
                </a:ext>
              </a:extLst>
            </p:cNvPr>
            <p:cNvSpPr/>
            <p:nvPr/>
          </p:nvSpPr>
          <p:spPr>
            <a:xfrm>
              <a:off x="7161676" y="3217890"/>
              <a:ext cx="1692997" cy="1692997"/>
            </a:xfrm>
            <a:custGeom>
              <a:avLst/>
              <a:gdLst>
                <a:gd name="connsiteX0" fmla="*/ 0 w 1692997"/>
                <a:gd name="connsiteY0" fmla="*/ 282172 h 1692997"/>
                <a:gd name="connsiteX1" fmla="*/ 282172 w 1692997"/>
                <a:gd name="connsiteY1" fmla="*/ 0 h 1692997"/>
                <a:gd name="connsiteX2" fmla="*/ 1410825 w 1692997"/>
                <a:gd name="connsiteY2" fmla="*/ 0 h 1692997"/>
                <a:gd name="connsiteX3" fmla="*/ 1692997 w 1692997"/>
                <a:gd name="connsiteY3" fmla="*/ 282172 h 1692997"/>
                <a:gd name="connsiteX4" fmla="*/ 1692997 w 1692997"/>
                <a:gd name="connsiteY4" fmla="*/ 1410825 h 1692997"/>
                <a:gd name="connsiteX5" fmla="*/ 1410825 w 1692997"/>
                <a:gd name="connsiteY5" fmla="*/ 1692997 h 1692997"/>
                <a:gd name="connsiteX6" fmla="*/ 282172 w 1692997"/>
                <a:gd name="connsiteY6" fmla="*/ 1692997 h 1692997"/>
                <a:gd name="connsiteX7" fmla="*/ 0 w 1692997"/>
                <a:gd name="connsiteY7" fmla="*/ 1410825 h 1692997"/>
                <a:gd name="connsiteX8" fmla="*/ 0 w 1692997"/>
                <a:gd name="connsiteY8" fmla="*/ 282172 h 169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2997" h="1692997">
                  <a:moveTo>
                    <a:pt x="0" y="282172"/>
                  </a:moveTo>
                  <a:cubicBezTo>
                    <a:pt x="0" y="126333"/>
                    <a:pt x="126333" y="0"/>
                    <a:pt x="282172" y="0"/>
                  </a:cubicBezTo>
                  <a:lnTo>
                    <a:pt x="1410825" y="0"/>
                  </a:lnTo>
                  <a:cubicBezTo>
                    <a:pt x="1566664" y="0"/>
                    <a:pt x="1692997" y="126333"/>
                    <a:pt x="1692997" y="282172"/>
                  </a:cubicBezTo>
                  <a:lnTo>
                    <a:pt x="1692997" y="1410825"/>
                  </a:lnTo>
                  <a:cubicBezTo>
                    <a:pt x="1692997" y="1566664"/>
                    <a:pt x="1566664" y="1692997"/>
                    <a:pt x="1410825" y="1692997"/>
                  </a:cubicBezTo>
                  <a:lnTo>
                    <a:pt x="282172" y="1692997"/>
                  </a:lnTo>
                  <a:cubicBezTo>
                    <a:pt x="126333" y="1692997"/>
                    <a:pt x="0" y="1566664"/>
                    <a:pt x="0" y="1410825"/>
                  </a:cubicBezTo>
                  <a:lnTo>
                    <a:pt x="0" y="282172"/>
                  </a:lnTo>
                  <a:close/>
                </a:path>
              </a:pathLst>
            </a:custGeom>
            <a:solidFill>
              <a:schemeClr val="accent6">
                <a:lumMod val="60000"/>
                <a:lumOff val="40000"/>
              </a:schemeClr>
            </a:solidFill>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147415" tIns="147415" rIns="147415" bIns="147415" numCol="1" spcCol="1270" anchor="ctr" anchorCtr="0">
              <a:noAutofit/>
            </a:bodyPr>
            <a:lstStyle/>
            <a:p>
              <a:pPr algn="ctr" defTabSz="755650">
                <a:lnSpc>
                  <a:spcPct val="90000"/>
                </a:lnSpc>
                <a:spcBef>
                  <a:spcPct val="0"/>
                </a:spcBef>
                <a:spcAft>
                  <a:spcPct val="35000"/>
                </a:spcAft>
              </a:pPr>
              <a:r>
                <a:rPr lang="en-US" sz="2800" kern="1200" dirty="0">
                  <a:solidFill>
                    <a:schemeClr val="tx1">
                      <a:lumMod val="65000"/>
                      <a:lumOff val="35000"/>
                    </a:schemeClr>
                  </a:solidFill>
                  <a:latin typeface="Skeena" pitchFamily="2" charset="0"/>
                </a:rPr>
                <a:t>Exotic Higgs decays through Higgs mixing</a:t>
              </a:r>
              <a:r>
                <a:rPr lang="en-US" sz="2800" baseline="30000" dirty="0">
                  <a:solidFill>
                    <a:schemeClr val="tx1">
                      <a:lumMod val="65000"/>
                      <a:lumOff val="35000"/>
                    </a:schemeClr>
                  </a:solidFill>
                  <a:latin typeface="Skeena" pitchFamily="2" charset="0"/>
                </a:rPr>
                <a:t>6</a:t>
              </a:r>
              <a:endParaRPr lang="en-US" sz="2800" kern="1200" dirty="0">
                <a:solidFill>
                  <a:schemeClr val="tx1">
                    <a:lumMod val="65000"/>
                    <a:lumOff val="35000"/>
                  </a:schemeClr>
                </a:solidFill>
                <a:latin typeface="Skeena" pitchFamily="2" charset="0"/>
              </a:endParaRPr>
            </a:p>
          </p:txBody>
        </p:sp>
      </p:grpSp>
      <p:sp>
        <p:nvSpPr>
          <p:cNvPr id="94" name="Title 1">
            <a:extLst>
              <a:ext uri="{FF2B5EF4-FFF2-40B4-BE49-F238E27FC236}">
                <a16:creationId xmlns:a16="http://schemas.microsoft.com/office/drawing/2014/main" id="{9E8760D0-B06F-4927-850E-7F0028575473}"/>
              </a:ext>
            </a:extLst>
          </p:cNvPr>
          <p:cNvSpPr txBox="1">
            <a:spLocks/>
          </p:cNvSpPr>
          <p:nvPr/>
        </p:nvSpPr>
        <p:spPr>
          <a:xfrm>
            <a:off x="18069195" y="25336567"/>
            <a:ext cx="9093343" cy="721407"/>
          </a:xfrm>
          <a:prstGeom prst="rect">
            <a:avLst/>
          </a:prstGeom>
        </p:spPr>
        <p:txBody>
          <a:bodyPr>
            <a:normAutofit/>
          </a:bodyPr>
          <a:lstStyle>
            <a:lvl1pPr algn="ctr" defTabSz="4298410" rtl="0" eaLnBrk="1" latinLnBrk="0" hangingPunct="1">
              <a:spcBef>
                <a:spcPct val="0"/>
              </a:spcBef>
              <a:buNone/>
              <a:defRPr sz="8500" kern="1200">
                <a:solidFill>
                  <a:schemeClr val="bg1"/>
                </a:solidFill>
                <a:latin typeface="Trebuchet MS" pitchFamily="34" charset="0"/>
                <a:ea typeface="+mj-ea"/>
                <a:cs typeface="+mj-cs"/>
              </a:defRPr>
            </a:lvl1pPr>
          </a:lstStyle>
          <a:p>
            <a:r>
              <a:rPr lang="en-US" sz="3200" b="1" dirty="0">
                <a:solidFill>
                  <a:schemeClr val="tx1">
                    <a:lumMod val="65000"/>
                    <a:lumOff val="35000"/>
                  </a:schemeClr>
                </a:solidFill>
                <a:latin typeface="Skeena" pitchFamily="2" charset="0"/>
              </a:rPr>
              <a:t>Best Detected Through e</a:t>
            </a:r>
            <a:r>
              <a:rPr lang="en-US" sz="3200" b="1" baseline="30000" dirty="0">
                <a:solidFill>
                  <a:schemeClr val="tx1">
                    <a:lumMod val="65000"/>
                    <a:lumOff val="35000"/>
                  </a:schemeClr>
                </a:solidFill>
                <a:latin typeface="Skeena" pitchFamily="2" charset="0"/>
              </a:rPr>
              <a:t>+</a:t>
            </a:r>
            <a:r>
              <a:rPr lang="en-US" sz="3200" b="1" dirty="0">
                <a:solidFill>
                  <a:schemeClr val="tx1">
                    <a:lumMod val="65000"/>
                    <a:lumOff val="35000"/>
                  </a:schemeClr>
                </a:solidFill>
                <a:latin typeface="Skeena" pitchFamily="2" charset="0"/>
              </a:rPr>
              <a:t>e</a:t>
            </a:r>
            <a:r>
              <a:rPr lang="en-US" sz="3200" b="1" baseline="30000" dirty="0">
                <a:solidFill>
                  <a:schemeClr val="tx1">
                    <a:lumMod val="65000"/>
                    <a:lumOff val="35000"/>
                  </a:schemeClr>
                </a:solidFill>
                <a:latin typeface="Skeena" pitchFamily="2" charset="0"/>
              </a:rPr>
              <a:t>-</a:t>
            </a:r>
            <a:r>
              <a:rPr lang="en-US" sz="3200" b="1" dirty="0">
                <a:solidFill>
                  <a:schemeClr val="tx1">
                    <a:lumMod val="65000"/>
                    <a:lumOff val="35000"/>
                  </a:schemeClr>
                </a:solidFill>
                <a:latin typeface="Skeena" pitchFamily="2" charset="0"/>
              </a:rPr>
              <a:t> Collider</a:t>
            </a:r>
          </a:p>
        </p:txBody>
      </p:sp>
      <p:sp>
        <p:nvSpPr>
          <p:cNvPr id="6" name="TextBox 5">
            <a:extLst>
              <a:ext uri="{FF2B5EF4-FFF2-40B4-BE49-F238E27FC236}">
                <a16:creationId xmlns:a16="http://schemas.microsoft.com/office/drawing/2014/main" id="{D9B6B610-12C6-4C23-9D43-DD5BC3661876}"/>
              </a:ext>
            </a:extLst>
          </p:cNvPr>
          <p:cNvSpPr txBox="1"/>
          <p:nvPr/>
        </p:nvSpPr>
        <p:spPr>
          <a:xfrm>
            <a:off x="15672877" y="34076091"/>
            <a:ext cx="14086923" cy="4401205"/>
          </a:xfrm>
          <a:prstGeom prst="rect">
            <a:avLst/>
          </a:prstGeom>
          <a:noFill/>
        </p:spPr>
        <p:txBody>
          <a:bodyPr wrap="square" rtlCol="0">
            <a:spAutoFit/>
          </a:bodyPr>
          <a:lstStyle/>
          <a:p>
            <a:pPr marL="571500" indent="-571500">
              <a:buFont typeface="Arial" panose="020B0604020202020204" pitchFamily="34" charset="0"/>
              <a:buChar char="•"/>
            </a:pPr>
            <a:r>
              <a:rPr lang="en-US" sz="3500" dirty="0">
                <a:latin typeface="Skeena" pitchFamily="2" charset="0"/>
                <a:cs typeface="Times New Roman" panose="02020603050405020304" pitchFamily="18" charset="0"/>
              </a:rPr>
              <a:t>With this new model, we have a simple dark sector which may be “added” onto existing models of electroweak baryogenesis to simultaneously explain DM. </a:t>
            </a:r>
          </a:p>
          <a:p>
            <a:pPr marL="571500" indent="-571500">
              <a:buFont typeface="Arial" panose="020B0604020202020204" pitchFamily="34" charset="0"/>
              <a:buChar char="•"/>
            </a:pPr>
            <a:r>
              <a:rPr lang="en-US" sz="3500" dirty="0">
                <a:latin typeface="Skeena" pitchFamily="2" charset="0"/>
                <a:cs typeface="Times New Roman" panose="02020603050405020304" pitchFamily="18" charset="0"/>
              </a:rPr>
              <a:t>In the most minimal case, we predict a range of dark matter masses much higher than any previous models of asymmetric dark matter, up to nearly 60 GeV.</a:t>
            </a:r>
          </a:p>
          <a:p>
            <a:pPr marL="571500" indent="-571500">
              <a:buFont typeface="Arial" panose="020B0604020202020204" pitchFamily="34" charset="0"/>
              <a:buChar char="•"/>
            </a:pPr>
            <a:r>
              <a:rPr lang="en-US" sz="3500" dirty="0">
                <a:latin typeface="Skeena" pitchFamily="2" charset="0"/>
                <a:cs typeface="Times New Roman" panose="02020603050405020304" pitchFamily="18" charset="0"/>
              </a:rPr>
              <a:t>The ILC will probe large swaths of the viable ADM parameter space. It can also probe other predicted interactions such as exotic Higgs decays.</a:t>
            </a:r>
          </a:p>
        </p:txBody>
      </p:sp>
      <p:cxnSp>
        <p:nvCxnSpPr>
          <p:cNvPr id="8" name="Straight Connector 7">
            <a:extLst>
              <a:ext uri="{FF2B5EF4-FFF2-40B4-BE49-F238E27FC236}">
                <a16:creationId xmlns:a16="http://schemas.microsoft.com/office/drawing/2014/main" id="{779C5DB1-A30B-4ADA-8615-C7D3F85DC2BD}"/>
              </a:ext>
            </a:extLst>
          </p:cNvPr>
          <p:cNvCxnSpPr/>
          <p:nvPr/>
        </p:nvCxnSpPr>
        <p:spPr>
          <a:xfrm flipH="1">
            <a:off x="502960" y="26584892"/>
            <a:ext cx="14316980" cy="2341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5DA5150-967B-4D59-A683-1FC5707A3C82}"/>
              </a:ext>
            </a:extLst>
          </p:cNvPr>
          <p:cNvSpPr txBox="1"/>
          <p:nvPr/>
        </p:nvSpPr>
        <p:spPr>
          <a:xfrm>
            <a:off x="975387" y="39980337"/>
            <a:ext cx="13331718" cy="2492990"/>
          </a:xfrm>
          <a:prstGeom prst="rect">
            <a:avLst/>
          </a:prstGeom>
          <a:noFill/>
        </p:spPr>
        <p:txBody>
          <a:bodyPr wrap="square" rtlCol="0">
            <a:spAutoFit/>
          </a:bodyPr>
          <a:lstStyle/>
          <a:p>
            <a:pPr marL="571500" indent="-571500">
              <a:buFont typeface="+mj-lt"/>
              <a:buAutoNum type="romanUcPeriod"/>
            </a:pPr>
            <a:r>
              <a:rPr lang="en-US" sz="3200" dirty="0">
                <a:latin typeface="Skeena" pitchFamily="2" charset="0"/>
                <a:cs typeface="Times New Roman" panose="02020603050405020304" pitchFamily="18" charset="0"/>
              </a:rPr>
              <a:t>SM Electroweak Baryogenesis generates equal B</a:t>
            </a:r>
            <a:r>
              <a:rPr lang="en-US" sz="3200" baseline="-25000" dirty="0">
                <a:latin typeface="Skeena" pitchFamily="2" charset="0"/>
                <a:cs typeface="Times New Roman" panose="02020603050405020304" pitchFamily="18" charset="0"/>
              </a:rPr>
              <a:t>SM</a:t>
            </a:r>
            <a:r>
              <a:rPr lang="en-US" sz="3200" dirty="0">
                <a:latin typeface="Skeena" pitchFamily="2" charset="0"/>
                <a:cs typeface="Times New Roman" panose="02020603050405020304" pitchFamily="18" charset="0"/>
              </a:rPr>
              <a:t> and L</a:t>
            </a:r>
            <a:r>
              <a:rPr lang="en-US" sz="3200" baseline="-25000" dirty="0">
                <a:latin typeface="Skeena" pitchFamily="2" charset="0"/>
                <a:cs typeface="Times New Roman" panose="02020603050405020304" pitchFamily="18" charset="0"/>
              </a:rPr>
              <a:t>SM</a:t>
            </a:r>
            <a:r>
              <a:rPr lang="en-US" sz="3200" dirty="0">
                <a:latin typeface="Skeena" pitchFamily="2" charset="0"/>
                <a:cs typeface="Times New Roman" panose="02020603050405020304" pitchFamily="18" charset="0"/>
              </a:rPr>
              <a:t> asymmetries</a:t>
            </a:r>
          </a:p>
          <a:p>
            <a:pPr marL="571500" indent="-571500">
              <a:buFont typeface="+mj-lt"/>
              <a:buAutoNum type="romanUcPeriod"/>
            </a:pPr>
            <a:r>
              <a:rPr lang="en-US" sz="3200" dirty="0">
                <a:latin typeface="Skeena" pitchFamily="2" charset="0"/>
                <a:cs typeface="Times New Roman" panose="02020603050405020304" pitchFamily="18" charset="0"/>
              </a:rPr>
              <a:t>The neutrino portal transfers some SM lepton asymmetry over to the dark leptons and dark sphalerons convert it into dark baryon asymmetry</a:t>
            </a:r>
          </a:p>
          <a:p>
            <a:pPr marL="571500" indent="-571500">
              <a:buFont typeface="+mj-lt"/>
              <a:buAutoNum type="romanUcPeriod"/>
            </a:pPr>
            <a:r>
              <a:rPr lang="en-US" sz="3200" dirty="0">
                <a:latin typeface="Skeena" pitchFamily="2" charset="0"/>
                <a:cs typeface="Times New Roman" panose="02020603050405020304" pitchFamily="18" charset="0"/>
              </a:rPr>
              <a:t>Right-handed neutrino decays back into the SM</a:t>
            </a:r>
          </a:p>
          <a:p>
            <a:endParaRPr lang="en-US" sz="2800" dirty="0">
              <a:latin typeface="Times New Roman" panose="02020603050405020304" pitchFamily="18" charset="0"/>
              <a:cs typeface="Times New Roman" panose="02020603050405020304" pitchFamily="18" charset="0"/>
            </a:endParaRPr>
          </a:p>
        </p:txBody>
      </p:sp>
      <p:pic>
        <p:nvPicPr>
          <p:cNvPr id="5" name="Picture 4" descr="Map&#10;&#10;Description automatically generated">
            <a:extLst>
              <a:ext uri="{FF2B5EF4-FFF2-40B4-BE49-F238E27FC236}">
                <a16:creationId xmlns:a16="http://schemas.microsoft.com/office/drawing/2014/main" id="{0D45ECAA-08B8-4037-926B-72780C694C4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577449" y="12516869"/>
            <a:ext cx="6869457" cy="8401352"/>
          </a:xfrm>
          <a:prstGeom prst="rect">
            <a:avLst/>
          </a:prstGeom>
        </p:spPr>
      </p:pic>
      <p:pic>
        <p:nvPicPr>
          <p:cNvPr id="10" name="Picture 9" descr="Chart&#10;&#10;Description automatically generated">
            <a:extLst>
              <a:ext uri="{FF2B5EF4-FFF2-40B4-BE49-F238E27FC236}">
                <a16:creationId xmlns:a16="http://schemas.microsoft.com/office/drawing/2014/main" id="{158704FF-7D5C-49D3-A334-3FB137F664B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359112" y="12531940"/>
            <a:ext cx="6858000" cy="8387339"/>
          </a:xfrm>
          <a:prstGeom prst="rect">
            <a:avLst/>
          </a:prstGeom>
        </p:spPr>
      </p:pic>
    </p:spTree>
    <p:extLst>
      <p:ext uri="{BB962C8B-B14F-4D97-AF65-F5344CB8AC3E}">
        <p14:creationId xmlns:p14="http://schemas.microsoft.com/office/powerpoint/2010/main" val="973146703"/>
      </p:ext>
    </p:extLst>
  </p:cSld>
  <p:clrMapOvr>
    <a:masterClrMapping/>
  </p:clrMapOvr>
</p:sld>
</file>

<file path=ppt/theme/theme1.xml><?xml version="1.0" encoding="utf-8"?>
<a:theme xmlns:a="http://schemas.openxmlformats.org/drawingml/2006/main" name="100CMx140CM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22585</TotalTime>
  <Words>882</Words>
  <Application>Microsoft Office PowerPoint</Application>
  <PresentationFormat>Custom</PresentationFormat>
  <Paragraphs>67</Paragraphs>
  <Slides>1</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vt:i4>
      </vt:variant>
    </vt:vector>
  </HeadingPairs>
  <TitlesOfParts>
    <vt:vector size="13" baseType="lpstr">
      <vt:lpstr>Abadi</vt:lpstr>
      <vt:lpstr>Adobe Devanagari</vt:lpstr>
      <vt:lpstr>Arial</vt:lpstr>
      <vt:lpstr>Arial Black</vt:lpstr>
      <vt:lpstr>Calibri</vt:lpstr>
      <vt:lpstr>Cambria Math</vt:lpstr>
      <vt:lpstr>Script MT Bold</vt:lpstr>
      <vt:lpstr>Skeena</vt:lpstr>
      <vt:lpstr>Times New Roman</vt:lpstr>
      <vt:lpstr>Trebuchet MS</vt:lpstr>
      <vt:lpstr>100CMx140CM template</vt:lpstr>
      <vt:lpstr>Without guides</vt:lpstr>
      <vt:lpstr>PowerPoint Presentation</vt:lpstr>
    </vt:vector>
  </TitlesOfParts>
  <Manager>A. Kotoulas</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A0 PowerPoint Presentation</dc:title>
  <dc:subject>Research poster presentation template</dc:subject>
  <dc:creator>PosterPresentations.com</dc:creator>
  <cp:keywords>A0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Bethany Suter</cp:lastModifiedBy>
  <cp:revision>75</cp:revision>
  <dcterms:created xsi:type="dcterms:W3CDTF">2012-02-10T00:21:22Z</dcterms:created>
  <dcterms:modified xsi:type="dcterms:W3CDTF">2022-01-04T23:51:50Z</dcterms:modified>
  <cp:category>Research poster templates </cp:category>
</cp:coreProperties>
</file>