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4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6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Layouts/slideLayout18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  <p:sldMasterId id="2147483660" r:id="rId2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12192000" cy="6858000"/>
  <p:defaultTextStyle>
    <a:defPPr>
      <a:defRPr lang="it-IT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theme" Target="theme/theme1.xml"/><Relationship Id="rId4" Type="http://schemas.openxmlformats.org/officeDocument/2006/relationships/theme" Target="theme/theme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Diapositiva titolo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4ADA4AF-7D90-4E7A-A066-97EF35532DD9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olo e testo vertical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CA565CA9-5D5E-4D5E-A470-BF3604A48A0C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1_Titolo e testo vertical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vertica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69CA6D6-56EF-49B4-9E9C-935F93E7E1FB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Diapositiva titolo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F1A5501B-D190-4E44-BAFA-E2D5C68A4B9A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olo e contenuto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C25C0A52-B09F-4C05-A725-B50680DED393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Intestazione sezion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4618764-9CEC-4BEB-91DE-43314AEEE8E0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Due contenuti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contenuto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data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C2B61E2-01F5-453A-8700-08613B83A386}" type="datetime1">
              <a:rPr lang="it-IT"/>
              <a:t/>
            </a:fld>
            <a:endParaRPr lang="it-IT"/>
          </a:p>
        </p:txBody>
      </p:sp>
      <p:sp>
        <p:nvSpPr>
          <p:cNvPr id="6" name="Segnaposto piè di pagina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7" name="Segnaposto numero diapositiva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nfronto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4" name="Segnaposto contenuto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testo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6" name="Segnaposto contenuto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data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E0CA275-03E7-43E9-B882-408CB45ADD87}" type="datetime1">
              <a:rPr lang="it-IT"/>
              <a:t/>
            </a:fld>
            <a:endParaRPr lang="it-IT"/>
          </a:p>
        </p:txBody>
      </p:sp>
      <p:sp>
        <p:nvSpPr>
          <p:cNvPr id="8" name="Segnaposto piè di pagina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9" name="Segnaposto numero diapositiva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Solo titolo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data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87303CD2-E35A-4586-83D7-A5FCD1F408A7}" type="datetime1">
              <a:rPr lang="it-IT"/>
              <a:t/>
            </a:fld>
            <a:endParaRPr lang="it-IT"/>
          </a:p>
        </p:txBody>
      </p:sp>
      <p:sp>
        <p:nvSpPr>
          <p:cNvPr id="4" name="Segnaposto piè di pagina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5" name="Segnaposto numero diapositiva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Vuota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data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34504A25-A789-4DA6-ABEC-FBC7E834F568}" type="datetime1">
              <a:rPr lang="it-IT"/>
              <a:t/>
            </a:fld>
            <a:endParaRPr lang="it-IT"/>
          </a:p>
        </p:txBody>
      </p:sp>
      <p:sp>
        <p:nvSpPr>
          <p:cNvPr id="3" name="Segnaposto piè di pagina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4" name="Segnaposto numero diapositiva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uto con didascalia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testo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5" name="Segnaposto data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4FBE881-64E9-4E6F-9CA3-5B770129C485}" type="datetime1">
              <a:rPr lang="it-IT"/>
              <a:t/>
            </a:fld>
            <a:endParaRPr lang="it-IT"/>
          </a:p>
        </p:txBody>
      </p:sp>
      <p:sp>
        <p:nvSpPr>
          <p:cNvPr id="6" name="Segnaposto piè di pagina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7" name="Segnaposto numero diapositiva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olo e contenuto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65737A0-E424-4442-B2DE-788DA061E23E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Immagine con didascalia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immagine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4" name="Segnaposto testo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5" name="Segnaposto data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263D14AE-B5C1-4262-85AD-4BE1C9852F43}" type="datetime1">
              <a:rPr lang="it-IT"/>
              <a:t/>
            </a:fld>
            <a:endParaRPr lang="it-IT"/>
          </a:p>
        </p:txBody>
      </p:sp>
      <p:sp>
        <p:nvSpPr>
          <p:cNvPr id="6" name="Segnaposto piè di pagina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7" name="Segnaposto numero diapositiva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olo e testo vertical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9A9A7105-2218-423B-B533-DB90F52ABB90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1_Titolo e testo vertical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vertica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28AF7E1-EBEC-4685-990F-DDEC650DE50D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Intestazione sezion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59D9570-D2E4-45E4-B0A5-581C7E2F773E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Due contenuti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contenuto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data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92C3C478-39EF-4188-B521-EE0397B7B097}" type="datetime1">
              <a:rPr lang="it-IT"/>
              <a:t/>
            </a:fld>
            <a:endParaRPr lang="it-IT"/>
          </a:p>
        </p:txBody>
      </p:sp>
      <p:sp>
        <p:nvSpPr>
          <p:cNvPr id="6" name="Segnaposto piè di pagina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7" name="Segnaposto numero diapositiva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nfronto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4" name="Segnaposto contenuto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testo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6" name="Segnaposto contenuto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data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59DB41E-F8EA-4424-851B-C9388984F801}" type="datetime1">
              <a:rPr lang="it-IT"/>
              <a:t/>
            </a:fld>
            <a:endParaRPr lang="it-IT"/>
          </a:p>
        </p:txBody>
      </p:sp>
      <p:sp>
        <p:nvSpPr>
          <p:cNvPr id="8" name="Segnaposto piè di pagina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9" name="Segnaposto numero diapositiva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Solo titolo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data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C851871F-7873-4E99-ADA7-85E81CDAF5EF}" type="datetime1">
              <a:rPr lang="it-IT"/>
              <a:t/>
            </a:fld>
            <a:endParaRPr lang="it-IT"/>
          </a:p>
        </p:txBody>
      </p:sp>
      <p:sp>
        <p:nvSpPr>
          <p:cNvPr id="4" name="Segnaposto piè di pagina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5" name="Segnaposto numero diapositiva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Vuota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data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FC32A0A6-9972-4F4D-9DF7-709AC43A63CA}" type="datetime1">
              <a:rPr lang="it-IT"/>
              <a:t/>
            </a:fld>
            <a:endParaRPr lang="it-IT"/>
          </a:p>
        </p:txBody>
      </p:sp>
      <p:sp>
        <p:nvSpPr>
          <p:cNvPr id="3" name="Segnaposto piè di pagina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4" name="Segnaposto numero diapositiva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uto con didascalia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testo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5" name="Segnaposto data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E3986E6-2E96-419C-86B0-9797F63EC2F5}" type="datetime1">
              <a:rPr lang="it-IT"/>
              <a:t/>
            </a:fld>
            <a:endParaRPr lang="it-IT"/>
          </a:p>
        </p:txBody>
      </p:sp>
      <p:sp>
        <p:nvSpPr>
          <p:cNvPr id="6" name="Segnaposto piè di pagina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7" name="Segnaposto numero diapositiva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Immagine con didascalia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immagine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4" name="Segnaposto testo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</p:txBody>
      </p:sp>
      <p:sp>
        <p:nvSpPr>
          <p:cNvPr id="5" name="Segnaposto data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90639692-C8A1-4A6B-B0B7-0F3061B13436}" type="datetime1">
              <a:rPr lang="it-IT"/>
              <a:t/>
            </a:fld>
            <a:endParaRPr lang="it-IT"/>
          </a:p>
        </p:txBody>
      </p:sp>
      <p:sp>
        <p:nvSpPr>
          <p:cNvPr id="6" name="Segnaposto piè di pagina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7" name="Segnaposto numero diapositiva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titolo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7DA38E2-D3B9-4616-B0C5-916D81E3ABB0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1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titolo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Modifica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8D34C2-EF52-490E-A75B-325B9F6463E2}" type="datetime1">
              <a:rPr lang="it-IT"/>
              <a:t/>
            </a:fld>
            <a:endParaRPr lang="it-IT"/>
          </a:p>
        </p:txBody>
      </p:sp>
      <p:sp>
        <p:nvSpPr>
          <p:cNvPr id="5" name="Segnaposto piè di pagina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&lt; name &amp; contact - other presentation info&gt;</a:t>
            </a:r>
            <a:endParaRPr lang="it-IT"/>
          </a:p>
        </p:txBody>
      </p:sp>
      <p:sp>
        <p:nvSpPr>
          <p:cNvPr id="6" name="Segnaposto numero diapositiva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08022D-D0CE-407A-B9F8-061574080297}" type="slidenum">
              <a:rPr lang="it-IT"/>
              <a:t/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1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g"/><Relationship Id="rId3" Type="http://schemas.openxmlformats.org/officeDocument/2006/relationships/hyperlink" Target="https://unsplash.com/@majesticlukas?utm_source=unsplash&amp;utm_medium=referral&amp;utm_content=creditCopyText" TargetMode="External"/><Relationship Id="rId4" Type="http://schemas.openxmlformats.org/officeDocument/2006/relationships/hyperlink" Target="https://unsplash.com/s/photos/different-paths?utm_source=unsplash&amp;utm_medium=referral&amp;utm_content=creditCopyText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hyperlink" Target="https://unsplash.com/@theunsteady5?utm_source=unsplash&amp;utm_medium=referral&amp;utm_content=creditCopyText" TargetMode="External"/><Relationship Id="rId4" Type="http://schemas.openxmlformats.org/officeDocument/2006/relationships/hyperlink" Target="https://unsplash.com/s/photos/audience?utm_source=unsplash&amp;utm_medium=referral&amp;utm_content=creditCopyText" TargetMode="Externa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hyperlink" Target="https://unsplash.com/@mxhpics?utm_source=unsplash&amp;utm_medium=referral&amp;utm_content=creditCopyText" TargetMode="External"/><Relationship Id="rId4" Type="http://schemas.openxmlformats.org/officeDocument/2006/relationships/hyperlink" Target="https://unsplash.com/s/photos/start?utm_source=unsplash&amp;utm_medium=referral&amp;utm_content=creditCopyText" TargetMode="Externa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Relationship Id="rId3" Type="http://schemas.openxmlformats.org/officeDocument/2006/relationships/hyperlink" Target="mailto:emma.lazzeri@garr.it" TargetMode="External"/><Relationship Id="rId4" Type="http://schemas.openxmlformats.org/officeDocument/2006/relationships/hyperlink" Target="https://doi.org/10.5281/zenodo.7113503" TargetMode="External"/><Relationship Id="rId5" Type="http://schemas.openxmlformats.org/officeDocument/2006/relationships/image" Target="../media/image2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hyperlink" Target="https://unsplash.com/@wilhelmgunkel?utm_source=unsplash&amp;utm_medium=referral&amp;utm_content=creditCopyText" TargetMode="External"/><Relationship Id="rId4" Type="http://schemas.openxmlformats.org/officeDocument/2006/relationships/hyperlink" Target="https://unsplash.com/s/photos/thank-you?utm_source=unsplash&amp;utm_medium=referral&amp;utm_content=creditCopyText" TargetMode="Externa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Relationship Id="rId3" Type="http://schemas.openxmlformats.org/officeDocument/2006/relationships/hyperlink" Target="https://twitter.com/datingdecisions/status/1570102928307798016" TargetMode="Externa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hyperlink" Target="https://twitter.com/_open_science_/status/1571589893595463682?t=dK7ApIFOVp7ACFTXxeBXAA&amp;s=08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hyperlink" Target="https://unsplash.com/ja/@keyursphotography?utm_source=unsplash&amp;utm_medium=referral&amp;utm_content=creditCopyText" TargetMode="External"/><Relationship Id="rId4" Type="http://schemas.openxmlformats.org/officeDocument/2006/relationships/hyperlink" Target="https://unsplash.com/s/photos/lion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olo 5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426720" y="2361883"/>
            <a:ext cx="5831840" cy="23876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it-IT" sz="4400">
                <a:solidFill>
                  <a:schemeClr val="bg1"/>
                </a:solidFill>
                <a:latin typeface="Century Gothic"/>
              </a:rPr>
              <a:t>Vision and </a:t>
            </a:r>
            <a:r>
              <a:rPr lang="it-IT" sz="4400">
                <a:solidFill>
                  <a:schemeClr val="bg1"/>
                </a:solidFill>
                <a:latin typeface="Century Gothic"/>
              </a:rPr>
              <a:t>Objectives</a:t>
            </a:r>
            <a:endParaRPr lang="it-IT" sz="440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7" name="Sottotitolo 6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426720" y="4841558"/>
            <a:ext cx="5831840" cy="1655762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it-IT" sz="2800">
                <a:solidFill>
                  <a:srgbClr val="FF9900"/>
                </a:solidFill>
                <a:latin typeface="Century Gothic"/>
              </a:rPr>
              <a:t>Emma Lazzeri, GARR</a:t>
            </a:r>
            <a:endParaRPr/>
          </a:p>
          <a:p>
            <a:pPr algn="l">
              <a:defRPr/>
            </a:pPr>
            <a:r>
              <a:rPr lang="it-IT">
                <a:solidFill>
                  <a:srgbClr val="92D050"/>
                </a:solidFill>
              </a:rPr>
              <a:t>orcid.org/0000-0003-0506-046X</a:t>
            </a:r>
            <a:endParaRPr u="sng">
              <a:solidFill>
                <a:schemeClr val="bg1"/>
              </a:solidFill>
            </a:endParaRPr>
          </a:p>
          <a:p>
            <a:pPr algn="l">
              <a:defRPr/>
            </a:pPr>
            <a:endParaRPr lang="it-IT" sz="2800">
              <a:solidFill>
                <a:srgbClr val="FF9900"/>
              </a:solidFill>
              <a:latin typeface="Century Gothic"/>
            </a:endParaRPr>
          </a:p>
        </p:txBody>
      </p:sp>
      <p:pic>
        <p:nvPicPr>
          <p:cNvPr id="1026" name="Picture 2" descr="https://lh3.googleusercontent.com/kSx3a5IvG91Ji0A034AtYP1map_Ar7AKEw-zbWPascMeNmFL_bdsIrgmGuFTNF5GnA0MJAAv0AQ5EvCck9LqNSHpzAlza9G95LtsyRAz9QFgDrj77KHxpaY7tL8r1dP7UJhDSLZFMf4sE7kjjmGk1omQbb2A-hSuiySIqWJfofoUG_Oc6H-h1tFyhy0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-244421" y="5276309"/>
            <a:ext cx="1011587" cy="5549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3" name="Titolo 1" hidden="0"/>
          <p:cNvSpPr txBox="1"/>
          <p:nvPr isPhoto="0" userDrawn="0"/>
        </p:nvSpPr>
        <p:spPr bwMode="auto">
          <a:xfrm>
            <a:off x="839788" y="457200"/>
            <a:ext cx="9496908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800">
                <a:solidFill>
                  <a:srgbClr val="0070C0"/>
                </a:solidFill>
                <a:latin typeface="Century Gothic"/>
              </a:rPr>
              <a:t>Methodology</a:t>
            </a:r>
            <a:endParaRPr lang="it-IT" sz="4800">
              <a:solidFill>
                <a:srgbClr val="0070C0"/>
              </a:solidFill>
              <a:latin typeface="Century Gothic"/>
            </a:endParaRPr>
          </a:p>
        </p:txBody>
      </p:sp>
      <p:pic>
        <p:nvPicPr>
          <p:cNvPr id="77622009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358535" y="1257300"/>
            <a:ext cx="6766547" cy="4878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pic>
        <p:nvPicPr>
          <p:cNvPr id="409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003576" y="2173704"/>
            <a:ext cx="8184847" cy="3120191"/>
          </a:xfrm>
          <a:prstGeom prst="rect">
            <a:avLst/>
          </a:prstGeom>
          <a:noFill/>
        </p:spPr>
      </p:pic>
      <p:sp>
        <p:nvSpPr>
          <p:cNvPr id="4" name="Titolo 1" hidden="0"/>
          <p:cNvSpPr txBox="1"/>
          <p:nvPr isPhoto="0" userDrawn="0"/>
        </p:nvSpPr>
        <p:spPr bwMode="auto">
          <a:xfrm>
            <a:off x="839788" y="457200"/>
            <a:ext cx="9496908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800">
                <a:solidFill>
                  <a:srgbClr val="0070C0"/>
                </a:solidFill>
                <a:latin typeface="Century Gothic"/>
              </a:rPr>
              <a:t>Train of trainers, 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desing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, test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Segnaposto testo 9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717496" y="1752599"/>
            <a:ext cx="4235503" cy="4140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70000"/>
              </a:lnSpc>
              <a:buClr>
                <a:srgbClr val="79B418"/>
              </a:buClr>
              <a:defRPr/>
            </a:pPr>
            <a:r>
              <a:rPr lang="en-US" b="1"/>
              <a:t>Science for policy</a:t>
            </a:r>
            <a:r>
              <a:rPr lang="en-US"/>
              <a:t>: honest brokers, civil servants, policy makers</a:t>
            </a:r>
            <a:endParaRPr/>
          </a:p>
          <a:p>
            <a:pPr>
              <a:lnSpc>
                <a:spcPct val="170000"/>
              </a:lnSpc>
              <a:buClr>
                <a:srgbClr val="79B418"/>
              </a:buClr>
              <a:defRPr/>
            </a:pPr>
            <a:r>
              <a:rPr lang="en-US" b="1"/>
              <a:t>Institutions</a:t>
            </a:r>
            <a:r>
              <a:rPr lang="en-US"/>
              <a:t>: undergraduate, PhD, data stewards and </a:t>
            </a:r>
            <a:r>
              <a:rPr lang="en-US"/>
              <a:t>professionists</a:t>
            </a:r>
            <a:r>
              <a:rPr lang="en-US"/>
              <a:t>, including data librarian and curators, legal and ethical experts</a:t>
            </a:r>
            <a:endParaRPr/>
          </a:p>
          <a:p>
            <a:pPr>
              <a:lnSpc>
                <a:spcPct val="170000"/>
              </a:lnSpc>
              <a:buClr>
                <a:srgbClr val="79B418"/>
              </a:buClr>
              <a:defRPr/>
            </a:pPr>
            <a:r>
              <a:rPr lang="en-US" b="1"/>
              <a:t>Research Infrastructures </a:t>
            </a:r>
            <a:r>
              <a:rPr lang="en-US"/>
              <a:t>and </a:t>
            </a:r>
            <a:r>
              <a:rPr lang="en-US" b="1"/>
              <a:t>thematic</a:t>
            </a:r>
            <a:r>
              <a:rPr lang="en-US"/>
              <a:t> communities: designing training with and for researchers and </a:t>
            </a:r>
            <a:r>
              <a:rPr lang="en-US"/>
              <a:t>professionists</a:t>
            </a:r>
            <a:endParaRPr lang="en-US"/>
          </a:p>
          <a:p>
            <a:pPr>
              <a:lnSpc>
                <a:spcPct val="170000"/>
              </a:lnSpc>
              <a:buClr>
                <a:srgbClr val="79B418"/>
              </a:buClr>
              <a:defRPr/>
            </a:pPr>
            <a:r>
              <a:rPr lang="en-US" b="1"/>
              <a:t>Professional networks</a:t>
            </a:r>
            <a:r>
              <a:rPr lang="en-US"/>
              <a:t>: lifelong learning through peer networks</a:t>
            </a:r>
            <a:endParaRPr lang="en-US" b="1"/>
          </a:p>
        </p:txBody>
      </p:sp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4" name="Titolo 1" hidden="0"/>
          <p:cNvSpPr txBox="1"/>
          <p:nvPr isPhoto="0" userDrawn="0"/>
        </p:nvSpPr>
        <p:spPr bwMode="auto">
          <a:xfrm>
            <a:off x="255385" y="457200"/>
            <a:ext cx="4563526" cy="19939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600">
                <a:solidFill>
                  <a:srgbClr val="0070C0"/>
                </a:solidFill>
                <a:latin typeface="Century Gothic"/>
              </a:rPr>
              <a:t>Developing</a:t>
            </a:r>
            <a:r>
              <a:rPr lang="it-IT" sz="3600">
                <a:solidFill>
                  <a:srgbClr val="0070C0"/>
                </a:solidFill>
                <a:latin typeface="Century Gothic"/>
              </a:rPr>
              <a:t> paths for </a:t>
            </a:r>
            <a:r>
              <a:rPr lang="it-IT" sz="3600">
                <a:solidFill>
                  <a:srgbClr val="0070C0"/>
                </a:solidFill>
                <a:latin typeface="Century Gothic"/>
              </a:rPr>
              <a:t>different</a:t>
            </a:r>
            <a:r>
              <a:rPr lang="it-IT" sz="3600">
                <a:solidFill>
                  <a:srgbClr val="0070C0"/>
                </a:solidFill>
                <a:latin typeface="Century Gothic"/>
              </a:rPr>
              <a:t> targets</a:t>
            </a:r>
            <a:endParaRPr/>
          </a:p>
        </p:txBody>
      </p:sp>
      <p:pic>
        <p:nvPicPr>
          <p:cNvPr id="7" name="Immagine 6" hidden="0"/>
          <p:cNvPicPr>
            <a:picLocks noChangeAspect="1"/>
          </p:cNvPicPr>
          <p:nvPr isPhoto="0" userDrawn="0"/>
        </p:nvPicPr>
        <p:blipFill>
          <a:blip r:embed="rId2"/>
          <a:srcRect l="7730" t="0" r="5180" b="0"/>
          <a:stretch/>
        </p:blipFill>
        <p:spPr bwMode="auto">
          <a:xfrm>
            <a:off x="5346701" y="1"/>
            <a:ext cx="6846424" cy="6289038"/>
          </a:xfrm>
          <a:prstGeom prst="rect">
            <a:avLst/>
          </a:prstGeom>
        </p:spPr>
      </p:pic>
      <p:sp>
        <p:nvSpPr>
          <p:cNvPr id="11" name="Rettangolo 10" hidden="0"/>
          <p:cNvSpPr/>
          <p:nvPr isPhoto="0" userDrawn="0"/>
        </p:nvSpPr>
        <p:spPr bwMode="auto">
          <a:xfrm>
            <a:off x="5529636" y="5941821"/>
            <a:ext cx="22333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bg1">
                    <a:lumMod val="75000"/>
                  </a:schemeClr>
                </a:solidFill>
              </a:rPr>
              <a:t>Photo by </a:t>
            </a:r>
            <a:r>
              <a:rPr lang="en-US" sz="1050" u="sng">
                <a:solidFill>
                  <a:schemeClr val="bg1">
                    <a:lumMod val="75000"/>
                  </a:schemeClr>
                </a:solidFill>
                <a:hlinkClick r:id="rId3" tooltip="https://unsplash.com/@majesticlukas?utm_source=unsplash&amp;utm_medium=referral&amp;utm_content=creditCopyText"/>
              </a:rPr>
              <a:t>Majestic Lukas</a:t>
            </a:r>
            <a:r>
              <a:rPr lang="en-US" sz="1050">
                <a:solidFill>
                  <a:schemeClr val="bg1">
                    <a:lumMod val="75000"/>
                  </a:schemeClr>
                </a:solidFill>
              </a:rPr>
              <a:t> on </a:t>
            </a:r>
            <a:r>
              <a:rPr lang="en-US" sz="1050" u="sng">
                <a:solidFill>
                  <a:schemeClr val="bg1">
                    <a:lumMod val="75000"/>
                  </a:schemeClr>
                </a:solidFill>
                <a:hlinkClick r:id="rId4" tooltip="https://unsplash.com/s/photos/different-paths?utm_source=unsplash&amp;utm_medium=referral&amp;utm_content=creditCopyText"/>
              </a:rPr>
              <a:t>Unsplash</a:t>
            </a:r>
            <a:r>
              <a:rPr lang="en-US" sz="105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it-IT" sz="105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Elemento grafico 12" descr="Tribunale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35159" y="2762250"/>
            <a:ext cx="557557" cy="557557"/>
          </a:xfrm>
          <a:prstGeom prst="rect">
            <a:avLst/>
          </a:prstGeom>
        </p:spPr>
      </p:pic>
      <p:pic>
        <p:nvPicPr>
          <p:cNvPr id="15" name="Elemento grafico 14" descr="Martelletto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135159" y="1935440"/>
            <a:ext cx="557557" cy="557557"/>
          </a:xfrm>
          <a:prstGeom prst="rect">
            <a:avLst/>
          </a:prstGeom>
        </p:spPr>
      </p:pic>
      <p:pic>
        <p:nvPicPr>
          <p:cNvPr id="17" name="Elemento grafico 16" descr="Globo terrestre, Africa ed Europa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135159" y="3931271"/>
            <a:ext cx="557557" cy="557557"/>
          </a:xfrm>
          <a:prstGeom prst="rect">
            <a:avLst/>
          </a:prstGeom>
        </p:spPr>
      </p:pic>
      <p:pic>
        <p:nvPicPr>
          <p:cNvPr id="19" name="Elemento grafico 18" descr="Social network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135159" y="5199340"/>
            <a:ext cx="557557" cy="557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magine 5" hidden="0"/>
          <p:cNvPicPr>
            <a:picLocks noChangeAspect="1"/>
          </p:cNvPicPr>
          <p:nvPr isPhoto="0" userDrawn="0"/>
        </p:nvPicPr>
        <p:blipFill>
          <a:blip r:embed="rId2"/>
          <a:srcRect l="0" t="28998" r="0" b="0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olo 1" hidden="0"/>
          <p:cNvSpPr txBox="1"/>
          <p:nvPr isPhoto="0" userDrawn="0"/>
        </p:nvSpPr>
        <p:spPr bwMode="auto">
          <a:xfrm>
            <a:off x="839788" y="457200"/>
            <a:ext cx="9496908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800" b="1">
                <a:solidFill>
                  <a:srgbClr val="FF9900"/>
                </a:solidFill>
                <a:latin typeface="Century Gothic"/>
              </a:rPr>
              <a:t>Engage</a:t>
            </a:r>
            <a:r>
              <a:rPr lang="it-IT" sz="4800" b="1">
                <a:solidFill>
                  <a:srgbClr val="FF9900"/>
                </a:solidFill>
                <a:latin typeface="Century Gothic"/>
              </a:rPr>
              <a:t> and </a:t>
            </a:r>
            <a:r>
              <a:rPr lang="it-IT" sz="4800" b="1">
                <a:solidFill>
                  <a:srgbClr val="FF9900"/>
                </a:solidFill>
                <a:latin typeface="Century Gothic"/>
              </a:rPr>
              <a:t>allign</a:t>
            </a:r>
            <a:endParaRPr lang="it-IT" sz="4800" b="1">
              <a:solidFill>
                <a:srgbClr val="FF9900"/>
              </a:solidFill>
              <a:latin typeface="Century Gothic"/>
            </a:endParaRPr>
          </a:p>
        </p:txBody>
      </p:sp>
      <p:sp>
        <p:nvSpPr>
          <p:cNvPr id="5" name="Segnaposto contenuto 2" hidden="0"/>
          <p:cNvSpPr txBox="1"/>
          <p:nvPr isPhoto="0" userDrawn="0"/>
        </p:nvSpPr>
        <p:spPr bwMode="auto">
          <a:xfrm>
            <a:off x="839788" y="1518699"/>
            <a:ext cx="9625012" cy="43502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79B418"/>
              </a:buClr>
              <a:defRPr/>
            </a:pPr>
            <a:r>
              <a:rPr lang="en-US" sz="3200" b="1">
                <a:solidFill>
                  <a:schemeClr val="bg1"/>
                </a:solidFill>
              </a:rPr>
              <a:t>Alignment</a:t>
            </a:r>
            <a:r>
              <a:rPr lang="en-US" sz="3200">
                <a:solidFill>
                  <a:schemeClr val="bg1"/>
                </a:solidFill>
              </a:rPr>
              <a:t> with national and international funders, policy makers and national open science </a:t>
            </a:r>
            <a:r>
              <a:rPr lang="en-US" sz="3200">
                <a:solidFill>
                  <a:schemeClr val="bg1"/>
                </a:solidFill>
              </a:rPr>
              <a:t>programmes</a:t>
            </a:r>
            <a:r>
              <a:rPr lang="en-US" sz="3200">
                <a:solidFill>
                  <a:schemeClr val="bg1"/>
                </a:solidFill>
              </a:rPr>
              <a:t>, </a:t>
            </a:r>
            <a:endParaRPr/>
          </a:p>
          <a:p>
            <a:pPr>
              <a:lnSpc>
                <a:spcPct val="100000"/>
              </a:lnSpc>
              <a:spcAft>
                <a:spcPts val="1800"/>
              </a:spcAft>
              <a:buClr>
                <a:srgbClr val="79B418"/>
              </a:buClr>
              <a:defRPr/>
            </a:pPr>
            <a:r>
              <a:rPr lang="en-US" sz="3200" b="1">
                <a:solidFill>
                  <a:schemeClr val="bg1"/>
                </a:solidFill>
              </a:rPr>
              <a:t>Engagement</a:t>
            </a:r>
            <a:r>
              <a:rPr lang="en-US" sz="3200">
                <a:solidFill>
                  <a:schemeClr val="bg1"/>
                </a:solidFill>
              </a:rPr>
              <a:t> of key stakeholders on the European level</a:t>
            </a:r>
            <a:endParaRPr lang="it-IT" sz="3200">
              <a:solidFill>
                <a:schemeClr val="bg1"/>
              </a:solidFill>
            </a:endParaRPr>
          </a:p>
        </p:txBody>
      </p:sp>
      <p:sp>
        <p:nvSpPr>
          <p:cNvPr id="7" name="Rettangolo 6" hidden="0"/>
          <p:cNvSpPr/>
          <p:nvPr isPhoto="0" userDrawn="0"/>
        </p:nvSpPr>
        <p:spPr bwMode="auto">
          <a:xfrm>
            <a:off x="8436163" y="6400800"/>
            <a:ext cx="3755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Photo by </a:t>
            </a:r>
            <a:r>
              <a:rPr lang="en-US" u="sng">
                <a:solidFill>
                  <a:schemeClr val="tx1">
                    <a:lumMod val="65000"/>
                    <a:lumOff val="35000"/>
                  </a:schemeClr>
                </a:solidFill>
                <a:hlinkClick r:id="rId3" tooltip="https://unsplash.com/@theunsteady5?utm_source=unsplash&amp;utm_medium=referral&amp;utm_content=creditCopyText"/>
              </a:rPr>
              <a:t>Edwin Andrade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on </a:t>
            </a:r>
            <a:r>
              <a:rPr lang="en-US" u="sng">
                <a:solidFill>
                  <a:schemeClr val="tx1">
                    <a:lumMod val="65000"/>
                    <a:lumOff val="35000"/>
                  </a:schemeClr>
                </a:solidFill>
                <a:hlinkClick r:id="rId4" tooltip="https://unsplash.com/s/photos/audience?utm_source=unsplash&amp;utm_medium=referral&amp;utm_content=creditCopyText"/>
              </a:rPr>
              <a:t>Unsplash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it-IT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000"/>
              <a:t>&lt; name &amp; contact -other presentation info&gt;</a:t>
            </a:r>
            <a:endParaRPr lang="it-IT" sz="1000"/>
          </a:p>
        </p:txBody>
      </p:sp>
      <p:sp>
        <p:nvSpPr>
          <p:cNvPr id="5" name="Titolo 1" hidden="0"/>
          <p:cNvSpPr txBox="1"/>
          <p:nvPr isPhoto="0" userDrawn="0"/>
        </p:nvSpPr>
        <p:spPr bwMode="auto">
          <a:xfrm>
            <a:off x="838200" y="35569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800">
                <a:solidFill>
                  <a:srgbClr val="0070C0"/>
                </a:solidFill>
                <a:latin typeface="Century Gothic"/>
              </a:rPr>
              <a:t>What’s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 in 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it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 for me?</a:t>
            </a:r>
            <a:endParaRPr/>
          </a:p>
        </p:txBody>
      </p:sp>
      <p:sp>
        <p:nvSpPr>
          <p:cNvPr id="6" name="Segnaposto contenuto 2" hidden="0"/>
          <p:cNvSpPr txBox="1"/>
          <p:nvPr isPhoto="0" userDrawn="0"/>
        </p:nvSpPr>
        <p:spPr bwMode="auto">
          <a:xfrm>
            <a:off x="838200" y="1816198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79B418"/>
              </a:buClr>
              <a:defRPr/>
            </a:pPr>
            <a:endParaRPr lang="it-IT" sz="2000">
              <a:latin typeface="Century Gothic"/>
            </a:endParaRPr>
          </a:p>
        </p:txBody>
      </p:sp>
      <p:grpSp>
        <p:nvGrpSpPr>
          <p:cNvPr id="7" name="Group 47" hidden="0"/>
          <p:cNvGrpSpPr/>
          <p:nvPr isPhoto="0" userDrawn="0"/>
        </p:nvGrpSpPr>
        <p:grpSpPr bwMode="auto">
          <a:xfrm>
            <a:off x="688724" y="2683447"/>
            <a:ext cx="2378229" cy="1323439"/>
            <a:chOff x="668867" y="2513391"/>
            <a:chExt cx="1414750" cy="1323439"/>
          </a:xfrm>
        </p:grpSpPr>
        <p:sp>
          <p:nvSpPr>
            <p:cNvPr id="8" name="TextBox 38" hidden="0"/>
            <p:cNvSpPr txBox="1"/>
            <p:nvPr isPhoto="0" userDrawn="0"/>
          </p:nvSpPr>
          <p:spPr bwMode="auto">
            <a:xfrm>
              <a:off x="668867" y="2513391"/>
              <a:ext cx="12135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3278B1"/>
                  </a:solidFill>
                  <a:latin typeface="Century Gothic"/>
                  <a:cs typeface="Arial"/>
                </a:rPr>
                <a:t>Collaborative Environment</a:t>
              </a:r>
              <a:endParaRPr lang="en-US" sz="1400" b="1">
                <a:solidFill>
                  <a:srgbClr val="3278B1"/>
                </a:solidFill>
                <a:latin typeface="Century Gothic"/>
                <a:cs typeface="Arial"/>
              </a:endParaRPr>
            </a:p>
          </p:txBody>
        </p:sp>
        <p:sp>
          <p:nvSpPr>
            <p:cNvPr id="9" name="TextBox 39" hidden="0"/>
            <p:cNvSpPr txBox="1"/>
            <p:nvPr isPhoto="0" userDrawn="0"/>
          </p:nvSpPr>
          <p:spPr bwMode="auto">
            <a:xfrm>
              <a:off x="683838" y="3275515"/>
              <a:ext cx="13997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>
                  <a:latin typeface="Century Gothic"/>
                  <a:cs typeface="Arial"/>
                </a:rPr>
                <a:t>European dimension</a:t>
              </a:r>
              <a:endParaRPr/>
            </a:p>
          </p:txBody>
        </p:sp>
      </p:grpSp>
      <p:grpSp>
        <p:nvGrpSpPr>
          <p:cNvPr id="28" name="Group 47" hidden="0"/>
          <p:cNvGrpSpPr/>
          <p:nvPr isPhoto="0" userDrawn="0"/>
        </p:nvGrpSpPr>
        <p:grpSpPr bwMode="auto">
          <a:xfrm>
            <a:off x="3314031" y="2683447"/>
            <a:ext cx="2199498" cy="2255848"/>
            <a:chOff x="668867" y="2513391"/>
            <a:chExt cx="1414750" cy="2255848"/>
          </a:xfrm>
        </p:grpSpPr>
        <p:sp>
          <p:nvSpPr>
            <p:cNvPr id="29" name="TextBox 38" hidden="0"/>
            <p:cNvSpPr txBox="1"/>
            <p:nvPr isPhoto="0" userDrawn="0"/>
          </p:nvSpPr>
          <p:spPr bwMode="auto">
            <a:xfrm>
              <a:off x="668867" y="2513391"/>
              <a:ext cx="12135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3278B1"/>
                  </a:solidFill>
                  <a:latin typeface="Century Gothic"/>
                  <a:cs typeface="Arial"/>
                </a:rPr>
                <a:t>Best practice exchange</a:t>
              </a:r>
              <a:endParaRPr/>
            </a:p>
          </p:txBody>
        </p:sp>
        <p:sp>
          <p:nvSpPr>
            <p:cNvPr id="30" name="TextBox 39" hidden="0"/>
            <p:cNvSpPr txBox="1"/>
            <p:nvPr isPhoto="0" userDrawn="0"/>
          </p:nvSpPr>
          <p:spPr bwMode="auto">
            <a:xfrm>
              <a:off x="683838" y="3445800"/>
              <a:ext cx="13997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>
                  <a:latin typeface="Century Gothic"/>
                  <a:cs typeface="Arial"/>
                </a:rPr>
                <a:t>Learn from your peers, apply and adapt others approach and strategy</a:t>
              </a:r>
              <a:endParaRPr/>
            </a:p>
          </p:txBody>
        </p:sp>
      </p:grpSp>
      <p:grpSp>
        <p:nvGrpSpPr>
          <p:cNvPr id="31" name="Group 47" hidden="0"/>
          <p:cNvGrpSpPr/>
          <p:nvPr isPhoto="0" userDrawn="0"/>
        </p:nvGrpSpPr>
        <p:grpSpPr bwMode="auto">
          <a:xfrm>
            <a:off x="6353258" y="2683447"/>
            <a:ext cx="2466860" cy="2360865"/>
            <a:chOff x="668867" y="2513391"/>
            <a:chExt cx="1414750" cy="2360865"/>
          </a:xfrm>
        </p:grpSpPr>
        <p:sp>
          <p:nvSpPr>
            <p:cNvPr id="32" name="TextBox 38" hidden="0"/>
            <p:cNvSpPr txBox="1"/>
            <p:nvPr isPhoto="0" userDrawn="0"/>
          </p:nvSpPr>
          <p:spPr bwMode="auto">
            <a:xfrm>
              <a:off x="668867" y="2513391"/>
              <a:ext cx="13981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3278B1"/>
                  </a:solidFill>
                  <a:latin typeface="Century Gothic"/>
                  <a:cs typeface="Arial"/>
                </a:rPr>
                <a:t>Training courses reserved to the consortium members </a:t>
              </a:r>
              <a:endParaRPr/>
            </a:p>
          </p:txBody>
        </p:sp>
        <p:sp>
          <p:nvSpPr>
            <p:cNvPr id="33" name="TextBox 39" hidden="0"/>
            <p:cNvSpPr txBox="1"/>
            <p:nvPr isPhoto="0" userDrawn="0"/>
          </p:nvSpPr>
          <p:spPr bwMode="auto">
            <a:xfrm>
              <a:off x="683838" y="4043259"/>
              <a:ext cx="13997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>
                  <a:latin typeface="Century Gothic"/>
                  <a:cs typeface="Arial"/>
                </a:rPr>
                <a:t>Slide/Speech/Pitch design, Science for Policy, …</a:t>
              </a:r>
              <a:endParaRPr/>
            </a:p>
          </p:txBody>
        </p:sp>
      </p:grpSp>
      <p:grpSp>
        <p:nvGrpSpPr>
          <p:cNvPr id="37" name="Group 47" hidden="0"/>
          <p:cNvGrpSpPr/>
          <p:nvPr isPhoto="0" userDrawn="0"/>
        </p:nvGrpSpPr>
        <p:grpSpPr bwMode="auto">
          <a:xfrm>
            <a:off x="9194800" y="2683447"/>
            <a:ext cx="2562709" cy="1856963"/>
            <a:chOff x="668867" y="2513391"/>
            <a:chExt cx="1523169" cy="1856963"/>
          </a:xfrm>
        </p:grpSpPr>
        <p:sp>
          <p:nvSpPr>
            <p:cNvPr id="38" name="TextBox 38" hidden="0"/>
            <p:cNvSpPr txBox="1"/>
            <p:nvPr isPhoto="0" userDrawn="0"/>
          </p:nvSpPr>
          <p:spPr bwMode="auto">
            <a:xfrm>
              <a:off x="668867" y="2513391"/>
              <a:ext cx="15231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3278B1"/>
                  </a:solidFill>
                  <a:latin typeface="Century Gothic"/>
                  <a:cs typeface="Arial"/>
                </a:rPr>
                <a:t>Consortium variety</a:t>
              </a:r>
              <a:endParaRPr/>
            </a:p>
          </p:txBody>
        </p:sp>
        <p:sp>
          <p:nvSpPr>
            <p:cNvPr id="39" name="TextBox 39" hidden="0"/>
            <p:cNvSpPr txBox="1"/>
            <p:nvPr isPhoto="0" userDrawn="0"/>
          </p:nvSpPr>
          <p:spPr bwMode="auto">
            <a:xfrm>
              <a:off x="683838" y="3046915"/>
              <a:ext cx="13997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>
                  <a:latin typeface="Century Gothic"/>
                  <a:cs typeface="Arial"/>
                </a:rPr>
                <a:t>Different level of engagement and maturity, diversity of stakeholder representation</a:t>
              </a:r>
              <a:endParaRPr/>
            </a:p>
          </p:txBody>
        </p:sp>
      </p:grpSp>
      <p:pic>
        <p:nvPicPr>
          <p:cNvPr id="4" name="Elemento grafico 3" descr="Aula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776479" y="1738365"/>
            <a:ext cx="914400" cy="914400"/>
          </a:xfrm>
          <a:prstGeom prst="rect">
            <a:avLst/>
          </a:prstGeom>
        </p:spPr>
      </p:pic>
      <p:pic>
        <p:nvPicPr>
          <p:cNvPr id="11" name="Elemento grafico 10" descr="Complimenti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3619500" y="1738365"/>
            <a:ext cx="914400" cy="914400"/>
          </a:xfrm>
          <a:prstGeom prst="rect">
            <a:avLst/>
          </a:prstGeom>
        </p:spPr>
      </p:pic>
      <p:pic>
        <p:nvPicPr>
          <p:cNvPr id="13" name="Elemento grafico 12" descr="Gruppo di persone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940341" y="1738365"/>
            <a:ext cx="914400" cy="914400"/>
          </a:xfrm>
          <a:prstGeom prst="rect">
            <a:avLst/>
          </a:prstGeom>
        </p:spPr>
      </p:pic>
      <p:pic>
        <p:nvPicPr>
          <p:cNvPr id="17" name="Elemento grafico 16" descr="Recensione cliente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191922" y="1738365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pic>
        <p:nvPicPr>
          <p:cNvPr id="4" name="Immagine 3" hidden="0"/>
          <p:cNvPicPr>
            <a:picLocks noChangeAspect="1"/>
          </p:cNvPicPr>
          <p:nvPr isPhoto="0" userDrawn="0"/>
        </p:nvPicPr>
        <p:blipFill>
          <a:blip r:embed="rId2"/>
          <a:srcRect l="0" t="7812" r="0" b="78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tangolo 4" hidden="0"/>
          <p:cNvSpPr/>
          <p:nvPr isPhoto="0" userDrawn="0"/>
        </p:nvSpPr>
        <p:spPr bwMode="auto">
          <a:xfrm>
            <a:off x="8153399" y="6382306"/>
            <a:ext cx="4027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Photo by </a:t>
            </a:r>
            <a:r>
              <a:rPr lang="en-US" u="sng">
                <a:solidFill>
                  <a:schemeClr val="tx1">
                    <a:lumMod val="50000"/>
                    <a:lumOff val="50000"/>
                  </a:schemeClr>
                </a:solidFill>
                <a:hlinkClick r:id="rId3" tooltip="https://unsplash.com/@mxhpics?utm_source=unsplash&amp;utm_medium=referral&amp;utm_content=creditCopyText"/>
              </a:rPr>
              <a:t>Maxime </a:t>
            </a:r>
            <a:r>
              <a:rPr lang="en-US" u="sng">
                <a:solidFill>
                  <a:schemeClr val="tx1">
                    <a:lumMod val="50000"/>
                    <a:lumOff val="50000"/>
                  </a:schemeClr>
                </a:solidFill>
                <a:hlinkClick r:id="rId3" tooltip="https://unsplash.com/@mxhpics?utm_source=unsplash&amp;utm_medium=referral&amp;utm_content=creditCopyText"/>
              </a:rPr>
              <a:t>Horlaville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en-US" u="sng">
                <a:solidFill>
                  <a:schemeClr val="tx1">
                    <a:lumMod val="50000"/>
                    <a:lumOff val="50000"/>
                  </a:schemeClr>
                </a:solidFill>
                <a:hlinkClick r:id="rId4" tooltip="https://unsplash.com/s/photos/start?utm_source=unsplash&amp;utm_medium=referral&amp;utm_content=creditCopyText"/>
              </a:rPr>
              <a:t>Unsplash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olo 4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28600" y="2935605"/>
            <a:ext cx="6558280" cy="3170555"/>
          </a:xfrm>
        </p:spPr>
        <p:txBody>
          <a:bodyPr/>
          <a:lstStyle/>
          <a:p>
            <a:pPr>
              <a:defRPr/>
            </a:pPr>
            <a:r>
              <a:rPr lang="it-IT">
                <a:solidFill>
                  <a:srgbClr val="0070C0"/>
                </a:solidFill>
              </a:rPr>
              <a:t>Thank </a:t>
            </a:r>
            <a:r>
              <a:rPr lang="it-IT">
                <a:solidFill>
                  <a:srgbClr val="0070C0"/>
                </a:solidFill>
              </a:rPr>
              <a:t>you</a:t>
            </a:r>
            <a:r>
              <a:rPr lang="it-IT">
                <a:solidFill>
                  <a:srgbClr val="0070C0"/>
                </a:solidFill>
              </a:rPr>
              <a:t>!</a:t>
            </a:r>
            <a:br>
              <a:rPr lang="it-IT">
                <a:solidFill>
                  <a:srgbClr val="0070C0"/>
                </a:solidFill>
              </a:rPr>
            </a:br>
            <a:r>
              <a:rPr lang="it-IT">
                <a:solidFill>
                  <a:srgbClr val="0070C0"/>
                </a:solidFill>
              </a:rPr>
              <a:t>Questions</a:t>
            </a:r>
            <a:r>
              <a:rPr lang="it-IT">
                <a:solidFill>
                  <a:srgbClr val="0070C0"/>
                </a:solidFill>
              </a:rPr>
              <a:t>?</a:t>
            </a:r>
            <a:endParaRPr/>
          </a:p>
        </p:txBody>
      </p:sp>
      <p:sp>
        <p:nvSpPr>
          <p:cNvPr id="4" name="Segnaposto piè di pagina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228600" y="5304154"/>
            <a:ext cx="7523480" cy="365125"/>
          </a:xfrm>
        </p:spPr>
        <p:txBody>
          <a:bodyPr/>
          <a:lstStyle/>
          <a:p>
            <a:pPr lvl="0">
              <a:defRPr/>
            </a:pPr>
            <a:r>
              <a:rPr lang="en-US" sz="1800">
                <a:solidFill>
                  <a:srgbClr val="79B418"/>
                </a:solidFill>
                <a:latin typeface="Century Gothic"/>
              </a:rPr>
              <a:t>Emma Lazzeri - </a:t>
            </a:r>
            <a:r>
              <a:rPr lang="en-US" sz="1800" u="sng">
                <a:solidFill>
                  <a:srgbClr val="79B418"/>
                </a:solidFill>
                <a:latin typeface="Century Gothic"/>
                <a:hlinkClick r:id="rId3" tooltip="mailto:emma.lazzeri@garr.it"/>
              </a:rPr>
              <a:t>e</a:t>
            </a:r>
            <a:r>
              <a:rPr lang="en-US" sz="1800" b="0" i="0" u="sng" strike="noStrike" cap="none" spc="0">
                <a:ln>
                  <a:noFill/>
                </a:ln>
                <a:solidFill>
                  <a:srgbClr val="79B418"/>
                </a:solidFill>
                <a:latin typeface="Century Gothic"/>
                <a:hlinkClick r:id="rId3" tooltip="mailto:emma.lazzeri@garr.it"/>
              </a:rPr>
              <a:t>mma.lazzeri@garr.it</a:t>
            </a:r>
            <a:r>
              <a:rPr lang="en-US" sz="1800">
                <a:solidFill>
                  <a:srgbClr val="79B418"/>
                </a:solidFill>
                <a:latin typeface="Century Gothic"/>
              </a:rPr>
              <a:t> </a:t>
            </a:r>
            <a:endParaRPr/>
          </a:p>
          <a:p>
            <a:pPr lvl="0">
              <a:defRPr/>
            </a:pPr>
            <a:r>
              <a:rPr lang="en-US" sz="1800">
                <a:solidFill>
                  <a:srgbClr val="79B418"/>
                </a:solidFill>
                <a:latin typeface="Century Gothic"/>
              </a:rPr>
              <a:t>Skills4EOSC Kickoff meeting, Pisa 21-22 September 2022</a:t>
            </a:r>
            <a:endParaRPr lang="it-IT" sz="1800" b="0" i="0" u="none" strike="noStrike" cap="none" spc="0">
              <a:ln>
                <a:noFill/>
              </a:ln>
              <a:solidFill>
                <a:srgbClr val="79B418"/>
              </a:solidFill>
              <a:latin typeface="Century Gothic"/>
              <a:ea typeface="Arial"/>
              <a:cs typeface="Arial"/>
            </a:endParaRPr>
          </a:p>
        </p:txBody>
      </p:sp>
      <p:sp>
        <p:nvSpPr>
          <p:cNvPr id="119478617" name="CasellaDiTesto 1" hidden="0"/>
          <p:cNvSpPr txBox="1"/>
          <p:nvPr isPhoto="0" userDrawn="0"/>
        </p:nvSpPr>
        <p:spPr bwMode="auto">
          <a:xfrm flipH="0" flipV="0">
            <a:off x="0" y="5889114"/>
            <a:ext cx="12190125" cy="10058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/>
              <a:t>		</a:t>
            </a:r>
            <a:endParaRPr/>
          </a:p>
          <a:p>
            <a:pPr>
              <a:defRPr/>
            </a:pPr>
            <a:r>
              <a:rPr lang="en-US" sz="1400" b="1"/>
              <a:t>		This presentation is released under a CC-BY 4.0 license. </a:t>
            </a:r>
            <a:r>
              <a:rPr lang="en-US" sz="1400"/>
              <a:t>To cite this presentation, please copy and paste:</a:t>
            </a:r>
            <a:endParaRPr lang="en-US" sz="1400"/>
          </a:p>
          <a:p>
            <a:pPr>
              <a:defRPr/>
            </a:pPr>
            <a:r>
              <a:rPr lang="en-US" sz="1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Lazzeri, Emma. (2022, September 21). Skills4EOSC Vision and Objectives. Kickoff Meeting of Skills4EOSC project. Zenodo. </a:t>
            </a:r>
            <a:r>
              <a:rPr lang="en-US" sz="1400" b="0" i="0" u="sng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4" tooltip="https://doi.org/10.5281/zenodo.7113503"/>
              </a:rPr>
              <a:t>https://doi.org/</a:t>
            </a:r>
            <a:r>
              <a:rPr lang="en-US" sz="1400" b="0" i="0" u="sng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4" tooltip="https://doi.org/10.5281/zenodo.7113503"/>
              </a:rPr>
              <a:t>10.5281/zenodo.7113503</a:t>
            </a:r>
            <a:r>
              <a:rPr lang="en-US" sz="1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.</a:t>
            </a:r>
            <a:endParaRPr lang="en-US" sz="1400"/>
          </a:p>
          <a:p>
            <a:pPr>
              <a:defRPr/>
            </a:pPr>
            <a:endParaRPr lang="en-US" sz="1400"/>
          </a:p>
        </p:txBody>
      </p:sp>
      <p:pic>
        <p:nvPicPr>
          <p:cNvPr id="1910624651" name="Immagine 5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9849" y="5962610"/>
            <a:ext cx="1248608" cy="429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  <a:latin typeface="Century Gothic"/>
              </a:rPr>
              <a:t>&lt; name &amp; contact -other presentation info&gt;</a:t>
            </a:r>
            <a:endParaRPr lang="it-IT" sz="160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6" name="Immagine 5" hidden="0"/>
          <p:cNvPicPr>
            <a:picLocks noChangeAspect="1"/>
          </p:cNvPicPr>
          <p:nvPr isPhoto="0" userDrawn="0"/>
        </p:nvPicPr>
        <p:blipFill>
          <a:blip r:embed="rId2"/>
          <a:srcRect l="0" t="9579" r="0" b="95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tangolo 6" hidden="0"/>
          <p:cNvSpPr/>
          <p:nvPr isPhoto="0" userDrawn="0"/>
        </p:nvSpPr>
        <p:spPr bwMode="auto">
          <a:xfrm>
            <a:off x="8366529" y="6488668"/>
            <a:ext cx="23054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bg1">
                    <a:lumMod val="95000"/>
                  </a:schemeClr>
                </a:solidFill>
              </a:rPr>
              <a:t>Photo by </a:t>
            </a:r>
            <a:r>
              <a:rPr lang="en-US" sz="1050" u="sng">
                <a:solidFill>
                  <a:schemeClr val="bg1">
                    <a:lumMod val="95000"/>
                  </a:schemeClr>
                </a:solidFill>
                <a:hlinkClick r:id="rId3" tooltip="https://unsplash.com/@wilhelmgunkel?utm_source=unsplash&amp;utm_medium=referral&amp;utm_content=creditCopyText"/>
              </a:rPr>
              <a:t>Wilhelm Gunkel</a:t>
            </a:r>
            <a:r>
              <a:rPr lang="en-US" sz="1050">
                <a:solidFill>
                  <a:schemeClr val="bg1">
                    <a:lumMod val="95000"/>
                  </a:schemeClr>
                </a:solidFill>
              </a:rPr>
              <a:t> on </a:t>
            </a:r>
            <a:r>
              <a:rPr lang="en-US" sz="1050" u="sng">
                <a:solidFill>
                  <a:schemeClr val="bg1">
                    <a:lumMod val="95000"/>
                  </a:schemeClr>
                </a:solidFill>
                <a:hlinkClick r:id="rId4" tooltip="https://unsplash.com/s/photos/thank-you?utm_source=unsplash&amp;utm_medium=referral&amp;utm_content=creditCopyText"/>
              </a:rPr>
              <a:t>Unsplash</a:t>
            </a:r>
            <a:r>
              <a:rPr lang="en-US" sz="105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it-IT" sz="105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olo 8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7" y="652592"/>
            <a:ext cx="3932237" cy="1600200"/>
          </a:xfrm>
        </p:spPr>
        <p:txBody>
          <a:bodyPr/>
          <a:lstStyle/>
          <a:p>
            <a:pPr>
              <a:defRPr/>
            </a:pPr>
            <a:r>
              <a:rPr lang="it-IT">
                <a:solidFill>
                  <a:srgbClr val="0070C0"/>
                </a:solidFill>
                <a:latin typeface="Century Gothic"/>
              </a:rPr>
              <a:t>We</a:t>
            </a:r>
            <a:r>
              <a:rPr lang="it-IT">
                <a:solidFill>
                  <a:srgbClr val="0070C0"/>
                </a:solidFill>
                <a:latin typeface="Century Gothic"/>
              </a:rPr>
              <a:t> </a:t>
            </a:r>
            <a:r>
              <a:rPr lang="it-IT">
                <a:solidFill>
                  <a:srgbClr val="0070C0"/>
                </a:solidFill>
                <a:latin typeface="Century Gothic"/>
              </a:rPr>
              <a:t>survived</a:t>
            </a:r>
            <a:r>
              <a:rPr lang="it-IT">
                <a:solidFill>
                  <a:srgbClr val="0070C0"/>
                </a:solidFill>
                <a:latin typeface="Century Gothic"/>
              </a:rPr>
              <a:t> the </a:t>
            </a:r>
            <a:r>
              <a:rPr lang="it-IT">
                <a:solidFill>
                  <a:srgbClr val="0070C0"/>
                </a:solidFill>
                <a:latin typeface="Century Gothic"/>
              </a:rPr>
              <a:t>proposal</a:t>
            </a:r>
            <a:r>
              <a:rPr lang="it-IT">
                <a:solidFill>
                  <a:srgbClr val="0070C0"/>
                </a:solidFill>
                <a:latin typeface="Century Gothic"/>
              </a:rPr>
              <a:t>…</a:t>
            </a:r>
            <a:endParaRPr lang="it-IT"/>
          </a:p>
        </p:txBody>
      </p:sp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pic>
        <p:nvPicPr>
          <p:cNvPr id="4" name="Immagine 3" hidden="0"/>
          <p:cNvPicPr>
            <a:picLocks noChangeAspect="1"/>
          </p:cNvPicPr>
          <p:nvPr isPhoto="0" userDrawn="0"/>
        </p:nvPicPr>
        <p:blipFill>
          <a:blip r:embed="rId2"/>
          <a:srcRect l="-1" t="27895" r="-1609" b="46140"/>
          <a:stretch/>
        </p:blipFill>
        <p:spPr bwMode="auto">
          <a:xfrm>
            <a:off x="5637964" y="1887528"/>
            <a:ext cx="5714248" cy="3082944"/>
          </a:xfrm>
          <a:prstGeom prst="rect">
            <a:avLst/>
          </a:prstGeom>
          <a:ln>
            <a:noFill/>
          </a:ln>
          <a:effectLst>
            <a:outerShdw blurRad="292100" dist="139700" dir="2700000" rotWithShape="0" algn="tl">
              <a:srgbClr val="333333">
                <a:alpha val="65000"/>
              </a:srgbClr>
            </a:outerShdw>
          </a:effectLst>
        </p:spPr>
      </p:pic>
      <p:sp>
        <p:nvSpPr>
          <p:cNvPr id="8" name="Titolo 1" hidden="0"/>
          <p:cNvSpPr txBox="1"/>
          <p:nvPr isPhoto="0" userDrawn="0"/>
        </p:nvSpPr>
        <p:spPr bwMode="auto">
          <a:xfrm>
            <a:off x="839788" y="457200"/>
            <a:ext cx="9496908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it-IT" sz="480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12" name="Titolo 8" hidden="0"/>
          <p:cNvSpPr txBox="1"/>
          <p:nvPr isPhoto="0" userDrawn="0"/>
        </p:nvSpPr>
        <p:spPr bwMode="auto">
          <a:xfrm>
            <a:off x="839788" y="2141620"/>
            <a:ext cx="3932237" cy="2598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it-IT" sz="4400">
                <a:solidFill>
                  <a:srgbClr val="0070C0"/>
                </a:solidFill>
                <a:latin typeface="Century Gothic"/>
              </a:rPr>
              <a:t>Now</a:t>
            </a:r>
            <a:r>
              <a:rPr lang="it-IT" sz="4400">
                <a:solidFill>
                  <a:srgbClr val="0070C0"/>
                </a:solidFill>
                <a:latin typeface="Century Gothic"/>
              </a:rPr>
              <a:t> </a:t>
            </a:r>
            <a:r>
              <a:rPr lang="it-IT" sz="4400">
                <a:solidFill>
                  <a:srgbClr val="0070C0"/>
                </a:solidFill>
                <a:latin typeface="Century Gothic"/>
              </a:rPr>
              <a:t>let’s</a:t>
            </a:r>
            <a:r>
              <a:rPr lang="it-IT" sz="4400">
                <a:solidFill>
                  <a:srgbClr val="0070C0"/>
                </a:solidFill>
                <a:latin typeface="Century Gothic"/>
              </a:rPr>
              <a:t> make </a:t>
            </a:r>
            <a:r>
              <a:rPr lang="it-IT" sz="4400">
                <a:solidFill>
                  <a:srgbClr val="0070C0"/>
                </a:solidFill>
                <a:latin typeface="Century Gothic"/>
              </a:rPr>
              <a:t>it</a:t>
            </a:r>
            <a:r>
              <a:rPr lang="it-IT" sz="4400">
                <a:solidFill>
                  <a:srgbClr val="0070C0"/>
                </a:solidFill>
                <a:latin typeface="Century Gothic"/>
              </a:rPr>
              <a:t> </a:t>
            </a:r>
            <a:r>
              <a:rPr lang="it-IT" sz="4400">
                <a:solidFill>
                  <a:srgbClr val="0070C0"/>
                </a:solidFill>
                <a:latin typeface="Century Gothic"/>
              </a:rPr>
              <a:t>into</a:t>
            </a:r>
            <a:r>
              <a:rPr lang="it-IT" sz="4400">
                <a:solidFill>
                  <a:srgbClr val="0070C0"/>
                </a:solidFill>
                <a:latin typeface="Century Gothic"/>
              </a:rPr>
              <a:t> reality!</a:t>
            </a:r>
            <a:endParaRPr lang="it-IT" sz="4400"/>
          </a:p>
        </p:txBody>
      </p:sp>
      <p:sp>
        <p:nvSpPr>
          <p:cNvPr id="13" name="Rettangolo 12" hidden="0"/>
          <p:cNvSpPr/>
          <p:nvPr isPhoto="0" userDrawn="0"/>
        </p:nvSpPr>
        <p:spPr bwMode="auto">
          <a:xfrm>
            <a:off x="6043863" y="594555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1050" u="sng">
                <a:hlinkClick r:id="rId3" tooltip="https://twitter.com/datingdecisions/status/1570102928307798016"/>
              </a:rPr>
              <a:t>https://twitter.com/datingdecisions/status/1570102928307798016</a:t>
            </a:r>
            <a:r>
              <a:rPr lang="it-IT" sz="1050"/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ttangolo 9" hidden="0"/>
          <p:cNvSpPr/>
          <p:nvPr isPhoto="0" userDrawn="0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278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Titolo 1" hidden="0"/>
          <p:cNvSpPr>
            <a:spLocks noGrp="1"/>
          </p:cNvSpPr>
          <p:nvPr isPhoto="0" userDrawn="0">
            <p:ph type="title" idx="4294967295" hasCustomPrompt="0"/>
          </p:nvPr>
        </p:nvSpPr>
        <p:spPr bwMode="auto">
          <a:xfrm>
            <a:off x="513347" y="3124367"/>
            <a:ext cx="10515600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100">
                <a:solidFill>
                  <a:schemeClr val="bg1">
                    <a:lumMod val="95000"/>
                  </a:schemeClr>
                </a:solidFill>
                <a:latin typeface="Century Gothic"/>
              </a:rPr>
              <a:t>Supporting an EOSC-ready digitally skilled workforce:</a:t>
            </a:r>
            <a:br>
              <a:rPr lang="en-US" sz="4000">
                <a:solidFill>
                  <a:schemeClr val="bg1">
                    <a:lumMod val="95000"/>
                  </a:schemeClr>
                </a:solidFill>
                <a:latin typeface="Century Gothic"/>
              </a:rPr>
            </a:br>
            <a:br>
              <a:rPr lang="en-US" sz="4000">
                <a:solidFill>
                  <a:schemeClr val="bg1">
                    <a:lumMod val="95000"/>
                  </a:schemeClr>
                </a:solidFill>
                <a:latin typeface="Century Gothic"/>
              </a:rPr>
            </a:b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Century Gothic"/>
              </a:rPr>
              <a:t>Researchers can transform how they carry out research and exploit research outputs, leading to better quality and contributing to the Horizon Europe EOSC Partnership.</a:t>
            </a:r>
            <a:br>
              <a:rPr lang="en-US" sz="4000">
                <a:solidFill>
                  <a:schemeClr val="bg1">
                    <a:lumMod val="95000"/>
                  </a:schemeClr>
                </a:solidFill>
                <a:latin typeface="Century Gothic"/>
              </a:rPr>
            </a:br>
            <a:br>
              <a:rPr lang="en-US" sz="4000">
                <a:solidFill>
                  <a:schemeClr val="bg1">
                    <a:lumMod val="95000"/>
                  </a:schemeClr>
                </a:solidFill>
                <a:latin typeface="Century Gothic"/>
              </a:rPr>
            </a:br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Century Gothic"/>
              </a:rPr>
              <a:t>Horizon Europe call INFRA 2021 EOSC01-01</a:t>
            </a:r>
            <a:endParaRPr lang="it-IT" sz="4000">
              <a:solidFill>
                <a:schemeClr val="bg1">
                  <a:lumMod val="95000"/>
                </a:scheme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4" name="Titolo 1" hidden="0"/>
          <p:cNvSpPr txBox="1"/>
          <p:nvPr isPhoto="0" userDrawn="0"/>
        </p:nvSpPr>
        <p:spPr bwMode="auto">
          <a:xfrm>
            <a:off x="839787" y="457200"/>
            <a:ext cx="10229265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800">
                <a:solidFill>
                  <a:srgbClr val="0070C0"/>
                </a:solidFill>
                <a:latin typeface="Century Gothic"/>
              </a:rPr>
              <a:t>Meeting the stakeholders’ needs</a:t>
            </a:r>
            <a:endParaRPr/>
          </a:p>
        </p:txBody>
      </p:sp>
      <p:pic>
        <p:nvPicPr>
          <p:cNvPr id="6" name="Immagine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59318" y="1389454"/>
            <a:ext cx="5743227" cy="252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rotWithShape="0" algn="tl">
              <a:srgbClr val="000000">
                <a:alpha val="40000"/>
              </a:srgbClr>
            </a:outerShdw>
          </a:effectLst>
        </p:spPr>
      </p:pic>
      <p:sp>
        <p:nvSpPr>
          <p:cNvPr id="7" name="Rettangolo 6" hidden="0"/>
          <p:cNvSpPr/>
          <p:nvPr isPhoto="0" userDrawn="0"/>
        </p:nvSpPr>
        <p:spPr bwMode="auto">
          <a:xfrm>
            <a:off x="6224337" y="6033519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050" u="sng">
                <a:hlinkClick r:id="rId3" tooltip="https://twitter.com/_open_science_/status/1571589893595463682?t=dK7ApIFOVp7ACFTXxeBXAA&amp;s=08"/>
              </a:rPr>
              <a:t>https://twitter.com/_open_science_/status/1571589893595463682?t=dK7ApIFOVp7ACFTXxeBXAA&amp;s=08</a:t>
            </a:r>
            <a:r>
              <a:rPr lang="it-IT" sz="1050"/>
              <a:t> </a:t>
            </a:r>
            <a:endParaRPr/>
          </a:p>
        </p:txBody>
      </p:sp>
      <p:pic>
        <p:nvPicPr>
          <p:cNvPr id="9" name="Immagine 8" hidden="0"/>
          <p:cNvPicPr>
            <a:picLocks noChangeAspect="1"/>
          </p:cNvPicPr>
          <p:nvPr isPhoto="0" userDrawn="0"/>
        </p:nvPicPr>
        <p:blipFill>
          <a:blip r:embed="rId4"/>
          <a:srcRect l="0" t="21949" r="0" b="0"/>
          <a:stretch/>
        </p:blipFill>
        <p:spPr bwMode="auto">
          <a:xfrm>
            <a:off x="6224339" y="2984830"/>
            <a:ext cx="5718671" cy="1397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rotWithShape="0" algn="tl">
              <a:srgbClr val="000000">
                <a:alpha val="40000"/>
              </a:srgbClr>
            </a:outerShdw>
          </a:effectLst>
        </p:spPr>
      </p:pic>
      <p:pic>
        <p:nvPicPr>
          <p:cNvPr id="11" name="Immagine 10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224337" y="4649281"/>
            <a:ext cx="5718673" cy="1309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rotWithShape="0" algn="tl">
              <a:srgbClr val="000000">
                <a:alpha val="40000"/>
              </a:srgbClr>
            </a:outerShdw>
          </a:effectLst>
        </p:spPr>
      </p:pic>
      <p:pic>
        <p:nvPicPr>
          <p:cNvPr id="13" name="Immagine 12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274246" y="4196793"/>
            <a:ext cx="5728299" cy="1761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rotWithShape="0" algn="tl">
              <a:srgbClr val="000000">
                <a:alpha val="40000"/>
              </a:srgbClr>
            </a:outerShdw>
          </a:effectLst>
        </p:spPr>
      </p:pic>
      <p:pic>
        <p:nvPicPr>
          <p:cNvPr id="15" name="Immagine 14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6224337" y="1389454"/>
            <a:ext cx="5699417" cy="1328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rotWithShape="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grpSp>
        <p:nvGrpSpPr>
          <p:cNvPr id="27" name="Group 47" hidden="0"/>
          <p:cNvGrpSpPr/>
          <p:nvPr isPhoto="0" userDrawn="0"/>
        </p:nvGrpSpPr>
        <p:grpSpPr bwMode="auto">
          <a:xfrm>
            <a:off x="1176364" y="3254213"/>
            <a:ext cx="2331470" cy="2021125"/>
            <a:chOff x="668867" y="3459875"/>
            <a:chExt cx="1414750" cy="2021125"/>
          </a:xfrm>
        </p:grpSpPr>
        <p:sp>
          <p:nvSpPr>
            <p:cNvPr id="28" name="TextBox 38" hidden="0"/>
            <p:cNvSpPr txBox="1"/>
            <p:nvPr isPhoto="0" userDrawn="0"/>
          </p:nvSpPr>
          <p:spPr bwMode="auto">
            <a:xfrm>
              <a:off x="668867" y="3459875"/>
              <a:ext cx="10837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b="1">
                  <a:solidFill>
                    <a:srgbClr val="3278B1"/>
                  </a:solidFill>
                  <a:latin typeface="Century Gothic"/>
                  <a:cs typeface="Arial"/>
                </a:rPr>
                <a:t>Propose</a:t>
              </a:r>
              <a:endParaRPr lang="en-US" sz="2000" b="1">
                <a:solidFill>
                  <a:srgbClr val="3278B1"/>
                </a:solidFill>
                <a:latin typeface="Century Gothic"/>
                <a:cs typeface="Arial"/>
              </a:endParaRPr>
            </a:p>
          </p:txBody>
        </p:sp>
        <p:sp>
          <p:nvSpPr>
            <p:cNvPr id="29" name="TextBox 39" hidden="0"/>
            <p:cNvSpPr txBox="1"/>
            <p:nvPr isPhoto="0" userDrawn="0"/>
          </p:nvSpPr>
          <p:spPr bwMode="auto">
            <a:xfrm>
              <a:off x="683838" y="4157561"/>
              <a:ext cx="13997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>
                  <a:latin typeface="Century Gothic"/>
                  <a:cs typeface="Arial"/>
                </a:rPr>
                <a:t>A FAIR-by-design methodology for open science teaching and learning</a:t>
              </a:r>
              <a:endParaRPr/>
            </a:p>
          </p:txBody>
        </p:sp>
      </p:grpSp>
      <p:pic>
        <p:nvPicPr>
          <p:cNvPr id="40" name="Elemento grafico 39" descr="Aula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337826" y="1442754"/>
            <a:ext cx="1624605" cy="1624605"/>
          </a:xfrm>
          <a:prstGeom prst="rect">
            <a:avLst/>
          </a:prstGeom>
        </p:spPr>
      </p:pic>
      <p:pic>
        <p:nvPicPr>
          <p:cNvPr id="42" name="Elemento grafico 41" descr="Rete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135198" y="1442754"/>
            <a:ext cx="1624605" cy="1624605"/>
          </a:xfrm>
          <a:prstGeom prst="rect">
            <a:avLst/>
          </a:prstGeom>
        </p:spPr>
      </p:pic>
      <p:pic>
        <p:nvPicPr>
          <p:cNvPr id="44" name="Elemento grafico 43" descr="Testa con ingranaggi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932570" y="1337221"/>
            <a:ext cx="1624605" cy="1624605"/>
          </a:xfrm>
          <a:prstGeom prst="rect">
            <a:avLst/>
          </a:prstGeom>
        </p:spPr>
      </p:pic>
      <p:grpSp>
        <p:nvGrpSpPr>
          <p:cNvPr id="45" name="Group 47" hidden="0"/>
          <p:cNvGrpSpPr/>
          <p:nvPr isPhoto="0" userDrawn="0"/>
        </p:nvGrpSpPr>
        <p:grpSpPr bwMode="auto">
          <a:xfrm>
            <a:off x="4878359" y="3254213"/>
            <a:ext cx="2435282" cy="2021125"/>
            <a:chOff x="668867" y="3459875"/>
            <a:chExt cx="1477744" cy="2021125"/>
          </a:xfrm>
        </p:grpSpPr>
        <p:sp>
          <p:nvSpPr>
            <p:cNvPr id="46" name="TextBox 38" hidden="0"/>
            <p:cNvSpPr txBox="1"/>
            <p:nvPr isPhoto="0" userDrawn="0"/>
          </p:nvSpPr>
          <p:spPr bwMode="auto">
            <a:xfrm>
              <a:off x="668867" y="3459875"/>
              <a:ext cx="14777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b="1">
                  <a:solidFill>
                    <a:srgbClr val="3278B1"/>
                  </a:solidFill>
                  <a:latin typeface="Century Gothic"/>
                  <a:cs typeface="Arial"/>
                </a:rPr>
                <a:t>Coordinate</a:t>
              </a:r>
              <a:endParaRPr lang="en-US" sz="2000" b="1">
                <a:solidFill>
                  <a:srgbClr val="3278B1"/>
                </a:solidFill>
                <a:latin typeface="Century Gothic"/>
                <a:cs typeface="Arial"/>
              </a:endParaRPr>
            </a:p>
          </p:txBody>
        </p:sp>
        <p:sp>
          <p:nvSpPr>
            <p:cNvPr id="47" name="TextBox 39" hidden="0"/>
            <p:cNvSpPr txBox="1"/>
            <p:nvPr isPhoto="0" userDrawn="0"/>
          </p:nvSpPr>
          <p:spPr bwMode="auto">
            <a:xfrm>
              <a:off x="683838" y="4157561"/>
              <a:ext cx="13997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>
                  <a:latin typeface="Century Gothic"/>
                  <a:cs typeface="Arial"/>
                </a:rPr>
                <a:t>Network of Competence Centers on Open Science and FAIR Data</a:t>
              </a:r>
              <a:endParaRPr/>
            </a:p>
          </p:txBody>
        </p:sp>
      </p:grpSp>
      <p:grpSp>
        <p:nvGrpSpPr>
          <p:cNvPr id="48" name="Group 47" hidden="0"/>
          <p:cNvGrpSpPr/>
          <p:nvPr isPhoto="0" userDrawn="0"/>
        </p:nvGrpSpPr>
        <p:grpSpPr bwMode="auto">
          <a:xfrm>
            <a:off x="8932570" y="3254213"/>
            <a:ext cx="2331470" cy="1528683"/>
            <a:chOff x="668867" y="3459875"/>
            <a:chExt cx="1414750" cy="1528683"/>
          </a:xfrm>
        </p:grpSpPr>
        <p:sp>
          <p:nvSpPr>
            <p:cNvPr id="49" name="TextBox 38" hidden="0"/>
            <p:cNvSpPr txBox="1"/>
            <p:nvPr isPhoto="0" userDrawn="0"/>
          </p:nvSpPr>
          <p:spPr bwMode="auto">
            <a:xfrm>
              <a:off x="668867" y="3459875"/>
              <a:ext cx="9388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b="1">
                  <a:solidFill>
                    <a:srgbClr val="3278B1"/>
                  </a:solidFill>
                  <a:latin typeface="Century Gothic"/>
                  <a:cs typeface="Arial"/>
                </a:rPr>
                <a:t>Enable</a:t>
              </a:r>
              <a:endParaRPr lang="en-US" sz="2000" b="1">
                <a:solidFill>
                  <a:srgbClr val="3278B1"/>
                </a:solidFill>
                <a:latin typeface="Century Gothic"/>
                <a:cs typeface="Arial"/>
              </a:endParaRPr>
            </a:p>
          </p:txBody>
        </p:sp>
        <p:sp>
          <p:nvSpPr>
            <p:cNvPr id="50" name="TextBox 39" hidden="0"/>
            <p:cNvSpPr txBox="1"/>
            <p:nvPr isPhoto="0" userDrawn="0"/>
          </p:nvSpPr>
          <p:spPr bwMode="auto">
            <a:xfrm>
              <a:off x="683838" y="4157561"/>
              <a:ext cx="13997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>
                  <a:latin typeface="Century Gothic"/>
                  <a:cs typeface="Arial"/>
                </a:rPr>
                <a:t>Raise competences for an EOSC-skilled European workforce</a:t>
              </a:r>
              <a:endParaRPr/>
            </a:p>
          </p:txBody>
        </p:sp>
      </p:grpSp>
      <p:sp>
        <p:nvSpPr>
          <p:cNvPr id="51" name="Ovale 50" hidden="0"/>
          <p:cNvSpPr/>
          <p:nvPr isPhoto="0" userDrawn="0"/>
        </p:nvSpPr>
        <p:spPr bwMode="auto">
          <a:xfrm>
            <a:off x="996364" y="3468061"/>
            <a:ext cx="180000" cy="180000"/>
          </a:xfrm>
          <a:prstGeom prst="ellipse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2" name="Ovale 51" hidden="0"/>
          <p:cNvSpPr/>
          <p:nvPr isPhoto="0" userDrawn="0"/>
        </p:nvSpPr>
        <p:spPr bwMode="auto">
          <a:xfrm>
            <a:off x="8777242" y="3468061"/>
            <a:ext cx="180000" cy="180000"/>
          </a:xfrm>
          <a:prstGeom prst="ellips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3" name="Ovale 52" hidden="0"/>
          <p:cNvSpPr/>
          <p:nvPr isPhoto="0" userDrawn="0"/>
        </p:nvSpPr>
        <p:spPr bwMode="auto">
          <a:xfrm>
            <a:off x="4691897" y="3468061"/>
            <a:ext cx="180000" cy="1800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4" name="Titolo 1" hidden="0"/>
          <p:cNvSpPr txBox="1"/>
          <p:nvPr isPhoto="0" userDrawn="0"/>
        </p:nvSpPr>
        <p:spPr bwMode="auto">
          <a:xfrm>
            <a:off x="839787" y="457200"/>
            <a:ext cx="10229265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800" b="1">
                <a:solidFill>
                  <a:srgbClr val="FF9900"/>
                </a:solidFill>
                <a:latin typeface="Century Gothic"/>
              </a:rPr>
              <a:t>How?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sp>
        <p:nvSpPr>
          <p:cNvPr id="3" name="Titolo 1" hidden="0"/>
          <p:cNvSpPr txBox="1"/>
          <p:nvPr isPhoto="0" userDrawn="0"/>
        </p:nvSpPr>
        <p:spPr bwMode="auto">
          <a:xfrm>
            <a:off x="839788" y="457200"/>
            <a:ext cx="9496908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800">
                <a:solidFill>
                  <a:srgbClr val="0070C0"/>
                </a:solidFill>
                <a:latin typeface="Century Gothic"/>
              </a:rPr>
              <a:t>Skills4EOSC 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Main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 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Objective</a:t>
            </a:r>
            <a:endParaRPr lang="it-IT" sz="480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4" name="Segnaposto contenuto 2" hidden="0"/>
          <p:cNvSpPr txBox="1"/>
          <p:nvPr isPhoto="0" userDrawn="0"/>
        </p:nvSpPr>
        <p:spPr bwMode="auto">
          <a:xfrm>
            <a:off x="839788" y="1518699"/>
            <a:ext cx="10512424" cy="435028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Clr>
                <a:srgbClr val="79B418"/>
              </a:buClr>
              <a:buNone/>
              <a:defRPr/>
            </a:pPr>
            <a:r>
              <a:rPr lang="en-US" sz="3200">
                <a:latin typeface="Century Gothic"/>
              </a:rPr>
              <a:t>Advance Open Science skills by unifying the current training landscape into a common and trusted pan-European ecosystem, closing the three gaps identified in the EOSC Strategic Research and Innovation Agenda in relation to Open Science competences: </a:t>
            </a:r>
            <a:endParaRPr/>
          </a:p>
          <a:p>
            <a:pPr>
              <a:lnSpc>
                <a:spcPct val="170000"/>
              </a:lnSpc>
              <a:buClr>
                <a:srgbClr val="79B418"/>
              </a:buClr>
              <a:defRPr/>
            </a:pPr>
            <a:r>
              <a:rPr lang="en-US" sz="3200">
                <a:latin typeface="Century Gothic"/>
              </a:rPr>
              <a:t>lack of Open Science and data expertise, </a:t>
            </a:r>
            <a:endParaRPr/>
          </a:p>
          <a:p>
            <a:pPr>
              <a:lnSpc>
                <a:spcPct val="170000"/>
              </a:lnSpc>
              <a:buClr>
                <a:srgbClr val="79B418"/>
              </a:buClr>
              <a:defRPr/>
            </a:pPr>
            <a:r>
              <a:rPr lang="en-US" sz="3200">
                <a:latin typeface="Century Gothic"/>
              </a:rPr>
              <a:t>lack of a clear definition of data professional profiles and corresponding career paths, and </a:t>
            </a:r>
            <a:endParaRPr/>
          </a:p>
          <a:p>
            <a:pPr>
              <a:lnSpc>
                <a:spcPct val="170000"/>
              </a:lnSpc>
              <a:buClr>
                <a:srgbClr val="79B418"/>
              </a:buClr>
              <a:defRPr/>
            </a:pPr>
            <a:r>
              <a:rPr lang="en-US" sz="3200">
                <a:latin typeface="Century Gothic"/>
              </a:rPr>
              <a:t>fragmentation in training resources.</a:t>
            </a:r>
            <a:endParaRPr lang="it-IT" sz="3200"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000"/>
              <a:t>&lt; name &amp; contact -other presentation info&gt;</a:t>
            </a:r>
            <a:endParaRPr lang="it-IT" sz="1000"/>
          </a:p>
        </p:txBody>
      </p:sp>
      <p:sp>
        <p:nvSpPr>
          <p:cNvPr id="5" name="Titolo 1" hidden="0"/>
          <p:cNvSpPr txBox="1"/>
          <p:nvPr isPhoto="0" userDrawn="0"/>
        </p:nvSpPr>
        <p:spPr bwMode="auto">
          <a:xfrm>
            <a:off x="838200" y="35569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800">
                <a:solidFill>
                  <a:srgbClr val="0070C0"/>
                </a:solidFill>
                <a:latin typeface="Century Gothic"/>
              </a:rPr>
              <a:t>Key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 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Concepts</a:t>
            </a:r>
            <a:endParaRPr lang="it-IT" sz="480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6" name="Segnaposto contenuto 2" hidden="0"/>
          <p:cNvSpPr txBox="1"/>
          <p:nvPr isPhoto="0" userDrawn="0"/>
        </p:nvSpPr>
        <p:spPr bwMode="auto">
          <a:xfrm>
            <a:off x="838200" y="1816198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79B418"/>
              </a:buClr>
              <a:defRPr/>
            </a:pPr>
            <a:endParaRPr lang="it-IT" sz="2000">
              <a:latin typeface="Century Gothic"/>
            </a:endParaRPr>
          </a:p>
        </p:txBody>
      </p:sp>
      <p:sp>
        <p:nvSpPr>
          <p:cNvPr id="8" name="TextBox 38" hidden="0"/>
          <p:cNvSpPr txBox="1"/>
          <p:nvPr isPhoto="0" userDrawn="0"/>
        </p:nvSpPr>
        <p:spPr bwMode="auto">
          <a:xfrm>
            <a:off x="211672" y="4552952"/>
            <a:ext cx="1525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3278B1"/>
                </a:solidFill>
                <a:latin typeface="Century Gothic"/>
                <a:cs typeface="Arial"/>
              </a:rPr>
              <a:t>Minimum viable </a:t>
            </a:r>
            <a:endParaRPr/>
          </a:p>
          <a:p>
            <a:pPr>
              <a:defRPr/>
            </a:pPr>
            <a:r>
              <a:rPr lang="en-US" sz="2000" b="1">
                <a:solidFill>
                  <a:srgbClr val="3278B1"/>
                </a:solidFill>
                <a:latin typeface="Century Gothic"/>
                <a:cs typeface="Arial"/>
              </a:rPr>
              <a:t>skillset</a:t>
            </a:r>
            <a:endParaRPr lang="en-US" sz="1400" b="1">
              <a:solidFill>
                <a:srgbClr val="3278B1"/>
              </a:solidFill>
              <a:latin typeface="Century Gothic"/>
              <a:cs typeface="Arial"/>
            </a:endParaRPr>
          </a:p>
        </p:txBody>
      </p:sp>
      <p:sp>
        <p:nvSpPr>
          <p:cNvPr id="26" name="TextBox 38" hidden="0"/>
          <p:cNvSpPr txBox="1"/>
          <p:nvPr isPhoto="0" userDrawn="0"/>
        </p:nvSpPr>
        <p:spPr bwMode="auto">
          <a:xfrm>
            <a:off x="1978416" y="4065408"/>
            <a:ext cx="1525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3278B1"/>
                </a:solidFill>
                <a:latin typeface="Century Gothic"/>
                <a:cs typeface="Arial"/>
              </a:rPr>
              <a:t>Train</a:t>
            </a:r>
            <a:endParaRPr/>
          </a:p>
          <a:p>
            <a:pPr>
              <a:defRPr/>
            </a:pPr>
            <a:r>
              <a:rPr lang="en-US" sz="2000" b="1">
                <a:solidFill>
                  <a:srgbClr val="3278B1"/>
                </a:solidFill>
                <a:latin typeface="Century Gothic"/>
                <a:cs typeface="Arial"/>
              </a:rPr>
              <a:t>of</a:t>
            </a:r>
            <a:endParaRPr/>
          </a:p>
          <a:p>
            <a:pPr>
              <a:defRPr/>
            </a:pPr>
            <a:r>
              <a:rPr lang="en-US" sz="2000" b="1">
                <a:solidFill>
                  <a:srgbClr val="3278B1"/>
                </a:solidFill>
                <a:latin typeface="Century Gothic"/>
                <a:cs typeface="Arial"/>
              </a:rPr>
              <a:t>Trainers</a:t>
            </a:r>
            <a:endParaRPr/>
          </a:p>
        </p:txBody>
      </p:sp>
      <p:sp>
        <p:nvSpPr>
          <p:cNvPr id="29" name="TextBox 38" hidden="0"/>
          <p:cNvSpPr txBox="1"/>
          <p:nvPr isPhoto="0" userDrawn="0"/>
        </p:nvSpPr>
        <p:spPr bwMode="auto">
          <a:xfrm>
            <a:off x="4079225" y="3183638"/>
            <a:ext cx="1525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3278B1"/>
                </a:solidFill>
                <a:latin typeface="Century Gothic"/>
                <a:cs typeface="Arial"/>
              </a:rPr>
              <a:t>FAIR-by-design learning materials</a:t>
            </a:r>
            <a:endParaRPr/>
          </a:p>
        </p:txBody>
      </p:sp>
      <p:sp>
        <p:nvSpPr>
          <p:cNvPr id="32" name="TextBox 38" hidden="0"/>
          <p:cNvSpPr txBox="1"/>
          <p:nvPr isPhoto="0" userDrawn="0"/>
        </p:nvSpPr>
        <p:spPr bwMode="auto">
          <a:xfrm>
            <a:off x="5966152" y="2375517"/>
            <a:ext cx="15252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3278B1"/>
                </a:solidFill>
                <a:latin typeface="Century Gothic"/>
                <a:cs typeface="Arial"/>
              </a:rPr>
              <a:t>Harmonise</a:t>
            </a:r>
            <a:r>
              <a:rPr lang="en-US" sz="2000" b="1">
                <a:solidFill>
                  <a:srgbClr val="3278B1"/>
                </a:solidFill>
                <a:latin typeface="Century Gothic"/>
                <a:cs typeface="Arial"/>
              </a:rPr>
              <a:t> curricula and learning paths</a:t>
            </a:r>
            <a:endParaRPr/>
          </a:p>
        </p:txBody>
      </p:sp>
      <p:sp>
        <p:nvSpPr>
          <p:cNvPr id="35" name="TextBox 38" hidden="0"/>
          <p:cNvSpPr txBox="1"/>
          <p:nvPr isPhoto="0" userDrawn="0"/>
        </p:nvSpPr>
        <p:spPr bwMode="auto">
          <a:xfrm>
            <a:off x="7853667" y="1677695"/>
            <a:ext cx="1778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3278B1"/>
                </a:solidFill>
                <a:latin typeface="Century Gothic"/>
                <a:cs typeface="Arial"/>
              </a:rPr>
              <a:t>Lifelong learning through professional networks</a:t>
            </a:r>
            <a:endParaRPr/>
          </a:p>
        </p:txBody>
      </p:sp>
      <p:sp>
        <p:nvSpPr>
          <p:cNvPr id="38" name="TextBox 38" hidden="0"/>
          <p:cNvSpPr txBox="1"/>
          <p:nvPr isPhoto="0" userDrawn="0"/>
        </p:nvSpPr>
        <p:spPr bwMode="auto">
          <a:xfrm>
            <a:off x="10005192" y="1773959"/>
            <a:ext cx="1914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3278B1"/>
                </a:solidFill>
                <a:latin typeface="Century Gothic"/>
                <a:cs typeface="Arial"/>
              </a:rPr>
              <a:t>Competence Centre Network</a:t>
            </a:r>
            <a:endParaRPr/>
          </a:p>
        </p:txBody>
      </p:sp>
      <p:cxnSp>
        <p:nvCxnSpPr>
          <p:cNvPr id="45" name="Connettore diritto 44" hidden="0"/>
          <p:cNvCxnSpPr>
            <a:cxnSpLocks/>
            <a:stCxn id="60" idx="2"/>
          </p:cNvCxnSpPr>
          <p:nvPr isPhoto="0" userDrawn="0"/>
        </p:nvCxnSpPr>
        <p:spPr bwMode="auto">
          <a:xfrm flipV="1">
            <a:off x="883121" y="3183122"/>
            <a:ext cx="10048914" cy="2736800"/>
          </a:xfrm>
          <a:prstGeom prst="line">
            <a:avLst/>
          </a:prstGeom>
          <a:ln w="57150">
            <a:solidFill>
              <a:srgbClr val="327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e 59" hidden="0"/>
          <p:cNvSpPr/>
          <p:nvPr isPhoto="0" userDrawn="0"/>
        </p:nvSpPr>
        <p:spPr bwMode="auto">
          <a:xfrm>
            <a:off x="883121" y="5829922"/>
            <a:ext cx="180000" cy="180000"/>
          </a:xfrm>
          <a:prstGeom prst="ellipse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1" name="Ovale 60" hidden="0"/>
          <p:cNvSpPr/>
          <p:nvPr isPhoto="0" userDrawn="0"/>
        </p:nvSpPr>
        <p:spPr bwMode="auto">
          <a:xfrm>
            <a:off x="6638779" y="4276474"/>
            <a:ext cx="180000" cy="180000"/>
          </a:xfrm>
          <a:prstGeom prst="ellipse">
            <a:avLst/>
          </a:prstGeom>
          <a:solidFill>
            <a:srgbClr val="A6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2" name="Ovale 61" hidden="0"/>
          <p:cNvSpPr/>
          <p:nvPr isPhoto="0" userDrawn="0"/>
        </p:nvSpPr>
        <p:spPr bwMode="auto">
          <a:xfrm>
            <a:off x="2649365" y="5335398"/>
            <a:ext cx="180000" cy="180000"/>
          </a:xfrm>
          <a:prstGeom prst="ellips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7" name="Ovale 66" hidden="0"/>
          <p:cNvSpPr/>
          <p:nvPr isPhoto="0" userDrawn="0"/>
        </p:nvSpPr>
        <p:spPr bwMode="auto">
          <a:xfrm>
            <a:off x="4748113" y="4779156"/>
            <a:ext cx="180000" cy="1800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8" name="Ovale 67" hidden="0"/>
          <p:cNvSpPr/>
          <p:nvPr isPhoto="0" userDrawn="0"/>
        </p:nvSpPr>
        <p:spPr bwMode="auto">
          <a:xfrm>
            <a:off x="8666935" y="3716966"/>
            <a:ext cx="180000" cy="180000"/>
          </a:xfrm>
          <a:prstGeom prst="ellipse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9" name="Ovale 68" hidden="0"/>
          <p:cNvSpPr/>
          <p:nvPr isPhoto="0" userDrawn="0"/>
        </p:nvSpPr>
        <p:spPr bwMode="auto">
          <a:xfrm>
            <a:off x="10842035" y="3104930"/>
            <a:ext cx="180000" cy="1800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&lt; name &amp; contact -other presentation info&gt;</a:t>
            </a:r>
            <a:endParaRPr lang="it-IT"/>
          </a:p>
        </p:txBody>
      </p:sp>
      <p:pic>
        <p:nvPicPr>
          <p:cNvPr id="4" name="Immagine 3" hidden="0"/>
          <p:cNvPicPr>
            <a:picLocks noChangeAspect="1"/>
          </p:cNvPicPr>
          <p:nvPr isPhoto="0" userDrawn="0"/>
        </p:nvPicPr>
        <p:blipFill>
          <a:blip r:embed="rId2"/>
          <a:srcRect l="0" t="15625" r="0" b="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tangolo 4" hidden="0"/>
          <p:cNvSpPr/>
          <p:nvPr isPhoto="0" userDrawn="0"/>
        </p:nvSpPr>
        <p:spPr bwMode="auto">
          <a:xfrm>
            <a:off x="0" y="6594517"/>
            <a:ext cx="23615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Photo by </a:t>
            </a:r>
            <a:r>
              <a:rPr lang="en-US" sz="1050" u="sng">
                <a:solidFill>
                  <a:schemeClr val="tx1">
                    <a:lumMod val="50000"/>
                    <a:lumOff val="50000"/>
                  </a:schemeClr>
                </a:solidFill>
                <a:hlinkClick r:id="rId3" tooltip="https://unsplash.com/ja/@keyursphotography?utm_source=unsplash&amp;utm_medium=referral&amp;utm_content=creditCopyText"/>
              </a:rPr>
              <a:t>Keyur </a:t>
            </a:r>
            <a:r>
              <a:rPr lang="en-US" sz="1050" u="sng">
                <a:solidFill>
                  <a:schemeClr val="tx1">
                    <a:lumMod val="50000"/>
                    <a:lumOff val="50000"/>
                  </a:schemeClr>
                </a:solidFill>
                <a:hlinkClick r:id="rId3" tooltip="https://unsplash.com/ja/@keyursphotography?utm_source=unsplash&amp;utm_medium=referral&amp;utm_content=creditCopyText"/>
              </a:rPr>
              <a:t>Nandaniya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en-US" sz="1050" u="sng">
                <a:solidFill>
                  <a:schemeClr val="tx1">
                    <a:lumMod val="50000"/>
                    <a:lumOff val="50000"/>
                  </a:schemeClr>
                </a:solidFill>
                <a:hlinkClick r:id="rId4" tooltip="https://unsplash.com/s/photos/lion?utm_source=unsplash&amp;utm_medium=referral&amp;utm_content=creditCopyText"/>
              </a:rPr>
              <a:t>Unsplash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it-IT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olo 1" hidden="0"/>
          <p:cNvSpPr txBox="1"/>
          <p:nvPr isPhoto="0" userDrawn="0"/>
        </p:nvSpPr>
        <p:spPr bwMode="auto">
          <a:xfrm>
            <a:off x="839788" y="457200"/>
            <a:ext cx="10469896" cy="1600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it-IT" sz="4800">
                <a:solidFill>
                  <a:srgbClr val="0070C0"/>
                </a:solidFill>
                <a:latin typeface="Century Gothic"/>
              </a:rPr>
              <a:t>Points of </a:t>
            </a:r>
            <a:r>
              <a:rPr lang="it-IT" sz="4800">
                <a:solidFill>
                  <a:srgbClr val="0070C0"/>
                </a:solidFill>
                <a:latin typeface="Century Gothic"/>
              </a:rPr>
              <a:t>strenght</a:t>
            </a:r>
            <a:endParaRPr lang="it-IT" sz="480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7" name="Segnaposto contenuto 2" hidden="0"/>
          <p:cNvSpPr txBox="1"/>
          <p:nvPr isPhoto="0" userDrawn="0"/>
        </p:nvSpPr>
        <p:spPr bwMode="auto">
          <a:xfrm>
            <a:off x="5919536" y="2252624"/>
            <a:ext cx="5432675" cy="43502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entury Gothic"/>
              </a:rPr>
              <a:t>familiarity with the context </a:t>
            </a:r>
            <a:r>
              <a:rPr lang="en-US">
                <a:solidFill>
                  <a:schemeClr val="bg1"/>
                </a:solidFill>
                <a:latin typeface="Century Gothic"/>
              </a:rPr>
              <a:t>of applying open science skills development in </a:t>
            </a:r>
            <a:r>
              <a:rPr lang="it-IT">
                <a:solidFill>
                  <a:schemeClr val="bg1"/>
                </a:solidFill>
                <a:latin typeface="Century Gothic"/>
              </a:rPr>
              <a:t>Member </a:t>
            </a:r>
            <a:r>
              <a:rPr lang="it-IT">
                <a:solidFill>
                  <a:schemeClr val="bg1"/>
                </a:solidFill>
                <a:latin typeface="Century Gothic"/>
              </a:rPr>
              <a:t>States</a:t>
            </a:r>
            <a:r>
              <a:rPr lang="it-IT">
                <a:solidFill>
                  <a:schemeClr val="bg1"/>
                </a:solidFill>
                <a:latin typeface="Century Gothic"/>
              </a:rPr>
              <a:t>,</a:t>
            </a:r>
            <a:endParaRPr/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entury Gothic"/>
              </a:rPr>
              <a:t>knowledge of local and regional 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programmes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>
                <a:solidFill>
                  <a:schemeClr val="bg1"/>
                </a:solidFill>
                <a:latin typeface="Century Gothic"/>
              </a:rPr>
              <a:t>and</a:t>
            </a:r>
            <a:endParaRPr/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Century Gothic"/>
              </a:rPr>
              <a:t>contacts with key decision makers </a:t>
            </a:r>
            <a:r>
              <a:rPr lang="en-US">
                <a:solidFill>
                  <a:schemeClr val="bg1"/>
                </a:solidFill>
                <a:latin typeface="Century Gothic"/>
              </a:rPr>
              <a:t>which allow influencing the status quo at these levels.</a:t>
            </a:r>
            <a:endParaRPr lang="it-IT" sz="3200">
              <a:solidFill>
                <a:schemeClr val="bg1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1_Tema di Office">
  <a:themeElements>
    <a:clrScheme name="Personalizzat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933"/>
      </a:accent1>
      <a:accent2>
        <a:srgbClr val="0070C0"/>
      </a:accent2>
      <a:accent3>
        <a:srgbClr val="92D050"/>
      </a:accent3>
      <a:accent4>
        <a:srgbClr val="FF3399"/>
      </a:accent4>
      <a:accent5>
        <a:srgbClr val="3F3F3F"/>
      </a:accent5>
      <a:accent6>
        <a:srgbClr val="A5A5A5"/>
      </a:accent6>
      <a:hlink>
        <a:srgbClr val="0563C1"/>
      </a:hlink>
      <a:folHlink>
        <a:srgbClr val="1F3864"/>
      </a:folHlink>
    </a:clrScheme>
    <a:fontScheme name="Personalizzato 1">
      <a:majorFont>
        <a:latin typeface="Century Gothic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Skills4EOSC-template-slides</Template>
  <TotalTime>0</TotalTime>
  <Words>0</Words>
  <Application>ONLYOFFICE/7.1.1.23</Application>
  <DocSecurity>0</DocSecurity>
  <PresentationFormat>Widescreen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Theme 1</vt:lpstr>
      <vt:lpstr>Theme 2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and Objectives</dc:title>
  <dc:subject/>
  <dc:creator>emma.lazzeri</dc:creator>
  <cp:keywords/>
  <dc:description/>
  <dc:identifier/>
  <dc:language/>
  <cp:lastModifiedBy>Emma Lazzeri</cp:lastModifiedBy>
  <cp:revision>32</cp:revision>
  <dcterms:created xsi:type="dcterms:W3CDTF">2022-09-19T21:01:14Z</dcterms:created>
  <dcterms:modified xsi:type="dcterms:W3CDTF">2022-09-26T13:55:34Z</dcterms:modified>
  <cp:category/>
  <cp:contentStatus/>
  <cp:version/>
</cp:coreProperties>
</file>