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2" r:id="rId3"/>
    <p:sldMasterId id="2147483684" r:id="rId4"/>
    <p:sldMasterId id="2147483697" r:id="rId5"/>
    <p:sldMasterId id="2147483711" r:id="rId6"/>
    <p:sldMasterId id="2147483723" r:id="rId7"/>
    <p:sldMasterId id="2147483735" r:id="rId8"/>
    <p:sldMasterId id="2147483747" r:id="rId9"/>
    <p:sldMasterId id="2147483776" r:id="rId10"/>
    <p:sldMasterId id="2147483788" r:id="rId11"/>
  </p:sldMasterIdLst>
  <p:notesMasterIdLst>
    <p:notesMasterId r:id="rId101"/>
  </p:notesMasterIdLst>
  <p:handoutMasterIdLst>
    <p:handoutMasterId r:id="rId102"/>
  </p:handoutMasterIdLst>
  <p:sldIdLst>
    <p:sldId id="256" r:id="rId12"/>
    <p:sldId id="447" r:id="rId13"/>
    <p:sldId id="449" r:id="rId14"/>
    <p:sldId id="341" r:id="rId15"/>
    <p:sldId id="421" r:id="rId16"/>
    <p:sldId id="422" r:id="rId17"/>
    <p:sldId id="446" r:id="rId18"/>
    <p:sldId id="326" r:id="rId19"/>
    <p:sldId id="330" r:id="rId20"/>
    <p:sldId id="327" r:id="rId21"/>
    <p:sldId id="328" r:id="rId22"/>
    <p:sldId id="329" r:id="rId23"/>
    <p:sldId id="331" r:id="rId24"/>
    <p:sldId id="349" r:id="rId25"/>
    <p:sldId id="348" r:id="rId26"/>
    <p:sldId id="342" r:id="rId27"/>
    <p:sldId id="350" r:id="rId28"/>
    <p:sldId id="346" r:id="rId29"/>
    <p:sldId id="347" r:id="rId30"/>
    <p:sldId id="332" r:id="rId31"/>
    <p:sldId id="345" r:id="rId32"/>
    <p:sldId id="334" r:id="rId33"/>
    <p:sldId id="381" r:id="rId34"/>
    <p:sldId id="398" r:id="rId35"/>
    <p:sldId id="400" r:id="rId36"/>
    <p:sldId id="408" r:id="rId37"/>
    <p:sldId id="409" r:id="rId38"/>
    <p:sldId id="386" r:id="rId39"/>
    <p:sldId id="450" r:id="rId40"/>
    <p:sldId id="410" r:id="rId41"/>
    <p:sldId id="399" r:id="rId42"/>
    <p:sldId id="407" r:id="rId43"/>
    <p:sldId id="403" r:id="rId44"/>
    <p:sldId id="451" r:id="rId45"/>
    <p:sldId id="455" r:id="rId46"/>
    <p:sldId id="456" r:id="rId47"/>
    <p:sldId id="274" r:id="rId48"/>
    <p:sldId id="404" r:id="rId49"/>
    <p:sldId id="406" r:id="rId50"/>
    <p:sldId id="414" r:id="rId51"/>
    <p:sldId id="413" r:id="rId52"/>
    <p:sldId id="360" r:id="rId53"/>
    <p:sldId id="376" r:id="rId54"/>
    <p:sldId id="416" r:id="rId55"/>
    <p:sldId id="417" r:id="rId56"/>
    <p:sldId id="377" r:id="rId57"/>
    <p:sldId id="418" r:id="rId58"/>
    <p:sldId id="380" r:id="rId59"/>
    <p:sldId id="419" r:id="rId60"/>
    <p:sldId id="420" r:id="rId61"/>
    <p:sldId id="424" r:id="rId62"/>
    <p:sldId id="425" r:id="rId63"/>
    <p:sldId id="426" r:id="rId64"/>
    <p:sldId id="427" r:id="rId65"/>
    <p:sldId id="428" r:id="rId66"/>
    <p:sldId id="429" r:id="rId67"/>
    <p:sldId id="431" r:id="rId68"/>
    <p:sldId id="430" r:id="rId69"/>
    <p:sldId id="432" r:id="rId70"/>
    <p:sldId id="433" r:id="rId71"/>
    <p:sldId id="434" r:id="rId72"/>
    <p:sldId id="435" r:id="rId73"/>
    <p:sldId id="436" r:id="rId74"/>
    <p:sldId id="437" r:id="rId75"/>
    <p:sldId id="438" r:id="rId76"/>
    <p:sldId id="440" r:id="rId77"/>
    <p:sldId id="439" r:id="rId78"/>
    <p:sldId id="441" r:id="rId79"/>
    <p:sldId id="442" r:id="rId80"/>
    <p:sldId id="443" r:id="rId81"/>
    <p:sldId id="373" r:id="rId82"/>
    <p:sldId id="303" r:id="rId83"/>
    <p:sldId id="302" r:id="rId84"/>
    <p:sldId id="445" r:id="rId85"/>
    <p:sldId id="388" r:id="rId86"/>
    <p:sldId id="389" r:id="rId87"/>
    <p:sldId id="390" r:id="rId88"/>
    <p:sldId id="393" r:id="rId89"/>
    <p:sldId id="310" r:id="rId90"/>
    <p:sldId id="444" r:id="rId91"/>
    <p:sldId id="394" r:id="rId92"/>
    <p:sldId id="395" r:id="rId93"/>
    <p:sldId id="396" r:id="rId94"/>
    <p:sldId id="391" r:id="rId95"/>
    <p:sldId id="392" r:id="rId96"/>
    <p:sldId id="336" r:id="rId97"/>
    <p:sldId id="315" r:id="rId98"/>
    <p:sldId id="411" r:id="rId99"/>
    <p:sldId id="412" r:id="rId100"/>
  </p:sldIdLst>
  <p:sldSz cx="9144000" cy="6858000" type="screen4x3"/>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55AFC00-D7EB-417E-BF47-F1F90B024C6F}">
          <p14:sldIdLst>
            <p14:sldId id="256"/>
            <p14:sldId id="447"/>
            <p14:sldId id="449"/>
            <p14:sldId id="341"/>
            <p14:sldId id="421"/>
            <p14:sldId id="422"/>
            <p14:sldId id="446"/>
            <p14:sldId id="326"/>
            <p14:sldId id="330"/>
            <p14:sldId id="327"/>
            <p14:sldId id="328"/>
            <p14:sldId id="329"/>
            <p14:sldId id="331"/>
            <p14:sldId id="349"/>
            <p14:sldId id="348"/>
            <p14:sldId id="342"/>
            <p14:sldId id="350"/>
            <p14:sldId id="346"/>
            <p14:sldId id="347"/>
            <p14:sldId id="332"/>
            <p14:sldId id="345"/>
            <p14:sldId id="334"/>
            <p14:sldId id="381"/>
            <p14:sldId id="398"/>
            <p14:sldId id="400"/>
            <p14:sldId id="408"/>
            <p14:sldId id="409"/>
            <p14:sldId id="386"/>
            <p14:sldId id="450"/>
            <p14:sldId id="410"/>
            <p14:sldId id="399"/>
            <p14:sldId id="407"/>
            <p14:sldId id="403"/>
            <p14:sldId id="451"/>
            <p14:sldId id="455"/>
            <p14:sldId id="456"/>
            <p14:sldId id="274"/>
            <p14:sldId id="404"/>
            <p14:sldId id="406"/>
            <p14:sldId id="414"/>
            <p14:sldId id="413"/>
            <p14:sldId id="360"/>
            <p14:sldId id="376"/>
            <p14:sldId id="416"/>
            <p14:sldId id="417"/>
            <p14:sldId id="377"/>
            <p14:sldId id="418"/>
            <p14:sldId id="380"/>
            <p14:sldId id="419"/>
            <p14:sldId id="420"/>
            <p14:sldId id="424"/>
            <p14:sldId id="425"/>
            <p14:sldId id="426"/>
            <p14:sldId id="427"/>
            <p14:sldId id="428"/>
            <p14:sldId id="429"/>
            <p14:sldId id="431"/>
            <p14:sldId id="430"/>
            <p14:sldId id="432"/>
            <p14:sldId id="433"/>
            <p14:sldId id="434"/>
            <p14:sldId id="435"/>
            <p14:sldId id="436"/>
            <p14:sldId id="437"/>
            <p14:sldId id="438"/>
            <p14:sldId id="440"/>
            <p14:sldId id="439"/>
            <p14:sldId id="441"/>
            <p14:sldId id="442"/>
            <p14:sldId id="443"/>
            <p14:sldId id="373"/>
            <p14:sldId id="303"/>
            <p14:sldId id="302"/>
            <p14:sldId id="445"/>
            <p14:sldId id="388"/>
            <p14:sldId id="389"/>
            <p14:sldId id="390"/>
            <p14:sldId id="393"/>
            <p14:sldId id="310"/>
            <p14:sldId id="444"/>
            <p14:sldId id="394"/>
            <p14:sldId id="395"/>
            <p14:sldId id="396"/>
            <p14:sldId id="391"/>
            <p14:sldId id="392"/>
            <p14:sldId id="336"/>
            <p14:sldId id="315"/>
            <p14:sldId id="411"/>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p:cViewPr varScale="1">
        <p:scale>
          <a:sx n="100" d="100"/>
          <a:sy n="100" d="100"/>
        </p:scale>
        <p:origin x="1836" y="7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304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Coût des abonnements aux ressources électroniques en France (millions € / an)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Année 2014</c:v>
                </c:pt>
                <c:pt idx="1">
                  <c:v>Année 2019</c:v>
                </c:pt>
                <c:pt idx="2">
                  <c:v>Année 2021</c:v>
                </c:pt>
              </c:strCache>
            </c:strRef>
          </c:cat>
          <c:val>
            <c:numRef>
              <c:f>Feuil1!$B$2:$B$4</c:f>
              <c:numCache>
                <c:formatCode>General</c:formatCode>
                <c:ptCount val="3"/>
                <c:pt idx="0">
                  <c:v>105</c:v>
                </c:pt>
                <c:pt idx="1">
                  <c:v>111</c:v>
                </c:pt>
                <c:pt idx="2">
                  <c:v>118</c:v>
                </c:pt>
              </c:numCache>
            </c:numRef>
          </c:val>
          <c:extLst>
            <c:ext xmlns:c16="http://schemas.microsoft.com/office/drawing/2014/chart" uri="{C3380CC4-5D6E-409C-BE32-E72D297353CC}">
              <c16:uniqueId val="{00000000-5BF0-4CBB-80DB-1487AC1A278C}"/>
            </c:ext>
          </c:extLst>
        </c:ser>
        <c:dLbls>
          <c:dLblPos val="outEnd"/>
          <c:showLegendKey val="0"/>
          <c:showVal val="1"/>
          <c:showCatName val="0"/>
          <c:showSerName val="0"/>
          <c:showPercent val="0"/>
          <c:showBubbleSize val="0"/>
        </c:dLbls>
        <c:gapWidth val="219"/>
        <c:overlap val="-27"/>
        <c:axId val="385227536"/>
        <c:axId val="385229504"/>
      </c:barChart>
      <c:catAx>
        <c:axId val="38522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5229504"/>
        <c:crosses val="autoZero"/>
        <c:auto val="1"/>
        <c:lblAlgn val="ctr"/>
        <c:lblOffset val="100"/>
        <c:noMultiLvlLbl val="0"/>
      </c:catAx>
      <c:valAx>
        <c:axId val="38522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522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CB124-119A-43E3-BDCA-BAC643679970}" type="datetimeFigureOut">
              <a:rPr lang="fr-FR" smtClean="0"/>
              <a:t>09/12/2022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24B1E-F3D8-4070-83E2-9E0912546E7A}" type="slidenum">
              <a:rPr lang="fr-FR" smtClean="0"/>
              <a:t>‹N°›</a:t>
            </a:fld>
            <a:endParaRPr lang="fr-FR"/>
          </a:p>
        </p:txBody>
      </p:sp>
    </p:spTree>
    <p:extLst>
      <p:ext uri="{BB962C8B-B14F-4D97-AF65-F5344CB8AC3E}">
        <p14:creationId xmlns:p14="http://schemas.microsoft.com/office/powerpoint/2010/main" val="21299941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DFDCE60-49EB-41B2-A29A-9EBF3B7606C7}" type="datetimeFigureOut">
              <a:rPr lang="fr-FR"/>
              <a:t>09/12/2022</a:t>
            </a:fld>
            <a:endParaRPr lang="fr-FR"/>
          </a:p>
        </p:txBody>
      </p:sp>
      <p:sp>
        <p:nvSpPr>
          <p:cNvPr id="6" name="Espace réservé de l'image des diapositives 3"/>
          <p:cNvSpPr>
            <a:spLocks noGrp="1" noRot="1" noChangeAspec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8E9843EB-049B-4FBD-98E1-238551B59940}" type="slidenum">
              <a:rPr lang="fr-FR"/>
              <a:t>‹N°›</a:t>
            </a:fld>
            <a:endParaRPr lang="fr-FR"/>
          </a:p>
        </p:txBody>
      </p:sp>
    </p:spTree>
    <p:extLst>
      <p:ext uri="{BB962C8B-B14F-4D97-AF65-F5344CB8AC3E}">
        <p14:creationId xmlns:p14="http://schemas.microsoft.com/office/powerpoint/2010/main" val="2810647992"/>
      </p:ext>
    </p:extLst>
  </p:cSld>
  <p:clrMap bg1="lt1" tx1="dk1" bg2="lt2" tx2="dk2" accent1="accent1" accent2="accent2" accent3="accent3" accent4="accent4" accent5="accent5" accent6="accent6" hlink="hlink" folHlink="folHlink"/>
  <p:hf sldNum="0"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al.sorbonne-universite.fr/page/fiches-pratique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cademie-sciences.fr/fr/Rapports-ouvrages-avis-et-recommandations-de-l-Academie/nouveaux-enjeux-edition-scientifique.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ata.enseignementsup-recherche.gouv.fr/explore/dataset/fr-esr-ere-enquete-ressources-electroniques/export/?flg=fr&amp;refine.millesime=2021" TargetMode="External"/><Relationship Id="rId4" Type="http://schemas.openxmlformats.org/officeDocument/2006/relationships/hyperlink" Target="https://data.enseignementsup-recherche.gouv.fr/explore/dataset/fr-esr-ere-enquete-ressources-electroniques/export/?flg=fr&amp;refine.millesime=201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https://hal.sorbonne-universite.fr/SU-LETTRES/hal-03856576v1 </a:t>
            </a:r>
            <a:endParaRPr lang="fr-FR" dirty="0"/>
          </a:p>
        </p:txBody>
      </p:sp>
    </p:spTree>
    <p:extLst>
      <p:ext uri="{BB962C8B-B14F-4D97-AF65-F5344CB8AC3E}">
        <p14:creationId xmlns:p14="http://schemas.microsoft.com/office/powerpoint/2010/main" val="33429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https://hal.sorbonne-universite.fr/SU-LETTRES/hal-03843097v1</a:t>
            </a:r>
            <a:endParaRPr lang="fr-FR" dirty="0"/>
          </a:p>
        </p:txBody>
      </p:sp>
    </p:spTree>
    <p:extLst>
      <p:ext uri="{BB962C8B-B14F-4D97-AF65-F5344CB8AC3E}">
        <p14:creationId xmlns:p14="http://schemas.microsoft.com/office/powerpoint/2010/main" val="390345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3396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8232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9812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Dépôt dans HAL</a:t>
            </a:r>
            <a:endParaRPr lang="fr-FR"/>
          </a:p>
        </p:txBody>
      </p:sp>
    </p:spTree>
    <p:extLst>
      <p:ext uri="{BB962C8B-B14F-4D97-AF65-F5344CB8AC3E}">
        <p14:creationId xmlns:p14="http://schemas.microsoft.com/office/powerpoint/2010/main" val="3223568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solidFill>
                  <a:schemeClr val="tx1"/>
                </a:solidFill>
                <a:latin typeface="+mn-lt"/>
              </a:rPr>
              <a:t>Il s’agit du champ qui a le </a:t>
            </a:r>
            <a:r>
              <a:rPr lang="fr-FR" b="1" dirty="0" smtClean="0">
                <a:solidFill>
                  <a:schemeClr val="tx1"/>
                </a:solidFill>
                <a:latin typeface="+mn-lt"/>
              </a:rPr>
              <a:t>plus grand taux d’erreurs </a:t>
            </a:r>
            <a:r>
              <a:rPr lang="fr-FR" dirty="0" smtClean="0">
                <a:solidFill>
                  <a:schemeClr val="tx1"/>
                </a:solidFill>
                <a:latin typeface="+mn-lt"/>
              </a:rPr>
              <a:t>lors de la récupération automatique des métadonnées. Il faut </a:t>
            </a:r>
            <a:r>
              <a:rPr lang="fr-FR" b="1" dirty="0" smtClean="0">
                <a:solidFill>
                  <a:schemeClr val="tx1"/>
                </a:solidFill>
                <a:latin typeface="+mn-lt"/>
              </a:rPr>
              <a:t>absolument les relire et les corriger </a:t>
            </a:r>
            <a:r>
              <a:rPr lang="fr-FR" dirty="0" smtClean="0">
                <a:solidFill>
                  <a:schemeClr val="tx1"/>
                </a:solidFill>
                <a:latin typeface="+mn-lt"/>
              </a:rPr>
              <a:t>avant de valider un dépôt.</a:t>
            </a:r>
          </a:p>
          <a:p>
            <a:endParaRPr lang="fr-FR" dirty="0" smtClean="0">
              <a:solidFill>
                <a:schemeClr val="tx1"/>
              </a:solidFill>
              <a:latin typeface="+mn-lt"/>
            </a:endParaRPr>
          </a:p>
          <a:p>
            <a:r>
              <a:rPr lang="fr-FR" dirty="0" smtClean="0">
                <a:solidFill>
                  <a:schemeClr val="tx1"/>
                </a:solidFill>
                <a:latin typeface="+mn-lt"/>
              </a:rPr>
              <a:t>Les erreurs les plus fréquentes :</a:t>
            </a:r>
          </a:p>
          <a:p>
            <a:pPr marL="285750" indent="-285750">
              <a:buFont typeface="Arial" panose="020B0604020202020204" pitchFamily="34" charset="0"/>
              <a:buChar char="•"/>
            </a:pPr>
            <a:r>
              <a:rPr lang="fr-FR" dirty="0" smtClean="0">
                <a:solidFill>
                  <a:schemeClr val="tx1"/>
                </a:solidFill>
                <a:latin typeface="+mn-lt"/>
              </a:rPr>
              <a:t>L’intégralité ou certains auteurs sont récupérés en double voire triple avec des formes-auteurs différentes.</a:t>
            </a:r>
          </a:p>
          <a:p>
            <a:pPr marL="285750" indent="-285750">
              <a:buFont typeface="Arial" panose="020B0604020202020204" pitchFamily="34" charset="0"/>
              <a:buChar char="•"/>
            </a:pPr>
            <a:r>
              <a:rPr lang="fr-FR" dirty="0" smtClean="0">
                <a:solidFill>
                  <a:schemeClr val="tx1"/>
                </a:solidFill>
                <a:latin typeface="+mn-lt"/>
              </a:rPr>
              <a:t>Les auteurs ne sont pas dans l’ordre indiqué dans la publication.</a:t>
            </a:r>
          </a:p>
          <a:p>
            <a:pPr marL="285750" indent="-285750">
              <a:buFont typeface="Arial" panose="020B0604020202020204" pitchFamily="34" charset="0"/>
              <a:buChar char="•"/>
            </a:pPr>
            <a:r>
              <a:rPr lang="fr-FR" dirty="0" smtClean="0">
                <a:solidFill>
                  <a:schemeClr val="tx1"/>
                </a:solidFill>
                <a:latin typeface="+mn-lt"/>
              </a:rPr>
              <a:t>Les auteurs ne sont pas affiliés.</a:t>
            </a:r>
          </a:p>
          <a:p>
            <a:pPr marL="285750" indent="-285750">
              <a:buFont typeface="Arial" panose="020B0604020202020204" pitchFamily="34" charset="0"/>
              <a:buChar char="•"/>
            </a:pPr>
            <a:r>
              <a:rPr lang="fr-FR" dirty="0" smtClean="0">
                <a:solidFill>
                  <a:schemeClr val="tx1"/>
                </a:solidFill>
                <a:latin typeface="+mn-lt"/>
              </a:rPr>
              <a:t>Les affiliations récupérées sont celles d’homonymes.</a:t>
            </a:r>
          </a:p>
          <a:p>
            <a:pPr marL="285750" indent="-285750">
              <a:buFont typeface="Arial" panose="020B0604020202020204" pitchFamily="34" charset="0"/>
              <a:buChar char="•"/>
            </a:pPr>
            <a:r>
              <a:rPr lang="fr-FR" dirty="0" smtClean="0">
                <a:solidFill>
                  <a:schemeClr val="tx1"/>
                </a:solidFill>
                <a:latin typeface="+mn-lt"/>
              </a:rPr>
              <a:t>Aucun auteur n’est récupéré.</a:t>
            </a:r>
          </a:p>
          <a:p>
            <a:pPr marL="285750" indent="-285750">
              <a:buFont typeface="Arial" panose="020B0604020202020204" pitchFamily="34" charset="0"/>
              <a:buChar char="•"/>
            </a:pPr>
            <a:r>
              <a:rPr lang="fr-FR" dirty="0" smtClean="0">
                <a:solidFill>
                  <a:schemeClr val="tx1"/>
                </a:solidFill>
                <a:latin typeface="+mn-lt"/>
              </a:rPr>
              <a:t>Les auteurs sont récupérés avec les symboles d’affiliation (a, 1, *, ‡).</a:t>
            </a:r>
          </a:p>
          <a:p>
            <a:endParaRPr lang="fr-FR" dirty="0" smtClean="0">
              <a:solidFill>
                <a:schemeClr val="tx1"/>
              </a:solidFill>
              <a:latin typeface="+mn-lt"/>
            </a:endParaRPr>
          </a:p>
          <a:p>
            <a:pPr lvl="0"/>
            <a:r>
              <a:rPr lang="fr-FR" dirty="0" smtClean="0">
                <a:solidFill>
                  <a:prstClr val="black"/>
                </a:solidFill>
                <a:latin typeface="Arial"/>
              </a:rPr>
              <a:t>Les formes-auteurs peuvent avoir beaucoup d’importance lorsque vous souhaitez faire </a:t>
            </a:r>
            <a:r>
              <a:rPr lang="fr-FR" b="1" dirty="0" smtClean="0">
                <a:solidFill>
                  <a:prstClr val="black"/>
                </a:solidFill>
                <a:latin typeface="Arial"/>
              </a:rPr>
              <a:t>remonter votre liste de publications sur HAL </a:t>
            </a:r>
            <a:r>
              <a:rPr lang="fr-FR" dirty="0" smtClean="0">
                <a:solidFill>
                  <a:prstClr val="black"/>
                </a:solidFill>
                <a:latin typeface="Arial"/>
              </a:rPr>
              <a:t>(par exemple pour le CRAC ou le RIBAC).</a:t>
            </a:r>
          </a:p>
          <a:p>
            <a:pPr lvl="0"/>
            <a:endParaRPr lang="fr-FR" dirty="0" smtClean="0">
              <a:solidFill>
                <a:prstClr val="black"/>
              </a:solidFill>
              <a:latin typeface="Arial"/>
            </a:endParaRPr>
          </a:p>
          <a:p>
            <a:pPr lvl="0"/>
            <a:r>
              <a:rPr lang="fr-FR" dirty="0" smtClean="0">
                <a:solidFill>
                  <a:prstClr val="black"/>
                </a:solidFill>
                <a:latin typeface="Arial"/>
              </a:rPr>
              <a:t>Vous pouvez voir certaines publications en ligne, où vous êtes indiqué comme auteurs, mais qui pour autant </a:t>
            </a:r>
            <a:r>
              <a:rPr lang="fr-FR" b="1" dirty="0" smtClean="0">
                <a:solidFill>
                  <a:prstClr val="black"/>
                </a:solidFill>
                <a:latin typeface="Arial"/>
              </a:rPr>
              <a:t>ne sont pas récupérées dans vos publications</a:t>
            </a:r>
            <a:r>
              <a:rPr lang="fr-FR" dirty="0" smtClean="0">
                <a:solidFill>
                  <a:prstClr val="black"/>
                </a:solidFill>
                <a:latin typeface="Arial"/>
              </a:rPr>
              <a:t>.</a:t>
            </a:r>
          </a:p>
          <a:p>
            <a:pPr lvl="0"/>
            <a:endParaRPr lang="fr-FR" dirty="0" smtClean="0">
              <a:solidFill>
                <a:prstClr val="black"/>
              </a:solidFill>
              <a:latin typeface="Arial"/>
            </a:endParaRPr>
          </a:p>
          <a:p>
            <a:pPr lvl="0"/>
            <a:r>
              <a:rPr lang="fr-FR" dirty="0" smtClean="0">
                <a:solidFill>
                  <a:prstClr val="black"/>
                </a:solidFill>
                <a:latin typeface="Arial"/>
              </a:rPr>
              <a:t>Afin d’éviter ces problèmes : </a:t>
            </a:r>
            <a:r>
              <a:rPr lang="fr-FR" b="1" dirty="0" smtClean="0">
                <a:solidFill>
                  <a:prstClr val="black"/>
                </a:solidFill>
                <a:latin typeface="Arial"/>
              </a:rPr>
              <a:t>créez-vous un compte </a:t>
            </a:r>
            <a:r>
              <a:rPr lang="fr-FR" b="1" dirty="0" err="1" smtClean="0">
                <a:solidFill>
                  <a:prstClr val="black"/>
                </a:solidFill>
                <a:latin typeface="Arial"/>
              </a:rPr>
              <a:t>IdHAL</a:t>
            </a:r>
            <a:r>
              <a:rPr lang="fr-FR" dirty="0" smtClean="0">
                <a:solidFill>
                  <a:prstClr val="black"/>
                </a:solidFill>
                <a:latin typeface="Arial"/>
              </a:rPr>
              <a:t>, qui vous permettra de récupérer toutes vos formes-auteurs et de vous distinguer des homonymes. </a:t>
            </a:r>
          </a:p>
          <a:p>
            <a:pPr lvl="0"/>
            <a:endParaRPr lang="fr-FR" dirty="0" smtClean="0">
              <a:solidFill>
                <a:prstClr val="black"/>
              </a:solidFill>
              <a:latin typeface="Arial"/>
            </a:endParaRPr>
          </a:p>
          <a:p>
            <a:pPr lvl="0"/>
            <a:r>
              <a:rPr lang="fr-FR" dirty="0" smtClean="0">
                <a:solidFill>
                  <a:prstClr val="black"/>
                </a:solidFill>
                <a:latin typeface="Arial"/>
              </a:rPr>
              <a:t>Notre service propose des formations </a:t>
            </a:r>
            <a:r>
              <a:rPr lang="fr-FR" dirty="0" err="1" smtClean="0">
                <a:solidFill>
                  <a:prstClr val="black"/>
                </a:solidFill>
                <a:latin typeface="Arial"/>
              </a:rPr>
              <a:t>IdHAL</a:t>
            </a:r>
            <a:r>
              <a:rPr lang="fr-FR" dirty="0" smtClean="0">
                <a:solidFill>
                  <a:prstClr val="black"/>
                </a:solidFill>
                <a:latin typeface="Arial"/>
              </a:rPr>
              <a:t>, n’hésitez pas à vous y inscrire.</a:t>
            </a:r>
            <a:endParaRPr lang="fr-FR" dirty="0" smtClean="0"/>
          </a:p>
          <a:p>
            <a:endParaRPr lang="fr-FR" dirty="0" smtClean="0">
              <a:solidFill>
                <a:schemeClr val="tx1"/>
              </a:solidFill>
              <a:latin typeface="+mn-lt"/>
            </a:endParaRPr>
          </a:p>
          <a:p>
            <a:endParaRPr lang="fr-FR" dirty="0"/>
          </a:p>
        </p:txBody>
      </p:sp>
      <p:sp>
        <p:nvSpPr>
          <p:cNvPr id="4" name="Espace réservé du pied de page 3"/>
          <p:cNvSpPr>
            <a:spLocks noGrp="1"/>
          </p:cNvSpPr>
          <p:nvPr>
            <p:ph type="ftr" sz="quarter" idx="10"/>
          </p:nvPr>
        </p:nvSpPr>
        <p:spPr/>
        <p:txBody>
          <a:bodyPr/>
          <a:lstStyle/>
          <a:p>
            <a:pPr>
              <a:defRPr/>
            </a:pPr>
            <a:r>
              <a:rPr lang="fr-FR" smtClean="0"/>
              <a:t>Dépôt dans HAL</a:t>
            </a:r>
            <a:endParaRPr lang="fr-FR"/>
          </a:p>
        </p:txBody>
      </p:sp>
    </p:spTree>
    <p:extLst>
      <p:ext uri="{BB962C8B-B14F-4D97-AF65-F5344CB8AC3E}">
        <p14:creationId xmlns:p14="http://schemas.microsoft.com/office/powerpoint/2010/main" val="3929305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solidFill>
                  <a:schemeClr val="tx1"/>
                </a:solidFill>
                <a:latin typeface="+mn-lt"/>
              </a:rPr>
              <a:t>Une fois toutes les métadonnées complétées, vous pouvez valider le dépôt. S’il </a:t>
            </a:r>
            <a:r>
              <a:rPr lang="fr-FR" b="1" dirty="0" smtClean="0">
                <a:solidFill>
                  <a:schemeClr val="tx1"/>
                </a:solidFill>
                <a:latin typeface="+mn-lt"/>
              </a:rPr>
              <a:t>manque des métadonnées obligatoires, elles seront affichées en rouge</a:t>
            </a:r>
            <a:r>
              <a:rPr lang="fr-FR" dirty="0" smtClean="0">
                <a:solidFill>
                  <a:schemeClr val="tx1"/>
                </a:solidFill>
                <a:latin typeface="+mn-lt"/>
              </a:rPr>
              <a:t>.</a:t>
            </a:r>
          </a:p>
          <a:p>
            <a:endParaRPr lang="fr-FR" dirty="0" smtClean="0">
              <a:solidFill>
                <a:schemeClr val="tx1"/>
              </a:solidFill>
              <a:latin typeface="+mn-lt"/>
            </a:endParaRPr>
          </a:p>
          <a:p>
            <a:endParaRPr lang="fr-FR" dirty="0" smtClean="0">
              <a:solidFill>
                <a:schemeClr val="tx1"/>
              </a:solidFill>
              <a:latin typeface="+mn-lt"/>
            </a:endParaRPr>
          </a:p>
          <a:p>
            <a:r>
              <a:rPr lang="fr-FR" dirty="0" smtClean="0">
                <a:solidFill>
                  <a:schemeClr val="tx1"/>
                </a:solidFill>
                <a:latin typeface="+mn-lt"/>
              </a:rPr>
              <a:t>Lors du dépôt vous pouvez demander un transfert vers </a:t>
            </a:r>
            <a:r>
              <a:rPr lang="fr-FR" dirty="0" err="1" smtClean="0">
                <a:solidFill>
                  <a:schemeClr val="tx1"/>
                </a:solidFill>
                <a:latin typeface="+mn-lt"/>
              </a:rPr>
              <a:t>arXiv</a:t>
            </a:r>
            <a:r>
              <a:rPr lang="fr-FR" dirty="0" smtClean="0">
                <a:solidFill>
                  <a:schemeClr val="tx1"/>
                </a:solidFill>
                <a:latin typeface="+mn-lt"/>
              </a:rPr>
              <a:t>. Une fiche pratique sur les spécificités de ce transfert est disponible sur HAL SU : </a:t>
            </a:r>
            <a:r>
              <a:rPr lang="fr-FR" dirty="0" smtClean="0">
                <a:solidFill>
                  <a:schemeClr val="tx1"/>
                </a:solidFill>
                <a:latin typeface="+mn-lt"/>
                <a:hlinkClick r:id="rId3"/>
              </a:rPr>
              <a:t>https://hal.sorbonne-universite.fr/page/fiches-pratiques</a:t>
            </a:r>
            <a:endParaRPr lang="fr-FR" dirty="0" smtClean="0">
              <a:solidFill>
                <a:schemeClr val="tx1"/>
              </a:solidFill>
              <a:latin typeface="+mn-lt"/>
            </a:endParaRPr>
          </a:p>
          <a:p>
            <a:endParaRPr lang="fr-FR" dirty="0"/>
          </a:p>
        </p:txBody>
      </p:sp>
    </p:spTree>
    <p:extLst>
      <p:ext uri="{BB962C8B-B14F-4D97-AF65-F5344CB8AC3E}">
        <p14:creationId xmlns:p14="http://schemas.microsoft.com/office/powerpoint/2010/main" val="376129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dirty="0"/>
          </a:p>
        </p:txBody>
      </p:sp>
    </p:spTree>
    <p:extLst>
      <p:ext uri="{BB962C8B-B14F-4D97-AF65-F5344CB8AC3E}">
        <p14:creationId xmlns:p14="http://schemas.microsoft.com/office/powerpoint/2010/main" val="2947875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E9843EB-049B-4FBD-98E1-238551B59940}" type="slidenum">
              <a:rPr lang="fr-FR" smtClean="0"/>
              <a:t>88</a:t>
            </a:fld>
            <a:endParaRPr lang="fr-FR"/>
          </a:p>
        </p:txBody>
      </p:sp>
    </p:spTree>
    <p:extLst>
      <p:ext uri="{BB962C8B-B14F-4D97-AF65-F5344CB8AC3E}">
        <p14:creationId xmlns:p14="http://schemas.microsoft.com/office/powerpoint/2010/main" val="205085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DA391B-EC18-453F-B7A6-BE2127F6443B}" type="slidenum">
              <a:rPr lang="fr-FR" smtClean="0"/>
              <a:t>89</a:t>
            </a:fld>
            <a:endParaRPr lang="fr-FR"/>
          </a:p>
        </p:txBody>
      </p:sp>
    </p:spTree>
    <p:extLst>
      <p:ext uri="{BB962C8B-B14F-4D97-AF65-F5344CB8AC3E}">
        <p14:creationId xmlns:p14="http://schemas.microsoft.com/office/powerpoint/2010/main" val="269440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19138" indent="-285750">
              <a:buFont typeface="Arial" panose="020B0604020202020204" pitchFamily="34" charset="0"/>
              <a:buChar char="•"/>
              <a:defRPr/>
            </a:pPr>
            <a:r>
              <a:rPr lang="fr-FR" dirty="0" smtClean="0"/>
              <a:t>2014 : 105 millions € / an dépensés en France </a:t>
            </a:r>
            <a:r>
              <a:rPr lang="fr-FR" dirty="0" smtClean="0">
                <a:solidFill>
                  <a:srgbClr val="1D2769"/>
                </a:solidFill>
                <a:latin typeface="Arial"/>
              </a:rPr>
              <a:t>(Source: </a:t>
            </a:r>
            <a:r>
              <a:rPr lang="fr-FR" u="sng" dirty="0" smtClean="0">
                <a:solidFill>
                  <a:srgbClr val="1D2769"/>
                </a:solidFill>
                <a:latin typeface="Arial"/>
                <a:hlinkClick r:id="rId3" tooltip="https://www.academie-sciences.fr/fr/Rapports-ouvrages-avis-et-recommandations-de-l-Academie/nouveaux-enjeux-edition-scientifique.html"/>
              </a:rPr>
              <a:t>Académie des Sciences, 2014</a:t>
            </a:r>
            <a:r>
              <a:rPr lang="fr-FR" dirty="0" smtClean="0">
                <a:solidFill>
                  <a:srgbClr val="1D2769"/>
                </a:solidFill>
                <a:latin typeface="Arial"/>
              </a:rPr>
              <a:t>)</a:t>
            </a:r>
          </a:p>
          <a:p>
            <a:pPr marL="719138" indent="-285750">
              <a:buFont typeface="Arial" panose="020B0604020202020204" pitchFamily="34" charset="0"/>
              <a:buChar char="•"/>
              <a:defRPr/>
            </a:pPr>
            <a:endParaRPr lang="fr-FR" dirty="0" smtClean="0">
              <a:solidFill>
                <a:srgbClr val="1D2769"/>
              </a:solidFill>
              <a:latin typeface="Arial"/>
            </a:endParaRPr>
          </a:p>
          <a:p>
            <a:pPr marL="719138" indent="-285750">
              <a:buFont typeface="Arial" panose="020B0604020202020204" pitchFamily="34" charset="0"/>
              <a:buChar char="•"/>
              <a:defRPr/>
            </a:pPr>
            <a:r>
              <a:rPr lang="fr-FR" dirty="0" smtClean="0"/>
              <a:t>2019 : 111 millions € / an dépensés en France par l’ESR </a:t>
            </a:r>
            <a:r>
              <a:rPr lang="fr-FR" dirty="0" smtClean="0">
                <a:solidFill>
                  <a:srgbClr val="1D2769"/>
                </a:solidFill>
                <a:latin typeface="Arial"/>
              </a:rPr>
              <a:t>(Source: </a:t>
            </a:r>
            <a:r>
              <a:rPr lang="fr-FR" u="sng" dirty="0" smtClean="0">
                <a:solidFill>
                  <a:srgbClr val="1D2769"/>
                </a:solidFill>
                <a:latin typeface="Arial"/>
                <a:hlinkClick r:id="rId4"/>
              </a:rPr>
              <a:t>ESGBU 2019</a:t>
            </a:r>
            <a:r>
              <a:rPr lang="fr-FR" dirty="0" smtClean="0">
                <a:solidFill>
                  <a:srgbClr val="1D2769"/>
                </a:solidFill>
                <a:latin typeface="Arial"/>
              </a:rPr>
              <a:t>)</a:t>
            </a:r>
          </a:p>
          <a:p>
            <a:pPr marL="719138" indent="-285750">
              <a:buFont typeface="Arial" panose="020B0604020202020204" pitchFamily="34" charset="0"/>
              <a:buChar char="•"/>
              <a:defRPr/>
            </a:pPr>
            <a:endParaRPr lang="fr-FR" dirty="0" smtClean="0">
              <a:solidFill>
                <a:srgbClr val="1D2769"/>
              </a:solidFill>
              <a:latin typeface="Arial"/>
            </a:endParaRPr>
          </a:p>
          <a:p>
            <a:pPr marL="719138" indent="-285750">
              <a:buFont typeface="Arial" panose="020B0604020202020204" pitchFamily="34" charset="0"/>
              <a:buChar char="•"/>
              <a:defRPr/>
            </a:pPr>
            <a:r>
              <a:rPr lang="fr-FR" dirty="0" smtClean="0"/>
              <a:t>2021 : ~ 118 millions € / an dépensés en France par l’ESR </a:t>
            </a:r>
            <a:r>
              <a:rPr lang="fr-FR" dirty="0" smtClean="0">
                <a:solidFill>
                  <a:srgbClr val="1D2769"/>
                </a:solidFill>
                <a:latin typeface="Arial"/>
              </a:rPr>
              <a:t>(Source: </a:t>
            </a:r>
            <a:r>
              <a:rPr lang="fr-FR" u="sng" dirty="0" smtClean="0">
                <a:solidFill>
                  <a:srgbClr val="1D2769"/>
                </a:solidFill>
                <a:latin typeface="Arial"/>
                <a:hlinkClick r:id="rId5"/>
              </a:rPr>
              <a:t>ESGBU 2021</a:t>
            </a:r>
            <a:r>
              <a:rPr lang="fr-FR" dirty="0" smtClean="0">
                <a:solidFill>
                  <a:srgbClr val="1D2769"/>
                </a:solidFill>
                <a:latin typeface="Arial"/>
              </a:rPr>
              <a:t>)</a:t>
            </a:r>
          </a:p>
          <a:p>
            <a:endParaRPr lang="fr-FR" dirty="0"/>
          </a:p>
        </p:txBody>
      </p:sp>
    </p:spTree>
    <p:extLst>
      <p:ext uri="{BB962C8B-B14F-4D97-AF65-F5344CB8AC3E}">
        <p14:creationId xmlns:p14="http://schemas.microsoft.com/office/powerpoint/2010/main" val="342612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8E9843EB-049B-4FBD-98E1-238551B59940}" type="slidenum">
              <a:rPr lang="fr-FR">
                <a:solidFill>
                  <a:prstClr val="black"/>
                </a:solidFill>
              </a:rPr>
              <a:t>12</a:t>
            </a:fld>
            <a:endParaRPr lang="fr-FR">
              <a:solidFill>
                <a:prstClr val="black"/>
              </a:solidFill>
            </a:endParaRPr>
          </a:p>
        </p:txBody>
      </p:sp>
    </p:spTree>
    <p:extLst>
      <p:ext uri="{BB962C8B-B14F-4D97-AF65-F5344CB8AC3E}">
        <p14:creationId xmlns:p14="http://schemas.microsoft.com/office/powerpoint/2010/main" val="71488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Isidore = moteur de recherche permettant l'accès aux données numériques des sciences humaines et sociales (SHS).</a:t>
            </a:r>
            <a:endParaRPr lang="fr-FR" dirty="0"/>
          </a:p>
        </p:txBody>
      </p:sp>
    </p:spTree>
    <p:extLst>
      <p:ext uri="{BB962C8B-B14F-4D97-AF65-F5344CB8AC3E}">
        <p14:creationId xmlns:p14="http://schemas.microsoft.com/office/powerpoint/2010/main" val="246966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dirty="0" smtClean="0">
                <a:solidFill>
                  <a:schemeClr val="tx1"/>
                </a:solidFill>
                <a:effectLst/>
                <a:latin typeface="+mn-lt"/>
                <a:ea typeface="+mn-ea"/>
                <a:cs typeface="+mn-cs"/>
              </a:rPr>
              <a:t>“License granted by Member</a:t>
            </a:r>
            <a:endParaRPr lang="fr-FR" sz="1200" dirty="0" smtClean="0">
              <a:solidFill>
                <a:schemeClr val="tx1"/>
              </a:solidFill>
              <a:effectLst/>
              <a:latin typeface="+mn-lt"/>
              <a:ea typeface="+mn-ea"/>
              <a:cs typeface="+mn-cs"/>
            </a:endParaRPr>
          </a:p>
          <a:p>
            <a:r>
              <a:rPr lang="en-GB" sz="1200" dirty="0" smtClean="0">
                <a:solidFill>
                  <a:schemeClr val="tx1"/>
                </a:solidFill>
                <a:effectLst/>
                <a:latin typeface="+mn-lt"/>
                <a:ea typeface="+mn-ea"/>
                <a:cs typeface="+mn-cs"/>
              </a:rPr>
              <a:t>We may, in our sole discretion, permit Members to post, upload, publish, submit or transmit Member Content. By making any Member Content available through the Site or Services, you hereby grant to Academia.edu a worldwide, revocable, non-exclusive, transferable license to exercise any and all rights under copyright, in any medium, and to authorize others to do the same, in connection with operating and providing the Services and Content to you and to other Members, provided that the Member Content is not sold for a profit. Academia.edu does not claim any ownership rights in any Member Content and nothing in these Terms will be deemed to restrict any rights that you may have to use and exploit any Member Content.”</a:t>
            </a:r>
            <a:endParaRPr lang="fr-FR" sz="1200" dirty="0" smtClean="0">
              <a:solidFill>
                <a:schemeClr val="tx1"/>
              </a:solidFill>
              <a:effectLst/>
              <a:latin typeface="+mn-lt"/>
              <a:ea typeface="+mn-ea"/>
              <a:cs typeface="+mn-cs"/>
            </a:endParaRPr>
          </a:p>
          <a:p>
            <a:r>
              <a:rPr lang="fr-FR" dirty="0" smtClean="0"/>
              <a:t>https://www.academia.edu/terms </a:t>
            </a:r>
            <a:endParaRPr lang="fr-FR" dirty="0"/>
          </a:p>
        </p:txBody>
      </p:sp>
    </p:spTree>
    <p:extLst>
      <p:ext uri="{BB962C8B-B14F-4D97-AF65-F5344CB8AC3E}">
        <p14:creationId xmlns:p14="http://schemas.microsoft.com/office/powerpoint/2010/main" val="59649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2881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https://hal.sorbonne-universite.fr/SU-LETTRES/hal-03856576v1</a:t>
            </a:r>
          </a:p>
          <a:p>
            <a:r>
              <a:rPr lang="fr-FR" dirty="0" smtClean="0"/>
              <a:t>https://hal.archives-ouvertes.fr/hal-02286177/ </a:t>
            </a:r>
          </a:p>
        </p:txBody>
      </p:sp>
    </p:spTree>
    <p:extLst>
      <p:ext uri="{BB962C8B-B14F-4D97-AF65-F5344CB8AC3E}">
        <p14:creationId xmlns:p14="http://schemas.microsoft.com/office/powerpoint/2010/main" val="291661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&lt;a </a:t>
            </a:r>
            <a:r>
              <a:rPr lang="en-US" dirty="0" err="1" smtClean="0"/>
              <a:t>href</a:t>
            </a:r>
            <a:r>
              <a:rPr lang="en-US" dirty="0" smtClean="0"/>
              <a:t>="https://www.flaticon.com/free-icons/error" title="error icons"&gt;Error icons created by </a:t>
            </a:r>
            <a:r>
              <a:rPr lang="en-US" dirty="0" err="1" smtClean="0"/>
              <a:t>Freepik</a:t>
            </a:r>
            <a:r>
              <a:rPr lang="en-US" dirty="0" smtClean="0"/>
              <a:t> - </a:t>
            </a:r>
            <a:r>
              <a:rPr lang="en-US" dirty="0" err="1" smtClean="0"/>
              <a:t>Flaticon</a:t>
            </a:r>
            <a:r>
              <a:rPr lang="en-US" dirty="0" smtClean="0"/>
              <a:t>&lt;/a&gt;</a:t>
            </a:r>
            <a:endParaRPr lang="fr-FR" dirty="0"/>
          </a:p>
        </p:txBody>
      </p:sp>
    </p:spTree>
    <p:extLst>
      <p:ext uri="{BB962C8B-B14F-4D97-AF65-F5344CB8AC3E}">
        <p14:creationId xmlns:p14="http://schemas.microsoft.com/office/powerpoint/2010/main" val="301915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https://hal.sorbonne-universite.fr/SU-LETTRES/hal-03856576v1</a:t>
            </a:r>
          </a:p>
          <a:p>
            <a:r>
              <a:rPr lang="fr-FR" dirty="0" smtClean="0"/>
              <a:t>https://hal.archives-ouvertes.fr/hal-02286177/ </a:t>
            </a:r>
          </a:p>
        </p:txBody>
      </p:sp>
    </p:spTree>
    <p:extLst>
      <p:ext uri="{BB962C8B-B14F-4D97-AF65-F5344CB8AC3E}">
        <p14:creationId xmlns:p14="http://schemas.microsoft.com/office/powerpoint/2010/main" val="2475430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orbonne-universites.fr/" TargetMode="External"/><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sorbonne-universites.fr/"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orbonne-universites.fr/" TargetMode="External"/><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6" name="ZoneTexte 5"/>
          <p:cNvSpPr>
            <a:spLocks noAdjustHandles="1"/>
          </p:cNvSpPr>
          <p:nvPr userDrawn="1"/>
        </p:nvSpPr>
        <p:spPr bwMode="auto">
          <a:xfrm>
            <a:off x="7063816" y="5863040"/>
            <a:ext cx="1648384" cy="615553"/>
          </a:xfrm>
          <a:prstGeom prst="rect">
            <a:avLst/>
          </a:prstGeom>
          <a:noFill/>
        </p:spPr>
        <p:txBody>
          <a:bodyPr wrap="square" lIns="36000" tIns="0" rIns="36000" bIns="0" rtlCol="0">
            <a:spAutoFit/>
          </a:bodyPr>
          <a:lstStyle/>
          <a:p>
            <a:pPr>
              <a:defRPr/>
            </a:pPr>
            <a:r>
              <a:rPr lang="fr-FR" sz="800">
                <a:solidFill>
                  <a:schemeClr val="bg1"/>
                </a:solidFill>
              </a:rPr>
              <a:t>Document confidentiel –</a:t>
            </a:r>
            <a:br>
              <a:rPr lang="fr-FR" sz="800">
                <a:solidFill>
                  <a:schemeClr val="bg1"/>
                </a:solidFill>
              </a:rPr>
            </a:br>
            <a:r>
              <a:rPr lang="fr-FR" sz="800">
                <a:solidFill>
                  <a:schemeClr val="bg1"/>
                </a:solidFill>
              </a:rPr>
              <a:t>ne peut être reproduit ni diffusé</a:t>
            </a:r>
            <a:br>
              <a:rPr lang="fr-FR" sz="800">
                <a:solidFill>
                  <a:schemeClr val="bg1"/>
                </a:solidFill>
              </a:rPr>
            </a:br>
            <a:r>
              <a:rPr lang="fr-FR" sz="800">
                <a:solidFill>
                  <a:schemeClr val="bg1"/>
                </a:solidFill>
              </a:rPr>
              <a:t>sans l'accord préalable</a:t>
            </a:r>
            <a:br>
              <a:rPr lang="fr-FR" sz="800">
                <a:solidFill>
                  <a:schemeClr val="bg1"/>
                </a:solidFill>
              </a:rPr>
            </a:br>
            <a:r>
              <a:rPr lang="fr-FR" sz="800">
                <a:solidFill>
                  <a:schemeClr val="bg1"/>
                </a:solidFill>
              </a:rPr>
              <a:t>de Sorbonne Université.</a:t>
            </a:r>
          </a:p>
          <a:p>
            <a:pPr>
              <a:defRPr/>
            </a:pPr>
            <a:endParaRPr lang="fr-FR" sz="800">
              <a:solidFill>
                <a:schemeClr val="bg1"/>
              </a:solidFill>
            </a:endParaRPr>
          </a:p>
        </p:txBody>
      </p:sp>
      <p:pic>
        <p:nvPicPr>
          <p:cNvPr id="7" name="Image 6"/>
          <p:cNvPicPr>
            <a:picLocks noChangeAspect="1"/>
          </p:cNvPicPr>
          <p:nvPr userDrawn="1"/>
        </p:nvPicPr>
        <p:blipFill>
          <a:blip r:embed="rId2"/>
          <a:stretch/>
        </p:blipFill>
        <p:spPr bwMode="auto">
          <a:xfrm>
            <a:off x="7078048" y="4905164"/>
            <a:ext cx="1620000" cy="6529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457200" y="6356350"/>
            <a:ext cx="2133600" cy="365125"/>
          </a:xfrm>
          <a:prstGeom prst="rect">
            <a:avLst/>
          </a:prstGeom>
        </p:spPr>
        <p:txBody>
          <a:bodyPr/>
          <a:lstStyle/>
          <a:p>
            <a:pPr>
              <a:defRPr/>
            </a:pPr>
            <a:fld id="{AA309A6D-C09C-4548-B29A-6CF363A7E532}" type="datetimeFigureOut">
              <a:rPr lang="fr-FR"/>
              <a:t>09/12/2022</a:t>
            </a:fld>
            <a:endParaRPr lang="fr-BE"/>
          </a:p>
        </p:txBody>
      </p:sp>
      <p:sp>
        <p:nvSpPr>
          <p:cNvPr id="5" name="Espace réservé du pied de page 2"/>
          <p:cNvSpPr>
            <a:spLocks noGrp="1"/>
          </p:cNvSpPr>
          <p:nvPr>
            <p:ph type="ftr" sz="quarter" idx="11"/>
          </p:nvPr>
        </p:nvSpPr>
        <p:spPr bwMode="auto"/>
        <p:txBody>
          <a:bodyPr/>
          <a:lstStyle/>
          <a:p>
            <a:pPr>
              <a:defRPr/>
            </a:pPr>
            <a:endParaRPr lang="fr-BE"/>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t>‹N°›</a:t>
            </a:fld>
            <a:endParaRPr lang="fr-BE"/>
          </a:p>
        </p:txBody>
      </p:sp>
    </p:spTree>
    <p:extLst>
      <p:ext uri="{BB962C8B-B14F-4D97-AF65-F5344CB8AC3E}">
        <p14:creationId xmlns:p14="http://schemas.microsoft.com/office/powerpoint/2010/main" val="24646773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extLst>
      <p:ext uri="{BB962C8B-B14F-4D97-AF65-F5344CB8AC3E}">
        <p14:creationId xmlns:p14="http://schemas.microsoft.com/office/powerpoint/2010/main" val="34545344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extLst>
      <p:ext uri="{BB962C8B-B14F-4D97-AF65-F5344CB8AC3E}">
        <p14:creationId xmlns:p14="http://schemas.microsoft.com/office/powerpoint/2010/main" val="1584104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pPr>
                <a:defRPr/>
              </a:p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extLst>
      <p:ext uri="{BB962C8B-B14F-4D97-AF65-F5344CB8AC3E}">
        <p14:creationId xmlns:p14="http://schemas.microsoft.com/office/powerpoint/2010/main" val="27110573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extLst>
      <p:ext uri="{BB962C8B-B14F-4D97-AF65-F5344CB8AC3E}">
        <p14:creationId xmlns:p14="http://schemas.microsoft.com/office/powerpoint/2010/main" val="1968629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extLst>
      <p:ext uri="{BB962C8B-B14F-4D97-AF65-F5344CB8AC3E}">
        <p14:creationId xmlns:p14="http://schemas.microsoft.com/office/powerpoint/2010/main" val="3230210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extLst>
      <p:ext uri="{BB962C8B-B14F-4D97-AF65-F5344CB8AC3E}">
        <p14:creationId xmlns:p14="http://schemas.microsoft.com/office/powerpoint/2010/main" val="32146591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solidFill>
                <a:prstClr val="black"/>
              </a:solidFill>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extLst>
      <p:ext uri="{BB962C8B-B14F-4D97-AF65-F5344CB8AC3E}">
        <p14:creationId xmlns:p14="http://schemas.microsoft.com/office/powerpoint/2010/main" val="21649559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457200" y="6356350"/>
            <a:ext cx="2133600" cy="365125"/>
          </a:xfrm>
          <a:prstGeom prst="rect">
            <a:avLst/>
          </a:prstGeom>
        </p:spPr>
        <p:txBody>
          <a:bodyPr/>
          <a:lstStyle/>
          <a:p>
            <a:pPr>
              <a:defRPr/>
            </a:pPr>
            <a:endParaRPr lang="fr-BE">
              <a:solidFill>
                <a:prstClr val="black"/>
              </a:solidFill>
            </a:endParaRPr>
          </a:p>
        </p:txBody>
      </p:sp>
      <p:sp>
        <p:nvSpPr>
          <p:cNvPr id="5" name="Espace réservé du pied de page 2"/>
          <p:cNvSpPr>
            <a:spLocks noGrp="1"/>
          </p:cNvSpPr>
          <p:nvPr>
            <p:ph type="ftr" sz="quarter" idx="11"/>
          </p:nvPr>
        </p:nvSpPr>
        <p:spPr bwMode="auto"/>
        <p:txBody>
          <a:bodyPr/>
          <a:lstStyle/>
          <a:p>
            <a:pPr>
              <a:defRPr/>
            </a:pPr>
            <a:r>
              <a:rPr lang="fr-BE" smtClean="0">
                <a:solidFill>
                  <a:srgbClr val="E6332A"/>
                </a:solidFill>
              </a:rPr>
              <a:t>Titre dla présentation</a:t>
            </a:r>
            <a:endParaRPr lang="fr-BE">
              <a:solidFill>
                <a:srgbClr val="E6332A"/>
              </a:solidFill>
            </a:endParaRPr>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solidFill>
                  <a:prstClr val="black"/>
                </a:solidFill>
              </a:rPr>
              <a:pPr>
                <a:defRPr/>
              </a:pPr>
              <a:t>‹N°›</a:t>
            </a:fld>
            <a:endParaRPr lang="fr-BE">
              <a:solidFill>
                <a:prstClr val="black"/>
              </a:solidFill>
            </a:endParaRPr>
          </a:p>
        </p:txBody>
      </p:sp>
    </p:spTree>
    <p:extLst>
      <p:ext uri="{BB962C8B-B14F-4D97-AF65-F5344CB8AC3E}">
        <p14:creationId xmlns:p14="http://schemas.microsoft.com/office/powerpoint/2010/main" val="32821766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solidFill>
                <a:srgbClr val="E6332A"/>
              </a:solidFill>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496518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pPr>
                <a:defRPr/>
              </a:p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extLst>
      <p:ext uri="{BB962C8B-B14F-4D97-AF65-F5344CB8AC3E}">
        <p14:creationId xmlns:p14="http://schemas.microsoft.com/office/powerpoint/2010/main" val="421967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e">
  <p:cSld name="2_Texte">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150938" y="989856"/>
            <a:ext cx="7535862" cy="1143000"/>
          </a:xfrm>
          <a:prstGeom prst="rect">
            <a:avLst/>
          </a:prstGeom>
          <a:noFill/>
          <a:ln>
            <a:noFill/>
          </a:ln>
        </p:spPr>
        <p:txBody>
          <a:bodyPr spcFirstLastPara="1" wrap="square" lIns="36000" tIns="0" rIns="36000" bIns="0" anchor="b" anchorCtr="0">
            <a:noAutofit/>
          </a:bodyPr>
          <a:lstStyle>
            <a:lvl1pPr lvl="0" algn="l">
              <a:lnSpc>
                <a:spcPct val="90000"/>
              </a:lnSpc>
              <a:spcBef>
                <a:spcPts val="0"/>
              </a:spcBef>
              <a:spcAft>
                <a:spcPts val="0"/>
              </a:spcAft>
              <a:buClr>
                <a:schemeClr val="dk2"/>
              </a:buClr>
              <a:buSzPts val="3400"/>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3301254" y="6601045"/>
            <a:ext cx="2520000" cy="107722"/>
          </a:xfrm>
          <a:prstGeom prst="rect">
            <a:avLst/>
          </a:prstGeom>
          <a:noFill/>
          <a:ln>
            <a:noFill/>
          </a:ln>
        </p:spPr>
        <p:txBody>
          <a:bodyPr spcFirstLastPara="1" wrap="square" lIns="36000" tIns="0" rIns="3600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150939" y="2276477"/>
            <a:ext cx="7561262" cy="4032251"/>
          </a:xfrm>
          <a:prstGeom prst="rect">
            <a:avLst/>
          </a:prstGeom>
          <a:noFill/>
          <a:ln>
            <a:noFill/>
          </a:ln>
        </p:spPr>
        <p:txBody>
          <a:bodyPr spcFirstLastPara="1" wrap="square" lIns="36000" tIns="0" rIns="36000" bIns="0" anchor="t" anchorCtr="0">
            <a:noAutofit/>
          </a:bodyPr>
          <a:lstStyle>
            <a:lvl1pPr marL="342900" lvl="0" indent="-171450" algn="l">
              <a:spcBef>
                <a:spcPts val="0"/>
              </a:spcBef>
              <a:spcAft>
                <a:spcPts val="0"/>
              </a:spcAft>
              <a:buClr>
                <a:schemeClr val="dk2"/>
              </a:buClr>
              <a:buSzPts val="1800"/>
              <a:buFont typeface="Arial Black"/>
              <a:buNone/>
              <a:defRPr>
                <a:latin typeface="Arial Black"/>
                <a:ea typeface="Arial Black"/>
                <a:cs typeface="Arial Black"/>
                <a:sym typeface="Arial Black"/>
              </a:defRPr>
            </a:lvl1pPr>
            <a:lvl2pPr marL="685800" lvl="1" indent="-171450" algn="l">
              <a:spcBef>
                <a:spcPts val="450"/>
              </a:spcBef>
              <a:spcAft>
                <a:spcPts val="0"/>
              </a:spcAft>
              <a:buClr>
                <a:schemeClr val="dk2"/>
              </a:buClr>
              <a:buSzPts val="1400"/>
              <a:buFont typeface="Arial Black"/>
              <a:buNone/>
              <a:defRPr>
                <a:latin typeface="Arial Black"/>
                <a:ea typeface="Arial Black"/>
                <a:cs typeface="Arial Black"/>
                <a:sym typeface="Arial Black"/>
              </a:defRPr>
            </a:lvl2pPr>
            <a:lvl3pPr marL="1028700" lvl="2" indent="-171450" algn="l">
              <a:spcBef>
                <a:spcPts val="450"/>
              </a:spcBef>
              <a:spcAft>
                <a:spcPts val="0"/>
              </a:spcAft>
              <a:buClr>
                <a:schemeClr val="dk2"/>
              </a:buClr>
              <a:buSzPts val="1400"/>
              <a:buFont typeface="Arial Black"/>
              <a:buNone/>
              <a:defRPr>
                <a:latin typeface="Arial Black"/>
                <a:ea typeface="Arial Black"/>
                <a:cs typeface="Arial Black"/>
                <a:sym typeface="Arial Black"/>
              </a:defRPr>
            </a:lvl3pPr>
            <a:lvl4pPr marL="1371600" lvl="3" indent="-217170" algn="l">
              <a:spcBef>
                <a:spcPts val="225"/>
              </a:spcBef>
              <a:spcAft>
                <a:spcPts val="0"/>
              </a:spcAft>
              <a:buClr>
                <a:schemeClr val="dk2"/>
              </a:buClr>
              <a:buSzPts val="960"/>
              <a:buChar char="●"/>
              <a:defRPr>
                <a:latin typeface="Arial Black"/>
                <a:ea typeface="Arial Black"/>
                <a:cs typeface="Arial Black"/>
                <a:sym typeface="Arial Black"/>
              </a:defRPr>
            </a:lvl4pPr>
            <a:lvl5pPr marL="1714500" lvl="4" indent="-228600" algn="l">
              <a:spcBef>
                <a:spcPts val="0"/>
              </a:spcBef>
              <a:spcAft>
                <a:spcPts val="0"/>
              </a:spcAft>
              <a:buClr>
                <a:schemeClr val="dk2"/>
              </a:buClr>
              <a:buSzPts val="1200"/>
              <a:buChar char="»"/>
              <a:defRPr>
                <a:latin typeface="Arial Black"/>
                <a:ea typeface="Arial Black"/>
                <a:cs typeface="Arial Black"/>
                <a:sym typeface="Arial Black"/>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1152932" y="6625444"/>
            <a:ext cx="2160000" cy="80791"/>
          </a:xfrm>
          <a:prstGeom prst="rect">
            <a:avLst/>
          </a:prstGeom>
          <a:noFill/>
          <a:ln>
            <a:noFill/>
          </a:ln>
        </p:spPr>
        <p:txBody>
          <a:bodyPr spcFirstLastPara="1" wrap="square" lIns="36000" tIns="0" rIns="36000" bIns="0" anchor="b" anchorCtr="0">
            <a:noAutofit/>
          </a:bodyPr>
          <a:lstStyle>
            <a:lvl1pPr marL="342900" lvl="0" indent="-171450" algn="l">
              <a:spcBef>
                <a:spcPts val="0"/>
              </a:spcBef>
              <a:spcAft>
                <a:spcPts val="0"/>
              </a:spcAft>
              <a:buClr>
                <a:schemeClr val="dk2"/>
              </a:buClr>
              <a:buSzPts val="525"/>
              <a:buFont typeface="Arial"/>
              <a:buNone/>
              <a:defRPr sz="394" cap="none">
                <a:latin typeface="Arial"/>
                <a:ea typeface="Arial"/>
                <a:cs typeface="Arial"/>
                <a:sym typeface="Arial"/>
              </a:defRPr>
            </a:lvl1pPr>
            <a:lvl2pPr marL="685800" lvl="1" indent="-202883" algn="l">
              <a:spcBef>
                <a:spcPts val="169"/>
              </a:spcBef>
              <a:spcAft>
                <a:spcPts val="0"/>
              </a:spcAft>
              <a:buClr>
                <a:schemeClr val="dk2"/>
              </a:buClr>
              <a:buSzPts val="660"/>
              <a:buFont typeface="Noto Sans Symbols"/>
              <a:buChar char="●"/>
              <a:defRPr sz="619" b="0"/>
            </a:lvl2pPr>
            <a:lvl3pPr marL="1028700" lvl="2" indent="-171450" algn="l">
              <a:spcBef>
                <a:spcPts val="450"/>
              </a:spcBef>
              <a:spcAft>
                <a:spcPts val="0"/>
              </a:spcAft>
              <a:buClr>
                <a:schemeClr val="dk2"/>
              </a:buClr>
              <a:buSzPts val="1800"/>
              <a:buNone/>
              <a:defRPr/>
            </a:lvl3pPr>
            <a:lvl4pPr marL="1371600" lvl="3" indent="-240029" algn="l">
              <a:spcBef>
                <a:spcPts val="225"/>
              </a:spcBef>
              <a:spcAft>
                <a:spcPts val="0"/>
              </a:spcAft>
              <a:buClr>
                <a:schemeClr val="dk2"/>
              </a:buClr>
              <a:buSzPts val="1440"/>
              <a:buChar char="●"/>
              <a:defRPr/>
            </a:lvl4pPr>
            <a:lvl5pPr marL="1714500" lvl="4" indent="-257175" algn="l">
              <a:spcBef>
                <a:spcPts val="0"/>
              </a:spcBef>
              <a:spcAft>
                <a:spcPts val="0"/>
              </a:spcAft>
              <a:buClr>
                <a:schemeClr val="dk2"/>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054436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endParaRPr lang="fr-FR">
              <a:solidFill>
                <a:prstClr val="black"/>
              </a:solidFill>
            </a:endParaRPr>
          </a:p>
        </p:txBody>
      </p:sp>
      <p:sp>
        <p:nvSpPr>
          <p:cNvPr id="7" name="Footer Placeholder 4"/>
          <p:cNvSpPr>
            <a:spLocks noGrp="1"/>
          </p:cNvSpPr>
          <p:nvPr>
            <p:ph type="ftr" sz="quarter" idx="11"/>
          </p:nvPr>
        </p:nvSpPr>
        <p:spPr bwMode="auto"/>
        <p:txBody>
          <a:bodyPr/>
          <a:lstStyle/>
          <a:p>
            <a:pPr>
              <a:defRPr/>
            </a:pPr>
            <a:r>
              <a:rPr lang="fr-FR" smtClean="0">
                <a:solidFill>
                  <a:srgbClr val="E6332A"/>
                </a:solidFill>
              </a:rPr>
              <a:t>Titre dla présentation</a:t>
            </a:r>
            <a:endParaRPr>
              <a:solidFill>
                <a:srgbClr val="E6332A"/>
              </a:solidFill>
            </a:endParaRPr>
          </a:p>
        </p:txBody>
      </p:sp>
      <p:sp>
        <p:nvSpPr>
          <p:cNvPr id="8" name="Slide Number Placeholder 5"/>
          <p:cNvSpPr>
            <a:spLocks noGrp="1"/>
          </p:cNvSpPr>
          <p:nvPr>
            <p:ph type="sldNum" sz="quarter" idx="12"/>
          </p:nvPr>
        </p:nvSpPr>
        <p:spPr bwMode="auto"/>
        <p:txBody>
          <a:bodyPr/>
          <a:lstStyle/>
          <a:p>
            <a:pPr>
              <a:defRPr/>
            </a:pPr>
            <a:fld id="{C3ACD73A-6902-4843-B3B0-A6BA0A912E10}"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1261607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150938" y="1988840"/>
            <a:ext cx="7561262" cy="1692188"/>
          </a:xfrm>
        </p:spPr>
        <p:txBody>
          <a:bodyPr anchor="ctr">
            <a:noAutofit/>
          </a:bodyPr>
          <a:lstStyle>
            <a:lvl1pPr>
              <a:defRPr sz="5800">
                <a:solidFill>
                  <a:schemeClr val="bg2"/>
                </a:solidFill>
              </a:defRPr>
            </a:lvl1pPr>
          </a:lstStyle>
          <a:p>
            <a:r>
              <a:rPr lang="fr-FR" smtClean="0"/>
              <a:t>Modifiez le style du titre</a:t>
            </a:r>
            <a:endParaRPr lang="fr-FR" dirty="0"/>
          </a:p>
        </p:txBody>
      </p:sp>
      <p:sp>
        <p:nvSpPr>
          <p:cNvPr id="3" name="Sous-titre 2"/>
          <p:cNvSpPr>
            <a:spLocks noGrp="1"/>
          </p:cNvSpPr>
          <p:nvPr>
            <p:ph type="subTitle" idx="1"/>
          </p:nvPr>
        </p:nvSpPr>
        <p:spPr>
          <a:xfrm>
            <a:off x="5605804" y="2302024"/>
            <a:ext cx="3106396" cy="406896"/>
          </a:xfrm>
        </p:spPr>
        <p:txBody>
          <a:bodyPr>
            <a:normAutofit/>
          </a:bodyPr>
          <a:lstStyle>
            <a:lvl1pPr marL="0" indent="0" algn="l">
              <a:buNone/>
              <a:defRPr sz="1000" cap="all" baseline="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dirty="0"/>
          </a:p>
        </p:txBody>
      </p:sp>
      <p:sp>
        <p:nvSpPr>
          <p:cNvPr id="6" name="ZoneTexte 5"/>
          <p:cNvSpPr txBox="1"/>
          <p:nvPr userDrawn="1"/>
        </p:nvSpPr>
        <p:spPr>
          <a:xfrm>
            <a:off x="7063816" y="5863040"/>
            <a:ext cx="1648384" cy="615553"/>
          </a:xfrm>
          <a:prstGeom prst="rect">
            <a:avLst/>
          </a:prstGeom>
          <a:noFill/>
        </p:spPr>
        <p:txBody>
          <a:bodyPr wrap="square" lIns="36000" tIns="0" rIns="36000" bIns="0" rtlCol="0">
            <a:spAutoFit/>
          </a:bodyPr>
          <a:lstStyle/>
          <a:p>
            <a:r>
              <a:rPr lang="fr-FR" sz="800" dirty="0" smtClean="0">
                <a:solidFill>
                  <a:schemeClr val="bg1"/>
                </a:solidFill>
              </a:rPr>
              <a:t>Document confidentiel –</a:t>
            </a:r>
            <a:br>
              <a:rPr lang="fr-FR" sz="800" dirty="0" smtClean="0">
                <a:solidFill>
                  <a:schemeClr val="bg1"/>
                </a:solidFill>
              </a:rPr>
            </a:br>
            <a:r>
              <a:rPr lang="fr-FR" sz="800" dirty="0" smtClean="0">
                <a:solidFill>
                  <a:schemeClr val="bg1"/>
                </a:solidFill>
              </a:rPr>
              <a:t>ne peut être reproduit ni diffusé</a:t>
            </a:r>
            <a:br>
              <a:rPr lang="fr-FR" sz="800" dirty="0" smtClean="0">
                <a:solidFill>
                  <a:schemeClr val="bg1"/>
                </a:solidFill>
              </a:rPr>
            </a:br>
            <a:r>
              <a:rPr lang="fr-FR" sz="800" dirty="0" smtClean="0">
                <a:solidFill>
                  <a:schemeClr val="bg1"/>
                </a:solidFill>
              </a:rPr>
              <a:t>sans l'accord préalable</a:t>
            </a:r>
            <a:br>
              <a:rPr lang="fr-FR" sz="800" dirty="0" smtClean="0">
                <a:solidFill>
                  <a:schemeClr val="bg1"/>
                </a:solidFill>
              </a:rPr>
            </a:br>
            <a:r>
              <a:rPr lang="fr-FR" sz="800" dirty="0" smtClean="0">
                <a:solidFill>
                  <a:schemeClr val="bg1"/>
                </a:solidFill>
              </a:rPr>
              <a:t>de</a:t>
            </a:r>
            <a:r>
              <a:rPr lang="fr-FR" sz="800" baseline="0" dirty="0" smtClean="0">
                <a:solidFill>
                  <a:schemeClr val="bg1"/>
                </a:solidFill>
              </a:rPr>
              <a:t> Sorbonne Université.</a:t>
            </a:r>
            <a:endParaRPr lang="fr-FR" sz="800" dirty="0" smtClean="0">
              <a:solidFill>
                <a:schemeClr val="bg1"/>
              </a:solidFill>
            </a:endParaRPr>
          </a:p>
          <a:p>
            <a:endParaRPr lang="fr-FR" sz="800" dirty="0" smtClean="0">
              <a:solidFill>
                <a:schemeClr val="bg1"/>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3816" y="4990608"/>
            <a:ext cx="1640161" cy="661127"/>
          </a:xfrm>
          <a:prstGeom prst="rect">
            <a:avLst/>
          </a:prstGeom>
        </p:spPr>
      </p:pic>
    </p:spTree>
    <p:extLst>
      <p:ext uri="{BB962C8B-B14F-4D97-AF65-F5344CB8AC3E}">
        <p14:creationId xmlns:p14="http://schemas.microsoft.com/office/powerpoint/2010/main" val="46866530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1150938" y="548680"/>
            <a:ext cx="7535862" cy="1440160"/>
          </a:xfrm>
        </p:spPr>
        <p:txBody>
          <a:bodyPr>
            <a:noAutofit/>
          </a:bodyPr>
          <a:lstStyle>
            <a:lvl1pPr>
              <a:defRPr sz="5000"/>
            </a:lvl1pPr>
          </a:lstStyle>
          <a:p>
            <a:r>
              <a:rPr lang="fr-FR" smtClean="0"/>
              <a:t>Modifiez le style du titre</a:t>
            </a:r>
            <a:endParaRPr lang="fr-FR" dirty="0"/>
          </a:p>
        </p:txBody>
      </p:sp>
      <p:sp>
        <p:nvSpPr>
          <p:cNvPr id="4" name="Espace réservé du pied de page 3"/>
          <p:cNvSpPr>
            <a:spLocks noGrp="1"/>
          </p:cNvSpPr>
          <p:nvPr>
            <p:ph type="ftr" sz="quarter" idx="16"/>
          </p:nvPr>
        </p:nvSpPr>
        <p:spPr/>
        <p:txBody>
          <a:bodyPr/>
          <a:lstStyle/>
          <a:p>
            <a:r>
              <a:rPr lang="fr-FR" smtClean="0"/>
              <a:t>Titre de la présentation</a:t>
            </a:r>
            <a:endParaRPr lang="fr-FR" dirty="0"/>
          </a:p>
        </p:txBody>
      </p:sp>
      <p:sp>
        <p:nvSpPr>
          <p:cNvPr id="12" name="Espace réservé du texte 11"/>
          <p:cNvSpPr>
            <a:spLocks noGrp="1"/>
          </p:cNvSpPr>
          <p:nvPr>
            <p:ph type="body" sz="quarter" idx="17"/>
          </p:nvPr>
        </p:nvSpPr>
        <p:spPr>
          <a:xfrm>
            <a:off x="1150938" y="2708920"/>
            <a:ext cx="4321162" cy="3599805"/>
          </a:xfrm>
        </p:spPr>
        <p:txBody>
          <a:bodyPr/>
          <a:lstStyle>
            <a:lvl1pPr marL="288000" indent="-288000">
              <a:spcBef>
                <a:spcPts val="600"/>
              </a:spcBef>
              <a:buClr>
                <a:schemeClr val="accent1"/>
              </a:buClr>
              <a:buFont typeface="+mj-lt"/>
              <a:buAutoNum type="arabicPeriod"/>
              <a:defRPr sz="1400" cap="all" baseline="0"/>
            </a:lvl1pPr>
            <a:lvl2pPr marL="288000">
              <a:spcBef>
                <a:spcPts val="0"/>
              </a:spcBef>
              <a:spcAft>
                <a:spcPts val="0"/>
              </a:spcAft>
              <a:defRPr sz="1200" b="0"/>
            </a:lvl2pPr>
            <a:lvl3pPr marL="288000">
              <a:spcBef>
                <a:spcPts val="0"/>
              </a:spcBef>
              <a:spcAft>
                <a:spcPts val="0"/>
              </a:spcAft>
              <a:defRPr sz="1200"/>
            </a:lvl3pPr>
          </a:lstStyle>
          <a:p>
            <a:pPr lvl="0"/>
            <a:r>
              <a:rPr lang="fr-FR" smtClean="0"/>
              <a:t>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65214141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598384" y="2024844"/>
            <a:ext cx="1441668" cy="1619796"/>
          </a:xfrm>
        </p:spPr>
        <p:txBody>
          <a:bodyPr wrap="none" anchor="t">
            <a:noAutofit/>
          </a:bodyPr>
          <a:lstStyle>
            <a:lvl1pPr algn="l">
              <a:lnSpc>
                <a:spcPts val="16000"/>
              </a:lnSpc>
              <a:defRPr sz="16000" b="0" cap="all">
                <a:solidFill>
                  <a:schemeClr val="bg1"/>
                </a:solidFill>
                <a:latin typeface="+mj-lt"/>
              </a:defRPr>
            </a:lvl1pPr>
          </a:lstStyle>
          <a:p>
            <a:r>
              <a:rPr lang="fr-FR" dirty="0" smtClean="0"/>
              <a:t>0</a:t>
            </a:r>
            <a:endParaRPr lang="fr-FR" dirty="0"/>
          </a:p>
        </p:txBody>
      </p:sp>
      <p:sp>
        <p:nvSpPr>
          <p:cNvPr id="3" name="Espace réservé du texte 2"/>
          <p:cNvSpPr>
            <a:spLocks noGrp="1"/>
          </p:cNvSpPr>
          <p:nvPr>
            <p:ph type="body" idx="1"/>
          </p:nvPr>
        </p:nvSpPr>
        <p:spPr>
          <a:xfrm>
            <a:off x="3671900" y="3765017"/>
            <a:ext cx="5040299" cy="1320167"/>
          </a:xfrm>
        </p:spPr>
        <p:txBody>
          <a:bodyPr anchor="t"/>
          <a:lstStyle>
            <a:lvl1pPr marL="0" indent="0" algn="l">
              <a:lnSpc>
                <a:spcPct val="110000"/>
              </a:lnSpc>
              <a:buNone/>
              <a:defRPr sz="1600" cap="all"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7" name="ZoneTexte 6"/>
          <p:cNvSpPr txBox="1"/>
          <p:nvPr userDrawn="1"/>
        </p:nvSpPr>
        <p:spPr>
          <a:xfrm>
            <a:off x="773494" y="6601044"/>
            <a:ext cx="233003" cy="107722"/>
          </a:xfrm>
          <a:prstGeom prst="rect">
            <a:avLst/>
          </a:prstGeom>
          <a:noFill/>
        </p:spPr>
        <p:txBody>
          <a:bodyPr wrap="none" lIns="36000" tIns="0" rIns="36000" bIns="0" rtlCol="0" anchor="b">
            <a:spAutoFit/>
          </a:bodyPr>
          <a:lstStyle/>
          <a:p>
            <a:fld id="{6EFBFBCE-6BD1-4F6A-9141-B5DA0ECB219E}" type="slidenum">
              <a:rPr lang="fr-FR" sz="700" smtClean="0">
                <a:solidFill>
                  <a:schemeClr val="bg1"/>
                </a:solidFill>
              </a:rPr>
              <a:t>‹N°›</a:t>
            </a:fld>
            <a:endParaRPr lang="fr-FR" sz="700" dirty="0">
              <a:solidFill>
                <a:schemeClr val="bg1"/>
              </a:solidFill>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1620" y="360000"/>
            <a:ext cx="1188000" cy="478867"/>
          </a:xfrm>
          <a:prstGeom prst="rect">
            <a:avLst/>
          </a:prstGeom>
        </p:spPr>
      </p:pic>
      <p:sp>
        <p:nvSpPr>
          <p:cNvPr id="4" name="Espace réservé du pied de page 3"/>
          <p:cNvSpPr>
            <a:spLocks noGrp="1"/>
          </p:cNvSpPr>
          <p:nvPr>
            <p:ph type="ftr" sz="quarter" idx="10"/>
          </p:nvPr>
        </p:nvSpPr>
        <p:spPr/>
        <p:txBody>
          <a:bodyPr/>
          <a:lstStyle>
            <a:lvl1pPr>
              <a:defRPr>
                <a:solidFill>
                  <a:schemeClr val="bg1"/>
                </a:solidFill>
              </a:defRPr>
            </a:lvl1pPr>
          </a:lstStyle>
          <a:p>
            <a:r>
              <a:rPr lang="fr-FR" dirty="0" smtClean="0"/>
              <a:t>Titre de la présentation</a:t>
            </a:r>
            <a:endParaRPr lang="fr-FR" dirty="0"/>
          </a:p>
        </p:txBody>
      </p:sp>
    </p:spTree>
    <p:extLst>
      <p:ext uri="{BB962C8B-B14F-4D97-AF65-F5344CB8AC3E}">
        <p14:creationId xmlns:p14="http://schemas.microsoft.com/office/powerpoint/2010/main" val="343885088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a:p>
        </p:txBody>
      </p:sp>
      <p:sp>
        <p:nvSpPr>
          <p:cNvPr id="8" name="Espace réservé du texte 7"/>
          <p:cNvSpPr>
            <a:spLocks noGrp="1"/>
          </p:cNvSpPr>
          <p:nvPr>
            <p:ph type="body" sz="quarter" idx="12"/>
          </p:nvPr>
        </p:nvSpPr>
        <p:spPr>
          <a:xfrm>
            <a:off x="1150938" y="2276475"/>
            <a:ext cx="7561262" cy="403225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texte 7"/>
          <p:cNvSpPr>
            <a:spLocks noGrp="1"/>
          </p:cNvSpPr>
          <p:nvPr>
            <p:ph type="body" sz="quarter" idx="15" hasCustomPrompt="1"/>
          </p:nvPr>
        </p:nvSpPr>
        <p:spPr>
          <a:xfrm>
            <a:off x="1152932" y="6598509"/>
            <a:ext cx="2160000" cy="107722"/>
          </a:xfrm>
        </p:spPr>
        <p:txBody>
          <a:bodyPr anchor="b">
            <a:spAutoFit/>
          </a:bodyPr>
          <a:lstStyle>
            <a:lvl1pPr>
              <a:defRPr sz="700" cap="all" baseline="0">
                <a:latin typeface="+mn-lt"/>
              </a:defRPr>
            </a:lvl1pPr>
            <a:lvl2pPr marL="144000" indent="-144000">
              <a:spcBef>
                <a:spcPts val="300"/>
              </a:spcBef>
              <a:buSzPct val="80000"/>
              <a:buFont typeface="Wingdings" panose="05000000000000000000" pitchFamily="2" charset="2"/>
              <a:buChar char="l"/>
              <a:defRPr sz="1100" b="0"/>
            </a:lvl2pPr>
          </a:lstStyle>
          <a:p>
            <a:pPr lvl="0"/>
            <a:r>
              <a:rPr lang="fr-FR" dirty="0" smtClean="0"/>
              <a:t>TITRE DE LA SECTION</a:t>
            </a:r>
            <a:endParaRPr lang="fr-FR" dirty="0"/>
          </a:p>
        </p:txBody>
      </p:sp>
    </p:spTree>
    <p:extLst>
      <p:ext uri="{BB962C8B-B14F-4D97-AF65-F5344CB8AC3E}">
        <p14:creationId xmlns:p14="http://schemas.microsoft.com/office/powerpoint/2010/main" val="329284225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7" name="Espace réservé pour une image  6"/>
          <p:cNvSpPr>
            <a:spLocks noGrp="1"/>
          </p:cNvSpPr>
          <p:nvPr>
            <p:ph type="pic" sz="quarter" idx="13"/>
          </p:nvPr>
        </p:nvSpPr>
        <p:spPr>
          <a:xfrm>
            <a:off x="4104000" y="-9061"/>
            <a:ext cx="5040000" cy="6210369"/>
          </a:xfrm>
          <a:solidFill>
            <a:schemeClr val="bg2"/>
          </a:solidFill>
        </p:spPr>
        <p:txBody>
          <a:bodyPr anchor="ctr">
            <a:normAutofit/>
          </a:bodyPr>
          <a:lstStyle>
            <a:lvl1pPr algn="ctr">
              <a:defRPr sz="1400">
                <a:latin typeface="+mn-lt"/>
              </a:defRPr>
            </a:lvl1pPr>
          </a:lstStyle>
          <a:p>
            <a:r>
              <a:rPr lang="fr-FR" smtClean="0"/>
              <a:t>Cliquez sur l'icône pour ajouter une image</a:t>
            </a:r>
            <a:endParaRPr lang="fr-FR"/>
          </a:p>
        </p:txBody>
      </p:sp>
      <p:sp>
        <p:nvSpPr>
          <p:cNvPr id="2" name="Titre 1"/>
          <p:cNvSpPr>
            <a:spLocks noGrp="1"/>
          </p:cNvSpPr>
          <p:nvPr>
            <p:ph type="title"/>
          </p:nvPr>
        </p:nvSpPr>
        <p:spPr>
          <a:xfrm>
            <a:off x="1150938" y="989856"/>
            <a:ext cx="2727792" cy="1143000"/>
          </a:xfrm>
        </p:spPr>
        <p:txBody>
          <a:bodyPr/>
          <a:lstStyle/>
          <a:p>
            <a:r>
              <a:rPr lang="fr-FR" smtClean="0"/>
              <a:t>Modifiez le style du titre</a:t>
            </a:r>
            <a:endParaRPr lang="fr-FR" dirty="0"/>
          </a:p>
        </p:txBody>
      </p:sp>
      <p:sp>
        <p:nvSpPr>
          <p:cNvPr id="8" name="Espace réservé du texte 7"/>
          <p:cNvSpPr>
            <a:spLocks noGrp="1"/>
          </p:cNvSpPr>
          <p:nvPr>
            <p:ph type="body" sz="quarter" idx="12"/>
          </p:nvPr>
        </p:nvSpPr>
        <p:spPr>
          <a:xfrm>
            <a:off x="1150938" y="2276475"/>
            <a:ext cx="2736986" cy="4032250"/>
          </a:xfrm>
        </p:spPr>
        <p:txBody>
          <a:bodyPr/>
          <a:lstStyle>
            <a:lvl1pPr>
              <a:defRPr sz="1400">
                <a:latin typeface="+mn-lt"/>
              </a:defRPr>
            </a:lvl1pPr>
            <a:lvl2pPr marL="144000" indent="-144000">
              <a:spcBef>
                <a:spcPts val="300"/>
              </a:spcBef>
              <a:buSzPct val="80000"/>
              <a:buFont typeface="Wingdings" panose="05000000000000000000" pitchFamily="2" charset="2"/>
              <a:buChar char="l"/>
              <a:defRPr sz="1200" b="0"/>
            </a:lvl2pPr>
          </a:lstStyle>
          <a:p>
            <a:pPr lvl="0"/>
            <a:r>
              <a:rPr lang="fr-FR" smtClean="0"/>
              <a:t>Modifier les styles du texte du masque</a:t>
            </a:r>
          </a:p>
          <a:p>
            <a:pPr lvl="1"/>
            <a:r>
              <a:rPr lang="fr-FR" smtClean="0"/>
              <a:t>Deuxième niveau</a:t>
            </a:r>
          </a:p>
        </p:txBody>
      </p:sp>
      <p:sp>
        <p:nvSpPr>
          <p:cNvPr id="10" name="Espace réservé du texte 9"/>
          <p:cNvSpPr>
            <a:spLocks noGrp="1"/>
          </p:cNvSpPr>
          <p:nvPr>
            <p:ph type="body" sz="quarter" idx="14"/>
          </p:nvPr>
        </p:nvSpPr>
        <p:spPr>
          <a:xfrm>
            <a:off x="4104000" y="6165384"/>
            <a:ext cx="5040000" cy="720000"/>
          </a:xfrm>
          <a:solidFill>
            <a:schemeClr val="accent2"/>
          </a:solidFill>
        </p:spPr>
        <p:txBody>
          <a:bodyPr lIns="216000" tIns="72000" rIns="108000" bIns="72000" anchor="ctr">
            <a:noAutofit/>
          </a:bodyPr>
          <a:lstStyle>
            <a:lvl1pPr>
              <a:defRPr sz="1000" b="1" cap="all" baseline="0">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r>
              <a:rPr lang="fr-FR" smtClean="0"/>
              <a:t>Modifier les styles du texte du masque</a:t>
            </a:r>
          </a:p>
          <a:p>
            <a:pPr lvl="1"/>
            <a:r>
              <a:rPr lang="fr-FR" smtClean="0"/>
              <a:t>Deuxième niveau</a:t>
            </a:r>
          </a:p>
        </p:txBody>
      </p:sp>
      <p:sp>
        <p:nvSpPr>
          <p:cNvPr id="9" name="Espace réservé du texte 7"/>
          <p:cNvSpPr>
            <a:spLocks noGrp="1"/>
          </p:cNvSpPr>
          <p:nvPr>
            <p:ph type="body" sz="quarter" idx="15" hasCustomPrompt="1"/>
          </p:nvPr>
        </p:nvSpPr>
        <p:spPr>
          <a:xfrm>
            <a:off x="1152932" y="6598509"/>
            <a:ext cx="2160000" cy="107722"/>
          </a:xfrm>
        </p:spPr>
        <p:txBody>
          <a:bodyPr anchor="b">
            <a:spAutoFit/>
          </a:bodyPr>
          <a:lstStyle>
            <a:lvl1pPr>
              <a:defRPr sz="700" cap="all" baseline="0">
                <a:latin typeface="+mn-lt"/>
              </a:defRPr>
            </a:lvl1pPr>
            <a:lvl2pPr marL="144000" indent="-144000">
              <a:spcBef>
                <a:spcPts val="300"/>
              </a:spcBef>
              <a:buSzPct val="80000"/>
              <a:buFont typeface="Wingdings" panose="05000000000000000000" pitchFamily="2" charset="2"/>
              <a:buChar char="l"/>
              <a:defRPr sz="1100" b="0"/>
            </a:lvl2pPr>
          </a:lstStyle>
          <a:p>
            <a:pPr lvl="0"/>
            <a:r>
              <a:rPr lang="fr-FR" dirty="0" smtClean="0"/>
              <a:t>TITRE DE LA SECTION</a:t>
            </a:r>
            <a:endParaRPr lang="fr-FR" dirty="0"/>
          </a:p>
        </p:txBody>
      </p:sp>
    </p:spTree>
    <p:extLst>
      <p:ext uri="{BB962C8B-B14F-4D97-AF65-F5344CB8AC3E}">
        <p14:creationId xmlns:p14="http://schemas.microsoft.com/office/powerpoint/2010/main" val="390501189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7" name="Espace réservé pour une image  6"/>
          <p:cNvSpPr>
            <a:spLocks noGrp="1"/>
          </p:cNvSpPr>
          <p:nvPr>
            <p:ph type="pic" sz="quarter" idx="13"/>
          </p:nvPr>
        </p:nvSpPr>
        <p:spPr>
          <a:xfrm>
            <a:off x="0" y="-9061"/>
            <a:ext cx="9144000" cy="6210369"/>
          </a:xfrm>
          <a:solidFill>
            <a:schemeClr val="bg2"/>
          </a:solidFill>
        </p:spPr>
        <p:txBody>
          <a:bodyPr anchor="ctr">
            <a:normAutofit/>
          </a:bodyPr>
          <a:lstStyle>
            <a:lvl1pPr algn="ctr">
              <a:defRPr sz="1400">
                <a:latin typeface="+mn-lt"/>
              </a:defRPr>
            </a:lvl1pPr>
          </a:lstStyle>
          <a:p>
            <a:r>
              <a:rPr lang="fr-FR" smtClean="0"/>
              <a:t>Cliquez sur l'icône pour ajouter une image</a:t>
            </a:r>
            <a:endParaRPr lang="fr-FR"/>
          </a:p>
        </p:txBody>
      </p:sp>
      <p:sp>
        <p:nvSpPr>
          <p:cNvPr id="10" name="Espace réservé du texte 9"/>
          <p:cNvSpPr>
            <a:spLocks noGrp="1"/>
          </p:cNvSpPr>
          <p:nvPr>
            <p:ph type="body" sz="quarter" idx="14"/>
          </p:nvPr>
        </p:nvSpPr>
        <p:spPr>
          <a:xfrm>
            <a:off x="0" y="6165384"/>
            <a:ext cx="9144000" cy="720000"/>
          </a:xfrm>
          <a:solidFill>
            <a:schemeClr val="accent2"/>
          </a:solidFill>
        </p:spPr>
        <p:txBody>
          <a:bodyPr lIns="216000" tIns="72000" rIns="108000" bIns="72000" anchor="ctr">
            <a:noAutofit/>
          </a:bodyPr>
          <a:lstStyle>
            <a:lvl1pPr>
              <a:defRPr sz="1000" b="1" cap="all" baseline="0">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r>
              <a:rPr lang="fr-FR" smtClean="0"/>
              <a:t>Modifier les styles du texte du masque</a:t>
            </a:r>
          </a:p>
          <a:p>
            <a:pPr lvl="1"/>
            <a:r>
              <a:rPr lang="fr-FR" smtClean="0"/>
              <a:t>Deuxième niveau</a:t>
            </a:r>
          </a:p>
        </p:txBody>
      </p:sp>
    </p:spTree>
    <p:extLst>
      <p:ext uri="{BB962C8B-B14F-4D97-AF65-F5344CB8AC3E}">
        <p14:creationId xmlns:p14="http://schemas.microsoft.com/office/powerpoint/2010/main" val="229242741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lôture">
    <p:spTree>
      <p:nvGrpSpPr>
        <p:cNvPr id="1" name=""/>
        <p:cNvGrpSpPr/>
        <p:nvPr/>
      </p:nvGrpSpPr>
      <p:grpSpPr>
        <a:xfrm>
          <a:off x="0" y="0"/>
          <a:ext cx="0" cy="0"/>
          <a:chOff x="0" y="0"/>
          <a:chExt cx="0" cy="0"/>
        </a:xfrm>
      </p:grpSpPr>
      <p:sp>
        <p:nvSpPr>
          <p:cNvPr id="6" name="Espace réservé du texte 7"/>
          <p:cNvSpPr>
            <a:spLocks noGrp="1"/>
          </p:cNvSpPr>
          <p:nvPr>
            <p:ph type="body" sz="quarter" idx="12"/>
          </p:nvPr>
        </p:nvSpPr>
        <p:spPr>
          <a:xfrm>
            <a:off x="3437230" y="1412776"/>
            <a:ext cx="5274970" cy="900100"/>
          </a:xfrm>
        </p:spPr>
        <p:txBody>
          <a:bodyPr anchor="b"/>
          <a:lstStyle>
            <a:lvl1pPr>
              <a:defRPr sz="1400" cap="all" baseline="0">
                <a:solidFill>
                  <a:schemeClr val="bg1"/>
                </a:solidFill>
                <a:latin typeface="+mn-lt"/>
              </a:defRPr>
            </a:lvl1pPr>
            <a:lvl2pPr marL="144000" indent="-144000">
              <a:spcBef>
                <a:spcPts val="300"/>
              </a:spcBef>
              <a:buSzPct val="80000"/>
              <a:buFont typeface="Wingdings" panose="05000000000000000000" pitchFamily="2" charset="2"/>
              <a:buChar char="l"/>
              <a:defRPr sz="1200" b="0">
                <a:solidFill>
                  <a:schemeClr val="bg1"/>
                </a:solidFill>
              </a:defRPr>
            </a:lvl2pPr>
          </a:lstStyle>
          <a:p>
            <a:pPr lvl="0"/>
            <a:r>
              <a:rPr lang="fr-FR" smtClean="0"/>
              <a:t>Modifier les styles du texte du masque</a:t>
            </a:r>
          </a:p>
        </p:txBody>
      </p:sp>
      <p:sp>
        <p:nvSpPr>
          <p:cNvPr id="7" name="ZoneTexte 6">
            <a:hlinkClick r:id="rId2"/>
          </p:cNvPr>
          <p:cNvSpPr txBox="1"/>
          <p:nvPr userDrawn="1"/>
        </p:nvSpPr>
        <p:spPr>
          <a:xfrm>
            <a:off x="3437231" y="6612740"/>
            <a:ext cx="1476934" cy="123111"/>
          </a:xfrm>
          <a:prstGeom prst="rect">
            <a:avLst/>
          </a:prstGeom>
          <a:noFill/>
        </p:spPr>
        <p:txBody>
          <a:bodyPr wrap="none" lIns="36000" tIns="0" rIns="36000" bIns="0" rtlCol="0" anchor="ctr">
            <a:spAutoFit/>
          </a:bodyPr>
          <a:lstStyle/>
          <a:p>
            <a:pPr algn="ctr"/>
            <a:r>
              <a:rPr lang="fr-FR" sz="800" dirty="0" smtClean="0">
                <a:solidFill>
                  <a:schemeClr val="bg1"/>
                </a:solidFill>
              </a:rPr>
              <a:t>SORBONNE-UNIVERSITE.FR</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7183" y="2996952"/>
            <a:ext cx="2233488" cy="900289"/>
          </a:xfrm>
          <a:prstGeom prst="rect">
            <a:avLst/>
          </a:prstGeom>
        </p:spPr>
      </p:pic>
    </p:spTree>
    <p:extLst>
      <p:ext uri="{BB962C8B-B14F-4D97-AF65-F5344CB8AC3E}">
        <p14:creationId xmlns:p14="http://schemas.microsoft.com/office/powerpoint/2010/main" val="35017498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pour modifier le style du titre</a:t>
            </a:r>
            <a:endParaRPr lang="fr-BE"/>
          </a:p>
        </p:txBody>
      </p:sp>
      <p:sp>
        <p:nvSpPr>
          <p:cNvPr id="5"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BE"/>
          </a:p>
        </p:txBody>
      </p:sp>
      <p:sp>
        <p:nvSpPr>
          <p:cNvPr id="6" name="Espace réservé de la date 3"/>
          <p:cNvSpPr>
            <a:spLocks noGrp="1"/>
          </p:cNvSpPr>
          <p:nvPr>
            <p:ph type="dt" sz="half" idx="10"/>
          </p:nvPr>
        </p:nvSpPr>
        <p:spPr bwMode="auto">
          <a:xfrm>
            <a:off x="457200" y="6356350"/>
            <a:ext cx="2133600" cy="365125"/>
          </a:xfrm>
          <a:prstGeom prst="rect">
            <a:avLst/>
          </a:prstGeom>
        </p:spPr>
        <p:txBody>
          <a:bodyPr/>
          <a:lstStyle/>
          <a:p>
            <a:pPr>
              <a:defRPr/>
            </a:pPr>
            <a:endParaRPr lang="fr-BE"/>
          </a:p>
        </p:txBody>
      </p:sp>
      <p:sp>
        <p:nvSpPr>
          <p:cNvPr id="7" name="Espace réservé du pied de page 4"/>
          <p:cNvSpPr>
            <a:spLocks noGrp="1"/>
          </p:cNvSpPr>
          <p:nvPr>
            <p:ph type="ftr" sz="quarter" idx="11"/>
          </p:nvPr>
        </p:nvSpPr>
        <p:spPr bwMode="auto"/>
        <p:txBody>
          <a:bodyPr/>
          <a:lstStyle/>
          <a:p>
            <a:pPr>
              <a:defRPr/>
            </a:pPr>
            <a:r>
              <a:rPr lang="fr-BE" smtClean="0"/>
              <a:t>Titre dla présentation</a:t>
            </a:r>
            <a:endParaRPr lang="fr-BE"/>
          </a:p>
        </p:txBody>
      </p:sp>
      <p:sp>
        <p:nvSpPr>
          <p:cNvPr id="8" name="Espace réservé du numéro de diapositive 5"/>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t>‹N°›</a:t>
            </a:fld>
            <a:endParaRPr lang="fr-BE"/>
          </a:p>
        </p:txBody>
      </p:sp>
    </p:spTree>
    <p:extLst>
      <p:ext uri="{BB962C8B-B14F-4D97-AF65-F5344CB8AC3E}">
        <p14:creationId xmlns:p14="http://schemas.microsoft.com/office/powerpoint/2010/main" val="343760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
        <p:nvSpPr>
          <p:cNvPr id="6" name="Espace réservé du pied de page 3"/>
          <p:cNvSpPr>
            <a:spLocks noGrp="1"/>
          </p:cNvSpPr>
          <p:nvPr>
            <p:ph type="ftr" sz="quarter" idx="16"/>
          </p:nvPr>
        </p:nvSpPr>
        <p:spPr bwMode="auto"/>
        <p:txBody>
          <a:bodyPr/>
          <a:lstStyle/>
          <a:p>
            <a:pPr>
              <a:defRPr/>
            </a:pPr>
            <a:r>
              <a:rPr lang="fr-FR" smtClean="0"/>
              <a:t>Titre dla présentation</a:t>
            </a:r>
            <a:endParaRPr lang="fr-FR"/>
          </a:p>
        </p:txBody>
      </p:sp>
      <p:sp>
        <p:nvSpPr>
          <p:cNvPr id="7"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457200" y="6356350"/>
            <a:ext cx="2133600" cy="365125"/>
          </a:xfrm>
          <a:prstGeom prst="rect">
            <a:avLst/>
          </a:prstGeom>
        </p:spPr>
        <p:txBody>
          <a:bodyPr/>
          <a:lstStyle/>
          <a:p>
            <a:pPr>
              <a:defRPr/>
            </a:pPr>
            <a:endParaRPr lang="fr-BE">
              <a:solidFill>
                <a:prstClr val="black"/>
              </a:solidFill>
            </a:endParaRPr>
          </a:p>
        </p:txBody>
      </p:sp>
      <p:sp>
        <p:nvSpPr>
          <p:cNvPr id="5" name="Espace réservé du pied de page 2"/>
          <p:cNvSpPr>
            <a:spLocks noGrp="1"/>
          </p:cNvSpPr>
          <p:nvPr>
            <p:ph type="ftr" sz="quarter" idx="11"/>
          </p:nvPr>
        </p:nvSpPr>
        <p:spPr bwMode="auto"/>
        <p:txBody>
          <a:bodyPr/>
          <a:lstStyle/>
          <a:p>
            <a:pPr>
              <a:defRPr/>
            </a:pPr>
            <a:r>
              <a:rPr lang="fr-BE" smtClean="0">
                <a:solidFill>
                  <a:srgbClr val="E6332A"/>
                </a:solidFill>
              </a:rPr>
              <a:t>Titre dla présentation</a:t>
            </a:r>
            <a:endParaRPr lang="fr-BE">
              <a:solidFill>
                <a:srgbClr val="E6332A"/>
              </a:solidFill>
            </a:endParaRPr>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solidFill>
                  <a:prstClr val="black"/>
                </a:solidFill>
              </a:rPr>
              <a:t>‹N°›</a:t>
            </a:fld>
            <a:endParaRPr lang="fr-BE">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endParaRPr lang="fr-FR">
              <a:solidFill>
                <a:prstClr val="black"/>
              </a:solidFill>
            </a:endParaRPr>
          </a:p>
        </p:txBody>
      </p:sp>
      <p:sp>
        <p:nvSpPr>
          <p:cNvPr id="7" name="Footer Placeholder 4"/>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8" name="Slide Number Placeholder 5"/>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t>Titre dla présentation</a:t>
            </a:r>
            <a:endParaRPr lang="fr-F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bg1"/>
                </a:solidFill>
              </a:rPr>
              <a:t>‹N°›</a:t>
            </a:fld>
            <a:endParaRPr lang="fr-FR" sz="700">
              <a:solidFill>
                <a:schemeClr val="bg1"/>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t>Titre dla présentation</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t>Titre dla présentation</a:t>
            </a:r>
            <a:endParaRPr lang="fr-F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bg1"/>
                </a:solidFill>
              </a:rPr>
              <a:t>‹N°›</a:t>
            </a:fld>
            <a:endParaRPr lang="fr-FR" sz="700">
              <a:solidFill>
                <a:schemeClr val="bg1"/>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t>Titre dla présentation</a:t>
            </a:r>
            <a:endParaRPr lang="fr-F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schemeClr val="bg1"/>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pied de page 4"/>
          <p:cNvSpPr>
            <a:spLocks noGrp="1"/>
          </p:cNvSpPr>
          <p:nvPr>
            <p:ph type="ftr" sz="quarter" idx="11"/>
          </p:nvPr>
        </p:nvSpPr>
        <p:spPr/>
        <p:txBody>
          <a:bodyPr/>
          <a:lstStyle/>
          <a:p>
            <a:r>
              <a:rPr lang="fr-FR" smtClean="0"/>
              <a:t>Gérer ses images dans Microsoft Word</a:t>
            </a:r>
            <a:endParaRPr lang="fr-FR"/>
          </a:p>
        </p:txBody>
      </p:sp>
      <p:sp>
        <p:nvSpPr>
          <p:cNvPr id="8" name="Espace réservé du texte 7"/>
          <p:cNvSpPr>
            <a:spLocks noGrp="1"/>
          </p:cNvSpPr>
          <p:nvPr>
            <p:ph type="body" sz="quarter" idx="12"/>
          </p:nvPr>
        </p:nvSpPr>
        <p:spPr>
          <a:xfrm>
            <a:off x="1150938" y="2276475"/>
            <a:ext cx="7561262" cy="40322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3082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457200" y="6356350"/>
            <a:ext cx="2133600" cy="365125"/>
          </a:xfrm>
          <a:prstGeom prst="rect">
            <a:avLst/>
          </a:prstGeom>
        </p:spPr>
        <p:txBody>
          <a:bodyPr/>
          <a:lstStyle/>
          <a:p>
            <a:pPr>
              <a:defRPr/>
            </a:pPr>
            <a:endParaRPr lang="fr-BE">
              <a:solidFill>
                <a:prstClr val="black"/>
              </a:solidFill>
            </a:endParaRPr>
          </a:p>
        </p:txBody>
      </p:sp>
      <p:sp>
        <p:nvSpPr>
          <p:cNvPr id="5" name="Espace réservé du pied de page 2"/>
          <p:cNvSpPr>
            <a:spLocks noGrp="1"/>
          </p:cNvSpPr>
          <p:nvPr>
            <p:ph type="ftr" sz="quarter" idx="11"/>
          </p:nvPr>
        </p:nvSpPr>
        <p:spPr bwMode="auto"/>
        <p:txBody>
          <a:bodyPr/>
          <a:lstStyle/>
          <a:p>
            <a:pPr>
              <a:defRPr/>
            </a:pPr>
            <a:r>
              <a:rPr lang="fr-BE" smtClean="0">
                <a:solidFill>
                  <a:srgbClr val="E6332A"/>
                </a:solidFill>
              </a:rPr>
              <a:t>Titre dla présentation</a:t>
            </a:r>
            <a:endParaRPr lang="fr-BE">
              <a:solidFill>
                <a:srgbClr val="E6332A"/>
              </a:solidFill>
            </a:endParaRPr>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solidFill>
                  <a:prstClr val="black"/>
                </a:solidFill>
              </a:rPr>
              <a:t>‹N°›</a:t>
            </a:fld>
            <a:endParaRPr lang="fr-BE">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t>Titre dla présentation</a:t>
            </a:r>
            <a:endParaRPr lang="fr-F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endParaRPr lang="fr-FR">
              <a:solidFill>
                <a:prstClr val="black"/>
              </a:solidFill>
            </a:endParaRPr>
          </a:p>
        </p:txBody>
      </p:sp>
      <p:sp>
        <p:nvSpPr>
          <p:cNvPr id="7" name="Footer Placeholder 4"/>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8" name="Slide Number Placeholder 5"/>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457200" y="6356350"/>
            <a:ext cx="2133600" cy="365125"/>
          </a:xfrm>
          <a:prstGeom prst="rect">
            <a:avLst/>
          </a:prstGeom>
        </p:spPr>
        <p:txBody>
          <a:bodyPr/>
          <a:lstStyle/>
          <a:p>
            <a:pPr>
              <a:defRPr/>
            </a:pPr>
            <a:endParaRPr lang="fr-BE">
              <a:solidFill>
                <a:prstClr val="black"/>
              </a:solidFill>
            </a:endParaRPr>
          </a:p>
        </p:txBody>
      </p:sp>
      <p:sp>
        <p:nvSpPr>
          <p:cNvPr id="5" name="Espace réservé du pied de page 2"/>
          <p:cNvSpPr>
            <a:spLocks noGrp="1"/>
          </p:cNvSpPr>
          <p:nvPr>
            <p:ph type="ftr" sz="quarter" idx="11"/>
          </p:nvPr>
        </p:nvSpPr>
        <p:spPr bwMode="auto"/>
        <p:txBody>
          <a:bodyPr/>
          <a:lstStyle/>
          <a:p>
            <a:pPr>
              <a:defRPr/>
            </a:pPr>
            <a:r>
              <a:rPr lang="fr-BE" smtClean="0">
                <a:solidFill>
                  <a:srgbClr val="E6332A"/>
                </a:solidFill>
              </a:rPr>
              <a:t>Titre dla présentation</a:t>
            </a:r>
            <a:endParaRPr lang="fr-BE">
              <a:solidFill>
                <a:srgbClr val="E6332A"/>
              </a:solidFill>
            </a:endParaRPr>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solidFill>
                  <a:prstClr val="black"/>
                </a:solidFill>
              </a:rPr>
              <a:t>‹N°›</a:t>
            </a:fld>
            <a:endParaRPr lang="fr-BE">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userDrawn="1">
  <p:cSld name="1_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endParaRPr lang="fr-FR">
              <a:solidFill>
                <a:prstClr val="black"/>
              </a:solidFill>
            </a:endParaRPr>
          </a:p>
        </p:txBody>
      </p:sp>
      <p:sp>
        <p:nvSpPr>
          <p:cNvPr id="7" name="Footer Placeholder 4"/>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8" name="Slide Number Placeholder 5"/>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matchingName="Texte" userDrawn="1">
  <p:cSld name="2_Texte">
    <p:spTree>
      <p:nvGrpSpPr>
        <p:cNvPr id="1" name=""/>
        <p:cNvGrpSpPr/>
        <p:nvPr/>
      </p:nvGrpSpPr>
      <p:grpSpPr bwMode="auto">
        <a:xfrm>
          <a:off x="0" y="0"/>
          <a:ext cx="0" cy="0"/>
          <a:chOff x="0" y="0"/>
          <a:chExt cx="0" cy="0"/>
        </a:xfrm>
      </p:grpSpPr>
      <p:sp>
        <p:nvSpPr>
          <p:cNvPr id="4" name="Google Shape;28;p4"/>
          <p:cNvSpPr>
            <a:spLocks noGrp="1"/>
          </p:cNvSpPr>
          <p:nvPr>
            <p:ph type="title"/>
          </p:nvPr>
        </p:nvSpPr>
        <p:spPr bwMode="auto">
          <a:xfrm>
            <a:off x="1150938" y="989856"/>
            <a:ext cx="7535862" cy="1143000"/>
          </a:xfrm>
          <a:prstGeom prst="rect">
            <a:avLst/>
          </a:prstGeom>
          <a:noFill/>
          <a:ln>
            <a:noFill/>
          </a:ln>
        </p:spPr>
        <p:txBody>
          <a:bodyPr spcFirstLastPara="1" wrap="square" lIns="36000" tIns="0" rIns="36000" bIns="0" anchor="b" anchorCtr="0">
            <a:noAutofit/>
          </a:bodyPr>
          <a:lstStyle>
            <a:lvl1pPr lvl="0" algn="l">
              <a:lnSpc>
                <a:spcPct val="90000"/>
              </a:lnSpc>
              <a:spcBef>
                <a:spcPts val="0"/>
              </a:spcBef>
              <a:spcAft>
                <a:spcPts val="0"/>
              </a:spcAft>
              <a:buClr>
                <a:schemeClr val="dk2"/>
              </a:buClr>
              <a:buSzPts val="3400"/>
              <a:buFont typeface="Arial Black"/>
              <a:buNone/>
              <a:defRPr>
                <a:latin typeface="Arial Black"/>
                <a:ea typeface="Arial Black"/>
                <a:cs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29;p4"/>
          <p:cNvSpPr>
            <a:spLocks noGrp="1"/>
          </p:cNvSpPr>
          <p:nvPr>
            <p:ph type="body" idx="1"/>
          </p:nvPr>
        </p:nvSpPr>
        <p:spPr bwMode="auto">
          <a:xfrm>
            <a:off x="1150939" y="2276477"/>
            <a:ext cx="7561262" cy="4032251"/>
          </a:xfrm>
          <a:prstGeom prst="rect">
            <a:avLst/>
          </a:prstGeom>
          <a:noFill/>
          <a:ln>
            <a:noFill/>
          </a:ln>
        </p:spPr>
        <p:txBody>
          <a:bodyPr spcFirstLastPara="1" wrap="square" lIns="36000" tIns="0" rIns="36000" bIns="0" anchor="t" anchorCtr="0">
            <a:noAutofit/>
          </a:bodyPr>
          <a:lstStyle>
            <a:lvl1pPr marL="457200" lvl="0" indent="-228600" algn="l">
              <a:spcBef>
                <a:spcPts val="0"/>
              </a:spcBef>
              <a:spcAft>
                <a:spcPts val="0"/>
              </a:spcAft>
              <a:buClr>
                <a:schemeClr val="dk2"/>
              </a:buClr>
              <a:buSzPts val="1800"/>
              <a:buFont typeface="Arial Black"/>
              <a:buNone/>
              <a:defRPr>
                <a:latin typeface="Arial Black"/>
                <a:ea typeface="Arial Black"/>
                <a:cs typeface="Arial Black"/>
              </a:defRPr>
            </a:lvl1pPr>
            <a:lvl2pPr marL="914400" lvl="1" indent="-228600" algn="l">
              <a:spcBef>
                <a:spcPts val="600"/>
              </a:spcBef>
              <a:spcAft>
                <a:spcPts val="0"/>
              </a:spcAft>
              <a:buClr>
                <a:schemeClr val="dk2"/>
              </a:buClr>
              <a:buSzPts val="1400"/>
              <a:buFont typeface="Arial Black"/>
              <a:buNone/>
              <a:defRPr>
                <a:latin typeface="Arial Black"/>
                <a:ea typeface="Arial Black"/>
                <a:cs typeface="Arial Black"/>
              </a:defRPr>
            </a:lvl2pPr>
            <a:lvl3pPr marL="1371600" lvl="2" indent="-228600" algn="l">
              <a:spcBef>
                <a:spcPts val="600"/>
              </a:spcBef>
              <a:spcAft>
                <a:spcPts val="0"/>
              </a:spcAft>
              <a:buClr>
                <a:schemeClr val="dk2"/>
              </a:buClr>
              <a:buSzPts val="1400"/>
              <a:buFont typeface="Arial Black"/>
              <a:buNone/>
              <a:defRPr>
                <a:latin typeface="Arial Black"/>
                <a:ea typeface="Arial Black"/>
                <a:cs typeface="Arial Black"/>
              </a:defRPr>
            </a:lvl3pPr>
            <a:lvl4pPr marL="1828800" lvl="3" indent="-289560" algn="l">
              <a:spcBef>
                <a:spcPts val="300"/>
              </a:spcBef>
              <a:spcAft>
                <a:spcPts val="0"/>
              </a:spcAft>
              <a:buClr>
                <a:schemeClr val="dk2"/>
              </a:buClr>
              <a:buSzPts val="960"/>
              <a:buChar char="●"/>
              <a:defRPr>
                <a:latin typeface="Arial Black"/>
                <a:ea typeface="Arial Black"/>
                <a:cs typeface="Arial Black"/>
              </a:defRPr>
            </a:lvl4pPr>
            <a:lvl5pPr marL="2286000" lvl="4" indent="-304800" algn="l">
              <a:spcBef>
                <a:spcPts val="0"/>
              </a:spcBef>
              <a:spcAft>
                <a:spcPts val="0"/>
              </a:spcAft>
              <a:buClr>
                <a:schemeClr val="dk2"/>
              </a:buClr>
              <a:buSzPts val="1200"/>
              <a:buChar char="»"/>
              <a:defRPr>
                <a:latin typeface="Arial Black"/>
                <a:ea typeface="Arial Black"/>
                <a:cs typeface="Arial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a:defRPr/>
            </a:pP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457200" y="6356350"/>
            <a:ext cx="2133600" cy="365125"/>
          </a:xfrm>
          <a:prstGeom prst="rect">
            <a:avLst/>
          </a:prstGeom>
        </p:spPr>
        <p:txBody>
          <a:bodyPr/>
          <a:lstStyle/>
          <a:p>
            <a:pPr>
              <a:defRPr/>
            </a:pPr>
            <a:endParaRPr lang="fr-BE">
              <a:solidFill>
                <a:prstClr val="black"/>
              </a:solidFill>
            </a:endParaRPr>
          </a:p>
        </p:txBody>
      </p:sp>
      <p:sp>
        <p:nvSpPr>
          <p:cNvPr id="5" name="Espace réservé du pied de page 2"/>
          <p:cNvSpPr>
            <a:spLocks noGrp="1"/>
          </p:cNvSpPr>
          <p:nvPr>
            <p:ph type="ftr" sz="quarter" idx="11"/>
          </p:nvPr>
        </p:nvSpPr>
        <p:spPr bwMode="auto"/>
        <p:txBody>
          <a:bodyPr/>
          <a:lstStyle/>
          <a:p>
            <a:pPr>
              <a:defRPr/>
            </a:pPr>
            <a:r>
              <a:rPr lang="fr-BE" smtClean="0">
                <a:solidFill>
                  <a:srgbClr val="E6332A"/>
                </a:solidFill>
              </a:rPr>
              <a:t>Titre dla présentation</a:t>
            </a:r>
            <a:endParaRPr lang="fr-BE">
              <a:solidFill>
                <a:srgbClr val="E6332A"/>
              </a:solidFill>
            </a:endParaRPr>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solidFill>
                  <a:prstClr val="black"/>
                </a:solidFill>
              </a:rPr>
              <a:t>‹N°›</a:t>
            </a:fld>
            <a:endParaRPr lang="fr-BE">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endParaRPr lang="fr-FR">
              <a:solidFill>
                <a:prstClr val="black"/>
              </a:solidFill>
            </a:endParaRPr>
          </a:p>
        </p:txBody>
      </p:sp>
      <p:sp>
        <p:nvSpPr>
          <p:cNvPr id="7" name="Footer Placeholder 4"/>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8" name="Slide Number Placeholder 5"/>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pic>
        <p:nvPicPr>
          <p:cNvPr id="4" name="Image 4"/>
          <p:cNvPicPr>
            <a:picLocks noChangeAspect="1"/>
          </p:cNvPicPr>
          <p:nvPr userDrawn="1"/>
        </p:nvPicPr>
        <p:blipFill>
          <a:blip r:embed="rId2"/>
          <a:stretch/>
        </p:blipFill>
        <p:spPr bwMode="auto">
          <a:xfrm>
            <a:off x="3437231" y="2971849"/>
            <a:ext cx="2268252" cy="914301"/>
          </a:xfrm>
          <a:prstGeom prst="rect">
            <a:avLst/>
          </a:prstGeom>
        </p:spPr>
      </p:pic>
      <p:sp>
        <p:nvSpPr>
          <p:cNvPr id="5"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6" name="ZoneTexte 6">
            <a:hlinkClick r:id="rId3"/>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schemeClr val="bg1"/>
                </a:solidFill>
              </a:rPr>
              <a:t>SORBONNE-UNIVERSITE.FR</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457200" y="6356350"/>
            <a:ext cx="2133600" cy="365125"/>
          </a:xfrm>
          <a:prstGeom prst="rect">
            <a:avLst/>
          </a:prstGeom>
        </p:spPr>
        <p:txBody>
          <a:bodyPr/>
          <a:lstStyle/>
          <a:p>
            <a:pPr>
              <a:defRPr/>
            </a:pPr>
            <a:endParaRPr lang="fr-BE">
              <a:solidFill>
                <a:prstClr val="black"/>
              </a:solidFill>
            </a:endParaRPr>
          </a:p>
        </p:txBody>
      </p:sp>
      <p:sp>
        <p:nvSpPr>
          <p:cNvPr id="5" name="Espace réservé du pied de page 2"/>
          <p:cNvSpPr>
            <a:spLocks noGrp="1"/>
          </p:cNvSpPr>
          <p:nvPr>
            <p:ph type="ftr" sz="quarter" idx="11"/>
          </p:nvPr>
        </p:nvSpPr>
        <p:spPr bwMode="auto"/>
        <p:txBody>
          <a:bodyPr/>
          <a:lstStyle/>
          <a:p>
            <a:pPr>
              <a:defRPr/>
            </a:pPr>
            <a:r>
              <a:rPr lang="fr-BE" smtClean="0">
                <a:solidFill>
                  <a:srgbClr val="E6332A"/>
                </a:solidFill>
              </a:rPr>
              <a:t>Titre dla présentation</a:t>
            </a:r>
            <a:endParaRPr lang="fr-BE">
              <a:solidFill>
                <a:srgbClr val="E6332A"/>
              </a:solidFill>
            </a:endParaRPr>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CF4668DC-857F-487D-BFFA-8C0CA5037977}" type="slidenum">
              <a:rPr lang="fr-BE">
                <a:solidFill>
                  <a:prstClr val="black"/>
                </a:solidFill>
              </a:rPr>
              <a:t>‹N°›</a:t>
            </a:fld>
            <a:endParaRPr lang="fr-BE">
              <a:solidFill>
                <a:prstClr val="black"/>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userDrawn="1">
  <p:cSld name="1_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userDrawn="1">
  <p:cSld name="1_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a:t>Titre de la présentation</a:t>
            </a: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extLst>
      <p:ext uri="{BB962C8B-B14F-4D97-AF65-F5344CB8AC3E}">
        <p14:creationId xmlns:p14="http://schemas.microsoft.com/office/powerpoint/2010/main" val="8475974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PhAnim="0" userDrawn="1">
  <p:cSld name="1_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endParaRPr lang="fr-FR">
              <a:solidFill>
                <a:prstClr val="black"/>
              </a:solidFill>
            </a:endParaRPr>
          </a:p>
        </p:txBody>
      </p:sp>
      <p:sp>
        <p:nvSpPr>
          <p:cNvPr id="7" name="Footer Placeholder 4"/>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8" name="Slide Number Placeholder 5"/>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userDrawn="1">
  <p:cSld name="Ouvertu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50938" y="1988840"/>
            <a:ext cx="7561262"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5605803" y="2302024"/>
            <a:ext cx="3106396"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pic>
        <p:nvPicPr>
          <p:cNvPr id="6" name="Image 7"/>
          <p:cNvPicPr>
            <a:picLocks noChangeAspect="1"/>
          </p:cNvPicPr>
          <p:nvPr userDrawn="1"/>
        </p:nvPicPr>
        <p:blipFill>
          <a:blip r:embed="rId2"/>
          <a:stretch/>
        </p:blipFill>
        <p:spPr bwMode="auto">
          <a:xfrm>
            <a:off x="7192268" y="5949280"/>
            <a:ext cx="1640161" cy="66112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1_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extLst>
      <p:ext uri="{BB962C8B-B14F-4D97-AF65-F5344CB8AC3E}">
        <p14:creationId xmlns:p14="http://schemas.microsoft.com/office/powerpoint/2010/main" val="39294430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50938" y="548680"/>
            <a:ext cx="7535862"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11"/>
          <p:cNvSpPr>
            <a:spLocks noGrp="1"/>
          </p:cNvSpPr>
          <p:nvPr>
            <p:ph type="body" sz="quarter" idx="17"/>
          </p:nvPr>
        </p:nvSpPr>
        <p:spPr bwMode="auto">
          <a:xfrm>
            <a:off x="1150938" y="2708920"/>
            <a:ext cx="4321162"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PhAnim="0" preserve="1" userDrawn="1">
  <p:cSld name="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smtClean="0">
                <a:solidFill>
                  <a:srgbClr val="E6332A"/>
                </a:solidFill>
              </a:rPr>
              <a:t>Titre dla présentation</a:t>
            </a:r>
            <a:endParaRPr lang="fr-FR">
              <a:solidFill>
                <a:srgbClr val="E6332A"/>
              </a:solidFill>
            </a:endParaRPr>
          </a:p>
        </p:txBody>
      </p:sp>
      <p:sp>
        <p:nvSpPr>
          <p:cNvPr id="6"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4104000" y="-9061"/>
            <a:ext cx="504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150938" y="989856"/>
            <a:ext cx="2727792"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150938" y="2276475"/>
            <a:ext cx="2736986"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Modifiez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4104000" y="6165384"/>
            <a:ext cx="504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9144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9144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Modifiez les styles du texte du masque</a:t>
            </a:r>
            <a:endParaRPr/>
          </a:p>
          <a:p>
            <a:pPr lvl="1">
              <a:defRPr/>
            </a:pPr>
            <a:r>
              <a:rPr lang="fr-FR"/>
              <a:t>Deuxième niveau</a:t>
            </a: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PhAnim="0" preserve="1" userDrawn="1">
  <p:cSld name="Clôture">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3437230" y="1412776"/>
            <a:ext cx="5274970"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Modifiez les styles du texte du masque</a:t>
            </a:r>
            <a:endParaRPr/>
          </a:p>
        </p:txBody>
      </p:sp>
      <p:sp>
        <p:nvSpPr>
          <p:cNvPr id="5" name="ZoneTexte 6">
            <a:hlinkClick r:id="rId2"/>
          </p:cNvPr>
          <p:cNvSpPr>
            <a:spLocks noAdjustHandles="1"/>
          </p:cNvSpPr>
          <p:nvPr userDrawn="1"/>
        </p:nvSpPr>
        <p:spPr bwMode="auto">
          <a:xfrm>
            <a:off x="3437231" y="6612740"/>
            <a:ext cx="1476934" cy="123111"/>
          </a:xfrm>
          <a:prstGeom prst="rect">
            <a:avLst/>
          </a:prstGeom>
          <a:noFill/>
        </p:spPr>
        <p:txBody>
          <a:bodyPr wrap="none" lIns="36000" tIns="0" rIns="36000" bIns="0" rtlCol="0" anchor="ctr">
            <a:spAutoFit/>
          </a:bodyPr>
          <a:lstStyle/>
          <a:p>
            <a:pPr algn="ctr">
              <a:defRPr/>
            </a:pPr>
            <a:r>
              <a:rPr lang="fr-FR" sz="800">
                <a:solidFill>
                  <a:prstClr val="white"/>
                </a:solidFill>
              </a:rPr>
              <a:t>SORBONNE-UNIVERSITE.FR</a:t>
            </a:r>
            <a:endParaRPr/>
          </a:p>
        </p:txBody>
      </p:sp>
      <p:pic>
        <p:nvPicPr>
          <p:cNvPr id="6" name="Image 7"/>
          <p:cNvPicPr>
            <a:picLocks noChangeAspect="1"/>
          </p:cNvPicPr>
          <p:nvPr userDrawn="1"/>
        </p:nvPicPr>
        <p:blipFill>
          <a:blip r:embed="rId3"/>
          <a:stretch/>
        </p:blipFill>
        <p:spPr bwMode="auto">
          <a:xfrm>
            <a:off x="3447183" y="2996952"/>
            <a:ext cx="2233488" cy="900289"/>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PhAnim="0" userDrawn="1">
  <p:cSld name="1_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7"/>
          <p:cNvSpPr>
            <a:spLocks noGrp="1"/>
          </p:cNvSpPr>
          <p:nvPr>
            <p:ph type="body" sz="quarter" idx="12"/>
          </p:nvPr>
        </p:nvSpPr>
        <p:spPr bwMode="auto">
          <a:xfrm>
            <a:off x="1150938" y="2276475"/>
            <a:ext cx="7561262" cy="403225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endParaRPr lang="fr-FR">
              <a:solidFill>
                <a:prstClr val="black"/>
              </a:solidFill>
            </a:endParaRPr>
          </a:p>
        </p:txBody>
      </p:sp>
      <p:sp>
        <p:nvSpPr>
          <p:cNvPr id="6" name="Footer Placeholder 3"/>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7" name="Slide Number Placeholder 4"/>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PhAnim="0" userDrawn="1">
  <p:cSld name="1_Section">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3598384" y="2024844"/>
            <a:ext cx="1441668"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3671900" y="3765017"/>
            <a:ext cx="50402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ZoneTexte 6"/>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prstClr val="white"/>
                </a:solidFill>
              </a:rPr>
              <a:t>‹N°›</a:t>
            </a:fld>
            <a:endParaRPr lang="fr-FR" sz="700">
              <a:solidFill>
                <a:prstClr val="white"/>
              </a:solidFill>
            </a:endParaRPr>
          </a:p>
        </p:txBody>
      </p:sp>
      <p:pic>
        <p:nvPicPr>
          <p:cNvPr id="7" name="Image 9"/>
          <p:cNvPicPr>
            <a:picLocks noChangeAspect="1"/>
          </p:cNvPicPr>
          <p:nvPr userDrawn="1"/>
        </p:nvPicPr>
        <p:blipFill>
          <a:blip r:embed="rId2"/>
          <a:stretch/>
        </p:blipFill>
        <p:spPr bwMode="auto">
          <a:xfrm>
            <a:off x="1151620" y="360000"/>
            <a:ext cx="1188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smtClean="0">
                <a:solidFill>
                  <a:prstClr val="white"/>
                </a:solidFill>
              </a:rPr>
              <a:t>Titre dla présentation</a:t>
            </a:r>
            <a:endParaRPr lang="fr-FR">
              <a:solidFill>
                <a:prstClr val="white"/>
              </a:solidFill>
            </a:endParaRPr>
          </a:p>
        </p:txBody>
      </p:sp>
      <p:sp>
        <p:nvSpPr>
          <p:cNvPr id="9" name="Espace réservé du texte 7"/>
          <p:cNvSpPr>
            <a:spLocks noGrp="1"/>
          </p:cNvSpPr>
          <p:nvPr>
            <p:ph type="body" sz="quarter" idx="15" hasCustomPrompt="1"/>
          </p:nvPr>
        </p:nvSpPr>
        <p:spPr bwMode="auto">
          <a:xfrm>
            <a:off x="1152932" y="6598509"/>
            <a:ext cx="2160000" cy="107722"/>
          </a:xfrm>
        </p:spPr>
        <p:txBody>
          <a:bodyPr anchor="b">
            <a:spAutoFit/>
          </a:bodyPr>
          <a:lstStyle>
            <a:lvl1pPr>
              <a:defRPr sz="700" cap="all">
                <a:solidFill>
                  <a:schemeClr val="bg1"/>
                </a:solidFi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endParaRPr lang="fr-FR">
              <a:solidFill>
                <a:prstClr val="black"/>
              </a:solidFill>
            </a:endParaRPr>
          </a:p>
        </p:txBody>
      </p:sp>
      <p:sp>
        <p:nvSpPr>
          <p:cNvPr id="7" name="Footer Placeholder 4"/>
          <p:cNvSpPr>
            <a:spLocks noGrp="1"/>
          </p:cNvSpPr>
          <p:nvPr>
            <p:ph type="ftr" sz="quarter" idx="11"/>
          </p:nvPr>
        </p:nvSpPr>
        <p:spPr bwMode="auto"/>
        <p:txBody>
          <a:bodyPr/>
          <a:lstStyle/>
          <a:p>
            <a:pPr>
              <a:defRPr/>
            </a:pPr>
            <a:r>
              <a:rPr lang="fr-FR" smtClean="0">
                <a:solidFill>
                  <a:srgbClr val="E6332A"/>
                </a:solidFill>
              </a:rPr>
              <a:t>Titre dla présentation</a:t>
            </a:r>
            <a:endParaRPr/>
          </a:p>
        </p:txBody>
      </p:sp>
      <p:sp>
        <p:nvSpPr>
          <p:cNvPr id="8" name="Slide Number Placeholder 5"/>
          <p:cNvSpPr>
            <a:spLocks noGrp="1"/>
          </p:cNvSpPr>
          <p:nvPr>
            <p:ph type="sldNum" sz="quarter" idx="12"/>
          </p:nvPr>
        </p:nvSpPr>
        <p:spPr bwMode="auto"/>
        <p:txBody>
          <a:bodyPr/>
          <a:lstStyle/>
          <a:p>
            <a:pPr>
              <a:defRPr/>
            </a:pPr>
            <a:fld id="{C3ACD73A-6902-4843-B3B0-A6BA0A912E10}" type="slidenum">
              <a:rPr lang="fr-FR">
                <a:solidFill>
                  <a:prstClr val="black"/>
                </a:solidFill>
              </a:rPr>
              <a:t>‹N°›</a:t>
            </a:fld>
            <a:endParaRPr lang="fr-FR">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t>Titre dla présentation</a:t>
            </a:r>
            <a:endParaRPr lang="fr-FR"/>
          </a:p>
        </p:txBody>
      </p:sp>
      <p:sp>
        <p:nvSpPr>
          <p:cNvPr id="7" name="ZoneTexte 7"/>
          <p:cNvSpPr>
            <a:spLocks noAdjustHandles="1"/>
          </p:cNvSpPr>
          <p:nvPr userDrawn="1"/>
        </p:nvSpPr>
        <p:spPr bwMode="auto">
          <a:xfrm>
            <a:off x="773494"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accent1"/>
                </a:solidFill>
              </a:rPr>
              <a:t>‹N°›</a:t>
            </a:fld>
            <a:endParaRPr lang="fr-FR" sz="700">
              <a:solidFill>
                <a:schemeClr val="accent1"/>
              </a:solidFill>
            </a:endParaRPr>
          </a:p>
        </p:txBody>
      </p:sp>
      <p:pic>
        <p:nvPicPr>
          <p:cNvPr id="8" name="Image 8"/>
          <p:cNvPicPr>
            <a:picLocks noChangeAspect="1"/>
          </p:cNvPicPr>
          <p:nvPr userDrawn="1"/>
        </p:nvPicPr>
        <p:blipFill>
          <a:blip r:embed="rId14"/>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97" r:id="rId8"/>
    <p:sldLayoutId id="2147483798" r:id="rId9"/>
    <p:sldLayoutId id="2147483799" r:id="rId10"/>
    <p:sldLayoutId id="2147483800" r:id="rId11"/>
    <p:sldLayoutId id="2147483801" r:id="rId12"/>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3"/>
          <a:stretch/>
        </p:blipFill>
        <p:spPr bwMode="auto">
          <a:xfrm>
            <a:off x="1151620" y="360000"/>
            <a:ext cx="1188000" cy="478866"/>
          </a:xfrm>
          <a:prstGeom prst="rect">
            <a:avLst/>
          </a:prstGeom>
        </p:spPr>
      </p:pic>
    </p:spTree>
    <p:extLst>
      <p:ext uri="{BB962C8B-B14F-4D97-AF65-F5344CB8AC3E}">
        <p14:creationId xmlns:p14="http://schemas.microsoft.com/office/powerpoint/2010/main" val="361342925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50938" y="989856"/>
            <a:ext cx="7535862" cy="1143000"/>
          </a:xfrm>
          <a:prstGeom prst="rect">
            <a:avLst/>
          </a:prstGeom>
        </p:spPr>
        <p:txBody>
          <a:bodyPr vert="horz" lIns="36000" tIns="0" rIns="36000" bIns="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150938" y="2276871"/>
            <a:ext cx="7535862" cy="4031853"/>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r>
              <a:rPr lang="fr-FR" smtClean="0"/>
              <a:t>Titre de la présentation</a:t>
            </a:r>
            <a:endParaRPr lang="fr-FR" dirty="0"/>
          </a:p>
        </p:txBody>
      </p:sp>
      <p:sp>
        <p:nvSpPr>
          <p:cNvPr id="8" name="ZoneTexte 7"/>
          <p:cNvSpPr txBox="1"/>
          <p:nvPr userDrawn="1"/>
        </p:nvSpPr>
        <p:spPr>
          <a:xfrm>
            <a:off x="773494" y="6601044"/>
            <a:ext cx="233003" cy="107722"/>
          </a:xfrm>
          <a:prstGeom prst="rect">
            <a:avLst/>
          </a:prstGeom>
          <a:noFill/>
        </p:spPr>
        <p:txBody>
          <a:bodyPr wrap="none" lIns="36000" tIns="0" rIns="36000" bIns="0" rtlCol="0" anchor="b">
            <a:spAutoFit/>
          </a:bodyPr>
          <a:lstStyle/>
          <a:p>
            <a:fld id="{6EFBFBCE-6BD1-4F6A-9141-B5DA0ECB219E}" type="slidenum">
              <a:rPr lang="fr-FR" sz="700" smtClean="0">
                <a:solidFill>
                  <a:schemeClr val="accent1"/>
                </a:solidFill>
              </a:rPr>
              <a:t>‹N°›</a:t>
            </a:fld>
            <a:endParaRPr lang="fr-FR" sz="700" dirty="0">
              <a:solidFill>
                <a:schemeClr val="accent1"/>
              </a:solidFill>
            </a:endParaRPr>
          </a:p>
        </p:txBody>
      </p:sp>
      <p:pic>
        <p:nvPicPr>
          <p:cNvPr id="9" name="Imag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51620" y="360000"/>
            <a:ext cx="1188000" cy="478867"/>
          </a:xfrm>
          <a:prstGeom prst="rect">
            <a:avLst/>
          </a:prstGeom>
        </p:spPr>
      </p:pic>
    </p:spTree>
    <p:extLst>
      <p:ext uri="{BB962C8B-B14F-4D97-AF65-F5344CB8AC3E}">
        <p14:creationId xmlns:p14="http://schemas.microsoft.com/office/powerpoint/2010/main" val="388927517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hf sldNum="0" hdr="0" dt="0"/>
  <p:txStyles>
    <p:titleStyle>
      <a:lvl1pPr algn="l" defTabSz="9144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ts val="0"/>
        </a:spcBef>
        <a:buFontTx/>
        <a:buNone/>
        <a:defRPr sz="1800" b="0" kern="1200">
          <a:solidFill>
            <a:schemeClr val="tx2"/>
          </a:solidFill>
          <a:latin typeface="+mj-lt"/>
          <a:ea typeface="+mn-ea"/>
          <a:cs typeface="+mn-cs"/>
        </a:defRPr>
      </a:lvl1pPr>
      <a:lvl2pPr marL="0" indent="0" algn="l" defTabSz="914400" rtl="0" eaLnBrk="1" latinLnBrk="0" hangingPunct="1">
        <a:spcBef>
          <a:spcPts val="600"/>
        </a:spcBef>
        <a:buFontTx/>
        <a:buNone/>
        <a:defRPr sz="1400" b="1"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3"/>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9" r:id="rId9"/>
    <p:sldLayoutId id="2147483670" r:id="rId10"/>
    <p:sldLayoutId id="2147483671" r:id="rId11"/>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t>Titre dla présentation</a:t>
            </a:r>
            <a:endParaRPr lang="fr-FR"/>
          </a:p>
        </p:txBody>
      </p:sp>
      <p:pic>
        <p:nvPicPr>
          <p:cNvPr id="7" name="Image 8"/>
          <p:cNvPicPr>
            <a:picLocks noChangeAspect="1"/>
          </p:cNvPicPr>
          <p:nvPr/>
        </p:nvPicPr>
        <p:blipFill>
          <a:blip r:embed="rId10"/>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96" r:id="rId8"/>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3"/>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4" r:id="rId9"/>
    <p:sldLayoutId id="2147483695" r:id="rId10"/>
    <p:sldLayoutId id="2147483696" r:id="rId11"/>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5"/>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3"/>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3"/>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3"/>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150938" y="989856"/>
            <a:ext cx="7535862"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150938" y="2276871"/>
            <a:ext cx="7535862"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smtClean="0">
                <a:solidFill>
                  <a:srgbClr val="E6332A"/>
                </a:solidFill>
              </a:rPr>
              <a:t>Titre dla présentation</a:t>
            </a:r>
            <a:endParaRPr lang="fr-FR">
              <a:solidFill>
                <a:srgbClr val="E6332A"/>
              </a:solidFill>
            </a:endParaRPr>
          </a:p>
        </p:txBody>
      </p:sp>
      <p:pic>
        <p:nvPicPr>
          <p:cNvPr id="7" name="Image 8"/>
          <p:cNvPicPr>
            <a:picLocks noChangeAspect="1"/>
          </p:cNvPicPr>
          <p:nvPr/>
        </p:nvPicPr>
        <p:blipFill>
          <a:blip r:embed="rId13"/>
          <a:stretch/>
        </p:blipFill>
        <p:spPr bwMode="auto">
          <a:xfrm>
            <a:off x="1151620" y="360000"/>
            <a:ext cx="1188000" cy="478866"/>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6" r:id="rId8"/>
    <p:sldLayoutId id="2147483757" r:id="rId9"/>
    <p:sldLayoutId id="2147483758" r:id="rId10"/>
    <p:sldLayoutId id="2147483759" r:id="rId11"/>
  </p:sldLayoutIdLst>
  <p:hf sldNum="0" hdr="0" ft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data.enseignementsup-recherche.gouv.fr/explore/dataset/fr-esr-ere-enquete-ressources-electroniques/export/?flg=fr&amp;refine.millesime=2021" TargetMode="External"/><Relationship Id="rId5" Type="http://schemas.openxmlformats.org/officeDocument/2006/relationships/hyperlink" Target="https://data.enseignementsup-recherche.gouv.fr/explore/dataset/fr-esr-ere-enquete-ressources-electroniques/export/?flg=fr&amp;refine.millesime=2019" TargetMode="External"/><Relationship Id="rId4" Type="http://schemas.openxmlformats.org/officeDocument/2006/relationships/hyperlink" Target="https://www.academie-sciences.fr/fr/Rapports-ouvrages-avis-et-recommandations-de-l-Academie/nouveaux-enjeux-edition-scientifiqu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Worldwide%20inequality%20in%20access%20to%20full%20text%20scientific%20articles:%20the%20example%20of%20ophthalmology"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www.sorbonne-universite.fr/sites/default/files/media/2020-01/Charte-libre-acces-publications.pdf" TargetMode="External"/><Relationship Id="rId2" Type="http://schemas.openxmlformats.org/officeDocument/2006/relationships/hyperlink" Target="https://www.sorbonne-universite.fr/universite/nous-connaitre/notre-strategie" TargetMode="External"/><Relationship Id="rId1" Type="http://schemas.openxmlformats.org/officeDocument/2006/relationships/slideLayout" Target="../slideLayouts/slideLayout4.xml"/><Relationship Id="rId6" Type="http://schemas.openxmlformats.org/officeDocument/2006/relationships/hyperlink" Target="https://www.sorbonne-universite.fr/bu/engagement-pour-la-science-ouverte" TargetMode="External"/><Relationship Id="rId5" Type="http://schemas.openxmlformats.org/officeDocument/2006/relationships/hyperlink" Target="https://www.legifrance.gouv.fr/eli/loi/2016/10/7/ECFI1524250L/jo#JORFARTI000033202841" TargetMode="External"/><Relationship Id="rId4" Type="http://schemas.openxmlformats.org/officeDocument/2006/relationships/hyperlink" Target="https://www.sorbonne-universite.fr/sites/default/files/media/2021-05/01_Valorisation%20science%20ouvert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france.gouv.fr/eli/loi/2016/10/7/ECFI1524250L/jo#JORFARTI000033202841" TargetMode="External"/><Relationship Id="rId2" Type="http://schemas.openxmlformats.org/officeDocument/2006/relationships/hyperlink" Target="https://www.ribac-shs.cnrs.fr/" TargetMode="External"/><Relationship Id="rId1" Type="http://schemas.openxmlformats.org/officeDocument/2006/relationships/slideLayout" Target="../slideLayouts/slideLayout4.xml"/><Relationship Id="rId4" Type="http://schemas.openxmlformats.org/officeDocument/2006/relationships/hyperlink" Target="https://www.science-ouverte.cnrs.f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ceres.fr/sites/default/files/media/D%C3%A9pot%20document%20vague%20D%202022/DER/UR/referentiel-devaluation-des-ur-_vagued_2023-24.pdf" TargetMode="External"/><Relationship Id="rId2" Type="http://schemas.openxmlformats.org/officeDocument/2006/relationships/hyperlink" Target="https://sfdora.org/read/read-the-declaration-french/"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hal@sorbonne-universite.fr"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ccsd.cnrs.fr/2022/10/evolution-de-la-typologie-des-documents-dans-ha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www.legifrance.gouv.fr/jorf/article_jo/JORFARTI000033202841"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scienceouverte.couperin.org/category/faq/"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legifrance.gouv.fr/jorf/article_jo/JORFARTI000042738060?r=1kJ4VuHoZN" TargetMode="External"/><Relationship Id="rId2" Type="http://schemas.openxmlformats.org/officeDocument/2006/relationships/hyperlink" Target="https://www.legifrance.gouv.fr/codes/id/LEGISCTA000044363888/2021-11-26" TargetMode="External"/><Relationship Id="rId1" Type="http://schemas.openxmlformats.org/officeDocument/2006/relationships/slideLayout" Target="../slideLayouts/slideLayout4.xml"/><Relationship Id="rId4" Type="http://schemas.openxmlformats.org/officeDocument/2006/relationships/hyperlink" Target="https://www.legifrance.gouv.fr/jorf/id/JORFTEXT00004436203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hal.sorbonne-universite.fr/user/create" TargetMode="Externa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hyperlink" Target="https://www.sorbonne-universite.fr/bu/engagement-pour-la-science-ouvert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hal.archives-ouvertes.fr/" TargetMode="Externa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hal.sorbonne-universite.fr/submit/index" TargetMode="External"/><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saudeamanha.fiocruz.br/wp-content/uploads/2016/07/11.pdf" TargetMode="External"/><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alshs.archives-ouvertes.fr/" TargetMode="External"/><Relationship Id="rId2" Type="http://schemas.openxmlformats.org/officeDocument/2006/relationships/hyperlink" Target="https://hal.archives-ouvertes.fr/" TargetMode="External"/><Relationship Id="rId1" Type="http://schemas.openxmlformats.org/officeDocument/2006/relationships/slideLayout" Target="../slideLayouts/slideLayout4.xml"/><Relationship Id="rId4" Type="http://schemas.openxmlformats.org/officeDocument/2006/relationships/hyperlink" Target="https://hal.sorbonne-universite.fr/"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legifrance.gouv.fr/eli/loi/2016/10/7/ECFI1524250L/jo#JORFARTI000033202841"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intranet.sorbonne-universite.fr/fr/recherche/science-ouverte-publications-et-donnees/regles-de-signature.html?search-keywords=signature" TargetMode="External"/><Relationship Id="rId2" Type="http://schemas.openxmlformats.org/officeDocument/2006/relationships/hyperlink" Target="https://www.legifrance.gouv.fr/eli/loi/2016/10/7/ECFI1524250L/jo#JORFARTI000033202841"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hyperlink" Target="https://doc.archives-ouvertes.fr/support/" TargetMode="Externa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hyperlink" Target="https://doc.archives-ouvertes.fr/guide_utilisateurs/verification-des-depots-avant-leur-mise-en-ligne/" TargetMode="Externa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hyperlink" Target="https://halur1.univ-rennes1.fr/MyHAL.php" TargetMode="External"/><Relationship Id="rId2" Type="http://schemas.openxmlformats.org/officeDocument/2006/relationships/hyperlink" Target="https://hal.archives-ouvertes.fr/crac/" TargetMode="External"/><Relationship Id="rId1" Type="http://schemas.openxmlformats.org/officeDocument/2006/relationships/slideLayout" Target="../slideLayouts/slideLayout27.xml"/><Relationship Id="rId6" Type="http://schemas.openxmlformats.org/officeDocument/2006/relationships/hyperlink" Target="mailto:hal@sorbonne-universite.fr" TargetMode="External"/><Relationship Id="rId5" Type="http://schemas.openxmlformats.org/officeDocument/2006/relationships/hyperlink" Target="https://doc.archives-ouvertes.fr/x2hal/" TargetMode="External"/><Relationship Id="rId4" Type="http://schemas.openxmlformats.org/officeDocument/2006/relationships/hyperlink" Target="https://ocdhal.univ-grenoble-alpes.fr/"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mailto:publications@sorbonne-universite.fr" TargetMode="External"/><Relationship Id="rId2" Type="http://schemas.openxmlformats.org/officeDocument/2006/relationships/hyperlink" Target="mailto:hal@sorbonne-universite.fr" TargetMode="External"/><Relationship Id="rId1" Type="http://schemas.openxmlformats.org/officeDocument/2006/relationships/slideLayout" Target="../slideLayouts/slideLayout27.xml"/><Relationship Id="rId5" Type="http://schemas.openxmlformats.org/officeDocument/2006/relationships/hyperlink" Target="https://intranet.sorbonne-universite.fr/fr/vie-de-campus/bibliotheque/science-ouverte/humanites-numeriques-science-citoyenne-hal-formations-du-mois-de-mai.html?search-keywords=permanences+zotero" TargetMode="External"/><Relationship Id="rId4" Type="http://schemas.openxmlformats.org/officeDocument/2006/relationships/hyperlink" Target="https://lime3-app2.sorbonne-universite.fr/index.php/269469?lang=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hyperlink" Target="mailto:hal@sorbonne-universite.fr" TargetMode="External"/><Relationship Id="rId2" Type="http://schemas.openxmlformats.org/officeDocument/2006/relationships/hyperlink" Target="mailto:publications@sorbonne-universite.fr" TargetMode="Externa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3" Type="http://schemas.openxmlformats.org/officeDocument/2006/relationships/hyperlink" Target="https://lime3-app2.sorbonne-universite.fr/index.php/269469?lang=fr" TargetMode="External"/><Relationship Id="rId2" Type="http://schemas.openxmlformats.org/officeDocument/2006/relationships/hyperlink" Target="mailto:data-bsu@sorbonne-universite.fr" TargetMode="External"/><Relationship Id="rId1" Type="http://schemas.openxmlformats.org/officeDocument/2006/relationships/slideLayout" Target="../slideLayouts/slideLayout27.xml"/><Relationship Id="rId4" Type="http://schemas.openxmlformats.org/officeDocument/2006/relationships/hyperlink" Target="https://intranet.sorbonne-universite.fr/fr/vie-de-campus/bibliotheque/science-ouverte/humanites-numeriques-science-citoyenne-hal-formations-du-mois-de-mai.html?search-keywords=permanences+zotero"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inscriptions.sorbonne-universite.fr/lime25/index.php/457423?newtest=Y&amp;lang=fr" TargetMode="External"/><Relationship Id="rId2" Type="http://schemas.openxmlformats.org/officeDocument/2006/relationships/hyperlink" Target="https://lime3-app2.sorbonne-universite.fr/index.php/269469?lang=fr" TargetMode="Externa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3" Type="http://schemas.openxmlformats.org/officeDocument/2006/relationships/hyperlink" Target="mailto:publications@sorbonne-universite.fr" TargetMode="External"/><Relationship Id="rId2" Type="http://schemas.openxmlformats.org/officeDocument/2006/relationships/hyperlink" Target="mailto:hal@sorbonne-universite.fr" TargetMode="External"/><Relationship Id="rId1" Type="http://schemas.openxmlformats.org/officeDocument/2006/relationships/slideLayout" Target="../slideLayouts/slideLayout27.xml"/><Relationship Id="rId4" Type="http://schemas.openxmlformats.org/officeDocument/2006/relationships/hyperlink" Target="mailto:data-bsu@sorbonne-universite.fr"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8" Type="http://schemas.openxmlformats.org/officeDocument/2006/relationships/hyperlink" Target="https://zenodo.org/record/4558704" TargetMode="External"/><Relationship Id="rId3" Type="http://schemas.openxmlformats.org/officeDocument/2006/relationships/image" Target="../media/image68.emf"/><Relationship Id="rId7" Type="http://schemas.openxmlformats.org/officeDocument/2006/relationships/hyperlink" Target="https://doaj.org/" TargetMode="External"/><Relationship Id="rId2" Type="http://schemas.openxmlformats.org/officeDocument/2006/relationships/image" Target="../media/image67.emf"/><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1.png"/></Relationships>
</file>

<file path=ppt/slides/_rels/slide87.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png"/><Relationship Id="rId7" Type="http://schemas.openxmlformats.org/officeDocument/2006/relationships/image" Target="../media/image76.emf"/><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75.emf"/><Relationship Id="rId11" Type="http://schemas.openxmlformats.org/officeDocument/2006/relationships/image" Target="../media/image80.emf"/><Relationship Id="rId5" Type="http://schemas.openxmlformats.org/officeDocument/2006/relationships/image" Target="../media/image74.emf"/><Relationship Id="rId10" Type="http://schemas.openxmlformats.org/officeDocument/2006/relationships/image" Target="../media/image79.emf"/><Relationship Id="rId4" Type="http://schemas.openxmlformats.org/officeDocument/2006/relationships/image" Target="../media/image73.png"/><Relationship Id="rId9" Type="http://schemas.openxmlformats.org/officeDocument/2006/relationships/image" Target="../media/image78.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bwMode="auto">
        <a:xfrm>
          <a:off x="0" y="0"/>
          <a:ext cx="0" cy="0"/>
          <a:chOff x="0" y="0"/>
          <a:chExt cx="0" cy="0"/>
        </a:xfrm>
      </p:grpSpPr>
      <p:sp>
        <p:nvSpPr>
          <p:cNvPr id="5" name="Sous-titre 2"/>
          <p:cNvSpPr>
            <a:spLocks noGrp="1"/>
          </p:cNvSpPr>
          <p:nvPr>
            <p:ph type="subTitle" idx="1"/>
          </p:nvPr>
        </p:nvSpPr>
        <p:spPr bwMode="auto">
          <a:xfrm>
            <a:off x="4299285" y="273323"/>
            <a:ext cx="4649324" cy="1067445"/>
          </a:xfrm>
        </p:spPr>
        <p:txBody>
          <a:bodyPr>
            <a:noAutofit/>
          </a:bodyPr>
          <a:lstStyle/>
          <a:p>
            <a:pPr>
              <a:defRPr/>
            </a:pPr>
            <a:endParaRPr lang="fr-FR" sz="1400" dirty="0" smtClean="0"/>
          </a:p>
          <a:p>
            <a:pPr>
              <a:defRPr/>
            </a:pPr>
            <a:r>
              <a:rPr lang="fr-FR" sz="1400" dirty="0" smtClean="0"/>
              <a:t>département </a:t>
            </a:r>
            <a:r>
              <a:rPr lang="fr-FR" sz="1400" dirty="0"/>
              <a:t>PUBLICATIONS &amp; OPEN ACCESS</a:t>
            </a:r>
            <a:endParaRPr dirty="0"/>
          </a:p>
          <a:p>
            <a:pPr>
              <a:defRPr/>
            </a:pPr>
            <a:endParaRPr lang="fr-FR" sz="1400" dirty="0"/>
          </a:p>
        </p:txBody>
      </p:sp>
      <p:pic>
        <p:nvPicPr>
          <p:cNvPr id="6" name="Image 7"/>
          <p:cNvPicPr>
            <a:picLocks noChangeAspect="1"/>
          </p:cNvPicPr>
          <p:nvPr/>
        </p:nvPicPr>
        <p:blipFill>
          <a:blip r:embed="rId2"/>
          <a:stretch/>
        </p:blipFill>
        <p:spPr bwMode="auto">
          <a:xfrm>
            <a:off x="2821579" y="5211602"/>
            <a:ext cx="3561973" cy="1187324"/>
          </a:xfrm>
          <a:prstGeom prst="rect">
            <a:avLst/>
          </a:prstGeom>
        </p:spPr>
      </p:pic>
      <p:sp>
        <p:nvSpPr>
          <p:cNvPr id="7" name="Rectangle 4"/>
          <p:cNvSpPr/>
          <p:nvPr/>
        </p:nvSpPr>
        <p:spPr bwMode="auto">
          <a:xfrm>
            <a:off x="453833" y="4491919"/>
            <a:ext cx="6601327" cy="369332"/>
          </a:xfrm>
          <a:prstGeom prst="rect">
            <a:avLst/>
          </a:prstGeom>
        </p:spPr>
        <p:txBody>
          <a:bodyPr wrap="square">
            <a:spAutoFit/>
          </a:bodyPr>
          <a:lstStyle/>
          <a:p>
            <a:pPr>
              <a:defRPr/>
            </a:pPr>
            <a:r>
              <a:rPr lang="fr-FR" smtClean="0">
                <a:solidFill>
                  <a:schemeClr val="bg1"/>
                </a:solidFill>
                <a:latin typeface="+mj-lt"/>
              </a:rPr>
              <a:t>Décembre </a:t>
            </a:r>
            <a:r>
              <a:rPr lang="fr-FR" dirty="0" smtClean="0">
                <a:solidFill>
                  <a:schemeClr val="bg1"/>
                </a:solidFill>
                <a:latin typeface="+mj-lt"/>
              </a:rPr>
              <a:t>2022</a:t>
            </a:r>
            <a:endParaRPr dirty="0">
              <a:solidFill>
                <a:schemeClr val="bg1"/>
              </a:solidFill>
              <a:latin typeface="+mj-lt"/>
            </a:endParaRPr>
          </a:p>
        </p:txBody>
      </p:sp>
      <p:pic>
        <p:nvPicPr>
          <p:cNvPr id="8" name="Image 8"/>
          <p:cNvPicPr>
            <a:picLocks noChangeAspect="1"/>
          </p:cNvPicPr>
          <p:nvPr/>
        </p:nvPicPr>
        <p:blipFill>
          <a:blip r:embed="rId3"/>
          <a:stretch/>
        </p:blipFill>
        <p:spPr bwMode="auto">
          <a:xfrm>
            <a:off x="7020272" y="5805264"/>
            <a:ext cx="1745239" cy="610617"/>
          </a:xfrm>
          <a:prstGeom prst="rect">
            <a:avLst/>
          </a:prstGeom>
        </p:spPr>
      </p:pic>
      <p:sp>
        <p:nvSpPr>
          <p:cNvPr id="2" name="Titre 1"/>
          <p:cNvSpPr>
            <a:spLocks noGrp="1"/>
          </p:cNvSpPr>
          <p:nvPr>
            <p:ph type="ctrTitle"/>
          </p:nvPr>
        </p:nvSpPr>
        <p:spPr/>
        <p:txBody>
          <a:bodyPr/>
          <a:lstStyle/>
          <a:p>
            <a:r>
              <a:rPr lang="fr-FR" dirty="0" smtClean="0">
                <a:solidFill>
                  <a:schemeClr val="bg1"/>
                </a:solidFill>
              </a:rPr>
              <a:t>Libre accès et HAL : quels sont mes droits ?</a:t>
            </a:r>
            <a:endParaRPr lang="fr-FR" dirty="0">
              <a:solidFill>
                <a:schemeClr val="bg1"/>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4" y="4973232"/>
            <a:ext cx="3419872" cy="1664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7"/>
            <a:ext cx="7993062" cy="638944"/>
          </a:xfrm>
        </p:spPr>
        <p:txBody>
          <a:bodyPr/>
          <a:lstStyle/>
          <a:p>
            <a:r>
              <a:rPr lang="fr-FR" dirty="0"/>
              <a:t>Envolée des </a:t>
            </a:r>
            <a:r>
              <a:rPr lang="fr-FR" dirty="0" smtClean="0"/>
              <a:t>coûts d’abonnement</a:t>
            </a:r>
            <a:endParaRPr lang="fr-FR" dirty="0"/>
          </a:p>
        </p:txBody>
      </p:sp>
      <p:sp>
        <p:nvSpPr>
          <p:cNvPr id="3" name="Espace réservé du pied de page 2"/>
          <p:cNvSpPr>
            <a:spLocks noGrp="1"/>
          </p:cNvSpPr>
          <p:nvPr>
            <p:ph type="ftr" sz="quarter" idx="11"/>
          </p:nvPr>
        </p:nvSpPr>
        <p:spPr/>
        <p:txBody>
          <a:bodyPr/>
          <a:lstStyle/>
          <a:p>
            <a:pPr>
              <a:defRPr/>
            </a:pPr>
            <a:r>
              <a:rPr lang="fr-FR" smtClean="0"/>
              <a:t>Titre de la présentation</a:t>
            </a:r>
            <a:endParaRPr lang="fr-FR"/>
          </a:p>
        </p:txBody>
      </p:sp>
      <p:sp>
        <p:nvSpPr>
          <p:cNvPr id="5" name="Espace réservé du texte 4"/>
          <p:cNvSpPr>
            <a:spLocks noGrp="1"/>
          </p:cNvSpPr>
          <p:nvPr>
            <p:ph type="body" sz="quarter" idx="15"/>
          </p:nvPr>
        </p:nvSpPr>
        <p:spPr/>
        <p:txBody>
          <a:bodyPr/>
          <a:lstStyle/>
          <a:p>
            <a:endParaRPr lang="fr-FR"/>
          </a:p>
        </p:txBody>
      </p:sp>
      <p:sp>
        <p:nvSpPr>
          <p:cNvPr id="6" name="Espace réservé du texte 2"/>
          <p:cNvSpPr txBox="1">
            <a:spLocks/>
          </p:cNvSpPr>
          <p:nvPr/>
        </p:nvSpPr>
        <p:spPr bwMode="auto">
          <a:xfrm>
            <a:off x="1863439" y="5563313"/>
            <a:ext cx="7128792" cy="905032"/>
          </a:xfrm>
          <a:prstGeom prst="rect">
            <a:avLst/>
          </a:prstGeom>
        </p:spPr>
        <p:txBody>
          <a:bodyPr vert="horz" lIns="36000" tIns="0" rIns="36000" bIns="0" rtlCol="0">
            <a:normAutofit/>
          </a:bodyPr>
          <a:lst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FR" sz="1400" dirty="0" smtClean="0">
                <a:latin typeface="+mn-lt"/>
              </a:rPr>
              <a:t>2018, Université de Liège :  perte de l’équivalent </a:t>
            </a:r>
            <a:r>
              <a:rPr lang="fr-FR" sz="1400" b="1" dirty="0" smtClean="0">
                <a:latin typeface="+mn-lt"/>
              </a:rPr>
              <a:t>de 3 postes de chercheurs </a:t>
            </a:r>
            <a:r>
              <a:rPr lang="fr-FR" sz="1400" dirty="0" smtClean="0">
                <a:latin typeface="+mn-lt"/>
              </a:rPr>
              <a:t>/ an à cause de l’augmentation des frais d’abonnements aux revues</a:t>
            </a:r>
            <a:endParaRPr lang="fr-FR" dirty="0"/>
          </a:p>
        </p:txBody>
      </p:sp>
      <p:grpSp>
        <p:nvGrpSpPr>
          <p:cNvPr id="7" name="Groupe 6"/>
          <p:cNvGrpSpPr/>
          <p:nvPr/>
        </p:nvGrpSpPr>
        <p:grpSpPr>
          <a:xfrm>
            <a:off x="1306976" y="5602180"/>
            <a:ext cx="451703" cy="298031"/>
            <a:chOff x="3152201" y="5561244"/>
            <a:chExt cx="451703" cy="298031"/>
          </a:xfrm>
        </p:grpSpPr>
        <p:cxnSp>
          <p:nvCxnSpPr>
            <p:cNvPr id="8" name="Connecteur droit 7"/>
            <p:cNvCxnSpPr/>
            <p:nvPr/>
          </p:nvCxnSpPr>
          <p:spPr bwMode="auto">
            <a:xfrm>
              <a:off x="3152201" y="5561244"/>
              <a:ext cx="94615" cy="1215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bwMode="auto">
            <a:xfrm flipV="1">
              <a:off x="3248188" y="5609772"/>
              <a:ext cx="106132" cy="743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bwMode="auto">
            <a:xfrm>
              <a:off x="3352948" y="5609772"/>
              <a:ext cx="250956" cy="2495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1" name="Graphique 10"/>
          <p:cNvGraphicFramePr>
            <a:graphicFrameLocks/>
          </p:cNvGraphicFramePr>
          <p:nvPr>
            <p:extLst>
              <p:ext uri="{D42A27DB-BD31-4B8C-83A1-F6EECF244321}">
                <p14:modId xmlns:p14="http://schemas.microsoft.com/office/powerpoint/2010/main" val="918017798"/>
              </p:ext>
            </p:extLst>
          </p:nvPr>
        </p:nvGraphicFramePr>
        <p:xfrm>
          <a:off x="1150938" y="1880430"/>
          <a:ext cx="5670376" cy="319918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bwMode="auto">
          <a:xfrm>
            <a:off x="7236296" y="3480020"/>
            <a:ext cx="1979712" cy="1169551"/>
          </a:xfrm>
          <a:prstGeom prst="rect">
            <a:avLst/>
          </a:prstGeom>
          <a:noFill/>
        </p:spPr>
        <p:txBody>
          <a:bodyPr wrap="square" rtlCol="0">
            <a:spAutoFit/>
          </a:bodyPr>
          <a:lstStyle/>
          <a:p>
            <a:r>
              <a:rPr lang="fr-FR" sz="1400" dirty="0" smtClean="0">
                <a:solidFill>
                  <a:srgbClr val="1D2769"/>
                </a:solidFill>
              </a:rPr>
              <a:t>Sources</a:t>
            </a:r>
          </a:p>
          <a:p>
            <a:pPr marL="285750" indent="-285750">
              <a:buFont typeface="Arial" panose="020B0604020202020204" pitchFamily="34" charset="0"/>
              <a:buChar char="•"/>
            </a:pPr>
            <a:r>
              <a:rPr lang="fr-FR" sz="1400" u="sng" dirty="0" smtClean="0">
                <a:solidFill>
                  <a:srgbClr val="1D2769"/>
                </a:solidFill>
                <a:hlinkClick r:id="rId4" tooltip="https://www.academie-sciences.fr/fr/Rapports-ouvrages-avis-et-recommandations-de-l-Academie/nouveaux-enjeux-edition-scientifique.html"/>
              </a:rPr>
              <a:t>Académie </a:t>
            </a:r>
            <a:r>
              <a:rPr lang="fr-FR" sz="1400" u="sng" dirty="0">
                <a:solidFill>
                  <a:srgbClr val="1D2769"/>
                </a:solidFill>
                <a:hlinkClick r:id="rId4" tooltip="https://www.academie-sciences.fr/fr/Rapports-ouvrages-avis-et-recommandations-de-l-Academie/nouveaux-enjeux-edition-scientifique.html"/>
              </a:rPr>
              <a:t>des Sciences, </a:t>
            </a:r>
            <a:r>
              <a:rPr lang="fr-FR" sz="1400" u="sng" dirty="0" smtClean="0">
                <a:solidFill>
                  <a:srgbClr val="1D2769"/>
                </a:solidFill>
                <a:hlinkClick r:id="rId4" tooltip="https://www.academie-sciences.fr/fr/Rapports-ouvrages-avis-et-recommandations-de-l-Academie/nouveaux-enjeux-edition-scientifique.html"/>
              </a:rPr>
              <a:t>2014</a:t>
            </a:r>
            <a:endParaRPr lang="fr-FR" sz="1400" u="sng" dirty="0" smtClean="0">
              <a:solidFill>
                <a:srgbClr val="1D2769"/>
              </a:solidFill>
            </a:endParaRPr>
          </a:p>
          <a:p>
            <a:pPr marL="285750" indent="-285750">
              <a:buFont typeface="Arial" panose="020B0604020202020204" pitchFamily="34" charset="0"/>
              <a:buChar char="•"/>
            </a:pPr>
            <a:r>
              <a:rPr lang="fr-FR" sz="1400" u="sng" dirty="0" smtClean="0">
                <a:solidFill>
                  <a:srgbClr val="1D2769"/>
                </a:solidFill>
                <a:hlinkClick r:id="rId5"/>
              </a:rPr>
              <a:t>ESGBU 2019</a:t>
            </a:r>
            <a:endParaRPr lang="fr-FR" sz="1400" u="sng" dirty="0" smtClean="0">
              <a:solidFill>
                <a:srgbClr val="1D2769"/>
              </a:solidFill>
            </a:endParaRPr>
          </a:p>
          <a:p>
            <a:pPr marL="285750" indent="-285750">
              <a:buFont typeface="Arial" panose="020B0604020202020204" pitchFamily="34" charset="0"/>
              <a:buChar char="•"/>
            </a:pPr>
            <a:r>
              <a:rPr lang="fr-FR" sz="1400" u="sng" dirty="0" smtClean="0">
                <a:solidFill>
                  <a:srgbClr val="1D2769"/>
                </a:solidFill>
                <a:hlinkClick r:id="rId6"/>
              </a:rPr>
              <a:t>ESGBU </a:t>
            </a:r>
            <a:r>
              <a:rPr lang="fr-FR" sz="1400" u="sng" dirty="0">
                <a:solidFill>
                  <a:srgbClr val="1D2769"/>
                </a:solidFill>
                <a:hlinkClick r:id="rId6"/>
              </a:rPr>
              <a:t>2021</a:t>
            </a:r>
            <a:endParaRPr lang="fr-FR" sz="1400" dirty="0"/>
          </a:p>
        </p:txBody>
      </p:sp>
    </p:spTree>
    <p:extLst>
      <p:ext uri="{BB962C8B-B14F-4D97-AF65-F5344CB8AC3E}">
        <p14:creationId xmlns:p14="http://schemas.microsoft.com/office/powerpoint/2010/main" val="16086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07904" y="-147078"/>
            <a:ext cx="6815782" cy="864096"/>
          </a:xfrm>
        </p:spPr>
        <p:txBody>
          <a:bodyPr>
            <a:normAutofit/>
          </a:bodyPr>
          <a:lstStyle/>
          <a:p>
            <a:r>
              <a:rPr lang="fr-FR" dirty="0" smtClean="0">
                <a:solidFill>
                  <a:srgbClr val="1D2769"/>
                </a:solidFill>
              </a:rPr>
              <a:t>Inégalité d’accès</a:t>
            </a: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0" y="994017"/>
            <a:ext cx="9144000" cy="5586984"/>
          </a:xfrm>
          <a:prstGeom prst="rect">
            <a:avLst/>
          </a:prstGeom>
        </p:spPr>
      </p:pic>
      <p:sp>
        <p:nvSpPr>
          <p:cNvPr id="7" name="Rectangle 6"/>
          <p:cNvSpPr/>
          <p:nvPr/>
        </p:nvSpPr>
        <p:spPr>
          <a:xfrm>
            <a:off x="-30325" y="6581001"/>
            <a:ext cx="9204649" cy="276999"/>
          </a:xfrm>
          <a:prstGeom prst="rect">
            <a:avLst/>
          </a:prstGeom>
        </p:spPr>
        <p:txBody>
          <a:bodyPr wrap="square">
            <a:spAutoFit/>
          </a:bodyPr>
          <a:lstStyle/>
          <a:p>
            <a:r>
              <a:rPr lang="en-US" sz="1200" u="sng" dirty="0">
                <a:solidFill>
                  <a:srgbClr val="00B0F0"/>
                </a:solidFill>
                <a:hlinkClick r:id="rId3"/>
              </a:rPr>
              <a:t>Source : </a:t>
            </a:r>
            <a:r>
              <a:rPr lang="en-US" sz="1200" dirty="0">
                <a:solidFill>
                  <a:srgbClr val="00B0F0"/>
                </a:solidFill>
                <a:hlinkClick r:id="rId3"/>
              </a:rPr>
              <a:t>Worldwide inequality in access to full text scientific articles: the example of ophthalmology</a:t>
            </a:r>
            <a:endParaRPr lang="fr-FR" sz="1200" dirty="0">
              <a:solidFill>
                <a:srgbClr val="00B0F0"/>
              </a:solidFill>
            </a:endParaRPr>
          </a:p>
        </p:txBody>
      </p:sp>
    </p:spTree>
    <p:extLst>
      <p:ext uri="{BB962C8B-B14F-4D97-AF65-F5344CB8AC3E}">
        <p14:creationId xmlns:p14="http://schemas.microsoft.com/office/powerpoint/2010/main" val="783878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3"/>
          <p:cNvSpPr>
            <a:spLocks/>
          </p:cNvSpPr>
          <p:nvPr/>
        </p:nvSpPr>
        <p:spPr bwMode="auto">
          <a:xfrm>
            <a:off x="2699792" y="2228384"/>
            <a:ext cx="3168351" cy="456754"/>
          </a:xfrm>
          <a:prstGeom prst="rect">
            <a:avLst/>
          </a:prstGeom>
        </p:spPr>
        <p:txBody>
          <a:bodyPr vert="horz" lIns="36000" tIns="0" rIns="36000" bIns="0" rtlCol="0">
            <a:normAutofit/>
          </a:bodyPr>
          <a:lst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ctr">
              <a:defRPr/>
            </a:pPr>
            <a:endParaRPr lang="fr-FR" sz="1400" b="1">
              <a:solidFill>
                <a:srgbClr val="E6332A"/>
              </a:solidFill>
              <a:latin typeface="Arial"/>
            </a:endParaRPr>
          </a:p>
        </p:txBody>
      </p:sp>
      <p:sp>
        <p:nvSpPr>
          <p:cNvPr id="5" name="Titre 2"/>
          <p:cNvSpPr>
            <a:spLocks noGrp="1"/>
          </p:cNvSpPr>
          <p:nvPr>
            <p:ph type="title"/>
          </p:nvPr>
        </p:nvSpPr>
        <p:spPr bwMode="auto">
          <a:xfrm>
            <a:off x="996578" y="980883"/>
            <a:ext cx="8147422" cy="1143000"/>
          </a:xfrm>
        </p:spPr>
        <p:txBody>
          <a:bodyPr>
            <a:noAutofit/>
          </a:bodyPr>
          <a:lstStyle/>
          <a:p>
            <a:pPr lvl="0">
              <a:lnSpc>
                <a:spcPct val="100000"/>
              </a:lnSpc>
              <a:spcBef>
                <a:spcPts val="0"/>
              </a:spcBef>
              <a:defRPr/>
            </a:pPr>
            <a:r>
              <a:rPr lang="fr-FR" dirty="0" smtClean="0">
                <a:solidFill>
                  <a:schemeClr val="accent2"/>
                </a:solidFill>
              </a:rPr>
              <a:t>Intérêt pour la science</a:t>
            </a:r>
            <a:endParaRPr dirty="0">
              <a:solidFill>
                <a:schemeClr val="accent2"/>
              </a:solidFill>
            </a:endParaRPr>
          </a:p>
        </p:txBody>
      </p:sp>
      <p:grpSp>
        <p:nvGrpSpPr>
          <p:cNvPr id="6" name="Groupe 3"/>
          <p:cNvGrpSpPr/>
          <p:nvPr/>
        </p:nvGrpSpPr>
        <p:grpSpPr bwMode="auto">
          <a:xfrm>
            <a:off x="170259" y="2456761"/>
            <a:ext cx="3852981" cy="4031733"/>
            <a:chOff x="4860032" y="2949650"/>
            <a:chExt cx="3925003" cy="4158164"/>
          </a:xfrm>
        </p:grpSpPr>
        <p:pic>
          <p:nvPicPr>
            <p:cNvPr id="7" name="Image 1"/>
            <p:cNvPicPr>
              <a:picLocks noChangeAspect="1"/>
            </p:cNvPicPr>
            <p:nvPr/>
          </p:nvPicPr>
          <p:blipFill>
            <a:blip r:embed="rId3"/>
            <a:stretch/>
          </p:blipFill>
          <p:spPr bwMode="auto">
            <a:xfrm>
              <a:off x="4860032" y="2949650"/>
              <a:ext cx="3923928" cy="3923928"/>
            </a:xfrm>
            <a:prstGeom prst="rect">
              <a:avLst/>
            </a:prstGeom>
          </p:spPr>
        </p:pic>
        <p:sp>
          <p:nvSpPr>
            <p:cNvPr id="8" name="ZoneTexte 2"/>
            <p:cNvSpPr>
              <a:spLocks/>
            </p:cNvSpPr>
            <p:nvPr/>
          </p:nvSpPr>
          <p:spPr bwMode="auto">
            <a:xfrm>
              <a:off x="7291923" y="6941163"/>
              <a:ext cx="1493112" cy="166650"/>
            </a:xfrm>
            <a:prstGeom prst="rect">
              <a:avLst/>
            </a:prstGeom>
            <a:noFill/>
          </p:spPr>
          <p:txBody>
            <a:bodyPr wrap="none" lIns="36000" tIns="0" rIns="36000" bIns="0" rtlCol="0">
              <a:spAutoFit/>
            </a:bodyPr>
            <a:lstStyle/>
            <a:p>
              <a:pPr defTabSz="914400">
                <a:defRPr/>
              </a:pPr>
              <a:r>
                <a:rPr lang="fr-FR" sz="1050"/>
                <a:t>CC BY-SA Etche homo</a:t>
              </a:r>
            </a:p>
          </p:txBody>
        </p:sp>
      </p:grpSp>
      <p:sp>
        <p:nvSpPr>
          <p:cNvPr id="10" name="ZoneTexte 7"/>
          <p:cNvSpPr>
            <a:spLocks/>
          </p:cNvSpPr>
          <p:nvPr/>
        </p:nvSpPr>
        <p:spPr bwMode="auto">
          <a:xfrm>
            <a:off x="4499992" y="3081006"/>
            <a:ext cx="4248472" cy="830997"/>
          </a:xfrm>
          <a:prstGeom prst="rect">
            <a:avLst/>
          </a:prstGeom>
          <a:noFill/>
          <a:ln>
            <a:noFill/>
          </a:ln>
        </p:spPr>
        <p:txBody>
          <a:bodyPr wrap="square" lIns="36000" tIns="0" rIns="36000" bIns="0" rtlCol="0">
            <a:spAutoFit/>
          </a:bodyPr>
          <a:lstStyle/>
          <a:p>
            <a:pPr algn="ctr">
              <a:lnSpc>
                <a:spcPct val="150000"/>
              </a:lnSpc>
              <a:defRPr/>
            </a:pPr>
            <a:r>
              <a:rPr lang="fr-FR" b="1" dirty="0">
                <a:solidFill>
                  <a:srgbClr val="002060"/>
                </a:solidFill>
              </a:rPr>
              <a:t>Les citoyens souhaitent avoir accès à la science</a:t>
            </a:r>
            <a:endParaRPr dirty="0"/>
          </a:p>
        </p:txBody>
      </p:sp>
    </p:spTree>
    <p:extLst>
      <p:ext uri="{BB962C8B-B14F-4D97-AF65-F5344CB8AC3E}">
        <p14:creationId xmlns:p14="http://schemas.microsoft.com/office/powerpoint/2010/main" val="76938324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710952"/>
          </a:xfrm>
        </p:spPr>
        <p:txBody>
          <a:bodyPr/>
          <a:lstStyle/>
          <a:p>
            <a:r>
              <a:rPr lang="fr-FR" dirty="0" smtClean="0"/>
              <a:t>Visibilité de vos recherches</a:t>
            </a:r>
            <a:endParaRPr lang="fr-FR" dirty="0"/>
          </a:p>
        </p:txBody>
      </p:sp>
      <p:sp>
        <p:nvSpPr>
          <p:cNvPr id="3" name="Espace réservé du texte 2"/>
          <p:cNvSpPr>
            <a:spLocks noGrp="1"/>
          </p:cNvSpPr>
          <p:nvPr>
            <p:ph type="body" sz="quarter" idx="12"/>
          </p:nvPr>
        </p:nvSpPr>
        <p:spPr>
          <a:xfrm>
            <a:off x="1150938" y="1916832"/>
            <a:ext cx="7885558" cy="4391893"/>
          </a:xfrm>
        </p:spPr>
        <p:txBody>
          <a:bodyPr/>
          <a:lstStyle/>
          <a:p>
            <a:r>
              <a:rPr lang="fr-FR" dirty="0" smtClean="0"/>
              <a:t>Dans les moteurs de recherche et des bases de données. Ex : </a:t>
            </a:r>
          </a:p>
          <a:p>
            <a:endParaRPr lang="fr-FR" dirty="0" smtClean="0"/>
          </a:p>
          <a:p>
            <a:endParaRPr lang="fr-FR" dirty="0" smtClean="0"/>
          </a:p>
          <a:p>
            <a:endParaRPr lang="fr-FR" dirty="0"/>
          </a:p>
          <a:p>
            <a:endParaRPr lang="fr-FR" dirty="0" smtClean="0"/>
          </a:p>
          <a:p>
            <a:pPr marL="285750" indent="-285750">
              <a:buFont typeface="Arial" panose="020B0604020202020204" pitchFamily="34" charset="0"/>
              <a:buChar char="•"/>
            </a:pPr>
            <a:endParaRPr lang="fr-FR" dirty="0"/>
          </a:p>
          <a:p>
            <a:endParaRPr lang="fr-FR" dirty="0" smtClean="0"/>
          </a:p>
          <a:p>
            <a:endParaRPr lang="fr-FR" dirty="0" smtClean="0"/>
          </a:p>
          <a:p>
            <a:r>
              <a:rPr lang="fr-FR" dirty="0" smtClean="0"/>
              <a:t>Dans les catalogues des bibliothèques</a:t>
            </a:r>
          </a:p>
          <a:p>
            <a:endParaRPr lang="fr-FR" dirty="0"/>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587" y="2541043"/>
            <a:ext cx="1662545" cy="1246909"/>
          </a:xfrm>
          <a:prstGeom prst="rect">
            <a:avLst/>
          </a:prstGeom>
        </p:spPr>
      </p:pic>
      <p:pic>
        <p:nvPicPr>
          <p:cNvPr id="7" name="Image 6"/>
          <p:cNvPicPr>
            <a:picLocks noChangeAspect="1"/>
          </p:cNvPicPr>
          <p:nvPr/>
        </p:nvPicPr>
        <p:blipFill>
          <a:blip r:embed="rId4"/>
          <a:stretch>
            <a:fillRect/>
          </a:stretch>
        </p:blipFill>
        <p:spPr>
          <a:xfrm>
            <a:off x="3363775" y="2561124"/>
            <a:ext cx="2742526" cy="959544"/>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2817" y="2780928"/>
            <a:ext cx="2409508" cy="963803"/>
          </a:xfrm>
          <a:prstGeom prst="rect">
            <a:avLst/>
          </a:prstGeom>
        </p:spPr>
      </p:pic>
    </p:spTree>
    <p:extLst>
      <p:ext uri="{BB962C8B-B14F-4D97-AF65-F5344CB8AC3E}">
        <p14:creationId xmlns:p14="http://schemas.microsoft.com/office/powerpoint/2010/main" val="22126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2"/>
          <a:stretch>
            <a:fillRect/>
          </a:stretch>
        </p:blipFill>
        <p:spPr>
          <a:xfrm>
            <a:off x="1" y="0"/>
            <a:ext cx="9156666" cy="2766947"/>
          </a:xfrm>
          <a:prstGeom prst="rect">
            <a:avLst/>
          </a:prstGeom>
        </p:spPr>
      </p:pic>
      <p:pic>
        <p:nvPicPr>
          <p:cNvPr id="6" name="Image 5"/>
          <p:cNvPicPr>
            <a:picLocks noChangeAspect="1"/>
          </p:cNvPicPr>
          <p:nvPr/>
        </p:nvPicPr>
        <p:blipFill>
          <a:blip r:embed="rId3"/>
          <a:stretch>
            <a:fillRect/>
          </a:stretch>
        </p:blipFill>
        <p:spPr>
          <a:xfrm>
            <a:off x="1" y="3021873"/>
            <a:ext cx="7092280" cy="3814221"/>
          </a:xfrm>
          <a:prstGeom prst="rect">
            <a:avLst/>
          </a:prstGeom>
        </p:spPr>
      </p:pic>
      <p:sp>
        <p:nvSpPr>
          <p:cNvPr id="7" name="Flèche courbée vers la gauche 6"/>
          <p:cNvSpPr/>
          <p:nvPr/>
        </p:nvSpPr>
        <p:spPr>
          <a:xfrm>
            <a:off x="7956376" y="2462362"/>
            <a:ext cx="360040"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813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710952"/>
          </a:xfrm>
        </p:spPr>
        <p:txBody>
          <a:bodyPr/>
          <a:lstStyle/>
          <a:p>
            <a:r>
              <a:rPr lang="fr-FR" dirty="0" smtClean="0"/>
              <a:t>Visibilité de vos recherches</a:t>
            </a:r>
            <a:endParaRPr lang="fr-FR" dirty="0"/>
          </a:p>
        </p:txBody>
      </p:sp>
      <p:sp>
        <p:nvSpPr>
          <p:cNvPr id="3" name="Espace réservé du texte 2"/>
          <p:cNvSpPr>
            <a:spLocks noGrp="1"/>
          </p:cNvSpPr>
          <p:nvPr>
            <p:ph type="body" sz="quarter" idx="12"/>
          </p:nvPr>
        </p:nvSpPr>
        <p:spPr>
          <a:xfrm>
            <a:off x="1150938" y="1916832"/>
            <a:ext cx="7561262" cy="4391893"/>
          </a:xfrm>
        </p:spPr>
        <p:txBody>
          <a:bodyPr/>
          <a:lstStyle/>
          <a:p>
            <a:r>
              <a:rPr lang="fr-FR" dirty="0" smtClean="0"/>
              <a:t>Données moissonnées par des moteurs de recherche et des bases de données. Ex : </a:t>
            </a:r>
          </a:p>
          <a:p>
            <a:endParaRPr lang="fr-FR" dirty="0" smtClean="0"/>
          </a:p>
          <a:p>
            <a:endParaRPr lang="fr-FR" dirty="0" smtClean="0"/>
          </a:p>
          <a:p>
            <a:endParaRPr lang="fr-FR" dirty="0"/>
          </a:p>
          <a:p>
            <a:endParaRPr lang="fr-FR" dirty="0" smtClean="0"/>
          </a:p>
          <a:p>
            <a:pPr marL="285750" indent="-285750">
              <a:buFont typeface="Arial" panose="020B0604020202020204" pitchFamily="34" charset="0"/>
              <a:buChar char="•"/>
            </a:pPr>
            <a:endParaRPr lang="fr-FR" dirty="0"/>
          </a:p>
          <a:p>
            <a:r>
              <a:rPr lang="fr-FR" dirty="0" smtClean="0"/>
              <a:t>Signalement dans les catalogues de bibliothèque</a:t>
            </a:r>
          </a:p>
          <a:p>
            <a:endParaRPr lang="fr-FR" dirty="0"/>
          </a:p>
          <a:p>
            <a:endParaRPr lang="fr-FR" dirty="0"/>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587" y="2541043"/>
            <a:ext cx="1662545" cy="1246909"/>
          </a:xfrm>
          <a:prstGeom prst="rect">
            <a:avLst/>
          </a:prstGeom>
        </p:spPr>
      </p:pic>
      <p:pic>
        <p:nvPicPr>
          <p:cNvPr id="7" name="Image 6"/>
          <p:cNvPicPr>
            <a:picLocks noChangeAspect="1"/>
          </p:cNvPicPr>
          <p:nvPr/>
        </p:nvPicPr>
        <p:blipFill>
          <a:blip r:embed="rId3"/>
          <a:stretch>
            <a:fillRect/>
          </a:stretch>
        </p:blipFill>
        <p:spPr>
          <a:xfrm>
            <a:off x="3363775" y="2561124"/>
            <a:ext cx="2742526" cy="95954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2817" y="2780928"/>
            <a:ext cx="2409508" cy="963803"/>
          </a:xfrm>
          <a:prstGeom prst="rect">
            <a:avLst/>
          </a:prstGeom>
        </p:spPr>
      </p:pic>
      <p:sp>
        <p:nvSpPr>
          <p:cNvPr id="6" name="Rectangle 5"/>
          <p:cNvSpPr/>
          <p:nvPr/>
        </p:nvSpPr>
        <p:spPr>
          <a:xfrm>
            <a:off x="1261587" y="4733607"/>
            <a:ext cx="3888432" cy="1152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smtClean="0">
                <a:solidFill>
                  <a:schemeClr val="accent2"/>
                </a:solidFill>
                <a:latin typeface="+mj-lt"/>
              </a:rPr>
              <a:t>HAL en 2021</a:t>
            </a:r>
            <a:endParaRPr lang="fr-FR" sz="1600" b="1" u="sng" dirty="0">
              <a:solidFill>
                <a:schemeClr val="accent2"/>
              </a:solidFill>
              <a:latin typeface="+mj-lt"/>
            </a:endParaRPr>
          </a:p>
          <a:p>
            <a:pPr lvl="1"/>
            <a:r>
              <a:rPr lang="fr-FR" sz="1600" dirty="0">
                <a:solidFill>
                  <a:schemeClr val="accent1"/>
                </a:solidFill>
              </a:rPr>
              <a:t>26,8</a:t>
            </a:r>
            <a:r>
              <a:rPr lang="fr-FR" sz="1600" dirty="0">
                <a:solidFill>
                  <a:schemeClr val="accent2"/>
                </a:solidFill>
              </a:rPr>
              <a:t> M téléchargements de fichiers</a:t>
            </a:r>
          </a:p>
          <a:p>
            <a:pPr lvl="1"/>
            <a:r>
              <a:rPr lang="fr-FR" sz="1600" dirty="0">
                <a:solidFill>
                  <a:schemeClr val="accent1"/>
                </a:solidFill>
              </a:rPr>
              <a:t>20,5</a:t>
            </a:r>
            <a:r>
              <a:rPr lang="fr-FR" sz="1600" dirty="0">
                <a:solidFill>
                  <a:schemeClr val="accent2"/>
                </a:solidFill>
              </a:rPr>
              <a:t> M consultations de </a:t>
            </a:r>
            <a:r>
              <a:rPr lang="fr-FR" sz="1600" dirty="0" smtClean="0">
                <a:solidFill>
                  <a:schemeClr val="accent2"/>
                </a:solidFill>
              </a:rPr>
              <a:t>notices</a:t>
            </a:r>
            <a:endParaRPr lang="fr-FR" sz="1600" dirty="0">
              <a:solidFill>
                <a:schemeClr val="accent2"/>
              </a:solidFill>
            </a:endParaRPr>
          </a:p>
        </p:txBody>
      </p:sp>
    </p:spTree>
    <p:extLst>
      <p:ext uri="{BB962C8B-B14F-4D97-AF65-F5344CB8AC3E}">
        <p14:creationId xmlns:p14="http://schemas.microsoft.com/office/powerpoint/2010/main" val="213773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863142"/>
          </a:xfrm>
        </p:spPr>
        <p:txBody>
          <a:bodyPr/>
          <a:lstStyle/>
          <a:p>
            <a:r>
              <a:rPr lang="fr-FR" dirty="0" smtClean="0"/>
              <a:t>Exigences des financeurs</a:t>
            </a:r>
            <a:endParaRPr lang="fr-FR" dirty="0"/>
          </a:p>
        </p:txBody>
      </p:sp>
      <p:sp>
        <p:nvSpPr>
          <p:cNvPr id="3" name="Espace réservé du texte 2"/>
          <p:cNvSpPr>
            <a:spLocks noGrp="1"/>
          </p:cNvSpPr>
          <p:nvPr>
            <p:ph type="body" sz="quarter" idx="12"/>
          </p:nvPr>
        </p:nvSpPr>
        <p:spPr/>
        <p:txBody>
          <a:bodyPr/>
          <a:lstStyle/>
          <a:p>
            <a:r>
              <a:rPr lang="fr-FR" dirty="0" smtClean="0"/>
              <a:t>Disponibilité </a:t>
            </a:r>
            <a:r>
              <a:rPr lang="fr-FR" u="sng" dirty="0" smtClean="0">
                <a:solidFill>
                  <a:schemeClr val="accent2"/>
                </a:solidFill>
              </a:rPr>
              <a:t>immédiate</a:t>
            </a:r>
            <a:r>
              <a:rPr lang="fr-FR" dirty="0" smtClean="0"/>
              <a:t> de la publication</a:t>
            </a:r>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496" y="2840734"/>
            <a:ext cx="2340942" cy="70945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356" y="2541451"/>
            <a:ext cx="1680800" cy="1308016"/>
          </a:xfrm>
          <a:prstGeom prst="rect">
            <a:avLst/>
          </a:prstGeom>
        </p:spPr>
      </p:pic>
      <p:pic>
        <p:nvPicPr>
          <p:cNvPr id="9" name="Image 8"/>
          <p:cNvPicPr>
            <a:picLocks noChangeAspect="1"/>
          </p:cNvPicPr>
          <p:nvPr/>
        </p:nvPicPr>
        <p:blipFill>
          <a:blip r:embed="rId4"/>
          <a:stretch>
            <a:fillRect/>
          </a:stretch>
        </p:blipFill>
        <p:spPr>
          <a:xfrm>
            <a:off x="1162500" y="2728122"/>
            <a:ext cx="2178367" cy="808691"/>
          </a:xfrm>
          <a:prstGeom prst="rect">
            <a:avLst/>
          </a:prstGeom>
        </p:spPr>
      </p:pic>
      <p:sp>
        <p:nvSpPr>
          <p:cNvPr id="10" name="Rectangle 9"/>
          <p:cNvSpPr/>
          <p:nvPr/>
        </p:nvSpPr>
        <p:spPr>
          <a:xfrm>
            <a:off x="4788024" y="4696123"/>
            <a:ext cx="3168352" cy="106522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Dépôt dans une archive ouverte (HAL)</a:t>
            </a:r>
            <a:endParaRPr lang="fr-FR" dirty="0">
              <a:solidFill>
                <a:schemeClr val="accent2"/>
              </a:solidFill>
            </a:endParaRPr>
          </a:p>
        </p:txBody>
      </p:sp>
      <p:cxnSp>
        <p:nvCxnSpPr>
          <p:cNvPr id="12" name="Connecteur droit avec flèche 11"/>
          <p:cNvCxnSpPr/>
          <p:nvPr/>
        </p:nvCxnSpPr>
        <p:spPr>
          <a:xfrm>
            <a:off x="5364088" y="3550185"/>
            <a:ext cx="288032" cy="9962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H="1">
            <a:off x="6588224" y="3550185"/>
            <a:ext cx="253532" cy="9962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08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2932" y="1137902"/>
            <a:ext cx="7535862" cy="643388"/>
          </a:xfrm>
        </p:spPr>
        <p:txBody>
          <a:bodyPr>
            <a:normAutofit fontScale="90000"/>
          </a:bodyPr>
          <a:lstStyle/>
          <a:p>
            <a:r>
              <a:rPr lang="fr-FR" dirty="0" smtClean="0"/>
              <a:t>Politique science ouverte de SU</a:t>
            </a:r>
            <a:endParaRPr lang="fr-FR" dirty="0"/>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
        <p:nvSpPr>
          <p:cNvPr id="4" name="Espace réservé du texte 3"/>
          <p:cNvSpPr>
            <a:spLocks noGrp="1"/>
          </p:cNvSpPr>
          <p:nvPr>
            <p:ph type="body" sz="quarter" idx="12"/>
          </p:nvPr>
        </p:nvSpPr>
        <p:spPr>
          <a:xfrm>
            <a:off x="1152932" y="2157277"/>
            <a:ext cx="7848872" cy="3268964"/>
          </a:xfrm>
        </p:spPr>
        <p:txBody>
          <a:bodyPr>
            <a:normAutofit lnSpcReduction="10000"/>
          </a:bodyPr>
          <a:lstStyle/>
          <a:p>
            <a:r>
              <a:rPr lang="fr-FR" dirty="0" smtClean="0"/>
              <a:t>Science </a:t>
            </a:r>
            <a:r>
              <a:rPr lang="fr-FR" dirty="0"/>
              <a:t>ouverte </a:t>
            </a:r>
            <a:r>
              <a:rPr lang="fr-FR" dirty="0" smtClean="0"/>
              <a:t>= axe stratégique </a:t>
            </a:r>
            <a:r>
              <a:rPr lang="fr-FR" dirty="0"/>
              <a:t>de </a:t>
            </a:r>
            <a:r>
              <a:rPr lang="fr-FR" dirty="0" smtClean="0"/>
              <a:t>SU</a:t>
            </a:r>
          </a:p>
          <a:p>
            <a:r>
              <a:rPr lang="fr-FR" dirty="0" smtClean="0">
                <a:hlinkClick r:id="rId2"/>
              </a:rPr>
              <a:t>Projet </a:t>
            </a:r>
            <a:r>
              <a:rPr lang="fr-FR" dirty="0">
                <a:hlinkClick r:id="rId2"/>
              </a:rPr>
              <a:t>d’établissement </a:t>
            </a:r>
            <a:r>
              <a:rPr lang="fr-FR" dirty="0" smtClean="0">
                <a:hlinkClick r:id="rId2"/>
              </a:rPr>
              <a:t>2019-2024</a:t>
            </a:r>
            <a:r>
              <a:rPr lang="fr-FR" dirty="0" smtClean="0"/>
              <a:t> </a:t>
            </a:r>
            <a:endParaRPr lang="fr-FR" dirty="0"/>
          </a:p>
          <a:p>
            <a:r>
              <a:rPr lang="fr-FR" dirty="0" smtClean="0">
                <a:latin typeface="+mn-lt"/>
              </a:rPr>
              <a:t>« Participer </a:t>
            </a:r>
            <a:r>
              <a:rPr lang="fr-FR" dirty="0">
                <a:latin typeface="+mn-lt"/>
              </a:rPr>
              <a:t>pleinement aux révolutions de la science ouverte, du numérique et des </a:t>
            </a:r>
            <a:r>
              <a:rPr lang="fr-FR" dirty="0" smtClean="0">
                <a:latin typeface="+mn-lt"/>
              </a:rPr>
              <a:t>données »</a:t>
            </a:r>
          </a:p>
          <a:p>
            <a:pPr marL="285750" indent="-285750">
              <a:buFont typeface="Arial" panose="020B0604020202020204" pitchFamily="34" charset="0"/>
              <a:buChar char="•"/>
            </a:pPr>
            <a:endParaRPr lang="fr-FR" b="1" dirty="0"/>
          </a:p>
          <a:p>
            <a:r>
              <a:rPr lang="fr-FR" dirty="0" smtClean="0"/>
              <a:t>Engagement pour le libre </a:t>
            </a:r>
            <a:r>
              <a:rPr lang="fr-FR" dirty="0"/>
              <a:t>accès / HAL</a:t>
            </a:r>
          </a:p>
          <a:p>
            <a:r>
              <a:rPr lang="fr-FR" dirty="0" smtClean="0">
                <a:hlinkClick r:id="rId3"/>
              </a:rPr>
              <a:t>Charte </a:t>
            </a:r>
            <a:r>
              <a:rPr lang="fr-FR" dirty="0">
                <a:hlinkClick r:id="rId3"/>
              </a:rPr>
              <a:t>pour le libre accès aux </a:t>
            </a:r>
            <a:r>
              <a:rPr lang="fr-FR" dirty="0" smtClean="0">
                <a:hlinkClick r:id="rId3"/>
              </a:rPr>
              <a:t>publications</a:t>
            </a:r>
            <a:r>
              <a:rPr lang="fr-FR" dirty="0" smtClean="0"/>
              <a:t> (votée en 2019)</a:t>
            </a:r>
          </a:p>
          <a:p>
            <a:pPr marL="806450" indent="-285750">
              <a:buFont typeface="Arial" panose="020B0604020202020204" pitchFamily="34" charset="0"/>
              <a:buChar char="•"/>
            </a:pPr>
            <a:r>
              <a:rPr lang="fr-FR" dirty="0" smtClean="0">
                <a:latin typeface="+mn-lt"/>
              </a:rPr>
              <a:t>Articles, actes de colloque : dépôt du texte intégral</a:t>
            </a:r>
          </a:p>
          <a:p>
            <a:pPr marL="806450" indent="-285750">
              <a:buFont typeface="Arial" panose="020B0604020202020204" pitchFamily="34" charset="0"/>
              <a:buChar char="•"/>
            </a:pPr>
            <a:r>
              <a:rPr lang="fr-FR" dirty="0" smtClean="0">
                <a:latin typeface="+mn-lt"/>
              </a:rPr>
              <a:t>Autres publications : dépôt des références bibliographiques</a:t>
            </a:r>
            <a:endParaRPr lang="fr-FR" dirty="0">
              <a:latin typeface="+mn-lt"/>
            </a:endParaRPr>
          </a:p>
          <a:p>
            <a:pPr marL="285750" indent="-285750">
              <a:buFont typeface="Arial" panose="020B0604020202020204" pitchFamily="34" charset="0"/>
              <a:buChar char="•"/>
            </a:pPr>
            <a:endParaRPr lang="fr-FR" b="1" dirty="0"/>
          </a:p>
          <a:p>
            <a:r>
              <a:rPr lang="fr-FR" dirty="0" smtClean="0"/>
              <a:t>Évaluation interne</a:t>
            </a:r>
          </a:p>
          <a:p>
            <a:r>
              <a:rPr lang="fr-FR" dirty="0">
                <a:hlinkClick r:id="rId4"/>
              </a:rPr>
              <a:t>Politique de valorisation des actions pour la science ouverte dans l’évaluation interne de la </a:t>
            </a:r>
            <a:r>
              <a:rPr lang="fr-FR" dirty="0" smtClean="0">
                <a:hlinkClick r:id="rId4"/>
              </a:rPr>
              <a:t>recherche</a:t>
            </a:r>
            <a:r>
              <a:rPr lang="fr-FR" dirty="0" smtClean="0"/>
              <a:t> (2021)</a:t>
            </a:r>
            <a:endParaRPr lang="fr-FR" dirty="0"/>
          </a:p>
        </p:txBody>
      </p:sp>
      <p:sp>
        <p:nvSpPr>
          <p:cNvPr id="5" name="Espace réservé du texte 4"/>
          <p:cNvSpPr>
            <a:spLocks noGrp="1"/>
          </p:cNvSpPr>
          <p:nvPr>
            <p:ph type="body" sz="quarter" idx="15"/>
          </p:nvPr>
        </p:nvSpPr>
        <p:spPr/>
        <p:txBody>
          <a:bodyPr/>
          <a:lstStyle/>
          <a:p>
            <a:endParaRPr lang="fr-FR" dirty="0"/>
          </a:p>
        </p:txBody>
      </p:sp>
      <p:sp>
        <p:nvSpPr>
          <p:cNvPr id="6" name="Rectangle 4"/>
          <p:cNvSpPr/>
          <p:nvPr/>
        </p:nvSpPr>
        <p:spPr bwMode="auto">
          <a:xfrm>
            <a:off x="5266674" y="5802228"/>
            <a:ext cx="3405134" cy="907941"/>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txBody>
          <a:bodyPr wrap="square">
            <a:spAutoFit/>
          </a:bodyPr>
          <a:lstStyle/>
          <a:p>
            <a:pPr>
              <a:spcBef>
                <a:spcPts val="300"/>
              </a:spcBef>
              <a:spcAft>
                <a:spcPts val="300"/>
              </a:spcAft>
              <a:defRPr/>
            </a:pPr>
            <a:r>
              <a:rPr lang="fr-FR" sz="1400" b="1" kern="0" dirty="0" smtClean="0">
                <a:solidFill>
                  <a:srgbClr val="002060"/>
                </a:solidFill>
                <a:cs typeface="Arial"/>
              </a:rPr>
              <a:t>Lien utile :</a:t>
            </a:r>
            <a:endParaRPr lang="fr-FR" sz="1400" kern="0" dirty="0">
              <a:solidFill>
                <a:srgbClr val="002060"/>
              </a:solidFill>
              <a:cs typeface="Arial"/>
              <a:hlinkClick r:id="rId5" tooltip="https://www.legifrance.gouv.fr/eli/loi/2016/10/7/ECFI1524250L/jo#JORFARTI000033202841"/>
            </a:endParaRPr>
          </a:p>
          <a:p>
            <a:pPr>
              <a:spcBef>
                <a:spcPts val="300"/>
              </a:spcBef>
              <a:spcAft>
                <a:spcPts val="300"/>
              </a:spcAft>
              <a:defRPr/>
            </a:pPr>
            <a:r>
              <a:rPr lang="fr-FR" sz="1400" dirty="0" smtClean="0">
                <a:hlinkClick r:id="rId6"/>
              </a:rPr>
              <a:t>Engagements de Sorbonne Université pour la science ouverte</a:t>
            </a:r>
            <a:endParaRPr lang="fr-FR" sz="1400" kern="0" dirty="0">
              <a:solidFill>
                <a:srgbClr val="002060"/>
              </a:solidFill>
              <a:cs typeface="Arial"/>
            </a:endParaRPr>
          </a:p>
          <a:p>
            <a:pPr>
              <a:spcBef>
                <a:spcPts val="300"/>
              </a:spcBef>
              <a:spcAft>
                <a:spcPts val="300"/>
              </a:spcAft>
              <a:defRPr/>
            </a:pPr>
            <a:endParaRPr lang="fr-FR" sz="100" dirty="0" smtClean="0"/>
          </a:p>
        </p:txBody>
      </p:sp>
    </p:spTree>
    <p:extLst>
      <p:ext uri="{BB962C8B-B14F-4D97-AF65-F5344CB8AC3E}">
        <p14:creationId xmlns:p14="http://schemas.microsoft.com/office/powerpoint/2010/main" val="16833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Politique science ouverte du CNRS</a:t>
            </a:r>
            <a:endParaRPr lang="fr-FR" dirty="0"/>
          </a:p>
        </p:txBody>
      </p:sp>
      <p:sp>
        <p:nvSpPr>
          <p:cNvPr id="3" name="Espace réservé du texte 2"/>
          <p:cNvSpPr>
            <a:spLocks noGrp="1"/>
          </p:cNvSpPr>
          <p:nvPr>
            <p:ph type="body" sz="quarter" idx="12"/>
          </p:nvPr>
        </p:nvSpPr>
        <p:spPr>
          <a:xfrm>
            <a:off x="1150938" y="2636911"/>
            <a:ext cx="7561262" cy="3671813"/>
          </a:xfrm>
        </p:spPr>
        <p:txBody>
          <a:bodyPr/>
          <a:lstStyle/>
          <a:p>
            <a:r>
              <a:rPr lang="fr-FR" dirty="0" smtClean="0"/>
              <a:t>Objectif : 100% des publications en libre accès</a:t>
            </a:r>
          </a:p>
          <a:p>
            <a:endParaRPr lang="fr-FR" dirty="0"/>
          </a:p>
          <a:p>
            <a:r>
              <a:rPr lang="fr-FR" dirty="0" smtClean="0"/>
              <a:t>Compte rendu d’activité annuel : import de HAL dans </a:t>
            </a:r>
            <a:r>
              <a:rPr lang="fr-FR" dirty="0" smtClean="0">
                <a:hlinkClick r:id="rId2"/>
              </a:rPr>
              <a:t>RIBAC</a:t>
            </a:r>
            <a:endParaRPr lang="fr-FR" dirty="0" smtClean="0"/>
          </a:p>
        </p:txBody>
      </p:sp>
      <p:sp>
        <p:nvSpPr>
          <p:cNvPr id="4" name="Espace réservé du texte 3"/>
          <p:cNvSpPr>
            <a:spLocks noGrp="1"/>
          </p:cNvSpPr>
          <p:nvPr>
            <p:ph type="body" sz="quarter" idx="15"/>
          </p:nvPr>
        </p:nvSpPr>
        <p:spPr/>
        <p:txBody>
          <a:bodyPr/>
          <a:lstStyle/>
          <a:p>
            <a:endParaRPr lang="fr-FR"/>
          </a:p>
        </p:txBody>
      </p:sp>
      <p:sp>
        <p:nvSpPr>
          <p:cNvPr id="5" name="Rectangle 4"/>
          <p:cNvSpPr/>
          <p:nvPr/>
        </p:nvSpPr>
        <p:spPr bwMode="auto">
          <a:xfrm>
            <a:off x="5029378" y="5085184"/>
            <a:ext cx="3657422" cy="984885"/>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txBody>
          <a:bodyPr wrap="square">
            <a:spAutoFit/>
          </a:bodyPr>
          <a:lstStyle/>
          <a:p>
            <a:pPr>
              <a:spcBef>
                <a:spcPts val="300"/>
              </a:spcBef>
              <a:spcAft>
                <a:spcPts val="300"/>
              </a:spcAft>
              <a:defRPr/>
            </a:pPr>
            <a:r>
              <a:rPr lang="fr-FR" sz="1400" b="1" kern="0" dirty="0" smtClean="0">
                <a:solidFill>
                  <a:srgbClr val="002060"/>
                </a:solidFill>
                <a:cs typeface="Arial"/>
              </a:rPr>
              <a:t>Lien utile :</a:t>
            </a:r>
            <a:endParaRPr lang="fr-FR" sz="1400" kern="0" dirty="0">
              <a:solidFill>
                <a:srgbClr val="002060"/>
              </a:solidFill>
              <a:cs typeface="Arial"/>
              <a:hlinkClick r:id="rId3" tooltip="https://www.legifrance.gouv.fr/eli/loi/2016/10/7/ECFI1524250L/jo#JORFARTI000033202841"/>
            </a:endParaRPr>
          </a:p>
          <a:p>
            <a:pPr>
              <a:spcBef>
                <a:spcPts val="300"/>
              </a:spcBef>
              <a:spcAft>
                <a:spcPts val="300"/>
              </a:spcAft>
              <a:defRPr/>
            </a:pPr>
            <a:r>
              <a:rPr lang="fr-FR" sz="1400" dirty="0" smtClean="0">
                <a:hlinkClick r:id="rId4"/>
              </a:rPr>
              <a:t>Feuille de route science ouverte du CNRS</a:t>
            </a:r>
            <a:endParaRPr lang="fr-FR" sz="1400" dirty="0" smtClean="0"/>
          </a:p>
          <a:p>
            <a:pPr>
              <a:spcBef>
                <a:spcPts val="300"/>
              </a:spcBef>
              <a:spcAft>
                <a:spcPts val="300"/>
              </a:spcAft>
              <a:defRPr/>
            </a:pPr>
            <a:r>
              <a:rPr lang="fr-FR" sz="1400" dirty="0" smtClean="0">
                <a:solidFill>
                  <a:srgbClr val="002060"/>
                </a:solidFill>
                <a:cs typeface="Arial"/>
                <a:hlinkClick r:id="rId2"/>
              </a:rPr>
              <a:t>RIBAC</a:t>
            </a:r>
            <a:endParaRPr lang="fr-FR" sz="1400" kern="0" dirty="0">
              <a:solidFill>
                <a:srgbClr val="002060"/>
              </a:solidFill>
              <a:cs typeface="Arial"/>
            </a:endParaRPr>
          </a:p>
          <a:p>
            <a:pPr>
              <a:spcBef>
                <a:spcPts val="300"/>
              </a:spcBef>
              <a:spcAft>
                <a:spcPts val="300"/>
              </a:spcAft>
              <a:defRPr/>
            </a:pPr>
            <a:endParaRPr lang="fr-FR" sz="100" dirty="0" smtClean="0"/>
          </a:p>
        </p:txBody>
      </p:sp>
    </p:spTree>
    <p:extLst>
      <p:ext uri="{BB962C8B-B14F-4D97-AF65-F5344CB8AC3E}">
        <p14:creationId xmlns:p14="http://schemas.microsoft.com/office/powerpoint/2010/main" val="268738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854968"/>
          </a:xfrm>
        </p:spPr>
        <p:txBody>
          <a:bodyPr/>
          <a:lstStyle/>
          <a:p>
            <a:r>
              <a:rPr lang="fr-FR" dirty="0" smtClean="0"/>
              <a:t>HCERES et science ouverte</a:t>
            </a:r>
            <a:endParaRPr lang="fr-FR" dirty="0"/>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
        <p:nvSpPr>
          <p:cNvPr id="4" name="Espace réservé du texte 3"/>
          <p:cNvSpPr>
            <a:spLocks noGrp="1"/>
          </p:cNvSpPr>
          <p:nvPr>
            <p:ph type="body" sz="quarter" idx="12"/>
          </p:nvPr>
        </p:nvSpPr>
        <p:spPr>
          <a:xfrm>
            <a:off x="971600" y="2276872"/>
            <a:ext cx="7561262" cy="4032250"/>
          </a:xfrm>
        </p:spPr>
        <p:txBody>
          <a:bodyPr>
            <a:normAutofit/>
          </a:bodyPr>
          <a:lstStyle/>
          <a:p>
            <a:pPr marL="285750" indent="-285750" algn="just">
              <a:buFont typeface="Arial" panose="020B0604020202020204" pitchFamily="34" charset="0"/>
              <a:buChar char="•"/>
            </a:pPr>
            <a:r>
              <a:rPr lang="fr-FR" dirty="0" smtClean="0"/>
              <a:t>Signataire de DORA (</a:t>
            </a:r>
            <a:r>
              <a:rPr lang="fr-FR" dirty="0" err="1" smtClean="0">
                <a:solidFill>
                  <a:srgbClr val="002060"/>
                </a:solidFill>
                <a:hlinkClick r:id="rId2"/>
              </a:rPr>
              <a:t>Declaration</a:t>
            </a:r>
            <a:r>
              <a:rPr lang="fr-FR" dirty="0" smtClean="0">
                <a:solidFill>
                  <a:srgbClr val="002060"/>
                </a:solidFill>
                <a:hlinkClick r:id="rId2"/>
              </a:rPr>
              <a:t> On </a:t>
            </a:r>
            <a:r>
              <a:rPr lang="fr-FR" dirty="0" err="1" smtClean="0">
                <a:solidFill>
                  <a:srgbClr val="002060"/>
                </a:solidFill>
                <a:hlinkClick r:id="rId2"/>
              </a:rPr>
              <a:t>Research</a:t>
            </a:r>
            <a:r>
              <a:rPr lang="fr-FR" dirty="0" smtClean="0">
                <a:solidFill>
                  <a:srgbClr val="002060"/>
                </a:solidFill>
                <a:hlinkClick r:id="rId2"/>
              </a:rPr>
              <a:t> </a:t>
            </a:r>
            <a:r>
              <a:rPr lang="fr-FR" dirty="0" err="1">
                <a:solidFill>
                  <a:srgbClr val="002060"/>
                </a:solidFill>
                <a:hlinkClick r:id="rId2"/>
              </a:rPr>
              <a:t>A</a:t>
            </a:r>
            <a:r>
              <a:rPr lang="fr-FR" dirty="0" err="1" smtClean="0">
                <a:solidFill>
                  <a:srgbClr val="002060"/>
                </a:solidFill>
                <a:hlinkClick r:id="rId2"/>
              </a:rPr>
              <a:t>ssessment</a:t>
            </a:r>
            <a:r>
              <a:rPr lang="fr-FR" dirty="0" smtClean="0">
                <a:solidFill>
                  <a:srgbClr val="002060"/>
                </a:solidFill>
              </a:rPr>
              <a:t> ) en 2021</a:t>
            </a:r>
            <a:endParaRPr lang="fr-FR" dirty="0" smtClean="0"/>
          </a:p>
          <a:p>
            <a:pPr marL="285750" indent="-285750">
              <a:buFont typeface="Arial" panose="020B0604020202020204" pitchFamily="34" charset="0"/>
              <a:buChar char="•"/>
            </a:pPr>
            <a:r>
              <a:rPr lang="fr-FR" dirty="0" smtClean="0"/>
              <a:t>Pour la </a:t>
            </a:r>
            <a:r>
              <a:rPr lang="fr-FR" dirty="0" smtClean="0">
                <a:hlinkClick r:id="rId3"/>
              </a:rPr>
              <a:t>vague D </a:t>
            </a:r>
            <a:r>
              <a:rPr lang="fr-FR" dirty="0" smtClean="0"/>
              <a:t>2023-2024 (évaluation sur 6 ans, 2017-2022)</a:t>
            </a:r>
          </a:p>
          <a:p>
            <a:pPr marL="1435100" indent="-285750" algn="just">
              <a:buFont typeface="Arial" panose="020B0604020202020204" pitchFamily="34" charset="0"/>
              <a:buChar char="•"/>
            </a:pPr>
            <a:r>
              <a:rPr lang="fr-FR" dirty="0" smtClean="0"/>
              <a:t>« </a:t>
            </a:r>
            <a:r>
              <a:rPr lang="fr-FR" dirty="0"/>
              <a:t>Référence 3. La production scientifique de l’unité respecte les principes de l’intégrité scientifique, </a:t>
            </a:r>
            <a:r>
              <a:rPr lang="fr-FR" dirty="0" smtClean="0"/>
              <a:t>de l’éthique </a:t>
            </a:r>
            <a:r>
              <a:rPr lang="fr-FR" dirty="0"/>
              <a:t>et de la science ouverte. </a:t>
            </a:r>
            <a:r>
              <a:rPr lang="fr-FR" dirty="0" smtClean="0"/>
              <a:t> »</a:t>
            </a:r>
          </a:p>
          <a:p>
            <a:pPr marL="1435100" indent="-285750" algn="just">
              <a:buFont typeface="Arial" panose="020B0604020202020204" pitchFamily="34" charset="0"/>
              <a:buChar char="•"/>
            </a:pPr>
            <a:r>
              <a:rPr lang="fr-FR" dirty="0" smtClean="0"/>
              <a:t>Possibilité d’utiliser la collection HAL pour la liste des publications</a:t>
            </a:r>
          </a:p>
          <a:p>
            <a:pPr marL="1435100" indent="-285750" algn="just">
              <a:buFont typeface="Arial" panose="020B0604020202020204" pitchFamily="34" charset="0"/>
              <a:buChar char="•"/>
            </a:pPr>
            <a:r>
              <a:rPr lang="fr-FR" dirty="0" smtClean="0"/>
              <a:t>Portfolio : Mise en avant d’une activité forte et qualitative du laboratoire (ex : implication sur la science ouverte)</a:t>
            </a:r>
            <a:endParaRPr lang="fr-FR" dirty="0"/>
          </a:p>
          <a:p>
            <a:endParaRPr lang="fr-FR" dirty="0"/>
          </a:p>
        </p:txBody>
      </p:sp>
      <p:sp>
        <p:nvSpPr>
          <p:cNvPr id="5" name="Espace réservé du texte 4"/>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165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782960"/>
          </a:xfrm>
        </p:spPr>
        <p:txBody>
          <a:bodyPr/>
          <a:lstStyle/>
          <a:p>
            <a:r>
              <a:rPr lang="fr-FR" dirty="0" smtClean="0">
                <a:solidFill>
                  <a:schemeClr val="bg1"/>
                </a:solidFill>
              </a:rPr>
              <a:t>Préambule </a:t>
            </a:r>
            <a:endParaRPr lang="fr-FR" dirty="0">
              <a:solidFill>
                <a:schemeClr val="bg1"/>
              </a:solidFill>
            </a:endParaRPr>
          </a:p>
        </p:txBody>
      </p:sp>
      <p:sp>
        <p:nvSpPr>
          <p:cNvPr id="3" name="Espace réservé du texte 2"/>
          <p:cNvSpPr>
            <a:spLocks noGrp="1"/>
          </p:cNvSpPr>
          <p:nvPr>
            <p:ph type="body" sz="quarter" idx="12"/>
          </p:nvPr>
        </p:nvSpPr>
        <p:spPr/>
        <p:txBody>
          <a:bodyPr/>
          <a:lstStyle/>
          <a:p>
            <a:r>
              <a:rPr lang="fr-FR" dirty="0" smtClean="0">
                <a:solidFill>
                  <a:schemeClr val="bg1"/>
                </a:solidFill>
              </a:rPr>
              <a:t>Dans ce </a:t>
            </a:r>
            <a:r>
              <a:rPr lang="fr-FR" dirty="0" err="1" smtClean="0">
                <a:solidFill>
                  <a:schemeClr val="bg1"/>
                </a:solidFill>
              </a:rPr>
              <a:t>power-point</a:t>
            </a:r>
            <a:r>
              <a:rPr lang="fr-FR" dirty="0" smtClean="0">
                <a:solidFill>
                  <a:schemeClr val="bg1"/>
                </a:solidFill>
              </a:rPr>
              <a:t>, </a:t>
            </a:r>
          </a:p>
          <a:p>
            <a:endParaRPr lang="fr-FR" dirty="0">
              <a:solidFill>
                <a:schemeClr val="bg1"/>
              </a:solidFill>
            </a:endParaRPr>
          </a:p>
          <a:p>
            <a:pPr marL="285750" indent="-285750">
              <a:buFontTx/>
              <a:buChar char="-"/>
            </a:pPr>
            <a:r>
              <a:rPr lang="fr-FR" dirty="0" smtClean="0">
                <a:solidFill>
                  <a:schemeClr val="bg1"/>
                </a:solidFill>
              </a:rPr>
              <a:t>les </a:t>
            </a:r>
            <a:r>
              <a:rPr lang="fr-FR" u="sng" dirty="0" smtClean="0">
                <a:solidFill>
                  <a:schemeClr val="accent1"/>
                </a:solidFill>
              </a:rPr>
              <a:t>mots sous-lignés en rouge </a:t>
            </a:r>
            <a:r>
              <a:rPr lang="fr-FR" dirty="0" smtClean="0">
                <a:solidFill>
                  <a:schemeClr val="bg1"/>
                </a:solidFill>
              </a:rPr>
              <a:t>sont des liens hypertextes,</a:t>
            </a:r>
          </a:p>
          <a:p>
            <a:pPr marL="285750" indent="-285750">
              <a:buFontTx/>
              <a:buChar char="-"/>
            </a:pPr>
            <a:r>
              <a:rPr lang="fr-FR" dirty="0">
                <a:solidFill>
                  <a:schemeClr val="bg1"/>
                </a:solidFill>
              </a:rPr>
              <a:t>l</a:t>
            </a:r>
            <a:r>
              <a:rPr lang="fr-FR" dirty="0" smtClean="0">
                <a:solidFill>
                  <a:schemeClr val="bg1"/>
                </a:solidFill>
              </a:rPr>
              <a:t>e mode diaporama permet d’activer les animations de la présentation,</a:t>
            </a:r>
          </a:p>
          <a:p>
            <a:pPr marL="285750" indent="-285750">
              <a:buFontTx/>
              <a:buChar char="-"/>
            </a:pPr>
            <a:r>
              <a:rPr lang="fr-FR" dirty="0" smtClean="0">
                <a:solidFill>
                  <a:schemeClr val="bg1"/>
                </a:solidFill>
              </a:rPr>
              <a:t>les captures d’écran ont été réalisées avec la nouvelle interface de HAL. </a:t>
            </a:r>
          </a:p>
          <a:p>
            <a:endParaRPr lang="fr-FR" dirty="0" smtClean="0">
              <a:solidFill>
                <a:schemeClr val="bg1"/>
              </a:solidFill>
            </a:endParaRPr>
          </a:p>
          <a:p>
            <a:r>
              <a:rPr lang="fr-FR" dirty="0" smtClean="0">
                <a:solidFill>
                  <a:schemeClr val="bg1"/>
                </a:solidFill>
              </a:rPr>
              <a:t>Des questions ? Contactez </a:t>
            </a:r>
            <a:r>
              <a:rPr lang="fr-FR" dirty="0" smtClean="0">
                <a:solidFill>
                  <a:schemeClr val="bg1"/>
                </a:solidFill>
                <a:hlinkClick r:id="rId2"/>
              </a:rPr>
              <a:t>hal@sorbonne-universite.fr</a:t>
            </a:r>
            <a:r>
              <a:rPr lang="fr-FR" dirty="0" smtClean="0">
                <a:solidFill>
                  <a:schemeClr val="bg1"/>
                </a:solidFill>
              </a:rPr>
              <a:t> </a:t>
            </a:r>
            <a:endParaRPr lang="fr-FR" dirty="0">
              <a:solidFill>
                <a:schemeClr val="bg1"/>
              </a:solidFill>
            </a:endParaRPr>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3"/>
          <a:stretch>
            <a:fillRect/>
          </a:stretch>
        </p:blipFill>
        <p:spPr>
          <a:xfrm>
            <a:off x="3995936" y="3966840"/>
            <a:ext cx="2364442" cy="360040"/>
          </a:xfrm>
          <a:prstGeom prst="rect">
            <a:avLst/>
          </a:prstGeom>
        </p:spPr>
      </p:pic>
    </p:spTree>
    <p:extLst>
      <p:ext uri="{BB962C8B-B14F-4D97-AF65-F5344CB8AC3E}">
        <p14:creationId xmlns:p14="http://schemas.microsoft.com/office/powerpoint/2010/main" val="122348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782960"/>
          </a:xfrm>
        </p:spPr>
        <p:txBody>
          <a:bodyPr/>
          <a:lstStyle/>
          <a:p>
            <a:r>
              <a:rPr lang="fr-FR" dirty="0" smtClean="0"/>
              <a:t>HAL et/ou Academia ? </a:t>
            </a:r>
            <a:endParaRPr lang="fr-FR" dirty="0"/>
          </a:p>
        </p:txBody>
      </p:sp>
      <p:sp>
        <p:nvSpPr>
          <p:cNvPr id="3" name="Espace réservé du texte 2"/>
          <p:cNvSpPr>
            <a:spLocks noGrp="1"/>
          </p:cNvSpPr>
          <p:nvPr>
            <p:ph type="body" sz="quarter" idx="12"/>
          </p:nvPr>
        </p:nvSpPr>
        <p:spPr>
          <a:xfrm>
            <a:off x="1188118" y="3428996"/>
            <a:ext cx="3133030" cy="2879727"/>
          </a:xfrm>
        </p:spPr>
        <p:txBody>
          <a:bodyPr>
            <a:normAutofit fontScale="92500" lnSpcReduction="20000"/>
          </a:bodyPr>
          <a:lstStyle/>
          <a:p>
            <a:pPr algn="ctr"/>
            <a:endParaRPr lang="fr-FR" dirty="0" smtClean="0">
              <a:solidFill>
                <a:schemeClr val="accent2"/>
              </a:solidFill>
            </a:endParaRPr>
          </a:p>
          <a:p>
            <a:pPr algn="ctr"/>
            <a:r>
              <a:rPr lang="fr-FR" dirty="0" smtClean="0">
                <a:solidFill>
                  <a:schemeClr val="accent2"/>
                </a:solidFill>
              </a:rPr>
              <a:t>Organisme public</a:t>
            </a:r>
          </a:p>
          <a:p>
            <a:pPr algn="ctr"/>
            <a:endParaRPr lang="fr-FR" dirty="0">
              <a:solidFill>
                <a:schemeClr val="accent2"/>
              </a:solidFill>
            </a:endParaRPr>
          </a:p>
          <a:p>
            <a:pPr algn="ctr"/>
            <a:r>
              <a:rPr lang="fr-FR" dirty="0" smtClean="0">
                <a:solidFill>
                  <a:schemeClr val="accent2"/>
                </a:solidFill>
              </a:rPr>
              <a:t>Pas de transfert de licence à HAL</a:t>
            </a:r>
          </a:p>
          <a:p>
            <a:pPr algn="ctr"/>
            <a:endParaRPr lang="fr-FR" dirty="0" smtClean="0">
              <a:solidFill>
                <a:schemeClr val="accent2"/>
              </a:solidFill>
            </a:endParaRPr>
          </a:p>
          <a:p>
            <a:pPr algn="ctr"/>
            <a:endParaRPr lang="fr-FR" dirty="0">
              <a:solidFill>
                <a:schemeClr val="accent2"/>
              </a:solidFill>
            </a:endParaRPr>
          </a:p>
          <a:p>
            <a:pPr algn="ctr"/>
            <a:r>
              <a:rPr lang="fr-FR" dirty="0" smtClean="0">
                <a:solidFill>
                  <a:schemeClr val="accent2"/>
                </a:solidFill>
              </a:rPr>
              <a:t>Modération sur les fichiers</a:t>
            </a:r>
          </a:p>
          <a:p>
            <a:pPr algn="ctr"/>
            <a:endParaRPr lang="fr-FR" dirty="0">
              <a:solidFill>
                <a:schemeClr val="accent2"/>
              </a:solidFill>
            </a:endParaRPr>
          </a:p>
          <a:p>
            <a:pPr algn="ctr"/>
            <a:r>
              <a:rPr lang="fr-FR" dirty="0" smtClean="0">
                <a:solidFill>
                  <a:schemeClr val="accent2"/>
                </a:solidFill>
              </a:rPr>
              <a:t>Archivage pérenne</a:t>
            </a:r>
          </a:p>
          <a:p>
            <a:pPr algn="ctr"/>
            <a:endParaRPr lang="fr-FR" dirty="0">
              <a:solidFill>
                <a:schemeClr val="accent2"/>
              </a:solidFill>
            </a:endParaRPr>
          </a:p>
          <a:p>
            <a:pPr algn="ctr"/>
            <a:r>
              <a:rPr lang="fr-FR" dirty="0" smtClean="0">
                <a:solidFill>
                  <a:schemeClr val="accent2"/>
                </a:solidFill>
              </a:rPr>
              <a:t>Pas de communauté</a:t>
            </a:r>
            <a:endParaRPr lang="fr-FR" dirty="0">
              <a:solidFill>
                <a:schemeClr val="accent2"/>
              </a:solidFill>
            </a:endParaRPr>
          </a:p>
        </p:txBody>
      </p:sp>
      <p:sp>
        <p:nvSpPr>
          <p:cNvPr id="4" name="Espace réservé du texte 3"/>
          <p:cNvSpPr>
            <a:spLocks noGrp="1"/>
          </p:cNvSpPr>
          <p:nvPr>
            <p:ph type="body" sz="quarter" idx="15"/>
          </p:nvPr>
        </p:nvSpPr>
        <p:spPr/>
        <p:txBody>
          <a:bodyPr/>
          <a:lstStyle/>
          <a:p>
            <a:endParaRPr lang="fr-FR"/>
          </a:p>
        </p:txBody>
      </p:sp>
      <p:sp>
        <p:nvSpPr>
          <p:cNvPr id="5" name="Espace réservé du texte 2"/>
          <p:cNvSpPr txBox="1">
            <a:spLocks/>
          </p:cNvSpPr>
          <p:nvPr/>
        </p:nvSpPr>
        <p:spPr bwMode="auto">
          <a:xfrm>
            <a:off x="4918869" y="3428996"/>
            <a:ext cx="3133030" cy="3024339"/>
          </a:xfrm>
          <a:prstGeom prst="rect">
            <a:avLst/>
          </a:prstGeom>
        </p:spPr>
        <p:txBody>
          <a:bodyPr vert="horz" lIns="36000" tIns="0" rIns="36000" bIns="0" rtlCol="0">
            <a:normAutofit fontScale="92500" lnSpcReduction="20000"/>
          </a:bodyPr>
          <a:lst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ctr"/>
            <a:endParaRPr lang="fr-FR" dirty="0" smtClean="0"/>
          </a:p>
          <a:p>
            <a:pPr algn="ctr"/>
            <a:r>
              <a:rPr lang="fr-FR" dirty="0" smtClean="0"/>
              <a:t>Société commerciale</a:t>
            </a:r>
          </a:p>
          <a:p>
            <a:pPr algn="ctr"/>
            <a:endParaRPr lang="fr-FR" dirty="0" smtClean="0"/>
          </a:p>
          <a:p>
            <a:pPr algn="ctr"/>
            <a:r>
              <a:rPr lang="fr-FR" dirty="0" smtClean="0"/>
              <a:t>Transfert de licence à Academia</a:t>
            </a:r>
          </a:p>
          <a:p>
            <a:pPr algn="ctr"/>
            <a:endParaRPr lang="fr-FR" dirty="0"/>
          </a:p>
          <a:p>
            <a:pPr algn="ctr"/>
            <a:r>
              <a:rPr lang="fr-FR" dirty="0" smtClean="0"/>
              <a:t>Aucune modération (disponibilité illégale de publications)</a:t>
            </a:r>
          </a:p>
          <a:p>
            <a:pPr algn="ctr"/>
            <a:endParaRPr lang="fr-FR" dirty="0"/>
          </a:p>
          <a:p>
            <a:pPr algn="ctr"/>
            <a:r>
              <a:rPr lang="fr-FR" dirty="0" smtClean="0"/>
              <a:t>Pas d’archivage pérenne</a:t>
            </a:r>
          </a:p>
          <a:p>
            <a:pPr algn="ctr"/>
            <a:endParaRPr lang="fr-FR" sz="900" dirty="0"/>
          </a:p>
          <a:p>
            <a:pPr algn="ctr"/>
            <a:endParaRPr lang="fr-FR" dirty="0" smtClean="0"/>
          </a:p>
          <a:p>
            <a:pPr algn="ctr"/>
            <a:r>
              <a:rPr lang="fr-FR" dirty="0" smtClean="0"/>
              <a:t>Communauté</a:t>
            </a:r>
          </a:p>
          <a:p>
            <a:pPr algn="ctr"/>
            <a:endParaRPr lang="fr-FR" dirty="0"/>
          </a:p>
          <a:p>
            <a:pPr algn="ctr"/>
            <a:endParaRPr lang="fr-FR" dirty="0"/>
          </a:p>
        </p:txBody>
      </p:sp>
      <p:pic>
        <p:nvPicPr>
          <p:cNvPr id="6" name="Image 5"/>
          <p:cNvPicPr>
            <a:picLocks noChangeAspect="1"/>
          </p:cNvPicPr>
          <p:nvPr/>
        </p:nvPicPr>
        <p:blipFill>
          <a:blip r:embed="rId3"/>
          <a:stretch>
            <a:fillRect/>
          </a:stretch>
        </p:blipFill>
        <p:spPr>
          <a:xfrm>
            <a:off x="5777529" y="2700624"/>
            <a:ext cx="1419225" cy="495300"/>
          </a:xfrm>
          <a:prstGeom prst="rect">
            <a:avLst/>
          </a:prstGeom>
        </p:spPr>
      </p:pic>
      <p:pic>
        <p:nvPicPr>
          <p:cNvPr id="7" name="Image 6"/>
          <p:cNvPicPr>
            <a:picLocks noChangeAspect="1"/>
          </p:cNvPicPr>
          <p:nvPr/>
        </p:nvPicPr>
        <p:blipFill>
          <a:blip r:embed="rId4"/>
          <a:stretch>
            <a:fillRect/>
          </a:stretch>
        </p:blipFill>
        <p:spPr bwMode="auto">
          <a:xfrm>
            <a:off x="1909462" y="2658500"/>
            <a:ext cx="1514521" cy="530586"/>
          </a:xfrm>
          <a:prstGeom prst="rect">
            <a:avLst/>
          </a:prstGeom>
        </p:spPr>
      </p:pic>
      <p:sp>
        <p:nvSpPr>
          <p:cNvPr id="8" name="Rectangle 7"/>
          <p:cNvSpPr/>
          <p:nvPr/>
        </p:nvSpPr>
        <p:spPr>
          <a:xfrm>
            <a:off x="1189876" y="2062602"/>
            <a:ext cx="3133030" cy="11525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latin typeface="+mj-lt"/>
              </a:rPr>
              <a:t>Archive ouverte</a:t>
            </a:r>
          </a:p>
          <a:p>
            <a:pPr algn="ctr"/>
            <a:endParaRPr lang="fr-FR" dirty="0">
              <a:solidFill>
                <a:schemeClr val="accent2"/>
              </a:solidFill>
              <a:latin typeface="+mj-lt"/>
            </a:endParaRPr>
          </a:p>
        </p:txBody>
      </p:sp>
      <p:sp>
        <p:nvSpPr>
          <p:cNvPr id="9" name="Rectangle 8"/>
          <p:cNvSpPr/>
          <p:nvPr/>
        </p:nvSpPr>
        <p:spPr>
          <a:xfrm>
            <a:off x="4920627" y="2062603"/>
            <a:ext cx="3133030" cy="11525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latin typeface="+mj-lt"/>
              </a:rPr>
              <a:t>Réseau social académique</a:t>
            </a:r>
          </a:p>
          <a:p>
            <a:pPr algn="ctr"/>
            <a:endParaRPr lang="fr-FR" dirty="0"/>
          </a:p>
        </p:txBody>
      </p:sp>
    </p:spTree>
    <p:extLst>
      <p:ext uri="{BB962C8B-B14F-4D97-AF65-F5344CB8AC3E}">
        <p14:creationId xmlns:p14="http://schemas.microsoft.com/office/powerpoint/2010/main" val="2728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989856"/>
            <a:ext cx="7643192" cy="1143000"/>
          </a:xfrm>
        </p:spPr>
        <p:txBody>
          <a:bodyPr/>
          <a:lstStyle/>
          <a:p>
            <a:r>
              <a:rPr lang="fr-FR" dirty="0" smtClean="0"/>
              <a:t>En résumé, utiliser HAL pour… </a:t>
            </a:r>
            <a:endParaRPr lang="fr-FR" dirty="0"/>
          </a:p>
        </p:txBody>
      </p:sp>
      <p:sp>
        <p:nvSpPr>
          <p:cNvPr id="3" name="Espace réservé du texte 2"/>
          <p:cNvSpPr>
            <a:spLocks noGrp="1"/>
          </p:cNvSpPr>
          <p:nvPr>
            <p:ph type="body" sz="quarter" idx="12"/>
          </p:nvPr>
        </p:nvSpPr>
        <p:spPr>
          <a:xfrm>
            <a:off x="1043608" y="2276475"/>
            <a:ext cx="8100392" cy="4032250"/>
          </a:xfrm>
        </p:spPr>
        <p:txBody>
          <a:bodyPr/>
          <a:lstStyle/>
          <a:p>
            <a:pPr marL="285750" indent="-285750">
              <a:buFont typeface="Wingdings" panose="05000000000000000000" pitchFamily="2" charset="2"/>
              <a:buChar char="Ø"/>
            </a:pPr>
            <a:r>
              <a:rPr lang="fr-FR" dirty="0" smtClean="0"/>
              <a:t>Rendre accessible la recherche à tous et toutes</a:t>
            </a:r>
          </a:p>
          <a:p>
            <a:pPr marL="285750" lvl="1" indent="-285750">
              <a:buFont typeface="Wingdings" panose="05000000000000000000" pitchFamily="2" charset="2"/>
              <a:buChar char="Ø"/>
            </a:pPr>
            <a:r>
              <a:rPr lang="fr-FR" sz="1800" b="0" dirty="0" smtClean="0">
                <a:latin typeface="+mj-lt"/>
              </a:rPr>
              <a:t>Rendre </a:t>
            </a:r>
            <a:r>
              <a:rPr lang="fr-FR" sz="1800" b="0" dirty="0">
                <a:latin typeface="+mj-lt"/>
              </a:rPr>
              <a:t>visible vos </a:t>
            </a:r>
            <a:r>
              <a:rPr lang="fr-FR" sz="1800" b="0" dirty="0" smtClean="0">
                <a:latin typeface="+mj-lt"/>
              </a:rPr>
              <a:t>recherches</a:t>
            </a:r>
          </a:p>
          <a:p>
            <a:pPr marL="285750" lvl="1" indent="-285750">
              <a:buFont typeface="Wingdings" panose="05000000000000000000" pitchFamily="2" charset="2"/>
              <a:buChar char="Ø"/>
            </a:pPr>
            <a:r>
              <a:rPr lang="fr-FR" sz="1800" b="0" dirty="0">
                <a:latin typeface="+mj-lt"/>
              </a:rPr>
              <a:t>Participer au mouvement de transformation des pratiques de recherche</a:t>
            </a:r>
          </a:p>
          <a:p>
            <a:pPr marL="285750" lvl="1" indent="-285750">
              <a:buFont typeface="Wingdings" panose="05000000000000000000" pitchFamily="2" charset="2"/>
              <a:buChar char="Ø"/>
            </a:pPr>
            <a:r>
              <a:rPr lang="fr-FR" sz="1800" b="0" dirty="0" smtClean="0">
                <a:latin typeface="+mj-lt"/>
              </a:rPr>
              <a:t>Répondre aux exigences des financeurs </a:t>
            </a:r>
          </a:p>
          <a:p>
            <a:pPr marL="285750" lvl="1" indent="-285750">
              <a:buFont typeface="Wingdings" panose="05000000000000000000" pitchFamily="2" charset="2"/>
              <a:buChar char="Ø"/>
            </a:pPr>
            <a:r>
              <a:rPr lang="fr-FR" sz="1800" b="0" dirty="0" smtClean="0">
                <a:latin typeface="+mj-lt"/>
              </a:rPr>
              <a:t>Répondre aux engagements des tutelles (ex : SU, CNRS)</a:t>
            </a:r>
          </a:p>
          <a:p>
            <a:pPr marL="285750" lvl="1" indent="-285750">
              <a:buFont typeface="Wingdings" panose="05000000000000000000" pitchFamily="2" charset="2"/>
              <a:buChar char="Ø"/>
            </a:pPr>
            <a:r>
              <a:rPr lang="fr-FR" sz="1800" b="0" dirty="0" smtClean="0">
                <a:latin typeface="+mj-lt"/>
              </a:rPr>
              <a:t>Répondre aux critères d’évaluation par le HCERES</a:t>
            </a:r>
          </a:p>
          <a:p>
            <a:pPr marL="285750" lvl="1" indent="-285750">
              <a:buFont typeface="Wingdings" panose="05000000000000000000" pitchFamily="2" charset="2"/>
              <a:buChar char="Ø"/>
            </a:pPr>
            <a:r>
              <a:rPr lang="fr-FR" sz="1800" b="0" dirty="0" smtClean="0">
                <a:latin typeface="+mj-lt"/>
              </a:rPr>
              <a:t>Rester maître de ses données</a:t>
            </a:r>
          </a:p>
          <a:p>
            <a:pPr marL="285750" lvl="1" indent="-285750">
              <a:buFont typeface="Wingdings" panose="05000000000000000000" pitchFamily="2" charset="2"/>
              <a:buChar char="Ø"/>
            </a:pPr>
            <a:r>
              <a:rPr lang="fr-FR" sz="1800" b="0" dirty="0" smtClean="0">
                <a:latin typeface="+mj-lt"/>
              </a:rPr>
              <a:t>Avoir un filet de sûreté grâce à la modération de HAL</a:t>
            </a:r>
          </a:p>
          <a:p>
            <a:pPr marL="285750" lvl="1" indent="-285750">
              <a:buFont typeface="Wingdings" panose="05000000000000000000" pitchFamily="2" charset="2"/>
              <a:buChar char="Ø"/>
            </a:pPr>
            <a:endParaRPr lang="fr-FR" sz="1800" b="0" dirty="0">
              <a:latin typeface="+mj-lt"/>
            </a:endParaRPr>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19648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endParaRPr lang="fr-FR" dirty="0"/>
          </a:p>
        </p:txBody>
      </p:sp>
      <p:sp>
        <p:nvSpPr>
          <p:cNvPr id="3" name="Espace réservé du texte 2"/>
          <p:cNvSpPr>
            <a:spLocks noGrp="1"/>
          </p:cNvSpPr>
          <p:nvPr>
            <p:ph type="body" idx="1"/>
          </p:nvPr>
        </p:nvSpPr>
        <p:spPr/>
        <p:txBody>
          <a:bodyPr/>
          <a:lstStyle/>
          <a:p>
            <a:r>
              <a:rPr lang="fr-FR" dirty="0" smtClean="0"/>
              <a:t>Que déposer dans HAL ?</a:t>
            </a: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2118033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types de documents peut-on déposer dans HAL?</a:t>
            </a:r>
            <a:endParaRPr lang="fr-FR" dirty="0"/>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Déposer : </a:t>
            </a:r>
            <a:r>
              <a:rPr lang="fr-FR" dirty="0" smtClean="0"/>
              <a:t>préambule</a:t>
            </a:r>
            <a:endParaRPr lang="fr-FR" dirty="0"/>
          </a:p>
        </p:txBody>
      </p:sp>
      <p:sp>
        <p:nvSpPr>
          <p:cNvPr id="9" name="ZoneTexte 8"/>
          <p:cNvSpPr txBox="1"/>
          <p:nvPr/>
        </p:nvSpPr>
        <p:spPr bwMode="auto">
          <a:xfrm>
            <a:off x="1150938" y="5539265"/>
            <a:ext cx="6979336" cy="369332"/>
          </a:xfrm>
          <a:prstGeom prst="rect">
            <a:avLst/>
          </a:prstGeom>
          <a:noFill/>
        </p:spPr>
        <p:txBody>
          <a:bodyPr wrap="square" rtlCol="0">
            <a:spAutoFit/>
          </a:bodyPr>
          <a:lstStyle/>
          <a:p>
            <a:pPr algn="just"/>
            <a:r>
              <a:rPr lang="fr-FR" dirty="0" smtClean="0">
                <a:solidFill>
                  <a:schemeClr val="accent2"/>
                </a:solidFill>
              </a:rPr>
              <a:t>Nombreux formats possibles : PDF, </a:t>
            </a:r>
            <a:r>
              <a:rPr lang="fr-FR" dirty="0">
                <a:solidFill>
                  <a:schemeClr val="accent2"/>
                </a:solidFill>
              </a:rPr>
              <a:t>W</a:t>
            </a:r>
            <a:r>
              <a:rPr lang="fr-FR" dirty="0" smtClean="0">
                <a:solidFill>
                  <a:schemeClr val="accent2"/>
                </a:solidFill>
              </a:rPr>
              <a:t>ord, JPG, </a:t>
            </a:r>
            <a:r>
              <a:rPr lang="fr-FR" dirty="0" err="1" smtClean="0">
                <a:solidFill>
                  <a:schemeClr val="accent2"/>
                </a:solidFill>
              </a:rPr>
              <a:t>BibTeX</a:t>
            </a:r>
            <a:r>
              <a:rPr lang="fr-FR" dirty="0" smtClean="0">
                <a:solidFill>
                  <a:schemeClr val="accent2"/>
                </a:solidFill>
              </a:rPr>
              <a:t>, etc.</a:t>
            </a:r>
            <a:endParaRPr lang="fr-FR" dirty="0">
              <a:solidFill>
                <a:schemeClr val="accent2"/>
              </a:solidFill>
            </a:endParaRPr>
          </a:p>
        </p:txBody>
      </p:sp>
      <p:pic>
        <p:nvPicPr>
          <p:cNvPr id="3" name="Image 2"/>
          <p:cNvPicPr>
            <a:picLocks noChangeAspect="1"/>
          </p:cNvPicPr>
          <p:nvPr/>
        </p:nvPicPr>
        <p:blipFill>
          <a:blip r:embed="rId3"/>
          <a:stretch>
            <a:fillRect/>
          </a:stretch>
        </p:blipFill>
        <p:spPr>
          <a:xfrm>
            <a:off x="755576" y="2276872"/>
            <a:ext cx="7617296" cy="2944378"/>
          </a:xfrm>
          <a:prstGeom prst="rect">
            <a:avLst/>
          </a:prstGeom>
        </p:spPr>
      </p:pic>
      <p:sp>
        <p:nvSpPr>
          <p:cNvPr id="4" name="ZoneTexte 3"/>
          <p:cNvSpPr txBox="1"/>
          <p:nvPr/>
        </p:nvSpPr>
        <p:spPr bwMode="auto">
          <a:xfrm>
            <a:off x="1150938" y="5903446"/>
            <a:ext cx="7560840" cy="646331"/>
          </a:xfrm>
          <a:prstGeom prst="rect">
            <a:avLst/>
          </a:prstGeom>
          <a:noFill/>
        </p:spPr>
        <p:txBody>
          <a:bodyPr wrap="square" rtlCol="0">
            <a:spAutoFit/>
          </a:bodyPr>
          <a:lstStyle/>
          <a:p>
            <a:r>
              <a:rPr lang="fr-FR" dirty="0">
                <a:hlinkClick r:id="rId4"/>
              </a:rPr>
              <a:t>https://www.ccsd.cnrs.fr/2022/10/evolution-de-la-typologie-des-documents-dans-hal</a:t>
            </a:r>
            <a:r>
              <a:rPr lang="fr-FR" dirty="0" smtClean="0">
                <a:hlinkClick r:id="rId4"/>
              </a:rPr>
              <a:t>/</a:t>
            </a:r>
            <a:r>
              <a:rPr lang="fr-FR" dirty="0" smtClean="0"/>
              <a:t> </a:t>
            </a:r>
            <a:endParaRPr lang="fr-FR" dirty="0"/>
          </a:p>
        </p:txBody>
      </p:sp>
    </p:spTree>
    <p:extLst>
      <p:ext uri="{BB962C8B-B14F-4D97-AF65-F5344CB8AC3E}">
        <p14:creationId xmlns:p14="http://schemas.microsoft.com/office/powerpoint/2010/main" val="983345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version déposer ? </a:t>
            </a:r>
            <a:endParaRPr lang="fr-FR" dirty="0"/>
          </a:p>
        </p:txBody>
      </p:sp>
      <p:sp>
        <p:nvSpPr>
          <p:cNvPr id="3" name="Espace réservé du texte 2"/>
          <p:cNvSpPr>
            <a:spLocks noGrp="1"/>
          </p:cNvSpPr>
          <p:nvPr>
            <p:ph type="body" sz="quarter" idx="12"/>
          </p:nvPr>
        </p:nvSpPr>
        <p:spPr>
          <a:xfrm>
            <a:off x="1150938" y="5014928"/>
            <a:ext cx="7561262" cy="1583581"/>
          </a:xfrm>
        </p:spPr>
        <p:txBody>
          <a:bodyPr/>
          <a:lstStyle/>
          <a:p>
            <a:r>
              <a:rPr lang="fr-FR" dirty="0" smtClean="0"/>
              <a:t>Dépend du </a:t>
            </a:r>
          </a:p>
          <a:p>
            <a:pPr marL="285750" indent="-285750">
              <a:buFontTx/>
              <a:buChar char="-"/>
            </a:pPr>
            <a:r>
              <a:rPr lang="fr-FR" dirty="0" smtClean="0"/>
              <a:t>Mode de publication : </a:t>
            </a:r>
            <a:r>
              <a:rPr lang="fr-FR" dirty="0" smtClean="0">
                <a:latin typeface="+mn-lt"/>
              </a:rPr>
              <a:t>en libre-accès ou non ? </a:t>
            </a:r>
          </a:p>
          <a:p>
            <a:pPr marL="285750" indent="-285750">
              <a:buFontTx/>
              <a:buChar char="-"/>
            </a:pPr>
            <a:r>
              <a:rPr lang="fr-FR" dirty="0" smtClean="0"/>
              <a:t>Type de publication : </a:t>
            </a:r>
            <a:r>
              <a:rPr lang="fr-FR" dirty="0" smtClean="0">
                <a:latin typeface="+mn-lt"/>
              </a:rPr>
              <a:t>article, monographie ? </a:t>
            </a:r>
            <a:endParaRPr lang="fr-FR" dirty="0">
              <a:latin typeface="+mn-lt"/>
            </a:endParaRPr>
          </a:p>
        </p:txBody>
      </p:sp>
      <p:sp>
        <p:nvSpPr>
          <p:cNvPr id="4" name="Espace réservé du texte 3"/>
          <p:cNvSpPr>
            <a:spLocks noGrp="1"/>
          </p:cNvSpPr>
          <p:nvPr>
            <p:ph type="body" sz="quarter" idx="15"/>
          </p:nvPr>
        </p:nvSpPr>
        <p:spPr/>
        <p:txBody>
          <a:bodyPr/>
          <a:lstStyle/>
          <a:p>
            <a:endParaRPr lang="fr-FR"/>
          </a:p>
        </p:txBody>
      </p:sp>
      <p:sp>
        <p:nvSpPr>
          <p:cNvPr id="5" name="Rectangle 4"/>
          <p:cNvSpPr/>
          <p:nvPr/>
        </p:nvSpPr>
        <p:spPr>
          <a:xfrm>
            <a:off x="1357982" y="2636911"/>
            <a:ext cx="162086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Preprint</a:t>
            </a:r>
            <a:endParaRPr lang="fr-FR" dirty="0"/>
          </a:p>
        </p:txBody>
      </p:sp>
      <p:sp>
        <p:nvSpPr>
          <p:cNvPr id="6" name="Rectangle 5"/>
          <p:cNvSpPr/>
          <p:nvPr/>
        </p:nvSpPr>
        <p:spPr>
          <a:xfrm>
            <a:off x="3505051" y="2636911"/>
            <a:ext cx="162086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Manuscrit accepté (</a:t>
            </a:r>
            <a:r>
              <a:rPr lang="fr-FR" dirty="0" err="1" smtClean="0"/>
              <a:t>postprint</a:t>
            </a:r>
            <a:r>
              <a:rPr lang="fr-FR" dirty="0" smtClean="0"/>
              <a:t>)</a:t>
            </a:r>
            <a:endParaRPr lang="fr-FR" dirty="0"/>
          </a:p>
        </p:txBody>
      </p:sp>
      <p:sp>
        <p:nvSpPr>
          <p:cNvPr id="7" name="Rectangle 6"/>
          <p:cNvSpPr/>
          <p:nvPr/>
        </p:nvSpPr>
        <p:spPr>
          <a:xfrm>
            <a:off x="5652120" y="2636911"/>
            <a:ext cx="162086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PDF éditeur</a:t>
            </a:r>
            <a:endParaRPr lang="fr-FR" dirty="0"/>
          </a:p>
        </p:txBody>
      </p:sp>
      <p:sp>
        <p:nvSpPr>
          <p:cNvPr id="8" name="ZoneTexte 7"/>
          <p:cNvSpPr txBox="1"/>
          <p:nvPr/>
        </p:nvSpPr>
        <p:spPr bwMode="auto">
          <a:xfrm>
            <a:off x="3976127" y="3922801"/>
            <a:ext cx="678709" cy="923330"/>
          </a:xfrm>
          <a:prstGeom prst="rect">
            <a:avLst/>
          </a:prstGeom>
          <a:noFill/>
        </p:spPr>
        <p:txBody>
          <a:bodyPr wrap="square" rtlCol="0">
            <a:spAutoFit/>
          </a:bodyPr>
          <a:lstStyle/>
          <a:p>
            <a:r>
              <a:rPr lang="fr-FR" sz="5400" dirty="0" smtClean="0">
                <a:solidFill>
                  <a:schemeClr val="accent2"/>
                </a:solidFill>
                <a:latin typeface="+mj-lt"/>
              </a:rPr>
              <a:t>?</a:t>
            </a:r>
            <a:endParaRPr lang="fr-FR" sz="5400" dirty="0">
              <a:solidFill>
                <a:schemeClr val="accent2"/>
              </a:solidFill>
              <a:latin typeface="+mj-lt"/>
            </a:endParaRPr>
          </a:p>
        </p:txBody>
      </p:sp>
    </p:spTree>
    <p:extLst>
      <p:ext uri="{BB962C8B-B14F-4D97-AF65-F5344CB8AC3E}">
        <p14:creationId xmlns:p14="http://schemas.microsoft.com/office/powerpoint/2010/main" val="5122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a:off x="2321409" y="3609019"/>
            <a:ext cx="43204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Quelle version déposer ? </a:t>
            </a:r>
            <a:r>
              <a:rPr lang="fr-FR" dirty="0" smtClean="0"/>
              <a:t>– </a:t>
            </a:r>
            <a:br>
              <a:rPr lang="fr-FR" dirty="0" smtClean="0"/>
            </a:br>
            <a:r>
              <a:rPr lang="fr-FR" u="sng" dirty="0" smtClean="0"/>
              <a:t>Mode de publication</a:t>
            </a:r>
            <a:endParaRPr lang="fr-FR" u="sng" dirty="0"/>
          </a:p>
        </p:txBody>
      </p:sp>
      <p:sp>
        <p:nvSpPr>
          <p:cNvPr id="4" name="Espace réservé du texte 3"/>
          <p:cNvSpPr>
            <a:spLocks noGrp="1"/>
          </p:cNvSpPr>
          <p:nvPr>
            <p:ph type="body" sz="quarter" idx="15"/>
          </p:nvPr>
        </p:nvSpPr>
        <p:spPr/>
        <p:txBody>
          <a:bodyPr/>
          <a:lstStyle/>
          <a:p>
            <a:endParaRPr lang="fr-FR"/>
          </a:p>
        </p:txBody>
      </p:sp>
      <p:sp>
        <p:nvSpPr>
          <p:cNvPr id="6" name="Rectangle 5"/>
          <p:cNvSpPr/>
          <p:nvPr/>
        </p:nvSpPr>
        <p:spPr>
          <a:xfrm>
            <a:off x="1150938" y="2276475"/>
            <a:ext cx="2772990" cy="936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a:t>
            </a:r>
          </a:p>
          <a:p>
            <a:pPr algn="ctr"/>
            <a:r>
              <a:rPr lang="fr-FR" dirty="0" smtClean="0">
                <a:latin typeface="+mj-lt"/>
              </a:rPr>
              <a:t>en libre-accès</a:t>
            </a:r>
            <a:endParaRPr lang="fr-FR" dirty="0">
              <a:latin typeface="+mj-lt"/>
            </a:endParaRPr>
          </a:p>
        </p:txBody>
      </p:sp>
      <p:sp>
        <p:nvSpPr>
          <p:cNvPr id="7" name="Rectangle 6"/>
          <p:cNvSpPr/>
          <p:nvPr/>
        </p:nvSpPr>
        <p:spPr>
          <a:xfrm>
            <a:off x="5076056" y="2276474"/>
            <a:ext cx="2772990" cy="936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qui n’est pas en libre-accès</a:t>
            </a:r>
            <a:endParaRPr lang="fr-FR" dirty="0">
              <a:latin typeface="+mj-lt"/>
            </a:endParaRPr>
          </a:p>
        </p:txBody>
      </p:sp>
      <p:sp>
        <p:nvSpPr>
          <p:cNvPr id="8" name="Rectangle 7"/>
          <p:cNvSpPr/>
          <p:nvPr/>
        </p:nvSpPr>
        <p:spPr>
          <a:xfrm>
            <a:off x="1150938" y="5157193"/>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PDF éditeur</a:t>
            </a:r>
            <a:endParaRPr lang="fr-FR" dirty="0">
              <a:latin typeface="+mj-lt"/>
            </a:endParaRPr>
          </a:p>
        </p:txBody>
      </p:sp>
      <p:sp>
        <p:nvSpPr>
          <p:cNvPr id="9" name="Rectangle 8"/>
          <p:cNvSpPr/>
          <p:nvPr/>
        </p:nvSpPr>
        <p:spPr>
          <a:xfrm>
            <a:off x="5076056" y="5157192"/>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Ça dépend du type de document !</a:t>
            </a:r>
            <a:endParaRPr lang="fr-FR" dirty="0">
              <a:latin typeface="+mj-lt"/>
            </a:endParaRPr>
          </a:p>
        </p:txBody>
      </p:sp>
      <p:sp>
        <p:nvSpPr>
          <p:cNvPr id="10" name="Flèche vers le bas 9"/>
          <p:cNvSpPr/>
          <p:nvPr/>
        </p:nvSpPr>
        <p:spPr>
          <a:xfrm>
            <a:off x="6228184" y="3609019"/>
            <a:ext cx="43204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353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a:xfrm>
            <a:off x="1152932" y="6598509"/>
            <a:ext cx="2160000" cy="107722"/>
          </a:xfrm>
        </p:spPr>
        <p:txBody>
          <a:bodyPr/>
          <a:lstStyle/>
          <a:p>
            <a:r>
              <a:rPr lang="fr-FR" dirty="0"/>
              <a:t>Déposer : </a:t>
            </a:r>
            <a:r>
              <a:rPr lang="fr-FR" dirty="0" smtClean="0"/>
              <a:t>préambule</a:t>
            </a:r>
            <a:endParaRPr lang="fr-FR" dirty="0"/>
          </a:p>
        </p:txBody>
      </p:sp>
      <p:sp>
        <p:nvSpPr>
          <p:cNvPr id="8" name="ZoneTexte 7"/>
          <p:cNvSpPr txBox="1"/>
          <p:nvPr/>
        </p:nvSpPr>
        <p:spPr bwMode="auto">
          <a:xfrm>
            <a:off x="2541798" y="188640"/>
            <a:ext cx="6163867" cy="615553"/>
          </a:xfrm>
          <a:prstGeom prst="rect">
            <a:avLst/>
          </a:prstGeom>
          <a:noFill/>
        </p:spPr>
        <p:txBody>
          <a:bodyPr wrap="none" rtlCol="0">
            <a:spAutoFit/>
          </a:bodyPr>
          <a:lstStyle/>
          <a:p>
            <a:r>
              <a:rPr lang="fr-FR" sz="3400" dirty="0" smtClean="0">
                <a:solidFill>
                  <a:schemeClr val="accent2"/>
                </a:solidFill>
                <a:latin typeface="+mj-lt"/>
              </a:rPr>
              <a:t>Exemples </a:t>
            </a:r>
            <a:r>
              <a:rPr lang="fr-FR" sz="3400" dirty="0">
                <a:solidFill>
                  <a:schemeClr val="accent2"/>
                </a:solidFill>
                <a:latin typeface="+mj-lt"/>
              </a:rPr>
              <a:t>de PDF éditeur</a:t>
            </a:r>
          </a:p>
        </p:txBody>
      </p:sp>
      <p:pic>
        <p:nvPicPr>
          <p:cNvPr id="2" name="Image 1"/>
          <p:cNvPicPr>
            <a:picLocks noChangeAspect="1"/>
          </p:cNvPicPr>
          <p:nvPr/>
        </p:nvPicPr>
        <p:blipFill>
          <a:blip r:embed="rId3"/>
          <a:stretch>
            <a:fillRect/>
          </a:stretch>
        </p:blipFill>
        <p:spPr>
          <a:xfrm>
            <a:off x="490884" y="893542"/>
            <a:ext cx="4101827" cy="5659664"/>
          </a:xfrm>
          <a:prstGeom prst="rect">
            <a:avLst/>
          </a:prstGeom>
          <a:ln>
            <a:solidFill>
              <a:schemeClr val="tx1"/>
            </a:solidFill>
          </a:ln>
        </p:spPr>
      </p:pic>
      <p:pic>
        <p:nvPicPr>
          <p:cNvPr id="3" name="Image 2"/>
          <p:cNvPicPr>
            <a:picLocks noChangeAspect="1"/>
          </p:cNvPicPr>
          <p:nvPr/>
        </p:nvPicPr>
        <p:blipFill>
          <a:blip r:embed="rId4"/>
          <a:stretch>
            <a:fillRect/>
          </a:stretch>
        </p:blipFill>
        <p:spPr>
          <a:xfrm>
            <a:off x="4860032" y="893542"/>
            <a:ext cx="3924497" cy="5663012"/>
          </a:xfrm>
          <a:prstGeom prst="rect">
            <a:avLst/>
          </a:prstGeom>
          <a:ln>
            <a:solidFill>
              <a:schemeClr val="tx1"/>
            </a:solidFill>
          </a:ln>
        </p:spPr>
      </p:pic>
    </p:spTree>
    <p:extLst>
      <p:ext uri="{BB962C8B-B14F-4D97-AF65-F5344CB8AC3E}">
        <p14:creationId xmlns:p14="http://schemas.microsoft.com/office/powerpoint/2010/main" val="2361313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a:off x="2321409" y="3609019"/>
            <a:ext cx="43204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Quelle version déposer ? </a:t>
            </a:r>
            <a:r>
              <a:rPr lang="fr-FR" dirty="0" smtClean="0"/>
              <a:t>– </a:t>
            </a:r>
            <a:r>
              <a:rPr lang="fr-FR" u="sng" dirty="0" smtClean="0"/>
              <a:t>Mode de publication</a:t>
            </a:r>
            <a:endParaRPr lang="fr-FR" u="sng" dirty="0"/>
          </a:p>
        </p:txBody>
      </p:sp>
      <p:sp>
        <p:nvSpPr>
          <p:cNvPr id="4" name="Espace réservé du texte 3"/>
          <p:cNvSpPr>
            <a:spLocks noGrp="1"/>
          </p:cNvSpPr>
          <p:nvPr>
            <p:ph type="body" sz="quarter" idx="15"/>
          </p:nvPr>
        </p:nvSpPr>
        <p:spPr/>
        <p:txBody>
          <a:bodyPr/>
          <a:lstStyle/>
          <a:p>
            <a:endParaRPr lang="fr-FR"/>
          </a:p>
        </p:txBody>
      </p:sp>
      <p:sp>
        <p:nvSpPr>
          <p:cNvPr id="6" name="Rectangle 5"/>
          <p:cNvSpPr/>
          <p:nvPr/>
        </p:nvSpPr>
        <p:spPr>
          <a:xfrm>
            <a:off x="1150938" y="2276475"/>
            <a:ext cx="2772990" cy="936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a:t>
            </a:r>
          </a:p>
          <a:p>
            <a:pPr algn="ctr"/>
            <a:r>
              <a:rPr lang="fr-FR" dirty="0" smtClean="0">
                <a:latin typeface="+mj-lt"/>
              </a:rPr>
              <a:t>en libre-accès</a:t>
            </a:r>
            <a:endParaRPr lang="fr-FR" dirty="0">
              <a:latin typeface="+mj-lt"/>
            </a:endParaRPr>
          </a:p>
        </p:txBody>
      </p:sp>
      <p:sp>
        <p:nvSpPr>
          <p:cNvPr id="7" name="Rectangle 6"/>
          <p:cNvSpPr/>
          <p:nvPr/>
        </p:nvSpPr>
        <p:spPr>
          <a:xfrm>
            <a:off x="5076056" y="2276474"/>
            <a:ext cx="2772990" cy="936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qui n’est pas en libre-accès</a:t>
            </a:r>
            <a:endParaRPr lang="fr-FR" dirty="0">
              <a:latin typeface="+mj-lt"/>
            </a:endParaRPr>
          </a:p>
        </p:txBody>
      </p:sp>
      <p:sp>
        <p:nvSpPr>
          <p:cNvPr id="8" name="Rectangle 7"/>
          <p:cNvSpPr/>
          <p:nvPr/>
        </p:nvSpPr>
        <p:spPr>
          <a:xfrm>
            <a:off x="1150938" y="5157193"/>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PDF éditeur</a:t>
            </a:r>
            <a:endParaRPr lang="fr-FR" dirty="0">
              <a:latin typeface="+mj-lt"/>
            </a:endParaRPr>
          </a:p>
        </p:txBody>
      </p:sp>
      <p:sp>
        <p:nvSpPr>
          <p:cNvPr id="9" name="Rectangle 8"/>
          <p:cNvSpPr/>
          <p:nvPr/>
        </p:nvSpPr>
        <p:spPr>
          <a:xfrm>
            <a:off x="5076056" y="5157192"/>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Ça dépend du type de document !</a:t>
            </a:r>
            <a:endParaRPr lang="fr-FR" dirty="0">
              <a:latin typeface="+mj-lt"/>
            </a:endParaRPr>
          </a:p>
        </p:txBody>
      </p:sp>
      <p:sp>
        <p:nvSpPr>
          <p:cNvPr id="10" name="Flèche vers le bas 9"/>
          <p:cNvSpPr/>
          <p:nvPr/>
        </p:nvSpPr>
        <p:spPr>
          <a:xfrm>
            <a:off x="6228184" y="3609019"/>
            <a:ext cx="43204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2"/>
          </p:nvPr>
        </p:nvSpPr>
        <p:spPr>
          <a:xfrm>
            <a:off x="1349301" y="3320790"/>
            <a:ext cx="2376264" cy="1512565"/>
          </a:xfrm>
          <a:solidFill>
            <a:schemeClr val="bg1"/>
          </a:solidFill>
          <a:ln>
            <a:solidFill>
              <a:schemeClr val="bg1"/>
            </a:solidFill>
          </a:ln>
        </p:spPr>
        <p:txBody>
          <a:bodyPr>
            <a:normAutofit fontScale="77500" lnSpcReduction="20000"/>
          </a:bodyPr>
          <a:lstStyle/>
          <a:p>
            <a:pPr algn="ctr">
              <a:lnSpc>
                <a:spcPct val="250000"/>
              </a:lnSpc>
            </a:pPr>
            <a:r>
              <a:rPr lang="fr-FR" dirty="0"/>
              <a:t>Accessible</a:t>
            </a:r>
          </a:p>
          <a:p>
            <a:pPr algn="ctr">
              <a:lnSpc>
                <a:spcPct val="250000"/>
              </a:lnSpc>
            </a:pPr>
            <a:r>
              <a:rPr lang="fr-FR" dirty="0"/>
              <a:t>Gratuite</a:t>
            </a:r>
          </a:p>
          <a:p>
            <a:pPr algn="ctr">
              <a:lnSpc>
                <a:spcPct val="250000"/>
              </a:lnSpc>
            </a:pPr>
            <a:r>
              <a:rPr lang="fr-FR" dirty="0" smtClean="0"/>
              <a:t>Libre (licence ouverte)</a:t>
            </a:r>
            <a:endParaRPr lang="fr-FR" dirty="0"/>
          </a:p>
        </p:txBody>
      </p:sp>
    </p:spTree>
    <p:extLst>
      <p:ext uri="{BB962C8B-B14F-4D97-AF65-F5344CB8AC3E}">
        <p14:creationId xmlns:p14="http://schemas.microsoft.com/office/powerpoint/2010/main" val="181426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970210"/>
            <a:ext cx="7535862" cy="1143000"/>
          </a:xfrm>
        </p:spPr>
        <p:txBody>
          <a:bodyPr/>
          <a:lstStyle/>
          <a:p>
            <a:r>
              <a:rPr lang="fr-FR" dirty="0" smtClean="0"/>
              <a:t>Publication accessible ≠ libre accès</a:t>
            </a:r>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161432"/>
            <a:ext cx="3515216" cy="2553056"/>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858107"/>
            <a:ext cx="3200847" cy="781159"/>
          </a:xfrm>
          <a:prstGeom prst="rect">
            <a:avLst/>
          </a:prstGeom>
        </p:spPr>
      </p:pic>
      <p:sp>
        <p:nvSpPr>
          <p:cNvPr id="6" name="Rectangle 5"/>
          <p:cNvSpPr/>
          <p:nvPr/>
        </p:nvSpPr>
        <p:spPr bwMode="auto">
          <a:xfrm>
            <a:off x="2771800" y="5013176"/>
            <a:ext cx="100811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bwMode="auto">
          <a:xfrm>
            <a:off x="2267744" y="2276475"/>
            <a:ext cx="1080120" cy="2884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p:cNvSpPr>
            <a:spLocks noGrp="1"/>
          </p:cNvSpPr>
          <p:nvPr>
            <p:ph type="body" sz="quarter" idx="12"/>
          </p:nvPr>
        </p:nvSpPr>
        <p:spPr>
          <a:xfrm>
            <a:off x="5004048" y="5013176"/>
            <a:ext cx="3780160" cy="432049"/>
          </a:xfrm>
        </p:spPr>
        <p:txBody>
          <a:bodyPr/>
          <a:lstStyle/>
          <a:p>
            <a:r>
              <a:rPr lang="fr-FR" dirty="0" smtClean="0"/>
              <a:t>Propriété de l’éditeur</a:t>
            </a:r>
            <a:endParaRPr lang="fr-FR" dirty="0"/>
          </a:p>
        </p:txBody>
      </p:sp>
      <p:sp>
        <p:nvSpPr>
          <p:cNvPr id="9" name="Flèche droite 8"/>
          <p:cNvSpPr/>
          <p:nvPr/>
        </p:nvSpPr>
        <p:spPr bwMode="auto">
          <a:xfrm>
            <a:off x="4110932" y="5094955"/>
            <a:ext cx="648072" cy="15373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Objet 9"/>
          <p:cNvGraphicFramePr>
            <a:graphicFrameLocks noChangeAspect="1"/>
          </p:cNvGraphicFramePr>
          <p:nvPr>
            <p:extLst>
              <p:ext uri="{D42A27DB-BD31-4B8C-83A1-F6EECF244321}">
                <p14:modId xmlns:p14="http://schemas.microsoft.com/office/powerpoint/2010/main" val="613914067"/>
              </p:ext>
            </p:extLst>
          </p:nvPr>
        </p:nvGraphicFramePr>
        <p:xfrm>
          <a:off x="5782960" y="2564904"/>
          <a:ext cx="1358280" cy="1358280"/>
        </p:xfrm>
        <a:graphic>
          <a:graphicData uri="http://schemas.openxmlformats.org/presentationml/2006/ole">
            <mc:AlternateContent xmlns:mc="http://schemas.openxmlformats.org/markup-compatibility/2006">
              <mc:Choice xmlns:v="urn:schemas-microsoft-com:vml" Requires="v">
                <p:oleObj spid="_x0000_s1065" name="Image bitmap" r:id="rId6" imgW="4876920" imgH="4876920" progId="Paint.Picture">
                  <p:embed/>
                </p:oleObj>
              </mc:Choice>
              <mc:Fallback>
                <p:oleObj name="Image bitmap" r:id="rId6" imgW="4876920" imgH="4876920" progId="Paint.Picture">
                  <p:embed/>
                  <p:pic>
                    <p:nvPicPr>
                      <p:cNvPr id="0" name=""/>
                      <p:cNvPicPr/>
                      <p:nvPr/>
                    </p:nvPicPr>
                    <p:blipFill>
                      <a:blip r:embed="rId7"/>
                      <a:stretch>
                        <a:fillRect/>
                      </a:stretch>
                    </p:blipFill>
                    <p:spPr>
                      <a:xfrm>
                        <a:off x="5782960" y="2564904"/>
                        <a:ext cx="1358280" cy="1358280"/>
                      </a:xfrm>
                      <a:prstGeom prst="rect">
                        <a:avLst/>
                      </a:prstGeom>
                    </p:spPr>
                  </p:pic>
                </p:oleObj>
              </mc:Fallback>
            </mc:AlternateContent>
          </a:graphicData>
        </a:graphic>
      </p:graphicFrame>
    </p:spTree>
    <p:extLst>
      <p:ext uri="{BB962C8B-B14F-4D97-AF65-F5344CB8AC3E}">
        <p14:creationId xmlns:p14="http://schemas.microsoft.com/office/powerpoint/2010/main" val="37127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a:xfrm>
            <a:off x="1152932" y="6598509"/>
            <a:ext cx="2160000" cy="107722"/>
          </a:xfrm>
        </p:spPr>
        <p:txBody>
          <a:bodyPr/>
          <a:lstStyle/>
          <a:p>
            <a:r>
              <a:rPr lang="fr-FR" dirty="0"/>
              <a:t>Déposer : </a:t>
            </a:r>
            <a:r>
              <a:rPr lang="fr-FR" dirty="0" smtClean="0"/>
              <a:t>préambule</a:t>
            </a:r>
            <a:endParaRPr lang="fr-FR" dirty="0"/>
          </a:p>
        </p:txBody>
      </p:sp>
      <p:sp>
        <p:nvSpPr>
          <p:cNvPr id="8" name="ZoneTexte 7"/>
          <p:cNvSpPr txBox="1"/>
          <p:nvPr/>
        </p:nvSpPr>
        <p:spPr bwMode="auto">
          <a:xfrm>
            <a:off x="2404771" y="289049"/>
            <a:ext cx="6926746" cy="615553"/>
          </a:xfrm>
          <a:prstGeom prst="rect">
            <a:avLst/>
          </a:prstGeom>
          <a:noFill/>
        </p:spPr>
        <p:txBody>
          <a:bodyPr wrap="square" rtlCol="0">
            <a:spAutoFit/>
          </a:bodyPr>
          <a:lstStyle/>
          <a:p>
            <a:r>
              <a:rPr lang="fr-FR" sz="3400" dirty="0" smtClean="0">
                <a:solidFill>
                  <a:schemeClr val="accent2"/>
                </a:solidFill>
                <a:latin typeface="+mj-lt"/>
              </a:rPr>
              <a:t>Exemple de licence ouverte</a:t>
            </a:r>
            <a:endParaRPr lang="fr-FR" sz="3400" dirty="0">
              <a:solidFill>
                <a:schemeClr val="accent2"/>
              </a:solidFill>
              <a:latin typeface="+mj-lt"/>
            </a:endParaRPr>
          </a:p>
        </p:txBody>
      </p:sp>
      <p:pic>
        <p:nvPicPr>
          <p:cNvPr id="2" name="Image 1"/>
          <p:cNvPicPr>
            <a:picLocks noChangeAspect="1"/>
          </p:cNvPicPr>
          <p:nvPr/>
        </p:nvPicPr>
        <p:blipFill>
          <a:blip r:embed="rId3"/>
          <a:stretch>
            <a:fillRect/>
          </a:stretch>
        </p:blipFill>
        <p:spPr>
          <a:xfrm>
            <a:off x="490884" y="893542"/>
            <a:ext cx="4101827" cy="5659664"/>
          </a:xfrm>
          <a:prstGeom prst="rect">
            <a:avLst/>
          </a:prstGeom>
          <a:ln>
            <a:solidFill>
              <a:schemeClr val="tx1"/>
            </a:solidFill>
          </a:ln>
        </p:spPr>
      </p:pic>
      <p:pic>
        <p:nvPicPr>
          <p:cNvPr id="3" name="Image 2"/>
          <p:cNvPicPr>
            <a:picLocks noChangeAspect="1"/>
          </p:cNvPicPr>
          <p:nvPr/>
        </p:nvPicPr>
        <p:blipFill>
          <a:blip r:embed="rId4"/>
          <a:stretch>
            <a:fillRect/>
          </a:stretch>
        </p:blipFill>
        <p:spPr>
          <a:xfrm>
            <a:off x="4860032" y="893542"/>
            <a:ext cx="3924497" cy="5663012"/>
          </a:xfrm>
          <a:prstGeom prst="rect">
            <a:avLst/>
          </a:prstGeom>
          <a:ln>
            <a:solidFill>
              <a:schemeClr val="tx1"/>
            </a:solidFill>
          </a:ln>
        </p:spPr>
      </p:pic>
      <p:sp>
        <p:nvSpPr>
          <p:cNvPr id="4" name="Rectangle 3"/>
          <p:cNvSpPr/>
          <p:nvPr/>
        </p:nvSpPr>
        <p:spPr>
          <a:xfrm>
            <a:off x="611560" y="5157192"/>
            <a:ext cx="936104" cy="10801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364088" y="6237312"/>
            <a:ext cx="504056" cy="3158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232932" y="3861048"/>
            <a:ext cx="4158208" cy="2031325"/>
          </a:xfrm>
          <a:prstGeom prst="rect">
            <a:avLst/>
          </a:prstGeom>
          <a:solidFill>
            <a:schemeClr val="bg1"/>
          </a:solidFill>
          <a:ln w="38100">
            <a:solidFill>
              <a:srgbClr val="C00000"/>
            </a:solidFill>
          </a:ln>
        </p:spPr>
        <p:txBody>
          <a:bodyPr wrap="square">
            <a:spAutoFit/>
          </a:bodyPr>
          <a:lstStyle/>
          <a:p>
            <a:r>
              <a:rPr lang="en-US" dirty="0">
                <a:latin typeface="Arial" panose="020B0604020202020204" pitchFamily="34" charset="0"/>
              </a:rPr>
              <a:t>Copyright: © 2022 by the authors.</a:t>
            </a:r>
            <a:r>
              <a:rPr lang="en-US" dirty="0"/>
              <a:t/>
            </a:r>
            <a:br>
              <a:rPr lang="en-US" dirty="0"/>
            </a:br>
            <a:r>
              <a:rPr lang="en-US" dirty="0">
                <a:latin typeface="Arial" panose="020B0604020202020204" pitchFamily="34" charset="0"/>
              </a:rPr>
              <a:t>Licensee MDPI, Basel, Switzerland.</a:t>
            </a:r>
            <a:r>
              <a:rPr lang="en-US" dirty="0"/>
              <a:t/>
            </a:r>
            <a:br>
              <a:rPr lang="en-US" dirty="0"/>
            </a:br>
            <a:r>
              <a:rPr lang="en-US" dirty="0">
                <a:latin typeface="Arial" panose="020B0604020202020204" pitchFamily="34" charset="0"/>
              </a:rPr>
              <a:t>This article is an open access article</a:t>
            </a:r>
            <a:r>
              <a:rPr lang="en-US" dirty="0"/>
              <a:t/>
            </a:r>
            <a:br>
              <a:rPr lang="en-US" dirty="0"/>
            </a:br>
            <a:r>
              <a:rPr lang="en-US" dirty="0">
                <a:latin typeface="Arial" panose="020B0604020202020204" pitchFamily="34" charset="0"/>
              </a:rPr>
              <a:t>distributed under the terms and</a:t>
            </a:r>
            <a:r>
              <a:rPr lang="en-US" dirty="0"/>
              <a:t/>
            </a:r>
            <a:br>
              <a:rPr lang="en-US" dirty="0"/>
            </a:br>
            <a:r>
              <a:rPr lang="en-US" dirty="0">
                <a:latin typeface="Arial" panose="020B0604020202020204" pitchFamily="34" charset="0"/>
              </a:rPr>
              <a:t>conditions of the Creative Commons</a:t>
            </a:r>
            <a:r>
              <a:rPr lang="en-US" dirty="0"/>
              <a:t/>
            </a:r>
            <a:br>
              <a:rPr lang="en-US" dirty="0"/>
            </a:br>
            <a:r>
              <a:rPr lang="en-US" dirty="0">
                <a:latin typeface="Arial" panose="020B0604020202020204" pitchFamily="34" charset="0"/>
              </a:rPr>
              <a:t>Attribution (CC BY) license (https://</a:t>
            </a:r>
            <a:r>
              <a:rPr lang="en-US" dirty="0"/>
              <a:t/>
            </a:r>
            <a:br>
              <a:rPr lang="en-US" dirty="0"/>
            </a:br>
            <a:r>
              <a:rPr lang="en-US" dirty="0" smtClean="0">
                <a:latin typeface="Arial" panose="020B0604020202020204" pitchFamily="34" charset="0"/>
              </a:rPr>
              <a:t>creativecommons.org/licenses/by/4.0</a:t>
            </a:r>
            <a:r>
              <a:rPr lang="en-US" dirty="0">
                <a:latin typeface="Arial" panose="020B0604020202020204" pitchFamily="34" charset="0"/>
              </a:rPr>
              <a:t>/).</a:t>
            </a:r>
            <a:endParaRPr lang="fr-FR" dirty="0"/>
          </a:p>
        </p:txBody>
      </p:sp>
      <p:cxnSp>
        <p:nvCxnSpPr>
          <p:cNvPr id="10" name="Connecteur droit avec flèche 9"/>
          <p:cNvCxnSpPr/>
          <p:nvPr/>
        </p:nvCxnSpPr>
        <p:spPr>
          <a:xfrm flipV="1">
            <a:off x="1619672" y="4941168"/>
            <a:ext cx="504056" cy="21602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4" name="Image 13"/>
          <p:cNvPicPr>
            <a:picLocks noChangeAspect="1"/>
          </p:cNvPicPr>
          <p:nvPr/>
        </p:nvPicPr>
        <p:blipFill rotWithShape="1">
          <a:blip r:embed="rId5"/>
          <a:srcRect l="10928" t="16153" r="11261" b="19506"/>
          <a:stretch/>
        </p:blipFill>
        <p:spPr>
          <a:xfrm>
            <a:off x="6804247" y="5373216"/>
            <a:ext cx="1440161" cy="504056"/>
          </a:xfrm>
          <a:prstGeom prst="rect">
            <a:avLst/>
          </a:prstGeom>
          <a:ln w="38100">
            <a:solidFill>
              <a:srgbClr val="C00000"/>
            </a:solidFill>
          </a:ln>
        </p:spPr>
      </p:pic>
      <p:cxnSp>
        <p:nvCxnSpPr>
          <p:cNvPr id="15" name="Connecteur droit avec flèche 14"/>
          <p:cNvCxnSpPr/>
          <p:nvPr/>
        </p:nvCxnSpPr>
        <p:spPr>
          <a:xfrm flipV="1">
            <a:off x="6050006" y="5892373"/>
            <a:ext cx="637716" cy="33041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014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Introduction</a:t>
            </a:r>
            <a:endParaRPr lang="fr-FR" sz="4800"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2539647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a:off x="2321409" y="3609019"/>
            <a:ext cx="43204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Quelle version déposer ? </a:t>
            </a:r>
            <a:r>
              <a:rPr lang="fr-FR" dirty="0" smtClean="0"/>
              <a:t>– Mode de publication</a:t>
            </a:r>
            <a:endParaRPr lang="fr-FR" dirty="0"/>
          </a:p>
        </p:txBody>
      </p:sp>
      <p:sp>
        <p:nvSpPr>
          <p:cNvPr id="4" name="Espace réservé du texte 3"/>
          <p:cNvSpPr>
            <a:spLocks noGrp="1"/>
          </p:cNvSpPr>
          <p:nvPr>
            <p:ph type="body" sz="quarter" idx="15"/>
          </p:nvPr>
        </p:nvSpPr>
        <p:spPr/>
        <p:txBody>
          <a:bodyPr/>
          <a:lstStyle/>
          <a:p>
            <a:endParaRPr lang="fr-FR"/>
          </a:p>
        </p:txBody>
      </p:sp>
      <p:sp>
        <p:nvSpPr>
          <p:cNvPr id="6" name="Rectangle 5"/>
          <p:cNvSpPr/>
          <p:nvPr/>
        </p:nvSpPr>
        <p:spPr>
          <a:xfrm>
            <a:off x="1150938" y="2276475"/>
            <a:ext cx="2772990" cy="936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a:t>
            </a:r>
          </a:p>
          <a:p>
            <a:pPr algn="ctr"/>
            <a:r>
              <a:rPr lang="fr-FR" dirty="0" smtClean="0">
                <a:latin typeface="+mj-lt"/>
              </a:rPr>
              <a:t>en libre-accès</a:t>
            </a:r>
            <a:endParaRPr lang="fr-FR" dirty="0">
              <a:latin typeface="+mj-lt"/>
            </a:endParaRPr>
          </a:p>
        </p:txBody>
      </p:sp>
      <p:sp>
        <p:nvSpPr>
          <p:cNvPr id="7" name="Rectangle 6"/>
          <p:cNvSpPr/>
          <p:nvPr/>
        </p:nvSpPr>
        <p:spPr>
          <a:xfrm>
            <a:off x="5076056" y="2276474"/>
            <a:ext cx="2772990" cy="936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qui n’est pas en libre-accès</a:t>
            </a:r>
            <a:endParaRPr lang="fr-FR" dirty="0">
              <a:latin typeface="+mj-lt"/>
            </a:endParaRPr>
          </a:p>
        </p:txBody>
      </p:sp>
      <p:sp>
        <p:nvSpPr>
          <p:cNvPr id="8" name="Rectangle 7"/>
          <p:cNvSpPr/>
          <p:nvPr/>
        </p:nvSpPr>
        <p:spPr>
          <a:xfrm>
            <a:off x="1150938" y="5157193"/>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PDF éditeur</a:t>
            </a:r>
            <a:endParaRPr lang="fr-FR" dirty="0">
              <a:latin typeface="+mj-lt"/>
            </a:endParaRPr>
          </a:p>
        </p:txBody>
      </p:sp>
      <p:sp>
        <p:nvSpPr>
          <p:cNvPr id="9" name="Rectangle 8"/>
          <p:cNvSpPr/>
          <p:nvPr/>
        </p:nvSpPr>
        <p:spPr>
          <a:xfrm>
            <a:off x="5076056" y="5157192"/>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Ça dépend du type de document !</a:t>
            </a:r>
            <a:endParaRPr lang="fr-FR" dirty="0">
              <a:latin typeface="+mj-lt"/>
            </a:endParaRPr>
          </a:p>
        </p:txBody>
      </p:sp>
      <p:sp>
        <p:nvSpPr>
          <p:cNvPr id="10" name="Flèche vers le bas 9"/>
          <p:cNvSpPr/>
          <p:nvPr/>
        </p:nvSpPr>
        <p:spPr>
          <a:xfrm>
            <a:off x="6228184" y="3609019"/>
            <a:ext cx="43204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2"/>
          </p:nvPr>
        </p:nvSpPr>
        <p:spPr>
          <a:xfrm>
            <a:off x="1349301" y="3320790"/>
            <a:ext cx="2376264" cy="1512565"/>
          </a:xfrm>
          <a:solidFill>
            <a:schemeClr val="bg1"/>
          </a:solidFill>
          <a:ln>
            <a:solidFill>
              <a:schemeClr val="bg1"/>
            </a:solidFill>
          </a:ln>
        </p:spPr>
        <p:txBody>
          <a:bodyPr>
            <a:normAutofit fontScale="77500" lnSpcReduction="20000"/>
          </a:bodyPr>
          <a:lstStyle/>
          <a:p>
            <a:pPr algn="ctr">
              <a:lnSpc>
                <a:spcPct val="250000"/>
              </a:lnSpc>
            </a:pPr>
            <a:r>
              <a:rPr lang="fr-FR" dirty="0"/>
              <a:t>Accessible</a:t>
            </a:r>
          </a:p>
          <a:p>
            <a:pPr algn="ctr">
              <a:lnSpc>
                <a:spcPct val="250000"/>
              </a:lnSpc>
            </a:pPr>
            <a:r>
              <a:rPr lang="fr-FR" dirty="0"/>
              <a:t>Gratuite</a:t>
            </a:r>
          </a:p>
          <a:p>
            <a:pPr algn="ctr">
              <a:lnSpc>
                <a:spcPct val="250000"/>
              </a:lnSpc>
            </a:pPr>
            <a:r>
              <a:rPr lang="fr-FR" dirty="0" smtClean="0"/>
              <a:t>Libre (licence ouverte)</a:t>
            </a:r>
            <a:endParaRPr lang="fr-FR" dirty="0"/>
          </a:p>
        </p:txBody>
      </p:sp>
    </p:spTree>
    <p:extLst>
      <p:ext uri="{BB962C8B-B14F-4D97-AF65-F5344CB8AC3E}">
        <p14:creationId xmlns:p14="http://schemas.microsoft.com/office/powerpoint/2010/main" val="6344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a:off x="2263020" y="4456658"/>
            <a:ext cx="394852" cy="782271"/>
          </a:xfrm>
          <a:prstGeom prst="downArrow">
            <a:avLst>
              <a:gd name="adj1" fmla="val 578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50938" y="989856"/>
            <a:ext cx="6728195" cy="890592"/>
          </a:xfrm>
        </p:spPr>
        <p:txBody>
          <a:bodyPr>
            <a:normAutofit fontScale="90000"/>
          </a:bodyPr>
          <a:lstStyle/>
          <a:p>
            <a:r>
              <a:rPr lang="fr-FR" dirty="0"/>
              <a:t>Quelle version déposer ? </a:t>
            </a:r>
            <a:r>
              <a:rPr lang="fr-FR" dirty="0" smtClean="0"/>
              <a:t>– </a:t>
            </a:r>
            <a:r>
              <a:rPr lang="fr-FR" dirty="0"/>
              <a:t>Type de publication </a:t>
            </a:r>
          </a:p>
        </p:txBody>
      </p:sp>
      <p:sp>
        <p:nvSpPr>
          <p:cNvPr id="4" name="Espace réservé du texte 3"/>
          <p:cNvSpPr>
            <a:spLocks noGrp="1"/>
          </p:cNvSpPr>
          <p:nvPr>
            <p:ph type="body" sz="quarter" idx="15"/>
          </p:nvPr>
        </p:nvSpPr>
        <p:spPr/>
        <p:txBody>
          <a:bodyPr/>
          <a:lstStyle/>
          <a:p>
            <a:endParaRPr lang="fr-FR"/>
          </a:p>
        </p:txBody>
      </p:sp>
      <p:sp>
        <p:nvSpPr>
          <p:cNvPr id="7" name="Rectangle 6"/>
          <p:cNvSpPr/>
          <p:nvPr/>
        </p:nvSpPr>
        <p:spPr>
          <a:xfrm>
            <a:off x="1185332" y="2118487"/>
            <a:ext cx="6693801" cy="1080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qui n’est pas en libre-accès</a:t>
            </a:r>
            <a:endParaRPr lang="fr-FR" dirty="0">
              <a:latin typeface="+mj-lt"/>
            </a:endParaRPr>
          </a:p>
        </p:txBody>
      </p:sp>
      <p:sp>
        <p:nvSpPr>
          <p:cNvPr id="8" name="Rectangle 7"/>
          <p:cNvSpPr/>
          <p:nvPr/>
        </p:nvSpPr>
        <p:spPr>
          <a:xfrm>
            <a:off x="1181026" y="5491337"/>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Manuscrit auteur accepté</a:t>
            </a:r>
            <a:endParaRPr lang="fr-FR" dirty="0">
              <a:latin typeface="+mj-lt"/>
            </a:endParaRPr>
          </a:p>
        </p:txBody>
      </p:sp>
      <p:sp>
        <p:nvSpPr>
          <p:cNvPr id="9" name="Rectangle 8"/>
          <p:cNvSpPr/>
          <p:nvPr/>
        </p:nvSpPr>
        <p:spPr>
          <a:xfrm>
            <a:off x="5106144" y="5491336"/>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800" b="1" dirty="0" smtClean="0">
                <a:solidFill>
                  <a:srgbClr val="C00000"/>
                </a:solidFill>
                <a:latin typeface="+mj-lt"/>
              </a:rPr>
              <a:t>x</a:t>
            </a:r>
            <a:endParaRPr lang="fr-FR" sz="2800" b="1" dirty="0">
              <a:solidFill>
                <a:srgbClr val="C00000"/>
              </a:solidFill>
              <a:latin typeface="+mj-lt"/>
            </a:endParaRPr>
          </a:p>
        </p:txBody>
      </p:sp>
      <p:sp>
        <p:nvSpPr>
          <p:cNvPr id="20" name="Rectangle 19"/>
          <p:cNvSpPr/>
          <p:nvPr/>
        </p:nvSpPr>
        <p:spPr>
          <a:xfrm>
            <a:off x="1650015" y="3339579"/>
            <a:ext cx="1620862" cy="927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Article</a:t>
            </a:r>
            <a:endParaRPr lang="fr-FR" dirty="0">
              <a:latin typeface="+mj-lt"/>
            </a:endParaRPr>
          </a:p>
        </p:txBody>
      </p:sp>
      <p:sp>
        <p:nvSpPr>
          <p:cNvPr id="21" name="Rectangle 20"/>
          <p:cNvSpPr/>
          <p:nvPr/>
        </p:nvSpPr>
        <p:spPr>
          <a:xfrm>
            <a:off x="5583367" y="3343708"/>
            <a:ext cx="1818543" cy="97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Tout autre type de publication</a:t>
            </a:r>
            <a:endParaRPr lang="fr-FR" dirty="0">
              <a:latin typeface="+mj-lt"/>
            </a:endParaRPr>
          </a:p>
        </p:txBody>
      </p:sp>
      <p:sp>
        <p:nvSpPr>
          <p:cNvPr id="22" name="Flèche vers le bas 21"/>
          <p:cNvSpPr/>
          <p:nvPr/>
        </p:nvSpPr>
        <p:spPr>
          <a:xfrm>
            <a:off x="6295213" y="4513118"/>
            <a:ext cx="394852" cy="782271"/>
          </a:xfrm>
          <a:prstGeom prst="downArrow">
            <a:avLst>
              <a:gd name="adj1" fmla="val 578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2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a:off x="2263020" y="4456658"/>
            <a:ext cx="394852" cy="782271"/>
          </a:xfrm>
          <a:prstGeom prst="downArrow">
            <a:avLst>
              <a:gd name="adj1" fmla="val 578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50938" y="989856"/>
            <a:ext cx="6728195" cy="890592"/>
          </a:xfrm>
        </p:spPr>
        <p:txBody>
          <a:bodyPr>
            <a:normAutofit fontScale="90000"/>
          </a:bodyPr>
          <a:lstStyle/>
          <a:p>
            <a:r>
              <a:rPr lang="fr-FR" dirty="0"/>
              <a:t>Quelle version déposer ? </a:t>
            </a:r>
            <a:r>
              <a:rPr lang="fr-FR" dirty="0" smtClean="0"/>
              <a:t>– </a:t>
            </a:r>
            <a:r>
              <a:rPr lang="fr-FR" dirty="0"/>
              <a:t>Type de publication </a:t>
            </a:r>
          </a:p>
        </p:txBody>
      </p:sp>
      <p:sp>
        <p:nvSpPr>
          <p:cNvPr id="4" name="Espace réservé du texte 3"/>
          <p:cNvSpPr>
            <a:spLocks noGrp="1"/>
          </p:cNvSpPr>
          <p:nvPr>
            <p:ph type="body" sz="quarter" idx="15"/>
          </p:nvPr>
        </p:nvSpPr>
        <p:spPr/>
        <p:txBody>
          <a:bodyPr/>
          <a:lstStyle/>
          <a:p>
            <a:endParaRPr lang="fr-FR"/>
          </a:p>
        </p:txBody>
      </p:sp>
      <p:sp>
        <p:nvSpPr>
          <p:cNvPr id="7" name="Rectangle 6"/>
          <p:cNvSpPr/>
          <p:nvPr/>
        </p:nvSpPr>
        <p:spPr>
          <a:xfrm>
            <a:off x="1185332" y="2118487"/>
            <a:ext cx="6693801" cy="1080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Publication qui n’est pas en libre-accès</a:t>
            </a:r>
            <a:endParaRPr lang="fr-FR" dirty="0">
              <a:latin typeface="+mj-lt"/>
            </a:endParaRPr>
          </a:p>
        </p:txBody>
      </p:sp>
      <p:sp>
        <p:nvSpPr>
          <p:cNvPr id="8" name="Rectangle 7"/>
          <p:cNvSpPr/>
          <p:nvPr/>
        </p:nvSpPr>
        <p:spPr>
          <a:xfrm>
            <a:off x="1181026" y="5491337"/>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latin typeface="+mj-lt"/>
              </a:rPr>
              <a:t>Manuscrit auteur accepté</a:t>
            </a:r>
            <a:endParaRPr lang="fr-FR" dirty="0">
              <a:latin typeface="+mj-lt"/>
            </a:endParaRPr>
          </a:p>
        </p:txBody>
      </p:sp>
      <p:sp>
        <p:nvSpPr>
          <p:cNvPr id="9" name="Rectangle 8"/>
          <p:cNvSpPr/>
          <p:nvPr/>
        </p:nvSpPr>
        <p:spPr>
          <a:xfrm>
            <a:off x="5106144" y="5491336"/>
            <a:ext cx="2772990" cy="9365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800" b="1" dirty="0" smtClean="0">
                <a:solidFill>
                  <a:srgbClr val="C00000"/>
                </a:solidFill>
                <a:latin typeface="+mj-lt"/>
              </a:rPr>
              <a:t>x</a:t>
            </a:r>
            <a:endParaRPr lang="fr-FR" sz="2800" b="1" dirty="0">
              <a:solidFill>
                <a:srgbClr val="C00000"/>
              </a:solidFill>
              <a:latin typeface="+mj-lt"/>
            </a:endParaRPr>
          </a:p>
        </p:txBody>
      </p:sp>
      <p:sp>
        <p:nvSpPr>
          <p:cNvPr id="20" name="Rectangle 19"/>
          <p:cNvSpPr/>
          <p:nvPr/>
        </p:nvSpPr>
        <p:spPr>
          <a:xfrm>
            <a:off x="1650015" y="3339579"/>
            <a:ext cx="1620862" cy="927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Article</a:t>
            </a:r>
            <a:endParaRPr lang="fr-FR" dirty="0">
              <a:latin typeface="+mj-lt"/>
            </a:endParaRPr>
          </a:p>
        </p:txBody>
      </p:sp>
      <p:sp>
        <p:nvSpPr>
          <p:cNvPr id="21" name="Rectangle 20"/>
          <p:cNvSpPr/>
          <p:nvPr/>
        </p:nvSpPr>
        <p:spPr>
          <a:xfrm>
            <a:off x="5583367" y="3343708"/>
            <a:ext cx="1818543" cy="97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Tout autre type de publication</a:t>
            </a:r>
            <a:endParaRPr lang="fr-FR" dirty="0">
              <a:latin typeface="+mj-lt"/>
            </a:endParaRPr>
          </a:p>
        </p:txBody>
      </p:sp>
      <p:sp>
        <p:nvSpPr>
          <p:cNvPr id="22" name="Flèche vers le bas 21"/>
          <p:cNvSpPr/>
          <p:nvPr/>
        </p:nvSpPr>
        <p:spPr>
          <a:xfrm>
            <a:off x="6295213" y="4513118"/>
            <a:ext cx="394852" cy="782271"/>
          </a:xfrm>
          <a:prstGeom prst="downArrow">
            <a:avLst>
              <a:gd name="adj1" fmla="val 578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2"/>
          <p:cNvSpPr>
            <a:spLocks noGrp="1"/>
          </p:cNvSpPr>
          <p:nvPr>
            <p:ph type="body" sz="quarter" idx="12"/>
          </p:nvPr>
        </p:nvSpPr>
        <p:spPr>
          <a:xfrm>
            <a:off x="1379389" y="4299720"/>
            <a:ext cx="2376264" cy="1096146"/>
          </a:xfrm>
          <a:solidFill>
            <a:schemeClr val="bg1"/>
          </a:solidFill>
          <a:ln>
            <a:solidFill>
              <a:schemeClr val="bg1"/>
            </a:solidFill>
          </a:ln>
        </p:spPr>
        <p:txBody>
          <a:bodyPr anchor="ctr">
            <a:noAutofit/>
          </a:bodyPr>
          <a:lstStyle/>
          <a:p>
            <a:pPr algn="ctr">
              <a:lnSpc>
                <a:spcPct val="250000"/>
              </a:lnSpc>
            </a:pPr>
            <a:r>
              <a:rPr lang="fr-FR" sz="2800" dirty="0" smtClean="0"/>
              <a:t>Pourquoi ?</a:t>
            </a:r>
            <a:endParaRPr lang="fr-FR" sz="2800" dirty="0"/>
          </a:p>
        </p:txBody>
      </p:sp>
    </p:spTree>
    <p:extLst>
      <p:ext uri="{BB962C8B-B14F-4D97-AF65-F5344CB8AC3E}">
        <p14:creationId xmlns:p14="http://schemas.microsoft.com/office/powerpoint/2010/main" val="57373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08720"/>
            <a:ext cx="7885558" cy="1008112"/>
          </a:xfrm>
        </p:spPr>
        <p:txBody>
          <a:bodyPr>
            <a:normAutofit/>
          </a:bodyPr>
          <a:lstStyle/>
          <a:p>
            <a:r>
              <a:rPr lang="fr-FR" dirty="0" smtClean="0"/>
              <a:t>Loi Pour une République numérique (1/3)</a:t>
            </a:r>
            <a:endParaRPr lang="fr-FR" dirty="0"/>
          </a:p>
        </p:txBody>
      </p:sp>
      <p:sp>
        <p:nvSpPr>
          <p:cNvPr id="3" name="Espace réservé du pied de page 2"/>
          <p:cNvSpPr>
            <a:spLocks noGrp="1"/>
          </p:cNvSpPr>
          <p:nvPr>
            <p:ph type="ftr" sz="quarter" idx="11"/>
          </p:nvPr>
        </p:nvSpPr>
        <p:spPr/>
        <p:txBody>
          <a:bodyPr/>
          <a:lstStyle/>
          <a:p>
            <a:pPr>
              <a:defRPr/>
            </a:pPr>
            <a:r>
              <a:rPr lang="fr-FR" smtClean="0"/>
              <a:t>Titre de la présentation</a:t>
            </a:r>
            <a:endParaRPr lang="fr-FR"/>
          </a:p>
        </p:txBody>
      </p:sp>
      <p:sp>
        <p:nvSpPr>
          <p:cNvPr id="4" name="Espace réservé du texte 3"/>
          <p:cNvSpPr>
            <a:spLocks noGrp="1"/>
          </p:cNvSpPr>
          <p:nvPr>
            <p:ph type="body" sz="quarter" idx="12"/>
          </p:nvPr>
        </p:nvSpPr>
        <p:spPr>
          <a:xfrm>
            <a:off x="1138238" y="2175918"/>
            <a:ext cx="7561262" cy="4420056"/>
          </a:xfrm>
        </p:spPr>
        <p:txBody>
          <a:bodyPr>
            <a:normAutofit/>
          </a:bodyPr>
          <a:lstStyle/>
          <a:p>
            <a:r>
              <a:rPr lang="fr-FR" u="sng" dirty="0" smtClean="0"/>
              <a:t>But</a:t>
            </a:r>
            <a:r>
              <a:rPr lang="fr-FR" dirty="0" smtClean="0"/>
              <a:t> : possibilité pour les chercheurs financés par des fonds publics (50% au moins) de mettre leurs publications en libre accès dans une archive ouverte…</a:t>
            </a:r>
          </a:p>
          <a:p>
            <a:endParaRPr lang="fr-FR" dirty="0"/>
          </a:p>
          <a:p>
            <a:r>
              <a:rPr lang="fr-FR" u="sng" dirty="0" smtClean="0"/>
              <a:t>Conditions</a:t>
            </a:r>
            <a:r>
              <a:rPr lang="fr-FR" dirty="0" smtClean="0"/>
              <a:t> :</a:t>
            </a: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dirty="0" smtClean="0"/>
              <a:t>…quelle que soit la politique de l’éditeur</a:t>
            </a:r>
          </a:p>
        </p:txBody>
      </p:sp>
      <p:sp>
        <p:nvSpPr>
          <p:cNvPr id="5" name="Espace réservé du texte 4"/>
          <p:cNvSpPr>
            <a:spLocks noGrp="1"/>
          </p:cNvSpPr>
          <p:nvPr>
            <p:ph type="body" sz="quarter" idx="15"/>
          </p:nvPr>
        </p:nvSpPr>
        <p:spPr/>
        <p:txBody>
          <a:bodyPr/>
          <a:lstStyle/>
          <a:p>
            <a:endParaRPr lang="fr-FR"/>
          </a:p>
        </p:txBody>
      </p:sp>
      <p:sp>
        <p:nvSpPr>
          <p:cNvPr id="7" name="ZoneTexte 6"/>
          <p:cNvSpPr txBox="1"/>
          <p:nvPr/>
        </p:nvSpPr>
        <p:spPr bwMode="auto">
          <a:xfrm>
            <a:off x="1150938" y="3789040"/>
            <a:ext cx="3781102" cy="2308324"/>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tx2"/>
                </a:solidFill>
                <a:latin typeface="+mj-lt"/>
              </a:rPr>
              <a:t>Quel type de publication ? </a:t>
            </a:r>
          </a:p>
          <a:p>
            <a:pPr marL="989013"/>
            <a:endParaRPr lang="fr-FR" dirty="0" smtClean="0">
              <a:solidFill>
                <a:schemeClr val="tx2"/>
              </a:solidFill>
              <a:latin typeface="+mj-lt"/>
            </a:endParaRPr>
          </a:p>
          <a:p>
            <a:pPr marL="989013"/>
            <a:endParaRPr lang="fr-FR" dirty="0">
              <a:solidFill>
                <a:schemeClr val="tx2"/>
              </a:solidFill>
              <a:latin typeface="+mj-lt"/>
            </a:endParaRPr>
          </a:p>
          <a:p>
            <a:pPr marL="285750" indent="-285750">
              <a:buFont typeface="Arial" panose="020B0604020202020204" pitchFamily="34" charset="0"/>
              <a:buChar char="•"/>
            </a:pPr>
            <a:r>
              <a:rPr lang="fr-FR" dirty="0">
                <a:solidFill>
                  <a:schemeClr val="tx2"/>
                </a:solidFill>
                <a:latin typeface="+mj-lt"/>
              </a:rPr>
              <a:t>Quelle version ? </a:t>
            </a:r>
          </a:p>
          <a:p>
            <a:pPr marL="989013"/>
            <a:endParaRPr lang="fr-FR" dirty="0" smtClean="0">
              <a:solidFill>
                <a:schemeClr val="tx2"/>
              </a:solidFill>
              <a:latin typeface="+mj-lt"/>
            </a:endParaRPr>
          </a:p>
          <a:p>
            <a:pPr marL="989013"/>
            <a:endParaRPr lang="fr-FR" dirty="0">
              <a:solidFill>
                <a:schemeClr val="tx2"/>
              </a:solidFill>
              <a:latin typeface="+mj-lt"/>
            </a:endParaRPr>
          </a:p>
          <a:p>
            <a:pPr marL="285750" indent="-285750">
              <a:buFont typeface="Arial" panose="020B0604020202020204" pitchFamily="34" charset="0"/>
              <a:buChar char="•"/>
              <a:tabLst>
                <a:tab pos="901700" algn="l"/>
              </a:tabLst>
            </a:pPr>
            <a:r>
              <a:rPr lang="fr-FR" dirty="0">
                <a:solidFill>
                  <a:schemeClr val="tx2"/>
                </a:solidFill>
                <a:latin typeface="+mj-lt"/>
              </a:rPr>
              <a:t>Quand ? </a:t>
            </a:r>
          </a:p>
          <a:p>
            <a:endParaRPr lang="fr-FR" dirty="0"/>
          </a:p>
        </p:txBody>
      </p:sp>
      <p:sp>
        <p:nvSpPr>
          <p:cNvPr id="8" name="ZoneTexte 7"/>
          <p:cNvSpPr txBox="1"/>
          <p:nvPr/>
        </p:nvSpPr>
        <p:spPr bwMode="auto">
          <a:xfrm>
            <a:off x="5121722" y="3789039"/>
            <a:ext cx="4022278" cy="2031325"/>
          </a:xfrm>
          <a:prstGeom prst="rect">
            <a:avLst/>
          </a:prstGeom>
          <a:noFill/>
        </p:spPr>
        <p:txBody>
          <a:bodyPr wrap="square" rtlCol="0">
            <a:spAutoFit/>
          </a:bodyPr>
          <a:lstStyle/>
          <a:p>
            <a:pPr marL="85725">
              <a:tabLst>
                <a:tab pos="803275" algn="l"/>
              </a:tabLst>
            </a:pPr>
            <a:r>
              <a:rPr lang="fr-FR" dirty="0">
                <a:solidFill>
                  <a:schemeClr val="accent2"/>
                </a:solidFill>
              </a:rPr>
              <a:t>P</a:t>
            </a:r>
            <a:r>
              <a:rPr lang="fr-FR" dirty="0" smtClean="0">
                <a:solidFill>
                  <a:schemeClr val="accent2"/>
                </a:solidFill>
              </a:rPr>
              <a:t>ublié </a:t>
            </a:r>
            <a:r>
              <a:rPr lang="fr-FR" dirty="0">
                <a:solidFill>
                  <a:schemeClr val="accent2"/>
                </a:solidFill>
              </a:rPr>
              <a:t>dans </a:t>
            </a:r>
            <a:r>
              <a:rPr lang="fr-FR" dirty="0" smtClean="0">
                <a:solidFill>
                  <a:schemeClr val="accent2"/>
                </a:solidFill>
              </a:rPr>
              <a:t>un périodique qui </a:t>
            </a:r>
            <a:r>
              <a:rPr lang="fr-FR" dirty="0">
                <a:solidFill>
                  <a:schemeClr val="accent2"/>
                </a:solidFill>
              </a:rPr>
              <a:t>paraît au moins </a:t>
            </a:r>
            <a:r>
              <a:rPr lang="fr-FR" dirty="0" smtClean="0">
                <a:solidFill>
                  <a:schemeClr val="accent2"/>
                </a:solidFill>
              </a:rPr>
              <a:t>1x/an</a:t>
            </a:r>
          </a:p>
          <a:p>
            <a:pPr marL="85725">
              <a:tabLst>
                <a:tab pos="803275" algn="l"/>
              </a:tabLst>
            </a:pPr>
            <a:endParaRPr lang="fr-FR" dirty="0">
              <a:solidFill>
                <a:schemeClr val="accent2"/>
              </a:solidFill>
            </a:endParaRPr>
          </a:p>
          <a:p>
            <a:pPr marL="85725">
              <a:tabLst>
                <a:tab pos="803275" algn="l"/>
              </a:tabLst>
            </a:pPr>
            <a:r>
              <a:rPr lang="fr-FR" dirty="0" err="1" smtClean="0">
                <a:solidFill>
                  <a:schemeClr val="accent2"/>
                </a:solidFill>
              </a:rPr>
              <a:t>Postprint</a:t>
            </a:r>
            <a:r>
              <a:rPr lang="fr-FR" dirty="0" smtClean="0">
                <a:solidFill>
                  <a:schemeClr val="accent2"/>
                </a:solidFill>
              </a:rPr>
              <a:t> (manuscrit auteur accepté)</a:t>
            </a:r>
          </a:p>
          <a:p>
            <a:pPr marL="85725">
              <a:tabLst>
                <a:tab pos="803275" algn="l"/>
              </a:tabLst>
            </a:pPr>
            <a:endParaRPr lang="fr-FR" dirty="0" smtClean="0">
              <a:solidFill>
                <a:schemeClr val="accent2"/>
              </a:solidFill>
            </a:endParaRPr>
          </a:p>
          <a:p>
            <a:pPr marL="85725">
              <a:tabLst>
                <a:tab pos="803275" algn="l"/>
              </a:tabLst>
            </a:pPr>
            <a:endParaRPr lang="fr-FR" dirty="0">
              <a:solidFill>
                <a:schemeClr val="accent2"/>
              </a:solidFill>
            </a:endParaRPr>
          </a:p>
          <a:p>
            <a:pPr marL="85725">
              <a:tabLst>
                <a:tab pos="803275" algn="l"/>
              </a:tabLst>
            </a:pPr>
            <a:r>
              <a:rPr lang="fr-FR" dirty="0" smtClean="0">
                <a:solidFill>
                  <a:schemeClr val="accent2"/>
                </a:solidFill>
              </a:rPr>
              <a:t>Embargo de 12 mois (SHS)</a:t>
            </a:r>
            <a:endParaRPr lang="fr-FR" dirty="0"/>
          </a:p>
        </p:txBody>
      </p:sp>
    </p:spTree>
    <p:extLst>
      <p:ext uri="{BB962C8B-B14F-4D97-AF65-F5344CB8AC3E}">
        <p14:creationId xmlns:p14="http://schemas.microsoft.com/office/powerpoint/2010/main" val="126835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0583" y="260648"/>
            <a:ext cx="5941342" cy="1008112"/>
          </a:xfrm>
        </p:spPr>
        <p:txBody>
          <a:bodyPr>
            <a:normAutofit/>
          </a:bodyPr>
          <a:lstStyle/>
          <a:p>
            <a:r>
              <a:rPr lang="fr-FR" dirty="0" smtClean="0"/>
              <a:t>Loi Pour une République numérique (2/3)</a:t>
            </a:r>
            <a:endParaRPr lang="fr-FR" dirty="0"/>
          </a:p>
        </p:txBody>
      </p:sp>
      <p:sp>
        <p:nvSpPr>
          <p:cNvPr id="3" name="Espace réservé du pied de page 2"/>
          <p:cNvSpPr>
            <a:spLocks noGrp="1"/>
          </p:cNvSpPr>
          <p:nvPr>
            <p:ph type="ftr" sz="quarter" idx="11"/>
          </p:nvPr>
        </p:nvSpPr>
        <p:spPr/>
        <p:txBody>
          <a:bodyPr/>
          <a:lstStyle/>
          <a:p>
            <a:pPr>
              <a:defRPr/>
            </a:pPr>
            <a:r>
              <a:rPr lang="fr-FR" smtClean="0"/>
              <a:t>Titre de la présentation</a:t>
            </a:r>
            <a:endParaRPr lang="fr-FR"/>
          </a:p>
        </p:txBody>
      </p:sp>
      <p:sp>
        <p:nvSpPr>
          <p:cNvPr id="4" name="Espace réservé du texte 3"/>
          <p:cNvSpPr>
            <a:spLocks noGrp="1"/>
          </p:cNvSpPr>
          <p:nvPr>
            <p:ph type="body" sz="quarter" idx="12"/>
          </p:nvPr>
        </p:nvSpPr>
        <p:spPr>
          <a:xfrm>
            <a:off x="467544" y="1340768"/>
            <a:ext cx="8324381" cy="4833851"/>
          </a:xfrm>
        </p:spPr>
        <p:txBody>
          <a:bodyPr>
            <a:noAutofit/>
          </a:bodyPr>
          <a:lstStyle/>
          <a:p>
            <a:pPr algn="just"/>
            <a:r>
              <a:rPr lang="fr-FR" sz="1200" dirty="0">
                <a:hlinkClick r:id="rId2"/>
              </a:rPr>
              <a:t>Article 30</a:t>
            </a:r>
            <a:endParaRPr lang="fr-FR" sz="1200" dirty="0"/>
          </a:p>
          <a:p>
            <a:pPr algn="just"/>
            <a:r>
              <a:rPr lang="fr-FR" sz="1200" dirty="0"/>
              <a:t/>
            </a:r>
            <a:br>
              <a:rPr lang="fr-FR" sz="1200" dirty="0"/>
            </a:br>
            <a:r>
              <a:rPr lang="fr-FR" sz="1200" dirty="0">
                <a:latin typeface="+mn-lt"/>
              </a:rPr>
              <a:t>Le chapitre III du titre III du livre V du code de la recherche est complété par un article L. 533-4 ainsi rédigé : </a:t>
            </a:r>
          </a:p>
          <a:p>
            <a:pPr algn="just"/>
            <a:endParaRPr lang="fr-FR" sz="1100" dirty="0" smtClean="0">
              <a:latin typeface="+mn-lt"/>
            </a:endParaRPr>
          </a:p>
          <a:p>
            <a:pPr algn="just"/>
            <a:r>
              <a:rPr lang="fr-FR" sz="1200" dirty="0" smtClean="0">
                <a:latin typeface="+mn-lt"/>
              </a:rPr>
              <a:t>« </a:t>
            </a:r>
            <a:r>
              <a:rPr lang="fr-FR" sz="1200" dirty="0">
                <a:latin typeface="+mn-lt"/>
              </a:rPr>
              <a:t>Art. L. 533-4.-I.-Lorsqu'un écrit scientifique issu d'une </a:t>
            </a:r>
            <a:r>
              <a:rPr lang="fr-FR" sz="1200" b="1" dirty="0">
                <a:latin typeface="+mn-lt"/>
              </a:rPr>
              <a:t>activité de recherche financée au moins pour moitié</a:t>
            </a:r>
            <a:r>
              <a:rPr lang="fr-FR" sz="1200" dirty="0">
                <a:latin typeface="+mn-lt"/>
              </a:rPr>
              <a:t> par des dotations de l'</a:t>
            </a:r>
            <a:r>
              <a:rPr lang="fr-FR" sz="1200" dirty="0" err="1">
                <a:latin typeface="+mn-lt"/>
              </a:rPr>
              <a:t>Etat</a:t>
            </a:r>
            <a:r>
              <a:rPr lang="fr-FR" sz="1200" dirty="0">
                <a:latin typeface="+mn-lt"/>
              </a:rPr>
              <a:t>, des collectivités territoriales ou des établissements publics, par des subventions d'agences de financement nationales ou par des fonds de l'Union européenne est publié dans un </a:t>
            </a:r>
            <a:r>
              <a:rPr lang="fr-FR" sz="1200" b="1" dirty="0">
                <a:latin typeface="+mn-lt"/>
              </a:rPr>
              <a:t>périodique paraissant au moins une fois par an</a:t>
            </a:r>
            <a:r>
              <a:rPr lang="fr-FR" sz="1200" dirty="0">
                <a:latin typeface="+mn-lt"/>
              </a:rPr>
              <a:t>, son auteur dispose, </a:t>
            </a:r>
            <a:r>
              <a:rPr lang="fr-FR" sz="1200" b="1" dirty="0">
                <a:latin typeface="+mn-lt"/>
              </a:rPr>
              <a:t>même après avoir accordé des droits exclusifs à un éditeur</a:t>
            </a:r>
            <a:r>
              <a:rPr lang="fr-FR" sz="1200" dirty="0">
                <a:latin typeface="+mn-lt"/>
              </a:rPr>
              <a:t>, du droit de mettre à disposition gratuitement dans un format ouvert, par voie numérique, sous réserve de l'accord des éventuels coauteurs, la </a:t>
            </a:r>
            <a:r>
              <a:rPr lang="fr-FR" sz="1200" b="1" dirty="0">
                <a:latin typeface="+mn-lt"/>
              </a:rPr>
              <a:t>version finale de son manuscrit acceptée</a:t>
            </a:r>
            <a:r>
              <a:rPr lang="fr-FR" sz="1200" dirty="0">
                <a:latin typeface="+mn-lt"/>
              </a:rPr>
              <a:t> pour publication, dès lors que l'éditeur met lui-même celle-ci gratuitement à disposition par voie numérique ou, à défaut, à l'expiration d'un délai courant à compter de la date de la première publication. Ce délai est au maximum de six mois pour une publication dans le domaine des sciences, de la technique et de la médecine et de </a:t>
            </a:r>
            <a:r>
              <a:rPr lang="fr-FR" sz="1200" b="1" dirty="0">
                <a:latin typeface="+mn-lt"/>
              </a:rPr>
              <a:t>douze mois dans celui des sciences humaines et sociales</a:t>
            </a:r>
            <a:r>
              <a:rPr lang="fr-FR" sz="1200" b="1" dirty="0" smtClean="0">
                <a:latin typeface="+mn-lt"/>
              </a:rPr>
              <a:t>.</a:t>
            </a:r>
          </a:p>
          <a:p>
            <a:pPr algn="just"/>
            <a:r>
              <a:rPr lang="fr-FR" sz="1200" b="1" dirty="0" smtClean="0">
                <a:latin typeface="+mn-lt"/>
              </a:rPr>
              <a:t> </a:t>
            </a:r>
            <a:r>
              <a:rPr lang="fr-FR" sz="1200" b="1" dirty="0">
                <a:latin typeface="+mn-lt"/>
              </a:rPr>
              <a:t/>
            </a:r>
            <a:br>
              <a:rPr lang="fr-FR" sz="1200" b="1" dirty="0">
                <a:latin typeface="+mn-lt"/>
              </a:rPr>
            </a:br>
            <a:r>
              <a:rPr lang="fr-FR" sz="1200" dirty="0">
                <a:latin typeface="+mn-lt"/>
              </a:rPr>
              <a:t>« La version mise à disposition en application du premier alinéa ne peut faire l'objet d'une exploitation dans le cadre d'une activité d'édition à caractère commercial</a:t>
            </a:r>
            <a:r>
              <a:rPr lang="fr-FR" sz="1200" dirty="0" smtClean="0">
                <a:latin typeface="+mn-lt"/>
              </a:rPr>
              <a:t>.</a:t>
            </a:r>
          </a:p>
          <a:p>
            <a:pPr algn="just"/>
            <a:r>
              <a:rPr lang="fr-FR" sz="1200" dirty="0" smtClean="0">
                <a:latin typeface="+mn-lt"/>
              </a:rPr>
              <a:t> </a:t>
            </a:r>
            <a:r>
              <a:rPr lang="fr-FR" sz="1200" dirty="0">
                <a:latin typeface="+mn-lt"/>
              </a:rPr>
              <a:t/>
            </a:r>
            <a:br>
              <a:rPr lang="fr-FR" sz="1200" dirty="0">
                <a:latin typeface="+mn-lt"/>
              </a:rPr>
            </a:br>
            <a:r>
              <a:rPr lang="fr-FR" sz="1200" dirty="0">
                <a:latin typeface="+mn-lt"/>
              </a:rPr>
              <a:t>« </a:t>
            </a:r>
            <a:r>
              <a:rPr lang="fr-FR" sz="1200" dirty="0" err="1">
                <a:latin typeface="+mn-lt"/>
              </a:rPr>
              <a:t>II.-Dès</a:t>
            </a:r>
            <a:r>
              <a:rPr lang="fr-FR" sz="1200" dirty="0">
                <a:latin typeface="+mn-lt"/>
              </a:rPr>
              <a:t> lors que les données issues d'une activité de recherche financée au moins pour moitié par des dotations de l'</a:t>
            </a:r>
            <a:r>
              <a:rPr lang="fr-FR" sz="1200" dirty="0" err="1">
                <a:latin typeface="+mn-lt"/>
              </a:rPr>
              <a:t>Etat</a:t>
            </a:r>
            <a:r>
              <a:rPr lang="fr-FR" sz="1200" dirty="0">
                <a:latin typeface="+mn-lt"/>
              </a:rPr>
              <a:t>, des collectivités territoriales, des établissements publics, des subventions d'agences de financement nationales ou par des fonds de l'Union européenne ne sont pas protégées par un droit spécifique ou une réglementation particulière et qu'elles ont été rendues publiques par le chercheur, l'établissement ou l'organisme de recherche, leur réutilisation est libre</a:t>
            </a:r>
            <a:r>
              <a:rPr lang="fr-FR" sz="1200" dirty="0" smtClean="0">
                <a:latin typeface="+mn-lt"/>
              </a:rPr>
              <a:t>.</a:t>
            </a:r>
          </a:p>
          <a:p>
            <a:pPr algn="just"/>
            <a:r>
              <a:rPr lang="fr-FR" sz="1200" dirty="0" smtClean="0">
                <a:latin typeface="+mn-lt"/>
              </a:rPr>
              <a:t> </a:t>
            </a:r>
            <a:r>
              <a:rPr lang="fr-FR" sz="1200" dirty="0">
                <a:latin typeface="+mn-lt"/>
              </a:rPr>
              <a:t/>
            </a:r>
            <a:br>
              <a:rPr lang="fr-FR" sz="1200" dirty="0">
                <a:latin typeface="+mn-lt"/>
              </a:rPr>
            </a:br>
            <a:r>
              <a:rPr lang="fr-FR" sz="1200" dirty="0">
                <a:latin typeface="+mn-lt"/>
              </a:rPr>
              <a:t>« </a:t>
            </a:r>
            <a:r>
              <a:rPr lang="fr-FR" sz="1200" dirty="0" err="1">
                <a:latin typeface="+mn-lt"/>
              </a:rPr>
              <a:t>III.-L'éditeur</a:t>
            </a:r>
            <a:r>
              <a:rPr lang="fr-FR" sz="1200" dirty="0">
                <a:latin typeface="+mn-lt"/>
              </a:rPr>
              <a:t> d'un écrit scientifique mentionné au I ne peut limiter la réutilisation des données de la recherche rendues publiques dans le cadre de sa publication</a:t>
            </a:r>
            <a:r>
              <a:rPr lang="fr-FR" sz="1200" dirty="0" smtClean="0">
                <a:latin typeface="+mn-lt"/>
              </a:rPr>
              <a:t>.</a:t>
            </a:r>
          </a:p>
          <a:p>
            <a:pPr algn="just"/>
            <a:r>
              <a:rPr lang="fr-FR" sz="1200" dirty="0">
                <a:latin typeface="+mn-lt"/>
              </a:rPr>
              <a:t/>
            </a:r>
            <a:br>
              <a:rPr lang="fr-FR" sz="1200" dirty="0">
                <a:latin typeface="+mn-lt"/>
              </a:rPr>
            </a:br>
            <a:r>
              <a:rPr lang="fr-FR" sz="1200" dirty="0">
                <a:latin typeface="+mn-lt"/>
              </a:rPr>
              <a:t>« </a:t>
            </a:r>
            <a:r>
              <a:rPr lang="fr-FR" sz="1200" dirty="0" err="1">
                <a:latin typeface="+mn-lt"/>
              </a:rPr>
              <a:t>IV.-</a:t>
            </a:r>
            <a:r>
              <a:rPr lang="fr-FR" sz="1200" b="1" dirty="0" err="1">
                <a:latin typeface="+mn-lt"/>
              </a:rPr>
              <a:t>Les</a:t>
            </a:r>
            <a:r>
              <a:rPr lang="fr-FR" sz="1200" b="1" dirty="0">
                <a:latin typeface="+mn-lt"/>
              </a:rPr>
              <a:t> dispositions du présent article sont d'ordre public et toute clause contraire à celles-ci est réputée non </a:t>
            </a:r>
            <a:r>
              <a:rPr lang="fr-FR" sz="1200" b="1" dirty="0" smtClean="0">
                <a:latin typeface="+mn-lt"/>
              </a:rPr>
              <a:t>écrite. </a:t>
            </a:r>
            <a:r>
              <a:rPr lang="fr-FR" sz="1200" dirty="0" smtClean="0">
                <a:latin typeface="+mn-lt"/>
              </a:rPr>
              <a:t>»</a:t>
            </a:r>
          </a:p>
          <a:p>
            <a:pPr algn="just"/>
            <a:endParaRPr lang="fr-FR" sz="1200" dirty="0" smtClean="0">
              <a:latin typeface="+mn-lt"/>
            </a:endParaRPr>
          </a:p>
        </p:txBody>
      </p:sp>
      <p:sp>
        <p:nvSpPr>
          <p:cNvPr id="5" name="Espace réservé du texte 4"/>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333908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Loi Pour une République numérique </a:t>
            </a:r>
            <a:r>
              <a:rPr lang="fr-FR" dirty="0" smtClean="0"/>
              <a:t>(3/3</a:t>
            </a:r>
            <a:r>
              <a:rPr lang="fr-FR" dirty="0"/>
              <a:t>)</a:t>
            </a:r>
          </a:p>
        </p:txBody>
      </p:sp>
      <p:sp>
        <p:nvSpPr>
          <p:cNvPr id="3" name="Espace réservé du texte 2"/>
          <p:cNvSpPr>
            <a:spLocks noGrp="1"/>
          </p:cNvSpPr>
          <p:nvPr>
            <p:ph type="body" sz="quarter" idx="12"/>
          </p:nvPr>
        </p:nvSpPr>
        <p:spPr>
          <a:xfrm>
            <a:off x="1187624" y="2852936"/>
            <a:ext cx="3133030" cy="1584573"/>
          </a:xfrm>
          <a:ln w="12700">
            <a:solidFill>
              <a:schemeClr val="accent2"/>
            </a:solidFill>
          </a:ln>
        </p:spPr>
        <p:txBody>
          <a:bodyPr/>
          <a:lstStyle/>
          <a:p>
            <a:r>
              <a:rPr lang="fr-FR" u="sng" dirty="0"/>
              <a:t>Lien utile : </a:t>
            </a:r>
            <a:endParaRPr lang="fr-FR" u="sng" dirty="0" smtClean="0"/>
          </a:p>
          <a:p>
            <a:endParaRPr lang="fr-FR" dirty="0"/>
          </a:p>
          <a:p>
            <a:r>
              <a:rPr lang="fr-FR" dirty="0" smtClean="0">
                <a:latin typeface="+mn-lt"/>
                <a:hlinkClick r:id="rId2"/>
              </a:rPr>
              <a:t>FAQ de l’article 30 </a:t>
            </a:r>
            <a:r>
              <a:rPr lang="fr-FR" dirty="0" smtClean="0">
                <a:latin typeface="+mn-lt"/>
              </a:rPr>
              <a:t>de la loi Pour une République Numérique </a:t>
            </a:r>
            <a:endParaRPr lang="fr-FR" dirty="0">
              <a:latin typeface="+mn-lt"/>
            </a:endParaRPr>
          </a:p>
          <a:p>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2172840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qu’un manuscrit auteur accepté ?</a:t>
            </a:r>
            <a:endParaRPr lang="fr-FR" dirty="0"/>
          </a:p>
        </p:txBody>
      </p:sp>
      <p:pic>
        <p:nvPicPr>
          <p:cNvPr id="6" name="Espace réservé du contenu 5"/>
          <p:cNvPicPr>
            <a:picLocks noGrp="1" noChangeAspect="1"/>
          </p:cNvPicPr>
          <p:nvPr>
            <p:ph idx="1"/>
          </p:nvPr>
        </p:nvPicPr>
        <p:blipFill>
          <a:blip r:embed="rId2"/>
          <a:stretch/>
        </p:blipFill>
        <p:spPr bwMode="auto">
          <a:xfrm>
            <a:off x="3419872" y="2564904"/>
            <a:ext cx="5376333" cy="4032250"/>
          </a:xfrm>
          <a:prstGeom prst="rect">
            <a:avLst/>
          </a:prstGeom>
        </p:spPr>
      </p:pic>
      <p:sp>
        <p:nvSpPr>
          <p:cNvPr id="8" name="ZoneTexte 7"/>
          <p:cNvSpPr txBox="1"/>
          <p:nvPr/>
        </p:nvSpPr>
        <p:spPr bwMode="auto">
          <a:xfrm>
            <a:off x="1150938" y="2996952"/>
            <a:ext cx="1980902" cy="2031325"/>
          </a:xfrm>
          <a:prstGeom prst="rect">
            <a:avLst/>
          </a:prstGeom>
          <a:noFill/>
        </p:spPr>
        <p:txBody>
          <a:bodyPr wrap="square" rtlCol="0">
            <a:spAutoFit/>
          </a:bodyPr>
          <a:lstStyle/>
          <a:p>
            <a:r>
              <a:rPr lang="fr-FR" dirty="0" smtClean="0">
                <a:solidFill>
                  <a:schemeClr val="accent2"/>
                </a:solidFill>
              </a:rPr>
              <a:t>Manuscrit auteur accepté = publications </a:t>
            </a:r>
            <a:r>
              <a:rPr lang="fr-FR" b="1" dirty="0" smtClean="0">
                <a:solidFill>
                  <a:schemeClr val="accent2"/>
                </a:solidFill>
              </a:rPr>
              <a:t>relue et corrigée par les pairs</a:t>
            </a:r>
            <a:r>
              <a:rPr lang="fr-FR" dirty="0" smtClean="0">
                <a:solidFill>
                  <a:schemeClr val="accent2"/>
                </a:solidFill>
              </a:rPr>
              <a:t>, sans la mise en page de l’éditeur</a:t>
            </a:r>
            <a:endParaRPr lang="fr-FR" dirty="0">
              <a:solidFill>
                <a:schemeClr val="accent2"/>
              </a:solidFill>
            </a:endParaRPr>
          </a:p>
        </p:txBody>
      </p:sp>
      <p:sp>
        <p:nvSpPr>
          <p:cNvPr id="9" name="Rectangle 8"/>
          <p:cNvSpPr/>
          <p:nvPr/>
        </p:nvSpPr>
        <p:spPr>
          <a:xfrm>
            <a:off x="4918869" y="4293096"/>
            <a:ext cx="1525339" cy="18722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19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a:xfrm>
            <a:off x="1152932" y="6598509"/>
            <a:ext cx="2160000" cy="107722"/>
          </a:xfrm>
        </p:spPr>
        <p:txBody>
          <a:bodyPr/>
          <a:lstStyle/>
          <a:p>
            <a:r>
              <a:rPr lang="fr-FR" dirty="0"/>
              <a:t>Déposer : </a:t>
            </a:r>
            <a:r>
              <a:rPr lang="fr-FR" dirty="0" smtClean="0"/>
              <a:t>préambule</a:t>
            </a:r>
            <a:endParaRPr lang="fr-FR" dirty="0"/>
          </a:p>
        </p:txBody>
      </p:sp>
      <p:sp>
        <p:nvSpPr>
          <p:cNvPr id="8" name="ZoneTexte 7"/>
          <p:cNvSpPr txBox="1"/>
          <p:nvPr/>
        </p:nvSpPr>
        <p:spPr bwMode="auto">
          <a:xfrm>
            <a:off x="2555776" y="6085"/>
            <a:ext cx="6588224" cy="1138773"/>
          </a:xfrm>
          <a:prstGeom prst="rect">
            <a:avLst/>
          </a:prstGeom>
          <a:noFill/>
        </p:spPr>
        <p:txBody>
          <a:bodyPr wrap="square" rtlCol="0">
            <a:spAutoFit/>
          </a:bodyPr>
          <a:lstStyle/>
          <a:p>
            <a:r>
              <a:rPr lang="fr-FR" sz="3400" dirty="0" smtClean="0">
                <a:solidFill>
                  <a:schemeClr val="accent2"/>
                </a:solidFill>
                <a:latin typeface="+mj-lt"/>
              </a:rPr>
              <a:t>Exemples de manuscrit auteur accepté (</a:t>
            </a:r>
            <a:r>
              <a:rPr lang="fr-FR" sz="3400" dirty="0" err="1" smtClean="0">
                <a:solidFill>
                  <a:schemeClr val="accent2"/>
                </a:solidFill>
                <a:latin typeface="+mj-lt"/>
              </a:rPr>
              <a:t>postprint</a:t>
            </a:r>
            <a:r>
              <a:rPr lang="fr-FR" sz="3400" dirty="0" smtClean="0">
                <a:solidFill>
                  <a:schemeClr val="accent2"/>
                </a:solidFill>
                <a:latin typeface="+mj-lt"/>
              </a:rPr>
              <a:t>)</a:t>
            </a:r>
            <a:endParaRPr lang="fr-FR" sz="3400" dirty="0">
              <a:solidFill>
                <a:schemeClr val="accent2"/>
              </a:solidFill>
              <a:latin typeface="+mj-lt"/>
            </a:endParaRPr>
          </a:p>
        </p:txBody>
      </p:sp>
      <p:pic>
        <p:nvPicPr>
          <p:cNvPr id="2" name="Image 1"/>
          <p:cNvPicPr>
            <a:picLocks noChangeAspect="1"/>
          </p:cNvPicPr>
          <p:nvPr/>
        </p:nvPicPr>
        <p:blipFill>
          <a:blip r:embed="rId3"/>
          <a:stretch>
            <a:fillRect/>
          </a:stretch>
        </p:blipFill>
        <p:spPr>
          <a:xfrm>
            <a:off x="341834" y="1144858"/>
            <a:ext cx="4070228" cy="5581625"/>
          </a:xfrm>
          <a:prstGeom prst="rect">
            <a:avLst/>
          </a:prstGeom>
          <a:ln>
            <a:solidFill>
              <a:schemeClr val="tx1"/>
            </a:solidFill>
          </a:ln>
        </p:spPr>
      </p:pic>
      <p:pic>
        <p:nvPicPr>
          <p:cNvPr id="3" name="Image 2"/>
          <p:cNvPicPr>
            <a:picLocks noChangeAspect="1"/>
          </p:cNvPicPr>
          <p:nvPr/>
        </p:nvPicPr>
        <p:blipFill>
          <a:blip r:embed="rId4"/>
          <a:stretch>
            <a:fillRect/>
          </a:stretch>
        </p:blipFill>
        <p:spPr>
          <a:xfrm>
            <a:off x="4716016" y="1144858"/>
            <a:ext cx="4110738" cy="5586387"/>
          </a:xfrm>
          <a:prstGeom prst="rect">
            <a:avLst/>
          </a:prstGeom>
          <a:ln>
            <a:solidFill>
              <a:schemeClr val="tx1"/>
            </a:solidFill>
          </a:ln>
        </p:spPr>
      </p:pic>
    </p:spTree>
    <p:extLst>
      <p:ext uri="{BB962C8B-B14F-4D97-AF65-F5344CB8AC3E}">
        <p14:creationId xmlns:p14="http://schemas.microsoft.com/office/powerpoint/2010/main" val="2954126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Faut-il attendre la fin de l’embargo pour déposer dans HAL?</a:t>
            </a:r>
            <a:endParaRPr lang="fr-FR" dirty="0"/>
          </a:p>
        </p:txBody>
      </p:sp>
      <p:sp>
        <p:nvSpPr>
          <p:cNvPr id="3" name="Espace réservé du texte 2"/>
          <p:cNvSpPr>
            <a:spLocks noGrp="1"/>
          </p:cNvSpPr>
          <p:nvPr>
            <p:ph type="body" sz="quarter" idx="12"/>
          </p:nvPr>
        </p:nvSpPr>
        <p:spPr>
          <a:xfrm>
            <a:off x="4355976" y="2564903"/>
            <a:ext cx="4356224" cy="3743821"/>
          </a:xfrm>
        </p:spPr>
        <p:txBody>
          <a:bodyPr/>
          <a:lstStyle/>
          <a:p>
            <a:r>
              <a:rPr lang="fr-FR" dirty="0" smtClean="0"/>
              <a:t>Non ! </a:t>
            </a:r>
          </a:p>
          <a:p>
            <a:endParaRPr lang="fr-FR" dirty="0">
              <a:latin typeface="+mn-lt"/>
            </a:endParaRPr>
          </a:p>
          <a:p>
            <a:r>
              <a:rPr lang="fr-FR" dirty="0" smtClean="0">
                <a:latin typeface="+mn-lt"/>
              </a:rPr>
              <a:t>Paramétrage possible pour une levée automatique de l’embargo</a:t>
            </a:r>
            <a:endParaRPr lang="fr-FR" dirty="0">
              <a:latin typeface="+mn-lt"/>
            </a:endParaRPr>
          </a:p>
        </p:txBody>
      </p:sp>
      <p:sp>
        <p:nvSpPr>
          <p:cNvPr id="4" name="Espace réservé du texte 3"/>
          <p:cNvSpPr>
            <a:spLocks noGrp="1"/>
          </p:cNvSpPr>
          <p:nvPr>
            <p:ph type="body" sz="quarter" idx="15"/>
          </p:nvPr>
        </p:nvSpPr>
        <p:spPr/>
        <p:txBody>
          <a:bodyPr/>
          <a:lstStyle/>
          <a:p>
            <a:endParaRPr lang="fr-FR"/>
          </a:p>
        </p:txBody>
      </p:sp>
      <p:pic>
        <p:nvPicPr>
          <p:cNvPr id="6" name="Image 5"/>
          <p:cNvPicPr>
            <a:picLocks noChangeAspect="1"/>
          </p:cNvPicPr>
          <p:nvPr/>
        </p:nvPicPr>
        <p:blipFill>
          <a:blip r:embed="rId2"/>
          <a:stretch>
            <a:fillRect/>
          </a:stretch>
        </p:blipFill>
        <p:spPr>
          <a:xfrm>
            <a:off x="1475656" y="2411999"/>
            <a:ext cx="2352005" cy="1521057"/>
          </a:xfrm>
          <a:prstGeom prst="rect">
            <a:avLst/>
          </a:prstGeom>
        </p:spPr>
      </p:pic>
      <p:pic>
        <p:nvPicPr>
          <p:cNvPr id="7" name="Image 6"/>
          <p:cNvPicPr>
            <a:picLocks noChangeAspect="1"/>
          </p:cNvPicPr>
          <p:nvPr/>
        </p:nvPicPr>
        <p:blipFill>
          <a:blip r:embed="rId3"/>
          <a:stretch>
            <a:fillRect/>
          </a:stretch>
        </p:blipFill>
        <p:spPr>
          <a:xfrm>
            <a:off x="1475656" y="3973465"/>
            <a:ext cx="2339487" cy="2407864"/>
          </a:xfrm>
          <a:prstGeom prst="rect">
            <a:avLst/>
          </a:prstGeom>
        </p:spPr>
      </p:pic>
      <p:sp>
        <p:nvSpPr>
          <p:cNvPr id="8" name="Rectangle 7"/>
          <p:cNvSpPr/>
          <p:nvPr/>
        </p:nvSpPr>
        <p:spPr>
          <a:xfrm>
            <a:off x="2411760" y="4437112"/>
            <a:ext cx="1403383"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81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Résumé : quelle version déposer dans HAL ? (1/2)</a:t>
            </a:r>
            <a:endParaRPr lang="fr-FR" dirty="0"/>
          </a:p>
        </p:txBody>
      </p:sp>
      <p:sp>
        <p:nvSpPr>
          <p:cNvPr id="3" name="Espace réservé du texte 2"/>
          <p:cNvSpPr>
            <a:spLocks noGrp="1"/>
          </p:cNvSpPr>
          <p:nvPr>
            <p:ph type="body" sz="quarter" idx="12"/>
          </p:nvPr>
        </p:nvSpPr>
        <p:spPr/>
        <p:txBody>
          <a:bodyPr/>
          <a:lstStyle/>
          <a:p>
            <a:endParaRPr lang="fr-FR" dirty="0"/>
          </a:p>
        </p:txBody>
      </p:sp>
      <p:sp>
        <p:nvSpPr>
          <p:cNvPr id="4" name="Espace réservé du texte 3"/>
          <p:cNvSpPr>
            <a:spLocks noGrp="1"/>
          </p:cNvSpPr>
          <p:nvPr>
            <p:ph type="body" sz="quarter" idx="15"/>
          </p:nvPr>
        </p:nvSpPr>
        <p:spPr/>
        <p:txBody>
          <a:bodyPr/>
          <a:lstStyle/>
          <a:p>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863578500"/>
              </p:ext>
            </p:extLst>
          </p:nvPr>
        </p:nvGraphicFramePr>
        <p:xfrm>
          <a:off x="1150936" y="2276476"/>
          <a:ext cx="7535864" cy="4212906"/>
        </p:xfrm>
        <a:graphic>
          <a:graphicData uri="http://schemas.openxmlformats.org/drawingml/2006/table">
            <a:tbl>
              <a:tblPr firstRow="1" bandRow="1">
                <a:tableStyleId>{21E4AEA4-8DFA-4A89-87EB-49C32662AFE0}</a:tableStyleId>
              </a:tblPr>
              <a:tblGrid>
                <a:gridCol w="1883966">
                  <a:extLst>
                    <a:ext uri="{9D8B030D-6E8A-4147-A177-3AD203B41FA5}">
                      <a16:colId xmlns:a16="http://schemas.microsoft.com/office/drawing/2014/main" val="4190021019"/>
                    </a:ext>
                  </a:extLst>
                </a:gridCol>
                <a:gridCol w="1883966">
                  <a:extLst>
                    <a:ext uri="{9D8B030D-6E8A-4147-A177-3AD203B41FA5}">
                      <a16:colId xmlns:a16="http://schemas.microsoft.com/office/drawing/2014/main" val="3141477499"/>
                    </a:ext>
                  </a:extLst>
                </a:gridCol>
                <a:gridCol w="1883966">
                  <a:extLst>
                    <a:ext uri="{9D8B030D-6E8A-4147-A177-3AD203B41FA5}">
                      <a16:colId xmlns:a16="http://schemas.microsoft.com/office/drawing/2014/main" val="525146848"/>
                    </a:ext>
                  </a:extLst>
                </a:gridCol>
                <a:gridCol w="1883966">
                  <a:extLst>
                    <a:ext uri="{9D8B030D-6E8A-4147-A177-3AD203B41FA5}">
                      <a16:colId xmlns:a16="http://schemas.microsoft.com/office/drawing/2014/main" val="2197417820"/>
                    </a:ext>
                  </a:extLst>
                </a:gridCol>
              </a:tblGrid>
              <a:tr h="1008062">
                <a:tc>
                  <a:txBody>
                    <a:bodyPr/>
                    <a:lstStyle/>
                    <a:p>
                      <a:endParaRPr lang="fr-FR" dirty="0">
                        <a:solidFill>
                          <a:schemeClr val="bg1"/>
                        </a:solidFill>
                        <a:latin typeface="+mj-lt"/>
                      </a:endParaRPr>
                    </a:p>
                  </a:txBody>
                  <a:tcPr/>
                </a:tc>
                <a:tc>
                  <a:txBody>
                    <a:bodyPr/>
                    <a:lstStyle/>
                    <a:p>
                      <a:r>
                        <a:rPr lang="fr-FR" dirty="0" smtClean="0">
                          <a:latin typeface="+mj-lt"/>
                        </a:rPr>
                        <a:t>Publication en libre-accès</a:t>
                      </a:r>
                      <a:endParaRPr lang="fr-FR" dirty="0">
                        <a:solidFill>
                          <a:schemeClr val="bg1"/>
                        </a:solidFill>
                        <a:latin typeface="+mj-lt"/>
                      </a:endParaRPr>
                    </a:p>
                  </a:txBody>
                  <a:tcPr/>
                </a:tc>
                <a:tc gridSpan="2">
                  <a:txBody>
                    <a:bodyPr/>
                    <a:lstStyle/>
                    <a:p>
                      <a:r>
                        <a:rPr lang="fr-FR" dirty="0" smtClean="0">
                          <a:latin typeface="+mj-lt"/>
                        </a:rPr>
                        <a:t>Publication qui n’est pas en libre accès</a:t>
                      </a:r>
                      <a:endParaRPr lang="fr-FR" dirty="0">
                        <a:solidFill>
                          <a:schemeClr val="bg1"/>
                        </a:solidFill>
                        <a:latin typeface="+mj-lt"/>
                      </a:endParaRPr>
                    </a:p>
                  </a:txBody>
                  <a:tcPr/>
                </a:tc>
                <a:tc hMerge="1">
                  <a:txBody>
                    <a:bodyPr/>
                    <a:lstStyle/>
                    <a:p>
                      <a:endParaRPr lang="fr-FR" dirty="0"/>
                    </a:p>
                  </a:txBody>
                  <a:tcPr/>
                </a:tc>
                <a:extLst>
                  <a:ext uri="{0D108BD9-81ED-4DB2-BD59-A6C34878D82A}">
                    <a16:rowId xmlns:a16="http://schemas.microsoft.com/office/drawing/2014/main" val="1113178277"/>
                  </a:ext>
                </a:extLst>
              </a:tr>
              <a:tr h="1008062">
                <a:tc>
                  <a:txBody>
                    <a:bodyPr/>
                    <a:lstStyle/>
                    <a:p>
                      <a:endParaRPr lang="fr-FR" dirty="0">
                        <a:solidFill>
                          <a:schemeClr val="bg1"/>
                        </a:solidFill>
                        <a:latin typeface="+mj-lt"/>
                      </a:endParaRPr>
                    </a:p>
                  </a:txBody>
                  <a:tcPr>
                    <a:solidFill>
                      <a:schemeClr val="accent2"/>
                    </a:solidFill>
                  </a:tcPr>
                </a:tc>
                <a:tc>
                  <a:txBody>
                    <a:bodyPr/>
                    <a:lstStyle/>
                    <a:p>
                      <a:endParaRPr lang="fr-FR" dirty="0">
                        <a:solidFill>
                          <a:schemeClr val="bg1"/>
                        </a:solidFill>
                        <a:latin typeface="+mj-lt"/>
                      </a:endParaRPr>
                    </a:p>
                  </a:txBody>
                  <a:tcPr>
                    <a:solidFill>
                      <a:schemeClr val="accent2"/>
                    </a:solidFill>
                  </a:tcPr>
                </a:tc>
                <a:tc>
                  <a:txBody>
                    <a:bodyPr/>
                    <a:lstStyle/>
                    <a:p>
                      <a:r>
                        <a:rPr lang="fr-FR" dirty="0" smtClean="0">
                          <a:solidFill>
                            <a:schemeClr val="bg1"/>
                          </a:solidFill>
                          <a:latin typeface="+mn-lt"/>
                        </a:rPr>
                        <a:t>Article </a:t>
                      </a:r>
                    </a:p>
                    <a:p>
                      <a:r>
                        <a:rPr lang="fr-FR" dirty="0" smtClean="0">
                          <a:solidFill>
                            <a:schemeClr val="bg1"/>
                          </a:solidFill>
                          <a:latin typeface="+mn-lt"/>
                        </a:rPr>
                        <a:t>(=</a:t>
                      </a:r>
                      <a:r>
                        <a:rPr lang="fr-FR" baseline="0" dirty="0" smtClean="0">
                          <a:solidFill>
                            <a:schemeClr val="bg1"/>
                          </a:solidFill>
                          <a:latin typeface="+mn-lt"/>
                        </a:rPr>
                        <a:t> publication paraissant dans un périodique)</a:t>
                      </a:r>
                      <a:endParaRPr lang="fr-FR" dirty="0">
                        <a:solidFill>
                          <a:schemeClr val="bg1"/>
                        </a:solidFill>
                        <a:latin typeface="+mn-lt"/>
                      </a:endParaRPr>
                    </a:p>
                  </a:txBody>
                  <a:tcPr>
                    <a:solidFill>
                      <a:schemeClr val="accent2"/>
                    </a:solidFill>
                  </a:tcPr>
                </a:tc>
                <a:tc>
                  <a:txBody>
                    <a:bodyPr/>
                    <a:lstStyle/>
                    <a:p>
                      <a:r>
                        <a:rPr lang="fr-FR" dirty="0" smtClean="0">
                          <a:solidFill>
                            <a:schemeClr val="bg1"/>
                          </a:solidFill>
                          <a:latin typeface="+mn-lt"/>
                        </a:rPr>
                        <a:t>Tout</a:t>
                      </a:r>
                      <a:r>
                        <a:rPr lang="fr-FR" baseline="0" dirty="0" smtClean="0">
                          <a:solidFill>
                            <a:schemeClr val="bg1"/>
                          </a:solidFill>
                          <a:latin typeface="+mn-lt"/>
                        </a:rPr>
                        <a:t> autre type de publication</a:t>
                      </a:r>
                      <a:endParaRPr lang="fr-FR" dirty="0">
                        <a:solidFill>
                          <a:schemeClr val="bg1"/>
                        </a:solidFill>
                        <a:latin typeface="+mn-lt"/>
                      </a:endParaRPr>
                    </a:p>
                  </a:txBody>
                  <a:tcPr>
                    <a:solidFill>
                      <a:schemeClr val="accent2"/>
                    </a:solidFill>
                  </a:tcPr>
                </a:tc>
                <a:extLst>
                  <a:ext uri="{0D108BD9-81ED-4DB2-BD59-A6C34878D82A}">
                    <a16:rowId xmlns:a16="http://schemas.microsoft.com/office/drawing/2014/main" val="227730186"/>
                  </a:ext>
                </a:extLst>
              </a:tr>
              <a:tr h="1008062">
                <a:tc>
                  <a:txBody>
                    <a:bodyPr/>
                    <a:lstStyle/>
                    <a:p>
                      <a:r>
                        <a:rPr lang="fr-FR" dirty="0" smtClean="0">
                          <a:solidFill>
                            <a:schemeClr val="bg1"/>
                          </a:solidFill>
                          <a:latin typeface="+mj-lt"/>
                        </a:rPr>
                        <a:t>Manuscrit auteur accepté</a:t>
                      </a:r>
                      <a:endParaRPr lang="fr-FR" dirty="0">
                        <a:solidFill>
                          <a:schemeClr val="bg1"/>
                        </a:solidFill>
                        <a:latin typeface="+mj-lt"/>
                      </a:endParaRPr>
                    </a:p>
                  </a:txBody>
                  <a:tcPr>
                    <a:solidFill>
                      <a:schemeClr val="accent2"/>
                    </a:solidFill>
                  </a:tcPr>
                </a:tc>
                <a:tc>
                  <a:txBody>
                    <a:bodyPr/>
                    <a:lstStyle/>
                    <a:p>
                      <a:pPr algn="ctr"/>
                      <a:r>
                        <a:rPr lang="fr-FR" b="1" dirty="0" smtClean="0">
                          <a:solidFill>
                            <a:srgbClr val="00B050"/>
                          </a:solidFill>
                        </a:rPr>
                        <a:t>✔</a:t>
                      </a:r>
                      <a:endParaRPr lang="fr-FR" b="1" dirty="0">
                        <a:solidFill>
                          <a:srgbClr val="00B050"/>
                        </a:solidFill>
                      </a:endParaRPr>
                    </a:p>
                  </a:txBody>
                  <a:tcPr anchor="ctr"/>
                </a:tc>
                <a:tc>
                  <a:txBody>
                    <a:bodyPr/>
                    <a:lstStyle/>
                    <a:p>
                      <a:pPr algn="ctr"/>
                      <a:r>
                        <a:rPr lang="fr-FR" b="1" dirty="0" smtClean="0">
                          <a:solidFill>
                            <a:srgbClr val="00B050"/>
                          </a:solidFill>
                        </a:rPr>
                        <a:t>✔ (embargo)</a:t>
                      </a:r>
                      <a:endParaRPr lang="fr-FR" b="1" dirty="0">
                        <a:solidFill>
                          <a:srgbClr val="00B050"/>
                        </a:solidFill>
                      </a:endParaRPr>
                    </a:p>
                  </a:txBody>
                  <a:tcPr anchor="ctr"/>
                </a:tc>
                <a:tc>
                  <a:txBody>
                    <a:bodyPr/>
                    <a:lstStyle/>
                    <a:p>
                      <a:pPr algn="ctr"/>
                      <a:r>
                        <a:rPr lang="fr-FR" sz="2800" b="1" dirty="0" smtClean="0">
                          <a:solidFill>
                            <a:schemeClr val="accent1"/>
                          </a:solidFill>
                        </a:rPr>
                        <a:t>x</a:t>
                      </a:r>
                      <a:endParaRPr lang="fr-FR" sz="2800" b="1" dirty="0">
                        <a:solidFill>
                          <a:schemeClr val="accent1"/>
                        </a:solidFill>
                      </a:endParaRPr>
                    </a:p>
                  </a:txBody>
                  <a:tcPr anchor="ctr"/>
                </a:tc>
                <a:extLst>
                  <a:ext uri="{0D108BD9-81ED-4DB2-BD59-A6C34878D82A}">
                    <a16:rowId xmlns:a16="http://schemas.microsoft.com/office/drawing/2014/main" val="1233665088"/>
                  </a:ext>
                </a:extLst>
              </a:tr>
              <a:tr h="1008062">
                <a:tc>
                  <a:txBody>
                    <a:bodyPr/>
                    <a:lstStyle/>
                    <a:p>
                      <a:r>
                        <a:rPr lang="fr-FR" dirty="0" smtClean="0">
                          <a:solidFill>
                            <a:schemeClr val="bg1"/>
                          </a:solidFill>
                          <a:latin typeface="+mj-lt"/>
                        </a:rPr>
                        <a:t>PDF éditeur</a:t>
                      </a:r>
                      <a:endParaRPr lang="fr-FR" dirty="0">
                        <a:solidFill>
                          <a:schemeClr val="bg1"/>
                        </a:solidFill>
                        <a:latin typeface="+mj-lt"/>
                      </a:endParaRPr>
                    </a:p>
                  </a:txBody>
                  <a:tcPr>
                    <a:solidFill>
                      <a:schemeClr val="accent2"/>
                    </a:solidFill>
                  </a:tcPr>
                </a:tc>
                <a:tc>
                  <a:txBody>
                    <a:bodyPr/>
                    <a:lstStyle/>
                    <a:p>
                      <a:pPr algn="ctr"/>
                      <a:r>
                        <a:rPr lang="fr-FR" b="1" dirty="0" smtClean="0">
                          <a:solidFill>
                            <a:srgbClr val="00B050"/>
                          </a:solidFill>
                        </a:rPr>
                        <a:t> ✔</a:t>
                      </a:r>
                      <a:endParaRPr lang="fr-FR" b="1" dirty="0">
                        <a:solidFill>
                          <a:srgbClr val="00B050"/>
                        </a:solidFill>
                      </a:endParaRPr>
                    </a:p>
                  </a:txBody>
                  <a:tcPr anchor="ctr"/>
                </a:tc>
                <a:tc>
                  <a:txBody>
                    <a:bodyPr/>
                    <a:lstStyle/>
                    <a:p>
                      <a:pPr algn="ctr"/>
                      <a:r>
                        <a:rPr lang="fr-FR" sz="2800" b="1" dirty="0" smtClean="0">
                          <a:solidFill>
                            <a:schemeClr val="accent1"/>
                          </a:solidFill>
                        </a:rPr>
                        <a:t>x</a:t>
                      </a:r>
                      <a:endParaRPr lang="fr-FR" sz="2800" b="1" dirty="0">
                        <a:solidFill>
                          <a:schemeClr val="accent1"/>
                        </a:solidFill>
                      </a:endParaRPr>
                    </a:p>
                  </a:txBody>
                  <a:tcPr anchor="ctr"/>
                </a:tc>
                <a:tc>
                  <a:txBody>
                    <a:bodyPr/>
                    <a:lstStyle/>
                    <a:p>
                      <a:pPr algn="ctr"/>
                      <a:r>
                        <a:rPr lang="fr-FR" sz="2800" b="1" dirty="0" smtClean="0">
                          <a:solidFill>
                            <a:schemeClr val="accent1"/>
                          </a:solidFill>
                        </a:rPr>
                        <a:t>x</a:t>
                      </a:r>
                      <a:endParaRPr lang="fr-FR" sz="2800" b="1" dirty="0">
                        <a:solidFill>
                          <a:schemeClr val="accent1"/>
                        </a:solidFill>
                      </a:endParaRPr>
                    </a:p>
                  </a:txBody>
                  <a:tcPr anchor="ctr"/>
                </a:tc>
                <a:extLst>
                  <a:ext uri="{0D108BD9-81ED-4DB2-BD59-A6C34878D82A}">
                    <a16:rowId xmlns:a16="http://schemas.microsoft.com/office/drawing/2014/main" val="2220935092"/>
                  </a:ext>
                </a:extLst>
              </a:tr>
            </a:tbl>
          </a:graphicData>
        </a:graphic>
      </p:graphicFrame>
      <p:sp>
        <p:nvSpPr>
          <p:cNvPr id="10" name="Ellipse 9"/>
          <p:cNvSpPr/>
          <p:nvPr/>
        </p:nvSpPr>
        <p:spPr>
          <a:xfrm>
            <a:off x="5076056" y="4581128"/>
            <a:ext cx="1584176" cy="9355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563888" y="5516836"/>
            <a:ext cx="936104" cy="9355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20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oupe 8"/>
          <p:cNvGrpSpPr/>
          <p:nvPr/>
        </p:nvGrpSpPr>
        <p:grpSpPr bwMode="auto">
          <a:xfrm>
            <a:off x="338577" y="139618"/>
            <a:ext cx="8540020" cy="1877437"/>
            <a:chOff x="752033" y="442407"/>
            <a:chExt cx="10624976" cy="1877437"/>
          </a:xfrm>
          <a:solidFill>
            <a:srgbClr val="002060"/>
          </a:solidFill>
        </p:grpSpPr>
        <p:sp>
          <p:nvSpPr>
            <p:cNvPr id="8" name="Rectangle 9"/>
            <p:cNvSpPr/>
            <p:nvPr/>
          </p:nvSpPr>
          <p:spPr bwMode="auto">
            <a:xfrm>
              <a:off x="752033" y="442407"/>
              <a:ext cx="10624976" cy="1877437"/>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fr-FR" sz="1400"/>
            </a:p>
          </p:txBody>
        </p:sp>
        <p:sp>
          <p:nvSpPr>
            <p:cNvPr id="9" name="Rectangle 11"/>
            <p:cNvSpPr/>
            <p:nvPr/>
          </p:nvSpPr>
          <p:spPr bwMode="auto">
            <a:xfrm>
              <a:off x="4048067" y="692232"/>
              <a:ext cx="7328942" cy="1508105"/>
            </a:xfrm>
            <a:prstGeom prst="rect">
              <a:avLst/>
            </a:prstGeom>
            <a:grpFill/>
          </p:spPr>
          <p:txBody>
            <a:bodyPr wrap="square">
              <a:spAutoFit/>
            </a:bodyPr>
            <a:lstStyle/>
            <a:p>
              <a:pPr>
                <a:defRPr/>
              </a:pPr>
              <a:r>
                <a:rPr lang="fr-FR" sz="2000" b="1" dirty="0">
                  <a:solidFill>
                    <a:schemeClr val="bg1"/>
                  </a:solidFill>
                  <a:latin typeface="Verdana"/>
                  <a:ea typeface="Verdana"/>
                </a:rPr>
                <a:t>Archive ouverte HAL</a:t>
              </a:r>
              <a:endParaRPr dirty="0"/>
            </a:p>
            <a:p>
              <a:pPr>
                <a:defRPr/>
              </a:pPr>
              <a:r>
                <a:rPr lang="fr-FR" dirty="0" smtClean="0">
                  <a:solidFill>
                    <a:schemeClr val="bg1"/>
                  </a:solidFill>
                  <a:latin typeface="Verdana"/>
                  <a:ea typeface="Verdana"/>
                </a:rPr>
                <a:t>Française. Née </a:t>
              </a:r>
              <a:r>
                <a:rPr lang="fr-FR" dirty="0">
                  <a:solidFill>
                    <a:schemeClr val="bg1"/>
                  </a:solidFill>
                  <a:latin typeface="Verdana"/>
                  <a:ea typeface="Verdana"/>
                </a:rPr>
                <a:t>en 2001</a:t>
              </a:r>
              <a:endParaRPr dirty="0"/>
            </a:p>
            <a:p>
              <a:pPr>
                <a:defRPr/>
              </a:pPr>
              <a:r>
                <a:rPr lang="fr-FR" dirty="0" smtClean="0">
                  <a:solidFill>
                    <a:schemeClr val="bg1"/>
                  </a:solidFill>
                  <a:latin typeface="Verdana"/>
                  <a:ea typeface="Verdana"/>
                </a:rPr>
                <a:t>CCSD</a:t>
              </a:r>
              <a:r>
                <a:rPr lang="fr-FR" dirty="0">
                  <a:solidFill>
                    <a:schemeClr val="bg1"/>
                  </a:solidFill>
                  <a:latin typeface="Verdana"/>
                  <a:ea typeface="Verdana"/>
                </a:rPr>
                <a:t>, unité mixte de service  (INRIA, </a:t>
              </a:r>
              <a:r>
                <a:rPr lang="fr-FR" dirty="0" smtClean="0">
                  <a:solidFill>
                    <a:schemeClr val="bg1"/>
                  </a:solidFill>
                  <a:latin typeface="Verdana"/>
                  <a:ea typeface="Verdana"/>
                </a:rPr>
                <a:t>CNRS).</a:t>
              </a:r>
              <a:endParaRPr dirty="0"/>
            </a:p>
            <a:p>
              <a:pPr>
                <a:defRPr/>
              </a:pPr>
              <a:r>
                <a:rPr lang="fr-FR" dirty="0">
                  <a:solidFill>
                    <a:schemeClr val="bg1"/>
                  </a:solidFill>
                  <a:latin typeface="Verdana"/>
                  <a:ea typeface="Verdana"/>
                </a:rPr>
                <a:t>1 base </a:t>
              </a:r>
              <a:r>
                <a:rPr lang="fr-FR" dirty="0" smtClean="0">
                  <a:solidFill>
                    <a:schemeClr val="bg1"/>
                  </a:solidFill>
                  <a:latin typeface="Verdana"/>
                  <a:ea typeface="Verdana"/>
                </a:rPr>
                <a:t>derrière </a:t>
              </a:r>
              <a:r>
                <a:rPr lang="fr-FR" dirty="0">
                  <a:solidFill>
                    <a:schemeClr val="bg1"/>
                  </a:solidFill>
                  <a:latin typeface="Verdana"/>
                  <a:ea typeface="Verdana"/>
                </a:rPr>
                <a:t>les portails </a:t>
              </a:r>
              <a:r>
                <a:rPr lang="fr-FR" dirty="0" smtClean="0">
                  <a:solidFill>
                    <a:schemeClr val="bg1"/>
                  </a:solidFill>
                  <a:latin typeface="Verdana"/>
                  <a:ea typeface="Verdana"/>
                </a:rPr>
                <a:t>institutionnels</a:t>
              </a:r>
            </a:p>
            <a:p>
              <a:pPr>
                <a:defRPr/>
              </a:pPr>
              <a:r>
                <a:rPr lang="fr-FR" b="1" dirty="0" smtClean="0">
                  <a:solidFill>
                    <a:schemeClr val="bg1"/>
                  </a:solidFill>
                  <a:latin typeface="Verdana"/>
                  <a:ea typeface="Verdana"/>
                </a:rPr>
                <a:t>Pour déposer et diffuser vos publications</a:t>
              </a:r>
              <a:endParaRPr b="1" dirty="0"/>
            </a:p>
          </p:txBody>
        </p:sp>
      </p:grpSp>
      <p:sp>
        <p:nvSpPr>
          <p:cNvPr id="11" name="ZoneTexte 4"/>
          <p:cNvSpPr txBox="1"/>
          <p:nvPr/>
        </p:nvSpPr>
        <p:spPr bwMode="auto">
          <a:xfrm>
            <a:off x="338576" y="2538993"/>
            <a:ext cx="8540021" cy="276999"/>
          </a:xfrm>
          <a:prstGeom prst="rect">
            <a:avLst/>
          </a:prstGeom>
          <a:noFill/>
        </p:spPr>
        <p:txBody>
          <a:bodyPr wrap="square" lIns="36000" tIns="0" rIns="3600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solidFill>
                  <a:schemeClr val="accent2"/>
                </a:solidFill>
              </a:rPr>
              <a:t>Portail HAL de Sorbonne Université </a:t>
            </a:r>
            <a:r>
              <a:rPr lang="fr-FR" b="1" dirty="0" smtClean="0">
                <a:solidFill>
                  <a:srgbClr val="FF0000"/>
                </a:solidFill>
              </a:rPr>
              <a:t>http://hal.sorbonne-universite.fr</a:t>
            </a:r>
          </a:p>
        </p:txBody>
      </p:sp>
      <p:pic>
        <p:nvPicPr>
          <p:cNvPr id="12" name="Image 11"/>
          <p:cNvPicPr>
            <a:picLocks noChangeAspect="1"/>
          </p:cNvPicPr>
          <p:nvPr/>
        </p:nvPicPr>
        <p:blipFill>
          <a:blip r:embed="rId2"/>
          <a:stretch>
            <a:fillRect/>
          </a:stretch>
        </p:blipFill>
        <p:spPr bwMode="auto">
          <a:xfrm>
            <a:off x="338576" y="629455"/>
            <a:ext cx="2463922" cy="863192"/>
          </a:xfrm>
          <a:prstGeom prst="rect">
            <a:avLst/>
          </a:prstGeom>
        </p:spPr>
      </p:pic>
      <p:pic>
        <p:nvPicPr>
          <p:cNvPr id="2" name="Image 1"/>
          <p:cNvPicPr>
            <a:picLocks noChangeAspect="1"/>
          </p:cNvPicPr>
          <p:nvPr/>
        </p:nvPicPr>
        <p:blipFill>
          <a:blip r:embed="rId3"/>
          <a:stretch>
            <a:fillRect/>
          </a:stretch>
        </p:blipFill>
        <p:spPr>
          <a:xfrm>
            <a:off x="0" y="3312384"/>
            <a:ext cx="9127852" cy="3621245"/>
          </a:xfrm>
          <a:prstGeom prst="rect">
            <a:avLst/>
          </a:prstGeom>
        </p:spPr>
      </p:pic>
    </p:spTree>
    <p:extLst>
      <p:ext uri="{BB962C8B-B14F-4D97-AF65-F5344CB8AC3E}">
        <p14:creationId xmlns:p14="http://schemas.microsoft.com/office/powerpoint/2010/main" val="280237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50938" y="2132856"/>
            <a:ext cx="7561262" cy="4175869"/>
          </a:xfrm>
        </p:spPr>
        <p:txBody>
          <a:bodyPr/>
          <a:lstStyle/>
          <a:p>
            <a:endParaRPr lang="fr-FR" dirty="0" smtClean="0"/>
          </a:p>
          <a:p>
            <a:endParaRPr lang="fr-FR" dirty="0"/>
          </a:p>
          <a:p>
            <a:r>
              <a:rPr lang="fr-FR" dirty="0" smtClean="0"/>
              <a:t>Pour ce qui est en dehors du cadre légal </a:t>
            </a:r>
            <a:r>
              <a:rPr lang="fr-FR" dirty="0"/>
              <a:t>:</a:t>
            </a:r>
            <a:endParaRPr lang="fr-FR" dirty="0" smtClean="0"/>
          </a:p>
          <a:p>
            <a:endParaRPr lang="fr-FR" dirty="0"/>
          </a:p>
          <a:p>
            <a:endParaRPr lang="fr-FR" dirty="0" smtClean="0"/>
          </a:p>
          <a:p>
            <a:pPr marL="622300"/>
            <a:r>
              <a:rPr lang="fr-FR" dirty="0" smtClean="0">
                <a:latin typeface="+mn-lt"/>
              </a:rPr>
              <a:t>Rien ne vous empêche de demander </a:t>
            </a:r>
            <a:r>
              <a:rPr lang="fr-FR" u="sng" dirty="0" smtClean="0">
                <a:latin typeface="+mn-lt"/>
              </a:rPr>
              <a:t>l’accord explicite </a:t>
            </a:r>
            <a:r>
              <a:rPr lang="fr-FR" dirty="0" smtClean="0">
                <a:latin typeface="+mn-lt"/>
              </a:rPr>
              <a:t>de l’éditeur pour déposer votre publication (manuscrit auteur ou PDF éditeur) dans HAL</a:t>
            </a:r>
            <a:endParaRPr lang="fr-FR" dirty="0">
              <a:latin typeface="+mn-lt"/>
            </a:endParaRPr>
          </a:p>
        </p:txBody>
      </p:sp>
      <p:sp>
        <p:nvSpPr>
          <p:cNvPr id="4" name="Espace réservé du texte 3"/>
          <p:cNvSpPr>
            <a:spLocks noGrp="1"/>
          </p:cNvSpPr>
          <p:nvPr>
            <p:ph type="body" sz="quarter" idx="15"/>
          </p:nvPr>
        </p:nvSpPr>
        <p:spPr/>
        <p:txBody>
          <a:bodyPr/>
          <a:lstStyle/>
          <a:p>
            <a:endParaRPr lang="fr-FR"/>
          </a:p>
        </p:txBody>
      </p:sp>
      <p:sp>
        <p:nvSpPr>
          <p:cNvPr id="5" name="Titre 1"/>
          <p:cNvSpPr>
            <a:spLocks noGrp="1"/>
          </p:cNvSpPr>
          <p:nvPr>
            <p:ph type="title"/>
          </p:nvPr>
        </p:nvSpPr>
        <p:spPr/>
        <p:txBody>
          <a:bodyPr/>
          <a:lstStyle/>
          <a:p>
            <a:r>
              <a:rPr lang="fr-FR" dirty="0" smtClean="0"/>
              <a:t>Résumé : quelle version déposer dans HAL ? (2/2)</a:t>
            </a:r>
            <a:endParaRPr lang="fr-FR" dirty="0"/>
          </a:p>
        </p:txBody>
      </p:sp>
    </p:spTree>
    <p:extLst>
      <p:ext uri="{BB962C8B-B14F-4D97-AF65-F5344CB8AC3E}">
        <p14:creationId xmlns:p14="http://schemas.microsoft.com/office/powerpoint/2010/main" val="25038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89856"/>
            <a:ext cx="8748464" cy="1143000"/>
          </a:xfrm>
        </p:spPr>
        <p:txBody>
          <a:bodyPr>
            <a:normAutofit/>
          </a:bodyPr>
          <a:lstStyle/>
          <a:p>
            <a:r>
              <a:rPr lang="fr-FR" dirty="0"/>
              <a:t>Et les </a:t>
            </a:r>
            <a:r>
              <a:rPr lang="fr-FR" dirty="0" smtClean="0"/>
              <a:t>images </a:t>
            </a:r>
            <a:r>
              <a:rPr lang="fr-FR" dirty="0"/>
              <a:t>dans le cadre de publications déposées dans HAL ? </a:t>
            </a:r>
            <a:r>
              <a:rPr lang="fr-FR" dirty="0" smtClean="0"/>
              <a:t> </a:t>
            </a:r>
            <a:endParaRPr lang="fr-FR" dirty="0"/>
          </a:p>
        </p:txBody>
      </p:sp>
      <p:sp>
        <p:nvSpPr>
          <p:cNvPr id="3" name="Espace réservé du texte 2"/>
          <p:cNvSpPr>
            <a:spLocks noGrp="1"/>
          </p:cNvSpPr>
          <p:nvPr>
            <p:ph type="body" sz="quarter" idx="12"/>
          </p:nvPr>
        </p:nvSpPr>
        <p:spPr>
          <a:xfrm>
            <a:off x="395536" y="2492895"/>
            <a:ext cx="8316664" cy="3815829"/>
          </a:xfrm>
        </p:spPr>
        <p:txBody>
          <a:bodyPr/>
          <a:lstStyle/>
          <a:p>
            <a:r>
              <a:rPr lang="fr-FR" u="sng" dirty="0" smtClean="0"/>
              <a:t>Images sous droit </a:t>
            </a:r>
            <a:r>
              <a:rPr lang="fr-FR" dirty="0" smtClean="0"/>
              <a:t>: évolution </a:t>
            </a:r>
            <a:r>
              <a:rPr lang="fr-FR" dirty="0"/>
              <a:t>du Code la propriété intellectuelle</a:t>
            </a:r>
            <a:r>
              <a:rPr lang="fr-FR" dirty="0">
                <a:latin typeface="+mn-lt"/>
              </a:rPr>
              <a:t> (</a:t>
            </a:r>
            <a:r>
              <a:rPr lang="fr-FR" dirty="0">
                <a:latin typeface="+mn-lt"/>
                <a:hlinkClick r:id="rId2"/>
              </a:rPr>
              <a:t>article L139-1</a:t>
            </a:r>
            <a:r>
              <a:rPr lang="fr-FR" dirty="0">
                <a:latin typeface="+mn-lt"/>
              </a:rPr>
              <a:t>) suite à :</a:t>
            </a:r>
          </a:p>
          <a:p>
            <a:pPr marL="722313" indent="-285750">
              <a:buFont typeface="Arial" panose="020B0604020202020204" pitchFamily="34" charset="0"/>
              <a:buChar char="•"/>
            </a:pPr>
            <a:r>
              <a:rPr lang="fr-FR" dirty="0">
                <a:latin typeface="+mn-lt"/>
              </a:rPr>
              <a:t>Loi pluriannuelle de programmation de la recherche 2020 (</a:t>
            </a:r>
            <a:r>
              <a:rPr lang="fr-FR" dirty="0">
                <a:latin typeface="+mn-lt"/>
                <a:hlinkClick r:id="rId3"/>
              </a:rPr>
              <a:t>article 28</a:t>
            </a:r>
            <a:r>
              <a:rPr lang="fr-FR" dirty="0">
                <a:latin typeface="+mn-lt"/>
              </a:rPr>
              <a:t>), </a:t>
            </a:r>
          </a:p>
          <a:p>
            <a:pPr marL="722313" indent="-285750">
              <a:buFont typeface="Arial" panose="020B0604020202020204" pitchFamily="34" charset="0"/>
              <a:buChar char="•"/>
            </a:pPr>
            <a:r>
              <a:rPr lang="fr-FR" dirty="0">
                <a:latin typeface="+mn-lt"/>
              </a:rPr>
              <a:t>Ordonnance 2021-1518 (</a:t>
            </a:r>
            <a:r>
              <a:rPr lang="fr-FR" dirty="0">
                <a:latin typeface="+mn-lt"/>
                <a:hlinkClick r:id="rId4"/>
              </a:rPr>
              <a:t>article 6</a:t>
            </a:r>
            <a:r>
              <a:rPr lang="fr-FR" dirty="0">
                <a:latin typeface="+mn-lt"/>
              </a:rPr>
              <a:t>)</a:t>
            </a:r>
          </a:p>
          <a:p>
            <a:pPr marL="722313" indent="-285750">
              <a:buFont typeface="Arial" panose="020B0604020202020204" pitchFamily="34" charset="0"/>
              <a:buChar char="•"/>
            </a:pPr>
            <a:endParaRPr lang="fr-FR" dirty="0"/>
          </a:p>
          <a:p>
            <a:r>
              <a:rPr lang="fr-FR" dirty="0"/>
              <a:t>Grâce à l’exception de recherche, possibilité de déposer dans HAL une publication accompagnée d’images soumises au droit d’auteur. </a:t>
            </a:r>
            <a:endParaRPr lang="fr-FR" dirty="0" smtClean="0"/>
          </a:p>
          <a:p>
            <a:endParaRPr lang="fr-FR" dirty="0"/>
          </a:p>
          <a:p>
            <a:r>
              <a:rPr lang="fr-FR" dirty="0" smtClean="0"/>
              <a:t>En attente d’un accord conclu entre le MESR et les titulaires des droits patrimoniaux [exception recherche </a:t>
            </a:r>
            <a:r>
              <a:rPr lang="fr-FR" u="sng" dirty="0" smtClean="0"/>
              <a:t>à partir de 2024</a:t>
            </a:r>
            <a:r>
              <a:rPr lang="fr-FR" dirty="0" smtClean="0"/>
              <a:t>]</a:t>
            </a: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3285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endParaRPr lang="fr-FR" dirty="0"/>
          </a:p>
        </p:txBody>
      </p:sp>
      <p:sp>
        <p:nvSpPr>
          <p:cNvPr id="3" name="Espace réservé du texte 2"/>
          <p:cNvSpPr>
            <a:spLocks noGrp="1"/>
          </p:cNvSpPr>
          <p:nvPr>
            <p:ph type="body" idx="1"/>
          </p:nvPr>
        </p:nvSpPr>
        <p:spPr/>
        <p:txBody>
          <a:bodyPr/>
          <a:lstStyle/>
          <a:p>
            <a:r>
              <a:rPr lang="fr-FR" dirty="0" smtClean="0"/>
              <a:t>Comment déposer dans HAL ? </a:t>
            </a: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811128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813550" cy="782960"/>
          </a:xfrm>
        </p:spPr>
        <p:txBody>
          <a:bodyPr/>
          <a:lstStyle/>
          <a:p>
            <a:r>
              <a:rPr lang="fr-FR" dirty="0" smtClean="0"/>
              <a:t>4 prérequis</a:t>
            </a:r>
            <a:endParaRPr lang="fr-FR" dirty="0"/>
          </a:p>
        </p:txBody>
      </p:sp>
      <p:sp>
        <p:nvSpPr>
          <p:cNvPr id="3" name="Espace réservé du pied de page 2"/>
          <p:cNvSpPr>
            <a:spLocks noGrp="1"/>
          </p:cNvSpPr>
          <p:nvPr>
            <p:ph type="ftr" sz="quarter" idx="11"/>
          </p:nvPr>
        </p:nvSpPr>
        <p:spPr/>
        <p:txBody>
          <a:bodyPr/>
          <a:lstStyle/>
          <a:p>
            <a:pPr>
              <a:defRPr/>
            </a:pPr>
            <a:r>
              <a:rPr lang="fr-FR" smtClean="0"/>
              <a:t>Titre de la présentation</a:t>
            </a:r>
            <a:endParaRPr lang="fr-FR"/>
          </a:p>
        </p:txBody>
      </p:sp>
      <p:sp>
        <p:nvSpPr>
          <p:cNvPr id="4" name="Espace réservé du texte 3"/>
          <p:cNvSpPr>
            <a:spLocks noGrp="1"/>
          </p:cNvSpPr>
          <p:nvPr>
            <p:ph type="body" sz="quarter" idx="12"/>
          </p:nvPr>
        </p:nvSpPr>
        <p:spPr/>
        <p:txBody>
          <a:bodyPr/>
          <a:lstStyle/>
          <a:p>
            <a:pPr marL="342900" indent="-342900">
              <a:buFont typeface="+mj-lt"/>
              <a:buAutoNum type="arabicPeriod"/>
            </a:pPr>
            <a:r>
              <a:rPr lang="fr-FR" dirty="0"/>
              <a:t>Avoir un compte HAL et être connecté</a:t>
            </a:r>
          </a:p>
          <a:p>
            <a:pPr marL="342900" indent="-342900">
              <a:buFont typeface="+mj-lt"/>
              <a:buAutoNum type="arabicPeriod"/>
            </a:pPr>
            <a:r>
              <a:rPr lang="fr-FR" dirty="0" smtClean="0"/>
              <a:t>Vérifier que le dépôt n’a pas déjà été fait</a:t>
            </a:r>
          </a:p>
          <a:p>
            <a:pPr marL="342900" indent="-342900">
              <a:buFont typeface="+mj-lt"/>
              <a:buAutoNum type="arabicPeriod"/>
            </a:pPr>
            <a:r>
              <a:rPr lang="fr-FR" dirty="0" smtClean="0"/>
              <a:t>Avoir l’accord de l’auteur / co-auteur</a:t>
            </a:r>
          </a:p>
          <a:p>
            <a:pPr marL="342900" indent="-342900">
              <a:buFont typeface="+mj-lt"/>
              <a:buAutoNum type="arabicPeriod"/>
            </a:pPr>
            <a:r>
              <a:rPr lang="fr-FR" dirty="0" smtClean="0"/>
              <a:t>Savoir quelle version déposer</a:t>
            </a:r>
          </a:p>
          <a:p>
            <a:pPr marL="342900" indent="-342900">
              <a:buFont typeface="+mj-lt"/>
              <a:buAutoNum type="arabicPeriod"/>
            </a:pPr>
            <a:endParaRPr lang="fr-FR" dirty="0" smtClean="0"/>
          </a:p>
        </p:txBody>
      </p:sp>
      <p:sp>
        <p:nvSpPr>
          <p:cNvPr id="5" name="Espace réservé du texte 4"/>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41760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989856"/>
            <a:ext cx="7715200" cy="1143000"/>
          </a:xfrm>
        </p:spPr>
        <p:txBody>
          <a:bodyPr/>
          <a:lstStyle/>
          <a:p>
            <a:r>
              <a:rPr lang="fr-FR" dirty="0" smtClean="0"/>
              <a:t>Prérequis 1 : compte HAL (1/4)</a:t>
            </a:r>
            <a:endParaRPr lang="fr-FR" dirty="0"/>
          </a:p>
        </p:txBody>
      </p:sp>
      <p:sp>
        <p:nvSpPr>
          <p:cNvPr id="8" name="Espace réservé du texte 7"/>
          <p:cNvSpPr>
            <a:spLocks noGrp="1"/>
          </p:cNvSpPr>
          <p:nvPr>
            <p:ph type="body" idx="2"/>
          </p:nvPr>
        </p:nvSpPr>
        <p:spPr/>
        <p:txBody>
          <a:bodyPr/>
          <a:lstStyle/>
          <a:p>
            <a:endParaRPr lang="fr-FR"/>
          </a:p>
        </p:txBody>
      </p:sp>
      <p:sp>
        <p:nvSpPr>
          <p:cNvPr id="3" name="Espace réservé du texte 2"/>
          <p:cNvSpPr>
            <a:spLocks noGrp="1"/>
          </p:cNvSpPr>
          <p:nvPr>
            <p:ph type="body" sz="quarter" idx="4294967295"/>
          </p:nvPr>
        </p:nvSpPr>
        <p:spPr>
          <a:xfrm>
            <a:off x="0" y="6599238"/>
            <a:ext cx="2160588" cy="106362"/>
          </a:xfrm>
        </p:spPr>
        <p:txBody>
          <a:bodyPr>
            <a:normAutofit fontScale="40000" lnSpcReduction="20000"/>
          </a:bodyPr>
          <a:lstStyle/>
          <a:p>
            <a:r>
              <a:rPr lang="fr-FR" dirty="0"/>
              <a:t>Créer un compte HAL</a:t>
            </a:r>
          </a:p>
        </p:txBody>
      </p:sp>
      <p:sp>
        <p:nvSpPr>
          <p:cNvPr id="7" name="ZoneTexte 6"/>
          <p:cNvSpPr txBox="1"/>
          <p:nvPr/>
        </p:nvSpPr>
        <p:spPr bwMode="auto">
          <a:xfrm>
            <a:off x="1098747" y="2620405"/>
            <a:ext cx="7984141" cy="3724096"/>
          </a:xfrm>
          <a:prstGeom prst="rect">
            <a:avLst/>
          </a:prstGeom>
          <a:noFill/>
        </p:spPr>
        <p:txBody>
          <a:bodyPr wrap="square" rtlCol="0">
            <a:spAutoFit/>
          </a:bodyPr>
          <a:lstStyle/>
          <a:p>
            <a:pPr marL="2060575" algn="just"/>
            <a:r>
              <a:rPr lang="fr-FR" dirty="0" smtClean="0">
                <a:solidFill>
                  <a:schemeClr val="accent2"/>
                </a:solidFill>
              </a:rPr>
              <a:t>La création d’un compte HAL est </a:t>
            </a:r>
            <a:r>
              <a:rPr lang="fr-FR" b="1" dirty="0" smtClean="0">
                <a:solidFill>
                  <a:schemeClr val="accent2"/>
                </a:solidFill>
              </a:rPr>
              <a:t>obligatoire</a:t>
            </a:r>
            <a:r>
              <a:rPr lang="fr-FR" dirty="0" smtClean="0">
                <a:solidFill>
                  <a:schemeClr val="accent2"/>
                </a:solidFill>
              </a:rPr>
              <a:t> pour déposer. Même si vos co-auteurs ont déjà fait des dépôts où vous êtes indiqué comme auteur, vous devez tout de même créer un compte.</a:t>
            </a:r>
          </a:p>
          <a:p>
            <a:pPr marL="2060575" algn="just"/>
            <a:endParaRPr lang="fr-FR" dirty="0">
              <a:solidFill>
                <a:schemeClr val="accent2"/>
              </a:solidFill>
            </a:endParaRPr>
          </a:p>
          <a:p>
            <a:pPr marL="2060575" algn="just"/>
            <a:r>
              <a:rPr lang="fr-FR" dirty="0" smtClean="0">
                <a:solidFill>
                  <a:schemeClr val="accent2"/>
                </a:solidFill>
              </a:rPr>
              <a:t>Vous avez déjà un compte mais vous avez changé de laboratoire ? Votre compte est toujours valable !</a:t>
            </a:r>
          </a:p>
          <a:p>
            <a:pPr marL="2060575" algn="just"/>
            <a:endParaRPr lang="fr-FR" dirty="0" smtClean="0">
              <a:solidFill>
                <a:schemeClr val="accent2"/>
              </a:solidFill>
            </a:endParaRPr>
          </a:p>
          <a:p>
            <a:pPr marL="2060575" algn="just"/>
            <a:endParaRPr lang="fr-FR" sz="1400" dirty="0">
              <a:solidFill>
                <a:schemeClr val="accent2"/>
              </a:solidFill>
            </a:endParaRPr>
          </a:p>
          <a:p>
            <a:pPr algn="just"/>
            <a:r>
              <a:rPr lang="fr-FR" dirty="0" smtClean="0">
                <a:solidFill>
                  <a:schemeClr val="accent2"/>
                </a:solidFill>
              </a:rPr>
              <a:t>Si </a:t>
            </a:r>
            <a:r>
              <a:rPr lang="fr-FR" dirty="0">
                <a:solidFill>
                  <a:schemeClr val="accent2"/>
                </a:solidFill>
              </a:rPr>
              <a:t>vous vous êtes déjà inscrit sur </a:t>
            </a:r>
            <a:r>
              <a:rPr lang="fr-FR" b="1" dirty="0" err="1">
                <a:solidFill>
                  <a:schemeClr val="accent2"/>
                </a:solidFill>
              </a:rPr>
              <a:t>ScienceConf</a:t>
            </a:r>
            <a:r>
              <a:rPr lang="fr-FR" b="1" dirty="0">
                <a:solidFill>
                  <a:schemeClr val="accent2"/>
                </a:solidFill>
              </a:rPr>
              <a:t>, </a:t>
            </a:r>
            <a:r>
              <a:rPr lang="fr-FR" dirty="0">
                <a:solidFill>
                  <a:schemeClr val="accent2"/>
                </a:solidFill>
              </a:rPr>
              <a:t>vous avez déjà un </a:t>
            </a:r>
            <a:r>
              <a:rPr lang="fr-FR" dirty="0" smtClean="0">
                <a:solidFill>
                  <a:schemeClr val="accent2"/>
                </a:solidFill>
              </a:rPr>
              <a:t>compte.</a:t>
            </a:r>
          </a:p>
          <a:p>
            <a:pPr algn="just"/>
            <a:endParaRPr lang="fr-FR" dirty="0">
              <a:solidFill>
                <a:schemeClr val="accent2"/>
              </a:solidFill>
            </a:endParaRPr>
          </a:p>
          <a:p>
            <a:pPr algn="just"/>
            <a:endParaRPr lang="fr-FR" dirty="0">
              <a:solidFill>
                <a:schemeClr val="accent2"/>
              </a:solidFill>
            </a:endParaRPr>
          </a:p>
          <a:p>
            <a:pPr algn="just"/>
            <a:endParaRPr lang="fr-FR" sz="2400" dirty="0">
              <a:solidFill>
                <a:schemeClr val="accent2"/>
              </a:solidFill>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0471"/>
            <a:ext cx="9144000" cy="1434353"/>
          </a:xfrm>
          <a:prstGeom prst="rect">
            <a:avLst/>
          </a:prstGeom>
        </p:spPr>
      </p:pic>
      <p:pic>
        <p:nvPicPr>
          <p:cNvPr id="5" name="Image 4"/>
          <p:cNvPicPr>
            <a:picLocks noChangeAspect="1"/>
          </p:cNvPicPr>
          <p:nvPr/>
        </p:nvPicPr>
        <p:blipFill>
          <a:blip r:embed="rId3"/>
          <a:stretch>
            <a:fillRect/>
          </a:stretch>
        </p:blipFill>
        <p:spPr>
          <a:xfrm>
            <a:off x="971600" y="2624435"/>
            <a:ext cx="2159803" cy="2343356"/>
          </a:xfrm>
          <a:prstGeom prst="rect">
            <a:avLst/>
          </a:prstGeom>
        </p:spPr>
      </p:pic>
    </p:spTree>
    <p:extLst>
      <p:ext uri="{BB962C8B-B14F-4D97-AF65-F5344CB8AC3E}">
        <p14:creationId xmlns:p14="http://schemas.microsoft.com/office/powerpoint/2010/main" val="33060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513763"/>
          </a:xfrm>
        </p:spPr>
        <p:txBody>
          <a:bodyPr/>
          <a:lstStyle/>
          <a:p>
            <a:r>
              <a:rPr lang="fr-FR" dirty="0"/>
              <a:t>Prérequis 1 : compte HAL </a:t>
            </a:r>
            <a:r>
              <a:rPr lang="fr-FR" dirty="0" smtClean="0"/>
              <a:t>(2/4)</a:t>
            </a:r>
            <a:endParaRPr lang="fr-FR" dirty="0"/>
          </a:p>
        </p:txBody>
      </p:sp>
      <p:sp>
        <p:nvSpPr>
          <p:cNvPr id="3" name="Espace réservé du texte 2"/>
          <p:cNvSpPr>
            <a:spLocks noGrp="1"/>
          </p:cNvSpPr>
          <p:nvPr>
            <p:ph type="body" sz="quarter" idx="12"/>
          </p:nvPr>
        </p:nvSpPr>
        <p:spPr>
          <a:xfrm>
            <a:off x="1150938" y="1691294"/>
            <a:ext cx="7561262" cy="4617431"/>
          </a:xfrm>
        </p:spPr>
        <p:txBody>
          <a:bodyPr/>
          <a:lstStyle/>
          <a:p>
            <a:r>
              <a:rPr lang="fr-FR" dirty="0">
                <a:solidFill>
                  <a:schemeClr val="accent2"/>
                </a:solidFill>
              </a:rPr>
              <a:t>Accès direct : </a:t>
            </a:r>
            <a:r>
              <a:rPr lang="fr-FR" dirty="0">
                <a:solidFill>
                  <a:srgbClr val="C00000"/>
                </a:solidFill>
                <a:hlinkClick r:id="rId2"/>
              </a:rPr>
              <a:t>https://hal.sorbonne-universite.fr/user/create</a:t>
            </a:r>
            <a:endParaRPr lang="fr-FR" dirty="0">
              <a:solidFill>
                <a:srgbClr val="C00000"/>
              </a:solidFill>
            </a:endParaRPr>
          </a:p>
          <a:p>
            <a:endParaRPr lang="fr-FR" sz="1200" dirty="0">
              <a:solidFill>
                <a:srgbClr val="C00000"/>
              </a:solidFill>
            </a:endParaRPr>
          </a:p>
          <a:p>
            <a:r>
              <a:rPr lang="fr-FR" dirty="0">
                <a:solidFill>
                  <a:schemeClr val="accent2"/>
                </a:solidFill>
              </a:rPr>
              <a:t>OU :</a:t>
            </a:r>
          </a:p>
          <a:p>
            <a:endParaRPr lang="fr-FR" dirty="0"/>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3"/>
          <a:stretch>
            <a:fillRect/>
          </a:stretch>
        </p:blipFill>
        <p:spPr>
          <a:xfrm>
            <a:off x="1750725" y="4411503"/>
            <a:ext cx="5788903" cy="2482403"/>
          </a:xfrm>
          <a:prstGeom prst="rect">
            <a:avLst/>
          </a:prstGeom>
        </p:spPr>
      </p:pic>
      <p:pic>
        <p:nvPicPr>
          <p:cNvPr id="6" name="Image 5"/>
          <p:cNvPicPr>
            <a:picLocks noChangeAspect="1"/>
          </p:cNvPicPr>
          <p:nvPr/>
        </p:nvPicPr>
        <p:blipFill>
          <a:blip r:embed="rId4"/>
          <a:stretch>
            <a:fillRect/>
          </a:stretch>
        </p:blipFill>
        <p:spPr>
          <a:xfrm>
            <a:off x="17264" y="2454261"/>
            <a:ext cx="9126736" cy="1882990"/>
          </a:xfrm>
          <a:prstGeom prst="rect">
            <a:avLst/>
          </a:prstGeom>
        </p:spPr>
      </p:pic>
      <p:sp>
        <p:nvSpPr>
          <p:cNvPr id="7" name="Rectangle 6"/>
          <p:cNvSpPr/>
          <p:nvPr/>
        </p:nvSpPr>
        <p:spPr bwMode="auto">
          <a:xfrm>
            <a:off x="5120395" y="5517233"/>
            <a:ext cx="1728192" cy="36003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bwMode="auto">
          <a:xfrm>
            <a:off x="8582796" y="2445912"/>
            <a:ext cx="568474" cy="25825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avec flèche vers la droite 11"/>
          <p:cNvSpPr/>
          <p:nvPr/>
        </p:nvSpPr>
        <p:spPr>
          <a:xfrm>
            <a:off x="5652120" y="2094188"/>
            <a:ext cx="2524474" cy="1080120"/>
          </a:xfrm>
          <a:prstGeom prst="rightArrowCallout">
            <a:avLst>
              <a:gd name="adj1" fmla="val 25000"/>
              <a:gd name="adj2" fmla="val 25000"/>
              <a:gd name="adj3" fmla="val 25000"/>
              <a:gd name="adj4" fmla="val 7524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Étape 1. Cliquer sur « se connecter »</a:t>
            </a:r>
            <a:endParaRPr lang="fr-FR" dirty="0">
              <a:solidFill>
                <a:schemeClr val="accent2"/>
              </a:solidFill>
            </a:endParaRPr>
          </a:p>
        </p:txBody>
      </p:sp>
      <p:sp>
        <p:nvSpPr>
          <p:cNvPr id="13" name="Rectangle avec flèche vers la droite 12"/>
          <p:cNvSpPr/>
          <p:nvPr/>
        </p:nvSpPr>
        <p:spPr>
          <a:xfrm>
            <a:off x="2413204" y="5193195"/>
            <a:ext cx="2524474" cy="1080120"/>
          </a:xfrm>
          <a:prstGeom prst="rightArrowCallout">
            <a:avLst>
              <a:gd name="adj1" fmla="val 25000"/>
              <a:gd name="adj2" fmla="val 25000"/>
              <a:gd name="adj3" fmla="val 25000"/>
              <a:gd name="adj4" fmla="val 7524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Étape 2. Cliquer sur « créer un compte »</a:t>
            </a:r>
            <a:endParaRPr lang="fr-FR" dirty="0">
              <a:solidFill>
                <a:schemeClr val="accent2"/>
              </a:solidFill>
            </a:endParaRPr>
          </a:p>
        </p:txBody>
      </p:sp>
    </p:spTree>
    <p:extLst>
      <p:ext uri="{BB962C8B-B14F-4D97-AF65-F5344CB8AC3E}">
        <p14:creationId xmlns:p14="http://schemas.microsoft.com/office/powerpoint/2010/main" val="3096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89856"/>
            <a:ext cx="3816424" cy="854968"/>
          </a:xfrm>
        </p:spPr>
        <p:txBody>
          <a:bodyPr>
            <a:normAutofit fontScale="90000"/>
          </a:bodyPr>
          <a:lstStyle/>
          <a:p>
            <a:r>
              <a:rPr lang="fr-FR" dirty="0"/>
              <a:t>Prérequis 1 : compte HAL </a:t>
            </a:r>
            <a:r>
              <a:rPr lang="fr-FR" dirty="0" smtClean="0"/>
              <a:t>(3/4)</a:t>
            </a:r>
            <a:endParaRPr lang="fr-FR" dirty="0"/>
          </a:p>
        </p:txBody>
      </p:sp>
      <p:sp>
        <p:nvSpPr>
          <p:cNvPr id="3" name="Espace réservé du pied de page 2"/>
          <p:cNvSpPr>
            <a:spLocks noGrp="1"/>
          </p:cNvSpPr>
          <p:nvPr>
            <p:ph type="ftr" sz="quarter" idx="11"/>
          </p:nvPr>
        </p:nvSpPr>
        <p:spPr/>
        <p:txBody>
          <a:bodyPr/>
          <a:lstStyle/>
          <a:p>
            <a:pPr>
              <a:defRPr/>
            </a:pPr>
            <a:r>
              <a:rPr lang="fr-FR" smtClean="0"/>
              <a:t>Titre de la présentation</a:t>
            </a:r>
            <a:endParaRPr lang="fr-FR"/>
          </a:p>
        </p:txBody>
      </p:sp>
      <p:sp>
        <p:nvSpPr>
          <p:cNvPr id="5" name="Espace réservé du texte 4"/>
          <p:cNvSpPr>
            <a:spLocks noGrp="1"/>
          </p:cNvSpPr>
          <p:nvPr>
            <p:ph type="body" sz="quarter" idx="15"/>
          </p:nvPr>
        </p:nvSpPr>
        <p:spPr/>
        <p:txBody>
          <a:bodyPr/>
          <a:lstStyle/>
          <a:p>
            <a:endParaRPr lang="fr-FR"/>
          </a:p>
        </p:txBody>
      </p:sp>
      <p:sp>
        <p:nvSpPr>
          <p:cNvPr id="4" name="ZoneTexte 3"/>
          <p:cNvSpPr txBox="1"/>
          <p:nvPr/>
        </p:nvSpPr>
        <p:spPr bwMode="auto">
          <a:xfrm>
            <a:off x="539552" y="2132856"/>
            <a:ext cx="3384376" cy="2031325"/>
          </a:xfrm>
          <a:prstGeom prst="rect">
            <a:avLst/>
          </a:prstGeom>
          <a:noFill/>
        </p:spPr>
        <p:txBody>
          <a:bodyPr wrap="square" rtlCol="0">
            <a:spAutoFit/>
          </a:bodyPr>
          <a:lstStyle/>
          <a:p>
            <a:r>
              <a:rPr lang="fr-FR" dirty="0" smtClean="0">
                <a:solidFill>
                  <a:schemeClr val="accent2"/>
                </a:solidFill>
                <a:latin typeface="+mj-lt"/>
              </a:rPr>
              <a:t>Étape 3 : compléter le formulaire</a:t>
            </a:r>
            <a:r>
              <a:rPr lang="fr-FR" dirty="0" smtClean="0">
                <a:solidFill>
                  <a:schemeClr val="accent2"/>
                </a:solidFill>
              </a:rPr>
              <a:t>. </a:t>
            </a:r>
          </a:p>
          <a:p>
            <a:endParaRPr lang="fr-FR" dirty="0">
              <a:solidFill>
                <a:schemeClr val="accent2"/>
              </a:solidFill>
            </a:endParaRPr>
          </a:p>
          <a:p>
            <a:r>
              <a:rPr lang="fr-FR" dirty="0" smtClean="0">
                <a:solidFill>
                  <a:schemeClr val="accent2"/>
                </a:solidFill>
              </a:rPr>
              <a:t>En cas d’emploi d’une adresse mail professionnelle : pensez à mettre à jour votre adresse si vous changez d’établissement.</a:t>
            </a:r>
            <a:endParaRPr lang="fr-FR" dirty="0">
              <a:solidFill>
                <a:schemeClr val="accent2"/>
              </a:solidFill>
            </a:endParaRPr>
          </a:p>
        </p:txBody>
      </p:sp>
      <p:pic>
        <p:nvPicPr>
          <p:cNvPr id="9" name="Image 8"/>
          <p:cNvPicPr>
            <a:picLocks noChangeAspect="1"/>
          </p:cNvPicPr>
          <p:nvPr/>
        </p:nvPicPr>
        <p:blipFill>
          <a:blip r:embed="rId2"/>
          <a:stretch>
            <a:fillRect/>
          </a:stretch>
        </p:blipFill>
        <p:spPr>
          <a:xfrm>
            <a:off x="4547803" y="116632"/>
            <a:ext cx="4580985" cy="6279232"/>
          </a:xfrm>
          <a:prstGeom prst="rect">
            <a:avLst/>
          </a:prstGeom>
        </p:spPr>
      </p:pic>
      <p:sp>
        <p:nvSpPr>
          <p:cNvPr id="7" name="Rectangle 6"/>
          <p:cNvSpPr/>
          <p:nvPr/>
        </p:nvSpPr>
        <p:spPr bwMode="auto">
          <a:xfrm>
            <a:off x="5004048" y="2492896"/>
            <a:ext cx="3600399" cy="50405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614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7160" y="32923"/>
            <a:ext cx="6706840" cy="1143000"/>
          </a:xfrm>
        </p:spPr>
        <p:txBody>
          <a:bodyPr/>
          <a:lstStyle/>
          <a:p>
            <a:r>
              <a:rPr lang="fr-FR" dirty="0"/>
              <a:t>Prérequis 1 : compte HAL </a:t>
            </a:r>
            <a:r>
              <a:rPr lang="fr-FR" dirty="0" smtClean="0"/>
              <a:t>(4/4)</a:t>
            </a:r>
            <a:endParaRPr lang="fr-FR" dirty="0"/>
          </a:p>
        </p:txBody>
      </p:sp>
      <p:sp>
        <p:nvSpPr>
          <p:cNvPr id="3" name="Espace réservé du texte 2"/>
          <p:cNvSpPr>
            <a:spLocks noGrp="1"/>
          </p:cNvSpPr>
          <p:nvPr>
            <p:ph type="body" sz="quarter" idx="12"/>
          </p:nvPr>
        </p:nvSpPr>
        <p:spPr>
          <a:xfrm>
            <a:off x="2258009" y="1401294"/>
            <a:ext cx="6853104" cy="1041776"/>
          </a:xfrm>
        </p:spPr>
        <p:txBody>
          <a:bodyPr/>
          <a:lstStyle/>
          <a:p>
            <a:r>
              <a:rPr lang="fr-FR" dirty="0" smtClean="0"/>
              <a:t>Étape 4 : paramétrer votre compte (vous gagnerez du temps lors des dépôts)</a:t>
            </a:r>
            <a:endParaRPr lang="fr-FR" dirty="0"/>
          </a:p>
        </p:txBody>
      </p:sp>
      <p:sp>
        <p:nvSpPr>
          <p:cNvPr id="4" name="Espace réservé du texte 3"/>
          <p:cNvSpPr>
            <a:spLocks noGrp="1"/>
          </p:cNvSpPr>
          <p:nvPr>
            <p:ph type="body" sz="quarter" idx="15"/>
          </p:nvPr>
        </p:nvSpPr>
        <p:spPr/>
        <p:txBody>
          <a:bodyPr/>
          <a:lstStyle/>
          <a:p>
            <a:endParaRPr lang="fr-FR"/>
          </a:p>
        </p:txBody>
      </p:sp>
      <p:pic>
        <p:nvPicPr>
          <p:cNvPr id="6" name="Image 5"/>
          <p:cNvPicPr>
            <a:picLocks noChangeAspect="1"/>
          </p:cNvPicPr>
          <p:nvPr/>
        </p:nvPicPr>
        <p:blipFill>
          <a:blip r:embed="rId3"/>
          <a:stretch>
            <a:fillRect/>
          </a:stretch>
        </p:blipFill>
        <p:spPr>
          <a:xfrm>
            <a:off x="2258009" y="2479501"/>
            <a:ext cx="6951874" cy="4378499"/>
          </a:xfrm>
          <a:prstGeom prst="rect">
            <a:avLst/>
          </a:prstGeom>
        </p:spPr>
      </p:pic>
      <p:sp>
        <p:nvSpPr>
          <p:cNvPr id="7" name="Rectangle 6"/>
          <p:cNvSpPr/>
          <p:nvPr/>
        </p:nvSpPr>
        <p:spPr bwMode="auto">
          <a:xfrm>
            <a:off x="6660232" y="3356992"/>
            <a:ext cx="720080" cy="234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bwMode="auto">
          <a:xfrm>
            <a:off x="8604448" y="4437112"/>
            <a:ext cx="457408" cy="256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bwMode="auto">
          <a:xfrm>
            <a:off x="8604448" y="4797152"/>
            <a:ext cx="457408" cy="238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bwMode="auto">
          <a:xfrm>
            <a:off x="8620432" y="5191162"/>
            <a:ext cx="441424" cy="254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bwMode="auto">
          <a:xfrm>
            <a:off x="8172400" y="5563001"/>
            <a:ext cx="889456" cy="242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a:stretch>
            <a:fillRect/>
          </a:stretch>
        </p:blipFill>
        <p:spPr>
          <a:xfrm>
            <a:off x="10109" y="1212354"/>
            <a:ext cx="2247900" cy="5648325"/>
          </a:xfrm>
          <a:prstGeom prst="rect">
            <a:avLst/>
          </a:prstGeom>
        </p:spPr>
      </p:pic>
      <p:sp>
        <p:nvSpPr>
          <p:cNvPr id="13" name="Rectangle 12"/>
          <p:cNvSpPr/>
          <p:nvPr/>
        </p:nvSpPr>
        <p:spPr bwMode="auto">
          <a:xfrm>
            <a:off x="8620432" y="6476799"/>
            <a:ext cx="457408" cy="348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bwMode="auto">
          <a:xfrm>
            <a:off x="53938" y="3417674"/>
            <a:ext cx="1493725" cy="3713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avec flèche vers la droite 14"/>
          <p:cNvSpPr/>
          <p:nvPr/>
        </p:nvSpPr>
        <p:spPr>
          <a:xfrm>
            <a:off x="3923928" y="3072218"/>
            <a:ext cx="2524474" cy="812331"/>
          </a:xfrm>
          <a:prstGeom prst="rightArrowCallout">
            <a:avLst>
              <a:gd name="adj1" fmla="val 25000"/>
              <a:gd name="adj2" fmla="val 25000"/>
              <a:gd name="adj3" fmla="val 25000"/>
              <a:gd name="adj4" fmla="val 7524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Renseigner le ou les domaines de votre recherche</a:t>
            </a:r>
            <a:endParaRPr lang="fr-FR" sz="1400" dirty="0">
              <a:solidFill>
                <a:schemeClr val="tx1"/>
              </a:solidFill>
            </a:endParaRPr>
          </a:p>
        </p:txBody>
      </p:sp>
      <p:sp>
        <p:nvSpPr>
          <p:cNvPr id="16" name="Rectangle avec flèche vers la droite 15"/>
          <p:cNvSpPr/>
          <p:nvPr/>
        </p:nvSpPr>
        <p:spPr>
          <a:xfrm>
            <a:off x="4418009" y="4130172"/>
            <a:ext cx="3831266" cy="2694923"/>
          </a:xfrm>
          <a:prstGeom prst="rightArrowCallout">
            <a:avLst>
              <a:gd name="adj1" fmla="val 25000"/>
              <a:gd name="adj2" fmla="val 25000"/>
              <a:gd name="adj3" fmla="val 25000"/>
              <a:gd name="adj4" fmla="val 7924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Choisir </a:t>
            </a:r>
            <a:r>
              <a:rPr lang="fr-FR" sz="1400" dirty="0">
                <a:solidFill>
                  <a:schemeClr val="tx1"/>
                </a:solidFill>
              </a:rPr>
              <a:t>: </a:t>
            </a:r>
          </a:p>
          <a:p>
            <a:pPr marL="285750" indent="-285750">
              <a:buFont typeface="Arial" panose="020B0604020202020204" pitchFamily="34" charset="0"/>
              <a:buChar char="•"/>
            </a:pPr>
            <a:r>
              <a:rPr lang="fr-FR" sz="1400" dirty="0" smtClean="0">
                <a:solidFill>
                  <a:schemeClr val="tx1"/>
                </a:solidFill>
              </a:rPr>
              <a:t>M’ajouter comme auteur automatiquement ? </a:t>
            </a:r>
            <a:r>
              <a:rPr lang="fr-FR" sz="1400" b="1" dirty="0" smtClean="0">
                <a:solidFill>
                  <a:schemeClr val="tx1"/>
                </a:solidFill>
              </a:rPr>
              <a:t>Oui</a:t>
            </a:r>
            <a:endParaRPr lang="fr-FR" sz="1400" b="1" dirty="0">
              <a:solidFill>
                <a:schemeClr val="tx1"/>
              </a:solidFill>
            </a:endParaRPr>
          </a:p>
          <a:p>
            <a:pPr marL="285750" indent="-285750">
              <a:buFont typeface="Arial" panose="020B0604020202020204" pitchFamily="34" charset="0"/>
              <a:buChar char="•"/>
            </a:pPr>
            <a:r>
              <a:rPr lang="fr-FR" sz="1400" dirty="0" smtClean="0">
                <a:solidFill>
                  <a:schemeClr val="tx1"/>
                </a:solidFill>
              </a:rPr>
              <a:t>Affilier </a:t>
            </a:r>
            <a:r>
              <a:rPr lang="fr-FR" sz="1400" dirty="0">
                <a:solidFill>
                  <a:schemeClr val="tx1"/>
                </a:solidFill>
              </a:rPr>
              <a:t>les auteurs automatiquement ? </a:t>
            </a:r>
            <a:r>
              <a:rPr lang="fr-FR" sz="1400" b="1" dirty="0" smtClean="0">
                <a:solidFill>
                  <a:schemeClr val="tx1"/>
                </a:solidFill>
              </a:rPr>
              <a:t>Oui</a:t>
            </a:r>
          </a:p>
          <a:p>
            <a:pPr marL="285750" indent="-285750">
              <a:buFont typeface="Arial" panose="020B0604020202020204" pitchFamily="34" charset="0"/>
              <a:buChar char="•"/>
            </a:pPr>
            <a:r>
              <a:rPr lang="fr-FR" sz="1400" dirty="0" smtClean="0">
                <a:solidFill>
                  <a:schemeClr val="tx1"/>
                </a:solidFill>
              </a:rPr>
              <a:t>Utiliser par défaut ma discipline ? </a:t>
            </a:r>
            <a:r>
              <a:rPr lang="fr-FR" sz="1400" b="1" dirty="0" smtClean="0">
                <a:solidFill>
                  <a:schemeClr val="tx1"/>
                </a:solidFill>
              </a:rPr>
              <a:t>Oui</a:t>
            </a:r>
          </a:p>
          <a:p>
            <a:pPr marL="285750" indent="-285750">
              <a:buFont typeface="Arial" panose="020B0604020202020204" pitchFamily="34" charset="0"/>
              <a:buChar char="•"/>
            </a:pPr>
            <a:r>
              <a:rPr lang="fr-FR" sz="1400" dirty="0" smtClean="0">
                <a:solidFill>
                  <a:schemeClr val="tx1"/>
                </a:solidFill>
              </a:rPr>
              <a:t>Ma licence par défaut (</a:t>
            </a:r>
            <a:r>
              <a:rPr lang="fr-FR" sz="1400" b="1" dirty="0" smtClean="0">
                <a:solidFill>
                  <a:schemeClr val="tx1"/>
                </a:solidFill>
              </a:rPr>
              <a:t>ex : CC-BY</a:t>
            </a:r>
            <a:r>
              <a:rPr lang="fr-FR" sz="1400" dirty="0" smtClean="0">
                <a:solidFill>
                  <a:schemeClr val="tx1"/>
                </a:solidFill>
              </a:rPr>
              <a:t>)</a:t>
            </a:r>
          </a:p>
          <a:p>
            <a:pPr marL="285750" indent="-285750">
              <a:buFont typeface="Arial" panose="020B0604020202020204" pitchFamily="34" charset="0"/>
              <a:buChar char="•"/>
            </a:pPr>
            <a:r>
              <a:rPr lang="fr-FR" sz="1400" dirty="0" smtClean="0">
                <a:solidFill>
                  <a:schemeClr val="tx1"/>
                </a:solidFill>
              </a:rPr>
              <a:t>Recevoir un mail lorsque je suis identifié comme auteur ? </a:t>
            </a:r>
            <a:r>
              <a:rPr lang="fr-FR" sz="1400" b="1" dirty="0" smtClean="0">
                <a:solidFill>
                  <a:schemeClr val="tx1"/>
                </a:solidFill>
              </a:rPr>
              <a:t>Oui</a:t>
            </a:r>
            <a:endParaRPr lang="fr-FR" sz="1400" b="1" dirty="0">
              <a:solidFill>
                <a:schemeClr val="tx1"/>
              </a:solidFill>
            </a:endParaRPr>
          </a:p>
          <a:p>
            <a:pPr algn="ctr"/>
            <a:endParaRPr lang="fr-FR" sz="1400" dirty="0">
              <a:solidFill>
                <a:schemeClr val="tx1"/>
              </a:solidFill>
            </a:endParaRPr>
          </a:p>
        </p:txBody>
      </p:sp>
    </p:spTree>
    <p:extLst>
      <p:ext uri="{BB962C8B-B14F-4D97-AF65-F5344CB8AC3E}">
        <p14:creationId xmlns:p14="http://schemas.microsoft.com/office/powerpoint/2010/main" val="25613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a:solidFill>
            <a:schemeClr val="bg1"/>
          </a:solidFill>
        </p:spPr>
      </p:sp>
      <p:sp>
        <p:nvSpPr>
          <p:cNvPr id="3" name="Titre 2"/>
          <p:cNvSpPr>
            <a:spLocks noGrp="1"/>
          </p:cNvSpPr>
          <p:nvPr>
            <p:ph type="title"/>
          </p:nvPr>
        </p:nvSpPr>
        <p:spPr>
          <a:xfrm>
            <a:off x="683568" y="1020899"/>
            <a:ext cx="3493580" cy="1143000"/>
          </a:xfrm>
        </p:spPr>
        <p:txBody>
          <a:bodyPr>
            <a:normAutofit fontScale="90000"/>
          </a:bodyPr>
          <a:lstStyle/>
          <a:p>
            <a:r>
              <a:rPr lang="fr-FR" b="1" dirty="0"/>
              <a:t>Fortement </a:t>
            </a:r>
            <a:r>
              <a:rPr lang="fr-FR" b="1" dirty="0" smtClean="0"/>
              <a:t>conseillé</a:t>
            </a:r>
            <a:r>
              <a:rPr lang="fr-FR" dirty="0" smtClean="0"/>
              <a:t> : créer un </a:t>
            </a:r>
            <a:r>
              <a:rPr lang="fr-FR" dirty="0" err="1" smtClean="0"/>
              <a:t>idHAL</a:t>
            </a:r>
            <a:endParaRPr lang="fr-FR" dirty="0"/>
          </a:p>
        </p:txBody>
      </p:sp>
      <p:sp>
        <p:nvSpPr>
          <p:cNvPr id="4" name="Espace réservé du texte 3"/>
          <p:cNvSpPr>
            <a:spLocks noGrp="1"/>
          </p:cNvSpPr>
          <p:nvPr>
            <p:ph type="body" sz="quarter" idx="12"/>
          </p:nvPr>
        </p:nvSpPr>
        <p:spPr/>
        <p:txBody>
          <a:bodyPr/>
          <a:lstStyle/>
          <a:p>
            <a:r>
              <a:rPr lang="fr-FR" dirty="0" smtClean="0"/>
              <a:t>Identifiant chercheur pour :</a:t>
            </a:r>
          </a:p>
          <a:p>
            <a:pPr marL="285750" indent="-285750">
              <a:buFont typeface="Arial" panose="020B0604020202020204" pitchFamily="34" charset="0"/>
              <a:buChar char="•"/>
            </a:pPr>
            <a:r>
              <a:rPr lang="fr-FR" dirty="0" smtClean="0">
                <a:latin typeface="+mj-lt"/>
              </a:rPr>
              <a:t>Mieux gérer vos publications </a:t>
            </a:r>
            <a:r>
              <a:rPr lang="fr-FR" dirty="0" smtClean="0"/>
              <a:t>(mêmes celles qui ne sont pas déposées par vos soins)</a:t>
            </a:r>
          </a:p>
          <a:p>
            <a:pPr marL="285750" indent="-285750">
              <a:buFont typeface="Arial" panose="020B0604020202020204" pitchFamily="34" charset="0"/>
              <a:buChar char="•"/>
            </a:pPr>
            <a:r>
              <a:rPr lang="fr-FR" dirty="0" smtClean="0">
                <a:latin typeface="+mj-lt"/>
              </a:rPr>
              <a:t>Régler les problèmes </a:t>
            </a:r>
            <a:r>
              <a:rPr lang="fr-FR" dirty="0" smtClean="0"/>
              <a:t>d’homonymies et/ou de changement de nom</a:t>
            </a:r>
          </a:p>
          <a:p>
            <a:pPr marL="285750" indent="-285750">
              <a:buFont typeface="Arial" panose="020B0604020202020204" pitchFamily="34" charset="0"/>
              <a:buChar char="•"/>
            </a:pPr>
            <a:r>
              <a:rPr lang="fr-FR" dirty="0" smtClean="0">
                <a:latin typeface="+mj-lt"/>
              </a:rPr>
              <a:t>Profiter des services HAL </a:t>
            </a:r>
          </a:p>
          <a:p>
            <a:r>
              <a:rPr lang="fr-FR" dirty="0"/>
              <a:t> </a:t>
            </a:r>
            <a:r>
              <a:rPr lang="fr-FR" dirty="0" smtClean="0"/>
              <a:t>     (ex : création de CV)</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
        <p:nvSpPr>
          <p:cNvPr id="5" name="Espace réservé du texte 4"/>
          <p:cNvSpPr>
            <a:spLocks noGrp="1"/>
          </p:cNvSpPr>
          <p:nvPr>
            <p:ph type="body" sz="quarter" idx="14"/>
          </p:nvPr>
        </p:nvSpPr>
        <p:spPr/>
        <p:txBody>
          <a:bodyPr/>
          <a:lstStyle/>
          <a:p>
            <a:r>
              <a:rPr lang="fr-FR" dirty="0" err="1" smtClean="0"/>
              <a:t>IdhAL</a:t>
            </a:r>
            <a:r>
              <a:rPr lang="fr-FR" dirty="0" smtClean="0"/>
              <a:t> : un identifiant chercheur</a:t>
            </a:r>
            <a:endParaRPr lang="fr-FR" dirty="0"/>
          </a:p>
        </p:txBody>
      </p:sp>
      <p:sp>
        <p:nvSpPr>
          <p:cNvPr id="6" name="Espace réservé du texte 5"/>
          <p:cNvSpPr>
            <a:spLocks noGrp="1"/>
          </p:cNvSpPr>
          <p:nvPr>
            <p:ph type="body" sz="quarter" idx="15"/>
          </p:nvPr>
        </p:nvSpPr>
        <p:spPr/>
        <p:txBody>
          <a:bodyPr/>
          <a:lstStyle/>
          <a:p>
            <a:endParaRPr lang="fr-FR"/>
          </a:p>
        </p:txBody>
      </p:sp>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995" y="5104929"/>
            <a:ext cx="576064" cy="576064"/>
          </a:xfrm>
          <a:prstGeom prst="rect">
            <a:avLst/>
          </a:prstGeom>
        </p:spPr>
      </p:pic>
      <p:sp>
        <p:nvSpPr>
          <p:cNvPr id="10" name="ZoneTexte 9"/>
          <p:cNvSpPr txBox="1"/>
          <p:nvPr/>
        </p:nvSpPr>
        <p:spPr bwMode="auto">
          <a:xfrm>
            <a:off x="1604679" y="5373216"/>
            <a:ext cx="2283245" cy="307777"/>
          </a:xfrm>
          <a:prstGeom prst="rect">
            <a:avLst/>
          </a:prstGeom>
          <a:noFill/>
        </p:spPr>
        <p:txBody>
          <a:bodyPr wrap="square" rtlCol="0">
            <a:spAutoFit/>
          </a:bodyPr>
          <a:lstStyle/>
          <a:p>
            <a:r>
              <a:rPr lang="fr-FR" sz="1400" dirty="0" smtClean="0">
                <a:solidFill>
                  <a:schemeClr val="accent2"/>
                </a:solidFill>
              </a:rPr>
              <a:t>À créer une seule fois !</a:t>
            </a:r>
            <a:endParaRPr lang="fr-FR" sz="1400" dirty="0">
              <a:solidFill>
                <a:schemeClr val="accent2"/>
              </a:solidFill>
            </a:endParaRPr>
          </a:p>
        </p:txBody>
      </p:sp>
      <p:pic>
        <p:nvPicPr>
          <p:cNvPr id="11" name="Image 10"/>
          <p:cNvPicPr>
            <a:picLocks noChangeAspect="1"/>
          </p:cNvPicPr>
          <p:nvPr/>
        </p:nvPicPr>
        <p:blipFill rotWithShape="1">
          <a:blip r:embed="rId3"/>
          <a:srcRect r="53349"/>
          <a:stretch/>
        </p:blipFill>
        <p:spPr>
          <a:xfrm>
            <a:off x="4113193" y="803723"/>
            <a:ext cx="5063007" cy="5001541"/>
          </a:xfrm>
          <a:prstGeom prst="rect">
            <a:avLst/>
          </a:prstGeom>
        </p:spPr>
      </p:pic>
      <p:sp>
        <p:nvSpPr>
          <p:cNvPr id="12" name="Rectangle 11"/>
          <p:cNvSpPr/>
          <p:nvPr/>
        </p:nvSpPr>
        <p:spPr bwMode="auto">
          <a:xfrm>
            <a:off x="4177148" y="3071106"/>
            <a:ext cx="1326282" cy="28484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67570" y="5934670"/>
            <a:ext cx="3528392" cy="923330"/>
          </a:xfrm>
          <a:prstGeom prst="rect">
            <a:avLst/>
          </a:prstGeom>
          <a:solidFill>
            <a:schemeClr val="bg1"/>
          </a:solidFill>
        </p:spPr>
        <p:txBody>
          <a:bodyPr wrap="square">
            <a:spAutoFit/>
          </a:bodyPr>
          <a:lstStyle/>
          <a:p>
            <a:pPr algn="ctr"/>
            <a:r>
              <a:rPr lang="fr-FR" dirty="0">
                <a:solidFill>
                  <a:schemeClr val="tx2"/>
                </a:solidFill>
              </a:rPr>
              <a:t>Nous organisons des formations spécifiques sur l’</a:t>
            </a:r>
            <a:r>
              <a:rPr lang="fr-FR" dirty="0" err="1">
                <a:solidFill>
                  <a:schemeClr val="tx2"/>
                </a:solidFill>
              </a:rPr>
              <a:t>IdHAL</a:t>
            </a:r>
            <a:r>
              <a:rPr lang="fr-FR" dirty="0">
                <a:solidFill>
                  <a:schemeClr val="tx2"/>
                </a:solidFill>
              </a:rPr>
              <a:t>, n’hésitez pas à </a:t>
            </a:r>
            <a:r>
              <a:rPr lang="fr-FR" dirty="0">
                <a:solidFill>
                  <a:schemeClr val="tx2"/>
                </a:solidFill>
                <a:hlinkClick r:id="rId4"/>
              </a:rPr>
              <a:t>vous </a:t>
            </a:r>
            <a:r>
              <a:rPr lang="fr-FR" dirty="0" smtClean="0">
                <a:solidFill>
                  <a:schemeClr val="tx2"/>
                </a:solidFill>
                <a:hlinkClick r:id="rId4"/>
              </a:rPr>
              <a:t>inscrire </a:t>
            </a:r>
            <a:r>
              <a:rPr lang="fr-FR" dirty="0" smtClean="0">
                <a:solidFill>
                  <a:schemeClr val="tx2"/>
                </a:solidFill>
              </a:rPr>
              <a:t>! </a:t>
            </a:r>
            <a:endParaRPr lang="fr-FR" dirty="0">
              <a:solidFill>
                <a:schemeClr val="tx2"/>
              </a:solidFill>
            </a:endParaRPr>
          </a:p>
        </p:txBody>
      </p:sp>
    </p:spTree>
    <p:extLst>
      <p:ext uri="{BB962C8B-B14F-4D97-AF65-F5344CB8AC3E}">
        <p14:creationId xmlns:p14="http://schemas.microsoft.com/office/powerpoint/2010/main" val="7138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p:cNvSpPr>
            <a:spLocks noGrp="1"/>
          </p:cNvSpPr>
          <p:nvPr>
            <p:ph type="pic" sz="quarter" idx="13"/>
          </p:nvPr>
        </p:nvSpPr>
        <p:spPr>
          <a:solidFill>
            <a:schemeClr val="bg1"/>
          </a:solidFill>
        </p:spPr>
      </p:sp>
      <p:sp>
        <p:nvSpPr>
          <p:cNvPr id="2" name="Titre 1"/>
          <p:cNvSpPr>
            <a:spLocks noGrp="1"/>
          </p:cNvSpPr>
          <p:nvPr>
            <p:ph type="title"/>
          </p:nvPr>
        </p:nvSpPr>
        <p:spPr>
          <a:xfrm>
            <a:off x="458599" y="1628800"/>
            <a:ext cx="3411186" cy="1158516"/>
          </a:xfrm>
        </p:spPr>
        <p:txBody>
          <a:bodyPr>
            <a:normAutofit fontScale="90000"/>
          </a:bodyPr>
          <a:lstStyle/>
          <a:p>
            <a:r>
              <a:rPr lang="fr-FR" dirty="0" smtClean="0"/>
              <a:t>Prérequis 2 : la publication est-elle déjà dans HAL ? </a:t>
            </a:r>
            <a:endParaRPr lang="fr-FR" dirty="0"/>
          </a:p>
        </p:txBody>
      </p:sp>
      <p:sp>
        <p:nvSpPr>
          <p:cNvPr id="3" name="Espace réservé du texte 2"/>
          <p:cNvSpPr>
            <a:spLocks noGrp="1"/>
          </p:cNvSpPr>
          <p:nvPr>
            <p:ph type="body" sz="quarter" idx="12"/>
          </p:nvPr>
        </p:nvSpPr>
        <p:spPr>
          <a:xfrm>
            <a:off x="458599" y="3356991"/>
            <a:ext cx="3429325" cy="2951733"/>
          </a:xfrm>
        </p:spPr>
        <p:txBody>
          <a:bodyPr>
            <a:normAutofit/>
          </a:bodyPr>
          <a:lstStyle/>
          <a:p>
            <a:r>
              <a:rPr lang="fr-FR" dirty="0" smtClean="0">
                <a:latin typeface="+mj-lt"/>
              </a:rPr>
              <a:t>Faire une recherche dans le </a:t>
            </a:r>
            <a:r>
              <a:rPr lang="fr-FR" dirty="0" smtClean="0">
                <a:latin typeface="+mj-lt"/>
                <a:hlinkClick r:id="rId2"/>
              </a:rPr>
              <a:t>portail HAL « général »</a:t>
            </a:r>
            <a:endParaRPr lang="fr-FR" dirty="0" smtClean="0">
              <a:latin typeface="+mj-lt"/>
            </a:endParaRPr>
          </a:p>
          <a:p>
            <a:endParaRPr lang="fr-FR" dirty="0"/>
          </a:p>
          <a:p>
            <a:r>
              <a:rPr lang="fr-FR" dirty="0" smtClean="0"/>
              <a:t>Attention : ne pas chercher dans la collection de votre laboratoire ni dans le portail de SU</a:t>
            </a:r>
          </a:p>
          <a:p>
            <a:endParaRPr lang="fr-FR" dirty="0"/>
          </a:p>
          <a:p>
            <a:r>
              <a:rPr lang="fr-FR" dirty="0" smtClean="0"/>
              <a:t>Pourquoi ? Si votre co-auteur ne vous a pas / mal affilié, votre publication se trouvera dans le portail HAL « général » mais ne sera pas indexée dans le portail de Sorbonne Université ni dans la collection de votre laboratoire.</a:t>
            </a:r>
          </a:p>
        </p:txBody>
      </p:sp>
      <p:sp>
        <p:nvSpPr>
          <p:cNvPr id="8" name="Espace réservé du texte 7"/>
          <p:cNvSpPr>
            <a:spLocks noGrp="1"/>
          </p:cNvSpPr>
          <p:nvPr>
            <p:ph type="body" sz="quarter" idx="14"/>
          </p:nvPr>
        </p:nvSpPr>
        <p:spPr/>
        <p:txBody>
          <a:bodyPr/>
          <a:lstStyle/>
          <a:p>
            <a:r>
              <a:rPr lang="fr-FR" dirty="0" smtClean="0"/>
              <a:t>Faire une recherche dans le portail HAL « général »</a:t>
            </a:r>
            <a:endParaRPr lang="fr-FR" dirty="0"/>
          </a:p>
        </p:txBody>
      </p:sp>
      <p:sp>
        <p:nvSpPr>
          <p:cNvPr id="9" name="Espace réservé du texte 8"/>
          <p:cNvSpPr>
            <a:spLocks noGrp="1"/>
          </p:cNvSpPr>
          <p:nvPr>
            <p:ph type="body" sz="quarter" idx="15"/>
          </p:nvPr>
        </p:nvSpPr>
        <p:spPr/>
        <p:txBody>
          <a:bodyPr/>
          <a:lstStyle/>
          <a:p>
            <a:endParaRPr lang="fr-FR"/>
          </a:p>
        </p:txBody>
      </p:sp>
      <p:pic>
        <p:nvPicPr>
          <p:cNvPr id="5" name="Image 4"/>
          <p:cNvPicPr>
            <a:picLocks noChangeAspect="1"/>
          </p:cNvPicPr>
          <p:nvPr/>
        </p:nvPicPr>
        <p:blipFill>
          <a:blip r:embed="rId3"/>
          <a:stretch>
            <a:fillRect/>
          </a:stretch>
        </p:blipFill>
        <p:spPr>
          <a:xfrm>
            <a:off x="4113194" y="3830893"/>
            <a:ext cx="5030806" cy="1041773"/>
          </a:xfrm>
          <a:prstGeom prst="rect">
            <a:avLst/>
          </a:prstGeom>
        </p:spPr>
      </p:pic>
      <p:pic>
        <p:nvPicPr>
          <p:cNvPr id="6" name="Image 5"/>
          <p:cNvPicPr>
            <a:picLocks noChangeAspect="1"/>
          </p:cNvPicPr>
          <p:nvPr/>
        </p:nvPicPr>
        <p:blipFill>
          <a:blip r:embed="rId4"/>
          <a:stretch>
            <a:fillRect/>
          </a:stretch>
        </p:blipFill>
        <p:spPr>
          <a:xfrm>
            <a:off x="4102915" y="1406928"/>
            <a:ext cx="5030806" cy="2137097"/>
          </a:xfrm>
          <a:prstGeom prst="rect">
            <a:avLst/>
          </a:prstGeom>
        </p:spPr>
      </p:pic>
    </p:spTree>
    <p:extLst>
      <p:ext uri="{BB962C8B-B14F-4D97-AF65-F5344CB8AC3E}">
        <p14:creationId xmlns:p14="http://schemas.microsoft.com/office/powerpoint/2010/main" val="5036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trouve-t-on dans HAL ? </a:t>
            </a:r>
            <a:endParaRPr lang="fr-FR" dirty="0"/>
          </a:p>
        </p:txBody>
      </p:sp>
      <p:sp>
        <p:nvSpPr>
          <p:cNvPr id="3" name="Espace réservé du texte 2"/>
          <p:cNvSpPr>
            <a:spLocks noGrp="1"/>
          </p:cNvSpPr>
          <p:nvPr>
            <p:ph type="body" sz="quarter" idx="12"/>
          </p:nvPr>
        </p:nvSpPr>
        <p:spPr/>
        <p:txBody>
          <a:bodyPr>
            <a:normAutofit/>
          </a:bodyPr>
          <a:lstStyle/>
          <a:p>
            <a:r>
              <a:rPr lang="fr-FR" dirty="0" smtClean="0"/>
              <a:t>Des références bibliographiques (sans texte intégral)</a:t>
            </a:r>
          </a:p>
          <a:p>
            <a:endParaRPr lang="fr-FR" dirty="0" smtClean="0"/>
          </a:p>
          <a:p>
            <a:endParaRPr lang="fr-FR" dirty="0"/>
          </a:p>
          <a:p>
            <a:endParaRPr lang="fr-FR" dirty="0" smtClean="0"/>
          </a:p>
          <a:p>
            <a:endParaRPr lang="fr-FR" dirty="0"/>
          </a:p>
          <a:p>
            <a:endParaRPr lang="fr-FR" dirty="0" smtClean="0"/>
          </a:p>
          <a:p>
            <a:endParaRPr lang="fr-FR" dirty="0"/>
          </a:p>
          <a:p>
            <a:endParaRPr lang="fr-FR" sz="1100" dirty="0" smtClean="0"/>
          </a:p>
          <a:p>
            <a:r>
              <a:rPr lang="fr-FR" dirty="0" smtClean="0"/>
              <a:t>Des publications en texte intégral</a:t>
            </a:r>
          </a:p>
          <a:p>
            <a:endParaRPr lang="fr-FR" dirty="0"/>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2"/>
          <a:stretch>
            <a:fillRect/>
          </a:stretch>
        </p:blipFill>
        <p:spPr>
          <a:xfrm>
            <a:off x="1148235" y="4642238"/>
            <a:ext cx="4647902" cy="2130159"/>
          </a:xfrm>
          <a:prstGeom prst="rect">
            <a:avLst/>
          </a:prstGeom>
        </p:spPr>
      </p:pic>
      <p:pic>
        <p:nvPicPr>
          <p:cNvPr id="6" name="Image 5"/>
          <p:cNvPicPr>
            <a:picLocks noChangeAspect="1"/>
          </p:cNvPicPr>
          <p:nvPr/>
        </p:nvPicPr>
        <p:blipFill>
          <a:blip r:embed="rId3"/>
          <a:stretch>
            <a:fillRect/>
          </a:stretch>
        </p:blipFill>
        <p:spPr>
          <a:xfrm>
            <a:off x="1127398" y="2541201"/>
            <a:ext cx="4668739" cy="1657523"/>
          </a:xfrm>
          <a:prstGeom prst="rect">
            <a:avLst/>
          </a:prstGeom>
        </p:spPr>
      </p:pic>
      <p:sp>
        <p:nvSpPr>
          <p:cNvPr id="7" name="Rectangle 6"/>
          <p:cNvSpPr/>
          <p:nvPr/>
        </p:nvSpPr>
        <p:spPr>
          <a:xfrm>
            <a:off x="1148235" y="2541201"/>
            <a:ext cx="1119509" cy="3837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Rectangle 7"/>
          <p:cNvSpPr/>
          <p:nvPr/>
        </p:nvSpPr>
        <p:spPr>
          <a:xfrm>
            <a:off x="1148235" y="4673670"/>
            <a:ext cx="1119509" cy="3837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9" name="Image 8"/>
          <p:cNvPicPr>
            <a:picLocks noChangeAspect="1"/>
          </p:cNvPicPr>
          <p:nvPr/>
        </p:nvPicPr>
        <p:blipFill>
          <a:blip r:embed="rId4"/>
          <a:stretch>
            <a:fillRect/>
          </a:stretch>
        </p:blipFill>
        <p:spPr>
          <a:xfrm>
            <a:off x="6116503" y="2935468"/>
            <a:ext cx="2882004" cy="2776413"/>
          </a:xfrm>
          <a:prstGeom prst="rect">
            <a:avLst/>
          </a:prstGeom>
        </p:spPr>
      </p:pic>
      <p:sp>
        <p:nvSpPr>
          <p:cNvPr id="10" name="ZoneTexte 9"/>
          <p:cNvSpPr txBox="1"/>
          <p:nvPr/>
        </p:nvSpPr>
        <p:spPr bwMode="auto">
          <a:xfrm>
            <a:off x="6134926" y="5847060"/>
            <a:ext cx="2845157" cy="923330"/>
          </a:xfrm>
          <a:prstGeom prst="rect">
            <a:avLst/>
          </a:prstGeom>
          <a:noFill/>
        </p:spPr>
        <p:txBody>
          <a:bodyPr wrap="square" rtlCol="0">
            <a:spAutoFit/>
          </a:bodyPr>
          <a:lstStyle/>
          <a:p>
            <a:pPr algn="ctr"/>
            <a:r>
              <a:rPr lang="fr-FR" dirty="0" smtClean="0">
                <a:solidFill>
                  <a:schemeClr val="accent2"/>
                </a:solidFill>
              </a:rPr>
              <a:t>Nombre de références dans HAL-SU en novembre 2022</a:t>
            </a:r>
            <a:endParaRPr lang="fr-FR" dirty="0">
              <a:solidFill>
                <a:schemeClr val="accent2"/>
              </a:solidFill>
            </a:endParaRPr>
          </a:p>
        </p:txBody>
      </p:sp>
    </p:spTree>
    <p:extLst>
      <p:ext uri="{BB962C8B-B14F-4D97-AF65-F5344CB8AC3E}">
        <p14:creationId xmlns:p14="http://schemas.microsoft.com/office/powerpoint/2010/main" val="276940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Prérequis 3 et 4</a:t>
            </a:r>
            <a:endParaRPr lang="fr-FR" dirty="0"/>
          </a:p>
        </p:txBody>
      </p:sp>
      <p:sp>
        <p:nvSpPr>
          <p:cNvPr id="3" name="Espace réservé du texte 2"/>
          <p:cNvSpPr>
            <a:spLocks noGrp="1"/>
          </p:cNvSpPr>
          <p:nvPr>
            <p:ph type="body" sz="quarter" idx="12"/>
          </p:nvPr>
        </p:nvSpPr>
        <p:spPr/>
        <p:txBody>
          <a:bodyPr/>
          <a:lstStyle/>
          <a:p>
            <a:r>
              <a:rPr lang="fr-FR" dirty="0"/>
              <a:t>Avoir l’accord de l’auteur / </a:t>
            </a:r>
            <a:r>
              <a:rPr lang="fr-FR" dirty="0" smtClean="0"/>
              <a:t>co-auteur</a:t>
            </a:r>
          </a:p>
          <a:p>
            <a:endParaRPr lang="fr-FR" dirty="0"/>
          </a:p>
          <a:p>
            <a:endParaRPr lang="fr-FR" dirty="0" smtClean="0"/>
          </a:p>
          <a:p>
            <a:r>
              <a:rPr lang="fr-FR" dirty="0" smtClean="0"/>
              <a:t>Savoir </a:t>
            </a:r>
            <a:r>
              <a:rPr lang="fr-FR" dirty="0"/>
              <a:t>quelle version </a:t>
            </a:r>
            <a:r>
              <a:rPr lang="fr-FR" dirty="0" smtClean="0"/>
              <a:t>déposer (cf. la partie 2 du diaporama)</a:t>
            </a:r>
            <a:endParaRPr lang="fr-FR" dirty="0"/>
          </a:p>
          <a:p>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10534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RDV dans l’interface de dépôt</a:t>
            </a:r>
            <a:endParaRPr lang="fr-FR" dirty="0"/>
          </a:p>
        </p:txBody>
      </p:sp>
      <p:pic>
        <p:nvPicPr>
          <p:cNvPr id="10" name="Espace réservé du contenu 9"/>
          <p:cNvPicPr>
            <a:picLocks noGrp="1" noChangeAspect="1"/>
          </p:cNvPicPr>
          <p:nvPr>
            <p:ph idx="1"/>
          </p:nvPr>
        </p:nvPicPr>
        <p:blipFill>
          <a:blip r:embed="rId2"/>
          <a:stretch>
            <a:fillRect/>
          </a:stretch>
        </p:blipFill>
        <p:spPr>
          <a:xfrm>
            <a:off x="1150938" y="2507162"/>
            <a:ext cx="7535862" cy="3570875"/>
          </a:xfrm>
          <a:prstGeom prst="rect">
            <a:avLst/>
          </a:prstGeom>
        </p:spPr>
      </p:pic>
      <p:sp>
        <p:nvSpPr>
          <p:cNvPr id="4" name="Espace réservé du texte 3"/>
          <p:cNvSpPr>
            <a:spLocks noGrp="1"/>
          </p:cNvSpPr>
          <p:nvPr>
            <p:ph type="body" sz="quarter" idx="4294967295"/>
          </p:nvPr>
        </p:nvSpPr>
        <p:spPr>
          <a:xfrm>
            <a:off x="6228184" y="596313"/>
            <a:ext cx="2736727" cy="856184"/>
          </a:xfrm>
        </p:spPr>
        <p:txBody>
          <a:bodyPr/>
          <a:lstStyle/>
          <a:p>
            <a:pPr algn="ctr"/>
            <a:r>
              <a:rPr lang="fr-FR" dirty="0">
                <a:hlinkClick r:id="rId3"/>
              </a:rPr>
              <a:t>https://</a:t>
            </a:r>
            <a:r>
              <a:rPr lang="fr-FR" dirty="0" smtClean="0">
                <a:hlinkClick r:id="rId3"/>
              </a:rPr>
              <a:t>hal.sorbonne-universite.fr/submit/index</a:t>
            </a:r>
            <a:endParaRPr lang="fr-FR" dirty="0" smtClean="0"/>
          </a:p>
          <a:p>
            <a:endParaRPr lang="fr-FR" dirty="0"/>
          </a:p>
        </p:txBody>
      </p:sp>
      <p:sp>
        <p:nvSpPr>
          <p:cNvPr id="5" name="Espace réservé du texte 4"/>
          <p:cNvSpPr>
            <a:spLocks noGrp="1"/>
          </p:cNvSpPr>
          <p:nvPr>
            <p:ph type="body" sz="quarter" idx="4294967295"/>
          </p:nvPr>
        </p:nvSpPr>
        <p:spPr>
          <a:xfrm>
            <a:off x="0" y="6599238"/>
            <a:ext cx="2160588" cy="106362"/>
          </a:xfrm>
        </p:spPr>
        <p:txBody>
          <a:bodyPr>
            <a:normAutofit fontScale="40000" lnSpcReduction="20000"/>
          </a:bodyPr>
          <a:lstStyle/>
          <a:p>
            <a:r>
              <a:rPr lang="fr-FR" dirty="0"/>
              <a:t>Faire un </a:t>
            </a:r>
            <a:r>
              <a:rPr lang="fr-FR" dirty="0" smtClean="0"/>
              <a:t>dépôt</a:t>
            </a:r>
            <a:endParaRPr lang="fr-FR" dirty="0"/>
          </a:p>
        </p:txBody>
      </p:sp>
      <p:sp>
        <p:nvSpPr>
          <p:cNvPr id="7" name="Rectangle 6"/>
          <p:cNvSpPr/>
          <p:nvPr/>
        </p:nvSpPr>
        <p:spPr bwMode="auto">
          <a:xfrm>
            <a:off x="8100392" y="2564904"/>
            <a:ext cx="720080" cy="57606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bwMode="auto">
          <a:xfrm>
            <a:off x="8460432" y="1351880"/>
            <a:ext cx="0" cy="103221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008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Étape 1 : Sélectionner le type de document</a:t>
            </a:r>
            <a:endParaRPr lang="fr-FR" dirty="0"/>
          </a:p>
        </p:txBody>
      </p:sp>
      <p:pic>
        <p:nvPicPr>
          <p:cNvPr id="6" name="Espace réservé du contenu 5"/>
          <p:cNvPicPr>
            <a:picLocks noGrp="1" noChangeAspect="1"/>
          </p:cNvPicPr>
          <p:nvPr>
            <p:ph idx="1"/>
          </p:nvPr>
        </p:nvPicPr>
        <p:blipFill>
          <a:blip r:embed="rId2"/>
          <a:stretch>
            <a:fillRect/>
          </a:stretch>
        </p:blipFill>
        <p:spPr>
          <a:xfrm>
            <a:off x="1150938" y="2287670"/>
            <a:ext cx="7535862" cy="4009860"/>
          </a:xfrm>
          <a:prstGeom prst="rect">
            <a:avLst/>
          </a:prstGeom>
        </p:spPr>
      </p:pic>
      <p:sp>
        <p:nvSpPr>
          <p:cNvPr id="3" name="Rectangle 2"/>
          <p:cNvSpPr/>
          <p:nvPr/>
        </p:nvSpPr>
        <p:spPr>
          <a:xfrm>
            <a:off x="971600" y="5364648"/>
            <a:ext cx="7848872" cy="1477328"/>
          </a:xfrm>
          <a:prstGeom prst="rect">
            <a:avLst/>
          </a:prstGeom>
          <a:solidFill>
            <a:schemeClr val="bg1"/>
          </a:solidFill>
        </p:spPr>
        <p:txBody>
          <a:bodyPr wrap="square">
            <a:spAutoFit/>
          </a:bodyPr>
          <a:lstStyle/>
          <a:p>
            <a:pPr algn="just"/>
            <a:r>
              <a:rPr lang="fr-FR" dirty="0">
                <a:solidFill>
                  <a:schemeClr val="accent2"/>
                </a:solidFill>
              </a:rPr>
              <a:t>La première étape essentielle est de </a:t>
            </a:r>
            <a:r>
              <a:rPr lang="fr-FR" b="1" dirty="0">
                <a:solidFill>
                  <a:schemeClr val="accent2"/>
                </a:solidFill>
              </a:rPr>
              <a:t>choisir le type de document</a:t>
            </a:r>
            <a:r>
              <a:rPr lang="fr-FR" dirty="0">
                <a:solidFill>
                  <a:schemeClr val="accent2"/>
                </a:solidFill>
              </a:rPr>
              <a:t>. En effet, les métadonnées proposées ne seront pas les mêmes selon le type choisi, par exemple le champ « revue » n’apparait que s’il s’agit d’un article. Selon les types de documents, </a:t>
            </a:r>
            <a:r>
              <a:rPr lang="fr-FR" b="1" dirty="0">
                <a:solidFill>
                  <a:schemeClr val="accent2"/>
                </a:solidFill>
              </a:rPr>
              <a:t>certaines métadonnées seront obligatoires et d’autres non, elles seront indiquées en gras</a:t>
            </a:r>
            <a:r>
              <a:rPr lang="fr-FR" dirty="0">
                <a:solidFill>
                  <a:schemeClr val="accent2"/>
                </a:solidFill>
              </a:rPr>
              <a:t>.</a:t>
            </a:r>
          </a:p>
        </p:txBody>
      </p:sp>
    </p:spTree>
    <p:extLst>
      <p:ext uri="{BB962C8B-B14F-4D97-AF65-F5344CB8AC3E}">
        <p14:creationId xmlns:p14="http://schemas.microsoft.com/office/powerpoint/2010/main" val="1971567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7" name="ZoneTexte 6"/>
          <p:cNvSpPr txBox="1"/>
          <p:nvPr/>
        </p:nvSpPr>
        <p:spPr bwMode="auto">
          <a:xfrm>
            <a:off x="4730926" y="373463"/>
            <a:ext cx="4089546" cy="1200329"/>
          </a:xfrm>
          <a:prstGeom prst="rect">
            <a:avLst/>
          </a:prstGeom>
          <a:noFill/>
        </p:spPr>
        <p:txBody>
          <a:bodyPr wrap="square" rtlCol="0">
            <a:spAutoFit/>
          </a:bodyPr>
          <a:lstStyle/>
          <a:p>
            <a:r>
              <a:rPr lang="fr-FR" dirty="0" smtClean="0">
                <a:solidFill>
                  <a:schemeClr val="accent2"/>
                </a:solidFill>
              </a:rPr>
              <a:t>Le dépôt se fait en plusieurs étapes. Chaque étape est contenue dans le menu latéral (cliquez sur les rubriques pour aller à l’étape voulue).</a:t>
            </a:r>
          </a:p>
        </p:txBody>
      </p:sp>
      <p:pic>
        <p:nvPicPr>
          <p:cNvPr id="2" name="Image 1"/>
          <p:cNvPicPr>
            <a:picLocks noChangeAspect="1"/>
          </p:cNvPicPr>
          <p:nvPr/>
        </p:nvPicPr>
        <p:blipFill>
          <a:blip r:embed="rId2"/>
          <a:stretch>
            <a:fillRect/>
          </a:stretch>
        </p:blipFill>
        <p:spPr>
          <a:xfrm>
            <a:off x="971600" y="1844824"/>
            <a:ext cx="7518654" cy="4482653"/>
          </a:xfrm>
          <a:prstGeom prst="rect">
            <a:avLst/>
          </a:prstGeom>
        </p:spPr>
      </p:pic>
      <p:sp>
        <p:nvSpPr>
          <p:cNvPr id="8" name="Rectangle 7"/>
          <p:cNvSpPr/>
          <p:nvPr/>
        </p:nvSpPr>
        <p:spPr bwMode="auto">
          <a:xfrm>
            <a:off x="1259632" y="2924944"/>
            <a:ext cx="1152128" cy="20882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0544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854968"/>
          </a:xfrm>
        </p:spPr>
        <p:txBody>
          <a:bodyPr>
            <a:normAutofit fontScale="90000"/>
          </a:bodyPr>
          <a:lstStyle/>
          <a:p>
            <a:r>
              <a:rPr lang="fr-FR" dirty="0" smtClean="0"/>
              <a:t>Étape 2 : déposer le fichier (1/6)</a:t>
            </a:r>
            <a:endParaRPr lang="fr-FR" dirty="0"/>
          </a:p>
        </p:txBody>
      </p:sp>
      <p:pic>
        <p:nvPicPr>
          <p:cNvPr id="6" name="Image 5"/>
          <p:cNvPicPr>
            <a:picLocks noChangeAspect="1"/>
          </p:cNvPicPr>
          <p:nvPr/>
        </p:nvPicPr>
        <p:blipFill>
          <a:blip r:embed="rId2"/>
          <a:stretch>
            <a:fillRect/>
          </a:stretch>
        </p:blipFill>
        <p:spPr>
          <a:xfrm>
            <a:off x="44887" y="2152248"/>
            <a:ext cx="9112281" cy="2670421"/>
          </a:xfrm>
          <a:prstGeom prst="rect">
            <a:avLst/>
          </a:prstGeom>
        </p:spPr>
      </p:pic>
      <p:sp>
        <p:nvSpPr>
          <p:cNvPr id="5" name="Espace réservé du texte 4"/>
          <p:cNvSpPr>
            <a:spLocks noGrp="1"/>
          </p:cNvSpPr>
          <p:nvPr>
            <p:ph type="body" sz="quarter" idx="15"/>
          </p:nvPr>
        </p:nvSpPr>
        <p:spPr/>
        <p:txBody>
          <a:bodyPr/>
          <a:lstStyle/>
          <a:p>
            <a:r>
              <a:rPr lang="fr-FR" dirty="0"/>
              <a:t>Faire un </a:t>
            </a:r>
            <a:r>
              <a:rPr lang="fr-FR" dirty="0" smtClean="0"/>
              <a:t>dépôt</a:t>
            </a:r>
            <a:endParaRPr lang="fr-FR" dirty="0"/>
          </a:p>
        </p:txBody>
      </p:sp>
      <p:sp>
        <p:nvSpPr>
          <p:cNvPr id="8" name="Rectangle 7"/>
          <p:cNvSpPr/>
          <p:nvPr/>
        </p:nvSpPr>
        <p:spPr bwMode="auto">
          <a:xfrm>
            <a:off x="4125702" y="2838815"/>
            <a:ext cx="2547698" cy="123825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bwMode="auto">
          <a:xfrm>
            <a:off x="0" y="5095265"/>
            <a:ext cx="9157168" cy="1754326"/>
          </a:xfrm>
          <a:prstGeom prst="rect">
            <a:avLst/>
          </a:prstGeom>
          <a:solidFill>
            <a:schemeClr val="bg1"/>
          </a:solidFill>
        </p:spPr>
        <p:txBody>
          <a:bodyPr wrap="square" rtlCol="0">
            <a:spAutoFit/>
          </a:bodyPr>
          <a:lstStyle/>
          <a:p>
            <a:r>
              <a:rPr lang="fr-FR" dirty="0" smtClean="0">
                <a:solidFill>
                  <a:schemeClr val="accent2"/>
                </a:solidFill>
              </a:rPr>
              <a:t>L’option « </a:t>
            </a:r>
            <a:r>
              <a:rPr lang="fr-FR" b="1" dirty="0" smtClean="0">
                <a:solidFill>
                  <a:schemeClr val="accent2"/>
                </a:solidFill>
              </a:rPr>
              <a:t>Uploader à partir d’un lien</a:t>
            </a:r>
            <a:r>
              <a:rPr lang="fr-FR" dirty="0" smtClean="0">
                <a:solidFill>
                  <a:schemeClr val="accent2"/>
                </a:solidFill>
              </a:rPr>
              <a:t> » ne fonctionne que si vous avez une URL pointant vers un PDF en libre accès sur internet (</a:t>
            </a:r>
            <a:r>
              <a:rPr lang="fr-FR" dirty="0">
                <a:solidFill>
                  <a:schemeClr val="accent2"/>
                </a:solidFill>
              </a:rPr>
              <a:t>par exemple : </a:t>
            </a:r>
            <a:r>
              <a:rPr lang="fr-FR" dirty="0">
                <a:solidFill>
                  <a:schemeClr val="accent2"/>
                </a:solidFill>
                <a:hlinkClick r:id="rId3"/>
              </a:rPr>
              <a:t>https://</a:t>
            </a:r>
            <a:r>
              <a:rPr lang="fr-FR" dirty="0" smtClean="0">
                <a:solidFill>
                  <a:schemeClr val="accent2"/>
                </a:solidFill>
                <a:hlinkClick r:id="rId3"/>
              </a:rPr>
              <a:t>saudeamanha.fiocruz.br/wp-content/uploads/2016/07/11.pdf</a:t>
            </a:r>
            <a:r>
              <a:rPr lang="fr-FR" dirty="0" smtClean="0">
                <a:solidFill>
                  <a:schemeClr val="accent2"/>
                </a:solidFill>
              </a:rPr>
              <a:t>).</a:t>
            </a:r>
          </a:p>
          <a:p>
            <a:r>
              <a:rPr lang="fr-FR" dirty="0" smtClean="0">
                <a:solidFill>
                  <a:schemeClr val="accent2"/>
                </a:solidFill>
              </a:rPr>
              <a:t>Si </a:t>
            </a:r>
            <a:r>
              <a:rPr lang="fr-FR" dirty="0">
                <a:solidFill>
                  <a:schemeClr val="accent2"/>
                </a:solidFill>
              </a:rPr>
              <a:t>vous déposez uniquement une référence bibliographique, vous sautez cette étape et vous vous rendez à l’étape 3 (si votre document a un DOI) ou à l’étape 4 (si votre document n’a pas de DOI).</a:t>
            </a:r>
          </a:p>
        </p:txBody>
      </p:sp>
      <p:sp>
        <p:nvSpPr>
          <p:cNvPr id="3" name="Rectangle avec flèche vers le haut 2"/>
          <p:cNvSpPr/>
          <p:nvPr/>
        </p:nvSpPr>
        <p:spPr>
          <a:xfrm>
            <a:off x="3887383" y="4434140"/>
            <a:ext cx="3024336" cy="661125"/>
          </a:xfrm>
          <a:prstGeom prst="upArrowCallou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1. Déposer le fichier</a:t>
            </a:r>
            <a:endParaRPr lang="fr-FR" dirty="0">
              <a:solidFill>
                <a:schemeClr val="accent2"/>
              </a:solidFill>
            </a:endParaRPr>
          </a:p>
        </p:txBody>
      </p:sp>
    </p:spTree>
    <p:extLst>
      <p:ext uri="{BB962C8B-B14F-4D97-AF65-F5344CB8AC3E}">
        <p14:creationId xmlns:p14="http://schemas.microsoft.com/office/powerpoint/2010/main" val="3313970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21403" y="832062"/>
            <a:ext cx="9012522" cy="4285633"/>
          </a:xfrm>
          <a:prstGeom prst="rect">
            <a:avLst/>
          </a:prstGeom>
        </p:spPr>
      </p:pic>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11" name="ZoneTexte 10"/>
          <p:cNvSpPr txBox="1"/>
          <p:nvPr/>
        </p:nvSpPr>
        <p:spPr bwMode="auto">
          <a:xfrm>
            <a:off x="469456" y="5589240"/>
            <a:ext cx="8316416" cy="923330"/>
          </a:xfrm>
          <a:prstGeom prst="rect">
            <a:avLst/>
          </a:prstGeom>
          <a:noFill/>
        </p:spPr>
        <p:txBody>
          <a:bodyPr wrap="square" rtlCol="0">
            <a:spAutoFit/>
          </a:bodyPr>
          <a:lstStyle/>
          <a:p>
            <a:pPr algn="just"/>
            <a:r>
              <a:rPr lang="fr-FR" dirty="0" smtClean="0">
                <a:solidFill>
                  <a:schemeClr val="accent2"/>
                </a:solidFill>
              </a:rPr>
              <a:t>Le menu « </a:t>
            </a:r>
            <a:r>
              <a:rPr lang="fr-FR" b="1" dirty="0" smtClean="0">
                <a:solidFill>
                  <a:schemeClr val="accent2"/>
                </a:solidFill>
              </a:rPr>
              <a:t>Origine</a:t>
            </a:r>
            <a:r>
              <a:rPr lang="fr-FR" dirty="0" smtClean="0">
                <a:solidFill>
                  <a:schemeClr val="accent2"/>
                </a:solidFill>
              </a:rPr>
              <a:t> » vous permet de spécifier dans quel cadre vous avez le droit de déposer ce fichier : version auteur acceptée, publication en libre accès, accord spécifique à ce dépôt, etc.</a:t>
            </a:r>
            <a:endParaRPr lang="fr-FR" dirty="0">
              <a:solidFill>
                <a:schemeClr val="accent2"/>
              </a:solidFill>
            </a:endParaRPr>
          </a:p>
        </p:txBody>
      </p:sp>
      <p:grpSp>
        <p:nvGrpSpPr>
          <p:cNvPr id="38" name="Groupe 37"/>
          <p:cNvGrpSpPr/>
          <p:nvPr/>
        </p:nvGrpSpPr>
        <p:grpSpPr>
          <a:xfrm>
            <a:off x="4199067" y="3919125"/>
            <a:ext cx="3829317" cy="1151698"/>
            <a:chOff x="4199067" y="3919125"/>
            <a:chExt cx="3829317" cy="1151698"/>
          </a:xfrm>
        </p:grpSpPr>
        <p:cxnSp>
          <p:nvCxnSpPr>
            <p:cNvPr id="9" name="Connecteur droit 8"/>
            <p:cNvCxnSpPr/>
            <p:nvPr/>
          </p:nvCxnSpPr>
          <p:spPr bwMode="auto">
            <a:xfrm flipH="1">
              <a:off x="4199067" y="3919125"/>
              <a:ext cx="1453" cy="11484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bwMode="auto">
            <a:xfrm>
              <a:off x="4199068" y="3919125"/>
              <a:ext cx="1162204" cy="86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bwMode="auto">
            <a:xfrm>
              <a:off x="4199068" y="5067569"/>
              <a:ext cx="3829316" cy="32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bwMode="auto">
            <a:xfrm>
              <a:off x="5351435" y="4210584"/>
              <a:ext cx="2676949" cy="10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bwMode="auto">
            <a:xfrm>
              <a:off x="8028384" y="4201886"/>
              <a:ext cx="0" cy="8689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bwMode="auto">
            <a:xfrm>
              <a:off x="5361272" y="3927824"/>
              <a:ext cx="0" cy="25916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9" name="Titre 1"/>
          <p:cNvSpPr>
            <a:spLocks noGrp="1"/>
          </p:cNvSpPr>
          <p:nvPr>
            <p:ph type="title"/>
          </p:nvPr>
        </p:nvSpPr>
        <p:spPr>
          <a:xfrm>
            <a:off x="2555776" y="0"/>
            <a:ext cx="6588224" cy="1052736"/>
          </a:xfrm>
        </p:spPr>
        <p:txBody>
          <a:bodyPr>
            <a:normAutofit/>
          </a:bodyPr>
          <a:lstStyle/>
          <a:p>
            <a:r>
              <a:rPr lang="fr-FR" dirty="0"/>
              <a:t>Étape 2 : déposer le fichier </a:t>
            </a:r>
            <a:r>
              <a:rPr lang="fr-FR" dirty="0" smtClean="0"/>
              <a:t>(2/6)</a:t>
            </a:r>
            <a:endParaRPr lang="fr-FR" dirty="0"/>
          </a:p>
        </p:txBody>
      </p:sp>
      <p:sp>
        <p:nvSpPr>
          <p:cNvPr id="14" name="Rectangle avec flèche vers la droite 13"/>
          <p:cNvSpPr/>
          <p:nvPr/>
        </p:nvSpPr>
        <p:spPr>
          <a:xfrm>
            <a:off x="860222" y="4137731"/>
            <a:ext cx="3024336" cy="723306"/>
          </a:xfrm>
          <a:prstGeom prst="rightArrowCallou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2. Renseigner l’origine du fichier</a:t>
            </a:r>
            <a:endParaRPr lang="fr-FR" dirty="0">
              <a:solidFill>
                <a:schemeClr val="accent2"/>
              </a:solidFill>
            </a:endParaRPr>
          </a:p>
        </p:txBody>
      </p:sp>
    </p:spTree>
    <p:extLst>
      <p:ext uri="{BB962C8B-B14F-4D97-AF65-F5344CB8AC3E}">
        <p14:creationId xmlns:p14="http://schemas.microsoft.com/office/powerpoint/2010/main" val="4671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0" y="841020"/>
            <a:ext cx="9144000" cy="3924905"/>
          </a:xfrm>
          <a:prstGeom prst="rect">
            <a:avLst/>
          </a:prstGeom>
        </p:spPr>
      </p:pic>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7" name="Rectangle 6"/>
          <p:cNvSpPr/>
          <p:nvPr/>
        </p:nvSpPr>
        <p:spPr bwMode="auto">
          <a:xfrm>
            <a:off x="5436127" y="3992291"/>
            <a:ext cx="1080120" cy="77363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bwMode="auto">
          <a:xfrm>
            <a:off x="323528" y="5013755"/>
            <a:ext cx="8245826" cy="923330"/>
          </a:xfrm>
          <a:prstGeom prst="rect">
            <a:avLst/>
          </a:prstGeom>
          <a:noFill/>
        </p:spPr>
        <p:txBody>
          <a:bodyPr wrap="square" rtlCol="0">
            <a:spAutoFit/>
          </a:bodyPr>
          <a:lstStyle/>
          <a:p>
            <a:pPr algn="just"/>
            <a:r>
              <a:rPr lang="fr-FR" dirty="0" smtClean="0">
                <a:solidFill>
                  <a:schemeClr val="accent2"/>
                </a:solidFill>
              </a:rPr>
              <a:t>Le menu « </a:t>
            </a:r>
            <a:r>
              <a:rPr lang="fr-FR" b="1" dirty="0" smtClean="0">
                <a:solidFill>
                  <a:schemeClr val="accent2"/>
                </a:solidFill>
              </a:rPr>
              <a:t>Format</a:t>
            </a:r>
            <a:r>
              <a:rPr lang="fr-FR" dirty="0" smtClean="0">
                <a:solidFill>
                  <a:schemeClr val="accent2"/>
                </a:solidFill>
              </a:rPr>
              <a:t> » vous permet de préciser s’il s’agit du document principal, des données supplémentaires ou d’un fichier brut (qui sera converti automatiquement lors du dépôt).</a:t>
            </a:r>
            <a:endParaRPr lang="fr-FR" dirty="0">
              <a:solidFill>
                <a:schemeClr val="accent2"/>
              </a:solidFill>
            </a:endParaRPr>
          </a:p>
        </p:txBody>
      </p:sp>
      <p:sp>
        <p:nvSpPr>
          <p:cNvPr id="14" name="Titre 1"/>
          <p:cNvSpPr>
            <a:spLocks noGrp="1"/>
          </p:cNvSpPr>
          <p:nvPr>
            <p:ph type="title"/>
          </p:nvPr>
        </p:nvSpPr>
        <p:spPr>
          <a:xfrm>
            <a:off x="2555776" y="-13948"/>
            <a:ext cx="6588224" cy="922668"/>
          </a:xfrm>
        </p:spPr>
        <p:txBody>
          <a:bodyPr>
            <a:normAutofit/>
          </a:bodyPr>
          <a:lstStyle/>
          <a:p>
            <a:r>
              <a:rPr lang="fr-FR" sz="3300" dirty="0"/>
              <a:t>Étape 2 : déposer le fichier </a:t>
            </a:r>
            <a:r>
              <a:rPr lang="fr-FR" sz="3300" dirty="0" smtClean="0"/>
              <a:t>(3/6)</a:t>
            </a:r>
            <a:endParaRPr lang="fr-FR" sz="3300" dirty="0"/>
          </a:p>
        </p:txBody>
      </p:sp>
      <p:sp>
        <p:nvSpPr>
          <p:cNvPr id="8" name="Rectangle avec flèche vers la droite 7"/>
          <p:cNvSpPr/>
          <p:nvPr/>
        </p:nvSpPr>
        <p:spPr>
          <a:xfrm>
            <a:off x="2165583" y="3859803"/>
            <a:ext cx="3024336" cy="723306"/>
          </a:xfrm>
          <a:prstGeom prst="rightArrowCallou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3. Renseigner le format du fichier</a:t>
            </a:r>
            <a:endParaRPr lang="fr-FR" dirty="0">
              <a:solidFill>
                <a:schemeClr val="accent2"/>
              </a:solidFill>
            </a:endParaRPr>
          </a:p>
        </p:txBody>
      </p:sp>
    </p:spTree>
    <p:extLst>
      <p:ext uri="{BB962C8B-B14F-4D97-AF65-F5344CB8AC3E}">
        <p14:creationId xmlns:p14="http://schemas.microsoft.com/office/powerpoint/2010/main" val="5326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5536" y="787315"/>
            <a:ext cx="8518972" cy="4331478"/>
          </a:xfrm>
          <a:prstGeom prst="rect">
            <a:avLst/>
          </a:prstGeom>
        </p:spPr>
      </p:pic>
      <p:sp>
        <p:nvSpPr>
          <p:cNvPr id="8" name="Rectangle 7"/>
          <p:cNvSpPr/>
          <p:nvPr/>
        </p:nvSpPr>
        <p:spPr bwMode="auto">
          <a:xfrm>
            <a:off x="6228034" y="3737192"/>
            <a:ext cx="1224136" cy="13398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bwMode="auto">
          <a:xfrm>
            <a:off x="127744" y="5102645"/>
            <a:ext cx="9023028" cy="1754326"/>
          </a:xfrm>
          <a:prstGeom prst="rect">
            <a:avLst/>
          </a:prstGeom>
          <a:noFill/>
        </p:spPr>
        <p:txBody>
          <a:bodyPr wrap="square" rtlCol="0">
            <a:spAutoFit/>
          </a:bodyPr>
          <a:lstStyle/>
          <a:p>
            <a:r>
              <a:rPr lang="fr-FR" dirty="0" smtClean="0">
                <a:solidFill>
                  <a:schemeClr val="accent2"/>
                </a:solidFill>
              </a:rPr>
              <a:t>Le menu « visibilité / embargo » est à compléter avec :</a:t>
            </a:r>
          </a:p>
          <a:p>
            <a:pPr marL="285750" indent="-285750">
              <a:buFont typeface="Arial" panose="020B0604020202020204" pitchFamily="34" charset="0"/>
              <a:buChar char="•"/>
            </a:pPr>
            <a:r>
              <a:rPr lang="fr-FR" dirty="0" smtClean="0">
                <a:solidFill>
                  <a:schemeClr val="accent2"/>
                </a:solidFill>
              </a:rPr>
              <a:t>« immédiatement » s’il s’agit d’une publication en accès ouvert ou si l’article a été publié il y a plus de 6 mois en sciences et 12 mois en lettres</a:t>
            </a:r>
          </a:p>
          <a:p>
            <a:pPr marL="285750" indent="-285750">
              <a:buFont typeface="Arial" panose="020B0604020202020204" pitchFamily="34" charset="0"/>
              <a:buChar char="•"/>
            </a:pPr>
            <a:r>
              <a:rPr lang="fr-FR" dirty="0" smtClean="0">
                <a:solidFill>
                  <a:schemeClr val="accent2"/>
                </a:solidFill>
              </a:rPr>
              <a:t>« dans 12 mois » </a:t>
            </a:r>
            <a:r>
              <a:rPr lang="fr-FR" dirty="0">
                <a:solidFill>
                  <a:schemeClr val="accent2"/>
                </a:solidFill>
              </a:rPr>
              <a:t>si vous déposez le jour de la parution d’un article en </a:t>
            </a:r>
            <a:r>
              <a:rPr lang="fr-FR" dirty="0" smtClean="0">
                <a:solidFill>
                  <a:schemeClr val="accent2"/>
                </a:solidFill>
              </a:rPr>
              <a:t>lettres</a:t>
            </a:r>
          </a:p>
          <a:p>
            <a:pPr marL="285750" indent="-285750">
              <a:buFont typeface="Arial" panose="020B0604020202020204" pitchFamily="34" charset="0"/>
              <a:buChar char="•"/>
            </a:pPr>
            <a:r>
              <a:rPr lang="fr-FR" dirty="0" smtClean="0">
                <a:solidFill>
                  <a:schemeClr val="accent2"/>
                </a:solidFill>
              </a:rPr>
              <a:t>« à partir d’une date spécifique » pour paramétrer manuellement la date de fin de l’embargo.</a:t>
            </a:r>
            <a:endParaRPr lang="fr-FR" dirty="0">
              <a:solidFill>
                <a:schemeClr val="accent2"/>
              </a:solidFill>
            </a:endParaRPr>
          </a:p>
        </p:txBody>
      </p:sp>
      <p:sp>
        <p:nvSpPr>
          <p:cNvPr id="9" name="Titre 1"/>
          <p:cNvSpPr>
            <a:spLocks noGrp="1"/>
          </p:cNvSpPr>
          <p:nvPr>
            <p:ph type="title"/>
          </p:nvPr>
        </p:nvSpPr>
        <p:spPr>
          <a:xfrm>
            <a:off x="1043608" y="3582"/>
            <a:ext cx="8208912" cy="792088"/>
          </a:xfrm>
          <a:solidFill>
            <a:schemeClr val="bg1"/>
          </a:solidFill>
        </p:spPr>
        <p:txBody>
          <a:bodyPr>
            <a:normAutofit/>
          </a:bodyPr>
          <a:lstStyle/>
          <a:p>
            <a:r>
              <a:rPr lang="fr-FR" dirty="0"/>
              <a:t>Étape 2 : déposer le fichier </a:t>
            </a:r>
            <a:r>
              <a:rPr lang="fr-FR" dirty="0" smtClean="0"/>
              <a:t>(4/6)</a:t>
            </a:r>
            <a:endParaRPr lang="fr-FR" dirty="0"/>
          </a:p>
        </p:txBody>
      </p:sp>
      <p:sp>
        <p:nvSpPr>
          <p:cNvPr id="11" name="Rectangle avec flèche vers la droite 10"/>
          <p:cNvSpPr/>
          <p:nvPr/>
        </p:nvSpPr>
        <p:spPr>
          <a:xfrm>
            <a:off x="2166466" y="4184288"/>
            <a:ext cx="3024336" cy="906584"/>
          </a:xfrm>
          <a:prstGeom prst="rightArrowCallout">
            <a:avLst/>
          </a:prstGeom>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chemeClr val="accent2"/>
                </a:solidFill>
              </a:rPr>
              <a:t>4. Renseigner l’embargo du fichier</a:t>
            </a:r>
            <a:endParaRPr lang="fr-FR" dirty="0">
              <a:solidFill>
                <a:schemeClr val="accent2"/>
              </a:solidFill>
            </a:endParaRPr>
          </a:p>
        </p:txBody>
      </p:sp>
    </p:spTree>
    <p:extLst>
      <p:ext uri="{BB962C8B-B14F-4D97-AF65-F5344CB8AC3E}">
        <p14:creationId xmlns:p14="http://schemas.microsoft.com/office/powerpoint/2010/main" val="37593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L’embargo</a:t>
            </a:r>
            <a:endParaRPr lang="fr-FR" sz="2400" dirty="0"/>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6" name="ZoneTexte 5"/>
          <p:cNvSpPr txBox="1"/>
          <p:nvPr/>
        </p:nvSpPr>
        <p:spPr bwMode="auto">
          <a:xfrm>
            <a:off x="1150938" y="2348880"/>
            <a:ext cx="6949454" cy="3970318"/>
          </a:xfrm>
          <a:prstGeom prst="rect">
            <a:avLst/>
          </a:prstGeom>
          <a:noFill/>
        </p:spPr>
        <p:txBody>
          <a:bodyPr wrap="square" rtlCol="0">
            <a:spAutoFit/>
          </a:bodyPr>
          <a:lstStyle/>
          <a:p>
            <a:pPr algn="just"/>
            <a:r>
              <a:rPr lang="fr-FR" dirty="0" smtClean="0">
                <a:solidFill>
                  <a:schemeClr val="accent2"/>
                </a:solidFill>
              </a:rPr>
              <a:t>Ce qu’on appelle « embargo » réfère à une période pendant laquelle il n’est pas encore légal de déposer le texte intégral d’un article.</a:t>
            </a:r>
          </a:p>
          <a:p>
            <a:pPr algn="just"/>
            <a:endParaRPr lang="fr-FR" dirty="0" smtClean="0">
              <a:solidFill>
                <a:schemeClr val="accent2"/>
              </a:solidFill>
            </a:endParaRPr>
          </a:p>
          <a:p>
            <a:pPr algn="just"/>
            <a:r>
              <a:rPr lang="fr-FR" dirty="0" smtClean="0">
                <a:solidFill>
                  <a:schemeClr val="accent2"/>
                </a:solidFill>
              </a:rPr>
              <a:t>L’embargo est une mesure permettant une forme d’exclusivité aux éditeurs, pendant laquelle il faut consulter leurs revues sur abonnements pour lire l’article.</a:t>
            </a:r>
          </a:p>
          <a:p>
            <a:pPr algn="just"/>
            <a:endParaRPr lang="fr-FR" dirty="0" smtClean="0">
              <a:solidFill>
                <a:schemeClr val="accent2"/>
              </a:solidFill>
            </a:endParaRPr>
          </a:p>
          <a:p>
            <a:pPr algn="just"/>
            <a:r>
              <a:rPr lang="fr-FR" dirty="0" smtClean="0">
                <a:solidFill>
                  <a:schemeClr val="accent2"/>
                </a:solidFill>
              </a:rPr>
              <a:t>Il est fixé à 6 mois en sciences (sciences dites « dures » et médecine), et à </a:t>
            </a:r>
            <a:r>
              <a:rPr lang="fr-FR" b="1" dirty="0" smtClean="0">
                <a:solidFill>
                  <a:schemeClr val="accent2"/>
                </a:solidFill>
              </a:rPr>
              <a:t>12 mois en sciences humaines et sociales</a:t>
            </a:r>
            <a:r>
              <a:rPr lang="fr-FR" dirty="0" smtClean="0">
                <a:solidFill>
                  <a:schemeClr val="accent2"/>
                </a:solidFill>
              </a:rPr>
              <a:t>.</a:t>
            </a:r>
          </a:p>
          <a:p>
            <a:pPr algn="just"/>
            <a:r>
              <a:rPr lang="fr-FR" dirty="0" smtClean="0">
                <a:solidFill>
                  <a:schemeClr val="accent2"/>
                </a:solidFill>
              </a:rPr>
              <a:t>Dans le cas d’un article transversal qui est à la fois de l’ordre des sciences « dures » et des SHS, il faut se référer au domaine de la revue, et à défaut il est conseillé de paramétrer l’embargo sur 12 mois.</a:t>
            </a:r>
            <a:endParaRPr lang="fr-FR" dirty="0">
              <a:solidFill>
                <a:schemeClr val="accent2"/>
              </a:solidFill>
            </a:endParaRPr>
          </a:p>
        </p:txBody>
      </p:sp>
      <p:sp>
        <p:nvSpPr>
          <p:cNvPr id="7" name="Titre 1"/>
          <p:cNvSpPr txBox="1">
            <a:spLocks/>
          </p:cNvSpPr>
          <p:nvPr/>
        </p:nvSpPr>
        <p:spPr bwMode="auto">
          <a:xfrm>
            <a:off x="2555776" y="364577"/>
            <a:ext cx="6588224" cy="1034534"/>
          </a:xfrm>
          <a:prstGeom prst="rect">
            <a:avLst/>
          </a:prstGeom>
        </p:spPr>
        <p:txBody>
          <a:bodyPr vert="horz" lIns="36000" tIns="0" rIns="36000" bIns="0" rtlCol="0" anchor="b">
            <a:normAutofit/>
          </a:bodyPr>
          <a:lstStyle>
            <a:lvl1pPr algn="l" defTabSz="914400">
              <a:lnSpc>
                <a:spcPct val="90000"/>
              </a:lnSpc>
              <a:spcBef>
                <a:spcPts val="0"/>
              </a:spcBef>
              <a:buNone/>
              <a:defRPr sz="3400">
                <a:solidFill>
                  <a:schemeClr val="tx2"/>
                </a:solidFill>
                <a:latin typeface="+mj-lt"/>
                <a:ea typeface="+mj-ea"/>
                <a:cs typeface="+mj-cs"/>
              </a:defRPr>
            </a:lvl1pPr>
          </a:lstStyle>
          <a:p>
            <a:r>
              <a:rPr lang="fr-FR" dirty="0"/>
              <a:t>Étape 2 : déposer le fichier </a:t>
            </a:r>
            <a:r>
              <a:rPr lang="fr-FR" dirty="0" smtClean="0"/>
              <a:t>(5/6)</a:t>
            </a:r>
            <a:endParaRPr lang="fr-FR" dirty="0"/>
          </a:p>
        </p:txBody>
      </p:sp>
    </p:spTree>
    <p:extLst>
      <p:ext uri="{BB962C8B-B14F-4D97-AF65-F5344CB8AC3E}">
        <p14:creationId xmlns:p14="http://schemas.microsoft.com/office/powerpoint/2010/main" val="3007336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82770" cy="1052736"/>
          </a:xfrm>
        </p:spPr>
        <p:txBody>
          <a:bodyPr/>
          <a:lstStyle/>
          <a:p>
            <a:r>
              <a:rPr lang="fr-FR" dirty="0"/>
              <a:t>Étape 2 : déposer le fichier </a:t>
            </a:r>
            <a:r>
              <a:rPr lang="fr-FR" dirty="0" smtClean="0"/>
              <a:t>(6/6)</a:t>
            </a:r>
            <a:endParaRPr lang="fr-FR" dirty="0"/>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2"/>
          <a:stretch>
            <a:fillRect/>
          </a:stretch>
        </p:blipFill>
        <p:spPr>
          <a:xfrm>
            <a:off x="52881" y="1340768"/>
            <a:ext cx="9101689" cy="3319632"/>
          </a:xfrm>
          <a:prstGeom prst="rect">
            <a:avLst/>
          </a:prstGeom>
        </p:spPr>
      </p:pic>
      <p:sp>
        <p:nvSpPr>
          <p:cNvPr id="6" name="Rectangle 5"/>
          <p:cNvSpPr/>
          <p:nvPr/>
        </p:nvSpPr>
        <p:spPr bwMode="auto">
          <a:xfrm>
            <a:off x="6300192" y="2708920"/>
            <a:ext cx="2843808" cy="172819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bwMode="auto">
          <a:xfrm>
            <a:off x="334098" y="5089630"/>
            <a:ext cx="8820472" cy="1754326"/>
          </a:xfrm>
          <a:prstGeom prst="rect">
            <a:avLst/>
          </a:prstGeom>
          <a:noFill/>
        </p:spPr>
        <p:txBody>
          <a:bodyPr wrap="square" rtlCol="0">
            <a:spAutoFit/>
          </a:bodyPr>
          <a:lstStyle/>
          <a:p>
            <a:pPr algn="just"/>
            <a:r>
              <a:rPr lang="fr-FR" dirty="0" smtClean="0">
                <a:solidFill>
                  <a:schemeClr val="accent2"/>
                </a:solidFill>
              </a:rPr>
              <a:t>Le menu « </a:t>
            </a:r>
            <a:r>
              <a:rPr lang="fr-FR" b="1" dirty="0" smtClean="0">
                <a:solidFill>
                  <a:schemeClr val="accent2"/>
                </a:solidFill>
              </a:rPr>
              <a:t>Licence</a:t>
            </a:r>
            <a:r>
              <a:rPr lang="fr-FR" dirty="0" smtClean="0">
                <a:solidFill>
                  <a:schemeClr val="accent2"/>
                </a:solidFill>
              </a:rPr>
              <a:t> » vous permet… </a:t>
            </a:r>
          </a:p>
          <a:p>
            <a:pPr marL="285750" indent="-285750" algn="just">
              <a:buFontTx/>
              <a:buChar char="-"/>
            </a:pPr>
            <a:r>
              <a:rPr lang="fr-FR" dirty="0" smtClean="0">
                <a:solidFill>
                  <a:schemeClr val="accent2"/>
                </a:solidFill>
              </a:rPr>
              <a:t>De préciser la licence de votre publication en libre accès</a:t>
            </a:r>
          </a:p>
          <a:p>
            <a:pPr marL="285750" indent="-285750" algn="just">
              <a:buFontTx/>
              <a:buChar char="-"/>
            </a:pPr>
            <a:r>
              <a:rPr lang="fr-FR" dirty="0" smtClean="0">
                <a:solidFill>
                  <a:schemeClr val="accent2"/>
                </a:solidFill>
              </a:rPr>
              <a:t>D’ajouter une licence à votre manuscrit auteur accepté (ex : CC-BY - Paternité)</a:t>
            </a:r>
          </a:p>
          <a:p>
            <a:pPr algn="just"/>
            <a:r>
              <a:rPr lang="fr-FR" dirty="0" smtClean="0">
                <a:solidFill>
                  <a:schemeClr val="accent2"/>
                </a:solidFill>
              </a:rPr>
              <a:t>						…</a:t>
            </a:r>
            <a:r>
              <a:rPr lang="fr-FR" b="1" dirty="0" smtClean="0">
                <a:solidFill>
                  <a:schemeClr val="accent2"/>
                </a:solidFill>
              </a:rPr>
              <a:t>afin </a:t>
            </a:r>
            <a:r>
              <a:rPr lang="fr-FR" b="1" dirty="0">
                <a:solidFill>
                  <a:schemeClr val="accent2"/>
                </a:solidFill>
              </a:rPr>
              <a:t>d’en favoriser la </a:t>
            </a:r>
            <a:r>
              <a:rPr lang="fr-FR" b="1" dirty="0" smtClean="0">
                <a:solidFill>
                  <a:schemeClr val="accent2"/>
                </a:solidFill>
              </a:rPr>
              <a:t>réutilisation de votre publication par toutes et tous</a:t>
            </a:r>
            <a:r>
              <a:rPr lang="fr-FR" dirty="0" smtClean="0">
                <a:solidFill>
                  <a:schemeClr val="accent2"/>
                </a:solidFill>
              </a:rPr>
              <a:t>.</a:t>
            </a:r>
            <a:endParaRPr lang="fr-FR" dirty="0">
              <a:solidFill>
                <a:schemeClr val="accent2"/>
              </a:solidFill>
            </a:endParaRPr>
          </a:p>
          <a:p>
            <a:pPr marL="285750" indent="-285750" algn="just">
              <a:buFontTx/>
              <a:buChar char="-"/>
            </a:pPr>
            <a:endParaRPr lang="fr-FR" dirty="0">
              <a:solidFill>
                <a:schemeClr val="accent2"/>
              </a:solidFill>
            </a:endParaRPr>
          </a:p>
        </p:txBody>
      </p:sp>
      <p:sp>
        <p:nvSpPr>
          <p:cNvPr id="9" name="Espace réservé du texte 4"/>
          <p:cNvSpPr>
            <a:spLocks noGrp="1"/>
          </p:cNvSpPr>
          <p:nvPr>
            <p:ph type="body" sz="quarter" idx="15"/>
          </p:nvPr>
        </p:nvSpPr>
        <p:spPr>
          <a:xfrm>
            <a:off x="1152932" y="6598509"/>
            <a:ext cx="2160000" cy="107722"/>
          </a:xfrm>
          <a:solidFill>
            <a:schemeClr val="bg1"/>
          </a:solidFill>
        </p:spPr>
        <p:txBody>
          <a:bodyPr/>
          <a:lstStyle/>
          <a:p>
            <a:r>
              <a:rPr lang="fr-FR" dirty="0"/>
              <a:t>Faire un </a:t>
            </a:r>
            <a:r>
              <a:rPr lang="fr-FR" dirty="0" smtClean="0"/>
              <a:t>dépôt</a:t>
            </a:r>
            <a:endParaRPr lang="fr-FR" dirty="0"/>
          </a:p>
        </p:txBody>
      </p:sp>
      <p:sp>
        <p:nvSpPr>
          <p:cNvPr id="10" name="Rectangle avec flèche vers la droite 9"/>
          <p:cNvSpPr/>
          <p:nvPr/>
        </p:nvSpPr>
        <p:spPr>
          <a:xfrm>
            <a:off x="3091557" y="3000584"/>
            <a:ext cx="3024336" cy="906584"/>
          </a:xfrm>
          <a:prstGeom prst="rightArrowCallou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5. Renseigner la licence attribuée à l’article</a:t>
            </a:r>
            <a:endParaRPr lang="fr-FR" dirty="0">
              <a:solidFill>
                <a:schemeClr val="accent2"/>
              </a:solidFill>
            </a:endParaRPr>
          </a:p>
        </p:txBody>
      </p:sp>
    </p:spTree>
    <p:extLst>
      <p:ext uri="{BB962C8B-B14F-4D97-AF65-F5344CB8AC3E}">
        <p14:creationId xmlns:p14="http://schemas.microsoft.com/office/powerpoint/2010/main" val="24698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HAL : un site, des portails, des collections</a:t>
            </a:r>
            <a:endParaRPr lang="fr-FR" dirty="0"/>
          </a:p>
        </p:txBody>
      </p:sp>
      <p:sp>
        <p:nvSpPr>
          <p:cNvPr id="3" name="Espace réservé du texte 2"/>
          <p:cNvSpPr>
            <a:spLocks noGrp="1"/>
          </p:cNvSpPr>
          <p:nvPr>
            <p:ph type="body" sz="quarter" idx="12"/>
          </p:nvPr>
        </p:nvSpPr>
        <p:spPr/>
        <p:txBody>
          <a:bodyPr>
            <a:normAutofit/>
          </a:bodyPr>
          <a:lstStyle/>
          <a:p>
            <a:r>
              <a:rPr lang="fr-FR" dirty="0" smtClean="0"/>
              <a:t>Une publication déposée dans HAL se trouvera :</a:t>
            </a:r>
          </a:p>
          <a:p>
            <a:pPr marL="285750" indent="-285750">
              <a:buFontTx/>
              <a:buChar char="-"/>
            </a:pPr>
            <a:r>
              <a:rPr lang="fr-FR" dirty="0" smtClean="0"/>
              <a:t>Dans le HAL « </a:t>
            </a:r>
            <a:r>
              <a:rPr lang="fr-FR" dirty="0" smtClean="0">
                <a:hlinkClick r:id="rId2"/>
              </a:rPr>
              <a:t>Général</a:t>
            </a:r>
            <a:r>
              <a:rPr lang="fr-FR" dirty="0" smtClean="0"/>
              <a:t> »</a:t>
            </a:r>
          </a:p>
          <a:p>
            <a:pPr marL="285750" indent="-285750">
              <a:buFontTx/>
              <a:buChar char="-"/>
            </a:pPr>
            <a:r>
              <a:rPr lang="fr-FR" dirty="0" smtClean="0"/>
              <a:t>Dans le HAL « </a:t>
            </a:r>
            <a:r>
              <a:rPr lang="fr-FR" dirty="0" smtClean="0">
                <a:hlinkClick r:id="rId3"/>
              </a:rPr>
              <a:t>SHS</a:t>
            </a:r>
            <a:r>
              <a:rPr lang="fr-FR" dirty="0" smtClean="0"/>
              <a:t> » si la discipline renseignée relève bien des SHS</a:t>
            </a:r>
          </a:p>
          <a:p>
            <a:pPr marL="285750" indent="-285750">
              <a:buFontTx/>
              <a:buChar char="-"/>
            </a:pPr>
            <a:r>
              <a:rPr lang="fr-FR" dirty="0" smtClean="0"/>
              <a:t>Dans le portail HAL « </a:t>
            </a:r>
            <a:r>
              <a:rPr lang="fr-FR" dirty="0" smtClean="0">
                <a:hlinkClick r:id="rId4"/>
              </a:rPr>
              <a:t>SU</a:t>
            </a:r>
            <a:r>
              <a:rPr lang="fr-FR" dirty="0" smtClean="0"/>
              <a:t> » si au moins un auteur a été affilié à SU / l’un des laboratoires de SU</a:t>
            </a:r>
          </a:p>
          <a:p>
            <a:pPr marL="285750" indent="-285750">
              <a:buFontTx/>
              <a:buChar char="-"/>
            </a:pPr>
            <a:r>
              <a:rPr lang="fr-FR" dirty="0" smtClean="0"/>
              <a:t>Dans la collection HAL d’un laboratoire si au moins un auteur a été affilié au laboratoire</a:t>
            </a:r>
          </a:p>
          <a:p>
            <a:pPr marL="285750" indent="-285750">
              <a:buFontTx/>
              <a:buChar char="-"/>
            </a:pPr>
            <a:r>
              <a:rPr lang="fr-FR" dirty="0" smtClean="0"/>
              <a:t>Etc.</a:t>
            </a:r>
          </a:p>
          <a:p>
            <a:pPr marL="285750" indent="-285750">
              <a:buFontTx/>
              <a:buChar char="-"/>
            </a:pP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7621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1225549"/>
            <a:ext cx="9149895" cy="4641619"/>
          </a:xfrm>
          <a:prstGeom prst="rect">
            <a:avLst/>
          </a:prstGeom>
        </p:spPr>
      </p:pic>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7" name="Rectangle 6"/>
          <p:cNvSpPr/>
          <p:nvPr/>
        </p:nvSpPr>
        <p:spPr bwMode="auto">
          <a:xfrm>
            <a:off x="3083476" y="3462661"/>
            <a:ext cx="1206388" cy="240450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bwMode="auto">
          <a:xfrm flipH="1" flipV="1">
            <a:off x="4716016" y="4875239"/>
            <a:ext cx="432048" cy="96921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bwMode="auto">
          <a:xfrm>
            <a:off x="0" y="6048172"/>
            <a:ext cx="9144000" cy="369332"/>
          </a:xfrm>
          <a:prstGeom prst="rect">
            <a:avLst/>
          </a:prstGeom>
          <a:solidFill>
            <a:schemeClr val="bg1"/>
          </a:solidFill>
        </p:spPr>
        <p:txBody>
          <a:bodyPr wrap="square" rtlCol="0">
            <a:spAutoFit/>
          </a:bodyPr>
          <a:lstStyle/>
          <a:p>
            <a:r>
              <a:rPr lang="fr-FR" dirty="0" smtClean="0">
                <a:solidFill>
                  <a:schemeClr val="accent2"/>
                </a:solidFill>
              </a:rPr>
              <a:t>Il est possible de récupérer des métadonnées grâce à de nombreux identifiants.</a:t>
            </a:r>
          </a:p>
        </p:txBody>
      </p:sp>
      <p:sp>
        <p:nvSpPr>
          <p:cNvPr id="12" name="Titre 1"/>
          <p:cNvSpPr>
            <a:spLocks noGrp="1"/>
          </p:cNvSpPr>
          <p:nvPr>
            <p:ph type="title"/>
          </p:nvPr>
        </p:nvSpPr>
        <p:spPr>
          <a:xfrm>
            <a:off x="2483767" y="-18256"/>
            <a:ext cx="7318721" cy="1359024"/>
          </a:xfrm>
        </p:spPr>
        <p:txBody>
          <a:bodyPr>
            <a:normAutofit fontScale="90000"/>
          </a:bodyPr>
          <a:lstStyle/>
          <a:p>
            <a:r>
              <a:rPr lang="fr-FR" dirty="0" smtClean="0"/>
              <a:t>Étape 3 : Récupérer les métadonnées grâce à un identifiant (1/3)</a:t>
            </a:r>
            <a:endParaRPr lang="fr-FR" dirty="0"/>
          </a:p>
        </p:txBody>
      </p:sp>
    </p:spTree>
    <p:extLst>
      <p:ext uri="{BB962C8B-B14F-4D97-AF65-F5344CB8AC3E}">
        <p14:creationId xmlns:p14="http://schemas.microsoft.com/office/powerpoint/2010/main" val="30197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260648"/>
            <a:ext cx="7535862" cy="1143000"/>
          </a:xfrm>
        </p:spPr>
        <p:txBody>
          <a:bodyPr>
            <a:normAutofit fontScale="90000"/>
          </a:bodyPr>
          <a:lstStyle/>
          <a:p>
            <a:r>
              <a:rPr lang="fr-FR" dirty="0"/>
              <a:t>Étape 3 : Récupérer les métadonnées grâce à un identifiant </a:t>
            </a:r>
            <a:r>
              <a:rPr lang="fr-FR" dirty="0" smtClean="0"/>
              <a:t>(2/3)</a:t>
            </a:r>
            <a:endParaRPr lang="fr-FR" dirty="0"/>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6" name="ZoneTexte 5"/>
          <p:cNvSpPr txBox="1"/>
          <p:nvPr/>
        </p:nvSpPr>
        <p:spPr bwMode="auto">
          <a:xfrm>
            <a:off x="683568" y="1769698"/>
            <a:ext cx="7667540" cy="4154984"/>
          </a:xfrm>
          <a:prstGeom prst="rect">
            <a:avLst/>
          </a:prstGeom>
          <a:noFill/>
        </p:spPr>
        <p:txBody>
          <a:bodyPr wrap="square" rtlCol="0">
            <a:spAutoFit/>
          </a:bodyPr>
          <a:lstStyle/>
          <a:p>
            <a:r>
              <a:rPr lang="fr-FR" sz="2400" dirty="0">
                <a:solidFill>
                  <a:schemeClr val="tx2"/>
                </a:solidFill>
                <a:latin typeface="+mj-lt"/>
                <a:ea typeface="+mj-ea"/>
                <a:cs typeface="+mj-cs"/>
              </a:rPr>
              <a:t>La récupération automatique des métadonnées</a:t>
            </a:r>
          </a:p>
          <a:p>
            <a:pPr algn="just"/>
            <a:endParaRPr lang="fr-FR" dirty="0">
              <a:solidFill>
                <a:schemeClr val="accent2"/>
              </a:solidFill>
            </a:endParaRPr>
          </a:p>
          <a:p>
            <a:pPr algn="just"/>
            <a:r>
              <a:rPr lang="fr-FR" dirty="0" smtClean="0">
                <a:solidFill>
                  <a:schemeClr val="accent2"/>
                </a:solidFill>
              </a:rPr>
              <a:t>La </a:t>
            </a:r>
            <a:r>
              <a:rPr lang="fr-FR" dirty="0">
                <a:solidFill>
                  <a:schemeClr val="accent2"/>
                </a:solidFill>
              </a:rPr>
              <a:t>récupération automatique des métadonnées est un outil précieux, qui peut faire </a:t>
            </a:r>
            <a:r>
              <a:rPr lang="fr-FR" b="1" dirty="0">
                <a:solidFill>
                  <a:schemeClr val="accent2"/>
                </a:solidFill>
              </a:rPr>
              <a:t>gagner beaucoup de </a:t>
            </a:r>
            <a:r>
              <a:rPr lang="fr-FR" b="1" dirty="0" smtClean="0">
                <a:solidFill>
                  <a:schemeClr val="accent2"/>
                </a:solidFill>
              </a:rPr>
              <a:t>temps</a:t>
            </a:r>
            <a:r>
              <a:rPr lang="fr-FR" dirty="0" smtClean="0">
                <a:solidFill>
                  <a:schemeClr val="accent2"/>
                </a:solidFill>
              </a:rPr>
              <a:t>, mais aussi </a:t>
            </a:r>
            <a:r>
              <a:rPr lang="fr-FR" b="1" dirty="0" smtClean="0">
                <a:solidFill>
                  <a:schemeClr val="accent2"/>
                </a:solidFill>
              </a:rPr>
              <a:t>générer des erreurs</a:t>
            </a:r>
            <a:r>
              <a:rPr lang="fr-FR" dirty="0" smtClean="0">
                <a:solidFill>
                  <a:schemeClr val="accent2"/>
                </a:solidFill>
              </a:rPr>
              <a:t>.</a:t>
            </a:r>
          </a:p>
          <a:p>
            <a:pPr algn="just"/>
            <a:endParaRPr lang="fr-FR" dirty="0">
              <a:solidFill>
                <a:schemeClr val="accent2"/>
              </a:solidFill>
            </a:endParaRPr>
          </a:p>
          <a:p>
            <a:pPr algn="just"/>
            <a:r>
              <a:rPr lang="fr-FR" dirty="0" smtClean="0">
                <a:solidFill>
                  <a:schemeClr val="accent2"/>
                </a:solidFill>
              </a:rPr>
              <a:t>Lorsque vous chargez un PDF sur HAL, le PDF sera analysé et une partie des informations qu’il contient sera récupérée (titre, résumé, auteurs, etc.)</a:t>
            </a:r>
          </a:p>
          <a:p>
            <a:pPr algn="just"/>
            <a:endParaRPr lang="fr-FR" dirty="0" smtClean="0">
              <a:solidFill>
                <a:schemeClr val="accent2"/>
              </a:solidFill>
            </a:endParaRPr>
          </a:p>
          <a:p>
            <a:pPr algn="just"/>
            <a:r>
              <a:rPr lang="fr-FR" dirty="0" smtClean="0">
                <a:solidFill>
                  <a:schemeClr val="accent2"/>
                </a:solidFill>
              </a:rPr>
              <a:t>Si votre article possède un DOI, et/ou qu’il est déjà déposé sur une autre plateforme (</a:t>
            </a:r>
            <a:r>
              <a:rPr lang="fr-FR" dirty="0" err="1" smtClean="0">
                <a:solidFill>
                  <a:schemeClr val="accent2"/>
                </a:solidFill>
              </a:rPr>
              <a:t>arXiv</a:t>
            </a:r>
            <a:r>
              <a:rPr lang="fr-FR" dirty="0" smtClean="0">
                <a:solidFill>
                  <a:schemeClr val="accent2"/>
                </a:solidFill>
              </a:rPr>
              <a:t>, </a:t>
            </a:r>
            <a:r>
              <a:rPr lang="fr-FR" dirty="0" err="1" smtClean="0">
                <a:solidFill>
                  <a:schemeClr val="accent2"/>
                </a:solidFill>
              </a:rPr>
              <a:t>PubMed</a:t>
            </a:r>
            <a:r>
              <a:rPr lang="fr-FR" dirty="0" smtClean="0">
                <a:solidFill>
                  <a:schemeClr val="accent2"/>
                </a:solidFill>
              </a:rPr>
              <a:t>, etc.) une partie des métadonnées sera récupérée depuis la plateforme si vous l’ajoutez dans le champ dédié.</a:t>
            </a:r>
            <a:endParaRPr lang="fr-FR" dirty="0">
              <a:solidFill>
                <a:schemeClr val="accent2"/>
              </a:solidFill>
            </a:endParaRPr>
          </a:p>
          <a:p>
            <a:endParaRPr lang="fr-FR" dirty="0">
              <a:solidFill>
                <a:schemeClr val="accent2"/>
              </a:solidFill>
            </a:endParaRPr>
          </a:p>
        </p:txBody>
      </p:sp>
    </p:spTree>
    <p:extLst>
      <p:ext uri="{BB962C8B-B14F-4D97-AF65-F5344CB8AC3E}">
        <p14:creationId xmlns:p14="http://schemas.microsoft.com/office/powerpoint/2010/main" val="1582013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6" name="ZoneTexte 5"/>
          <p:cNvSpPr txBox="1"/>
          <p:nvPr/>
        </p:nvSpPr>
        <p:spPr bwMode="auto">
          <a:xfrm>
            <a:off x="971600" y="1988840"/>
            <a:ext cx="7451516" cy="4447371"/>
          </a:xfrm>
          <a:prstGeom prst="rect">
            <a:avLst/>
          </a:prstGeom>
          <a:noFill/>
        </p:spPr>
        <p:txBody>
          <a:bodyPr wrap="square" rtlCol="0">
            <a:spAutoFit/>
          </a:bodyPr>
          <a:lstStyle/>
          <a:p>
            <a:pPr algn="just"/>
            <a:r>
              <a:rPr lang="fr-FR" sz="2400" dirty="0">
                <a:solidFill>
                  <a:schemeClr val="tx2"/>
                </a:solidFill>
                <a:latin typeface="+mj-lt"/>
                <a:ea typeface="+mj-ea"/>
                <a:cs typeface="+mj-cs"/>
              </a:rPr>
              <a:t>Vérifier les métadonnées </a:t>
            </a:r>
          </a:p>
          <a:p>
            <a:pPr algn="just"/>
            <a:endParaRPr lang="fr-FR" dirty="0">
              <a:solidFill>
                <a:schemeClr val="tx2"/>
              </a:solidFill>
            </a:endParaRPr>
          </a:p>
          <a:p>
            <a:pPr algn="just"/>
            <a:r>
              <a:rPr lang="fr-FR" dirty="0" smtClean="0">
                <a:solidFill>
                  <a:schemeClr val="accent2"/>
                </a:solidFill>
              </a:rPr>
              <a:t>Avant </a:t>
            </a:r>
            <a:r>
              <a:rPr lang="fr-FR" dirty="0">
                <a:solidFill>
                  <a:schemeClr val="accent2"/>
                </a:solidFill>
              </a:rPr>
              <a:t>de valider le dépôt, il faut </a:t>
            </a:r>
            <a:r>
              <a:rPr lang="fr-FR" b="1" dirty="0">
                <a:solidFill>
                  <a:schemeClr val="accent2"/>
                </a:solidFill>
              </a:rPr>
              <a:t>systématiquement vérifier si les métadonnées sont </a:t>
            </a:r>
            <a:r>
              <a:rPr lang="fr-FR" b="1" dirty="0" smtClean="0">
                <a:solidFill>
                  <a:schemeClr val="accent2"/>
                </a:solidFill>
              </a:rPr>
              <a:t>correctes </a:t>
            </a:r>
            <a:r>
              <a:rPr lang="fr-FR" b="1" dirty="0">
                <a:solidFill>
                  <a:schemeClr val="accent2"/>
                </a:solidFill>
              </a:rPr>
              <a:t>ou non</a:t>
            </a:r>
            <a:r>
              <a:rPr lang="fr-FR" dirty="0">
                <a:solidFill>
                  <a:schemeClr val="accent2"/>
                </a:solidFill>
              </a:rPr>
              <a:t>.</a:t>
            </a:r>
          </a:p>
          <a:p>
            <a:pPr algn="just"/>
            <a:endParaRPr lang="fr-FR" dirty="0" smtClean="0">
              <a:solidFill>
                <a:schemeClr val="accent2"/>
              </a:solidFill>
            </a:endParaRPr>
          </a:p>
          <a:p>
            <a:pPr algn="just"/>
            <a:r>
              <a:rPr lang="fr-FR" dirty="0" smtClean="0">
                <a:solidFill>
                  <a:schemeClr val="accent2"/>
                </a:solidFill>
              </a:rPr>
              <a:t>Certains champs sont particulièrement propices aux erreurs de récupération automatique :</a:t>
            </a:r>
          </a:p>
          <a:p>
            <a:pPr marL="285750" indent="-285750" algn="just">
              <a:buFont typeface="Arial" panose="020B0604020202020204" pitchFamily="34" charset="0"/>
              <a:buChar char="•"/>
            </a:pPr>
            <a:r>
              <a:rPr lang="fr-FR" dirty="0" smtClean="0">
                <a:solidFill>
                  <a:schemeClr val="accent2"/>
                </a:solidFill>
              </a:rPr>
              <a:t>Le champ « mots-clefs »</a:t>
            </a:r>
          </a:p>
          <a:p>
            <a:pPr marL="285750" indent="-285750" algn="just">
              <a:buFont typeface="Arial" panose="020B0604020202020204" pitchFamily="34" charset="0"/>
              <a:buChar char="•"/>
            </a:pPr>
            <a:r>
              <a:rPr lang="fr-FR" dirty="0" smtClean="0">
                <a:solidFill>
                  <a:schemeClr val="accent2"/>
                </a:solidFill>
              </a:rPr>
              <a:t>La revue (à chercher par ISSN si nécessaire)</a:t>
            </a:r>
          </a:p>
          <a:p>
            <a:pPr marL="285750" indent="-285750" algn="just">
              <a:buFont typeface="Arial" panose="020B0604020202020204" pitchFamily="34" charset="0"/>
              <a:buChar char="•"/>
            </a:pPr>
            <a:r>
              <a:rPr lang="fr-FR" dirty="0" smtClean="0">
                <a:solidFill>
                  <a:schemeClr val="accent2"/>
                </a:solidFill>
              </a:rPr>
              <a:t>La date de publication</a:t>
            </a:r>
          </a:p>
          <a:p>
            <a:pPr marL="285750" indent="-285750" algn="just">
              <a:buFont typeface="Arial" panose="020B0604020202020204" pitchFamily="34" charset="0"/>
              <a:buChar char="•"/>
            </a:pPr>
            <a:r>
              <a:rPr lang="fr-FR" dirty="0" smtClean="0">
                <a:solidFill>
                  <a:schemeClr val="accent2"/>
                </a:solidFill>
              </a:rPr>
              <a:t>Les affiliations des auteurs</a:t>
            </a:r>
          </a:p>
          <a:p>
            <a:pPr marL="285750" indent="-285750" algn="just">
              <a:buFont typeface="Arial" panose="020B0604020202020204" pitchFamily="34" charset="0"/>
              <a:buChar char="•"/>
            </a:pPr>
            <a:endParaRPr lang="fr-FR" dirty="0">
              <a:solidFill>
                <a:schemeClr val="accent2"/>
              </a:solidFill>
            </a:endParaRPr>
          </a:p>
          <a:p>
            <a:pPr algn="just"/>
            <a:r>
              <a:rPr lang="fr-FR" dirty="0" smtClean="0">
                <a:solidFill>
                  <a:schemeClr val="accent2"/>
                </a:solidFill>
              </a:rPr>
              <a:t>De plus, le champ « domaine » n’est jamais rempli automatiquement : vous devez le </a:t>
            </a:r>
            <a:r>
              <a:rPr lang="fr-FR" b="1" dirty="0" smtClean="0">
                <a:solidFill>
                  <a:schemeClr val="accent2"/>
                </a:solidFill>
              </a:rPr>
              <a:t>remplir manuellement à chaque dépôt.</a:t>
            </a:r>
          </a:p>
          <a:p>
            <a:pPr marL="285750" indent="-285750" algn="just">
              <a:buFont typeface="Arial" panose="020B0604020202020204" pitchFamily="34" charset="0"/>
              <a:buChar char="•"/>
            </a:pPr>
            <a:endParaRPr lang="fr-FR" b="1" dirty="0" smtClean="0">
              <a:solidFill>
                <a:schemeClr val="accent2"/>
              </a:solidFill>
            </a:endParaRPr>
          </a:p>
        </p:txBody>
      </p:sp>
      <p:sp>
        <p:nvSpPr>
          <p:cNvPr id="4" name="ZoneTexte 3"/>
          <p:cNvSpPr txBox="1"/>
          <p:nvPr/>
        </p:nvSpPr>
        <p:spPr bwMode="auto">
          <a:xfrm>
            <a:off x="2915816" y="260648"/>
            <a:ext cx="7443132" cy="1380378"/>
          </a:xfrm>
          <a:prstGeom prst="rect">
            <a:avLst/>
          </a:prstGeom>
          <a:noFill/>
        </p:spPr>
        <p:txBody>
          <a:bodyPr wrap="square" rtlCol="0">
            <a:spAutoFit/>
          </a:bodyPr>
          <a:lstStyle/>
          <a:p>
            <a:pPr defTabSz="914400">
              <a:lnSpc>
                <a:spcPct val="90000"/>
              </a:lnSpc>
            </a:pPr>
            <a:r>
              <a:rPr lang="fr-FR" sz="3100" dirty="0">
                <a:solidFill>
                  <a:schemeClr val="tx2"/>
                </a:solidFill>
                <a:latin typeface="+mj-lt"/>
                <a:ea typeface="+mj-ea"/>
                <a:cs typeface="+mj-cs"/>
              </a:rPr>
              <a:t>Étape 3 : Récupérer les métadonnées grâce à un identifiant </a:t>
            </a:r>
            <a:r>
              <a:rPr lang="fr-FR" sz="3100" dirty="0" smtClean="0">
                <a:solidFill>
                  <a:schemeClr val="tx2"/>
                </a:solidFill>
                <a:latin typeface="+mj-lt"/>
                <a:ea typeface="+mj-ea"/>
                <a:cs typeface="+mj-cs"/>
              </a:rPr>
              <a:t>(3/3)</a:t>
            </a:r>
            <a:endParaRPr lang="fr-FR" sz="3400" dirty="0">
              <a:solidFill>
                <a:schemeClr val="tx2"/>
              </a:solidFill>
              <a:latin typeface="+mj-lt"/>
              <a:ea typeface="+mj-ea"/>
              <a:cs typeface="+mj-cs"/>
            </a:endParaRPr>
          </a:p>
        </p:txBody>
      </p:sp>
    </p:spTree>
    <p:extLst>
      <p:ext uri="{BB962C8B-B14F-4D97-AF65-F5344CB8AC3E}">
        <p14:creationId xmlns:p14="http://schemas.microsoft.com/office/powerpoint/2010/main" val="32357695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Étape 4 : Compléter les métadonnées du document</a:t>
            </a:r>
            <a:endParaRPr lang="fr-FR" dirty="0"/>
          </a:p>
        </p:txBody>
      </p:sp>
      <p:sp>
        <p:nvSpPr>
          <p:cNvPr id="4" name="Espace réservé du texte 3"/>
          <p:cNvSpPr>
            <a:spLocks noGrp="1"/>
          </p:cNvSpPr>
          <p:nvPr>
            <p:ph type="body" sz="quarter" idx="12"/>
          </p:nvPr>
        </p:nvSpPr>
        <p:spPr>
          <a:xfrm>
            <a:off x="1150938" y="2132856"/>
            <a:ext cx="7561262" cy="4175869"/>
          </a:xfrm>
        </p:spPr>
        <p:txBody>
          <a:bodyPr>
            <a:normAutofit/>
          </a:bodyPr>
          <a:lstStyle/>
          <a:p>
            <a:pPr algn="just"/>
            <a:endParaRPr lang="fr-FR" dirty="0">
              <a:solidFill>
                <a:schemeClr val="accent2"/>
              </a:solidFill>
              <a:latin typeface="+mn-lt"/>
            </a:endParaRPr>
          </a:p>
          <a:p>
            <a:pPr algn="just"/>
            <a:r>
              <a:rPr lang="fr-FR" dirty="0" smtClean="0">
                <a:solidFill>
                  <a:schemeClr val="accent2"/>
                </a:solidFill>
                <a:latin typeface="+mn-lt"/>
              </a:rPr>
              <a:t>De manière générale, il est conseillé de </a:t>
            </a:r>
            <a:r>
              <a:rPr lang="fr-FR" b="1" dirty="0" smtClean="0">
                <a:solidFill>
                  <a:schemeClr val="accent2"/>
                </a:solidFill>
                <a:latin typeface="+mn-lt"/>
              </a:rPr>
              <a:t>compléter au maximum </a:t>
            </a:r>
            <a:r>
              <a:rPr lang="fr-FR" dirty="0" smtClean="0">
                <a:solidFill>
                  <a:schemeClr val="accent2"/>
                </a:solidFill>
                <a:latin typeface="+mn-lt"/>
              </a:rPr>
              <a:t>les métadonnées afin que votre publication soit répertoriée au mieux. L’indexation sur HAL sera reprise dans des moteurs de recherche externes type Google. Les citations bibliographiques seront basées aussi sur les métadonnées que vous indiquez.</a:t>
            </a:r>
          </a:p>
          <a:p>
            <a:pPr algn="just"/>
            <a:endParaRPr lang="fr-FR" dirty="0" smtClean="0">
              <a:solidFill>
                <a:schemeClr val="accent2"/>
              </a:solidFill>
              <a:latin typeface="+mn-lt"/>
            </a:endParaRPr>
          </a:p>
          <a:p>
            <a:pPr algn="just"/>
            <a:r>
              <a:rPr lang="fr-FR" dirty="0" smtClean="0">
                <a:solidFill>
                  <a:schemeClr val="accent2"/>
                </a:solidFill>
                <a:latin typeface="+mn-lt"/>
              </a:rPr>
              <a:t>À titre informatif, le champ « projet ANR » sera rendu obligatoire en 2023.</a:t>
            </a:r>
            <a:endParaRPr lang="fr-FR" dirty="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6" name="Rectangle 4"/>
          <p:cNvSpPr/>
          <p:nvPr/>
        </p:nvSpPr>
        <p:spPr bwMode="auto">
          <a:xfrm>
            <a:off x="2411760" y="4503509"/>
            <a:ext cx="5322163" cy="2354491"/>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txBody>
          <a:bodyPr wrap="square">
            <a:spAutoFit/>
          </a:bodyPr>
          <a:lstStyle/>
          <a:p>
            <a:pPr>
              <a:spcBef>
                <a:spcPts val="300"/>
              </a:spcBef>
              <a:spcAft>
                <a:spcPts val="300"/>
              </a:spcAft>
              <a:defRPr/>
            </a:pPr>
            <a:r>
              <a:rPr lang="fr-FR" sz="1400" b="1" kern="0" dirty="0" smtClean="0">
                <a:solidFill>
                  <a:srgbClr val="002060"/>
                </a:solidFill>
                <a:cs typeface="Arial"/>
              </a:rPr>
              <a:t>Métadonnées obligatoires pour un article :</a:t>
            </a:r>
            <a:endParaRPr lang="fr-FR" sz="1400" kern="0" dirty="0">
              <a:solidFill>
                <a:srgbClr val="002060"/>
              </a:solidFill>
              <a:cs typeface="Arial"/>
              <a:hlinkClick r:id="rId2" tooltip="https://www.legifrance.gouv.fr/eli/loi/2016/10/7/ECFI1524250L/jo#JORFARTI000033202841"/>
            </a:endParaRPr>
          </a:p>
          <a:p>
            <a:pPr>
              <a:spcBef>
                <a:spcPts val="300"/>
              </a:spcBef>
              <a:spcAft>
                <a:spcPts val="300"/>
              </a:spcAft>
              <a:defRPr/>
            </a:pPr>
            <a:r>
              <a:rPr lang="fr-FR" sz="1400" dirty="0">
                <a:solidFill>
                  <a:srgbClr val="002060"/>
                </a:solidFill>
                <a:cs typeface="Arial"/>
              </a:rPr>
              <a:t>Type de document </a:t>
            </a:r>
            <a:r>
              <a:rPr lang="fr-FR" sz="1400" dirty="0" smtClean="0">
                <a:solidFill>
                  <a:srgbClr val="002060"/>
                </a:solidFill>
                <a:cs typeface="Arial"/>
              </a:rPr>
              <a:t>(article </a:t>
            </a:r>
            <a:r>
              <a:rPr lang="fr-FR" sz="1400" dirty="0">
                <a:solidFill>
                  <a:srgbClr val="002060"/>
                </a:solidFill>
                <a:cs typeface="Arial"/>
              </a:rPr>
              <a:t>dans une revue)</a:t>
            </a:r>
          </a:p>
          <a:p>
            <a:pPr>
              <a:spcBef>
                <a:spcPts val="300"/>
              </a:spcBef>
              <a:spcAft>
                <a:spcPts val="300"/>
              </a:spcAft>
              <a:defRPr/>
            </a:pPr>
            <a:r>
              <a:rPr lang="fr-FR" sz="1400" dirty="0">
                <a:solidFill>
                  <a:srgbClr val="002060"/>
                </a:solidFill>
                <a:cs typeface="Arial"/>
              </a:rPr>
              <a:t>Titre</a:t>
            </a:r>
          </a:p>
          <a:p>
            <a:pPr>
              <a:spcBef>
                <a:spcPts val="300"/>
              </a:spcBef>
              <a:spcAft>
                <a:spcPts val="300"/>
              </a:spcAft>
              <a:defRPr/>
            </a:pPr>
            <a:r>
              <a:rPr lang="fr-FR" sz="1400" dirty="0" smtClean="0">
                <a:solidFill>
                  <a:srgbClr val="002060"/>
                </a:solidFill>
                <a:cs typeface="Arial"/>
              </a:rPr>
              <a:t>Domaine (ex : Histoire de l’art)</a:t>
            </a:r>
          </a:p>
          <a:p>
            <a:pPr>
              <a:spcBef>
                <a:spcPts val="300"/>
              </a:spcBef>
              <a:spcAft>
                <a:spcPts val="300"/>
              </a:spcAft>
              <a:defRPr/>
            </a:pPr>
            <a:r>
              <a:rPr lang="fr-FR" sz="1400" dirty="0" smtClean="0">
                <a:solidFill>
                  <a:srgbClr val="002060"/>
                </a:solidFill>
                <a:cs typeface="Arial"/>
              </a:rPr>
              <a:t>Langue du document</a:t>
            </a:r>
          </a:p>
          <a:p>
            <a:pPr>
              <a:spcBef>
                <a:spcPts val="300"/>
              </a:spcBef>
              <a:spcAft>
                <a:spcPts val="300"/>
              </a:spcAft>
              <a:defRPr/>
            </a:pPr>
            <a:r>
              <a:rPr lang="fr-FR" sz="1400" dirty="0" smtClean="0">
                <a:solidFill>
                  <a:srgbClr val="002060"/>
                </a:solidFill>
                <a:cs typeface="Arial"/>
              </a:rPr>
              <a:t>Nom de la revue</a:t>
            </a:r>
          </a:p>
          <a:p>
            <a:pPr>
              <a:spcBef>
                <a:spcPts val="300"/>
              </a:spcBef>
              <a:spcAft>
                <a:spcPts val="300"/>
              </a:spcAft>
              <a:defRPr/>
            </a:pPr>
            <a:r>
              <a:rPr lang="fr-FR" sz="1400" dirty="0" smtClean="0">
                <a:solidFill>
                  <a:srgbClr val="002060"/>
                </a:solidFill>
                <a:cs typeface="Arial"/>
              </a:rPr>
              <a:t>Date de la publication</a:t>
            </a:r>
          </a:p>
          <a:p>
            <a:pPr>
              <a:spcBef>
                <a:spcPts val="300"/>
              </a:spcBef>
              <a:spcAft>
                <a:spcPts val="300"/>
              </a:spcAft>
              <a:defRPr/>
            </a:pPr>
            <a:r>
              <a:rPr lang="fr-FR" sz="1400" dirty="0" smtClean="0">
                <a:solidFill>
                  <a:srgbClr val="002060"/>
                </a:solidFill>
                <a:cs typeface="Arial"/>
              </a:rPr>
              <a:t>Affiliation des auteurs</a:t>
            </a:r>
          </a:p>
        </p:txBody>
      </p:sp>
    </p:spTree>
    <p:extLst>
      <p:ext uri="{BB962C8B-B14F-4D97-AF65-F5344CB8AC3E}">
        <p14:creationId xmlns:p14="http://schemas.microsoft.com/office/powerpoint/2010/main" val="14034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993062" cy="854968"/>
          </a:xfrm>
        </p:spPr>
        <p:txBody>
          <a:bodyPr>
            <a:noAutofit/>
          </a:bodyPr>
          <a:lstStyle/>
          <a:p>
            <a:r>
              <a:rPr lang="fr-FR" sz="3300" dirty="0" smtClean="0"/>
              <a:t>Étape 5 : Les données auteur(s) (1/6)</a:t>
            </a:r>
            <a:endParaRPr lang="fr-FR" sz="3300" dirty="0"/>
          </a:p>
        </p:txBody>
      </p:sp>
      <p:sp>
        <p:nvSpPr>
          <p:cNvPr id="4" name="Espace réservé du texte 3"/>
          <p:cNvSpPr>
            <a:spLocks noGrp="1"/>
          </p:cNvSpPr>
          <p:nvPr>
            <p:ph type="body" sz="quarter" idx="12"/>
          </p:nvPr>
        </p:nvSpPr>
        <p:spPr/>
        <p:txBody>
          <a:bodyPr/>
          <a:lstStyle/>
          <a:p>
            <a:r>
              <a:rPr lang="fr-FR" dirty="0" smtClean="0">
                <a:solidFill>
                  <a:schemeClr val="accent2"/>
                </a:solidFill>
                <a:latin typeface="+mn-lt"/>
              </a:rPr>
              <a:t>Il s’agit du champ qui a le </a:t>
            </a:r>
            <a:r>
              <a:rPr lang="fr-FR" b="1" dirty="0" smtClean="0">
                <a:solidFill>
                  <a:schemeClr val="accent2"/>
                </a:solidFill>
                <a:latin typeface="+mn-lt"/>
              </a:rPr>
              <a:t>plus grand taux d’erreurs </a:t>
            </a:r>
            <a:r>
              <a:rPr lang="fr-FR" dirty="0" smtClean="0">
                <a:solidFill>
                  <a:schemeClr val="accent2"/>
                </a:solidFill>
                <a:latin typeface="+mn-lt"/>
              </a:rPr>
              <a:t>lors de la récupération automatique des métadonnées. Il faut </a:t>
            </a:r>
            <a:r>
              <a:rPr lang="fr-FR" b="1" dirty="0" smtClean="0">
                <a:solidFill>
                  <a:schemeClr val="accent2"/>
                </a:solidFill>
                <a:latin typeface="+mn-lt"/>
              </a:rPr>
              <a:t>absolument les relire et les corriger </a:t>
            </a:r>
            <a:r>
              <a:rPr lang="fr-FR" dirty="0" smtClean="0">
                <a:solidFill>
                  <a:schemeClr val="accent2"/>
                </a:solidFill>
                <a:latin typeface="+mn-lt"/>
              </a:rPr>
              <a:t>avant de valider un dépôt.</a:t>
            </a:r>
          </a:p>
          <a:p>
            <a:endParaRPr lang="fr-FR" dirty="0" smtClean="0">
              <a:solidFill>
                <a:schemeClr val="accent2"/>
              </a:solidFill>
              <a:latin typeface="+mn-lt"/>
            </a:endParaRPr>
          </a:p>
          <a:p>
            <a:r>
              <a:rPr lang="fr-FR" dirty="0" smtClean="0">
                <a:solidFill>
                  <a:schemeClr val="accent2"/>
                </a:solidFill>
                <a:latin typeface="+mn-lt"/>
              </a:rPr>
              <a:t>Les erreurs les plus fréquentes :</a:t>
            </a:r>
          </a:p>
          <a:p>
            <a:pPr marL="285750" indent="-285750">
              <a:buFont typeface="Arial" panose="020B0604020202020204" pitchFamily="34" charset="0"/>
              <a:buChar char="•"/>
            </a:pPr>
            <a:r>
              <a:rPr lang="fr-FR" dirty="0" smtClean="0">
                <a:solidFill>
                  <a:schemeClr val="accent2"/>
                </a:solidFill>
                <a:latin typeface="+mn-lt"/>
              </a:rPr>
              <a:t>L’intégralité ou certains auteurs sont récupérés en double voire triple avec des formes-auteurs différentes.</a:t>
            </a:r>
          </a:p>
          <a:p>
            <a:pPr marL="285750" indent="-285750">
              <a:buFont typeface="Arial" panose="020B0604020202020204" pitchFamily="34" charset="0"/>
              <a:buChar char="•"/>
            </a:pPr>
            <a:r>
              <a:rPr lang="fr-FR" dirty="0" smtClean="0">
                <a:solidFill>
                  <a:schemeClr val="accent2"/>
                </a:solidFill>
                <a:latin typeface="+mn-lt"/>
              </a:rPr>
              <a:t>Les auteurs ne sont pas dans l’ordre indiqué dans la publication.</a:t>
            </a:r>
          </a:p>
          <a:p>
            <a:pPr marL="285750" indent="-285750">
              <a:buFont typeface="Arial" panose="020B0604020202020204" pitchFamily="34" charset="0"/>
              <a:buChar char="•"/>
            </a:pPr>
            <a:r>
              <a:rPr lang="fr-FR" dirty="0" smtClean="0">
                <a:solidFill>
                  <a:schemeClr val="accent2"/>
                </a:solidFill>
                <a:latin typeface="+mn-lt"/>
              </a:rPr>
              <a:t>Les auteurs ne sont pas affiliés.</a:t>
            </a:r>
          </a:p>
          <a:p>
            <a:pPr marL="285750" indent="-285750">
              <a:buFont typeface="Arial" panose="020B0604020202020204" pitchFamily="34" charset="0"/>
              <a:buChar char="•"/>
            </a:pPr>
            <a:r>
              <a:rPr lang="fr-FR" dirty="0" smtClean="0">
                <a:solidFill>
                  <a:schemeClr val="accent2"/>
                </a:solidFill>
                <a:latin typeface="+mn-lt"/>
              </a:rPr>
              <a:t>Les affiliations récupérées sont celles d’homonymes.</a:t>
            </a:r>
          </a:p>
          <a:p>
            <a:pPr marL="285750" indent="-285750">
              <a:buFont typeface="Arial" panose="020B0604020202020204" pitchFamily="34" charset="0"/>
              <a:buChar char="•"/>
            </a:pPr>
            <a:r>
              <a:rPr lang="fr-FR" dirty="0" smtClean="0">
                <a:solidFill>
                  <a:schemeClr val="accent2"/>
                </a:solidFill>
                <a:latin typeface="+mn-lt"/>
              </a:rPr>
              <a:t>Aucun auteur n’est récupéré.</a:t>
            </a:r>
          </a:p>
          <a:p>
            <a:pPr marL="285750" indent="-285750">
              <a:buFont typeface="Arial" panose="020B0604020202020204" pitchFamily="34" charset="0"/>
              <a:buChar char="•"/>
            </a:pPr>
            <a:r>
              <a:rPr lang="fr-FR" dirty="0">
                <a:solidFill>
                  <a:schemeClr val="accent2"/>
                </a:solidFill>
                <a:latin typeface="+mn-lt"/>
              </a:rPr>
              <a:t>Les auteurs sont récupérés avec les symboles d’affiliation (a, </a:t>
            </a:r>
            <a:r>
              <a:rPr lang="fr-FR" dirty="0" smtClean="0">
                <a:solidFill>
                  <a:schemeClr val="accent2"/>
                </a:solidFill>
                <a:latin typeface="+mn-lt"/>
              </a:rPr>
              <a:t>1, </a:t>
            </a:r>
            <a:r>
              <a:rPr lang="fr-FR" dirty="0">
                <a:solidFill>
                  <a:schemeClr val="accent2"/>
                </a:solidFill>
                <a:latin typeface="+mn-lt"/>
              </a:rPr>
              <a:t>*, </a:t>
            </a:r>
            <a:r>
              <a:rPr lang="fr-FR" dirty="0" smtClean="0">
                <a:solidFill>
                  <a:schemeClr val="accent2"/>
                </a:solidFill>
                <a:latin typeface="+mn-lt"/>
              </a:rPr>
              <a:t>‡).</a:t>
            </a:r>
            <a:endParaRPr lang="fr-FR" dirty="0">
              <a:solidFill>
                <a:schemeClr val="accent2"/>
              </a:solidFill>
              <a:latin typeface="+mn-lt"/>
            </a:endParaRPr>
          </a:p>
          <a:p>
            <a:endParaRPr lang="fr-FR" dirty="0" smtClean="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Tree>
    <p:extLst>
      <p:ext uri="{BB962C8B-B14F-4D97-AF65-F5344CB8AC3E}">
        <p14:creationId xmlns:p14="http://schemas.microsoft.com/office/powerpoint/2010/main" val="31919449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 y="2194483"/>
            <a:ext cx="9169219" cy="4670956"/>
          </a:xfrm>
          <a:prstGeom prst="rect">
            <a:avLst/>
          </a:prstGeom>
        </p:spPr>
      </p:pic>
      <p:sp>
        <p:nvSpPr>
          <p:cNvPr id="4" name="Espace réservé du texte 3"/>
          <p:cNvSpPr>
            <a:spLocks noGrp="1"/>
          </p:cNvSpPr>
          <p:nvPr>
            <p:ph type="body" sz="quarter" idx="12"/>
          </p:nvPr>
        </p:nvSpPr>
        <p:spPr>
          <a:xfrm>
            <a:off x="6108197" y="76487"/>
            <a:ext cx="3061022" cy="4032250"/>
          </a:xfrm>
          <a:solidFill>
            <a:schemeClr val="bg1"/>
          </a:solidFill>
        </p:spPr>
        <p:txBody>
          <a:bodyPr>
            <a:normAutofit/>
          </a:bodyPr>
          <a:lstStyle/>
          <a:p>
            <a:pPr lvl="0"/>
            <a:r>
              <a:rPr lang="fr-FR" dirty="0" smtClean="0">
                <a:solidFill>
                  <a:schemeClr val="accent2"/>
                </a:solidFill>
              </a:rPr>
              <a:t>Formes auteurs </a:t>
            </a:r>
            <a:r>
              <a:rPr lang="fr-FR" dirty="0" smtClean="0">
                <a:solidFill>
                  <a:schemeClr val="accent2"/>
                </a:solidFill>
                <a:latin typeface="Arial"/>
              </a:rPr>
              <a:t>: Votre nom peut être affiché de différentes manières selon les publications :</a:t>
            </a:r>
          </a:p>
          <a:p>
            <a:pPr lvl="0"/>
            <a:endParaRPr lang="fr-FR" dirty="0">
              <a:solidFill>
                <a:schemeClr val="accent2"/>
              </a:solidFill>
              <a:latin typeface="Arial"/>
            </a:endParaRPr>
          </a:p>
          <a:p>
            <a:pPr marL="285750" lvl="0" indent="-285750">
              <a:buFont typeface="Arial" panose="020B0604020202020204" pitchFamily="34" charset="0"/>
              <a:buChar char="•"/>
            </a:pPr>
            <a:r>
              <a:rPr lang="fr-FR" dirty="0">
                <a:solidFill>
                  <a:schemeClr val="accent2"/>
                </a:solidFill>
                <a:latin typeface="Arial"/>
              </a:rPr>
              <a:t>Nom Prénom</a:t>
            </a:r>
          </a:p>
          <a:p>
            <a:pPr marL="285750" lvl="0" indent="-285750">
              <a:buFont typeface="Arial" panose="020B0604020202020204" pitchFamily="34" charset="0"/>
              <a:buChar char="•"/>
            </a:pPr>
            <a:r>
              <a:rPr lang="fr-FR" dirty="0">
                <a:solidFill>
                  <a:schemeClr val="accent2"/>
                </a:solidFill>
                <a:latin typeface="Arial"/>
              </a:rPr>
              <a:t>Prénom Nom</a:t>
            </a:r>
          </a:p>
          <a:p>
            <a:pPr marL="285750" lvl="0" indent="-285750">
              <a:buFont typeface="Arial" panose="020B0604020202020204" pitchFamily="34" charset="0"/>
              <a:buChar char="•"/>
            </a:pPr>
            <a:r>
              <a:rPr lang="fr-FR" dirty="0">
                <a:solidFill>
                  <a:schemeClr val="accent2"/>
                </a:solidFill>
                <a:latin typeface="Arial"/>
              </a:rPr>
              <a:t>P. Nom</a:t>
            </a:r>
          </a:p>
          <a:p>
            <a:pPr marL="285750" lvl="0" indent="-285750">
              <a:buFont typeface="Arial" panose="020B0604020202020204" pitchFamily="34" charset="0"/>
              <a:buChar char="•"/>
            </a:pPr>
            <a:r>
              <a:rPr lang="fr-FR" dirty="0">
                <a:solidFill>
                  <a:schemeClr val="accent2"/>
                </a:solidFill>
                <a:latin typeface="Arial"/>
              </a:rPr>
              <a:t>P Nom</a:t>
            </a:r>
          </a:p>
          <a:p>
            <a:pPr marL="285750" lvl="0" indent="-285750">
              <a:buFont typeface="Arial" panose="020B0604020202020204" pitchFamily="34" charset="0"/>
              <a:buChar char="•"/>
            </a:pPr>
            <a:r>
              <a:rPr lang="fr-FR" dirty="0">
                <a:solidFill>
                  <a:schemeClr val="accent2"/>
                </a:solidFill>
                <a:latin typeface="Arial"/>
              </a:rPr>
              <a:t>Présence de formes accentuées et d’autres non</a:t>
            </a:r>
          </a:p>
          <a:p>
            <a:pPr marL="285750" lvl="0" indent="-285750">
              <a:buFont typeface="Arial" panose="020B0604020202020204" pitchFamily="34" charset="0"/>
              <a:buChar char="•"/>
            </a:pPr>
            <a:r>
              <a:rPr lang="fr-FR" dirty="0">
                <a:solidFill>
                  <a:schemeClr val="accent2"/>
                </a:solidFill>
                <a:latin typeface="Arial"/>
              </a:rPr>
              <a:t>Doublon identique dans le cas d’homonyme</a:t>
            </a:r>
          </a:p>
          <a:p>
            <a:pPr algn="just"/>
            <a:endParaRPr lang="fr-FR" dirty="0" smtClean="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6" name="Titre 1"/>
          <p:cNvSpPr txBox="1">
            <a:spLocks/>
          </p:cNvSpPr>
          <p:nvPr/>
        </p:nvSpPr>
        <p:spPr bwMode="auto">
          <a:xfrm>
            <a:off x="173778" y="764704"/>
            <a:ext cx="5760640" cy="1152128"/>
          </a:xfrm>
          <a:prstGeom prst="rect">
            <a:avLst/>
          </a:prstGeom>
        </p:spPr>
        <p:txBody>
          <a:bodyPr vert="horz" lIns="36000" tIns="0" rIns="36000" bIns="0" rtlCol="0" anchor="b">
            <a:normAutofit fontScale="97500"/>
          </a:bodyPr>
          <a:lstStyle>
            <a:lvl1pPr algn="l" defTabSz="914400">
              <a:lnSpc>
                <a:spcPct val="90000"/>
              </a:lnSpc>
              <a:spcBef>
                <a:spcPts val="0"/>
              </a:spcBef>
              <a:buNone/>
              <a:defRPr sz="3400">
                <a:solidFill>
                  <a:schemeClr val="tx2"/>
                </a:solidFill>
                <a:latin typeface="+mj-lt"/>
                <a:ea typeface="+mj-ea"/>
                <a:cs typeface="+mj-cs"/>
              </a:defRPr>
            </a:lvl1pPr>
          </a:lstStyle>
          <a:p>
            <a:r>
              <a:rPr lang="fr-FR" dirty="0" smtClean="0"/>
              <a:t>Étape 5 : Les données auteur(s) (2/6)</a:t>
            </a:r>
            <a:endParaRPr lang="fr-FR" dirty="0"/>
          </a:p>
        </p:txBody>
      </p:sp>
    </p:spTree>
    <p:extLst>
      <p:ext uri="{BB962C8B-B14F-4D97-AF65-F5344CB8AC3E}">
        <p14:creationId xmlns:p14="http://schemas.microsoft.com/office/powerpoint/2010/main" val="25989413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150938" y="1916832"/>
            <a:ext cx="7561262" cy="4391893"/>
          </a:xfrm>
        </p:spPr>
        <p:txBody>
          <a:bodyPr>
            <a:normAutofit/>
          </a:bodyPr>
          <a:lstStyle/>
          <a:p>
            <a:pPr lvl="0"/>
            <a:endParaRPr lang="fr-FR" dirty="0" smtClean="0">
              <a:solidFill>
                <a:schemeClr val="accent2"/>
              </a:solidFill>
              <a:latin typeface="Arial"/>
            </a:endParaRPr>
          </a:p>
          <a:p>
            <a:pPr lvl="0"/>
            <a:r>
              <a:rPr lang="fr-FR" dirty="0" smtClean="0">
                <a:solidFill>
                  <a:schemeClr val="accent2"/>
                </a:solidFill>
                <a:latin typeface="Arial"/>
              </a:rPr>
              <a:t>Les </a:t>
            </a:r>
            <a:r>
              <a:rPr lang="fr-FR" dirty="0">
                <a:solidFill>
                  <a:schemeClr val="accent2"/>
                </a:solidFill>
                <a:latin typeface="Arial"/>
              </a:rPr>
              <a:t>formes-auteurs peuvent avoir beaucoup d’importance lorsque vous souhaitez faire </a:t>
            </a:r>
            <a:r>
              <a:rPr lang="fr-FR" b="1" dirty="0">
                <a:solidFill>
                  <a:schemeClr val="accent2"/>
                </a:solidFill>
                <a:latin typeface="Arial"/>
              </a:rPr>
              <a:t>remonter votre liste de publications sur HAL </a:t>
            </a:r>
            <a:r>
              <a:rPr lang="fr-FR" dirty="0">
                <a:solidFill>
                  <a:schemeClr val="accent2"/>
                </a:solidFill>
                <a:latin typeface="Arial"/>
              </a:rPr>
              <a:t>(par exemple pour le </a:t>
            </a:r>
            <a:r>
              <a:rPr lang="fr-FR" dirty="0" smtClean="0">
                <a:solidFill>
                  <a:schemeClr val="accent2"/>
                </a:solidFill>
                <a:latin typeface="Arial"/>
              </a:rPr>
              <a:t>CRAC ou </a:t>
            </a:r>
            <a:r>
              <a:rPr lang="fr-FR" dirty="0">
                <a:solidFill>
                  <a:schemeClr val="accent2"/>
                </a:solidFill>
                <a:latin typeface="Arial"/>
              </a:rPr>
              <a:t>le RIBAC</a:t>
            </a:r>
            <a:r>
              <a:rPr lang="fr-FR" dirty="0" smtClean="0">
                <a:solidFill>
                  <a:schemeClr val="accent2"/>
                </a:solidFill>
                <a:latin typeface="Arial"/>
              </a:rPr>
              <a:t>).</a:t>
            </a:r>
          </a:p>
          <a:p>
            <a:pPr lvl="0"/>
            <a:endParaRPr lang="fr-FR" dirty="0">
              <a:solidFill>
                <a:schemeClr val="accent2"/>
              </a:solidFill>
              <a:latin typeface="Arial"/>
            </a:endParaRPr>
          </a:p>
          <a:p>
            <a:pPr lvl="0"/>
            <a:r>
              <a:rPr lang="fr-FR" dirty="0" smtClean="0">
                <a:solidFill>
                  <a:schemeClr val="accent2"/>
                </a:solidFill>
                <a:latin typeface="Arial"/>
              </a:rPr>
              <a:t>Vous </a:t>
            </a:r>
            <a:r>
              <a:rPr lang="fr-FR" dirty="0">
                <a:solidFill>
                  <a:schemeClr val="accent2"/>
                </a:solidFill>
                <a:latin typeface="Arial"/>
              </a:rPr>
              <a:t>pouvez voir certaines publications en ligne, où vous êtes indiqué comme </a:t>
            </a:r>
            <a:r>
              <a:rPr lang="fr-FR" dirty="0" smtClean="0">
                <a:solidFill>
                  <a:schemeClr val="accent2"/>
                </a:solidFill>
                <a:latin typeface="Arial"/>
              </a:rPr>
              <a:t>auteur, </a:t>
            </a:r>
            <a:r>
              <a:rPr lang="fr-FR" dirty="0">
                <a:solidFill>
                  <a:schemeClr val="accent2"/>
                </a:solidFill>
                <a:latin typeface="Arial"/>
              </a:rPr>
              <a:t>mais qui pour autant </a:t>
            </a:r>
            <a:r>
              <a:rPr lang="fr-FR" b="1" dirty="0">
                <a:solidFill>
                  <a:schemeClr val="accent2"/>
                </a:solidFill>
                <a:latin typeface="Arial"/>
              </a:rPr>
              <a:t>ne sont pas récupérées dans vos publications</a:t>
            </a:r>
            <a:r>
              <a:rPr lang="fr-FR" dirty="0">
                <a:solidFill>
                  <a:schemeClr val="accent2"/>
                </a:solidFill>
                <a:latin typeface="Arial"/>
              </a:rPr>
              <a:t>.</a:t>
            </a:r>
          </a:p>
          <a:p>
            <a:pPr lvl="0"/>
            <a:endParaRPr lang="fr-FR" dirty="0" smtClean="0">
              <a:solidFill>
                <a:schemeClr val="accent2"/>
              </a:solidFill>
              <a:latin typeface="Arial"/>
            </a:endParaRPr>
          </a:p>
          <a:p>
            <a:pPr lvl="0"/>
            <a:r>
              <a:rPr lang="fr-FR" dirty="0" smtClean="0">
                <a:solidFill>
                  <a:schemeClr val="accent2"/>
                </a:solidFill>
                <a:latin typeface="Arial"/>
              </a:rPr>
              <a:t>Afin </a:t>
            </a:r>
            <a:r>
              <a:rPr lang="fr-FR" dirty="0">
                <a:solidFill>
                  <a:schemeClr val="accent2"/>
                </a:solidFill>
                <a:latin typeface="Arial"/>
              </a:rPr>
              <a:t>d’éviter ces problèmes : </a:t>
            </a:r>
            <a:r>
              <a:rPr lang="fr-FR" b="1" dirty="0">
                <a:solidFill>
                  <a:schemeClr val="accent2"/>
                </a:solidFill>
                <a:latin typeface="Arial"/>
              </a:rPr>
              <a:t>créez-vous un compte </a:t>
            </a:r>
            <a:r>
              <a:rPr lang="fr-FR" b="1" dirty="0" err="1">
                <a:solidFill>
                  <a:schemeClr val="accent2"/>
                </a:solidFill>
                <a:latin typeface="Arial"/>
              </a:rPr>
              <a:t>IdHAL</a:t>
            </a:r>
            <a:r>
              <a:rPr lang="fr-FR" dirty="0">
                <a:solidFill>
                  <a:schemeClr val="accent2"/>
                </a:solidFill>
                <a:latin typeface="Arial"/>
              </a:rPr>
              <a:t>, qui vous permettra de récupérer toutes vos formes-auteurs et de vous distinguer des homonymes. </a:t>
            </a:r>
            <a:endParaRPr lang="fr-FR" dirty="0" smtClean="0">
              <a:solidFill>
                <a:schemeClr val="accent2"/>
              </a:solidFill>
              <a:latin typeface="Arial"/>
            </a:endParaRPr>
          </a:p>
          <a:p>
            <a:pPr lvl="0"/>
            <a:endParaRPr lang="fr-FR" dirty="0" smtClean="0">
              <a:solidFill>
                <a:schemeClr val="accent2"/>
              </a:solidFill>
              <a:latin typeface="Arial"/>
            </a:endParaRPr>
          </a:p>
          <a:p>
            <a:pPr lvl="0"/>
            <a:r>
              <a:rPr lang="fr-FR" dirty="0" smtClean="0">
                <a:solidFill>
                  <a:schemeClr val="accent2"/>
                </a:solidFill>
                <a:latin typeface="Arial"/>
              </a:rPr>
              <a:t>Notre </a:t>
            </a:r>
            <a:r>
              <a:rPr lang="fr-FR" dirty="0">
                <a:solidFill>
                  <a:schemeClr val="accent2"/>
                </a:solidFill>
                <a:latin typeface="Arial"/>
              </a:rPr>
              <a:t>service propose des formations </a:t>
            </a:r>
            <a:r>
              <a:rPr lang="fr-FR" dirty="0" err="1" smtClean="0">
                <a:solidFill>
                  <a:schemeClr val="accent2"/>
                </a:solidFill>
                <a:latin typeface="Arial"/>
              </a:rPr>
              <a:t>IdHAL</a:t>
            </a:r>
            <a:r>
              <a:rPr lang="fr-FR" dirty="0" smtClean="0">
                <a:solidFill>
                  <a:schemeClr val="accent2"/>
                </a:solidFill>
                <a:latin typeface="Arial"/>
              </a:rPr>
              <a:t>, n’hésitez pas à vous y inscrire.</a:t>
            </a:r>
            <a:endParaRPr lang="fr-FR" dirty="0">
              <a:solidFill>
                <a:schemeClr val="accent2"/>
              </a:solidFill>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6" name="Titre 1"/>
          <p:cNvSpPr>
            <a:spLocks noGrp="1"/>
          </p:cNvSpPr>
          <p:nvPr>
            <p:ph type="title"/>
          </p:nvPr>
        </p:nvSpPr>
        <p:spPr>
          <a:xfrm>
            <a:off x="1150938" y="980728"/>
            <a:ext cx="7885558" cy="936104"/>
          </a:xfrm>
        </p:spPr>
        <p:txBody>
          <a:bodyPr>
            <a:normAutofit/>
          </a:bodyPr>
          <a:lstStyle/>
          <a:p>
            <a:r>
              <a:rPr lang="fr-FR" dirty="0" smtClean="0"/>
              <a:t>Étape 5 : Les données auteur(s) (3/6)</a:t>
            </a:r>
            <a:endParaRPr lang="fr-FR" dirty="0"/>
          </a:p>
        </p:txBody>
      </p:sp>
    </p:spTree>
    <p:extLst>
      <p:ext uri="{BB962C8B-B14F-4D97-AF65-F5344CB8AC3E}">
        <p14:creationId xmlns:p14="http://schemas.microsoft.com/office/powerpoint/2010/main" val="31854971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0" y="2229100"/>
            <a:ext cx="9169219" cy="4670956"/>
          </a:xfrm>
          <a:prstGeom prst="rect">
            <a:avLst/>
          </a:prstGeom>
        </p:spPr>
      </p:pic>
      <p:sp>
        <p:nvSpPr>
          <p:cNvPr id="2" name="Titre 1"/>
          <p:cNvSpPr>
            <a:spLocks noGrp="1"/>
          </p:cNvSpPr>
          <p:nvPr>
            <p:ph type="title"/>
          </p:nvPr>
        </p:nvSpPr>
        <p:spPr>
          <a:xfrm>
            <a:off x="326865" y="1043517"/>
            <a:ext cx="7535862" cy="710952"/>
          </a:xfrm>
        </p:spPr>
        <p:txBody>
          <a:bodyPr>
            <a:normAutofit/>
          </a:bodyPr>
          <a:lstStyle/>
          <a:p>
            <a:r>
              <a:rPr lang="fr-FR" sz="2400" dirty="0" smtClean="0"/>
              <a:t>Choisir la bonne forme-auteur</a:t>
            </a:r>
            <a:endParaRPr lang="fr-FR" sz="2400" dirty="0"/>
          </a:p>
        </p:txBody>
      </p:sp>
      <p:sp>
        <p:nvSpPr>
          <p:cNvPr id="3" name="Espace réservé du pied de page 2"/>
          <p:cNvSpPr>
            <a:spLocks noGrp="1"/>
          </p:cNvSpPr>
          <p:nvPr>
            <p:ph type="ftr" sz="quarter" idx="11"/>
          </p:nvPr>
        </p:nvSpPr>
        <p:spPr/>
        <p: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700" b="0" i="0" u="none" strike="noStrike" kern="0" cap="none" spc="0" normalizeH="0" baseline="0" noProof="0" smtClean="0">
                <a:ln>
                  <a:noFill/>
                </a:ln>
                <a:solidFill>
                  <a:srgbClr val="E6332A"/>
                </a:solidFill>
                <a:effectLst/>
                <a:uLnTx/>
                <a:uFillTx/>
                <a:latin typeface="Arial"/>
                <a:cs typeface="Arial"/>
              </a:rPr>
              <a:t>Titre de la présentation</a:t>
            </a:r>
            <a:endParaRPr kumimoji="0" lang="fr-FR" sz="700" b="0" i="0" u="none" strike="noStrike" kern="0" cap="none" spc="0" normalizeH="0" baseline="0" noProof="0">
              <a:ln>
                <a:noFill/>
              </a:ln>
              <a:solidFill>
                <a:srgbClr val="E6332A"/>
              </a:solidFill>
              <a:effectLst/>
              <a:uLnTx/>
              <a:uFillTx/>
              <a:latin typeface="Arial"/>
              <a:cs typeface="Arial"/>
            </a:endParaRPr>
          </a:p>
        </p:txBody>
      </p:sp>
      <p:sp>
        <p:nvSpPr>
          <p:cNvPr id="5" name="Espace réservé du texte 4"/>
          <p:cNvSpPr>
            <a:spLocks noGrp="1"/>
          </p:cNvSpPr>
          <p:nvPr>
            <p:ph type="body" sz="quarter" idx="15"/>
          </p:nvPr>
        </p:nvSpPr>
        <p:spPr/>
        <p:txBody>
          <a:bodyPr/>
          <a:lstStyle/>
          <a:p>
            <a:endParaRPr lang="fr-FR"/>
          </a:p>
        </p:txBody>
      </p:sp>
      <p:sp>
        <p:nvSpPr>
          <p:cNvPr id="14" name="Rectangle 13"/>
          <p:cNvSpPr/>
          <p:nvPr/>
        </p:nvSpPr>
        <p:spPr bwMode="auto">
          <a:xfrm>
            <a:off x="4094796" y="1931491"/>
            <a:ext cx="4762872" cy="9787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Arial"/>
                <a:cs typeface="Arial"/>
              </a:rPr>
              <a:t>Auteur – choisir de préférence une forme </a:t>
            </a:r>
          </a:p>
          <a:p>
            <a:pPr marL="285750" marR="0" lvl="0" indent="-285750" algn="l" defTabSz="457200" eaLnBrk="1" fontAlgn="auto" latinLnBrk="0" hangingPunct="1">
              <a:lnSpc>
                <a:spcPct val="100000"/>
              </a:lnSpc>
              <a:spcBef>
                <a:spcPts val="0"/>
              </a:spcBef>
              <a:spcAft>
                <a:spcPts val="0"/>
              </a:spcAft>
              <a:buClrTx/>
              <a:buSzTx/>
              <a:buFontTx/>
              <a:buChar char="-"/>
              <a:tabLst/>
              <a:defRPr/>
            </a:pPr>
            <a:r>
              <a:rPr kumimoji="0" lang="fr-FR" sz="1800" b="1" i="0" u="none" strike="noStrike" kern="0" cap="none" spc="0" normalizeH="0" baseline="0" noProof="0" dirty="0" smtClean="0">
                <a:ln>
                  <a:noFill/>
                </a:ln>
                <a:solidFill>
                  <a:srgbClr val="92D050"/>
                </a:solidFill>
                <a:effectLst/>
                <a:uLnTx/>
                <a:uFillTx/>
                <a:latin typeface="Arial"/>
                <a:cs typeface="Arial"/>
              </a:rPr>
              <a:t>Verte</a:t>
            </a:r>
          </a:p>
          <a:p>
            <a:pPr marL="285750" marR="0" lvl="0" indent="-285750" algn="l" defTabSz="4572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smtClean="0">
                <a:ln>
                  <a:noFill/>
                </a:ln>
                <a:solidFill>
                  <a:prstClr val="white"/>
                </a:solidFill>
                <a:effectLst/>
                <a:uLnTx/>
                <a:uFillTx/>
                <a:latin typeface="Arial"/>
                <a:cs typeface="Arial"/>
              </a:rPr>
              <a:t>Ou </a:t>
            </a:r>
            <a:r>
              <a:rPr kumimoji="0" lang="fr-FR" sz="1800" b="1" i="0" u="none" strike="noStrike" kern="0" cap="none" spc="0" normalizeH="0" baseline="0" noProof="0" dirty="0" smtClean="0">
                <a:ln>
                  <a:noFill/>
                </a:ln>
                <a:solidFill>
                  <a:srgbClr val="FFFF00"/>
                </a:solidFill>
                <a:effectLst/>
                <a:uLnTx/>
                <a:uFillTx/>
                <a:latin typeface="Arial"/>
                <a:cs typeface="Arial"/>
              </a:rPr>
              <a:t>jaune</a:t>
            </a:r>
            <a:endParaRPr kumimoji="0" lang="fr-FR" sz="1800" b="1" i="0" u="none" strike="noStrike" kern="0" cap="none" spc="0" normalizeH="0" baseline="0" noProof="0" dirty="0">
              <a:ln>
                <a:noFill/>
              </a:ln>
              <a:solidFill>
                <a:srgbClr val="FFFF00"/>
              </a:solidFill>
              <a:effectLst/>
              <a:uLnTx/>
              <a:uFillTx/>
              <a:latin typeface="Arial"/>
              <a:cs typeface="Arial"/>
            </a:endParaRPr>
          </a:p>
        </p:txBody>
      </p:sp>
      <p:sp>
        <p:nvSpPr>
          <p:cNvPr id="4" name="Rectangle à coins arrondis 3"/>
          <p:cNvSpPr/>
          <p:nvPr/>
        </p:nvSpPr>
        <p:spPr>
          <a:xfrm>
            <a:off x="1228003" y="2793831"/>
            <a:ext cx="1800200" cy="1619973"/>
          </a:xfrm>
          <a:prstGeom prst="wedgeRoundRectCallou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Vert : forme préférée d’un auteur associée à un </a:t>
            </a:r>
            <a:r>
              <a:rPr lang="fr-FR" dirty="0" err="1" smtClean="0"/>
              <a:t>idHAL</a:t>
            </a:r>
            <a:endParaRPr lang="fr-FR" dirty="0"/>
          </a:p>
        </p:txBody>
      </p:sp>
      <p:sp>
        <p:nvSpPr>
          <p:cNvPr id="10" name="Rectangle à coins arrondis 9"/>
          <p:cNvSpPr/>
          <p:nvPr/>
        </p:nvSpPr>
        <p:spPr>
          <a:xfrm rot="5400000">
            <a:off x="6142789" y="3448424"/>
            <a:ext cx="666887" cy="4421134"/>
          </a:xfrm>
          <a:prstGeom prst="wedgeRoundRectCallout">
            <a:avLst/>
          </a:prstGeom>
        </p:spPr>
        <p:style>
          <a:lnRef idx="2">
            <a:schemeClr val="accent4"/>
          </a:lnRef>
          <a:fillRef idx="1">
            <a:schemeClr val="lt1"/>
          </a:fillRef>
          <a:effectRef idx="0">
            <a:schemeClr val="accent4"/>
          </a:effectRef>
          <a:fontRef idx="minor">
            <a:schemeClr val="dk1"/>
          </a:fontRef>
        </p:style>
        <p:txBody>
          <a:bodyPr vert="vert270" rtlCol="0" anchor="ctr"/>
          <a:lstStyle/>
          <a:p>
            <a:pPr algn="ctr"/>
            <a:r>
              <a:rPr lang="fr-FR" dirty="0" smtClean="0"/>
              <a:t>Jaune : forme auteur associée à l’</a:t>
            </a:r>
            <a:r>
              <a:rPr lang="fr-FR" dirty="0" err="1" smtClean="0"/>
              <a:t>idHAL</a:t>
            </a:r>
            <a:endParaRPr lang="fr-FR" dirty="0"/>
          </a:p>
        </p:txBody>
      </p:sp>
      <p:sp>
        <p:nvSpPr>
          <p:cNvPr id="11" name="Rectangle à coins arrondis 10"/>
          <p:cNvSpPr/>
          <p:nvPr/>
        </p:nvSpPr>
        <p:spPr>
          <a:xfrm rot="5400000">
            <a:off x="4824871" y="4806615"/>
            <a:ext cx="777172" cy="3325598"/>
          </a:xfrm>
          <a:prstGeom prst="wedgeRoundRectCallout">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fr-FR" dirty="0" smtClean="0"/>
              <a:t>Blanc : forme auteur qui n’est associée à aucun identifiant</a:t>
            </a:r>
            <a:endParaRPr lang="fr-FR" dirty="0"/>
          </a:p>
        </p:txBody>
      </p:sp>
      <p:sp>
        <p:nvSpPr>
          <p:cNvPr id="13" name="Titre 1"/>
          <p:cNvSpPr txBox="1">
            <a:spLocks/>
          </p:cNvSpPr>
          <p:nvPr/>
        </p:nvSpPr>
        <p:spPr bwMode="auto">
          <a:xfrm>
            <a:off x="2627784" y="37610"/>
            <a:ext cx="6408712" cy="1152128"/>
          </a:xfrm>
          <a:prstGeom prst="rect">
            <a:avLst/>
          </a:prstGeom>
        </p:spPr>
        <p:txBody>
          <a:bodyPr vert="horz" lIns="36000" tIns="0" rIns="36000" bIns="0" rtlCol="0" anchor="b">
            <a:normAutofit fontScale="97500"/>
          </a:bodyPr>
          <a:lstStyle>
            <a:lvl1pPr algn="l" defTabSz="914400">
              <a:lnSpc>
                <a:spcPct val="90000"/>
              </a:lnSpc>
              <a:spcBef>
                <a:spcPts val="0"/>
              </a:spcBef>
              <a:buNone/>
              <a:defRPr sz="3400">
                <a:solidFill>
                  <a:schemeClr val="tx2"/>
                </a:solidFill>
                <a:latin typeface="+mj-lt"/>
                <a:ea typeface="+mj-ea"/>
                <a:cs typeface="+mj-cs"/>
              </a:defRPr>
            </a:lvl1pPr>
          </a:lstStyle>
          <a:p>
            <a:r>
              <a:rPr lang="fr-FR" dirty="0" smtClean="0"/>
              <a:t>Étape 5 : Les données auteur(s) (4/6)</a:t>
            </a:r>
            <a:endParaRPr lang="fr-FR" dirty="0"/>
          </a:p>
        </p:txBody>
      </p:sp>
    </p:spTree>
    <p:extLst>
      <p:ext uri="{BB962C8B-B14F-4D97-AF65-F5344CB8AC3E}">
        <p14:creationId xmlns:p14="http://schemas.microsoft.com/office/powerpoint/2010/main" val="30497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1189738"/>
            <a:ext cx="7535862" cy="638944"/>
          </a:xfrm>
        </p:spPr>
        <p:txBody>
          <a:bodyPr>
            <a:normAutofit/>
          </a:bodyPr>
          <a:lstStyle/>
          <a:p>
            <a:r>
              <a:rPr lang="fr-FR" sz="2400" dirty="0" smtClean="0"/>
              <a:t>Les affiliations</a:t>
            </a:r>
            <a:endParaRPr lang="fr-FR" sz="2400" dirty="0"/>
          </a:p>
        </p:txBody>
      </p:sp>
      <p:sp>
        <p:nvSpPr>
          <p:cNvPr id="4" name="Espace réservé du texte 3"/>
          <p:cNvSpPr>
            <a:spLocks noGrp="1"/>
          </p:cNvSpPr>
          <p:nvPr>
            <p:ph type="body" sz="quarter" idx="12"/>
          </p:nvPr>
        </p:nvSpPr>
        <p:spPr>
          <a:xfrm>
            <a:off x="1150938" y="1916832"/>
            <a:ext cx="7561262" cy="4032250"/>
          </a:xfrm>
        </p:spPr>
        <p:txBody>
          <a:bodyPr>
            <a:normAutofit/>
          </a:bodyPr>
          <a:lstStyle/>
          <a:p>
            <a:r>
              <a:rPr lang="fr-FR" dirty="0" smtClean="0">
                <a:solidFill>
                  <a:schemeClr val="accent2"/>
                </a:solidFill>
                <a:latin typeface="+mn-lt"/>
              </a:rPr>
              <a:t>Affilier vos publications correctement est important, c’est en effet sur les affiliations que sont basés de nombreux scripts d’indexation. L’intégralité des laboratoires de Sorbonne Université ont des pages HAL qui regroupent les publications de leurs chercheurs, voire qui alimentent directement leur site web. Si vous n’êtes pas affilié à votre laboratoire, votre publication ne sera pas indexée correctement.</a:t>
            </a:r>
          </a:p>
          <a:p>
            <a:endParaRPr lang="fr-FR" dirty="0" smtClean="0">
              <a:solidFill>
                <a:schemeClr val="accent2"/>
              </a:solidFill>
              <a:latin typeface="+mn-lt"/>
            </a:endParaRPr>
          </a:p>
          <a:p>
            <a:r>
              <a:rPr lang="fr-FR" b="1" dirty="0" smtClean="0">
                <a:solidFill>
                  <a:schemeClr val="accent2"/>
                </a:solidFill>
                <a:latin typeface="+mn-lt"/>
              </a:rPr>
              <a:t>En ne vous affiliant pas, ou en n’affiliant pas vos co-auteurs, vous risquez de perdre une forme de visibilité de vos publications. Votre publication ne remontera pas dans votre collection, et ne sera pas prise en compte lors de l’évaluation par le HCERES.</a:t>
            </a:r>
          </a:p>
          <a:p>
            <a:endParaRPr lang="fr-FR" b="1" dirty="0">
              <a:solidFill>
                <a:schemeClr val="accent2"/>
              </a:solidFill>
              <a:latin typeface="+mn-lt"/>
            </a:endParaRPr>
          </a:p>
          <a:p>
            <a:r>
              <a:rPr lang="fr-FR" dirty="0" smtClean="0">
                <a:solidFill>
                  <a:schemeClr val="accent2"/>
                </a:solidFill>
                <a:latin typeface="+mn-lt"/>
              </a:rPr>
              <a:t>De plus, il est obligatoire </a:t>
            </a:r>
            <a:r>
              <a:rPr lang="fr-FR" b="1" dirty="0" smtClean="0">
                <a:solidFill>
                  <a:schemeClr val="accent2"/>
                </a:solidFill>
                <a:latin typeface="+mn-lt"/>
              </a:rPr>
              <a:t>d’affilier au moins un auteur </a:t>
            </a:r>
            <a:r>
              <a:rPr lang="fr-FR" dirty="0" smtClean="0">
                <a:solidFill>
                  <a:schemeClr val="accent2"/>
                </a:solidFill>
                <a:latin typeface="+mn-lt"/>
              </a:rPr>
              <a:t>pour valider le dépôt.</a:t>
            </a:r>
          </a:p>
          <a:p>
            <a:endParaRPr lang="fr-FR" dirty="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6" name="Rectangle 5"/>
          <p:cNvSpPr/>
          <p:nvPr/>
        </p:nvSpPr>
        <p:spPr bwMode="auto">
          <a:xfrm>
            <a:off x="3707904" y="5968560"/>
            <a:ext cx="4791680" cy="600164"/>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txBody>
          <a:bodyPr wrap="square">
            <a:spAutoFit/>
          </a:bodyPr>
          <a:lstStyle/>
          <a:p>
            <a:pPr>
              <a:spcBef>
                <a:spcPts val="300"/>
              </a:spcBef>
              <a:spcAft>
                <a:spcPts val="300"/>
              </a:spcAft>
              <a:defRPr/>
            </a:pPr>
            <a:r>
              <a:rPr lang="fr-FR" sz="1400" b="1" kern="0" dirty="0" smtClean="0">
                <a:solidFill>
                  <a:srgbClr val="002060"/>
                </a:solidFill>
                <a:cs typeface="Arial"/>
              </a:rPr>
              <a:t>Lien utile :</a:t>
            </a:r>
            <a:endParaRPr lang="fr-FR" sz="1400" kern="0" dirty="0">
              <a:solidFill>
                <a:srgbClr val="002060"/>
              </a:solidFill>
              <a:cs typeface="Arial"/>
              <a:hlinkClick r:id="rId2" tooltip="https://www.legifrance.gouv.fr/eli/loi/2016/10/7/ECFI1524250L/jo#JORFARTI000033202841"/>
            </a:endParaRPr>
          </a:p>
          <a:p>
            <a:pPr>
              <a:spcBef>
                <a:spcPts val="300"/>
              </a:spcBef>
              <a:spcAft>
                <a:spcPts val="300"/>
              </a:spcAft>
              <a:defRPr/>
            </a:pPr>
            <a:r>
              <a:rPr lang="fr-FR" sz="1400" dirty="0">
                <a:solidFill>
                  <a:schemeClr val="accent2"/>
                </a:solidFill>
                <a:hlinkClick r:id="rId3"/>
              </a:rPr>
              <a:t>Règles de signature </a:t>
            </a:r>
            <a:r>
              <a:rPr lang="fr-FR" sz="1400" dirty="0">
                <a:solidFill>
                  <a:schemeClr val="accent2"/>
                </a:solidFill>
              </a:rPr>
              <a:t>de </a:t>
            </a:r>
            <a:r>
              <a:rPr lang="fr-FR" sz="1400" dirty="0" smtClean="0">
                <a:solidFill>
                  <a:schemeClr val="accent2"/>
                </a:solidFill>
              </a:rPr>
              <a:t>Sorbonne Université</a:t>
            </a:r>
            <a:endParaRPr lang="fr-FR" sz="100" dirty="0" smtClean="0"/>
          </a:p>
        </p:txBody>
      </p:sp>
      <p:sp>
        <p:nvSpPr>
          <p:cNvPr id="7" name="Titre 1"/>
          <p:cNvSpPr txBox="1">
            <a:spLocks/>
          </p:cNvSpPr>
          <p:nvPr/>
        </p:nvSpPr>
        <p:spPr bwMode="auto">
          <a:xfrm>
            <a:off x="2627784" y="37610"/>
            <a:ext cx="6408712" cy="1152128"/>
          </a:xfrm>
          <a:prstGeom prst="rect">
            <a:avLst/>
          </a:prstGeom>
        </p:spPr>
        <p:txBody>
          <a:bodyPr vert="horz" lIns="36000" tIns="0" rIns="36000" bIns="0" rtlCol="0" anchor="b">
            <a:normAutofit fontScale="97500"/>
          </a:bodyPr>
          <a:lstStyle>
            <a:lvl1pPr algn="l" defTabSz="914400">
              <a:lnSpc>
                <a:spcPct val="90000"/>
              </a:lnSpc>
              <a:spcBef>
                <a:spcPts val="0"/>
              </a:spcBef>
              <a:buNone/>
              <a:defRPr sz="3400">
                <a:solidFill>
                  <a:schemeClr val="tx2"/>
                </a:solidFill>
                <a:latin typeface="+mj-lt"/>
                <a:ea typeface="+mj-ea"/>
                <a:cs typeface="+mj-cs"/>
              </a:defRPr>
            </a:lvl1pPr>
          </a:lstStyle>
          <a:p>
            <a:r>
              <a:rPr lang="fr-FR" dirty="0" smtClean="0"/>
              <a:t>Étape 5 : Les données auteur(s) (5/6)</a:t>
            </a:r>
            <a:endParaRPr lang="fr-FR" dirty="0"/>
          </a:p>
        </p:txBody>
      </p:sp>
    </p:spTree>
    <p:extLst>
      <p:ext uri="{BB962C8B-B14F-4D97-AF65-F5344CB8AC3E}">
        <p14:creationId xmlns:p14="http://schemas.microsoft.com/office/powerpoint/2010/main" val="35859680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sp>
        <p:nvSpPr>
          <p:cNvPr id="7" name="ZoneTexte 6"/>
          <p:cNvSpPr txBox="1"/>
          <p:nvPr/>
        </p:nvSpPr>
        <p:spPr bwMode="auto">
          <a:xfrm>
            <a:off x="4442296" y="1452842"/>
            <a:ext cx="4608512" cy="5078313"/>
          </a:xfrm>
          <a:prstGeom prst="rect">
            <a:avLst/>
          </a:prstGeom>
          <a:noFill/>
        </p:spPr>
        <p:txBody>
          <a:bodyPr wrap="square" rtlCol="0">
            <a:spAutoFit/>
          </a:bodyPr>
          <a:lstStyle/>
          <a:p>
            <a:r>
              <a:rPr lang="fr-FR" dirty="0" smtClean="0">
                <a:solidFill>
                  <a:schemeClr val="accent2"/>
                </a:solidFill>
              </a:rPr>
              <a:t>Les affiliations des laboratoires de Sorbonne Université sont créées par notre service. </a:t>
            </a:r>
            <a:r>
              <a:rPr lang="fr-FR" b="1" dirty="0" smtClean="0">
                <a:solidFill>
                  <a:schemeClr val="accent2"/>
                </a:solidFill>
              </a:rPr>
              <a:t>Afin de respecter l’évolution des laboratoires (changement de nom, de tutelles, etc.), elles peuvent exister sous plusieurs formes</a:t>
            </a:r>
            <a:r>
              <a:rPr lang="fr-FR" dirty="0">
                <a:solidFill>
                  <a:schemeClr val="accent2"/>
                </a:solidFill>
              </a:rPr>
              <a:t> :</a:t>
            </a:r>
            <a:endParaRPr lang="fr-FR" dirty="0" smtClean="0">
              <a:solidFill>
                <a:schemeClr val="accent2"/>
              </a:solidFill>
            </a:endParaRPr>
          </a:p>
          <a:p>
            <a:endParaRPr lang="fr-FR" dirty="0">
              <a:solidFill>
                <a:schemeClr val="accent2"/>
              </a:solidFill>
            </a:endParaRPr>
          </a:p>
          <a:p>
            <a:pPr marL="285750" indent="-285750">
              <a:buFont typeface="Arial" panose="020B0604020202020204" pitchFamily="34" charset="0"/>
              <a:buChar char="•"/>
            </a:pPr>
            <a:r>
              <a:rPr lang="fr-FR" dirty="0" smtClean="0">
                <a:solidFill>
                  <a:schemeClr val="accent2"/>
                </a:solidFill>
              </a:rPr>
              <a:t>La </a:t>
            </a:r>
            <a:r>
              <a:rPr lang="fr-FR" b="1" dirty="0" smtClean="0">
                <a:solidFill>
                  <a:schemeClr val="accent2"/>
                </a:solidFill>
              </a:rPr>
              <a:t>forme </a:t>
            </a:r>
            <a:r>
              <a:rPr lang="fr-FR" b="1" dirty="0" smtClean="0">
                <a:solidFill>
                  <a:srgbClr val="00B050"/>
                </a:solidFill>
              </a:rPr>
              <a:t>verte</a:t>
            </a:r>
            <a:r>
              <a:rPr lang="fr-FR" b="1" dirty="0" smtClean="0">
                <a:solidFill>
                  <a:schemeClr val="accent2"/>
                </a:solidFill>
              </a:rPr>
              <a:t> est la forme à sélectionner pour vos publications récentes</a:t>
            </a:r>
            <a:r>
              <a:rPr lang="fr-FR" dirty="0" smtClean="0">
                <a:solidFill>
                  <a:schemeClr val="accent2"/>
                </a:solidFill>
              </a:rPr>
              <a:t>.</a:t>
            </a:r>
          </a:p>
          <a:p>
            <a:pPr marL="285750" indent="-285750">
              <a:buFont typeface="Arial" panose="020B0604020202020204" pitchFamily="34" charset="0"/>
              <a:buChar char="•"/>
            </a:pPr>
            <a:r>
              <a:rPr lang="fr-FR" dirty="0" smtClean="0">
                <a:solidFill>
                  <a:schemeClr val="accent2"/>
                </a:solidFill>
              </a:rPr>
              <a:t>Celle en </a:t>
            </a:r>
            <a:r>
              <a:rPr lang="fr-FR" b="1" dirty="0" smtClean="0">
                <a:solidFill>
                  <a:schemeClr val="accent4"/>
                </a:solidFill>
              </a:rPr>
              <a:t>jaune</a:t>
            </a:r>
            <a:r>
              <a:rPr lang="fr-FR" dirty="0" smtClean="0">
                <a:solidFill>
                  <a:schemeClr val="accent2"/>
                </a:solidFill>
              </a:rPr>
              <a:t> correspond à une ancienne forme du laboratoire, et n’est à sélectionner que pour des dépôts de publications plus anciennes (les dates sont indiquées pour vous aider à choisir la bonne structure).</a:t>
            </a:r>
          </a:p>
          <a:p>
            <a:pPr marL="285750" indent="-285750">
              <a:buFont typeface="Arial" panose="020B0604020202020204" pitchFamily="34" charset="0"/>
              <a:buChar char="•"/>
            </a:pPr>
            <a:r>
              <a:rPr lang="fr-FR" dirty="0" smtClean="0">
                <a:solidFill>
                  <a:schemeClr val="accent2"/>
                </a:solidFill>
              </a:rPr>
              <a:t>Celles en </a:t>
            </a:r>
            <a:r>
              <a:rPr lang="fr-FR" b="1" dirty="0" smtClean="0">
                <a:solidFill>
                  <a:srgbClr val="FF0000"/>
                </a:solidFill>
              </a:rPr>
              <a:t>rouge</a:t>
            </a:r>
            <a:r>
              <a:rPr lang="fr-FR" dirty="0" smtClean="0">
                <a:solidFill>
                  <a:schemeClr val="accent2"/>
                </a:solidFill>
              </a:rPr>
              <a:t> sont invalides : évitez-les autant que possible.</a:t>
            </a:r>
            <a:endParaRPr lang="fr-FR" dirty="0">
              <a:solidFill>
                <a:schemeClr val="accent2"/>
              </a:solidFill>
            </a:endParaRPr>
          </a:p>
        </p:txBody>
      </p:sp>
      <p:sp>
        <p:nvSpPr>
          <p:cNvPr id="2" name="Rectangle 1"/>
          <p:cNvSpPr/>
          <p:nvPr/>
        </p:nvSpPr>
        <p:spPr>
          <a:xfrm>
            <a:off x="179512" y="1454082"/>
            <a:ext cx="4009430" cy="1200329"/>
          </a:xfrm>
          <a:prstGeom prst="rect">
            <a:avLst/>
          </a:prstGeom>
        </p:spPr>
        <p:txBody>
          <a:bodyPr wrap="square">
            <a:spAutoFit/>
          </a:bodyPr>
          <a:lstStyle/>
          <a:p>
            <a:r>
              <a:rPr lang="fr-FR" dirty="0">
                <a:solidFill>
                  <a:schemeClr val="accent2"/>
                </a:solidFill>
              </a:rPr>
              <a:t>Lorsque vous complétez des affiliations, vous pouvez voir ce qui </a:t>
            </a:r>
            <a:r>
              <a:rPr lang="fr-FR" b="1" i="1" dirty="0">
                <a:solidFill>
                  <a:schemeClr val="accent2"/>
                </a:solidFill>
              </a:rPr>
              <a:t>semble</a:t>
            </a:r>
            <a:r>
              <a:rPr lang="fr-FR" dirty="0">
                <a:solidFill>
                  <a:schemeClr val="accent2"/>
                </a:solidFill>
              </a:rPr>
              <a:t> être des doublons mais dans des couleurs différentes.</a:t>
            </a:r>
          </a:p>
        </p:txBody>
      </p:sp>
      <p:pic>
        <p:nvPicPr>
          <p:cNvPr id="3" name="Image 2"/>
          <p:cNvPicPr>
            <a:picLocks noChangeAspect="1"/>
          </p:cNvPicPr>
          <p:nvPr/>
        </p:nvPicPr>
        <p:blipFill rotWithShape="1">
          <a:blip r:embed="rId2"/>
          <a:srcRect l="35960" t="42668" r="19091"/>
          <a:stretch/>
        </p:blipFill>
        <p:spPr>
          <a:xfrm>
            <a:off x="179512" y="2852936"/>
            <a:ext cx="4051494" cy="3024336"/>
          </a:xfrm>
          <a:prstGeom prst="rect">
            <a:avLst/>
          </a:prstGeom>
        </p:spPr>
      </p:pic>
      <p:sp>
        <p:nvSpPr>
          <p:cNvPr id="6" name="Titre 1"/>
          <p:cNvSpPr txBox="1">
            <a:spLocks/>
          </p:cNvSpPr>
          <p:nvPr/>
        </p:nvSpPr>
        <p:spPr bwMode="auto">
          <a:xfrm>
            <a:off x="2627784" y="2456"/>
            <a:ext cx="6408712" cy="1152128"/>
          </a:xfrm>
          <a:prstGeom prst="rect">
            <a:avLst/>
          </a:prstGeom>
        </p:spPr>
        <p:txBody>
          <a:bodyPr vert="horz" lIns="36000" tIns="0" rIns="36000" bIns="0" rtlCol="0" anchor="b">
            <a:normAutofit fontScale="97500"/>
          </a:bodyPr>
          <a:lstStyle>
            <a:lvl1pPr algn="l" defTabSz="914400">
              <a:lnSpc>
                <a:spcPct val="90000"/>
              </a:lnSpc>
              <a:spcBef>
                <a:spcPts val="0"/>
              </a:spcBef>
              <a:buNone/>
              <a:defRPr sz="3400">
                <a:solidFill>
                  <a:schemeClr val="tx2"/>
                </a:solidFill>
                <a:latin typeface="+mj-lt"/>
                <a:ea typeface="+mj-ea"/>
                <a:cs typeface="+mj-cs"/>
              </a:defRPr>
            </a:lvl1pPr>
          </a:lstStyle>
          <a:p>
            <a:r>
              <a:rPr lang="fr-FR" dirty="0" smtClean="0"/>
              <a:t>Étape 5 : Les données auteur(s) (6/6)</a:t>
            </a:r>
            <a:endParaRPr lang="fr-FR" dirty="0"/>
          </a:p>
        </p:txBody>
      </p:sp>
      <p:sp>
        <p:nvSpPr>
          <p:cNvPr id="4" name="Rectangle 3"/>
          <p:cNvSpPr/>
          <p:nvPr/>
        </p:nvSpPr>
        <p:spPr>
          <a:xfrm>
            <a:off x="395536" y="3789040"/>
            <a:ext cx="3600400" cy="64807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84027" y="5158349"/>
            <a:ext cx="3600400" cy="648072"/>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26601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HAL : un site, des portails, des collections - Exemple</a:t>
            </a:r>
            <a:endParaRPr lang="fr-FR" dirty="0"/>
          </a:p>
        </p:txBody>
      </p:sp>
      <p:sp>
        <p:nvSpPr>
          <p:cNvPr id="3" name="Espace réservé du texte 2"/>
          <p:cNvSpPr>
            <a:spLocks noGrp="1"/>
          </p:cNvSpPr>
          <p:nvPr>
            <p:ph type="body" sz="quarter" idx="12"/>
          </p:nvPr>
        </p:nvSpPr>
        <p:spPr>
          <a:xfrm>
            <a:off x="827584" y="5208789"/>
            <a:ext cx="5165060" cy="935509"/>
          </a:xfrm>
        </p:spPr>
        <p:txBody>
          <a:bodyPr>
            <a:normAutofit fontScale="85000" lnSpcReduction="20000"/>
          </a:bodyPr>
          <a:lstStyle/>
          <a:p>
            <a:endParaRPr lang="fr-FR" dirty="0"/>
          </a:p>
          <a:p>
            <a:r>
              <a:rPr lang="fr-FR" dirty="0" smtClean="0"/>
              <a:t>Si votre publication a bien été déposée dans HAL mais que vous ne la retrouvez pas dans la collection de votre laboratoire, c’est que vous n’avez pas été bien affilié.</a:t>
            </a:r>
            <a:endParaRPr lang="fr-FR" dirty="0"/>
          </a:p>
        </p:txBody>
      </p:sp>
      <p:sp>
        <p:nvSpPr>
          <p:cNvPr id="4" name="Espace réservé du texte 3"/>
          <p:cNvSpPr>
            <a:spLocks noGrp="1"/>
          </p:cNvSpPr>
          <p:nvPr>
            <p:ph type="body" sz="quarter" idx="15"/>
          </p:nvPr>
        </p:nvSpPr>
        <p:spPr/>
        <p:txBody>
          <a:bodyPr/>
          <a:lstStyle/>
          <a:p>
            <a:endParaRPr lang="fr-FR"/>
          </a:p>
        </p:txBody>
      </p:sp>
      <p:pic>
        <p:nvPicPr>
          <p:cNvPr id="5" name="Image 4"/>
          <p:cNvPicPr>
            <a:picLocks noChangeAspect="1"/>
          </p:cNvPicPr>
          <p:nvPr/>
        </p:nvPicPr>
        <p:blipFill>
          <a:blip r:embed="rId3"/>
          <a:stretch>
            <a:fillRect/>
          </a:stretch>
        </p:blipFill>
        <p:spPr>
          <a:xfrm>
            <a:off x="827584" y="2492896"/>
            <a:ext cx="5165060" cy="2625949"/>
          </a:xfrm>
          <a:prstGeom prst="rect">
            <a:avLst/>
          </a:prstGeom>
        </p:spPr>
      </p:pic>
      <p:pic>
        <p:nvPicPr>
          <p:cNvPr id="6" name="Image 5"/>
          <p:cNvPicPr>
            <a:picLocks noChangeAspect="1"/>
          </p:cNvPicPr>
          <p:nvPr/>
        </p:nvPicPr>
        <p:blipFill>
          <a:blip r:embed="rId4"/>
          <a:stretch>
            <a:fillRect/>
          </a:stretch>
        </p:blipFill>
        <p:spPr>
          <a:xfrm>
            <a:off x="6300192" y="2066646"/>
            <a:ext cx="1863036" cy="4531863"/>
          </a:xfrm>
          <a:prstGeom prst="rect">
            <a:avLst/>
          </a:prstGeom>
        </p:spPr>
      </p:pic>
      <p:sp>
        <p:nvSpPr>
          <p:cNvPr id="7" name="Rectangle 6"/>
          <p:cNvSpPr/>
          <p:nvPr/>
        </p:nvSpPr>
        <p:spPr>
          <a:xfrm>
            <a:off x="2555776" y="4581128"/>
            <a:ext cx="2088232"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444208" y="6162234"/>
            <a:ext cx="900100" cy="363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430983" y="4653136"/>
            <a:ext cx="900100" cy="363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430982" y="4290026"/>
            <a:ext cx="1453385" cy="363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014070" y="3645665"/>
            <a:ext cx="909858" cy="143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5004048" y="4437112"/>
            <a:ext cx="1224136" cy="216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Connecteur droit avec flèche 13"/>
          <p:cNvCxnSpPr/>
          <p:nvPr/>
        </p:nvCxnSpPr>
        <p:spPr>
          <a:xfrm>
            <a:off x="5156448" y="4805536"/>
            <a:ext cx="1215752" cy="174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a:off x="5076056" y="4930773"/>
            <a:ext cx="1224136" cy="12648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621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Étape 6 : Valider le dépôt (1/5)</a:t>
            </a:r>
            <a:endParaRPr lang="fr-FR" dirty="0"/>
          </a:p>
        </p:txBody>
      </p:sp>
      <p:sp>
        <p:nvSpPr>
          <p:cNvPr id="4" name="Espace réservé du texte 3"/>
          <p:cNvSpPr>
            <a:spLocks noGrp="1"/>
          </p:cNvSpPr>
          <p:nvPr>
            <p:ph type="body" sz="quarter" idx="12"/>
          </p:nvPr>
        </p:nvSpPr>
        <p:spPr/>
        <p:txBody>
          <a:bodyPr/>
          <a:lstStyle/>
          <a:p>
            <a:r>
              <a:rPr lang="fr-FR" dirty="0" smtClean="0">
                <a:solidFill>
                  <a:schemeClr val="accent2"/>
                </a:solidFill>
                <a:latin typeface="+mn-lt"/>
              </a:rPr>
              <a:t>Une fois toutes les métadonnées complétées, vous pouvez valider le dépôt. S’il </a:t>
            </a:r>
            <a:r>
              <a:rPr lang="fr-FR" b="1" dirty="0" smtClean="0">
                <a:solidFill>
                  <a:schemeClr val="accent2"/>
                </a:solidFill>
                <a:latin typeface="+mn-lt"/>
              </a:rPr>
              <a:t>manque des métadonnées obligatoires, elles seront affichées en rouge</a:t>
            </a:r>
            <a:r>
              <a:rPr lang="fr-FR" dirty="0" smtClean="0">
                <a:solidFill>
                  <a:schemeClr val="accent2"/>
                </a:solidFill>
                <a:latin typeface="+mn-lt"/>
              </a:rPr>
              <a:t>.</a:t>
            </a:r>
          </a:p>
          <a:p>
            <a:endParaRPr lang="fr-FR" dirty="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Faire un </a:t>
            </a:r>
            <a:r>
              <a:rPr lang="fr-FR" dirty="0" smtClean="0"/>
              <a:t>dépôt</a:t>
            </a:r>
            <a:endParaRPr lang="fr-FR" dirty="0"/>
          </a:p>
        </p:txBody>
      </p:sp>
      <p:pic>
        <p:nvPicPr>
          <p:cNvPr id="3" name="Image 2"/>
          <p:cNvPicPr>
            <a:picLocks noChangeAspect="1"/>
          </p:cNvPicPr>
          <p:nvPr/>
        </p:nvPicPr>
        <p:blipFill>
          <a:blip r:embed="rId2"/>
          <a:stretch>
            <a:fillRect/>
          </a:stretch>
        </p:blipFill>
        <p:spPr>
          <a:xfrm>
            <a:off x="697385" y="3443411"/>
            <a:ext cx="7994103" cy="3008933"/>
          </a:xfrm>
          <a:prstGeom prst="rect">
            <a:avLst/>
          </a:prstGeom>
        </p:spPr>
      </p:pic>
    </p:spTree>
    <p:extLst>
      <p:ext uri="{BB962C8B-B14F-4D97-AF65-F5344CB8AC3E}">
        <p14:creationId xmlns:p14="http://schemas.microsoft.com/office/powerpoint/2010/main" val="29497645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Étape 6 : Valider le dépôt </a:t>
            </a:r>
            <a:r>
              <a:rPr lang="fr-FR" dirty="0" smtClean="0"/>
              <a:t>(2/5)</a:t>
            </a:r>
            <a:endParaRPr lang="fr-FR" dirty="0"/>
          </a:p>
        </p:txBody>
      </p:sp>
      <p:pic>
        <p:nvPicPr>
          <p:cNvPr id="5" name="Espace réservé du contenu 4"/>
          <p:cNvPicPr>
            <a:picLocks noGrp="1" noChangeAspect="1"/>
          </p:cNvPicPr>
          <p:nvPr>
            <p:ph idx="1"/>
          </p:nvPr>
        </p:nvPicPr>
        <p:blipFill>
          <a:blip r:embed="rId3"/>
          <a:stretch>
            <a:fillRect/>
          </a:stretch>
        </p:blipFill>
        <p:spPr>
          <a:xfrm>
            <a:off x="1982633" y="2276475"/>
            <a:ext cx="5872471" cy="4032250"/>
          </a:xfrm>
          <a:prstGeom prst="rect">
            <a:avLst/>
          </a:prstGeom>
        </p:spPr>
      </p:pic>
      <p:sp>
        <p:nvSpPr>
          <p:cNvPr id="3" name="Espace réservé du pied de page 2"/>
          <p:cNvSpPr>
            <a:spLocks noGrp="1"/>
          </p:cNvSpPr>
          <p:nvPr>
            <p:ph type="ftr" sz="quarter" idx="11"/>
          </p:nvPr>
        </p:nvSpPr>
        <p:spPr/>
        <p:txBody>
          <a:bodyPr/>
          <a:lstStyle/>
          <a:p>
            <a:pPr>
              <a:defRPr/>
            </a:pPr>
            <a:r>
              <a:rPr lang="fr-FR" smtClean="0"/>
              <a:t>Titre de la présentation</a:t>
            </a:r>
            <a:endParaRPr lang="fr-FR"/>
          </a:p>
        </p:txBody>
      </p:sp>
      <p:sp>
        <p:nvSpPr>
          <p:cNvPr id="15" name="Rectangle 14"/>
          <p:cNvSpPr/>
          <p:nvPr/>
        </p:nvSpPr>
        <p:spPr bwMode="auto">
          <a:xfrm>
            <a:off x="2609225" y="4797152"/>
            <a:ext cx="2309643" cy="4211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bwMode="auto">
          <a:xfrm>
            <a:off x="2195736" y="5373216"/>
            <a:ext cx="1512168" cy="9355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Étape 6 : Valider le dépôt </a:t>
            </a:r>
            <a:r>
              <a:rPr lang="fr-FR" dirty="0" smtClean="0"/>
              <a:t>(3/5)</a:t>
            </a:r>
            <a:endParaRPr lang="fr-FR" sz="2400" dirty="0"/>
          </a:p>
        </p:txBody>
      </p:sp>
      <p:sp>
        <p:nvSpPr>
          <p:cNvPr id="4" name="Espace réservé du texte 3"/>
          <p:cNvSpPr>
            <a:spLocks noGrp="1"/>
          </p:cNvSpPr>
          <p:nvPr>
            <p:ph type="body" sz="quarter" idx="12"/>
          </p:nvPr>
        </p:nvSpPr>
        <p:spPr/>
        <p:txBody>
          <a:bodyPr/>
          <a:lstStyle/>
          <a:p>
            <a:r>
              <a:rPr lang="fr-FR" sz="2400" dirty="0">
                <a:solidFill>
                  <a:schemeClr val="accent2"/>
                </a:solidFill>
              </a:rPr>
              <a:t>Les délais de </a:t>
            </a:r>
            <a:r>
              <a:rPr lang="fr-FR" sz="2400" dirty="0" smtClean="0">
                <a:solidFill>
                  <a:schemeClr val="accent2"/>
                </a:solidFill>
              </a:rPr>
              <a:t>validation</a:t>
            </a:r>
          </a:p>
          <a:p>
            <a:endParaRPr lang="fr-FR" dirty="0">
              <a:solidFill>
                <a:schemeClr val="accent2"/>
              </a:solidFill>
              <a:latin typeface="+mn-lt"/>
            </a:endParaRPr>
          </a:p>
          <a:p>
            <a:r>
              <a:rPr lang="fr-FR" dirty="0" smtClean="0">
                <a:solidFill>
                  <a:schemeClr val="accent2"/>
                </a:solidFill>
                <a:latin typeface="+mn-lt"/>
              </a:rPr>
              <a:t>Chaque dépôt est vérifié manuellement par un modérateur du CCSD. Cela peut entraîner parfois un ralentissement dans les mises en ligne, en particulier autour de périodes chargées (CRAC et RIBAC).</a:t>
            </a:r>
          </a:p>
          <a:p>
            <a:endParaRPr lang="fr-FR" dirty="0">
              <a:solidFill>
                <a:schemeClr val="accent2"/>
              </a:solidFill>
              <a:latin typeface="+mn-lt"/>
            </a:endParaRPr>
          </a:p>
          <a:p>
            <a:r>
              <a:rPr lang="fr-FR" dirty="0" smtClean="0">
                <a:solidFill>
                  <a:schemeClr val="accent2"/>
                </a:solidFill>
                <a:latin typeface="+mn-lt"/>
              </a:rPr>
              <a:t>Le CCSD a rédigé une FAQ autour du CRAC et RIBAC, et les délais de mise en ligne :</a:t>
            </a:r>
          </a:p>
          <a:p>
            <a:r>
              <a:rPr lang="fr-FR" dirty="0">
                <a:solidFill>
                  <a:schemeClr val="accent2"/>
                </a:solidFill>
                <a:latin typeface="+mn-lt"/>
                <a:hlinkClick r:id="rId2"/>
              </a:rPr>
              <a:t>https://doc.archives-ouvertes.fr/support</a:t>
            </a:r>
            <a:r>
              <a:rPr lang="fr-FR" dirty="0" smtClean="0">
                <a:solidFill>
                  <a:schemeClr val="accent2"/>
                </a:solidFill>
                <a:latin typeface="+mn-lt"/>
                <a:hlinkClick r:id="rId2"/>
              </a:rPr>
              <a:t>/</a:t>
            </a:r>
            <a:endParaRPr lang="fr-FR" dirty="0" smtClean="0">
              <a:solidFill>
                <a:schemeClr val="accent2"/>
              </a:solidFill>
              <a:latin typeface="+mn-lt"/>
            </a:endParaRPr>
          </a:p>
          <a:p>
            <a:endParaRPr lang="fr-FR" dirty="0" smtClean="0">
              <a:solidFill>
                <a:schemeClr val="accent2"/>
              </a:solidFill>
              <a:latin typeface="+mn-lt"/>
            </a:endParaRPr>
          </a:p>
          <a:p>
            <a:endParaRPr lang="fr-FR" dirty="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La modération du </a:t>
            </a:r>
            <a:r>
              <a:rPr lang="fr-FR" dirty="0" smtClean="0"/>
              <a:t>dépôt</a:t>
            </a:r>
            <a:endParaRPr lang="fr-FR" dirty="0"/>
          </a:p>
        </p:txBody>
      </p:sp>
    </p:spTree>
    <p:extLst>
      <p:ext uri="{BB962C8B-B14F-4D97-AF65-F5344CB8AC3E}">
        <p14:creationId xmlns:p14="http://schemas.microsoft.com/office/powerpoint/2010/main" val="2343889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710952"/>
          </a:xfrm>
        </p:spPr>
        <p:txBody>
          <a:bodyPr>
            <a:normAutofit/>
          </a:bodyPr>
          <a:lstStyle/>
          <a:p>
            <a:r>
              <a:rPr lang="fr-FR" dirty="0"/>
              <a:t>Étape 6 : Valider le dépôt </a:t>
            </a:r>
            <a:r>
              <a:rPr lang="fr-FR" dirty="0" smtClean="0"/>
              <a:t>(4/5)</a:t>
            </a:r>
            <a:endParaRPr lang="fr-FR" dirty="0"/>
          </a:p>
        </p:txBody>
      </p:sp>
      <p:sp>
        <p:nvSpPr>
          <p:cNvPr id="4" name="Espace réservé du texte 3"/>
          <p:cNvSpPr>
            <a:spLocks noGrp="1"/>
          </p:cNvSpPr>
          <p:nvPr>
            <p:ph type="body" sz="quarter" idx="12"/>
          </p:nvPr>
        </p:nvSpPr>
        <p:spPr/>
        <p:txBody>
          <a:bodyPr>
            <a:normAutofit fontScale="92500" lnSpcReduction="10000"/>
          </a:bodyPr>
          <a:lstStyle/>
          <a:p>
            <a:r>
              <a:rPr lang="fr-FR" sz="2400" dirty="0">
                <a:solidFill>
                  <a:schemeClr val="accent2"/>
                </a:solidFill>
              </a:rPr>
              <a:t>Les raisons courantes de </a:t>
            </a:r>
            <a:r>
              <a:rPr lang="fr-FR" sz="2400" dirty="0" smtClean="0">
                <a:solidFill>
                  <a:schemeClr val="accent2"/>
                </a:solidFill>
              </a:rPr>
              <a:t>refus</a:t>
            </a:r>
          </a:p>
          <a:p>
            <a:endParaRPr lang="fr-FR" dirty="0">
              <a:solidFill>
                <a:schemeClr val="accent2"/>
              </a:solidFill>
              <a:latin typeface="+mn-lt"/>
            </a:endParaRPr>
          </a:p>
          <a:p>
            <a:r>
              <a:rPr lang="fr-FR" dirty="0" smtClean="0">
                <a:solidFill>
                  <a:schemeClr val="accent2"/>
                </a:solidFill>
                <a:latin typeface="+mn-lt"/>
              </a:rPr>
              <a:t>Une fois votre dépôt fait, l’équipe de modération du CCSD s’occupe de le vérifier avant la mise en ligne.</a:t>
            </a:r>
          </a:p>
          <a:p>
            <a:r>
              <a:rPr lang="fr-FR" dirty="0" smtClean="0">
                <a:solidFill>
                  <a:schemeClr val="accent2"/>
                </a:solidFill>
                <a:latin typeface="+mn-lt"/>
              </a:rPr>
              <a:t>Vous pouvez recevoir à cet étape un mail du CCSD vous indiquant que votre dépôt ne peut pas être publié en l’état.</a:t>
            </a:r>
          </a:p>
          <a:p>
            <a:endParaRPr lang="fr-FR" dirty="0">
              <a:solidFill>
                <a:schemeClr val="accent2"/>
              </a:solidFill>
              <a:latin typeface="+mn-lt"/>
            </a:endParaRPr>
          </a:p>
          <a:p>
            <a:r>
              <a:rPr lang="fr-FR" dirty="0" smtClean="0">
                <a:solidFill>
                  <a:schemeClr val="accent2"/>
                </a:solidFill>
                <a:latin typeface="+mn-lt"/>
              </a:rPr>
              <a:t>Généralement, les refus sont causés par :</a:t>
            </a:r>
          </a:p>
          <a:p>
            <a:pPr marL="285750" indent="-285750">
              <a:buFont typeface="Arial" panose="020B0604020202020204" pitchFamily="34" charset="0"/>
              <a:buChar char="•"/>
            </a:pPr>
            <a:r>
              <a:rPr lang="fr-FR" dirty="0" smtClean="0">
                <a:solidFill>
                  <a:schemeClr val="accent2"/>
                </a:solidFill>
                <a:latin typeface="+mn-lt"/>
              </a:rPr>
              <a:t>Le dépôt d’un fichier éditeur et non d’un manuscrit auteur.</a:t>
            </a:r>
          </a:p>
          <a:p>
            <a:pPr marL="285750" indent="-285750">
              <a:buFont typeface="Arial" panose="020B0604020202020204" pitchFamily="34" charset="0"/>
              <a:buChar char="•"/>
            </a:pPr>
            <a:r>
              <a:rPr lang="fr-FR" dirty="0" smtClean="0">
                <a:solidFill>
                  <a:schemeClr val="accent2"/>
                </a:solidFill>
                <a:latin typeface="+mn-lt"/>
              </a:rPr>
              <a:t>Un manuscrit auteur sans auteur, sans titre, ou avec le titre provisoire</a:t>
            </a:r>
          </a:p>
          <a:p>
            <a:pPr marL="285750" indent="-285750">
              <a:buFont typeface="Arial" panose="020B0604020202020204" pitchFamily="34" charset="0"/>
              <a:buChar char="•"/>
            </a:pPr>
            <a:r>
              <a:rPr lang="fr-FR" dirty="0" smtClean="0">
                <a:solidFill>
                  <a:schemeClr val="accent2"/>
                </a:solidFill>
                <a:latin typeface="+mn-lt"/>
              </a:rPr>
              <a:t>Des auteurs manquants ou pas dans le bon ordre.</a:t>
            </a:r>
          </a:p>
          <a:p>
            <a:pPr marL="285750" indent="-285750">
              <a:buFont typeface="Arial" panose="020B0604020202020204" pitchFamily="34" charset="0"/>
              <a:buChar char="•"/>
            </a:pPr>
            <a:r>
              <a:rPr lang="fr-FR" dirty="0" smtClean="0">
                <a:solidFill>
                  <a:schemeClr val="accent2"/>
                </a:solidFill>
                <a:latin typeface="+mn-lt"/>
              </a:rPr>
              <a:t>Un type de document non-admis dans HAL (bibliographie, contenu non académique).</a:t>
            </a:r>
          </a:p>
          <a:p>
            <a:pPr marL="285750" indent="-285750">
              <a:buFont typeface="Arial" panose="020B0604020202020204" pitchFamily="34" charset="0"/>
              <a:buChar char="•"/>
            </a:pPr>
            <a:endParaRPr lang="fr-FR" dirty="0">
              <a:solidFill>
                <a:schemeClr val="accent2"/>
              </a:solidFill>
              <a:latin typeface="+mn-lt"/>
            </a:endParaRPr>
          </a:p>
          <a:p>
            <a:r>
              <a:rPr lang="fr-FR" dirty="0">
                <a:solidFill>
                  <a:schemeClr val="accent2"/>
                </a:solidFill>
                <a:latin typeface="+mn-lt"/>
                <a:hlinkClick r:id="rId2"/>
              </a:rPr>
              <a:t>https://doc.archives-ouvertes.fr/guide_utilisateurs/verification-des-depots-avant-leur-mise-en-ligne</a:t>
            </a:r>
            <a:r>
              <a:rPr lang="fr-FR" dirty="0" smtClean="0">
                <a:solidFill>
                  <a:schemeClr val="accent2"/>
                </a:solidFill>
                <a:latin typeface="+mn-lt"/>
                <a:hlinkClick r:id="rId2"/>
              </a:rPr>
              <a:t>/</a:t>
            </a:r>
            <a:endParaRPr lang="fr-FR" dirty="0" smtClean="0">
              <a:solidFill>
                <a:schemeClr val="accent2"/>
              </a:solidFill>
              <a:latin typeface="+mn-lt"/>
            </a:endParaRPr>
          </a:p>
          <a:p>
            <a:endParaRPr lang="fr-FR" dirty="0" smtClean="0">
              <a:solidFill>
                <a:schemeClr val="accent2"/>
              </a:solidFill>
              <a:latin typeface="+mn-lt"/>
            </a:endParaRPr>
          </a:p>
          <a:p>
            <a:pPr marL="285750" indent="-285750">
              <a:buFont typeface="Arial" panose="020B0604020202020204" pitchFamily="34" charset="0"/>
              <a:buChar char="•"/>
            </a:pPr>
            <a:endParaRPr lang="fr-FR" dirty="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La modération du </a:t>
            </a:r>
            <a:r>
              <a:rPr lang="fr-FR" dirty="0" smtClean="0"/>
              <a:t>dépôt</a:t>
            </a:r>
            <a:endParaRPr lang="fr-FR" dirty="0"/>
          </a:p>
        </p:txBody>
      </p:sp>
    </p:spTree>
    <p:extLst>
      <p:ext uri="{BB962C8B-B14F-4D97-AF65-F5344CB8AC3E}">
        <p14:creationId xmlns:p14="http://schemas.microsoft.com/office/powerpoint/2010/main" val="33613658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043608" y="2204864"/>
            <a:ext cx="7561262" cy="4032250"/>
          </a:xfrm>
        </p:spPr>
        <p:txBody>
          <a:bodyPr/>
          <a:lstStyle/>
          <a:p>
            <a:r>
              <a:rPr lang="fr-FR" dirty="0" smtClean="0">
                <a:solidFill>
                  <a:schemeClr val="accent2"/>
                </a:solidFill>
              </a:rPr>
              <a:t>Pour être accepté dans HAL, le manuscrit auteur accepté doit :</a:t>
            </a:r>
          </a:p>
          <a:p>
            <a:endParaRPr lang="fr-FR" dirty="0" smtClean="0">
              <a:solidFill>
                <a:schemeClr val="accent2"/>
              </a:solidFill>
              <a:latin typeface="+mn-lt"/>
            </a:endParaRPr>
          </a:p>
          <a:p>
            <a:pPr marL="285750" indent="-285750">
              <a:buFont typeface="Arial" panose="020B0604020202020204" pitchFamily="34" charset="0"/>
              <a:buChar char="•"/>
            </a:pPr>
            <a:r>
              <a:rPr lang="fr-FR" dirty="0" smtClean="0">
                <a:solidFill>
                  <a:schemeClr val="accent2"/>
                </a:solidFill>
                <a:latin typeface="+mn-lt"/>
              </a:rPr>
              <a:t>Contenir les figures et tables ainsi que leurs légendes.</a:t>
            </a:r>
          </a:p>
          <a:p>
            <a:pPr marL="285750" indent="-285750">
              <a:buFont typeface="Arial" panose="020B0604020202020204" pitchFamily="34" charset="0"/>
              <a:buChar char="•"/>
            </a:pPr>
            <a:r>
              <a:rPr lang="fr-FR" dirty="0" smtClean="0">
                <a:solidFill>
                  <a:schemeClr val="accent2"/>
                </a:solidFill>
                <a:latin typeface="+mn-lt"/>
              </a:rPr>
              <a:t>Contenir le titre final de l’article tel qu’il a été publié.</a:t>
            </a:r>
          </a:p>
          <a:p>
            <a:pPr marL="285750" indent="-285750">
              <a:buFont typeface="Arial" panose="020B0604020202020204" pitchFamily="34" charset="0"/>
              <a:buChar char="•"/>
            </a:pPr>
            <a:r>
              <a:rPr lang="fr-FR" dirty="0" smtClean="0">
                <a:solidFill>
                  <a:schemeClr val="accent2"/>
                </a:solidFill>
                <a:latin typeface="+mn-lt"/>
              </a:rPr>
              <a:t>Contenir tous les auteurs dans le bon ordre ainsi que leurs affiliations.</a:t>
            </a:r>
          </a:p>
          <a:p>
            <a:pPr marL="285750" indent="-285750">
              <a:buFont typeface="Arial" panose="020B0604020202020204" pitchFamily="34" charset="0"/>
              <a:buChar char="•"/>
            </a:pPr>
            <a:r>
              <a:rPr lang="fr-FR" dirty="0" smtClean="0">
                <a:solidFill>
                  <a:schemeClr val="accent2"/>
                </a:solidFill>
                <a:latin typeface="+mn-lt"/>
              </a:rPr>
              <a:t>Le </a:t>
            </a:r>
            <a:r>
              <a:rPr lang="fr-FR" dirty="0" err="1" smtClean="0">
                <a:solidFill>
                  <a:schemeClr val="accent2"/>
                </a:solidFill>
                <a:latin typeface="+mn-lt"/>
              </a:rPr>
              <a:t>template</a:t>
            </a:r>
            <a:r>
              <a:rPr lang="fr-FR" dirty="0" smtClean="0">
                <a:solidFill>
                  <a:schemeClr val="accent2"/>
                </a:solidFill>
                <a:latin typeface="+mn-lt"/>
              </a:rPr>
              <a:t> éditeur est accepté</a:t>
            </a:r>
          </a:p>
          <a:p>
            <a:pPr marL="285750" indent="-285750">
              <a:buFont typeface="Arial" panose="020B0604020202020204" pitchFamily="34" charset="0"/>
              <a:buChar char="•"/>
            </a:pPr>
            <a:r>
              <a:rPr lang="fr-FR" dirty="0" smtClean="0">
                <a:solidFill>
                  <a:schemeClr val="accent2"/>
                </a:solidFill>
                <a:latin typeface="+mn-lt"/>
              </a:rPr>
              <a:t>Ne pas contenir la pagination éditeur.</a:t>
            </a:r>
          </a:p>
          <a:p>
            <a:pPr marL="285750" indent="-285750">
              <a:buFont typeface="Arial" panose="020B0604020202020204" pitchFamily="34" charset="0"/>
              <a:buChar char="•"/>
            </a:pPr>
            <a:r>
              <a:rPr lang="fr-FR" dirty="0" smtClean="0">
                <a:solidFill>
                  <a:schemeClr val="accent2"/>
                </a:solidFill>
                <a:latin typeface="+mn-lt"/>
              </a:rPr>
              <a:t>Ne pas contenir de mention de copyright de l’éditeur.</a:t>
            </a:r>
          </a:p>
          <a:p>
            <a:pPr marL="285750" indent="-285750">
              <a:buFont typeface="Arial" panose="020B0604020202020204" pitchFamily="34" charset="0"/>
              <a:buChar char="•"/>
            </a:pPr>
            <a:r>
              <a:rPr lang="fr-FR" dirty="0" smtClean="0">
                <a:solidFill>
                  <a:schemeClr val="accent2"/>
                </a:solidFill>
                <a:latin typeface="+mn-lt"/>
              </a:rPr>
              <a:t>Le DOI et/ou le lien vers la publication publiée est permis.</a:t>
            </a:r>
          </a:p>
          <a:p>
            <a:pPr marL="285750" indent="-285750">
              <a:buFont typeface="Arial" panose="020B0604020202020204" pitchFamily="34" charset="0"/>
              <a:buChar char="•"/>
            </a:pPr>
            <a:endParaRPr lang="fr-FR" dirty="0" smtClean="0">
              <a:solidFill>
                <a:schemeClr val="accent2"/>
              </a:solidFill>
              <a:latin typeface="+mn-lt"/>
            </a:endParaRPr>
          </a:p>
          <a:p>
            <a:pPr marL="285750" indent="-285750">
              <a:buFont typeface="Arial" panose="020B0604020202020204" pitchFamily="34" charset="0"/>
              <a:buChar char="•"/>
            </a:pPr>
            <a:endParaRPr lang="fr-FR" dirty="0">
              <a:solidFill>
                <a:schemeClr val="accent2"/>
              </a:solidFill>
              <a:latin typeface="+mn-lt"/>
            </a:endParaRPr>
          </a:p>
        </p:txBody>
      </p:sp>
      <p:sp>
        <p:nvSpPr>
          <p:cNvPr id="5" name="Espace réservé du texte 4"/>
          <p:cNvSpPr>
            <a:spLocks noGrp="1"/>
          </p:cNvSpPr>
          <p:nvPr>
            <p:ph type="body" sz="quarter" idx="15"/>
          </p:nvPr>
        </p:nvSpPr>
        <p:spPr>
          <a:xfrm>
            <a:off x="1152932" y="6598509"/>
            <a:ext cx="2160000" cy="107722"/>
          </a:xfrm>
        </p:spPr>
        <p:txBody>
          <a:bodyPr/>
          <a:lstStyle/>
          <a:p>
            <a:r>
              <a:rPr lang="fr-FR" dirty="0"/>
              <a:t>Déposer : </a:t>
            </a:r>
            <a:r>
              <a:rPr lang="fr-FR" dirty="0" smtClean="0"/>
              <a:t>préambule</a:t>
            </a:r>
            <a:endParaRPr lang="fr-FR" dirty="0"/>
          </a:p>
        </p:txBody>
      </p:sp>
      <p:sp>
        <p:nvSpPr>
          <p:cNvPr id="2" name="Rectangle 1"/>
          <p:cNvSpPr/>
          <p:nvPr/>
        </p:nvSpPr>
        <p:spPr>
          <a:xfrm>
            <a:off x="899592" y="1245885"/>
            <a:ext cx="7189789" cy="600164"/>
          </a:xfrm>
          <a:prstGeom prst="rect">
            <a:avLst/>
          </a:prstGeom>
        </p:spPr>
        <p:txBody>
          <a:bodyPr wrap="none">
            <a:spAutoFit/>
          </a:bodyPr>
          <a:lstStyle/>
          <a:p>
            <a:r>
              <a:rPr lang="fr-FR" sz="3300" dirty="0">
                <a:solidFill>
                  <a:schemeClr val="accent2"/>
                </a:solidFill>
                <a:latin typeface="+mj-lt"/>
              </a:rPr>
              <a:t>Étape 6 : Valider le dépôt </a:t>
            </a:r>
            <a:r>
              <a:rPr lang="fr-FR" sz="3300" dirty="0" smtClean="0">
                <a:solidFill>
                  <a:schemeClr val="accent2"/>
                </a:solidFill>
                <a:latin typeface="+mj-lt"/>
              </a:rPr>
              <a:t>(5/5</a:t>
            </a:r>
            <a:r>
              <a:rPr lang="fr-FR" sz="3300" dirty="0">
                <a:solidFill>
                  <a:schemeClr val="accent2"/>
                </a:solidFill>
                <a:latin typeface="+mj-lt"/>
              </a:rPr>
              <a:t>)</a:t>
            </a:r>
          </a:p>
        </p:txBody>
      </p:sp>
    </p:spTree>
    <p:extLst>
      <p:ext uri="{BB962C8B-B14F-4D97-AF65-F5344CB8AC3E}">
        <p14:creationId xmlns:p14="http://schemas.microsoft.com/office/powerpoint/2010/main" val="3987284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a:t>
            </a:r>
            <a:endParaRPr lang="fr-FR" dirty="0"/>
          </a:p>
        </p:txBody>
      </p:sp>
      <p:sp>
        <p:nvSpPr>
          <p:cNvPr id="3" name="Espace réservé du texte 2"/>
          <p:cNvSpPr>
            <a:spLocks noGrp="1"/>
          </p:cNvSpPr>
          <p:nvPr>
            <p:ph type="body" idx="1"/>
          </p:nvPr>
        </p:nvSpPr>
        <p:spPr/>
        <p:txBody>
          <a:bodyPr/>
          <a:lstStyle/>
          <a:p>
            <a:r>
              <a:rPr lang="fr-FR" dirty="0" smtClean="0"/>
              <a:t>Outils HAL</a:t>
            </a:r>
            <a:endParaRPr lang="fr-FR" dirty="0"/>
          </a:p>
        </p:txBody>
      </p:sp>
    </p:spTree>
    <p:extLst>
      <p:ext uri="{BB962C8B-B14F-4D97-AF65-F5344CB8AC3E}">
        <p14:creationId xmlns:p14="http://schemas.microsoft.com/office/powerpoint/2010/main" val="38048438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HAL</a:t>
            </a:r>
            <a:endParaRPr lang="fr-FR" dirty="0"/>
          </a:p>
        </p:txBody>
      </p:sp>
      <p:sp>
        <p:nvSpPr>
          <p:cNvPr id="3" name="Espace réservé du texte 2"/>
          <p:cNvSpPr>
            <a:spLocks noGrp="1"/>
          </p:cNvSpPr>
          <p:nvPr>
            <p:ph type="body" sz="quarter" idx="12"/>
          </p:nvPr>
        </p:nvSpPr>
        <p:spPr/>
        <p:txBody>
          <a:bodyPr/>
          <a:lstStyle/>
          <a:p>
            <a:r>
              <a:rPr lang="fr-FR" b="1" dirty="0" smtClean="0">
                <a:hlinkClick r:id="rId2"/>
              </a:rPr>
              <a:t>Préparation fiche CRAC / RIBAC (CNRS)</a:t>
            </a:r>
            <a:endParaRPr lang="fr-FR" b="1" dirty="0" smtClean="0">
              <a:hlinkClick r:id="rId3"/>
            </a:endParaRPr>
          </a:p>
          <a:p>
            <a:endParaRPr lang="fr-FR" b="1" dirty="0">
              <a:hlinkClick r:id="rId3"/>
            </a:endParaRPr>
          </a:p>
          <a:p>
            <a:r>
              <a:rPr lang="fr-FR" b="1" dirty="0" err="1" smtClean="0">
                <a:hlinkClick r:id="rId3"/>
              </a:rPr>
              <a:t>My</a:t>
            </a:r>
            <a:r>
              <a:rPr lang="fr-FR" b="1" dirty="0" smtClean="0">
                <a:hlinkClick r:id="rId3"/>
              </a:rPr>
              <a:t> HAL </a:t>
            </a:r>
            <a:r>
              <a:rPr lang="fr-FR" b="1" dirty="0" smtClean="0"/>
              <a:t>– liste des publications, </a:t>
            </a:r>
            <a:r>
              <a:rPr lang="fr-FR" b="1" dirty="0"/>
              <a:t>déjà dans </a:t>
            </a:r>
            <a:r>
              <a:rPr lang="fr-FR" b="1" dirty="0" smtClean="0"/>
              <a:t>HAL, d’un auteur</a:t>
            </a:r>
          </a:p>
          <a:p>
            <a:endParaRPr lang="fr-FR" b="1" dirty="0"/>
          </a:p>
          <a:p>
            <a:r>
              <a:rPr lang="fr-FR" b="1" dirty="0" smtClean="0"/>
              <a:t>Outils pour les laboratoires / équipes (liste non exhaustive)</a:t>
            </a:r>
          </a:p>
          <a:p>
            <a:pPr marL="285750" indent="-285750">
              <a:buFont typeface="Arial" panose="020B0604020202020204" pitchFamily="34" charset="0"/>
              <a:buChar char="•"/>
            </a:pPr>
            <a:r>
              <a:rPr lang="fr-FR" b="1" dirty="0" smtClean="0">
                <a:hlinkClick r:id="rId4"/>
              </a:rPr>
              <a:t>OCDHAL</a:t>
            </a:r>
            <a:r>
              <a:rPr lang="fr-FR" b="1" dirty="0" smtClean="0"/>
              <a:t>  - tableau de bord et correction en masse de publications d’une collection HAL</a:t>
            </a:r>
          </a:p>
          <a:p>
            <a:pPr marL="285750" indent="-285750">
              <a:buFont typeface="Arial" panose="020B0604020202020204" pitchFamily="34" charset="0"/>
              <a:buChar char="•"/>
            </a:pPr>
            <a:r>
              <a:rPr lang="fr-FR" b="1" dirty="0" smtClean="0">
                <a:hlinkClick r:id="rId5"/>
              </a:rPr>
              <a:t>X2HAL</a:t>
            </a:r>
            <a:r>
              <a:rPr lang="fr-FR" dirty="0"/>
              <a:t> </a:t>
            </a:r>
            <a:r>
              <a:rPr lang="fr-FR" dirty="0" smtClean="0"/>
              <a:t>- import en masse de publications dans HAL (à l’échelle d’une équipe, d’un laboratoire)</a:t>
            </a:r>
          </a:p>
          <a:p>
            <a:pPr marL="285750" indent="-285750">
              <a:buFont typeface="Arial" panose="020B0604020202020204" pitchFamily="34" charset="0"/>
              <a:buChar char="•"/>
            </a:pPr>
            <a:r>
              <a:rPr lang="fr-FR" dirty="0" smtClean="0"/>
              <a:t>Plugins HAL – pour afficher la liste des publications HAL d’un chercheur, d’une équipe, d’un laboratoire sur un site web</a:t>
            </a:r>
          </a:p>
          <a:p>
            <a:endParaRPr lang="fr-FR" dirty="0"/>
          </a:p>
          <a:p>
            <a:r>
              <a:rPr lang="fr-FR" dirty="0" smtClean="0"/>
              <a:t>Plus d’informations : </a:t>
            </a:r>
            <a:r>
              <a:rPr lang="fr-FR" dirty="0" smtClean="0">
                <a:hlinkClick r:id="rId6"/>
              </a:rPr>
              <a:t>hal@sorbonne-universite.fr</a:t>
            </a:r>
            <a:r>
              <a:rPr lang="fr-FR" dirty="0" smtClean="0"/>
              <a:t> </a:t>
            </a: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13186746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a:t>
            </a:r>
            <a:endParaRPr lang="fr-FR" dirty="0"/>
          </a:p>
        </p:txBody>
      </p:sp>
      <p:sp>
        <p:nvSpPr>
          <p:cNvPr id="3" name="Espace réservé du texte 2"/>
          <p:cNvSpPr>
            <a:spLocks noGrp="1"/>
          </p:cNvSpPr>
          <p:nvPr>
            <p:ph type="body" idx="1"/>
          </p:nvPr>
        </p:nvSpPr>
        <p:spPr/>
        <p:txBody>
          <a:bodyPr/>
          <a:lstStyle/>
          <a:p>
            <a:r>
              <a:rPr lang="fr-FR" dirty="0" smtClean="0"/>
              <a:t>la Bibliothèque de Sorbonne Université vous accompagne </a:t>
            </a: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1272566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science ouverte au sein de la BSU</a:t>
            </a:r>
            <a:endParaRPr lang="fr-FR" dirty="0"/>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
        <p:nvSpPr>
          <p:cNvPr id="4" name="Espace réservé du texte 3"/>
          <p:cNvSpPr>
            <a:spLocks noGrp="1"/>
          </p:cNvSpPr>
          <p:nvPr>
            <p:ph type="body" sz="quarter" idx="12"/>
          </p:nvPr>
        </p:nvSpPr>
        <p:spPr/>
        <p:txBody>
          <a:bodyPr/>
          <a:lstStyle/>
          <a:p>
            <a:pPr marL="285750" indent="-285750">
              <a:buFont typeface="Arial" panose="020B0604020202020204" pitchFamily="34" charset="0"/>
              <a:buChar char="•"/>
            </a:pPr>
            <a:r>
              <a:rPr lang="fr-FR" dirty="0" smtClean="0"/>
              <a:t>Anne-Catherine </a:t>
            </a:r>
            <a:r>
              <a:rPr lang="fr-FR" dirty="0" err="1" smtClean="0"/>
              <a:t>Fritzinger</a:t>
            </a:r>
            <a:r>
              <a:rPr lang="fr-FR" dirty="0" smtClean="0"/>
              <a:t>, </a:t>
            </a:r>
            <a:r>
              <a:rPr lang="fr-FR" dirty="0"/>
              <a:t>Conseillère pour la science ouverte, l’édition académique et le patrimoine </a:t>
            </a:r>
            <a:endParaRPr lang="fr-FR" b="1" dirty="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Cellule Données &amp; Humanités numériques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Département Publications &amp; Open Access</a:t>
            </a:r>
          </a:p>
        </p:txBody>
      </p:sp>
      <p:sp>
        <p:nvSpPr>
          <p:cNvPr id="5" name="Espace réservé du texte 4"/>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4768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422920"/>
          </a:xfrm>
        </p:spPr>
        <p:txBody>
          <a:bodyPr>
            <a:normAutofit fontScale="90000"/>
          </a:bodyPr>
          <a:lstStyle/>
          <a:p>
            <a:r>
              <a:rPr lang="fr-FR" dirty="0" smtClean="0"/>
              <a:t>Services proposés - HAL </a:t>
            </a:r>
            <a:endParaRPr lang="fr-FR" dirty="0"/>
          </a:p>
        </p:txBody>
      </p:sp>
      <p:sp>
        <p:nvSpPr>
          <p:cNvPr id="4" name="Espace réservé du texte 3"/>
          <p:cNvSpPr>
            <a:spLocks noGrp="1"/>
          </p:cNvSpPr>
          <p:nvPr>
            <p:ph type="body" sz="quarter" idx="12"/>
          </p:nvPr>
        </p:nvSpPr>
        <p:spPr>
          <a:xfrm>
            <a:off x="1144244" y="1196752"/>
            <a:ext cx="7993062" cy="5328592"/>
          </a:xfrm>
        </p:spPr>
        <p:txBody>
          <a:bodyPr>
            <a:noAutofit/>
          </a:bodyPr>
          <a:lstStyle/>
          <a:p>
            <a:endParaRPr lang="fr-FR" dirty="0" smtClean="0"/>
          </a:p>
          <a:p>
            <a:pPr marL="285750" indent="-285750">
              <a:buFont typeface="Arial" panose="020B0604020202020204" pitchFamily="34" charset="0"/>
              <a:buChar char="•"/>
            </a:pPr>
            <a:r>
              <a:rPr lang="fr-FR" dirty="0" smtClean="0"/>
              <a:t>Un service de support par mail : </a:t>
            </a:r>
          </a:p>
          <a:p>
            <a:pPr marL="1090613" lvl="0" indent="-285750">
              <a:buFont typeface="Arial" panose="020B0604020202020204" pitchFamily="34" charset="0"/>
              <a:buChar char="•"/>
            </a:pPr>
            <a:r>
              <a:rPr lang="fr-FR" dirty="0" smtClean="0">
                <a:latin typeface="+mn-lt"/>
              </a:rPr>
              <a:t>HAL : </a:t>
            </a:r>
            <a:r>
              <a:rPr lang="fr-FR" u="sng" dirty="0">
                <a:latin typeface="+mn-lt"/>
                <a:hlinkClick r:id="rId2"/>
              </a:rPr>
              <a:t>hal@sorbonne-universite.fr</a:t>
            </a:r>
            <a:endParaRPr lang="fr-FR" u="sng" dirty="0">
              <a:latin typeface="+mn-lt"/>
            </a:endParaRPr>
          </a:p>
          <a:p>
            <a:pPr marL="1090613" lvl="0" indent="-285750">
              <a:buFont typeface="Arial" panose="020B0604020202020204" pitchFamily="34" charset="0"/>
              <a:buChar char="•"/>
            </a:pPr>
            <a:r>
              <a:rPr lang="fr-FR" dirty="0" smtClean="0">
                <a:latin typeface="+mn-lt"/>
              </a:rPr>
              <a:t>Publications : </a:t>
            </a:r>
            <a:r>
              <a:rPr lang="fr-FR" u="sng" dirty="0">
                <a:latin typeface="+mn-lt"/>
                <a:hlinkClick r:id="rId3"/>
              </a:rPr>
              <a:t>publications@sorbonne-universite.fr</a:t>
            </a:r>
            <a:endParaRPr lang="fr-FR" u="sng" dirty="0">
              <a:latin typeface="+mn-lt"/>
            </a:endParaRPr>
          </a:p>
          <a:p>
            <a:pPr marL="285750" indent="-285750">
              <a:buFont typeface="Arial" panose="020B0604020202020204" pitchFamily="34" charset="0"/>
              <a:buChar char="•"/>
            </a:pPr>
            <a:r>
              <a:rPr lang="fr-FR" dirty="0" smtClean="0"/>
              <a:t>Des formations - </a:t>
            </a:r>
            <a:r>
              <a:rPr lang="fr-FR" dirty="0" smtClean="0">
                <a:hlinkClick r:id="rId4"/>
              </a:rPr>
              <a:t>Inscriptions</a:t>
            </a:r>
            <a:endParaRPr lang="fr-FR" dirty="0" smtClean="0"/>
          </a:p>
          <a:p>
            <a:pPr marL="1077913" indent="-271463">
              <a:buFont typeface="Arial" panose="020B0604020202020204" pitchFamily="34" charset="0"/>
              <a:buChar char="•"/>
              <a:tabLst>
                <a:tab pos="1077913" algn="l"/>
              </a:tabLst>
            </a:pPr>
            <a:r>
              <a:rPr lang="fr-FR" dirty="0" smtClean="0">
                <a:latin typeface="+mn-lt"/>
              </a:rPr>
              <a:t>Généralistes : science ouverte en 3 points, données de la recherche en 5 points</a:t>
            </a:r>
          </a:p>
          <a:p>
            <a:pPr marL="1077913" indent="-271463">
              <a:buFont typeface="Arial" panose="020B0604020202020204" pitchFamily="34" charset="0"/>
              <a:buChar char="•"/>
              <a:tabLst>
                <a:tab pos="1077913" algn="l"/>
              </a:tabLst>
            </a:pPr>
            <a:r>
              <a:rPr lang="fr-FR" dirty="0" smtClean="0">
                <a:latin typeface="+mn-lt"/>
              </a:rPr>
              <a:t>Spécialisées : </a:t>
            </a:r>
            <a:r>
              <a:rPr lang="fr-FR" dirty="0" err="1" smtClean="0">
                <a:latin typeface="+mn-lt"/>
              </a:rPr>
              <a:t>IdHAL</a:t>
            </a:r>
            <a:r>
              <a:rPr lang="fr-FR" dirty="0" smtClean="0">
                <a:latin typeface="+mn-lt"/>
              </a:rPr>
              <a:t>, export de liste de publications, gestionnaire de collections, etc.</a:t>
            </a:r>
          </a:p>
          <a:p>
            <a:pPr marL="1077913" indent="-271463">
              <a:buFont typeface="Arial" panose="020B0604020202020204" pitchFamily="34" charset="0"/>
              <a:buChar char="•"/>
              <a:tabLst>
                <a:tab pos="1077913" algn="l"/>
              </a:tabLst>
            </a:pPr>
            <a:r>
              <a:rPr lang="fr-FR" dirty="0" smtClean="0">
                <a:latin typeface="+mn-lt"/>
              </a:rPr>
              <a:t>Adaptées aux besoins d’un laboratoire, d’une équipe, d’une revue</a:t>
            </a:r>
          </a:p>
          <a:p>
            <a:pPr marL="285750" indent="-285750">
              <a:buFont typeface="Arial" panose="020B0604020202020204" pitchFamily="34" charset="0"/>
              <a:buChar char="•"/>
            </a:pPr>
            <a:r>
              <a:rPr lang="fr-FR" dirty="0" smtClean="0"/>
              <a:t>Des permanences HAL </a:t>
            </a:r>
          </a:p>
          <a:p>
            <a:pPr marL="1077913" indent="-285750">
              <a:buFont typeface="Arial" panose="020B0604020202020204" pitchFamily="34" charset="0"/>
              <a:buChar char="•"/>
            </a:pPr>
            <a:r>
              <a:rPr lang="fr-FR" dirty="0" smtClean="0">
                <a:latin typeface="+mn-lt"/>
              </a:rPr>
              <a:t>En ligne, tous les mercredis et jeudis de 12h à 13h. </a:t>
            </a:r>
            <a:r>
              <a:rPr lang="fr-FR" dirty="0" smtClean="0">
                <a:latin typeface="+mn-lt"/>
                <a:hlinkClick r:id="rId5"/>
              </a:rPr>
              <a:t>Lien de connexion</a:t>
            </a:r>
            <a:endParaRPr lang="fr-FR" dirty="0" smtClean="0">
              <a:latin typeface="+mn-lt"/>
            </a:endParaRPr>
          </a:p>
          <a:p>
            <a:pPr marL="1077913" indent="-285750">
              <a:buFont typeface="Arial" panose="020B0604020202020204" pitchFamily="34" charset="0"/>
              <a:buChar char="•"/>
            </a:pPr>
            <a:r>
              <a:rPr lang="fr-FR" dirty="0" smtClean="0">
                <a:latin typeface="+mn-lt"/>
              </a:rPr>
              <a:t>En présentiel dans les laboratoires, à la demande</a:t>
            </a:r>
          </a:p>
          <a:p>
            <a:pPr marL="285750" indent="-285750">
              <a:buFont typeface="Arial" panose="020B0604020202020204" pitchFamily="34" charset="0"/>
              <a:buChar char="•"/>
            </a:pPr>
            <a:r>
              <a:rPr lang="fr-FR" dirty="0" smtClean="0"/>
              <a:t>Des chantiers HAL</a:t>
            </a:r>
          </a:p>
          <a:p>
            <a:pPr marL="1077913" indent="-273050">
              <a:buFont typeface="Arial" panose="020B0604020202020204" pitchFamily="34" charset="0"/>
              <a:buChar char="•"/>
            </a:pPr>
            <a:r>
              <a:rPr lang="fr-FR" dirty="0" smtClean="0">
                <a:latin typeface="+mn-lt"/>
              </a:rPr>
              <a:t>Dépôts </a:t>
            </a:r>
            <a:r>
              <a:rPr lang="fr-FR" dirty="0">
                <a:latin typeface="+mn-lt"/>
              </a:rPr>
              <a:t>rétrospectifs </a:t>
            </a:r>
            <a:r>
              <a:rPr lang="fr-FR" dirty="0" smtClean="0">
                <a:latin typeface="+mn-lt"/>
              </a:rPr>
              <a:t>des publications d’un laboratoire, d’une revue</a:t>
            </a:r>
            <a:endParaRPr lang="fr-FR" dirty="0">
              <a:latin typeface="+mn-lt"/>
            </a:endParaRPr>
          </a:p>
          <a:p>
            <a:pPr marL="1077913" indent="-273050">
              <a:buFont typeface="Arial" panose="020B0604020202020204" pitchFamily="34" charset="0"/>
              <a:buChar char="•"/>
            </a:pPr>
            <a:r>
              <a:rPr lang="fr-FR" dirty="0" smtClean="0">
                <a:latin typeface="+mn-lt"/>
              </a:rPr>
              <a:t>Création de collections dédiées par laboratoire, équipe ou revue.</a:t>
            </a:r>
          </a:p>
          <a:p>
            <a:pPr marL="1077913" indent="-273050">
              <a:buFont typeface="Arial" panose="020B0604020202020204" pitchFamily="34" charset="0"/>
              <a:buChar char="•"/>
            </a:pPr>
            <a:r>
              <a:rPr lang="fr-FR" dirty="0" smtClean="0">
                <a:latin typeface="+mn-lt"/>
              </a:rPr>
              <a:t>Intégration </a:t>
            </a:r>
            <a:r>
              <a:rPr lang="fr-FR" dirty="0">
                <a:latin typeface="+mn-lt"/>
              </a:rPr>
              <a:t>sur un site web </a:t>
            </a:r>
            <a:r>
              <a:rPr lang="fr-FR" dirty="0" smtClean="0">
                <a:latin typeface="+mn-lt"/>
              </a:rPr>
              <a:t>de liste de publications automatiquement moissonnées sur HAL</a:t>
            </a:r>
          </a:p>
          <a:p>
            <a:pPr marL="285750" indent="-285750">
              <a:buFont typeface="Arial" panose="020B0604020202020204" pitchFamily="34" charset="0"/>
              <a:buChar char="•"/>
            </a:pPr>
            <a:endParaRPr lang="fr-FR" dirty="0"/>
          </a:p>
          <a:p>
            <a:endParaRPr lang="fr-FR" dirty="0"/>
          </a:p>
        </p:txBody>
      </p:sp>
      <p:sp>
        <p:nvSpPr>
          <p:cNvPr id="3" name="Espace réservé du texte 2"/>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5697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pied de page 2"/>
          <p:cNvSpPr>
            <a:spLocks noGrp="1"/>
          </p:cNvSpPr>
          <p:nvPr>
            <p:ph type="ftr" sz="quarter" idx="16"/>
          </p:nvPr>
        </p:nvSpPr>
        <p:spPr/>
        <p:txBody>
          <a:bodyPr/>
          <a:lstStyle/>
          <a:p>
            <a:r>
              <a:rPr lang="fr-FR" smtClean="0"/>
              <a:t>Titre de la présentation</a:t>
            </a:r>
            <a:endParaRPr lang="fr-FR" dirty="0"/>
          </a:p>
        </p:txBody>
      </p:sp>
      <p:sp>
        <p:nvSpPr>
          <p:cNvPr id="4" name="Espace réservé du texte 3"/>
          <p:cNvSpPr>
            <a:spLocks noGrp="1"/>
          </p:cNvSpPr>
          <p:nvPr>
            <p:ph type="body" sz="quarter" idx="17"/>
          </p:nvPr>
        </p:nvSpPr>
        <p:spPr>
          <a:xfrm>
            <a:off x="1150938" y="2708920"/>
            <a:ext cx="4573190" cy="3599805"/>
          </a:xfrm>
        </p:spPr>
        <p:txBody>
          <a:bodyPr/>
          <a:lstStyle/>
          <a:p>
            <a:r>
              <a:rPr lang="fr-FR" dirty="0" smtClean="0"/>
              <a:t>Pourquoi déposer dans HAL ?</a:t>
            </a:r>
          </a:p>
          <a:p>
            <a:r>
              <a:rPr lang="fr-FR" dirty="0" smtClean="0"/>
              <a:t>Que déposer dans HAL ?</a:t>
            </a:r>
          </a:p>
          <a:p>
            <a:r>
              <a:rPr lang="fr-FR" dirty="0" smtClean="0"/>
              <a:t>Comment déposer dans HAL ?</a:t>
            </a:r>
          </a:p>
          <a:p>
            <a:r>
              <a:rPr lang="fr-FR" dirty="0" smtClean="0"/>
              <a:t>Des outils « HAL »</a:t>
            </a:r>
          </a:p>
          <a:p>
            <a:r>
              <a:rPr lang="fr-FR" dirty="0"/>
              <a:t>la Bibliothèque de Sorbonne Université vous accompagne </a:t>
            </a:r>
          </a:p>
          <a:p>
            <a:pPr marL="0" indent="0">
              <a:buNone/>
            </a:pPr>
            <a:endParaRPr lang="fr-FR" dirty="0" smtClean="0"/>
          </a:p>
          <a:p>
            <a:endParaRPr lang="fr-FR" dirty="0" smtClean="0"/>
          </a:p>
        </p:txBody>
      </p:sp>
    </p:spTree>
    <p:extLst>
      <p:ext uri="{BB962C8B-B14F-4D97-AF65-F5344CB8AC3E}">
        <p14:creationId xmlns:p14="http://schemas.microsoft.com/office/powerpoint/2010/main" val="28045337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1124743"/>
            <a:ext cx="7535862" cy="790931"/>
          </a:xfrm>
        </p:spPr>
        <p:txBody>
          <a:bodyPr>
            <a:normAutofit fontScale="90000"/>
          </a:bodyPr>
          <a:lstStyle/>
          <a:p>
            <a:r>
              <a:rPr lang="fr-FR" dirty="0" smtClean="0"/>
              <a:t>Services proposés – Revues du laboratoire </a:t>
            </a:r>
            <a:endParaRPr lang="fr-FR" dirty="0"/>
          </a:p>
        </p:txBody>
      </p:sp>
      <p:sp>
        <p:nvSpPr>
          <p:cNvPr id="4" name="Espace réservé du texte 3"/>
          <p:cNvSpPr>
            <a:spLocks noGrp="1"/>
          </p:cNvSpPr>
          <p:nvPr>
            <p:ph type="body" sz="quarter" idx="12"/>
          </p:nvPr>
        </p:nvSpPr>
        <p:spPr>
          <a:xfrm>
            <a:off x="1144244" y="1988840"/>
            <a:ext cx="7993062" cy="4536504"/>
          </a:xfrm>
        </p:spPr>
        <p:txBody>
          <a:bodyPr>
            <a:noAutofit/>
          </a:bodyPr>
          <a:lstStyle/>
          <a:p>
            <a:endParaRPr lang="fr-FR" dirty="0" smtClean="0"/>
          </a:p>
          <a:p>
            <a:pPr marL="285750" indent="-285750">
              <a:buFont typeface="Arial" panose="020B0604020202020204" pitchFamily="34" charset="0"/>
              <a:buChar char="•"/>
            </a:pPr>
            <a:r>
              <a:rPr lang="fr-FR" dirty="0"/>
              <a:t>Accompagnement au signalement (</a:t>
            </a:r>
            <a:r>
              <a:rPr lang="fr-FR" dirty="0" err="1"/>
              <a:t>Mir@bel</a:t>
            </a:r>
            <a:r>
              <a:rPr lang="fr-FR" dirty="0"/>
              <a:t>, DOAJ)</a:t>
            </a:r>
          </a:p>
          <a:p>
            <a:pPr marL="1077913" lvl="1" indent="-285750">
              <a:buFont typeface="Arial" panose="020B0604020202020204" pitchFamily="34" charset="0"/>
              <a:buChar char="•"/>
            </a:pPr>
            <a:r>
              <a:rPr lang="fr-FR" sz="1800" b="0" u="sng" dirty="0">
                <a:hlinkClick r:id="rId2"/>
              </a:rPr>
              <a:t>publications@sorbonne-universite.fr</a:t>
            </a:r>
            <a:r>
              <a:rPr lang="fr-FR" sz="1800" b="0" u="sng" dirty="0"/>
              <a:t>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Dépôt rétrospectif de revues dans HAL </a:t>
            </a:r>
          </a:p>
          <a:p>
            <a:pPr marL="1090613" lvl="0" indent="-285750">
              <a:buFont typeface="Arial" panose="020B0604020202020204" pitchFamily="34" charset="0"/>
              <a:buChar char="•"/>
            </a:pPr>
            <a:r>
              <a:rPr lang="fr-FR" u="sng" dirty="0" smtClean="0">
                <a:latin typeface="+mn-lt"/>
                <a:hlinkClick r:id="rId3"/>
              </a:rPr>
              <a:t>hal@sorbonne-universite.fr</a:t>
            </a:r>
            <a:endParaRPr lang="fr-FR" u="sng" dirty="0">
              <a:latin typeface="+mn-lt"/>
            </a:endParaRPr>
          </a:p>
          <a:p>
            <a:pPr marL="285750" indent="-285750">
              <a:buFont typeface="Arial" panose="020B0604020202020204" pitchFamily="34" charset="0"/>
              <a:buChar char="•"/>
            </a:pPr>
            <a:endParaRPr lang="fr-FR" dirty="0"/>
          </a:p>
          <a:p>
            <a:endParaRPr lang="fr-FR" dirty="0"/>
          </a:p>
        </p:txBody>
      </p:sp>
      <p:sp>
        <p:nvSpPr>
          <p:cNvPr id="3" name="Espace réservé du texte 2"/>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19742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926976"/>
          </a:xfrm>
        </p:spPr>
        <p:txBody>
          <a:bodyPr>
            <a:normAutofit fontScale="90000"/>
          </a:bodyPr>
          <a:lstStyle/>
          <a:p>
            <a:r>
              <a:rPr lang="fr-FR" dirty="0" smtClean="0"/>
              <a:t>Services proposés – Données de la recherche / </a:t>
            </a:r>
            <a:r>
              <a:rPr lang="fr-FR" dirty="0"/>
              <a:t>h</a:t>
            </a:r>
            <a:r>
              <a:rPr lang="fr-FR" dirty="0" smtClean="0"/>
              <a:t>umanités numériques</a:t>
            </a:r>
            <a:endParaRPr lang="fr-FR" dirty="0"/>
          </a:p>
        </p:txBody>
      </p:sp>
      <p:sp>
        <p:nvSpPr>
          <p:cNvPr id="4" name="Espace réservé du texte 3"/>
          <p:cNvSpPr>
            <a:spLocks noGrp="1"/>
          </p:cNvSpPr>
          <p:nvPr>
            <p:ph type="body" sz="quarter" idx="12"/>
          </p:nvPr>
        </p:nvSpPr>
        <p:spPr>
          <a:xfrm>
            <a:off x="1150938" y="1916832"/>
            <a:ext cx="7993062" cy="4032250"/>
          </a:xfrm>
        </p:spPr>
        <p:txBody>
          <a:bodyPr>
            <a:noAutofit/>
          </a:bodyPr>
          <a:lstStyle/>
          <a:p>
            <a:endParaRPr lang="fr-FR" dirty="0" smtClean="0"/>
          </a:p>
          <a:p>
            <a:pPr marL="285750" indent="-285750">
              <a:buFont typeface="Arial" panose="020B0604020202020204" pitchFamily="34" charset="0"/>
              <a:buChar char="•"/>
            </a:pPr>
            <a:r>
              <a:rPr lang="fr-FR" dirty="0" smtClean="0"/>
              <a:t>Un service de support par mail : </a:t>
            </a:r>
          </a:p>
          <a:p>
            <a:pPr marL="1090613" lvl="0" indent="-285750">
              <a:buFont typeface="Arial" panose="020B0604020202020204" pitchFamily="34" charset="0"/>
              <a:buChar char="•"/>
            </a:pPr>
            <a:r>
              <a:rPr lang="fr-FR" dirty="0" smtClean="0">
                <a:latin typeface="+mn-lt"/>
              </a:rPr>
              <a:t>Données de la recherche et humanités numériques : </a:t>
            </a:r>
            <a:r>
              <a:rPr lang="fr-FR" u="sng" dirty="0" smtClean="0">
                <a:latin typeface="+mn-lt"/>
                <a:hlinkClick r:id="rId2"/>
              </a:rPr>
              <a:t>data-bsu@sorbonne-universite.fr</a:t>
            </a:r>
            <a:endParaRPr lang="fr-FR" dirty="0">
              <a:latin typeface="+mn-lt"/>
            </a:endParaRPr>
          </a:p>
          <a:p>
            <a:pPr marL="285750" indent="-285750">
              <a:buFont typeface="Arial" panose="020B0604020202020204" pitchFamily="34" charset="0"/>
              <a:buChar char="•"/>
            </a:pPr>
            <a:r>
              <a:rPr lang="fr-FR" dirty="0" smtClean="0"/>
              <a:t>Des formations - </a:t>
            </a:r>
            <a:r>
              <a:rPr lang="fr-FR" dirty="0" smtClean="0">
                <a:hlinkClick r:id="rId3"/>
              </a:rPr>
              <a:t>Inscriptions</a:t>
            </a:r>
            <a:endParaRPr lang="fr-FR" dirty="0" smtClean="0"/>
          </a:p>
          <a:p>
            <a:pPr marL="1077913" indent="-271463">
              <a:buFont typeface="Arial" panose="020B0604020202020204" pitchFamily="34" charset="0"/>
              <a:buChar char="•"/>
              <a:tabLst>
                <a:tab pos="1077913" algn="l"/>
              </a:tabLst>
            </a:pPr>
            <a:r>
              <a:rPr lang="fr-FR" dirty="0" smtClean="0">
                <a:latin typeface="+mn-lt"/>
              </a:rPr>
              <a:t>Généralistes : Données de la recherche en 5 points, Software </a:t>
            </a:r>
            <a:r>
              <a:rPr lang="fr-FR" dirty="0" err="1" smtClean="0">
                <a:latin typeface="+mn-lt"/>
              </a:rPr>
              <a:t>Heritage</a:t>
            </a:r>
            <a:r>
              <a:rPr lang="fr-FR" dirty="0" smtClean="0">
                <a:latin typeface="+mn-lt"/>
              </a:rPr>
              <a:t>, etc.</a:t>
            </a:r>
          </a:p>
          <a:p>
            <a:pPr marL="1077913" indent="-271463">
              <a:buFont typeface="Arial" panose="020B0604020202020204" pitchFamily="34" charset="0"/>
              <a:buChar char="•"/>
              <a:tabLst>
                <a:tab pos="1077913" algn="l"/>
              </a:tabLst>
            </a:pPr>
            <a:r>
              <a:rPr lang="fr-FR" dirty="0" smtClean="0">
                <a:latin typeface="+mn-lt"/>
              </a:rPr>
              <a:t>Spécialisées : gestion des échantillons géologiques, </a:t>
            </a:r>
            <a:r>
              <a:rPr lang="fr-FR" dirty="0" err="1" smtClean="0">
                <a:latin typeface="+mn-lt"/>
              </a:rPr>
              <a:t>Tropy</a:t>
            </a:r>
            <a:r>
              <a:rPr lang="fr-FR" dirty="0" smtClean="0">
                <a:latin typeface="+mn-lt"/>
              </a:rPr>
              <a:t>, etc.</a:t>
            </a:r>
          </a:p>
          <a:p>
            <a:pPr marL="1077913" indent="-271463">
              <a:buFont typeface="Arial" panose="020B0604020202020204" pitchFamily="34" charset="0"/>
              <a:buChar char="•"/>
              <a:tabLst>
                <a:tab pos="1077913" algn="l"/>
              </a:tabLst>
            </a:pPr>
            <a:r>
              <a:rPr lang="fr-FR" dirty="0" smtClean="0">
                <a:latin typeface="+mn-lt"/>
              </a:rPr>
              <a:t>Adaptées aux besoins d’un laboratoire, d’une équipe, d’une revue</a:t>
            </a:r>
          </a:p>
          <a:p>
            <a:pPr marL="285750" indent="-285750">
              <a:buFont typeface="Arial" panose="020B0604020202020204" pitchFamily="34" charset="0"/>
              <a:buChar char="•"/>
            </a:pPr>
            <a:r>
              <a:rPr lang="fr-FR" dirty="0" smtClean="0"/>
              <a:t>Des relectures de plan de gestion de données</a:t>
            </a:r>
          </a:p>
          <a:p>
            <a:pPr marL="285750" indent="-285750">
              <a:buFont typeface="Arial" panose="020B0604020202020204" pitchFamily="34" charset="0"/>
              <a:buChar char="•"/>
            </a:pPr>
            <a:r>
              <a:rPr lang="fr-FR" dirty="0" smtClean="0"/>
              <a:t>Des permanences données, tous les jeudis de 13h à 14h - </a:t>
            </a:r>
            <a:r>
              <a:rPr lang="fr-FR" dirty="0">
                <a:hlinkClick r:id="rId4"/>
              </a:rPr>
              <a:t>Lien de connexion</a:t>
            </a:r>
            <a:endParaRPr lang="fr-FR" dirty="0"/>
          </a:p>
          <a:p>
            <a:endParaRPr lang="fr-FR" dirty="0"/>
          </a:p>
          <a:p>
            <a:endParaRPr lang="fr-FR" dirty="0"/>
          </a:p>
        </p:txBody>
      </p:sp>
      <p:sp>
        <p:nvSpPr>
          <p:cNvPr id="3" name="Espace réservé du texte 2"/>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8981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8" y="989856"/>
            <a:ext cx="7535862" cy="854968"/>
          </a:xfrm>
        </p:spPr>
        <p:txBody>
          <a:bodyPr/>
          <a:lstStyle/>
          <a:p>
            <a:r>
              <a:rPr lang="fr-FR" dirty="0" smtClean="0"/>
              <a:t>Services proposés  - Zotero</a:t>
            </a:r>
            <a:endParaRPr lang="fr-FR" dirty="0"/>
          </a:p>
        </p:txBody>
      </p:sp>
      <p:sp>
        <p:nvSpPr>
          <p:cNvPr id="3" name="Espace réservé du texte 2"/>
          <p:cNvSpPr>
            <a:spLocks noGrp="1"/>
          </p:cNvSpPr>
          <p:nvPr>
            <p:ph type="body" sz="quarter" idx="12"/>
          </p:nvPr>
        </p:nvSpPr>
        <p:spPr/>
        <p:txBody>
          <a:bodyPr/>
          <a:lstStyle/>
          <a:p>
            <a:pPr marL="285750" indent="-285750">
              <a:buFont typeface="Arial" panose="020B0604020202020204" pitchFamily="34" charset="0"/>
              <a:buChar char="•"/>
            </a:pPr>
            <a:r>
              <a:rPr lang="fr-FR" dirty="0" smtClean="0"/>
              <a:t>Des formations Zotero - </a:t>
            </a:r>
            <a:r>
              <a:rPr lang="fr-FR" dirty="0" smtClean="0">
                <a:hlinkClick r:id="rId2"/>
              </a:rPr>
              <a:t>Inscription</a:t>
            </a:r>
            <a:endParaRPr lang="fr-FR" dirty="0"/>
          </a:p>
          <a:p>
            <a:pPr marL="1349375" indent="-285750">
              <a:buFont typeface="Arial" panose="020B0604020202020204" pitchFamily="34" charset="0"/>
              <a:buChar char="•"/>
            </a:pPr>
            <a:r>
              <a:rPr lang="fr-FR" dirty="0" smtClean="0">
                <a:latin typeface="+mn-lt"/>
              </a:rPr>
              <a:t>Sur catalogue</a:t>
            </a:r>
          </a:p>
          <a:p>
            <a:pPr marL="1349375" indent="-285750">
              <a:buFont typeface="Arial" panose="020B0604020202020204" pitchFamily="34" charset="0"/>
              <a:buChar char="•"/>
            </a:pPr>
            <a:r>
              <a:rPr lang="fr-FR" dirty="0" smtClean="0">
                <a:latin typeface="+mn-lt"/>
              </a:rPr>
              <a:t>En rendez-vous individuel</a:t>
            </a:r>
          </a:p>
          <a:p>
            <a:pPr marL="1349375" indent="-285750">
              <a:buFont typeface="Arial" panose="020B0604020202020204" pitchFamily="34" charset="0"/>
              <a:buChar char="•"/>
            </a:pPr>
            <a:r>
              <a:rPr lang="fr-FR" dirty="0" smtClean="0">
                <a:latin typeface="+mn-lt"/>
              </a:rPr>
              <a:t>Adaptées à une équipe, un laboratoire, etc.</a:t>
            </a:r>
          </a:p>
          <a:p>
            <a:pPr marL="1063625"/>
            <a:endParaRPr lang="fr-FR" dirty="0" smtClean="0">
              <a:latin typeface="+mn-lt"/>
            </a:endParaRPr>
          </a:p>
          <a:p>
            <a:pPr marL="285750" indent="-285750">
              <a:buFont typeface="Arial" panose="020B0604020202020204" pitchFamily="34" charset="0"/>
              <a:buChar char="•"/>
            </a:pPr>
            <a:r>
              <a:rPr lang="fr-FR" dirty="0"/>
              <a:t>Des permanences Zotero, tous les lundis de 16h à 17h - </a:t>
            </a:r>
            <a:r>
              <a:rPr lang="fr-FR" dirty="0">
                <a:hlinkClick r:id="rId3"/>
              </a:rPr>
              <a:t>Inscription</a:t>
            </a:r>
            <a:endParaRPr lang="fr-FR" dirty="0"/>
          </a:p>
          <a:p>
            <a:pPr marL="285750" indent="-285750">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24986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Contacts</a:t>
            </a:r>
            <a:endParaRPr lang="fr-FR" dirty="0"/>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
        <p:nvSpPr>
          <p:cNvPr id="4" name="Espace réservé du texte 3"/>
          <p:cNvSpPr>
            <a:spLocks noGrp="1"/>
          </p:cNvSpPr>
          <p:nvPr>
            <p:ph type="body" sz="quarter" idx="12"/>
          </p:nvPr>
        </p:nvSpPr>
        <p:spPr/>
        <p:txBody>
          <a:bodyPr/>
          <a:lstStyle/>
          <a:p>
            <a:pPr lvl="0"/>
            <a:r>
              <a:rPr lang="fr-FR" dirty="0"/>
              <a:t>Pour toute question relative au référencement et au dépôt des publications dans HAL Sorbonne Université : </a:t>
            </a:r>
            <a:r>
              <a:rPr lang="fr-FR" u="sng" dirty="0" smtClean="0">
                <a:hlinkClick r:id="rId2"/>
              </a:rPr>
              <a:t>hal@sorbonne-universite.fr</a:t>
            </a:r>
            <a:endParaRPr lang="fr-FR" u="sng" dirty="0" smtClean="0"/>
          </a:p>
          <a:p>
            <a:pPr lvl="0"/>
            <a:endParaRPr lang="fr-FR" dirty="0"/>
          </a:p>
          <a:p>
            <a:pPr lvl="0"/>
            <a:r>
              <a:rPr lang="fr-FR" dirty="0"/>
              <a:t>Pour toute autre question relative aux publications : </a:t>
            </a:r>
            <a:r>
              <a:rPr lang="fr-FR" u="sng" dirty="0" smtClean="0">
                <a:hlinkClick r:id="rId3"/>
              </a:rPr>
              <a:t>publications@sorbonne-universite.fr</a:t>
            </a:r>
            <a:endParaRPr lang="fr-FR" u="sng" dirty="0" smtClean="0"/>
          </a:p>
          <a:p>
            <a:pPr lvl="0"/>
            <a:endParaRPr lang="fr-FR" u="sng" dirty="0" smtClean="0"/>
          </a:p>
          <a:p>
            <a:pPr lvl="0"/>
            <a:r>
              <a:rPr lang="fr-FR" dirty="0" smtClean="0"/>
              <a:t>Pour toute question sur les données :</a:t>
            </a:r>
          </a:p>
          <a:p>
            <a:pPr lvl="0"/>
            <a:r>
              <a:rPr lang="fr-FR" u="sng" dirty="0">
                <a:hlinkClick r:id="rId4"/>
              </a:rPr>
              <a:t>data-bsu@sorbonne-universite.fr</a:t>
            </a:r>
            <a:endParaRPr lang="fr-FR" dirty="0"/>
          </a:p>
          <a:p>
            <a:endParaRPr lang="fr-FR" dirty="0"/>
          </a:p>
        </p:txBody>
      </p:sp>
      <p:sp>
        <p:nvSpPr>
          <p:cNvPr id="5" name="Espace réservé du texte 4"/>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7866989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Merci !</a:t>
            </a:r>
            <a:endParaRPr lang="fr-FR" dirty="0"/>
          </a:p>
        </p:txBody>
      </p:sp>
    </p:spTree>
    <p:extLst>
      <p:ext uri="{BB962C8B-B14F-4D97-AF65-F5344CB8AC3E}">
        <p14:creationId xmlns:p14="http://schemas.microsoft.com/office/powerpoint/2010/main" val="42027040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31840" y="2060848"/>
            <a:ext cx="4968552" cy="1583791"/>
          </a:xfrm>
        </p:spPr>
        <p:txBody>
          <a:bodyPr/>
          <a:lstStyle/>
          <a:p>
            <a:r>
              <a:rPr lang="fr-FR" sz="6600" dirty="0" err="1" smtClean="0"/>
              <a:t>AnnexeS</a:t>
            </a:r>
            <a:endParaRPr lang="fr-FR" sz="6600" dirty="0"/>
          </a:p>
        </p:txBody>
      </p:sp>
    </p:spTree>
    <p:extLst>
      <p:ext uri="{BB962C8B-B14F-4D97-AF65-F5344CB8AC3E}">
        <p14:creationId xmlns:p14="http://schemas.microsoft.com/office/powerpoint/2010/main" val="23204481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Différents de types de libre accès</a:t>
            </a:r>
            <a:endParaRPr lang="fr-FR" dirty="0"/>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
        <p:nvSpPr>
          <p:cNvPr id="5" name="Espace réservé du texte 4"/>
          <p:cNvSpPr>
            <a:spLocks noGrp="1"/>
          </p:cNvSpPr>
          <p:nvPr>
            <p:ph type="body" sz="quarter" idx="15"/>
          </p:nvPr>
        </p:nvSpPr>
        <p:spPr/>
        <p:txBody>
          <a:bodyPr/>
          <a:lstStyle/>
          <a:p>
            <a:endParaRPr lang="fr-FR"/>
          </a:p>
        </p:txBody>
      </p:sp>
      <p:grpSp>
        <p:nvGrpSpPr>
          <p:cNvPr id="6" name="Groupe 5"/>
          <p:cNvGrpSpPr/>
          <p:nvPr/>
        </p:nvGrpSpPr>
        <p:grpSpPr>
          <a:xfrm>
            <a:off x="1492908" y="2880157"/>
            <a:ext cx="1128127" cy="1526554"/>
            <a:chOff x="681755" y="2564405"/>
            <a:chExt cx="2005559" cy="2713872"/>
          </a:xfrm>
        </p:grpSpPr>
        <p:sp>
          <p:nvSpPr>
            <p:cNvPr id="7" name="Flèche droite 6"/>
            <p:cNvSpPr/>
            <p:nvPr/>
          </p:nvSpPr>
          <p:spPr>
            <a:xfrm>
              <a:off x="2250837" y="4852293"/>
              <a:ext cx="395362" cy="360040"/>
            </a:xfrm>
            <a:prstGeom prst="right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rtlCol="0" anchor="ctr"/>
            <a:lstStyle/>
            <a:p>
              <a:pPr algn="ctr"/>
              <a:endParaRPr lang="fr-FR" sz="788" dirty="0"/>
            </a:p>
          </p:txBody>
        </p:sp>
        <p:grpSp>
          <p:nvGrpSpPr>
            <p:cNvPr id="8" name="Groupe 7"/>
            <p:cNvGrpSpPr/>
            <p:nvPr/>
          </p:nvGrpSpPr>
          <p:grpSpPr>
            <a:xfrm>
              <a:off x="681755" y="2564405"/>
              <a:ext cx="2005559" cy="2713872"/>
              <a:chOff x="681755" y="2564405"/>
              <a:chExt cx="2005559" cy="2713872"/>
            </a:xfrm>
          </p:grpSpPr>
          <p:grpSp>
            <p:nvGrpSpPr>
              <p:cNvPr id="9" name="Groupe 8"/>
              <p:cNvGrpSpPr/>
              <p:nvPr/>
            </p:nvGrpSpPr>
            <p:grpSpPr>
              <a:xfrm>
                <a:off x="681755" y="2564405"/>
                <a:ext cx="1981726" cy="2713872"/>
                <a:chOff x="681755" y="2564405"/>
                <a:chExt cx="1981726" cy="2713872"/>
              </a:xfrm>
            </p:grpSpPr>
            <p:grpSp>
              <p:nvGrpSpPr>
                <p:cNvPr id="11" name="Groupe 10"/>
                <p:cNvGrpSpPr/>
                <p:nvPr/>
              </p:nvGrpSpPr>
              <p:grpSpPr>
                <a:xfrm>
                  <a:off x="681755" y="2564405"/>
                  <a:ext cx="1690841" cy="2713872"/>
                  <a:chOff x="681755" y="2564405"/>
                  <a:chExt cx="1690841" cy="2713872"/>
                </a:xfrm>
              </p:grpSpPr>
              <p:sp>
                <p:nvSpPr>
                  <p:cNvPr id="13" name="ZoneTexte 12"/>
                  <p:cNvSpPr txBox="1"/>
                  <p:nvPr/>
                </p:nvSpPr>
                <p:spPr>
                  <a:xfrm>
                    <a:off x="681755" y="3630413"/>
                    <a:ext cx="1666528" cy="584890"/>
                  </a:xfrm>
                  <a:prstGeom prst="rect">
                    <a:avLst/>
                  </a:prstGeom>
                  <a:solidFill>
                    <a:schemeClr val="accent6">
                      <a:lumMod val="20000"/>
                      <a:lumOff val="80000"/>
                    </a:schemeClr>
                  </a:solidFill>
                </p:spPr>
                <p:txBody>
                  <a:bodyPr wrap="square" lIns="20250" tIns="0" rIns="20250" bIns="0" rtlCol="0">
                    <a:spAutoFit/>
                  </a:bodyPr>
                  <a:lstStyle/>
                  <a:p>
                    <a:pPr algn="ctr"/>
                    <a:endParaRPr lang="fr-FR" sz="675" dirty="0">
                      <a:solidFill>
                        <a:schemeClr val="tx2"/>
                      </a:solidFill>
                    </a:endParaRPr>
                  </a:p>
                  <a:p>
                    <a:pPr algn="ctr"/>
                    <a:r>
                      <a:rPr lang="fr-FR" sz="788" dirty="0">
                        <a:solidFill>
                          <a:schemeClr val="tx2"/>
                        </a:solidFill>
                      </a:rPr>
                      <a:t>Qui paie ?</a:t>
                    </a:r>
                  </a:p>
                  <a:p>
                    <a:endParaRPr lang="fr-FR" sz="675" dirty="0">
                      <a:solidFill>
                        <a:schemeClr val="tx2"/>
                      </a:solidFill>
                    </a:endParaRPr>
                  </a:p>
                </p:txBody>
              </p:sp>
              <p:sp>
                <p:nvSpPr>
                  <p:cNvPr id="14" name="ZoneTexte 13"/>
                  <p:cNvSpPr txBox="1"/>
                  <p:nvPr/>
                </p:nvSpPr>
                <p:spPr>
                  <a:xfrm>
                    <a:off x="687732" y="2564405"/>
                    <a:ext cx="1684864" cy="646673"/>
                  </a:xfrm>
                  <a:prstGeom prst="rect">
                    <a:avLst/>
                  </a:prstGeom>
                  <a:solidFill>
                    <a:schemeClr val="accent6">
                      <a:lumMod val="20000"/>
                      <a:lumOff val="80000"/>
                    </a:schemeClr>
                  </a:solidFill>
                </p:spPr>
                <p:txBody>
                  <a:bodyPr wrap="square" lIns="20250" tIns="0" rIns="20250" bIns="0" rtlCol="0">
                    <a:spAutoFit/>
                  </a:bodyPr>
                  <a:lstStyle/>
                  <a:p>
                    <a:endParaRPr lang="fr-FR" sz="788" dirty="0">
                      <a:solidFill>
                        <a:schemeClr val="tx2"/>
                      </a:solidFill>
                    </a:endParaRPr>
                  </a:p>
                  <a:p>
                    <a:pPr algn="ctr"/>
                    <a:r>
                      <a:rPr lang="fr-FR" sz="788" dirty="0">
                        <a:solidFill>
                          <a:schemeClr val="tx2"/>
                        </a:solidFill>
                      </a:rPr>
                      <a:t>Publication</a:t>
                    </a:r>
                  </a:p>
                  <a:p>
                    <a:pPr algn="ctr"/>
                    <a:endParaRPr lang="fr-FR" sz="788" dirty="0">
                      <a:solidFill>
                        <a:schemeClr val="tx2"/>
                      </a:solidFill>
                    </a:endParaRPr>
                  </a:p>
                </p:txBody>
              </p:sp>
              <p:sp>
                <p:nvSpPr>
                  <p:cNvPr id="15" name="ZoneTexte 14"/>
                  <p:cNvSpPr txBox="1"/>
                  <p:nvPr/>
                </p:nvSpPr>
                <p:spPr>
                  <a:xfrm>
                    <a:off x="681755" y="4693387"/>
                    <a:ext cx="1666528" cy="584890"/>
                  </a:xfrm>
                  <a:prstGeom prst="rect">
                    <a:avLst/>
                  </a:prstGeom>
                  <a:solidFill>
                    <a:schemeClr val="accent6">
                      <a:lumMod val="20000"/>
                      <a:lumOff val="80000"/>
                    </a:schemeClr>
                  </a:solidFill>
                </p:spPr>
                <p:txBody>
                  <a:bodyPr wrap="square" lIns="20250" tIns="0" rIns="20250" bIns="0" rtlCol="0">
                    <a:spAutoFit/>
                  </a:bodyPr>
                  <a:lstStyle/>
                  <a:p>
                    <a:pPr algn="ctr"/>
                    <a:endParaRPr lang="fr-FR" sz="675" dirty="0">
                      <a:solidFill>
                        <a:schemeClr val="tx2"/>
                      </a:solidFill>
                    </a:endParaRPr>
                  </a:p>
                  <a:p>
                    <a:pPr algn="ctr"/>
                    <a:r>
                      <a:rPr lang="fr-FR" sz="788" dirty="0">
                        <a:solidFill>
                          <a:schemeClr val="tx2"/>
                        </a:solidFill>
                      </a:rPr>
                      <a:t>Archive ouverte</a:t>
                    </a:r>
                  </a:p>
                  <a:p>
                    <a:endParaRPr lang="fr-FR" sz="675" dirty="0">
                      <a:solidFill>
                        <a:schemeClr val="tx2"/>
                      </a:solidFill>
                    </a:endParaRPr>
                  </a:p>
                </p:txBody>
              </p:sp>
            </p:grpSp>
            <p:sp>
              <p:nvSpPr>
                <p:cNvPr id="12" name="Flèche droite 11"/>
                <p:cNvSpPr/>
                <p:nvPr/>
              </p:nvSpPr>
              <p:spPr>
                <a:xfrm>
                  <a:off x="2268119" y="2707550"/>
                  <a:ext cx="395362" cy="360040"/>
                </a:xfrm>
                <a:prstGeom prst="right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rtlCol="0" anchor="ctr"/>
                <a:lstStyle/>
                <a:p>
                  <a:pPr algn="ctr"/>
                  <a:endParaRPr lang="fr-FR" sz="788" dirty="0"/>
                </a:p>
              </p:txBody>
            </p:sp>
          </p:grpSp>
          <p:sp>
            <p:nvSpPr>
              <p:cNvPr id="10" name="Flèche droite 9"/>
              <p:cNvSpPr/>
              <p:nvPr/>
            </p:nvSpPr>
            <p:spPr>
              <a:xfrm>
                <a:off x="2291952" y="3767483"/>
                <a:ext cx="395362" cy="360040"/>
              </a:xfrm>
              <a:prstGeom prst="right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rtlCol="0" anchor="ctr"/>
              <a:lstStyle/>
              <a:p>
                <a:pPr algn="ctr"/>
                <a:endParaRPr lang="fr-FR" sz="788" dirty="0"/>
              </a:p>
            </p:txBody>
          </p:sp>
        </p:grpSp>
      </p:grpSp>
      <p:sp>
        <p:nvSpPr>
          <p:cNvPr id="27" name="ZoneTexte 26"/>
          <p:cNvSpPr txBox="1"/>
          <p:nvPr/>
        </p:nvSpPr>
        <p:spPr>
          <a:xfrm>
            <a:off x="3218666" y="2618911"/>
            <a:ext cx="445550" cy="121252"/>
          </a:xfrm>
          <a:prstGeom prst="rect">
            <a:avLst/>
          </a:prstGeom>
          <a:solidFill>
            <a:srgbClr val="92D050"/>
          </a:solidFill>
        </p:spPr>
        <p:txBody>
          <a:bodyPr wrap="square" lIns="20250" tIns="0" rIns="20250" bIns="0" rtlCol="0">
            <a:spAutoFit/>
          </a:bodyPr>
          <a:lstStyle/>
          <a:p>
            <a:pPr algn="ctr"/>
            <a:r>
              <a:rPr lang="fr-FR" sz="788" b="1" dirty="0">
                <a:solidFill>
                  <a:srgbClr val="002060"/>
                </a:solidFill>
              </a:rPr>
              <a:t>GREEN</a:t>
            </a:r>
          </a:p>
        </p:txBody>
      </p:sp>
      <p:sp>
        <p:nvSpPr>
          <p:cNvPr id="28" name="ZoneTexte 27"/>
          <p:cNvSpPr txBox="1"/>
          <p:nvPr/>
        </p:nvSpPr>
        <p:spPr>
          <a:xfrm>
            <a:off x="2681791" y="2806943"/>
            <a:ext cx="1519303" cy="553998"/>
          </a:xfrm>
          <a:prstGeom prst="rect">
            <a:avLst/>
          </a:prstGeom>
          <a:noFill/>
        </p:spPr>
        <p:txBody>
          <a:bodyPr wrap="square" lIns="20250" tIns="0" rIns="20250" bIns="0" rtlCol="0">
            <a:spAutoFit/>
          </a:bodyPr>
          <a:lstStyle/>
          <a:p>
            <a:endParaRPr lang="fr-FR" sz="900" dirty="0">
              <a:solidFill>
                <a:schemeClr val="tx2"/>
              </a:solidFill>
            </a:endParaRPr>
          </a:p>
          <a:p>
            <a:pPr algn="ctr"/>
            <a:r>
              <a:rPr lang="fr-FR" sz="900" dirty="0">
                <a:solidFill>
                  <a:schemeClr val="tx2"/>
                </a:solidFill>
              </a:rPr>
              <a:t>L’auteur publie dans une revue à abonnement / une plateforme </a:t>
            </a:r>
            <a:r>
              <a:rPr lang="fr-FR" sz="900" b="1" dirty="0">
                <a:solidFill>
                  <a:schemeClr val="tx2"/>
                </a:solidFill>
              </a:rPr>
              <a:t>payante</a:t>
            </a:r>
          </a:p>
        </p:txBody>
      </p:sp>
      <p:sp>
        <p:nvSpPr>
          <p:cNvPr id="29" name="ZoneTexte 28"/>
          <p:cNvSpPr txBox="1"/>
          <p:nvPr/>
        </p:nvSpPr>
        <p:spPr>
          <a:xfrm>
            <a:off x="2681791" y="3407041"/>
            <a:ext cx="1519303" cy="553998"/>
          </a:xfrm>
          <a:prstGeom prst="rect">
            <a:avLst/>
          </a:prstGeom>
          <a:noFill/>
        </p:spPr>
        <p:txBody>
          <a:bodyPr wrap="square" lIns="20250" tIns="0" rIns="20250" bIns="0" rtlCol="0">
            <a:spAutoFit/>
          </a:bodyPr>
          <a:lstStyle/>
          <a:p>
            <a:endParaRPr lang="fr-FR" sz="900" dirty="0">
              <a:solidFill>
                <a:schemeClr val="tx2"/>
              </a:solidFill>
            </a:endParaRPr>
          </a:p>
          <a:p>
            <a:pPr algn="ctr"/>
            <a:r>
              <a:rPr lang="fr-FR" sz="900" dirty="0">
                <a:solidFill>
                  <a:schemeClr val="tx2"/>
                </a:solidFill>
              </a:rPr>
              <a:t>L’université paie l’abonnement / un particulier paie l’article-</a:t>
            </a:r>
            <a:r>
              <a:rPr lang="fr-FR" sz="900" dirty="0" err="1">
                <a:solidFill>
                  <a:schemeClr val="tx2"/>
                </a:solidFill>
              </a:rPr>
              <a:t>ebook</a:t>
            </a:r>
            <a:endParaRPr lang="fr-FR" sz="900" dirty="0">
              <a:solidFill>
                <a:schemeClr val="tx2"/>
              </a:solidFill>
            </a:endParaRPr>
          </a:p>
        </p:txBody>
      </p:sp>
      <p:sp>
        <p:nvSpPr>
          <p:cNvPr id="30" name="ZoneTexte 29"/>
          <p:cNvSpPr txBox="1"/>
          <p:nvPr/>
        </p:nvSpPr>
        <p:spPr>
          <a:xfrm>
            <a:off x="2681791" y="4007142"/>
            <a:ext cx="1519303" cy="692497"/>
          </a:xfrm>
          <a:prstGeom prst="rect">
            <a:avLst/>
          </a:prstGeom>
          <a:solidFill>
            <a:srgbClr val="92D050"/>
          </a:solidFill>
        </p:spPr>
        <p:txBody>
          <a:bodyPr wrap="square" lIns="20250" tIns="0" rIns="20250" bIns="0" rtlCol="0">
            <a:spAutoFit/>
          </a:bodyPr>
          <a:lstStyle/>
          <a:p>
            <a:endParaRPr lang="fr-FR" sz="900" dirty="0">
              <a:solidFill>
                <a:schemeClr val="tx2"/>
              </a:solidFill>
            </a:endParaRPr>
          </a:p>
          <a:p>
            <a:pPr algn="ctr"/>
            <a:r>
              <a:rPr lang="fr-FR" sz="900" dirty="0">
                <a:solidFill>
                  <a:schemeClr val="tx2"/>
                </a:solidFill>
              </a:rPr>
              <a:t>L’auteur sauvegarde l’article / l’</a:t>
            </a:r>
            <a:r>
              <a:rPr lang="fr-FR" sz="900" dirty="0" err="1">
                <a:solidFill>
                  <a:schemeClr val="tx2"/>
                </a:solidFill>
              </a:rPr>
              <a:t>ebook</a:t>
            </a:r>
            <a:r>
              <a:rPr lang="fr-FR" sz="900" dirty="0">
                <a:solidFill>
                  <a:schemeClr val="tx2"/>
                </a:solidFill>
              </a:rPr>
              <a:t> dans une archive </a:t>
            </a:r>
            <a:r>
              <a:rPr lang="fr-FR" sz="900" dirty="0" smtClean="0">
                <a:solidFill>
                  <a:schemeClr val="tx2"/>
                </a:solidFill>
              </a:rPr>
              <a:t>ouverte</a:t>
            </a:r>
          </a:p>
          <a:p>
            <a:pPr algn="ctr"/>
            <a:endParaRPr lang="fr-FR" sz="900" dirty="0">
              <a:solidFill>
                <a:schemeClr val="tx2"/>
              </a:solidFill>
            </a:endParaRPr>
          </a:p>
        </p:txBody>
      </p:sp>
      <p:sp>
        <p:nvSpPr>
          <p:cNvPr id="31" name="ZoneTexte 30"/>
          <p:cNvSpPr txBox="1"/>
          <p:nvPr/>
        </p:nvSpPr>
        <p:spPr>
          <a:xfrm>
            <a:off x="4879735" y="2618911"/>
            <a:ext cx="405045" cy="121252"/>
          </a:xfrm>
          <a:prstGeom prst="rect">
            <a:avLst/>
          </a:prstGeom>
          <a:solidFill>
            <a:srgbClr val="FFC000"/>
          </a:solidFill>
        </p:spPr>
        <p:txBody>
          <a:bodyPr wrap="square" lIns="20250" tIns="0" rIns="20250" bIns="0" rtlCol="0">
            <a:spAutoFit/>
          </a:bodyPr>
          <a:lstStyle/>
          <a:p>
            <a:pPr algn="ctr"/>
            <a:r>
              <a:rPr lang="fr-FR" sz="788" b="1" dirty="0">
                <a:solidFill>
                  <a:srgbClr val="002060"/>
                </a:solidFill>
              </a:rPr>
              <a:t>GOLD</a:t>
            </a:r>
          </a:p>
        </p:txBody>
      </p:sp>
      <p:sp>
        <p:nvSpPr>
          <p:cNvPr id="32" name="ZoneTexte 31"/>
          <p:cNvSpPr txBox="1"/>
          <p:nvPr/>
        </p:nvSpPr>
        <p:spPr>
          <a:xfrm>
            <a:off x="4322608" y="2806943"/>
            <a:ext cx="1519303" cy="553998"/>
          </a:xfrm>
          <a:prstGeom prst="rect">
            <a:avLst/>
          </a:prstGeom>
          <a:solidFill>
            <a:srgbClr val="FFC000"/>
          </a:solidFill>
        </p:spPr>
        <p:txBody>
          <a:bodyPr wrap="square" lIns="20250" tIns="0" rIns="20250" bIns="0" rtlCol="0">
            <a:spAutoFit/>
          </a:bodyPr>
          <a:lstStyle/>
          <a:p>
            <a:endParaRPr lang="fr-FR" sz="900" dirty="0">
              <a:solidFill>
                <a:schemeClr val="tx2"/>
              </a:solidFill>
            </a:endParaRPr>
          </a:p>
          <a:p>
            <a:pPr algn="ctr"/>
            <a:r>
              <a:rPr lang="fr-FR" sz="900" dirty="0">
                <a:solidFill>
                  <a:schemeClr val="tx2"/>
                </a:solidFill>
              </a:rPr>
              <a:t>L’auteur publie en </a:t>
            </a:r>
            <a:r>
              <a:rPr lang="fr-FR" sz="900" b="1" dirty="0">
                <a:solidFill>
                  <a:schemeClr val="tx2"/>
                </a:solidFill>
              </a:rPr>
              <a:t>libre accès</a:t>
            </a:r>
            <a:r>
              <a:rPr lang="fr-FR" sz="900" dirty="0">
                <a:solidFill>
                  <a:schemeClr val="tx2"/>
                </a:solidFill>
              </a:rPr>
              <a:t> dans une revue / sur une plateforme</a:t>
            </a:r>
          </a:p>
        </p:txBody>
      </p:sp>
      <p:sp>
        <p:nvSpPr>
          <p:cNvPr id="34" name="ZoneTexte 33"/>
          <p:cNvSpPr txBox="1"/>
          <p:nvPr/>
        </p:nvSpPr>
        <p:spPr>
          <a:xfrm>
            <a:off x="4322608" y="3402728"/>
            <a:ext cx="1519303" cy="553998"/>
          </a:xfrm>
          <a:prstGeom prst="rect">
            <a:avLst/>
          </a:prstGeom>
          <a:solidFill>
            <a:srgbClr val="FFC000"/>
          </a:solidFill>
        </p:spPr>
        <p:txBody>
          <a:bodyPr wrap="square" lIns="20250" tIns="0" rIns="20250" bIns="0" rtlCol="0">
            <a:spAutoFit/>
          </a:bodyPr>
          <a:lstStyle/>
          <a:p>
            <a:endParaRPr lang="fr-FR" sz="900" dirty="0">
              <a:solidFill>
                <a:schemeClr val="tx2"/>
              </a:solidFill>
            </a:endParaRPr>
          </a:p>
          <a:p>
            <a:pPr algn="ctr"/>
            <a:r>
              <a:rPr lang="fr-FR" sz="900" dirty="0">
                <a:solidFill>
                  <a:schemeClr val="tx2"/>
                </a:solidFill>
              </a:rPr>
              <a:t>Les auteurs ou leur institution paient les APC/BPC à l’éditeur</a:t>
            </a:r>
            <a:endParaRPr lang="fr-FR" sz="1013" dirty="0">
              <a:solidFill>
                <a:schemeClr val="tx2"/>
              </a:solidFill>
            </a:endParaRPr>
          </a:p>
        </p:txBody>
      </p:sp>
      <p:sp>
        <p:nvSpPr>
          <p:cNvPr id="36" name="ZoneTexte 35"/>
          <p:cNvSpPr txBox="1"/>
          <p:nvPr/>
        </p:nvSpPr>
        <p:spPr>
          <a:xfrm>
            <a:off x="6408205" y="2615807"/>
            <a:ext cx="697742" cy="12125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lIns="20250" tIns="0" rIns="20250" bIns="0" rtlCol="0">
            <a:spAutoFit/>
          </a:bodyPr>
          <a:lstStyle/>
          <a:p>
            <a:pPr algn="ctr"/>
            <a:r>
              <a:rPr lang="fr-FR" sz="788" b="1" dirty="0">
                <a:solidFill>
                  <a:srgbClr val="002060"/>
                </a:solidFill>
              </a:rPr>
              <a:t>DIAMOND</a:t>
            </a:r>
          </a:p>
        </p:txBody>
      </p:sp>
      <p:sp>
        <p:nvSpPr>
          <p:cNvPr id="37" name="ZoneTexte 36"/>
          <p:cNvSpPr txBox="1"/>
          <p:nvPr/>
        </p:nvSpPr>
        <p:spPr>
          <a:xfrm>
            <a:off x="5963425" y="2810106"/>
            <a:ext cx="1519303" cy="553998"/>
          </a:xfrm>
          <a:prstGeom prst="rect">
            <a:avLst/>
          </a:prstGeom>
        </p:spPr>
        <p:style>
          <a:lnRef idx="2">
            <a:schemeClr val="accent6"/>
          </a:lnRef>
          <a:fillRef idx="1">
            <a:schemeClr val="lt1"/>
          </a:fillRef>
          <a:effectRef idx="0">
            <a:schemeClr val="accent6"/>
          </a:effectRef>
          <a:fontRef idx="minor">
            <a:schemeClr val="dk1"/>
          </a:fontRef>
        </p:style>
        <p:txBody>
          <a:bodyPr wrap="square" lIns="20250" tIns="0" rIns="20250" bIns="0" rtlCol="0">
            <a:spAutoFit/>
          </a:bodyPr>
          <a:lstStyle/>
          <a:p>
            <a:endParaRPr lang="fr-FR" sz="900" dirty="0">
              <a:solidFill>
                <a:schemeClr val="tx2"/>
              </a:solidFill>
            </a:endParaRPr>
          </a:p>
          <a:p>
            <a:pPr algn="ctr"/>
            <a:r>
              <a:rPr lang="fr-FR" sz="900" dirty="0">
                <a:solidFill>
                  <a:schemeClr val="tx2"/>
                </a:solidFill>
              </a:rPr>
              <a:t>L’auteur publie en </a:t>
            </a:r>
            <a:r>
              <a:rPr lang="fr-FR" sz="900" b="1" dirty="0">
                <a:solidFill>
                  <a:schemeClr val="tx2"/>
                </a:solidFill>
              </a:rPr>
              <a:t>libre accès</a:t>
            </a:r>
            <a:r>
              <a:rPr lang="fr-FR" sz="900" dirty="0">
                <a:solidFill>
                  <a:schemeClr val="tx2"/>
                </a:solidFill>
              </a:rPr>
              <a:t> dans une revue / sur une plateforme</a:t>
            </a:r>
          </a:p>
        </p:txBody>
      </p:sp>
      <p:sp>
        <p:nvSpPr>
          <p:cNvPr id="39" name="ZoneTexte 38"/>
          <p:cNvSpPr txBox="1"/>
          <p:nvPr/>
        </p:nvSpPr>
        <p:spPr>
          <a:xfrm>
            <a:off x="5963424" y="3402728"/>
            <a:ext cx="1519303" cy="553998"/>
          </a:xfrm>
          <a:prstGeom prst="rect">
            <a:avLst/>
          </a:prstGeom>
        </p:spPr>
        <p:style>
          <a:lnRef idx="2">
            <a:schemeClr val="accent6"/>
          </a:lnRef>
          <a:fillRef idx="1">
            <a:schemeClr val="lt1"/>
          </a:fillRef>
          <a:effectRef idx="0">
            <a:schemeClr val="accent6"/>
          </a:effectRef>
          <a:fontRef idx="minor">
            <a:schemeClr val="dk1"/>
          </a:fontRef>
        </p:style>
        <p:txBody>
          <a:bodyPr wrap="square" lIns="20250" tIns="0" rIns="20250" bIns="0" rtlCol="0">
            <a:spAutoFit/>
          </a:bodyPr>
          <a:lstStyle/>
          <a:p>
            <a:pPr algn="ctr"/>
            <a:r>
              <a:rPr lang="fr-FR" sz="900" dirty="0">
                <a:solidFill>
                  <a:schemeClr val="tx2"/>
                </a:solidFill>
              </a:rPr>
              <a:t>Aucun APC/BPC ; subvention de l’institution pour des services supplémentaires</a:t>
            </a:r>
            <a:endParaRPr lang="fr-FR" sz="1013" dirty="0">
              <a:solidFill>
                <a:schemeClr val="tx2"/>
              </a:solidFill>
            </a:endParaRPr>
          </a:p>
        </p:txBody>
      </p:sp>
      <p:pic>
        <p:nvPicPr>
          <p:cNvPr id="41" name="Image 4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5390" y="2715783"/>
            <a:ext cx="176801" cy="281422"/>
          </a:xfrm>
          <a:prstGeom prst="rect">
            <a:avLst/>
          </a:prstGeom>
          <a:effectLst>
            <a:glow rad="228600">
              <a:srgbClr val="FFB700">
                <a:satMod val="175000"/>
                <a:alpha val="40000"/>
              </a:srgbClr>
            </a:glow>
          </a:effectLst>
        </p:spPr>
      </p:pic>
      <p:pic>
        <p:nvPicPr>
          <p:cNvPr id="43" name="Imag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7103" y="3905331"/>
            <a:ext cx="143990" cy="226181"/>
          </a:xfrm>
          <a:prstGeom prst="rect">
            <a:avLst/>
          </a:prstGeom>
          <a:effectLst>
            <a:glow rad="228600">
              <a:srgbClr val="00B050">
                <a:alpha val="40000"/>
              </a:srgbClr>
            </a:glow>
          </a:effectLst>
        </p:spPr>
      </p:pic>
      <p:pic>
        <p:nvPicPr>
          <p:cNvPr id="46" name="Imag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303294" y="2719892"/>
            <a:ext cx="156420" cy="247948"/>
          </a:xfrm>
          <a:prstGeom prst="rect">
            <a:avLst/>
          </a:prstGeom>
        </p:spPr>
      </p:pic>
      <p:pic>
        <p:nvPicPr>
          <p:cNvPr id="49" name="Imag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0981" y="5072354"/>
            <a:ext cx="1202314" cy="300578"/>
          </a:xfrm>
          <a:prstGeom prst="rect">
            <a:avLst/>
          </a:prstGeom>
        </p:spPr>
      </p:pic>
      <p:sp>
        <p:nvSpPr>
          <p:cNvPr id="52" name="Explosion 2 51"/>
          <p:cNvSpPr/>
          <p:nvPr/>
        </p:nvSpPr>
        <p:spPr>
          <a:xfrm rot="588834">
            <a:off x="4387148" y="4845458"/>
            <a:ext cx="1468427" cy="883354"/>
          </a:xfrm>
          <a:prstGeom prst="irregularSeal2">
            <a:avLst/>
          </a:prstGeom>
          <a:solidFill>
            <a:schemeClr val="tx2"/>
          </a:solidFill>
          <a:ln w="25400" cap="flat" cmpd="sng" algn="ctr">
            <a:solidFill>
              <a:schemeClr val="tx2"/>
            </a:solidFill>
            <a:prstDash val="solid"/>
          </a:ln>
          <a:effectLst/>
        </p:spPr>
        <p:txBody>
          <a:bodyPr lIns="20250" tIns="20250" rIns="20250" bIns="20250" rtlCol="0" anchor="ctr"/>
          <a:lstStyle/>
          <a:p>
            <a:pPr algn="ctr" defTabSz="514350">
              <a:defRPr/>
            </a:pPr>
            <a:r>
              <a:rPr lang="fr-FR" sz="1013" b="1" kern="0" dirty="0">
                <a:solidFill>
                  <a:prstClr val="white"/>
                </a:solidFill>
                <a:latin typeface="Arial"/>
              </a:rPr>
              <a:t>Nature: 9500€ …!</a:t>
            </a:r>
          </a:p>
        </p:txBody>
      </p:sp>
      <p:pic>
        <p:nvPicPr>
          <p:cNvPr id="35" name="Image 34"/>
          <p:cNvPicPr>
            <a:picLocks noChangeAspect="1"/>
          </p:cNvPicPr>
          <p:nvPr/>
        </p:nvPicPr>
        <p:blipFill>
          <a:blip r:embed="rId6"/>
          <a:stretch>
            <a:fillRect/>
          </a:stretch>
        </p:blipFill>
        <p:spPr bwMode="auto">
          <a:xfrm>
            <a:off x="2679519" y="4963889"/>
            <a:ext cx="1377584" cy="482613"/>
          </a:xfrm>
          <a:prstGeom prst="rect">
            <a:avLst/>
          </a:prstGeom>
        </p:spPr>
      </p:pic>
      <p:sp>
        <p:nvSpPr>
          <p:cNvPr id="40" name="ZoneTexte 39"/>
          <p:cNvSpPr txBox="1"/>
          <p:nvPr/>
        </p:nvSpPr>
        <p:spPr>
          <a:xfrm>
            <a:off x="7667266" y="3195026"/>
            <a:ext cx="1337996" cy="900246"/>
          </a:xfrm>
          <a:prstGeom prst="rect">
            <a:avLst/>
          </a:prstGeom>
          <a:solidFill>
            <a:schemeClr val="bg1"/>
          </a:solidFill>
          <a:ln w="38100">
            <a:solidFill>
              <a:schemeClr val="bg2">
                <a:lumMod val="75000"/>
              </a:schemeClr>
            </a:solidFill>
          </a:ln>
          <a:effectLst>
            <a:outerShdw blurRad="50800" dist="38100" dir="2700000" algn="tl" rotWithShape="0">
              <a:prstClr val="black">
                <a:alpha val="40000"/>
              </a:prstClr>
            </a:outerShdw>
          </a:effectLst>
        </p:spPr>
        <p:txBody>
          <a:bodyPr wrap="square" lIns="36000" tIns="0" rIns="36000" bIns="0" rtlCol="0">
            <a:spAutoFit/>
          </a:bodyPr>
          <a:lstStyle/>
          <a:p>
            <a:pPr algn="ctr">
              <a:lnSpc>
                <a:spcPct val="150000"/>
              </a:lnSpc>
            </a:pPr>
            <a:r>
              <a:rPr lang="fr-FR" sz="900" dirty="0" smtClean="0">
                <a:solidFill>
                  <a:schemeClr val="tx2"/>
                </a:solidFill>
              </a:rPr>
              <a:t>Trouver des journaux en accès libre </a:t>
            </a:r>
          </a:p>
          <a:p>
            <a:pPr algn="ctr">
              <a:lnSpc>
                <a:spcPct val="150000"/>
              </a:lnSpc>
            </a:pPr>
            <a:r>
              <a:rPr lang="fr-FR" sz="900" dirty="0" smtClean="0">
                <a:solidFill>
                  <a:schemeClr val="tx2"/>
                </a:solidFill>
              </a:rPr>
              <a:t>modèle </a:t>
            </a:r>
            <a:r>
              <a:rPr lang="fr-FR" sz="900" dirty="0" err="1" smtClean="0">
                <a:solidFill>
                  <a:schemeClr val="tx2"/>
                </a:solidFill>
              </a:rPr>
              <a:t>Diamond</a:t>
            </a:r>
            <a:r>
              <a:rPr lang="fr-FR" sz="900" dirty="0" smtClean="0">
                <a:solidFill>
                  <a:schemeClr val="tx2"/>
                </a:solidFill>
              </a:rPr>
              <a:t>:</a:t>
            </a:r>
          </a:p>
          <a:p>
            <a:pPr algn="ctr"/>
            <a:r>
              <a:rPr lang="fr-FR" sz="900" dirty="0">
                <a:solidFill>
                  <a:schemeClr val="tx2"/>
                </a:solidFill>
                <a:hlinkClick r:id="rId7"/>
              </a:rPr>
              <a:t>https://doaj.org</a:t>
            </a:r>
            <a:r>
              <a:rPr lang="fr-FR" sz="900" dirty="0" smtClean="0">
                <a:solidFill>
                  <a:schemeClr val="tx2"/>
                </a:solidFill>
                <a:hlinkClick r:id="rId7"/>
              </a:rPr>
              <a:t>/</a:t>
            </a:r>
            <a:endParaRPr lang="fr-FR" sz="900" dirty="0" smtClean="0">
              <a:solidFill>
                <a:schemeClr val="tx2"/>
              </a:solidFill>
            </a:endParaRPr>
          </a:p>
          <a:p>
            <a:pPr algn="ctr"/>
            <a:endParaRPr lang="fr-FR" sz="900" dirty="0" smtClean="0">
              <a:solidFill>
                <a:schemeClr val="tx2"/>
              </a:solidFill>
            </a:endParaRPr>
          </a:p>
        </p:txBody>
      </p:sp>
      <p:sp>
        <p:nvSpPr>
          <p:cNvPr id="42" name="Flèche courbée vers le bas 41"/>
          <p:cNvSpPr/>
          <p:nvPr/>
        </p:nvSpPr>
        <p:spPr>
          <a:xfrm rot="1014505">
            <a:off x="7194745" y="2172154"/>
            <a:ext cx="945043" cy="408165"/>
          </a:xfrm>
          <a:prstGeom prst="curved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ZoneTexte 43"/>
          <p:cNvSpPr txBox="1"/>
          <p:nvPr/>
        </p:nvSpPr>
        <p:spPr>
          <a:xfrm>
            <a:off x="7667266" y="4087119"/>
            <a:ext cx="1337996" cy="623248"/>
          </a:xfrm>
          <a:prstGeom prst="rect">
            <a:avLst/>
          </a:prstGeom>
          <a:solidFill>
            <a:schemeClr val="bg1"/>
          </a:solidFill>
          <a:ln w="38100">
            <a:solidFill>
              <a:schemeClr val="bg2">
                <a:lumMod val="75000"/>
              </a:schemeClr>
            </a:solidFill>
          </a:ln>
          <a:effectLst>
            <a:outerShdw blurRad="50800" dist="38100" dir="2700000" algn="tl" rotWithShape="0">
              <a:prstClr val="black">
                <a:alpha val="40000"/>
              </a:prstClr>
            </a:outerShdw>
          </a:effectLst>
        </p:spPr>
        <p:txBody>
          <a:bodyPr wrap="square" lIns="36000" tIns="0" rIns="36000" bIns="0" rtlCol="0">
            <a:spAutoFit/>
          </a:bodyPr>
          <a:lstStyle/>
          <a:p>
            <a:pPr algn="ctr">
              <a:lnSpc>
                <a:spcPct val="150000"/>
              </a:lnSpc>
            </a:pPr>
            <a:r>
              <a:rPr lang="fr-FR" sz="900" dirty="0" smtClean="0">
                <a:solidFill>
                  <a:schemeClr val="tx2"/>
                </a:solidFill>
              </a:rPr>
              <a:t>Liste complémentaire : </a:t>
            </a:r>
            <a:r>
              <a:rPr lang="fr-FR" sz="900" dirty="0">
                <a:solidFill>
                  <a:schemeClr val="tx2"/>
                </a:solidFill>
                <a:hlinkClick r:id="rId8"/>
              </a:rPr>
              <a:t>https://</a:t>
            </a:r>
            <a:r>
              <a:rPr lang="fr-FR" sz="900" dirty="0" smtClean="0">
                <a:solidFill>
                  <a:schemeClr val="tx2"/>
                </a:solidFill>
                <a:hlinkClick r:id="rId8"/>
              </a:rPr>
              <a:t>zenodo.org/record/4558704</a:t>
            </a:r>
            <a:r>
              <a:rPr lang="fr-FR" sz="900" dirty="0" smtClean="0">
                <a:solidFill>
                  <a:schemeClr val="tx2"/>
                </a:solidFill>
              </a:rPr>
              <a:t>  </a:t>
            </a:r>
          </a:p>
        </p:txBody>
      </p:sp>
      <p:pic>
        <p:nvPicPr>
          <p:cNvPr id="45" name="Image 44"/>
          <p:cNvPicPr>
            <a:picLocks noChangeAspect="1"/>
          </p:cNvPicPr>
          <p:nvPr/>
        </p:nvPicPr>
        <p:blipFill>
          <a:blip r:embed="rId9"/>
          <a:stretch>
            <a:fillRect/>
          </a:stretch>
        </p:blipFill>
        <p:spPr>
          <a:xfrm>
            <a:off x="7657061" y="2814679"/>
            <a:ext cx="1375726" cy="3803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63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2" grpId="0" animBg="1"/>
      <p:bldP spid="34" grpId="0" animBg="1"/>
      <p:bldP spid="37" grpId="0" animBg="1"/>
      <p:bldP spid="39" grpId="0" animBg="1"/>
      <p:bldP spid="52" grpId="0" animBg="1"/>
      <p:bldP spid="40" grpId="0" animBg="1"/>
      <p:bldP spid="42" grpId="0" animBg="1"/>
      <p:bldP spid="4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bwMode="auto">
          <a:xfrm>
            <a:off x="611560" y="1123073"/>
            <a:ext cx="8532440" cy="676226"/>
          </a:xfrm>
        </p:spPr>
        <p:txBody>
          <a:bodyPr>
            <a:noAutofit/>
          </a:bodyPr>
          <a:lstStyle/>
          <a:p>
            <a:pPr>
              <a:defRPr/>
            </a:pPr>
            <a:r>
              <a:rPr lang="fr-FR" sz="2000" dirty="0"/>
              <a:t>Licences </a:t>
            </a:r>
            <a:r>
              <a:rPr lang="fr-FR" sz="2000" dirty="0" err="1"/>
              <a:t>creatives</a:t>
            </a:r>
            <a:r>
              <a:rPr lang="fr-FR" sz="2000" dirty="0"/>
              <a:t> </a:t>
            </a:r>
            <a:r>
              <a:rPr lang="fr-FR" sz="2000" dirty="0" err="1"/>
              <a:t>commons</a:t>
            </a:r>
            <a:r>
              <a:rPr lang="fr-FR" sz="2000" dirty="0"/>
              <a:t/>
            </a:r>
            <a:br>
              <a:rPr lang="fr-FR" sz="2000" dirty="0"/>
            </a:br>
            <a:endParaRPr sz="2000" dirty="0"/>
          </a:p>
        </p:txBody>
      </p:sp>
      <p:sp>
        <p:nvSpPr>
          <p:cNvPr id="6" name="Titre 2"/>
          <p:cNvSpPr>
            <a:spLocks/>
          </p:cNvSpPr>
          <p:nvPr/>
        </p:nvSpPr>
        <p:spPr bwMode="auto">
          <a:xfrm>
            <a:off x="2767598" y="393998"/>
            <a:ext cx="3877260" cy="409433"/>
          </a:xfrm>
          <a:prstGeom prst="rect">
            <a:avLst/>
          </a:prstGeom>
        </p:spPr>
        <p:txBody>
          <a:bodyPr vert="horz" lIns="36000" tIns="0" rIns="36000" bIns="0" rtlCol="0" anchor="b">
            <a:noAutofit/>
          </a:bodyPr>
          <a:lstStyle>
            <a:lvl1pPr algn="l" defTabSz="914400">
              <a:lnSpc>
                <a:spcPct val="90000"/>
              </a:lnSpc>
              <a:spcBef>
                <a:spcPts val="0"/>
              </a:spcBef>
              <a:buNone/>
              <a:defRPr sz="3400">
                <a:solidFill>
                  <a:schemeClr val="tx2"/>
                </a:solidFill>
                <a:latin typeface="+mj-lt"/>
                <a:ea typeface="+mj-ea"/>
                <a:cs typeface="+mj-cs"/>
              </a:defRPr>
            </a:lvl1pPr>
          </a:lstStyle>
          <a:p>
            <a:endParaRPr lang="fr-FR" sz="180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74202" y="1112924"/>
            <a:ext cx="2522506" cy="1702409"/>
          </a:xfrm>
          <a:prstGeom prst="rect">
            <a:avLst/>
          </a:prstGeom>
          <a:ln>
            <a:solidFill>
              <a:schemeClr val="tx1"/>
            </a:solidFill>
          </a:ln>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943011" y="952036"/>
            <a:ext cx="951479" cy="951479"/>
          </a:xfrm>
          <a:prstGeom prst="rect">
            <a:avLst/>
          </a:prstGeom>
        </p:spPr>
      </p:pic>
      <p:sp>
        <p:nvSpPr>
          <p:cNvPr id="10" name="Rectangle 9"/>
          <p:cNvSpPr/>
          <p:nvPr/>
        </p:nvSpPr>
        <p:spPr>
          <a:xfrm>
            <a:off x="323528" y="2263982"/>
            <a:ext cx="4896544" cy="4016484"/>
          </a:xfrm>
          <a:prstGeom prst="rect">
            <a:avLst/>
          </a:prstGeom>
        </p:spPr>
        <p:txBody>
          <a:bodyPr wrap="square">
            <a:spAutoFit/>
          </a:bodyPr>
          <a:lstStyle/>
          <a:p>
            <a:pPr marL="171450" indent="-171450">
              <a:buFont typeface="Wingdings" panose="05000000000000000000" pitchFamily="2" charset="2"/>
              <a:buChar char="ü"/>
            </a:pPr>
            <a:endParaRPr lang="fr-FR" sz="1050" dirty="0">
              <a:solidFill>
                <a:srgbClr val="000000"/>
              </a:solidFill>
              <a:latin typeface="Calibri Light" panose="020F0302020204030204" pitchFamily="34" charset="0"/>
            </a:endParaRPr>
          </a:p>
          <a:p>
            <a:pPr marL="171450" indent="-171450">
              <a:buFont typeface="Wingdings" panose="05000000000000000000" pitchFamily="2" charset="2"/>
              <a:buChar char="ü"/>
            </a:pPr>
            <a:endParaRPr lang="fr-FR" sz="1050" dirty="0">
              <a:latin typeface="Calibri Light" panose="020F0302020204030204" pitchFamily="34" charset="0"/>
            </a:endParaRPr>
          </a:p>
          <a:p>
            <a:pPr marL="285750" indent="-285750">
              <a:buFont typeface="Wingdings" panose="05000000000000000000" pitchFamily="2" charset="2"/>
              <a:buChar char="ü"/>
            </a:pPr>
            <a:r>
              <a:rPr lang="fr-FR" dirty="0"/>
              <a:t>CC-BY : attribution</a:t>
            </a:r>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smtClean="0"/>
              <a:t>CC-BY-SA </a:t>
            </a:r>
            <a:r>
              <a:rPr lang="fr-FR" dirty="0"/>
              <a:t>: partage selon la même </a:t>
            </a:r>
            <a:r>
              <a:rPr lang="fr-FR" dirty="0" smtClean="0"/>
              <a:t>licence </a:t>
            </a:r>
            <a:endParaRPr lang="fr-FR" dirty="0"/>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smtClean="0"/>
              <a:t>CC-BY-ND </a:t>
            </a:r>
            <a:r>
              <a:rPr lang="fr-FR" dirty="0"/>
              <a:t>: pas de modification </a:t>
            </a:r>
            <a:r>
              <a:rPr lang="fr-FR" dirty="0" smtClean="0"/>
              <a:t>de l’œuvre </a:t>
            </a:r>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smtClean="0"/>
              <a:t>CC-BY-NC : pas d’utilisation commerciale</a:t>
            </a:r>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smtClean="0"/>
              <a:t>CC-BY-NC-SA</a:t>
            </a:r>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smtClean="0"/>
              <a:t>CC-BY-NC-ND</a:t>
            </a:r>
          </a:p>
          <a:p>
            <a:pPr marR="144570"/>
            <a:endParaRPr lang="fr-FR" dirty="0" smtClean="0"/>
          </a:p>
          <a:p>
            <a:pPr marL="285750" indent="-285750">
              <a:buFont typeface="Wingdings" panose="05000000000000000000" pitchFamily="2" charset="2"/>
              <a:buChar char="ü"/>
            </a:pPr>
            <a:r>
              <a:rPr lang="fr-FR" dirty="0" smtClean="0"/>
              <a:t>CC0 : sans restrictions (domaine public)</a:t>
            </a:r>
            <a:r>
              <a:rPr lang="fr-FR" dirty="0" smtClean="0">
                <a:latin typeface="Calibri Light" panose="020F0302020204030204" pitchFamily="34" charset="0"/>
              </a:rPr>
              <a:t> </a:t>
            </a:r>
            <a:endParaRPr lang="fr-FR" dirty="0">
              <a:latin typeface="Calibri Light" panose="020F0302020204030204" pitchFamily="34" charset="0"/>
            </a:endParaRPr>
          </a:p>
        </p:txBody>
      </p:sp>
      <p:pic>
        <p:nvPicPr>
          <p:cNvPr id="11" name="Image 10"/>
          <p:cNvPicPr>
            <a:picLocks noChangeAspect="1"/>
          </p:cNvPicPr>
          <p:nvPr/>
        </p:nvPicPr>
        <p:blipFill>
          <a:blip r:embed="rId5"/>
          <a:stretch>
            <a:fillRect/>
          </a:stretch>
        </p:blipFill>
        <p:spPr>
          <a:xfrm>
            <a:off x="2837649" y="2471341"/>
            <a:ext cx="1232452" cy="496957"/>
          </a:xfrm>
          <a:prstGeom prst="rect">
            <a:avLst/>
          </a:prstGeom>
        </p:spPr>
      </p:pic>
      <p:pic>
        <p:nvPicPr>
          <p:cNvPr id="12" name="Image 11"/>
          <p:cNvPicPr>
            <a:picLocks noChangeAspect="1"/>
          </p:cNvPicPr>
          <p:nvPr/>
        </p:nvPicPr>
        <p:blipFill>
          <a:blip r:embed="rId6"/>
          <a:stretch>
            <a:fillRect/>
          </a:stretch>
        </p:blipFill>
        <p:spPr>
          <a:xfrm>
            <a:off x="5204251" y="2984916"/>
            <a:ext cx="1311965" cy="516835"/>
          </a:xfrm>
          <a:prstGeom prst="rect">
            <a:avLst/>
          </a:prstGeom>
        </p:spPr>
      </p:pic>
      <p:pic>
        <p:nvPicPr>
          <p:cNvPr id="13" name="Image 12"/>
          <p:cNvPicPr>
            <a:picLocks noChangeAspect="1"/>
          </p:cNvPicPr>
          <p:nvPr/>
        </p:nvPicPr>
        <p:blipFill>
          <a:blip r:embed="rId7"/>
          <a:stretch>
            <a:fillRect/>
          </a:stretch>
        </p:blipFill>
        <p:spPr>
          <a:xfrm>
            <a:off x="5205497" y="3617384"/>
            <a:ext cx="1272209" cy="536713"/>
          </a:xfrm>
          <a:prstGeom prst="rect">
            <a:avLst/>
          </a:prstGeom>
        </p:spPr>
      </p:pic>
      <p:pic>
        <p:nvPicPr>
          <p:cNvPr id="14" name="Image 13"/>
          <p:cNvPicPr>
            <a:picLocks noChangeAspect="1"/>
          </p:cNvPicPr>
          <p:nvPr/>
        </p:nvPicPr>
        <p:blipFill>
          <a:blip r:embed="rId8"/>
          <a:stretch>
            <a:fillRect/>
          </a:stretch>
        </p:blipFill>
        <p:spPr>
          <a:xfrm>
            <a:off x="5220072" y="4203050"/>
            <a:ext cx="1272209" cy="467139"/>
          </a:xfrm>
          <a:prstGeom prst="rect">
            <a:avLst/>
          </a:prstGeom>
        </p:spPr>
      </p:pic>
      <p:pic>
        <p:nvPicPr>
          <p:cNvPr id="15" name="Image 14"/>
          <p:cNvPicPr>
            <a:picLocks noChangeAspect="1"/>
          </p:cNvPicPr>
          <p:nvPr/>
        </p:nvPicPr>
        <p:blipFill>
          <a:blip r:embed="rId9"/>
          <a:stretch>
            <a:fillRect/>
          </a:stretch>
        </p:blipFill>
        <p:spPr>
          <a:xfrm>
            <a:off x="2334828" y="4736007"/>
            <a:ext cx="1272209" cy="526774"/>
          </a:xfrm>
          <a:prstGeom prst="rect">
            <a:avLst/>
          </a:prstGeom>
        </p:spPr>
      </p:pic>
      <p:pic>
        <p:nvPicPr>
          <p:cNvPr id="16" name="Image 15"/>
          <p:cNvPicPr>
            <a:picLocks noChangeAspect="1"/>
          </p:cNvPicPr>
          <p:nvPr/>
        </p:nvPicPr>
        <p:blipFill>
          <a:blip r:embed="rId10"/>
          <a:stretch>
            <a:fillRect/>
          </a:stretch>
        </p:blipFill>
        <p:spPr>
          <a:xfrm>
            <a:off x="2403444" y="5264727"/>
            <a:ext cx="1232452" cy="506896"/>
          </a:xfrm>
          <a:prstGeom prst="rect">
            <a:avLst/>
          </a:prstGeom>
        </p:spPr>
      </p:pic>
      <p:pic>
        <p:nvPicPr>
          <p:cNvPr id="17" name="Image 16"/>
          <p:cNvPicPr>
            <a:picLocks noChangeAspect="1"/>
          </p:cNvPicPr>
          <p:nvPr/>
        </p:nvPicPr>
        <p:blipFill>
          <a:blip r:embed="rId11"/>
          <a:stretch>
            <a:fillRect/>
          </a:stretch>
        </p:blipFill>
        <p:spPr>
          <a:xfrm>
            <a:off x="4851520" y="5794919"/>
            <a:ext cx="1391478" cy="586409"/>
          </a:xfrm>
          <a:prstGeom prst="rect">
            <a:avLst/>
          </a:prstGeom>
        </p:spPr>
      </p:pic>
    </p:spTree>
    <p:extLst>
      <p:ext uri="{BB962C8B-B14F-4D97-AF65-F5344CB8AC3E}">
        <p14:creationId xmlns:p14="http://schemas.microsoft.com/office/powerpoint/2010/main" val="9816433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4792" y="621002"/>
            <a:ext cx="8085634" cy="947800"/>
          </a:xfrm>
        </p:spPr>
        <p:txBody>
          <a:bodyPr/>
          <a:lstStyle/>
          <a:p>
            <a:r>
              <a:rPr lang="fr-FR" dirty="0" smtClean="0"/>
              <a:t>Droit d’auteur</a:t>
            </a:r>
            <a:endParaRPr lang="fr-FR" dirty="0"/>
          </a:p>
        </p:txBody>
      </p:sp>
      <p:sp>
        <p:nvSpPr>
          <p:cNvPr id="4" name="Espace réservé du pied de page 3"/>
          <p:cNvSpPr>
            <a:spLocks noGrp="1"/>
          </p:cNvSpPr>
          <p:nvPr>
            <p:ph type="ftr" sz="quarter" idx="11"/>
          </p:nvPr>
        </p:nvSpPr>
        <p:spPr/>
        <p:txBody>
          <a:bodyPr/>
          <a:lstStyle/>
          <a:p>
            <a:endParaRPr lang="en-US"/>
          </a:p>
        </p:txBody>
      </p:sp>
      <p:sp>
        <p:nvSpPr>
          <p:cNvPr id="7" name="Rectangle 6"/>
          <p:cNvSpPr/>
          <p:nvPr/>
        </p:nvSpPr>
        <p:spPr>
          <a:xfrm>
            <a:off x="1099458" y="1988840"/>
            <a:ext cx="2917006" cy="8622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t>Droits moraux</a:t>
            </a:r>
            <a:endParaRPr lang="fr-FR" b="1" dirty="0"/>
          </a:p>
        </p:txBody>
      </p:sp>
      <p:sp>
        <p:nvSpPr>
          <p:cNvPr id="8" name="Rectangle 7"/>
          <p:cNvSpPr/>
          <p:nvPr/>
        </p:nvSpPr>
        <p:spPr>
          <a:xfrm>
            <a:off x="5009628" y="1988840"/>
            <a:ext cx="2910215" cy="8472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t>Droits patrimoniaux</a:t>
            </a:r>
            <a:endParaRPr lang="fr-FR" b="1" dirty="0"/>
          </a:p>
        </p:txBody>
      </p:sp>
      <p:sp>
        <p:nvSpPr>
          <p:cNvPr id="24" name="ZoneTexte 23"/>
          <p:cNvSpPr txBox="1"/>
          <p:nvPr/>
        </p:nvSpPr>
        <p:spPr bwMode="auto">
          <a:xfrm>
            <a:off x="5789711" y="5811674"/>
            <a:ext cx="1143703" cy="369332"/>
          </a:xfrm>
          <a:prstGeom prst="rect">
            <a:avLst/>
          </a:prstGeom>
          <a:noFill/>
        </p:spPr>
        <p:txBody>
          <a:bodyPr wrap="square" rtlCol="0">
            <a:spAutoFit/>
          </a:bodyPr>
          <a:lstStyle/>
          <a:p>
            <a:r>
              <a:rPr lang="fr-FR" dirty="0">
                <a:solidFill>
                  <a:schemeClr val="accent1"/>
                </a:solidFill>
                <a:latin typeface="+mj-lt"/>
              </a:rPr>
              <a:t>Contrat</a:t>
            </a:r>
          </a:p>
        </p:txBody>
      </p:sp>
      <p:sp>
        <p:nvSpPr>
          <p:cNvPr id="6" name="ZoneTexte 5"/>
          <p:cNvSpPr txBox="1"/>
          <p:nvPr/>
        </p:nvSpPr>
        <p:spPr bwMode="auto">
          <a:xfrm>
            <a:off x="1099458" y="3461324"/>
            <a:ext cx="3061022" cy="1200329"/>
          </a:xfrm>
          <a:prstGeom prst="rect">
            <a:avLst/>
          </a:prstGeom>
          <a:noFill/>
        </p:spPr>
        <p:txBody>
          <a:bodyPr wrap="square" rtlCol="0">
            <a:spAutoFit/>
          </a:bodyPr>
          <a:lstStyle/>
          <a:p>
            <a:r>
              <a:rPr lang="fr-FR" dirty="0" smtClean="0">
                <a:solidFill>
                  <a:schemeClr val="accent2"/>
                </a:solidFill>
              </a:rPr>
              <a:t>- Droit de paternité</a:t>
            </a:r>
          </a:p>
          <a:p>
            <a:r>
              <a:rPr lang="fr-FR" dirty="0" smtClean="0">
                <a:solidFill>
                  <a:schemeClr val="accent2"/>
                </a:solidFill>
              </a:rPr>
              <a:t>- Droit au respect de l’intégrité de l’œuvre</a:t>
            </a:r>
          </a:p>
          <a:p>
            <a:r>
              <a:rPr lang="fr-FR" dirty="0" smtClean="0">
                <a:solidFill>
                  <a:schemeClr val="accent2"/>
                </a:solidFill>
              </a:rPr>
              <a:t>- Droit de repentir / retrait</a:t>
            </a:r>
          </a:p>
        </p:txBody>
      </p:sp>
      <p:sp>
        <p:nvSpPr>
          <p:cNvPr id="16" name="ZoneTexte 15"/>
          <p:cNvSpPr txBox="1"/>
          <p:nvPr/>
        </p:nvSpPr>
        <p:spPr bwMode="auto">
          <a:xfrm>
            <a:off x="5022728" y="3535202"/>
            <a:ext cx="2910215" cy="1477328"/>
          </a:xfrm>
          <a:prstGeom prst="rect">
            <a:avLst/>
          </a:prstGeom>
          <a:noFill/>
        </p:spPr>
        <p:txBody>
          <a:bodyPr wrap="square" rtlCol="0">
            <a:spAutoFit/>
          </a:bodyPr>
          <a:lstStyle/>
          <a:p>
            <a:r>
              <a:rPr lang="fr-FR" dirty="0" smtClean="0">
                <a:solidFill>
                  <a:schemeClr val="accent2"/>
                </a:solidFill>
              </a:rPr>
              <a:t>- Droit d’adaptation,</a:t>
            </a:r>
          </a:p>
          <a:p>
            <a:r>
              <a:rPr lang="fr-FR" dirty="0" smtClean="0">
                <a:solidFill>
                  <a:schemeClr val="accent2"/>
                </a:solidFill>
              </a:rPr>
              <a:t>- Droit de reproduction</a:t>
            </a:r>
          </a:p>
          <a:p>
            <a:endParaRPr lang="fr-FR" dirty="0">
              <a:solidFill>
                <a:schemeClr val="accent2"/>
              </a:solidFill>
            </a:endParaRPr>
          </a:p>
          <a:p>
            <a:r>
              <a:rPr lang="fr-FR" dirty="0">
                <a:solidFill>
                  <a:schemeClr val="accent2"/>
                </a:solidFill>
              </a:rPr>
              <a:t>= exploitation de l’</a:t>
            </a:r>
            <a:r>
              <a:rPr lang="fr-FR" dirty="0" err="1">
                <a:solidFill>
                  <a:schemeClr val="accent2"/>
                </a:solidFill>
              </a:rPr>
              <a:t>oeuvre</a:t>
            </a:r>
            <a:r>
              <a:rPr lang="fr-FR" dirty="0">
                <a:solidFill>
                  <a:schemeClr val="accent2"/>
                </a:solidFill>
              </a:rPr>
              <a:t>, </a:t>
            </a:r>
            <a:r>
              <a:rPr lang="fr-FR" dirty="0" smtClean="0">
                <a:solidFill>
                  <a:schemeClr val="accent2"/>
                </a:solidFill>
              </a:rPr>
              <a:t>rémunération</a:t>
            </a:r>
          </a:p>
        </p:txBody>
      </p:sp>
      <p:sp>
        <p:nvSpPr>
          <p:cNvPr id="17" name="Rectangle 16"/>
          <p:cNvSpPr/>
          <p:nvPr/>
        </p:nvSpPr>
        <p:spPr>
          <a:xfrm>
            <a:off x="1099458" y="2861202"/>
            <a:ext cx="2917006" cy="414821"/>
          </a:xfrm>
          <a:prstGeom prst="rect">
            <a:avLst/>
          </a:prstGeom>
          <a:solidFill>
            <a:schemeClr val="accent2">
              <a:lumMod val="20000"/>
              <a:lumOff val="80000"/>
            </a:schemeClr>
          </a:solidFill>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solidFill>
                  <a:schemeClr val="accent2"/>
                </a:solidFill>
              </a:rPr>
              <a:t>Perpétuels, inaliénables</a:t>
            </a:r>
            <a:endParaRPr lang="fr-FR" dirty="0">
              <a:solidFill>
                <a:schemeClr val="accent2"/>
              </a:solidFill>
            </a:endParaRPr>
          </a:p>
        </p:txBody>
      </p:sp>
      <p:sp>
        <p:nvSpPr>
          <p:cNvPr id="19" name="Rectangle 18"/>
          <p:cNvSpPr/>
          <p:nvPr/>
        </p:nvSpPr>
        <p:spPr>
          <a:xfrm>
            <a:off x="5009627" y="2850182"/>
            <a:ext cx="2917006" cy="460228"/>
          </a:xfrm>
          <a:prstGeom prst="rect">
            <a:avLst/>
          </a:prstGeom>
          <a:solidFill>
            <a:schemeClr val="accent2">
              <a:lumMod val="20000"/>
              <a:lumOff val="80000"/>
            </a:schemeClr>
          </a:solidFill>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solidFill>
                  <a:schemeClr val="accent2"/>
                </a:solidFill>
              </a:rPr>
              <a:t>Jusqu’à </a:t>
            </a:r>
            <a:r>
              <a:rPr lang="fr-FR" dirty="0">
                <a:solidFill>
                  <a:schemeClr val="accent2"/>
                </a:solidFill>
              </a:rPr>
              <a:t>70 </a:t>
            </a:r>
            <a:r>
              <a:rPr lang="fr-FR" dirty="0" smtClean="0">
                <a:solidFill>
                  <a:schemeClr val="accent2"/>
                </a:solidFill>
              </a:rPr>
              <a:t>ans après †</a:t>
            </a:r>
          </a:p>
        </p:txBody>
      </p:sp>
      <p:sp>
        <p:nvSpPr>
          <p:cNvPr id="11" name="Flèche vers le haut 10"/>
          <p:cNvSpPr/>
          <p:nvPr/>
        </p:nvSpPr>
        <p:spPr bwMode="auto">
          <a:xfrm rot="10800000">
            <a:off x="6181545" y="5262643"/>
            <a:ext cx="360038" cy="432048"/>
          </a:xfrm>
          <a:prstGeom prst="up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709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16" grpId="0"/>
      <p:bldP spid="17" grpId="0" animBg="1"/>
      <p:bldP spid="19"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988562"/>
            <a:ext cx="7103814" cy="621136"/>
          </a:xfrm>
        </p:spPr>
        <p:txBody>
          <a:bodyPr>
            <a:normAutofit/>
          </a:bodyPr>
          <a:lstStyle/>
          <a:p>
            <a:r>
              <a:rPr lang="fr-FR" dirty="0" smtClean="0"/>
              <a:t>Contrat avec l’éditeur</a:t>
            </a:r>
            <a:endParaRPr lang="fr-FR" dirty="0"/>
          </a:p>
        </p:txBody>
      </p:sp>
      <p:sp>
        <p:nvSpPr>
          <p:cNvPr id="3" name="Espace réservé du contenu 2"/>
          <p:cNvSpPr>
            <a:spLocks noGrp="1"/>
          </p:cNvSpPr>
          <p:nvPr>
            <p:ph idx="12"/>
          </p:nvPr>
        </p:nvSpPr>
        <p:spPr>
          <a:xfrm>
            <a:off x="978634" y="5593340"/>
            <a:ext cx="6877446" cy="394256"/>
          </a:xfrm>
        </p:spPr>
        <p:txBody>
          <a:bodyPr>
            <a:normAutofit fontScale="92500" lnSpcReduction="20000"/>
          </a:bodyPr>
          <a:lstStyle/>
          <a:p>
            <a:pPr lvl="1"/>
            <a:endParaRPr lang="fr-FR" dirty="0" smtClean="0"/>
          </a:p>
          <a:p>
            <a:r>
              <a:rPr lang="fr-FR" dirty="0"/>
              <a:t>A vérifier avec </a:t>
            </a:r>
            <a:r>
              <a:rPr lang="fr-FR" dirty="0" smtClean="0"/>
              <a:t>chaque </a:t>
            </a:r>
            <a:r>
              <a:rPr lang="fr-FR" dirty="0"/>
              <a:t>éditeur</a:t>
            </a:r>
          </a:p>
        </p:txBody>
      </p:sp>
      <p:pic>
        <p:nvPicPr>
          <p:cNvPr id="6" name="Image 5"/>
          <p:cNvPicPr>
            <a:picLocks noChangeAspect="1"/>
          </p:cNvPicPr>
          <p:nvPr/>
        </p:nvPicPr>
        <p:blipFill rotWithShape="1">
          <a:blip r:embed="rId3"/>
          <a:srcRect l="24687" t="34445" r="25417" b="23379"/>
          <a:stretch/>
        </p:blipFill>
        <p:spPr>
          <a:xfrm>
            <a:off x="3066866" y="2060848"/>
            <a:ext cx="6077134" cy="2889498"/>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634" y="2060848"/>
            <a:ext cx="2013597" cy="2852936"/>
          </a:xfrm>
          <a:prstGeom prst="rect">
            <a:avLst/>
          </a:prstGeom>
          <a:ln>
            <a:solidFill>
              <a:schemeClr val="tx1"/>
            </a:solidFill>
          </a:ln>
        </p:spPr>
      </p:pic>
      <p:sp>
        <p:nvSpPr>
          <p:cNvPr id="8" name="Rectangle 7"/>
          <p:cNvSpPr/>
          <p:nvPr/>
        </p:nvSpPr>
        <p:spPr>
          <a:xfrm>
            <a:off x="3138874" y="4797152"/>
            <a:ext cx="5832648" cy="276999"/>
          </a:xfrm>
          <a:prstGeom prst="rect">
            <a:avLst/>
          </a:prstGeom>
        </p:spPr>
        <p:txBody>
          <a:bodyPr wrap="square">
            <a:spAutoFit/>
          </a:bodyPr>
          <a:lstStyle/>
          <a:p>
            <a:r>
              <a:rPr lang="fr-FR" sz="1200" dirty="0"/>
              <a:t>https://www.elsevier.com/about/policies/copyright</a:t>
            </a:r>
          </a:p>
        </p:txBody>
      </p:sp>
      <p:sp>
        <p:nvSpPr>
          <p:cNvPr id="12" name="Rectangle 8"/>
          <p:cNvSpPr/>
          <p:nvPr/>
        </p:nvSpPr>
        <p:spPr bwMode="auto">
          <a:xfrm>
            <a:off x="7239984" y="2616735"/>
            <a:ext cx="1904256" cy="235421"/>
          </a:xfrm>
          <a:prstGeom prst="rect">
            <a:avLst/>
          </a:pr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fr-FR" sz="1400">
              <a:solidFill>
                <a:prstClr val="white"/>
              </a:solidFill>
            </a:endParaRPr>
          </a:p>
        </p:txBody>
      </p:sp>
      <p:sp>
        <p:nvSpPr>
          <p:cNvPr id="13" name="Rectangle 8"/>
          <p:cNvSpPr/>
          <p:nvPr/>
        </p:nvSpPr>
        <p:spPr bwMode="auto">
          <a:xfrm>
            <a:off x="3166258" y="2778710"/>
            <a:ext cx="404664" cy="235421"/>
          </a:xfrm>
          <a:prstGeom prst="rect">
            <a:avLst/>
          </a:pr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fr-FR" sz="1400">
              <a:solidFill>
                <a:prstClr val="white"/>
              </a:solidFill>
            </a:endParaRPr>
          </a:p>
        </p:txBody>
      </p:sp>
      <p:sp>
        <p:nvSpPr>
          <p:cNvPr id="14" name="Rectangle 8"/>
          <p:cNvSpPr/>
          <p:nvPr/>
        </p:nvSpPr>
        <p:spPr bwMode="auto">
          <a:xfrm>
            <a:off x="2802058" y="4148726"/>
            <a:ext cx="2922069" cy="235421"/>
          </a:xfrm>
          <a:prstGeom prst="rect">
            <a:avLst/>
          </a:pr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fr-FR" sz="1400">
              <a:solidFill>
                <a:prstClr val="white"/>
              </a:solidFill>
            </a:endParaRPr>
          </a:p>
        </p:txBody>
      </p:sp>
      <p:sp>
        <p:nvSpPr>
          <p:cNvPr id="15" name="Rectangle 8"/>
          <p:cNvSpPr/>
          <p:nvPr/>
        </p:nvSpPr>
        <p:spPr bwMode="auto">
          <a:xfrm>
            <a:off x="3313147" y="4194428"/>
            <a:ext cx="5658375" cy="478919"/>
          </a:xfrm>
          <a:prstGeom prst="rect">
            <a:avLst/>
          </a:pr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fr-FR" sz="1400">
              <a:solidFill>
                <a:prstClr val="white"/>
              </a:solidFill>
            </a:endParaRPr>
          </a:p>
        </p:txBody>
      </p:sp>
      <p:sp>
        <p:nvSpPr>
          <p:cNvPr id="5" name="Ellipse 4"/>
          <p:cNvSpPr/>
          <p:nvPr/>
        </p:nvSpPr>
        <p:spPr>
          <a:xfrm>
            <a:off x="2992230" y="2885602"/>
            <a:ext cx="3531019" cy="6198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The </a:t>
            </a:r>
            <a:r>
              <a:rPr lang="fr-FR" b="1" dirty="0" smtClean="0">
                <a:solidFill>
                  <a:schemeClr val="tx1"/>
                </a:solidFill>
              </a:rPr>
              <a:t>exclusive</a:t>
            </a:r>
            <a:r>
              <a:rPr lang="fr-FR" dirty="0" smtClean="0">
                <a:solidFill>
                  <a:schemeClr val="tx1"/>
                </a:solidFill>
              </a:rPr>
              <a:t> right to </a:t>
            </a:r>
            <a:r>
              <a:rPr lang="fr-FR" dirty="0" err="1" smtClean="0">
                <a:solidFill>
                  <a:schemeClr val="tx1"/>
                </a:solidFill>
              </a:rPr>
              <a:t>publish</a:t>
            </a:r>
            <a:r>
              <a:rPr lang="fr-FR" dirty="0" smtClean="0">
                <a:solidFill>
                  <a:schemeClr val="tx1"/>
                </a:solidFill>
              </a:rPr>
              <a:t> and </a:t>
            </a:r>
            <a:r>
              <a:rPr lang="fr-FR" dirty="0" err="1" smtClean="0">
                <a:solidFill>
                  <a:schemeClr val="tx1"/>
                </a:solidFill>
              </a:rPr>
              <a:t>distribute</a:t>
            </a:r>
            <a:endParaRPr lang="fr-FR" dirty="0">
              <a:solidFill>
                <a:schemeClr val="tx1"/>
              </a:solidFill>
            </a:endParaRPr>
          </a:p>
        </p:txBody>
      </p:sp>
    </p:spTree>
    <p:extLst>
      <p:ext uri="{BB962C8B-B14F-4D97-AF65-F5344CB8AC3E}">
        <p14:creationId xmlns:p14="http://schemas.microsoft.com/office/powerpoint/2010/main" val="22528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endParaRPr lang="fr-FR" dirty="0"/>
          </a:p>
        </p:txBody>
      </p:sp>
      <p:sp>
        <p:nvSpPr>
          <p:cNvPr id="3" name="Espace réservé du texte 2"/>
          <p:cNvSpPr>
            <a:spLocks noGrp="1"/>
          </p:cNvSpPr>
          <p:nvPr>
            <p:ph type="body" idx="1"/>
          </p:nvPr>
        </p:nvSpPr>
        <p:spPr/>
        <p:txBody>
          <a:bodyPr/>
          <a:lstStyle/>
          <a:p>
            <a:r>
              <a:rPr lang="fr-FR" dirty="0" smtClean="0"/>
              <a:t>Pourquoi déposer dans HAL ?</a:t>
            </a:r>
            <a:endParaRPr lang="fr-FR" dirty="0"/>
          </a:p>
        </p:txBody>
      </p:sp>
      <p:sp>
        <p:nvSpPr>
          <p:cNvPr id="4" name="Espace réservé du texte 3"/>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2329831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orbonne Université">
  <a:themeElements>
    <a:clrScheme name="Personnalisé 8">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10.xml><?xml version="1.0" encoding="utf-8"?>
<a:theme xmlns:a="http://schemas.openxmlformats.org/drawingml/2006/main" name="7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11.xml><?xml version="1.0" encoding="utf-8"?>
<a:theme xmlns:a="http://schemas.openxmlformats.org/drawingml/2006/main" name="1_Sorbonne Université">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lIns="36000" tIns="36000" rIns="36000" bIns="36000"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200" smtClean="0">
            <a:solidFill>
              <a:schemeClr val="tx2"/>
            </a:solidFill>
          </a:defRPr>
        </a:defPPr>
      </a:lstStyle>
    </a:txDef>
  </a:objectDefaults>
  <a:extraClrSchemeLst/>
  <a:extLst>
    <a:ext uri="{05A4C25C-085E-4340-85A3-A5531E510DB2}">
      <thm15:themeFamily xmlns:thm15="http://schemas.microsoft.com/office/thememl/2012/main" name="Sorbonne Université 4x3 v1a-logo" id="{AF8BABCA-CFB5-0E43-98FB-2C1DF112274D}" vid="{1C1D601C-9407-F54F-AA63-9C731E0E7E53}"/>
    </a:ext>
  </a:extLst>
</a:theme>
</file>

<file path=ppt/theme/theme12.xml><?xml version="1.0" encoding="utf-8"?>
<a:theme xmlns:a="http://schemas.openxmlformats.org/drawingml/2006/main" name="Thème Office">
  <a:themeElements>
    <a:clrScheme name="Personnalisé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0000"/>
      </a:hlink>
      <a:folHlink>
        <a:srgbClr val="FF000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3.xml><?xml version="1.0" encoding="utf-8"?>
<a:theme xmlns:a="http://schemas.openxmlformats.org/drawingml/2006/main" name="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4.xml><?xml version="1.0" encoding="utf-8"?>
<a:theme xmlns:a="http://schemas.openxmlformats.org/drawingml/2006/main" name="4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5.xml><?xml version="1.0" encoding="utf-8"?>
<a:theme xmlns:a="http://schemas.openxmlformats.org/drawingml/2006/main" name="3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6.xml><?xml version="1.0" encoding="utf-8"?>
<a:theme xmlns:a="http://schemas.openxmlformats.org/drawingml/2006/main" name="5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7.xml><?xml version="1.0" encoding="utf-8"?>
<a:theme xmlns:a="http://schemas.openxmlformats.org/drawingml/2006/main" name="6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8.xml><?xml version="1.0" encoding="utf-8"?>
<a:theme xmlns:a="http://schemas.openxmlformats.org/drawingml/2006/main" name="8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9.xml><?xml version="1.0" encoding="utf-8"?>
<a:theme xmlns:a="http://schemas.openxmlformats.org/drawingml/2006/main" name="1_Sorbonne Université 4x3 v1b">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1825</TotalTime>
  <Words>5401</Words>
  <Application>Microsoft Office PowerPoint</Application>
  <DocSecurity>0</DocSecurity>
  <PresentationFormat>Affichage à l'écran (4:3)</PresentationFormat>
  <Paragraphs>704</Paragraphs>
  <Slides>89</Slides>
  <Notes>19</Notes>
  <HiddenSlides>0</HiddenSlides>
  <MMClips>0</MMClips>
  <ScaleCrop>false</ScaleCrop>
  <HeadingPairs>
    <vt:vector size="8" baseType="variant">
      <vt:variant>
        <vt:lpstr>Polices utilisées</vt:lpstr>
      </vt:variant>
      <vt:variant>
        <vt:i4>7</vt:i4>
      </vt:variant>
      <vt:variant>
        <vt:lpstr>Thème</vt:lpstr>
      </vt:variant>
      <vt:variant>
        <vt:i4>11</vt:i4>
      </vt:variant>
      <vt:variant>
        <vt:lpstr>Serveurs OLE incorporés</vt:lpstr>
      </vt:variant>
      <vt:variant>
        <vt:i4>1</vt:i4>
      </vt:variant>
      <vt:variant>
        <vt:lpstr>Titres des diapositives</vt:lpstr>
      </vt:variant>
      <vt:variant>
        <vt:i4>89</vt:i4>
      </vt:variant>
    </vt:vector>
  </HeadingPairs>
  <TitlesOfParts>
    <vt:vector size="108" baseType="lpstr">
      <vt:lpstr>Arial</vt:lpstr>
      <vt:lpstr>Arial Black</vt:lpstr>
      <vt:lpstr>Calibri</vt:lpstr>
      <vt:lpstr>Calibri Light</vt:lpstr>
      <vt:lpstr>Noto Sans Symbols</vt:lpstr>
      <vt:lpstr>Verdana</vt:lpstr>
      <vt:lpstr>Wingdings</vt:lpstr>
      <vt:lpstr>Sorbonne Université</vt:lpstr>
      <vt:lpstr>2_Sorbonne Université 4x3 v1b</vt:lpstr>
      <vt:lpstr>Sorbonne Université 4x3 v1b</vt:lpstr>
      <vt:lpstr>4_Sorbonne Université 4x3 v1b</vt:lpstr>
      <vt:lpstr>3_Sorbonne Université 4x3 v1b</vt:lpstr>
      <vt:lpstr>5_Sorbonne Université 4x3 v1b</vt:lpstr>
      <vt:lpstr>6_Sorbonne Université 4x3 v1b</vt:lpstr>
      <vt:lpstr>8_Sorbonne Université 4x3 v1b</vt:lpstr>
      <vt:lpstr>1_Sorbonne Université 4x3 v1b</vt:lpstr>
      <vt:lpstr>7_Sorbonne Université 4x3 v1b</vt:lpstr>
      <vt:lpstr>1_Sorbonne Université</vt:lpstr>
      <vt:lpstr>Image bitmap</vt:lpstr>
      <vt:lpstr>Libre accès et HAL : quels sont mes droits ?</vt:lpstr>
      <vt:lpstr>Préambule </vt:lpstr>
      <vt:lpstr>Introduction</vt:lpstr>
      <vt:lpstr>Présentation PowerPoint</vt:lpstr>
      <vt:lpstr>Que trouve-t-on dans HAL ? </vt:lpstr>
      <vt:lpstr>HAL : un site, des portails, des collections</vt:lpstr>
      <vt:lpstr>HAL : un site, des portails, des collections - Exemple</vt:lpstr>
      <vt:lpstr>Plan</vt:lpstr>
      <vt:lpstr>1</vt:lpstr>
      <vt:lpstr>Envolée des coûts d’abonnement</vt:lpstr>
      <vt:lpstr>Inégalité d’accès</vt:lpstr>
      <vt:lpstr>Intérêt pour la science</vt:lpstr>
      <vt:lpstr>Visibilité de vos recherches</vt:lpstr>
      <vt:lpstr>Présentation PowerPoint</vt:lpstr>
      <vt:lpstr>Visibilité de vos recherches</vt:lpstr>
      <vt:lpstr>Exigences des financeurs</vt:lpstr>
      <vt:lpstr>Politique science ouverte de SU</vt:lpstr>
      <vt:lpstr>Politique science ouverte du CNRS</vt:lpstr>
      <vt:lpstr>HCERES et science ouverte</vt:lpstr>
      <vt:lpstr>HAL et/ou Academia ? </vt:lpstr>
      <vt:lpstr>En résumé, utiliser HAL pour… </vt:lpstr>
      <vt:lpstr>2</vt:lpstr>
      <vt:lpstr>Quels types de documents peut-on déposer dans HAL?</vt:lpstr>
      <vt:lpstr>Quelle version déposer ? </vt:lpstr>
      <vt:lpstr>Quelle version déposer ? –  Mode de publication</vt:lpstr>
      <vt:lpstr>Présentation PowerPoint</vt:lpstr>
      <vt:lpstr>Quelle version déposer ? – Mode de publication</vt:lpstr>
      <vt:lpstr>Publication accessible ≠ libre accès</vt:lpstr>
      <vt:lpstr>Présentation PowerPoint</vt:lpstr>
      <vt:lpstr>Quelle version déposer ? – Mode de publication</vt:lpstr>
      <vt:lpstr>Quelle version déposer ? – Type de publication </vt:lpstr>
      <vt:lpstr>Quelle version déposer ? – Type de publication </vt:lpstr>
      <vt:lpstr>Loi Pour une République numérique (1/3)</vt:lpstr>
      <vt:lpstr>Loi Pour une République numérique (2/3)</vt:lpstr>
      <vt:lpstr>Loi Pour une République numérique (3/3)</vt:lpstr>
      <vt:lpstr>Qu’est-ce qu’un manuscrit auteur accepté ?</vt:lpstr>
      <vt:lpstr>Présentation PowerPoint</vt:lpstr>
      <vt:lpstr>Faut-il attendre la fin de l’embargo pour déposer dans HAL?</vt:lpstr>
      <vt:lpstr>Résumé : quelle version déposer dans HAL ? (1/2)</vt:lpstr>
      <vt:lpstr>Résumé : quelle version déposer dans HAL ? (2/2)</vt:lpstr>
      <vt:lpstr>Et les images dans le cadre de publications déposées dans HAL ?  </vt:lpstr>
      <vt:lpstr>3</vt:lpstr>
      <vt:lpstr>4 prérequis</vt:lpstr>
      <vt:lpstr>Prérequis 1 : compte HAL (1/4)</vt:lpstr>
      <vt:lpstr>Prérequis 1 : compte HAL (2/4)</vt:lpstr>
      <vt:lpstr>Prérequis 1 : compte HAL (3/4)</vt:lpstr>
      <vt:lpstr>Prérequis 1 : compte HAL (4/4)</vt:lpstr>
      <vt:lpstr>Fortement conseillé : créer un idHAL</vt:lpstr>
      <vt:lpstr>Prérequis 2 : la publication est-elle déjà dans HAL ? </vt:lpstr>
      <vt:lpstr>Prérequis 3 et 4</vt:lpstr>
      <vt:lpstr>RDV dans l’interface de dépôt</vt:lpstr>
      <vt:lpstr>Étape 1 : Sélectionner le type de document</vt:lpstr>
      <vt:lpstr>Présentation PowerPoint</vt:lpstr>
      <vt:lpstr>Étape 2 : déposer le fichier (1/6)</vt:lpstr>
      <vt:lpstr>Étape 2 : déposer le fichier (2/6)</vt:lpstr>
      <vt:lpstr>Étape 2 : déposer le fichier (3/6)</vt:lpstr>
      <vt:lpstr>Étape 2 : déposer le fichier (4/6)</vt:lpstr>
      <vt:lpstr>L’embargo</vt:lpstr>
      <vt:lpstr>Étape 2 : déposer le fichier (6/6)</vt:lpstr>
      <vt:lpstr>Étape 3 : Récupérer les métadonnées grâce à un identifiant (1/3)</vt:lpstr>
      <vt:lpstr>Étape 3 : Récupérer les métadonnées grâce à un identifiant (2/3)</vt:lpstr>
      <vt:lpstr>Présentation PowerPoint</vt:lpstr>
      <vt:lpstr>Étape 4 : Compléter les métadonnées du document</vt:lpstr>
      <vt:lpstr>Étape 5 : Les données auteur(s) (1/6)</vt:lpstr>
      <vt:lpstr>Présentation PowerPoint</vt:lpstr>
      <vt:lpstr>Étape 5 : Les données auteur(s) (3/6)</vt:lpstr>
      <vt:lpstr>Choisir la bonne forme-auteur</vt:lpstr>
      <vt:lpstr>Les affiliations</vt:lpstr>
      <vt:lpstr>Présentation PowerPoint</vt:lpstr>
      <vt:lpstr>Étape 6 : Valider le dépôt (1/5)</vt:lpstr>
      <vt:lpstr>Étape 6 : Valider le dépôt (2/5)</vt:lpstr>
      <vt:lpstr>Étape 6 : Valider le dépôt (3/5)</vt:lpstr>
      <vt:lpstr>Étape 6 : Valider le dépôt (4/5)</vt:lpstr>
      <vt:lpstr>Présentation PowerPoint</vt:lpstr>
      <vt:lpstr>4</vt:lpstr>
      <vt:lpstr>Outils HAL</vt:lpstr>
      <vt:lpstr>5</vt:lpstr>
      <vt:lpstr>La science ouverte au sein de la BSU</vt:lpstr>
      <vt:lpstr>Services proposés - HAL </vt:lpstr>
      <vt:lpstr>Services proposés – Revues du laboratoire </vt:lpstr>
      <vt:lpstr>Services proposés – Données de la recherche / humanités numériques</vt:lpstr>
      <vt:lpstr>Services proposés  - Zotero</vt:lpstr>
      <vt:lpstr>Contacts</vt:lpstr>
      <vt:lpstr>Présentation PowerPoint</vt:lpstr>
      <vt:lpstr>AnnexeS</vt:lpstr>
      <vt:lpstr>Différents de types de libre accès</vt:lpstr>
      <vt:lpstr>Licences creatives commons </vt:lpstr>
      <vt:lpstr>Droit d’auteur</vt:lpstr>
      <vt:lpstr>Contrat avec l’éditeur</vt:lpstr>
    </vt:vector>
  </TitlesOfParts>
  <Company>Université P &amp; M Curie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 Violaine</dc:creator>
  <cp:lastModifiedBy>PAUPLIN Pascale</cp:lastModifiedBy>
  <cp:revision>347</cp:revision>
  <dcterms:created xsi:type="dcterms:W3CDTF">2020-10-14T08:13:20Z</dcterms:created>
  <dcterms:modified xsi:type="dcterms:W3CDTF">2022-12-09T15:18:24Z</dcterms:modified>
  <dc:identifier/>
  <dc:language/>
  <cp:version/>
</cp:coreProperties>
</file>