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11" r:id="rId1"/>
    <p:sldMasterId id="2147483713" r:id="rId2"/>
    <p:sldMasterId id="2147483716" r:id="rId3"/>
    <p:sldMasterId id="2147483720" r:id="rId4"/>
  </p:sldMasterIdLst>
  <p:notesMasterIdLst>
    <p:notesMasterId r:id="rId8"/>
  </p:notesMasterIdLst>
  <p:sldIdLst>
    <p:sldId id="261" r:id="rId5"/>
    <p:sldId id="399" r:id="rId6"/>
    <p:sldId id="62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092"/>
    <a:srgbClr val="09155A"/>
    <a:srgbClr val="0F1F76"/>
    <a:srgbClr val="235BBD"/>
    <a:srgbClr val="F8F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1"/>
    <p:restoredTop sz="94139"/>
  </p:normalViewPr>
  <p:slideViewPr>
    <p:cSldViewPr snapToGrid="0" snapToObjects="1">
      <p:cViewPr>
        <p:scale>
          <a:sx n="100" d="100"/>
          <a:sy n="100" d="100"/>
        </p:scale>
        <p:origin x="2064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8363E-2E8B-7C46-B920-6C369193D416}" type="datetimeFigureOut">
              <a:rPr lang="en-US" smtClean="0"/>
              <a:t>2/20/22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F7AD6-4FC0-A543-A4D6-93C7CFFD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8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introduction to photoplethysmography, in a minute.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F7AD6-4FC0-A543-A4D6-93C7CFFD4D3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1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photoplethysmogram [click], or PPG, is widely measured by clinical devices such as [click] pulse oximeters, and consumer devices such as fitness trackers, smartwatches, and smart rings.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exhibits a pulse wave for each heart beat [click], and so is used to monitor heart rate.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also be used to provide insights into heart rhythm, [click] as the beat-to-beat intervals can be used to [click] distinguish between a normal regular rhythm, and an abnormal, irregular rhythm.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shape [click] of individual pulse waves contains information on the heart and blood vessels, with marked differences between young and elderly subjects.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also slower fluctuations [click] which can be used to monitor breathing. Of course, there are great challenges to analysing the PPG, [click] including handling motion artifact.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 of photoplethysmography in wearables presents opportunities to monitor health in daily life, including: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[click] identifying atrial fibrillation, an arrhythmia which increases the risk of stroke;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(ii) [click] assessing blood pressure and vascular health; and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(iii) monitoring breathing, a key marker of clinical deterioration.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D666D-9342-7844-8FF7-82CB5988B7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5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course, you can’t do justice to the potential of photoplethysmography in just a minute. For more information see [click] my website, and [click] our review of wearable photoplethysmography for cardiovascular monitoring.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F7AD6-4FC0-A543-A4D6-93C7CFFD4D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6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7A2D-923F-4541-BEE8-B697F37B98D6}" type="datetime5">
              <a:rPr lang="en-GB" smtClean="0"/>
              <a:t>20-Feb-22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2A604-C499-7246-B278-41D6A5D9F1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179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D2A1-F730-1F44-97F8-1BB44536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DC1AB-3B75-794B-81A6-F4E412F5E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CEF7A-338F-B543-BE49-7262C061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2555-E728-274C-A8E3-0102EEED6C1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351A2-C9CB-CF41-91A4-FEC87BB4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6D8AD-1F5E-A649-8B7F-D5058A07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B0C6-53D0-A14D-8E09-98776118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0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7CB7-69A2-B049-813E-27C89DBD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9FB55-20E2-614F-A20D-6631EFB5F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AE94B-00EF-374B-ACFC-5F46D298D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ECCD7-5368-8A42-AEF8-1018C02A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2555-E728-274C-A8E3-0102EEED6C1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A7FF4-CDD4-CD40-A8FC-0EFC4B6FC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DD5B2-335A-644A-9558-0F2BD1B2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B0C6-53D0-A14D-8E09-98776118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1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0BE6-C098-004B-9883-D40014D0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E5363-F742-8A4B-AE6B-936A6E13A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F0AE3-E0FB-0240-8039-61C7E39D7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C3F0D-FB40-2E42-B12C-7B597D889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CF280-C84D-D141-959D-D64157370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998260-FE7A-FB4C-9975-420764B0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2555-E728-274C-A8E3-0102EEED6C1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175B91-AC33-2541-8FEA-7A6F8ACC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B92EE0-AC28-1F42-82E5-1C8F9572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B0C6-53D0-A14D-8E09-98776118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6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ED64-BB1C-2A4D-BFB3-8844A9F3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E1F74-5A83-AA4E-8FF9-8C770A67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2555-E728-274C-A8E3-0102EEED6C1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31A9A-BF4A-E241-9C88-8C9BFD153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6B247-B992-8C4C-BFBA-242950E4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B0C6-53D0-A14D-8E09-98776118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37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35F6B-E147-E04B-B320-28BDE26C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2555-E728-274C-A8E3-0102EEED6C1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8D64D-C2ED-A64C-83DD-B16B4FFA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2F5AE-FE8B-E640-B7BC-210F3E70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B0C6-53D0-A14D-8E09-98776118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5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68D9D-0590-2844-AD9E-079677BA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B6CDE-4619-3E4B-82C4-111AE1C15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E608B-6C72-794D-A12C-99577372C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373B3-4AAA-A548-8D25-04A818E2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2555-E728-274C-A8E3-0102EEED6C1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BF419-8ED2-8A4C-808B-F0DCF7984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95AEC-9F56-6147-9CBF-7990E842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B0C6-53D0-A14D-8E09-98776118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80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BA609-CF03-9E47-9CC3-E58640BD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3E148B-7256-5043-9A97-30602879B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7CA0F-A7F2-5744-8E1B-39B6A3727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FB41B-8B61-8442-87AD-0515E955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2555-E728-274C-A8E3-0102EEED6C1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2EED5-C3DC-8D49-8DF9-B8C7DCCAB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6760C-5505-2A4C-B1EA-BFA28A73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B0C6-53D0-A14D-8E09-98776118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42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A692A-465A-424B-BBF4-6A4DF58C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FF6E4-9037-374F-96A1-E5912F93B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8BE39-F033-414D-B8F4-53F98054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2555-E728-274C-A8E3-0102EEED6C1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4CE35-CDAF-9940-8825-55E885A6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9422D-206C-AB44-AF0C-D9D3B4B3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B0C6-53D0-A14D-8E09-98776118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1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A45E9A-99EB-3A47-BEA6-91ABDD8D8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17C7B-06B6-024C-9DB2-61AEB429E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1C3FF-B09B-3E45-9FD8-BC73399F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2555-E728-274C-A8E3-0102EEED6C1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039B6-6930-DD47-83B1-7A4ABE87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2912B-C723-4E42-9F20-47E07CA3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B0C6-53D0-A14D-8E09-98776118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8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3388937"/>
            <a:ext cx="5363400" cy="2249863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5543" y="3388937"/>
            <a:ext cx="4462058" cy="224986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Peter H. Charlton</a:t>
            </a:r>
          </a:p>
          <a:p>
            <a:endParaRPr lang="en-US" dirty="0"/>
          </a:p>
          <a:p>
            <a:r>
              <a:rPr lang="en-US" dirty="0"/>
              <a:t>University of Cambridge</a:t>
            </a:r>
          </a:p>
          <a:p>
            <a:r>
              <a:rPr lang="en-US" dirty="0"/>
              <a:t>City, University of London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Peter Charlton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2A604-C499-7246-B278-41D6A5D9F1B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22327C-2345-A947-B16F-7F16C25058AC}"/>
              </a:ext>
            </a:extLst>
          </p:cNvPr>
          <p:cNvSpPr/>
          <p:nvPr userDrawn="1"/>
        </p:nvSpPr>
        <p:spPr>
          <a:xfrm rot="5400000" flipV="1">
            <a:off x="5421739" y="4491009"/>
            <a:ext cx="2249863" cy="45719"/>
          </a:xfrm>
          <a:prstGeom prst="rect">
            <a:avLst/>
          </a:prstGeom>
          <a:solidFill>
            <a:srgbClr val="32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1568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8884-6BC2-7549-906C-76DB43E45149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1FF-0021-264C-A4EC-C169E98D2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0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28884-6BC2-7549-906C-76DB43E45149}" type="datetimeFigureOut">
              <a:rPr lang="en-US" smtClean="0"/>
              <a:t>2/20/22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E1FF-0021-264C-A4EC-C169E98D2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6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3388937"/>
            <a:ext cx="5363400" cy="2249863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5543" y="3388937"/>
            <a:ext cx="4462058" cy="224986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Peter H. Charlton</a:t>
            </a:r>
          </a:p>
          <a:p>
            <a:endParaRPr lang="en-US" dirty="0"/>
          </a:p>
          <a:p>
            <a:r>
              <a:rPr lang="en-US" dirty="0"/>
              <a:t>University of Cambridge</a:t>
            </a:r>
          </a:p>
          <a:p>
            <a:r>
              <a:rPr lang="en-US" dirty="0"/>
              <a:t>City, University of London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Peter Charlton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2A604-C499-7246-B278-41D6A5D9F1B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22327C-2345-A947-B16F-7F16C25058AC}"/>
              </a:ext>
            </a:extLst>
          </p:cNvPr>
          <p:cNvSpPr/>
          <p:nvPr userDrawn="1"/>
        </p:nvSpPr>
        <p:spPr>
          <a:xfrm rot="5400000" flipV="1">
            <a:off x="5421739" y="4491009"/>
            <a:ext cx="2249863" cy="45719"/>
          </a:xfrm>
          <a:prstGeom prst="rect">
            <a:avLst/>
          </a:prstGeom>
          <a:solidFill>
            <a:srgbClr val="32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1852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65BF6-5A67-2243-969E-7C0BEA33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1DE71-4F5B-BA4D-ACEC-CE007F7ED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88A5D-65ED-CF4F-BC22-AAD6A3D9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Peter Charlton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5C29D-BFAF-594C-9CF7-3E9D0992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3BBCB-D2FA-8945-B079-B34E5A41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543C46E-5073-DD47-BBEA-5ADA7465C9CB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595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88A5D-65ED-CF4F-BC22-AAD6A3D9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Peter Charlton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5C29D-BFAF-594C-9CF7-3E9D0992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3BBCB-D2FA-8945-B079-B34E5A41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543C46E-5073-DD47-BBEA-5ADA7465C9CB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602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67A9-CC9D-3642-ABE8-2BF86A28E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0955B-B7BB-7E44-90C7-3B96D6F60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A784C-04D8-7C4B-8E67-1058B872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2555-E728-274C-A8E3-0102EEED6C1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0E5DA-63D2-9B4E-8961-431A06B21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F0C1B-876D-0647-B29D-5806C96D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B0C6-53D0-A14D-8E09-98776118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8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FB40-4609-0E4D-BC5F-D92FBEF2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C69E-A22C-3241-B565-CCC9BCD4B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1E788-9462-7D42-B3C1-D170EF64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2555-E728-274C-A8E3-0102EEED6C1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64187-1FB5-2045-9E4D-87247201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56479-65F2-D44C-8802-0885EB5C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B0C6-53D0-A14D-8E09-98776118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2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582" y="1916114"/>
            <a:ext cx="12251268" cy="1917700"/>
          </a:xfrm>
          <a:prstGeom prst="rect">
            <a:avLst/>
          </a:prstGeom>
          <a:gradFill flip="none" rotWithShape="1">
            <a:gsLst>
              <a:gs pos="0">
                <a:srgbClr val="326092"/>
              </a:gs>
              <a:gs pos="100000">
                <a:srgbClr val="3B814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681489-EA83-EE4A-90D9-953F70141F42}" type="datetime5">
              <a:rPr lang="en-GB" smtClean="0"/>
              <a:t>20-Feb-22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6C6F103-5FD3-EE40-AC38-3A282FC1E4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94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08726"/>
            <a:ext cx="12251268" cy="549274"/>
          </a:xfrm>
          <a:prstGeom prst="rect">
            <a:avLst/>
          </a:prstGeom>
          <a:gradFill flip="none" rotWithShape="1">
            <a:gsLst>
              <a:gs pos="0">
                <a:srgbClr val="326092"/>
              </a:gs>
              <a:gs pos="100000">
                <a:srgbClr val="3B814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053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Peter Charlton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053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533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6C6F103-5FD3-EE40-AC38-3A282FC1E4F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13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3" r:id="rId2"/>
    <p:sldLayoutId id="2147483734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92874"/>
            <a:ext cx="12251268" cy="365125"/>
          </a:xfrm>
          <a:prstGeom prst="rect">
            <a:avLst/>
          </a:prstGeom>
          <a:gradFill flip="none" rotWithShape="1">
            <a:gsLst>
              <a:gs pos="0">
                <a:srgbClr val="326092"/>
              </a:gs>
              <a:gs pos="100000">
                <a:srgbClr val="3B814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Peter Charlton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6C6F103-5FD3-EE40-AC38-3A282FC1E4F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640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35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E8E70-B595-4549-A6C0-B9E2039C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99BD2-1676-824F-AB4D-88278EF3B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37EAC-9B18-BA41-8183-7930B4E52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62555-E728-274C-A8E3-0102EEED6C1C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35BC7-5749-2A4C-9719-1BF652B6E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D159-F53D-D54E-85B5-24DA6BCE6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4B0C6-53D0-A14D-8E09-98776118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8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commons.wikimedia.org/wiki/File:Max_Health_Band.jpg" TargetMode="Externa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Apple_Watch_user_(Unsplash).jpg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s://creativecommons.org/licenses/by/2.0/" TargetMode="External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12" Type="http://schemas.openxmlformats.org/officeDocument/2006/relationships/image" Target="../media/image7.JPG"/><Relationship Id="rId17" Type="http://schemas.openxmlformats.org/officeDocument/2006/relationships/hyperlink" Target="https://flickr.com/photos/160866001@N07/32586534637/" TargetMode="External"/><Relationship Id="rId2" Type="http://schemas.microsoft.com/office/2007/relationships/media" Target="../media/media2.m4a"/><Relationship Id="rId16" Type="http://schemas.openxmlformats.org/officeDocument/2006/relationships/image" Target="../media/image11.emf"/><Relationship Id="rId20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11" Type="http://schemas.openxmlformats.org/officeDocument/2006/relationships/image" Target="../media/image6.tiff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0.png"/><Relationship Id="rId10" Type="http://schemas.openxmlformats.org/officeDocument/2006/relationships/image" Target="../media/image5.jpeg"/><Relationship Id="rId19" Type="http://schemas.openxmlformats.org/officeDocument/2006/relationships/hyperlink" Target="https://commons.wikimedia.org/wiki/File:Pulox_Pulse_Oximeter.JPG" TargetMode="External"/><Relationship Id="rId4" Type="http://schemas.openxmlformats.org/officeDocument/2006/relationships/slideLayout" Target="../slideLayouts/slideLayout7.xml"/><Relationship Id="rId9" Type="http://schemas.openxmlformats.org/officeDocument/2006/relationships/hyperlink" Target="https://creativecommons.org/publicdomain/zero/1.0/" TargetMode="External"/><Relationship Id="rId1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eterhcharlton.github.io/" TargetMode="External"/><Relationship Id="rId3" Type="http://schemas.openxmlformats.org/officeDocument/2006/relationships/audio" Target="../media/media3.m4a"/><Relationship Id="rId7" Type="http://schemas.openxmlformats.org/officeDocument/2006/relationships/hyperlink" Target="https://doi.org/10.1109/JPROC.2022.3149785" TargetMode="External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7A7AC-87A2-9A42-A628-AA78C42A0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Photoplethysmography in a minute (and a bit)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E19F5-2156-2A4B-9A12-49EB5D2E4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5542" y="4352081"/>
            <a:ext cx="5006343" cy="1286719"/>
          </a:xfrm>
        </p:spPr>
        <p:txBody>
          <a:bodyPr/>
          <a:lstStyle/>
          <a:p>
            <a:r>
              <a:rPr lang="en-US" dirty="0"/>
              <a:t>Peter H. Charlton</a:t>
            </a:r>
          </a:p>
          <a:p>
            <a:endParaRPr lang="en-US" sz="1000" dirty="0"/>
          </a:p>
          <a:p>
            <a:pPr lvl="0"/>
            <a:endParaRPr lang="en-US" sz="1000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242997-BDAF-7F40-BC5A-6C79C0A3E1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671" y="327736"/>
            <a:ext cx="4030250" cy="2815554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F77DB2-379C-8E45-94FA-A83D05918030}"/>
              </a:ext>
            </a:extLst>
          </p:cNvPr>
          <p:cNvSpPr txBox="1"/>
          <p:nvPr/>
        </p:nvSpPr>
        <p:spPr>
          <a:xfrm>
            <a:off x="6060380" y="6060651"/>
            <a:ext cx="6132621" cy="24622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1000" dirty="0"/>
              <a:t>Peter Charlton</a:t>
            </a:r>
            <a:r>
              <a:rPr lang="en-US" sz="1000" dirty="0"/>
              <a:t>, Wikimedia Commons, </a:t>
            </a:r>
            <a:r>
              <a:rPr lang="en-US" sz="1000" dirty="0">
                <a:hlinkClick r:id="rId6"/>
              </a:rPr>
              <a:t>https://commons.wikimedia.org/wiki/File:Max_Health_Band.jpg</a:t>
            </a:r>
            <a:r>
              <a:rPr lang="en-US" sz="1000" dirty="0"/>
              <a:t> (</a:t>
            </a:r>
            <a:r>
              <a:rPr lang="en-US" sz="1000" dirty="0">
                <a:hlinkClick r:id="rId7"/>
              </a:rPr>
              <a:t>CC BY 4.0</a:t>
            </a:r>
            <a:r>
              <a:rPr lang="en-US" sz="1000" dirty="0"/>
              <a:t>)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E7F62A5-ACE9-9E46-9383-EE2D0BA0A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DA95348-E60F-5849-8FAD-DC5585F94D23}"/>
              </a:ext>
            </a:extLst>
          </p:cNvPr>
          <p:cNvSpPr txBox="1">
            <a:spLocks/>
          </p:cNvSpPr>
          <p:nvPr/>
        </p:nvSpPr>
        <p:spPr>
          <a:xfrm>
            <a:off x="4673600" y="64017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https://</a:t>
            </a:r>
            <a:r>
              <a:rPr lang="en-GB" dirty="0" err="1"/>
              <a:t>doi.org</a:t>
            </a:r>
            <a:r>
              <a:rPr lang="en-GB" dirty="0"/>
              <a:t>/10.5281/zenodo.6193071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8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69"/>
    </mc:Choice>
    <mc:Fallback>
      <p:transition spd="slow" advTm="6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FD106F92-F572-1849-8996-8D8FC74315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348" t="5989" b="52233"/>
          <a:stretch/>
        </p:blipFill>
        <p:spPr>
          <a:xfrm>
            <a:off x="2659377" y="1904052"/>
            <a:ext cx="6734508" cy="2056319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41710D3D-328B-3A4D-98C3-E8D40667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92875"/>
            <a:ext cx="2844800" cy="365125"/>
          </a:xfrm>
        </p:spPr>
        <p:txBody>
          <a:bodyPr/>
          <a:lstStyle/>
          <a:p>
            <a:fld id="{1543C46E-5073-DD47-BBEA-5ADA7465C9CB}" type="slidenum">
              <a:rPr lang="en-US" b="1" smtClean="0"/>
              <a:t>1</a:t>
            </a:fld>
            <a:endParaRPr lang="en-US" b="1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D72637AB-5574-9945-A2D1-7EB0681D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5"/>
            <a:ext cx="2844800" cy="365125"/>
          </a:xfrm>
        </p:spPr>
        <p:txBody>
          <a:bodyPr/>
          <a:lstStyle/>
          <a:p>
            <a:r>
              <a:rPr lang="en-GB" dirty="0"/>
              <a:t>Peter Charlton</a:t>
            </a:r>
            <a:endParaRPr lang="en-US" dirty="0"/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3C2E2FC8-7157-7E41-8EF6-F1D36A9AD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29170" r="48969" b="46807"/>
          <a:stretch/>
        </p:blipFill>
        <p:spPr bwMode="auto">
          <a:xfrm>
            <a:off x="8304448" y="4670894"/>
            <a:ext cx="3086363" cy="76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056EB640-B4F1-1940-9830-8B936F49E932}"/>
              </a:ext>
            </a:extLst>
          </p:cNvPr>
          <p:cNvSpPr/>
          <p:nvPr/>
        </p:nvSpPr>
        <p:spPr>
          <a:xfrm>
            <a:off x="-7149757" y="1561041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C84AF3-407E-2748-AC52-79C7D8EEBF45}"/>
              </a:ext>
            </a:extLst>
          </p:cNvPr>
          <p:cNvSpPr/>
          <p:nvPr/>
        </p:nvSpPr>
        <p:spPr>
          <a:xfrm>
            <a:off x="-6799540" y="1459080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2FEAC06-3590-6240-B552-02DB3A36C250}"/>
              </a:ext>
            </a:extLst>
          </p:cNvPr>
          <p:cNvSpPr/>
          <p:nvPr/>
        </p:nvSpPr>
        <p:spPr>
          <a:xfrm>
            <a:off x="-6449323" y="1620956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883528-96FE-CE4E-A21C-E3E586BA52F1}"/>
              </a:ext>
            </a:extLst>
          </p:cNvPr>
          <p:cNvSpPr/>
          <p:nvPr/>
        </p:nvSpPr>
        <p:spPr>
          <a:xfrm>
            <a:off x="-6099106" y="1748968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3486EF-DB57-7146-981F-07B30BC3F8EA}"/>
              </a:ext>
            </a:extLst>
          </p:cNvPr>
          <p:cNvSpPr/>
          <p:nvPr/>
        </p:nvSpPr>
        <p:spPr>
          <a:xfrm>
            <a:off x="-5748889" y="1539493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FBDDFF2-144B-0643-A05E-ACD7B71013EC}"/>
              </a:ext>
            </a:extLst>
          </p:cNvPr>
          <p:cNvSpPr/>
          <p:nvPr/>
        </p:nvSpPr>
        <p:spPr>
          <a:xfrm>
            <a:off x="-5398672" y="1443743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EDCDA7F-D73E-B941-AFF5-918D8D51D7E9}"/>
              </a:ext>
            </a:extLst>
          </p:cNvPr>
          <p:cNvSpPr/>
          <p:nvPr/>
        </p:nvSpPr>
        <p:spPr>
          <a:xfrm>
            <a:off x="-5048455" y="1632593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1B950BF-20A8-8046-88CA-3B99A34AC613}"/>
              </a:ext>
            </a:extLst>
          </p:cNvPr>
          <p:cNvSpPr/>
          <p:nvPr/>
        </p:nvSpPr>
        <p:spPr>
          <a:xfrm>
            <a:off x="-4336446" y="1547291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2A59ED3-564C-EF44-8301-40A591A95CE2}"/>
              </a:ext>
            </a:extLst>
          </p:cNvPr>
          <p:cNvSpPr/>
          <p:nvPr/>
        </p:nvSpPr>
        <p:spPr>
          <a:xfrm>
            <a:off x="-3993104" y="1445330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E3D7680-F912-7B46-BDFC-A24AAFBDA7AF}"/>
              </a:ext>
            </a:extLst>
          </p:cNvPr>
          <p:cNvSpPr/>
          <p:nvPr/>
        </p:nvSpPr>
        <p:spPr>
          <a:xfrm>
            <a:off x="-3647587" y="1634706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E8FBEAF-4018-1C4F-8E26-7DF1AC62594A}"/>
              </a:ext>
            </a:extLst>
          </p:cNvPr>
          <p:cNvSpPr/>
          <p:nvPr/>
        </p:nvSpPr>
        <p:spPr>
          <a:xfrm>
            <a:off x="-3304245" y="1755846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B71E47-DA4C-E549-A64E-FEDB8152BEF8}"/>
              </a:ext>
            </a:extLst>
          </p:cNvPr>
          <p:cNvSpPr/>
          <p:nvPr/>
        </p:nvSpPr>
        <p:spPr>
          <a:xfrm>
            <a:off x="-2947153" y="1539493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FC06160-CEA5-CB41-84CA-7EA0EDAF33FB}"/>
              </a:ext>
            </a:extLst>
          </p:cNvPr>
          <p:cNvSpPr/>
          <p:nvPr/>
        </p:nvSpPr>
        <p:spPr>
          <a:xfrm>
            <a:off x="-2596936" y="1443743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3E289C-E619-114B-B8EC-3DDCE37ADC6E}"/>
              </a:ext>
            </a:extLst>
          </p:cNvPr>
          <p:cNvSpPr/>
          <p:nvPr/>
        </p:nvSpPr>
        <p:spPr>
          <a:xfrm>
            <a:off x="4003610" y="2125604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5EBF9F0-AC39-614C-B67F-3914754A06B4}"/>
              </a:ext>
            </a:extLst>
          </p:cNvPr>
          <p:cNvSpPr/>
          <p:nvPr/>
        </p:nvSpPr>
        <p:spPr>
          <a:xfrm>
            <a:off x="-4693538" y="1755844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65F314-B0D6-3B4C-95FC-7EF0565D44FD}"/>
              </a:ext>
            </a:extLst>
          </p:cNvPr>
          <p:cNvSpPr txBox="1"/>
          <p:nvPr/>
        </p:nvSpPr>
        <p:spPr>
          <a:xfrm>
            <a:off x="-1953152" y="1338294"/>
            <a:ext cx="195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pulses due to heart beats</a:t>
            </a: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7F9B08ED-5DA4-874B-81FC-7E08B1D65414}"/>
              </a:ext>
            </a:extLst>
          </p:cNvPr>
          <p:cNvSpPr/>
          <p:nvPr/>
        </p:nvSpPr>
        <p:spPr>
          <a:xfrm>
            <a:off x="8425229" y="5346599"/>
            <a:ext cx="2717388" cy="171538"/>
          </a:xfrm>
          <a:custGeom>
            <a:avLst/>
            <a:gdLst>
              <a:gd name="connsiteX0" fmla="*/ 0 w 2827866"/>
              <a:gd name="connsiteY0" fmla="*/ 94370 h 188359"/>
              <a:gd name="connsiteX1" fmla="*/ 194733 w 2827866"/>
              <a:gd name="connsiteY1" fmla="*/ 26636 h 188359"/>
              <a:gd name="connsiteX2" fmla="*/ 406400 w 2827866"/>
              <a:gd name="connsiteY2" fmla="*/ 119770 h 188359"/>
              <a:gd name="connsiteX3" fmla="*/ 609600 w 2827866"/>
              <a:gd name="connsiteY3" fmla="*/ 187503 h 188359"/>
              <a:gd name="connsiteX4" fmla="*/ 812800 w 2827866"/>
              <a:gd name="connsiteY4" fmla="*/ 77436 h 188359"/>
              <a:gd name="connsiteX5" fmla="*/ 1016000 w 2827866"/>
              <a:gd name="connsiteY5" fmla="*/ 9703 h 188359"/>
              <a:gd name="connsiteX6" fmla="*/ 1210733 w 2827866"/>
              <a:gd name="connsiteY6" fmla="*/ 111303 h 188359"/>
              <a:gd name="connsiteX7" fmla="*/ 1413933 w 2827866"/>
              <a:gd name="connsiteY7" fmla="*/ 187503 h 188359"/>
              <a:gd name="connsiteX8" fmla="*/ 1608666 w 2827866"/>
              <a:gd name="connsiteY8" fmla="*/ 102836 h 188359"/>
              <a:gd name="connsiteX9" fmla="*/ 1811866 w 2827866"/>
              <a:gd name="connsiteY9" fmla="*/ 18170 h 188359"/>
              <a:gd name="connsiteX10" fmla="*/ 2015066 w 2827866"/>
              <a:gd name="connsiteY10" fmla="*/ 111303 h 188359"/>
              <a:gd name="connsiteX11" fmla="*/ 2235200 w 2827866"/>
              <a:gd name="connsiteY11" fmla="*/ 187503 h 188359"/>
              <a:gd name="connsiteX12" fmla="*/ 2429933 w 2827866"/>
              <a:gd name="connsiteY12" fmla="*/ 60503 h 188359"/>
              <a:gd name="connsiteX13" fmla="*/ 2641600 w 2827866"/>
              <a:gd name="connsiteY13" fmla="*/ 1236 h 188359"/>
              <a:gd name="connsiteX14" fmla="*/ 2827866 w 2827866"/>
              <a:gd name="connsiteY14" fmla="*/ 111303 h 18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7866" h="188359">
                <a:moveTo>
                  <a:pt x="0" y="94370"/>
                </a:moveTo>
                <a:cubicBezTo>
                  <a:pt x="63500" y="58386"/>
                  <a:pt x="127000" y="22403"/>
                  <a:pt x="194733" y="26636"/>
                </a:cubicBezTo>
                <a:cubicBezTo>
                  <a:pt x="262466" y="30869"/>
                  <a:pt x="337255" y="92959"/>
                  <a:pt x="406400" y="119770"/>
                </a:cubicBezTo>
                <a:cubicBezTo>
                  <a:pt x="475545" y="146581"/>
                  <a:pt x="541867" y="194559"/>
                  <a:pt x="609600" y="187503"/>
                </a:cubicBezTo>
                <a:cubicBezTo>
                  <a:pt x="677333" y="180447"/>
                  <a:pt x="745067" y="107069"/>
                  <a:pt x="812800" y="77436"/>
                </a:cubicBezTo>
                <a:cubicBezTo>
                  <a:pt x="880533" y="47803"/>
                  <a:pt x="949678" y="4059"/>
                  <a:pt x="1016000" y="9703"/>
                </a:cubicBezTo>
                <a:cubicBezTo>
                  <a:pt x="1082322" y="15347"/>
                  <a:pt x="1144411" y="81670"/>
                  <a:pt x="1210733" y="111303"/>
                </a:cubicBezTo>
                <a:cubicBezTo>
                  <a:pt x="1277055" y="140936"/>
                  <a:pt x="1347611" y="188914"/>
                  <a:pt x="1413933" y="187503"/>
                </a:cubicBezTo>
                <a:cubicBezTo>
                  <a:pt x="1480255" y="186092"/>
                  <a:pt x="1608666" y="102836"/>
                  <a:pt x="1608666" y="102836"/>
                </a:cubicBezTo>
                <a:cubicBezTo>
                  <a:pt x="1674988" y="74614"/>
                  <a:pt x="1744133" y="16759"/>
                  <a:pt x="1811866" y="18170"/>
                </a:cubicBezTo>
                <a:cubicBezTo>
                  <a:pt x="1879599" y="19581"/>
                  <a:pt x="1944510" y="83081"/>
                  <a:pt x="2015066" y="111303"/>
                </a:cubicBezTo>
                <a:cubicBezTo>
                  <a:pt x="2085622" y="139525"/>
                  <a:pt x="2166056" y="195970"/>
                  <a:pt x="2235200" y="187503"/>
                </a:cubicBezTo>
                <a:cubicBezTo>
                  <a:pt x="2304344" y="179036"/>
                  <a:pt x="2362200" y="91547"/>
                  <a:pt x="2429933" y="60503"/>
                </a:cubicBezTo>
                <a:cubicBezTo>
                  <a:pt x="2497666" y="29459"/>
                  <a:pt x="2575278" y="-7231"/>
                  <a:pt x="2641600" y="1236"/>
                </a:cubicBezTo>
                <a:cubicBezTo>
                  <a:pt x="2707922" y="9703"/>
                  <a:pt x="2793999" y="90136"/>
                  <a:pt x="2827866" y="111303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99FB32-0372-E14C-A3B6-DBDE3B53B20C}"/>
              </a:ext>
            </a:extLst>
          </p:cNvPr>
          <p:cNvSpPr txBox="1"/>
          <p:nvPr/>
        </p:nvSpPr>
        <p:spPr>
          <a:xfrm>
            <a:off x="11215424" y="5362664"/>
            <a:ext cx="195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breathing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39CFB6-5273-5141-8CC4-5E1BFD27E459}"/>
              </a:ext>
            </a:extLst>
          </p:cNvPr>
          <p:cNvSpPr txBox="1"/>
          <p:nvPr/>
        </p:nvSpPr>
        <p:spPr>
          <a:xfrm>
            <a:off x="3351737" y="6195174"/>
            <a:ext cx="6335867" cy="24622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1000" dirty="0"/>
              <a:t>Crew</a:t>
            </a:r>
            <a:r>
              <a:rPr lang="en-US" sz="1000" dirty="0"/>
              <a:t>, Wikimedia Commons, </a:t>
            </a:r>
            <a:r>
              <a:rPr lang="en-US" sz="1000" dirty="0">
                <a:hlinkClick r:id="rId8"/>
              </a:rPr>
              <a:t>https://commons.wikimedia.org/wiki/File:Apple_Watch_user_(Unsplash).jpg</a:t>
            </a:r>
            <a:r>
              <a:rPr lang="en-US" sz="1000" dirty="0"/>
              <a:t>  (</a:t>
            </a:r>
            <a:r>
              <a:rPr lang="en-US" sz="1000" dirty="0">
                <a:hlinkClick r:id="rId9"/>
              </a:rPr>
              <a:t>CC0 1.0</a:t>
            </a:r>
            <a:r>
              <a:rPr lang="en-US" sz="1000" dirty="0"/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8B261B-1A41-A94C-8B2B-913477A1B664}"/>
              </a:ext>
            </a:extLst>
          </p:cNvPr>
          <p:cNvSpPr txBox="1"/>
          <p:nvPr/>
        </p:nvSpPr>
        <p:spPr>
          <a:xfrm>
            <a:off x="11215424" y="4945732"/>
            <a:ext cx="195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26092"/>
                </a:solidFill>
              </a:rPr>
              <a:t>PPG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A1732A6F-4BB2-B84B-BEA7-605E2720C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/>
          <a:srcRect l="-530" t="8590" r="9583" b="6082"/>
          <a:stretch/>
        </p:blipFill>
        <p:spPr bwMode="auto">
          <a:xfrm>
            <a:off x="1613426" y="252729"/>
            <a:ext cx="2149776" cy="1521465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06D4B98-87F9-314A-90AB-F45A68D2E82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8341" r="45058"/>
          <a:stretch/>
        </p:blipFill>
        <p:spPr>
          <a:xfrm>
            <a:off x="8679767" y="252729"/>
            <a:ext cx="1634956" cy="1620000"/>
          </a:xfrm>
          <a:prstGeom prst="rect">
            <a:avLst/>
          </a:prstGeom>
          <a:ln>
            <a:noFill/>
          </a:ln>
          <a:effectLst>
            <a:softEdge rad="158948"/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1C2E00F-0EF1-6C4C-9647-37609024D9C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469" t="6693" b="267"/>
          <a:stretch/>
        </p:blipFill>
        <p:spPr>
          <a:xfrm>
            <a:off x="3926209" y="252729"/>
            <a:ext cx="2430823" cy="1620000"/>
          </a:xfrm>
          <a:prstGeom prst="rect">
            <a:avLst/>
          </a:prstGeom>
          <a:ln>
            <a:noFill/>
          </a:ln>
          <a:effectLst>
            <a:softEdge rad="158948"/>
          </a:effec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4DB08579-B576-FE4E-96B1-1F6714B76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6947" y="252729"/>
            <a:ext cx="1902905" cy="1620000"/>
          </a:xfrm>
          <a:prstGeom prst="rect">
            <a:avLst/>
          </a:prstGeom>
          <a:noFill/>
          <a:ln>
            <a:noFill/>
          </a:ln>
          <a:effectLst>
            <a:softEdge rad="158948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222CC8-A147-8D44-8FC8-ED3E9DBB808C}"/>
              </a:ext>
            </a:extLst>
          </p:cNvPr>
          <p:cNvSpPr txBox="1"/>
          <p:nvPr/>
        </p:nvSpPr>
        <p:spPr>
          <a:xfrm>
            <a:off x="10476119" y="2191387"/>
            <a:ext cx="739305" cy="10156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1270">
                  <a:noFill/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80</a:t>
            </a:r>
          </a:p>
          <a:p>
            <a:pPr algn="ctr"/>
            <a:r>
              <a:rPr lang="en-US" sz="2400" b="1" dirty="0">
                <a:ln w="1270">
                  <a:noFill/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bpm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C82B2-FEC0-ED48-851C-C1F1FA9F6E3D}"/>
              </a:ext>
            </a:extLst>
          </p:cNvPr>
          <p:cNvSpPr txBox="1"/>
          <p:nvPr/>
        </p:nvSpPr>
        <p:spPr>
          <a:xfrm>
            <a:off x="5782135" y="3742017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9EDCA3-F0EA-E547-9E98-000D3A9F684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7264" r="54976" b="52913"/>
          <a:stretch/>
        </p:blipFill>
        <p:spPr>
          <a:xfrm>
            <a:off x="-7534429" y="3370507"/>
            <a:ext cx="6600757" cy="1948000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72C656A-D9F0-A744-B03A-00E4B0F68CA9}"/>
              </a:ext>
            </a:extLst>
          </p:cNvPr>
          <p:cNvCxnSpPr>
            <a:cxnSpLocks/>
          </p:cNvCxnSpPr>
          <p:nvPr/>
        </p:nvCxnSpPr>
        <p:spPr>
          <a:xfrm rot="5400000">
            <a:off x="1750469" y="5247366"/>
            <a:ext cx="612000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C60398F-F338-FB4E-9E3E-290490A832ED}"/>
              </a:ext>
            </a:extLst>
          </p:cNvPr>
          <p:cNvCxnSpPr>
            <a:cxnSpLocks/>
          </p:cNvCxnSpPr>
          <p:nvPr/>
        </p:nvCxnSpPr>
        <p:spPr>
          <a:xfrm rot="5400000">
            <a:off x="1873226" y="5265366"/>
            <a:ext cx="576000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B912862-40DC-014C-9020-F975A6A4A4C0}"/>
              </a:ext>
            </a:extLst>
          </p:cNvPr>
          <p:cNvCxnSpPr>
            <a:cxnSpLocks/>
          </p:cNvCxnSpPr>
          <p:nvPr/>
        </p:nvCxnSpPr>
        <p:spPr>
          <a:xfrm rot="5400000">
            <a:off x="1974383" y="5261766"/>
            <a:ext cx="583200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4E5B6F3-4A44-6647-94E6-F446908C9F4E}"/>
              </a:ext>
            </a:extLst>
          </p:cNvPr>
          <p:cNvCxnSpPr>
            <a:cxnSpLocks/>
          </p:cNvCxnSpPr>
          <p:nvPr/>
        </p:nvCxnSpPr>
        <p:spPr>
          <a:xfrm rot="5400000">
            <a:off x="2032340" y="5214966"/>
            <a:ext cx="676800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73D761B-F4EF-4A4B-9BF7-DB8E929BEF74}"/>
              </a:ext>
            </a:extLst>
          </p:cNvPr>
          <p:cNvCxnSpPr>
            <a:cxnSpLocks/>
          </p:cNvCxnSpPr>
          <p:nvPr/>
        </p:nvCxnSpPr>
        <p:spPr>
          <a:xfrm rot="5400000">
            <a:off x="2214497" y="5292366"/>
            <a:ext cx="522000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A730E73-F54A-1042-9287-EBCCB15EAFB2}"/>
              </a:ext>
            </a:extLst>
          </p:cNvPr>
          <p:cNvCxnSpPr>
            <a:cxnSpLocks/>
          </p:cNvCxnSpPr>
          <p:nvPr/>
        </p:nvCxnSpPr>
        <p:spPr>
          <a:xfrm rot="5400000">
            <a:off x="2355254" y="5328366"/>
            <a:ext cx="450000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5E61F54-C2B2-614D-B3CC-98B4F156ACA3}"/>
              </a:ext>
            </a:extLst>
          </p:cNvPr>
          <p:cNvCxnSpPr>
            <a:cxnSpLocks/>
          </p:cNvCxnSpPr>
          <p:nvPr/>
        </p:nvCxnSpPr>
        <p:spPr>
          <a:xfrm rot="5400000">
            <a:off x="2440211" y="5308566"/>
            <a:ext cx="489600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BBD79E7-7CFC-474B-9773-4F40D3427613}"/>
              </a:ext>
            </a:extLst>
          </p:cNvPr>
          <p:cNvCxnSpPr>
            <a:cxnSpLocks/>
          </p:cNvCxnSpPr>
          <p:nvPr/>
        </p:nvCxnSpPr>
        <p:spPr>
          <a:xfrm rot="5400000">
            <a:off x="2510768" y="5274366"/>
            <a:ext cx="558000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139847D-30CF-DE49-A230-FCDB75E419D0}"/>
              </a:ext>
            </a:extLst>
          </p:cNvPr>
          <p:cNvCxnSpPr>
            <a:cxnSpLocks/>
          </p:cNvCxnSpPr>
          <p:nvPr/>
        </p:nvCxnSpPr>
        <p:spPr>
          <a:xfrm rot="5400000">
            <a:off x="2543525" y="5202366"/>
            <a:ext cx="702000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DE8B899-5C54-8444-B6D9-F553D383A793}"/>
              </a:ext>
            </a:extLst>
          </p:cNvPr>
          <p:cNvCxnSpPr>
            <a:cxnSpLocks/>
          </p:cNvCxnSpPr>
          <p:nvPr/>
        </p:nvCxnSpPr>
        <p:spPr>
          <a:xfrm rot="5400000">
            <a:off x="2720280" y="5274366"/>
            <a:ext cx="558000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EF45553-34C7-544B-8C13-A7ABB1BF36CA}"/>
              </a:ext>
            </a:extLst>
          </p:cNvPr>
          <p:cNvSpPr txBox="1"/>
          <p:nvPr/>
        </p:nvSpPr>
        <p:spPr>
          <a:xfrm>
            <a:off x="1926295" y="4221823"/>
            <a:ext cx="124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Arrhythmia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0FD845C-B937-FD45-AA50-E7BFBC056EB2}"/>
              </a:ext>
            </a:extLst>
          </p:cNvPr>
          <p:cNvSpPr txBox="1"/>
          <p:nvPr/>
        </p:nvSpPr>
        <p:spPr>
          <a:xfrm>
            <a:off x="513131" y="3944824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  <a:p>
            <a:r>
              <a:rPr lang="en-US" dirty="0"/>
              <a:t>rhythm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DFA615E-1275-8E43-A8A2-58F22FA3B855}"/>
              </a:ext>
            </a:extLst>
          </p:cNvPr>
          <p:cNvSpPr/>
          <p:nvPr/>
        </p:nvSpPr>
        <p:spPr>
          <a:xfrm>
            <a:off x="3137595" y="1856666"/>
            <a:ext cx="6256289" cy="153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91193F5-CB07-B94B-BBC2-00AA21950587}"/>
              </a:ext>
            </a:extLst>
          </p:cNvPr>
          <p:cNvCxnSpPr>
            <a:cxnSpLocks/>
          </p:cNvCxnSpPr>
          <p:nvPr/>
        </p:nvCxnSpPr>
        <p:spPr>
          <a:xfrm>
            <a:off x="4015240" y="1990071"/>
            <a:ext cx="943200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97B5B57-084C-7F4B-BB94-BB5EB985283C}"/>
              </a:ext>
            </a:extLst>
          </p:cNvPr>
          <p:cNvCxnSpPr>
            <a:cxnSpLocks/>
          </p:cNvCxnSpPr>
          <p:nvPr/>
        </p:nvCxnSpPr>
        <p:spPr>
          <a:xfrm>
            <a:off x="4966543" y="1990071"/>
            <a:ext cx="925200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1BD4E42-046A-7944-B94E-7D1E76C5D2BD}"/>
              </a:ext>
            </a:extLst>
          </p:cNvPr>
          <p:cNvCxnSpPr>
            <a:cxnSpLocks/>
          </p:cNvCxnSpPr>
          <p:nvPr/>
        </p:nvCxnSpPr>
        <p:spPr>
          <a:xfrm>
            <a:off x="5898454" y="1990071"/>
            <a:ext cx="936000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850DC2C-22F9-7E4C-9E4F-A3E86B53E5E8}"/>
              </a:ext>
            </a:extLst>
          </p:cNvPr>
          <p:cNvCxnSpPr>
            <a:cxnSpLocks/>
          </p:cNvCxnSpPr>
          <p:nvPr/>
        </p:nvCxnSpPr>
        <p:spPr>
          <a:xfrm>
            <a:off x="6841654" y="1990071"/>
            <a:ext cx="892800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CBD3C69-4DAA-3E43-B263-BD6CBBFBE26D}"/>
              </a:ext>
            </a:extLst>
          </p:cNvPr>
          <p:cNvCxnSpPr>
            <a:cxnSpLocks/>
          </p:cNvCxnSpPr>
          <p:nvPr/>
        </p:nvCxnSpPr>
        <p:spPr>
          <a:xfrm>
            <a:off x="7734454" y="1990071"/>
            <a:ext cx="917999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FBBBE8AD-CB44-9444-B103-99CF347A40AD}"/>
              </a:ext>
            </a:extLst>
          </p:cNvPr>
          <p:cNvSpPr/>
          <p:nvPr/>
        </p:nvSpPr>
        <p:spPr>
          <a:xfrm>
            <a:off x="4919938" y="2102454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AF7D7A-F591-2B47-841B-4E525D138ADD}"/>
              </a:ext>
            </a:extLst>
          </p:cNvPr>
          <p:cNvSpPr/>
          <p:nvPr/>
        </p:nvSpPr>
        <p:spPr>
          <a:xfrm>
            <a:off x="5870991" y="2125604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A7D49C7-04E6-494D-8BCE-2F27842320EC}"/>
              </a:ext>
            </a:extLst>
          </p:cNvPr>
          <p:cNvSpPr/>
          <p:nvPr/>
        </p:nvSpPr>
        <p:spPr>
          <a:xfrm>
            <a:off x="6822044" y="2033004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6380EC6-753D-9F40-8045-C4C5F5CA56CA}"/>
              </a:ext>
            </a:extLst>
          </p:cNvPr>
          <p:cNvSpPr/>
          <p:nvPr/>
        </p:nvSpPr>
        <p:spPr>
          <a:xfrm>
            <a:off x="7703647" y="2044579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515BFB5-57B6-7E47-B927-422D5964B4CB}"/>
              </a:ext>
            </a:extLst>
          </p:cNvPr>
          <p:cNvSpPr/>
          <p:nvPr/>
        </p:nvSpPr>
        <p:spPr>
          <a:xfrm>
            <a:off x="8631550" y="2033004"/>
            <a:ext cx="81009" cy="810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B64BE3A6-09C3-3748-BACF-C590EF9B38F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939488" y="4158773"/>
            <a:ext cx="2461242" cy="1624419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4AAE1D0-417C-F247-BE68-EA7419755A9A}"/>
              </a:ext>
            </a:extLst>
          </p:cNvPr>
          <p:cNvSpPr/>
          <p:nvPr/>
        </p:nvSpPr>
        <p:spPr>
          <a:xfrm>
            <a:off x="5689698" y="2050962"/>
            <a:ext cx="1038441" cy="1361846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86EAAC7-7D5C-A246-B66C-957C1EAB4228}"/>
              </a:ext>
            </a:extLst>
          </p:cNvPr>
          <p:cNvCxnSpPr/>
          <p:nvPr/>
        </p:nvCxnSpPr>
        <p:spPr>
          <a:xfrm flipH="1">
            <a:off x="5093547" y="3412807"/>
            <a:ext cx="596151" cy="983843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9F2F321-BC96-514A-9301-FECDA82F68BA}"/>
              </a:ext>
            </a:extLst>
          </p:cNvPr>
          <p:cNvCxnSpPr>
            <a:cxnSpLocks/>
          </p:cNvCxnSpPr>
          <p:nvPr/>
        </p:nvCxnSpPr>
        <p:spPr>
          <a:xfrm>
            <a:off x="6782978" y="3412806"/>
            <a:ext cx="449163" cy="98384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7F26F951-C470-2042-BDD1-2163270B03E9}"/>
              </a:ext>
            </a:extLst>
          </p:cNvPr>
          <p:cNvSpPr/>
          <p:nvPr/>
        </p:nvSpPr>
        <p:spPr>
          <a:xfrm>
            <a:off x="2953096" y="1802042"/>
            <a:ext cx="6734508" cy="2011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050840F2-DB22-7B4E-BD83-902DD002CE5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3753" t="8189" r="8296" b="48868"/>
          <a:stretch/>
        </p:blipFill>
        <p:spPr>
          <a:xfrm>
            <a:off x="2515330" y="1801546"/>
            <a:ext cx="7035285" cy="2143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561B48-AFA5-9646-9F43-6CE00D617678}"/>
              </a:ext>
            </a:extLst>
          </p:cNvPr>
          <p:cNvSpPr txBox="1"/>
          <p:nvPr/>
        </p:nvSpPr>
        <p:spPr>
          <a:xfrm>
            <a:off x="687935" y="2338586"/>
            <a:ext cx="22990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Photoplethysmogram</a:t>
            </a:r>
          </a:p>
          <a:p>
            <a:pPr algn="r"/>
            <a:r>
              <a:rPr lang="en-US" dirty="0"/>
              <a:t>(PPG)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6213537-8B0E-A548-8E25-314B2E231653}"/>
              </a:ext>
            </a:extLst>
          </p:cNvPr>
          <p:cNvSpPr txBox="1"/>
          <p:nvPr/>
        </p:nvSpPr>
        <p:spPr>
          <a:xfrm>
            <a:off x="10476119" y="2194574"/>
            <a:ext cx="739305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1270">
                  <a:noFill/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algn="ctr"/>
            <a:r>
              <a:rPr lang="en-US" sz="2400" b="1" dirty="0">
                <a:ln w="1270">
                  <a:noFill/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bpm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0C90157-FC51-3C4B-9945-A9C25615BE6E}"/>
              </a:ext>
            </a:extLst>
          </p:cNvPr>
          <p:cNvSpPr/>
          <p:nvPr/>
        </p:nvSpPr>
        <p:spPr>
          <a:xfrm>
            <a:off x="231080" y="3953612"/>
            <a:ext cx="3223320" cy="1867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B3EBEA7-C1DB-3643-8B3C-99FBE67F8DC2}"/>
              </a:ext>
            </a:extLst>
          </p:cNvPr>
          <p:cNvSpPr/>
          <p:nvPr/>
        </p:nvSpPr>
        <p:spPr>
          <a:xfrm>
            <a:off x="4465673" y="3952600"/>
            <a:ext cx="3223320" cy="1867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AA4176B-41A5-4D47-A901-AE1950EE875A}"/>
              </a:ext>
            </a:extLst>
          </p:cNvPr>
          <p:cNvSpPr/>
          <p:nvPr/>
        </p:nvSpPr>
        <p:spPr>
          <a:xfrm>
            <a:off x="8234540" y="3948011"/>
            <a:ext cx="3890554" cy="1867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0BB6C89-EBF6-DD4E-878A-BC4F30619C3B}"/>
              </a:ext>
            </a:extLst>
          </p:cNvPr>
          <p:cNvSpPr txBox="1"/>
          <p:nvPr/>
        </p:nvSpPr>
        <p:spPr>
          <a:xfrm>
            <a:off x="7536537" y="5984855"/>
            <a:ext cx="6335867" cy="400110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1000" dirty="0"/>
              <a:t>M. </a:t>
            </a:r>
            <a:r>
              <a:rPr lang="en-GB" sz="1000" dirty="0" err="1"/>
              <a:t>Verch</a:t>
            </a:r>
            <a:r>
              <a:rPr lang="en-US" sz="1000" dirty="0"/>
              <a:t>, </a:t>
            </a:r>
            <a:r>
              <a:rPr lang="en-US" sz="1000" dirty="0" err="1"/>
              <a:t>flickr</a:t>
            </a:r>
            <a:r>
              <a:rPr lang="en-US" sz="1000" dirty="0"/>
              <a:t>, </a:t>
            </a:r>
            <a:r>
              <a:rPr lang="en-GB" sz="1000" dirty="0">
                <a:hlinkClick r:id="rId17"/>
              </a:rPr>
              <a:t>https://flickr.com/photos/160866001@N07/32586534637/</a:t>
            </a:r>
            <a:r>
              <a:rPr lang="en-GB" sz="1000" dirty="0"/>
              <a:t> (</a:t>
            </a:r>
            <a:r>
              <a:rPr lang="en-GB" sz="1000" dirty="0">
                <a:hlinkClick r:id="rId18"/>
              </a:rPr>
              <a:t>CC BY 2.0</a:t>
            </a:r>
            <a:r>
              <a:rPr lang="en-GB" sz="1000" dirty="0"/>
              <a:t>)</a:t>
            </a:r>
          </a:p>
          <a:p>
            <a:endParaRPr lang="en-US" sz="10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73B57D9-5AA5-4449-9B11-D8FC875D8488}"/>
              </a:ext>
            </a:extLst>
          </p:cNvPr>
          <p:cNvSpPr txBox="1"/>
          <p:nvPr/>
        </p:nvSpPr>
        <p:spPr>
          <a:xfrm>
            <a:off x="21165" y="5984855"/>
            <a:ext cx="6335867" cy="24622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GB" sz="1000" dirty="0"/>
              <a:t>Stefan Bellini</a:t>
            </a:r>
            <a:r>
              <a:rPr lang="en-US" sz="1000" dirty="0"/>
              <a:t>, Wikimedia Commons, </a:t>
            </a:r>
            <a:r>
              <a:rPr lang="en-US" sz="1000" dirty="0">
                <a:hlinkClick r:id="rId19"/>
              </a:rPr>
              <a:t>https://commons.wikimedia.org/wiki/File:Pulox_Pulse_Oximeter.JPG</a:t>
            </a:r>
            <a:r>
              <a:rPr lang="en-US" sz="1000" dirty="0"/>
              <a:t> (</a:t>
            </a:r>
            <a:r>
              <a:rPr lang="en-US" sz="1000" dirty="0">
                <a:hlinkClick r:id="rId9"/>
              </a:rPr>
              <a:t>CC0 1.0</a:t>
            </a:r>
            <a:r>
              <a:rPr lang="en-US" sz="1000" dirty="0"/>
              <a:t>)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B179B6C-A24E-3041-BF76-44C3F77F74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81" name="Date Placeholder 3">
            <a:extLst>
              <a:ext uri="{FF2B5EF4-FFF2-40B4-BE49-F238E27FC236}">
                <a16:creationId xmlns:a16="http://schemas.microsoft.com/office/drawing/2014/main" id="{F2548BE9-6732-2D4A-B94C-982B62BF7C76}"/>
              </a:ext>
            </a:extLst>
          </p:cNvPr>
          <p:cNvSpPr txBox="1">
            <a:spLocks/>
          </p:cNvSpPr>
          <p:nvPr/>
        </p:nvSpPr>
        <p:spPr>
          <a:xfrm>
            <a:off x="4673600" y="65160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https://</a:t>
            </a:r>
            <a:r>
              <a:rPr lang="en-GB" dirty="0" err="1"/>
              <a:t>doi.org</a:t>
            </a:r>
            <a:r>
              <a:rPr lang="en-GB" dirty="0"/>
              <a:t>/10.5281/zenodo.6193071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326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912"/>
    </mc:Choice>
    <mc:Fallback>
      <p:transition spd="slow" advTm="84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0.51315 0.00023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93 L -0.32096 0.4585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5" y="2296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093 L -0.38229 0.4585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3" y="2296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44206 0.4585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9" y="2291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503 0.4585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2291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0093 L -0.56381 0.45856 " pathEditMode="relative" ptsTypes="AA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4" grpId="0" animBg="1"/>
      <p:bldP spid="47" grpId="0" animBg="1"/>
      <p:bldP spid="48" grpId="0"/>
      <p:bldP spid="25" grpId="0"/>
      <p:bldP spid="25" grpId="1"/>
      <p:bldP spid="29" grpId="0"/>
      <p:bldP spid="4" grpId="0" animBg="1"/>
      <p:bldP spid="14" grpId="0"/>
      <p:bldP spid="71" grpId="0"/>
      <p:bldP spid="72" grpId="0" animBg="1"/>
      <p:bldP spid="72" grpId="1" animBg="1"/>
      <p:bldP spid="73" grpId="0" animBg="1"/>
      <p:bldP spid="74" grpId="0" animBg="1"/>
      <p:bldP spid="75" grpId="0" animBg="1"/>
      <p:bldP spid="76" grpId="0" animBg="1"/>
      <p:bldP spid="77" grpId="0" animBg="1"/>
      <p:bldP spid="82" grpId="0" animBg="1"/>
      <p:bldP spid="88" grpId="0" animBg="1"/>
      <p:bldP spid="89" grpId="0" animBg="1"/>
      <p:bldP spid="90" grpId="0" animBg="1"/>
      <p:bldP spid="90" grpId="1" animBg="1"/>
      <p:bldP spid="91" grpId="0" animBg="1"/>
      <p:bldP spid="91" grpId="2" animBg="1"/>
      <p:bldP spid="92" grpId="0" animBg="1"/>
      <p:bldP spid="78" grpId="0"/>
      <p:bldP spid="78" grpId="1"/>
      <p:bldP spid="79" grpId="0"/>
      <p:bldP spid="7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7A7AC-87A2-9A42-A628-AA78C42A0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Photoplethysmography in a minute (and a bit)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E19F5-2156-2A4B-9A12-49EB5D2E4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5542" y="4016801"/>
            <a:ext cx="5006343" cy="646331"/>
          </a:xfrm>
        </p:spPr>
        <p:txBody>
          <a:bodyPr/>
          <a:lstStyle/>
          <a:p>
            <a:r>
              <a:rPr lang="en-US" dirty="0"/>
              <a:t>Peter H. Charlton</a:t>
            </a:r>
            <a:endParaRPr lang="en-US" sz="1000" dirty="0"/>
          </a:p>
          <a:p>
            <a:pPr lvl="0"/>
            <a:endParaRPr lang="en-US" sz="1000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242997-BDAF-7F40-BC5A-6C79C0A3E1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671" y="327736"/>
            <a:ext cx="4030250" cy="2815554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DEDE25-4FD0-C648-82F9-F52A503356F2}"/>
              </a:ext>
            </a:extLst>
          </p:cNvPr>
          <p:cNvSpPr txBox="1"/>
          <p:nvPr/>
        </p:nvSpPr>
        <p:spPr>
          <a:xfrm>
            <a:off x="2262372" y="5730240"/>
            <a:ext cx="814646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94369">
              <a:schemeClr val="bg1">
                <a:lumMod val="9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Charlton P.H. </a:t>
            </a:r>
            <a:r>
              <a:rPr lang="en-US" i="1" dirty="0"/>
              <a:t>et al.</a:t>
            </a:r>
            <a:r>
              <a:rPr lang="en-US" dirty="0"/>
              <a:t>, </a:t>
            </a:r>
            <a:r>
              <a:rPr lang="en-US" b="1" dirty="0"/>
              <a:t>Wearable photoplethysmography for cardiovascular monitoring</a:t>
            </a:r>
            <a:r>
              <a:rPr lang="en-US" dirty="0"/>
              <a:t>,</a:t>
            </a:r>
          </a:p>
          <a:p>
            <a:r>
              <a:rPr lang="en-US" i="1" dirty="0"/>
              <a:t>Proceedings of the IEEE</a:t>
            </a:r>
            <a:r>
              <a:rPr lang="en-US" dirty="0"/>
              <a:t>, 2022, </a:t>
            </a:r>
            <a:r>
              <a:rPr lang="en-US" dirty="0">
                <a:hlinkClick r:id="rId7"/>
              </a:rPr>
              <a:t>https://doi.org/</a:t>
            </a:r>
            <a:r>
              <a:rPr lang="en-GB" dirty="0">
                <a:hlinkClick r:id="rId7"/>
              </a:rPr>
              <a:t>10.1109/JPROC.2022.3149785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4EDCC0F-28E4-7848-A000-691A3F29F463}"/>
              </a:ext>
            </a:extLst>
          </p:cNvPr>
          <p:cNvSpPr txBox="1">
            <a:spLocks/>
          </p:cNvSpPr>
          <p:nvPr/>
        </p:nvSpPr>
        <p:spPr bwMode="auto">
          <a:xfrm>
            <a:off x="6815542" y="4016801"/>
            <a:ext cx="5006343" cy="128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800" dirty="0">
                <a:hlinkClick r:id="rId8"/>
              </a:rPr>
              <a:t>https://peterhcharlton.github.io/</a:t>
            </a:r>
            <a:r>
              <a:rPr lang="en-US" sz="2800" dirty="0"/>
              <a:t> </a:t>
            </a:r>
          </a:p>
          <a:p>
            <a:endParaRPr lang="en-US" sz="1000" dirty="0"/>
          </a:p>
          <a:p>
            <a:endParaRPr lang="en-US" sz="1000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DC5F084E-8FEF-E84D-9069-FF9F80D9C7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E366216-FAEE-A84D-8D68-63180F9C84E5}"/>
              </a:ext>
            </a:extLst>
          </p:cNvPr>
          <p:cNvSpPr txBox="1">
            <a:spLocks/>
          </p:cNvSpPr>
          <p:nvPr/>
        </p:nvSpPr>
        <p:spPr>
          <a:xfrm>
            <a:off x="4673600" y="65160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https://</a:t>
            </a:r>
            <a:r>
              <a:rPr lang="en-GB" dirty="0" err="1"/>
              <a:t>doi.org</a:t>
            </a:r>
            <a:r>
              <a:rPr lang="en-GB" dirty="0"/>
              <a:t>/10.5281/zenodo.6193071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56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98"/>
    </mc:Choice>
    <mc:Fallback>
      <p:transition spd="slow" advTm="18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5.2|9.7|2.4|5.8|12.6|6|13.1|7.3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2"/>
</p:tagLst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tle">
  <a:themeElements>
    <a:clrScheme name="Custom 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432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6040</TotalTime>
  <Words>511</Words>
  <Application>Microsoft Macintosh PowerPoint</Application>
  <PresentationFormat>Widescreen</PresentationFormat>
  <Paragraphs>45</Paragraphs>
  <Slides>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Title</vt:lpstr>
      <vt:lpstr>1_Title</vt:lpstr>
      <vt:lpstr>2_Title</vt:lpstr>
      <vt:lpstr>Custom Design</vt:lpstr>
      <vt:lpstr>Photoplethysmography in a minute (and a bit)</vt:lpstr>
      <vt:lpstr>PowerPoint Presentation</vt:lpstr>
      <vt:lpstr>Photoplethysmography in a minute (and a bit)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synthetic wearable sensor data</dc:title>
  <dc:creator>Charlton, Peter</dc:creator>
  <cp:lastModifiedBy>Charlton, Peter</cp:lastModifiedBy>
  <cp:revision>162</cp:revision>
  <cp:lastPrinted>2020-12-09T14:20:28Z</cp:lastPrinted>
  <dcterms:created xsi:type="dcterms:W3CDTF">2020-12-07T13:26:21Z</dcterms:created>
  <dcterms:modified xsi:type="dcterms:W3CDTF">2022-02-20T22:44:13Z</dcterms:modified>
</cp:coreProperties>
</file>