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7"/>
  </p:notesMasterIdLst>
  <p:handoutMasterIdLst>
    <p:handoutMasterId r:id="rId38"/>
  </p:handoutMasterIdLst>
  <p:sldIdLst>
    <p:sldId id="257" r:id="rId2"/>
    <p:sldId id="286" r:id="rId3"/>
    <p:sldId id="303" r:id="rId4"/>
    <p:sldId id="304" r:id="rId5"/>
    <p:sldId id="305" r:id="rId6"/>
    <p:sldId id="295" r:id="rId7"/>
    <p:sldId id="306" r:id="rId8"/>
    <p:sldId id="307" r:id="rId9"/>
    <p:sldId id="292" r:id="rId10"/>
    <p:sldId id="293" r:id="rId11"/>
    <p:sldId id="291" r:id="rId12"/>
    <p:sldId id="302" r:id="rId13"/>
    <p:sldId id="273" r:id="rId14"/>
    <p:sldId id="278" r:id="rId15"/>
    <p:sldId id="275" r:id="rId16"/>
    <p:sldId id="316" r:id="rId17"/>
    <p:sldId id="317" r:id="rId18"/>
    <p:sldId id="318" r:id="rId19"/>
    <p:sldId id="319" r:id="rId20"/>
    <p:sldId id="299" r:id="rId21"/>
    <p:sldId id="285" r:id="rId22"/>
    <p:sldId id="279" r:id="rId23"/>
    <p:sldId id="280" r:id="rId24"/>
    <p:sldId id="281" r:id="rId25"/>
    <p:sldId id="266" r:id="rId26"/>
    <p:sldId id="308" r:id="rId27"/>
    <p:sldId id="297" r:id="rId28"/>
    <p:sldId id="269" r:id="rId29"/>
    <p:sldId id="309" r:id="rId30"/>
    <p:sldId id="310" r:id="rId31"/>
    <p:sldId id="314" r:id="rId32"/>
    <p:sldId id="315" r:id="rId33"/>
    <p:sldId id="311" r:id="rId34"/>
    <p:sldId id="313" r:id="rId35"/>
    <p:sldId id="312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29" autoAdjust="0"/>
    <p:restoredTop sz="71257" autoAdjust="0"/>
  </p:normalViewPr>
  <p:slideViewPr>
    <p:cSldViewPr>
      <p:cViewPr varScale="1">
        <p:scale>
          <a:sx n="83" d="100"/>
          <a:sy n="83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551FB-79BF-4E30-8BDD-D28831AD7591}" type="datetimeFigureOut">
              <a:rPr lang="en-GB" smtClean="0"/>
              <a:t>08/07/2015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2BFBB-2776-4F61-9D6E-915079848E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9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ABB27-0473-4B60-8F7F-2EF321DA69C5}" type="datetimeFigureOut">
              <a:rPr lang="en-GB" smtClean="0"/>
              <a:t>08/07/2015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EFC51-77E0-4AA3-A83A-DB10FA062B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6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arangapani_Templ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United_States" TargetMode="External"/><Relationship Id="rId3" Type="http://schemas.openxmlformats.org/officeDocument/2006/relationships/hyperlink" Target="http://en.wikipedia.org/wiki/South_Asian" TargetMode="External"/><Relationship Id="rId7" Type="http://schemas.openxmlformats.org/officeDocument/2006/relationships/hyperlink" Target="http://en.wikipedia.org/wiki/British_Sri_Lankan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British_Bangladeshi" TargetMode="External"/><Relationship Id="rId5" Type="http://schemas.openxmlformats.org/officeDocument/2006/relationships/hyperlink" Target="http://en.wikipedia.org/wiki/British_Indian" TargetMode="External"/><Relationship Id="rId4" Type="http://schemas.openxmlformats.org/officeDocument/2006/relationships/hyperlink" Target="http://en.wikipedia.org/wiki/British_Pakistanis" TargetMode="External"/><Relationship Id="rId9" Type="http://schemas.openxmlformats.org/officeDocument/2006/relationships/hyperlink" Target="http://en.wikipedia.org/wiki/East_Asian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ntolog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Ontology_(information_science)#cite_note-2" TargetMode="External"/><Relationship Id="rId5" Type="http://schemas.openxmlformats.org/officeDocument/2006/relationships/hyperlink" Target="http://en.wikipedia.org/wiki/Ontology_(information_science)#cite_note-TRG93-1" TargetMode="External"/><Relationship Id="rId4" Type="http://schemas.openxmlformats.org/officeDocument/2006/relationships/hyperlink" Target="http://en.wikipedia.org/wiki/Taxonomy_(general)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My first visit to the library – Sherlock Holmes – look for yourself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37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as ever, trying to do this sort of work involves many parties … of whom it is pretty impossible to tell what they</a:t>
            </a:r>
            <a:r>
              <a:rPr lang="en-GB" baseline="0" dirty="0" smtClean="0"/>
              <a:t> are going to do and how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7FE5-6BE6-4296-AC77-D787F0E5F77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22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CLS has taken the step of putting compliance with the standard into its contracts with suppliers – to ensure that in the future there is a flow of metadata to support future needs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7FE5-6BE6-4296-AC77-D787F0E5F77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75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these studies have</a:t>
            </a:r>
            <a:r>
              <a:rPr lang="en-GB" baseline="0" dirty="0" smtClean="0"/>
              <a:t> been going for a long time so what about the old stuff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97FE5-6BE6-4296-AC77-D787F0E5F77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thingamajib</a:t>
            </a:r>
            <a:r>
              <a:rPr lang="en-GB" dirty="0" smtClean="0"/>
              <a:t> is</a:t>
            </a:r>
            <a:r>
              <a:rPr lang="en-GB" baseline="0" dirty="0" smtClean="0"/>
              <a:t> normally a generated identifier that is unique, use actual words so that it is easier to read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02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use a common question – </a:t>
            </a:r>
            <a:r>
              <a:rPr lang="en-GB" dirty="0" err="1" smtClean="0"/>
              <a:t>ethe</a:t>
            </a:r>
            <a:r>
              <a:rPr lang="en-GB" dirty="0" smtClean="0"/>
              <a:t> from a single ‘reference’ question</a:t>
            </a:r>
          </a:p>
          <a:p>
            <a:r>
              <a:rPr lang="en-GB" dirty="0" smtClean="0"/>
              <a:t>All generate a variable that is common in meaning and response</a:t>
            </a:r>
          </a:p>
          <a:p>
            <a:r>
              <a:rPr lang="en-GB" dirty="0" smtClean="0"/>
              <a:t>We can at a study level create a virtual</a:t>
            </a:r>
            <a:r>
              <a:rPr lang="en-GB" baseline="0" dirty="0" smtClean="0"/>
              <a:t> variable that is equivalent to other variables in that study and then across studies, the only difference will be the universe i.e. who was asked the question.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51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Unify the coding and mapping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5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Common processes with different inputs and outputs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32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Something are more problematic and things change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New concepts to better understand the data – e.g. laterality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827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Interesting example – no object called</a:t>
            </a:r>
            <a:r>
              <a:rPr lang="en-GB" baseline="0" dirty="0" smtClean="0"/>
              <a:t> 980.9 existed so could not have been mapped – manual processes</a:t>
            </a:r>
          </a:p>
          <a:p>
            <a:r>
              <a:rPr lang="en-GB" baseline="0" dirty="0" smtClean="0"/>
              <a:t>Process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04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potential workflow -&gt; tools development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780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Theses are the tools you use to understand the structure of a library,</a:t>
            </a:r>
            <a:r>
              <a:rPr lang="en-GB" baseline="0" dirty="0" smtClean="0"/>
              <a:t> and then when you find the book you have other </a:t>
            </a:r>
            <a:r>
              <a:rPr lang="en-GB" baseline="0" dirty="0" err="1" smtClean="0"/>
              <a:t>wat</a:t>
            </a:r>
            <a:r>
              <a:rPr lang="en-GB" baseline="0" dirty="0" smtClean="0"/>
              <a:t> of navigating through that, simple internal and external reference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23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RDF-Discovery is an RDF Schema vocabulary that enables discovery of research and survey data on the Web</a:t>
            </a:r>
          </a:p>
          <a:p>
            <a:endParaRPr lang="en-GB" dirty="0" smtClean="0"/>
          </a:p>
          <a:p>
            <a:r>
              <a:rPr lang="en-GB" dirty="0" smtClean="0"/>
              <a:t>Metadata</a:t>
            </a:r>
            <a:r>
              <a:rPr lang="en-GB" baseline="0" dirty="0" smtClean="0"/>
              <a:t> can be used in a variety of ways, not just search or process management – but to discover and build tools against the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>
                <a:hlinkClick r:id="rId3" tooltip="Sarangapani Temple"/>
              </a:rPr>
              <a:t>Sarangapani</a:t>
            </a:r>
            <a:r>
              <a:rPr lang="en-GB" dirty="0" smtClean="0">
                <a:hlinkClick r:id="rId3" tooltip="Sarangapani Temple"/>
              </a:rPr>
              <a:t> Temple</a:t>
            </a:r>
            <a:r>
              <a:rPr lang="en-GB" dirty="0" smtClean="0"/>
              <a:t>, in </a:t>
            </a:r>
            <a:r>
              <a:rPr lang="en-GB" b="1" dirty="0" err="1" smtClean="0"/>
              <a:t>Kumbakonam</a:t>
            </a:r>
            <a:r>
              <a:rPr lang="en-GB" b="1" dirty="0" smtClean="0"/>
              <a:t> in Tamil Nadu</a:t>
            </a:r>
          </a:p>
          <a:p>
            <a:r>
              <a:rPr lang="en-GB" b="1" dirty="0" smtClean="0"/>
              <a:t>It has a structure, but how do you navigate</a:t>
            </a:r>
            <a:r>
              <a:rPr lang="en-GB" b="1" baseline="0" dirty="0" smtClean="0"/>
              <a:t> through it and find meaning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Locally</a:t>
            </a:r>
            <a:r>
              <a:rPr lang="en-GB" baseline="0" dirty="0" smtClean="0"/>
              <a:t> constructed artefact: self identified ethnicity is very different between the UK and the US – </a:t>
            </a:r>
          </a:p>
          <a:p>
            <a:r>
              <a:rPr lang="en-GB" dirty="0" smtClean="0"/>
              <a:t>In Britain, the word "Asian" usually refers specifically to people of </a:t>
            </a:r>
            <a:r>
              <a:rPr lang="en-GB" dirty="0" smtClean="0">
                <a:hlinkClick r:id="rId3" tooltip="South Asian"/>
              </a:rPr>
              <a:t>South Asian</a:t>
            </a:r>
            <a:r>
              <a:rPr lang="en-GB" dirty="0" smtClean="0"/>
              <a:t> ancestry (</a:t>
            </a:r>
            <a:r>
              <a:rPr lang="en-GB" dirty="0" smtClean="0">
                <a:hlinkClick r:id="rId4" tooltip="British Pakistanis"/>
              </a:rPr>
              <a:t>Pakistanis</a:t>
            </a:r>
            <a:r>
              <a:rPr lang="en-GB" dirty="0" smtClean="0"/>
              <a:t>, </a:t>
            </a:r>
            <a:r>
              <a:rPr lang="en-GB" dirty="0" smtClean="0">
                <a:hlinkClick r:id="rId5" tooltip="British Indian"/>
              </a:rPr>
              <a:t>Indians</a:t>
            </a:r>
            <a:r>
              <a:rPr lang="en-GB" dirty="0" smtClean="0"/>
              <a:t>, </a:t>
            </a:r>
            <a:r>
              <a:rPr lang="en-GB" dirty="0" smtClean="0">
                <a:hlinkClick r:id="rId6" tooltip="British Bangladeshi"/>
              </a:rPr>
              <a:t>Bangladeshis</a:t>
            </a:r>
            <a:r>
              <a:rPr lang="en-GB" dirty="0" smtClean="0"/>
              <a:t> and </a:t>
            </a:r>
            <a:r>
              <a:rPr lang="en-GB" dirty="0" smtClean="0">
                <a:hlinkClick r:id="rId7" tooltip="British Sri Lankans"/>
              </a:rPr>
              <a:t>Sri Lankans</a:t>
            </a:r>
            <a:r>
              <a:rPr lang="en-GB" dirty="0" smtClean="0"/>
              <a:t>). This usage contrasts to that in the </a:t>
            </a:r>
            <a:r>
              <a:rPr lang="en-GB" dirty="0" smtClean="0">
                <a:hlinkClick r:id="rId8" tooltip="United States"/>
              </a:rPr>
              <a:t>United States</a:t>
            </a:r>
            <a:r>
              <a:rPr lang="en-GB" dirty="0" smtClean="0"/>
              <a:t>, where it is used to refer to people of </a:t>
            </a:r>
            <a:r>
              <a:rPr lang="en-GB" dirty="0" smtClean="0">
                <a:hlinkClick r:id="rId9" tooltip="East Asian"/>
              </a:rPr>
              <a:t>East Asian</a:t>
            </a:r>
            <a:r>
              <a:rPr lang="en-GB" dirty="0" smtClean="0"/>
              <a:t>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8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Ontology</a:t>
            </a:r>
            <a:r>
              <a:rPr lang="en-GB" baseline="0" dirty="0" smtClean="0"/>
              <a:t> is NOT for our purposes just “the </a:t>
            </a:r>
            <a:r>
              <a:rPr lang="en-GB" dirty="0" smtClean="0"/>
              <a:t>study of the nature of being, becoming, existence, or reality”</a:t>
            </a:r>
          </a:p>
          <a:p>
            <a:endParaRPr lang="en-GB" dirty="0" smtClean="0"/>
          </a:p>
          <a:p>
            <a:r>
              <a:rPr lang="en-GB" dirty="0" smtClean="0"/>
              <a:t>It is a practical application of philosophical </a:t>
            </a:r>
            <a:r>
              <a:rPr lang="en-GB" dirty="0" smtClean="0">
                <a:hlinkClick r:id="rId3" tooltip="Ontology"/>
              </a:rPr>
              <a:t>ontology</a:t>
            </a:r>
            <a:r>
              <a:rPr lang="en-GB" dirty="0" smtClean="0"/>
              <a:t>, with a </a:t>
            </a:r>
            <a:r>
              <a:rPr lang="en-GB" dirty="0" smtClean="0">
                <a:hlinkClick r:id="rId4" tooltip="Taxonomy (general)"/>
              </a:rPr>
              <a:t>taxonomy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An ontology compartmentalizes the variables needed for some set of computations and establishes the relationships between them.</a:t>
            </a:r>
            <a:r>
              <a:rPr lang="en-GB" baseline="30000" dirty="0" smtClean="0">
                <a:hlinkClick r:id="rId5"/>
              </a:rPr>
              <a:t>[1]</a:t>
            </a:r>
            <a:r>
              <a:rPr lang="en-GB" baseline="30000" dirty="0" smtClean="0">
                <a:hlinkClick r:id="rId6"/>
              </a:rPr>
              <a:t>[2]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50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94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Highlighted in blue are other information additional to the questionnaire itself that are essential to understanding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3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 something with this, we need ……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87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EFC51-77E0-4AA3-A83A-DB10FA062BC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87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233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10" name="Picture 9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47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8" name="Picture 7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06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Q:\FPS\QSS\CLOSER\Communications\Logos\JPEG\Closer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431378"/>
            <a:ext cx="2514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MRC Logo  - 100h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278" y="5661248"/>
            <a:ext cx="17970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ESRC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0456" y="5661248"/>
            <a:ext cx="1016000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67544" y="5444381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73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404664"/>
            <a:ext cx="7772400" cy="147002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988840"/>
            <a:ext cx="8352928" cy="31683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enter text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11" name="Picture 10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6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7" name="Picture 6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S03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09AFB0-E281-489E-8154-7A0BA0479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06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S03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09AFB0-E281-489E-8154-7A0BA04795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3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404664"/>
            <a:ext cx="7772400" cy="1470025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1988840"/>
            <a:ext cx="8352928" cy="31683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enter text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11" name="Picture 10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0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8" name="Picture 7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8" name="Picture 7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9" name="Picture 8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11" name="Picture 10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1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7" name="Picture 6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2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6" name="Picture 5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62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9" name="Picture 8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2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80112" y="5516389"/>
            <a:ext cx="1296144" cy="1080963"/>
          </a:xfrm>
        </p:spPr>
        <p:txBody>
          <a:bodyPr>
            <a:normAutofit/>
          </a:bodyPr>
          <a:lstStyle>
            <a:lvl1pPr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z="1200" dirty="0" smtClean="0">
                <a:latin typeface="Arial" pitchFamily="34" charset="0"/>
                <a:cs typeface="Arial" pitchFamily="34" charset="0"/>
              </a:rPr>
              <a:t>Insert your logo</a:t>
            </a:r>
            <a:endParaRPr lang="en-GB" dirty="0"/>
          </a:p>
        </p:txBody>
      </p:sp>
      <p:pic>
        <p:nvPicPr>
          <p:cNvPr id="9" name="Picture 8" descr="Closer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20272" y="5536061"/>
            <a:ext cx="1719131" cy="91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2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2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  <p:sldLayoutId id="2147483688" r:id="rId15"/>
    <p:sldLayoutId id="2147483689" r:id="rId16"/>
    <p:sldLayoutId id="2147483690" r:id="rId1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b="1" dirty="0" smtClean="0">
                <a:latin typeface="Arial" pitchFamily="34" charset="0"/>
                <a:cs typeface="Arial" pitchFamily="34" charset="0"/>
              </a:rPr>
              <a:t>Why metadata is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/>
              <a:t>AWESOME!</a:t>
            </a:r>
            <a:endParaRPr lang="en-GB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Jon Johnson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May 21 2015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trying to capture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How the survey was c</a:t>
            </a:r>
            <a:r>
              <a:rPr lang="en-GB" b="1" i="1" dirty="0" smtClean="0">
                <a:solidFill>
                  <a:srgbClr val="FF0000"/>
                </a:solidFill>
              </a:rPr>
              <a:t>ommunicated &amp; </a:t>
            </a:r>
            <a:r>
              <a:rPr lang="en-GB" b="1" dirty="0" smtClean="0">
                <a:solidFill>
                  <a:srgbClr val="FF0000"/>
                </a:solidFill>
              </a:rPr>
              <a:t>how participants r</a:t>
            </a:r>
            <a:r>
              <a:rPr lang="en-GB" b="1" i="1" dirty="0" smtClean="0">
                <a:solidFill>
                  <a:srgbClr val="FF0000"/>
                </a:solidFill>
              </a:rPr>
              <a:t>esponded</a:t>
            </a:r>
          </a:p>
          <a:p>
            <a:pPr marL="0" indent="0">
              <a:buNone/>
            </a:pPr>
            <a:r>
              <a:rPr lang="en-GB" i="1" dirty="0" smtClean="0"/>
              <a:t>Most important considerations are:</a:t>
            </a:r>
          </a:p>
          <a:p>
            <a:pPr lvl="1"/>
            <a:r>
              <a:rPr lang="en-GB" i="1" dirty="0" smtClean="0"/>
              <a:t>Language used </a:t>
            </a:r>
            <a:r>
              <a:rPr lang="en-GB" i="1" dirty="0" smtClean="0">
                <a:solidFill>
                  <a:schemeClr val="accent1">
                    <a:lumMod val="75000"/>
                  </a:schemeClr>
                </a:solidFill>
              </a:rPr>
              <a:t>in the questions</a:t>
            </a:r>
          </a:p>
          <a:p>
            <a:pPr lvl="1"/>
            <a:r>
              <a:rPr lang="en-GB" i="1" dirty="0" smtClean="0"/>
              <a:t>Frame of reference</a:t>
            </a:r>
          </a:p>
          <a:p>
            <a:pPr lvl="1"/>
            <a:r>
              <a:rPr lang="en-GB" i="1" dirty="0" smtClean="0"/>
              <a:t>Arrangement of questions</a:t>
            </a:r>
          </a:p>
          <a:p>
            <a:pPr lvl="1"/>
            <a:r>
              <a:rPr lang="en-GB" i="1" dirty="0" smtClean="0">
                <a:solidFill>
                  <a:schemeClr val="bg2">
                    <a:lumMod val="75000"/>
                  </a:schemeClr>
                </a:solidFill>
              </a:rPr>
              <a:t>Length of the questionnaire</a:t>
            </a:r>
          </a:p>
          <a:p>
            <a:pPr lvl="1"/>
            <a:r>
              <a:rPr lang="en-GB" i="1" dirty="0" smtClean="0"/>
              <a:t>Form of the response</a:t>
            </a:r>
          </a:p>
          <a:p>
            <a:pPr lvl="2"/>
            <a:r>
              <a:rPr lang="en-GB" i="1" dirty="0" smtClean="0"/>
              <a:t>Dichotomous</a:t>
            </a:r>
          </a:p>
          <a:p>
            <a:pPr lvl="2"/>
            <a:r>
              <a:rPr lang="en-GB" i="1" dirty="0" smtClean="0"/>
              <a:t>Multiple choice</a:t>
            </a:r>
          </a:p>
          <a:p>
            <a:pPr lvl="2"/>
            <a:r>
              <a:rPr lang="en-GB" i="1" dirty="0" smtClean="0"/>
              <a:t>Check lists</a:t>
            </a:r>
          </a:p>
          <a:p>
            <a:pPr lvl="2"/>
            <a:r>
              <a:rPr lang="en-GB" i="1" dirty="0" smtClean="0"/>
              <a:t>Open Ended</a:t>
            </a:r>
          </a:p>
          <a:p>
            <a:pPr lvl="2"/>
            <a:r>
              <a:rPr lang="en-GB" i="1" dirty="0" smtClean="0"/>
              <a:t>Pictorial</a:t>
            </a:r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Who was asked </a:t>
            </a:r>
          </a:p>
          <a:p>
            <a:pPr lvl="1"/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W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ho responded</a:t>
            </a:r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Is the question asked related to another question</a:t>
            </a:r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Who was responsible for the collection</a:t>
            </a:r>
          </a:p>
          <a:p>
            <a:pPr lvl="1"/>
            <a:endParaRPr lang="en-GB" i="1" dirty="0" smtClean="0"/>
          </a:p>
          <a:p>
            <a:endParaRPr lang="en-GB" i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8922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Common mechanism for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Capture what was intended </a:t>
            </a:r>
          </a:p>
          <a:p>
            <a:pPr lvl="1"/>
            <a:r>
              <a:rPr lang="en-GB" dirty="0" smtClean="0"/>
              <a:t>What, where it came from and why</a:t>
            </a:r>
          </a:p>
          <a:p>
            <a:r>
              <a:rPr lang="en-GB" dirty="0" smtClean="0"/>
              <a:t>Capture exactly what was used in the survey implementation</a:t>
            </a:r>
          </a:p>
          <a:p>
            <a:pPr lvl="1"/>
            <a:r>
              <a:rPr lang="en-GB" dirty="0" smtClean="0"/>
              <a:t>How, the logic employed and under what conditions</a:t>
            </a:r>
          </a:p>
          <a:p>
            <a:r>
              <a:rPr lang="en-GB" dirty="0" smtClean="0"/>
              <a:t>To specify what the data output will be</a:t>
            </a:r>
          </a:p>
          <a:p>
            <a:pPr lvl="1"/>
            <a:r>
              <a:rPr lang="en-GB" dirty="0" smtClean="0"/>
              <a:t>That is mirrors what was captured and its source</a:t>
            </a:r>
          </a:p>
          <a:p>
            <a:r>
              <a:rPr lang="en-GB" dirty="0" smtClean="0"/>
              <a:t>To keep the connection between the survey implementation through to the data received -&gt; data management at CLS -&gt; to the archive</a:t>
            </a:r>
          </a:p>
          <a:p>
            <a:r>
              <a:rPr lang="en-GB" dirty="0" smtClean="0"/>
              <a:t>Generalised solution</a:t>
            </a:r>
          </a:p>
          <a:p>
            <a:pPr lvl="1"/>
            <a:r>
              <a:rPr lang="en-GB" dirty="0" smtClean="0"/>
              <a:t>So that is can be actioned efficiently and is self-describing</a:t>
            </a:r>
          </a:p>
          <a:p>
            <a:pPr lvl="1"/>
            <a:r>
              <a:rPr lang="en-GB" dirty="0" smtClean="0"/>
              <a:t>So that it can be rendered in different forms for different purposes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5973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0" dirty="0" smtClean="0"/>
              <a:t>A Framework to work within</a:t>
            </a:r>
            <a:endParaRPr lang="en-GB" sz="3600" b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81" y="1403775"/>
            <a:ext cx="5396204" cy="44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323655"/>
            <a:ext cx="8207080" cy="594065"/>
          </a:xfrm>
        </p:spPr>
        <p:txBody>
          <a:bodyPr>
            <a:normAutofit/>
          </a:bodyPr>
          <a:lstStyle/>
          <a:p>
            <a:r>
              <a:rPr lang="en-GB" sz="3600" b="0" dirty="0" smtClean="0"/>
              <a:t>Current Longitudinal Survey Landscape</a:t>
            </a:r>
            <a:endParaRPr lang="en-GB" sz="3600" b="0" dirty="0"/>
          </a:p>
        </p:txBody>
      </p:sp>
      <p:sp>
        <p:nvSpPr>
          <p:cNvPr id="4" name="AutoShape 2" descr="data:image/jpeg;base64,/9j/4AAQSkZJRgABAQAAAQABAAD/2wCEAAkGBhEQEBAOEhIPDg8PEg4PEA8OEA8PDxANFBAWFRQQEhIXHCYeFxkjGRISHy8gIycpLCwsFh4xNTAqNSYrLCkBCQoKDgwOGg8PGikkHyQxKikvLjQtLSksLjU1LzMpNSwpLCkpKSwpLSkxLzU0KSksNiwpMCkpKiksLCkpNTQsLP/AABEIAQMAwgMBIgACEQEDEQH/xAAbAAEAAgMBAQAAAAAAAAAAAAAABQYCAwQBB//EADoQAAIBAgMFBgQEBQQDAAAAAAABAgMRBAUhEhMxQVEGImFxgZFSobHBIzJy0QcUQvDxFTNi4YKSsv/EABoBAQADAQEBAAAAAAAAAAAAAAABAgMEBgX/xAAeEQEAAgIDAQEBAAAAAAAAAAAAAQIDEQQSMSFRE//aAAwDAQACEQMRAD8A+4gAAAAAAAAAAAAB45GFSpY462LS4u319jlzcmuL1pWk2dykZEZTxqbtfXxuvqdlKrcph5lMvkptjmreADtZAAAAAAAAAAAAAAAAAAAAAAAAB4z08ZEjhxlWyb6fXkacNhf6pat8zPMI6X6OLflc30HojzWeO/I1Z1760+NdXCJq1jThJtNwetuD6xO6Rww1qvwWvq9PoV6xjzV6lZmazEpODMjGCMj01fHLIACyAAAAAAAAAAAAAAAAAAAAAAAAHPiKd01yZzYK6vF8Yu3pyZ3VEccdKj5Xin7XR8XnY9XrdvSd1mG2tKybNWBpabT4y7z+y9hi5pxaTTvZaeJ1UolePji+eZ/EzOqNiPQD7jnAAAAAAAAAAAAAAAAAAAAAAHFmWLdPZtzevl0OxO+oHoAA8aKd/EmLWHp2T/PK9l/xLkRvaDJY4zD1MO5SpOaexVgk5U6ltJpPR26czLLj711C1Z1L5n/D6MnjIaNrW+nDRn12KKl2J7Af6dKpOpiamNqTsoSnThSVOOt7KLd278X0LcVw4ukfU2tsABuoAAAAAAAAAAAAAAAAAAAAQ+NzxRqblaOUZtSvzjy/voB05xSvTv8ACb8BU2qcH4W9tCl4/tJWjWjQunSqQUrvV7W001f0TJzB5zGlTs7Pg9XbRgWAGFKopRUlwkk15NXMwAMalRRV3oR+IzhLSKuytrxX1MRtJArlXNa97qyXkjdg8/le1SN/FaP2M4zVlPWU6DGnUUldO6ZkbKgAAAAAAAAAAAAAAAAAAFP7Vdl6ktvFUq0oyheap7Cas1aet78Gy4HjQHyLD5VWnKMp1G4xe0o8NToziW06VKLcpSlGNo6t+BaM9yGVO8qTUac3Z3V9239jV2QymlSrSlJbdZruTnyt+ZRXJgW+hT2Yxj8MYx9lYzbtr0PTmzCps05MCJx+Lc5NL/COaNKwwy4yfMVqxham1olk2YKKuad+eqsR/NO07gpbKvy5r7kiQmBxGliWws7wT817OxtWNQrLaACyAAAAAAAAAAAAAAAAAAAYVaSlFxaupJprwKriKEqU9PzU3dPrzT9UW0is9w10qi5d2X6Xwfv9QO7BYtVYRmufFdJc0a80X4U/BXILLMw3NSz/ANuo0pdIy5S+zLJXpbcZR+JNAVD+bsjkrYs04uMqc5Qlo02jiq1AOx4syjiyJlVEKwFlwWNsWrLP9qL63l7tso+UYaVacYLnxfSPNn0CEFFKK0SSS8kBkAAAAAAAAAAAAAAAAAAAAAGFakpRcXwkmn6mYAqGJw3GD5Xi/NE12exzqU9iT/EpWi78XH+mXtp6GjO6OzNT5T0f61+6+hG4Wu6VaFRJtS7k0l/Q+b8uIExneRRxC2laNRcHykuj/cp2MyerC8ZRaa+a6l9nmVNa3v5Ih8fjlUk3su2iV2r+3qBQ6lKV7cCSyvs/XrNbMGo85zTjC3nz9C3ZfmtKK2JwcHHhLZ2k15paE1QxEZq8ZKS8H9QOTKMnhhobMe9J/mm+Lf2Xgd4AAAAAAAAAAAAAAAAAAAAAAAAAHNmGF3lOUOfGL6SXAhMO01Zq0r2knxTXFFkIfM8Oo1N4tNta/qXP2t7Acs6NjVY6Zz7pw1aoGc6iRzwzZRnZOz6o0YiTaIXAdnsTXr1p05q1OEXsSWkpuWiUuWifsuAH0DLs0U1aTTfJ9SSPm1HMalGe7qxlTmuMZq3qupacs7QppJu6+YFgBjCakk1qnzMgAAAAAAAAAAAAAAAAAAAAAARecu7ivN+/+CUIfET25t8vsByVnaNjjcTuxKObZA5qlMmuy9DZpSlznNt+SSS+5GuJN5IrUrdG/swOjGYCnWjsVIRqR6SXDxT4r0Krj+zccPUg4Snu53WzJ3cZLW210LkRmfQvTi/hnH53X3A8yGfccej0JQhMiqd6UeqJsAAAAAAAAAAAAAAAAAAAAAA58fW2YN83ovX+2RdLhc6M7qW3ceu0/a37nMp6AaqzNFz2rUNTmBtRLZNPSUfJ/b9iBnWsSORYjvpdYy+TT/cCfOPNo3oz8Nl+0kzsNWKScJp6Jxab9AIbLI7NRPhxJ4rO61urrorkjhMY4rXVdOYEqDClWUldO/1XmZgAAAAAAAAAAAAAAAAAABDdpY2hCfwya91/0QSzPkT3amVqH/kvoz5tiM3jGWy5WfRgWaePRplj0V3/AFBPg0/U8eO8QJ2pjrkp2ar3rwXhP/4ZTljCd7NYq1em/wDkl6PT7gfRyOzerpGPnJ+S4fX5EiQ2bYSs5N04qoppRvtqLg/FPiuemvgBEJ4qS3sKSqUW2o7Mo7xpO19l8tOR25bjFKWqcWnszjNNOL8U+BPYShu6cKfwRjHzsrXI3O8Ja2Ijo42jUXxU76PzV/a4HPg8e01Nq1pOFRfDrbX109UTyd9St1JJVITf5KycJ/rS4+bjb/1JnLKndcH+am9l/ZgdgAAAAAAAAAAAAAAAAAAr/bSpbDr9X2ZQOyOVfzWNi5LuU3vJ35xi9F6uyLl2/wAZs04R595++n2Zl/D3Kd3QdeS7+Id14Ulw93d+wE9iMlw9TWdCjN9ZU4N+9rkZi+wmCqJ2pbp/FSlKLXpe3yLAAPkXaTslXwT21erQ5VIrWPhNcvPga8ixveWuqaPr1WkpRcZJOMk4tPg01Zo+R5pk7wOLdN32JPapy5Sg3p6rg/ID67SntRUuqT90ZEfkOI28PTfRbPtw+ViQAGNSCknF6qSaa6p6MyAFFzTEzpw2Gpp0qtPavF2UdY7d+jvx8Sz5G1KDqptudk+Fu6raEk1fTkzyFNRVklFLgkkkvQDIAAAAAAAAAAAAAAPGwPTCpVUVduyOXFZlGHDvP5EFjsyb1b/ZAV3tfXlXrLlFNJeRfspqLcUbaJU4L2il9ig4uspO5ZchzFbqMb6xbXzAse8G8OFYk934HbvCtdvcHGphVO3fpzi4Pnro15cPYlnikQ3aPGqVOMOsrv0TAx7EY97G7lo/71LYplJwctlRlHTy5MsmCx20teIEnc9NEahtUgMgAAAAAAAAAAAAAAAacTXUItvkmyCxeeRcV3uXAmsRS2k11Kzi+xVKTbUqsE/6YVGo+i5egEXmHaOEU9V5t2RB1MdiK7/Dpya5Sn+HD56v2LfhexuHpvaUNqXxTbnL3epJwy+MeCQFEw/Z/Ez/ADzjBdKcW37t/YsmW5cqUVFX8W3dt9WTH8ujzdAa4sOZnsHjiBz1ZMgM7wc5q8XsyjqnxXk10LI6ZqqYa4FVyLMntuhVWzLl0fjFlow87ELm+SOXfhpOOsX4mjCdodj8Ost3NfFon4xfNAXajWutrpa51U6pT6HaBTap03tOTV1F3sr8Xbgi0Yd6IDvjMzuc8WbYsDMAAAAAAAAAAAABi0YOJtPLAc7pmDpnVsnmwBxukYuiduwebsDhdE83B3bsboDg3A3B3bo93QEe8Lc01copz/NGMvNJktuxuwI3DZVCH5Yxj5JI7YUzdsHuyBhGJsSPdk9sAR6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4" y="998730"/>
            <a:ext cx="8010405" cy="50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Barriers to sharing data and metadata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Different agencies and clients have different systems</a:t>
            </a:r>
          </a:p>
          <a:p>
            <a:pPr lvl="1"/>
            <a:r>
              <a:rPr lang="en-GB" dirty="0" smtClean="0"/>
              <a:t>Taking over a survey from another agency often requires re-inputting everything</a:t>
            </a:r>
          </a:p>
          <a:p>
            <a:pPr lvl="1"/>
            <a:r>
              <a:rPr lang="en-GB" dirty="0" smtClean="0"/>
              <a:t>Questionnaire specification quality and format differences</a:t>
            </a:r>
          </a:p>
          <a:p>
            <a:pPr lvl="1"/>
            <a:r>
              <a:rPr lang="en-GB" dirty="0" smtClean="0"/>
              <a:t>Different clients have different requirements</a:t>
            </a:r>
          </a:p>
          <a:p>
            <a:r>
              <a:rPr lang="en-GB" dirty="0" smtClean="0"/>
              <a:t>Barriers are also internal within organisations</a:t>
            </a:r>
          </a:p>
          <a:p>
            <a:pPr lvl="1"/>
            <a:r>
              <a:rPr lang="en-GB" dirty="0" smtClean="0"/>
              <a:t>Different disciplines have different attitudes to what is most important</a:t>
            </a:r>
          </a:p>
          <a:p>
            <a:pPr lvl="1"/>
            <a:r>
              <a:rPr lang="en-GB" dirty="0" smtClean="0"/>
              <a:t>Different departments speak different languages</a:t>
            </a:r>
          </a:p>
          <a:p>
            <a:pPr lvl="1"/>
            <a:r>
              <a:rPr lang="en-GB" dirty="0" smtClean="0"/>
              <a:t>Communication is always an issue</a:t>
            </a:r>
          </a:p>
          <a:p>
            <a:r>
              <a:rPr lang="en-GB" dirty="0" smtClean="0"/>
              <a:t>Manual processes reduce transparency within and between organisations</a:t>
            </a:r>
          </a:p>
          <a:p>
            <a:r>
              <a:rPr lang="en-GB" b="1" dirty="0"/>
              <a:t>Survey Metadata: Barriers and Opportunities” </a:t>
            </a:r>
            <a:r>
              <a:rPr lang="en-GB" b="1" dirty="0" smtClean="0"/>
              <a:t>Meeting June </a:t>
            </a:r>
            <a:r>
              <a:rPr lang="en-GB" b="1" dirty="0"/>
              <a:t>26, 2014, </a:t>
            </a:r>
            <a:r>
              <a:rPr lang="en-GB" b="1" dirty="0" smtClean="0"/>
              <a:t>London sought to address some of these issues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6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0" dirty="0" smtClean="0"/>
              <a:t>Adopting the standard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The scale and complexity of the CAI instruments is a significant barrier to making the survey collection transparent and comprehensible to survey managers, researchers and analysts and for its subsequent data management</a:t>
            </a:r>
          </a:p>
          <a:p>
            <a:pPr marL="457200" indent="-4572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CLS </a:t>
            </a:r>
            <a:r>
              <a:rPr lang="en-GB" dirty="0"/>
              <a:t>view the capturing of the implementation of the CAI .. in a standardised manner, to allow for version changes … during survey development and for later usage in data management and discovery as key </a:t>
            </a:r>
            <a:r>
              <a:rPr lang="en-GB" dirty="0" smtClean="0"/>
              <a:t>output</a:t>
            </a:r>
            <a:endParaRPr lang="en-GB" dirty="0"/>
          </a:p>
          <a:p>
            <a:pPr marL="457200" indent="-4572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Survey </a:t>
            </a:r>
            <a:r>
              <a:rPr lang="en-GB" dirty="0"/>
              <a:t>contractors will be required to provide as a minimum a </a:t>
            </a:r>
            <a:r>
              <a:rPr lang="en-GB" dirty="0" smtClean="0"/>
              <a:t>DDI-L </a:t>
            </a:r>
            <a:r>
              <a:rPr lang="en-GB" dirty="0"/>
              <a:t>XML compliant file of the CAI instruments within four months after the start of fieldwork …. and a mapping between survey questions and data </a:t>
            </a:r>
            <a:r>
              <a:rPr lang="en-GB" dirty="0" smtClean="0"/>
              <a:t>outputs</a:t>
            </a:r>
            <a:endParaRPr lang="en-GB" dirty="0"/>
          </a:p>
          <a:p>
            <a:pPr marL="457200" indent="-457200"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.. </a:t>
            </a:r>
            <a:r>
              <a:rPr lang="en-GB" dirty="0"/>
              <a:t>work with contractors to produce a ‘human readable version’  to improve usability of the questionnaire for end </a:t>
            </a:r>
            <a:r>
              <a:rPr lang="en-GB" dirty="0" smtClean="0"/>
              <a:t>users</a:t>
            </a:r>
            <a:endParaRPr lang="en-GB" dirty="0"/>
          </a:p>
          <a:p>
            <a:pPr marL="4572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GB" dirty="0"/>
          </a:p>
          <a:p>
            <a:pPr marL="4572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GB" dirty="0" smtClean="0"/>
          </a:p>
          <a:p>
            <a:pPr marL="457200" indent="-457200">
              <a:buClr>
                <a:schemeClr val="accent1"/>
              </a:buClr>
              <a:buFont typeface="Courier New" panose="02070309020205020404" pitchFamily="49" charset="0"/>
              <a:buChar char="o"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lvl="1" algn="l"/>
            <a:r>
              <a:rPr lang="en-GB" sz="4000" dirty="0" smtClean="0"/>
              <a:t>Learn DDI-L in 60 seconds</a:t>
            </a:r>
          </a:p>
          <a:p>
            <a:endParaRPr lang="en-GB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733800" y="1538288"/>
            <a:ext cx="1838325" cy="941387"/>
            <a:chOff x="3200397" y="1584087"/>
            <a:chExt cx="1828805" cy="1357788"/>
          </a:xfrm>
        </p:grpSpPr>
        <p:sp>
          <p:nvSpPr>
            <p:cNvPr id="6" name="Rounded Rectangle 5"/>
            <p:cNvSpPr/>
            <p:nvPr/>
          </p:nvSpPr>
          <p:spPr>
            <a:xfrm>
              <a:off x="3200397" y="1584087"/>
              <a:ext cx="1828805" cy="1357788"/>
            </a:xfrm>
            <a:prstGeom prst="roundRect">
              <a:avLst/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3266727" y="1650487"/>
              <a:ext cx="1696146" cy="12249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59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ChangeArrowheads="1"/>
          </p:cNvSpPr>
          <p:nvPr/>
        </p:nvSpPr>
        <p:spPr bwMode="auto">
          <a:xfrm>
            <a:off x="2476500" y="609600"/>
            <a:ext cx="1295400" cy="1447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Study</a:t>
            </a:r>
          </a:p>
        </p:txBody>
      </p:sp>
      <p:sp>
        <p:nvSpPr>
          <p:cNvPr id="6150" name="Cloud"/>
          <p:cNvSpPr>
            <a:spLocks noChangeAspect="1" noEditPoints="1" noChangeArrowheads="1"/>
          </p:cNvSpPr>
          <p:nvPr/>
        </p:nvSpPr>
        <p:spPr bwMode="auto">
          <a:xfrm>
            <a:off x="571500" y="3581400"/>
            <a:ext cx="2133600" cy="1219200"/>
          </a:xfrm>
          <a:custGeom>
            <a:avLst/>
            <a:gdLst>
              <a:gd name="T0" fmla="*/ 653711 w 21600"/>
              <a:gd name="T1" fmla="*/ 34408533 h 21600"/>
              <a:gd name="T2" fmla="*/ 105376133 w 21600"/>
              <a:gd name="T3" fmla="*/ 68743802 h 21600"/>
              <a:gd name="T4" fmla="*/ 210576640 w 21600"/>
              <a:gd name="T5" fmla="*/ 34408533 h 21600"/>
              <a:gd name="T6" fmla="*/ 105376133 w 21600"/>
              <a:gd name="T7" fmla="*/ 393468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/>
              <a:t>      </a:t>
            </a:r>
          </a:p>
          <a:p>
            <a:r>
              <a:rPr lang="en-US"/>
              <a:t>    Concepts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1790700" y="2133600"/>
            <a:ext cx="12192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952500" y="2133600"/>
            <a:ext cx="1371600" cy="457200"/>
          </a:xfrm>
          <a:prstGeom prst="wedgeRectCallout">
            <a:avLst>
              <a:gd name="adj1" fmla="val 45833"/>
              <a:gd name="adj2" fmla="val 11979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measures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5600700" y="609600"/>
            <a:ext cx="1295400" cy="1447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Survey</a:t>
            </a:r>
          </a:p>
          <a:p>
            <a:pPr algn="ctr"/>
            <a:r>
              <a:rPr lang="en-US"/>
              <a:t>Instruments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>
            <a:off x="3848100" y="12192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4305300" y="381000"/>
            <a:ext cx="990600" cy="457200"/>
          </a:xfrm>
          <a:prstGeom prst="wedgeRectCallout">
            <a:avLst>
              <a:gd name="adj1" fmla="val -44389"/>
              <a:gd name="adj2" fmla="val 11979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using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6515100" y="30480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667500" y="32004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819900" y="33528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972300" y="35052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7124700" y="36576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277100" y="38100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Questions</a:t>
            </a: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H="1" flipV="1">
            <a:off x="6591300" y="2133600"/>
            <a:ext cx="762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7124700" y="2057400"/>
            <a:ext cx="1600200" cy="381000"/>
          </a:xfrm>
          <a:prstGeom prst="wedgeRectCallout">
            <a:avLst>
              <a:gd name="adj1" fmla="val -52481"/>
              <a:gd name="adj2" fmla="val 10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made up of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4381500" y="38862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68" name="AutoShape 24"/>
          <p:cNvSpPr>
            <a:spLocks noChangeArrowheads="1"/>
          </p:cNvSpPr>
          <p:nvPr/>
        </p:nvSpPr>
        <p:spPr bwMode="auto">
          <a:xfrm>
            <a:off x="4533900" y="40386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69" name="AutoShape 25"/>
          <p:cNvSpPr>
            <a:spLocks noChangeArrowheads="1"/>
          </p:cNvSpPr>
          <p:nvPr/>
        </p:nvSpPr>
        <p:spPr bwMode="auto">
          <a:xfrm>
            <a:off x="4686300" y="41910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0" name="AutoShape 26"/>
          <p:cNvSpPr>
            <a:spLocks noChangeArrowheads="1"/>
          </p:cNvSpPr>
          <p:nvPr/>
        </p:nvSpPr>
        <p:spPr bwMode="auto">
          <a:xfrm>
            <a:off x="4838700" y="43434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991100" y="44958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3924300" y="38862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3" name="AutoShape 29"/>
          <p:cNvSpPr>
            <a:spLocks noChangeArrowheads="1"/>
          </p:cNvSpPr>
          <p:nvPr/>
        </p:nvSpPr>
        <p:spPr bwMode="auto">
          <a:xfrm>
            <a:off x="4076700" y="40386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4229100" y="41910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4381500" y="43434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4533900" y="44958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3619500" y="3505200"/>
            <a:ext cx="2133600" cy="2057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4076700" y="4876800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Universes</a:t>
            </a: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 flipH="1" flipV="1">
            <a:off x="3695700" y="2133600"/>
            <a:ext cx="6096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4610100" y="2667000"/>
            <a:ext cx="914400" cy="304800"/>
          </a:xfrm>
          <a:prstGeom prst="wedgeRectCallout">
            <a:avLst>
              <a:gd name="adj1" fmla="val -103648"/>
              <a:gd name="adj2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about</a:t>
            </a:r>
          </a:p>
        </p:txBody>
      </p:sp>
      <p:sp>
        <p:nvSpPr>
          <p:cNvPr id="11295" name="Text Box 6"/>
          <p:cNvSpPr txBox="1">
            <a:spLocks noChangeArrowheads="1"/>
          </p:cNvSpPr>
          <p:nvPr/>
        </p:nvSpPr>
        <p:spPr bwMode="auto">
          <a:xfrm>
            <a:off x="4267200" y="6221413"/>
            <a:ext cx="458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Copyright © GESIS – Leibniz Institute for the Social Sciences, 2010</a:t>
            </a:r>
          </a:p>
          <a:p>
            <a:pPr algn="ctr" eaLnBrk="1" hangingPunct="1"/>
            <a:r>
              <a:rPr lang="en-US" sz="1200">
                <a:latin typeface="Calibri" pitchFamily="34" charset="0"/>
              </a:rPr>
              <a:t>Published under Creative Commons Attribute-ShareAlike 3.0 Unported</a:t>
            </a:r>
          </a:p>
        </p:txBody>
      </p:sp>
    </p:spTree>
    <p:extLst>
      <p:ext uri="{BB962C8B-B14F-4D97-AF65-F5344CB8AC3E}">
        <p14:creationId xmlns:p14="http://schemas.microsoft.com/office/powerpoint/2010/main" val="1511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2" grpId="0" animBg="1"/>
      <p:bldP spid="6153" grpId="0" animBg="1"/>
      <p:bldP spid="6154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5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  <p:bldP spid="6177" grpId="0" animBg="1"/>
      <p:bldP spid="6178" grpId="0"/>
      <p:bldP spid="6179" grpId="0" animBg="1"/>
      <p:bldP spid="61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838200" y="6858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990600" y="8382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143000" y="9906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1295400" y="11430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1447800" y="12954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1600200" y="14478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Questions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990600" y="40386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143000" y="41910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295400" y="43434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1447800" y="44958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1600200" y="46482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1752600" y="4800600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Responses</a:t>
            </a:r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V="1">
            <a:off x="1828800" y="2286000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2209800" y="3048000"/>
            <a:ext cx="1143000" cy="457200"/>
          </a:xfrm>
          <a:prstGeom prst="wedgeRectCallout">
            <a:avLst>
              <a:gd name="adj1" fmla="val -81667"/>
              <a:gd name="adj2" fmla="val 5659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collect</a:t>
            </a:r>
          </a:p>
        </p:txBody>
      </p:sp>
      <p:sp>
        <p:nvSpPr>
          <p:cNvPr id="7187" name="AutoShape 19" descr="Large grid"/>
          <p:cNvSpPr>
            <a:spLocks noChangeArrowheads="1"/>
          </p:cNvSpPr>
          <p:nvPr/>
        </p:nvSpPr>
        <p:spPr bwMode="auto">
          <a:xfrm>
            <a:off x="4495800" y="3810000"/>
            <a:ext cx="2133600" cy="1447800"/>
          </a:xfrm>
          <a:prstGeom prst="cube">
            <a:avLst>
              <a:gd name="adj" fmla="val 25000"/>
            </a:avLst>
          </a:prstGeom>
          <a:pattFill prst="lgGrid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nl-NL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 flipH="1">
            <a:off x="3276600" y="5029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3429000" y="5715000"/>
            <a:ext cx="1447800" cy="381000"/>
          </a:xfrm>
          <a:prstGeom prst="wedgeRectCallout">
            <a:avLst>
              <a:gd name="adj1" fmla="val -25111"/>
              <a:gd name="adj2" fmla="val -2258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resulting in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4724400" y="52578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Data Files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4191000" y="1676400"/>
            <a:ext cx="1676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343400" y="1828800"/>
            <a:ext cx="1676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4495800" y="1981200"/>
            <a:ext cx="1676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4648200" y="2133600"/>
            <a:ext cx="1676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4800600" y="2286000"/>
            <a:ext cx="1676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Variables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>
            <a:off x="5486400" y="3048000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9" name="AutoShape 31"/>
          <p:cNvSpPr>
            <a:spLocks noChangeArrowheads="1"/>
          </p:cNvSpPr>
          <p:nvPr/>
        </p:nvSpPr>
        <p:spPr bwMode="auto">
          <a:xfrm>
            <a:off x="5791200" y="3124200"/>
            <a:ext cx="1371600" cy="381000"/>
          </a:xfrm>
          <a:prstGeom prst="wedgeRectCallout">
            <a:avLst>
              <a:gd name="adj1" fmla="val -70718"/>
              <a:gd name="adj2" fmla="val 5875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made up of</a:t>
            </a: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7086600" y="304800"/>
            <a:ext cx="1600200" cy="144780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Categories/</a:t>
            </a:r>
          </a:p>
          <a:p>
            <a:pPr algn="ctr"/>
            <a:r>
              <a:rPr lang="en-US"/>
              <a:t>Codes,</a:t>
            </a:r>
          </a:p>
          <a:p>
            <a:pPr algn="ctr"/>
            <a:r>
              <a:rPr lang="en-US"/>
              <a:t>Numbers</a:t>
            </a: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 flipH="1">
            <a:off x="5791200" y="762000"/>
            <a:ext cx="12192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4648200" y="533400"/>
            <a:ext cx="1676400" cy="381000"/>
          </a:xfrm>
          <a:prstGeom prst="wedgeRectCallout">
            <a:avLst>
              <a:gd name="adj1" fmla="val 41949"/>
              <a:gd name="adj2" fmla="val 13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i="1"/>
              <a:t>with values of</a:t>
            </a:r>
          </a:p>
        </p:txBody>
      </p:sp>
      <p:sp>
        <p:nvSpPr>
          <p:cNvPr id="12318" name="Text Box 6"/>
          <p:cNvSpPr txBox="1">
            <a:spLocks noChangeArrowheads="1"/>
          </p:cNvSpPr>
          <p:nvPr/>
        </p:nvSpPr>
        <p:spPr bwMode="auto">
          <a:xfrm>
            <a:off x="4267200" y="6221413"/>
            <a:ext cx="458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Copyright © GESIS – Leibniz Institute for the Social Sciences, 2010</a:t>
            </a:r>
          </a:p>
          <a:p>
            <a:pPr algn="ctr" eaLnBrk="1" hangingPunct="1"/>
            <a:r>
              <a:rPr lang="en-US" sz="1200">
                <a:latin typeface="Calibri" pitchFamily="34" charset="0"/>
              </a:rPr>
              <a:t>Published under Creative Commons Attribute-ShareAlike 3.0 Unported</a:t>
            </a:r>
          </a:p>
        </p:txBody>
      </p:sp>
    </p:spTree>
    <p:extLst>
      <p:ext uri="{BB962C8B-B14F-4D97-AF65-F5344CB8AC3E}">
        <p14:creationId xmlns:p14="http://schemas.microsoft.com/office/powerpoint/2010/main" val="10206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1" grpId="0"/>
      <p:bldP spid="7192" grpId="0" animBg="1"/>
      <p:bldP spid="7193" grpId="0" animBg="1"/>
      <p:bldP spid="7194" grpId="0" animBg="1"/>
      <p:bldP spid="7195" grpId="0" animBg="1"/>
      <p:bldP spid="7196" grpId="0" animBg="1"/>
      <p:bldP spid="7198" grpId="0" animBg="1"/>
      <p:bldP spid="7199" grpId="0" animBg="1"/>
      <p:bldP spid="7200" grpId="0" animBg="1"/>
      <p:bldP spid="7202" grpId="0" animBg="1"/>
      <p:bldP spid="720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tx1"/>
                </a:solidFill>
                <a:latin typeface="+mn-lt"/>
              </a:rPr>
              <a:t>THAT’S PRETTY MUCH IT!</a:t>
            </a:r>
            <a:endParaRPr lang="en-GB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598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short digression on metadata</a:t>
            </a:r>
          </a:p>
          <a:p>
            <a:r>
              <a:rPr lang="en-GB" dirty="0" smtClean="0"/>
              <a:t>Questionnaire inputs and outputs</a:t>
            </a:r>
          </a:p>
          <a:p>
            <a:r>
              <a:rPr lang="en-GB" dirty="0" smtClean="0"/>
              <a:t>Metadata standards</a:t>
            </a:r>
          </a:p>
          <a:p>
            <a:r>
              <a:rPr lang="en-GB" dirty="0" smtClean="0"/>
              <a:t>Implementing processes in a complex environment</a:t>
            </a:r>
            <a:endParaRPr lang="en-GB" dirty="0"/>
          </a:p>
          <a:p>
            <a:r>
              <a:rPr lang="en-GB" dirty="0"/>
              <a:t>CLOSER Search Platform Development</a:t>
            </a:r>
          </a:p>
          <a:p>
            <a:r>
              <a:rPr lang="en-GB" dirty="0" smtClean="0"/>
              <a:t>The integration of metadata and data management</a:t>
            </a:r>
          </a:p>
          <a:p>
            <a:r>
              <a:rPr lang="en-GB" dirty="0" smtClean="0"/>
              <a:t>New research possibilities</a:t>
            </a:r>
            <a:endParaRPr lang="en-GB" dirty="0"/>
          </a:p>
          <a:p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257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33645"/>
            <a:ext cx="7772400" cy="639071"/>
          </a:xfrm>
        </p:spPr>
        <p:txBody>
          <a:bodyPr>
            <a:normAutofit/>
          </a:bodyPr>
          <a:lstStyle/>
          <a:p>
            <a:r>
              <a:rPr lang="en-GB" sz="3600" b="0" dirty="0" smtClean="0"/>
              <a:t>CLOSER Metadata Search Platform</a:t>
            </a:r>
            <a:endParaRPr lang="en-GB" sz="3600" b="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5736" r="10449" b="4594"/>
          <a:stretch/>
        </p:blipFill>
        <p:spPr>
          <a:xfrm>
            <a:off x="1511660" y="1133745"/>
            <a:ext cx="6017784" cy="471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078063" cy="1600200"/>
          </a:xfrm>
        </p:spPr>
        <p:txBody>
          <a:bodyPr anchor="ctr"/>
          <a:lstStyle/>
          <a:p>
            <a:pPr algn="ctr"/>
            <a:r>
              <a:rPr lang="en-GB" dirty="0">
                <a:latin typeface="+mn-lt"/>
              </a:rPr>
              <a:t>Building the </a:t>
            </a:r>
            <a:r>
              <a:rPr lang="en-GB" dirty="0" smtClean="0">
                <a:latin typeface="+mn-lt"/>
              </a:rPr>
              <a:t>Repository</a:t>
            </a:r>
            <a:endParaRPr lang="en-GB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32" y="987426"/>
            <a:ext cx="3497726" cy="433195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32392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Questionnaires from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Metadata extracted from data by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Mapping  by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Correspondences by studies and CLOSER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Reuse UKDA </a:t>
            </a:r>
            <a:r>
              <a:rPr lang="en-GB" sz="1800" dirty="0"/>
              <a:t>metadata </a:t>
            </a:r>
            <a:r>
              <a:rPr lang="en-GB" sz="1800" dirty="0" smtClean="0"/>
              <a:t>and existing sources e.g. Life and Understanding Society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Metadata Officer and Assistants input and         co-ordination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Ingest into Repository</a:t>
            </a:r>
          </a:p>
          <a:p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162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078063" cy="1600200"/>
          </a:xfrm>
        </p:spPr>
        <p:txBody>
          <a:bodyPr anchor="ctr"/>
          <a:lstStyle/>
          <a:p>
            <a:pPr algn="ctr"/>
            <a:r>
              <a:rPr lang="en-GB" dirty="0">
                <a:latin typeface="+mn-lt"/>
              </a:rPr>
              <a:t>Building the </a:t>
            </a:r>
            <a:r>
              <a:rPr lang="en-GB" dirty="0" smtClean="0">
                <a:latin typeface="+mn-lt"/>
              </a:rPr>
              <a:t>Repository</a:t>
            </a:r>
            <a:endParaRPr lang="en-GB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37" y="987427"/>
            <a:ext cx="3795716" cy="4331952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Each data collection is treated as a separate 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Data collections are being added in sequentially (birth – latest)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Each captured element, variable, question, instrument, study has its own </a:t>
            </a:r>
            <a:r>
              <a:rPr lang="en-GB" sz="1800" b="1" dirty="0" smtClean="0"/>
              <a:t>persistent identifier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Relationships are maintained by internal references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Each study has its own identity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3743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222079" cy="1600200"/>
          </a:xfrm>
        </p:spPr>
        <p:txBody>
          <a:bodyPr anchor="ctr"/>
          <a:lstStyle/>
          <a:p>
            <a:r>
              <a:rPr lang="en-GB" dirty="0"/>
              <a:t>Building the Repository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16" y="892615"/>
            <a:ext cx="4270336" cy="46097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Group studies by owner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Connections between studies can be established to an item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Provenance is ‘built in’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253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222079" cy="1600200"/>
          </a:xfrm>
        </p:spPr>
        <p:txBody>
          <a:bodyPr anchor="ctr"/>
          <a:lstStyle/>
          <a:p>
            <a:r>
              <a:rPr lang="en-GB" dirty="0"/>
              <a:t>Building the Repository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16" y="903927"/>
            <a:ext cx="4270336" cy="45870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Some things are maintained centrally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Topics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Health, </a:t>
            </a:r>
            <a:r>
              <a:rPr lang="en-GB" sz="1650" dirty="0" err="1" smtClean="0"/>
              <a:t>etc</a:t>
            </a:r>
            <a:endParaRPr lang="en-GB" sz="16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Life Stage(s)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Reference data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Occupation coding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Geography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Schemes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Canonical instruments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GHQ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SDQ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Rutter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GB" sz="16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8779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3222079" cy="1600200"/>
          </a:xfrm>
        </p:spPr>
        <p:txBody>
          <a:bodyPr anchor="ctr"/>
          <a:lstStyle/>
          <a:p>
            <a:r>
              <a:rPr lang="en-GB" dirty="0"/>
              <a:t>Building the Repository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16" y="918067"/>
            <a:ext cx="4270336" cy="455879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Ownership is returned to the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Control </a:t>
            </a:r>
            <a:r>
              <a:rPr lang="en-GB" sz="1800" dirty="0" smtClean="0"/>
              <a:t>by studies of what is pushed to the centre?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Long term maintenance and management planning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Resourcing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Training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GB" sz="1650" dirty="0" smtClean="0"/>
              <a:t>Capacity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 smtClean="0"/>
              <a:t>New Studies can be brought 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50" dirty="0" smtClean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en-GB" sz="165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1649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 management -&gt; Data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All objects in a DDI have a URN. </a:t>
            </a:r>
          </a:p>
          <a:p>
            <a:r>
              <a:rPr lang="en-GB" sz="2400" dirty="0" smtClean="0"/>
              <a:t>These are </a:t>
            </a:r>
            <a:r>
              <a:rPr lang="en-GB" sz="2400" dirty="0"/>
              <a:t>intended to serve as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persistent</a:t>
            </a:r>
            <a:r>
              <a:rPr lang="en-GB" sz="2400" dirty="0"/>
              <a:t>, location-independent identifiers, allowing the simple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mapping</a:t>
            </a:r>
            <a:r>
              <a:rPr lang="en-GB" sz="2400" dirty="0"/>
              <a:t> of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namespaces</a:t>
            </a:r>
            <a:r>
              <a:rPr lang="en-GB" sz="2400" dirty="0"/>
              <a:t> into a single URN namespace</a:t>
            </a:r>
            <a:r>
              <a:rPr lang="en-GB" sz="2400" dirty="0" smtClean="0"/>
              <a:t>. 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existence of such a URI does not imply availability of the identified resource, but such URIs are required to remain globally unique and persistent, even when the resource ceases to exist or becomes </a:t>
            </a:r>
            <a:r>
              <a:rPr lang="en-GB" sz="2400" dirty="0" smtClean="0"/>
              <a:t>unavailable</a:t>
            </a:r>
          </a:p>
          <a:p>
            <a:r>
              <a:rPr lang="en-GB" sz="2400" dirty="0" err="1" smtClean="0"/>
              <a:t>urn:ddi:DDIAgencyID:BaseID:Version</a:t>
            </a:r>
            <a:endParaRPr lang="en-GB" sz="2400" dirty="0" smtClean="0"/>
          </a:p>
          <a:p>
            <a:r>
              <a:rPr lang="en-GB" sz="2400" dirty="0"/>
              <a:t>e</a:t>
            </a:r>
            <a:r>
              <a:rPr lang="en-GB" sz="2400" dirty="0" smtClean="0"/>
              <a:t>.g. urn:ddi:uk.closer:thingamajig:1.0.0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51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Information</a:t>
            </a:r>
            <a:r>
              <a:rPr lang="en-GB" sz="3600" dirty="0"/>
              <a:t>, </a:t>
            </a:r>
            <a:r>
              <a:rPr lang="en-GB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Meaning</a:t>
            </a:r>
            <a:r>
              <a:rPr lang="en-GB" sz="3600" dirty="0" smtClean="0"/>
              <a:t> </a:t>
            </a:r>
            <a:r>
              <a:rPr lang="en-GB" sz="3600" dirty="0"/>
              <a:t>and 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Relationships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ETHNIC</a:t>
            </a:r>
          </a:p>
          <a:p>
            <a:pPr lvl="1"/>
            <a:r>
              <a:rPr lang="en-GB" dirty="0" smtClean="0"/>
              <a:t>White / Black / Asian / Other</a:t>
            </a:r>
            <a:endParaRPr lang="en-GB" dirty="0"/>
          </a:p>
          <a:p>
            <a:r>
              <a:rPr lang="en-GB" dirty="0"/>
              <a:t>Universe</a:t>
            </a:r>
          </a:p>
          <a:p>
            <a:pPr lvl="1"/>
            <a:r>
              <a:rPr lang="en-GB" dirty="0"/>
              <a:t>ETHNICE == respondents England</a:t>
            </a:r>
          </a:p>
          <a:p>
            <a:pPr lvl="1"/>
            <a:r>
              <a:rPr lang="en-GB" dirty="0"/>
              <a:t>ETHNICN == respondents (N Ireland)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Concept </a:t>
            </a:r>
          </a:p>
          <a:p>
            <a:pPr lvl="1"/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“self defined ethnic identit</a:t>
            </a:r>
            <a:r>
              <a:rPr lang="en-GB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y”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Based on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2000 ONS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self defined ethnic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identity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Equal to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2010 ONS self defined ethnic identity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Comparison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ETHNICE (3) == ETHNICN (2) </a:t>
            </a:r>
          </a:p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Agency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uk.ons:ethnic2000:1.0 = ETHNIC 2000</a:t>
            </a:r>
          </a:p>
          <a:p>
            <a:pPr lvl="1"/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uk.ons.ethnic2010.1.0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= ETHNIC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2010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004048" y="1556792"/>
            <a:ext cx="3886200" cy="4351338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/>
              <a:t>White</a:t>
            </a:r>
            <a:r>
              <a:rPr lang="en-GB" dirty="0"/>
              <a:t> </a:t>
            </a:r>
          </a:p>
          <a:p>
            <a:r>
              <a:rPr lang="en-GB" dirty="0"/>
              <a:t>1. English/Welsh/Scottish/Northern Irish/British </a:t>
            </a:r>
            <a:br>
              <a:rPr lang="en-GB" dirty="0"/>
            </a:br>
            <a:r>
              <a:rPr lang="en-GB" dirty="0"/>
              <a:t>2. Irish </a:t>
            </a:r>
            <a:br>
              <a:rPr lang="en-GB" dirty="0"/>
            </a:br>
            <a:r>
              <a:rPr lang="en-GB" dirty="0"/>
              <a:t>3. Gypsy or Irish Traveller </a:t>
            </a:r>
            <a:br>
              <a:rPr lang="en-GB" dirty="0"/>
            </a:br>
            <a:r>
              <a:rPr lang="en-GB" dirty="0"/>
              <a:t>4. Any other White background, please describe</a:t>
            </a:r>
          </a:p>
          <a:p>
            <a:r>
              <a:rPr lang="en-GB" b="1" dirty="0"/>
              <a:t>Mixed/Multiple ethnic groups</a:t>
            </a:r>
            <a:r>
              <a:rPr lang="en-GB" dirty="0"/>
              <a:t> </a:t>
            </a:r>
          </a:p>
          <a:p>
            <a:r>
              <a:rPr lang="en-GB" dirty="0"/>
              <a:t>5. White and Black Caribbean </a:t>
            </a:r>
            <a:br>
              <a:rPr lang="en-GB" dirty="0"/>
            </a:br>
            <a:r>
              <a:rPr lang="en-GB" dirty="0"/>
              <a:t>6. White and Black African </a:t>
            </a:r>
            <a:br>
              <a:rPr lang="en-GB" dirty="0"/>
            </a:br>
            <a:r>
              <a:rPr lang="en-GB" dirty="0"/>
              <a:t>7. White and Asian </a:t>
            </a:r>
            <a:br>
              <a:rPr lang="en-GB" dirty="0"/>
            </a:br>
            <a:r>
              <a:rPr lang="en-GB" dirty="0"/>
              <a:t>8. Any other Mixed/Multiple ethnic background, please describe </a:t>
            </a:r>
            <a:r>
              <a:rPr lang="en-GB" b="1" dirty="0"/>
              <a:t>Asian/Asian British</a:t>
            </a:r>
            <a:r>
              <a:rPr lang="en-GB" dirty="0"/>
              <a:t> </a:t>
            </a:r>
          </a:p>
          <a:p>
            <a:r>
              <a:rPr lang="en-GB" dirty="0"/>
              <a:t>9. Indian </a:t>
            </a:r>
            <a:br>
              <a:rPr lang="en-GB" dirty="0"/>
            </a:br>
            <a:r>
              <a:rPr lang="en-GB" dirty="0"/>
              <a:t>10. Pakistani </a:t>
            </a:r>
            <a:br>
              <a:rPr lang="en-GB" dirty="0"/>
            </a:br>
            <a:r>
              <a:rPr lang="en-GB" dirty="0"/>
              <a:t>11. Bangladeshi </a:t>
            </a:r>
            <a:br>
              <a:rPr lang="en-GB" dirty="0"/>
            </a:br>
            <a:r>
              <a:rPr lang="en-GB" dirty="0"/>
              <a:t>12. Chinese </a:t>
            </a:r>
            <a:br>
              <a:rPr lang="en-GB" dirty="0"/>
            </a:br>
            <a:r>
              <a:rPr lang="en-GB" dirty="0"/>
              <a:t>13. Any other Asian background, please describe </a:t>
            </a:r>
            <a:r>
              <a:rPr lang="en-GB" b="1" dirty="0"/>
              <a:t>Black/</a:t>
            </a:r>
            <a:r>
              <a:rPr lang="en-GB" dirty="0"/>
              <a:t> </a:t>
            </a:r>
            <a:r>
              <a:rPr lang="en-GB" b="1" dirty="0"/>
              <a:t>African/Caribbean/Black British</a:t>
            </a:r>
            <a:r>
              <a:rPr lang="en-GB" dirty="0"/>
              <a:t> </a:t>
            </a:r>
          </a:p>
          <a:p>
            <a:r>
              <a:rPr lang="en-GB" dirty="0"/>
              <a:t>14. African </a:t>
            </a:r>
            <a:br>
              <a:rPr lang="en-GB" dirty="0"/>
            </a:br>
            <a:r>
              <a:rPr lang="en-GB" dirty="0"/>
              <a:t>15. Caribbean </a:t>
            </a:r>
            <a:br>
              <a:rPr lang="en-GB" dirty="0"/>
            </a:br>
            <a:r>
              <a:rPr lang="en-GB" dirty="0"/>
              <a:t>16. Any other Black/African/Caribbean background, please describe </a:t>
            </a:r>
            <a:r>
              <a:rPr lang="en-GB" b="1" dirty="0"/>
              <a:t>Other ethnic group</a:t>
            </a:r>
            <a:r>
              <a:rPr lang="en-GB" dirty="0"/>
              <a:t> </a:t>
            </a:r>
          </a:p>
          <a:p>
            <a:r>
              <a:rPr lang="en-GB" dirty="0"/>
              <a:t>17. Arab </a:t>
            </a:r>
            <a:br>
              <a:rPr lang="en-GB" dirty="0"/>
            </a:br>
            <a:r>
              <a:rPr lang="en-GB" dirty="0"/>
              <a:t>18. Any other ethnic group, please describe</a:t>
            </a:r>
          </a:p>
        </p:txBody>
      </p:sp>
    </p:spTree>
    <p:extLst>
      <p:ext uri="{BB962C8B-B14F-4D97-AF65-F5344CB8AC3E}">
        <p14:creationId xmlns:p14="http://schemas.microsoft.com/office/powerpoint/2010/main" val="28853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and variable organisation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2"/>
            <a:endParaRPr lang="en-GB" dirty="0"/>
          </a:p>
          <a:p>
            <a:endParaRPr lang="en-GB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8154782" cy="327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4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 List Mapping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2"/>
            <a:endParaRPr lang="en-GB" dirty="0"/>
          </a:p>
          <a:p>
            <a:endParaRPr lang="en-GB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02659"/>
            <a:ext cx="7026167" cy="43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Discovery &amp; Classification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2585617" cy="3713886"/>
          </a:xfr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9" y="1781770"/>
            <a:ext cx="3868737" cy="2923260"/>
          </a:xfrm>
        </p:spPr>
      </p:pic>
    </p:spTree>
    <p:extLst>
      <p:ext uri="{BB962C8B-B14F-4D97-AF65-F5344CB8AC3E}">
        <p14:creationId xmlns:p14="http://schemas.microsoft.com/office/powerpoint/2010/main" val="26923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 Code generation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2"/>
            <a:endParaRPr lang="en-GB" dirty="0"/>
          </a:p>
          <a:p>
            <a:endParaRPr lang="en-GB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Use Cases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Harmonisation</a:t>
            </a:r>
          </a:p>
          <a:p>
            <a:r>
              <a:rPr lang="en-GB" dirty="0" smtClean="0"/>
              <a:t>Common code base from same metadata</a:t>
            </a:r>
          </a:p>
          <a:p>
            <a:r>
              <a:rPr lang="en-GB" dirty="0" smtClean="0"/>
              <a:t>Platform independence</a:t>
            </a:r>
          </a:p>
          <a:p>
            <a:r>
              <a:rPr lang="en-GB" dirty="0" smtClean="0"/>
              <a:t>Reproducibility of outputs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6792"/>
            <a:ext cx="3739272" cy="43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1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change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ICD9 to ICD10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Is There a One-to-One Match Between ICD-9-CM and ICD-10?</a:t>
            </a:r>
          </a:p>
          <a:p>
            <a:pPr marL="0" indent="0">
              <a:buNone/>
            </a:pPr>
            <a:r>
              <a:rPr lang="en-GB" dirty="0"/>
              <a:t>No, there is not a one-to-one match between ICD-9-CM and ICD-10, for which there are a </a:t>
            </a:r>
            <a:r>
              <a:rPr lang="en-GB" dirty="0" smtClean="0"/>
              <a:t>variety </a:t>
            </a:r>
            <a:r>
              <a:rPr lang="en-GB" dirty="0"/>
              <a:t>of reasons including:</a:t>
            </a:r>
          </a:p>
          <a:p>
            <a:pPr marL="0" indent="0">
              <a:buNone/>
            </a:pPr>
            <a:r>
              <a:rPr lang="en-GB" dirty="0" smtClean="0"/>
              <a:t>➤ There </a:t>
            </a:r>
            <a:r>
              <a:rPr lang="en-GB" dirty="0"/>
              <a:t>are new concepts in ICD-10 that are not present in ICD-9-CM;</a:t>
            </a:r>
          </a:p>
          <a:p>
            <a:pPr marL="0" indent="0">
              <a:buNone/>
            </a:pPr>
            <a:r>
              <a:rPr lang="en-GB" dirty="0" smtClean="0"/>
              <a:t>➤ For </a:t>
            </a:r>
            <a:r>
              <a:rPr lang="en-GB" dirty="0"/>
              <a:t>a small number of codes, there is no matching code in the GEMs;</a:t>
            </a:r>
          </a:p>
          <a:p>
            <a:pPr marL="0" indent="0">
              <a:buNone/>
            </a:pPr>
            <a:r>
              <a:rPr lang="en-GB" dirty="0" smtClean="0"/>
              <a:t>➤ There </a:t>
            </a:r>
            <a:r>
              <a:rPr lang="en-GB" dirty="0"/>
              <a:t>may be multiple ICD-9-CM codes for a single ICD-10 code; and </a:t>
            </a:r>
          </a:p>
          <a:p>
            <a:pPr marL="0" indent="0">
              <a:buNone/>
            </a:pPr>
            <a:r>
              <a:rPr lang="en-GB" dirty="0" smtClean="0"/>
              <a:t>➤ There </a:t>
            </a:r>
            <a:r>
              <a:rPr lang="en-GB" dirty="0"/>
              <a:t>may be multiple ICD-10 codes for a single ICD-9-CM code.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Comparison mapping between different codes (“things that mean something”)</a:t>
            </a:r>
          </a:p>
          <a:p>
            <a:r>
              <a:rPr lang="en-GB" dirty="0"/>
              <a:t>Concepts e.g. </a:t>
            </a:r>
            <a:r>
              <a:rPr lang="en-GB" dirty="0" smtClean="0"/>
              <a:t>laterality in ICD10</a:t>
            </a:r>
          </a:p>
          <a:p>
            <a:r>
              <a:rPr lang="en-GB" dirty="0" smtClean="0"/>
              <a:t>Processing instructions leverage meaning and concepts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296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Tracking Version</a:t>
            </a:r>
            <a:endParaRPr lang="en-GB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720" y="2301748"/>
            <a:ext cx="7886700" cy="3392684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Rectangle 14"/>
          <p:cNvSpPr/>
          <p:nvPr/>
        </p:nvSpPr>
        <p:spPr>
          <a:xfrm>
            <a:off x="628650" y="175261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</a:rPr>
              <a:t>ICD-10-CM to ICD-9-CM GEM entry for “Toxic effect of lead, cause undetermined”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142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Metadata Driven Pipeline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lvl="2"/>
            <a:endParaRPr lang="en-GB" dirty="0"/>
          </a:p>
          <a:p>
            <a:endParaRPr lang="en-GB" dirty="0" smtClean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65892"/>
            <a:ext cx="7801350" cy="34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DISCO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PREFIX disco:   &lt;http://rdf-vocabulary.ddialliance.org/discovery#&gt;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rdfs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:    &lt;http://www.w3.org/2000/01/rdf-schema#&gt;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dcterms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: &lt;http://purl.org/dc/terms/&gt;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PREFIX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skos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:    &lt;http://www.w3.org/2004/02/skos/core#&gt;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SELECT COUNT(?universe) AS ?no ?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universeDefinition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WHERE {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?universe a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disco:Universe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.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?universe 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skos:definition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?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universeDefinition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FILTER(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langMatches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lang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(?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universeDefinition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), "EN")) 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FILTER regex(?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universeDefinition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, "SEARCHWORD", 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GROUP BY ?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universeDefinition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ORDER BY DESC(?no)</a:t>
            </a:r>
          </a:p>
          <a:p>
            <a:pPr marL="0" indent="0">
              <a:buNone/>
            </a:pP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LIMIT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marL="0" indent="0">
              <a:buNone/>
            </a:pPr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http://ddi-rdf.borsna.se/examples/gexf/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5736" r="10449" b="4594"/>
          <a:stretch/>
        </p:blipFill>
        <p:spPr>
          <a:xfrm>
            <a:off x="6084168" y="2204864"/>
            <a:ext cx="266325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final thoughts	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Reduction </a:t>
            </a:r>
            <a:r>
              <a:rPr lang="en-GB" dirty="0"/>
              <a:t>in manual processes</a:t>
            </a:r>
          </a:p>
          <a:p>
            <a:r>
              <a:rPr lang="en-GB" dirty="0" smtClean="0"/>
              <a:t>Enables distributed </a:t>
            </a:r>
            <a:r>
              <a:rPr lang="en-GB" dirty="0"/>
              <a:t>data </a:t>
            </a:r>
            <a:r>
              <a:rPr lang="en-GB" dirty="0" smtClean="0"/>
              <a:t>collection</a:t>
            </a:r>
          </a:p>
          <a:p>
            <a:r>
              <a:rPr lang="en-GB" dirty="0"/>
              <a:t>Enables d</a:t>
            </a:r>
            <a:r>
              <a:rPr lang="en-GB" dirty="0" smtClean="0"/>
              <a:t>istributed research</a:t>
            </a:r>
          </a:p>
          <a:p>
            <a:r>
              <a:rPr lang="en-GB" dirty="0" smtClean="0"/>
              <a:t>Increased quality of documentation of data collection</a:t>
            </a:r>
          </a:p>
          <a:p>
            <a:pPr lvl="1"/>
            <a:r>
              <a:rPr lang="en-GB" dirty="0" smtClean="0"/>
              <a:t>Raises visibility of needs</a:t>
            </a:r>
          </a:p>
          <a:p>
            <a:pPr lvl="1"/>
            <a:r>
              <a:rPr lang="en-GB" dirty="0" smtClean="0"/>
              <a:t>Encourages users to better understand </a:t>
            </a:r>
          </a:p>
          <a:p>
            <a:pPr lvl="2"/>
            <a:r>
              <a:rPr lang="en-GB" dirty="0" smtClean="0"/>
              <a:t>the data and 	</a:t>
            </a:r>
          </a:p>
          <a:p>
            <a:pPr lvl="2"/>
            <a:r>
              <a:rPr lang="en-GB" dirty="0" smtClean="0"/>
              <a:t>the data collection process</a:t>
            </a:r>
            <a:endParaRPr lang="en-GB" dirty="0"/>
          </a:p>
          <a:p>
            <a:r>
              <a:rPr lang="en-GB" dirty="0" smtClean="0"/>
              <a:t>New tools to think in more interesting ways can be built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7366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Structure, navigation and meaning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lIns="72000">
            <a:normAutofit/>
          </a:bodyPr>
          <a:lstStyle/>
          <a:p>
            <a:pPr lvl="1">
              <a:lnSpc>
                <a:spcPct val="150000"/>
              </a:lnSpc>
              <a:buSzPct val="100000"/>
              <a:buFont typeface="Calibri" panose="020F0502020204030204" pitchFamily="34" charset="0"/>
              <a:buChar char="+"/>
            </a:pPr>
            <a:r>
              <a:rPr lang="en-GB" sz="3000" dirty="0" smtClean="0"/>
              <a:t> Tables of contents</a:t>
            </a:r>
          </a:p>
          <a:p>
            <a:pPr lvl="1">
              <a:lnSpc>
                <a:spcPct val="150000"/>
              </a:lnSpc>
              <a:buSzPct val="100000"/>
              <a:buFont typeface="Calibri" panose="020F0502020204030204" pitchFamily="34" charset="0"/>
              <a:buChar char="+"/>
            </a:pPr>
            <a:r>
              <a:rPr lang="en-GB" sz="3000" dirty="0" smtClean="0"/>
              <a:t> Indexes</a:t>
            </a:r>
          </a:p>
          <a:p>
            <a:pPr lvl="1">
              <a:lnSpc>
                <a:spcPct val="150000"/>
              </a:lnSpc>
              <a:buSzPct val="100000"/>
              <a:buFont typeface="Calibri" panose="020F0502020204030204" pitchFamily="34" charset="0"/>
              <a:buChar char="+"/>
            </a:pPr>
            <a:r>
              <a:rPr lang="en-GB" sz="3000" dirty="0" smtClean="0"/>
              <a:t> Glossaries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>
              <a:lnSpc>
                <a:spcPct val="150000"/>
              </a:lnSpc>
              <a:buSzPct val="100000"/>
              <a:buFont typeface="Calibri" panose="020F0502020204030204" pitchFamily="34" charset="0"/>
              <a:buChar char="+"/>
            </a:pPr>
            <a:r>
              <a:rPr lang="en-GB" sz="3000" dirty="0"/>
              <a:t> References</a:t>
            </a:r>
          </a:p>
          <a:p>
            <a:pPr lvl="1">
              <a:lnSpc>
                <a:spcPct val="150000"/>
              </a:lnSpc>
              <a:buSzPct val="100000"/>
              <a:buFont typeface="Calibri" panose="020F0502020204030204" pitchFamily="34" charset="0"/>
              <a:buChar char="+"/>
            </a:pPr>
            <a:r>
              <a:rPr lang="en-GB" sz="3000" dirty="0"/>
              <a:t> Citations</a:t>
            </a:r>
          </a:p>
          <a:p>
            <a:pPr lvl="1">
              <a:lnSpc>
                <a:spcPct val="150000"/>
              </a:lnSpc>
              <a:buSzPct val="100000"/>
              <a:buFont typeface="Calibri" panose="020F0502020204030204" pitchFamily="34" charset="0"/>
              <a:buChar char="+"/>
            </a:pPr>
            <a:r>
              <a:rPr lang="en-GB" sz="3000" dirty="0"/>
              <a:t> Keywords</a:t>
            </a:r>
          </a:p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7703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49" y="404664"/>
            <a:ext cx="6624737" cy="49685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5456705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Describing the complex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4570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Metadata, semantics and ontology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Metadata </a:t>
            </a:r>
            <a:r>
              <a:rPr lang="en-GB" sz="2400" dirty="0" smtClean="0"/>
              <a:t>is </a:t>
            </a:r>
            <a:r>
              <a:rPr lang="en-GB" sz="2400" dirty="0"/>
              <a:t>a mechanism for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expressing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‘semantics’ of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</a:t>
            </a:r>
            <a:r>
              <a:rPr lang="en-GB" sz="2400" dirty="0"/>
              <a:t>, as a means to </a:t>
            </a:r>
            <a:r>
              <a:rPr lang="en-GB" sz="2400" dirty="0" smtClean="0"/>
              <a:t>facilitate </a:t>
            </a:r>
            <a:r>
              <a:rPr lang="en-GB" sz="2400" dirty="0"/>
              <a:t>information </a:t>
            </a:r>
            <a:r>
              <a:rPr lang="en-GB" sz="2400" dirty="0" smtClean="0"/>
              <a:t>seeking, retrieval</a:t>
            </a:r>
            <a:r>
              <a:rPr lang="en-GB" sz="2400" dirty="0"/>
              <a:t>, understanding, and </a:t>
            </a:r>
            <a:r>
              <a:rPr lang="en-GB" sz="2400" dirty="0" smtClean="0"/>
              <a:t>use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But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meaning</a:t>
            </a:r>
            <a:r>
              <a:rPr lang="en-GB" sz="2400" dirty="0"/>
              <a:t> </a:t>
            </a:r>
            <a:r>
              <a:rPr lang="en-GB" sz="2400" dirty="0" smtClean="0"/>
              <a:t>is </a:t>
            </a:r>
            <a:r>
              <a:rPr lang="en-GB" sz="2400" dirty="0"/>
              <a:t>as a ‘locally </a:t>
            </a:r>
            <a:r>
              <a:rPr lang="en-GB" sz="2400" dirty="0" smtClean="0"/>
              <a:t>constructed</a:t>
            </a:r>
            <a:r>
              <a:rPr lang="en-GB" sz="2400" dirty="0"/>
              <a:t>’ artefact</a:t>
            </a:r>
            <a:r>
              <a:rPr lang="en-GB" sz="2400" dirty="0" smtClean="0"/>
              <a:t>, [..], </a:t>
            </a:r>
            <a:r>
              <a:rPr lang="en-GB" sz="2400" dirty="0"/>
              <a:t>so </a:t>
            </a:r>
            <a:r>
              <a:rPr lang="en-GB" sz="2400" dirty="0" smtClean="0"/>
              <a:t>that </a:t>
            </a:r>
            <a:r>
              <a:rPr lang="en-GB" sz="2400" dirty="0"/>
              <a:t>some form of agreement is required to maintain a </a:t>
            </a:r>
            <a:r>
              <a:rPr lang="en-GB" sz="2400" dirty="0" smtClean="0"/>
              <a:t>common </a:t>
            </a:r>
            <a:r>
              <a:rPr lang="en-GB" sz="2400" dirty="0"/>
              <a:t>space of understanding. </a:t>
            </a:r>
            <a:endParaRPr lang="en-GB" sz="2400" dirty="0" smtClean="0"/>
          </a:p>
          <a:p>
            <a:r>
              <a:rPr lang="en-GB" sz="2400" dirty="0" smtClean="0"/>
              <a:t>In </a:t>
            </a:r>
            <a:r>
              <a:rPr lang="en-GB" sz="2400" dirty="0"/>
              <a:t>consequence, metadata </a:t>
            </a:r>
            <a:r>
              <a:rPr lang="en-GB" sz="2400" dirty="0" smtClean="0"/>
              <a:t>languages </a:t>
            </a:r>
            <a:r>
              <a:rPr lang="en-GB" sz="2400" dirty="0"/>
              <a:t>require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shared representations of knowledge</a:t>
            </a:r>
            <a:r>
              <a:rPr lang="en-GB" sz="2400" dirty="0"/>
              <a:t> as </a:t>
            </a:r>
            <a:r>
              <a:rPr lang="en-GB" sz="2400" dirty="0" smtClean="0"/>
              <a:t>the </a:t>
            </a:r>
            <a:r>
              <a:rPr lang="en-GB" sz="2400" dirty="0"/>
              <a:t>basic vocabulary from which </a:t>
            </a:r>
            <a:r>
              <a:rPr lang="en-GB" sz="2400" dirty="0" smtClean="0"/>
              <a:t>metadata </a:t>
            </a:r>
            <a:r>
              <a:rPr lang="en-GB" sz="2400" dirty="0"/>
              <a:t>statements can be </a:t>
            </a:r>
            <a:r>
              <a:rPr lang="en-GB" sz="2400" dirty="0" smtClean="0"/>
              <a:t>asserted</a:t>
            </a:r>
            <a:r>
              <a:rPr lang="en-GB" sz="2400" dirty="0"/>
              <a:t>. </a:t>
            </a:r>
            <a:endParaRPr lang="en-GB" sz="2400" dirty="0" smtClean="0"/>
          </a:p>
          <a:p>
            <a:pPr marL="0" indent="0">
              <a:buNone/>
            </a:pPr>
            <a:endParaRPr lang="en-GB" sz="1800" dirty="0" smtClean="0"/>
          </a:p>
          <a:p>
            <a:pPr marL="0" indent="0">
              <a:buNone/>
            </a:pPr>
            <a:r>
              <a:rPr lang="en-GB" sz="1800" dirty="0" err="1" smtClean="0"/>
              <a:t>Scilia</a:t>
            </a:r>
            <a:r>
              <a:rPr lang="en-GB" sz="1800" dirty="0" smtClean="0"/>
              <a:t>, M. </a:t>
            </a:r>
            <a:r>
              <a:rPr lang="en-GB" sz="1800" dirty="0"/>
              <a:t>(2006) </a:t>
            </a:r>
            <a:r>
              <a:rPr lang="en-GB" sz="1800" i="1" dirty="0" smtClean="0"/>
              <a:t>Metadata</a:t>
            </a:r>
            <a:r>
              <a:rPr lang="en-GB" sz="1800" i="1" dirty="0"/>
              <a:t>, semantics, and ontology: providing </a:t>
            </a:r>
            <a:r>
              <a:rPr lang="en-GB" sz="1800" i="1" dirty="0" smtClean="0"/>
              <a:t>meaning </a:t>
            </a:r>
            <a:r>
              <a:rPr lang="en-GB" sz="1800" i="1" dirty="0"/>
              <a:t>to information resources</a:t>
            </a:r>
            <a:r>
              <a:rPr lang="en-GB" sz="1800" dirty="0"/>
              <a:t> </a:t>
            </a:r>
            <a:r>
              <a:rPr lang="en-GB" sz="1800" dirty="0" smtClean="0"/>
              <a:t>Int</a:t>
            </a:r>
            <a:r>
              <a:rPr lang="en-GB" sz="1800" dirty="0"/>
              <a:t>. J. Metadata, Semantics and </a:t>
            </a:r>
            <a:r>
              <a:rPr lang="en-GB" sz="1800" dirty="0" smtClean="0"/>
              <a:t>Ontologies, 1(1) p83</a:t>
            </a:r>
            <a:endParaRPr lang="en-GB" sz="1800" dirty="0"/>
          </a:p>
          <a:p>
            <a:endParaRPr lang="en-GB" sz="1800" dirty="0"/>
          </a:p>
          <a:p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7532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Metadata, semantics and ontology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Ontology </a:t>
            </a:r>
            <a:r>
              <a:rPr lang="en-GB" sz="2400" dirty="0"/>
              <a:t>as considered in modern knowledge </a:t>
            </a:r>
            <a:r>
              <a:rPr lang="en-GB" sz="2400" dirty="0" smtClean="0"/>
              <a:t>engineering is intended </a:t>
            </a:r>
            <a:r>
              <a:rPr lang="en-GB" sz="2400" dirty="0"/>
              <a:t>to convey </a:t>
            </a:r>
            <a:r>
              <a:rPr lang="en-GB" sz="2400" dirty="0" smtClean="0"/>
              <a:t>that </a:t>
            </a:r>
            <a:r>
              <a:rPr lang="en-GB" sz="2400" dirty="0"/>
              <a:t>kind of </a:t>
            </a:r>
            <a:r>
              <a:rPr lang="en-GB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shared understanding</a:t>
            </a:r>
            <a:r>
              <a:rPr lang="en-GB" sz="2400" dirty="0"/>
              <a:t>. </a:t>
            </a:r>
            <a:endParaRPr lang="en-GB" sz="2400" dirty="0" smtClean="0"/>
          </a:p>
          <a:p>
            <a:r>
              <a:rPr lang="en-GB" sz="2400" dirty="0" smtClean="0"/>
              <a:t>In </a:t>
            </a:r>
            <a:r>
              <a:rPr lang="en-GB" sz="2400" dirty="0"/>
              <a:t>consequence, ontology </a:t>
            </a:r>
            <a:r>
              <a:rPr lang="en-GB" sz="2400" dirty="0" smtClean="0"/>
              <a:t>along </a:t>
            </a:r>
            <a:r>
              <a:rPr lang="en-GB" sz="2400" dirty="0"/>
              <a:t>with (carefully designed) metadata languages can be </a:t>
            </a:r>
            <a:r>
              <a:rPr lang="en-GB" sz="2400" dirty="0" smtClean="0"/>
              <a:t>considered </a:t>
            </a:r>
            <a:r>
              <a:rPr lang="en-GB" sz="2400" dirty="0"/>
              <a:t>as the </a:t>
            </a: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foundation for a new landscape of 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 management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1800" dirty="0" err="1" smtClean="0"/>
              <a:t>Scilia</a:t>
            </a:r>
            <a:r>
              <a:rPr lang="en-GB" sz="1800" dirty="0" smtClean="0"/>
              <a:t>, M. </a:t>
            </a:r>
            <a:r>
              <a:rPr lang="en-GB" sz="1800" dirty="0"/>
              <a:t>(2006) </a:t>
            </a:r>
            <a:r>
              <a:rPr lang="en-GB" sz="1800" i="1" dirty="0" smtClean="0"/>
              <a:t>Metadata</a:t>
            </a:r>
            <a:r>
              <a:rPr lang="en-GB" sz="1800" i="1" dirty="0"/>
              <a:t>, semantics, and ontology: providing </a:t>
            </a:r>
            <a:r>
              <a:rPr lang="en-GB" sz="1800" i="1" dirty="0" smtClean="0"/>
              <a:t>meaning </a:t>
            </a:r>
            <a:r>
              <a:rPr lang="en-GB" sz="1800" i="1" dirty="0"/>
              <a:t>to information resources</a:t>
            </a:r>
            <a:r>
              <a:rPr lang="en-GB" sz="1800" dirty="0"/>
              <a:t> </a:t>
            </a:r>
            <a:r>
              <a:rPr lang="en-GB" sz="1800" dirty="0" smtClean="0"/>
              <a:t>Int</a:t>
            </a:r>
            <a:r>
              <a:rPr lang="en-GB" sz="1800" dirty="0"/>
              <a:t>. J. Metadata, Semantics and </a:t>
            </a:r>
            <a:r>
              <a:rPr lang="en-GB" sz="1800" dirty="0" smtClean="0"/>
              <a:t>Ontologies, 1(1) p83</a:t>
            </a:r>
            <a:endParaRPr lang="en-GB" sz="1800" dirty="0"/>
          </a:p>
          <a:p>
            <a:endParaRPr lang="en-GB" sz="2400" dirty="0"/>
          </a:p>
          <a:p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38463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r="5066"/>
          <a:stretch>
            <a:fillRect/>
          </a:stretch>
        </p:blipFill>
        <p:spPr>
          <a:xfrm>
            <a:off x="899592" y="476673"/>
            <a:ext cx="6120680" cy="5104548"/>
          </a:xfrm>
        </p:spPr>
      </p:pic>
      <p:sp>
        <p:nvSpPr>
          <p:cNvPr id="4" name="TextBox 3"/>
          <p:cNvSpPr txBox="1"/>
          <p:nvPr/>
        </p:nvSpPr>
        <p:spPr>
          <a:xfrm>
            <a:off x="899592" y="5733256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Lets start with the survey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399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survey questions trying to achieve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Accurate C</a:t>
            </a:r>
            <a:r>
              <a:rPr lang="en-GB" b="1" i="1" dirty="0" smtClean="0">
                <a:solidFill>
                  <a:srgbClr val="FF0000"/>
                </a:solidFill>
              </a:rPr>
              <a:t>ommunication &amp; </a:t>
            </a:r>
            <a:r>
              <a:rPr lang="en-GB" b="1" dirty="0" smtClean="0">
                <a:solidFill>
                  <a:srgbClr val="FF0000"/>
                </a:solidFill>
              </a:rPr>
              <a:t>Accurate R</a:t>
            </a:r>
            <a:r>
              <a:rPr lang="en-GB" b="1" i="1" dirty="0" smtClean="0">
                <a:solidFill>
                  <a:srgbClr val="FF0000"/>
                </a:solidFill>
              </a:rPr>
              <a:t>esponse</a:t>
            </a:r>
          </a:p>
          <a:p>
            <a:pPr marL="0" indent="0">
              <a:buNone/>
            </a:pPr>
            <a:r>
              <a:rPr lang="en-GB" i="1" dirty="0" smtClean="0"/>
              <a:t>Most important considerations are:</a:t>
            </a:r>
          </a:p>
          <a:p>
            <a:pPr lvl="1"/>
            <a:r>
              <a:rPr lang="en-GB" i="1" dirty="0" smtClean="0"/>
              <a:t>Language used </a:t>
            </a:r>
          </a:p>
          <a:p>
            <a:pPr lvl="1"/>
            <a:r>
              <a:rPr lang="en-GB" i="1" dirty="0" smtClean="0"/>
              <a:t>Frame of reference</a:t>
            </a:r>
          </a:p>
          <a:p>
            <a:pPr lvl="1"/>
            <a:r>
              <a:rPr lang="en-GB" i="1" dirty="0" smtClean="0"/>
              <a:t>Arrangement of questions</a:t>
            </a:r>
          </a:p>
          <a:p>
            <a:pPr lvl="1"/>
            <a:r>
              <a:rPr lang="en-GB" i="1" dirty="0" smtClean="0"/>
              <a:t>Length of the questionnaire</a:t>
            </a:r>
          </a:p>
          <a:p>
            <a:pPr lvl="1"/>
            <a:r>
              <a:rPr lang="en-GB" i="1" dirty="0" smtClean="0"/>
              <a:t>Form of the response</a:t>
            </a:r>
          </a:p>
          <a:p>
            <a:pPr lvl="2"/>
            <a:r>
              <a:rPr lang="en-GB" i="1" dirty="0" smtClean="0"/>
              <a:t>Dichotomous</a:t>
            </a:r>
          </a:p>
          <a:p>
            <a:pPr lvl="2"/>
            <a:r>
              <a:rPr lang="en-GB" i="1" dirty="0" smtClean="0"/>
              <a:t>Multiple choice</a:t>
            </a:r>
          </a:p>
          <a:p>
            <a:pPr lvl="2"/>
            <a:r>
              <a:rPr lang="en-GB" i="1" dirty="0" smtClean="0"/>
              <a:t>Check lists</a:t>
            </a:r>
          </a:p>
          <a:p>
            <a:pPr lvl="2"/>
            <a:r>
              <a:rPr lang="en-GB" i="1" dirty="0" smtClean="0"/>
              <a:t>Open Ended</a:t>
            </a:r>
          </a:p>
          <a:p>
            <a:pPr lvl="2"/>
            <a:r>
              <a:rPr lang="en-GB" i="1" dirty="0" smtClean="0"/>
              <a:t>Pictorial</a:t>
            </a:r>
          </a:p>
          <a:p>
            <a:pPr marL="0" indent="0">
              <a:buNone/>
            </a:pPr>
            <a:r>
              <a:rPr lang="en-GB" sz="1400" i="1" dirty="0" smtClean="0"/>
              <a:t>From Young, Pauline </a:t>
            </a:r>
            <a:r>
              <a:rPr lang="en-GB" sz="1400" i="1" dirty="0"/>
              <a:t>(1956</a:t>
            </a:r>
            <a:r>
              <a:rPr lang="en-GB" sz="1400" i="1" dirty="0" smtClean="0"/>
              <a:t>) “Scientific Social Surveys &amp; Research”, 3</a:t>
            </a:r>
            <a:r>
              <a:rPr lang="en-GB" sz="1400" i="1" baseline="30000" dirty="0" smtClean="0"/>
              <a:t>rd</a:t>
            </a:r>
            <a:r>
              <a:rPr lang="en-GB" sz="1400" i="1" dirty="0" smtClean="0"/>
              <a:t> Edition. Prentice Hall</a:t>
            </a:r>
            <a:endParaRPr lang="en-GB" i="1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2159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4959</TotalTime>
  <Words>1931</Words>
  <Application>Microsoft Office PowerPoint</Application>
  <PresentationFormat>On-screen Show (4:3)</PresentationFormat>
  <Paragraphs>310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Office Theme</vt:lpstr>
      <vt:lpstr>Why metadata is AWESOME!</vt:lpstr>
      <vt:lpstr>Overview</vt:lpstr>
      <vt:lpstr>Discovery &amp; Classification</vt:lpstr>
      <vt:lpstr>Structure, navigation and meaning</vt:lpstr>
      <vt:lpstr>PowerPoint Presentation</vt:lpstr>
      <vt:lpstr>Metadata, semantics and ontology </vt:lpstr>
      <vt:lpstr>Metadata, semantics and ontology </vt:lpstr>
      <vt:lpstr>PowerPoint Presentation</vt:lpstr>
      <vt:lpstr>What are survey questions trying to achieve</vt:lpstr>
      <vt:lpstr>What are we trying to capture</vt:lpstr>
      <vt:lpstr>A Common mechanism for communication</vt:lpstr>
      <vt:lpstr>A Framework to work within</vt:lpstr>
      <vt:lpstr>Current Longitudinal Survey Landscape</vt:lpstr>
      <vt:lpstr>Barriers to sharing data and metadata</vt:lpstr>
      <vt:lpstr>Adopting the standard</vt:lpstr>
      <vt:lpstr>PowerPoint Presentation</vt:lpstr>
      <vt:lpstr>PowerPoint Presentation</vt:lpstr>
      <vt:lpstr>PowerPoint Presentation</vt:lpstr>
      <vt:lpstr>PowerPoint Presentation</vt:lpstr>
      <vt:lpstr>CLOSER Metadata Search Platform</vt:lpstr>
      <vt:lpstr>Building the Repository</vt:lpstr>
      <vt:lpstr>Building the Repository</vt:lpstr>
      <vt:lpstr>Building the Repository</vt:lpstr>
      <vt:lpstr>Building the Repository</vt:lpstr>
      <vt:lpstr>Building the Repository</vt:lpstr>
      <vt:lpstr>Metadata management -&gt; Data Management</vt:lpstr>
      <vt:lpstr>Information, Meaning and Relationships</vt:lpstr>
      <vt:lpstr>Question and variable organisation</vt:lpstr>
      <vt:lpstr>Code List Mapping</vt:lpstr>
      <vt:lpstr>Metadata Code generation</vt:lpstr>
      <vt:lpstr>Understanding change</vt:lpstr>
      <vt:lpstr>Tracking Version</vt:lpstr>
      <vt:lpstr>Metadata Driven Pipeline</vt:lpstr>
      <vt:lpstr>Let’s DISCO</vt:lpstr>
      <vt:lpstr>Some final thoughts </vt:lpstr>
    </vt:vector>
  </TitlesOfParts>
  <Company>Institute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 Battye</dc:creator>
  <cp:lastModifiedBy>Vardigan, Mary</cp:lastModifiedBy>
  <cp:revision>121</cp:revision>
  <cp:lastPrinted>2015-05-19T16:58:01Z</cp:lastPrinted>
  <dcterms:created xsi:type="dcterms:W3CDTF">2013-01-31T15:46:47Z</dcterms:created>
  <dcterms:modified xsi:type="dcterms:W3CDTF">2015-07-08T17:28:42Z</dcterms:modified>
</cp:coreProperties>
</file>