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6da4319a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6da4319a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6da4319ac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da4319ac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additive signal?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6dafaaa51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dafaaa51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out to similarities between regions on opposite side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6dafaaa517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dafaaa517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6dbd2e0db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dbd2e0db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Repeat slides for clarity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6dafaaa51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dafaaa51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47b23c8d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7b23c8d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6dca9ca5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dca9ca5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6dbd2e0dbc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dbd2e0dbc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6dafaaa51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dafaaa51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47ae80de1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47ae80de1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Are those 2 regions sufficient to explain pan-Arctic sea ice? BKseas and Okhotsk not sufficient?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6da4319ac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da4319ac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(tomorrow):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Synthesis plots:  (1) we show that removing sea ice renders temperature profile unstable only over certain areas of sea ice loss [unstable to deep convection, baroclinicity? Or is this simply about a weakening/disappearance of the Arctic inversion?], (2) stationary waves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6da4319ac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6da4319ac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6dafaaa51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dafaaa51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main message: </a:t>
            </a:r>
            <a:endParaRPr/>
          </a:p>
          <a:p>
            <a:pPr indent="0" lvl="0" marL="0" rtl="0" algn="l">
              <a:spcBef>
                <a:spcPts val="0"/>
              </a:spcBef>
              <a:spcAft>
                <a:spcPts val="0"/>
              </a:spcAft>
              <a:buNone/>
            </a:pPr>
            <a:r>
              <a:rPr lang="en"/>
              <a:t>As sea ice disappears, 2 changes can happen in the Arctic: (1) the troposphere may warm  [and its usual implication for the zonal-mean circulation], (2) a low pressure system may develop. A warming occurs if surface heating is strong enough and extends in the troposphere. A Low develops if there is large-scale ascent.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shedding of stationary waves either directly (in low latitudes zones such as the Hudson-Bafffin-Labrador, Irminger-Nordic seas, and Okhostsk), or indirectly (Bering-Chukchi, Barents-Kara, Beaufort-Siberia). When sea ice is lowered over HBL, INS, or OKH, the wave vectors are westward, implying a reduction in the easterly propagating Rossby wave from Eastern Asia or North-Eastern America.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temperature change in lower troposphere is inexistent except for the pan Arctic experiment. This leads to a drastically different zonal-mean circulation.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6da4319ac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da4319ac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6dafaaa51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6dafaaa51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 (today):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Synthesis plots:  (1) geopotential height at 500hPa: all sims + linear addition; (2) zonal-mean wind </a:t>
            </a:r>
            <a:r>
              <a:rPr lang="en">
                <a:solidFill>
                  <a:schemeClr val="dk1"/>
                </a:solidFill>
              </a:rPr>
              <a:t> + linear addition; (3) zonal-mean streamfunction + linear addition.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 you need a change in zg to influence the tropospheric circulation. When warming the surface, we should observe a thermal expansion of the lower troposphere (zg at 500hPa increases). If the local heating produce a large-scale ascent, a low pressure system will develop. This low pressure system will thin the lower troposphere, acting against the thermal expansion.  It is possible that most regional experiments are dominated by this local adjustment feedback (pressure lowering just enough to cancel the thermal expansion). Only BKseas, IrminNor, Okhostk show a net thermal expansion. All other cases either show no significant changes (CentArc, HudBafLab) or the opposite behavior (BeaufSib, BerChuk).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 think this is consistent with BC vs BT: when ascent occurs,  </a:t>
            </a:r>
            <a:endParaRPr>
              <a:solidFill>
                <a:schemeClr val="dk1"/>
              </a:solidFill>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6dafaaa51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dafaaa51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6e389d2af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6e389d2af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6e69682e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6e69682e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76bbc156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6bbc156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DJF, vertical winds are consistently upward over the marginal zones of the Arctic (Okhotsk, Irminger-Nordic, Hudson-Baffin-Labrador), but downward over the Central Arctic. This is qualitatively consistent with a direct polar, with ascent near the baroclinic zones and descent over the poles. The anomalies are upward for nearly all regions, and are strongest in the lower troposphere.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6e69682ef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e69682ef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47ae80de1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7ae80de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76bb3c7fc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6bb3c7fc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response of the vertical wind to regional or pan-Arctic sea ice loss is an upward anomaly.  In the pan-Arctic loss experiment, the upward anomalies are strongly amplified.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6e389d2af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6e389d2af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Are those 2 regions sufficient to explain pan-Arctic sea ice? BKseas and Okhotsk not sufficient?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6e389d2af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e389d2af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6e2e4311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6e2e4311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6da4319ac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da4319ac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6da4319acc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6da4319ac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6e389d2af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6e389d2af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47ae80de1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7ae80de1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6da4319ac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da4319ac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6da4319ac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6da4319ac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6da2ad47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da2ad47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47ae80de1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7ae80de1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6dafaaa51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6dafaaa51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7.png"/><Relationship Id="rId10" Type="http://schemas.openxmlformats.org/officeDocument/2006/relationships/image" Target="../media/image47.png"/><Relationship Id="rId9"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5.png"/><Relationship Id="rId10" Type="http://schemas.openxmlformats.org/officeDocument/2006/relationships/image" Target="../media/image43.png"/><Relationship Id="rId9" Type="http://schemas.openxmlformats.org/officeDocument/2006/relationships/image" Target="../media/image42.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40.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45.png"/><Relationship Id="rId10" Type="http://schemas.openxmlformats.org/officeDocument/2006/relationships/image" Target="../media/image51.png"/><Relationship Id="rId9" Type="http://schemas.openxmlformats.org/officeDocument/2006/relationships/image" Target="../media/image55.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6.pn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7.jp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62.png"/><Relationship Id="rId10" Type="http://schemas.openxmlformats.org/officeDocument/2006/relationships/image" Target="../media/image66.png"/><Relationship Id="rId9" Type="http://schemas.openxmlformats.org/officeDocument/2006/relationships/image" Target="../media/image67.png"/><Relationship Id="rId5" Type="http://schemas.openxmlformats.org/officeDocument/2006/relationships/image" Target="../media/image59.png"/><Relationship Id="rId6" Type="http://schemas.openxmlformats.org/officeDocument/2006/relationships/image" Target="../media/image61.png"/><Relationship Id="rId7" Type="http://schemas.openxmlformats.org/officeDocument/2006/relationships/image" Target="../media/image65.png"/><Relationship Id="rId8"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9.png"/><Relationship Id="rId4" Type="http://schemas.openxmlformats.org/officeDocument/2006/relationships/image" Target="../media/image68.png"/><Relationship Id="rId10" Type="http://schemas.openxmlformats.org/officeDocument/2006/relationships/image" Target="../media/image75.png"/><Relationship Id="rId9"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71.png"/><Relationship Id="rId8"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7.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8.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4.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2.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90.png"/><Relationship Id="rId4" Type="http://schemas.openxmlformats.org/officeDocument/2006/relationships/image" Target="../media/image85.png"/><Relationship Id="rId5" Type="http://schemas.openxmlformats.org/officeDocument/2006/relationships/image" Target="../media/image9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9.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1.png"/><Relationship Id="rId4" Type="http://schemas.openxmlformats.org/officeDocument/2006/relationships/image" Target="../media/image93.png"/><Relationship Id="rId10" Type="http://schemas.openxmlformats.org/officeDocument/2006/relationships/image" Target="../media/image92.png"/><Relationship Id="rId9" Type="http://schemas.openxmlformats.org/officeDocument/2006/relationships/image" Target="../media/image96.png"/><Relationship Id="rId5" Type="http://schemas.openxmlformats.org/officeDocument/2006/relationships/image" Target="../media/image88.png"/><Relationship Id="rId6" Type="http://schemas.openxmlformats.org/officeDocument/2006/relationships/image" Target="../media/image95.png"/><Relationship Id="rId7" Type="http://schemas.openxmlformats.org/officeDocument/2006/relationships/image" Target="../media/image87.png"/><Relationship Id="rId8" Type="http://schemas.openxmlformats.org/officeDocument/2006/relationships/image" Target="../media/image9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6.png"/><Relationship Id="rId10"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8.png"/><Relationship Id="rId10" Type="http://schemas.openxmlformats.org/officeDocument/2006/relationships/image" Target="../media/image19.png"/><Relationship Id="rId9"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22.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699" y="3233925"/>
            <a:ext cx="8520600" cy="18288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600">
                <a:solidFill>
                  <a:srgbClr val="222222"/>
                </a:solidFill>
                <a:highlight>
                  <a:srgbClr val="FFFFFF"/>
                </a:highlight>
              </a:rPr>
              <a:t>Extending the PAMIP protocol for assessing the climate response to regional sea ice change across all Arctic regions</a:t>
            </a:r>
            <a:endParaRPr b="1" sz="2600">
              <a:solidFill>
                <a:srgbClr val="222222"/>
              </a:solidFill>
              <a:highlight>
                <a:srgbClr val="FFFFFF"/>
              </a:highlight>
            </a:endParaRPr>
          </a:p>
          <a:p>
            <a:pPr indent="0" lvl="0" marL="0" rtl="0" algn="ctr">
              <a:lnSpc>
                <a:spcPct val="50000"/>
              </a:lnSpc>
              <a:spcBef>
                <a:spcPts val="0"/>
              </a:spcBef>
              <a:spcAft>
                <a:spcPts val="0"/>
              </a:spcAft>
              <a:buNone/>
            </a:pPr>
            <a:r>
              <a:t/>
            </a:r>
            <a:endParaRPr b="1" sz="2600">
              <a:solidFill>
                <a:srgbClr val="222222"/>
              </a:solidFill>
              <a:highlight>
                <a:srgbClr val="FFFFFF"/>
              </a:highlight>
            </a:endParaRPr>
          </a:p>
          <a:p>
            <a:pPr indent="0" lvl="0" marL="0" rtl="0" algn="ctr">
              <a:lnSpc>
                <a:spcPct val="115000"/>
              </a:lnSpc>
              <a:spcBef>
                <a:spcPts val="0"/>
              </a:spcBef>
              <a:spcAft>
                <a:spcPts val="0"/>
              </a:spcAft>
              <a:buNone/>
            </a:pPr>
            <a:r>
              <a:rPr b="1" lang="en" sz="2400">
                <a:solidFill>
                  <a:srgbClr val="222222"/>
                </a:solidFill>
                <a:highlight>
                  <a:srgbClr val="FFFFFF"/>
                </a:highlight>
              </a:rPr>
              <a:t>APPLICATE General Assembly 2020</a:t>
            </a:r>
            <a:endParaRPr b="1" sz="2400">
              <a:solidFill>
                <a:srgbClr val="222222"/>
              </a:solidFill>
              <a:highlight>
                <a:srgbClr val="FFFFFF"/>
              </a:highlight>
            </a:endParaRPr>
          </a:p>
          <a:p>
            <a:pPr indent="0" lvl="0" marL="0" rtl="0" algn="ctr">
              <a:lnSpc>
                <a:spcPct val="115000"/>
              </a:lnSpc>
              <a:spcBef>
                <a:spcPts val="0"/>
              </a:spcBef>
              <a:spcAft>
                <a:spcPts val="0"/>
              </a:spcAft>
              <a:buNone/>
            </a:pPr>
            <a:r>
              <a:rPr lang="en" sz="2400">
                <a:solidFill>
                  <a:srgbClr val="222222"/>
                </a:solidFill>
                <a:highlight>
                  <a:srgbClr val="FFFFFF"/>
                </a:highlight>
              </a:rPr>
              <a:t>Louvain-la-Neuve, Belgium</a:t>
            </a:r>
            <a:endParaRPr sz="2400">
              <a:solidFill>
                <a:srgbClr val="222222"/>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t/>
            </a:r>
            <a:endParaRPr b="1" sz="3000">
              <a:solidFill>
                <a:srgbClr val="222222"/>
              </a:solidFill>
              <a:highlight>
                <a:srgbClr val="FFFFFF"/>
              </a:highlight>
            </a:endParaRPr>
          </a:p>
          <a:p>
            <a:pPr indent="0" lvl="0" marL="0" rtl="0" algn="ctr">
              <a:spcBef>
                <a:spcPts val="0"/>
              </a:spcBef>
              <a:spcAft>
                <a:spcPts val="0"/>
              </a:spcAft>
              <a:buNone/>
            </a:pPr>
            <a:r>
              <a:t/>
            </a:r>
            <a:endParaRPr/>
          </a:p>
        </p:txBody>
      </p:sp>
      <p:sp>
        <p:nvSpPr>
          <p:cNvPr id="55" name="Google Shape;55;p13"/>
          <p:cNvSpPr txBox="1"/>
          <p:nvPr>
            <p:ph idx="1" type="subTitle"/>
          </p:nvPr>
        </p:nvSpPr>
        <p:spPr>
          <a:xfrm>
            <a:off x="387900" y="3874008"/>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434343"/>
                </a:solidFill>
              </a:rPr>
              <a:t>Xavier J. Levine</a:t>
            </a:r>
            <a:endParaRPr sz="2200">
              <a:solidFill>
                <a:srgbClr val="434343"/>
              </a:solidFill>
            </a:endParaRPr>
          </a:p>
          <a:p>
            <a:pPr indent="0" lvl="0" marL="0" rtl="0" algn="ctr">
              <a:spcBef>
                <a:spcPts val="0"/>
              </a:spcBef>
              <a:spcAft>
                <a:spcPts val="0"/>
              </a:spcAft>
              <a:buNone/>
            </a:pPr>
            <a:r>
              <a:rPr lang="en" sz="2200">
                <a:solidFill>
                  <a:srgbClr val="434343"/>
                </a:solidFill>
              </a:rPr>
              <a:t>Co-authors at BSC:  Ivana Cvijanovic, Pablo Ortega, Markus Donat</a:t>
            </a:r>
            <a:endParaRPr sz="2200">
              <a:solidFill>
                <a:srgbClr val="434343"/>
              </a:solidFill>
            </a:endParaRPr>
          </a:p>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4048507" cy="1005840"/>
          </a:xfrm>
          <a:prstGeom prst="rect">
            <a:avLst/>
          </a:prstGeom>
          <a:noFill/>
          <a:ln>
            <a:noFill/>
          </a:ln>
        </p:spPr>
      </p:pic>
      <p:pic>
        <p:nvPicPr>
          <p:cNvPr id="57" name="Google Shape;57;p13"/>
          <p:cNvPicPr preferRelativeResize="0"/>
          <p:nvPr/>
        </p:nvPicPr>
        <p:blipFill>
          <a:blip r:embed="rId4">
            <a:alphaModFix/>
          </a:blip>
          <a:stretch>
            <a:fillRect/>
          </a:stretch>
        </p:blipFill>
        <p:spPr>
          <a:xfrm>
            <a:off x="6665750" y="36179"/>
            <a:ext cx="2463889" cy="109728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2"/>
          <p:cNvPicPr preferRelativeResize="0"/>
          <p:nvPr/>
        </p:nvPicPr>
        <p:blipFill>
          <a:blip r:embed="rId3">
            <a:alphaModFix/>
          </a:blip>
          <a:stretch>
            <a:fillRect/>
          </a:stretch>
        </p:blipFill>
        <p:spPr>
          <a:xfrm>
            <a:off x="0" y="457200"/>
            <a:ext cx="4267200" cy="3200400"/>
          </a:xfrm>
          <a:prstGeom prst="rect">
            <a:avLst/>
          </a:prstGeom>
          <a:noFill/>
          <a:ln>
            <a:noFill/>
          </a:ln>
        </p:spPr>
      </p:pic>
      <p:pic>
        <p:nvPicPr>
          <p:cNvPr id="134" name="Google Shape;134;p22"/>
          <p:cNvPicPr preferRelativeResize="0"/>
          <p:nvPr/>
        </p:nvPicPr>
        <p:blipFill>
          <a:blip r:embed="rId4">
            <a:alphaModFix/>
          </a:blip>
          <a:stretch>
            <a:fillRect/>
          </a:stretch>
        </p:blipFill>
        <p:spPr>
          <a:xfrm>
            <a:off x="4572000" y="457200"/>
            <a:ext cx="4267200" cy="3200400"/>
          </a:xfrm>
          <a:prstGeom prst="rect">
            <a:avLst/>
          </a:prstGeom>
          <a:noFill/>
          <a:ln>
            <a:noFill/>
          </a:ln>
        </p:spPr>
      </p:pic>
      <p:sp>
        <p:nvSpPr>
          <p:cNvPr id="135" name="Google Shape;135;p22"/>
          <p:cNvSpPr txBox="1"/>
          <p:nvPr/>
        </p:nvSpPr>
        <p:spPr>
          <a:xfrm>
            <a:off x="760525" y="3726250"/>
            <a:ext cx="7193400" cy="11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In the pan-Arctic sea ice loss experiment, the lower tropospheric warming impacts the entire atmospheric column over the Arctic….</a:t>
            </a:r>
            <a:endParaRPr sz="1800"/>
          </a:p>
        </p:txBody>
      </p:sp>
      <p:sp>
        <p:nvSpPr>
          <p:cNvPr id="136" name="Google Shape;136;p22"/>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Pan-Arctic experiment shows a strong zonal-mean anticyclonic anomaly over Central Arctic</a:t>
            </a:r>
            <a:endParaRPr b="1"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Zonal-mean anomalies for pan-Arctic sea ice loss</a:t>
            </a:r>
            <a:endParaRPr b="1" sz="1800"/>
          </a:p>
        </p:txBody>
      </p:sp>
      <p:pic>
        <p:nvPicPr>
          <p:cNvPr id="142" name="Google Shape;142;p23"/>
          <p:cNvPicPr preferRelativeResize="0"/>
          <p:nvPr/>
        </p:nvPicPr>
        <p:blipFill>
          <a:blip r:embed="rId3">
            <a:alphaModFix/>
          </a:blip>
          <a:stretch>
            <a:fillRect/>
          </a:stretch>
        </p:blipFill>
        <p:spPr>
          <a:xfrm>
            <a:off x="0" y="457200"/>
            <a:ext cx="4267200" cy="3200400"/>
          </a:xfrm>
          <a:prstGeom prst="rect">
            <a:avLst/>
          </a:prstGeom>
          <a:noFill/>
          <a:ln>
            <a:noFill/>
          </a:ln>
        </p:spPr>
      </p:pic>
      <p:pic>
        <p:nvPicPr>
          <p:cNvPr id="143" name="Google Shape;143;p23"/>
          <p:cNvPicPr preferRelativeResize="0"/>
          <p:nvPr/>
        </p:nvPicPr>
        <p:blipFill>
          <a:blip r:embed="rId4">
            <a:alphaModFix/>
          </a:blip>
          <a:stretch>
            <a:fillRect/>
          </a:stretch>
        </p:blipFill>
        <p:spPr>
          <a:xfrm>
            <a:off x="4572000" y="457200"/>
            <a:ext cx="4267200" cy="3200400"/>
          </a:xfrm>
          <a:prstGeom prst="rect">
            <a:avLst/>
          </a:prstGeom>
          <a:noFill/>
          <a:ln>
            <a:noFill/>
          </a:ln>
        </p:spPr>
      </p:pic>
      <p:sp>
        <p:nvSpPr>
          <p:cNvPr id="144" name="Google Shape;144;p23"/>
          <p:cNvSpPr txBox="1"/>
          <p:nvPr/>
        </p:nvSpPr>
        <p:spPr>
          <a:xfrm>
            <a:off x="684325" y="3650050"/>
            <a:ext cx="7193400" cy="11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 leading to</a:t>
            </a:r>
            <a:r>
              <a:rPr lang="en" sz="1800"/>
              <a:t> a strong weakening of the polar (eddy-driven) jet.</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Zonal-mean changes in the Zonal Wind</a:t>
            </a:r>
            <a:endParaRPr b="1" sz="1800"/>
          </a:p>
        </p:txBody>
      </p:sp>
      <p:pic>
        <p:nvPicPr>
          <p:cNvPr id="150" name="Google Shape;150;p24"/>
          <p:cNvPicPr preferRelativeResize="0"/>
          <p:nvPr/>
        </p:nvPicPr>
        <p:blipFill>
          <a:blip r:embed="rId3">
            <a:alphaModFix/>
          </a:blip>
          <a:stretch>
            <a:fillRect/>
          </a:stretch>
        </p:blipFill>
        <p:spPr>
          <a:xfrm>
            <a:off x="0" y="457200"/>
            <a:ext cx="2810533" cy="2103120"/>
          </a:xfrm>
          <a:prstGeom prst="rect">
            <a:avLst/>
          </a:prstGeom>
          <a:noFill/>
          <a:ln>
            <a:noFill/>
          </a:ln>
        </p:spPr>
      </p:pic>
      <p:pic>
        <p:nvPicPr>
          <p:cNvPr id="151" name="Google Shape;151;p24"/>
          <p:cNvPicPr preferRelativeResize="0"/>
          <p:nvPr/>
        </p:nvPicPr>
        <p:blipFill>
          <a:blip r:embed="rId4">
            <a:alphaModFix/>
          </a:blip>
          <a:stretch>
            <a:fillRect/>
          </a:stretch>
        </p:blipFill>
        <p:spPr>
          <a:xfrm>
            <a:off x="2194560" y="457200"/>
            <a:ext cx="2800973" cy="2103120"/>
          </a:xfrm>
          <a:prstGeom prst="rect">
            <a:avLst/>
          </a:prstGeom>
          <a:noFill/>
          <a:ln>
            <a:noFill/>
          </a:ln>
        </p:spPr>
      </p:pic>
      <p:pic>
        <p:nvPicPr>
          <p:cNvPr id="152" name="Google Shape;152;p24"/>
          <p:cNvPicPr preferRelativeResize="0"/>
          <p:nvPr/>
        </p:nvPicPr>
        <p:blipFill>
          <a:blip r:embed="rId5">
            <a:alphaModFix/>
          </a:blip>
          <a:stretch>
            <a:fillRect/>
          </a:stretch>
        </p:blipFill>
        <p:spPr>
          <a:xfrm>
            <a:off x="4379976" y="457200"/>
            <a:ext cx="2800973" cy="2103120"/>
          </a:xfrm>
          <a:prstGeom prst="rect">
            <a:avLst/>
          </a:prstGeom>
          <a:noFill/>
          <a:ln>
            <a:noFill/>
          </a:ln>
        </p:spPr>
      </p:pic>
      <p:pic>
        <p:nvPicPr>
          <p:cNvPr id="153" name="Google Shape;153;p24"/>
          <p:cNvPicPr preferRelativeResize="0"/>
          <p:nvPr/>
        </p:nvPicPr>
        <p:blipFill>
          <a:blip r:embed="rId6">
            <a:alphaModFix/>
          </a:blip>
          <a:stretch>
            <a:fillRect/>
          </a:stretch>
        </p:blipFill>
        <p:spPr>
          <a:xfrm>
            <a:off x="0" y="2743200"/>
            <a:ext cx="2810533" cy="2103120"/>
          </a:xfrm>
          <a:prstGeom prst="rect">
            <a:avLst/>
          </a:prstGeom>
          <a:noFill/>
          <a:ln>
            <a:noFill/>
          </a:ln>
        </p:spPr>
      </p:pic>
      <p:pic>
        <p:nvPicPr>
          <p:cNvPr id="154" name="Google Shape;154;p24"/>
          <p:cNvPicPr preferRelativeResize="0"/>
          <p:nvPr/>
        </p:nvPicPr>
        <p:blipFill>
          <a:blip r:embed="rId7">
            <a:alphaModFix/>
          </a:blip>
          <a:stretch>
            <a:fillRect/>
          </a:stretch>
        </p:blipFill>
        <p:spPr>
          <a:xfrm>
            <a:off x="6565392" y="457200"/>
            <a:ext cx="2810533" cy="2103120"/>
          </a:xfrm>
          <a:prstGeom prst="rect">
            <a:avLst/>
          </a:prstGeom>
          <a:noFill/>
          <a:ln>
            <a:noFill/>
          </a:ln>
        </p:spPr>
      </p:pic>
      <p:sp>
        <p:nvSpPr>
          <p:cNvPr id="155" name="Google Shape;155;p24"/>
          <p:cNvSpPr txBox="1"/>
          <p:nvPr/>
        </p:nvSpPr>
        <p:spPr>
          <a:xfrm>
            <a:off x="124425" y="4745150"/>
            <a:ext cx="90759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None of the </a:t>
            </a:r>
            <a:r>
              <a:rPr lang="en" sz="1800"/>
              <a:t>regional expt shows a robust weakening of the troposheric subpolar jet</a:t>
            </a:r>
            <a:endParaRPr sz="1800"/>
          </a:p>
        </p:txBody>
      </p:sp>
      <p:pic>
        <p:nvPicPr>
          <p:cNvPr id="156" name="Google Shape;156;p24"/>
          <p:cNvPicPr preferRelativeResize="0"/>
          <p:nvPr/>
        </p:nvPicPr>
        <p:blipFill>
          <a:blip r:embed="rId8">
            <a:alphaModFix/>
          </a:blip>
          <a:stretch>
            <a:fillRect/>
          </a:stretch>
        </p:blipFill>
        <p:spPr>
          <a:xfrm>
            <a:off x="2194560" y="2743200"/>
            <a:ext cx="2810533" cy="2103120"/>
          </a:xfrm>
          <a:prstGeom prst="rect">
            <a:avLst/>
          </a:prstGeom>
          <a:noFill/>
          <a:ln>
            <a:noFill/>
          </a:ln>
        </p:spPr>
      </p:pic>
      <p:pic>
        <p:nvPicPr>
          <p:cNvPr id="157" name="Google Shape;157;p24"/>
          <p:cNvPicPr preferRelativeResize="0"/>
          <p:nvPr/>
        </p:nvPicPr>
        <p:blipFill>
          <a:blip r:embed="rId9">
            <a:alphaModFix/>
          </a:blip>
          <a:stretch>
            <a:fillRect/>
          </a:stretch>
        </p:blipFill>
        <p:spPr>
          <a:xfrm>
            <a:off x="4379976" y="2743200"/>
            <a:ext cx="2810533" cy="2103120"/>
          </a:xfrm>
          <a:prstGeom prst="rect">
            <a:avLst/>
          </a:prstGeom>
          <a:noFill/>
          <a:ln>
            <a:noFill/>
          </a:ln>
        </p:spPr>
      </p:pic>
      <p:pic>
        <p:nvPicPr>
          <p:cNvPr id="158" name="Google Shape;158;p24"/>
          <p:cNvPicPr preferRelativeResize="0"/>
          <p:nvPr/>
        </p:nvPicPr>
        <p:blipFill>
          <a:blip r:embed="rId10">
            <a:alphaModFix/>
          </a:blip>
          <a:stretch>
            <a:fillRect/>
          </a:stretch>
        </p:blipFill>
        <p:spPr>
          <a:xfrm>
            <a:off x="6565392" y="2743200"/>
            <a:ext cx="2810533" cy="21031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311700" y="2121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Why is the dynamics seemingly non-additive?</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How can surface heating induce dynamical changes?</a:t>
            </a:r>
            <a:endParaRPr b="1" sz="1800"/>
          </a:p>
        </p:txBody>
      </p:sp>
      <p:pic>
        <p:nvPicPr>
          <p:cNvPr id="169" name="Google Shape;169;p26"/>
          <p:cNvPicPr preferRelativeResize="0"/>
          <p:nvPr/>
        </p:nvPicPr>
        <p:blipFill>
          <a:blip r:embed="rId3">
            <a:alphaModFix/>
          </a:blip>
          <a:stretch>
            <a:fillRect/>
          </a:stretch>
        </p:blipFill>
        <p:spPr>
          <a:xfrm>
            <a:off x="1371600" y="408125"/>
            <a:ext cx="6696075" cy="3009900"/>
          </a:xfrm>
          <a:prstGeom prst="rect">
            <a:avLst/>
          </a:prstGeom>
          <a:noFill/>
          <a:ln>
            <a:noFill/>
          </a:ln>
        </p:spPr>
      </p:pic>
      <p:sp>
        <p:nvSpPr>
          <p:cNvPr id="170" name="Google Shape;170;p26"/>
          <p:cNvSpPr txBox="1"/>
          <p:nvPr/>
        </p:nvSpPr>
        <p:spPr>
          <a:xfrm>
            <a:off x="3054800" y="3063800"/>
            <a:ext cx="894600" cy="397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txBox="1"/>
          <p:nvPr/>
        </p:nvSpPr>
        <p:spPr>
          <a:xfrm rot="5400000">
            <a:off x="5851375" y="2707225"/>
            <a:ext cx="714000" cy="5790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txBox="1"/>
          <p:nvPr/>
        </p:nvSpPr>
        <p:spPr>
          <a:xfrm>
            <a:off x="981675" y="3877975"/>
            <a:ext cx="7330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Mid-tropospheric circulation is affected by a direct warming of the tropospheric column (temperature), or an indirect dynamical adjustment (surface pressure)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Zonal-mean t</a:t>
            </a:r>
            <a:r>
              <a:rPr b="1" lang="en" sz="1800"/>
              <a:t>emperature anomalies </a:t>
            </a:r>
            <a:endParaRPr b="1" sz="1800"/>
          </a:p>
        </p:txBody>
      </p:sp>
      <p:pic>
        <p:nvPicPr>
          <p:cNvPr id="178" name="Google Shape;178;p27"/>
          <p:cNvPicPr preferRelativeResize="0"/>
          <p:nvPr/>
        </p:nvPicPr>
        <p:blipFill>
          <a:blip r:embed="rId3">
            <a:alphaModFix/>
          </a:blip>
          <a:stretch>
            <a:fillRect/>
          </a:stretch>
        </p:blipFill>
        <p:spPr>
          <a:xfrm>
            <a:off x="0" y="457200"/>
            <a:ext cx="2810533" cy="2103120"/>
          </a:xfrm>
          <a:prstGeom prst="rect">
            <a:avLst/>
          </a:prstGeom>
          <a:noFill/>
          <a:ln>
            <a:noFill/>
          </a:ln>
        </p:spPr>
      </p:pic>
      <p:pic>
        <p:nvPicPr>
          <p:cNvPr id="179" name="Google Shape;179;p27"/>
          <p:cNvPicPr preferRelativeResize="0"/>
          <p:nvPr/>
        </p:nvPicPr>
        <p:blipFill>
          <a:blip r:embed="rId4">
            <a:alphaModFix/>
          </a:blip>
          <a:stretch>
            <a:fillRect/>
          </a:stretch>
        </p:blipFill>
        <p:spPr>
          <a:xfrm>
            <a:off x="2194560" y="457200"/>
            <a:ext cx="2798064" cy="2100841"/>
          </a:xfrm>
          <a:prstGeom prst="rect">
            <a:avLst/>
          </a:prstGeom>
          <a:noFill/>
          <a:ln>
            <a:noFill/>
          </a:ln>
        </p:spPr>
      </p:pic>
      <p:pic>
        <p:nvPicPr>
          <p:cNvPr id="180" name="Google Shape;180;p27"/>
          <p:cNvPicPr preferRelativeResize="0"/>
          <p:nvPr/>
        </p:nvPicPr>
        <p:blipFill>
          <a:blip r:embed="rId5">
            <a:alphaModFix/>
          </a:blip>
          <a:stretch>
            <a:fillRect/>
          </a:stretch>
        </p:blipFill>
        <p:spPr>
          <a:xfrm>
            <a:off x="4379976" y="457200"/>
            <a:ext cx="2800973" cy="2103120"/>
          </a:xfrm>
          <a:prstGeom prst="rect">
            <a:avLst/>
          </a:prstGeom>
          <a:noFill/>
          <a:ln>
            <a:noFill/>
          </a:ln>
        </p:spPr>
      </p:pic>
      <p:pic>
        <p:nvPicPr>
          <p:cNvPr id="181" name="Google Shape;181;p27"/>
          <p:cNvPicPr preferRelativeResize="0"/>
          <p:nvPr/>
        </p:nvPicPr>
        <p:blipFill>
          <a:blip r:embed="rId6">
            <a:alphaModFix/>
          </a:blip>
          <a:stretch>
            <a:fillRect/>
          </a:stretch>
        </p:blipFill>
        <p:spPr>
          <a:xfrm>
            <a:off x="0" y="2743200"/>
            <a:ext cx="2807666" cy="2103120"/>
          </a:xfrm>
          <a:prstGeom prst="rect">
            <a:avLst/>
          </a:prstGeom>
          <a:noFill/>
          <a:ln>
            <a:noFill/>
          </a:ln>
        </p:spPr>
      </p:pic>
      <p:pic>
        <p:nvPicPr>
          <p:cNvPr id="182" name="Google Shape;182;p27"/>
          <p:cNvPicPr preferRelativeResize="0"/>
          <p:nvPr/>
        </p:nvPicPr>
        <p:blipFill>
          <a:blip r:embed="rId7">
            <a:alphaModFix/>
          </a:blip>
          <a:stretch>
            <a:fillRect/>
          </a:stretch>
        </p:blipFill>
        <p:spPr>
          <a:xfrm>
            <a:off x="6565392" y="457200"/>
            <a:ext cx="2810533" cy="2103120"/>
          </a:xfrm>
          <a:prstGeom prst="rect">
            <a:avLst/>
          </a:prstGeom>
          <a:noFill/>
          <a:ln>
            <a:noFill/>
          </a:ln>
        </p:spPr>
      </p:pic>
      <p:pic>
        <p:nvPicPr>
          <p:cNvPr id="183" name="Google Shape;183;p27"/>
          <p:cNvPicPr preferRelativeResize="0"/>
          <p:nvPr/>
        </p:nvPicPr>
        <p:blipFill>
          <a:blip r:embed="rId8">
            <a:alphaModFix/>
          </a:blip>
          <a:stretch>
            <a:fillRect/>
          </a:stretch>
        </p:blipFill>
        <p:spPr>
          <a:xfrm>
            <a:off x="2194560" y="2743200"/>
            <a:ext cx="2810533" cy="2103120"/>
          </a:xfrm>
          <a:prstGeom prst="rect">
            <a:avLst/>
          </a:prstGeom>
          <a:noFill/>
          <a:ln>
            <a:noFill/>
          </a:ln>
        </p:spPr>
      </p:pic>
      <p:pic>
        <p:nvPicPr>
          <p:cNvPr id="184" name="Google Shape;184;p27"/>
          <p:cNvPicPr preferRelativeResize="0"/>
          <p:nvPr/>
        </p:nvPicPr>
        <p:blipFill>
          <a:blip r:embed="rId9">
            <a:alphaModFix/>
          </a:blip>
          <a:stretch>
            <a:fillRect/>
          </a:stretch>
        </p:blipFill>
        <p:spPr>
          <a:xfrm>
            <a:off x="4379976" y="2743200"/>
            <a:ext cx="2810533" cy="2103120"/>
          </a:xfrm>
          <a:prstGeom prst="rect">
            <a:avLst/>
          </a:prstGeom>
          <a:noFill/>
          <a:ln>
            <a:noFill/>
          </a:ln>
        </p:spPr>
      </p:pic>
      <p:pic>
        <p:nvPicPr>
          <p:cNvPr id="185" name="Google Shape;185;p27"/>
          <p:cNvPicPr preferRelativeResize="0"/>
          <p:nvPr/>
        </p:nvPicPr>
        <p:blipFill>
          <a:blip r:embed="rId10">
            <a:alphaModFix/>
          </a:blip>
          <a:stretch>
            <a:fillRect/>
          </a:stretch>
        </p:blipFill>
        <p:spPr>
          <a:xfrm>
            <a:off x="6565392" y="2743200"/>
            <a:ext cx="2810533" cy="21031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Stability and surface temperatures could explain different response to regional sea ice loss</a:t>
            </a:r>
            <a:endParaRPr b="1" sz="1800"/>
          </a:p>
        </p:txBody>
      </p:sp>
      <p:pic>
        <p:nvPicPr>
          <p:cNvPr id="191" name="Google Shape;191;p28"/>
          <p:cNvPicPr preferRelativeResize="0"/>
          <p:nvPr/>
        </p:nvPicPr>
        <p:blipFill>
          <a:blip r:embed="rId3">
            <a:alphaModFix/>
          </a:blip>
          <a:stretch>
            <a:fillRect/>
          </a:stretch>
        </p:blipFill>
        <p:spPr>
          <a:xfrm>
            <a:off x="457200" y="914400"/>
            <a:ext cx="4267200" cy="3200400"/>
          </a:xfrm>
          <a:prstGeom prst="rect">
            <a:avLst/>
          </a:prstGeom>
          <a:noFill/>
          <a:ln>
            <a:noFill/>
          </a:ln>
        </p:spPr>
      </p:pic>
      <p:pic>
        <p:nvPicPr>
          <p:cNvPr id="192" name="Google Shape;192;p28"/>
          <p:cNvPicPr preferRelativeResize="0"/>
          <p:nvPr/>
        </p:nvPicPr>
        <p:blipFill>
          <a:blip r:embed="rId4">
            <a:alphaModFix/>
          </a:blip>
          <a:stretch>
            <a:fillRect/>
          </a:stretch>
        </p:blipFill>
        <p:spPr>
          <a:xfrm>
            <a:off x="4572000" y="914400"/>
            <a:ext cx="4267200" cy="3200400"/>
          </a:xfrm>
          <a:prstGeom prst="rect">
            <a:avLst/>
          </a:prstGeom>
          <a:noFill/>
          <a:ln>
            <a:noFill/>
          </a:ln>
        </p:spPr>
      </p:pic>
      <p:sp>
        <p:nvSpPr>
          <p:cNvPr id="193" name="Google Shape;193;p28"/>
          <p:cNvSpPr txBox="1"/>
          <p:nvPr/>
        </p:nvSpPr>
        <p:spPr>
          <a:xfrm>
            <a:off x="381000" y="45720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FFFF"/>
                </a:solidFill>
              </a:rPr>
              <a:t>Okhotsk</a:t>
            </a:r>
            <a:r>
              <a:rPr lang="en">
                <a:solidFill>
                  <a:srgbClr val="9900FF"/>
                </a:solidFill>
              </a:rPr>
              <a:t>,</a:t>
            </a:r>
            <a:r>
              <a:rPr lang="en">
                <a:solidFill>
                  <a:srgbClr val="BF9000"/>
                </a:solidFill>
              </a:rPr>
              <a:t> </a:t>
            </a:r>
            <a:r>
              <a:rPr lang="en">
                <a:solidFill>
                  <a:srgbClr val="0000FF"/>
                </a:solidFill>
              </a:rPr>
              <a:t>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BF9000"/>
                </a:solidFill>
              </a:rPr>
              <a:t>Irminger-Nordic Seas,</a:t>
            </a:r>
            <a:r>
              <a:rPr lang="en">
                <a:solidFill>
                  <a:schemeClr val="dk1"/>
                </a:solidFill>
              </a:rPr>
              <a:t> </a:t>
            </a:r>
            <a:r>
              <a:rPr lang="en">
                <a:solidFill>
                  <a:srgbClr val="FF0000"/>
                </a:solidFill>
              </a:rPr>
              <a:t>Barents-Kara</a:t>
            </a:r>
            <a:endParaRPr>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Low static stability and strong surface forcing seem necessary for thermal response to sea ice loss</a:t>
            </a:r>
            <a:endParaRPr b="1" sz="1800"/>
          </a:p>
        </p:txBody>
      </p:sp>
      <p:pic>
        <p:nvPicPr>
          <p:cNvPr id="199" name="Google Shape;199;p29"/>
          <p:cNvPicPr preferRelativeResize="0"/>
          <p:nvPr/>
        </p:nvPicPr>
        <p:blipFill>
          <a:blip r:embed="rId3">
            <a:alphaModFix/>
          </a:blip>
          <a:stretch>
            <a:fillRect/>
          </a:stretch>
        </p:blipFill>
        <p:spPr>
          <a:xfrm>
            <a:off x="1905000" y="563880"/>
            <a:ext cx="4876800" cy="3657600"/>
          </a:xfrm>
          <a:prstGeom prst="rect">
            <a:avLst/>
          </a:prstGeom>
          <a:noFill/>
          <a:ln>
            <a:noFill/>
          </a:ln>
        </p:spPr>
      </p:pic>
      <p:sp>
        <p:nvSpPr>
          <p:cNvPr id="200" name="Google Shape;200;p29"/>
          <p:cNvSpPr txBox="1"/>
          <p:nvPr/>
        </p:nvSpPr>
        <p:spPr>
          <a:xfrm>
            <a:off x="4646225" y="1018800"/>
            <a:ext cx="1616100" cy="13830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txBox="1"/>
          <p:nvPr/>
        </p:nvSpPr>
        <p:spPr>
          <a:xfrm>
            <a:off x="7153125" y="574950"/>
            <a:ext cx="1911300" cy="3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Most favorable for tropos. thermal signal</a:t>
            </a:r>
            <a:endParaRPr/>
          </a:p>
        </p:txBody>
      </p:sp>
      <p:sp>
        <p:nvSpPr>
          <p:cNvPr id="202" name="Google Shape;202;p29"/>
          <p:cNvSpPr/>
          <p:nvPr/>
        </p:nvSpPr>
        <p:spPr>
          <a:xfrm rot="-1317751">
            <a:off x="6407159" y="901328"/>
            <a:ext cx="792514" cy="310799"/>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9"/>
          <p:cNvSpPr txBox="1"/>
          <p:nvPr/>
        </p:nvSpPr>
        <p:spPr>
          <a:xfrm>
            <a:off x="76200" y="45720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FFFF"/>
                </a:solidFill>
              </a:rPr>
              <a:t>Okhotsk</a:t>
            </a:r>
            <a:r>
              <a:rPr lang="en">
                <a:solidFill>
                  <a:srgbClr val="9900FF"/>
                </a:solidFill>
              </a:rPr>
              <a:t>,</a:t>
            </a:r>
            <a:r>
              <a:rPr lang="en">
                <a:solidFill>
                  <a:srgbClr val="BF9000"/>
                </a:solidFill>
              </a:rPr>
              <a:t> </a:t>
            </a:r>
            <a:r>
              <a:rPr lang="en">
                <a:solidFill>
                  <a:srgbClr val="0000FF"/>
                </a:solidFill>
              </a:rPr>
              <a:t>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BF9000"/>
                </a:solidFill>
              </a:rPr>
              <a:t>Irminger-Nordic Seas,</a:t>
            </a:r>
            <a:r>
              <a:rPr lang="en">
                <a:solidFill>
                  <a:schemeClr val="dk1"/>
                </a:solidFill>
              </a:rPr>
              <a:t> </a:t>
            </a:r>
            <a:r>
              <a:rPr lang="en">
                <a:solidFill>
                  <a:srgbClr val="FF0000"/>
                </a:solidFill>
              </a:rPr>
              <a:t>Barents-Kara</a:t>
            </a:r>
            <a:endParaRPr>
              <a:solidFill>
                <a:srgbClr val="FF0000"/>
              </a:solidFill>
            </a:endParaRPr>
          </a:p>
        </p:txBody>
      </p:sp>
      <p:sp>
        <p:nvSpPr>
          <p:cNvPr id="204" name="Google Shape;204;p29"/>
          <p:cNvSpPr/>
          <p:nvPr/>
        </p:nvSpPr>
        <p:spPr>
          <a:xfrm>
            <a:off x="2425625" y="3992775"/>
            <a:ext cx="3947100" cy="274500"/>
          </a:xfrm>
          <a:prstGeom prst="rightArrow">
            <a:avLst>
              <a:gd fmla="val 50000" name="adj1"/>
              <a:gd fmla="val 50000" name="adj2"/>
            </a:avLst>
          </a:prstGeom>
          <a:gradFill>
            <a:gsLst>
              <a:gs pos="0">
                <a:srgbClr val="F48208"/>
              </a:gs>
              <a:gs pos="100000">
                <a:srgbClr val="703E08"/>
              </a:gs>
            </a:gsLst>
            <a:lin ang="10800025"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p:nvPr/>
        </p:nvSpPr>
        <p:spPr>
          <a:xfrm rot="-5400000">
            <a:off x="207075" y="2439750"/>
            <a:ext cx="3947100" cy="274500"/>
          </a:xfrm>
          <a:prstGeom prst="rightArrow">
            <a:avLst>
              <a:gd fmla="val 50000" name="adj1"/>
              <a:gd fmla="val 50445" name="adj2"/>
            </a:avLst>
          </a:prstGeom>
          <a:gradFill>
            <a:gsLst>
              <a:gs pos="0">
                <a:srgbClr val="F48208"/>
              </a:gs>
              <a:gs pos="100000">
                <a:srgbClr val="703E08"/>
              </a:gs>
            </a:gsLst>
            <a:lin ang="10800025"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txBox="1"/>
          <p:nvPr/>
        </p:nvSpPr>
        <p:spPr>
          <a:xfrm>
            <a:off x="861225" y="3577950"/>
            <a:ext cx="1227600" cy="10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High Static Stability</a:t>
            </a:r>
            <a:endParaRPr b="1"/>
          </a:p>
        </p:txBody>
      </p:sp>
      <p:sp>
        <p:nvSpPr>
          <p:cNvPr id="207" name="Google Shape;207;p29"/>
          <p:cNvSpPr txBox="1"/>
          <p:nvPr/>
        </p:nvSpPr>
        <p:spPr>
          <a:xfrm>
            <a:off x="785025" y="1139550"/>
            <a:ext cx="1227600" cy="10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Low</a:t>
            </a:r>
            <a:r>
              <a:rPr b="1" lang="en"/>
              <a:t> Static Stability</a:t>
            </a:r>
            <a:endParaRPr b="1"/>
          </a:p>
        </p:txBody>
      </p:sp>
      <p:sp>
        <p:nvSpPr>
          <p:cNvPr id="208" name="Google Shape;208;p29"/>
          <p:cNvSpPr txBox="1"/>
          <p:nvPr/>
        </p:nvSpPr>
        <p:spPr>
          <a:xfrm>
            <a:off x="2317875" y="4187550"/>
            <a:ext cx="1427100" cy="10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Weak forcing</a:t>
            </a:r>
            <a:endParaRPr b="1"/>
          </a:p>
        </p:txBody>
      </p:sp>
      <p:sp>
        <p:nvSpPr>
          <p:cNvPr id="209" name="Google Shape;209;p29"/>
          <p:cNvSpPr txBox="1"/>
          <p:nvPr/>
        </p:nvSpPr>
        <p:spPr>
          <a:xfrm>
            <a:off x="4908675" y="4187550"/>
            <a:ext cx="1427100" cy="101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Strong</a:t>
            </a:r>
            <a:r>
              <a:rPr b="1" lang="en"/>
              <a:t> forcing</a:t>
            </a:r>
            <a:endParaRPr b="1"/>
          </a:p>
        </p:txBody>
      </p:sp>
      <p:sp>
        <p:nvSpPr>
          <p:cNvPr id="210" name="Google Shape;210;p29"/>
          <p:cNvSpPr txBox="1"/>
          <p:nvPr/>
        </p:nvSpPr>
        <p:spPr>
          <a:xfrm>
            <a:off x="6372725" y="1760425"/>
            <a:ext cx="2655600" cy="20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X-axis</a:t>
            </a:r>
            <a:r>
              <a:rPr lang="en"/>
              <a:t>: </a:t>
            </a:r>
            <a:r>
              <a:rPr i="1" lang="en"/>
              <a:t>anomalous surface temperature over regions of sea ice loss with respect to present-day simulation.</a:t>
            </a:r>
            <a:endParaRPr i="1"/>
          </a:p>
          <a:p>
            <a:pPr indent="0" lvl="0" marL="0" rtl="0" algn="l">
              <a:spcBef>
                <a:spcPts val="0"/>
              </a:spcBef>
              <a:spcAft>
                <a:spcPts val="0"/>
              </a:spcAft>
              <a:buNone/>
            </a:pPr>
            <a:r>
              <a:t/>
            </a:r>
            <a:endParaRPr/>
          </a:p>
          <a:p>
            <a:pPr indent="0" lvl="0" marL="0" rtl="0" algn="l">
              <a:spcBef>
                <a:spcPts val="0"/>
              </a:spcBef>
              <a:spcAft>
                <a:spcPts val="0"/>
              </a:spcAft>
              <a:buNone/>
            </a:pPr>
            <a:r>
              <a:rPr b="1" lang="en"/>
              <a:t>Y-axis</a:t>
            </a:r>
            <a:r>
              <a:rPr lang="en"/>
              <a:t>: </a:t>
            </a:r>
            <a:r>
              <a:rPr i="1" lang="en"/>
              <a:t>regional anomaly in static stability in present-day simulation with respect to its pan-Arctic average.</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0"/>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How can surface heating induce dynamical changes?</a:t>
            </a:r>
            <a:endParaRPr b="1" sz="1800"/>
          </a:p>
        </p:txBody>
      </p:sp>
      <p:pic>
        <p:nvPicPr>
          <p:cNvPr id="216" name="Google Shape;216;p30"/>
          <p:cNvPicPr preferRelativeResize="0"/>
          <p:nvPr/>
        </p:nvPicPr>
        <p:blipFill>
          <a:blip r:embed="rId3">
            <a:alphaModFix/>
          </a:blip>
          <a:stretch>
            <a:fillRect/>
          </a:stretch>
        </p:blipFill>
        <p:spPr>
          <a:xfrm>
            <a:off x="1371600" y="408125"/>
            <a:ext cx="6696075" cy="3009900"/>
          </a:xfrm>
          <a:prstGeom prst="rect">
            <a:avLst/>
          </a:prstGeom>
          <a:noFill/>
          <a:ln>
            <a:noFill/>
          </a:ln>
        </p:spPr>
      </p:pic>
      <p:sp>
        <p:nvSpPr>
          <p:cNvPr id="217" name="Google Shape;217;p30"/>
          <p:cNvSpPr txBox="1"/>
          <p:nvPr/>
        </p:nvSpPr>
        <p:spPr>
          <a:xfrm>
            <a:off x="3054800" y="3063800"/>
            <a:ext cx="894600" cy="397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0"/>
          <p:cNvSpPr txBox="1"/>
          <p:nvPr/>
        </p:nvSpPr>
        <p:spPr>
          <a:xfrm>
            <a:off x="559250" y="3877975"/>
            <a:ext cx="80880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Mid-tropospheric circulation is affected by a direct warming of the tropospheric column (temperature), or an indirect dynamical adjustment (surface pressure)</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Sea-level Pressure</a:t>
            </a:r>
            <a:r>
              <a:rPr b="1" lang="en" sz="1800"/>
              <a:t> in DJF</a:t>
            </a:r>
            <a:endParaRPr b="1" sz="1800"/>
          </a:p>
        </p:txBody>
      </p:sp>
      <p:pic>
        <p:nvPicPr>
          <p:cNvPr id="224" name="Google Shape;224;p31"/>
          <p:cNvPicPr preferRelativeResize="0"/>
          <p:nvPr/>
        </p:nvPicPr>
        <p:blipFill>
          <a:blip r:embed="rId3">
            <a:alphaModFix/>
          </a:blip>
          <a:stretch>
            <a:fillRect/>
          </a:stretch>
        </p:blipFill>
        <p:spPr>
          <a:xfrm>
            <a:off x="6638544" y="457200"/>
            <a:ext cx="3040381" cy="2286000"/>
          </a:xfrm>
          <a:prstGeom prst="rect">
            <a:avLst/>
          </a:prstGeom>
          <a:noFill/>
          <a:ln>
            <a:noFill/>
          </a:ln>
        </p:spPr>
      </p:pic>
      <p:pic>
        <p:nvPicPr>
          <p:cNvPr id="225" name="Google Shape;225;p31"/>
          <p:cNvPicPr preferRelativeResize="0"/>
          <p:nvPr/>
        </p:nvPicPr>
        <p:blipFill>
          <a:blip r:embed="rId4">
            <a:alphaModFix/>
          </a:blip>
          <a:stretch>
            <a:fillRect/>
          </a:stretch>
        </p:blipFill>
        <p:spPr>
          <a:xfrm>
            <a:off x="6638544" y="2743200"/>
            <a:ext cx="3048000" cy="2286000"/>
          </a:xfrm>
          <a:prstGeom prst="rect">
            <a:avLst/>
          </a:prstGeom>
          <a:noFill/>
          <a:ln>
            <a:noFill/>
          </a:ln>
        </p:spPr>
      </p:pic>
      <p:pic>
        <p:nvPicPr>
          <p:cNvPr id="226" name="Google Shape;226;p31"/>
          <p:cNvPicPr preferRelativeResize="0"/>
          <p:nvPr/>
        </p:nvPicPr>
        <p:blipFill>
          <a:blip r:embed="rId5">
            <a:alphaModFix/>
          </a:blip>
          <a:stretch>
            <a:fillRect/>
          </a:stretch>
        </p:blipFill>
        <p:spPr>
          <a:xfrm>
            <a:off x="4251198" y="457200"/>
            <a:ext cx="3049523" cy="2286000"/>
          </a:xfrm>
          <a:prstGeom prst="rect">
            <a:avLst/>
          </a:prstGeom>
          <a:noFill/>
          <a:ln>
            <a:noFill/>
          </a:ln>
        </p:spPr>
      </p:pic>
      <p:pic>
        <p:nvPicPr>
          <p:cNvPr id="227" name="Google Shape;227;p31"/>
          <p:cNvPicPr preferRelativeResize="0"/>
          <p:nvPr/>
        </p:nvPicPr>
        <p:blipFill>
          <a:blip r:embed="rId6">
            <a:alphaModFix/>
          </a:blip>
          <a:stretch>
            <a:fillRect/>
          </a:stretch>
        </p:blipFill>
        <p:spPr>
          <a:xfrm>
            <a:off x="1920240" y="457200"/>
            <a:ext cx="3049523" cy="2286000"/>
          </a:xfrm>
          <a:prstGeom prst="rect">
            <a:avLst/>
          </a:prstGeom>
          <a:noFill/>
          <a:ln>
            <a:noFill/>
          </a:ln>
        </p:spPr>
      </p:pic>
      <p:pic>
        <p:nvPicPr>
          <p:cNvPr id="228" name="Google Shape;228;p31"/>
          <p:cNvPicPr preferRelativeResize="0"/>
          <p:nvPr/>
        </p:nvPicPr>
        <p:blipFill>
          <a:blip r:embed="rId7">
            <a:alphaModFix/>
          </a:blip>
          <a:stretch>
            <a:fillRect/>
          </a:stretch>
        </p:blipFill>
        <p:spPr>
          <a:xfrm>
            <a:off x="-457200" y="457200"/>
            <a:ext cx="3051810" cy="2286000"/>
          </a:xfrm>
          <a:prstGeom prst="rect">
            <a:avLst/>
          </a:prstGeom>
          <a:noFill/>
          <a:ln>
            <a:noFill/>
          </a:ln>
        </p:spPr>
      </p:pic>
      <p:pic>
        <p:nvPicPr>
          <p:cNvPr id="229" name="Google Shape;229;p31"/>
          <p:cNvPicPr preferRelativeResize="0"/>
          <p:nvPr/>
        </p:nvPicPr>
        <p:blipFill>
          <a:blip r:embed="rId8">
            <a:alphaModFix/>
          </a:blip>
          <a:stretch>
            <a:fillRect/>
          </a:stretch>
        </p:blipFill>
        <p:spPr>
          <a:xfrm>
            <a:off x="4251960" y="2743200"/>
            <a:ext cx="3048000" cy="2286000"/>
          </a:xfrm>
          <a:prstGeom prst="rect">
            <a:avLst/>
          </a:prstGeom>
          <a:noFill/>
          <a:ln>
            <a:noFill/>
          </a:ln>
        </p:spPr>
      </p:pic>
      <p:pic>
        <p:nvPicPr>
          <p:cNvPr id="230" name="Google Shape;230;p31"/>
          <p:cNvPicPr preferRelativeResize="0"/>
          <p:nvPr/>
        </p:nvPicPr>
        <p:blipFill>
          <a:blip r:embed="rId9">
            <a:alphaModFix/>
          </a:blip>
          <a:stretch>
            <a:fillRect/>
          </a:stretch>
        </p:blipFill>
        <p:spPr>
          <a:xfrm>
            <a:off x="1920240" y="2743200"/>
            <a:ext cx="3049523" cy="2286000"/>
          </a:xfrm>
          <a:prstGeom prst="rect">
            <a:avLst/>
          </a:prstGeom>
          <a:noFill/>
          <a:ln>
            <a:noFill/>
          </a:ln>
        </p:spPr>
      </p:pic>
      <p:pic>
        <p:nvPicPr>
          <p:cNvPr id="231" name="Google Shape;231;p31"/>
          <p:cNvPicPr preferRelativeResize="0"/>
          <p:nvPr/>
        </p:nvPicPr>
        <p:blipFill>
          <a:blip r:embed="rId10">
            <a:alphaModFix/>
          </a:blip>
          <a:stretch>
            <a:fillRect/>
          </a:stretch>
        </p:blipFill>
        <p:spPr>
          <a:xfrm>
            <a:off x="-457200" y="2743200"/>
            <a:ext cx="3049523" cy="2286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A summary of the PAMIP atmosphere-only simulations completed at BSC</a:t>
            </a:r>
            <a:endParaRPr b="1" sz="1800"/>
          </a:p>
        </p:txBody>
      </p:sp>
      <p:sp>
        <p:nvSpPr>
          <p:cNvPr id="63" name="Google Shape;63;p14"/>
          <p:cNvSpPr txBox="1"/>
          <p:nvPr>
            <p:ph idx="1" type="body"/>
          </p:nvPr>
        </p:nvSpPr>
        <p:spPr>
          <a:xfrm>
            <a:off x="220250" y="466675"/>
            <a:ext cx="880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Model</a:t>
            </a:r>
            <a:r>
              <a:rPr lang="en" sz="1400">
                <a:solidFill>
                  <a:srgbClr val="000000"/>
                </a:solidFill>
              </a:rPr>
              <a:t>: EC-Earth v3.3 (CMIP6 production): </a:t>
            </a:r>
            <a:r>
              <a:rPr lang="en" sz="1400">
                <a:solidFill>
                  <a:schemeClr val="dk1"/>
                </a:solidFill>
              </a:rPr>
              <a:t> atmosphere IFS T255, 91 vertical levels.</a:t>
            </a:r>
            <a:endParaRPr sz="1400">
              <a:solidFill>
                <a:srgbClr val="000000"/>
              </a:solidFill>
            </a:endParaRPr>
          </a:p>
          <a:p>
            <a:pPr indent="0" lvl="0" marL="0" rtl="0" algn="l">
              <a:spcBef>
                <a:spcPts val="1600"/>
              </a:spcBef>
              <a:spcAft>
                <a:spcPts val="0"/>
              </a:spcAft>
              <a:buNone/>
            </a:pPr>
            <a:r>
              <a:rPr b="1" lang="en" sz="1400">
                <a:solidFill>
                  <a:srgbClr val="000000"/>
                </a:solidFill>
              </a:rPr>
              <a:t>Configuration</a:t>
            </a:r>
            <a:r>
              <a:rPr lang="en" sz="1400">
                <a:solidFill>
                  <a:srgbClr val="000000"/>
                </a:solidFill>
              </a:rPr>
              <a:t>:</a:t>
            </a:r>
            <a:r>
              <a:rPr lang="en" sz="1400">
                <a:solidFill>
                  <a:schemeClr val="dk1"/>
                </a:solidFill>
              </a:rPr>
              <a:t> </a:t>
            </a:r>
            <a:r>
              <a:rPr lang="en" sz="1400">
                <a:solidFill>
                  <a:srgbClr val="0000FF"/>
                </a:solidFill>
              </a:rPr>
              <a:t>atmosphere-only</a:t>
            </a:r>
            <a:r>
              <a:rPr lang="en" sz="1400">
                <a:solidFill>
                  <a:srgbClr val="0000FF"/>
                </a:solidFill>
              </a:rPr>
              <a:t> 1-year simulations*</a:t>
            </a:r>
            <a:r>
              <a:rPr lang="en" sz="1400">
                <a:solidFill>
                  <a:srgbClr val="000000"/>
                </a:solidFill>
              </a:rPr>
              <a:t> (150 members)</a:t>
            </a:r>
            <a:endParaRPr sz="1400">
              <a:solidFill>
                <a:srgbClr val="000000"/>
              </a:solidFill>
            </a:endParaRPr>
          </a:p>
          <a:p>
            <a:pPr indent="0" lvl="0" marL="0" rtl="0" algn="l">
              <a:spcBef>
                <a:spcPts val="1600"/>
              </a:spcBef>
              <a:spcAft>
                <a:spcPts val="0"/>
              </a:spcAft>
              <a:buNone/>
            </a:pPr>
            <a:r>
              <a:rPr lang="en" sz="1200">
                <a:solidFill>
                  <a:srgbClr val="000000"/>
                </a:solidFill>
              </a:rPr>
              <a:t>NB: we also ran </a:t>
            </a:r>
            <a:r>
              <a:rPr lang="en" sz="1200">
                <a:solidFill>
                  <a:srgbClr val="FF0000"/>
                </a:solidFill>
              </a:rPr>
              <a:t>coupled 1-year simulations*</a:t>
            </a:r>
            <a:r>
              <a:rPr lang="en" sz="1200">
                <a:solidFill>
                  <a:srgbClr val="000000"/>
                </a:solidFill>
              </a:rPr>
              <a:t> (150 members), and </a:t>
            </a:r>
            <a:r>
              <a:rPr lang="en" sz="1200">
                <a:solidFill>
                  <a:srgbClr val="FF00FF"/>
                </a:solidFill>
              </a:rPr>
              <a:t>coupled extended simulations*</a:t>
            </a:r>
            <a:r>
              <a:rPr lang="en" sz="1200">
                <a:solidFill>
                  <a:srgbClr val="000000"/>
                </a:solidFill>
              </a:rPr>
              <a:t> (200 years) experiments. More on this during WP3 breakout session.</a:t>
            </a:r>
            <a:endParaRPr sz="1200">
              <a:solidFill>
                <a:srgbClr val="000000"/>
              </a:solidFill>
            </a:endParaRPr>
          </a:p>
          <a:p>
            <a:pPr indent="0" lvl="0" marL="0" rtl="0" algn="l">
              <a:lnSpc>
                <a:spcPct val="50000"/>
              </a:lnSpc>
              <a:spcBef>
                <a:spcPts val="1600"/>
              </a:spcBef>
              <a:spcAft>
                <a:spcPts val="0"/>
              </a:spcAft>
              <a:buNone/>
            </a:pPr>
            <a:r>
              <a:rPr b="1" lang="en" sz="1400">
                <a:solidFill>
                  <a:srgbClr val="000000"/>
                </a:solidFill>
              </a:rPr>
              <a:t>Regional experiment in PAMIP:</a:t>
            </a:r>
            <a:r>
              <a:rPr lang="en" sz="1400">
                <a:solidFill>
                  <a:srgbClr val="000000"/>
                </a:solidFill>
              </a:rPr>
              <a:t> </a:t>
            </a:r>
            <a:endParaRPr sz="1400">
              <a:solidFill>
                <a:srgbClr val="000000"/>
              </a:solidFill>
            </a:endParaRPr>
          </a:p>
          <a:p>
            <a:pPr indent="-342900" lvl="0" marL="457200" rtl="0" algn="l">
              <a:lnSpc>
                <a:spcPct val="100000"/>
              </a:lnSpc>
              <a:spcBef>
                <a:spcPts val="1600"/>
              </a:spcBef>
              <a:spcAft>
                <a:spcPts val="0"/>
              </a:spcAft>
              <a:buSzPts val="1800"/>
              <a:buAutoNum type="arabicPeriod"/>
            </a:pPr>
            <a:r>
              <a:rPr lang="en" sz="1400">
                <a:solidFill>
                  <a:srgbClr val="000000"/>
                </a:solidFill>
              </a:rPr>
              <a:t>Present-day observed (pdSST-</a:t>
            </a:r>
            <a:r>
              <a:rPr b="1" lang="en" sz="1400">
                <a:solidFill>
                  <a:srgbClr val="000000"/>
                </a:solidFill>
              </a:rPr>
              <a:t>pd</a:t>
            </a:r>
            <a:r>
              <a:rPr lang="en" sz="1400">
                <a:solidFill>
                  <a:srgbClr val="000000"/>
                </a:solidFill>
              </a:rPr>
              <a:t>SIC)</a:t>
            </a:r>
            <a:r>
              <a:rPr lang="en" sz="2200">
                <a:solidFill>
                  <a:srgbClr val="0000FF"/>
                </a:solidFill>
              </a:rPr>
              <a:t>*</a:t>
            </a:r>
            <a:r>
              <a:rPr lang="en" sz="2200">
                <a:solidFill>
                  <a:srgbClr val="FF0000"/>
                </a:solidFill>
              </a:rPr>
              <a:t>*</a:t>
            </a:r>
            <a:r>
              <a:rPr lang="en" sz="2200">
                <a:solidFill>
                  <a:srgbClr val="FF00FF"/>
                </a:solidFill>
              </a:rPr>
              <a:t>*</a:t>
            </a:r>
            <a:endParaRPr sz="2200">
              <a:solidFill>
                <a:srgbClr val="000000"/>
              </a:solidFill>
            </a:endParaRPr>
          </a:p>
          <a:p>
            <a:pPr indent="-342900" lvl="0" marL="457200" rtl="0" algn="l">
              <a:lnSpc>
                <a:spcPct val="100000"/>
              </a:lnSpc>
              <a:spcBef>
                <a:spcPts val="0"/>
              </a:spcBef>
              <a:spcAft>
                <a:spcPts val="0"/>
              </a:spcAft>
              <a:buSzPts val="1800"/>
              <a:buAutoNum type="arabicPeriod"/>
            </a:pPr>
            <a:r>
              <a:rPr lang="en" sz="1400">
                <a:solidFill>
                  <a:srgbClr val="000000"/>
                </a:solidFill>
              </a:rPr>
              <a:t>Projected pan-Arctic (</a:t>
            </a:r>
            <a:r>
              <a:rPr lang="en" sz="1400">
                <a:solidFill>
                  <a:schemeClr val="dk1"/>
                </a:solidFill>
              </a:rPr>
              <a:t>pdSST-</a:t>
            </a:r>
            <a:r>
              <a:rPr b="1" lang="en" sz="1400">
                <a:solidFill>
                  <a:srgbClr val="000000"/>
                </a:solidFill>
              </a:rPr>
              <a:t>futArc</a:t>
            </a:r>
            <a:r>
              <a:rPr lang="en" sz="1400">
                <a:solidFill>
                  <a:srgbClr val="000000"/>
                </a:solidFill>
              </a:rPr>
              <a:t>SIC)</a:t>
            </a:r>
            <a:r>
              <a:rPr lang="en" sz="2200">
                <a:solidFill>
                  <a:srgbClr val="0000FF"/>
                </a:solidFill>
              </a:rPr>
              <a:t>*</a:t>
            </a:r>
            <a:r>
              <a:rPr lang="en" sz="2200">
                <a:solidFill>
                  <a:srgbClr val="FF0000"/>
                </a:solidFill>
              </a:rPr>
              <a:t>*</a:t>
            </a:r>
            <a:r>
              <a:rPr lang="en" sz="2200">
                <a:solidFill>
                  <a:srgbClr val="FF00FF"/>
                </a:solidFill>
              </a:rPr>
              <a:t>*</a:t>
            </a:r>
            <a:r>
              <a:rPr lang="en" sz="1400">
                <a:solidFill>
                  <a:srgbClr val="000000"/>
                </a:solidFill>
              </a:rPr>
              <a:t>  </a:t>
            </a:r>
            <a:endParaRPr sz="1400">
              <a:solidFill>
                <a:srgbClr val="000000"/>
              </a:solidFill>
            </a:endParaRPr>
          </a:p>
          <a:p>
            <a:pPr indent="-342900" lvl="0" marL="457200" rtl="0" algn="l">
              <a:lnSpc>
                <a:spcPct val="100000"/>
              </a:lnSpc>
              <a:spcBef>
                <a:spcPts val="0"/>
              </a:spcBef>
              <a:spcAft>
                <a:spcPts val="0"/>
              </a:spcAft>
              <a:buSzPts val="1800"/>
              <a:buAutoNum type="arabicPeriod"/>
            </a:pPr>
            <a:r>
              <a:rPr lang="en" sz="1400">
                <a:solidFill>
                  <a:schemeClr val="dk1"/>
                </a:solidFill>
              </a:rPr>
              <a:t>Projected</a:t>
            </a:r>
            <a:r>
              <a:rPr lang="en" sz="1400">
                <a:solidFill>
                  <a:schemeClr val="dk1"/>
                </a:solidFill>
              </a:rPr>
              <a:t> </a:t>
            </a:r>
            <a:r>
              <a:rPr lang="en" sz="1400">
                <a:solidFill>
                  <a:srgbClr val="000000"/>
                </a:solidFill>
              </a:rPr>
              <a:t>Barents/Kara seas (</a:t>
            </a:r>
            <a:r>
              <a:rPr lang="en" sz="1400">
                <a:solidFill>
                  <a:schemeClr val="dk1"/>
                </a:solidFill>
              </a:rPr>
              <a:t>pdSST-</a:t>
            </a:r>
            <a:r>
              <a:rPr b="1" lang="en" sz="1400">
                <a:solidFill>
                  <a:schemeClr val="dk1"/>
                </a:solidFill>
              </a:rPr>
              <a:t>futBKSeas</a:t>
            </a:r>
            <a:r>
              <a:rPr lang="en" sz="1400">
                <a:solidFill>
                  <a:schemeClr val="dk1"/>
                </a:solidFill>
              </a:rPr>
              <a:t>SIC</a:t>
            </a:r>
            <a:r>
              <a:rPr lang="en" sz="1400">
                <a:solidFill>
                  <a:srgbClr val="000000"/>
                </a:solidFill>
              </a:rPr>
              <a:t>)</a:t>
            </a:r>
            <a:r>
              <a:rPr lang="en" sz="2200">
                <a:solidFill>
                  <a:srgbClr val="0000FF"/>
                </a:solidFill>
              </a:rPr>
              <a:t>*</a:t>
            </a:r>
            <a:r>
              <a:rPr lang="en" sz="1400">
                <a:solidFill>
                  <a:srgbClr val="000000"/>
                </a:solidFill>
              </a:rPr>
              <a:t> </a:t>
            </a:r>
            <a:endParaRPr sz="1400">
              <a:solidFill>
                <a:srgbClr val="000000"/>
              </a:solidFill>
            </a:endParaRPr>
          </a:p>
          <a:p>
            <a:pPr indent="-342900" lvl="0" marL="457200" rtl="0" algn="l">
              <a:lnSpc>
                <a:spcPct val="100000"/>
              </a:lnSpc>
              <a:spcBef>
                <a:spcPts val="0"/>
              </a:spcBef>
              <a:spcAft>
                <a:spcPts val="0"/>
              </a:spcAft>
              <a:buSzPts val="1800"/>
              <a:buAutoNum type="arabicPeriod"/>
            </a:pPr>
            <a:r>
              <a:rPr lang="en" sz="1400">
                <a:solidFill>
                  <a:srgbClr val="000000"/>
                </a:solidFill>
              </a:rPr>
              <a:t>Projected Okhotsk Sea (pdSST-</a:t>
            </a:r>
            <a:r>
              <a:rPr b="1" lang="en" sz="1400">
                <a:solidFill>
                  <a:srgbClr val="000000"/>
                </a:solidFill>
              </a:rPr>
              <a:t>futOkhotsk</a:t>
            </a:r>
            <a:r>
              <a:rPr lang="en" sz="1400">
                <a:solidFill>
                  <a:srgbClr val="000000"/>
                </a:solidFill>
              </a:rPr>
              <a:t>SIC)</a:t>
            </a:r>
            <a:r>
              <a:rPr lang="en" sz="2200">
                <a:solidFill>
                  <a:srgbClr val="0000FF"/>
                </a:solidFill>
              </a:rPr>
              <a:t>*</a:t>
            </a:r>
            <a:r>
              <a:rPr lang="en" sz="1400">
                <a:solidFill>
                  <a:srgbClr val="000000"/>
                </a:solidFill>
              </a:rPr>
              <a:t>. </a:t>
            </a:r>
            <a:endParaRPr sz="1400">
              <a:solidFill>
                <a:srgbClr val="000000"/>
              </a:solidFill>
            </a:endParaRPr>
          </a:p>
          <a:p>
            <a:pPr indent="0" lvl="0" marL="457200" rtl="0" algn="ctr">
              <a:spcBef>
                <a:spcPts val="1600"/>
              </a:spcBef>
              <a:spcAft>
                <a:spcPts val="0"/>
              </a:spcAft>
              <a:buNone/>
            </a:pPr>
            <a:r>
              <a:rPr lang="en" sz="1600">
                <a:solidFill>
                  <a:srgbClr val="FF0000"/>
                </a:solidFill>
              </a:rPr>
              <a:t>What about the climatic influence of sea ice loss from other regions of the Arctic? </a:t>
            </a:r>
            <a:endParaRPr sz="1600">
              <a:solidFill>
                <a:srgbClr val="FF0000"/>
              </a:solidFill>
            </a:endParaRPr>
          </a:p>
          <a:p>
            <a:pPr indent="0" lvl="0" marL="457200" rtl="0" algn="ctr">
              <a:spcBef>
                <a:spcPts val="1600"/>
              </a:spcBef>
              <a:spcAft>
                <a:spcPts val="1600"/>
              </a:spcAft>
              <a:buNone/>
            </a:pPr>
            <a:r>
              <a:rPr lang="en" sz="1600">
                <a:solidFill>
                  <a:srgbClr val="FF0000"/>
                </a:solidFill>
              </a:rPr>
              <a:t>Can the climate response to pan-Arctic sea ice loss be explained from the added signal of sea ice loss across all Arctic regions? </a:t>
            </a:r>
            <a:endParaRPr sz="16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2"/>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Greater level of consistency in the spatial pattern of surface pressure change….</a:t>
            </a:r>
            <a:endParaRPr b="1" sz="1800"/>
          </a:p>
        </p:txBody>
      </p:sp>
      <p:pic>
        <p:nvPicPr>
          <p:cNvPr id="237" name="Google Shape;237;p32"/>
          <p:cNvPicPr preferRelativeResize="0"/>
          <p:nvPr/>
        </p:nvPicPr>
        <p:blipFill>
          <a:blip r:embed="rId3">
            <a:alphaModFix/>
          </a:blip>
          <a:stretch>
            <a:fillRect/>
          </a:stretch>
        </p:blipFill>
        <p:spPr>
          <a:xfrm>
            <a:off x="0" y="914400"/>
            <a:ext cx="4267200" cy="3200400"/>
          </a:xfrm>
          <a:prstGeom prst="rect">
            <a:avLst/>
          </a:prstGeom>
          <a:noFill/>
          <a:ln>
            <a:noFill/>
          </a:ln>
        </p:spPr>
      </p:pic>
      <p:sp>
        <p:nvSpPr>
          <p:cNvPr id="238" name="Google Shape;238;p32"/>
          <p:cNvSpPr txBox="1"/>
          <p:nvPr/>
        </p:nvSpPr>
        <p:spPr>
          <a:xfrm>
            <a:off x="1618475" y="4258650"/>
            <a:ext cx="5511000" cy="7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 with some caveats</a:t>
            </a:r>
            <a:endParaRPr sz="1800"/>
          </a:p>
        </p:txBody>
      </p:sp>
      <p:pic>
        <p:nvPicPr>
          <p:cNvPr id="239" name="Google Shape;239;p32"/>
          <p:cNvPicPr preferRelativeResize="0"/>
          <p:nvPr/>
        </p:nvPicPr>
        <p:blipFill>
          <a:blip r:embed="rId4">
            <a:alphaModFix/>
          </a:blip>
          <a:stretch>
            <a:fillRect/>
          </a:stretch>
        </p:blipFill>
        <p:spPr>
          <a:xfrm>
            <a:off x="4572000" y="914400"/>
            <a:ext cx="4270075" cy="320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3"/>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Summary</a:t>
            </a:r>
            <a:endParaRPr b="1" sz="1800"/>
          </a:p>
        </p:txBody>
      </p:sp>
      <p:sp>
        <p:nvSpPr>
          <p:cNvPr id="245" name="Google Shape;245;p33"/>
          <p:cNvSpPr txBox="1"/>
          <p:nvPr>
            <p:ph idx="1" type="body"/>
          </p:nvPr>
        </p:nvSpPr>
        <p:spPr>
          <a:xfrm>
            <a:off x="174100" y="542875"/>
            <a:ext cx="88086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Char char="●"/>
            </a:pPr>
            <a:r>
              <a:rPr lang="en">
                <a:solidFill>
                  <a:srgbClr val="000000"/>
                </a:solidFill>
              </a:rPr>
              <a:t>We ran 7 regional Arctic sea ice loss experiments (2 from PAMIP, and 5 additional), and compared their climate anomalies with the future pan-Arctic sea ice loss experiment) </a:t>
            </a:r>
            <a:endParaRPr>
              <a:solidFill>
                <a:srgbClr val="000000"/>
              </a:solidFill>
            </a:endParaRPr>
          </a:p>
          <a:p>
            <a:pPr indent="0" lvl="0" marL="0" rtl="0" algn="l">
              <a:lnSpc>
                <a:spcPct val="100000"/>
              </a:lnSpc>
              <a:spcBef>
                <a:spcPts val="1600"/>
              </a:spcBef>
              <a:spcAft>
                <a:spcPts val="0"/>
              </a:spcAft>
              <a:buNone/>
            </a:pPr>
            <a:r>
              <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Tropospheric circulation response to sea ice loss appears to be primarily non-additive.</a:t>
            </a:r>
            <a:endParaRPr>
              <a:solidFill>
                <a:srgbClr val="000000"/>
              </a:solidFill>
            </a:endParaRPr>
          </a:p>
          <a:p>
            <a:pPr indent="0" lvl="0" marL="457200" rtl="0" algn="l">
              <a:lnSpc>
                <a:spcPct val="100000"/>
              </a:lnSpc>
              <a:spcBef>
                <a:spcPts val="1600"/>
              </a:spcBef>
              <a:spcAft>
                <a:spcPts val="0"/>
              </a:spcAft>
              <a:buNone/>
            </a:pPr>
            <a:r>
              <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This lack of additivity can be tracked to the degree of warming of the lower troposphere, which is much stronger in the future pan-Arctic SIC experiment.</a:t>
            </a:r>
            <a:endParaRPr>
              <a:solidFill>
                <a:srgbClr val="000000"/>
              </a:solidFill>
            </a:endParaRPr>
          </a:p>
          <a:p>
            <a:pPr indent="0" lvl="0" marL="457200" rtl="0" algn="l">
              <a:lnSpc>
                <a:spcPct val="100000"/>
              </a:lnSpc>
              <a:spcBef>
                <a:spcPts val="1600"/>
              </a:spcBef>
              <a:spcAft>
                <a:spcPts val="0"/>
              </a:spcAft>
              <a:buNone/>
            </a:pPr>
            <a:r>
              <a:rPr lang="en">
                <a:solidFill>
                  <a:srgbClr val="000000"/>
                </a:solidFill>
              </a:rPr>
              <a:t> </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The surface pressure pattern, a proxy for barotropic stationary waves forced by the surface thermal anomalies, shows a greater degree of additivity.</a:t>
            </a:r>
            <a:endParaRPr>
              <a:solidFill>
                <a:srgbClr val="000000"/>
              </a:solidFill>
            </a:endParaRPr>
          </a:p>
          <a:p>
            <a:pPr indent="0" lvl="0" marL="0" rtl="0" algn="l">
              <a:lnSpc>
                <a:spcPct val="100000"/>
              </a:lnSpc>
              <a:spcBef>
                <a:spcPts val="1600"/>
              </a:spcBef>
              <a:spcAft>
                <a:spcPts val="0"/>
              </a:spcAft>
              <a:buNone/>
            </a:pPr>
            <a:r>
              <a:t/>
            </a:r>
            <a:endParaRPr>
              <a:solidFill>
                <a:srgbClr val="000000"/>
              </a:solidFill>
            </a:endParaRPr>
          </a:p>
          <a:p>
            <a:pPr indent="0" lvl="0" marL="0" rtl="0" algn="l">
              <a:lnSpc>
                <a:spcPct val="100000"/>
              </a:lnSpc>
              <a:spcBef>
                <a:spcPts val="1600"/>
              </a:spcBef>
              <a:spcAft>
                <a:spcPts val="1600"/>
              </a:spcAft>
              <a:buNone/>
            </a:pPr>
            <a:r>
              <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4"/>
          <p:cNvSpPr txBox="1"/>
          <p:nvPr>
            <p:ph idx="1" type="body"/>
          </p:nvPr>
        </p:nvSpPr>
        <p:spPr>
          <a:xfrm>
            <a:off x="311700" y="9475"/>
            <a:ext cx="8520600" cy="34164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t/>
            </a:r>
            <a:endParaRPr b="1" i="1">
              <a:solidFill>
                <a:srgbClr val="222222"/>
              </a:solidFill>
              <a:highlight>
                <a:srgbClr val="FFFFFF"/>
              </a:highlight>
              <a:latin typeface="Calibri"/>
              <a:ea typeface="Calibri"/>
              <a:cs typeface="Calibri"/>
              <a:sym typeface="Calibri"/>
            </a:endParaRPr>
          </a:p>
          <a:p>
            <a:pPr indent="0" lvl="0" marL="0" rtl="0" algn="ctr">
              <a:spcBef>
                <a:spcPts val="1000"/>
              </a:spcBef>
              <a:spcAft>
                <a:spcPts val="0"/>
              </a:spcAft>
              <a:buNone/>
            </a:pPr>
            <a:r>
              <a:rPr b="1" lang="en">
                <a:solidFill>
                  <a:srgbClr val="222222"/>
                </a:solidFill>
                <a:highlight>
                  <a:srgbClr val="FFFFFF"/>
                </a:highlight>
                <a:latin typeface="Calibri"/>
                <a:ea typeface="Calibri"/>
                <a:cs typeface="Calibri"/>
                <a:sym typeface="Calibri"/>
              </a:rPr>
              <a:t>THANK YOU! Questions?</a:t>
            </a:r>
            <a:endParaRPr b="1">
              <a:solidFill>
                <a:srgbClr val="222222"/>
              </a:solidFill>
              <a:highlight>
                <a:srgbClr val="FFFFFF"/>
              </a:highlight>
              <a:latin typeface="Calibri"/>
              <a:ea typeface="Calibri"/>
              <a:cs typeface="Calibri"/>
              <a:sym typeface="Calibri"/>
            </a:endParaRPr>
          </a:p>
          <a:p>
            <a:pPr indent="0" lvl="0" marL="0" rtl="0" algn="ctr">
              <a:spcBef>
                <a:spcPts val="1000"/>
              </a:spcBef>
              <a:spcAft>
                <a:spcPts val="0"/>
              </a:spcAft>
              <a:buNone/>
            </a:pPr>
            <a:r>
              <a:t/>
            </a:r>
            <a:endParaRPr b="1" i="1">
              <a:solidFill>
                <a:srgbClr val="222222"/>
              </a:solidFill>
              <a:highlight>
                <a:srgbClr val="FFFFFF"/>
              </a:highlight>
              <a:latin typeface="Calibri"/>
              <a:ea typeface="Calibri"/>
              <a:cs typeface="Calibri"/>
              <a:sym typeface="Calibri"/>
            </a:endParaRPr>
          </a:p>
          <a:p>
            <a:pPr indent="0" lvl="0" marL="0" rtl="0" algn="ctr">
              <a:spcBef>
                <a:spcPts val="1000"/>
              </a:spcBef>
              <a:spcAft>
                <a:spcPts val="0"/>
              </a:spcAft>
              <a:buNone/>
            </a:pPr>
            <a:r>
              <a:t/>
            </a:r>
            <a:endParaRPr b="1" i="1">
              <a:solidFill>
                <a:srgbClr val="222222"/>
              </a:solidFill>
              <a:highlight>
                <a:srgbClr val="FFFFFF"/>
              </a:highlight>
              <a:latin typeface="Calibri"/>
              <a:ea typeface="Calibri"/>
              <a:cs typeface="Calibri"/>
              <a:sym typeface="Calibri"/>
            </a:endParaRPr>
          </a:p>
          <a:p>
            <a:pPr indent="0" lvl="0" marL="0" rtl="0" algn="ctr">
              <a:spcBef>
                <a:spcPts val="1000"/>
              </a:spcBef>
              <a:spcAft>
                <a:spcPts val="0"/>
              </a:spcAft>
              <a:buClr>
                <a:schemeClr val="dk1"/>
              </a:buClr>
              <a:buSzPts val="1100"/>
              <a:buFont typeface="Arial"/>
              <a:buNone/>
            </a:pPr>
            <a:r>
              <a:rPr b="1" i="1" lang="en">
                <a:solidFill>
                  <a:srgbClr val="222222"/>
                </a:solidFill>
                <a:highlight>
                  <a:srgbClr val="FFFFFF"/>
                </a:highlight>
                <a:latin typeface="Calibri"/>
                <a:ea typeface="Calibri"/>
                <a:cs typeface="Calibri"/>
                <a:sym typeface="Calibri"/>
              </a:rPr>
              <a:t>This project has received funding from the European Union’s Horizon 2020 research and innovation programme under the Marie Skłodowska-Curie grant agreement H2020-MSCA-COFUND-2016-754433</a:t>
            </a:r>
            <a:endParaRPr i="1">
              <a:solidFill>
                <a:srgbClr val="000000"/>
              </a:solidFill>
            </a:endParaRPr>
          </a:p>
          <a:p>
            <a:pPr indent="0" lvl="0" marL="0" rtl="0" algn="l">
              <a:spcBef>
                <a:spcPts val="1000"/>
              </a:spcBef>
              <a:spcAft>
                <a:spcPts val="1600"/>
              </a:spcAft>
              <a:buNone/>
            </a:pPr>
            <a:r>
              <a:t/>
            </a:r>
            <a:endParaRPr/>
          </a:p>
        </p:txBody>
      </p:sp>
      <p:pic>
        <p:nvPicPr>
          <p:cNvPr id="251" name="Google Shape;251;p34"/>
          <p:cNvPicPr preferRelativeResize="0"/>
          <p:nvPr/>
        </p:nvPicPr>
        <p:blipFill>
          <a:blip r:embed="rId3">
            <a:alphaModFix/>
          </a:blip>
          <a:stretch>
            <a:fillRect/>
          </a:stretch>
        </p:blipFill>
        <p:spPr>
          <a:xfrm>
            <a:off x="200375" y="3314700"/>
            <a:ext cx="3426593" cy="1828800"/>
          </a:xfrm>
          <a:prstGeom prst="rect">
            <a:avLst/>
          </a:prstGeom>
          <a:noFill/>
          <a:ln>
            <a:noFill/>
          </a:ln>
        </p:spPr>
      </p:pic>
      <p:pic>
        <p:nvPicPr>
          <p:cNvPr id="252" name="Google Shape;252;p34"/>
          <p:cNvPicPr preferRelativeResize="0"/>
          <p:nvPr/>
        </p:nvPicPr>
        <p:blipFill>
          <a:blip r:embed="rId4">
            <a:alphaModFix/>
          </a:blip>
          <a:stretch>
            <a:fillRect/>
          </a:stretch>
        </p:blipFill>
        <p:spPr>
          <a:xfrm>
            <a:off x="5251375" y="3688415"/>
            <a:ext cx="3671316" cy="914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5"/>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Zonal-mean changes in Geopotential Height</a:t>
            </a:r>
            <a:endParaRPr b="1" sz="1800"/>
          </a:p>
        </p:txBody>
      </p:sp>
      <p:pic>
        <p:nvPicPr>
          <p:cNvPr id="258" name="Google Shape;258;p35"/>
          <p:cNvPicPr preferRelativeResize="0"/>
          <p:nvPr/>
        </p:nvPicPr>
        <p:blipFill>
          <a:blip r:embed="rId3">
            <a:alphaModFix/>
          </a:blip>
          <a:stretch>
            <a:fillRect/>
          </a:stretch>
        </p:blipFill>
        <p:spPr>
          <a:xfrm>
            <a:off x="0" y="2743200"/>
            <a:ext cx="2810533" cy="2103120"/>
          </a:xfrm>
          <a:prstGeom prst="rect">
            <a:avLst/>
          </a:prstGeom>
          <a:noFill/>
          <a:ln>
            <a:noFill/>
          </a:ln>
        </p:spPr>
      </p:pic>
      <p:pic>
        <p:nvPicPr>
          <p:cNvPr id="259" name="Google Shape;259;p35"/>
          <p:cNvPicPr preferRelativeResize="0"/>
          <p:nvPr/>
        </p:nvPicPr>
        <p:blipFill>
          <a:blip r:embed="rId4">
            <a:alphaModFix/>
          </a:blip>
          <a:stretch>
            <a:fillRect/>
          </a:stretch>
        </p:blipFill>
        <p:spPr>
          <a:xfrm>
            <a:off x="2194560" y="2743200"/>
            <a:ext cx="2810533" cy="2103120"/>
          </a:xfrm>
          <a:prstGeom prst="rect">
            <a:avLst/>
          </a:prstGeom>
          <a:noFill/>
          <a:ln>
            <a:noFill/>
          </a:ln>
        </p:spPr>
      </p:pic>
      <p:pic>
        <p:nvPicPr>
          <p:cNvPr id="260" name="Google Shape;260;p35"/>
          <p:cNvPicPr preferRelativeResize="0"/>
          <p:nvPr/>
        </p:nvPicPr>
        <p:blipFill>
          <a:blip r:embed="rId5">
            <a:alphaModFix/>
          </a:blip>
          <a:stretch>
            <a:fillRect/>
          </a:stretch>
        </p:blipFill>
        <p:spPr>
          <a:xfrm>
            <a:off x="0" y="457200"/>
            <a:ext cx="2810533" cy="2103120"/>
          </a:xfrm>
          <a:prstGeom prst="rect">
            <a:avLst/>
          </a:prstGeom>
          <a:noFill/>
          <a:ln>
            <a:noFill/>
          </a:ln>
        </p:spPr>
      </p:pic>
      <p:pic>
        <p:nvPicPr>
          <p:cNvPr id="261" name="Google Shape;261;p35"/>
          <p:cNvPicPr preferRelativeResize="0"/>
          <p:nvPr/>
        </p:nvPicPr>
        <p:blipFill>
          <a:blip r:embed="rId6">
            <a:alphaModFix/>
          </a:blip>
          <a:stretch>
            <a:fillRect/>
          </a:stretch>
        </p:blipFill>
        <p:spPr>
          <a:xfrm>
            <a:off x="2194560" y="457200"/>
            <a:ext cx="2810533" cy="2103120"/>
          </a:xfrm>
          <a:prstGeom prst="rect">
            <a:avLst/>
          </a:prstGeom>
          <a:noFill/>
          <a:ln>
            <a:noFill/>
          </a:ln>
        </p:spPr>
      </p:pic>
      <p:pic>
        <p:nvPicPr>
          <p:cNvPr id="262" name="Google Shape;262;p35"/>
          <p:cNvPicPr preferRelativeResize="0"/>
          <p:nvPr/>
        </p:nvPicPr>
        <p:blipFill>
          <a:blip r:embed="rId7">
            <a:alphaModFix/>
          </a:blip>
          <a:stretch>
            <a:fillRect/>
          </a:stretch>
        </p:blipFill>
        <p:spPr>
          <a:xfrm>
            <a:off x="4379976" y="457200"/>
            <a:ext cx="2810533" cy="2103120"/>
          </a:xfrm>
          <a:prstGeom prst="rect">
            <a:avLst/>
          </a:prstGeom>
          <a:noFill/>
          <a:ln>
            <a:noFill/>
          </a:ln>
        </p:spPr>
      </p:pic>
      <p:pic>
        <p:nvPicPr>
          <p:cNvPr id="263" name="Google Shape;263;p35"/>
          <p:cNvPicPr preferRelativeResize="0"/>
          <p:nvPr/>
        </p:nvPicPr>
        <p:blipFill>
          <a:blip r:embed="rId8">
            <a:alphaModFix/>
          </a:blip>
          <a:stretch>
            <a:fillRect/>
          </a:stretch>
        </p:blipFill>
        <p:spPr>
          <a:xfrm>
            <a:off x="6565392" y="457200"/>
            <a:ext cx="2810533" cy="2103120"/>
          </a:xfrm>
          <a:prstGeom prst="rect">
            <a:avLst/>
          </a:prstGeom>
          <a:noFill/>
          <a:ln>
            <a:noFill/>
          </a:ln>
        </p:spPr>
      </p:pic>
      <p:pic>
        <p:nvPicPr>
          <p:cNvPr id="264" name="Google Shape;264;p35"/>
          <p:cNvPicPr preferRelativeResize="0"/>
          <p:nvPr/>
        </p:nvPicPr>
        <p:blipFill>
          <a:blip r:embed="rId9">
            <a:alphaModFix/>
          </a:blip>
          <a:stretch>
            <a:fillRect/>
          </a:stretch>
        </p:blipFill>
        <p:spPr>
          <a:xfrm>
            <a:off x="4379976" y="2743200"/>
            <a:ext cx="2800973" cy="2103120"/>
          </a:xfrm>
          <a:prstGeom prst="rect">
            <a:avLst/>
          </a:prstGeom>
          <a:noFill/>
          <a:ln>
            <a:noFill/>
          </a:ln>
        </p:spPr>
      </p:pic>
      <p:pic>
        <p:nvPicPr>
          <p:cNvPr id="265" name="Google Shape;265;p35"/>
          <p:cNvPicPr preferRelativeResize="0"/>
          <p:nvPr/>
        </p:nvPicPr>
        <p:blipFill>
          <a:blip r:embed="rId10">
            <a:alphaModFix/>
          </a:blip>
          <a:stretch>
            <a:fillRect/>
          </a:stretch>
        </p:blipFill>
        <p:spPr>
          <a:xfrm>
            <a:off x="6565392" y="2743200"/>
            <a:ext cx="2800973" cy="21031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Precipitation  </a:t>
            </a:r>
            <a:r>
              <a:rPr b="1" lang="en" sz="1800"/>
              <a:t>in DJF</a:t>
            </a:r>
            <a:endParaRPr b="1" sz="1800"/>
          </a:p>
        </p:txBody>
      </p:sp>
      <p:pic>
        <p:nvPicPr>
          <p:cNvPr id="271" name="Google Shape;271;p36"/>
          <p:cNvPicPr preferRelativeResize="0"/>
          <p:nvPr/>
        </p:nvPicPr>
        <p:blipFill>
          <a:blip r:embed="rId3">
            <a:alphaModFix/>
          </a:blip>
          <a:stretch>
            <a:fillRect/>
          </a:stretch>
        </p:blipFill>
        <p:spPr>
          <a:xfrm>
            <a:off x="6638544" y="457200"/>
            <a:ext cx="3040381" cy="2286000"/>
          </a:xfrm>
          <a:prstGeom prst="rect">
            <a:avLst/>
          </a:prstGeom>
          <a:noFill/>
          <a:ln>
            <a:noFill/>
          </a:ln>
        </p:spPr>
      </p:pic>
      <p:pic>
        <p:nvPicPr>
          <p:cNvPr id="272" name="Google Shape;272;p36"/>
          <p:cNvPicPr preferRelativeResize="0"/>
          <p:nvPr/>
        </p:nvPicPr>
        <p:blipFill>
          <a:blip r:embed="rId4">
            <a:alphaModFix/>
          </a:blip>
          <a:stretch>
            <a:fillRect/>
          </a:stretch>
        </p:blipFill>
        <p:spPr>
          <a:xfrm>
            <a:off x="6638544" y="2743200"/>
            <a:ext cx="3051810" cy="2286000"/>
          </a:xfrm>
          <a:prstGeom prst="rect">
            <a:avLst/>
          </a:prstGeom>
          <a:noFill/>
          <a:ln>
            <a:noFill/>
          </a:ln>
        </p:spPr>
      </p:pic>
      <p:pic>
        <p:nvPicPr>
          <p:cNvPr id="273" name="Google Shape;273;p36"/>
          <p:cNvPicPr preferRelativeResize="0"/>
          <p:nvPr/>
        </p:nvPicPr>
        <p:blipFill>
          <a:blip r:embed="rId5">
            <a:alphaModFix/>
          </a:blip>
          <a:stretch>
            <a:fillRect/>
          </a:stretch>
        </p:blipFill>
        <p:spPr>
          <a:xfrm>
            <a:off x="4251960" y="2743200"/>
            <a:ext cx="3048000" cy="2286000"/>
          </a:xfrm>
          <a:prstGeom prst="rect">
            <a:avLst/>
          </a:prstGeom>
          <a:noFill/>
          <a:ln>
            <a:noFill/>
          </a:ln>
        </p:spPr>
      </p:pic>
      <p:pic>
        <p:nvPicPr>
          <p:cNvPr id="274" name="Google Shape;274;p36"/>
          <p:cNvPicPr preferRelativeResize="0"/>
          <p:nvPr/>
        </p:nvPicPr>
        <p:blipFill>
          <a:blip r:embed="rId6">
            <a:alphaModFix/>
          </a:blip>
          <a:stretch>
            <a:fillRect/>
          </a:stretch>
        </p:blipFill>
        <p:spPr>
          <a:xfrm>
            <a:off x="1920240" y="2743200"/>
            <a:ext cx="3049523" cy="2286000"/>
          </a:xfrm>
          <a:prstGeom prst="rect">
            <a:avLst/>
          </a:prstGeom>
          <a:noFill/>
          <a:ln>
            <a:noFill/>
          </a:ln>
        </p:spPr>
      </p:pic>
      <p:pic>
        <p:nvPicPr>
          <p:cNvPr id="275" name="Google Shape;275;p36"/>
          <p:cNvPicPr preferRelativeResize="0"/>
          <p:nvPr/>
        </p:nvPicPr>
        <p:blipFill>
          <a:blip r:embed="rId7">
            <a:alphaModFix/>
          </a:blip>
          <a:stretch>
            <a:fillRect/>
          </a:stretch>
        </p:blipFill>
        <p:spPr>
          <a:xfrm>
            <a:off x="4251960" y="457200"/>
            <a:ext cx="3049523" cy="2286000"/>
          </a:xfrm>
          <a:prstGeom prst="rect">
            <a:avLst/>
          </a:prstGeom>
          <a:noFill/>
          <a:ln>
            <a:noFill/>
          </a:ln>
        </p:spPr>
      </p:pic>
      <p:pic>
        <p:nvPicPr>
          <p:cNvPr id="276" name="Google Shape;276;p36"/>
          <p:cNvPicPr preferRelativeResize="0"/>
          <p:nvPr/>
        </p:nvPicPr>
        <p:blipFill>
          <a:blip r:embed="rId8">
            <a:alphaModFix/>
          </a:blip>
          <a:stretch>
            <a:fillRect/>
          </a:stretch>
        </p:blipFill>
        <p:spPr>
          <a:xfrm>
            <a:off x="1920240" y="457200"/>
            <a:ext cx="3049523" cy="2286000"/>
          </a:xfrm>
          <a:prstGeom prst="rect">
            <a:avLst/>
          </a:prstGeom>
          <a:noFill/>
          <a:ln>
            <a:noFill/>
          </a:ln>
        </p:spPr>
      </p:pic>
      <p:pic>
        <p:nvPicPr>
          <p:cNvPr id="277" name="Google Shape;277;p36"/>
          <p:cNvPicPr preferRelativeResize="0"/>
          <p:nvPr/>
        </p:nvPicPr>
        <p:blipFill>
          <a:blip r:embed="rId9">
            <a:alphaModFix/>
          </a:blip>
          <a:stretch>
            <a:fillRect/>
          </a:stretch>
        </p:blipFill>
        <p:spPr>
          <a:xfrm>
            <a:off x="-457200" y="457200"/>
            <a:ext cx="3049523" cy="2286000"/>
          </a:xfrm>
          <a:prstGeom prst="rect">
            <a:avLst/>
          </a:prstGeom>
          <a:noFill/>
          <a:ln>
            <a:noFill/>
          </a:ln>
        </p:spPr>
      </p:pic>
      <p:pic>
        <p:nvPicPr>
          <p:cNvPr id="278" name="Google Shape;278;p36"/>
          <p:cNvPicPr preferRelativeResize="0"/>
          <p:nvPr/>
        </p:nvPicPr>
        <p:blipFill>
          <a:blip r:embed="rId10">
            <a:alphaModFix/>
          </a:blip>
          <a:stretch>
            <a:fillRect/>
          </a:stretch>
        </p:blipFill>
        <p:spPr>
          <a:xfrm>
            <a:off x="-457200" y="2743200"/>
            <a:ext cx="3049523" cy="2286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P</a:t>
            </a:r>
            <a:r>
              <a:rPr b="1" lang="en" sz="1800"/>
              <a:t>recipitation anomalies are broadly consistent with sea-level pressure</a:t>
            </a:r>
            <a:endParaRPr b="1" sz="1800"/>
          </a:p>
        </p:txBody>
      </p:sp>
      <p:pic>
        <p:nvPicPr>
          <p:cNvPr id="284" name="Google Shape;284;p37"/>
          <p:cNvPicPr preferRelativeResize="0"/>
          <p:nvPr/>
        </p:nvPicPr>
        <p:blipFill>
          <a:blip r:embed="rId3">
            <a:alphaModFix/>
          </a:blip>
          <a:stretch>
            <a:fillRect/>
          </a:stretch>
        </p:blipFill>
        <p:spPr>
          <a:xfrm>
            <a:off x="0" y="914400"/>
            <a:ext cx="4267200" cy="3200400"/>
          </a:xfrm>
          <a:prstGeom prst="rect">
            <a:avLst/>
          </a:prstGeom>
          <a:noFill/>
          <a:ln>
            <a:noFill/>
          </a:ln>
        </p:spPr>
      </p:pic>
      <p:pic>
        <p:nvPicPr>
          <p:cNvPr id="285" name="Google Shape;285;p37"/>
          <p:cNvPicPr preferRelativeResize="0"/>
          <p:nvPr/>
        </p:nvPicPr>
        <p:blipFill>
          <a:blip r:embed="rId4">
            <a:alphaModFix/>
          </a:blip>
          <a:stretch>
            <a:fillRect/>
          </a:stretch>
        </p:blipFill>
        <p:spPr>
          <a:xfrm>
            <a:off x="4572000" y="914400"/>
            <a:ext cx="4267200" cy="3200400"/>
          </a:xfrm>
          <a:prstGeom prst="rect">
            <a:avLst/>
          </a:prstGeom>
          <a:noFill/>
          <a:ln>
            <a:noFill/>
          </a:ln>
        </p:spPr>
      </p:pic>
      <p:sp>
        <p:nvSpPr>
          <p:cNvPr id="286" name="Google Shape;286;p37"/>
          <p:cNvSpPr txBox="1"/>
          <p:nvPr/>
        </p:nvSpPr>
        <p:spPr>
          <a:xfrm>
            <a:off x="1584425" y="4228175"/>
            <a:ext cx="5777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As sea-level pressure, precipitation shows a good degree of additivity (for the surface pattern)</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311700" y="12070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Stationary wave vector in atmosphere-only simulations (Plumb, 1985)</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9"/>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Static stability: summer vs. winter (pan-Arctic experiment)</a:t>
            </a:r>
            <a:endParaRPr b="1" sz="1800"/>
          </a:p>
        </p:txBody>
      </p:sp>
      <p:sp>
        <p:nvSpPr>
          <p:cNvPr id="297" name="Google Shape;297;p39"/>
          <p:cNvSpPr txBox="1"/>
          <p:nvPr/>
        </p:nvSpPr>
        <p:spPr>
          <a:xfrm>
            <a:off x="381000" y="45720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FFFF"/>
                </a:solidFill>
              </a:rPr>
              <a:t>Okhotsk</a:t>
            </a:r>
            <a:r>
              <a:rPr lang="en">
                <a:solidFill>
                  <a:srgbClr val="9900FF"/>
                </a:solidFill>
              </a:rPr>
              <a:t>,</a:t>
            </a:r>
            <a:r>
              <a:rPr lang="en">
                <a:solidFill>
                  <a:srgbClr val="BF9000"/>
                </a:solidFill>
              </a:rPr>
              <a:t> </a:t>
            </a:r>
            <a:r>
              <a:rPr lang="en">
                <a:solidFill>
                  <a:srgbClr val="0000FF"/>
                </a:solidFill>
              </a:rPr>
              <a:t>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BF9000"/>
                </a:solidFill>
              </a:rPr>
              <a:t>Irminger-Nordic Seas,</a:t>
            </a:r>
            <a:r>
              <a:rPr lang="en">
                <a:solidFill>
                  <a:schemeClr val="dk1"/>
                </a:solidFill>
              </a:rPr>
              <a:t> </a:t>
            </a:r>
            <a:r>
              <a:rPr lang="en">
                <a:solidFill>
                  <a:srgbClr val="FF0000"/>
                </a:solidFill>
              </a:rPr>
              <a:t>Barents-Kara</a:t>
            </a:r>
            <a:endParaRPr>
              <a:solidFill>
                <a:srgbClr val="FF0000"/>
              </a:solidFill>
            </a:endParaRPr>
          </a:p>
        </p:txBody>
      </p:sp>
      <p:pic>
        <p:nvPicPr>
          <p:cNvPr id="298" name="Google Shape;298;p39"/>
          <p:cNvPicPr preferRelativeResize="0"/>
          <p:nvPr/>
        </p:nvPicPr>
        <p:blipFill>
          <a:blip r:embed="rId3">
            <a:alphaModFix/>
          </a:blip>
          <a:stretch>
            <a:fillRect/>
          </a:stretch>
        </p:blipFill>
        <p:spPr>
          <a:xfrm>
            <a:off x="4572000" y="914400"/>
            <a:ext cx="4267200" cy="3200400"/>
          </a:xfrm>
          <a:prstGeom prst="rect">
            <a:avLst/>
          </a:prstGeom>
          <a:noFill/>
          <a:ln>
            <a:noFill/>
          </a:ln>
        </p:spPr>
      </p:pic>
      <p:pic>
        <p:nvPicPr>
          <p:cNvPr id="299" name="Google Shape;299;p39"/>
          <p:cNvPicPr preferRelativeResize="0"/>
          <p:nvPr/>
        </p:nvPicPr>
        <p:blipFill>
          <a:blip r:embed="rId4">
            <a:alphaModFix/>
          </a:blip>
          <a:stretch>
            <a:fillRect/>
          </a:stretch>
        </p:blipFill>
        <p:spPr>
          <a:xfrm>
            <a:off x="457200" y="914400"/>
            <a:ext cx="4256531" cy="3200400"/>
          </a:xfrm>
          <a:prstGeom prst="rect">
            <a:avLst/>
          </a:prstGeom>
          <a:noFill/>
          <a:ln>
            <a:noFill/>
          </a:ln>
        </p:spPr>
      </p:pic>
      <p:sp>
        <p:nvSpPr>
          <p:cNvPr id="300" name="Google Shape;300;p39"/>
          <p:cNvSpPr txBox="1"/>
          <p:nvPr/>
        </p:nvSpPr>
        <p:spPr>
          <a:xfrm>
            <a:off x="1369575" y="3910875"/>
            <a:ext cx="22674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Summer</a:t>
            </a:r>
            <a:endParaRPr/>
          </a:p>
        </p:txBody>
      </p:sp>
      <p:sp>
        <p:nvSpPr>
          <p:cNvPr id="301" name="Google Shape;301;p39"/>
          <p:cNvSpPr txBox="1"/>
          <p:nvPr/>
        </p:nvSpPr>
        <p:spPr>
          <a:xfrm>
            <a:off x="5789175" y="3910875"/>
            <a:ext cx="22674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winter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0"/>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Regional vertical wind </a:t>
            </a:r>
            <a:r>
              <a:rPr b="1" lang="en" sz="1800"/>
              <a:t>profiles</a:t>
            </a:r>
            <a:endParaRPr b="1" sz="1800"/>
          </a:p>
        </p:txBody>
      </p:sp>
      <p:sp>
        <p:nvSpPr>
          <p:cNvPr id="307" name="Google Shape;307;p40"/>
          <p:cNvSpPr txBox="1"/>
          <p:nvPr/>
        </p:nvSpPr>
        <p:spPr>
          <a:xfrm>
            <a:off x="381000" y="45720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FFFF"/>
                </a:solidFill>
              </a:rPr>
              <a:t>Okhotsk</a:t>
            </a:r>
            <a:r>
              <a:rPr lang="en">
                <a:solidFill>
                  <a:srgbClr val="9900FF"/>
                </a:solidFill>
              </a:rPr>
              <a:t>,</a:t>
            </a:r>
            <a:r>
              <a:rPr lang="en">
                <a:solidFill>
                  <a:srgbClr val="BF9000"/>
                </a:solidFill>
              </a:rPr>
              <a:t> </a:t>
            </a:r>
            <a:r>
              <a:rPr lang="en">
                <a:solidFill>
                  <a:srgbClr val="0000FF"/>
                </a:solidFill>
              </a:rPr>
              <a:t>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BF9000"/>
                </a:solidFill>
              </a:rPr>
              <a:t>Irminger-Nordic Seas,</a:t>
            </a:r>
            <a:r>
              <a:rPr lang="en">
                <a:solidFill>
                  <a:schemeClr val="dk1"/>
                </a:solidFill>
              </a:rPr>
              <a:t> </a:t>
            </a:r>
            <a:r>
              <a:rPr lang="en">
                <a:solidFill>
                  <a:srgbClr val="FF0000"/>
                </a:solidFill>
              </a:rPr>
              <a:t>Barents-Kara</a:t>
            </a:r>
            <a:endParaRPr>
              <a:solidFill>
                <a:srgbClr val="FF0000"/>
              </a:solidFill>
            </a:endParaRPr>
          </a:p>
        </p:txBody>
      </p:sp>
      <p:sp>
        <p:nvSpPr>
          <p:cNvPr id="308" name="Google Shape;308;p40"/>
          <p:cNvSpPr txBox="1"/>
          <p:nvPr/>
        </p:nvSpPr>
        <p:spPr>
          <a:xfrm>
            <a:off x="2669625" y="3986650"/>
            <a:ext cx="43425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Note: negative values indicate upward velocities</a:t>
            </a:r>
            <a:endParaRPr/>
          </a:p>
        </p:txBody>
      </p:sp>
      <p:pic>
        <p:nvPicPr>
          <p:cNvPr id="309" name="Google Shape;309;p40"/>
          <p:cNvPicPr preferRelativeResize="0"/>
          <p:nvPr/>
        </p:nvPicPr>
        <p:blipFill>
          <a:blip r:embed="rId3">
            <a:alphaModFix/>
          </a:blip>
          <a:stretch>
            <a:fillRect/>
          </a:stretch>
        </p:blipFill>
        <p:spPr>
          <a:xfrm>
            <a:off x="4572000" y="914400"/>
            <a:ext cx="4267200" cy="3200400"/>
          </a:xfrm>
          <a:prstGeom prst="rect">
            <a:avLst/>
          </a:prstGeom>
          <a:noFill/>
          <a:ln>
            <a:noFill/>
          </a:ln>
        </p:spPr>
      </p:pic>
      <p:pic>
        <p:nvPicPr>
          <p:cNvPr id="310" name="Google Shape;310;p40"/>
          <p:cNvPicPr preferRelativeResize="0"/>
          <p:nvPr/>
        </p:nvPicPr>
        <p:blipFill>
          <a:blip r:embed="rId4">
            <a:alphaModFix/>
          </a:blip>
          <a:stretch>
            <a:fillRect/>
          </a:stretch>
        </p:blipFill>
        <p:spPr>
          <a:xfrm>
            <a:off x="457200" y="914400"/>
            <a:ext cx="4267200" cy="3200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Stability in pan-Arctic vs. regional experiments</a:t>
            </a:r>
            <a:endParaRPr b="1" sz="1800"/>
          </a:p>
        </p:txBody>
      </p:sp>
      <p:pic>
        <p:nvPicPr>
          <p:cNvPr id="316" name="Google Shape;316;p41"/>
          <p:cNvPicPr preferRelativeResize="0"/>
          <p:nvPr/>
        </p:nvPicPr>
        <p:blipFill>
          <a:blip r:embed="rId3">
            <a:alphaModFix/>
          </a:blip>
          <a:stretch>
            <a:fillRect/>
          </a:stretch>
        </p:blipFill>
        <p:spPr>
          <a:xfrm>
            <a:off x="4572000" y="914400"/>
            <a:ext cx="4267200" cy="3200400"/>
          </a:xfrm>
          <a:prstGeom prst="rect">
            <a:avLst/>
          </a:prstGeom>
          <a:noFill/>
          <a:ln>
            <a:noFill/>
          </a:ln>
        </p:spPr>
      </p:pic>
      <p:sp>
        <p:nvSpPr>
          <p:cNvPr id="317" name="Google Shape;317;p41"/>
          <p:cNvSpPr txBox="1"/>
          <p:nvPr/>
        </p:nvSpPr>
        <p:spPr>
          <a:xfrm>
            <a:off x="381000" y="45720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FFFF"/>
                </a:solidFill>
              </a:rPr>
              <a:t>Okhotsk</a:t>
            </a:r>
            <a:r>
              <a:rPr lang="en">
                <a:solidFill>
                  <a:srgbClr val="9900FF"/>
                </a:solidFill>
              </a:rPr>
              <a:t>,</a:t>
            </a:r>
            <a:r>
              <a:rPr lang="en">
                <a:solidFill>
                  <a:srgbClr val="BF9000"/>
                </a:solidFill>
              </a:rPr>
              <a:t> </a:t>
            </a:r>
            <a:r>
              <a:rPr lang="en">
                <a:solidFill>
                  <a:srgbClr val="0000FF"/>
                </a:solidFill>
              </a:rPr>
              <a:t>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BF9000"/>
                </a:solidFill>
              </a:rPr>
              <a:t>Irminger-Nordic Seas,</a:t>
            </a:r>
            <a:r>
              <a:rPr lang="en">
                <a:solidFill>
                  <a:schemeClr val="dk1"/>
                </a:solidFill>
              </a:rPr>
              <a:t> </a:t>
            </a:r>
            <a:r>
              <a:rPr lang="en">
                <a:solidFill>
                  <a:srgbClr val="FF0000"/>
                </a:solidFill>
              </a:rPr>
              <a:t>Barents-Kara</a:t>
            </a:r>
            <a:endParaRPr>
              <a:solidFill>
                <a:srgbClr val="FF0000"/>
              </a:solidFill>
            </a:endParaRPr>
          </a:p>
        </p:txBody>
      </p:sp>
      <p:pic>
        <p:nvPicPr>
          <p:cNvPr id="318" name="Google Shape;318;p41"/>
          <p:cNvPicPr preferRelativeResize="0"/>
          <p:nvPr/>
        </p:nvPicPr>
        <p:blipFill>
          <a:blip r:embed="rId4">
            <a:alphaModFix/>
          </a:blip>
          <a:stretch>
            <a:fillRect/>
          </a:stretch>
        </p:blipFill>
        <p:spPr>
          <a:xfrm>
            <a:off x="457200" y="914400"/>
            <a:ext cx="4267200" cy="3200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Description the extended PAMIP protocol</a:t>
            </a:r>
            <a:endParaRPr b="1" sz="1800"/>
          </a:p>
        </p:txBody>
      </p:sp>
      <p:pic>
        <p:nvPicPr>
          <p:cNvPr id="69" name="Google Shape;69;p15"/>
          <p:cNvPicPr preferRelativeResize="0"/>
          <p:nvPr/>
        </p:nvPicPr>
        <p:blipFill>
          <a:blip r:embed="rId3">
            <a:alphaModFix/>
          </a:blip>
          <a:stretch>
            <a:fillRect/>
          </a:stretch>
        </p:blipFill>
        <p:spPr>
          <a:xfrm>
            <a:off x="4572000" y="1447800"/>
            <a:ext cx="4273475" cy="3200400"/>
          </a:xfrm>
          <a:prstGeom prst="rect">
            <a:avLst/>
          </a:prstGeom>
          <a:noFill/>
          <a:ln>
            <a:noFill/>
          </a:ln>
        </p:spPr>
      </p:pic>
      <p:sp>
        <p:nvSpPr>
          <p:cNvPr id="70" name="Google Shape;70;p15"/>
          <p:cNvSpPr txBox="1"/>
          <p:nvPr>
            <p:ph idx="1" type="body"/>
          </p:nvPr>
        </p:nvSpPr>
        <p:spPr>
          <a:xfrm>
            <a:off x="311700" y="4782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Combining the present-day (</a:t>
            </a:r>
            <a:r>
              <a:rPr b="1" lang="en">
                <a:solidFill>
                  <a:srgbClr val="000000"/>
                </a:solidFill>
              </a:rPr>
              <a:t>pdSST-pdSIC</a:t>
            </a:r>
            <a:r>
              <a:rPr lang="en">
                <a:solidFill>
                  <a:srgbClr val="000000"/>
                </a:solidFill>
              </a:rPr>
              <a:t>) and projected future Arctic SIC and SST masks (</a:t>
            </a:r>
            <a:r>
              <a:rPr b="1" lang="en">
                <a:solidFill>
                  <a:srgbClr val="000000"/>
                </a:solidFill>
              </a:rPr>
              <a:t>pdSST-futArcSIC</a:t>
            </a:r>
            <a:r>
              <a:rPr lang="en">
                <a:solidFill>
                  <a:srgbClr val="000000"/>
                </a:solidFill>
              </a:rPr>
              <a:t>), we define new masks by setting SIC and SST to its present-day state everywhere except over </a:t>
            </a:r>
            <a:r>
              <a:rPr i="1" lang="en">
                <a:solidFill>
                  <a:srgbClr val="000000"/>
                </a:solidFill>
              </a:rPr>
              <a:t>specific</a:t>
            </a:r>
            <a:r>
              <a:rPr lang="en">
                <a:solidFill>
                  <a:srgbClr val="000000"/>
                </a:solidFill>
              </a:rPr>
              <a:t> regions, where the </a:t>
            </a:r>
            <a:r>
              <a:rPr lang="en">
                <a:solidFill>
                  <a:srgbClr val="000000"/>
                </a:solidFill>
              </a:rPr>
              <a:t>projected future Arctic state is chosen instead. </a:t>
            </a:r>
            <a:endParaRPr>
              <a:solidFill>
                <a:srgbClr val="000000"/>
              </a:solidFill>
            </a:endParaRPr>
          </a:p>
          <a:p>
            <a:pPr indent="0" lvl="0" marL="0" rtl="0" algn="l">
              <a:spcBef>
                <a:spcPts val="1600"/>
              </a:spcBef>
              <a:spcAft>
                <a:spcPts val="0"/>
              </a:spcAft>
              <a:buNone/>
            </a:pPr>
            <a:r>
              <a:t/>
            </a:r>
            <a:endParaRPr sz="1400">
              <a:solidFill>
                <a:srgbClr val="000000"/>
              </a:solidFill>
            </a:endParaRPr>
          </a:p>
          <a:p>
            <a:pPr indent="0" lvl="0" marL="0" rtl="0" algn="l">
              <a:spcBef>
                <a:spcPts val="1600"/>
              </a:spcBef>
              <a:spcAft>
                <a:spcPts val="0"/>
              </a:spcAft>
              <a:buNone/>
            </a:pPr>
            <a:r>
              <a:rPr lang="en" sz="1400">
                <a:solidFill>
                  <a:srgbClr val="000000"/>
                </a:solidFill>
              </a:rPr>
              <a:t>The following </a:t>
            </a:r>
            <a:r>
              <a:rPr i="1" lang="en" sz="1400">
                <a:solidFill>
                  <a:schemeClr val="dk1"/>
                </a:solidFill>
              </a:rPr>
              <a:t>specific </a:t>
            </a:r>
            <a:r>
              <a:rPr lang="en" sz="1400">
                <a:solidFill>
                  <a:srgbClr val="000000"/>
                </a:solidFill>
              </a:rPr>
              <a:t>regions are chosen: </a:t>
            </a:r>
            <a:endParaRPr sz="1400">
              <a:solidFill>
                <a:srgbClr val="000000"/>
              </a:solidFill>
            </a:endParaRPr>
          </a:p>
          <a:p>
            <a:pPr indent="-317500" lvl="0" marL="457200" rtl="0" algn="l">
              <a:spcBef>
                <a:spcPts val="1600"/>
              </a:spcBef>
              <a:spcAft>
                <a:spcPts val="0"/>
              </a:spcAft>
              <a:buClr>
                <a:srgbClr val="0B5394"/>
              </a:buClr>
              <a:buSzPts val="1400"/>
              <a:buAutoNum type="arabicPeriod"/>
            </a:pPr>
            <a:r>
              <a:rPr lang="en" sz="1400">
                <a:solidFill>
                  <a:srgbClr val="0B5394"/>
                </a:solidFill>
              </a:rPr>
              <a:t>Central Arctic (pdSST-fut</a:t>
            </a:r>
            <a:r>
              <a:rPr b="1" lang="en" sz="1400">
                <a:solidFill>
                  <a:srgbClr val="0B5394"/>
                </a:solidFill>
              </a:rPr>
              <a:t>CentArc</a:t>
            </a:r>
            <a:r>
              <a:rPr lang="en" sz="1400">
                <a:solidFill>
                  <a:srgbClr val="0B5394"/>
                </a:solidFill>
              </a:rPr>
              <a:t>SIC)</a:t>
            </a:r>
            <a:endParaRPr sz="1400">
              <a:solidFill>
                <a:srgbClr val="0B5394"/>
              </a:solidFill>
            </a:endParaRPr>
          </a:p>
          <a:p>
            <a:pPr indent="-317500" lvl="0" marL="457200" rtl="0" algn="l">
              <a:spcBef>
                <a:spcPts val="0"/>
              </a:spcBef>
              <a:spcAft>
                <a:spcPts val="0"/>
              </a:spcAft>
              <a:buClr>
                <a:srgbClr val="38761D"/>
              </a:buClr>
              <a:buSzPts val="1400"/>
              <a:buAutoNum type="arabicPeriod"/>
            </a:pPr>
            <a:r>
              <a:rPr lang="en" sz="1400" u="sng">
                <a:solidFill>
                  <a:srgbClr val="38761D"/>
                </a:solidFill>
              </a:rPr>
              <a:t>Barents-Kara</a:t>
            </a:r>
            <a:r>
              <a:rPr lang="en" sz="1400">
                <a:solidFill>
                  <a:srgbClr val="38761D"/>
                </a:solidFill>
              </a:rPr>
              <a:t> (pdSST-fut</a:t>
            </a:r>
            <a:r>
              <a:rPr b="1" lang="en" sz="1400">
                <a:solidFill>
                  <a:srgbClr val="38761D"/>
                </a:solidFill>
              </a:rPr>
              <a:t>BKSeas</a:t>
            </a:r>
            <a:r>
              <a:rPr lang="en" sz="1400">
                <a:solidFill>
                  <a:srgbClr val="38761D"/>
                </a:solidFill>
              </a:rPr>
              <a:t>SIC)</a:t>
            </a:r>
            <a:endParaRPr sz="1400">
              <a:solidFill>
                <a:srgbClr val="38761D"/>
              </a:solidFill>
            </a:endParaRPr>
          </a:p>
          <a:p>
            <a:pPr indent="-317500" lvl="0" marL="457200" rtl="0" algn="l">
              <a:spcBef>
                <a:spcPts val="0"/>
              </a:spcBef>
              <a:spcAft>
                <a:spcPts val="0"/>
              </a:spcAft>
              <a:buClr>
                <a:srgbClr val="FF0000"/>
              </a:buClr>
              <a:buSzPts val="1400"/>
              <a:buAutoNum type="arabicPeriod"/>
            </a:pPr>
            <a:r>
              <a:rPr lang="en" sz="1400">
                <a:solidFill>
                  <a:srgbClr val="FF0000"/>
                </a:solidFill>
              </a:rPr>
              <a:t>Hudson-Baffin-Labrador (pdSST-fut</a:t>
            </a:r>
            <a:r>
              <a:rPr b="1" lang="en" sz="1400">
                <a:solidFill>
                  <a:srgbClr val="FF0000"/>
                </a:solidFill>
              </a:rPr>
              <a:t>HudBafLab</a:t>
            </a:r>
            <a:r>
              <a:rPr lang="en" sz="1400">
                <a:solidFill>
                  <a:srgbClr val="FF0000"/>
                </a:solidFill>
              </a:rPr>
              <a:t>SIC)</a:t>
            </a:r>
            <a:endParaRPr sz="1400">
              <a:solidFill>
                <a:srgbClr val="FF0000"/>
              </a:solidFill>
            </a:endParaRPr>
          </a:p>
          <a:p>
            <a:pPr indent="-317500" lvl="0" marL="457200" rtl="0" algn="l">
              <a:spcBef>
                <a:spcPts val="0"/>
              </a:spcBef>
              <a:spcAft>
                <a:spcPts val="0"/>
              </a:spcAft>
              <a:buClr>
                <a:srgbClr val="BF9000"/>
              </a:buClr>
              <a:buSzPts val="1400"/>
              <a:buAutoNum type="arabicPeriod"/>
            </a:pPr>
            <a:r>
              <a:rPr lang="en" sz="1400" u="sng">
                <a:solidFill>
                  <a:srgbClr val="BF9000"/>
                </a:solidFill>
              </a:rPr>
              <a:t>Okhotsk</a:t>
            </a:r>
            <a:r>
              <a:rPr lang="en" sz="1400">
                <a:solidFill>
                  <a:srgbClr val="BF9000"/>
                </a:solidFill>
              </a:rPr>
              <a:t> (pdSST-fu</a:t>
            </a:r>
            <a:r>
              <a:rPr b="1" lang="en" sz="1400">
                <a:solidFill>
                  <a:srgbClr val="BF9000"/>
                </a:solidFill>
              </a:rPr>
              <a:t>tOkhotsk</a:t>
            </a:r>
            <a:r>
              <a:rPr lang="en" sz="1400">
                <a:solidFill>
                  <a:srgbClr val="BF9000"/>
                </a:solidFill>
              </a:rPr>
              <a:t>SIC)</a:t>
            </a:r>
            <a:endParaRPr sz="1400">
              <a:solidFill>
                <a:srgbClr val="BF9000"/>
              </a:solidFill>
            </a:endParaRPr>
          </a:p>
          <a:p>
            <a:pPr indent="-317500" lvl="0" marL="457200" rtl="0" algn="l">
              <a:spcBef>
                <a:spcPts val="0"/>
              </a:spcBef>
              <a:spcAft>
                <a:spcPts val="0"/>
              </a:spcAft>
              <a:buClr>
                <a:srgbClr val="A64D79"/>
              </a:buClr>
              <a:buSzPts val="1400"/>
              <a:buAutoNum type="arabicPeriod"/>
            </a:pPr>
            <a:r>
              <a:rPr lang="en" sz="1400">
                <a:solidFill>
                  <a:srgbClr val="A64D79"/>
                </a:solidFill>
              </a:rPr>
              <a:t>Beaufort-East Siberian-Laptev (pdSST-fut</a:t>
            </a:r>
            <a:r>
              <a:rPr b="1" lang="en" sz="1400">
                <a:solidFill>
                  <a:srgbClr val="A64D79"/>
                </a:solidFill>
              </a:rPr>
              <a:t>BeaufSib</a:t>
            </a:r>
            <a:r>
              <a:rPr lang="en" sz="1400">
                <a:solidFill>
                  <a:srgbClr val="A64D79"/>
                </a:solidFill>
              </a:rPr>
              <a:t>SIC)</a:t>
            </a:r>
            <a:endParaRPr sz="1400">
              <a:solidFill>
                <a:srgbClr val="A64D79"/>
              </a:solidFill>
            </a:endParaRPr>
          </a:p>
          <a:p>
            <a:pPr indent="-317500" lvl="0" marL="457200" rtl="0" algn="l">
              <a:spcBef>
                <a:spcPts val="0"/>
              </a:spcBef>
              <a:spcAft>
                <a:spcPts val="0"/>
              </a:spcAft>
              <a:buClr>
                <a:srgbClr val="F1C232"/>
              </a:buClr>
              <a:buSzPts val="1400"/>
              <a:buAutoNum type="arabicPeriod"/>
            </a:pPr>
            <a:r>
              <a:rPr lang="en" sz="1400">
                <a:solidFill>
                  <a:srgbClr val="F1C232"/>
                </a:solidFill>
              </a:rPr>
              <a:t>Irminger-Nordic Seas (pdSST-fut</a:t>
            </a:r>
            <a:r>
              <a:rPr b="1" lang="en" sz="1400">
                <a:solidFill>
                  <a:srgbClr val="F1C232"/>
                </a:solidFill>
              </a:rPr>
              <a:t>IrminNor</a:t>
            </a:r>
            <a:r>
              <a:rPr lang="en" sz="1400">
                <a:solidFill>
                  <a:srgbClr val="F1C232"/>
                </a:solidFill>
              </a:rPr>
              <a:t>SIC)</a:t>
            </a:r>
            <a:endParaRPr sz="1400">
              <a:solidFill>
                <a:srgbClr val="F1C232"/>
              </a:solidFill>
            </a:endParaRPr>
          </a:p>
          <a:p>
            <a:pPr indent="-317500" lvl="0" marL="457200" rtl="0" algn="l">
              <a:spcBef>
                <a:spcPts val="0"/>
              </a:spcBef>
              <a:spcAft>
                <a:spcPts val="0"/>
              </a:spcAft>
              <a:buClr>
                <a:srgbClr val="783F04"/>
              </a:buClr>
              <a:buSzPts val="1400"/>
              <a:buAutoNum type="arabicPeriod"/>
            </a:pPr>
            <a:r>
              <a:rPr lang="en" sz="1400">
                <a:solidFill>
                  <a:srgbClr val="783F04"/>
                </a:solidFill>
              </a:rPr>
              <a:t>Bering-Chukchi (pdSST-fut</a:t>
            </a:r>
            <a:r>
              <a:rPr b="1" lang="en" sz="1400">
                <a:solidFill>
                  <a:srgbClr val="783F04"/>
                </a:solidFill>
              </a:rPr>
              <a:t>BerChuk</a:t>
            </a:r>
            <a:r>
              <a:rPr lang="en" sz="1400">
                <a:solidFill>
                  <a:srgbClr val="783F04"/>
                </a:solidFill>
              </a:rPr>
              <a:t>SIC)</a:t>
            </a:r>
            <a:endParaRPr sz="1400">
              <a:solidFill>
                <a:srgbClr val="783F04"/>
              </a:solidFill>
            </a:endParaRPr>
          </a:p>
          <a:p>
            <a:pPr indent="0" lvl="0" marL="0" rtl="0" algn="l">
              <a:spcBef>
                <a:spcPts val="1600"/>
              </a:spcBef>
              <a:spcAft>
                <a:spcPts val="1600"/>
              </a:spcAft>
              <a:buNone/>
            </a:pPr>
            <a:r>
              <a:t/>
            </a:r>
            <a:endParaRPr/>
          </a:p>
        </p:txBody>
      </p:sp>
      <p:sp>
        <p:nvSpPr>
          <p:cNvPr id="71" name="Google Shape;71;p15"/>
          <p:cNvSpPr/>
          <p:nvPr/>
        </p:nvSpPr>
        <p:spPr>
          <a:xfrm>
            <a:off x="5551200" y="4178808"/>
            <a:ext cx="2469000" cy="33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2"/>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Regional vertical wind profiles</a:t>
            </a:r>
            <a:endParaRPr b="1" sz="1800"/>
          </a:p>
        </p:txBody>
      </p:sp>
      <p:sp>
        <p:nvSpPr>
          <p:cNvPr id="324" name="Google Shape;324;p42"/>
          <p:cNvSpPr txBox="1"/>
          <p:nvPr/>
        </p:nvSpPr>
        <p:spPr>
          <a:xfrm>
            <a:off x="381000" y="45720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FFFF"/>
                </a:solidFill>
              </a:rPr>
              <a:t>Okhotsk</a:t>
            </a:r>
            <a:r>
              <a:rPr lang="en">
                <a:solidFill>
                  <a:srgbClr val="9900FF"/>
                </a:solidFill>
              </a:rPr>
              <a:t>,</a:t>
            </a:r>
            <a:r>
              <a:rPr lang="en">
                <a:solidFill>
                  <a:srgbClr val="BF9000"/>
                </a:solidFill>
              </a:rPr>
              <a:t> </a:t>
            </a:r>
            <a:r>
              <a:rPr lang="en">
                <a:solidFill>
                  <a:srgbClr val="0000FF"/>
                </a:solidFill>
              </a:rPr>
              <a:t>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BF9000"/>
                </a:solidFill>
              </a:rPr>
              <a:t>Irminger-Nordic</a:t>
            </a:r>
            <a:r>
              <a:rPr lang="en"/>
              <a:t>, </a:t>
            </a:r>
            <a:r>
              <a:rPr lang="en">
                <a:solidFill>
                  <a:srgbClr val="FF0000"/>
                </a:solidFill>
              </a:rPr>
              <a:t>Barents-Kara</a:t>
            </a:r>
            <a:endParaRPr>
              <a:solidFill>
                <a:srgbClr val="FF0000"/>
              </a:solidFill>
            </a:endParaRPr>
          </a:p>
        </p:txBody>
      </p:sp>
      <p:sp>
        <p:nvSpPr>
          <p:cNvPr id="325" name="Google Shape;325;p42"/>
          <p:cNvSpPr txBox="1"/>
          <p:nvPr/>
        </p:nvSpPr>
        <p:spPr>
          <a:xfrm>
            <a:off x="4574625" y="3986650"/>
            <a:ext cx="43425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Vertical profile over each region of corresponding regional experiment</a:t>
            </a:r>
            <a:endParaRPr/>
          </a:p>
        </p:txBody>
      </p:sp>
      <p:sp>
        <p:nvSpPr>
          <p:cNvPr id="326" name="Google Shape;326;p42"/>
          <p:cNvSpPr txBox="1"/>
          <p:nvPr/>
        </p:nvSpPr>
        <p:spPr>
          <a:xfrm>
            <a:off x="231225" y="3986650"/>
            <a:ext cx="4342500" cy="4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Vertical profile over each region in pdSST-futArcSIC</a:t>
            </a:r>
            <a:endParaRPr/>
          </a:p>
        </p:txBody>
      </p:sp>
      <p:pic>
        <p:nvPicPr>
          <p:cNvPr id="327" name="Google Shape;327;p42"/>
          <p:cNvPicPr preferRelativeResize="0"/>
          <p:nvPr/>
        </p:nvPicPr>
        <p:blipFill>
          <a:blip r:embed="rId3">
            <a:alphaModFix/>
          </a:blip>
          <a:stretch>
            <a:fillRect/>
          </a:stretch>
        </p:blipFill>
        <p:spPr>
          <a:xfrm>
            <a:off x="4572000" y="914400"/>
            <a:ext cx="4267200" cy="3200400"/>
          </a:xfrm>
          <a:prstGeom prst="rect">
            <a:avLst/>
          </a:prstGeom>
          <a:noFill/>
          <a:ln>
            <a:noFill/>
          </a:ln>
        </p:spPr>
      </p:pic>
      <p:pic>
        <p:nvPicPr>
          <p:cNvPr id="328" name="Google Shape;328;p42"/>
          <p:cNvPicPr preferRelativeResize="0"/>
          <p:nvPr/>
        </p:nvPicPr>
        <p:blipFill>
          <a:blip r:embed="rId4">
            <a:alphaModFix/>
          </a:blip>
          <a:stretch>
            <a:fillRect/>
          </a:stretch>
        </p:blipFill>
        <p:spPr>
          <a:xfrm>
            <a:off x="457200" y="914400"/>
            <a:ext cx="4267200" cy="3200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3"/>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A summary of the PAMIP atmosphere-only simulations completed at BSC</a:t>
            </a:r>
            <a:endParaRPr b="1" sz="1800"/>
          </a:p>
        </p:txBody>
      </p:sp>
      <p:sp>
        <p:nvSpPr>
          <p:cNvPr id="334" name="Google Shape;334;p43"/>
          <p:cNvSpPr txBox="1"/>
          <p:nvPr>
            <p:ph idx="1" type="body"/>
          </p:nvPr>
        </p:nvSpPr>
        <p:spPr>
          <a:xfrm>
            <a:off x="220250" y="466675"/>
            <a:ext cx="880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000000"/>
                </a:solidFill>
              </a:rPr>
              <a:t>Model</a:t>
            </a:r>
            <a:r>
              <a:rPr lang="en" sz="1400">
                <a:solidFill>
                  <a:srgbClr val="000000"/>
                </a:solidFill>
              </a:rPr>
              <a:t>: EC-Earth v3.3 (CMIP6 production): </a:t>
            </a:r>
            <a:r>
              <a:rPr lang="en" sz="1400">
                <a:solidFill>
                  <a:schemeClr val="dk1"/>
                </a:solidFill>
              </a:rPr>
              <a:t> atmosphere IFS T255, 91 vertical levels.</a:t>
            </a:r>
            <a:endParaRPr sz="1400">
              <a:solidFill>
                <a:srgbClr val="000000"/>
              </a:solidFill>
            </a:endParaRPr>
          </a:p>
          <a:p>
            <a:pPr indent="0" lvl="0" marL="0" rtl="0" algn="l">
              <a:spcBef>
                <a:spcPts val="1600"/>
              </a:spcBef>
              <a:spcAft>
                <a:spcPts val="0"/>
              </a:spcAft>
              <a:buNone/>
            </a:pPr>
            <a:r>
              <a:rPr b="1" lang="en" sz="1400">
                <a:solidFill>
                  <a:srgbClr val="000000"/>
                </a:solidFill>
              </a:rPr>
              <a:t>Configuration</a:t>
            </a:r>
            <a:r>
              <a:rPr lang="en" sz="1400">
                <a:solidFill>
                  <a:srgbClr val="000000"/>
                </a:solidFill>
              </a:rPr>
              <a:t>:</a:t>
            </a:r>
            <a:r>
              <a:rPr lang="en" sz="1400">
                <a:solidFill>
                  <a:schemeClr val="dk1"/>
                </a:solidFill>
              </a:rPr>
              <a:t> </a:t>
            </a:r>
            <a:r>
              <a:rPr lang="en" sz="1400">
                <a:solidFill>
                  <a:srgbClr val="0000FF"/>
                </a:solidFill>
              </a:rPr>
              <a:t>atmosphere-only 1-year simulations*</a:t>
            </a:r>
            <a:r>
              <a:rPr lang="en" sz="1400">
                <a:solidFill>
                  <a:srgbClr val="000000"/>
                </a:solidFill>
              </a:rPr>
              <a:t> (150 members)</a:t>
            </a:r>
            <a:endParaRPr sz="1400">
              <a:solidFill>
                <a:srgbClr val="000000"/>
              </a:solidFill>
            </a:endParaRPr>
          </a:p>
          <a:p>
            <a:pPr indent="0" lvl="0" marL="0" rtl="0" algn="l">
              <a:spcBef>
                <a:spcPts val="1600"/>
              </a:spcBef>
              <a:spcAft>
                <a:spcPts val="0"/>
              </a:spcAft>
              <a:buNone/>
            </a:pPr>
            <a:r>
              <a:rPr lang="en" sz="1200">
                <a:solidFill>
                  <a:srgbClr val="000000"/>
                </a:solidFill>
              </a:rPr>
              <a:t>NB: we also ran </a:t>
            </a:r>
            <a:r>
              <a:rPr lang="en" sz="1200">
                <a:solidFill>
                  <a:srgbClr val="FF0000"/>
                </a:solidFill>
              </a:rPr>
              <a:t>coupled 1-year simulations*</a:t>
            </a:r>
            <a:r>
              <a:rPr lang="en" sz="1200">
                <a:solidFill>
                  <a:srgbClr val="000000"/>
                </a:solidFill>
              </a:rPr>
              <a:t> (150 members), and </a:t>
            </a:r>
            <a:r>
              <a:rPr lang="en" sz="1200">
                <a:solidFill>
                  <a:srgbClr val="FF00FF"/>
                </a:solidFill>
              </a:rPr>
              <a:t>coupled extended simulations*</a:t>
            </a:r>
            <a:r>
              <a:rPr lang="en" sz="1200">
                <a:solidFill>
                  <a:srgbClr val="000000"/>
                </a:solidFill>
              </a:rPr>
              <a:t> (200 years) experiments. More on this during WP3 breakout session.</a:t>
            </a:r>
            <a:endParaRPr sz="1200">
              <a:solidFill>
                <a:srgbClr val="000000"/>
              </a:solidFill>
            </a:endParaRPr>
          </a:p>
          <a:p>
            <a:pPr indent="0" lvl="0" marL="0" rtl="0" algn="l">
              <a:lnSpc>
                <a:spcPct val="50000"/>
              </a:lnSpc>
              <a:spcBef>
                <a:spcPts val="1600"/>
              </a:spcBef>
              <a:spcAft>
                <a:spcPts val="0"/>
              </a:spcAft>
              <a:buNone/>
            </a:pPr>
            <a:r>
              <a:rPr b="1" lang="en" sz="1400">
                <a:solidFill>
                  <a:srgbClr val="000000"/>
                </a:solidFill>
              </a:rPr>
              <a:t>Regional experiment in PAMIP:</a:t>
            </a:r>
            <a:r>
              <a:rPr lang="en" sz="1400">
                <a:solidFill>
                  <a:srgbClr val="000000"/>
                </a:solidFill>
              </a:rPr>
              <a:t> </a:t>
            </a:r>
            <a:endParaRPr sz="1400">
              <a:solidFill>
                <a:srgbClr val="000000"/>
              </a:solidFill>
            </a:endParaRPr>
          </a:p>
          <a:p>
            <a:pPr indent="-342900" lvl="0" marL="457200" rtl="0" algn="l">
              <a:lnSpc>
                <a:spcPct val="100000"/>
              </a:lnSpc>
              <a:spcBef>
                <a:spcPts val="1600"/>
              </a:spcBef>
              <a:spcAft>
                <a:spcPts val="0"/>
              </a:spcAft>
              <a:buSzPts val="1800"/>
              <a:buAutoNum type="arabicPeriod"/>
            </a:pPr>
            <a:r>
              <a:rPr lang="en" sz="1400">
                <a:solidFill>
                  <a:srgbClr val="000000"/>
                </a:solidFill>
              </a:rPr>
              <a:t>Present-day observed (pdSST-</a:t>
            </a:r>
            <a:r>
              <a:rPr b="1" lang="en" sz="1400">
                <a:solidFill>
                  <a:srgbClr val="000000"/>
                </a:solidFill>
              </a:rPr>
              <a:t>pd</a:t>
            </a:r>
            <a:r>
              <a:rPr lang="en" sz="1400">
                <a:solidFill>
                  <a:srgbClr val="000000"/>
                </a:solidFill>
              </a:rPr>
              <a:t>SIC)</a:t>
            </a:r>
            <a:r>
              <a:rPr lang="en" sz="2200">
                <a:solidFill>
                  <a:srgbClr val="0000FF"/>
                </a:solidFill>
              </a:rPr>
              <a:t>*</a:t>
            </a:r>
            <a:r>
              <a:rPr lang="en" sz="2200">
                <a:solidFill>
                  <a:srgbClr val="FF0000"/>
                </a:solidFill>
              </a:rPr>
              <a:t>*</a:t>
            </a:r>
            <a:r>
              <a:rPr lang="en" sz="2200">
                <a:solidFill>
                  <a:srgbClr val="FF00FF"/>
                </a:solidFill>
              </a:rPr>
              <a:t>*</a:t>
            </a:r>
            <a:endParaRPr sz="2200">
              <a:solidFill>
                <a:srgbClr val="000000"/>
              </a:solidFill>
            </a:endParaRPr>
          </a:p>
          <a:p>
            <a:pPr indent="-342900" lvl="0" marL="457200" rtl="0" algn="l">
              <a:lnSpc>
                <a:spcPct val="100000"/>
              </a:lnSpc>
              <a:spcBef>
                <a:spcPts val="0"/>
              </a:spcBef>
              <a:spcAft>
                <a:spcPts val="0"/>
              </a:spcAft>
              <a:buSzPts val="1800"/>
              <a:buAutoNum type="arabicPeriod"/>
            </a:pPr>
            <a:r>
              <a:rPr lang="en" sz="1400">
                <a:solidFill>
                  <a:srgbClr val="000000"/>
                </a:solidFill>
              </a:rPr>
              <a:t>Projected pan-Arctic (</a:t>
            </a:r>
            <a:r>
              <a:rPr lang="en" sz="1400">
                <a:solidFill>
                  <a:schemeClr val="dk1"/>
                </a:solidFill>
              </a:rPr>
              <a:t>pdSST-</a:t>
            </a:r>
            <a:r>
              <a:rPr b="1" lang="en" sz="1400">
                <a:solidFill>
                  <a:srgbClr val="000000"/>
                </a:solidFill>
              </a:rPr>
              <a:t>futArc</a:t>
            </a:r>
            <a:r>
              <a:rPr lang="en" sz="1400">
                <a:solidFill>
                  <a:srgbClr val="000000"/>
                </a:solidFill>
              </a:rPr>
              <a:t>SIC)</a:t>
            </a:r>
            <a:r>
              <a:rPr lang="en" sz="2200">
                <a:solidFill>
                  <a:srgbClr val="0000FF"/>
                </a:solidFill>
              </a:rPr>
              <a:t>*</a:t>
            </a:r>
            <a:r>
              <a:rPr lang="en" sz="2200">
                <a:solidFill>
                  <a:srgbClr val="FF0000"/>
                </a:solidFill>
              </a:rPr>
              <a:t>*</a:t>
            </a:r>
            <a:r>
              <a:rPr lang="en" sz="2200">
                <a:solidFill>
                  <a:srgbClr val="FF00FF"/>
                </a:solidFill>
              </a:rPr>
              <a:t>*</a:t>
            </a:r>
            <a:r>
              <a:rPr lang="en" sz="1400">
                <a:solidFill>
                  <a:srgbClr val="000000"/>
                </a:solidFill>
              </a:rPr>
              <a:t>  </a:t>
            </a:r>
            <a:endParaRPr sz="1400">
              <a:solidFill>
                <a:srgbClr val="000000"/>
              </a:solidFill>
            </a:endParaRPr>
          </a:p>
          <a:p>
            <a:pPr indent="-342900" lvl="0" marL="457200" rtl="0" algn="l">
              <a:lnSpc>
                <a:spcPct val="100000"/>
              </a:lnSpc>
              <a:spcBef>
                <a:spcPts val="0"/>
              </a:spcBef>
              <a:spcAft>
                <a:spcPts val="0"/>
              </a:spcAft>
              <a:buSzPts val="1800"/>
              <a:buAutoNum type="arabicPeriod"/>
            </a:pPr>
            <a:r>
              <a:rPr lang="en" sz="1400">
                <a:solidFill>
                  <a:schemeClr val="dk1"/>
                </a:solidFill>
              </a:rPr>
              <a:t>Projected </a:t>
            </a:r>
            <a:r>
              <a:rPr lang="en" sz="1400">
                <a:solidFill>
                  <a:srgbClr val="000000"/>
                </a:solidFill>
              </a:rPr>
              <a:t>Barents/Kara seas (</a:t>
            </a:r>
            <a:r>
              <a:rPr lang="en" sz="1400">
                <a:solidFill>
                  <a:schemeClr val="dk1"/>
                </a:solidFill>
              </a:rPr>
              <a:t>pdSST-</a:t>
            </a:r>
            <a:r>
              <a:rPr b="1" lang="en" sz="1400">
                <a:solidFill>
                  <a:schemeClr val="dk1"/>
                </a:solidFill>
              </a:rPr>
              <a:t>futBKSeas</a:t>
            </a:r>
            <a:r>
              <a:rPr lang="en" sz="1400">
                <a:solidFill>
                  <a:schemeClr val="dk1"/>
                </a:solidFill>
              </a:rPr>
              <a:t>SIC</a:t>
            </a:r>
            <a:r>
              <a:rPr lang="en" sz="1400">
                <a:solidFill>
                  <a:srgbClr val="000000"/>
                </a:solidFill>
              </a:rPr>
              <a:t>)</a:t>
            </a:r>
            <a:r>
              <a:rPr lang="en" sz="2200">
                <a:solidFill>
                  <a:srgbClr val="0000FF"/>
                </a:solidFill>
              </a:rPr>
              <a:t>*</a:t>
            </a:r>
            <a:r>
              <a:rPr lang="en" sz="1400">
                <a:solidFill>
                  <a:srgbClr val="000000"/>
                </a:solidFill>
              </a:rPr>
              <a:t> </a:t>
            </a:r>
            <a:endParaRPr sz="1400">
              <a:solidFill>
                <a:srgbClr val="000000"/>
              </a:solidFill>
            </a:endParaRPr>
          </a:p>
          <a:p>
            <a:pPr indent="-342900" lvl="0" marL="457200" rtl="0" algn="l">
              <a:lnSpc>
                <a:spcPct val="100000"/>
              </a:lnSpc>
              <a:spcBef>
                <a:spcPts val="0"/>
              </a:spcBef>
              <a:spcAft>
                <a:spcPts val="0"/>
              </a:spcAft>
              <a:buSzPts val="1800"/>
              <a:buAutoNum type="arabicPeriod"/>
            </a:pPr>
            <a:r>
              <a:rPr lang="en" sz="1400">
                <a:solidFill>
                  <a:srgbClr val="000000"/>
                </a:solidFill>
              </a:rPr>
              <a:t>Projected Okhotsk Sea (pdSST-</a:t>
            </a:r>
            <a:r>
              <a:rPr b="1" lang="en" sz="1400">
                <a:solidFill>
                  <a:srgbClr val="000000"/>
                </a:solidFill>
              </a:rPr>
              <a:t>futOkhotsk</a:t>
            </a:r>
            <a:r>
              <a:rPr lang="en" sz="1400">
                <a:solidFill>
                  <a:srgbClr val="000000"/>
                </a:solidFill>
              </a:rPr>
              <a:t>SIC)</a:t>
            </a:r>
            <a:r>
              <a:rPr lang="en" sz="2200">
                <a:solidFill>
                  <a:srgbClr val="0000FF"/>
                </a:solidFill>
              </a:rPr>
              <a:t>*</a:t>
            </a:r>
            <a:r>
              <a:rPr lang="en" sz="1400">
                <a:solidFill>
                  <a:srgbClr val="000000"/>
                </a:solidFill>
              </a:rPr>
              <a:t>. </a:t>
            </a:r>
            <a:endParaRPr sz="1400">
              <a:solidFill>
                <a:srgbClr val="000000"/>
              </a:solidFill>
            </a:endParaRPr>
          </a:p>
          <a:p>
            <a:pPr indent="0" lvl="0" marL="457200" rtl="0" algn="ctr">
              <a:spcBef>
                <a:spcPts val="1600"/>
              </a:spcBef>
              <a:spcAft>
                <a:spcPts val="0"/>
              </a:spcAft>
              <a:buNone/>
            </a:pPr>
            <a:r>
              <a:rPr lang="en" sz="1600">
                <a:solidFill>
                  <a:srgbClr val="FF0000"/>
                </a:solidFill>
              </a:rPr>
              <a:t>What about the climatic influence of sea ice loss from other regions of the Arctic? </a:t>
            </a:r>
            <a:endParaRPr sz="1600">
              <a:solidFill>
                <a:srgbClr val="FF0000"/>
              </a:solidFill>
            </a:endParaRPr>
          </a:p>
          <a:p>
            <a:pPr indent="0" lvl="0" marL="457200" rtl="0" algn="ctr">
              <a:spcBef>
                <a:spcPts val="1600"/>
              </a:spcBef>
              <a:spcAft>
                <a:spcPts val="1600"/>
              </a:spcAft>
              <a:buNone/>
            </a:pPr>
            <a:r>
              <a:rPr lang="en" sz="1600">
                <a:solidFill>
                  <a:srgbClr val="FF0000"/>
                </a:solidFill>
              </a:rPr>
              <a:t>Can the climate response to pan-Arctic sea ice loss be explained from the added signal of sea ice loss across all Arctic regions? </a:t>
            </a:r>
            <a:endParaRPr sz="160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4"/>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Description the extended PAMIP protocol</a:t>
            </a:r>
            <a:endParaRPr b="1" sz="1800"/>
          </a:p>
        </p:txBody>
      </p:sp>
      <p:pic>
        <p:nvPicPr>
          <p:cNvPr id="340" name="Google Shape;340;p44"/>
          <p:cNvPicPr preferRelativeResize="0"/>
          <p:nvPr/>
        </p:nvPicPr>
        <p:blipFill>
          <a:blip r:embed="rId3">
            <a:alphaModFix/>
          </a:blip>
          <a:stretch>
            <a:fillRect/>
          </a:stretch>
        </p:blipFill>
        <p:spPr>
          <a:xfrm>
            <a:off x="4572000" y="1447800"/>
            <a:ext cx="4273475" cy="3200400"/>
          </a:xfrm>
          <a:prstGeom prst="rect">
            <a:avLst/>
          </a:prstGeom>
          <a:noFill/>
          <a:ln>
            <a:noFill/>
          </a:ln>
        </p:spPr>
      </p:pic>
      <p:sp>
        <p:nvSpPr>
          <p:cNvPr id="341" name="Google Shape;341;p44"/>
          <p:cNvSpPr txBox="1"/>
          <p:nvPr>
            <p:ph idx="1" type="body"/>
          </p:nvPr>
        </p:nvSpPr>
        <p:spPr>
          <a:xfrm>
            <a:off x="311700" y="4782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Combining the present-day (</a:t>
            </a:r>
            <a:r>
              <a:rPr b="1" lang="en">
                <a:solidFill>
                  <a:srgbClr val="000000"/>
                </a:solidFill>
              </a:rPr>
              <a:t>pdSST-pdSIC</a:t>
            </a:r>
            <a:r>
              <a:rPr lang="en">
                <a:solidFill>
                  <a:srgbClr val="000000"/>
                </a:solidFill>
              </a:rPr>
              <a:t>) and projected future Arctic SIC and SST masks (</a:t>
            </a:r>
            <a:r>
              <a:rPr b="1" lang="en">
                <a:solidFill>
                  <a:srgbClr val="000000"/>
                </a:solidFill>
              </a:rPr>
              <a:t>pdSST-futArcSIC</a:t>
            </a:r>
            <a:r>
              <a:rPr lang="en">
                <a:solidFill>
                  <a:srgbClr val="000000"/>
                </a:solidFill>
              </a:rPr>
              <a:t>), we define new masks by setting SIC and SST to its present-day state everywhere except over </a:t>
            </a:r>
            <a:r>
              <a:rPr i="1" lang="en">
                <a:solidFill>
                  <a:srgbClr val="000000"/>
                </a:solidFill>
              </a:rPr>
              <a:t>specific</a:t>
            </a:r>
            <a:r>
              <a:rPr lang="en">
                <a:solidFill>
                  <a:srgbClr val="000000"/>
                </a:solidFill>
              </a:rPr>
              <a:t> regions, where the projected future Arctic state is chosen instead. </a:t>
            </a:r>
            <a:endParaRPr>
              <a:solidFill>
                <a:srgbClr val="000000"/>
              </a:solidFill>
            </a:endParaRPr>
          </a:p>
          <a:p>
            <a:pPr indent="0" lvl="0" marL="0" rtl="0" algn="l">
              <a:spcBef>
                <a:spcPts val="1600"/>
              </a:spcBef>
              <a:spcAft>
                <a:spcPts val="0"/>
              </a:spcAft>
              <a:buNone/>
            </a:pPr>
            <a:r>
              <a:t/>
            </a:r>
            <a:endParaRPr sz="1400">
              <a:solidFill>
                <a:srgbClr val="000000"/>
              </a:solidFill>
            </a:endParaRPr>
          </a:p>
          <a:p>
            <a:pPr indent="0" lvl="0" marL="0" rtl="0" algn="l">
              <a:spcBef>
                <a:spcPts val="1600"/>
              </a:spcBef>
              <a:spcAft>
                <a:spcPts val="0"/>
              </a:spcAft>
              <a:buNone/>
            </a:pPr>
            <a:r>
              <a:rPr lang="en" sz="1400">
                <a:solidFill>
                  <a:srgbClr val="000000"/>
                </a:solidFill>
              </a:rPr>
              <a:t>The following </a:t>
            </a:r>
            <a:r>
              <a:rPr i="1" lang="en" sz="1400">
                <a:solidFill>
                  <a:schemeClr val="dk1"/>
                </a:solidFill>
              </a:rPr>
              <a:t>specific </a:t>
            </a:r>
            <a:r>
              <a:rPr lang="en" sz="1400">
                <a:solidFill>
                  <a:srgbClr val="000000"/>
                </a:solidFill>
              </a:rPr>
              <a:t>regions are chosen: </a:t>
            </a:r>
            <a:endParaRPr sz="1400">
              <a:solidFill>
                <a:srgbClr val="000000"/>
              </a:solidFill>
            </a:endParaRPr>
          </a:p>
          <a:p>
            <a:pPr indent="-317500" lvl="0" marL="457200" rtl="0" algn="l">
              <a:spcBef>
                <a:spcPts val="1600"/>
              </a:spcBef>
              <a:spcAft>
                <a:spcPts val="0"/>
              </a:spcAft>
              <a:buClr>
                <a:srgbClr val="0B5394"/>
              </a:buClr>
              <a:buSzPts val="1400"/>
              <a:buAutoNum type="arabicPeriod"/>
            </a:pPr>
            <a:r>
              <a:rPr lang="en" sz="1400">
                <a:solidFill>
                  <a:srgbClr val="0B5394"/>
                </a:solidFill>
              </a:rPr>
              <a:t>Central Arctic (pdSST-fut</a:t>
            </a:r>
            <a:r>
              <a:rPr b="1" lang="en" sz="1400">
                <a:solidFill>
                  <a:srgbClr val="0B5394"/>
                </a:solidFill>
              </a:rPr>
              <a:t>CentArc</a:t>
            </a:r>
            <a:r>
              <a:rPr lang="en" sz="1400">
                <a:solidFill>
                  <a:srgbClr val="0B5394"/>
                </a:solidFill>
              </a:rPr>
              <a:t>SIC)</a:t>
            </a:r>
            <a:endParaRPr sz="1400">
              <a:solidFill>
                <a:srgbClr val="0B5394"/>
              </a:solidFill>
            </a:endParaRPr>
          </a:p>
          <a:p>
            <a:pPr indent="-317500" lvl="0" marL="457200" rtl="0" algn="l">
              <a:spcBef>
                <a:spcPts val="0"/>
              </a:spcBef>
              <a:spcAft>
                <a:spcPts val="0"/>
              </a:spcAft>
              <a:buClr>
                <a:srgbClr val="38761D"/>
              </a:buClr>
              <a:buSzPts val="1400"/>
              <a:buAutoNum type="arabicPeriod"/>
            </a:pPr>
            <a:r>
              <a:rPr lang="en" sz="1400" u="sng">
                <a:solidFill>
                  <a:srgbClr val="38761D"/>
                </a:solidFill>
              </a:rPr>
              <a:t>Barents-Kara</a:t>
            </a:r>
            <a:r>
              <a:rPr lang="en" sz="1400">
                <a:solidFill>
                  <a:srgbClr val="38761D"/>
                </a:solidFill>
              </a:rPr>
              <a:t> (pdSST-fut</a:t>
            </a:r>
            <a:r>
              <a:rPr b="1" lang="en" sz="1400">
                <a:solidFill>
                  <a:srgbClr val="38761D"/>
                </a:solidFill>
              </a:rPr>
              <a:t>BKSeas</a:t>
            </a:r>
            <a:r>
              <a:rPr lang="en" sz="1400">
                <a:solidFill>
                  <a:srgbClr val="38761D"/>
                </a:solidFill>
              </a:rPr>
              <a:t>SIC)</a:t>
            </a:r>
            <a:endParaRPr sz="1400">
              <a:solidFill>
                <a:srgbClr val="38761D"/>
              </a:solidFill>
            </a:endParaRPr>
          </a:p>
          <a:p>
            <a:pPr indent="-317500" lvl="0" marL="457200" rtl="0" algn="l">
              <a:spcBef>
                <a:spcPts val="0"/>
              </a:spcBef>
              <a:spcAft>
                <a:spcPts val="0"/>
              </a:spcAft>
              <a:buClr>
                <a:srgbClr val="FF0000"/>
              </a:buClr>
              <a:buSzPts val="1400"/>
              <a:buAutoNum type="arabicPeriod"/>
            </a:pPr>
            <a:r>
              <a:rPr lang="en" sz="1400">
                <a:solidFill>
                  <a:srgbClr val="FF0000"/>
                </a:solidFill>
              </a:rPr>
              <a:t>Hudson-Baffin-Labrador (pdSST-fut</a:t>
            </a:r>
            <a:r>
              <a:rPr b="1" lang="en" sz="1400">
                <a:solidFill>
                  <a:srgbClr val="FF0000"/>
                </a:solidFill>
              </a:rPr>
              <a:t>HudBafLab</a:t>
            </a:r>
            <a:r>
              <a:rPr lang="en" sz="1400">
                <a:solidFill>
                  <a:srgbClr val="FF0000"/>
                </a:solidFill>
              </a:rPr>
              <a:t>SIC)</a:t>
            </a:r>
            <a:endParaRPr sz="1400">
              <a:solidFill>
                <a:srgbClr val="FF0000"/>
              </a:solidFill>
            </a:endParaRPr>
          </a:p>
          <a:p>
            <a:pPr indent="-317500" lvl="0" marL="457200" rtl="0" algn="l">
              <a:spcBef>
                <a:spcPts val="0"/>
              </a:spcBef>
              <a:spcAft>
                <a:spcPts val="0"/>
              </a:spcAft>
              <a:buClr>
                <a:srgbClr val="BF9000"/>
              </a:buClr>
              <a:buSzPts val="1400"/>
              <a:buAutoNum type="arabicPeriod"/>
            </a:pPr>
            <a:r>
              <a:rPr lang="en" sz="1400" u="sng">
                <a:solidFill>
                  <a:srgbClr val="BF9000"/>
                </a:solidFill>
              </a:rPr>
              <a:t>Okhotsk</a:t>
            </a:r>
            <a:r>
              <a:rPr lang="en" sz="1400">
                <a:solidFill>
                  <a:srgbClr val="BF9000"/>
                </a:solidFill>
              </a:rPr>
              <a:t> (pdSST-fu</a:t>
            </a:r>
            <a:r>
              <a:rPr b="1" lang="en" sz="1400">
                <a:solidFill>
                  <a:srgbClr val="BF9000"/>
                </a:solidFill>
              </a:rPr>
              <a:t>tOkhotsk</a:t>
            </a:r>
            <a:r>
              <a:rPr lang="en" sz="1400">
                <a:solidFill>
                  <a:srgbClr val="BF9000"/>
                </a:solidFill>
              </a:rPr>
              <a:t>SIC)</a:t>
            </a:r>
            <a:endParaRPr sz="1400">
              <a:solidFill>
                <a:srgbClr val="BF9000"/>
              </a:solidFill>
            </a:endParaRPr>
          </a:p>
          <a:p>
            <a:pPr indent="-317500" lvl="0" marL="457200" rtl="0" algn="l">
              <a:spcBef>
                <a:spcPts val="0"/>
              </a:spcBef>
              <a:spcAft>
                <a:spcPts val="0"/>
              </a:spcAft>
              <a:buClr>
                <a:srgbClr val="A64D79"/>
              </a:buClr>
              <a:buSzPts val="1400"/>
              <a:buAutoNum type="arabicPeriod"/>
            </a:pPr>
            <a:r>
              <a:rPr lang="en" sz="1400">
                <a:solidFill>
                  <a:srgbClr val="A64D79"/>
                </a:solidFill>
              </a:rPr>
              <a:t>Beaufort-East Siberian-Laptev (pdSST-fut</a:t>
            </a:r>
            <a:r>
              <a:rPr b="1" lang="en" sz="1400">
                <a:solidFill>
                  <a:srgbClr val="A64D79"/>
                </a:solidFill>
              </a:rPr>
              <a:t>BeaufSib</a:t>
            </a:r>
            <a:r>
              <a:rPr lang="en" sz="1400">
                <a:solidFill>
                  <a:srgbClr val="A64D79"/>
                </a:solidFill>
              </a:rPr>
              <a:t>SIC)</a:t>
            </a:r>
            <a:endParaRPr sz="1400">
              <a:solidFill>
                <a:srgbClr val="A64D79"/>
              </a:solidFill>
            </a:endParaRPr>
          </a:p>
          <a:p>
            <a:pPr indent="-317500" lvl="0" marL="457200" rtl="0" algn="l">
              <a:spcBef>
                <a:spcPts val="0"/>
              </a:spcBef>
              <a:spcAft>
                <a:spcPts val="0"/>
              </a:spcAft>
              <a:buClr>
                <a:srgbClr val="F1C232"/>
              </a:buClr>
              <a:buSzPts val="1400"/>
              <a:buAutoNum type="arabicPeriod"/>
            </a:pPr>
            <a:r>
              <a:rPr lang="en" sz="1400">
                <a:solidFill>
                  <a:srgbClr val="F1C232"/>
                </a:solidFill>
              </a:rPr>
              <a:t>Irminger-Nordic Seas (pdSST-fut</a:t>
            </a:r>
            <a:r>
              <a:rPr b="1" lang="en" sz="1400">
                <a:solidFill>
                  <a:srgbClr val="F1C232"/>
                </a:solidFill>
              </a:rPr>
              <a:t>IrminNor</a:t>
            </a:r>
            <a:r>
              <a:rPr lang="en" sz="1400">
                <a:solidFill>
                  <a:srgbClr val="F1C232"/>
                </a:solidFill>
              </a:rPr>
              <a:t>SIC)</a:t>
            </a:r>
            <a:endParaRPr sz="1400">
              <a:solidFill>
                <a:srgbClr val="F1C232"/>
              </a:solidFill>
            </a:endParaRPr>
          </a:p>
          <a:p>
            <a:pPr indent="-317500" lvl="0" marL="457200" rtl="0" algn="l">
              <a:spcBef>
                <a:spcPts val="0"/>
              </a:spcBef>
              <a:spcAft>
                <a:spcPts val="0"/>
              </a:spcAft>
              <a:buClr>
                <a:srgbClr val="783F04"/>
              </a:buClr>
              <a:buSzPts val="1400"/>
              <a:buAutoNum type="arabicPeriod"/>
            </a:pPr>
            <a:r>
              <a:rPr lang="en" sz="1400">
                <a:solidFill>
                  <a:srgbClr val="783F04"/>
                </a:solidFill>
              </a:rPr>
              <a:t>Bering-Chukchi (pdSST-fut</a:t>
            </a:r>
            <a:r>
              <a:rPr b="1" lang="en" sz="1400">
                <a:solidFill>
                  <a:srgbClr val="783F04"/>
                </a:solidFill>
              </a:rPr>
              <a:t>BerChuk</a:t>
            </a:r>
            <a:r>
              <a:rPr lang="en" sz="1400">
                <a:solidFill>
                  <a:srgbClr val="783F04"/>
                </a:solidFill>
              </a:rPr>
              <a:t>SIC)</a:t>
            </a:r>
            <a:endParaRPr sz="1400">
              <a:solidFill>
                <a:srgbClr val="783F04"/>
              </a:solidFill>
            </a:endParaRPr>
          </a:p>
          <a:p>
            <a:pPr indent="0" lvl="0" marL="0" rtl="0" algn="l">
              <a:spcBef>
                <a:spcPts val="1600"/>
              </a:spcBef>
              <a:spcAft>
                <a:spcPts val="1600"/>
              </a:spcAft>
              <a:buNone/>
            </a:pPr>
            <a:r>
              <a:t/>
            </a:r>
            <a:endParaRPr/>
          </a:p>
        </p:txBody>
      </p:sp>
      <p:sp>
        <p:nvSpPr>
          <p:cNvPr id="342" name="Google Shape;342;p44"/>
          <p:cNvSpPr/>
          <p:nvPr/>
        </p:nvSpPr>
        <p:spPr>
          <a:xfrm>
            <a:off x="5551200" y="4178808"/>
            <a:ext cx="2469000" cy="33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5"/>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DJF s</a:t>
            </a:r>
            <a:r>
              <a:rPr b="1" lang="en" sz="1800"/>
              <a:t>tationary wave vector climatology at 250hPa</a:t>
            </a:r>
            <a:endParaRPr b="1" sz="1800"/>
          </a:p>
        </p:txBody>
      </p:sp>
      <p:pic>
        <p:nvPicPr>
          <p:cNvPr id="348" name="Google Shape;348;p45"/>
          <p:cNvPicPr preferRelativeResize="0"/>
          <p:nvPr/>
        </p:nvPicPr>
        <p:blipFill>
          <a:blip r:embed="rId3">
            <a:alphaModFix/>
          </a:blip>
          <a:stretch>
            <a:fillRect/>
          </a:stretch>
        </p:blipFill>
        <p:spPr>
          <a:xfrm>
            <a:off x="0" y="914400"/>
            <a:ext cx="3050936" cy="2286001"/>
          </a:xfrm>
          <a:prstGeom prst="rect">
            <a:avLst/>
          </a:prstGeom>
          <a:noFill/>
          <a:ln>
            <a:noFill/>
          </a:ln>
        </p:spPr>
      </p:pic>
      <p:pic>
        <p:nvPicPr>
          <p:cNvPr id="349" name="Google Shape;349;p45"/>
          <p:cNvPicPr preferRelativeResize="0"/>
          <p:nvPr/>
        </p:nvPicPr>
        <p:blipFill>
          <a:blip r:embed="rId4">
            <a:alphaModFix/>
          </a:blip>
          <a:stretch>
            <a:fillRect/>
          </a:stretch>
        </p:blipFill>
        <p:spPr>
          <a:xfrm>
            <a:off x="6085227" y="914400"/>
            <a:ext cx="3040386" cy="2286001"/>
          </a:xfrm>
          <a:prstGeom prst="rect">
            <a:avLst/>
          </a:prstGeom>
          <a:noFill/>
          <a:ln>
            <a:noFill/>
          </a:ln>
        </p:spPr>
      </p:pic>
      <p:pic>
        <p:nvPicPr>
          <p:cNvPr id="350" name="Google Shape;350;p45"/>
          <p:cNvPicPr preferRelativeResize="0"/>
          <p:nvPr/>
        </p:nvPicPr>
        <p:blipFill>
          <a:blip r:embed="rId5">
            <a:alphaModFix/>
          </a:blip>
          <a:stretch>
            <a:fillRect/>
          </a:stretch>
        </p:blipFill>
        <p:spPr>
          <a:xfrm>
            <a:off x="2795377" y="457200"/>
            <a:ext cx="3644346" cy="2743196"/>
          </a:xfrm>
          <a:prstGeom prst="rect">
            <a:avLst/>
          </a:prstGeom>
          <a:noFill/>
          <a:ln>
            <a:noFill/>
          </a:ln>
        </p:spPr>
      </p:pic>
      <p:sp>
        <p:nvSpPr>
          <p:cNvPr id="351" name="Google Shape;351;p45"/>
          <p:cNvSpPr txBox="1"/>
          <p:nvPr/>
        </p:nvSpPr>
        <p:spPr>
          <a:xfrm>
            <a:off x="391475" y="3050175"/>
            <a:ext cx="20823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Latent heat flux </a:t>
            </a:r>
            <a:endParaRPr/>
          </a:p>
        </p:txBody>
      </p:sp>
      <p:sp>
        <p:nvSpPr>
          <p:cNvPr id="352" name="Google Shape;352;p45"/>
          <p:cNvSpPr txBox="1"/>
          <p:nvPr/>
        </p:nvSpPr>
        <p:spPr>
          <a:xfrm>
            <a:off x="6488075" y="3050175"/>
            <a:ext cx="20823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orography</a:t>
            </a:r>
            <a:endParaRPr/>
          </a:p>
        </p:txBody>
      </p:sp>
      <p:sp>
        <p:nvSpPr>
          <p:cNvPr id="353" name="Google Shape;353;p45"/>
          <p:cNvSpPr txBox="1"/>
          <p:nvPr/>
        </p:nvSpPr>
        <p:spPr>
          <a:xfrm>
            <a:off x="3526925" y="3058225"/>
            <a:ext cx="20823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a:t>
            </a:r>
            <a:r>
              <a:rPr lang="en"/>
              <a:t>ea -level pressure</a:t>
            </a:r>
            <a:endParaRPr/>
          </a:p>
        </p:txBody>
      </p:sp>
      <p:sp>
        <p:nvSpPr>
          <p:cNvPr id="354" name="Google Shape;354;p45"/>
          <p:cNvSpPr txBox="1"/>
          <p:nvPr/>
        </p:nvSpPr>
        <p:spPr>
          <a:xfrm>
            <a:off x="1662700" y="3589575"/>
            <a:ext cx="6262200" cy="90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Climatology of EP flux is consistent with topography (Tibet) and “marine heat spots” (Kuroshio and Gulf Stream) being wave sources in the midlatitudes </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6"/>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t>DJF 250hPa wave vector and sea-level pressure climatology &amp; anomalies in the pan-Arctic sea ice loss experiment</a:t>
            </a:r>
            <a:endParaRPr b="1" sz="1800"/>
          </a:p>
          <a:p>
            <a:pPr indent="0" lvl="0" marL="0" rtl="0" algn="ctr">
              <a:spcBef>
                <a:spcPts val="0"/>
              </a:spcBef>
              <a:spcAft>
                <a:spcPts val="0"/>
              </a:spcAft>
              <a:buNone/>
            </a:pPr>
            <a:r>
              <a:t/>
            </a:r>
            <a:endParaRPr b="1" sz="1800"/>
          </a:p>
        </p:txBody>
      </p:sp>
      <p:pic>
        <p:nvPicPr>
          <p:cNvPr id="360" name="Google Shape;360;p46"/>
          <p:cNvPicPr preferRelativeResize="0"/>
          <p:nvPr/>
        </p:nvPicPr>
        <p:blipFill>
          <a:blip r:embed="rId3">
            <a:alphaModFix/>
          </a:blip>
          <a:stretch>
            <a:fillRect/>
          </a:stretch>
        </p:blipFill>
        <p:spPr>
          <a:xfrm>
            <a:off x="0" y="640080"/>
            <a:ext cx="4277874" cy="3200400"/>
          </a:xfrm>
          <a:prstGeom prst="rect">
            <a:avLst/>
          </a:prstGeom>
          <a:noFill/>
          <a:ln>
            <a:noFill/>
          </a:ln>
        </p:spPr>
      </p:pic>
      <p:pic>
        <p:nvPicPr>
          <p:cNvPr id="361" name="Google Shape;361;p46"/>
          <p:cNvPicPr preferRelativeResize="0"/>
          <p:nvPr/>
        </p:nvPicPr>
        <p:blipFill>
          <a:blip r:embed="rId4">
            <a:alphaModFix/>
          </a:blip>
          <a:stretch>
            <a:fillRect/>
          </a:stretch>
        </p:blipFill>
        <p:spPr>
          <a:xfrm>
            <a:off x="4887510" y="640080"/>
            <a:ext cx="4267200" cy="3200400"/>
          </a:xfrm>
          <a:prstGeom prst="rect">
            <a:avLst/>
          </a:prstGeom>
          <a:noFill/>
          <a:ln>
            <a:noFill/>
          </a:ln>
        </p:spPr>
      </p:pic>
      <p:sp>
        <p:nvSpPr>
          <p:cNvPr id="362" name="Google Shape;362;p46"/>
          <p:cNvSpPr txBox="1"/>
          <p:nvPr/>
        </p:nvSpPr>
        <p:spPr>
          <a:xfrm>
            <a:off x="978975" y="3474720"/>
            <a:ext cx="1973400" cy="3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Climatology</a:t>
            </a:r>
            <a:endParaRPr/>
          </a:p>
        </p:txBody>
      </p:sp>
      <p:sp>
        <p:nvSpPr>
          <p:cNvPr id="363" name="Google Shape;363;p46"/>
          <p:cNvSpPr txBox="1"/>
          <p:nvPr/>
        </p:nvSpPr>
        <p:spPr>
          <a:xfrm>
            <a:off x="4714500" y="3474720"/>
            <a:ext cx="4267200" cy="3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Anomaly </a:t>
            </a:r>
            <a:endParaRPr/>
          </a:p>
          <a:p>
            <a:pPr indent="0" lvl="0" marL="0" rtl="0" algn="ctr">
              <a:spcBef>
                <a:spcPts val="0"/>
              </a:spcBef>
              <a:spcAft>
                <a:spcPts val="0"/>
              </a:spcAft>
              <a:buNone/>
            </a:pPr>
            <a:r>
              <a:rPr lang="en"/>
              <a:t>(relative to the control, present-day experiment )</a:t>
            </a:r>
            <a:endParaRPr/>
          </a:p>
        </p:txBody>
      </p:sp>
      <p:sp>
        <p:nvSpPr>
          <p:cNvPr id="364" name="Google Shape;364;p46"/>
          <p:cNvSpPr txBox="1"/>
          <p:nvPr/>
        </p:nvSpPr>
        <p:spPr>
          <a:xfrm>
            <a:off x="93225" y="4117900"/>
            <a:ext cx="9050700" cy="8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PSL anomalies</a:t>
            </a:r>
            <a:r>
              <a:rPr lang="en"/>
              <a:t>: </a:t>
            </a:r>
            <a:r>
              <a:rPr lang="en" u="sng"/>
              <a:t>Lows</a:t>
            </a:r>
            <a:r>
              <a:rPr lang="en"/>
              <a:t> over the Hudson, Bering and Okhotsk; </a:t>
            </a:r>
            <a:r>
              <a:rPr lang="en" u="sng"/>
              <a:t>Highs</a:t>
            </a:r>
            <a:r>
              <a:rPr lang="en"/>
              <a:t> over Coastal Calif, Nordic Seas, Siberia.</a:t>
            </a:r>
            <a:endParaRPr/>
          </a:p>
          <a:p>
            <a:pPr indent="0" lvl="0" marL="0" rtl="0" algn="l">
              <a:spcBef>
                <a:spcPts val="0"/>
              </a:spcBef>
              <a:spcAft>
                <a:spcPts val="0"/>
              </a:spcAft>
              <a:buNone/>
            </a:pPr>
            <a:r>
              <a:rPr b="1" lang="en"/>
              <a:t>Wave Vec anomalies</a:t>
            </a:r>
            <a:r>
              <a:rPr lang="en"/>
              <a:t>: </a:t>
            </a:r>
            <a:r>
              <a:rPr lang="en" u="sng"/>
              <a:t>weakening</a:t>
            </a:r>
            <a:r>
              <a:rPr lang="en"/>
              <a:t> over N. Atlantic and N. West. Pacific, </a:t>
            </a:r>
            <a:r>
              <a:rPr lang="en" u="sng"/>
              <a:t>strengthening</a:t>
            </a:r>
            <a:r>
              <a:rPr lang="en"/>
              <a:t> over </a:t>
            </a:r>
            <a:r>
              <a:rPr lang="en">
                <a:solidFill>
                  <a:schemeClr val="dk1"/>
                </a:solidFill>
              </a:rPr>
              <a:t>Coastal Calif. and Tropical N. Atlantic.</a:t>
            </a: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7"/>
          <p:cNvSpPr txBox="1"/>
          <p:nvPr>
            <p:ph type="title"/>
          </p:nvPr>
        </p:nvSpPr>
        <p:spPr>
          <a:xfrm>
            <a:off x="0" y="-12175"/>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Regional experiments: sea-level pressure and 250hPa wave vector anomalies</a:t>
            </a:r>
            <a:endParaRPr/>
          </a:p>
        </p:txBody>
      </p:sp>
      <p:pic>
        <p:nvPicPr>
          <p:cNvPr id="370" name="Google Shape;370;p47"/>
          <p:cNvPicPr preferRelativeResize="0"/>
          <p:nvPr/>
        </p:nvPicPr>
        <p:blipFill>
          <a:blip r:embed="rId3">
            <a:alphaModFix/>
          </a:blip>
          <a:stretch>
            <a:fillRect/>
          </a:stretch>
        </p:blipFill>
        <p:spPr>
          <a:xfrm>
            <a:off x="-457200" y="457200"/>
            <a:ext cx="3051810" cy="2286001"/>
          </a:xfrm>
          <a:prstGeom prst="rect">
            <a:avLst/>
          </a:prstGeom>
          <a:noFill/>
          <a:ln>
            <a:noFill/>
          </a:ln>
        </p:spPr>
      </p:pic>
      <p:pic>
        <p:nvPicPr>
          <p:cNvPr id="371" name="Google Shape;371;p47"/>
          <p:cNvPicPr preferRelativeResize="0"/>
          <p:nvPr/>
        </p:nvPicPr>
        <p:blipFill>
          <a:blip r:embed="rId4">
            <a:alphaModFix/>
          </a:blip>
          <a:stretch>
            <a:fillRect/>
          </a:stretch>
        </p:blipFill>
        <p:spPr>
          <a:xfrm>
            <a:off x="1920240" y="457200"/>
            <a:ext cx="3041774" cy="2286001"/>
          </a:xfrm>
          <a:prstGeom prst="rect">
            <a:avLst/>
          </a:prstGeom>
          <a:noFill/>
          <a:ln>
            <a:noFill/>
          </a:ln>
        </p:spPr>
      </p:pic>
      <p:pic>
        <p:nvPicPr>
          <p:cNvPr id="372" name="Google Shape;372;p47"/>
          <p:cNvPicPr preferRelativeResize="0"/>
          <p:nvPr/>
        </p:nvPicPr>
        <p:blipFill>
          <a:blip r:embed="rId5">
            <a:alphaModFix/>
          </a:blip>
          <a:stretch>
            <a:fillRect/>
          </a:stretch>
        </p:blipFill>
        <p:spPr>
          <a:xfrm>
            <a:off x="4251960" y="457200"/>
            <a:ext cx="3040386" cy="2286001"/>
          </a:xfrm>
          <a:prstGeom prst="rect">
            <a:avLst/>
          </a:prstGeom>
          <a:noFill/>
          <a:ln>
            <a:noFill/>
          </a:ln>
        </p:spPr>
      </p:pic>
      <p:pic>
        <p:nvPicPr>
          <p:cNvPr id="373" name="Google Shape;373;p47"/>
          <p:cNvPicPr preferRelativeResize="0"/>
          <p:nvPr/>
        </p:nvPicPr>
        <p:blipFill>
          <a:blip r:embed="rId6">
            <a:alphaModFix/>
          </a:blip>
          <a:stretch>
            <a:fillRect/>
          </a:stretch>
        </p:blipFill>
        <p:spPr>
          <a:xfrm>
            <a:off x="-457200" y="2743200"/>
            <a:ext cx="3051810" cy="2286001"/>
          </a:xfrm>
          <a:prstGeom prst="rect">
            <a:avLst/>
          </a:prstGeom>
          <a:noFill/>
          <a:ln>
            <a:noFill/>
          </a:ln>
        </p:spPr>
      </p:pic>
      <p:pic>
        <p:nvPicPr>
          <p:cNvPr id="374" name="Google Shape;374;p47"/>
          <p:cNvPicPr preferRelativeResize="0"/>
          <p:nvPr/>
        </p:nvPicPr>
        <p:blipFill>
          <a:blip r:embed="rId7">
            <a:alphaModFix/>
          </a:blip>
          <a:stretch>
            <a:fillRect/>
          </a:stretch>
        </p:blipFill>
        <p:spPr>
          <a:xfrm>
            <a:off x="1920240" y="2743200"/>
            <a:ext cx="3051810" cy="2286001"/>
          </a:xfrm>
          <a:prstGeom prst="rect">
            <a:avLst/>
          </a:prstGeom>
          <a:noFill/>
          <a:ln>
            <a:noFill/>
          </a:ln>
        </p:spPr>
      </p:pic>
      <p:pic>
        <p:nvPicPr>
          <p:cNvPr id="375" name="Google Shape;375;p47"/>
          <p:cNvPicPr preferRelativeResize="0"/>
          <p:nvPr/>
        </p:nvPicPr>
        <p:blipFill>
          <a:blip r:embed="rId8">
            <a:alphaModFix/>
          </a:blip>
          <a:stretch>
            <a:fillRect/>
          </a:stretch>
        </p:blipFill>
        <p:spPr>
          <a:xfrm>
            <a:off x="4251960" y="2743200"/>
            <a:ext cx="3051810" cy="2286001"/>
          </a:xfrm>
          <a:prstGeom prst="rect">
            <a:avLst/>
          </a:prstGeom>
          <a:noFill/>
          <a:ln>
            <a:noFill/>
          </a:ln>
        </p:spPr>
      </p:pic>
      <p:pic>
        <p:nvPicPr>
          <p:cNvPr id="376" name="Google Shape;376;p47"/>
          <p:cNvPicPr preferRelativeResize="0"/>
          <p:nvPr/>
        </p:nvPicPr>
        <p:blipFill>
          <a:blip r:embed="rId9">
            <a:alphaModFix/>
          </a:blip>
          <a:stretch>
            <a:fillRect/>
          </a:stretch>
        </p:blipFill>
        <p:spPr>
          <a:xfrm>
            <a:off x="6620256" y="2743200"/>
            <a:ext cx="3051810" cy="2286001"/>
          </a:xfrm>
          <a:prstGeom prst="rect">
            <a:avLst/>
          </a:prstGeom>
          <a:noFill/>
          <a:ln>
            <a:noFill/>
          </a:ln>
        </p:spPr>
      </p:pic>
      <p:pic>
        <p:nvPicPr>
          <p:cNvPr id="377" name="Google Shape;377;p47"/>
          <p:cNvPicPr preferRelativeResize="0"/>
          <p:nvPr/>
        </p:nvPicPr>
        <p:blipFill>
          <a:blip r:embed="rId10">
            <a:alphaModFix/>
          </a:blip>
          <a:stretch>
            <a:fillRect/>
          </a:stretch>
        </p:blipFill>
        <p:spPr>
          <a:xfrm>
            <a:off x="6620256" y="457200"/>
            <a:ext cx="3051810" cy="2286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nvSpPr>
        <p:spPr>
          <a:xfrm>
            <a:off x="0" y="0"/>
            <a:ext cx="9144000" cy="54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Regional experiments: summary</a:t>
            </a:r>
            <a:endParaRPr sz="2800">
              <a:solidFill>
                <a:schemeClr val="dk1"/>
              </a:solidFill>
            </a:endParaRPr>
          </a:p>
        </p:txBody>
      </p:sp>
      <p:sp>
        <p:nvSpPr>
          <p:cNvPr id="383" name="Google Shape;383;p48"/>
          <p:cNvSpPr txBox="1"/>
          <p:nvPr/>
        </p:nvSpPr>
        <p:spPr>
          <a:xfrm>
            <a:off x="559425" y="885750"/>
            <a:ext cx="8584500" cy="3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In Hudson/Baffin/Labrador or </a:t>
            </a:r>
            <a:r>
              <a:rPr lang="en" sz="1800"/>
              <a:t>Okhotsk sea ice loss experiments, wave vectors are reduced downstream of the region of sea ice loss.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In all other experiments, changes in wave vectors are mostly south of the sea ice perturbation (i.e. in the midlatitudes).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anomalous wave vector pattern in the midlatitudes is generally complex in all experiments, suggesting a dominant influence of indirect dynamical feedbacks for anomalous wave vectors.</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Seasonal Sea Ice Extent and their projected anomalies</a:t>
            </a:r>
            <a:r>
              <a:rPr b="1" lang="en" sz="1800"/>
              <a:t> </a:t>
            </a:r>
            <a:r>
              <a:rPr b="1" lang="en" sz="1800"/>
              <a:t> </a:t>
            </a:r>
            <a:endParaRPr b="1" sz="1800"/>
          </a:p>
        </p:txBody>
      </p:sp>
      <p:pic>
        <p:nvPicPr>
          <p:cNvPr id="77" name="Google Shape;77;p16"/>
          <p:cNvPicPr preferRelativeResize="0"/>
          <p:nvPr/>
        </p:nvPicPr>
        <p:blipFill>
          <a:blip r:embed="rId3">
            <a:alphaModFix/>
          </a:blip>
          <a:stretch>
            <a:fillRect/>
          </a:stretch>
        </p:blipFill>
        <p:spPr>
          <a:xfrm>
            <a:off x="4572000" y="609600"/>
            <a:ext cx="4267200" cy="3200400"/>
          </a:xfrm>
          <a:prstGeom prst="rect">
            <a:avLst/>
          </a:prstGeom>
          <a:noFill/>
          <a:ln>
            <a:noFill/>
          </a:ln>
        </p:spPr>
      </p:pic>
      <p:pic>
        <p:nvPicPr>
          <p:cNvPr id="78" name="Google Shape;78;p16"/>
          <p:cNvPicPr preferRelativeResize="0"/>
          <p:nvPr/>
        </p:nvPicPr>
        <p:blipFill>
          <a:blip r:embed="rId4">
            <a:alphaModFix/>
          </a:blip>
          <a:stretch>
            <a:fillRect/>
          </a:stretch>
        </p:blipFill>
        <p:spPr>
          <a:xfrm>
            <a:off x="457200" y="609600"/>
            <a:ext cx="4267200" cy="3200400"/>
          </a:xfrm>
          <a:prstGeom prst="rect">
            <a:avLst/>
          </a:prstGeom>
          <a:noFill/>
          <a:ln>
            <a:noFill/>
          </a:ln>
        </p:spPr>
      </p:pic>
      <p:sp>
        <p:nvSpPr>
          <p:cNvPr id="79" name="Google Shape;79;p16"/>
          <p:cNvSpPr txBox="1"/>
          <p:nvPr/>
        </p:nvSpPr>
        <p:spPr>
          <a:xfrm>
            <a:off x="381000" y="3886200"/>
            <a:ext cx="8578500" cy="101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a:solidFill>
                  <a:schemeClr val="dk1"/>
                </a:solidFill>
              </a:rPr>
              <a:t>Central Arctic, </a:t>
            </a:r>
            <a:r>
              <a:rPr lang="en">
                <a:solidFill>
                  <a:srgbClr val="0000FF"/>
                </a:solidFill>
              </a:rPr>
              <a:t>Okhotsk</a:t>
            </a:r>
            <a:r>
              <a:rPr lang="en">
                <a:solidFill>
                  <a:srgbClr val="9900FF"/>
                </a:solidFill>
              </a:rPr>
              <a:t>,</a:t>
            </a:r>
            <a:r>
              <a:rPr lang="en">
                <a:solidFill>
                  <a:srgbClr val="BF9000"/>
                </a:solidFill>
              </a:rPr>
              <a:t> Bering-Chukchi</a:t>
            </a:r>
            <a:r>
              <a:rPr lang="en">
                <a:solidFill>
                  <a:schemeClr val="dk1"/>
                </a:solidFill>
              </a:rPr>
              <a:t>, </a:t>
            </a:r>
            <a:r>
              <a:rPr lang="en">
                <a:solidFill>
                  <a:srgbClr val="38761D"/>
                </a:solidFill>
              </a:rPr>
              <a:t>Beaufort-East Siberian-Laptev</a:t>
            </a:r>
            <a:r>
              <a:rPr lang="en">
                <a:solidFill>
                  <a:schemeClr val="dk1"/>
                </a:solidFill>
              </a:rPr>
              <a:t>, </a:t>
            </a:r>
            <a:r>
              <a:rPr lang="en">
                <a:solidFill>
                  <a:srgbClr val="9900FF"/>
                </a:solidFill>
              </a:rPr>
              <a:t>Hudson-Baffin</a:t>
            </a:r>
            <a:r>
              <a:rPr lang="en">
                <a:solidFill>
                  <a:schemeClr val="dk1"/>
                </a:solidFill>
              </a:rPr>
              <a:t>, </a:t>
            </a:r>
            <a:r>
              <a:rPr lang="en">
                <a:solidFill>
                  <a:srgbClr val="00FFFF"/>
                </a:solidFill>
              </a:rPr>
              <a:t>Irminger-Nordic Seas</a:t>
            </a:r>
            <a:r>
              <a:rPr lang="en">
                <a:solidFill>
                  <a:schemeClr val="dk1"/>
                </a:solidFill>
              </a:rPr>
              <a:t>, </a:t>
            </a:r>
            <a:r>
              <a:rPr lang="en">
                <a:solidFill>
                  <a:srgbClr val="FF0000"/>
                </a:solidFill>
              </a:rPr>
              <a:t>Barents-Kara</a:t>
            </a:r>
            <a:endParaRPr>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2-m air temperature</a:t>
            </a:r>
            <a:r>
              <a:rPr b="1" lang="en" sz="1800"/>
              <a:t> anomalies in DJF</a:t>
            </a:r>
            <a:endParaRPr b="1" sz="1800"/>
          </a:p>
        </p:txBody>
      </p:sp>
      <p:pic>
        <p:nvPicPr>
          <p:cNvPr id="85" name="Google Shape;85;p17"/>
          <p:cNvPicPr preferRelativeResize="0"/>
          <p:nvPr/>
        </p:nvPicPr>
        <p:blipFill>
          <a:blip r:embed="rId3">
            <a:alphaModFix/>
          </a:blip>
          <a:stretch>
            <a:fillRect/>
          </a:stretch>
        </p:blipFill>
        <p:spPr>
          <a:xfrm>
            <a:off x="6638544" y="457200"/>
            <a:ext cx="3040381" cy="2286000"/>
          </a:xfrm>
          <a:prstGeom prst="rect">
            <a:avLst/>
          </a:prstGeom>
          <a:noFill/>
          <a:ln>
            <a:noFill/>
          </a:ln>
        </p:spPr>
      </p:pic>
      <p:pic>
        <p:nvPicPr>
          <p:cNvPr id="86" name="Google Shape;86;p17"/>
          <p:cNvPicPr preferRelativeResize="0"/>
          <p:nvPr/>
        </p:nvPicPr>
        <p:blipFill>
          <a:blip r:embed="rId4">
            <a:alphaModFix/>
          </a:blip>
          <a:stretch>
            <a:fillRect/>
          </a:stretch>
        </p:blipFill>
        <p:spPr>
          <a:xfrm>
            <a:off x="6638544" y="2743200"/>
            <a:ext cx="3051810" cy="2286000"/>
          </a:xfrm>
          <a:prstGeom prst="rect">
            <a:avLst/>
          </a:prstGeom>
          <a:noFill/>
          <a:ln>
            <a:noFill/>
          </a:ln>
        </p:spPr>
      </p:pic>
      <p:pic>
        <p:nvPicPr>
          <p:cNvPr id="87" name="Google Shape;87;p17"/>
          <p:cNvPicPr preferRelativeResize="0"/>
          <p:nvPr/>
        </p:nvPicPr>
        <p:blipFill>
          <a:blip r:embed="rId5">
            <a:alphaModFix/>
          </a:blip>
          <a:stretch>
            <a:fillRect/>
          </a:stretch>
        </p:blipFill>
        <p:spPr>
          <a:xfrm>
            <a:off x="4251960" y="457200"/>
            <a:ext cx="3051810" cy="2286000"/>
          </a:xfrm>
          <a:prstGeom prst="rect">
            <a:avLst/>
          </a:prstGeom>
          <a:noFill/>
          <a:ln>
            <a:noFill/>
          </a:ln>
        </p:spPr>
      </p:pic>
      <p:pic>
        <p:nvPicPr>
          <p:cNvPr id="88" name="Google Shape;88;p17"/>
          <p:cNvPicPr preferRelativeResize="0"/>
          <p:nvPr/>
        </p:nvPicPr>
        <p:blipFill>
          <a:blip r:embed="rId6">
            <a:alphaModFix/>
          </a:blip>
          <a:stretch>
            <a:fillRect/>
          </a:stretch>
        </p:blipFill>
        <p:spPr>
          <a:xfrm>
            <a:off x="1920240" y="457200"/>
            <a:ext cx="3051810" cy="2286000"/>
          </a:xfrm>
          <a:prstGeom prst="rect">
            <a:avLst/>
          </a:prstGeom>
          <a:noFill/>
          <a:ln>
            <a:noFill/>
          </a:ln>
        </p:spPr>
      </p:pic>
      <p:pic>
        <p:nvPicPr>
          <p:cNvPr id="89" name="Google Shape;89;p17"/>
          <p:cNvPicPr preferRelativeResize="0"/>
          <p:nvPr/>
        </p:nvPicPr>
        <p:blipFill>
          <a:blip r:embed="rId7">
            <a:alphaModFix/>
          </a:blip>
          <a:stretch>
            <a:fillRect/>
          </a:stretch>
        </p:blipFill>
        <p:spPr>
          <a:xfrm>
            <a:off x="-457200" y="457200"/>
            <a:ext cx="3049523" cy="2286000"/>
          </a:xfrm>
          <a:prstGeom prst="rect">
            <a:avLst/>
          </a:prstGeom>
          <a:noFill/>
          <a:ln>
            <a:noFill/>
          </a:ln>
        </p:spPr>
      </p:pic>
      <p:pic>
        <p:nvPicPr>
          <p:cNvPr id="90" name="Google Shape;90;p17"/>
          <p:cNvPicPr preferRelativeResize="0"/>
          <p:nvPr/>
        </p:nvPicPr>
        <p:blipFill>
          <a:blip r:embed="rId8">
            <a:alphaModFix/>
          </a:blip>
          <a:stretch>
            <a:fillRect/>
          </a:stretch>
        </p:blipFill>
        <p:spPr>
          <a:xfrm>
            <a:off x="4251960" y="2743200"/>
            <a:ext cx="3051810" cy="2286000"/>
          </a:xfrm>
          <a:prstGeom prst="rect">
            <a:avLst/>
          </a:prstGeom>
          <a:noFill/>
          <a:ln>
            <a:noFill/>
          </a:ln>
        </p:spPr>
      </p:pic>
      <p:pic>
        <p:nvPicPr>
          <p:cNvPr id="91" name="Google Shape;91;p17"/>
          <p:cNvPicPr preferRelativeResize="0"/>
          <p:nvPr/>
        </p:nvPicPr>
        <p:blipFill>
          <a:blip r:embed="rId9">
            <a:alphaModFix/>
          </a:blip>
          <a:stretch>
            <a:fillRect/>
          </a:stretch>
        </p:blipFill>
        <p:spPr>
          <a:xfrm>
            <a:off x="1920240" y="2743200"/>
            <a:ext cx="3051810" cy="2286000"/>
          </a:xfrm>
          <a:prstGeom prst="rect">
            <a:avLst/>
          </a:prstGeom>
          <a:noFill/>
          <a:ln>
            <a:noFill/>
          </a:ln>
        </p:spPr>
      </p:pic>
      <p:pic>
        <p:nvPicPr>
          <p:cNvPr id="92" name="Google Shape;92;p17"/>
          <p:cNvPicPr preferRelativeResize="0"/>
          <p:nvPr/>
        </p:nvPicPr>
        <p:blipFill>
          <a:blip r:embed="rId10">
            <a:alphaModFix/>
          </a:blip>
          <a:stretch>
            <a:fillRect/>
          </a:stretch>
        </p:blipFill>
        <p:spPr>
          <a:xfrm>
            <a:off x="-457200" y="2743200"/>
            <a:ext cx="3051810" cy="228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2-m air temperature </a:t>
            </a:r>
            <a:r>
              <a:rPr b="1" lang="en" sz="1800"/>
              <a:t>changes are additive</a:t>
            </a:r>
            <a:endParaRPr b="1" sz="1800"/>
          </a:p>
        </p:txBody>
      </p:sp>
      <p:pic>
        <p:nvPicPr>
          <p:cNvPr id="98" name="Google Shape;98;p18"/>
          <p:cNvPicPr preferRelativeResize="0"/>
          <p:nvPr/>
        </p:nvPicPr>
        <p:blipFill>
          <a:blip r:embed="rId3">
            <a:alphaModFix/>
          </a:blip>
          <a:stretch>
            <a:fillRect/>
          </a:stretch>
        </p:blipFill>
        <p:spPr>
          <a:xfrm>
            <a:off x="4572000" y="457200"/>
            <a:ext cx="4267200" cy="3200400"/>
          </a:xfrm>
          <a:prstGeom prst="rect">
            <a:avLst/>
          </a:prstGeom>
          <a:noFill/>
          <a:ln>
            <a:noFill/>
          </a:ln>
        </p:spPr>
      </p:pic>
      <p:pic>
        <p:nvPicPr>
          <p:cNvPr id="99" name="Google Shape;99;p18"/>
          <p:cNvPicPr preferRelativeResize="0"/>
          <p:nvPr/>
        </p:nvPicPr>
        <p:blipFill>
          <a:blip r:embed="rId4">
            <a:alphaModFix/>
          </a:blip>
          <a:stretch>
            <a:fillRect/>
          </a:stretch>
        </p:blipFill>
        <p:spPr>
          <a:xfrm>
            <a:off x="0" y="457200"/>
            <a:ext cx="4267200" cy="3200400"/>
          </a:xfrm>
          <a:prstGeom prst="rect">
            <a:avLst/>
          </a:prstGeom>
          <a:noFill/>
          <a:ln>
            <a:noFill/>
          </a:ln>
        </p:spPr>
      </p:pic>
      <p:sp>
        <p:nvSpPr>
          <p:cNvPr id="100" name="Google Shape;100;p18"/>
          <p:cNvSpPr txBox="1"/>
          <p:nvPr/>
        </p:nvSpPr>
        <p:spPr>
          <a:xfrm>
            <a:off x="1443000" y="3810000"/>
            <a:ext cx="5916000" cy="60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Regions of where sea ice anomalies are largest in DJF:</a:t>
            </a:r>
            <a:endParaRPr sz="1800"/>
          </a:p>
          <a:p>
            <a:pPr indent="0" lvl="0" marL="0" rtl="0" algn="ctr">
              <a:spcBef>
                <a:spcPts val="0"/>
              </a:spcBef>
              <a:spcAft>
                <a:spcPts val="0"/>
              </a:spcAft>
              <a:buNone/>
            </a:pPr>
            <a:r>
              <a:rPr lang="en" sz="1800"/>
              <a:t> </a:t>
            </a:r>
            <a:endParaRPr sz="1800"/>
          </a:p>
          <a:p>
            <a:pPr indent="0" lvl="0" marL="0" rtl="0" algn="ctr">
              <a:spcBef>
                <a:spcPts val="0"/>
              </a:spcBef>
              <a:spcAft>
                <a:spcPts val="0"/>
              </a:spcAft>
              <a:buNone/>
            </a:pPr>
            <a:r>
              <a:rPr lang="en" sz="1800"/>
              <a:t>Hudson, Barents/Kara, Okhotsk, Bering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Let’s investigate its impact on the tropospheric circulation</a:t>
            </a:r>
            <a:endParaRPr b="1" sz="1800"/>
          </a:p>
        </p:txBody>
      </p:sp>
      <p:pic>
        <p:nvPicPr>
          <p:cNvPr id="106" name="Google Shape;106;p19"/>
          <p:cNvPicPr preferRelativeResize="0"/>
          <p:nvPr/>
        </p:nvPicPr>
        <p:blipFill>
          <a:blip r:embed="rId3">
            <a:alphaModFix/>
          </a:blip>
          <a:stretch>
            <a:fillRect/>
          </a:stretch>
        </p:blipFill>
        <p:spPr>
          <a:xfrm>
            <a:off x="1371600" y="1170125"/>
            <a:ext cx="6696075" cy="3009900"/>
          </a:xfrm>
          <a:prstGeom prst="rect">
            <a:avLst/>
          </a:prstGeom>
          <a:noFill/>
          <a:ln>
            <a:noFill/>
          </a:ln>
        </p:spPr>
      </p:pic>
      <p:sp>
        <p:nvSpPr>
          <p:cNvPr id="107" name="Google Shape;107;p19"/>
          <p:cNvSpPr txBox="1"/>
          <p:nvPr/>
        </p:nvSpPr>
        <p:spPr>
          <a:xfrm>
            <a:off x="1292275" y="2373700"/>
            <a:ext cx="7069200" cy="2373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Due to its dominant role in driving the large-scale circulation (e.g. geostrophy), we focus on the geopotential height response to sea ice loss . </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1800"/>
              <a:t>Here, we focus on the mid-tropospheric (500 hPa) anomalies.</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Geopotential height anomalies at 500hPa in DJF</a:t>
            </a:r>
            <a:endParaRPr b="1" sz="1800"/>
          </a:p>
        </p:txBody>
      </p:sp>
      <p:pic>
        <p:nvPicPr>
          <p:cNvPr id="113" name="Google Shape;113;p20"/>
          <p:cNvPicPr preferRelativeResize="0"/>
          <p:nvPr/>
        </p:nvPicPr>
        <p:blipFill>
          <a:blip r:embed="rId3">
            <a:alphaModFix/>
          </a:blip>
          <a:stretch>
            <a:fillRect/>
          </a:stretch>
        </p:blipFill>
        <p:spPr>
          <a:xfrm>
            <a:off x="6638544" y="457200"/>
            <a:ext cx="3040381" cy="2286000"/>
          </a:xfrm>
          <a:prstGeom prst="rect">
            <a:avLst/>
          </a:prstGeom>
          <a:noFill/>
          <a:ln>
            <a:noFill/>
          </a:ln>
        </p:spPr>
      </p:pic>
      <p:pic>
        <p:nvPicPr>
          <p:cNvPr id="114" name="Google Shape;114;p20"/>
          <p:cNvPicPr preferRelativeResize="0"/>
          <p:nvPr/>
        </p:nvPicPr>
        <p:blipFill>
          <a:blip r:embed="rId4">
            <a:alphaModFix/>
          </a:blip>
          <a:stretch>
            <a:fillRect/>
          </a:stretch>
        </p:blipFill>
        <p:spPr>
          <a:xfrm>
            <a:off x="6638544" y="2743200"/>
            <a:ext cx="3051810" cy="2286000"/>
          </a:xfrm>
          <a:prstGeom prst="rect">
            <a:avLst/>
          </a:prstGeom>
          <a:noFill/>
          <a:ln>
            <a:noFill/>
          </a:ln>
        </p:spPr>
      </p:pic>
      <p:pic>
        <p:nvPicPr>
          <p:cNvPr id="115" name="Google Shape;115;p20"/>
          <p:cNvPicPr preferRelativeResize="0"/>
          <p:nvPr/>
        </p:nvPicPr>
        <p:blipFill>
          <a:blip r:embed="rId5">
            <a:alphaModFix/>
          </a:blip>
          <a:stretch>
            <a:fillRect/>
          </a:stretch>
        </p:blipFill>
        <p:spPr>
          <a:xfrm>
            <a:off x="4251960" y="2743200"/>
            <a:ext cx="3051810" cy="2286000"/>
          </a:xfrm>
          <a:prstGeom prst="rect">
            <a:avLst/>
          </a:prstGeom>
          <a:noFill/>
          <a:ln>
            <a:noFill/>
          </a:ln>
        </p:spPr>
      </p:pic>
      <p:pic>
        <p:nvPicPr>
          <p:cNvPr id="116" name="Google Shape;116;p20"/>
          <p:cNvPicPr preferRelativeResize="0"/>
          <p:nvPr/>
        </p:nvPicPr>
        <p:blipFill>
          <a:blip r:embed="rId6">
            <a:alphaModFix/>
          </a:blip>
          <a:stretch>
            <a:fillRect/>
          </a:stretch>
        </p:blipFill>
        <p:spPr>
          <a:xfrm>
            <a:off x="1920240" y="2743200"/>
            <a:ext cx="3049523" cy="2286000"/>
          </a:xfrm>
          <a:prstGeom prst="rect">
            <a:avLst/>
          </a:prstGeom>
          <a:noFill/>
          <a:ln>
            <a:noFill/>
          </a:ln>
        </p:spPr>
      </p:pic>
      <p:pic>
        <p:nvPicPr>
          <p:cNvPr id="117" name="Google Shape;117;p20"/>
          <p:cNvPicPr preferRelativeResize="0"/>
          <p:nvPr/>
        </p:nvPicPr>
        <p:blipFill>
          <a:blip r:embed="rId7">
            <a:alphaModFix/>
          </a:blip>
          <a:stretch>
            <a:fillRect/>
          </a:stretch>
        </p:blipFill>
        <p:spPr>
          <a:xfrm>
            <a:off x="-457200" y="2743200"/>
            <a:ext cx="3049523" cy="2286000"/>
          </a:xfrm>
          <a:prstGeom prst="rect">
            <a:avLst/>
          </a:prstGeom>
          <a:noFill/>
          <a:ln>
            <a:noFill/>
          </a:ln>
        </p:spPr>
      </p:pic>
      <p:pic>
        <p:nvPicPr>
          <p:cNvPr id="118" name="Google Shape;118;p20"/>
          <p:cNvPicPr preferRelativeResize="0"/>
          <p:nvPr/>
        </p:nvPicPr>
        <p:blipFill>
          <a:blip r:embed="rId8">
            <a:alphaModFix/>
          </a:blip>
          <a:stretch>
            <a:fillRect/>
          </a:stretch>
        </p:blipFill>
        <p:spPr>
          <a:xfrm>
            <a:off x="4251960" y="457200"/>
            <a:ext cx="3049523" cy="2286000"/>
          </a:xfrm>
          <a:prstGeom prst="rect">
            <a:avLst/>
          </a:prstGeom>
          <a:noFill/>
          <a:ln>
            <a:noFill/>
          </a:ln>
        </p:spPr>
      </p:pic>
      <p:pic>
        <p:nvPicPr>
          <p:cNvPr id="119" name="Google Shape;119;p20"/>
          <p:cNvPicPr preferRelativeResize="0"/>
          <p:nvPr/>
        </p:nvPicPr>
        <p:blipFill>
          <a:blip r:embed="rId9">
            <a:alphaModFix/>
          </a:blip>
          <a:stretch>
            <a:fillRect/>
          </a:stretch>
        </p:blipFill>
        <p:spPr>
          <a:xfrm>
            <a:off x="1920240" y="457200"/>
            <a:ext cx="3049523" cy="2286000"/>
          </a:xfrm>
          <a:prstGeom prst="rect">
            <a:avLst/>
          </a:prstGeom>
          <a:noFill/>
          <a:ln>
            <a:noFill/>
          </a:ln>
        </p:spPr>
      </p:pic>
      <p:pic>
        <p:nvPicPr>
          <p:cNvPr id="120" name="Google Shape;120;p20"/>
          <p:cNvPicPr preferRelativeResize="0"/>
          <p:nvPr/>
        </p:nvPicPr>
        <p:blipFill>
          <a:blip r:embed="rId10">
            <a:alphaModFix/>
          </a:blip>
          <a:stretch>
            <a:fillRect/>
          </a:stretch>
        </p:blipFill>
        <p:spPr>
          <a:xfrm>
            <a:off x="-457200" y="457200"/>
            <a:ext cx="3049523" cy="228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t>Geopotential height changes do not add up!</a:t>
            </a:r>
            <a:endParaRPr b="1" sz="1800"/>
          </a:p>
        </p:txBody>
      </p:sp>
      <p:pic>
        <p:nvPicPr>
          <p:cNvPr id="126" name="Google Shape;126;p21"/>
          <p:cNvPicPr preferRelativeResize="0"/>
          <p:nvPr/>
        </p:nvPicPr>
        <p:blipFill>
          <a:blip r:embed="rId3">
            <a:alphaModFix/>
          </a:blip>
          <a:stretch>
            <a:fillRect/>
          </a:stretch>
        </p:blipFill>
        <p:spPr>
          <a:xfrm>
            <a:off x="0" y="457200"/>
            <a:ext cx="4267200" cy="3200400"/>
          </a:xfrm>
          <a:prstGeom prst="rect">
            <a:avLst/>
          </a:prstGeom>
          <a:noFill/>
          <a:ln>
            <a:noFill/>
          </a:ln>
        </p:spPr>
      </p:pic>
      <p:pic>
        <p:nvPicPr>
          <p:cNvPr id="127" name="Google Shape;127;p21"/>
          <p:cNvPicPr preferRelativeResize="0"/>
          <p:nvPr/>
        </p:nvPicPr>
        <p:blipFill>
          <a:blip r:embed="rId4">
            <a:alphaModFix/>
          </a:blip>
          <a:stretch>
            <a:fillRect/>
          </a:stretch>
        </p:blipFill>
        <p:spPr>
          <a:xfrm>
            <a:off x="4572000" y="457200"/>
            <a:ext cx="4267200" cy="3200400"/>
          </a:xfrm>
          <a:prstGeom prst="rect">
            <a:avLst/>
          </a:prstGeom>
          <a:noFill/>
          <a:ln>
            <a:noFill/>
          </a:ln>
        </p:spPr>
      </p:pic>
      <p:sp>
        <p:nvSpPr>
          <p:cNvPr id="128" name="Google Shape;128;p21"/>
          <p:cNvSpPr txBox="1"/>
          <p:nvPr/>
        </p:nvSpPr>
        <p:spPr>
          <a:xfrm>
            <a:off x="381025" y="3513850"/>
            <a:ext cx="8763000" cy="706800"/>
          </a:xfrm>
          <a:prstGeom prst="rect">
            <a:avLst/>
          </a:prstGeom>
          <a:noFill/>
          <a:ln>
            <a:noFill/>
          </a:ln>
        </p:spPr>
        <p:txBody>
          <a:bodyPr anchorCtr="0" anchor="t" bIns="91425" lIns="91425" spcFirstLastPara="1" rIns="91425" wrap="square" tIns="91425">
            <a:noAutofit/>
          </a:bodyPr>
          <a:lstStyle/>
          <a:p>
            <a:pPr indent="-317500" lvl="0" marL="457200" rtl="0" algn="ctr">
              <a:spcBef>
                <a:spcPts val="0"/>
              </a:spcBef>
              <a:spcAft>
                <a:spcPts val="0"/>
              </a:spcAft>
              <a:buSzPts val="1400"/>
              <a:buChar char="-"/>
            </a:pPr>
            <a:r>
              <a:rPr lang="en" sz="1800"/>
              <a:t>The thermal High over the Arctic is not found in any of the regional experiment</a:t>
            </a:r>
            <a:endParaRPr sz="1800"/>
          </a:p>
          <a:p>
            <a:pPr indent="0" lvl="0" marL="0" rtl="0" algn="ctr">
              <a:spcBef>
                <a:spcPts val="0"/>
              </a:spcBef>
              <a:spcAft>
                <a:spcPts val="0"/>
              </a:spcAft>
              <a:buNone/>
            </a:pPr>
            <a:r>
              <a:t/>
            </a:r>
            <a:endParaRPr sz="1800"/>
          </a:p>
          <a:p>
            <a:pPr indent="-342900" lvl="0" marL="457200" rtl="0" algn="ctr">
              <a:spcBef>
                <a:spcPts val="0"/>
              </a:spcBef>
              <a:spcAft>
                <a:spcPts val="0"/>
              </a:spcAft>
              <a:buSzPts val="1800"/>
              <a:buChar char="-"/>
            </a:pPr>
            <a:r>
              <a:rPr lang="en" sz="1800"/>
              <a:t>There is not additivity in the signal </a:t>
            </a:r>
            <a:endParaRPr sz="1800"/>
          </a:p>
          <a:p>
            <a:pPr indent="0" lvl="0" marL="0" rtl="0" algn="ctr">
              <a:spcBef>
                <a:spcPts val="0"/>
              </a:spcBef>
              <a:spcAft>
                <a:spcPts val="0"/>
              </a:spcAft>
              <a:buNone/>
            </a:pPr>
            <a:r>
              <a:t/>
            </a:r>
            <a:endParaRPr sz="1800"/>
          </a:p>
          <a:p>
            <a:pPr indent="-342900" lvl="0" marL="457200" rtl="0" algn="ctr">
              <a:spcBef>
                <a:spcPts val="0"/>
              </a:spcBef>
              <a:spcAft>
                <a:spcPts val="0"/>
              </a:spcAft>
              <a:buSzPts val="1800"/>
              <a:buChar char="-"/>
            </a:pPr>
            <a:r>
              <a:rPr lang="en" sz="1800"/>
              <a:t>Only </a:t>
            </a:r>
            <a:r>
              <a:rPr lang="en" sz="1800">
                <a:solidFill>
                  <a:schemeClr val="dk1"/>
                </a:solidFill>
              </a:rPr>
              <a:t>Barents/Kara and Okhotsk expts show a</a:t>
            </a:r>
            <a:r>
              <a:rPr lang="en" sz="1800"/>
              <a:t> thermal High over forcing region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