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1" r:id="rId3"/>
    <p:sldMasterId id="2147483715" r:id="rId4"/>
  </p:sldMasterIdLst>
  <p:notesMasterIdLst>
    <p:notesMasterId r:id="rId17"/>
  </p:notesMasterIdLst>
  <p:sldIdLst>
    <p:sldId id="256" r:id="rId5"/>
    <p:sldId id="1224" r:id="rId6"/>
    <p:sldId id="1252" r:id="rId7"/>
    <p:sldId id="721" r:id="rId8"/>
    <p:sldId id="1254" r:id="rId9"/>
    <p:sldId id="268" r:id="rId10"/>
    <p:sldId id="1216" r:id="rId11"/>
    <p:sldId id="276" r:id="rId12"/>
    <p:sldId id="257" r:id="rId13"/>
    <p:sldId id="1253" r:id="rId14"/>
    <p:sldId id="260" r:id="rId15"/>
    <p:sldId id="1247" r:id="rId1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mh Brennan" initials="NB" lastIdx="1" clrIdx="0">
    <p:extLst>
      <p:ext uri="{19B8F6BF-5375-455C-9EA6-DF929625EA0E}">
        <p15:presenceInfo xmlns:p15="http://schemas.microsoft.com/office/powerpoint/2012/main" userId="S::nbrennan@tcd.ie::7d8735b9-45fd-43a9-9aab-f01e8fc28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2"/>
    <a:srgbClr val="011893"/>
    <a:srgbClr val="FF9300"/>
    <a:srgbClr val="009051"/>
    <a:srgbClr val="D5FC79"/>
    <a:srgbClr val="FFD579"/>
    <a:srgbClr val="F7F9ED"/>
    <a:srgbClr val="005EAE"/>
    <a:srgbClr val="FFBC39"/>
    <a:srgbClr val="0E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7"/>
    <p:restoredTop sz="94627" autoAdjust="0"/>
  </p:normalViewPr>
  <p:slideViewPr>
    <p:cSldViewPr snapToGrid="0" showGuides="1">
      <p:cViewPr>
        <p:scale>
          <a:sx n="93" d="100"/>
          <a:sy n="93" d="100"/>
        </p:scale>
        <p:origin x="2232" y="768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5DFA5-A91E-4EDB-A051-B9B5C372956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3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59AA-A7E9-4345-A112-522995346D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43500-77B5-9C45-B5B5-4014C1165A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554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F8549-5EA4-DB47-8166-BB40087D4D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2E3E7E-9C4D-B340-AE61-EDA10FB786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6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6A1F1-F62F-E645-AF5F-1FA2DB2164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15C2EE-6D45-1A4E-8981-8651298E10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09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DAAB0-5F72-5545-B271-6BF1A2FBCF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C6780-7C4F-014A-94B4-5FBE78CB1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22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8903E-BDE3-AB4E-BA6D-296B930D30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93D81-F495-2141-88FF-08B93E26B7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51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EDB3D-E760-564A-9705-4C527C50FC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B03D3-5DA7-E846-B6A7-93F29C4C85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24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B310C-E311-C844-9FA1-8E3BD4C992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111CF-426A-E94C-8F3F-0DD32C4E1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08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E397-8668-6C49-8047-5C6DA63362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391C6-EC69-4C43-807D-C51484AE7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76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A3BCE-E6D3-394C-8700-32E916DF0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884A2C-F6A7-E64B-8C02-4A464C1F59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3789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70167-B94F-EC43-B593-226FF4E556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E1EA06-2248-0543-9DF6-37A0A27F96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08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990600"/>
            <a:ext cx="6400800" cy="609600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33600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133600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2133600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2133600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5DA66-1284-BE43-B985-D77E339C7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081525-1B7B-554C-9009-6CAD7AF0F0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06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F72D-F463-4478-8ECB-E86CEF8C5CA7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435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34E-A770-40F9-9077-FE9CA8138B60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352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73F2-7ABE-48B9-AFEC-9DB32AA42DD5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8410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20E2-E7B1-4682-8B84-99F4DC58CA30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124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5FE0-D94D-4EEF-843B-5836A8AFB3C0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5020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F3AC-C4B8-4AC9-8329-010C6389324E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60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6E9-F8A0-4AEA-AB1D-2969258BEFFE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067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4DFD-5DC6-4DD6-B19D-CF4675B8C8CE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594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3E6-03A4-4F3D-8870-B2356310758E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97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3D9B-2D97-458B-A564-DFF5B0235305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771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F7EC-26EC-46B2-95AA-09EC7209B1D4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552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358-FE99-CA41-B7C6-44D077955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5AA5-1C4A-7444-BB96-4C3F2EB2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F694-921B-5642-9C4F-E51AB993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D9385-2556-B84D-8228-3424B06F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BBAD-6641-B64E-A512-1E2A8C1B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D856-D9C9-8840-AFBC-11101338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CD63-1755-DE44-AB65-2AB806B1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373A-CE5C-A74C-9680-27CBEA01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54D6-F174-EA45-AC7B-7BEAF2EA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4118-EB59-9044-94F1-6E1F73D6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9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6D0D-3167-794D-9B4F-D31BA279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7719-8648-F949-9448-0FBBFF315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1396-32ED-D147-8985-F47A03F5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F1199-625C-5E42-BC8A-2FA8B233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299E7-54AF-0A4F-A38E-F4212C7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5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7B58-6134-E14C-B685-4551C740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C98B-8AFB-5E4A-A604-98C6DF909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A975-1CD7-9044-B0E3-0EE2F94A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6E2C3-1C6A-1441-AC19-6D67EEB9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B95C-C7DB-BC4F-AB8F-1E90EF5C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70D04-58D7-8548-8824-F84EB5AA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5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B406-2412-A34B-8E7F-FFCFC071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99C63-1CD0-5A4D-AF86-74007939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D9F9B-6B2F-5143-BCF2-CB67D15A6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016DA-EE04-2844-87F6-8B652DA32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98165-D5EE-5447-BE05-1D2341A5B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8090F-0042-A848-A99D-B21F9699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32D6A-E393-5E46-AEA4-94C74332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BB7F7-805D-1846-B2E1-6BED49B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8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1466-C29E-3648-9002-DB3853C0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15A40-AF7C-A545-BEA1-11546609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3AC47-6F5B-A248-B76D-9B135BF6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871F0-B4F7-1E4F-B7E5-A344466E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EAE66-C3E1-574A-A4EF-2D51EDAD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C0763-7D37-CB4E-A1D6-C0D1B322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2F10-D1D3-844B-ACD1-6E16A49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B3EC-9E9C-B645-BCFF-C94AAC92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97C4-C3F3-7E44-94D8-2388C6AE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87CB-986C-7248-AD10-DE990A98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B6BD-CA33-A240-BF74-D55A3961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143D-7DB1-DB41-8D1C-957A2570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E4C2-F2EB-F145-98E2-B89F045D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D45A-6D72-CB41-9523-EB6C118E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E866D-B75B-5949-8BAC-C1B4A0396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ED5E0-733D-2846-ADF1-E04660E65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EEB57-8F37-3345-906E-85209C70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9840-B0E5-B84E-BFA5-83AB0990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447EB-FFAB-E445-BB59-E375E7DE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5F05-B142-774E-B10D-8B9B867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62EEF-1345-9742-968B-BD53A4DCD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E0C4-0EDE-614A-A601-93ED5CC2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D4575-026F-DC42-AA7F-BFFF4FE8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7DF7-3A33-C941-A181-579B5EF4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8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514B0-584F-A64A-A695-A8DC9BF90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FD52B-7304-1746-853B-005F64B61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26A6D-1878-074B-BFB1-570CDA81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229E1-E8AE-0045-BE58-DE3D8C3E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1EBE-D45A-B24F-B13F-6EAD8CE6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92351-1414-B842-AB36-9E85B8659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654FC-AB50-574B-951A-483125DE59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38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C74F-480F-8940-8D6D-AE7BC1B23D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8848E2-B35B-6C46-94D7-F29A57430E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6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guy3">
            <a:extLst>
              <a:ext uri="{FF2B5EF4-FFF2-40B4-BE49-F238E27FC236}">
                <a16:creationId xmlns:a16="http://schemas.microsoft.com/office/drawing/2014/main" id="{70EC64AC-28BD-E643-8A91-062C9175B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6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55675"/>
            <a:ext cx="64008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6E29261-B742-344B-90F4-37B539924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/>
              <a:t>Title</a:t>
            </a:r>
            <a:endParaRPr lang="en-GB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27E5AB6-2075-B942-8CAA-067E256ED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9FEEED-5484-F748-BBCD-A0BC7E91DA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FF6600"/>
                </a:solidFill>
              </a:defRPr>
            </a:lvl1pPr>
          </a:lstStyle>
          <a:p>
            <a:fld id="{195D15E2-56E7-134A-9901-A4740F7954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44" name="Text Box 20">
            <a:extLst>
              <a:ext uri="{FF2B5EF4-FFF2-40B4-BE49-F238E27FC236}">
                <a16:creationId xmlns:a16="http://schemas.microsoft.com/office/drawing/2014/main" id="{1EDC0E79-788B-CF40-A119-31C26F015B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27925" y="0"/>
            <a:ext cx="106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IE" sz="1400" dirty="0">
                <a:solidFill>
                  <a:srgbClr val="003399"/>
                </a:solidFill>
                <a:latin typeface="Verdana" charset="0"/>
              </a:rPr>
              <a:t>May 2012</a:t>
            </a:r>
            <a:endParaRPr lang="en-US" sz="1400" dirty="0">
              <a:solidFill>
                <a:srgbClr val="0033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8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D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D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D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D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125000"/>
        <a:buChar char="•"/>
        <a:defRPr sz="2800" b="1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66C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rgbClr val="0099C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C608-D6CD-4000-8163-4416DC21E07B}" type="datetime1">
              <a:rPr lang="en-IE" smtClean="0"/>
              <a:t>05/03/2021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2E1A-F74E-4696-BDBE-96A0324E1B6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66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9016F-6645-4C4B-A3C0-8ABE1A5C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EA4DF-D3EB-3247-8857-1C6AC1B2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6013-171B-7546-AAA8-D7E473814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A1D6-ECC0-F649-B5D6-DF6C21E7BED5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1A5D2-0F37-BA46-9214-AA45AF578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66620-55B9-7948-AACE-F2D2AAF47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6A0D-19ED-5A44-88CD-A176DD7D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tiff"/><Relationship Id="rId7" Type="http://schemas.openxmlformats.org/officeDocument/2006/relationships/hyperlink" Target="mailto:susan.reilly@ucd.ie" TargetMode="External"/><Relationship Id="rId2" Type="http://schemas.openxmlformats.org/officeDocument/2006/relationships/hyperlink" Target="mailto:niamh.Brennan@tcd.i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15736161" TargetMode="External"/><Relationship Id="rId3" Type="http://schemas.openxmlformats.org/officeDocument/2006/relationships/hyperlink" Target="https://upload.wikimedia.org/wikipedia/commons/6/61/Ring_of_Kerry%2C_Ireland%2C_Landscape_Nature_%2817218136290%29.jpg" TargetMode="External"/><Relationship Id="rId7" Type="http://schemas.openxmlformats.org/officeDocument/2006/relationships/hyperlink" Target="https://commons.wikimedia.org/wiki/File:The_Blue_Lily_Diamond.png" TargetMode="External"/><Relationship Id="rId2" Type="http://schemas.openxmlformats.org/officeDocument/2006/relationships/hyperlink" Target="https://creativecommons.org/licenses/by/2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" TargetMode="External"/><Relationship Id="rId5" Type="http://schemas.openxmlformats.org/officeDocument/2006/relationships/hyperlink" Target="https://upload.wikimedia.org/wikipedia/commons/c/ca/Irish_hills_-_panoramio.jpg" TargetMode="External"/><Relationship Id="rId4" Type="http://schemas.openxmlformats.org/officeDocument/2006/relationships/hyperlink" Target="https://creativecommons.org/licenses/by-sa/3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orf-ireland.net/wp-content/uploads/2019/07/NORF_Framework_10_July_2019-2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84" y="2090600"/>
            <a:ext cx="9004150" cy="1956215"/>
          </a:xfrm>
        </p:spPr>
        <p:txBody>
          <a:bodyPr/>
          <a:lstStyle/>
          <a:p>
            <a:br>
              <a:rPr lang="en-IE" b="1" dirty="0"/>
            </a:br>
            <a:r>
              <a:rPr lang="en-IE" sz="2800" b="1" dirty="0">
                <a:solidFill>
                  <a:srgbClr val="007742"/>
                </a:solidFill>
              </a:rPr>
              <a:t>“</a:t>
            </a:r>
            <a:r>
              <a:rPr lang="en-IE" sz="2800" b="1" i="1" dirty="0">
                <a:solidFill>
                  <a:srgbClr val="007742"/>
                </a:solidFill>
              </a:rPr>
              <a:t>Authors/Institutions are encouraged to retain copyright …”</a:t>
            </a:r>
            <a:br>
              <a:rPr lang="en-IE" i="1" dirty="0">
                <a:solidFill>
                  <a:srgbClr val="007742"/>
                </a:solidFill>
              </a:rPr>
            </a:br>
            <a:r>
              <a:rPr lang="en-IE" sz="2400" dirty="0">
                <a:solidFill>
                  <a:srgbClr val="007742"/>
                </a:solidFill>
              </a:rPr>
              <a:t>Ireland’s National Open Research Forum and the copyright retention challenge.</a:t>
            </a:r>
            <a:br>
              <a:rPr lang="en-IE" dirty="0"/>
            </a:br>
            <a:br>
              <a:rPr lang="en-IE" sz="1600" dirty="0"/>
            </a:b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SPARC Europe/ EIFL Webinar: </a:t>
            </a:r>
            <a:r>
              <a:rPr lang="en-IE" sz="1800" b="1" dirty="0">
                <a:solidFill>
                  <a:schemeClr val="tx2">
                    <a:lumMod val="75000"/>
                  </a:schemeClr>
                </a:solidFill>
              </a:rPr>
              <a:t>International and national copyright policy action for OA</a:t>
            </a:r>
            <a:br>
              <a:rPr lang="en-IE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8 March 2021</a:t>
            </a:r>
            <a:br>
              <a:rPr lang="en-IE" sz="2000" dirty="0"/>
            </a:br>
            <a:endParaRPr lang="en-GB" sz="2000" dirty="0">
              <a:solidFill>
                <a:srgbClr val="00905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3607" y="4161879"/>
            <a:ext cx="3421879" cy="979374"/>
          </a:xfrm>
        </p:spPr>
        <p:txBody>
          <a:bodyPr/>
          <a:lstStyle/>
          <a:p>
            <a:r>
              <a:rPr lang="en-GB" sz="2000" dirty="0">
                <a:solidFill>
                  <a:srgbClr val="009051"/>
                </a:solidFill>
              </a:rPr>
              <a:t>Niamh Brennan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Programme Manager, 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Research Informatics, Trinity College Dublin</a:t>
            </a:r>
          </a:p>
          <a:p>
            <a:pPr lvl="2"/>
            <a:r>
              <a:rPr lang="en-GB" dirty="0">
                <a:solidFill>
                  <a:srgbClr val="009051"/>
                </a:solidFill>
              </a:rPr>
              <a:t>Email: </a:t>
            </a:r>
            <a:r>
              <a:rPr lang="en-GB" dirty="0">
                <a:solidFill>
                  <a:srgbClr val="00905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niamh.brennan@tcd.ie</a:t>
            </a:r>
            <a:endParaRPr lang="en-GB" dirty="0">
              <a:solidFill>
                <a:srgbClr val="009051"/>
              </a:solidFill>
            </a:endParaRPr>
          </a:p>
          <a:p>
            <a:pPr lvl="2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FCD34-F268-9648-97E7-CB3BC71C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96" y="6142615"/>
            <a:ext cx="1253155" cy="509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2657F-71B6-1A44-9576-ABCD54F4F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07" y="6207982"/>
            <a:ext cx="701020" cy="46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E9F4-D6A4-D84E-BA24-A104393B4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24" y="284879"/>
            <a:ext cx="1351996" cy="89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3AF36-CC89-6D42-ACCF-61F737517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07" y="5485266"/>
            <a:ext cx="2206265" cy="61112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7E241F-2815-B549-815D-2802F167C689}"/>
              </a:ext>
            </a:extLst>
          </p:cNvPr>
          <p:cNvSpPr txBox="1">
            <a:spLocks/>
          </p:cNvSpPr>
          <p:nvPr/>
        </p:nvSpPr>
        <p:spPr>
          <a:xfrm>
            <a:off x="4898516" y="4148024"/>
            <a:ext cx="2839720" cy="979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rgbClr val="005EAE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567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Minion Pro" pitchFamily="18" charset="0"/>
              <a:buChar char="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9051"/>
                </a:solidFill>
              </a:rPr>
              <a:t>Susan Reilly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Associate Librarian, 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University College Dublin Library</a:t>
            </a:r>
            <a:br>
              <a:rPr lang="en-GB" dirty="0">
                <a:solidFill>
                  <a:srgbClr val="009051"/>
                </a:solidFill>
              </a:rPr>
            </a:br>
            <a:r>
              <a:rPr lang="en-GB" dirty="0">
                <a:solidFill>
                  <a:srgbClr val="009051"/>
                </a:solidFill>
              </a:rPr>
              <a:t>Email: </a:t>
            </a:r>
            <a:r>
              <a:rPr lang="en-IE" dirty="0"/>
              <a:t> </a:t>
            </a:r>
            <a:r>
              <a:rPr lang="en-IE" dirty="0">
                <a:solidFill>
                  <a:srgbClr val="00774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susan.reilly@ucd.ie</a:t>
            </a:r>
            <a:endParaRPr lang="en-GB" dirty="0">
              <a:solidFill>
                <a:srgbClr val="007742"/>
              </a:solidFill>
            </a:endParaRPr>
          </a:p>
        </p:txBody>
      </p:sp>
      <p:pic>
        <p:nvPicPr>
          <p:cNvPr id="9" name="Picture 2" descr="SPARC Europe">
            <a:extLst>
              <a:ext uri="{FF2B5EF4-FFF2-40B4-BE49-F238E27FC236}">
                <a16:creationId xmlns:a16="http://schemas.microsoft.com/office/drawing/2014/main" id="{BCC673E5-8974-6545-844F-D56E9E61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1"/>
            <a:ext cx="1904103" cy="12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icipants - Pro Gait">
            <a:extLst>
              <a:ext uri="{FF2B5EF4-FFF2-40B4-BE49-F238E27FC236}">
                <a16:creationId xmlns:a16="http://schemas.microsoft.com/office/drawing/2014/main" id="{645D144D-BEF6-874D-969F-AC8DA2C3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82" y="5461710"/>
            <a:ext cx="1135552" cy="6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ebinar banner">
            <a:extLst>
              <a:ext uri="{FF2B5EF4-FFF2-40B4-BE49-F238E27FC236}">
                <a16:creationId xmlns:a16="http://schemas.microsoft.com/office/drawing/2014/main" id="{EF5020FE-CC38-0449-97C9-BD5DC37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350" y="327026"/>
            <a:ext cx="2822951" cy="7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traffic, light&#10;&#10;Description automatically generated">
            <a:extLst>
              <a:ext uri="{FF2B5EF4-FFF2-40B4-BE49-F238E27FC236}">
                <a16:creationId xmlns:a16="http://schemas.microsoft.com/office/drawing/2014/main" id="{BB494628-954B-834D-887F-4B719085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114" y="253793"/>
            <a:ext cx="2349568" cy="166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50665-FF11-7A40-9B80-B3E28806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742"/>
                </a:solidFill>
                <a:latin typeface="+mn-lt"/>
              </a:rPr>
              <a:t>Paths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3BB9-0991-D441-AF41-E2BEF511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68" y="2141535"/>
            <a:ext cx="8653896" cy="48550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742"/>
                </a:solidFill>
              </a:rPr>
              <a:t>EU level: </a:t>
            </a:r>
            <a:r>
              <a:rPr lang="en-US" sz="2400" dirty="0"/>
              <a:t>secondary publication right in national legislation</a:t>
            </a:r>
          </a:p>
          <a:p>
            <a:pPr lvl="1"/>
            <a:r>
              <a:rPr lang="en-US" sz="2400" dirty="0"/>
              <a:t>Immediate</a:t>
            </a:r>
          </a:p>
          <a:p>
            <a:pPr lvl="1"/>
            <a:r>
              <a:rPr lang="en-US" sz="2400" dirty="0"/>
              <a:t>Clear usage rights</a:t>
            </a:r>
          </a:p>
          <a:p>
            <a:r>
              <a:rPr lang="en-US" sz="2400" b="1" dirty="0">
                <a:solidFill>
                  <a:srgbClr val="007742"/>
                </a:solidFill>
              </a:rPr>
              <a:t>National/sectoral level: </a:t>
            </a:r>
            <a:r>
              <a:rPr lang="en-US" sz="2400" dirty="0"/>
              <a:t>review of national copyright legislation and coordination of institutional policies and approaches</a:t>
            </a:r>
          </a:p>
          <a:p>
            <a:pPr lvl="1"/>
            <a:r>
              <a:rPr lang="en-US" sz="2400" dirty="0"/>
              <a:t>Respect for academic freedom</a:t>
            </a:r>
          </a:p>
          <a:p>
            <a:r>
              <a:rPr lang="en-US" sz="2400" b="1" dirty="0">
                <a:solidFill>
                  <a:srgbClr val="007742"/>
                </a:solidFill>
              </a:rPr>
              <a:t>Funder level: </a:t>
            </a:r>
            <a:r>
              <a:rPr lang="en-US" sz="2400" dirty="0"/>
              <a:t>coordinated policy approach to rights retention for institutions and authors</a:t>
            </a:r>
          </a:p>
          <a:p>
            <a:pPr lvl="1"/>
            <a:r>
              <a:rPr lang="en-US" sz="2400" dirty="0">
                <a:solidFill>
                  <a:srgbClr val="007742"/>
                </a:solidFill>
              </a:rPr>
              <a:t>Local support for individual authors</a:t>
            </a:r>
          </a:p>
        </p:txBody>
      </p:sp>
    </p:spTree>
    <p:extLst>
      <p:ext uri="{BB962C8B-B14F-4D97-AF65-F5344CB8AC3E}">
        <p14:creationId xmlns:p14="http://schemas.microsoft.com/office/powerpoint/2010/main" val="37348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3923679"/>
            <a:ext cx="6555179" cy="554850"/>
          </a:xfrm>
        </p:spPr>
        <p:txBody>
          <a:bodyPr/>
          <a:lstStyle/>
          <a:p>
            <a:pPr algn="ctr"/>
            <a:r>
              <a:rPr lang="ro-RO" b="1" dirty="0" err="1">
                <a:solidFill>
                  <a:srgbClr val="009051"/>
                </a:solidFill>
              </a:rPr>
              <a:t>Go</a:t>
            </a:r>
            <a:r>
              <a:rPr lang="ro-RO" b="1" dirty="0">
                <a:solidFill>
                  <a:srgbClr val="009051"/>
                </a:solidFill>
              </a:rPr>
              <a:t> </a:t>
            </a:r>
            <a:r>
              <a:rPr lang="ro-RO" b="1" dirty="0" err="1">
                <a:solidFill>
                  <a:srgbClr val="009051"/>
                </a:solidFill>
              </a:rPr>
              <a:t>Raibh</a:t>
            </a:r>
            <a:r>
              <a:rPr lang="ro-RO" b="1" dirty="0">
                <a:solidFill>
                  <a:srgbClr val="009051"/>
                </a:solidFill>
              </a:rPr>
              <a:t> </a:t>
            </a:r>
            <a:r>
              <a:rPr lang="ro-RO" b="1" dirty="0" err="1">
                <a:solidFill>
                  <a:srgbClr val="009051"/>
                </a:solidFill>
              </a:rPr>
              <a:t>Míle</a:t>
            </a:r>
            <a:r>
              <a:rPr lang="ro-RO" b="1" dirty="0">
                <a:solidFill>
                  <a:srgbClr val="009051"/>
                </a:solidFill>
              </a:rPr>
              <a:t> </a:t>
            </a:r>
            <a:r>
              <a:rPr lang="ro-RO" b="1" dirty="0" err="1">
                <a:solidFill>
                  <a:srgbClr val="009051"/>
                </a:solidFill>
              </a:rPr>
              <a:t>Maith</a:t>
            </a:r>
            <a:r>
              <a:rPr lang="ro-RO" b="1" dirty="0">
                <a:solidFill>
                  <a:srgbClr val="009051"/>
                </a:solidFill>
              </a:rPr>
              <a:t> </a:t>
            </a:r>
            <a:r>
              <a:rPr lang="ro-RO" b="1" dirty="0" err="1">
                <a:solidFill>
                  <a:srgbClr val="009051"/>
                </a:solidFill>
              </a:rPr>
              <a:t>Agaibh</a:t>
            </a:r>
            <a:r>
              <a:rPr lang="ro-RO" b="1" dirty="0">
                <a:solidFill>
                  <a:srgbClr val="009051"/>
                </a:solidFill>
              </a:rPr>
              <a:t>!</a:t>
            </a:r>
            <a:br>
              <a:rPr lang="ro-RO" dirty="0"/>
            </a:br>
            <a:br>
              <a:rPr lang="ro-RO" dirty="0"/>
            </a:br>
            <a:r>
              <a:rPr lang="ro-RO" sz="2000" dirty="0">
                <a:solidFill>
                  <a:srgbClr val="009051"/>
                </a:solidFill>
              </a:rPr>
              <a:t>[</a:t>
            </a:r>
            <a:r>
              <a:rPr lang="ro-RO" sz="2000" dirty="0" err="1">
                <a:solidFill>
                  <a:srgbClr val="009051"/>
                </a:solidFill>
              </a:rPr>
              <a:t>Thank</a:t>
            </a:r>
            <a:r>
              <a:rPr lang="ro-RO" sz="2000" dirty="0">
                <a:solidFill>
                  <a:srgbClr val="009051"/>
                </a:solidFill>
              </a:rPr>
              <a:t> </a:t>
            </a:r>
            <a:r>
              <a:rPr lang="ro-RO" sz="2000" dirty="0" err="1">
                <a:solidFill>
                  <a:srgbClr val="009051"/>
                </a:solidFill>
              </a:rPr>
              <a:t>you</a:t>
            </a:r>
            <a:r>
              <a:rPr lang="ro-RO" sz="2000" dirty="0">
                <a:solidFill>
                  <a:srgbClr val="009051"/>
                </a:solidFill>
              </a:rPr>
              <a:t>]</a:t>
            </a:r>
            <a:endParaRPr lang="en-GB" sz="2000" dirty="0">
              <a:solidFill>
                <a:srgbClr val="00905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E9C7F-6846-7C44-9F19-F3CD5B06B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56" y="5468824"/>
            <a:ext cx="1369838" cy="557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AB7CB7-1189-D942-9FFF-68BEE9773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56" y="6162103"/>
            <a:ext cx="818734" cy="542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127EE-BA3C-1642-A7FD-D5A890D0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32" y="5608643"/>
            <a:ext cx="1556734" cy="1034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2BFB9-F774-AC4D-AA9F-966CA921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05" y="5747358"/>
            <a:ext cx="2994603" cy="829491"/>
          </a:xfrm>
          <a:prstGeom prst="rect">
            <a:avLst/>
          </a:prstGeom>
        </p:spPr>
      </p:pic>
      <p:pic>
        <p:nvPicPr>
          <p:cNvPr id="8" name="Picture 2" descr="SPARC Europe">
            <a:extLst>
              <a:ext uri="{FF2B5EF4-FFF2-40B4-BE49-F238E27FC236}">
                <a16:creationId xmlns:a16="http://schemas.microsoft.com/office/drawing/2014/main" id="{30023717-D3DB-E840-A121-EA987ED2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1"/>
            <a:ext cx="1904103" cy="12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ebinar banner">
            <a:extLst>
              <a:ext uri="{FF2B5EF4-FFF2-40B4-BE49-F238E27FC236}">
                <a16:creationId xmlns:a16="http://schemas.microsoft.com/office/drawing/2014/main" id="{F2FE7DFE-4E91-054D-990C-0DB94DB3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030" y="354735"/>
            <a:ext cx="2822951" cy="7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articipants - Pro Gait">
            <a:extLst>
              <a:ext uri="{FF2B5EF4-FFF2-40B4-BE49-F238E27FC236}">
                <a16:creationId xmlns:a16="http://schemas.microsoft.com/office/drawing/2014/main" id="{62EA8160-2DCE-3142-B24D-E182B0CD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32" y="5674470"/>
            <a:ext cx="1556734" cy="9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F67F-638C-8043-99A6-5C112256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2613854"/>
            <a:ext cx="7500939" cy="561600"/>
          </a:xfrm>
        </p:spPr>
        <p:txBody>
          <a:bodyPr/>
          <a:lstStyle/>
          <a:p>
            <a:r>
              <a:rPr lang="en-US" sz="1800" dirty="0"/>
              <a:t>Picture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AE4-BC2B-8B48-9E4C-355F15653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600" y="3280391"/>
            <a:ext cx="9042400" cy="4040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b="0" dirty="0"/>
              <a:t>Ring of Kerry, Ireland, Landscape Nature, </a:t>
            </a:r>
            <a:r>
              <a:rPr lang="en-US" sz="1400" b="0" dirty="0"/>
              <a:t>Tony Webster from Minneapolis, Minnesota, United States / CC BY (</a:t>
            </a:r>
            <a:r>
              <a:rPr lang="en-US" sz="1400" b="0" dirty="0">
                <a:hlinkClick r:id="rId2"/>
              </a:rPr>
              <a:t>https://creativecommons.org/licenses/by/2.0</a:t>
            </a:r>
            <a:r>
              <a:rPr lang="en-US" sz="1400" b="0" dirty="0"/>
              <a:t>) </a:t>
            </a:r>
            <a:r>
              <a:rPr lang="en-US" sz="1400" b="0" dirty="0">
                <a:hlinkClick r:id="rId3"/>
              </a:rPr>
              <a:t>https://upload.wikimedia.org/wikipedia/commons/6/61/Ring_of_Kerry%2C_Ireland%2C_Landscape_Nature_%2817218136290%29.jpg</a:t>
            </a:r>
            <a:r>
              <a:rPr lang="en-US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Irish hills: Scenery camera / CC BY-SA (</a:t>
            </a:r>
            <a:r>
              <a:rPr lang="en-US" sz="1400" b="0" dirty="0">
                <a:hlinkClick r:id="rId4"/>
              </a:rPr>
              <a:t>https://creativecommons.org/licenses/by-sa/3.0</a:t>
            </a:r>
            <a:r>
              <a:rPr lang="en-US" sz="1400" b="0" dirty="0"/>
              <a:t>) </a:t>
            </a:r>
            <a:r>
              <a:rPr lang="en-US" sz="1400" b="0" dirty="0">
                <a:hlinkClick r:id="rId5"/>
              </a:rPr>
              <a:t>https://upload.wikimedia.org/wikipedia/commons/c/ca/Irish_hills_-_panoramio.jpg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Blue </a:t>
            </a:r>
            <a:r>
              <a:rPr lang="en-US" sz="1400" b="0" dirty="0" err="1"/>
              <a:t>Lilty</a:t>
            </a:r>
            <a:r>
              <a:rPr lang="en-US" sz="1400" b="0" dirty="0"/>
              <a:t> Diamond </a:t>
            </a:r>
            <a:r>
              <a:rPr lang="en-US" sz="1400" b="0" dirty="0" err="1"/>
              <a:t>Hadysemaan</a:t>
            </a:r>
            <a:r>
              <a:rPr lang="en-US" sz="1400" b="0" dirty="0"/>
              <a:t> / CC BY-SA (</a:t>
            </a:r>
            <a:r>
              <a:rPr lang="en-US" sz="1400" b="0" dirty="0">
                <a:hlinkClick r:id="rId6"/>
              </a:rPr>
              <a:t>https://creativecommons.org/licenses/by-sa/4.0</a:t>
            </a:r>
            <a:r>
              <a:rPr lang="en-US" sz="1400" b="0" dirty="0"/>
              <a:t>) </a:t>
            </a:r>
            <a:r>
              <a:rPr lang="en-US" sz="1400" b="0" dirty="0">
                <a:hlinkClick r:id="rId7"/>
              </a:rPr>
              <a:t>https://commons.wikimedia.org/wiki/File:The_Blue_Lily_Diamond.png</a:t>
            </a:r>
            <a:r>
              <a:rPr lang="en-US" sz="14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Open Access logo By art designer at </a:t>
            </a:r>
            <a:r>
              <a:rPr lang="en-US" sz="1400" b="0" dirty="0" err="1"/>
              <a:t>PLoS</a:t>
            </a:r>
            <a:r>
              <a:rPr lang="en-US" sz="1400" b="0" dirty="0"/>
              <a:t>, modified by Wikipedia users Nina, </a:t>
            </a:r>
            <a:r>
              <a:rPr lang="en-US" sz="1400" b="0" dirty="0" err="1"/>
              <a:t>Beao</a:t>
            </a:r>
            <a:r>
              <a:rPr lang="en-US" sz="1400" b="0" dirty="0"/>
              <a:t>, and </a:t>
            </a:r>
            <a:r>
              <a:rPr lang="en-US" sz="1400" b="0" dirty="0" err="1"/>
              <a:t>JakobVoss</a:t>
            </a:r>
            <a:r>
              <a:rPr lang="en-US" sz="1400" b="0" dirty="0"/>
              <a:t> - http://</a:t>
            </a:r>
            <a:r>
              <a:rPr lang="en-US" sz="1400" b="0" dirty="0" err="1"/>
              <a:t>www.plos.org</a:t>
            </a:r>
            <a:r>
              <a:rPr lang="en-US" sz="1400" b="0" dirty="0"/>
              <a:t>/, CC0, </a:t>
            </a:r>
            <a:r>
              <a:rPr lang="en-US" sz="1400" b="0" dirty="0">
                <a:hlinkClick r:id="rId8"/>
              </a:rPr>
              <a:t>https://commons.wikimedia.org/w/index.php?curid=15736161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Orange tick Image by https://</a:t>
            </a:r>
            <a:r>
              <a:rPr lang="en-US" sz="1400" b="0" dirty="0" err="1"/>
              <a:t>pixabay.com</a:t>
            </a:r>
            <a:r>
              <a:rPr lang="en-US" sz="1400" b="0" dirty="0"/>
              <a:t>/users/Clker-Free-Vector-Images-3736/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B2210A-0079-2D4C-92DD-4E20FF32904E}"/>
              </a:ext>
            </a:extLst>
          </p:cNvPr>
          <p:cNvSpPr txBox="1">
            <a:spLocks/>
          </p:cNvSpPr>
          <p:nvPr/>
        </p:nvSpPr>
        <p:spPr>
          <a:xfrm>
            <a:off x="101600" y="140523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E73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B22E6-1075-C541-8429-EA343ECD08F0}"/>
              </a:ext>
            </a:extLst>
          </p:cNvPr>
          <p:cNvSpPr txBox="1"/>
          <p:nvPr/>
        </p:nvSpPr>
        <p:spPr>
          <a:xfrm>
            <a:off x="0" y="807060"/>
            <a:ext cx="886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 Patricia Clarke, HRB &amp; NORF Co-chair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NORF1 OA Publications WG: Yvonne Desmond (TU Dublin); Kate Kelly (RCSI), Mary Caffrey (</a:t>
            </a:r>
            <a:r>
              <a:rPr lang="en-US" dirty="0" err="1"/>
              <a:t>Teagasc</a:t>
            </a:r>
            <a:r>
              <a:rPr lang="en-US" dirty="0"/>
              <a:t>); </a:t>
            </a:r>
            <a:r>
              <a:rPr lang="en-US" dirty="0" err="1"/>
              <a:t>Ashling</a:t>
            </a:r>
            <a:r>
              <a:rPr lang="en-US" dirty="0"/>
              <a:t> Hayes (TCD, UL), Marie O’Neill (DBS); Niamh Brennan (Chair).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NORF2 OA Publications WG: Fran Callaghan (DCU), Yvonne Desmond (TU Dublin), Arlene Healy (TCD), Frank Houghton (LIT), Jonathan Dykes (RIA), Aoife Geraghty (UL), Hugh Murphy (MU), Susan Reilly (Co-Chair), Niamh Brennan (Co-Chair).</a:t>
            </a:r>
          </a:p>
        </p:txBody>
      </p:sp>
    </p:spTree>
    <p:extLst>
      <p:ext uri="{BB962C8B-B14F-4D97-AF65-F5344CB8AC3E}">
        <p14:creationId xmlns:p14="http://schemas.microsoft.com/office/powerpoint/2010/main" val="379914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924CC-CD3A-084B-B1E8-F6FFFC65F6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52"/>
            <a:ext cx="9144000" cy="58574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185F02-2E28-2943-8830-82904A4BC128}"/>
              </a:ext>
            </a:extLst>
          </p:cNvPr>
          <p:cNvGrpSpPr/>
          <p:nvPr/>
        </p:nvGrpSpPr>
        <p:grpSpPr>
          <a:xfrm>
            <a:off x="5427663" y="1347567"/>
            <a:ext cx="3465512" cy="2698971"/>
            <a:chOff x="5427663" y="1347567"/>
            <a:chExt cx="3465512" cy="26989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97D583C-BC6B-F747-9C76-534188F5E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695" y="1347567"/>
              <a:ext cx="1553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IRELAND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0C8ACB-8FFF-8640-B5BE-BA8B5CABD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663" y="1773238"/>
              <a:ext cx="3465512" cy="2273300"/>
              <a:chOff x="5427366" y="1772816"/>
              <a:chExt cx="3465114" cy="2273920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A9E9B36-C7A6-1240-8384-465341966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366" y="1844824"/>
                <a:ext cx="3465114" cy="220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B801572-239A-E54E-B53C-541D54134D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03570" y="1772816"/>
                <a:ext cx="144446" cy="431918"/>
              </a:xfrm>
              <a:prstGeom prst="straightConnector1">
                <a:avLst/>
              </a:prstGeom>
              <a:noFill/>
              <a:ln w="57150">
                <a:solidFill>
                  <a:srgbClr val="9933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EBDDD4-86DD-0C49-BA37-C602D32C9759}"/>
              </a:ext>
            </a:extLst>
          </p:cNvPr>
          <p:cNvSpPr txBox="1"/>
          <p:nvPr/>
        </p:nvSpPr>
        <p:spPr>
          <a:xfrm>
            <a:off x="419100" y="5097348"/>
            <a:ext cx="8474075" cy="1477328"/>
          </a:xfrm>
          <a:prstGeom prst="rect">
            <a:avLst/>
          </a:prstGeom>
          <a:solidFill>
            <a:schemeClr val="accent3">
              <a:lumMod val="9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Fastest growing economy in Europe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More than doubled its Horizon 2020 funding </a:t>
            </a:r>
            <a:r>
              <a:rPr lang="en-IE" i="1" dirty="0"/>
              <a:t>(compared with the first two years of FP7)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EU leader in innovation from 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11th in global scientific ranking for overall quality of scientific research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1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257422-11F0-7247-8CE3-A3D43B8C4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62126"/>
            <a:ext cx="7797800" cy="5478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43A44A-1266-D74B-A623-DCA1DB8A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9603" y="47044"/>
            <a:ext cx="9144000" cy="764704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rgbClr val="002060"/>
                </a:solidFill>
              </a:rPr>
              <a:t>Irish Open Access Policy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C9205-DA09-BE42-9B90-0AD04907CAA5}"/>
              </a:ext>
            </a:extLst>
          </p:cNvPr>
          <p:cNvSpPr txBox="1"/>
          <p:nvPr/>
        </p:nvSpPr>
        <p:spPr>
          <a:xfrm>
            <a:off x="3605999" y="6519446"/>
            <a:ext cx="5190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Adapted from slide: Dr Patricia Clarke, HRB &amp; NORF Co-chair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5AA8-596D-EE45-9D2D-83E29666BB5A}"/>
              </a:ext>
            </a:extLst>
          </p:cNvPr>
          <p:cNvSpPr txBox="1"/>
          <p:nvPr/>
        </p:nvSpPr>
        <p:spPr>
          <a:xfrm>
            <a:off x="0" y="1133313"/>
            <a:ext cx="989703" cy="150810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EURAB </a:t>
            </a: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Recommend-</a:t>
            </a:r>
            <a:r>
              <a:rPr kumimoji="0" lang="en-I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ations</a:t>
            </a:r>
            <a:endParaRPr kumimoji="0" lang="en-IE" sz="1200" b="1" i="0" u="none" strike="noStrike" kern="1200" cap="none" spc="0" normalizeH="0" baseline="0" noProof="0" dirty="0">
              <a:ln>
                <a:noFill/>
              </a:ln>
              <a:solidFill>
                <a:srgbClr val="0090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European Commission</a:t>
            </a:r>
            <a:b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[Irish Chair]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44EEA-0368-024A-95EF-9EEA4AC53F7C}"/>
              </a:ext>
            </a:extLst>
          </p:cNvPr>
          <p:cNvSpPr txBox="1"/>
          <p:nvPr/>
        </p:nvSpPr>
        <p:spPr>
          <a:xfrm>
            <a:off x="0" y="3601602"/>
            <a:ext cx="1237129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rgbClr val="009051"/>
                </a:solidFill>
                <a:latin typeface="Calibri"/>
              </a:rPr>
              <a:t>OA mandates: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rgbClr val="009051"/>
                </a:solidFill>
                <a:latin typeface="Calibri"/>
              </a:rPr>
              <a:t>a</a:t>
            </a:r>
            <a:r>
              <a:rPr kumimoji="0" lang="en-IE" sz="1200" i="0" u="none" strike="noStrike" kern="1200" cap="none" spc="0" normalizeH="0" baseline="0" noProof="0" dirty="0" err="1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</a:t>
            </a:r>
            <a:r>
              <a:rPr kumimoji="0" lang="en-IE" sz="1200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Irish funders; </a:t>
            </a:r>
            <a:r>
              <a:rPr lang="en-IE" sz="1200" dirty="0">
                <a:solidFill>
                  <a:srgbClr val="009051"/>
                </a:solidFill>
                <a:latin typeface="Calibri"/>
              </a:rPr>
              <a:t>many institutions</a:t>
            </a:r>
            <a:endParaRPr kumimoji="0" lang="en-IE" sz="1200" i="0" u="none" strike="noStrike" kern="1200" cap="none" spc="0" normalizeH="0" baseline="0" noProof="0" dirty="0">
              <a:ln>
                <a:noFill/>
              </a:ln>
              <a:solidFill>
                <a:srgbClr val="0090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43A00B-BBDD-3A46-BA0B-ACB1A491A44B}"/>
              </a:ext>
            </a:extLst>
          </p:cNvPr>
          <p:cNvSpPr/>
          <p:nvPr/>
        </p:nvSpPr>
        <p:spPr>
          <a:xfrm>
            <a:off x="7924705" y="2661830"/>
            <a:ext cx="871369" cy="9397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Sept</a:t>
            </a:r>
            <a:br>
              <a:rPr lang="en-US" sz="1400" dirty="0"/>
            </a:br>
            <a:r>
              <a:rPr lang="en-US" sz="1400" dirty="0"/>
              <a:t>2021</a:t>
            </a:r>
          </a:p>
          <a:p>
            <a:pPr algn="ctr"/>
            <a:r>
              <a:rPr lang="en-US" sz="1400" dirty="0"/>
              <a:t>To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F6F5-DDCA-9A46-BDEB-BF7B199E7431}"/>
              </a:ext>
            </a:extLst>
          </p:cNvPr>
          <p:cNvSpPr txBox="1"/>
          <p:nvPr/>
        </p:nvSpPr>
        <p:spPr>
          <a:xfrm>
            <a:off x="7135091" y="602744"/>
            <a:ext cx="191911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74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742"/>
                </a:solidFill>
              </a:rPr>
              <a:t>National Open Research Forum 2</a:t>
            </a:r>
          </a:p>
          <a:p>
            <a:r>
              <a:rPr lang="en-US" b="1" dirty="0">
                <a:solidFill>
                  <a:srgbClr val="007742"/>
                </a:solidFill>
              </a:rPr>
              <a:t> (NORF 2) 2020 –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771E2A-4D86-7F4A-B56B-3005B965A3B2}"/>
              </a:ext>
            </a:extLst>
          </p:cNvPr>
          <p:cNvCxnSpPr/>
          <p:nvPr/>
        </p:nvCxnSpPr>
        <p:spPr>
          <a:xfrm>
            <a:off x="8534400" y="1526074"/>
            <a:ext cx="0" cy="1135756"/>
          </a:xfrm>
          <a:prstGeom prst="line">
            <a:avLst/>
          </a:prstGeom>
          <a:ln w="76200">
            <a:solidFill>
              <a:srgbClr val="00774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3F73-B153-E543-9CF1-C1C4891A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262" y="124508"/>
            <a:ext cx="2351223" cy="1461040"/>
          </a:xfrm>
        </p:spPr>
        <p:txBody>
          <a:bodyPr/>
          <a:lstStyle/>
          <a:p>
            <a:r>
              <a:rPr lang="en-US" sz="2800" b="1" dirty="0"/>
              <a:t>National Open Research Forum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CD37B-EF31-C644-B0A6-831E4A620A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455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98A94-3736-A143-BCAA-ED9CCE4C34A2}"/>
              </a:ext>
            </a:extLst>
          </p:cNvPr>
          <p:cNvSpPr txBox="1"/>
          <p:nvPr/>
        </p:nvSpPr>
        <p:spPr>
          <a:xfrm>
            <a:off x="6358687" y="1595021"/>
            <a:ext cx="2689059" cy="5262979"/>
          </a:xfrm>
          <a:prstGeom prst="rect">
            <a:avLst/>
          </a:prstGeom>
          <a:solidFill>
            <a:srgbClr val="D5FC79">
              <a:alpha val="2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National Framework launched by Minister Halligan in July 2019 and endorsed by all Irish research funding agencies, the Higher Education Authority, the Department of Business, Enterprise &amp; Innovation and many other agencies &amp; institutions.</a:t>
            </a:r>
          </a:p>
          <a:p>
            <a:r>
              <a:rPr lang="en-IE" sz="1200" dirty="0">
                <a:hlinkClick r:id="rId3"/>
              </a:rPr>
              <a:t>http://norf-ireland.net/wp-content/uploads/2019/07/NORF_Framework_10_July_2019-2.pdf</a:t>
            </a:r>
            <a:endParaRPr lang="en-US" sz="1200" dirty="0"/>
          </a:p>
          <a:p>
            <a:endParaRPr lang="en-US" dirty="0"/>
          </a:p>
          <a:p>
            <a:r>
              <a:rPr lang="en-US" sz="1400" dirty="0"/>
              <a:t>‘ … </a:t>
            </a:r>
            <a:r>
              <a:rPr lang="en-IE" sz="1400" dirty="0"/>
              <a:t>a significant first step in a process which will see the development of a National Action Plan for the transition to an open research environment.” – Tim Conon, HEA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0ABD5-C4EA-C647-A968-5391F5A7135E}"/>
              </a:ext>
            </a:extLst>
          </p:cNvPr>
          <p:cNvSpPr txBox="1"/>
          <p:nvPr/>
        </p:nvSpPr>
        <p:spPr>
          <a:xfrm rot="21309401">
            <a:off x="483796" y="2887683"/>
            <a:ext cx="524696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IE" sz="2400" dirty="0"/>
              <a:t>“These principles build upon existing national and international open research policies, and, through a planning process to 2020, will move to alignment with developing European Commission policy and the principles of ‘Plan S’ where appropriate.”</a:t>
            </a:r>
          </a:p>
        </p:txBody>
      </p:sp>
    </p:spTree>
    <p:extLst>
      <p:ext uri="{BB962C8B-B14F-4D97-AF65-F5344CB8AC3E}">
        <p14:creationId xmlns:p14="http://schemas.microsoft.com/office/powerpoint/2010/main" val="18428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BB96A-AA78-1440-82BB-60DE5983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36"/>
            <a:ext cx="6565900" cy="6642100"/>
          </a:xfrm>
          <a:prstGeom prst="rect">
            <a:avLst/>
          </a:prstGeom>
          <a:ln>
            <a:solidFill>
              <a:srgbClr val="00774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C7D1DC-3CC7-D44B-9001-B17D6EA8EF25}"/>
              </a:ext>
            </a:extLst>
          </p:cNvPr>
          <p:cNvSpPr/>
          <p:nvPr/>
        </p:nvSpPr>
        <p:spPr>
          <a:xfrm>
            <a:off x="179532" y="6303818"/>
            <a:ext cx="6206836" cy="372918"/>
          </a:xfrm>
          <a:prstGeom prst="rect">
            <a:avLst/>
          </a:prstGeom>
          <a:noFill/>
          <a:ln w="38100">
            <a:solidFill>
              <a:srgbClr val="007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742"/>
                </a:solidFill>
              </a:ln>
            </a:endParaRPr>
          </a:p>
        </p:txBody>
      </p:sp>
      <p:sp>
        <p:nvSpPr>
          <p:cNvPr id="9" name="Curved Left Arrow 8">
            <a:extLst>
              <a:ext uri="{FF2B5EF4-FFF2-40B4-BE49-F238E27FC236}">
                <a16:creationId xmlns:a16="http://schemas.microsoft.com/office/drawing/2014/main" id="{64ACBCAC-431A-A040-B5A5-7E493AC0B3DE}"/>
              </a:ext>
            </a:extLst>
          </p:cNvPr>
          <p:cNvSpPr/>
          <p:nvPr/>
        </p:nvSpPr>
        <p:spPr>
          <a:xfrm rot="193282">
            <a:off x="6669721" y="2706912"/>
            <a:ext cx="1622712" cy="3740727"/>
          </a:xfrm>
          <a:prstGeom prst="curvedLeftArrow">
            <a:avLst>
              <a:gd name="adj1" fmla="val 41992"/>
              <a:gd name="adj2" fmla="val 50000"/>
              <a:gd name="adj3" fmla="val 25000"/>
            </a:avLst>
          </a:prstGeom>
          <a:solidFill>
            <a:srgbClr val="0077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03234-A271-F546-BC6D-5A06EE955A59}"/>
              </a:ext>
            </a:extLst>
          </p:cNvPr>
          <p:cNvSpPr txBox="1"/>
          <p:nvPr/>
        </p:nvSpPr>
        <p:spPr>
          <a:xfrm>
            <a:off x="2963918" y="2061087"/>
            <a:ext cx="4517159" cy="1538883"/>
          </a:xfrm>
          <a:prstGeom prst="rect">
            <a:avLst/>
          </a:prstGeom>
          <a:solidFill>
            <a:srgbClr val="007742"/>
          </a:solidFill>
          <a:ln>
            <a:solidFill>
              <a:srgbClr val="00774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“Authors/Institutions are encouraged to retain copyright of their publications.”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– Clause 9. National Framework on the Transition to an Open Research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2843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6534"/>
            <a:ext cx="87145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Clarity on alignment across National Statement and Plan-S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 understanding of opportunities and concerns with Plan-S guidance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7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consistency across all Irish research disciplines and funding streams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practical implementation processes with Plan-S  e.g. monitoring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75" y="1690371"/>
            <a:ext cx="2881158" cy="173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213" y="344643"/>
            <a:ext cx="3385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NORF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12" y="1052529"/>
            <a:ext cx="140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PLAN-S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205243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objective – Full Open Access for publications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0CE78-13EF-414A-9F02-D80D9F3DAED2}"/>
              </a:ext>
            </a:extLst>
          </p:cNvPr>
          <p:cNvSpPr txBox="1"/>
          <p:nvPr/>
        </p:nvSpPr>
        <p:spPr>
          <a:xfrm>
            <a:off x="4928345" y="6581001"/>
            <a:ext cx="3933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Adapted from slide: Dr Patricia Clarke, HRB &amp; NORF Co-chair</a:t>
            </a:r>
          </a:p>
        </p:txBody>
      </p:sp>
      <p:pic>
        <p:nvPicPr>
          <p:cNvPr id="3078" name="Picture 6" descr="SFI Logo and Guidelines | Science Foundation Ireland">
            <a:extLst>
              <a:ext uri="{FF2B5EF4-FFF2-40B4-BE49-F238E27FC236}">
                <a16:creationId xmlns:a16="http://schemas.microsoft.com/office/drawing/2014/main" id="{281E150E-F2C7-B042-B25E-45F212F57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19869" r="20439" b="19188"/>
          <a:stretch/>
        </p:blipFill>
        <p:spPr bwMode="auto">
          <a:xfrm>
            <a:off x="3533076" y="1690371"/>
            <a:ext cx="1987041" cy="1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CB1F6A-283B-4640-B1BE-9F29A3B54158}"/>
              </a:ext>
            </a:extLst>
          </p:cNvPr>
          <p:cNvSpPr txBox="1"/>
          <p:nvPr/>
        </p:nvSpPr>
        <p:spPr>
          <a:xfrm>
            <a:off x="5784365" y="1821022"/>
            <a:ext cx="2978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742"/>
                </a:solidFill>
              </a:rPr>
              <a:t>Science Foundation Ireland: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742"/>
                </a:solidFill>
              </a:rPr>
              <a:t>COAlition</a:t>
            </a:r>
            <a:r>
              <a:rPr lang="en-US" b="1" dirty="0">
                <a:solidFill>
                  <a:srgbClr val="007742"/>
                </a:solidFill>
              </a:rPr>
              <a:t> S member;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742"/>
                </a:solidFill>
              </a:rPr>
              <a:t>Author copyright of AAM  retention required Jan 1</a:t>
            </a:r>
            <a:r>
              <a:rPr lang="en-US" b="1" baseline="30000" dirty="0">
                <a:solidFill>
                  <a:srgbClr val="007742"/>
                </a:solidFill>
              </a:rPr>
              <a:t>st</a:t>
            </a:r>
            <a:r>
              <a:rPr lang="en-US" b="1" dirty="0">
                <a:solidFill>
                  <a:srgbClr val="007742"/>
                </a:solidFill>
              </a:rPr>
              <a:t>, 2021 –</a:t>
            </a:r>
          </a:p>
        </p:txBody>
      </p:sp>
    </p:spTree>
    <p:extLst>
      <p:ext uri="{BB962C8B-B14F-4D97-AF65-F5344CB8AC3E}">
        <p14:creationId xmlns:p14="http://schemas.microsoft.com/office/powerpoint/2010/main" val="286264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A9B2-D2D5-C34B-9040-82E3FDE39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31993"/>
            <a:ext cx="9143999" cy="6326007"/>
          </a:xfrm>
          <a:solidFill>
            <a:srgbClr val="D5FC79">
              <a:alpha val="20000"/>
            </a:srgbClr>
          </a:solidFill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“Concrete objectives and indicators to measure progress; implementation plans, including the allocation of responsibilities; and associated financial planning.” </a:t>
            </a:r>
            <a:r>
              <a:rPr lang="en-IE" sz="1800" i="1" dirty="0">
                <a:solidFill>
                  <a:schemeClr val="tx2"/>
                </a:solidFill>
              </a:rPr>
              <a:t>(EC Recommendations).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Consultative planning process.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Engagement of  all stakeholders – particularly researchers at every research career stage and representing all disciplines.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Commitment to respect, engage with, and support the research community in the broadest sense, &amp; address disciplinary, professional, national, and global concerns.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Commitment to benefit researchers equally and avoid ‘unintended consequences’.</a:t>
            </a:r>
          </a:p>
          <a:p>
            <a:pPr>
              <a:spcBef>
                <a:spcPts val="0"/>
              </a:spcBef>
            </a:pPr>
            <a:r>
              <a:rPr lang="en-IE" sz="1800" b="0" i="1" dirty="0">
                <a:solidFill>
                  <a:schemeClr val="tx2"/>
                </a:solidFill>
              </a:rPr>
              <a:t>and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2"/>
                </a:solidFill>
              </a:rPr>
              <a:t>Special consideration to less well understood areas, particularly:</a:t>
            </a:r>
            <a:br>
              <a:rPr lang="en-IE" sz="1800" b="0" dirty="0">
                <a:solidFill>
                  <a:schemeClr val="tx2"/>
                </a:solidFill>
              </a:rPr>
            </a:br>
            <a:endParaRPr lang="en-IE" sz="1800" dirty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Arts and humanities researchers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Early career researchers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Researchers not in receipt of grant funding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Publicly funded researchers with no formal institutional affiliation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endParaRPr lang="en-IE" sz="1800" dirty="0">
              <a:solidFill>
                <a:schemeClr val="tx2"/>
              </a:solidFill>
            </a:endParaRPr>
          </a:p>
          <a:p>
            <a:pPr marL="346075" lvl="2" indent="0">
              <a:spcBef>
                <a:spcPts val="0"/>
              </a:spcBef>
              <a:buNone/>
            </a:pPr>
            <a:r>
              <a:rPr lang="en-IE" sz="1800" b="0" dirty="0">
                <a:solidFill>
                  <a:schemeClr val="tx2"/>
                </a:solidFill>
              </a:rPr>
              <a:t>As well as…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Small, independent, non-profit journals and publishers (especially Irish journals and publishers)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Learned societies (especially Irish learned societies)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IE" sz="1800" b="0" dirty="0">
                <a:solidFill>
                  <a:schemeClr val="tx2"/>
                </a:solidFill>
              </a:rPr>
              <a:t>Researchers and citizens in the Global South, and Citizen scientists. </a:t>
            </a:r>
            <a:endParaRPr lang="en-IE" sz="1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5B90A-C36D-6142-BB49-8F1C9830F4A6}"/>
              </a:ext>
            </a:extLst>
          </p:cNvPr>
          <p:cNvSpPr txBox="1"/>
          <p:nvPr/>
        </p:nvSpPr>
        <p:spPr>
          <a:xfrm>
            <a:off x="0" y="-2785"/>
            <a:ext cx="9144000" cy="461665"/>
          </a:xfrm>
          <a:prstGeom prst="rect">
            <a:avLst/>
          </a:prstGeom>
          <a:solidFill>
            <a:srgbClr val="0077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National Framework: Outline of the National Action Plan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7D0BD-9582-8645-8026-E05879DC70C0}"/>
              </a:ext>
            </a:extLst>
          </p:cNvPr>
          <p:cNvSpPr/>
          <p:nvPr/>
        </p:nvSpPr>
        <p:spPr>
          <a:xfrm>
            <a:off x="235526" y="3006436"/>
            <a:ext cx="8645237" cy="1773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57154-04BB-B14C-AA94-F9A3E47B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6" y="857250"/>
            <a:ext cx="8346257" cy="5709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24514-BDAE-694D-9D6A-59BDBC88F4CE}"/>
              </a:ext>
            </a:extLst>
          </p:cNvPr>
          <p:cNvSpPr txBox="1"/>
          <p:nvPr/>
        </p:nvSpPr>
        <p:spPr>
          <a:xfrm>
            <a:off x="294308" y="290946"/>
            <a:ext cx="42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The Law of the Land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36DDCCFC-71A5-8C47-BDFE-E9488D0D74D1}"/>
              </a:ext>
            </a:extLst>
          </p:cNvPr>
          <p:cNvSpPr/>
          <p:nvPr/>
        </p:nvSpPr>
        <p:spPr>
          <a:xfrm>
            <a:off x="8303398" y="4602256"/>
            <a:ext cx="733806" cy="36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232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31C4-C095-7249-AED3-5AEC298C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6915150" cy="994172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7742"/>
                </a:solidFill>
              </a:rPr>
              <a:t>NFR 9: </a:t>
            </a:r>
            <a:r>
              <a:rPr lang="en-GB" sz="2400" b="1" i="1" dirty="0">
                <a:solidFill>
                  <a:srgbClr val="007742"/>
                </a:solidFill>
              </a:rPr>
              <a:t>Authors/institutions are encouraged to retain copyright of their publications.</a:t>
            </a:r>
            <a:br>
              <a:rPr lang="en-GB" sz="2400" b="1" i="1" dirty="0">
                <a:solidFill>
                  <a:srgbClr val="007742"/>
                </a:solidFill>
              </a:rPr>
            </a:br>
            <a:br>
              <a:rPr lang="en-GB" sz="2400" b="1" dirty="0"/>
            </a:b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637A-8266-3B40-BF8D-600BA0814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007742"/>
                </a:solidFill>
              </a:rPr>
              <a:t>Only one Irish funder supports rights retention</a:t>
            </a:r>
          </a:p>
          <a:p>
            <a:r>
              <a:rPr lang="en-US" sz="2600" b="1" dirty="0">
                <a:solidFill>
                  <a:srgbClr val="007742"/>
                </a:solidFill>
              </a:rPr>
              <a:t>Institutions not well positioned to provide support (burden on individual researchers)</a:t>
            </a:r>
          </a:p>
          <a:p>
            <a:r>
              <a:rPr lang="en-US" sz="2600" b="1" dirty="0">
                <a:solidFill>
                  <a:srgbClr val="007742"/>
                </a:solidFill>
              </a:rPr>
              <a:t>All Irish research institutions waive their copyright to scholarly works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“UCD shall own all copyright in works created by the UCD Community with the exception of students as described above. However, in accordance with long-standing academic tradition, UCD does not assert ownership of copyright in pedagogical works, scholarly publications, books or artistic works, unless there is a written agreement to the contrary.” </a:t>
            </a:r>
          </a:p>
          <a:p>
            <a:pPr marL="0" indent="0" algn="ctr">
              <a:buNone/>
            </a:pPr>
            <a:r>
              <a:rPr lang="en-GB" dirty="0"/>
              <a:t>Section 1.1. University College Dublin IP Policy</a:t>
            </a:r>
            <a:endParaRPr lang="en-GB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Icon&#10;&#10;Description automatically generated with low confidence">
            <a:extLst>
              <a:ext uri="{FF2B5EF4-FFF2-40B4-BE49-F238E27FC236}">
                <a16:creationId xmlns:a16="http://schemas.microsoft.com/office/drawing/2014/main" id="{D2666D13-58DB-0441-8BCA-E54A66A7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9555"/>
            <a:ext cx="1261775" cy="14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3002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Trinity_PPT_Calibri_Option2</Template>
  <TotalTime>11124</TotalTime>
  <Words>1103</Words>
  <Application>Microsoft Macintosh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Minion Pro</vt:lpstr>
      <vt:lpstr>Verdana</vt:lpstr>
      <vt:lpstr>Wingdings</vt:lpstr>
      <vt:lpstr>Trinity_PPT_Calibri_Option2</vt:lpstr>
      <vt:lpstr>Default Design</vt:lpstr>
      <vt:lpstr>Office Theme</vt:lpstr>
      <vt:lpstr>3_Office Theme</vt:lpstr>
      <vt:lpstr> “Authors/Institutions are encouraged to retain copyright …” Ireland’s National Open Research Forum and the copyright retention challenge.  SPARC Europe/ EIFL Webinar: International and national copyright policy action for OA 8 March 2021 </vt:lpstr>
      <vt:lpstr>PowerPoint Presentation</vt:lpstr>
      <vt:lpstr>Irish Open Access Policy Timeline</vt:lpstr>
      <vt:lpstr>National Open Research Forum</vt:lpstr>
      <vt:lpstr>PowerPoint Presentation</vt:lpstr>
      <vt:lpstr>PowerPoint Presentation</vt:lpstr>
      <vt:lpstr>PowerPoint Presentation</vt:lpstr>
      <vt:lpstr>PowerPoint Presentation</vt:lpstr>
      <vt:lpstr>NFR 9: Authors/institutions are encouraged to retain copyright of their publications.  </vt:lpstr>
      <vt:lpstr>Paths forward</vt:lpstr>
      <vt:lpstr>Go Raibh Míle Maith Agaibh!  [Thank you]</vt:lpstr>
      <vt:lpstr>Picture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Niamh Brennan</cp:lastModifiedBy>
  <cp:revision>397</cp:revision>
  <cp:lastPrinted>2014-12-16T10:33:11Z</cp:lastPrinted>
  <dcterms:created xsi:type="dcterms:W3CDTF">2015-04-21T16:55:50Z</dcterms:created>
  <dcterms:modified xsi:type="dcterms:W3CDTF">2021-03-08T12:13:39Z</dcterms:modified>
</cp:coreProperties>
</file>