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27"/>
  </p:notesMasterIdLst>
  <p:handoutMasterIdLst>
    <p:handoutMasterId r:id="rId28"/>
  </p:handoutMasterIdLst>
  <p:sldIdLst>
    <p:sldId id="342" r:id="rId2"/>
    <p:sldId id="360" r:id="rId3"/>
    <p:sldId id="343" r:id="rId4"/>
    <p:sldId id="361" r:id="rId5"/>
    <p:sldId id="344" r:id="rId6"/>
    <p:sldId id="345" r:id="rId7"/>
    <p:sldId id="346" r:id="rId8"/>
    <p:sldId id="347" r:id="rId9"/>
    <p:sldId id="359" r:id="rId10"/>
    <p:sldId id="348" r:id="rId11"/>
    <p:sldId id="358" r:id="rId12"/>
    <p:sldId id="349" r:id="rId13"/>
    <p:sldId id="350" r:id="rId14"/>
    <p:sldId id="356" r:id="rId15"/>
    <p:sldId id="362" r:id="rId16"/>
    <p:sldId id="351" r:id="rId17"/>
    <p:sldId id="365" r:id="rId18"/>
    <p:sldId id="352" r:id="rId19"/>
    <p:sldId id="353" r:id="rId20"/>
    <p:sldId id="354" r:id="rId21"/>
    <p:sldId id="364" r:id="rId22"/>
    <p:sldId id="355" r:id="rId23"/>
    <p:sldId id="363" r:id="rId24"/>
    <p:sldId id="366" r:id="rId25"/>
    <p:sldId id="36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Shucha" initials="B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58" autoAdjust="0"/>
    <p:restoredTop sz="86614" autoAdjust="0"/>
  </p:normalViewPr>
  <p:slideViewPr>
    <p:cSldViewPr snapToGrid="0" snapToObjects="1">
      <p:cViewPr varScale="1">
        <p:scale>
          <a:sx n="94" d="100"/>
          <a:sy n="94" d="100"/>
        </p:scale>
        <p:origin x="1072" y="192"/>
      </p:cViewPr>
      <p:guideLst>
        <p:guide orient="horz" pos="2160"/>
        <p:guide pos="2880"/>
      </p:guideLst>
    </p:cSldViewPr>
  </p:slideViewPr>
  <p:outlineViewPr>
    <p:cViewPr>
      <p:scale>
        <a:sx n="33" d="100"/>
        <a:sy n="33" d="100"/>
      </p:scale>
      <p:origin x="0" y="-11048"/>
    </p:cViewPr>
  </p:outlineViewPr>
  <p:notesTextViewPr>
    <p:cViewPr>
      <p:scale>
        <a:sx n="100" d="100"/>
        <a:sy n="100" d="100"/>
      </p:scale>
      <p:origin x="0" y="0"/>
    </p:cViewPr>
  </p:notesTextViewPr>
  <p:notesViewPr>
    <p:cSldViewPr snapToGrid="0" snapToObjects="1">
      <p:cViewPr varScale="1">
        <p:scale>
          <a:sx n="99" d="100"/>
          <a:sy n="99" d="100"/>
        </p:scale>
        <p:origin x="361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20T15:24:31.901" idx="3">
    <p:pos x="10" y="10"/>
    <p:text>Add land acknlowledgement</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1314B8-8EEC-964A-923D-C0D0D0FEC7A8}" type="datetimeFigureOut">
              <a:rPr lang="en-US" smtClean="0"/>
              <a:t>2/16/21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71163C-024E-5740-9B4F-422118DD3795}" type="slidenum">
              <a:rPr lang="en-US" smtClean="0"/>
              <a:t>‹#›</a:t>
            </a:fld>
            <a:endParaRPr lang="en-US"/>
          </a:p>
        </p:txBody>
      </p:sp>
    </p:spTree>
    <p:extLst>
      <p:ext uri="{BB962C8B-B14F-4D97-AF65-F5344CB8AC3E}">
        <p14:creationId xmlns:p14="http://schemas.microsoft.com/office/powerpoint/2010/main" val="1227826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0477A-7F92-FC4B-880B-35B2DFC51D03}" type="datetimeFigureOut">
              <a:rPr lang="en-US" smtClean="0"/>
              <a:t>2/16/21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09EBF-B0E9-4940-880A-8AECA0DA3AA8}" type="slidenum">
              <a:rPr lang="en-US" smtClean="0"/>
              <a:t>‹#›</a:t>
            </a:fld>
            <a:endParaRPr lang="en-US"/>
          </a:p>
        </p:txBody>
      </p:sp>
    </p:spTree>
    <p:extLst>
      <p:ext uri="{BB962C8B-B14F-4D97-AF65-F5344CB8AC3E}">
        <p14:creationId xmlns:p14="http://schemas.microsoft.com/office/powerpoint/2010/main" val="37097271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9EBF-B0E9-4940-880A-8AECA0DA3AA8}" type="slidenum">
              <a:rPr lang="en-US" smtClean="0"/>
              <a:t>1</a:t>
            </a:fld>
            <a:endParaRPr lang="en-US"/>
          </a:p>
        </p:txBody>
      </p:sp>
    </p:spTree>
    <p:extLst>
      <p:ext uri="{BB962C8B-B14F-4D97-AF65-F5344CB8AC3E}">
        <p14:creationId xmlns:p14="http://schemas.microsoft.com/office/powerpoint/2010/main" val="187101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10</a:t>
            </a:fld>
            <a:endParaRPr lang="en-US"/>
          </a:p>
        </p:txBody>
      </p:sp>
    </p:spTree>
    <p:extLst>
      <p:ext uri="{BB962C8B-B14F-4D97-AF65-F5344CB8AC3E}">
        <p14:creationId xmlns:p14="http://schemas.microsoft.com/office/powerpoint/2010/main" val="2026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11</a:t>
            </a:fld>
            <a:endParaRPr lang="en-US"/>
          </a:p>
        </p:txBody>
      </p:sp>
    </p:spTree>
    <p:extLst>
      <p:ext uri="{BB962C8B-B14F-4D97-AF65-F5344CB8AC3E}">
        <p14:creationId xmlns:p14="http://schemas.microsoft.com/office/powerpoint/2010/main" val="84268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12</a:t>
            </a:fld>
            <a:endParaRPr lang="en-US"/>
          </a:p>
        </p:txBody>
      </p:sp>
    </p:spTree>
    <p:extLst>
      <p:ext uri="{BB962C8B-B14F-4D97-AF65-F5344CB8AC3E}">
        <p14:creationId xmlns:p14="http://schemas.microsoft.com/office/powerpoint/2010/main" val="201529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7109EBF-B0E9-4940-880A-8AECA0DA3AA8}" type="slidenum">
              <a:rPr lang="en-US" smtClean="0"/>
              <a:t>13</a:t>
            </a:fld>
            <a:endParaRPr lang="en-US"/>
          </a:p>
        </p:txBody>
      </p:sp>
    </p:spTree>
    <p:extLst>
      <p:ext uri="{BB962C8B-B14F-4D97-AF65-F5344CB8AC3E}">
        <p14:creationId xmlns:p14="http://schemas.microsoft.com/office/powerpoint/2010/main" val="11413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9EBF-B0E9-4940-880A-8AECA0DA3AA8}" type="slidenum">
              <a:rPr lang="en-US" smtClean="0"/>
              <a:t>14</a:t>
            </a:fld>
            <a:endParaRPr lang="en-US"/>
          </a:p>
        </p:txBody>
      </p:sp>
    </p:spTree>
    <p:extLst>
      <p:ext uri="{BB962C8B-B14F-4D97-AF65-F5344CB8AC3E}">
        <p14:creationId xmlns:p14="http://schemas.microsoft.com/office/powerpoint/2010/main" val="306631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15</a:t>
            </a:fld>
            <a:endParaRPr lang="en-US"/>
          </a:p>
        </p:txBody>
      </p:sp>
    </p:spTree>
    <p:extLst>
      <p:ext uri="{BB962C8B-B14F-4D97-AF65-F5344CB8AC3E}">
        <p14:creationId xmlns:p14="http://schemas.microsoft.com/office/powerpoint/2010/main" val="64590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109EBF-B0E9-4940-880A-8AECA0DA3AA8}" type="slidenum">
              <a:rPr lang="en-US" smtClean="0"/>
              <a:t>16</a:t>
            </a:fld>
            <a:endParaRPr lang="en-US"/>
          </a:p>
        </p:txBody>
      </p:sp>
    </p:spTree>
    <p:extLst>
      <p:ext uri="{BB962C8B-B14F-4D97-AF65-F5344CB8AC3E}">
        <p14:creationId xmlns:p14="http://schemas.microsoft.com/office/powerpoint/2010/main" val="699555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109EBF-B0E9-4940-880A-8AECA0DA3AA8}" type="slidenum">
              <a:rPr lang="en-US" smtClean="0"/>
              <a:t>17</a:t>
            </a:fld>
            <a:endParaRPr lang="en-US"/>
          </a:p>
        </p:txBody>
      </p:sp>
    </p:spTree>
    <p:extLst>
      <p:ext uri="{BB962C8B-B14F-4D97-AF65-F5344CB8AC3E}">
        <p14:creationId xmlns:p14="http://schemas.microsoft.com/office/powerpoint/2010/main" val="69955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18</a:t>
            </a:fld>
            <a:endParaRPr lang="en-US"/>
          </a:p>
        </p:txBody>
      </p:sp>
    </p:spTree>
    <p:extLst>
      <p:ext uri="{BB962C8B-B14F-4D97-AF65-F5344CB8AC3E}">
        <p14:creationId xmlns:p14="http://schemas.microsoft.com/office/powerpoint/2010/main" val="80655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9EBF-B0E9-4940-880A-8AECA0DA3AA8}" type="slidenum">
              <a:rPr lang="en-US" smtClean="0"/>
              <a:t>19</a:t>
            </a:fld>
            <a:endParaRPr lang="en-US"/>
          </a:p>
        </p:txBody>
      </p:sp>
    </p:spTree>
    <p:extLst>
      <p:ext uri="{BB962C8B-B14F-4D97-AF65-F5344CB8AC3E}">
        <p14:creationId xmlns:p14="http://schemas.microsoft.com/office/powerpoint/2010/main" val="48899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9EBF-B0E9-4940-880A-8AECA0DA3AA8}" type="slidenum">
              <a:rPr lang="en-US" smtClean="0"/>
              <a:t>2</a:t>
            </a:fld>
            <a:endParaRPr lang="en-US"/>
          </a:p>
        </p:txBody>
      </p:sp>
    </p:spTree>
    <p:extLst>
      <p:ext uri="{BB962C8B-B14F-4D97-AF65-F5344CB8AC3E}">
        <p14:creationId xmlns:p14="http://schemas.microsoft.com/office/powerpoint/2010/main" val="299079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20</a:t>
            </a:fld>
            <a:endParaRPr lang="en-US"/>
          </a:p>
        </p:txBody>
      </p:sp>
    </p:spTree>
    <p:extLst>
      <p:ext uri="{BB962C8B-B14F-4D97-AF65-F5344CB8AC3E}">
        <p14:creationId xmlns:p14="http://schemas.microsoft.com/office/powerpoint/2010/main" val="3051858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21</a:t>
            </a:fld>
            <a:endParaRPr lang="en-US"/>
          </a:p>
        </p:txBody>
      </p:sp>
    </p:spTree>
    <p:extLst>
      <p:ext uri="{BB962C8B-B14F-4D97-AF65-F5344CB8AC3E}">
        <p14:creationId xmlns:p14="http://schemas.microsoft.com/office/powerpoint/2010/main" val="3313228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22</a:t>
            </a:fld>
            <a:endParaRPr lang="en-US"/>
          </a:p>
        </p:txBody>
      </p:sp>
    </p:spTree>
    <p:extLst>
      <p:ext uri="{BB962C8B-B14F-4D97-AF65-F5344CB8AC3E}">
        <p14:creationId xmlns:p14="http://schemas.microsoft.com/office/powerpoint/2010/main" val="1429289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23</a:t>
            </a:fld>
            <a:endParaRPr lang="en-US"/>
          </a:p>
        </p:txBody>
      </p:sp>
    </p:spTree>
    <p:extLst>
      <p:ext uri="{BB962C8B-B14F-4D97-AF65-F5344CB8AC3E}">
        <p14:creationId xmlns:p14="http://schemas.microsoft.com/office/powerpoint/2010/main" val="2170124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24</a:t>
            </a:fld>
            <a:endParaRPr lang="en-US"/>
          </a:p>
        </p:txBody>
      </p:sp>
    </p:spTree>
    <p:extLst>
      <p:ext uri="{BB962C8B-B14F-4D97-AF65-F5344CB8AC3E}">
        <p14:creationId xmlns:p14="http://schemas.microsoft.com/office/powerpoint/2010/main" val="4103810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25</a:t>
            </a:fld>
            <a:endParaRPr lang="en-US"/>
          </a:p>
        </p:txBody>
      </p:sp>
    </p:spTree>
    <p:extLst>
      <p:ext uri="{BB962C8B-B14F-4D97-AF65-F5344CB8AC3E}">
        <p14:creationId xmlns:p14="http://schemas.microsoft.com/office/powerpoint/2010/main" val="230255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109EBF-B0E9-4940-880A-8AECA0DA3AA8}" type="slidenum">
              <a:rPr lang="en-US" smtClean="0"/>
              <a:t>3</a:t>
            </a:fld>
            <a:endParaRPr lang="en-US"/>
          </a:p>
        </p:txBody>
      </p:sp>
    </p:spTree>
    <p:extLst>
      <p:ext uri="{BB962C8B-B14F-4D97-AF65-F5344CB8AC3E}">
        <p14:creationId xmlns:p14="http://schemas.microsoft.com/office/powerpoint/2010/main" val="209779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9EBF-B0E9-4940-880A-8AECA0DA3AA8}" type="slidenum">
              <a:rPr lang="en-US" smtClean="0"/>
              <a:t>4</a:t>
            </a:fld>
            <a:endParaRPr lang="en-US"/>
          </a:p>
        </p:txBody>
      </p:sp>
    </p:spTree>
    <p:extLst>
      <p:ext uri="{BB962C8B-B14F-4D97-AF65-F5344CB8AC3E}">
        <p14:creationId xmlns:p14="http://schemas.microsoft.com/office/powerpoint/2010/main" val="107761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9EBF-B0E9-4940-880A-8AECA0DA3AA8}" type="slidenum">
              <a:rPr lang="en-US" smtClean="0"/>
              <a:t>5</a:t>
            </a:fld>
            <a:endParaRPr lang="en-US"/>
          </a:p>
        </p:txBody>
      </p:sp>
    </p:spTree>
    <p:extLst>
      <p:ext uri="{BB962C8B-B14F-4D97-AF65-F5344CB8AC3E}">
        <p14:creationId xmlns:p14="http://schemas.microsoft.com/office/powerpoint/2010/main" val="360809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9EBF-B0E9-4940-880A-8AECA0DA3AA8}" type="slidenum">
              <a:rPr lang="en-US" smtClean="0"/>
              <a:t>6</a:t>
            </a:fld>
            <a:endParaRPr lang="en-US"/>
          </a:p>
        </p:txBody>
      </p:sp>
    </p:spTree>
    <p:extLst>
      <p:ext uri="{BB962C8B-B14F-4D97-AF65-F5344CB8AC3E}">
        <p14:creationId xmlns:p14="http://schemas.microsoft.com/office/powerpoint/2010/main" val="351614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09EBF-B0E9-4940-880A-8AECA0DA3AA8}" type="slidenum">
              <a:rPr lang="en-US" smtClean="0"/>
              <a:t>7</a:t>
            </a:fld>
            <a:endParaRPr lang="en-US"/>
          </a:p>
        </p:txBody>
      </p:sp>
    </p:spTree>
    <p:extLst>
      <p:ext uri="{BB962C8B-B14F-4D97-AF65-F5344CB8AC3E}">
        <p14:creationId xmlns:p14="http://schemas.microsoft.com/office/powerpoint/2010/main" val="362176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9EBF-B0E9-4940-880A-8AECA0DA3AA8}" type="slidenum">
              <a:rPr lang="en-US" smtClean="0"/>
              <a:t>8</a:t>
            </a:fld>
            <a:endParaRPr lang="en-US"/>
          </a:p>
        </p:txBody>
      </p:sp>
    </p:spTree>
    <p:extLst>
      <p:ext uri="{BB962C8B-B14F-4D97-AF65-F5344CB8AC3E}">
        <p14:creationId xmlns:p14="http://schemas.microsoft.com/office/powerpoint/2010/main" val="331533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7109EBF-B0E9-4940-880A-8AECA0DA3AA8}" type="slidenum">
              <a:rPr lang="en-US" smtClean="0"/>
              <a:t>9</a:t>
            </a:fld>
            <a:endParaRPr lang="en-US"/>
          </a:p>
        </p:txBody>
      </p:sp>
    </p:spTree>
    <p:extLst>
      <p:ext uri="{BB962C8B-B14F-4D97-AF65-F5344CB8AC3E}">
        <p14:creationId xmlns:p14="http://schemas.microsoft.com/office/powerpoint/2010/main" val="3064308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E8B0D3-8F56-1947-A297-9F7E85D23487}"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A84A37A-AFC2-4A01-80A1-FC20F2C0D5BB}" type="slidenum">
              <a:rPr lang="en-US" smtClean="0"/>
              <a:pPr/>
              <a:t>‹#›</a:t>
            </a:fld>
            <a:endParaRPr lang="en-US" dirty="0"/>
          </a:p>
        </p:txBody>
      </p:sp>
      <p:pic>
        <p:nvPicPr>
          <p:cNvPr id="8" name="Picture 7" descr="student.jpg">
            <a:extLst>
              <a:ext uri="{FF2B5EF4-FFF2-40B4-BE49-F238E27FC236}">
                <a16:creationId xmlns:a16="http://schemas.microsoft.com/office/drawing/2014/main" id="{E47F134C-F812-7743-B479-3FAF544C4B25}"/>
              </a:ext>
            </a:extLst>
          </p:cNvPr>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510121" y="-928117"/>
            <a:ext cx="10773841" cy="7786117"/>
          </a:xfrm>
          <a:prstGeom prst="rect">
            <a:avLst/>
          </a:prstGeom>
        </p:spPr>
      </p:pic>
    </p:spTree>
    <p:extLst>
      <p:ext uri="{BB962C8B-B14F-4D97-AF65-F5344CB8AC3E}">
        <p14:creationId xmlns:p14="http://schemas.microsoft.com/office/powerpoint/2010/main" val="255261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8B0D3-8F56-1947-A297-9F7E85D23487}"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571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8B0D3-8F56-1947-A297-9F7E85D23487}"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AB73BC-B049-4115-A692-8D63A059BFB8}"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8593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E8B0D3-8F56-1947-A297-9F7E85D23487}"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584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E8B0D3-8F56-1947-A297-9F7E85D23487}"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099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E8B0D3-8F56-1947-A297-9F7E85D23487}"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719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8B0D3-8F56-1947-A297-9F7E85D23487}"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B8CADA-53F7-9845-BC8E-A2CFBC7FAA2B}" type="slidenum">
              <a:rPr lang="en-US" smtClean="0"/>
              <a:t>‹#›</a:t>
            </a:fld>
            <a:endParaRPr lang="en-US"/>
          </a:p>
        </p:txBody>
      </p:sp>
    </p:spTree>
    <p:extLst>
      <p:ext uri="{BB962C8B-B14F-4D97-AF65-F5344CB8AC3E}">
        <p14:creationId xmlns:p14="http://schemas.microsoft.com/office/powerpoint/2010/main" val="1471512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8B0D3-8F56-1947-A297-9F7E85D23487}"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B8CADA-53F7-9845-BC8E-A2CFBC7FAA2B}" type="slidenum">
              <a:rPr lang="en-US" smtClean="0"/>
              <a:t>‹#›</a:t>
            </a:fld>
            <a:endParaRPr lang="en-US"/>
          </a:p>
        </p:txBody>
      </p:sp>
    </p:spTree>
    <p:extLst>
      <p:ext uri="{BB962C8B-B14F-4D97-AF65-F5344CB8AC3E}">
        <p14:creationId xmlns:p14="http://schemas.microsoft.com/office/powerpoint/2010/main" val="401990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8B0D3-8F56-1947-A297-9F7E85D23487}"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B8CADA-53F7-9845-BC8E-A2CFBC7FAA2B}" type="slidenum">
              <a:rPr lang="en-US" smtClean="0"/>
              <a:t>‹#›</a:t>
            </a:fld>
            <a:endParaRPr lang="en-US"/>
          </a:p>
        </p:txBody>
      </p:sp>
    </p:spTree>
    <p:extLst>
      <p:ext uri="{BB962C8B-B14F-4D97-AF65-F5344CB8AC3E}">
        <p14:creationId xmlns:p14="http://schemas.microsoft.com/office/powerpoint/2010/main" val="121371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8B0D3-8F56-1947-A297-9F7E85D23487}"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FB8CADA-53F7-9845-BC8E-A2CFBC7FAA2B}" type="slidenum">
              <a:rPr lang="en-US" smtClean="0"/>
              <a:t>‹#›</a:t>
            </a:fld>
            <a:endParaRPr lang="en-US"/>
          </a:p>
        </p:txBody>
      </p:sp>
    </p:spTree>
    <p:extLst>
      <p:ext uri="{BB962C8B-B14F-4D97-AF65-F5344CB8AC3E}">
        <p14:creationId xmlns:p14="http://schemas.microsoft.com/office/powerpoint/2010/main" val="371303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8B0D3-8F56-1947-A297-9F7E85D23487}"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FB8CADA-53F7-9845-BC8E-A2CFBC7FAA2B}" type="slidenum">
              <a:rPr lang="en-US" smtClean="0"/>
              <a:t>‹#›</a:t>
            </a:fld>
            <a:endParaRPr lang="en-US"/>
          </a:p>
        </p:txBody>
      </p:sp>
    </p:spTree>
    <p:extLst>
      <p:ext uri="{BB962C8B-B14F-4D97-AF65-F5344CB8AC3E}">
        <p14:creationId xmlns:p14="http://schemas.microsoft.com/office/powerpoint/2010/main" val="231236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E8B0D3-8F56-1947-A297-9F7E85D23487}" type="datetimeFigureOut">
              <a:rPr lang="en-US" smtClean="0"/>
              <a:t>2/16/21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FB8CADA-53F7-9845-BC8E-A2CFBC7FAA2B}" type="slidenum">
              <a:rPr lang="en-US" smtClean="0"/>
              <a:t>‹#›</a:t>
            </a:fld>
            <a:endParaRPr lang="en-US"/>
          </a:p>
        </p:txBody>
      </p:sp>
    </p:spTree>
    <p:extLst>
      <p:ext uri="{BB962C8B-B14F-4D97-AF65-F5344CB8AC3E}">
        <p14:creationId xmlns:p14="http://schemas.microsoft.com/office/powerpoint/2010/main" val="250593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E8B0D3-8F56-1947-A297-9F7E85D23487}" type="datetimeFigureOut">
              <a:rPr lang="en-US" smtClean="0"/>
              <a:t>2/16/21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B8CADA-53F7-9845-BC8E-A2CFBC7FAA2B}" type="slidenum">
              <a:rPr lang="en-US" smtClean="0"/>
              <a:t>‹#›</a:t>
            </a:fld>
            <a:endParaRPr lang="en-US"/>
          </a:p>
        </p:txBody>
      </p:sp>
    </p:spTree>
    <p:extLst>
      <p:ext uri="{BB962C8B-B14F-4D97-AF65-F5344CB8AC3E}">
        <p14:creationId xmlns:p14="http://schemas.microsoft.com/office/powerpoint/2010/main" val="100488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8B0D3-8F56-1947-A297-9F7E85D23487}" type="datetimeFigureOut">
              <a:rPr lang="en-US" smtClean="0"/>
              <a:t>2/16/21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B8CADA-53F7-9845-BC8E-A2CFBC7FAA2B}" type="slidenum">
              <a:rPr lang="en-US" smtClean="0"/>
              <a:t>‹#›</a:t>
            </a:fld>
            <a:endParaRPr lang="en-US"/>
          </a:p>
        </p:txBody>
      </p:sp>
    </p:spTree>
    <p:extLst>
      <p:ext uri="{BB962C8B-B14F-4D97-AF65-F5344CB8AC3E}">
        <p14:creationId xmlns:p14="http://schemas.microsoft.com/office/powerpoint/2010/main" val="148041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E8B0D3-8F56-1947-A297-9F7E85D23487}"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53962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E8B0D3-8F56-1947-A297-9F7E85D23487}"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557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9E8B0D3-8F56-1947-A297-9F7E85D23487}" type="datetimeFigureOut">
              <a:rPr lang="en-US" smtClean="0"/>
              <a:t>2/16/21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58808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go.wisc.edu/72cu5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ltf.org/land-issues/issu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o.wisc.edu/3fojaj"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o.wisc.edu/o525i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esearchguides.library.wisc.edu/nativeamericanla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esearchguides.library.wisc.edu/nativeamericanla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mls.gov/grants/awarded/lg-246285-ols-2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o.wisc.edu/a13dn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nc/4.0/" TargetMode="External"/><Relationship Id="rId4" Type="http://schemas.openxmlformats.org/officeDocument/2006/relationships/hyperlink" Target="mailto:bonnie.shucha@wis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wisconsinfirstnations.org/current-tribal-lands-map-native-nations-fac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o.wisc.edu/l575z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529796" y="1463429"/>
            <a:ext cx="6098663" cy="2262781"/>
          </a:xfrm>
        </p:spPr>
        <p:txBody>
          <a:bodyPr vert="horz" lIns="91440" tIns="45720" rIns="91440" bIns="45720" rtlCol="0" anchor="b">
            <a:normAutofit/>
          </a:bodyPr>
          <a:lstStyle/>
          <a:p>
            <a:r>
              <a:rPr lang="en-US" sz="4400" dirty="0"/>
              <a:t>Native American </a:t>
            </a:r>
            <a:br>
              <a:rPr lang="en-US" sz="4400" dirty="0"/>
            </a:br>
            <a:r>
              <a:rPr lang="en-US" sz="4400" dirty="0"/>
              <a:t>Law &amp; Legal Sources</a:t>
            </a:r>
          </a:p>
        </p:txBody>
      </p:sp>
      <p:sp>
        <p:nvSpPr>
          <p:cNvPr id="5" name="Text Placeholder 4"/>
          <p:cNvSpPr>
            <a:spLocks noGrp="1"/>
          </p:cNvSpPr>
          <p:nvPr>
            <p:ph type="body" idx="1"/>
          </p:nvPr>
        </p:nvSpPr>
        <p:spPr>
          <a:xfrm>
            <a:off x="2529796" y="3971525"/>
            <a:ext cx="6098663" cy="1126283"/>
          </a:xfrm>
        </p:spPr>
        <p:txBody>
          <a:bodyPr vert="horz" lIns="91440" tIns="45720" rIns="91440" bIns="45720" rtlCol="0" anchor="t">
            <a:normAutofit/>
          </a:bodyPr>
          <a:lstStyle/>
          <a:p>
            <a:r>
              <a:rPr lang="en-US" sz="1800" dirty="0"/>
              <a:t>Bonnie </a:t>
            </a:r>
            <a:r>
              <a:rPr lang="en-US" sz="1800" dirty="0" err="1"/>
              <a:t>Shucha</a:t>
            </a:r>
            <a:br>
              <a:rPr lang="en-US" sz="1800" dirty="0"/>
            </a:br>
            <a:r>
              <a:rPr lang="en-US" sz="1800" dirty="0"/>
              <a:t>Associate Dean &amp; Director of the Law Library</a:t>
            </a:r>
            <a:br>
              <a:rPr lang="en-US" sz="1800" dirty="0"/>
            </a:br>
            <a:r>
              <a:rPr lang="en-US" sz="1800" dirty="0"/>
              <a:t>University of Wisconsin Law School</a:t>
            </a:r>
          </a:p>
        </p:txBody>
      </p:sp>
      <p:sp>
        <p:nvSpPr>
          <p:cNvPr id="44" name="Rectangle 43">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47"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8"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9"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0"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1"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2"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3"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4"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5"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6"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7"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8"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61"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2"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3"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4"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5"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6"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7"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8"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9"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70"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1"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2"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4"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pic>
        <p:nvPicPr>
          <p:cNvPr id="6" name="Picture 5" descr="CC BY-NC: This license allows reusers to distribute, remix, adapt, and build upon the material in any medium or format for noncommercial purposes only, and only so long as attribution is given to the creator.">
            <a:extLst>
              <a:ext uri="{FF2B5EF4-FFF2-40B4-BE49-F238E27FC236}">
                <a16:creationId xmlns:a16="http://schemas.microsoft.com/office/drawing/2014/main" id="{203189AB-02FA-2C4A-9F27-694727CF2C64}"/>
              </a:ext>
            </a:extLst>
          </p:cNvPr>
          <p:cNvPicPr>
            <a:picLocks noChangeAspect="1"/>
          </p:cNvPicPr>
          <p:nvPr/>
        </p:nvPicPr>
        <p:blipFill>
          <a:blip r:embed="rId3"/>
          <a:stretch>
            <a:fillRect/>
          </a:stretch>
        </p:blipFill>
        <p:spPr>
          <a:xfrm>
            <a:off x="7779683" y="6270285"/>
            <a:ext cx="1219200" cy="419100"/>
          </a:xfrm>
          <a:prstGeom prst="rect">
            <a:avLst/>
          </a:prstGeom>
        </p:spPr>
      </p:pic>
    </p:spTree>
    <p:extLst>
      <p:ext uri="{BB962C8B-B14F-4D97-AF65-F5344CB8AC3E}">
        <p14:creationId xmlns:p14="http://schemas.microsoft.com/office/powerpoint/2010/main" val="171694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C686-61B4-B34C-8331-677ACC6C9719}"/>
              </a:ext>
            </a:extLst>
          </p:cNvPr>
          <p:cNvSpPr>
            <a:spLocks noGrp="1"/>
          </p:cNvSpPr>
          <p:nvPr>
            <p:ph type="title"/>
          </p:nvPr>
        </p:nvSpPr>
        <p:spPr/>
        <p:txBody>
          <a:bodyPr/>
          <a:lstStyle/>
          <a:p>
            <a:r>
              <a:rPr lang="en-US" dirty="0"/>
              <a:t>Sovereignty</a:t>
            </a:r>
          </a:p>
        </p:txBody>
      </p:sp>
      <p:sp>
        <p:nvSpPr>
          <p:cNvPr id="3" name="Content Placeholder 2">
            <a:extLst>
              <a:ext uri="{FF2B5EF4-FFF2-40B4-BE49-F238E27FC236}">
                <a16:creationId xmlns:a16="http://schemas.microsoft.com/office/drawing/2014/main" id="{2FE7FACC-8A98-E641-B15C-36AC0854C13A}"/>
              </a:ext>
            </a:extLst>
          </p:cNvPr>
          <p:cNvSpPr>
            <a:spLocks noGrp="1"/>
          </p:cNvSpPr>
          <p:nvPr>
            <p:ph idx="1"/>
          </p:nvPr>
        </p:nvSpPr>
        <p:spPr/>
        <p:txBody>
          <a:bodyPr>
            <a:normAutofit/>
          </a:bodyPr>
          <a:lstStyle/>
          <a:p>
            <a:r>
              <a:rPr lang="en-US" dirty="0"/>
              <a:t>The U.S. Constitution recognizes that Indian tribes are </a:t>
            </a:r>
            <a:r>
              <a:rPr lang="en-US" b="1" dirty="0"/>
              <a:t>sovereign governments </a:t>
            </a:r>
            <a:r>
              <a:rPr lang="en-US" dirty="0"/>
              <a:t>with the authority to enact and enforce laws and rules and to adjudicate disputes for the welfare of the tribe, its people, and </a:t>
            </a:r>
            <a:br>
              <a:rPr lang="en-US"/>
            </a:br>
            <a:r>
              <a:rPr lang="en-US" dirty="0"/>
              <a:t>its lands</a:t>
            </a:r>
          </a:p>
          <a:p>
            <a:pPr marL="0" indent="0">
              <a:buNone/>
            </a:pPr>
            <a:endParaRPr lang="en-US" dirty="0"/>
          </a:p>
          <a:p>
            <a:r>
              <a:rPr lang="en-US" dirty="0"/>
              <a:t>Like the federal and states governments, tribes are immune from suits against them, although a tribe </a:t>
            </a:r>
            <a:br>
              <a:rPr lang="en-US"/>
            </a:br>
            <a:r>
              <a:rPr lang="en-US" dirty="0"/>
              <a:t>may waive its sovereign immunity</a:t>
            </a:r>
          </a:p>
          <a:p>
            <a:endParaRPr lang="en-US" dirty="0"/>
          </a:p>
        </p:txBody>
      </p:sp>
    </p:spTree>
    <p:extLst>
      <p:ext uri="{BB962C8B-B14F-4D97-AF65-F5344CB8AC3E}">
        <p14:creationId xmlns:p14="http://schemas.microsoft.com/office/powerpoint/2010/main" val="746308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C686-61B4-B34C-8331-677ACC6C9719}"/>
              </a:ext>
            </a:extLst>
          </p:cNvPr>
          <p:cNvSpPr>
            <a:spLocks noGrp="1"/>
          </p:cNvSpPr>
          <p:nvPr>
            <p:ph type="title"/>
          </p:nvPr>
        </p:nvSpPr>
        <p:spPr/>
        <p:txBody>
          <a:bodyPr/>
          <a:lstStyle/>
          <a:p>
            <a:r>
              <a:rPr lang="en-US" dirty="0"/>
              <a:t>Sovereignty</a:t>
            </a:r>
          </a:p>
        </p:txBody>
      </p:sp>
      <p:sp>
        <p:nvSpPr>
          <p:cNvPr id="3" name="Content Placeholder 2">
            <a:extLst>
              <a:ext uri="{FF2B5EF4-FFF2-40B4-BE49-F238E27FC236}">
                <a16:creationId xmlns:a16="http://schemas.microsoft.com/office/drawing/2014/main" id="{2FE7FACC-8A98-E641-B15C-36AC0854C13A}"/>
              </a:ext>
            </a:extLst>
          </p:cNvPr>
          <p:cNvSpPr>
            <a:spLocks noGrp="1"/>
          </p:cNvSpPr>
          <p:nvPr>
            <p:ph idx="1"/>
          </p:nvPr>
        </p:nvSpPr>
        <p:spPr/>
        <p:txBody>
          <a:bodyPr>
            <a:normAutofit/>
          </a:bodyPr>
          <a:lstStyle/>
          <a:p>
            <a:r>
              <a:rPr lang="en-US" b="1" dirty="0"/>
              <a:t>For the federal government</a:t>
            </a:r>
            <a:r>
              <a:rPr lang="en-US" dirty="0"/>
              <a:t>, tribal sovereignty means that Native American tribes are “domestic dependent nations” that exist within the boundaries of the U.S.</a:t>
            </a:r>
          </a:p>
          <a:p>
            <a:endParaRPr lang="en-US" dirty="0"/>
          </a:p>
          <a:p>
            <a:r>
              <a:rPr lang="en-US" b="1" dirty="0"/>
              <a:t>For many tribes</a:t>
            </a:r>
            <a:r>
              <a:rPr lang="en-US" dirty="0"/>
              <a:t>, sovereignty means the ability to manage their own affairs and exist as nations that are recognized as having control over their own destinies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34487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D5E0-B7AF-7247-9DC6-3897A5465848}"/>
              </a:ext>
            </a:extLst>
          </p:cNvPr>
          <p:cNvSpPr>
            <a:spLocks noGrp="1"/>
          </p:cNvSpPr>
          <p:nvPr>
            <p:ph type="title"/>
          </p:nvPr>
        </p:nvSpPr>
        <p:spPr/>
        <p:txBody>
          <a:bodyPr/>
          <a:lstStyle/>
          <a:p>
            <a:r>
              <a:rPr lang="en-US" dirty="0"/>
              <a:t>Tribes’ Relationship with Federal Government</a:t>
            </a:r>
          </a:p>
        </p:txBody>
      </p:sp>
      <p:sp>
        <p:nvSpPr>
          <p:cNvPr id="3" name="Content Placeholder 2">
            <a:extLst>
              <a:ext uri="{FF2B5EF4-FFF2-40B4-BE49-F238E27FC236}">
                <a16:creationId xmlns:a16="http://schemas.microsoft.com/office/drawing/2014/main" id="{42922DCE-6480-F749-95CF-FB771E774406}"/>
              </a:ext>
            </a:extLst>
          </p:cNvPr>
          <p:cNvSpPr>
            <a:spLocks noGrp="1"/>
          </p:cNvSpPr>
          <p:nvPr>
            <p:ph idx="1"/>
          </p:nvPr>
        </p:nvSpPr>
        <p:spPr/>
        <p:txBody>
          <a:bodyPr/>
          <a:lstStyle/>
          <a:p>
            <a:r>
              <a:rPr lang="en-US" dirty="0"/>
              <a:t>Tribes have had a very complex and turbulent relationship with the federal government</a:t>
            </a:r>
            <a:br>
              <a:rPr lang="en-US" dirty="0"/>
            </a:br>
            <a:endParaRPr lang="en-US" dirty="0"/>
          </a:p>
          <a:p>
            <a:r>
              <a:rPr lang="en-US" dirty="0"/>
              <a:t>At various times, the federal government has embraced two opposing policies – </a:t>
            </a:r>
            <a:br>
              <a:rPr lang="en-US" dirty="0"/>
            </a:br>
            <a:br>
              <a:rPr lang="en-US" dirty="0"/>
            </a:br>
            <a:r>
              <a:rPr lang="en-US" dirty="0"/>
              <a:t>	</a:t>
            </a:r>
            <a:r>
              <a:rPr lang="en-US" b="1" dirty="0"/>
              <a:t>Indian assimilation </a:t>
            </a:r>
            <a:r>
              <a:rPr lang="en-US" dirty="0"/>
              <a:t>and </a:t>
            </a:r>
            <a:r>
              <a:rPr lang="en-US" b="1" dirty="0"/>
              <a:t>tribal autonomy</a:t>
            </a:r>
          </a:p>
        </p:txBody>
      </p:sp>
    </p:spTree>
    <p:extLst>
      <p:ext uri="{BB962C8B-B14F-4D97-AF65-F5344CB8AC3E}">
        <p14:creationId xmlns:p14="http://schemas.microsoft.com/office/powerpoint/2010/main" val="141048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 Indian Policy Timeline">
            <a:extLst>
              <a:ext uri="{FF2B5EF4-FFF2-40B4-BE49-F238E27FC236}">
                <a16:creationId xmlns:a16="http://schemas.microsoft.com/office/drawing/2014/main" id="{96F54E5B-576B-284D-AA31-A3D5675A8B50}"/>
              </a:ext>
            </a:extLst>
          </p:cNvPr>
          <p:cNvPicPr>
            <a:picLocks noChangeAspect="1"/>
          </p:cNvPicPr>
          <p:nvPr/>
        </p:nvPicPr>
        <p:blipFill>
          <a:blip r:embed="rId3"/>
          <a:stretch>
            <a:fillRect/>
          </a:stretch>
        </p:blipFill>
        <p:spPr>
          <a:xfrm>
            <a:off x="0" y="405765"/>
            <a:ext cx="9144000" cy="6046470"/>
          </a:xfrm>
          <a:prstGeom prst="rect">
            <a:avLst/>
          </a:prstGeom>
        </p:spPr>
      </p:pic>
      <p:sp>
        <p:nvSpPr>
          <p:cNvPr id="7" name="TextBox 6">
            <a:extLst>
              <a:ext uri="{FF2B5EF4-FFF2-40B4-BE49-F238E27FC236}">
                <a16:creationId xmlns:a16="http://schemas.microsoft.com/office/drawing/2014/main" id="{27994073-9CB7-4446-BBB4-6D0056BD891E}"/>
              </a:ext>
            </a:extLst>
          </p:cNvPr>
          <p:cNvSpPr txBox="1"/>
          <p:nvPr/>
        </p:nvSpPr>
        <p:spPr>
          <a:xfrm>
            <a:off x="2367124" y="6483233"/>
            <a:ext cx="5107488" cy="307777"/>
          </a:xfrm>
          <a:prstGeom prst="rect">
            <a:avLst/>
          </a:prstGeom>
          <a:noFill/>
        </p:spPr>
        <p:txBody>
          <a:bodyPr wrap="none" rtlCol="0">
            <a:spAutoFit/>
          </a:bodyPr>
          <a:lstStyle/>
          <a:p>
            <a:r>
              <a:rPr lang="en-US" sz="1400"/>
              <a:t>Source: </a:t>
            </a:r>
            <a:r>
              <a:rPr lang="en-US" sz="1400" err="1"/>
              <a:t>NebraskaStudies.org</a:t>
            </a:r>
            <a:r>
              <a:rPr lang="en-US" sz="1400"/>
              <a:t> </a:t>
            </a:r>
            <a:r>
              <a:rPr lang="en-US" sz="1400">
                <a:hlinkClick r:id="rId4"/>
              </a:rPr>
              <a:t>https://go.wisc.edu/72cu5u</a:t>
            </a:r>
            <a:endParaRPr lang="en-US" sz="1400"/>
          </a:p>
        </p:txBody>
      </p:sp>
    </p:spTree>
    <p:extLst>
      <p:ext uri="{BB962C8B-B14F-4D97-AF65-F5344CB8AC3E}">
        <p14:creationId xmlns:p14="http://schemas.microsoft.com/office/powerpoint/2010/main" val="238050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D4B63D-8DA3-2A43-BA64-D70A8A4EC304}"/>
              </a:ext>
            </a:extLst>
          </p:cNvPr>
          <p:cNvSpPr txBox="1"/>
          <p:nvPr/>
        </p:nvSpPr>
        <p:spPr>
          <a:xfrm>
            <a:off x="5489422" y="6234931"/>
            <a:ext cx="3177473" cy="276999"/>
          </a:xfrm>
          <a:prstGeom prst="rect">
            <a:avLst/>
          </a:prstGeom>
          <a:noFill/>
        </p:spPr>
        <p:txBody>
          <a:bodyPr wrap="none" rtlCol="0">
            <a:spAutoFit/>
          </a:bodyPr>
          <a:lstStyle/>
          <a:p>
            <a:r>
              <a:rPr lang="en-US" sz="1200" dirty="0"/>
              <a:t>Source: </a:t>
            </a:r>
            <a:r>
              <a:rPr lang="en-US" sz="1200" dirty="0">
                <a:hlinkClick r:id="rId3"/>
              </a:rPr>
              <a:t>https://iltf.org/land-issues/issues/</a:t>
            </a:r>
            <a:endParaRPr lang="en-US" sz="1200" dirty="0"/>
          </a:p>
        </p:txBody>
      </p:sp>
      <p:pic>
        <p:nvPicPr>
          <p:cNvPr id="4" name="Picture 3" descr="Map showing checkerboard pattern of land ownership for tribal lands">
            <a:extLst>
              <a:ext uri="{FF2B5EF4-FFF2-40B4-BE49-F238E27FC236}">
                <a16:creationId xmlns:a16="http://schemas.microsoft.com/office/drawing/2014/main" id="{195EF2DD-F95F-C94C-9C9B-4F4A38406DA5}"/>
              </a:ext>
            </a:extLst>
          </p:cNvPr>
          <p:cNvPicPr>
            <a:picLocks noChangeAspect="1"/>
          </p:cNvPicPr>
          <p:nvPr/>
        </p:nvPicPr>
        <p:blipFill>
          <a:blip r:embed="rId4"/>
          <a:stretch>
            <a:fillRect/>
          </a:stretch>
        </p:blipFill>
        <p:spPr>
          <a:xfrm>
            <a:off x="5489422" y="2295331"/>
            <a:ext cx="2848857" cy="3795224"/>
          </a:xfrm>
          <a:prstGeom prst="rect">
            <a:avLst/>
          </a:prstGeom>
        </p:spPr>
      </p:pic>
      <p:sp>
        <p:nvSpPr>
          <p:cNvPr id="5" name="Content Placeholder 2">
            <a:extLst>
              <a:ext uri="{FF2B5EF4-FFF2-40B4-BE49-F238E27FC236}">
                <a16:creationId xmlns:a16="http://schemas.microsoft.com/office/drawing/2014/main" id="{EC96D0AF-DF2E-754D-9F3F-827E79D44529}"/>
              </a:ext>
            </a:extLst>
          </p:cNvPr>
          <p:cNvSpPr txBox="1">
            <a:spLocks/>
          </p:cNvSpPr>
          <p:nvPr/>
        </p:nvSpPr>
        <p:spPr>
          <a:xfrm>
            <a:off x="1550737" y="2295331"/>
            <a:ext cx="3774298" cy="4736267"/>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r>
              <a:rPr lang="en-US" dirty="0"/>
              <a:t>While </a:t>
            </a:r>
            <a:r>
              <a:rPr lang="en-US" b="1" dirty="0"/>
              <a:t>pro-autonomy policies </a:t>
            </a:r>
            <a:r>
              <a:rPr lang="en-US" dirty="0"/>
              <a:t>encouraged the development of tribal law and institutions,</a:t>
            </a:r>
          </a:p>
          <a:p>
            <a:r>
              <a:rPr lang="en-US" b="1" dirty="0"/>
              <a:t>pro-assimilation policies </a:t>
            </a:r>
            <a:r>
              <a:rPr lang="en-US" dirty="0"/>
              <a:t>fragmented the geographical integrity of reservation lands and imposed state jurisdiction on tribes</a:t>
            </a:r>
          </a:p>
        </p:txBody>
      </p:sp>
      <p:sp>
        <p:nvSpPr>
          <p:cNvPr id="2" name="Title 1">
            <a:extLst>
              <a:ext uri="{FF2B5EF4-FFF2-40B4-BE49-F238E27FC236}">
                <a16:creationId xmlns:a16="http://schemas.microsoft.com/office/drawing/2014/main" id="{DD1066C3-067A-FE47-A241-EDC64095F90F}"/>
              </a:ext>
            </a:extLst>
          </p:cNvPr>
          <p:cNvSpPr>
            <a:spLocks noGrp="1"/>
          </p:cNvSpPr>
          <p:nvPr>
            <p:ph type="title"/>
          </p:nvPr>
        </p:nvSpPr>
        <p:spPr/>
        <p:txBody>
          <a:bodyPr/>
          <a:lstStyle/>
          <a:p>
            <a:r>
              <a:rPr lang="en-US" dirty="0"/>
              <a:t>Unintended Consequences</a:t>
            </a:r>
          </a:p>
        </p:txBody>
      </p:sp>
    </p:spTree>
    <p:extLst>
      <p:ext uri="{BB962C8B-B14F-4D97-AF65-F5344CB8AC3E}">
        <p14:creationId xmlns:p14="http://schemas.microsoft.com/office/powerpoint/2010/main" val="420701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66C3-067A-FE47-A241-EDC64095F90F}"/>
              </a:ext>
            </a:extLst>
          </p:cNvPr>
          <p:cNvSpPr>
            <a:spLocks noGrp="1"/>
          </p:cNvSpPr>
          <p:nvPr>
            <p:ph type="title"/>
          </p:nvPr>
        </p:nvSpPr>
        <p:spPr/>
        <p:txBody>
          <a:bodyPr/>
          <a:lstStyle/>
          <a:p>
            <a:r>
              <a:rPr lang="en-US" dirty="0"/>
              <a:t>Unintended Consequences</a:t>
            </a:r>
          </a:p>
        </p:txBody>
      </p:sp>
      <p:sp>
        <p:nvSpPr>
          <p:cNvPr id="3" name="Content Placeholder 2">
            <a:extLst>
              <a:ext uri="{FF2B5EF4-FFF2-40B4-BE49-F238E27FC236}">
                <a16:creationId xmlns:a16="http://schemas.microsoft.com/office/drawing/2014/main" id="{F01E79B3-918D-544C-B4E6-568D6BB3E6B5}"/>
              </a:ext>
            </a:extLst>
          </p:cNvPr>
          <p:cNvSpPr>
            <a:spLocks noGrp="1"/>
          </p:cNvSpPr>
          <p:nvPr>
            <p:ph idx="1"/>
          </p:nvPr>
        </p:nvSpPr>
        <p:spPr/>
        <p:txBody>
          <a:bodyPr/>
          <a:lstStyle/>
          <a:p>
            <a:r>
              <a:rPr lang="en-US" dirty="0"/>
              <a:t>This resulted in an </a:t>
            </a:r>
            <a:r>
              <a:rPr lang="en-US" b="1" dirty="0"/>
              <a:t>unintended hybrid</a:t>
            </a:r>
            <a:r>
              <a:rPr lang="en-US" dirty="0"/>
              <a:t>:  </a:t>
            </a:r>
          </a:p>
          <a:p>
            <a:pPr lvl="1"/>
            <a:r>
              <a:rPr lang="en-US" dirty="0"/>
              <a:t>tribes that have strong tribal courts and institutions </a:t>
            </a:r>
          </a:p>
          <a:p>
            <a:pPr lvl="1"/>
            <a:r>
              <a:rPr lang="en-US" dirty="0"/>
              <a:t>but that are geographically fragmented and share jurisdiction, sometimes uneasily, with the states</a:t>
            </a:r>
          </a:p>
        </p:txBody>
      </p:sp>
    </p:spTree>
    <p:extLst>
      <p:ext uri="{BB962C8B-B14F-4D97-AF65-F5344CB8AC3E}">
        <p14:creationId xmlns:p14="http://schemas.microsoft.com/office/powerpoint/2010/main" val="1165771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3BBA-3093-4945-B8DC-B64F1243BA27}"/>
              </a:ext>
            </a:extLst>
          </p:cNvPr>
          <p:cNvSpPr>
            <a:spLocks noGrp="1"/>
          </p:cNvSpPr>
          <p:nvPr>
            <p:ph type="title"/>
          </p:nvPr>
        </p:nvSpPr>
        <p:spPr/>
        <p:txBody>
          <a:bodyPr/>
          <a:lstStyle/>
          <a:p>
            <a:r>
              <a:rPr lang="en-US" dirty="0"/>
              <a:t>State Jurisdiction over </a:t>
            </a:r>
            <a:br>
              <a:rPr lang="en-US" dirty="0"/>
            </a:br>
            <a:r>
              <a:rPr lang="en-US" dirty="0"/>
              <a:t>Indian Country</a:t>
            </a:r>
          </a:p>
        </p:txBody>
      </p:sp>
      <p:sp>
        <p:nvSpPr>
          <p:cNvPr id="3" name="Content Placeholder 2">
            <a:extLst>
              <a:ext uri="{FF2B5EF4-FFF2-40B4-BE49-F238E27FC236}">
                <a16:creationId xmlns:a16="http://schemas.microsoft.com/office/drawing/2014/main" id="{4F6F97ED-452B-0149-BFC9-2A7E20831D85}"/>
              </a:ext>
            </a:extLst>
          </p:cNvPr>
          <p:cNvSpPr>
            <a:spLocks noGrp="1"/>
          </p:cNvSpPr>
          <p:nvPr>
            <p:ph idx="1"/>
          </p:nvPr>
        </p:nvSpPr>
        <p:spPr>
          <a:xfrm>
            <a:off x="1550737" y="1940677"/>
            <a:ext cx="6824865" cy="4105275"/>
          </a:xfrm>
        </p:spPr>
        <p:txBody>
          <a:bodyPr>
            <a:normAutofit/>
          </a:bodyPr>
          <a:lstStyle/>
          <a:p>
            <a:r>
              <a:rPr lang="en-US" dirty="0"/>
              <a:t>Only Congress or the federal courts may establish state jurisdiction over Indian Country and, conversely, tribal jurisdiction over non-Indians</a:t>
            </a:r>
            <a:br>
              <a:rPr lang="en-US" dirty="0"/>
            </a:br>
            <a:endParaRPr lang="en-US" dirty="0"/>
          </a:p>
          <a:p>
            <a:r>
              <a:rPr lang="en-US" dirty="0"/>
              <a:t>Congress did so in 1953 with PL 83-280</a:t>
            </a:r>
            <a:br>
              <a:rPr lang="en-US" dirty="0"/>
            </a:br>
            <a:r>
              <a:rPr lang="en-US" dirty="0"/>
              <a:t>Under PL 280, Congress granted Wisconsin and several other states</a:t>
            </a:r>
            <a:r>
              <a:rPr lang="en-US" b="1" dirty="0"/>
              <a:t> concurrent criminal jurisdiction</a:t>
            </a:r>
            <a:r>
              <a:rPr lang="en-US" dirty="0"/>
              <a:t> with tribes over Indians (except the Menominee) for crimes committed on reservations</a:t>
            </a:r>
          </a:p>
        </p:txBody>
      </p:sp>
    </p:spTree>
    <p:extLst>
      <p:ext uri="{BB962C8B-B14F-4D97-AF65-F5344CB8AC3E}">
        <p14:creationId xmlns:p14="http://schemas.microsoft.com/office/powerpoint/2010/main" val="4011003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3BBA-3093-4945-B8DC-B64F1243BA27}"/>
              </a:ext>
            </a:extLst>
          </p:cNvPr>
          <p:cNvSpPr>
            <a:spLocks noGrp="1"/>
          </p:cNvSpPr>
          <p:nvPr>
            <p:ph type="title"/>
          </p:nvPr>
        </p:nvSpPr>
        <p:spPr/>
        <p:txBody>
          <a:bodyPr/>
          <a:lstStyle/>
          <a:p>
            <a:r>
              <a:rPr lang="en-US" dirty="0"/>
              <a:t>State Jurisdiction over </a:t>
            </a:r>
            <a:br>
              <a:rPr lang="en-US" dirty="0"/>
            </a:br>
            <a:r>
              <a:rPr lang="en-US" dirty="0"/>
              <a:t>Indian Country</a:t>
            </a:r>
          </a:p>
        </p:txBody>
      </p:sp>
      <p:sp>
        <p:nvSpPr>
          <p:cNvPr id="3" name="Content Placeholder 2">
            <a:extLst>
              <a:ext uri="{FF2B5EF4-FFF2-40B4-BE49-F238E27FC236}">
                <a16:creationId xmlns:a16="http://schemas.microsoft.com/office/drawing/2014/main" id="{4F6F97ED-452B-0149-BFC9-2A7E20831D85}"/>
              </a:ext>
            </a:extLst>
          </p:cNvPr>
          <p:cNvSpPr>
            <a:spLocks noGrp="1"/>
          </p:cNvSpPr>
          <p:nvPr>
            <p:ph idx="1"/>
          </p:nvPr>
        </p:nvSpPr>
        <p:spPr>
          <a:xfrm>
            <a:off x="1550737" y="1940677"/>
            <a:ext cx="6824865" cy="4105275"/>
          </a:xfrm>
        </p:spPr>
        <p:txBody>
          <a:bodyPr>
            <a:normAutofit/>
          </a:bodyPr>
          <a:lstStyle/>
          <a:p>
            <a:r>
              <a:rPr lang="en-US" dirty="0"/>
              <a:t>With respect to </a:t>
            </a:r>
            <a:r>
              <a:rPr lang="en-US" b="1" dirty="0"/>
              <a:t>civil jurisdiction </a:t>
            </a:r>
            <a:r>
              <a:rPr lang="en-US" dirty="0"/>
              <a:t>over Indians, Wisconsin also has concurrent civil </a:t>
            </a:r>
            <a:r>
              <a:rPr lang="en-US" i="1" dirty="0"/>
              <a:t>adjudicatory</a:t>
            </a:r>
            <a:r>
              <a:rPr lang="en-US" dirty="0"/>
              <a:t> jurisdiction over causes of action arising on a reservation (except the Menominee)</a:t>
            </a:r>
            <a:br>
              <a:rPr lang="en-US" dirty="0"/>
            </a:br>
            <a:endParaRPr lang="en-US" dirty="0"/>
          </a:p>
          <a:p>
            <a:r>
              <a:rPr lang="en-US" dirty="0"/>
              <a:t> It does not, however, have civil </a:t>
            </a:r>
            <a:r>
              <a:rPr lang="en-US" i="1" dirty="0"/>
              <a:t>regulatory</a:t>
            </a:r>
            <a:r>
              <a:rPr lang="en-US" dirty="0"/>
              <a:t> jurisdiction - a distinction that has raised challenges over the categorization of state law as criminal or civil regulatory (for more see </a:t>
            </a:r>
            <a:r>
              <a:rPr lang="en-US" dirty="0">
                <a:hlinkClick r:id="rId3"/>
              </a:rPr>
              <a:t>https://go.wisc.edu/3fojaj</a:t>
            </a:r>
            <a:r>
              <a:rPr lang="en-US" dirty="0"/>
              <a:t>)</a:t>
            </a:r>
          </a:p>
        </p:txBody>
      </p:sp>
    </p:spTree>
    <p:extLst>
      <p:ext uri="{BB962C8B-B14F-4D97-AF65-F5344CB8AC3E}">
        <p14:creationId xmlns:p14="http://schemas.microsoft.com/office/powerpoint/2010/main" val="85197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B373-3E53-924F-9B37-A82BAAC6568D}"/>
              </a:ext>
            </a:extLst>
          </p:cNvPr>
          <p:cNvSpPr>
            <a:spLocks noGrp="1"/>
          </p:cNvSpPr>
          <p:nvPr>
            <p:ph type="title"/>
          </p:nvPr>
        </p:nvSpPr>
        <p:spPr/>
        <p:txBody>
          <a:bodyPr/>
          <a:lstStyle/>
          <a:p>
            <a:r>
              <a:rPr lang="en-US" dirty="0"/>
              <a:t>Tribes’ Jurisdiction over </a:t>
            </a:r>
            <a:br>
              <a:rPr lang="en-US" dirty="0"/>
            </a:br>
            <a:r>
              <a:rPr lang="en-US" dirty="0"/>
              <a:t>Non-Indians</a:t>
            </a:r>
          </a:p>
        </p:txBody>
      </p:sp>
      <p:sp>
        <p:nvSpPr>
          <p:cNvPr id="3" name="Content Placeholder 2">
            <a:extLst>
              <a:ext uri="{FF2B5EF4-FFF2-40B4-BE49-F238E27FC236}">
                <a16:creationId xmlns:a16="http://schemas.microsoft.com/office/drawing/2014/main" id="{6EF3A701-A94E-7A49-9080-4EAABA065931}"/>
              </a:ext>
            </a:extLst>
          </p:cNvPr>
          <p:cNvSpPr>
            <a:spLocks noGrp="1"/>
          </p:cNvSpPr>
          <p:nvPr>
            <p:ph idx="1"/>
          </p:nvPr>
        </p:nvSpPr>
        <p:spPr/>
        <p:txBody>
          <a:bodyPr>
            <a:normAutofit lnSpcReduction="10000"/>
          </a:bodyPr>
          <a:lstStyle/>
          <a:p>
            <a:r>
              <a:rPr lang="en-US" dirty="0"/>
              <a:t>As a general rule, </a:t>
            </a:r>
            <a:r>
              <a:rPr lang="en-US" b="1" dirty="0"/>
              <a:t>tribal jurisdiction over non-Indians </a:t>
            </a:r>
            <a:br>
              <a:rPr lang="en-US" b="1"/>
            </a:br>
            <a:r>
              <a:rPr lang="en-US" b="1" dirty="0"/>
              <a:t>is limited</a:t>
            </a:r>
            <a:r>
              <a:rPr lang="en-US" dirty="0"/>
              <a:t>, although the US Supreme Court has recognized </a:t>
            </a:r>
            <a:r>
              <a:rPr lang="en-US" b="1" dirty="0"/>
              <a:t>two exceptions</a:t>
            </a:r>
            <a:r>
              <a:rPr lang="en-US" dirty="0"/>
              <a:t>:</a:t>
            </a:r>
            <a:br>
              <a:rPr lang="en-US" dirty="0"/>
            </a:br>
            <a:endParaRPr lang="en-US" dirty="0"/>
          </a:p>
          <a:p>
            <a:pPr lvl="1"/>
            <a:r>
              <a:rPr lang="en-US" dirty="0"/>
              <a:t>First, a tribe may regulate the activities of non-Indians who enter consensual relationships with the tribe or its members through commercial dealing, contracts, leases, or other arrangements</a:t>
            </a:r>
            <a:br>
              <a:rPr lang="en-US" dirty="0"/>
            </a:br>
            <a:r>
              <a:rPr lang="en-US" dirty="0"/>
              <a:t> </a:t>
            </a:r>
          </a:p>
          <a:p>
            <a:pPr lvl="1"/>
            <a:r>
              <a:rPr lang="en-US" dirty="0"/>
              <a:t>Second, a tribe may also regulate the conduct of non-Indians on reservation lands when that conduct threatens or has some direct effect on the political integrity, the economic security, or the health or welfare of the tribe</a:t>
            </a:r>
          </a:p>
        </p:txBody>
      </p:sp>
    </p:spTree>
    <p:extLst>
      <p:ext uri="{BB962C8B-B14F-4D97-AF65-F5344CB8AC3E}">
        <p14:creationId xmlns:p14="http://schemas.microsoft.com/office/powerpoint/2010/main" val="2594976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9121-0E5C-7C4B-A192-D01A120EE1E8}"/>
              </a:ext>
            </a:extLst>
          </p:cNvPr>
          <p:cNvSpPr>
            <a:spLocks noGrp="1"/>
          </p:cNvSpPr>
          <p:nvPr>
            <p:ph type="title"/>
          </p:nvPr>
        </p:nvSpPr>
        <p:spPr/>
        <p:txBody>
          <a:bodyPr/>
          <a:lstStyle/>
          <a:p>
            <a:r>
              <a:rPr lang="en-US" dirty="0"/>
              <a:t>Structure of </a:t>
            </a:r>
            <a:br>
              <a:rPr lang="en-US" dirty="0"/>
            </a:br>
            <a:r>
              <a:rPr lang="en-US" dirty="0"/>
              <a:t>Tribal Governments</a:t>
            </a:r>
          </a:p>
        </p:txBody>
      </p:sp>
      <p:sp>
        <p:nvSpPr>
          <p:cNvPr id="3" name="Content Placeholder 2">
            <a:extLst>
              <a:ext uri="{FF2B5EF4-FFF2-40B4-BE49-F238E27FC236}">
                <a16:creationId xmlns:a16="http://schemas.microsoft.com/office/drawing/2014/main" id="{5855CDB3-425D-C146-B358-42555866748F}"/>
              </a:ext>
            </a:extLst>
          </p:cNvPr>
          <p:cNvSpPr>
            <a:spLocks noGrp="1"/>
          </p:cNvSpPr>
          <p:nvPr>
            <p:ph idx="1"/>
          </p:nvPr>
        </p:nvSpPr>
        <p:spPr/>
        <p:txBody>
          <a:bodyPr>
            <a:normAutofit/>
          </a:bodyPr>
          <a:lstStyle/>
          <a:p>
            <a:r>
              <a:rPr lang="en-US" dirty="0"/>
              <a:t>Tribes can and do </a:t>
            </a:r>
            <a:r>
              <a:rPr lang="en-US" b="1" dirty="0"/>
              <a:t>organize in many different ways </a:t>
            </a:r>
            <a:r>
              <a:rPr lang="en-US" dirty="0"/>
              <a:t>which determines the distribution of power and delegation of authority within the tribe </a:t>
            </a:r>
          </a:p>
          <a:p>
            <a:r>
              <a:rPr lang="en-US" dirty="0"/>
              <a:t>About sixty percent of tribes established </a:t>
            </a:r>
            <a:r>
              <a:rPr lang="en-US" b="1" dirty="0"/>
              <a:t>constitutions</a:t>
            </a:r>
            <a:r>
              <a:rPr lang="en-US" dirty="0"/>
              <a:t> under the Indian Reorganization Act of 1934  </a:t>
            </a:r>
          </a:p>
          <a:p>
            <a:pPr lvl="1"/>
            <a:r>
              <a:rPr lang="en-US" dirty="0"/>
              <a:t>Many patterned after the Anglo-American model sharing numerous structural similarities, often including some form of separation of powers</a:t>
            </a:r>
          </a:p>
          <a:p>
            <a:r>
              <a:rPr lang="en-US" dirty="0"/>
              <a:t>Other tribes have chosen different constitutional and governmental structures, often emphasizing more traditional tribal values</a:t>
            </a:r>
          </a:p>
          <a:p>
            <a:endParaRPr lang="en-US" dirty="0"/>
          </a:p>
        </p:txBody>
      </p:sp>
    </p:spTree>
    <p:extLst>
      <p:ext uri="{BB962C8B-B14F-4D97-AF65-F5344CB8AC3E}">
        <p14:creationId xmlns:p14="http://schemas.microsoft.com/office/powerpoint/2010/main" val="223856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ur Shared Future heritage marker photo&#10;"/>
          <p:cNvPicPr>
            <a:picLocks noChangeAspect="1"/>
          </p:cNvPicPr>
          <p:nvPr/>
        </p:nvPicPr>
        <p:blipFill>
          <a:blip r:embed="rId3"/>
          <a:stretch>
            <a:fillRect/>
          </a:stretch>
        </p:blipFill>
        <p:spPr>
          <a:xfrm>
            <a:off x="0" y="-640197"/>
            <a:ext cx="9144000" cy="7498197"/>
          </a:xfrm>
          <a:prstGeom prst="rect">
            <a:avLst/>
          </a:prstGeom>
        </p:spPr>
      </p:pic>
      <p:sp>
        <p:nvSpPr>
          <p:cNvPr id="2" name="TextBox 1">
            <a:extLst>
              <a:ext uri="{FF2B5EF4-FFF2-40B4-BE49-F238E27FC236}">
                <a16:creationId xmlns:a16="http://schemas.microsoft.com/office/drawing/2014/main" id="{C90EDCEE-F33A-4F4B-A0E4-B01702D72CB9}"/>
              </a:ext>
            </a:extLst>
          </p:cNvPr>
          <p:cNvSpPr txBox="1"/>
          <p:nvPr/>
        </p:nvSpPr>
        <p:spPr>
          <a:xfrm>
            <a:off x="128016" y="6144768"/>
            <a:ext cx="2858475" cy="707886"/>
          </a:xfrm>
          <a:prstGeom prst="rect">
            <a:avLst/>
          </a:prstGeom>
          <a:noFill/>
        </p:spPr>
        <p:txBody>
          <a:bodyPr wrap="none" rtlCol="0">
            <a:spAutoFit/>
          </a:bodyPr>
          <a:lstStyle/>
          <a:p>
            <a:r>
              <a:rPr lang="en-US" sz="1400"/>
              <a:t>For more information, </a:t>
            </a:r>
            <a:br>
              <a:rPr lang="en-US" sz="1400"/>
            </a:br>
            <a:r>
              <a:rPr lang="en-US" sz="1400"/>
              <a:t>see </a:t>
            </a:r>
            <a:r>
              <a:rPr lang="en-US" sz="1400">
                <a:hlinkClick r:id="rId4"/>
              </a:rPr>
              <a:t>https://go.wisc.edu/o525ih</a:t>
            </a:r>
            <a:endParaRPr lang="en-US" sz="1400"/>
          </a:p>
          <a:p>
            <a:endParaRPr lang="en-US" sz="1200"/>
          </a:p>
        </p:txBody>
      </p:sp>
    </p:spTree>
    <p:extLst>
      <p:ext uri="{BB962C8B-B14F-4D97-AF65-F5344CB8AC3E}">
        <p14:creationId xmlns:p14="http://schemas.microsoft.com/office/powerpoint/2010/main" val="115718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9121-0E5C-7C4B-A192-D01A120EE1E8}"/>
              </a:ext>
            </a:extLst>
          </p:cNvPr>
          <p:cNvSpPr>
            <a:spLocks noGrp="1"/>
          </p:cNvSpPr>
          <p:nvPr>
            <p:ph type="title"/>
          </p:nvPr>
        </p:nvSpPr>
        <p:spPr/>
        <p:txBody>
          <a:bodyPr/>
          <a:lstStyle/>
          <a:p>
            <a:r>
              <a:rPr lang="en-US" dirty="0"/>
              <a:t>Structure of </a:t>
            </a:r>
            <a:br>
              <a:rPr lang="en-US" dirty="0"/>
            </a:br>
            <a:r>
              <a:rPr lang="en-US" dirty="0"/>
              <a:t>Tribal Governments</a:t>
            </a:r>
          </a:p>
        </p:txBody>
      </p:sp>
      <p:sp>
        <p:nvSpPr>
          <p:cNvPr id="3" name="Content Placeholder 2">
            <a:extLst>
              <a:ext uri="{FF2B5EF4-FFF2-40B4-BE49-F238E27FC236}">
                <a16:creationId xmlns:a16="http://schemas.microsoft.com/office/drawing/2014/main" id="{5855CDB3-425D-C146-B358-42555866748F}"/>
              </a:ext>
            </a:extLst>
          </p:cNvPr>
          <p:cNvSpPr>
            <a:spLocks noGrp="1"/>
          </p:cNvSpPr>
          <p:nvPr>
            <p:ph idx="1"/>
          </p:nvPr>
        </p:nvSpPr>
        <p:spPr/>
        <p:txBody>
          <a:bodyPr/>
          <a:lstStyle/>
          <a:p>
            <a:r>
              <a:rPr lang="en-US" dirty="0"/>
              <a:t>Any tribe, regardless of its structure, may also </a:t>
            </a:r>
            <a:r>
              <a:rPr lang="en-US" b="1" dirty="0"/>
              <a:t>incorporate</a:t>
            </a:r>
            <a:r>
              <a:rPr lang="en-US" dirty="0"/>
              <a:t>  </a:t>
            </a:r>
          </a:p>
          <a:p>
            <a:r>
              <a:rPr lang="en-US" dirty="0"/>
              <a:t>Incorporation serves as a vehicle for carrying out the tribe’s business activities and is significant because it creates a separate legal entity whose powers to contract, to pledge assets, and to be sued may differ significantly from that of the tribal government itself</a:t>
            </a:r>
          </a:p>
          <a:p>
            <a:r>
              <a:rPr lang="en-US" dirty="0"/>
              <a:t>It’s important that those doing business with tribes recognize these differences and engage with individuals who have the authority to act on behalf </a:t>
            </a:r>
            <a:br>
              <a:rPr lang="en-US"/>
            </a:br>
            <a:r>
              <a:rPr lang="en-US" dirty="0"/>
              <a:t>of the tribe</a:t>
            </a:r>
          </a:p>
        </p:txBody>
      </p:sp>
    </p:spTree>
    <p:extLst>
      <p:ext uri="{BB962C8B-B14F-4D97-AF65-F5344CB8AC3E}">
        <p14:creationId xmlns:p14="http://schemas.microsoft.com/office/powerpoint/2010/main" val="110972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3C42-3D7E-5F4B-8239-A43C0D6936C1}"/>
              </a:ext>
            </a:extLst>
          </p:cNvPr>
          <p:cNvSpPr>
            <a:spLocks noGrp="1"/>
          </p:cNvSpPr>
          <p:nvPr>
            <p:ph type="title"/>
          </p:nvPr>
        </p:nvSpPr>
        <p:spPr/>
        <p:txBody>
          <a:bodyPr/>
          <a:lstStyle/>
          <a:p>
            <a:r>
              <a:rPr lang="en-US" dirty="0"/>
              <a:t>Sources of </a:t>
            </a:r>
            <a:br>
              <a:rPr lang="en-US" dirty="0"/>
            </a:br>
            <a:r>
              <a:rPr lang="en-US" dirty="0"/>
              <a:t>Native American Law</a:t>
            </a:r>
          </a:p>
        </p:txBody>
      </p:sp>
      <p:sp>
        <p:nvSpPr>
          <p:cNvPr id="3" name="Content Placeholder 2">
            <a:extLst>
              <a:ext uri="{FF2B5EF4-FFF2-40B4-BE49-F238E27FC236}">
                <a16:creationId xmlns:a16="http://schemas.microsoft.com/office/drawing/2014/main" id="{A2189B91-0A62-0349-9A48-8FE63328F392}"/>
              </a:ext>
            </a:extLst>
          </p:cNvPr>
          <p:cNvSpPr>
            <a:spLocks noGrp="1"/>
          </p:cNvSpPr>
          <p:nvPr>
            <p:ph idx="1"/>
          </p:nvPr>
        </p:nvSpPr>
        <p:spPr/>
        <p:txBody>
          <a:bodyPr/>
          <a:lstStyle/>
          <a:p>
            <a:pPr marL="0" indent="0">
              <a:buNone/>
            </a:pPr>
            <a:r>
              <a:rPr lang="en-US" b="1" dirty="0"/>
              <a:t>Native American Law &amp; Legal Sources Guide</a:t>
            </a:r>
            <a:r>
              <a:rPr lang="en-US" dirty="0"/>
              <a:t>,</a:t>
            </a:r>
            <a:br>
              <a:rPr lang="en-US" dirty="0"/>
            </a:br>
            <a:r>
              <a:rPr lang="en-US" dirty="0"/>
              <a:t>UW Law Library</a:t>
            </a:r>
          </a:p>
          <a:p>
            <a:r>
              <a:rPr lang="en-US" dirty="0">
                <a:hlinkClick r:id="rId3"/>
              </a:rPr>
              <a:t>https://researchguides.library.wisc.edu/</a:t>
            </a:r>
            <a:br>
              <a:rPr lang="en-US" dirty="0">
                <a:hlinkClick r:id="rId3"/>
              </a:rPr>
            </a:br>
            <a:r>
              <a:rPr lang="en-US" dirty="0">
                <a:hlinkClick r:id="rId3"/>
              </a:rPr>
              <a:t>nativeamericanlaw</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269614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7B46-44EF-114B-A9C7-9916A95BDF6C}"/>
              </a:ext>
            </a:extLst>
          </p:cNvPr>
          <p:cNvSpPr>
            <a:spLocks noGrp="1"/>
          </p:cNvSpPr>
          <p:nvPr>
            <p:ph type="title"/>
          </p:nvPr>
        </p:nvSpPr>
        <p:spPr/>
        <p:txBody>
          <a:bodyPr/>
          <a:lstStyle/>
          <a:p>
            <a:r>
              <a:rPr lang="en-US" dirty="0"/>
              <a:t>Unavailability of Tribal Law</a:t>
            </a:r>
          </a:p>
        </p:txBody>
      </p:sp>
      <p:sp>
        <p:nvSpPr>
          <p:cNvPr id="3" name="Content Placeholder 2">
            <a:extLst>
              <a:ext uri="{FF2B5EF4-FFF2-40B4-BE49-F238E27FC236}">
                <a16:creationId xmlns:a16="http://schemas.microsoft.com/office/drawing/2014/main" id="{A7C092C5-6342-8B47-8AAF-A318434ABF20}"/>
              </a:ext>
            </a:extLst>
          </p:cNvPr>
          <p:cNvSpPr>
            <a:spLocks noGrp="1"/>
          </p:cNvSpPr>
          <p:nvPr>
            <p:ph idx="1"/>
          </p:nvPr>
        </p:nvSpPr>
        <p:spPr/>
        <p:txBody>
          <a:bodyPr/>
          <a:lstStyle/>
          <a:p>
            <a:r>
              <a:rPr lang="en-US" dirty="0"/>
              <a:t>Unlike federal and state law, tribal law can be very </a:t>
            </a:r>
            <a:br>
              <a:rPr lang="en-US" dirty="0"/>
            </a:br>
            <a:r>
              <a:rPr lang="en-US" b="1" dirty="0"/>
              <a:t>difficult if not impossible to locate</a:t>
            </a:r>
            <a:r>
              <a:rPr lang="en-US" dirty="0"/>
              <a:t> </a:t>
            </a:r>
          </a:p>
          <a:p>
            <a:r>
              <a:rPr lang="en-US" dirty="0"/>
              <a:t>Although most federally recognized tribes do have written constitutions, codes, and judicial opinions, many have not made their law publicly available</a:t>
            </a:r>
          </a:p>
          <a:p>
            <a:r>
              <a:rPr lang="en-US" dirty="0"/>
              <a:t>Where tribal law is available, it is scattered across numerous web sites, databases, and print publications</a:t>
            </a:r>
          </a:p>
          <a:p>
            <a:r>
              <a:rPr lang="en-US" dirty="0">
                <a:hlinkClick r:id="rId3"/>
              </a:rPr>
              <a:t>https://researchguides.library.wisc.edu/</a:t>
            </a:r>
            <a:br>
              <a:rPr lang="en-US" dirty="0">
                <a:hlinkClick r:id="rId3"/>
              </a:rPr>
            </a:br>
            <a:r>
              <a:rPr lang="en-US" dirty="0">
                <a:hlinkClick r:id="rId3"/>
              </a:rPr>
              <a:t>nativeamericanlaw</a:t>
            </a:r>
            <a:endParaRPr lang="en-US" dirty="0"/>
          </a:p>
          <a:p>
            <a:endParaRPr lang="en-US" dirty="0"/>
          </a:p>
        </p:txBody>
      </p:sp>
    </p:spTree>
    <p:extLst>
      <p:ext uri="{BB962C8B-B14F-4D97-AF65-F5344CB8AC3E}">
        <p14:creationId xmlns:p14="http://schemas.microsoft.com/office/powerpoint/2010/main" val="2513313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566C-B769-7648-9FCF-65AFAAFE81DE}"/>
              </a:ext>
            </a:extLst>
          </p:cNvPr>
          <p:cNvSpPr>
            <a:spLocks noGrp="1"/>
          </p:cNvSpPr>
          <p:nvPr>
            <p:ph type="title"/>
          </p:nvPr>
        </p:nvSpPr>
        <p:spPr/>
        <p:txBody>
          <a:bodyPr/>
          <a:lstStyle/>
          <a:p>
            <a:r>
              <a:rPr lang="en-US" dirty="0"/>
              <a:t>Digital Publication of Tribal Laws Pilot Project Grant</a:t>
            </a:r>
          </a:p>
        </p:txBody>
      </p:sp>
      <p:sp>
        <p:nvSpPr>
          <p:cNvPr id="3" name="Content Placeholder 2">
            <a:extLst>
              <a:ext uri="{FF2B5EF4-FFF2-40B4-BE49-F238E27FC236}">
                <a16:creationId xmlns:a16="http://schemas.microsoft.com/office/drawing/2014/main" id="{48A824B4-732A-8C47-8EBC-DB4ED9F52D7A}"/>
              </a:ext>
            </a:extLst>
          </p:cNvPr>
          <p:cNvSpPr>
            <a:spLocks noGrp="1"/>
          </p:cNvSpPr>
          <p:nvPr>
            <p:ph idx="1"/>
          </p:nvPr>
        </p:nvSpPr>
        <p:spPr/>
        <p:txBody>
          <a:bodyPr>
            <a:normAutofit/>
          </a:bodyPr>
          <a:lstStyle/>
          <a:p>
            <a:pPr marL="0" indent="0">
              <a:buNone/>
            </a:pPr>
            <a:r>
              <a:rPr lang="en-US" b="1" dirty="0"/>
              <a:t>UW Law Library awarded 3-year federal IMLS grant </a:t>
            </a:r>
          </a:p>
          <a:p>
            <a:r>
              <a:rPr lang="en-US" dirty="0"/>
              <a:t>Goal is to make tribal law more accessible to all through the creation of a  free, federated tribal legal publishing ecosystem which will: </a:t>
            </a:r>
          </a:p>
          <a:p>
            <a:pPr lvl="1"/>
            <a:r>
              <a:rPr lang="en-US" dirty="0"/>
              <a:t>empower tribes to publish their laws respecting their unique legislative processes and</a:t>
            </a:r>
          </a:p>
          <a:p>
            <a:pPr lvl="1"/>
            <a:r>
              <a:rPr lang="en-US" dirty="0"/>
              <a:t>enable libraries to incorporate those laws into open access, federated digital collections</a:t>
            </a:r>
          </a:p>
          <a:p>
            <a:pPr lvl="1"/>
            <a:endParaRPr lang="en-US" dirty="0"/>
          </a:p>
          <a:p>
            <a:endParaRPr lang="en-US" dirty="0"/>
          </a:p>
          <a:p>
            <a:endParaRPr lang="en-US" dirty="0"/>
          </a:p>
        </p:txBody>
      </p:sp>
    </p:spTree>
    <p:extLst>
      <p:ext uri="{BB962C8B-B14F-4D97-AF65-F5344CB8AC3E}">
        <p14:creationId xmlns:p14="http://schemas.microsoft.com/office/powerpoint/2010/main" val="784631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566C-B769-7648-9FCF-65AFAAFE81DE}"/>
              </a:ext>
            </a:extLst>
          </p:cNvPr>
          <p:cNvSpPr>
            <a:spLocks noGrp="1"/>
          </p:cNvSpPr>
          <p:nvPr>
            <p:ph type="title"/>
          </p:nvPr>
        </p:nvSpPr>
        <p:spPr/>
        <p:txBody>
          <a:bodyPr/>
          <a:lstStyle/>
          <a:p>
            <a:r>
              <a:rPr lang="en-US" dirty="0"/>
              <a:t>Digital Publication of Tribal Laws Pilot Project Grant</a:t>
            </a:r>
          </a:p>
        </p:txBody>
      </p:sp>
      <p:sp>
        <p:nvSpPr>
          <p:cNvPr id="3" name="Content Placeholder 2">
            <a:extLst>
              <a:ext uri="{FF2B5EF4-FFF2-40B4-BE49-F238E27FC236}">
                <a16:creationId xmlns:a16="http://schemas.microsoft.com/office/drawing/2014/main" id="{48A824B4-732A-8C47-8EBC-DB4ED9F52D7A}"/>
              </a:ext>
            </a:extLst>
          </p:cNvPr>
          <p:cNvSpPr>
            <a:spLocks noGrp="1"/>
          </p:cNvSpPr>
          <p:nvPr>
            <p:ph idx="1"/>
          </p:nvPr>
        </p:nvSpPr>
        <p:spPr/>
        <p:txBody>
          <a:bodyPr>
            <a:normAutofit/>
          </a:bodyPr>
          <a:lstStyle/>
          <a:p>
            <a:r>
              <a:rPr lang="en-US" dirty="0"/>
              <a:t>Partners</a:t>
            </a:r>
          </a:p>
          <a:p>
            <a:pPr lvl="1"/>
            <a:r>
              <a:rPr lang="en-US" dirty="0"/>
              <a:t>Stockbridge-Munsee Community Band of Mohican Indians</a:t>
            </a:r>
          </a:p>
          <a:p>
            <a:pPr lvl="1"/>
            <a:r>
              <a:rPr lang="en-US" dirty="0"/>
              <a:t>Great Lakes Indigenous Law Center </a:t>
            </a:r>
          </a:p>
          <a:p>
            <a:pPr lvl="1"/>
            <a:r>
              <a:rPr lang="en-US" dirty="0"/>
              <a:t>National Indian Law Library </a:t>
            </a:r>
          </a:p>
          <a:p>
            <a:pPr lvl="1"/>
            <a:r>
              <a:rPr lang="en-US" dirty="0"/>
              <a:t>Open Law Library</a:t>
            </a:r>
          </a:p>
          <a:p>
            <a:endParaRPr lang="en-US" dirty="0"/>
          </a:p>
          <a:p>
            <a:endParaRPr lang="en-US" dirty="0"/>
          </a:p>
        </p:txBody>
      </p:sp>
      <p:sp>
        <p:nvSpPr>
          <p:cNvPr id="4" name="TextBox 3">
            <a:extLst>
              <a:ext uri="{FF2B5EF4-FFF2-40B4-BE49-F238E27FC236}">
                <a16:creationId xmlns:a16="http://schemas.microsoft.com/office/drawing/2014/main" id="{A71747D6-844D-C046-8180-765A68472661}"/>
              </a:ext>
            </a:extLst>
          </p:cNvPr>
          <p:cNvSpPr txBox="1"/>
          <p:nvPr/>
        </p:nvSpPr>
        <p:spPr>
          <a:xfrm>
            <a:off x="1942415" y="4745243"/>
            <a:ext cx="5630067" cy="800219"/>
          </a:xfrm>
          <a:prstGeom prst="rect">
            <a:avLst/>
          </a:prstGeom>
          <a:noFill/>
        </p:spPr>
        <p:txBody>
          <a:bodyPr wrap="none" rtlCol="0">
            <a:spAutoFit/>
          </a:bodyPr>
          <a:lstStyle/>
          <a:p>
            <a:r>
              <a:rPr lang="en-US" sz="1600"/>
              <a:t>For more information about the grant, see </a:t>
            </a:r>
            <a:br>
              <a:rPr lang="en-US" sz="1600"/>
            </a:br>
            <a:r>
              <a:rPr lang="en-US" sz="1600">
                <a:hlinkClick r:id="rId3"/>
              </a:rPr>
              <a:t>https://www.imls.gov/grants/awarded/lg-246285-ols-20</a:t>
            </a:r>
            <a:endParaRPr lang="en-US" sz="1600"/>
          </a:p>
          <a:p>
            <a:endParaRPr lang="en-US" sz="1400"/>
          </a:p>
        </p:txBody>
      </p:sp>
    </p:spTree>
    <p:extLst>
      <p:ext uri="{BB962C8B-B14F-4D97-AF65-F5344CB8AC3E}">
        <p14:creationId xmlns:p14="http://schemas.microsoft.com/office/powerpoint/2010/main" val="3044089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8" name="Rectangle 10">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075416" y="1059872"/>
            <a:ext cx="2259162" cy="4851349"/>
          </a:xfrm>
        </p:spPr>
        <p:txBody>
          <a:bodyPr>
            <a:normAutofit/>
          </a:bodyPr>
          <a:lstStyle/>
          <a:p>
            <a:r>
              <a:rPr lang="en-US" sz="2800" dirty="0"/>
              <a:t>For More Information</a:t>
            </a:r>
          </a:p>
        </p:txBody>
      </p:sp>
      <p:sp>
        <p:nvSpPr>
          <p:cNvPr id="39"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1149203"/>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960276" y="1059872"/>
            <a:ext cx="4829161" cy="4851350"/>
          </a:xfrm>
        </p:spPr>
        <p:txBody>
          <a:bodyPr>
            <a:normAutofit lnSpcReduction="10000"/>
          </a:bodyPr>
          <a:lstStyle/>
          <a:p>
            <a:pPr marL="0" indent="0">
              <a:buNone/>
            </a:pPr>
            <a:r>
              <a:rPr lang="en-US" sz="2000" i="1" dirty="0"/>
              <a:t>Wisconsin Lawyer </a:t>
            </a:r>
            <a:br>
              <a:rPr lang="en-US" sz="2000" i="1" dirty="0"/>
            </a:br>
            <a:r>
              <a:rPr lang="en-US" dirty="0"/>
              <a:t>special issue on Native American Law</a:t>
            </a:r>
            <a:br>
              <a:rPr lang="en-US" dirty="0"/>
            </a:br>
            <a:r>
              <a:rPr lang="en-US" dirty="0"/>
              <a:t>May 2015 - </a:t>
            </a:r>
            <a:r>
              <a:rPr lang="en-US" dirty="0">
                <a:hlinkClick r:id="rId3"/>
              </a:rPr>
              <a:t>https://go.wisc.edu/a13dn1</a:t>
            </a:r>
            <a:br>
              <a:rPr lang="en-US" dirty="0"/>
            </a:br>
            <a:endParaRPr lang="en-US" dirty="0"/>
          </a:p>
          <a:p>
            <a:r>
              <a:rPr lang="en-US" dirty="0"/>
              <a:t>An Introduction: </a:t>
            </a:r>
            <a:br>
              <a:rPr lang="en-US" dirty="0"/>
            </a:br>
            <a:r>
              <a:rPr lang="en-US" dirty="0"/>
              <a:t>American Indian Tribes and Law </a:t>
            </a:r>
            <a:br>
              <a:rPr lang="en-US" dirty="0"/>
            </a:br>
            <a:r>
              <a:rPr lang="en-US" dirty="0"/>
              <a:t>in Wisconsin</a:t>
            </a:r>
          </a:p>
          <a:p>
            <a:r>
              <a:rPr lang="en-US" dirty="0"/>
              <a:t>Engaging the Third Sovereign: </a:t>
            </a:r>
            <a:br>
              <a:rPr lang="en-US" dirty="0"/>
            </a:br>
            <a:r>
              <a:rPr lang="en-US" dirty="0"/>
              <a:t>The Nature, Reach, and Sources </a:t>
            </a:r>
            <a:br>
              <a:rPr lang="en-US" dirty="0"/>
            </a:br>
            <a:r>
              <a:rPr lang="en-US" dirty="0"/>
              <a:t>of Tribal Law</a:t>
            </a:r>
            <a:br>
              <a:rPr lang="en-US" dirty="0"/>
            </a:br>
            <a:br>
              <a:rPr lang="en-US" dirty="0"/>
            </a:br>
            <a:endParaRPr lang="en-US" dirty="0"/>
          </a:p>
          <a:p>
            <a:pPr marL="0" indent="0" algn="r">
              <a:buNone/>
            </a:pPr>
            <a:r>
              <a:rPr lang="en-US" sz="1600" dirty="0"/>
              <a:t>Bonnie Shucha</a:t>
            </a:r>
            <a:br>
              <a:rPr lang="en-US" sz="1600" dirty="0"/>
            </a:br>
            <a:r>
              <a:rPr lang="en-US" sz="1600" dirty="0"/>
              <a:t>Associate Dean &amp; </a:t>
            </a:r>
            <a:br>
              <a:rPr lang="en-US" sz="1600" dirty="0"/>
            </a:br>
            <a:r>
              <a:rPr lang="en-US" sz="1600" dirty="0"/>
              <a:t>Director of the Law Library</a:t>
            </a:r>
            <a:br>
              <a:rPr lang="en-US" sz="1600" dirty="0"/>
            </a:br>
            <a:r>
              <a:rPr lang="en-US" sz="1600" dirty="0"/>
              <a:t>University of Wisconsin Law School</a:t>
            </a:r>
            <a:br>
              <a:rPr lang="en-US" sz="1600" dirty="0"/>
            </a:br>
            <a:r>
              <a:rPr lang="en-US" sz="1600" dirty="0">
                <a:hlinkClick r:id="rId4"/>
              </a:rPr>
              <a:t>bonnie.shucha@wisc.edu</a:t>
            </a:r>
            <a:endParaRPr lang="en-US" sz="1600" dirty="0"/>
          </a:p>
          <a:p>
            <a:pPr marL="0" indent="0" algn="r">
              <a:buNone/>
            </a:pPr>
            <a:endParaRPr lang="en-US" dirty="0"/>
          </a:p>
        </p:txBody>
      </p:sp>
      <p:pic>
        <p:nvPicPr>
          <p:cNvPr id="4" name="Picture 3" descr="CC BY-NC: This license allows reusers to distribute, remix, adapt, and build upon the material in any medium or format for noncommercial purposes only, and only so long as attribution is given to the creator.">
            <a:hlinkClick r:id="rId5"/>
            <a:extLst>
              <a:ext uri="{FF2B5EF4-FFF2-40B4-BE49-F238E27FC236}">
                <a16:creationId xmlns:a16="http://schemas.microsoft.com/office/drawing/2014/main" id="{727A160A-C8AD-E84F-8DDC-3D1E2156B46D}"/>
              </a:ext>
            </a:extLst>
          </p:cNvPr>
          <p:cNvPicPr>
            <a:picLocks noChangeAspect="1"/>
          </p:cNvPicPr>
          <p:nvPr/>
        </p:nvPicPr>
        <p:blipFill>
          <a:blip r:embed="rId6"/>
          <a:stretch>
            <a:fillRect/>
          </a:stretch>
        </p:blipFill>
        <p:spPr>
          <a:xfrm>
            <a:off x="7458984" y="5798128"/>
            <a:ext cx="1219200" cy="419100"/>
          </a:xfrm>
          <a:prstGeom prst="rect">
            <a:avLst/>
          </a:prstGeom>
        </p:spPr>
      </p:pic>
    </p:spTree>
    <p:extLst>
      <p:ext uri="{BB962C8B-B14F-4D97-AF65-F5344CB8AC3E}">
        <p14:creationId xmlns:p14="http://schemas.microsoft.com/office/powerpoint/2010/main" val="411780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7BB3-8289-A54A-BA2A-CFC4C8ED95B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C63F3EA-67D4-CB4A-B223-C90A786ADF3E}"/>
              </a:ext>
            </a:extLst>
          </p:cNvPr>
          <p:cNvSpPr>
            <a:spLocks noGrp="1"/>
          </p:cNvSpPr>
          <p:nvPr>
            <p:ph idx="1"/>
          </p:nvPr>
        </p:nvSpPr>
        <p:spPr/>
        <p:txBody>
          <a:bodyPr/>
          <a:lstStyle/>
          <a:p>
            <a:pPr marL="0" indent="0">
              <a:buNone/>
            </a:pPr>
            <a:r>
              <a:rPr lang="en-US" sz="2000" dirty="0"/>
              <a:t>“Today, in the United States, we have three types of sovereign entities: the Federal government, the States, and the Indian tribes.  </a:t>
            </a:r>
          </a:p>
          <a:p>
            <a:pPr marL="0" indent="0">
              <a:buNone/>
            </a:pPr>
            <a:r>
              <a:rPr lang="en-US" sz="2000" dirty="0"/>
              <a:t>Each of the three sovereigns has its own judicial system, and each plays an important role in the administration of justice in this country.”  </a:t>
            </a:r>
          </a:p>
          <a:p>
            <a:pPr marL="0" indent="0" algn="r">
              <a:buNone/>
            </a:pPr>
            <a:r>
              <a:rPr lang="en-US" sz="2000" dirty="0"/>
              <a:t>- Justice Sandra Day O’Connor</a:t>
            </a:r>
          </a:p>
          <a:p>
            <a:pPr marL="0" indent="0" algn="r">
              <a:buNone/>
            </a:pPr>
            <a:r>
              <a:rPr lang="en-US" i="1" dirty="0"/>
              <a:t>Lessons from the Third Sovereign: Indian Tribal Courts</a:t>
            </a:r>
            <a:r>
              <a:rPr lang="en-US" dirty="0"/>
              <a:t>, </a:t>
            </a:r>
            <a:br>
              <a:rPr lang="en-US" dirty="0"/>
            </a:br>
            <a:r>
              <a:rPr lang="en-US" dirty="0"/>
              <a:t>33 </a:t>
            </a:r>
            <a:r>
              <a:rPr lang="en-US" cap="small" dirty="0"/>
              <a:t>Tulsa L.J.</a:t>
            </a:r>
            <a:r>
              <a:rPr lang="en-US" dirty="0"/>
              <a:t> 1, 1 (1997).</a:t>
            </a:r>
          </a:p>
          <a:p>
            <a:endParaRPr lang="en-US" dirty="0"/>
          </a:p>
        </p:txBody>
      </p:sp>
    </p:spTree>
    <p:extLst>
      <p:ext uri="{BB962C8B-B14F-4D97-AF65-F5344CB8AC3E}">
        <p14:creationId xmlns:p14="http://schemas.microsoft.com/office/powerpoint/2010/main" val="264281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First Nations of Wisconsin </a:t>
            </a:r>
          </a:p>
          <a:p>
            <a:pPr lvl="1"/>
            <a:r>
              <a:rPr lang="en-US" dirty="0"/>
              <a:t>With &amp; without federal recognition</a:t>
            </a:r>
          </a:p>
          <a:p>
            <a:r>
              <a:rPr lang="en-US" dirty="0"/>
              <a:t>Tribal sovereignty</a:t>
            </a:r>
          </a:p>
          <a:p>
            <a:r>
              <a:rPr lang="en-US" dirty="0"/>
              <a:t>Tribes’ relationship with the federal government</a:t>
            </a:r>
          </a:p>
          <a:p>
            <a:r>
              <a:rPr lang="en-US" dirty="0"/>
              <a:t>Jurisdiction over tribal lands &amp; tribal members</a:t>
            </a:r>
          </a:p>
          <a:p>
            <a:r>
              <a:rPr lang="en-US" dirty="0"/>
              <a:t>Structure of tribal governments</a:t>
            </a:r>
          </a:p>
          <a:p>
            <a:r>
              <a:rPr lang="en-US" dirty="0"/>
              <a:t>Sources of Native American law</a:t>
            </a:r>
          </a:p>
          <a:p>
            <a:endParaRPr lang="en-US" dirty="0"/>
          </a:p>
        </p:txBody>
      </p:sp>
    </p:spTree>
    <p:extLst>
      <p:ext uri="{BB962C8B-B14F-4D97-AF65-F5344CB8AC3E}">
        <p14:creationId xmlns:p14="http://schemas.microsoft.com/office/powerpoint/2010/main" val="70726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97CE-C188-0047-8F5A-38627AE1E631}"/>
              </a:ext>
            </a:extLst>
          </p:cNvPr>
          <p:cNvSpPr>
            <a:spLocks noGrp="1"/>
          </p:cNvSpPr>
          <p:nvPr>
            <p:ph type="title"/>
          </p:nvPr>
        </p:nvSpPr>
        <p:spPr/>
        <p:txBody>
          <a:bodyPr>
            <a:normAutofit/>
          </a:bodyPr>
          <a:lstStyle/>
          <a:p>
            <a:r>
              <a:rPr lang="en-US" dirty="0"/>
              <a:t>Areas of </a:t>
            </a:r>
            <a:br>
              <a:rPr lang="en-US" dirty="0"/>
            </a:br>
            <a:r>
              <a:rPr lang="en-US" dirty="0"/>
              <a:t>Native American Law</a:t>
            </a:r>
          </a:p>
        </p:txBody>
      </p:sp>
      <p:sp>
        <p:nvSpPr>
          <p:cNvPr id="3" name="Content Placeholder 2">
            <a:extLst>
              <a:ext uri="{FF2B5EF4-FFF2-40B4-BE49-F238E27FC236}">
                <a16:creationId xmlns:a16="http://schemas.microsoft.com/office/drawing/2014/main" id="{43A242C6-9DF6-5142-837E-CAD5EDCF0B3C}"/>
              </a:ext>
            </a:extLst>
          </p:cNvPr>
          <p:cNvSpPr>
            <a:spLocks noGrp="1"/>
          </p:cNvSpPr>
          <p:nvPr>
            <p:ph idx="1"/>
          </p:nvPr>
        </p:nvSpPr>
        <p:spPr/>
        <p:txBody>
          <a:bodyPr>
            <a:normAutofit/>
          </a:bodyPr>
          <a:lstStyle/>
          <a:p>
            <a:r>
              <a:rPr lang="en-US" sz="2000" b="1" dirty="0"/>
              <a:t>Federal Indian law </a:t>
            </a:r>
            <a:r>
              <a:rPr lang="en-US" sz="2000" dirty="0"/>
              <a:t>concerns the relationship between federal and tribal governments</a:t>
            </a:r>
            <a:br>
              <a:rPr lang="en-US" sz="2000"/>
            </a:br>
            <a:endParaRPr lang="en-US" sz="2000" dirty="0"/>
          </a:p>
          <a:p>
            <a:r>
              <a:rPr lang="en-US" sz="2000" b="1" dirty="0"/>
              <a:t>Tribal law </a:t>
            </a:r>
            <a:r>
              <a:rPr lang="en-US" sz="2000" dirty="0"/>
              <a:t>is the law developed by tribes that apply to their members and territories – and more broadly in some situations</a:t>
            </a:r>
          </a:p>
        </p:txBody>
      </p:sp>
    </p:spTree>
    <p:extLst>
      <p:ext uri="{BB962C8B-B14F-4D97-AF65-F5344CB8AC3E}">
        <p14:creationId xmlns:p14="http://schemas.microsoft.com/office/powerpoint/2010/main" val="414264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E223-285A-5141-9092-1A3FF2973310}"/>
              </a:ext>
            </a:extLst>
          </p:cNvPr>
          <p:cNvSpPr>
            <a:spLocks noGrp="1"/>
          </p:cNvSpPr>
          <p:nvPr>
            <p:ph type="title"/>
          </p:nvPr>
        </p:nvSpPr>
        <p:spPr/>
        <p:txBody>
          <a:bodyPr/>
          <a:lstStyle/>
          <a:p>
            <a:r>
              <a:rPr lang="en-US" dirty="0"/>
              <a:t>Federally Recognized Tribes</a:t>
            </a:r>
          </a:p>
        </p:txBody>
      </p:sp>
      <p:sp>
        <p:nvSpPr>
          <p:cNvPr id="3" name="Content Placeholder 2">
            <a:extLst>
              <a:ext uri="{FF2B5EF4-FFF2-40B4-BE49-F238E27FC236}">
                <a16:creationId xmlns:a16="http://schemas.microsoft.com/office/drawing/2014/main" id="{7F073410-8CDF-B247-AA26-0F8865A8C9C8}"/>
              </a:ext>
            </a:extLst>
          </p:cNvPr>
          <p:cNvSpPr>
            <a:spLocks noGrp="1"/>
          </p:cNvSpPr>
          <p:nvPr>
            <p:ph idx="1"/>
          </p:nvPr>
        </p:nvSpPr>
        <p:spPr>
          <a:xfrm>
            <a:off x="1942415" y="1905000"/>
            <a:ext cx="6591985" cy="4006222"/>
          </a:xfrm>
        </p:spPr>
        <p:txBody>
          <a:bodyPr/>
          <a:lstStyle/>
          <a:p>
            <a:r>
              <a:rPr lang="en-US" dirty="0"/>
              <a:t>There are currently 574 federally recognized Indian tribes in the United States</a:t>
            </a:r>
            <a:br>
              <a:rPr lang="en-US"/>
            </a:br>
            <a:r>
              <a:rPr lang="en-US" dirty="0"/>
              <a:t> </a:t>
            </a:r>
          </a:p>
          <a:p>
            <a:r>
              <a:rPr lang="en-US" dirty="0"/>
              <a:t>A </a:t>
            </a:r>
            <a:r>
              <a:rPr lang="en-US" b="1" dirty="0"/>
              <a:t>federally recognized tribe</a:t>
            </a:r>
            <a:r>
              <a:rPr lang="en-US" dirty="0"/>
              <a:t> is an American Indian or Alaska Native tribal entity that is </a:t>
            </a:r>
          </a:p>
          <a:p>
            <a:pPr lvl="1"/>
            <a:r>
              <a:rPr lang="en-US" dirty="0"/>
              <a:t>recognized as having a government-to-government relationship with the United States, with the responsibilities, powers, limitations, and obligations attached to that designation, and </a:t>
            </a:r>
          </a:p>
          <a:p>
            <a:pPr lvl="1"/>
            <a:r>
              <a:rPr lang="en-US" dirty="0"/>
              <a:t>is eligible for funding and services from the Bureau of Indian Affairs</a:t>
            </a:r>
          </a:p>
        </p:txBody>
      </p:sp>
    </p:spTree>
    <p:extLst>
      <p:ext uri="{BB962C8B-B14F-4D97-AF65-F5344CB8AC3E}">
        <p14:creationId xmlns:p14="http://schemas.microsoft.com/office/powerpoint/2010/main" val="267025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E223-285A-5141-9092-1A3FF2973310}"/>
              </a:ext>
            </a:extLst>
          </p:cNvPr>
          <p:cNvSpPr>
            <a:spLocks noGrp="1"/>
          </p:cNvSpPr>
          <p:nvPr>
            <p:ph type="title"/>
          </p:nvPr>
        </p:nvSpPr>
        <p:spPr/>
        <p:txBody>
          <a:bodyPr/>
          <a:lstStyle/>
          <a:p>
            <a:r>
              <a:rPr lang="en-US" dirty="0"/>
              <a:t>Wisconsin First Nations</a:t>
            </a:r>
          </a:p>
        </p:txBody>
      </p:sp>
      <p:sp>
        <p:nvSpPr>
          <p:cNvPr id="3" name="Content Placeholder 2">
            <a:extLst>
              <a:ext uri="{FF2B5EF4-FFF2-40B4-BE49-F238E27FC236}">
                <a16:creationId xmlns:a16="http://schemas.microsoft.com/office/drawing/2014/main" id="{7F073410-8CDF-B247-AA26-0F8865A8C9C8}"/>
              </a:ext>
            </a:extLst>
          </p:cNvPr>
          <p:cNvSpPr>
            <a:spLocks noGrp="1"/>
          </p:cNvSpPr>
          <p:nvPr>
            <p:ph idx="1"/>
          </p:nvPr>
        </p:nvSpPr>
        <p:spPr>
          <a:xfrm>
            <a:off x="1942415" y="1755648"/>
            <a:ext cx="6591985" cy="4155574"/>
          </a:xfrm>
        </p:spPr>
        <p:txBody>
          <a:bodyPr/>
          <a:lstStyle/>
          <a:p>
            <a:r>
              <a:rPr lang="en-US" dirty="0"/>
              <a:t>In Wisconsin, there are twelve tribes</a:t>
            </a:r>
          </a:p>
          <a:p>
            <a:pPr lvl="1"/>
            <a:r>
              <a:rPr lang="en-US" dirty="0"/>
              <a:t>Eleven are federally recognized </a:t>
            </a:r>
          </a:p>
          <a:p>
            <a:endParaRPr lang="en-US" dirty="0"/>
          </a:p>
        </p:txBody>
      </p:sp>
      <p:graphicFrame>
        <p:nvGraphicFramePr>
          <p:cNvPr id="4" name="Table 3">
            <a:extLst>
              <a:ext uri="{FF2B5EF4-FFF2-40B4-BE49-F238E27FC236}">
                <a16:creationId xmlns:a16="http://schemas.microsoft.com/office/drawing/2014/main" id="{112B2D52-CF57-9E45-B911-2556BE307E0A}"/>
              </a:ext>
            </a:extLst>
          </p:cNvPr>
          <p:cNvGraphicFramePr>
            <a:graphicFrameLocks noGrp="1"/>
          </p:cNvGraphicFramePr>
          <p:nvPr>
            <p:extLst>
              <p:ext uri="{D42A27DB-BD31-4B8C-83A1-F6EECF244321}">
                <p14:modId xmlns:p14="http://schemas.microsoft.com/office/powerpoint/2010/main" val="3681799404"/>
              </p:ext>
            </p:extLst>
          </p:nvPr>
        </p:nvGraphicFramePr>
        <p:xfrm>
          <a:off x="597877" y="2959564"/>
          <a:ext cx="8047356" cy="2562005"/>
        </p:xfrm>
        <a:graphic>
          <a:graphicData uri="http://schemas.openxmlformats.org/drawingml/2006/table">
            <a:tbl>
              <a:tblPr bandRow="1">
                <a:tableStyleId>{69CF1AB2-1976-4502-BF36-3FF5EA218861}</a:tableStyleId>
              </a:tblPr>
              <a:tblGrid>
                <a:gridCol w="2682452">
                  <a:extLst>
                    <a:ext uri="{9D8B030D-6E8A-4147-A177-3AD203B41FA5}">
                      <a16:colId xmlns:a16="http://schemas.microsoft.com/office/drawing/2014/main" val="657287568"/>
                    </a:ext>
                  </a:extLst>
                </a:gridCol>
                <a:gridCol w="2682452">
                  <a:extLst>
                    <a:ext uri="{9D8B030D-6E8A-4147-A177-3AD203B41FA5}">
                      <a16:colId xmlns:a16="http://schemas.microsoft.com/office/drawing/2014/main" val="2749310852"/>
                    </a:ext>
                  </a:extLst>
                </a:gridCol>
                <a:gridCol w="2682452">
                  <a:extLst>
                    <a:ext uri="{9D8B030D-6E8A-4147-A177-3AD203B41FA5}">
                      <a16:colId xmlns:a16="http://schemas.microsoft.com/office/drawing/2014/main" val="2420315236"/>
                    </a:ext>
                  </a:extLst>
                </a:gridCol>
              </a:tblGrid>
              <a:tr h="784407">
                <a:tc>
                  <a:txBody>
                    <a:bodyPr/>
                    <a:lstStyle/>
                    <a:p>
                      <a:pPr algn="ctr"/>
                      <a:r>
                        <a:rPr lang="en-US" sz="1200" kern="1200" dirty="0">
                          <a:effectLst/>
                        </a:rPr>
                        <a:t>Bad River Band of Lake Superior Chippewa</a:t>
                      </a:r>
                      <a:endParaRPr lang="en-US" sz="1200" dirty="0"/>
                    </a:p>
                  </a:txBody>
                  <a:tcPr/>
                </a:tc>
                <a:tc>
                  <a:txBody>
                    <a:bodyPr/>
                    <a:lstStyle/>
                    <a:p>
                      <a:pPr algn="ctr"/>
                      <a:r>
                        <a:rPr lang="en-US" sz="1200" kern="1200" dirty="0">
                          <a:effectLst/>
                        </a:rPr>
                        <a:t>Lac du Flambeau Band of Lake Superior Chippewa Indians</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effectLst/>
                        </a:rPr>
                        <a:t>Sokaogon Chippewa Community (Mole Lake Band of </a:t>
                      </a:r>
                      <a:br>
                        <a:rPr lang="en-US" sz="1200" kern="1200" dirty="0">
                          <a:effectLst/>
                        </a:rPr>
                      </a:br>
                      <a:r>
                        <a:rPr lang="en-US" sz="1200" kern="1200" dirty="0">
                          <a:effectLst/>
                        </a:rPr>
                        <a:t>Lake Superior Chippewa)</a:t>
                      </a:r>
                    </a:p>
                  </a:txBody>
                  <a:tcPr/>
                </a:tc>
                <a:extLst>
                  <a:ext uri="{0D108BD9-81ED-4DB2-BD59-A6C34878D82A}">
                    <a16:rowId xmlns:a16="http://schemas.microsoft.com/office/drawing/2014/main" val="80230813"/>
                  </a:ext>
                </a:extLst>
              </a:tr>
              <a:tr h="560291">
                <a:tc>
                  <a:txBody>
                    <a:bodyPr/>
                    <a:lstStyle/>
                    <a:p>
                      <a:pPr algn="ctr"/>
                      <a:r>
                        <a:rPr lang="en-US" sz="1200" kern="1200" dirty="0">
                          <a:effectLst/>
                        </a:rPr>
                        <a:t>Forest County Potawatomi</a:t>
                      </a:r>
                      <a:endParaRPr lang="en-US" sz="1200" dirty="0"/>
                    </a:p>
                  </a:txBody>
                  <a:tcPr/>
                </a:tc>
                <a:tc>
                  <a:txBody>
                    <a:bodyPr/>
                    <a:lstStyle/>
                    <a:p>
                      <a:pPr algn="ctr"/>
                      <a:r>
                        <a:rPr lang="en-US" sz="1200" kern="1200" dirty="0">
                          <a:effectLst/>
                        </a:rPr>
                        <a:t>Menominee Indian Tribe of Wisconsin</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effectLst/>
                        </a:rPr>
                        <a:t>St. Croix Chippewa </a:t>
                      </a:r>
                      <a:br>
                        <a:rPr lang="en-US" sz="1200" kern="1200" dirty="0">
                          <a:effectLst/>
                        </a:rPr>
                      </a:br>
                      <a:r>
                        <a:rPr lang="en-US" sz="1200" kern="1200" dirty="0">
                          <a:effectLst/>
                        </a:rPr>
                        <a:t>Indians of Wisconsin</a:t>
                      </a:r>
                      <a:endParaRPr lang="en-US" sz="1200" dirty="0"/>
                    </a:p>
                  </a:txBody>
                  <a:tcPr/>
                </a:tc>
                <a:extLst>
                  <a:ext uri="{0D108BD9-81ED-4DB2-BD59-A6C34878D82A}">
                    <a16:rowId xmlns:a16="http://schemas.microsoft.com/office/drawing/2014/main" val="2519840319"/>
                  </a:ext>
                </a:extLst>
              </a:tr>
              <a:tr h="560291">
                <a:tc>
                  <a:txBody>
                    <a:bodyPr/>
                    <a:lstStyle/>
                    <a:p>
                      <a:pPr algn="ctr" fontAlgn="base"/>
                      <a:r>
                        <a:rPr lang="en-US" sz="1200" kern="1200" dirty="0">
                          <a:effectLst/>
                        </a:rPr>
                        <a:t>Ho-Chunk Nation</a:t>
                      </a:r>
                      <a:endParaRPr lang="en-US" sz="1200" dirty="0"/>
                    </a:p>
                  </a:txBody>
                  <a:tcPr/>
                </a:tc>
                <a:tc>
                  <a:txBody>
                    <a:bodyPr/>
                    <a:lstStyle/>
                    <a:p>
                      <a:pPr algn="ctr" fontAlgn="base"/>
                      <a:r>
                        <a:rPr lang="en-US" sz="1200" kern="1200" dirty="0">
                          <a:effectLst/>
                        </a:rPr>
                        <a:t>Oneida Nation</a:t>
                      </a:r>
                    </a:p>
                  </a:txBody>
                  <a:tcPr/>
                </a:tc>
                <a:tc>
                  <a:txBody>
                    <a:bodyPr/>
                    <a:lstStyle/>
                    <a:p>
                      <a:pPr algn="ctr"/>
                      <a:r>
                        <a:rPr lang="en-US" sz="1200" kern="1200" dirty="0">
                          <a:effectLst/>
                        </a:rPr>
                        <a:t>Stockbridge Munsee Community Band of Mohican Indians</a:t>
                      </a:r>
                      <a:endParaRPr lang="en-US" sz="1200" dirty="0"/>
                    </a:p>
                  </a:txBody>
                  <a:tcPr/>
                </a:tc>
                <a:extLst>
                  <a:ext uri="{0D108BD9-81ED-4DB2-BD59-A6C34878D82A}">
                    <a16:rowId xmlns:a16="http://schemas.microsoft.com/office/drawing/2014/main" val="1943411257"/>
                  </a:ext>
                </a:extLst>
              </a:tr>
              <a:tr h="657016">
                <a:tc>
                  <a:txBody>
                    <a:bodyPr/>
                    <a:lstStyle/>
                    <a:p>
                      <a:pPr algn="ctr" fontAlgn="base"/>
                      <a:r>
                        <a:rPr lang="en-US" sz="1200" kern="1200" dirty="0">
                          <a:effectLst/>
                        </a:rPr>
                        <a:t>Lac Courte Oreilles Band of </a:t>
                      </a:r>
                      <a:br>
                        <a:rPr lang="en-US" sz="1200" kern="1200" dirty="0">
                          <a:effectLst/>
                        </a:rPr>
                      </a:br>
                      <a:r>
                        <a:rPr lang="en-US" sz="1200" kern="1200" dirty="0">
                          <a:effectLst/>
                        </a:rPr>
                        <a:t>Lake Superior Chippewa Indians</a:t>
                      </a:r>
                      <a:endParaRPr lang="en-US" sz="1200" dirty="0"/>
                    </a:p>
                  </a:txBody>
                  <a:tcPr/>
                </a:tc>
                <a:tc>
                  <a:txBody>
                    <a:bodyPr/>
                    <a:lstStyle/>
                    <a:p>
                      <a:pPr algn="ctr"/>
                      <a:r>
                        <a:rPr lang="en-US" sz="1200" kern="1200" dirty="0">
                          <a:effectLst/>
                        </a:rPr>
                        <a:t>Red Cliff Band of </a:t>
                      </a:r>
                      <a:br>
                        <a:rPr lang="en-US" sz="1200" kern="1200" dirty="0">
                          <a:effectLst/>
                        </a:rPr>
                      </a:br>
                      <a:r>
                        <a:rPr lang="en-US" sz="1200" kern="1200" dirty="0">
                          <a:effectLst/>
                        </a:rPr>
                        <a:t>Lake Superior Chippewa</a:t>
                      </a:r>
                      <a:endParaRPr lang="en-US" sz="1200" dirty="0"/>
                    </a:p>
                  </a:txBody>
                  <a:tcPr/>
                </a:tc>
                <a:tc>
                  <a:txBody>
                    <a:bodyPr/>
                    <a:lstStyle/>
                    <a:p>
                      <a:pPr algn="ctr"/>
                      <a:r>
                        <a:rPr lang="en-US" sz="1200" dirty="0" err="1"/>
                        <a:t>Brothertown</a:t>
                      </a:r>
                      <a:r>
                        <a:rPr lang="en-US" sz="1200" dirty="0"/>
                        <a:t> Indian Nation </a:t>
                      </a:r>
                      <a:br>
                        <a:rPr lang="en-US" sz="1200" dirty="0"/>
                      </a:br>
                      <a:r>
                        <a:rPr lang="en-US" sz="1200" dirty="0"/>
                        <a:t>(not federally recognized)</a:t>
                      </a:r>
                    </a:p>
                  </a:txBody>
                  <a:tcPr/>
                </a:tc>
                <a:extLst>
                  <a:ext uri="{0D108BD9-81ED-4DB2-BD59-A6C34878D82A}">
                    <a16:rowId xmlns:a16="http://schemas.microsoft.com/office/drawing/2014/main" val="986725182"/>
                  </a:ext>
                </a:extLst>
              </a:tr>
            </a:tbl>
          </a:graphicData>
        </a:graphic>
      </p:graphicFrame>
    </p:spTree>
    <p:extLst>
      <p:ext uri="{BB962C8B-B14F-4D97-AF65-F5344CB8AC3E}">
        <p14:creationId xmlns:p14="http://schemas.microsoft.com/office/powerpoint/2010/main" val="340915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E223-285A-5141-9092-1A3FF2973310}"/>
              </a:ext>
            </a:extLst>
          </p:cNvPr>
          <p:cNvSpPr>
            <a:spLocks noGrp="1"/>
          </p:cNvSpPr>
          <p:nvPr>
            <p:ph type="title"/>
          </p:nvPr>
        </p:nvSpPr>
        <p:spPr/>
        <p:txBody>
          <a:bodyPr/>
          <a:lstStyle/>
          <a:p>
            <a:r>
              <a:rPr lang="en-US" dirty="0"/>
              <a:t>Wisconsin Tribes</a:t>
            </a:r>
          </a:p>
        </p:txBody>
      </p:sp>
      <p:pic>
        <p:nvPicPr>
          <p:cNvPr id="8" name="Picture 7" descr="Map of current reservations and tribal lands in Wisconsin">
            <a:extLst>
              <a:ext uri="{FF2B5EF4-FFF2-40B4-BE49-F238E27FC236}">
                <a16:creationId xmlns:a16="http://schemas.microsoft.com/office/drawing/2014/main" id="{7929824A-53AC-CB46-B20F-4177456A4E5C}"/>
              </a:ext>
            </a:extLst>
          </p:cNvPr>
          <p:cNvPicPr>
            <a:picLocks noChangeAspect="1"/>
          </p:cNvPicPr>
          <p:nvPr/>
        </p:nvPicPr>
        <p:blipFill>
          <a:blip r:embed="rId3"/>
          <a:stretch>
            <a:fillRect/>
          </a:stretch>
        </p:blipFill>
        <p:spPr>
          <a:xfrm>
            <a:off x="1148862" y="5862"/>
            <a:ext cx="6551349" cy="6551349"/>
          </a:xfrm>
          <a:prstGeom prst="rect">
            <a:avLst/>
          </a:prstGeom>
        </p:spPr>
      </p:pic>
      <p:sp>
        <p:nvSpPr>
          <p:cNvPr id="9" name="TextBox 8">
            <a:extLst>
              <a:ext uri="{FF2B5EF4-FFF2-40B4-BE49-F238E27FC236}">
                <a16:creationId xmlns:a16="http://schemas.microsoft.com/office/drawing/2014/main" id="{11636FED-8534-DA47-8166-7B6EBEE18665}"/>
              </a:ext>
            </a:extLst>
          </p:cNvPr>
          <p:cNvSpPr txBox="1"/>
          <p:nvPr/>
        </p:nvSpPr>
        <p:spPr>
          <a:xfrm>
            <a:off x="1148862" y="6596390"/>
            <a:ext cx="6417141" cy="261610"/>
          </a:xfrm>
          <a:prstGeom prst="rect">
            <a:avLst/>
          </a:prstGeom>
          <a:noFill/>
        </p:spPr>
        <p:txBody>
          <a:bodyPr wrap="none" rtlCol="0">
            <a:spAutoFit/>
          </a:bodyPr>
          <a:lstStyle/>
          <a:p>
            <a:r>
              <a:rPr lang="en-US" sz="1100" dirty="0"/>
              <a:t>Source: WI DPI </a:t>
            </a:r>
            <a:r>
              <a:rPr lang="en-US" sz="1100" dirty="0">
                <a:hlinkClick r:id="rId4"/>
              </a:rPr>
              <a:t>https://wisconsinfirstnations.org/current-tribal-lands-map-native-nations-facts/</a:t>
            </a:r>
            <a:endParaRPr lang="en-US" sz="1100" dirty="0"/>
          </a:p>
        </p:txBody>
      </p:sp>
    </p:spTree>
    <p:extLst>
      <p:ext uri="{BB962C8B-B14F-4D97-AF65-F5344CB8AC3E}">
        <p14:creationId xmlns:p14="http://schemas.microsoft.com/office/powerpoint/2010/main" val="366240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AEABDD-0B5A-1D48-B54F-4FA539A368A9}"/>
              </a:ext>
            </a:extLst>
          </p:cNvPr>
          <p:cNvSpPr txBox="1"/>
          <p:nvPr/>
        </p:nvSpPr>
        <p:spPr>
          <a:xfrm>
            <a:off x="2243035" y="5708935"/>
            <a:ext cx="6134203" cy="861774"/>
          </a:xfrm>
          <a:prstGeom prst="rect">
            <a:avLst/>
          </a:prstGeom>
          <a:noFill/>
        </p:spPr>
        <p:txBody>
          <a:bodyPr wrap="square" rtlCol="0">
            <a:spAutoFit/>
          </a:bodyPr>
          <a:lstStyle/>
          <a:p>
            <a:r>
              <a:rPr lang="en-US" sz="1600" dirty="0"/>
              <a:t>See Green Bay Press Gazette article on </a:t>
            </a:r>
            <a:r>
              <a:rPr lang="en-US" sz="1600" dirty="0" err="1"/>
              <a:t>Brothertown’s</a:t>
            </a:r>
            <a:r>
              <a:rPr lang="en-US" sz="1600" dirty="0"/>
              <a:t> efforts to regain federal recognition: </a:t>
            </a:r>
            <a:r>
              <a:rPr lang="en-US" sz="1600" dirty="0">
                <a:hlinkClick r:id="rId3"/>
              </a:rPr>
              <a:t>https://go.wisc.edu/l575z1</a:t>
            </a:r>
            <a:endParaRPr lang="en-US" sz="1600" dirty="0"/>
          </a:p>
          <a:p>
            <a:r>
              <a:rPr lang="en-US" dirty="0"/>
              <a:t> </a:t>
            </a:r>
          </a:p>
        </p:txBody>
      </p:sp>
      <p:sp>
        <p:nvSpPr>
          <p:cNvPr id="5" name="Content Placeholder 4">
            <a:extLst>
              <a:ext uri="{FF2B5EF4-FFF2-40B4-BE49-F238E27FC236}">
                <a16:creationId xmlns:a16="http://schemas.microsoft.com/office/drawing/2014/main" id="{25439119-251B-4442-8C81-75006B917B54}"/>
              </a:ext>
            </a:extLst>
          </p:cNvPr>
          <p:cNvSpPr>
            <a:spLocks noGrp="1"/>
          </p:cNvSpPr>
          <p:nvPr>
            <p:ph idx="1"/>
          </p:nvPr>
        </p:nvSpPr>
        <p:spPr/>
        <p:txBody>
          <a:bodyPr>
            <a:normAutofit fontScale="70000" lnSpcReduction="20000"/>
          </a:bodyPr>
          <a:lstStyle/>
          <a:p>
            <a:pPr marL="342900" indent="-342900">
              <a:buFont typeface="+mj-lt"/>
              <a:buAutoNum type="arabicPeriod"/>
            </a:pPr>
            <a:r>
              <a:rPr lang="en-US" sz="1900" dirty="0"/>
              <a:t>The Tribe has </a:t>
            </a:r>
            <a:r>
              <a:rPr lang="en-US" sz="1900" b="1" dirty="0"/>
              <a:t>been identified as an American Indian entity </a:t>
            </a:r>
            <a:r>
              <a:rPr lang="en-US" sz="1900" dirty="0"/>
              <a:t>on a substantially continuous basis since 1900.</a:t>
            </a:r>
          </a:p>
          <a:p>
            <a:pPr marL="342900" indent="-342900">
              <a:buFont typeface="+mj-lt"/>
              <a:buAutoNum type="arabicPeriod"/>
            </a:pPr>
            <a:r>
              <a:rPr lang="en-US" sz="1900" dirty="0"/>
              <a:t>A predominant portion of the Tribe comprises a </a:t>
            </a:r>
            <a:r>
              <a:rPr lang="en-US" sz="1900" b="1" dirty="0"/>
              <a:t>distinct community </a:t>
            </a:r>
            <a:r>
              <a:rPr lang="en-US" sz="1900" dirty="0"/>
              <a:t>and has existed as a community from historical times until the present.</a:t>
            </a:r>
          </a:p>
          <a:p>
            <a:pPr marL="342900" indent="-342900">
              <a:buFont typeface="+mj-lt"/>
              <a:buAutoNum type="arabicPeriod"/>
            </a:pPr>
            <a:r>
              <a:rPr lang="en-US" sz="1900" dirty="0"/>
              <a:t>The Tribe has maintained </a:t>
            </a:r>
            <a:r>
              <a:rPr lang="en-US" sz="1900" b="1" dirty="0"/>
              <a:t>political influence or authority over its members</a:t>
            </a:r>
            <a:r>
              <a:rPr lang="en-US" sz="1900" dirty="0"/>
              <a:t> as an autonomous entity from historical times until the present.</a:t>
            </a:r>
          </a:p>
          <a:p>
            <a:pPr marL="342900" indent="-342900">
              <a:buFont typeface="+mj-lt"/>
              <a:buAutoNum type="arabicPeriod"/>
            </a:pPr>
            <a:r>
              <a:rPr lang="en-US" sz="1900" dirty="0"/>
              <a:t>The Tribe must provide a copy of its present </a:t>
            </a:r>
            <a:r>
              <a:rPr lang="en-US" sz="1900" b="1" dirty="0"/>
              <a:t>governing documents</a:t>
            </a:r>
            <a:r>
              <a:rPr lang="en-US" sz="1900" dirty="0"/>
              <a:t> and </a:t>
            </a:r>
            <a:r>
              <a:rPr lang="en-US" sz="1900" b="1" dirty="0"/>
              <a:t>membership criteria</a:t>
            </a:r>
            <a:r>
              <a:rPr lang="en-US" sz="1900" dirty="0"/>
              <a:t>.</a:t>
            </a:r>
          </a:p>
          <a:p>
            <a:pPr marL="342900" indent="-342900">
              <a:buFont typeface="+mj-lt"/>
              <a:buAutoNum type="arabicPeriod"/>
            </a:pPr>
            <a:r>
              <a:rPr lang="en-US" sz="1900" dirty="0"/>
              <a:t>The Tribe’s </a:t>
            </a:r>
            <a:r>
              <a:rPr lang="en-US" sz="1900" b="1" dirty="0"/>
              <a:t>membership</a:t>
            </a:r>
            <a:r>
              <a:rPr lang="en-US" sz="1900" dirty="0"/>
              <a:t> consists of individuals who descend from a historical Indian tribe or tribes, which combined and functioned as a single autonomous political entity.</a:t>
            </a:r>
          </a:p>
          <a:p>
            <a:pPr marL="342900" indent="-342900">
              <a:buFont typeface="+mj-lt"/>
              <a:buAutoNum type="arabicPeriod"/>
            </a:pPr>
            <a:r>
              <a:rPr lang="en-US" sz="1900" dirty="0"/>
              <a:t>The membership of the Tribe is composed principally of persons who are </a:t>
            </a:r>
            <a:r>
              <a:rPr lang="en-US" sz="1900" b="1" dirty="0"/>
              <a:t>not members</a:t>
            </a:r>
            <a:r>
              <a:rPr lang="en-US" sz="1900" dirty="0"/>
              <a:t> of any acknowledged North American Indian Tribe.</a:t>
            </a:r>
          </a:p>
          <a:p>
            <a:pPr marL="342900" indent="-342900">
              <a:buFont typeface="+mj-lt"/>
              <a:buAutoNum type="arabicPeriod"/>
            </a:pPr>
            <a:r>
              <a:rPr lang="en-US" sz="1900" dirty="0"/>
              <a:t>Neither the Tribe nor its members are the subject of congressional legislation that has</a:t>
            </a:r>
            <a:r>
              <a:rPr lang="en-US" sz="1900" b="1" dirty="0"/>
              <a:t> expressly terminated or forbidden recognition</a:t>
            </a:r>
            <a:r>
              <a:rPr lang="en-US" sz="1900" dirty="0"/>
              <a:t>.</a:t>
            </a:r>
          </a:p>
        </p:txBody>
      </p:sp>
      <p:sp>
        <p:nvSpPr>
          <p:cNvPr id="3" name="TextBox 2"/>
          <p:cNvSpPr txBox="1"/>
          <p:nvPr/>
        </p:nvSpPr>
        <p:spPr>
          <a:xfrm>
            <a:off x="7370682" y="828626"/>
            <a:ext cx="1006556" cy="923330"/>
          </a:xfrm>
          <a:prstGeom prst="rect">
            <a:avLst/>
          </a:prstGeom>
          <a:noFill/>
        </p:spPr>
        <p:txBody>
          <a:bodyPr wrap="none" rtlCol="0">
            <a:spAutoFit/>
          </a:bodyPr>
          <a:lstStyle/>
          <a:p>
            <a:r>
              <a:rPr lang="en-US" dirty="0"/>
              <a:t>Per</a:t>
            </a:r>
            <a:br>
              <a:rPr lang="en-US" dirty="0"/>
            </a:br>
            <a:r>
              <a:rPr lang="en-US" dirty="0"/>
              <a:t>25 CFR </a:t>
            </a:r>
            <a:br>
              <a:rPr lang="en-US" dirty="0"/>
            </a:br>
            <a:r>
              <a:rPr lang="en-US" dirty="0"/>
              <a:t>part 83</a:t>
            </a:r>
          </a:p>
        </p:txBody>
      </p:sp>
      <p:sp>
        <p:nvSpPr>
          <p:cNvPr id="2" name="Title 1">
            <a:extLst>
              <a:ext uri="{FF2B5EF4-FFF2-40B4-BE49-F238E27FC236}">
                <a16:creationId xmlns:a16="http://schemas.microsoft.com/office/drawing/2014/main" id="{E846B722-2408-7F4C-A5A0-B1CF581FA49D}"/>
              </a:ext>
            </a:extLst>
          </p:cNvPr>
          <p:cNvSpPr>
            <a:spLocks noGrp="1"/>
          </p:cNvSpPr>
          <p:nvPr>
            <p:ph type="title"/>
          </p:nvPr>
        </p:nvSpPr>
        <p:spPr/>
        <p:txBody>
          <a:bodyPr/>
          <a:lstStyle/>
          <a:p>
            <a:r>
              <a:rPr lang="en-US" dirty="0"/>
              <a:t>Criteria for Federal Recognition</a:t>
            </a:r>
          </a:p>
        </p:txBody>
      </p:sp>
    </p:spTree>
    <p:extLst>
      <p:ext uri="{BB962C8B-B14F-4D97-AF65-F5344CB8AC3E}">
        <p14:creationId xmlns:p14="http://schemas.microsoft.com/office/powerpoint/2010/main" val="177220694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399</TotalTime>
  <Words>1551</Words>
  <Application>Microsoft Macintosh PowerPoint</Application>
  <PresentationFormat>On-screen Show (4:3)</PresentationFormat>
  <Paragraphs>144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Wingdings</vt:lpstr>
      <vt:lpstr>Wingdings 3</vt:lpstr>
      <vt:lpstr>Wisp</vt:lpstr>
      <vt:lpstr>Native American  Law &amp; Legal Sources</vt:lpstr>
      <vt:lpstr>PowerPoint Presentation</vt:lpstr>
      <vt:lpstr>PowerPoint Presentation</vt:lpstr>
      <vt:lpstr>Overview</vt:lpstr>
      <vt:lpstr>Areas of  Native American Law</vt:lpstr>
      <vt:lpstr>Federally Recognized Tribes</vt:lpstr>
      <vt:lpstr>Wisconsin First Nations</vt:lpstr>
      <vt:lpstr>Wisconsin Tribes</vt:lpstr>
      <vt:lpstr>Criteria for Federal Recognition</vt:lpstr>
      <vt:lpstr>Sovereignty</vt:lpstr>
      <vt:lpstr>Sovereignty</vt:lpstr>
      <vt:lpstr>Tribes’ Relationship with Federal Government</vt:lpstr>
      <vt:lpstr>PowerPoint Presentation</vt:lpstr>
      <vt:lpstr>Unintended Consequences</vt:lpstr>
      <vt:lpstr>Unintended Consequences</vt:lpstr>
      <vt:lpstr>State Jurisdiction over  Indian Country</vt:lpstr>
      <vt:lpstr>State Jurisdiction over  Indian Country</vt:lpstr>
      <vt:lpstr>Tribes’ Jurisdiction over  Non-Indians</vt:lpstr>
      <vt:lpstr>Structure of  Tribal Governments</vt:lpstr>
      <vt:lpstr>Structure of  Tribal Governments</vt:lpstr>
      <vt:lpstr>Sources of  Native American Law</vt:lpstr>
      <vt:lpstr>Unavailability of Tribal Law</vt:lpstr>
      <vt:lpstr>Digital Publication of Tribal Laws Pilot Project Grant</vt:lpstr>
      <vt:lpstr>Digital Publication of Tribal Laws Pilot Project Grant</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Law &amp; Legal Sources</dc:title>
  <dc:creator>Bonnie Shucha</dc:creator>
  <cp:lastModifiedBy>Bonnie Shucha</cp:lastModifiedBy>
  <cp:revision>16</cp:revision>
  <dcterms:created xsi:type="dcterms:W3CDTF">2021-02-02T17:23:22Z</dcterms:created>
  <dcterms:modified xsi:type="dcterms:W3CDTF">2021-02-17T01:57:24Z</dcterms:modified>
</cp:coreProperties>
</file>