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89" r:id="rId2"/>
    <p:sldId id="290" r:id="rId3"/>
    <p:sldId id="256" r:id="rId4"/>
    <p:sldId id="257" r:id="rId5"/>
    <p:sldId id="321" r:id="rId6"/>
    <p:sldId id="322" r:id="rId7"/>
    <p:sldId id="324" r:id="rId8"/>
    <p:sldId id="323" r:id="rId9"/>
    <p:sldId id="260" r:id="rId10"/>
    <p:sldId id="261" r:id="rId11"/>
    <p:sldId id="263" r:id="rId12"/>
    <p:sldId id="264" r:id="rId13"/>
    <p:sldId id="296" r:id="rId14"/>
    <p:sldId id="291" r:id="rId15"/>
    <p:sldId id="293" r:id="rId16"/>
    <p:sldId id="265" r:id="rId17"/>
    <p:sldId id="295" r:id="rId18"/>
    <p:sldId id="266" r:id="rId19"/>
    <p:sldId id="267" r:id="rId20"/>
    <p:sldId id="292" r:id="rId21"/>
    <p:sldId id="303" r:id="rId22"/>
    <p:sldId id="304" r:id="rId23"/>
    <p:sldId id="268" r:id="rId24"/>
    <p:sldId id="297" r:id="rId25"/>
    <p:sldId id="298" r:id="rId26"/>
    <p:sldId id="310" r:id="rId27"/>
    <p:sldId id="305" r:id="rId28"/>
    <p:sldId id="299" r:id="rId29"/>
    <p:sldId id="300" r:id="rId30"/>
    <p:sldId id="301" r:id="rId31"/>
    <p:sldId id="302" r:id="rId32"/>
    <p:sldId id="306" r:id="rId33"/>
    <p:sldId id="307" r:id="rId34"/>
    <p:sldId id="308" r:id="rId35"/>
    <p:sldId id="309" r:id="rId36"/>
    <p:sldId id="311" r:id="rId37"/>
    <p:sldId id="279" r:id="rId38"/>
    <p:sldId id="313" r:id="rId39"/>
    <p:sldId id="314" r:id="rId40"/>
    <p:sldId id="315" r:id="rId41"/>
    <p:sldId id="316" r:id="rId42"/>
    <p:sldId id="317" r:id="rId43"/>
    <p:sldId id="318" r:id="rId44"/>
    <p:sldId id="281" r:id="rId45"/>
    <p:sldId id="282" r:id="rId46"/>
    <p:sldId id="283" r:id="rId47"/>
    <p:sldId id="284" r:id="rId48"/>
    <p:sldId id="319" r:id="rId49"/>
    <p:sldId id="286" r:id="rId50"/>
    <p:sldId id="285" r:id="rId51"/>
    <p:sldId id="312" r:id="rId52"/>
    <p:sldId id="288" r:id="rId53"/>
  </p:sldIdLst>
  <p:sldSz cx="12192000" cy="6858000"/>
  <p:notesSz cx="9601200" cy="73152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7" d="100"/>
          <a:sy n="77" d="100"/>
        </p:scale>
        <p:origin x="-1026" y="-29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5438180" y="0"/>
            <a:ext cx="4160520" cy="365760"/>
          </a:xfrm>
          <a:prstGeom prst="rect">
            <a:avLst/>
          </a:prstGeom>
        </p:spPr>
        <p:txBody>
          <a:bodyPr vert="horz" lIns="91440" tIns="45720" rIns="91440" bIns="45720" rtlCol="0"/>
          <a:lstStyle>
            <a:lvl1pPr algn="r">
              <a:defRPr sz="1200"/>
            </a:lvl1pPr>
          </a:lstStyle>
          <a:p>
            <a:fld id="{B3B4DAD8-CC60-4F58-B49F-77FC16322FD6}" type="datetimeFigureOut">
              <a:rPr lang="id-ID" smtClean="0"/>
              <a:pPr/>
              <a:t>27/09/2021</a:t>
            </a:fld>
            <a:endParaRPr lang="id-ID"/>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6947747"/>
            <a:ext cx="4160520" cy="36576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5438180" y="6947747"/>
            <a:ext cx="4160520" cy="365760"/>
          </a:xfrm>
          <a:prstGeom prst="rect">
            <a:avLst/>
          </a:prstGeom>
        </p:spPr>
        <p:txBody>
          <a:bodyPr vert="horz" lIns="91440" tIns="45720" rIns="91440" bIns="45720" rtlCol="0" anchor="b"/>
          <a:lstStyle>
            <a:lvl1pPr algn="r">
              <a:defRPr sz="1200"/>
            </a:lvl1pPr>
          </a:lstStyle>
          <a:p>
            <a:fld id="{D17AC637-5F63-4935-95BA-AE0E34F9D21E}"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FFAA1-9249-48DA-929B-8DEC86AE84C8}" type="slidenum">
              <a:rPr lang="en-US" smtClean="0"/>
              <a:pPr/>
              <a:t>1</a:t>
            </a:fld>
            <a:endParaRPr lang="en-US"/>
          </a:p>
        </p:txBody>
      </p:sp>
    </p:spTree>
    <p:extLst>
      <p:ext uri="{BB962C8B-B14F-4D97-AF65-F5344CB8AC3E}">
        <p14:creationId xmlns="" xmlns:p14="http://schemas.microsoft.com/office/powerpoint/2010/main" val="262298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46176"/>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6138671"/>
            <a:ext cx="12192000" cy="719328"/>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10381488" y="5897879"/>
            <a:ext cx="1810511" cy="559307"/>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1949195" y="4927091"/>
            <a:ext cx="3560063" cy="1322832"/>
          </a:xfrm>
          <a:prstGeom prst="rect">
            <a:avLst/>
          </a:prstGeom>
          <a:blipFill>
            <a:blip r:embed="rId5" cstate="print"/>
            <a:stretch>
              <a:fillRect/>
            </a:stretch>
          </a:blipFill>
        </p:spPr>
        <p:txBody>
          <a:bodyPr wrap="square" lIns="0" tIns="0" rIns="0" bIns="0" rtlCol="0"/>
          <a:lstStyle/>
          <a:p>
            <a:endParaRPr/>
          </a:p>
        </p:txBody>
      </p:sp>
      <p:sp>
        <p:nvSpPr>
          <p:cNvPr id="20" name="bg object 20"/>
          <p:cNvSpPr/>
          <p:nvPr/>
        </p:nvSpPr>
        <p:spPr>
          <a:xfrm>
            <a:off x="3235451" y="5295899"/>
            <a:ext cx="1685544" cy="626363"/>
          </a:xfrm>
          <a:prstGeom prst="rect">
            <a:avLst/>
          </a:prstGeom>
          <a:blipFill>
            <a:blip r:embed="rId6" cstate="print"/>
            <a:stretch>
              <a:fillRect/>
            </a:stretch>
          </a:blipFill>
        </p:spPr>
        <p:txBody>
          <a:bodyPr wrap="square" lIns="0" tIns="0" rIns="0" bIns="0" rtlCol="0"/>
          <a:lstStyle/>
          <a:p>
            <a:endParaRPr/>
          </a:p>
        </p:txBody>
      </p:sp>
      <p:sp>
        <p:nvSpPr>
          <p:cNvPr id="21" name="bg object 21"/>
          <p:cNvSpPr/>
          <p:nvPr/>
        </p:nvSpPr>
        <p:spPr>
          <a:xfrm>
            <a:off x="2008632" y="4966715"/>
            <a:ext cx="3445764" cy="1208532"/>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46176"/>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6138671"/>
            <a:ext cx="12192000" cy="719328"/>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10381488" y="5897879"/>
            <a:ext cx="1810511" cy="559307"/>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1365460" y="1904941"/>
            <a:ext cx="4452441" cy="4194920"/>
          </a:xfrm>
          <a:prstGeom prst="rect">
            <a:avLst/>
          </a:prstGeom>
          <a:blipFill>
            <a:blip r:embed="rId5" cstate="print"/>
            <a:stretch>
              <a:fillRect/>
            </a:stretch>
          </a:blipFill>
        </p:spPr>
        <p:txBody>
          <a:bodyPr wrap="square" lIns="0" tIns="0" rIns="0" bIns="0" rtlCol="0"/>
          <a:lstStyle/>
          <a:p>
            <a:endParaRPr/>
          </a:p>
        </p:txBody>
      </p:sp>
      <p:sp>
        <p:nvSpPr>
          <p:cNvPr id="20" name="bg object 20"/>
          <p:cNvSpPr/>
          <p:nvPr/>
        </p:nvSpPr>
        <p:spPr>
          <a:xfrm>
            <a:off x="6662928" y="1868423"/>
            <a:ext cx="4516374" cy="4263390"/>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138671"/>
            <a:ext cx="12192000" cy="719328"/>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3290497" y="1609491"/>
            <a:ext cx="5615577" cy="1837060"/>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3441065" y="3888740"/>
            <a:ext cx="1750568" cy="423798"/>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5303392" y="3890517"/>
            <a:ext cx="1454023" cy="345567"/>
          </a:xfrm>
          <a:prstGeom prst="rect">
            <a:avLst/>
          </a:prstGeom>
          <a:blipFill>
            <a:blip r:embed="rId5" cstate="print"/>
            <a:stretch>
              <a:fillRect/>
            </a:stretch>
          </a:blipFill>
        </p:spPr>
        <p:txBody>
          <a:bodyPr wrap="square" lIns="0" tIns="0" rIns="0" bIns="0" rtlCol="0"/>
          <a:lstStyle/>
          <a:p>
            <a:endParaRPr/>
          </a:p>
        </p:txBody>
      </p:sp>
      <p:sp>
        <p:nvSpPr>
          <p:cNvPr id="20" name="bg object 20"/>
          <p:cNvSpPr/>
          <p:nvPr/>
        </p:nvSpPr>
        <p:spPr>
          <a:xfrm>
            <a:off x="6891401" y="3888740"/>
            <a:ext cx="1875535" cy="347344"/>
          </a:xfrm>
          <a:prstGeom prst="rect">
            <a:avLst/>
          </a:prstGeom>
          <a:blipFill>
            <a:blip r:embed="rId6" cstate="print"/>
            <a:stretch>
              <a:fillRect/>
            </a:stretch>
          </a:blipFill>
        </p:spPr>
        <p:txBody>
          <a:bodyPr wrap="square" lIns="0" tIns="0" rIns="0" bIns="0" rtlCol="0"/>
          <a:lstStyle/>
          <a:p>
            <a:endParaRPr/>
          </a:p>
        </p:txBody>
      </p:sp>
      <p:sp>
        <p:nvSpPr>
          <p:cNvPr id="21" name="bg object 21"/>
          <p:cNvSpPr/>
          <p:nvPr/>
        </p:nvSpPr>
        <p:spPr>
          <a:xfrm>
            <a:off x="339852" y="4863084"/>
            <a:ext cx="3683508" cy="414527"/>
          </a:xfrm>
          <a:prstGeom prst="rect">
            <a:avLst/>
          </a:prstGeom>
          <a:blipFill>
            <a:blip r:embed="rId7" cstate="print"/>
            <a:stretch>
              <a:fillRect/>
            </a:stretch>
          </a:blipFill>
        </p:spPr>
        <p:txBody>
          <a:bodyPr wrap="square" lIns="0" tIns="0" rIns="0" bIns="0" rtlCol="0"/>
          <a:lstStyle/>
          <a:p>
            <a:endParaRPr/>
          </a:p>
        </p:txBody>
      </p:sp>
      <p:sp>
        <p:nvSpPr>
          <p:cNvPr id="22" name="bg object 22"/>
          <p:cNvSpPr/>
          <p:nvPr/>
        </p:nvSpPr>
        <p:spPr>
          <a:xfrm>
            <a:off x="7766304" y="4881371"/>
            <a:ext cx="4085844" cy="440435"/>
          </a:xfrm>
          <a:prstGeom prst="rect">
            <a:avLst/>
          </a:prstGeom>
          <a:blipFill>
            <a:blip r:embed="rId8" cstate="print"/>
            <a:stretch>
              <a:fillRect/>
            </a:stretch>
          </a:blipFill>
        </p:spPr>
        <p:txBody>
          <a:bodyPr wrap="square" lIns="0" tIns="0" rIns="0" bIns="0" rtlCol="0"/>
          <a:lstStyle/>
          <a:p>
            <a:endParaRPr/>
          </a:p>
        </p:txBody>
      </p:sp>
      <p:sp>
        <p:nvSpPr>
          <p:cNvPr id="23" name="bg object 23"/>
          <p:cNvSpPr/>
          <p:nvPr/>
        </p:nvSpPr>
        <p:spPr>
          <a:xfrm>
            <a:off x="4582667" y="4899659"/>
            <a:ext cx="2625851" cy="377951"/>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46176"/>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0" y="6138671"/>
            <a:ext cx="12192000" cy="719328"/>
          </a:xfrm>
          <a:prstGeom prst="rect">
            <a:avLst/>
          </a:prstGeom>
          <a:blipFill>
            <a:blip r:embed="rId8" cstate="print"/>
            <a:stretch>
              <a:fillRect/>
            </a:stretch>
          </a:blipFill>
        </p:spPr>
        <p:txBody>
          <a:bodyPr wrap="square" lIns="0" tIns="0" rIns="0" bIns="0" rtlCol="0"/>
          <a:lstStyle/>
          <a:p>
            <a:endParaRPr/>
          </a:p>
        </p:txBody>
      </p:sp>
      <p:sp>
        <p:nvSpPr>
          <p:cNvPr id="18" name="bg object 18"/>
          <p:cNvSpPr/>
          <p:nvPr/>
        </p:nvSpPr>
        <p:spPr>
          <a:xfrm>
            <a:off x="10381488" y="5897879"/>
            <a:ext cx="1810511" cy="559307"/>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2135378" y="2488768"/>
            <a:ext cx="7921243" cy="940435"/>
          </a:xfrm>
          <a:prstGeom prst="rect">
            <a:avLst/>
          </a:prstGeom>
        </p:spPr>
        <p:txBody>
          <a:bodyPr wrap="square" lIns="0" tIns="0" rIns="0" bIns="0">
            <a:spAutoFit/>
          </a:bodyPr>
          <a:lstStyle>
            <a:lvl1pPr>
              <a:defRPr sz="6000" b="0" i="0">
                <a:solidFill>
                  <a:schemeClr val="tx1"/>
                </a:solidFill>
                <a:latin typeface="Arial"/>
                <a:cs typeface="Arial"/>
              </a:defRPr>
            </a:lvl1pPr>
          </a:lstStyle>
          <a:p>
            <a:endParaRPr/>
          </a:p>
        </p:txBody>
      </p:sp>
      <p:sp>
        <p:nvSpPr>
          <p:cNvPr id="3" name="Holder 3"/>
          <p:cNvSpPr>
            <a:spLocks noGrp="1"/>
          </p:cNvSpPr>
          <p:nvPr>
            <p:ph type="body" idx="1"/>
          </p:nvPr>
        </p:nvSpPr>
        <p:spPr>
          <a:xfrm>
            <a:off x="916939" y="3099054"/>
            <a:ext cx="10358120" cy="26327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9/27/2021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kp.sfu.ca/ojs/ojs_download/" TargetMode="External"/><Relationship Id="rId2" Type="http://schemas.openxmlformats.org/officeDocument/2006/relationships/hyperlink" Target="https://pkp.sfu.ca/"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0" y="685800"/>
            <a:ext cx="3520819" cy="2133600"/>
          </a:xfrm>
        </p:spPr>
      </p:pic>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41234" y="304800"/>
            <a:ext cx="5050766" cy="3428999"/>
          </a:xfrm>
          <a:prstGeom prst="rect">
            <a:avLst/>
          </a:prstGeom>
        </p:spPr>
      </p:pic>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895600" y="2819400"/>
            <a:ext cx="3190479" cy="1831700"/>
          </a:xfrm>
          <a:prstGeom prst="rect">
            <a:avLst/>
          </a:prstGeom>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505200" y="609600"/>
            <a:ext cx="3645820" cy="2209800"/>
          </a:xfrm>
          <a:prstGeom prst="rect">
            <a:avLst/>
          </a:prstGeom>
        </p:spPr>
      </p:pic>
      <p:pic>
        <p:nvPicPr>
          <p:cNvPr id="10" name="Pictur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0" y="2819400"/>
            <a:ext cx="3001850" cy="1831701"/>
          </a:xfrm>
          <a:prstGeom prst="rect">
            <a:avLst/>
          </a:prstGeom>
        </p:spPr>
      </p:pic>
      <p:pic>
        <p:nvPicPr>
          <p:cNvPr id="11" name="Picture 10"/>
          <p:cNvPicPr>
            <a:picLocks noChangeAspect="1"/>
          </p:cNvPicPr>
          <p:nvPr/>
        </p:nvPicPr>
        <p:blipFill rotWithShape="1">
          <a:blip r:embed="rId8" cstate="print">
            <a:extLst>
              <a:ext uri="{28A0092B-C50C-407E-A947-70E740481C1C}">
                <a14:useLocalDpi xmlns="" xmlns:a14="http://schemas.microsoft.com/office/drawing/2010/main" val="0"/>
              </a:ext>
            </a:extLst>
          </a:blip>
          <a:srcRect t="18890" b="48888"/>
          <a:stretch/>
        </p:blipFill>
        <p:spPr>
          <a:xfrm>
            <a:off x="6096000" y="2819400"/>
            <a:ext cx="4267199" cy="3581400"/>
          </a:xfrm>
          <a:prstGeom prst="rect">
            <a:avLst/>
          </a:prstGeom>
        </p:spPr>
      </p:pic>
      <p:pic>
        <p:nvPicPr>
          <p:cNvPr id="12" name="Picture 11"/>
          <p:cNvPicPr>
            <a:picLocks noChangeAspect="1"/>
          </p:cNvPicPr>
          <p:nvPr/>
        </p:nvPicPr>
        <p:blipFill rotWithShape="1">
          <a:blip r:embed="rId9" cstate="print">
            <a:extLst>
              <a:ext uri="{28A0092B-C50C-407E-A947-70E740481C1C}">
                <a14:useLocalDpi xmlns="" xmlns:a14="http://schemas.microsoft.com/office/drawing/2010/main" val="0"/>
              </a:ext>
            </a:extLst>
          </a:blip>
          <a:srcRect t="18888" b="24445"/>
          <a:stretch/>
        </p:blipFill>
        <p:spPr>
          <a:xfrm>
            <a:off x="0" y="4648200"/>
            <a:ext cx="3200400" cy="1828800"/>
          </a:xfrm>
          <a:prstGeom prst="rect">
            <a:avLst/>
          </a:prstGeom>
        </p:spPr>
      </p:pic>
      <p:pic>
        <p:nvPicPr>
          <p:cNvPr id="13" name="Picture 12"/>
          <p:cNvPicPr>
            <a:picLocks noChangeAspect="1"/>
          </p:cNvPicPr>
          <p:nvPr/>
        </p:nvPicPr>
        <p:blipFill rotWithShape="1">
          <a:blip r:embed="rId10" cstate="print">
            <a:extLst>
              <a:ext uri="{28A0092B-C50C-407E-A947-70E740481C1C}">
                <a14:useLocalDpi xmlns="" xmlns:a14="http://schemas.microsoft.com/office/drawing/2010/main" val="0"/>
              </a:ext>
            </a:extLst>
          </a:blip>
          <a:srcRect l="-140864" t="7609" r="140864" b="36956"/>
          <a:stretch/>
        </p:blipFill>
        <p:spPr>
          <a:xfrm>
            <a:off x="0" y="228600"/>
            <a:ext cx="3857625" cy="3886200"/>
          </a:xfrm>
          <a:prstGeom prst="rect">
            <a:avLst/>
          </a:prstGeom>
        </p:spPr>
      </p:pic>
      <p:pic>
        <p:nvPicPr>
          <p:cNvPr id="14" name="Picture 13"/>
          <p:cNvPicPr>
            <a:picLocks noChangeAspect="1"/>
          </p:cNvPicPr>
          <p:nvPr/>
        </p:nvPicPr>
        <p:blipFill rotWithShape="1">
          <a:blip r:embed="rId11" cstate="print">
            <a:extLst>
              <a:ext uri="{28A0092B-C50C-407E-A947-70E740481C1C}">
                <a14:useLocalDpi xmlns="" xmlns:a14="http://schemas.microsoft.com/office/drawing/2010/main" val="0"/>
              </a:ext>
            </a:extLst>
          </a:blip>
          <a:srcRect t="18888" b="24445"/>
          <a:stretch/>
        </p:blipFill>
        <p:spPr>
          <a:xfrm>
            <a:off x="3124200" y="4648200"/>
            <a:ext cx="2971800" cy="1828800"/>
          </a:xfrm>
          <a:prstGeom prst="rect">
            <a:avLst/>
          </a:prstGeom>
        </p:spPr>
      </p:pic>
      <p:grpSp>
        <p:nvGrpSpPr>
          <p:cNvPr id="6" name="Group 5"/>
          <p:cNvGrpSpPr/>
          <p:nvPr/>
        </p:nvGrpSpPr>
        <p:grpSpPr>
          <a:xfrm>
            <a:off x="8686800" y="0"/>
            <a:ext cx="3505200" cy="990600"/>
            <a:chOff x="8686800" y="-77786"/>
            <a:chExt cx="3505200" cy="1068386"/>
          </a:xfrm>
        </p:grpSpPr>
        <p:sp>
          <p:nvSpPr>
            <p:cNvPr id="7" name="Rectangle 6"/>
            <p:cNvSpPr/>
            <p:nvPr/>
          </p:nvSpPr>
          <p:spPr>
            <a:xfrm>
              <a:off x="8686800" y="-76200"/>
              <a:ext cx="3505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logoRJI-t"/>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8839200" y="-77786"/>
              <a:ext cx="3048000" cy="1068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04105723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838200"/>
            <a:ext cx="3435985" cy="696595"/>
          </a:xfrm>
          <a:prstGeom prst="rect">
            <a:avLst/>
          </a:prstGeom>
        </p:spPr>
        <p:txBody>
          <a:bodyPr vert="horz" wrap="square" lIns="0" tIns="13335" rIns="0" bIns="0" rtlCol="0">
            <a:spAutoFit/>
          </a:bodyPr>
          <a:lstStyle/>
          <a:p>
            <a:pPr marL="12700">
              <a:lnSpc>
                <a:spcPct val="100000"/>
              </a:lnSpc>
              <a:spcBef>
                <a:spcPts val="105"/>
              </a:spcBef>
            </a:pPr>
            <a:r>
              <a:rPr sz="4400" spc="-135" dirty="0"/>
              <a:t>Memulai</a:t>
            </a:r>
            <a:r>
              <a:rPr sz="4400" spc="-310" dirty="0"/>
              <a:t> </a:t>
            </a:r>
            <a:r>
              <a:rPr sz="4400" spc="-270" dirty="0"/>
              <a:t>Setup</a:t>
            </a:r>
            <a:endParaRPr sz="4400" dirty="0"/>
          </a:p>
        </p:txBody>
      </p:sp>
      <p:sp>
        <p:nvSpPr>
          <p:cNvPr id="3" name="object 3"/>
          <p:cNvSpPr txBox="1"/>
          <p:nvPr/>
        </p:nvSpPr>
        <p:spPr>
          <a:xfrm>
            <a:off x="381001" y="1938123"/>
            <a:ext cx="3975734" cy="2490425"/>
          </a:xfrm>
          <a:prstGeom prst="rect">
            <a:avLst/>
          </a:prstGeom>
        </p:spPr>
        <p:txBody>
          <a:bodyPr vert="horz" wrap="square" lIns="0" tIns="48260" rIns="0" bIns="0" rtlCol="0">
            <a:spAutoFit/>
          </a:bodyPr>
          <a:lstStyle/>
          <a:p>
            <a:pPr marL="241300" indent="-228600">
              <a:lnSpc>
                <a:spcPct val="100000"/>
              </a:lnSpc>
              <a:spcBef>
                <a:spcPts val="380"/>
              </a:spcBef>
              <a:buFont typeface="Arial"/>
              <a:buChar char="•"/>
              <a:tabLst>
                <a:tab pos="241300" algn="l"/>
              </a:tabLst>
            </a:pPr>
            <a:r>
              <a:rPr sz="2800" spc="-5" dirty="0">
                <a:latin typeface="Carlito"/>
                <a:cs typeface="Carlito"/>
              </a:rPr>
              <a:t>Menu </a:t>
            </a:r>
            <a:r>
              <a:rPr sz="2800" spc="-5" dirty="0" err="1" smtClean="0">
                <a:latin typeface="Carlito"/>
                <a:cs typeface="Carlito"/>
              </a:rPr>
              <a:t>Jurnal</a:t>
            </a:r>
            <a:r>
              <a:rPr sz="2800" spc="-5" dirty="0" smtClean="0">
                <a:latin typeface="Carlito"/>
                <a:cs typeface="Carlito"/>
              </a:rPr>
              <a:t> Manager</a:t>
            </a:r>
            <a:r>
              <a:rPr sz="2800" spc="25" dirty="0" smtClean="0">
                <a:latin typeface="Carlito"/>
                <a:cs typeface="Carlito"/>
              </a:rPr>
              <a:t> </a:t>
            </a:r>
            <a:r>
              <a:rPr sz="2800" spc="-15" dirty="0">
                <a:latin typeface="Carlito"/>
                <a:cs typeface="Carlito"/>
              </a:rPr>
              <a:t>Backend</a:t>
            </a:r>
            <a:endParaRPr sz="2800" dirty="0">
              <a:latin typeface="Carlito"/>
              <a:cs typeface="Carlito"/>
            </a:endParaRPr>
          </a:p>
          <a:p>
            <a:pPr marL="698500" lvl="1" indent="-229235">
              <a:lnSpc>
                <a:spcPct val="100000"/>
              </a:lnSpc>
              <a:spcBef>
                <a:spcPts val="245"/>
              </a:spcBef>
              <a:buFont typeface="Arial"/>
              <a:buChar char="•"/>
              <a:tabLst>
                <a:tab pos="699135" algn="l"/>
              </a:tabLst>
            </a:pPr>
            <a:r>
              <a:rPr sz="2400" spc="-5" dirty="0">
                <a:latin typeface="Carlito"/>
                <a:cs typeface="Carlito"/>
              </a:rPr>
              <a:t>Submission</a:t>
            </a:r>
            <a:endParaRPr sz="2400" dirty="0">
              <a:latin typeface="Carlito"/>
              <a:cs typeface="Carlito"/>
            </a:endParaRPr>
          </a:p>
          <a:p>
            <a:pPr marL="698500" lvl="1" indent="-229235">
              <a:lnSpc>
                <a:spcPct val="100000"/>
              </a:lnSpc>
              <a:spcBef>
                <a:spcPts val="215"/>
              </a:spcBef>
              <a:buFont typeface="Arial"/>
              <a:buChar char="•"/>
              <a:tabLst>
                <a:tab pos="699135" algn="l"/>
              </a:tabLst>
            </a:pPr>
            <a:r>
              <a:rPr sz="2400" spc="-5" dirty="0">
                <a:latin typeface="Carlito"/>
                <a:cs typeface="Carlito"/>
              </a:rPr>
              <a:t>Issues</a:t>
            </a:r>
            <a:endParaRPr sz="2400" dirty="0">
              <a:latin typeface="Carlito"/>
              <a:cs typeface="Carlito"/>
            </a:endParaRPr>
          </a:p>
          <a:p>
            <a:pPr marL="698500" lvl="1" indent="-229235">
              <a:lnSpc>
                <a:spcPct val="100000"/>
              </a:lnSpc>
              <a:spcBef>
                <a:spcPts val="204"/>
              </a:spcBef>
              <a:buFont typeface="Arial"/>
              <a:buChar char="•"/>
              <a:tabLst>
                <a:tab pos="699135" algn="l"/>
              </a:tabLst>
            </a:pPr>
            <a:r>
              <a:rPr sz="2400" spc="-10" dirty="0" smtClean="0">
                <a:latin typeface="Carlito"/>
                <a:cs typeface="Carlito"/>
              </a:rPr>
              <a:t>Settings</a:t>
            </a:r>
          </a:p>
          <a:p>
            <a:pPr marL="698500" lvl="1" indent="-229235">
              <a:lnSpc>
                <a:spcPct val="100000"/>
              </a:lnSpc>
              <a:spcBef>
                <a:spcPts val="204"/>
              </a:spcBef>
              <a:buFont typeface="Arial"/>
              <a:buChar char="•"/>
              <a:tabLst>
                <a:tab pos="699135" algn="l"/>
              </a:tabLst>
            </a:pPr>
            <a:r>
              <a:rPr lang="x-none" sz="2400" spc="-10" smtClean="0">
                <a:latin typeface="Carlito"/>
                <a:cs typeface="Carlito"/>
              </a:rPr>
              <a:t>Stastistics</a:t>
            </a:r>
            <a:endParaRPr sz="2400" dirty="0">
              <a:latin typeface="Carlito"/>
              <a:cs typeface="Carlito"/>
            </a:endParaRPr>
          </a:p>
        </p:txBody>
      </p:sp>
      <p:pic>
        <p:nvPicPr>
          <p:cNvPr id="2050" name="Picture 2"/>
          <p:cNvPicPr>
            <a:picLocks noChangeAspect="1" noChangeArrowheads="1"/>
          </p:cNvPicPr>
          <p:nvPr/>
        </p:nvPicPr>
        <p:blipFill>
          <a:blip r:embed="rId2" cstate="print"/>
          <a:srcRect/>
          <a:stretch>
            <a:fillRect/>
          </a:stretch>
        </p:blipFill>
        <p:spPr bwMode="auto">
          <a:xfrm>
            <a:off x="4495800" y="1143000"/>
            <a:ext cx="76962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0" y="522605"/>
            <a:ext cx="6582409" cy="696595"/>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 </a:t>
            </a:r>
            <a:r>
              <a:rPr sz="4400" spc="-245" dirty="0"/>
              <a:t>Jurnal </a:t>
            </a:r>
            <a:r>
              <a:rPr sz="4400" spc="-250" dirty="0"/>
              <a:t>-&gt;</a:t>
            </a:r>
            <a:r>
              <a:rPr sz="4400" spc="-325" dirty="0"/>
              <a:t> </a:t>
            </a:r>
            <a:r>
              <a:rPr sz="4400" spc="-200" dirty="0"/>
              <a:t>Masthead</a:t>
            </a:r>
            <a:endParaRPr sz="4400" dirty="0"/>
          </a:p>
        </p:txBody>
      </p:sp>
      <p:sp>
        <p:nvSpPr>
          <p:cNvPr id="4" name="object 4"/>
          <p:cNvSpPr txBox="1"/>
          <p:nvPr/>
        </p:nvSpPr>
        <p:spPr>
          <a:xfrm>
            <a:off x="7843266" y="1802638"/>
            <a:ext cx="3815334" cy="1836420"/>
          </a:xfrm>
          <a:prstGeom prst="rect">
            <a:avLst/>
          </a:prstGeom>
        </p:spPr>
        <p:txBody>
          <a:bodyPr vert="horz" wrap="square" lIns="0" tIns="48895" rIns="0" bIns="0" rtlCol="0">
            <a:spAutoFit/>
          </a:bodyPr>
          <a:lstStyle/>
          <a:p>
            <a:pPr marL="241300" marR="156845" indent="-228600">
              <a:lnSpc>
                <a:spcPct val="90100"/>
              </a:lnSpc>
              <a:spcBef>
                <a:spcPts val="385"/>
              </a:spcBef>
              <a:buFont typeface="Arial"/>
              <a:buChar char="•"/>
              <a:tabLst>
                <a:tab pos="241300" algn="l"/>
              </a:tabLst>
            </a:pPr>
            <a:r>
              <a:rPr sz="2400" spc="-10" dirty="0">
                <a:latin typeface="Carlito"/>
                <a:cs typeface="Carlito"/>
              </a:rPr>
              <a:t>Isikan </a:t>
            </a:r>
            <a:r>
              <a:rPr sz="2400" spc="-5" dirty="0">
                <a:latin typeface="Carlito"/>
                <a:cs typeface="Carlito"/>
              </a:rPr>
              <a:t>identitas</a:t>
            </a:r>
            <a:r>
              <a:rPr sz="2400" spc="-100" dirty="0">
                <a:latin typeface="Carlito"/>
                <a:cs typeface="Carlito"/>
              </a:rPr>
              <a:t> </a:t>
            </a:r>
            <a:r>
              <a:rPr sz="2400" spc="-5" dirty="0">
                <a:latin typeface="Carlito"/>
                <a:cs typeface="Carlito"/>
              </a:rPr>
              <a:t>jurnal  sesuai </a:t>
            </a:r>
            <a:r>
              <a:rPr sz="2400" spc="-15" dirty="0">
                <a:latin typeface="Carlito"/>
                <a:cs typeface="Carlito"/>
              </a:rPr>
              <a:t>dengan </a:t>
            </a:r>
            <a:r>
              <a:rPr sz="2400" spc="-10" dirty="0">
                <a:latin typeface="Carlito"/>
                <a:cs typeface="Carlito"/>
              </a:rPr>
              <a:t>yang  </a:t>
            </a:r>
            <a:r>
              <a:rPr sz="2400" spc="-15" dirty="0">
                <a:latin typeface="Carlito"/>
                <a:cs typeface="Carlito"/>
              </a:rPr>
              <a:t>terdaftar </a:t>
            </a:r>
            <a:r>
              <a:rPr sz="2400" spc="-5" dirty="0">
                <a:latin typeface="Carlito"/>
                <a:cs typeface="Carlito"/>
              </a:rPr>
              <a:t>di</a:t>
            </a:r>
            <a:r>
              <a:rPr sz="2400" spc="-20" dirty="0">
                <a:latin typeface="Carlito"/>
                <a:cs typeface="Carlito"/>
              </a:rPr>
              <a:t> </a:t>
            </a:r>
            <a:r>
              <a:rPr sz="2400" spc="-10" dirty="0">
                <a:latin typeface="Carlito"/>
                <a:cs typeface="Carlito"/>
              </a:rPr>
              <a:t>ISSN</a:t>
            </a:r>
            <a:endParaRPr sz="2400" dirty="0">
              <a:latin typeface="Carlito"/>
              <a:cs typeface="Carlito"/>
            </a:endParaRPr>
          </a:p>
          <a:p>
            <a:pPr marL="241300" marR="5080" indent="-228600">
              <a:lnSpc>
                <a:spcPts val="2590"/>
              </a:lnSpc>
              <a:spcBef>
                <a:spcPts val="1045"/>
              </a:spcBef>
              <a:buFont typeface="Arial"/>
              <a:buChar char="•"/>
              <a:tabLst>
                <a:tab pos="241300" algn="l"/>
              </a:tabLst>
            </a:pPr>
            <a:r>
              <a:rPr sz="2400" spc="-5" dirty="0">
                <a:latin typeface="Carlito"/>
                <a:cs typeface="Carlito"/>
              </a:rPr>
              <a:t>Masukkan nomor</a:t>
            </a:r>
            <a:r>
              <a:rPr sz="2400" spc="-114" dirty="0">
                <a:latin typeface="Carlito"/>
                <a:cs typeface="Carlito"/>
              </a:rPr>
              <a:t> </a:t>
            </a:r>
            <a:r>
              <a:rPr sz="2400" dirty="0">
                <a:latin typeface="Carlito"/>
                <a:cs typeface="Carlito"/>
              </a:rPr>
              <a:t>ISSN  </a:t>
            </a:r>
            <a:r>
              <a:rPr sz="2400" spc="-5" dirty="0">
                <a:latin typeface="Carlito"/>
                <a:cs typeface="Carlito"/>
              </a:rPr>
              <a:t>cetak dan</a:t>
            </a:r>
            <a:r>
              <a:rPr sz="2400" spc="-55" dirty="0">
                <a:latin typeface="Carlito"/>
                <a:cs typeface="Carlito"/>
              </a:rPr>
              <a:t> </a:t>
            </a:r>
            <a:r>
              <a:rPr sz="2400" spc="-5" dirty="0">
                <a:latin typeface="Carlito"/>
                <a:cs typeface="Carlito"/>
              </a:rPr>
              <a:t>elektronik</a:t>
            </a:r>
            <a:endParaRPr sz="2400" dirty="0">
              <a:latin typeface="Carlito"/>
              <a:cs typeface="Carlito"/>
            </a:endParaRPr>
          </a:p>
        </p:txBody>
      </p:sp>
      <p:pic>
        <p:nvPicPr>
          <p:cNvPr id="3074" name="Picture 2"/>
          <p:cNvPicPr>
            <a:picLocks noChangeAspect="1" noChangeArrowheads="1"/>
          </p:cNvPicPr>
          <p:nvPr/>
        </p:nvPicPr>
        <p:blipFill>
          <a:blip r:embed="rId2" cstate="print"/>
          <a:srcRect/>
          <a:stretch>
            <a:fillRect/>
          </a:stretch>
        </p:blipFill>
        <p:spPr bwMode="auto">
          <a:xfrm>
            <a:off x="0" y="1600200"/>
            <a:ext cx="7620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685800"/>
            <a:ext cx="6582409" cy="696595"/>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 </a:t>
            </a:r>
            <a:r>
              <a:rPr sz="4400" spc="-245" dirty="0"/>
              <a:t>Jurnal </a:t>
            </a:r>
            <a:r>
              <a:rPr sz="4400" spc="-250" dirty="0"/>
              <a:t>-&gt;</a:t>
            </a:r>
            <a:r>
              <a:rPr sz="4400" spc="-325" dirty="0"/>
              <a:t> </a:t>
            </a:r>
            <a:r>
              <a:rPr sz="4400" spc="-200" dirty="0"/>
              <a:t>Masthead</a:t>
            </a:r>
            <a:endParaRPr sz="4400" dirty="0"/>
          </a:p>
        </p:txBody>
      </p:sp>
      <p:sp>
        <p:nvSpPr>
          <p:cNvPr id="4" name="object 4"/>
          <p:cNvSpPr txBox="1"/>
          <p:nvPr/>
        </p:nvSpPr>
        <p:spPr>
          <a:xfrm>
            <a:off x="7878571" y="1811782"/>
            <a:ext cx="3380740" cy="2690480"/>
          </a:xfrm>
          <a:prstGeom prst="rect">
            <a:avLst/>
          </a:prstGeom>
        </p:spPr>
        <p:txBody>
          <a:bodyPr vert="horz" wrap="square" lIns="0" tIns="43180" rIns="0" bIns="0" rtlCol="0">
            <a:spAutoFit/>
          </a:bodyPr>
          <a:lstStyle/>
          <a:p>
            <a:pPr marL="241300" marR="5080" indent="-228600">
              <a:lnSpc>
                <a:spcPct val="90100"/>
              </a:lnSpc>
              <a:spcBef>
                <a:spcPts val="340"/>
              </a:spcBef>
              <a:buFont typeface="Arial"/>
              <a:buChar char="•"/>
              <a:tabLst>
                <a:tab pos="240665" algn="l"/>
                <a:tab pos="241300" algn="l"/>
              </a:tabLst>
            </a:pPr>
            <a:r>
              <a:rPr sz="2000" b="1" spc="-5" dirty="0">
                <a:latin typeface="Carlito"/>
                <a:cs typeface="Carlito"/>
              </a:rPr>
              <a:t>Journal </a:t>
            </a:r>
            <a:r>
              <a:rPr sz="2000" b="1" dirty="0">
                <a:latin typeface="Carlito"/>
                <a:cs typeface="Carlito"/>
              </a:rPr>
              <a:t>Summary </a:t>
            </a:r>
            <a:r>
              <a:rPr sz="2000" spc="-5" dirty="0">
                <a:latin typeface="Carlito"/>
                <a:cs typeface="Carlito"/>
              </a:rPr>
              <a:t>diisi </a:t>
            </a:r>
            <a:r>
              <a:rPr sz="2000" spc="-10" dirty="0">
                <a:latin typeface="Carlito"/>
                <a:cs typeface="Carlito"/>
              </a:rPr>
              <a:t>dengan  </a:t>
            </a:r>
            <a:r>
              <a:rPr sz="2000" spc="-5" dirty="0">
                <a:latin typeface="Carlito"/>
                <a:cs typeface="Carlito"/>
              </a:rPr>
              <a:t>penjelasan </a:t>
            </a:r>
            <a:r>
              <a:rPr sz="2000" spc="-15" dirty="0">
                <a:latin typeface="Carlito"/>
                <a:cs typeface="Carlito"/>
              </a:rPr>
              <a:t>singkat </a:t>
            </a:r>
            <a:r>
              <a:rPr sz="2000" dirty="0">
                <a:latin typeface="Carlito"/>
                <a:cs typeface="Carlito"/>
              </a:rPr>
              <a:t>mengenai  </a:t>
            </a:r>
            <a:r>
              <a:rPr sz="2000" spc="-5" dirty="0">
                <a:latin typeface="Carlito"/>
                <a:cs typeface="Carlito"/>
              </a:rPr>
              <a:t>jurnal </a:t>
            </a:r>
            <a:r>
              <a:rPr sz="2000" spc="-10" dirty="0">
                <a:latin typeface="Carlito"/>
                <a:cs typeface="Carlito"/>
              </a:rPr>
              <a:t>yang</a:t>
            </a:r>
            <a:r>
              <a:rPr sz="2000" spc="-30" dirty="0">
                <a:latin typeface="Carlito"/>
                <a:cs typeface="Carlito"/>
              </a:rPr>
              <a:t> </a:t>
            </a:r>
            <a:r>
              <a:rPr sz="2000" spc="-10" dirty="0">
                <a:latin typeface="Carlito"/>
                <a:cs typeface="Carlito"/>
              </a:rPr>
              <a:t>dikelola.</a:t>
            </a:r>
            <a:endParaRPr sz="2000" dirty="0">
              <a:latin typeface="Carlito"/>
              <a:cs typeface="Carlito"/>
            </a:endParaRPr>
          </a:p>
          <a:p>
            <a:pPr marL="241300" marR="100965" indent="-228600">
              <a:lnSpc>
                <a:spcPts val="2160"/>
              </a:lnSpc>
              <a:spcBef>
                <a:spcPts val="1030"/>
              </a:spcBef>
              <a:buFont typeface="Arial"/>
              <a:buChar char="•"/>
              <a:tabLst>
                <a:tab pos="240665" algn="l"/>
                <a:tab pos="241300" algn="l"/>
              </a:tabLst>
            </a:pPr>
            <a:r>
              <a:rPr sz="2000" b="1" spc="-5" dirty="0" smtClean="0">
                <a:latin typeface="Carlito"/>
                <a:cs typeface="Carlito"/>
              </a:rPr>
              <a:t>Editorial Team </a:t>
            </a:r>
            <a:r>
              <a:rPr sz="2000" spc="-5" dirty="0">
                <a:latin typeface="Carlito"/>
                <a:cs typeface="Carlito"/>
              </a:rPr>
              <a:t>diisi dengan </a:t>
            </a:r>
            <a:r>
              <a:rPr sz="2000" spc="-10" dirty="0">
                <a:latin typeface="Carlito"/>
                <a:cs typeface="Carlito"/>
              </a:rPr>
              <a:t>daftar  </a:t>
            </a:r>
            <a:r>
              <a:rPr sz="2000" spc="-5" dirty="0">
                <a:latin typeface="Carlito"/>
                <a:cs typeface="Carlito"/>
              </a:rPr>
              <a:t>nama pengelola, </a:t>
            </a:r>
            <a:r>
              <a:rPr sz="2000" spc="-10" dirty="0">
                <a:latin typeface="Carlito"/>
                <a:cs typeface="Carlito"/>
              </a:rPr>
              <a:t>disertai </a:t>
            </a:r>
            <a:r>
              <a:rPr sz="2000" spc="-5" dirty="0">
                <a:latin typeface="Carlito"/>
                <a:cs typeface="Carlito"/>
              </a:rPr>
              <a:t>link  </a:t>
            </a:r>
            <a:r>
              <a:rPr sz="2000" spc="-10" dirty="0">
                <a:latin typeface="Carlito"/>
                <a:cs typeface="Carlito"/>
              </a:rPr>
              <a:t>profil </a:t>
            </a:r>
            <a:r>
              <a:rPr sz="2000" i="1" spc="-5" dirty="0">
                <a:latin typeface="Carlito"/>
                <a:cs typeface="Carlito"/>
              </a:rPr>
              <a:t>google </a:t>
            </a:r>
            <a:r>
              <a:rPr sz="2000" i="1" spc="-25" dirty="0">
                <a:latin typeface="Carlito"/>
                <a:cs typeface="Carlito"/>
              </a:rPr>
              <a:t>scholar, </a:t>
            </a:r>
            <a:r>
              <a:rPr sz="2000" i="1" spc="-5" dirty="0">
                <a:latin typeface="Carlito"/>
                <a:cs typeface="Carlito"/>
              </a:rPr>
              <a:t>ID  Scopus, </a:t>
            </a:r>
            <a:r>
              <a:rPr sz="2000" i="1" spc="-15" dirty="0">
                <a:latin typeface="Carlito"/>
                <a:cs typeface="Carlito"/>
              </a:rPr>
              <a:t>ORCiD,</a:t>
            </a:r>
            <a:r>
              <a:rPr sz="2000" i="1" spc="-50" dirty="0">
                <a:latin typeface="Carlito"/>
                <a:cs typeface="Carlito"/>
              </a:rPr>
              <a:t> </a:t>
            </a:r>
            <a:r>
              <a:rPr sz="2000" i="1" spc="-10" dirty="0">
                <a:latin typeface="Carlito"/>
                <a:cs typeface="Carlito"/>
              </a:rPr>
              <a:t>SintaID</a:t>
            </a:r>
            <a:r>
              <a:rPr sz="2000" spc="-10" dirty="0">
                <a:latin typeface="Carlito"/>
                <a:cs typeface="Carlito"/>
              </a:rPr>
              <a:t>.</a:t>
            </a:r>
            <a:endParaRPr sz="2000" dirty="0">
              <a:latin typeface="Carlito"/>
              <a:cs typeface="Carlito"/>
            </a:endParaRPr>
          </a:p>
        </p:txBody>
      </p:sp>
      <p:pic>
        <p:nvPicPr>
          <p:cNvPr id="4098" name="Picture 2"/>
          <p:cNvPicPr>
            <a:picLocks noChangeAspect="1" noChangeArrowheads="1"/>
          </p:cNvPicPr>
          <p:nvPr/>
        </p:nvPicPr>
        <p:blipFill>
          <a:blip r:embed="rId2" cstate="print"/>
          <a:srcRect/>
          <a:stretch>
            <a:fillRect/>
          </a:stretch>
        </p:blipFill>
        <p:spPr bwMode="auto">
          <a:xfrm>
            <a:off x="0" y="1371601"/>
            <a:ext cx="7696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0" y="1752600"/>
            <a:ext cx="6324600" cy="3048000"/>
          </a:xfrm>
          <a:prstGeom prst="rect">
            <a:avLst/>
          </a:prstGeom>
          <a:noFill/>
          <a:ln w="9525">
            <a:noFill/>
            <a:miter lim="800000"/>
            <a:headEnd/>
            <a:tailEnd/>
          </a:ln>
        </p:spPr>
      </p:pic>
      <p:sp>
        <p:nvSpPr>
          <p:cNvPr id="6" name="Title 1"/>
          <p:cNvSpPr>
            <a:spLocks noGrp="1"/>
          </p:cNvSpPr>
          <p:nvPr>
            <p:ph type="title"/>
          </p:nvPr>
        </p:nvSpPr>
        <p:spPr>
          <a:xfrm>
            <a:off x="5181600" y="767715"/>
            <a:ext cx="7010400" cy="984885"/>
          </a:xfrm>
          <a:ln>
            <a:solidFill>
              <a:schemeClr val="accent1"/>
            </a:solidFill>
          </a:ln>
        </p:spPr>
        <p:txBody>
          <a:bodyPr/>
          <a:lstStyle/>
          <a:p>
            <a:pPr algn="ctr"/>
            <a:r>
              <a:rPr lang="id-ID" sz="3200" b="1" dirty="0" smtClean="0"/>
              <a:t>HASIL TAMPILAN JOURNAL SUMMARY DAN EDITORIAL TEAM</a:t>
            </a:r>
            <a:endParaRPr lang="id-ID" sz="3200" b="1" dirty="0"/>
          </a:p>
        </p:txBody>
      </p:sp>
      <p:pic>
        <p:nvPicPr>
          <p:cNvPr id="13316" name="Picture 4"/>
          <p:cNvPicPr>
            <a:picLocks noChangeAspect="1" noChangeArrowheads="1"/>
          </p:cNvPicPr>
          <p:nvPr/>
        </p:nvPicPr>
        <p:blipFill>
          <a:blip r:embed="rId3" cstate="print"/>
          <a:srcRect/>
          <a:stretch>
            <a:fillRect/>
          </a:stretch>
        </p:blipFill>
        <p:spPr bwMode="auto">
          <a:xfrm>
            <a:off x="6248400" y="1752600"/>
            <a:ext cx="5562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7878571" y="1811782"/>
            <a:ext cx="3380740" cy="1151597"/>
          </a:xfrm>
          <a:prstGeom prst="rect">
            <a:avLst/>
          </a:prstGeom>
        </p:spPr>
        <p:txBody>
          <a:bodyPr vert="horz" wrap="square" lIns="0" tIns="43180" rIns="0" bIns="0" rtlCol="0">
            <a:spAutoFit/>
          </a:bodyPr>
          <a:lstStyle/>
          <a:p>
            <a:pPr marL="241300" marR="5080" indent="-228600">
              <a:lnSpc>
                <a:spcPct val="90100"/>
              </a:lnSpc>
              <a:spcBef>
                <a:spcPts val="340"/>
              </a:spcBef>
              <a:buFont typeface="Arial"/>
              <a:buChar char="•"/>
              <a:tabLst>
                <a:tab pos="240665" algn="l"/>
                <a:tab pos="241300" algn="l"/>
              </a:tabLst>
            </a:pPr>
            <a:r>
              <a:rPr sz="2000" b="1" spc="-5" dirty="0" smtClean="0">
                <a:latin typeface="Carlito"/>
                <a:cs typeface="Carlito"/>
              </a:rPr>
              <a:t>About the Journal </a:t>
            </a:r>
            <a:r>
              <a:rPr sz="2000" spc="-5" dirty="0" err="1" smtClean="0">
                <a:latin typeface="Carlito"/>
                <a:cs typeface="Carlito"/>
              </a:rPr>
              <a:t>diisi</a:t>
            </a:r>
            <a:r>
              <a:rPr sz="2000" spc="-5" dirty="0" smtClean="0">
                <a:latin typeface="Carlito"/>
                <a:cs typeface="Carlito"/>
              </a:rPr>
              <a:t> </a:t>
            </a:r>
            <a:r>
              <a:rPr sz="2000" spc="-10" dirty="0">
                <a:latin typeface="Carlito"/>
                <a:cs typeface="Carlito"/>
              </a:rPr>
              <a:t>dengan  </a:t>
            </a:r>
            <a:r>
              <a:rPr sz="2000" spc="-5" dirty="0">
                <a:latin typeface="Carlito"/>
                <a:cs typeface="Carlito"/>
              </a:rPr>
              <a:t>penjelasan </a:t>
            </a:r>
            <a:r>
              <a:rPr sz="2000" spc="-15" dirty="0">
                <a:latin typeface="Carlito"/>
                <a:cs typeface="Carlito"/>
              </a:rPr>
              <a:t>singkat </a:t>
            </a:r>
            <a:r>
              <a:rPr sz="2000" dirty="0">
                <a:latin typeface="Carlito"/>
                <a:cs typeface="Carlito"/>
              </a:rPr>
              <a:t>mengenai  </a:t>
            </a:r>
            <a:r>
              <a:rPr sz="2000" spc="-5" dirty="0">
                <a:latin typeface="Carlito"/>
                <a:cs typeface="Carlito"/>
              </a:rPr>
              <a:t>jurnal </a:t>
            </a:r>
            <a:r>
              <a:rPr sz="2000" spc="-10" dirty="0">
                <a:latin typeface="Carlito"/>
                <a:cs typeface="Carlito"/>
              </a:rPr>
              <a:t>yang</a:t>
            </a:r>
            <a:r>
              <a:rPr sz="2000" spc="-30" dirty="0">
                <a:latin typeface="Carlito"/>
                <a:cs typeface="Carlito"/>
              </a:rPr>
              <a:t> </a:t>
            </a:r>
            <a:r>
              <a:rPr sz="2000" spc="-10" dirty="0" err="1">
                <a:latin typeface="Carlito"/>
                <a:cs typeface="Carlito"/>
              </a:rPr>
              <a:t>dikelola</a:t>
            </a:r>
            <a:r>
              <a:rPr sz="2000" spc="-10" dirty="0" smtClean="0">
                <a:latin typeface="Carlito"/>
                <a:cs typeface="Carlito"/>
              </a:rPr>
              <a:t>.</a:t>
            </a:r>
            <a:endParaRPr sz="2000" dirty="0">
              <a:latin typeface="Carlito"/>
              <a:cs typeface="Carlito"/>
            </a:endParaRPr>
          </a:p>
        </p:txBody>
      </p:sp>
      <p:sp>
        <p:nvSpPr>
          <p:cNvPr id="6" name="object 3"/>
          <p:cNvSpPr txBox="1">
            <a:spLocks noGrp="1"/>
          </p:cNvSpPr>
          <p:nvPr>
            <p:ph type="title"/>
          </p:nvPr>
        </p:nvSpPr>
        <p:spPr>
          <a:xfrm>
            <a:off x="152400" y="685800"/>
            <a:ext cx="6582409" cy="696595"/>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 </a:t>
            </a:r>
            <a:r>
              <a:rPr sz="4400" spc="-245" dirty="0"/>
              <a:t>Jurnal </a:t>
            </a:r>
            <a:r>
              <a:rPr sz="4400" spc="-250" dirty="0"/>
              <a:t>-&gt;</a:t>
            </a:r>
            <a:r>
              <a:rPr sz="4400" spc="-325" dirty="0"/>
              <a:t> </a:t>
            </a:r>
            <a:r>
              <a:rPr sz="4400" spc="-200" dirty="0"/>
              <a:t>Masthead</a:t>
            </a:r>
            <a:endParaRPr sz="4400" dirty="0"/>
          </a:p>
        </p:txBody>
      </p:sp>
      <p:pic>
        <p:nvPicPr>
          <p:cNvPr id="5123" name="Picture 3"/>
          <p:cNvPicPr>
            <a:picLocks noChangeAspect="1" noChangeArrowheads="1"/>
          </p:cNvPicPr>
          <p:nvPr/>
        </p:nvPicPr>
        <p:blipFill>
          <a:blip r:embed="rId2" cstate="print"/>
          <a:srcRect/>
          <a:stretch>
            <a:fillRect/>
          </a:stretch>
        </p:blipFill>
        <p:spPr bwMode="auto">
          <a:xfrm>
            <a:off x="0" y="1447800"/>
            <a:ext cx="7124700" cy="43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921243" cy="492443"/>
          </a:xfrm>
          <a:ln>
            <a:solidFill>
              <a:schemeClr val="accent1"/>
            </a:solidFill>
          </a:ln>
        </p:spPr>
        <p:txBody>
          <a:bodyPr/>
          <a:lstStyle/>
          <a:p>
            <a:pPr algn="ctr"/>
            <a:r>
              <a:rPr lang="id-ID" sz="3200" b="1" dirty="0" smtClean="0"/>
              <a:t>HASIL TAMPILAN ABOUT JOURNAL</a:t>
            </a:r>
            <a:endParaRPr lang="id-ID" sz="3200" b="1" dirty="0"/>
          </a:p>
        </p:txBody>
      </p:sp>
      <p:pic>
        <p:nvPicPr>
          <p:cNvPr id="10242" name="Picture 2"/>
          <p:cNvPicPr>
            <a:picLocks noChangeAspect="1" noChangeArrowheads="1"/>
          </p:cNvPicPr>
          <p:nvPr/>
        </p:nvPicPr>
        <p:blipFill>
          <a:blip r:embed="rId2" cstate="print"/>
          <a:srcRect/>
          <a:stretch>
            <a:fillRect/>
          </a:stretch>
        </p:blipFill>
        <p:spPr bwMode="auto">
          <a:xfrm>
            <a:off x="990600" y="1295400"/>
            <a:ext cx="7315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6939" y="750824"/>
            <a:ext cx="6359525" cy="696595"/>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 </a:t>
            </a:r>
            <a:r>
              <a:rPr sz="4400" spc="-235" dirty="0"/>
              <a:t>Journal </a:t>
            </a:r>
            <a:r>
              <a:rPr sz="4400" spc="-250" dirty="0"/>
              <a:t>-&gt;</a:t>
            </a:r>
            <a:r>
              <a:rPr sz="4400" spc="-310" dirty="0"/>
              <a:t> </a:t>
            </a:r>
            <a:r>
              <a:rPr sz="4400" spc="-215" dirty="0"/>
              <a:t>Contact</a:t>
            </a:r>
            <a:endParaRPr sz="4400"/>
          </a:p>
        </p:txBody>
      </p:sp>
      <p:sp>
        <p:nvSpPr>
          <p:cNvPr id="4" name="object 4"/>
          <p:cNvSpPr txBox="1"/>
          <p:nvPr/>
        </p:nvSpPr>
        <p:spPr>
          <a:xfrm>
            <a:off x="8740267" y="1802638"/>
            <a:ext cx="2502535" cy="1708785"/>
          </a:xfrm>
          <a:prstGeom prst="rect">
            <a:avLst/>
          </a:prstGeom>
        </p:spPr>
        <p:txBody>
          <a:bodyPr vert="horz" wrap="square" lIns="0" tIns="48895" rIns="0" bIns="0" rtlCol="0">
            <a:spAutoFit/>
          </a:bodyPr>
          <a:lstStyle/>
          <a:p>
            <a:pPr marL="241300" marR="5080" indent="-228600">
              <a:lnSpc>
                <a:spcPct val="90000"/>
              </a:lnSpc>
              <a:spcBef>
                <a:spcPts val="385"/>
              </a:spcBef>
              <a:buFont typeface="Arial"/>
              <a:buChar char="•"/>
              <a:tabLst>
                <a:tab pos="241300" algn="l"/>
              </a:tabLst>
            </a:pPr>
            <a:r>
              <a:rPr sz="2400" b="1" spc="-10" dirty="0">
                <a:latin typeface="Carlito"/>
                <a:cs typeface="Carlito"/>
              </a:rPr>
              <a:t>Contact </a:t>
            </a:r>
            <a:r>
              <a:rPr sz="2400" spc="-5" dirty="0">
                <a:latin typeface="Carlito"/>
                <a:cs typeface="Carlito"/>
              </a:rPr>
              <a:t>diisi  </a:t>
            </a:r>
            <a:r>
              <a:rPr sz="2400" spc="-15" dirty="0">
                <a:latin typeface="Carlito"/>
                <a:cs typeface="Carlito"/>
              </a:rPr>
              <a:t>dengan </a:t>
            </a:r>
            <a:r>
              <a:rPr sz="2400" spc="-5" dirty="0">
                <a:latin typeface="Carlito"/>
                <a:cs typeface="Carlito"/>
              </a:rPr>
              <a:t>identitas  </a:t>
            </a:r>
            <a:r>
              <a:rPr sz="2400" i="1" spc="-5" dirty="0">
                <a:latin typeface="Carlito"/>
                <a:cs typeface="Carlito"/>
              </a:rPr>
              <a:t>editor </a:t>
            </a:r>
            <a:r>
              <a:rPr sz="2400" i="1" dirty="0">
                <a:latin typeface="Carlito"/>
                <a:cs typeface="Carlito"/>
              </a:rPr>
              <a:t>in </a:t>
            </a:r>
            <a:r>
              <a:rPr sz="2400" i="1" spc="-5" dirty="0">
                <a:latin typeface="Carlito"/>
                <a:cs typeface="Carlito"/>
              </a:rPr>
              <a:t>chief </a:t>
            </a:r>
            <a:r>
              <a:rPr sz="2400" spc="-5" dirty="0">
                <a:latin typeface="Carlito"/>
                <a:cs typeface="Carlito"/>
              </a:rPr>
              <a:t>dan  </a:t>
            </a:r>
            <a:r>
              <a:rPr sz="2400" i="1" spc="-5" dirty="0">
                <a:latin typeface="Carlito"/>
                <a:cs typeface="Carlito"/>
              </a:rPr>
              <a:t>technical</a:t>
            </a:r>
            <a:r>
              <a:rPr sz="2400" i="1" spc="-60" dirty="0">
                <a:latin typeface="Carlito"/>
                <a:cs typeface="Carlito"/>
              </a:rPr>
              <a:t> </a:t>
            </a:r>
            <a:r>
              <a:rPr sz="2400" i="1" spc="-5" dirty="0">
                <a:latin typeface="Carlito"/>
                <a:cs typeface="Carlito"/>
              </a:rPr>
              <a:t>support</a:t>
            </a:r>
            <a:r>
              <a:rPr sz="2400" spc="-5" dirty="0">
                <a:latin typeface="Carlito"/>
                <a:cs typeface="Carlito"/>
              </a:rPr>
              <a:t>/  </a:t>
            </a:r>
            <a:r>
              <a:rPr sz="2400" i="1" spc="-5" dirty="0">
                <a:latin typeface="Carlito"/>
                <a:cs typeface="Carlito"/>
              </a:rPr>
              <a:t>journal</a:t>
            </a:r>
            <a:r>
              <a:rPr sz="2400" i="1" spc="-30" dirty="0">
                <a:latin typeface="Carlito"/>
                <a:cs typeface="Carlito"/>
              </a:rPr>
              <a:t> </a:t>
            </a:r>
            <a:r>
              <a:rPr sz="2400" i="1" dirty="0">
                <a:latin typeface="Carlito"/>
                <a:cs typeface="Carlito"/>
              </a:rPr>
              <a:t>manager</a:t>
            </a:r>
            <a:endParaRPr sz="2400">
              <a:latin typeface="Carlito"/>
              <a:cs typeface="Carlito"/>
            </a:endParaRPr>
          </a:p>
        </p:txBody>
      </p:sp>
      <p:pic>
        <p:nvPicPr>
          <p:cNvPr id="6146" name="Picture 2"/>
          <p:cNvPicPr>
            <a:picLocks noChangeAspect="1" noChangeArrowheads="1"/>
          </p:cNvPicPr>
          <p:nvPr/>
        </p:nvPicPr>
        <p:blipFill>
          <a:blip r:embed="rId2" cstate="print"/>
          <a:srcRect/>
          <a:stretch>
            <a:fillRect/>
          </a:stretch>
        </p:blipFill>
        <p:spPr bwMode="auto">
          <a:xfrm>
            <a:off x="914400" y="1371600"/>
            <a:ext cx="7239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a:stretch>
            <a:fillRect/>
          </a:stretch>
        </p:blipFill>
        <p:spPr bwMode="auto">
          <a:xfrm>
            <a:off x="228600" y="1676400"/>
            <a:ext cx="8220075" cy="4267200"/>
          </a:xfrm>
          <a:prstGeom prst="rect">
            <a:avLst/>
          </a:prstGeom>
          <a:noFill/>
          <a:ln w="9525">
            <a:noFill/>
            <a:miter lim="800000"/>
            <a:headEnd/>
            <a:tailEnd/>
          </a:ln>
        </p:spPr>
      </p:pic>
      <p:sp>
        <p:nvSpPr>
          <p:cNvPr id="6" name="Title 1"/>
          <p:cNvSpPr>
            <a:spLocks noGrp="1"/>
          </p:cNvSpPr>
          <p:nvPr>
            <p:ph type="title"/>
          </p:nvPr>
        </p:nvSpPr>
        <p:spPr>
          <a:xfrm>
            <a:off x="152400" y="691515"/>
            <a:ext cx="8534400" cy="984885"/>
          </a:xfrm>
          <a:ln>
            <a:solidFill>
              <a:schemeClr val="accent1"/>
            </a:solidFill>
          </a:ln>
        </p:spPr>
        <p:txBody>
          <a:bodyPr/>
          <a:lstStyle/>
          <a:p>
            <a:pPr algn="l"/>
            <a:r>
              <a:rPr lang="id-ID" sz="3200" b="1" dirty="0" smtClean="0"/>
              <a:t>HASIL TAMPILAN PRINCIPAL CONTACT DAN SUPPORT CONTACT</a:t>
            </a:r>
            <a:endParaRPr lang="id-ID"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838200"/>
            <a:ext cx="5988050" cy="696595"/>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 </a:t>
            </a:r>
            <a:r>
              <a:rPr sz="4400" spc="-245" dirty="0"/>
              <a:t>Jurnal </a:t>
            </a:r>
            <a:r>
              <a:rPr sz="4400" spc="-250" dirty="0"/>
              <a:t>-&gt;</a:t>
            </a:r>
            <a:r>
              <a:rPr sz="4400" spc="-310" dirty="0"/>
              <a:t> </a:t>
            </a:r>
            <a:r>
              <a:rPr sz="4400" spc="-235" dirty="0"/>
              <a:t>Section</a:t>
            </a:r>
            <a:endParaRPr sz="4400" dirty="0"/>
          </a:p>
        </p:txBody>
      </p:sp>
      <p:sp>
        <p:nvSpPr>
          <p:cNvPr id="4" name="object 4"/>
          <p:cNvSpPr txBox="1"/>
          <p:nvPr/>
        </p:nvSpPr>
        <p:spPr>
          <a:xfrm>
            <a:off x="7834376" y="1808733"/>
            <a:ext cx="3284220" cy="1397177"/>
          </a:xfrm>
          <a:prstGeom prst="rect">
            <a:avLst/>
          </a:prstGeom>
        </p:spPr>
        <p:txBody>
          <a:bodyPr vert="horz" wrap="square" lIns="0" tIns="12065" rIns="0" bIns="0" rtlCol="0">
            <a:spAutoFit/>
          </a:bodyPr>
          <a:lstStyle/>
          <a:p>
            <a:pPr marL="241300" indent="-229235">
              <a:lnSpc>
                <a:spcPts val="2510"/>
              </a:lnSpc>
              <a:spcBef>
                <a:spcPts val="95"/>
              </a:spcBef>
              <a:buFont typeface="Arial"/>
              <a:buChar char="•"/>
              <a:tabLst>
                <a:tab pos="241300" algn="l"/>
                <a:tab pos="241935" algn="l"/>
              </a:tabLst>
            </a:pPr>
            <a:r>
              <a:rPr sz="2200" b="1" spc="-5" dirty="0">
                <a:latin typeface="Carlito"/>
                <a:cs typeface="Carlito"/>
              </a:rPr>
              <a:t>Section </a:t>
            </a:r>
            <a:r>
              <a:rPr sz="2200" spc="-10" dirty="0">
                <a:latin typeface="Carlito"/>
                <a:cs typeface="Carlito"/>
              </a:rPr>
              <a:t>diisi </a:t>
            </a:r>
            <a:r>
              <a:rPr sz="2200" spc="-15" dirty="0">
                <a:latin typeface="Carlito"/>
                <a:cs typeface="Carlito"/>
              </a:rPr>
              <a:t>dengan</a:t>
            </a:r>
            <a:endParaRPr sz="2200" dirty="0">
              <a:latin typeface="Carlito"/>
              <a:cs typeface="Carlito"/>
            </a:endParaRPr>
          </a:p>
          <a:p>
            <a:pPr marL="241300">
              <a:lnSpc>
                <a:spcPts val="2510"/>
              </a:lnSpc>
            </a:pPr>
            <a:r>
              <a:rPr sz="2200" spc="-20" dirty="0">
                <a:latin typeface="Carlito"/>
                <a:cs typeface="Carlito"/>
              </a:rPr>
              <a:t>kategori</a:t>
            </a:r>
            <a:r>
              <a:rPr sz="2200" spc="5" dirty="0">
                <a:latin typeface="Carlito"/>
                <a:cs typeface="Carlito"/>
              </a:rPr>
              <a:t> </a:t>
            </a:r>
            <a:r>
              <a:rPr sz="2200" spc="-10" dirty="0">
                <a:latin typeface="Carlito"/>
                <a:cs typeface="Carlito"/>
              </a:rPr>
              <a:t>terbitan.</a:t>
            </a:r>
            <a:endParaRPr sz="2200" dirty="0">
              <a:latin typeface="Carlito"/>
              <a:cs typeface="Carlito"/>
            </a:endParaRPr>
          </a:p>
          <a:p>
            <a:pPr marL="241300" marR="5080" indent="-229235">
              <a:lnSpc>
                <a:spcPts val="2380"/>
              </a:lnSpc>
              <a:spcBef>
                <a:spcPts val="1030"/>
              </a:spcBef>
              <a:buFont typeface="Arial"/>
              <a:buChar char="•"/>
              <a:tabLst>
                <a:tab pos="241300" algn="l"/>
                <a:tab pos="241935" algn="l"/>
              </a:tabLst>
            </a:pPr>
            <a:r>
              <a:rPr sz="2200" spc="-15" dirty="0" err="1">
                <a:latin typeface="Carlito"/>
                <a:cs typeface="Carlito"/>
              </a:rPr>
              <a:t>Misalnya</a:t>
            </a:r>
            <a:r>
              <a:rPr sz="2200" spc="-15" dirty="0">
                <a:latin typeface="Carlito"/>
                <a:cs typeface="Carlito"/>
              </a:rPr>
              <a:t> </a:t>
            </a:r>
            <a:r>
              <a:rPr sz="2200" spc="-15" dirty="0" smtClean="0">
                <a:latin typeface="Carlito"/>
                <a:cs typeface="Carlito"/>
              </a:rPr>
              <a:t>Front Matter, Back Matter </a:t>
            </a:r>
            <a:r>
              <a:rPr sz="2200" spc="-45" dirty="0" smtClean="0">
                <a:latin typeface="Carlito"/>
                <a:cs typeface="Carlito"/>
              </a:rPr>
              <a:t>,  </a:t>
            </a:r>
            <a:r>
              <a:rPr sz="2200" spc="-5" dirty="0">
                <a:latin typeface="Carlito"/>
                <a:cs typeface="Carlito"/>
              </a:rPr>
              <a:t>dll.</a:t>
            </a:r>
            <a:endParaRPr sz="2200" dirty="0">
              <a:latin typeface="Carlito"/>
              <a:cs typeface="Carlito"/>
            </a:endParaRPr>
          </a:p>
        </p:txBody>
      </p:sp>
      <p:pic>
        <p:nvPicPr>
          <p:cNvPr id="7170" name="Picture 2"/>
          <p:cNvPicPr>
            <a:picLocks noChangeAspect="1" noChangeArrowheads="1"/>
          </p:cNvPicPr>
          <p:nvPr/>
        </p:nvPicPr>
        <p:blipFill>
          <a:blip r:embed="rId2" cstate="print"/>
          <a:srcRect/>
          <a:stretch>
            <a:fillRect/>
          </a:stretch>
        </p:blipFill>
        <p:spPr bwMode="auto">
          <a:xfrm>
            <a:off x="457200" y="1676400"/>
            <a:ext cx="709612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685800"/>
            <a:ext cx="4800600" cy="1244571"/>
          </a:xfrm>
          <a:prstGeom prst="rect">
            <a:avLst/>
          </a:prstGeom>
        </p:spPr>
        <p:txBody>
          <a:bodyPr vert="horz" wrap="square" lIns="0" tIns="13335" rIns="0" bIns="0" rtlCol="0">
            <a:spAutoFit/>
          </a:bodyPr>
          <a:lstStyle/>
          <a:p>
            <a:pPr marL="12700">
              <a:lnSpc>
                <a:spcPct val="100000"/>
              </a:lnSpc>
              <a:spcBef>
                <a:spcPts val="105"/>
              </a:spcBef>
            </a:pPr>
            <a:r>
              <a:rPr sz="4000" spc="-200" dirty="0"/>
              <a:t>Setting </a:t>
            </a:r>
            <a:r>
              <a:rPr sz="4000" spc="-250" dirty="0"/>
              <a:t>-&gt; </a:t>
            </a:r>
            <a:r>
              <a:rPr sz="4000" spc="-215" dirty="0"/>
              <a:t>Website </a:t>
            </a:r>
            <a:r>
              <a:rPr sz="4000" spc="-250" dirty="0"/>
              <a:t>-&gt;</a:t>
            </a:r>
            <a:r>
              <a:rPr sz="4000" spc="-325" dirty="0"/>
              <a:t> </a:t>
            </a:r>
            <a:r>
              <a:rPr sz="4000" spc="-260" dirty="0" smtClean="0"/>
              <a:t>Appearance</a:t>
            </a:r>
            <a:r>
              <a:rPr lang="id-ID" sz="4000" spc="-250" dirty="0" smtClean="0"/>
              <a:t> -&gt;</a:t>
            </a:r>
            <a:r>
              <a:rPr lang="id-ID" sz="4000" spc="-325" dirty="0" smtClean="0"/>
              <a:t> </a:t>
            </a:r>
            <a:r>
              <a:rPr lang="id-ID" sz="4000" spc="-260" dirty="0" smtClean="0"/>
              <a:t>Theme</a:t>
            </a:r>
            <a:endParaRPr sz="4000" dirty="0"/>
          </a:p>
        </p:txBody>
      </p:sp>
      <p:sp>
        <p:nvSpPr>
          <p:cNvPr id="3" name="object 3"/>
          <p:cNvSpPr txBox="1"/>
          <p:nvPr/>
        </p:nvSpPr>
        <p:spPr>
          <a:xfrm>
            <a:off x="304800" y="2133600"/>
            <a:ext cx="2540635" cy="2376163"/>
          </a:xfrm>
          <a:prstGeom prst="rect">
            <a:avLst/>
          </a:prstGeom>
        </p:spPr>
        <p:txBody>
          <a:bodyPr vert="horz" wrap="square" lIns="0" tIns="48895" rIns="0" bIns="0" rtlCol="0">
            <a:spAutoFit/>
          </a:bodyPr>
          <a:lstStyle/>
          <a:p>
            <a:pPr marL="241300" marR="5080" indent="-228600">
              <a:lnSpc>
                <a:spcPct val="90000"/>
              </a:lnSpc>
              <a:spcBef>
                <a:spcPts val="385"/>
              </a:spcBef>
              <a:buFont typeface="Arial"/>
              <a:buChar char="•"/>
              <a:tabLst>
                <a:tab pos="241300" algn="l"/>
              </a:tabLst>
            </a:pPr>
            <a:r>
              <a:rPr sz="2400" dirty="0">
                <a:latin typeface="Carlito"/>
                <a:cs typeface="Carlito"/>
              </a:rPr>
              <a:t>Menu</a:t>
            </a:r>
            <a:r>
              <a:rPr sz="2400" spc="-90" dirty="0">
                <a:latin typeface="Carlito"/>
                <a:cs typeface="Carlito"/>
              </a:rPr>
              <a:t> </a:t>
            </a:r>
            <a:r>
              <a:rPr sz="2400" spc="-5" dirty="0">
                <a:latin typeface="Carlito"/>
                <a:cs typeface="Carlito"/>
              </a:rPr>
              <a:t>Appearance  </a:t>
            </a:r>
            <a:r>
              <a:rPr sz="2400" dirty="0">
                <a:latin typeface="Carlito"/>
                <a:cs typeface="Carlito"/>
              </a:rPr>
              <a:t>berisi </a:t>
            </a:r>
            <a:r>
              <a:rPr sz="2400" spc="-15" dirty="0" err="1">
                <a:latin typeface="Carlito"/>
                <a:cs typeface="Carlito"/>
              </a:rPr>
              <a:t>pengaturan</a:t>
            </a:r>
            <a:r>
              <a:rPr sz="2400" spc="-15" dirty="0">
                <a:latin typeface="Carlito"/>
                <a:cs typeface="Carlito"/>
              </a:rPr>
              <a:t>  </a:t>
            </a:r>
            <a:r>
              <a:rPr sz="2400" spc="-10" dirty="0" err="1" smtClean="0">
                <a:latin typeface="Carlito"/>
                <a:cs typeface="Carlito"/>
              </a:rPr>
              <a:t>tema</a:t>
            </a:r>
            <a:r>
              <a:rPr sz="2400" spc="-10" dirty="0" smtClean="0">
                <a:latin typeface="Carlito"/>
                <a:cs typeface="Carlito"/>
              </a:rPr>
              <a:t>  </a:t>
            </a:r>
            <a:r>
              <a:rPr sz="2400" spc="-5" dirty="0" err="1" smtClean="0">
                <a:latin typeface="Carlito"/>
                <a:cs typeface="Carlito"/>
              </a:rPr>
              <a:t>tampilan</a:t>
            </a:r>
            <a:r>
              <a:rPr sz="2400" spc="-5" dirty="0" smtClean="0">
                <a:latin typeface="Carlito"/>
                <a:cs typeface="Carlito"/>
              </a:rPr>
              <a:t>, </a:t>
            </a:r>
            <a:r>
              <a:rPr lang="id-ID" sz="2400" spc="-5" dirty="0" smtClean="0">
                <a:latin typeface="Carlito"/>
                <a:cs typeface="Carlito"/>
              </a:rPr>
              <a:t>Fonts, Warna</a:t>
            </a:r>
            <a:r>
              <a:rPr sz="2400" spc="-5" dirty="0" smtClean="0">
                <a:latin typeface="Carlito"/>
                <a:cs typeface="Carlito"/>
              </a:rPr>
              <a:t> </a:t>
            </a:r>
            <a:r>
              <a:rPr sz="2400" spc="-5" dirty="0" err="1" smtClean="0">
                <a:latin typeface="Carlito"/>
                <a:cs typeface="Carlito"/>
              </a:rPr>
              <a:t>dan</a:t>
            </a:r>
            <a:r>
              <a:rPr sz="2400" spc="-10" dirty="0" smtClean="0">
                <a:latin typeface="Carlito"/>
                <a:cs typeface="Carlito"/>
              </a:rPr>
              <a:t> </a:t>
            </a:r>
            <a:r>
              <a:rPr sz="2400" spc="-5" dirty="0">
                <a:latin typeface="Carlito"/>
                <a:cs typeface="Carlito"/>
              </a:rPr>
              <a:t>lain-lain.</a:t>
            </a:r>
            <a:endParaRPr sz="2400" dirty="0">
              <a:latin typeface="Carlito"/>
              <a:cs typeface="Carlito"/>
            </a:endParaRPr>
          </a:p>
        </p:txBody>
      </p:sp>
      <p:pic>
        <p:nvPicPr>
          <p:cNvPr id="8194" name="Picture 2"/>
          <p:cNvPicPr>
            <a:picLocks noChangeAspect="1" noChangeArrowheads="1"/>
          </p:cNvPicPr>
          <p:nvPr/>
        </p:nvPicPr>
        <p:blipFill>
          <a:blip r:embed="rId2" cstate="print"/>
          <a:srcRect/>
          <a:stretch>
            <a:fillRect/>
          </a:stretch>
        </p:blipFill>
        <p:spPr bwMode="auto">
          <a:xfrm>
            <a:off x="4953000" y="914400"/>
            <a:ext cx="6472237" cy="4876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3674853" cy="430887"/>
          </a:xfrm>
        </p:spPr>
        <p:txBody>
          <a:bodyPr/>
          <a:lstStyle/>
          <a:p>
            <a:r>
              <a:rPr lang="en-ID" sz="2800" dirty="0" smtClean="0"/>
              <a:t>PROFIL</a:t>
            </a:r>
            <a:endParaRPr lang="en-US" sz="2800" dirty="0"/>
          </a:p>
        </p:txBody>
      </p:sp>
      <p:sp>
        <p:nvSpPr>
          <p:cNvPr id="3" name="Content Placeholder 2"/>
          <p:cNvSpPr>
            <a:spLocks noGrp="1"/>
          </p:cNvSpPr>
          <p:nvPr>
            <p:ph idx="1"/>
          </p:nvPr>
        </p:nvSpPr>
        <p:spPr>
          <a:xfrm>
            <a:off x="609600" y="1524000"/>
            <a:ext cx="8153400" cy="3877985"/>
          </a:xfrm>
        </p:spPr>
        <p:txBody>
          <a:bodyPr/>
          <a:lstStyle/>
          <a:p>
            <a:pPr marL="0" indent="0">
              <a:buNone/>
            </a:pPr>
            <a:r>
              <a:rPr lang="en-ID" dirty="0" err="1" smtClean="0">
                <a:latin typeface="Arial" pitchFamily="34" charset="0"/>
                <a:cs typeface="Arial" pitchFamily="34" charset="0"/>
              </a:rPr>
              <a:t>Nama</a:t>
            </a:r>
            <a:r>
              <a:rPr lang="en-ID" dirty="0" smtClean="0">
                <a:latin typeface="Arial" pitchFamily="34" charset="0"/>
                <a:cs typeface="Arial" pitchFamily="34" charset="0"/>
              </a:rPr>
              <a:t>			: </a:t>
            </a:r>
            <a:r>
              <a:rPr lang="en-ID" dirty="0" err="1" smtClean="0">
                <a:latin typeface="Arial" pitchFamily="34" charset="0"/>
                <a:cs typeface="Arial" pitchFamily="34" charset="0"/>
              </a:rPr>
              <a:t>M.Ibraar</a:t>
            </a:r>
            <a:r>
              <a:rPr lang="en-ID" dirty="0" smtClean="0">
                <a:latin typeface="Arial" pitchFamily="34" charset="0"/>
                <a:cs typeface="Arial" pitchFamily="34" charset="0"/>
              </a:rPr>
              <a:t> </a:t>
            </a:r>
            <a:r>
              <a:rPr lang="en-ID" dirty="0" err="1" smtClean="0">
                <a:latin typeface="Arial" pitchFamily="34" charset="0"/>
                <a:cs typeface="Arial" pitchFamily="34" charset="0"/>
              </a:rPr>
              <a:t>Ayatullah</a:t>
            </a:r>
            <a:endParaRPr lang="en-ID" dirty="0" smtClean="0">
              <a:latin typeface="Arial" pitchFamily="34" charset="0"/>
              <a:cs typeface="Arial" pitchFamily="34" charset="0"/>
            </a:endParaRPr>
          </a:p>
          <a:p>
            <a:pPr marL="0" indent="0">
              <a:buNone/>
            </a:pPr>
            <a:r>
              <a:rPr lang="en-ID" dirty="0" smtClean="0">
                <a:latin typeface="Arial" pitchFamily="34" charset="0"/>
                <a:cs typeface="Arial" pitchFamily="34" charset="0"/>
              </a:rPr>
              <a:t>TTL			: </a:t>
            </a:r>
            <a:r>
              <a:rPr lang="en-ID" dirty="0" err="1" smtClean="0">
                <a:latin typeface="Arial" pitchFamily="34" charset="0"/>
                <a:cs typeface="Arial" pitchFamily="34" charset="0"/>
              </a:rPr>
              <a:t>Sanggau</a:t>
            </a:r>
            <a:r>
              <a:rPr lang="en-ID" dirty="0" smtClean="0">
                <a:latin typeface="Arial" pitchFamily="34" charset="0"/>
                <a:cs typeface="Arial" pitchFamily="34" charset="0"/>
              </a:rPr>
              <a:t>, 21 Mei 1994</a:t>
            </a:r>
          </a:p>
          <a:p>
            <a:pPr marL="0" indent="0">
              <a:buNone/>
            </a:pPr>
            <a:r>
              <a:rPr lang="en-ID" dirty="0" err="1" smtClean="0">
                <a:latin typeface="Arial" pitchFamily="34" charset="0"/>
                <a:cs typeface="Arial" pitchFamily="34" charset="0"/>
              </a:rPr>
              <a:t>Alamat</a:t>
            </a:r>
            <a:r>
              <a:rPr lang="en-ID" dirty="0" smtClean="0">
                <a:latin typeface="Arial" pitchFamily="34" charset="0"/>
                <a:cs typeface="Arial" pitchFamily="34" charset="0"/>
              </a:rPr>
              <a:t>			: Jl. Abdul </a:t>
            </a:r>
            <a:r>
              <a:rPr lang="en-ID" dirty="0" err="1" smtClean="0">
                <a:latin typeface="Arial" pitchFamily="34" charset="0"/>
                <a:cs typeface="Arial" pitchFamily="34" charset="0"/>
              </a:rPr>
              <a:t>Gani</a:t>
            </a:r>
            <a:r>
              <a:rPr lang="en-ID" dirty="0" smtClean="0">
                <a:latin typeface="Arial" pitchFamily="34" charset="0"/>
                <a:cs typeface="Arial" pitchFamily="34" charset="0"/>
              </a:rPr>
              <a:t> GG. </a:t>
            </a:r>
            <a:r>
              <a:rPr lang="en-ID" dirty="0" err="1" smtClean="0">
                <a:latin typeface="Arial" pitchFamily="34" charset="0"/>
                <a:cs typeface="Arial" pitchFamily="34" charset="0"/>
              </a:rPr>
              <a:t>Tekam</a:t>
            </a:r>
            <a:r>
              <a:rPr lang="en-ID" dirty="0" smtClean="0">
                <a:latin typeface="Arial" pitchFamily="34" charset="0"/>
                <a:cs typeface="Arial" pitchFamily="34" charset="0"/>
              </a:rPr>
              <a:t> </a:t>
            </a:r>
            <a:r>
              <a:rPr lang="en-ID" dirty="0" err="1" smtClean="0">
                <a:latin typeface="Arial" pitchFamily="34" charset="0"/>
                <a:cs typeface="Arial" pitchFamily="34" charset="0"/>
              </a:rPr>
              <a:t>Desa</a:t>
            </a:r>
            <a:r>
              <a:rPr lang="en-ID" dirty="0" smtClean="0">
                <a:latin typeface="Arial" pitchFamily="34" charset="0"/>
                <a:cs typeface="Arial" pitchFamily="34" charset="0"/>
              </a:rPr>
              <a:t> </a:t>
            </a:r>
            <a:r>
              <a:rPr lang="en-ID" dirty="0" err="1" smtClean="0">
                <a:latin typeface="Arial" pitchFamily="34" charset="0"/>
                <a:cs typeface="Arial" pitchFamily="34" charset="0"/>
              </a:rPr>
              <a:t>Belitang</a:t>
            </a:r>
            <a:r>
              <a:rPr lang="en-ID" dirty="0" smtClean="0">
                <a:latin typeface="Arial" pitchFamily="34" charset="0"/>
                <a:cs typeface="Arial" pitchFamily="34" charset="0"/>
              </a:rPr>
              <a:t> II </a:t>
            </a:r>
          </a:p>
          <a:p>
            <a:pPr marL="0" indent="0">
              <a:buNone/>
            </a:pPr>
            <a:r>
              <a:rPr lang="en-ID" dirty="0">
                <a:latin typeface="Arial" pitchFamily="34" charset="0"/>
                <a:cs typeface="Arial" pitchFamily="34" charset="0"/>
              </a:rPr>
              <a:t>	 </a:t>
            </a:r>
            <a:r>
              <a:rPr lang="en-ID" dirty="0" smtClean="0">
                <a:latin typeface="Arial" pitchFamily="34" charset="0"/>
                <a:cs typeface="Arial" pitchFamily="34" charset="0"/>
              </a:rPr>
              <a:t>		  </a:t>
            </a:r>
            <a:r>
              <a:rPr lang="en-ID" dirty="0" err="1" smtClean="0">
                <a:latin typeface="Arial" pitchFamily="34" charset="0"/>
                <a:cs typeface="Arial" pitchFamily="34" charset="0"/>
              </a:rPr>
              <a:t>Kecamatan</a:t>
            </a:r>
            <a:r>
              <a:rPr lang="en-ID" dirty="0" smtClean="0">
                <a:latin typeface="Arial" pitchFamily="34" charset="0"/>
                <a:cs typeface="Arial" pitchFamily="34" charset="0"/>
              </a:rPr>
              <a:t> </a:t>
            </a:r>
            <a:r>
              <a:rPr lang="en-ID" dirty="0" err="1" smtClean="0">
                <a:latin typeface="Arial" pitchFamily="34" charset="0"/>
                <a:cs typeface="Arial" pitchFamily="34" charset="0"/>
              </a:rPr>
              <a:t>Belitang</a:t>
            </a:r>
            <a:r>
              <a:rPr lang="en-ID" dirty="0" smtClean="0">
                <a:latin typeface="Arial" pitchFamily="34" charset="0"/>
                <a:cs typeface="Arial" pitchFamily="34" charset="0"/>
              </a:rPr>
              <a:t> </a:t>
            </a:r>
            <a:r>
              <a:rPr lang="en-ID" dirty="0" err="1" smtClean="0">
                <a:latin typeface="Arial" pitchFamily="34" charset="0"/>
                <a:cs typeface="Arial" pitchFamily="34" charset="0"/>
              </a:rPr>
              <a:t>Kabupaten</a:t>
            </a:r>
            <a:r>
              <a:rPr lang="en-ID" dirty="0" smtClean="0">
                <a:latin typeface="Arial" pitchFamily="34" charset="0"/>
                <a:cs typeface="Arial" pitchFamily="34" charset="0"/>
              </a:rPr>
              <a:t> </a:t>
            </a:r>
            <a:r>
              <a:rPr lang="en-ID" dirty="0" err="1" smtClean="0">
                <a:latin typeface="Arial" pitchFamily="34" charset="0"/>
                <a:cs typeface="Arial" pitchFamily="34" charset="0"/>
              </a:rPr>
              <a:t>Sekadau</a:t>
            </a:r>
            <a:endParaRPr lang="en-ID" dirty="0" smtClean="0">
              <a:latin typeface="Arial" pitchFamily="34" charset="0"/>
              <a:cs typeface="Arial" pitchFamily="34" charset="0"/>
            </a:endParaRPr>
          </a:p>
          <a:p>
            <a:pPr marL="0" indent="0">
              <a:buNone/>
            </a:pPr>
            <a:r>
              <a:rPr lang="en-ID" dirty="0" smtClean="0">
                <a:latin typeface="Arial" pitchFamily="34" charset="0"/>
                <a:cs typeface="Arial" pitchFamily="34" charset="0"/>
              </a:rPr>
              <a:t>No HP			: </a:t>
            </a:r>
            <a:r>
              <a:rPr lang="id-ID" dirty="0" smtClean="0">
                <a:latin typeface="Arial" pitchFamily="34" charset="0"/>
                <a:cs typeface="Arial" pitchFamily="34" charset="0"/>
              </a:rPr>
              <a:t>081314119647</a:t>
            </a:r>
            <a:endParaRPr lang="en-ID" dirty="0" smtClean="0">
              <a:latin typeface="Arial" pitchFamily="34" charset="0"/>
              <a:cs typeface="Arial" pitchFamily="34" charset="0"/>
            </a:endParaRPr>
          </a:p>
          <a:p>
            <a:pPr marL="0" indent="0">
              <a:buNone/>
            </a:pPr>
            <a:r>
              <a:rPr lang="en-ID" dirty="0" err="1" smtClean="0">
                <a:latin typeface="Arial" pitchFamily="34" charset="0"/>
                <a:cs typeface="Arial" pitchFamily="34" charset="0"/>
              </a:rPr>
              <a:t>Alamat</a:t>
            </a:r>
            <a:r>
              <a:rPr lang="en-ID" dirty="0" smtClean="0">
                <a:latin typeface="Arial" pitchFamily="34" charset="0"/>
                <a:cs typeface="Arial" pitchFamily="34" charset="0"/>
              </a:rPr>
              <a:t> </a:t>
            </a:r>
            <a:r>
              <a:rPr lang="en-ID" dirty="0" err="1" smtClean="0">
                <a:latin typeface="Arial" pitchFamily="34" charset="0"/>
                <a:cs typeface="Arial" pitchFamily="34" charset="0"/>
              </a:rPr>
              <a:t>Rumah</a:t>
            </a:r>
            <a:r>
              <a:rPr lang="en-ID" dirty="0" smtClean="0">
                <a:latin typeface="Arial" pitchFamily="34" charset="0"/>
                <a:cs typeface="Arial" pitchFamily="34" charset="0"/>
              </a:rPr>
              <a:t>		: Jl. 28 </a:t>
            </a:r>
            <a:r>
              <a:rPr lang="en-ID" dirty="0" err="1" smtClean="0">
                <a:latin typeface="Arial" pitchFamily="34" charset="0"/>
                <a:cs typeface="Arial" pitchFamily="34" charset="0"/>
              </a:rPr>
              <a:t>Oktober</a:t>
            </a:r>
            <a:r>
              <a:rPr lang="en-ID" dirty="0" smtClean="0">
                <a:latin typeface="Arial" pitchFamily="34" charset="0"/>
                <a:cs typeface="Arial" pitchFamily="34" charset="0"/>
              </a:rPr>
              <a:t> </a:t>
            </a:r>
            <a:r>
              <a:rPr lang="en-ID" dirty="0" err="1" smtClean="0">
                <a:latin typeface="Arial" pitchFamily="34" charset="0"/>
                <a:cs typeface="Arial" pitchFamily="34" charset="0"/>
              </a:rPr>
              <a:t>Kelurahan</a:t>
            </a:r>
            <a:r>
              <a:rPr lang="en-ID" dirty="0" smtClean="0">
                <a:latin typeface="Arial" pitchFamily="34" charset="0"/>
                <a:cs typeface="Arial" pitchFamily="34" charset="0"/>
              </a:rPr>
              <a:t> </a:t>
            </a:r>
            <a:r>
              <a:rPr lang="en-ID" dirty="0" err="1" smtClean="0">
                <a:latin typeface="Arial" pitchFamily="34" charset="0"/>
                <a:cs typeface="Arial" pitchFamily="34" charset="0"/>
              </a:rPr>
              <a:t>Siantan</a:t>
            </a:r>
            <a:r>
              <a:rPr lang="en-ID" dirty="0" smtClean="0">
                <a:latin typeface="Arial" pitchFamily="34" charset="0"/>
                <a:cs typeface="Arial" pitchFamily="34" charset="0"/>
              </a:rPr>
              <a:t> </a:t>
            </a:r>
            <a:r>
              <a:rPr lang="en-ID" dirty="0" err="1" smtClean="0">
                <a:latin typeface="Arial" pitchFamily="34" charset="0"/>
                <a:cs typeface="Arial" pitchFamily="34" charset="0"/>
              </a:rPr>
              <a:t>Hulu</a:t>
            </a:r>
            <a:endParaRPr lang="en-ID" dirty="0" smtClean="0">
              <a:latin typeface="Arial" pitchFamily="34" charset="0"/>
              <a:cs typeface="Arial" pitchFamily="34" charset="0"/>
            </a:endParaRPr>
          </a:p>
          <a:p>
            <a:pPr marL="0" indent="0">
              <a:buNone/>
            </a:pPr>
            <a:r>
              <a:rPr lang="en-ID" dirty="0" smtClean="0">
                <a:latin typeface="Arial" pitchFamily="34" charset="0"/>
                <a:cs typeface="Arial" pitchFamily="34" charset="0"/>
              </a:rPr>
              <a:t>			  </a:t>
            </a:r>
            <a:r>
              <a:rPr lang="en-ID" dirty="0" err="1" smtClean="0">
                <a:latin typeface="Arial" pitchFamily="34" charset="0"/>
                <a:cs typeface="Arial" pitchFamily="34" charset="0"/>
              </a:rPr>
              <a:t>Kecamatan</a:t>
            </a:r>
            <a:r>
              <a:rPr lang="en-ID" dirty="0" smtClean="0">
                <a:latin typeface="Arial" pitchFamily="34" charset="0"/>
                <a:cs typeface="Arial" pitchFamily="34" charset="0"/>
              </a:rPr>
              <a:t> Pontianak Utara Kota Pontianak</a:t>
            </a:r>
            <a:endParaRPr lang="id-ID" dirty="0" smtClean="0">
              <a:latin typeface="Arial" pitchFamily="34" charset="0"/>
              <a:cs typeface="Arial" pitchFamily="34" charset="0"/>
            </a:endParaRPr>
          </a:p>
          <a:p>
            <a:r>
              <a:rPr lang="id-ID" dirty="0" smtClean="0">
                <a:latin typeface="Arial" pitchFamily="34" charset="0"/>
                <a:cs typeface="Arial" pitchFamily="34" charset="0"/>
              </a:rPr>
              <a:t>Alamat Sekarang		</a:t>
            </a:r>
            <a:r>
              <a:rPr lang="en-ID" dirty="0" smtClean="0">
                <a:latin typeface="Arial" pitchFamily="34" charset="0"/>
                <a:cs typeface="Arial" pitchFamily="34" charset="0"/>
              </a:rPr>
              <a:t>:</a:t>
            </a:r>
            <a:r>
              <a:rPr lang="id-ID" dirty="0" smtClean="0">
                <a:latin typeface="Arial" pitchFamily="34" charset="0"/>
                <a:cs typeface="Arial" pitchFamily="34" charset="0"/>
              </a:rPr>
              <a:t> Jl. Piet A. Tallo, Liliba-Kupang, NTT</a:t>
            </a:r>
            <a:endParaRPr lang="en-ID" dirty="0" smtClean="0">
              <a:latin typeface="Arial" pitchFamily="34" charset="0"/>
              <a:cs typeface="Arial" pitchFamily="34" charset="0"/>
            </a:endParaRPr>
          </a:p>
          <a:p>
            <a:pPr marL="0" indent="0">
              <a:buNone/>
            </a:pPr>
            <a:r>
              <a:rPr lang="en-ID" dirty="0" err="1" smtClean="0">
                <a:latin typeface="Arial" pitchFamily="34" charset="0"/>
                <a:cs typeface="Arial" pitchFamily="34" charset="0"/>
              </a:rPr>
              <a:t>Pekerjaan</a:t>
            </a:r>
            <a:r>
              <a:rPr lang="en-ID" dirty="0" smtClean="0">
                <a:latin typeface="Arial" pitchFamily="34" charset="0"/>
                <a:cs typeface="Arial" pitchFamily="34" charset="0"/>
              </a:rPr>
              <a:t>		: P</a:t>
            </a:r>
            <a:r>
              <a:rPr lang="id-ID" dirty="0" smtClean="0">
                <a:latin typeface="Arial" pitchFamily="34" charset="0"/>
                <a:cs typeface="Arial" pitchFamily="34" charset="0"/>
              </a:rPr>
              <a:t>ranata Laboratorium Pendidikan, Poltekkes </a:t>
            </a:r>
          </a:p>
          <a:p>
            <a:pPr marL="0" indent="0">
              <a:buNone/>
            </a:pPr>
            <a:r>
              <a:rPr lang="id-ID" dirty="0" smtClean="0">
                <a:latin typeface="Arial" pitchFamily="34" charset="0"/>
                <a:cs typeface="Arial" pitchFamily="34" charset="0"/>
              </a:rPr>
              <a:t>			  Kemenkes Kupang</a:t>
            </a:r>
            <a:endParaRPr lang="en-ID" dirty="0" smtClean="0">
              <a:latin typeface="Arial" pitchFamily="34" charset="0"/>
              <a:cs typeface="Arial" pitchFamily="34" charset="0"/>
            </a:endParaRPr>
          </a:p>
          <a:p>
            <a:pPr marL="0" indent="0">
              <a:buNone/>
            </a:pPr>
            <a:r>
              <a:rPr lang="en-ID" dirty="0" err="1" smtClean="0">
                <a:latin typeface="Arial" pitchFamily="34" charset="0"/>
                <a:cs typeface="Arial" pitchFamily="34" charset="0"/>
              </a:rPr>
              <a:t>Riwayat</a:t>
            </a:r>
            <a:r>
              <a:rPr lang="en-ID" dirty="0" smtClean="0">
                <a:latin typeface="Arial" pitchFamily="34" charset="0"/>
                <a:cs typeface="Arial" pitchFamily="34" charset="0"/>
              </a:rPr>
              <a:t> Tutor OJS	: 1. </a:t>
            </a:r>
            <a:r>
              <a:rPr lang="id-ID" dirty="0" smtClean="0">
                <a:latin typeface="Arial" pitchFamily="34" charset="0"/>
                <a:cs typeface="Arial" pitchFamily="34" charset="0"/>
              </a:rPr>
              <a:t>Anggota </a:t>
            </a:r>
            <a:r>
              <a:rPr lang="en-ID" dirty="0" smtClean="0">
                <a:latin typeface="Arial" pitchFamily="34" charset="0"/>
                <a:cs typeface="Arial" pitchFamily="34" charset="0"/>
              </a:rPr>
              <a:t>RJI PUSAT</a:t>
            </a:r>
          </a:p>
          <a:p>
            <a:pPr marL="0" indent="0">
              <a:buNone/>
            </a:pPr>
            <a:r>
              <a:rPr lang="en-ID" dirty="0">
                <a:latin typeface="Arial" pitchFamily="34" charset="0"/>
                <a:cs typeface="Arial" pitchFamily="34" charset="0"/>
              </a:rPr>
              <a:t>	</a:t>
            </a:r>
            <a:r>
              <a:rPr lang="en-ID" dirty="0" smtClean="0">
                <a:latin typeface="Arial" pitchFamily="34" charset="0"/>
                <a:cs typeface="Arial" pitchFamily="34" charset="0"/>
              </a:rPr>
              <a:t>	 	  2. Tim Tutor RJI </a:t>
            </a:r>
            <a:r>
              <a:rPr lang="id-ID" dirty="0" smtClean="0">
                <a:latin typeface="Arial" pitchFamily="34" charset="0"/>
                <a:cs typeface="Arial" pitchFamily="34" charset="0"/>
              </a:rPr>
              <a:t>NTT</a:t>
            </a:r>
            <a:endParaRPr lang="en-ID" dirty="0" smtClean="0">
              <a:latin typeface="Arial" pitchFamily="34" charset="0"/>
              <a:cs typeface="Arial" pitchFamily="34" charset="0"/>
            </a:endParaRPr>
          </a:p>
          <a:p>
            <a:pPr marL="0" indent="0">
              <a:buNone/>
            </a:pPr>
            <a:r>
              <a:rPr lang="en-ID" dirty="0" smtClean="0">
                <a:latin typeface="Arial" pitchFamily="34" charset="0"/>
                <a:cs typeface="Arial" pitchFamily="34" charset="0"/>
              </a:rPr>
              <a:t>Riwayat Pengelolaan Jurnal: Admin Jurnal </a:t>
            </a:r>
            <a:r>
              <a:rPr lang="id-ID" dirty="0" smtClean="0">
                <a:latin typeface="Arial" pitchFamily="34" charset="0"/>
                <a:cs typeface="Arial" pitchFamily="34" charset="0"/>
              </a:rPr>
              <a:t>Info Kesehatan</a:t>
            </a:r>
            <a:endParaRPr lang="en-ID" dirty="0" smtClean="0">
              <a:latin typeface="Arial" pitchFamily="34" charset="0"/>
              <a:cs typeface="Arial" pitchFamily="34" charset="0"/>
            </a:endParaRPr>
          </a:p>
          <a:p>
            <a:pPr marL="0" indent="0">
              <a:buNone/>
            </a:pPr>
            <a:r>
              <a:rPr lang="en-ID" dirty="0">
                <a:latin typeface="Arial" pitchFamily="34" charset="0"/>
                <a:cs typeface="Arial" pitchFamily="34" charset="0"/>
              </a:rPr>
              <a:t>	</a:t>
            </a:r>
            <a:r>
              <a:rPr lang="en-ID" dirty="0" smtClean="0">
                <a:latin typeface="Arial" pitchFamily="34" charset="0"/>
                <a:cs typeface="Arial" pitchFamily="34" charset="0"/>
              </a:rPr>
              <a:t>		  </a:t>
            </a:r>
            <a:r>
              <a:rPr lang="en-ID" dirty="0" smtClean="0"/>
              <a:t>		      </a:t>
            </a:r>
            <a:r>
              <a:rPr lang="en-ID" dirty="0"/>
              <a:t>	</a:t>
            </a:r>
            <a:r>
              <a:rPr lang="en-ID" dirty="0" smtClean="0"/>
              <a:t>		</a:t>
            </a:r>
            <a:endParaRPr lang="en-US" dirty="0"/>
          </a:p>
        </p:txBody>
      </p:sp>
      <p:grpSp>
        <p:nvGrpSpPr>
          <p:cNvPr id="4" name="Group 3"/>
          <p:cNvGrpSpPr/>
          <p:nvPr/>
        </p:nvGrpSpPr>
        <p:grpSpPr>
          <a:xfrm>
            <a:off x="8839200" y="0"/>
            <a:ext cx="3352800" cy="990600"/>
            <a:chOff x="8686800" y="-76200"/>
            <a:chExt cx="3505200" cy="1244556"/>
          </a:xfrm>
        </p:grpSpPr>
        <p:sp>
          <p:nvSpPr>
            <p:cNvPr id="5" name="Rectangle 4"/>
            <p:cNvSpPr/>
            <p:nvPr/>
          </p:nvSpPr>
          <p:spPr>
            <a:xfrm>
              <a:off x="8686800" y="-76200"/>
              <a:ext cx="3505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logoRJI-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39200" y="99970"/>
              <a:ext cx="3048000" cy="1068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7500" t="5555" r="834" b="3334"/>
          <a:stretch/>
        </p:blipFill>
        <p:spPr>
          <a:xfrm>
            <a:off x="8370086" y="2743200"/>
            <a:ext cx="1717543" cy="1120957"/>
          </a:xfrm>
          <a:prstGeom prst="rect">
            <a:avLst/>
          </a:prstGeom>
        </p:spPr>
      </p:pic>
      <p:pic>
        <p:nvPicPr>
          <p:cNvPr id="8" name="Picture 7"/>
          <p:cNvPicPr>
            <a:picLocks noChangeAspect="1"/>
          </p:cNvPicPr>
          <p:nvPr/>
        </p:nvPicPr>
        <p:blipFill rotWithShape="1">
          <a:blip r:embed="rId4" cstate="print">
            <a:extLst>
              <a:ext uri="{28A0092B-C50C-407E-A947-70E740481C1C}">
                <a14:useLocalDpi xmlns="" xmlns:a14="http://schemas.microsoft.com/office/drawing/2010/main" val="0"/>
              </a:ext>
            </a:extLst>
          </a:blip>
          <a:srcRect l="3334" t="4445" r="1665" b="2222"/>
          <a:stretch/>
        </p:blipFill>
        <p:spPr>
          <a:xfrm>
            <a:off x="8370086" y="1524000"/>
            <a:ext cx="1752600" cy="1202998"/>
          </a:xfrm>
          <a:prstGeom prst="rect">
            <a:avLst/>
          </a:prstGeom>
        </p:spPr>
      </p:pic>
      <p:pic>
        <p:nvPicPr>
          <p:cNvPr id="9" name="Picture 8"/>
          <p:cNvPicPr>
            <a:picLocks noChangeAspect="1"/>
          </p:cNvPicPr>
          <p:nvPr/>
        </p:nvPicPr>
        <p:blipFill rotWithShape="1">
          <a:blip r:embed="rId5" cstate="print">
            <a:extLst>
              <a:ext uri="{28A0092B-C50C-407E-A947-70E740481C1C}">
                <a14:useLocalDpi xmlns="" xmlns:a14="http://schemas.microsoft.com/office/drawing/2010/main" val="0"/>
              </a:ext>
            </a:extLst>
          </a:blip>
          <a:srcRect l="5000" t="2221" b="3334"/>
          <a:stretch/>
        </p:blipFill>
        <p:spPr>
          <a:xfrm>
            <a:off x="10087629" y="3429000"/>
            <a:ext cx="1635257" cy="1046147"/>
          </a:xfrm>
          <a:prstGeom prst="rect">
            <a:avLst/>
          </a:prstGeom>
        </p:spPr>
      </p:pic>
      <p:pic>
        <p:nvPicPr>
          <p:cNvPr id="11" name="Picture 10"/>
          <p:cNvPicPr>
            <a:picLocks noChangeAspect="1"/>
          </p:cNvPicPr>
          <p:nvPr/>
        </p:nvPicPr>
        <p:blipFill rotWithShape="1">
          <a:blip r:embed="rId6" cstate="print">
            <a:extLst>
              <a:ext uri="{28A0092B-C50C-407E-A947-70E740481C1C}">
                <a14:useLocalDpi xmlns="" xmlns:a14="http://schemas.microsoft.com/office/drawing/2010/main" val="0"/>
              </a:ext>
            </a:extLst>
          </a:blip>
          <a:srcRect l="5833" t="3333" b="3333"/>
          <a:stretch/>
        </p:blipFill>
        <p:spPr>
          <a:xfrm>
            <a:off x="10087629" y="1083441"/>
            <a:ext cx="1647171" cy="1202997"/>
          </a:xfrm>
          <a:prstGeom prst="rect">
            <a:avLst/>
          </a:prstGeom>
        </p:spPr>
      </p:pic>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0087629" y="2304165"/>
            <a:ext cx="1647171" cy="1127762"/>
          </a:xfrm>
          <a:prstGeom prst="rect">
            <a:avLst/>
          </a:prstGeom>
        </p:spPr>
      </p:pic>
    </p:spTree>
    <p:extLst>
      <p:ext uri="{BB962C8B-B14F-4D97-AF65-F5344CB8AC3E}">
        <p14:creationId xmlns="" xmlns:p14="http://schemas.microsoft.com/office/powerpoint/2010/main" val="38796435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50079"/>
            <a:ext cx="3048000" cy="3083921"/>
          </a:xfrm>
          <a:prstGeom prst="rect">
            <a:avLst/>
          </a:prstGeom>
        </p:spPr>
        <p:txBody>
          <a:bodyPr wrap="square">
            <a:spAutoFit/>
          </a:bodyPr>
          <a:lstStyle/>
          <a:p>
            <a:pPr marL="241300" marR="5080" indent="-228600">
              <a:lnSpc>
                <a:spcPct val="90000"/>
              </a:lnSpc>
              <a:spcBef>
                <a:spcPts val="385"/>
              </a:spcBef>
              <a:buFont typeface="Arial"/>
              <a:buChar char="•"/>
              <a:tabLst>
                <a:tab pos="241300" algn="l"/>
              </a:tabLst>
            </a:pPr>
            <a:r>
              <a:rPr lang="id-ID" sz="2400" dirty="0" smtClean="0">
                <a:latin typeface="Carlito"/>
                <a:cs typeface="Carlito"/>
              </a:rPr>
              <a:t>Menu</a:t>
            </a:r>
            <a:r>
              <a:rPr lang="id-ID" sz="2400" spc="-90" dirty="0" smtClean="0">
                <a:latin typeface="Carlito"/>
                <a:cs typeface="Carlito"/>
              </a:rPr>
              <a:t> </a:t>
            </a:r>
            <a:r>
              <a:rPr lang="id-ID" sz="2400" spc="-5" dirty="0" smtClean="0">
                <a:latin typeface="Carlito"/>
                <a:cs typeface="Carlito"/>
              </a:rPr>
              <a:t>Appearance setup  </a:t>
            </a:r>
            <a:r>
              <a:rPr lang="id-ID" sz="2400" dirty="0" smtClean="0">
                <a:latin typeface="Carlito"/>
                <a:cs typeface="Carlito"/>
              </a:rPr>
              <a:t>berisi logo, Jurnal Thumbnail, Home Image, Page Footer</a:t>
            </a:r>
            <a:r>
              <a:rPr lang="id-ID" sz="2400" spc="-15" dirty="0" smtClean="0">
                <a:latin typeface="Carlito"/>
                <a:cs typeface="Carlito"/>
              </a:rPr>
              <a:t>pengaturan  </a:t>
            </a:r>
            <a:r>
              <a:rPr lang="id-ID" sz="2400" spc="-10" dirty="0" smtClean="0">
                <a:latin typeface="Carlito"/>
                <a:cs typeface="Carlito"/>
              </a:rPr>
              <a:t>gambar </a:t>
            </a:r>
            <a:r>
              <a:rPr lang="id-ID" sz="2400" spc="-35" dirty="0" smtClean="0">
                <a:latin typeface="Carlito"/>
                <a:cs typeface="Carlito"/>
              </a:rPr>
              <a:t>header,  </a:t>
            </a:r>
            <a:r>
              <a:rPr lang="id-ID" sz="2400" spc="-45" dirty="0" smtClean="0">
                <a:latin typeface="Carlito"/>
                <a:cs typeface="Carlito"/>
              </a:rPr>
              <a:t>footer, side bar</a:t>
            </a:r>
            <a:r>
              <a:rPr lang="id-ID" sz="2400" spc="-10" dirty="0" smtClean="0">
                <a:latin typeface="Carlito"/>
                <a:cs typeface="Carlito"/>
              </a:rPr>
              <a:t>,  </a:t>
            </a:r>
            <a:r>
              <a:rPr lang="id-ID" sz="2400" spc="-5" dirty="0" smtClean="0">
                <a:latin typeface="Carlito"/>
                <a:cs typeface="Carlito"/>
              </a:rPr>
              <a:t>dan</a:t>
            </a:r>
            <a:r>
              <a:rPr lang="id-ID" sz="2400" spc="-10" dirty="0" smtClean="0">
                <a:latin typeface="Carlito"/>
                <a:cs typeface="Carlito"/>
              </a:rPr>
              <a:t> </a:t>
            </a:r>
            <a:r>
              <a:rPr lang="id-ID" sz="2400" spc="-5" dirty="0" smtClean="0">
                <a:latin typeface="Carlito"/>
                <a:cs typeface="Carlito"/>
              </a:rPr>
              <a:t>lain-lain</a:t>
            </a:r>
            <a:r>
              <a:rPr lang="id-ID" sz="2000" spc="-5" dirty="0" smtClean="0">
                <a:latin typeface="Carlito"/>
                <a:cs typeface="Carlito"/>
              </a:rPr>
              <a:t>.</a:t>
            </a:r>
            <a:endParaRPr lang="id-ID" sz="2000" dirty="0">
              <a:latin typeface="Carlito"/>
              <a:cs typeface="Carlito"/>
            </a:endParaRPr>
          </a:p>
        </p:txBody>
      </p:sp>
      <p:sp>
        <p:nvSpPr>
          <p:cNvPr id="5" name="object 2"/>
          <p:cNvSpPr txBox="1">
            <a:spLocks noGrp="1"/>
          </p:cNvSpPr>
          <p:nvPr>
            <p:ph type="title"/>
          </p:nvPr>
        </p:nvSpPr>
        <p:spPr>
          <a:xfrm>
            <a:off x="304800" y="762000"/>
            <a:ext cx="6477000" cy="1244571"/>
          </a:xfrm>
          <a:prstGeom prst="rect">
            <a:avLst/>
          </a:prstGeom>
        </p:spPr>
        <p:txBody>
          <a:bodyPr vert="horz" wrap="square" lIns="0" tIns="13335" rIns="0" bIns="0" rtlCol="0">
            <a:spAutoFit/>
          </a:bodyPr>
          <a:lstStyle/>
          <a:p>
            <a:pPr marL="12700">
              <a:lnSpc>
                <a:spcPct val="100000"/>
              </a:lnSpc>
              <a:spcBef>
                <a:spcPts val="105"/>
              </a:spcBef>
            </a:pPr>
            <a:r>
              <a:rPr sz="4000" spc="-200" dirty="0"/>
              <a:t>Setting </a:t>
            </a:r>
            <a:r>
              <a:rPr sz="4000" spc="-250" dirty="0"/>
              <a:t>-&gt; </a:t>
            </a:r>
            <a:r>
              <a:rPr sz="4000" spc="-215" dirty="0"/>
              <a:t>Website </a:t>
            </a:r>
            <a:r>
              <a:rPr sz="4000" spc="-250" dirty="0"/>
              <a:t>-&gt;</a:t>
            </a:r>
            <a:r>
              <a:rPr sz="4000" spc="-325" dirty="0"/>
              <a:t> </a:t>
            </a:r>
            <a:r>
              <a:rPr sz="4000" spc="-260" dirty="0" smtClean="0"/>
              <a:t>Appearance</a:t>
            </a:r>
            <a:r>
              <a:rPr lang="id-ID" sz="4000" spc="-250" dirty="0" smtClean="0"/>
              <a:t> -&gt;</a:t>
            </a:r>
            <a:r>
              <a:rPr lang="id-ID" sz="4000" spc="-325" dirty="0" smtClean="0"/>
              <a:t> </a:t>
            </a:r>
            <a:r>
              <a:rPr lang="id-ID" sz="4000" spc="-260" dirty="0" smtClean="0"/>
              <a:t>Setup</a:t>
            </a:r>
            <a:endParaRPr sz="4000" dirty="0"/>
          </a:p>
        </p:txBody>
      </p:sp>
      <p:pic>
        <p:nvPicPr>
          <p:cNvPr id="9219" name="Picture 3"/>
          <p:cNvPicPr>
            <a:picLocks noChangeAspect="1" noChangeArrowheads="1"/>
          </p:cNvPicPr>
          <p:nvPr/>
        </p:nvPicPr>
        <p:blipFill>
          <a:blip r:embed="rId2" cstate="print"/>
          <a:srcRect/>
          <a:stretch>
            <a:fillRect/>
          </a:stretch>
        </p:blipFill>
        <p:spPr bwMode="auto">
          <a:xfrm>
            <a:off x="4724400" y="762000"/>
            <a:ext cx="5791200" cy="550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5410200" y="762000"/>
            <a:ext cx="6781800" cy="5734050"/>
          </a:xfrm>
          <a:prstGeom prst="rect">
            <a:avLst/>
          </a:prstGeom>
          <a:noFill/>
          <a:ln w="9525">
            <a:noFill/>
            <a:miter lim="800000"/>
            <a:headEnd/>
            <a:tailEnd/>
          </a:ln>
        </p:spPr>
      </p:pic>
      <p:sp>
        <p:nvSpPr>
          <p:cNvPr id="5" name="object 2"/>
          <p:cNvSpPr txBox="1">
            <a:spLocks noGrp="1"/>
          </p:cNvSpPr>
          <p:nvPr>
            <p:ph type="title"/>
          </p:nvPr>
        </p:nvSpPr>
        <p:spPr>
          <a:xfrm>
            <a:off x="457200" y="2438400"/>
            <a:ext cx="5334000" cy="1244571"/>
          </a:xfrm>
          <a:prstGeom prst="rect">
            <a:avLst/>
          </a:prstGeom>
        </p:spPr>
        <p:txBody>
          <a:bodyPr vert="horz" wrap="square" lIns="0" tIns="13335" rIns="0" bIns="0" rtlCol="0">
            <a:spAutoFit/>
          </a:bodyPr>
          <a:lstStyle/>
          <a:p>
            <a:pPr marL="12700">
              <a:lnSpc>
                <a:spcPct val="100000"/>
              </a:lnSpc>
              <a:spcBef>
                <a:spcPts val="105"/>
              </a:spcBef>
            </a:pPr>
            <a:r>
              <a:rPr sz="4000" spc="-200" dirty="0"/>
              <a:t>Setting </a:t>
            </a:r>
            <a:r>
              <a:rPr sz="4000" spc="-250" dirty="0"/>
              <a:t>-&gt; </a:t>
            </a:r>
            <a:r>
              <a:rPr sz="4000" spc="-215" dirty="0"/>
              <a:t>Website </a:t>
            </a:r>
            <a:r>
              <a:rPr sz="4000" spc="-250" dirty="0"/>
              <a:t>-&gt;</a:t>
            </a:r>
            <a:r>
              <a:rPr sz="4000" spc="-325" dirty="0"/>
              <a:t> </a:t>
            </a:r>
            <a:r>
              <a:rPr sz="4000" spc="-260" dirty="0" smtClean="0"/>
              <a:t>Appearance</a:t>
            </a:r>
            <a:r>
              <a:rPr lang="id-ID" sz="4000" spc="-250" dirty="0" smtClean="0"/>
              <a:t> -&gt;</a:t>
            </a:r>
            <a:r>
              <a:rPr lang="id-ID" sz="4000" spc="-325" dirty="0" smtClean="0"/>
              <a:t> </a:t>
            </a:r>
            <a:r>
              <a:rPr lang="id-ID" sz="4000" spc="-260" dirty="0" smtClean="0"/>
              <a:t>Advanced</a:t>
            </a:r>
            <a:endParaRPr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2743200" y="3505200"/>
            <a:ext cx="5486400" cy="2743200"/>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0" y="1752600"/>
            <a:ext cx="12039600" cy="1562100"/>
          </a:xfrm>
          <a:prstGeom prst="rect">
            <a:avLst/>
          </a:prstGeom>
          <a:noFill/>
          <a:ln w="9525">
            <a:noFill/>
            <a:miter lim="800000"/>
            <a:headEnd/>
            <a:tailEnd/>
          </a:ln>
        </p:spPr>
      </p:pic>
      <p:sp>
        <p:nvSpPr>
          <p:cNvPr id="6" name="Title 1"/>
          <p:cNvSpPr>
            <a:spLocks noGrp="1"/>
          </p:cNvSpPr>
          <p:nvPr>
            <p:ph type="title"/>
          </p:nvPr>
        </p:nvSpPr>
        <p:spPr>
          <a:xfrm>
            <a:off x="152400" y="691515"/>
            <a:ext cx="8534400" cy="984885"/>
          </a:xfrm>
          <a:ln>
            <a:solidFill>
              <a:schemeClr val="accent1"/>
            </a:solidFill>
          </a:ln>
        </p:spPr>
        <p:txBody>
          <a:bodyPr/>
          <a:lstStyle/>
          <a:p>
            <a:pPr algn="l"/>
            <a:r>
              <a:rPr lang="id-ID" sz="3200" b="1" dirty="0" smtClean="0"/>
              <a:t>HASIL TAMPILAN FAVICON DAN ADDITIONAL CONTENT</a:t>
            </a:r>
            <a:endParaRPr lang="id-ID" sz="3200" b="1" dirty="0"/>
          </a:p>
        </p:txBody>
      </p:sp>
      <p:cxnSp>
        <p:nvCxnSpPr>
          <p:cNvPr id="8" name="Straight Arrow Connector 7"/>
          <p:cNvCxnSpPr/>
          <p:nvPr/>
        </p:nvCxnSpPr>
        <p:spPr>
          <a:xfrm>
            <a:off x="5029200" y="1066800"/>
            <a:ext cx="12954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95600" y="1600200"/>
            <a:ext cx="381000" cy="2590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00"/>
            <a:ext cx="9598661" cy="690574"/>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 </a:t>
            </a:r>
            <a:r>
              <a:rPr sz="4400" spc="-215" dirty="0"/>
              <a:t>Website </a:t>
            </a:r>
            <a:r>
              <a:rPr sz="4400" spc="-250" dirty="0"/>
              <a:t>-&gt;</a:t>
            </a:r>
            <a:r>
              <a:rPr sz="4400" spc="-280" dirty="0"/>
              <a:t> </a:t>
            </a:r>
            <a:r>
              <a:rPr sz="4400" spc="-280" dirty="0" smtClean="0"/>
              <a:t>Setup</a:t>
            </a:r>
            <a:r>
              <a:rPr lang="id-ID" sz="4400" spc="-250" dirty="0" smtClean="0"/>
              <a:t> -&gt;</a:t>
            </a:r>
            <a:r>
              <a:rPr sz="4400" spc="-280" dirty="0" smtClean="0"/>
              <a:t> </a:t>
            </a:r>
            <a:r>
              <a:rPr sz="4400" spc="-110" dirty="0" smtClean="0"/>
              <a:t>Information</a:t>
            </a:r>
            <a:endParaRPr sz="4400" dirty="0"/>
          </a:p>
        </p:txBody>
      </p:sp>
      <p:sp>
        <p:nvSpPr>
          <p:cNvPr id="3" name="object 3"/>
          <p:cNvSpPr txBox="1"/>
          <p:nvPr/>
        </p:nvSpPr>
        <p:spPr>
          <a:xfrm>
            <a:off x="916939" y="1811782"/>
            <a:ext cx="2546985" cy="2378710"/>
          </a:xfrm>
          <a:prstGeom prst="rect">
            <a:avLst/>
          </a:prstGeom>
        </p:spPr>
        <p:txBody>
          <a:bodyPr vert="horz" wrap="square" lIns="0" tIns="43180" rIns="0" bIns="0" rtlCol="0">
            <a:spAutoFit/>
          </a:bodyPr>
          <a:lstStyle/>
          <a:p>
            <a:pPr marL="241300" marR="5080" indent="-228600">
              <a:lnSpc>
                <a:spcPct val="90000"/>
              </a:lnSpc>
              <a:spcBef>
                <a:spcPts val="340"/>
              </a:spcBef>
              <a:buFont typeface="Arial"/>
              <a:buChar char="•"/>
              <a:tabLst>
                <a:tab pos="240665" algn="l"/>
                <a:tab pos="241300" algn="l"/>
              </a:tabLst>
            </a:pPr>
            <a:r>
              <a:rPr sz="2000" spc="-5" dirty="0">
                <a:latin typeface="Carlito"/>
                <a:cs typeface="Carlito"/>
              </a:rPr>
              <a:t>Deskripsi </a:t>
            </a:r>
            <a:r>
              <a:rPr sz="2000" spc="-10" dirty="0">
                <a:latin typeface="Carlito"/>
                <a:cs typeface="Carlito"/>
              </a:rPr>
              <a:t>singkat  </a:t>
            </a:r>
            <a:r>
              <a:rPr sz="2000" dirty="0">
                <a:latin typeface="Carlito"/>
                <a:cs typeface="Carlito"/>
              </a:rPr>
              <a:t>jurnal </a:t>
            </a:r>
            <a:r>
              <a:rPr sz="2000" spc="-5" dirty="0">
                <a:latin typeface="Carlito"/>
                <a:cs typeface="Carlito"/>
              </a:rPr>
              <a:t>untuk  </a:t>
            </a:r>
            <a:r>
              <a:rPr sz="2000" spc="-15" dirty="0">
                <a:latin typeface="Carlito"/>
                <a:cs typeface="Carlito"/>
              </a:rPr>
              <a:t>pustakawan </a:t>
            </a:r>
            <a:r>
              <a:rPr sz="2000" spc="-5" dirty="0">
                <a:latin typeface="Carlito"/>
                <a:cs typeface="Carlito"/>
              </a:rPr>
              <a:t>dan calon  </a:t>
            </a:r>
            <a:r>
              <a:rPr sz="2000" dirty="0">
                <a:latin typeface="Carlito"/>
                <a:cs typeface="Carlito"/>
              </a:rPr>
              <a:t>penulis </a:t>
            </a:r>
            <a:r>
              <a:rPr sz="2000" spc="-5" dirty="0">
                <a:latin typeface="Carlito"/>
                <a:cs typeface="Carlito"/>
              </a:rPr>
              <a:t>dan</a:t>
            </a:r>
            <a:r>
              <a:rPr sz="2000" spc="-60" dirty="0">
                <a:latin typeface="Carlito"/>
                <a:cs typeface="Carlito"/>
              </a:rPr>
              <a:t> </a:t>
            </a:r>
            <a:r>
              <a:rPr sz="2000" spc="-5" dirty="0">
                <a:latin typeface="Carlito"/>
                <a:cs typeface="Carlito"/>
              </a:rPr>
              <a:t>pembaca.</a:t>
            </a:r>
            <a:endParaRPr sz="2000" dirty="0">
              <a:latin typeface="Carlito"/>
              <a:cs typeface="Carlito"/>
            </a:endParaRPr>
          </a:p>
          <a:p>
            <a:pPr marL="241300" marR="81280" indent="-228600">
              <a:lnSpc>
                <a:spcPct val="90000"/>
              </a:lnSpc>
              <a:spcBef>
                <a:spcPts val="1000"/>
              </a:spcBef>
              <a:buFont typeface="Arial"/>
              <a:buChar char="•"/>
              <a:tabLst>
                <a:tab pos="240665" algn="l"/>
                <a:tab pos="241300" algn="l"/>
              </a:tabLst>
            </a:pPr>
            <a:r>
              <a:rPr sz="2000" dirty="0">
                <a:latin typeface="Carlito"/>
                <a:cs typeface="Carlito"/>
              </a:rPr>
              <a:t>Ini </a:t>
            </a:r>
            <a:r>
              <a:rPr sz="2000" spc="-15" dirty="0">
                <a:latin typeface="Carlito"/>
                <a:cs typeface="Carlito"/>
              </a:rPr>
              <a:t>tersedia </a:t>
            </a:r>
            <a:r>
              <a:rPr sz="2000" spc="-5" dirty="0">
                <a:latin typeface="Carlito"/>
                <a:cs typeface="Carlito"/>
              </a:rPr>
              <a:t>di sidebar  situs </a:t>
            </a:r>
            <a:r>
              <a:rPr sz="2000" spc="-20" dirty="0">
                <a:latin typeface="Carlito"/>
                <a:cs typeface="Carlito"/>
              </a:rPr>
              <a:t>ketika </a:t>
            </a:r>
            <a:r>
              <a:rPr sz="2000" spc="-5" dirty="0">
                <a:latin typeface="Carlito"/>
                <a:cs typeface="Carlito"/>
              </a:rPr>
              <a:t>blok  </a:t>
            </a:r>
            <a:r>
              <a:rPr sz="2000" spc="-10" dirty="0">
                <a:latin typeface="Carlito"/>
                <a:cs typeface="Carlito"/>
              </a:rPr>
              <a:t>Informasi </a:t>
            </a:r>
            <a:r>
              <a:rPr sz="2000" spc="-5" dirty="0">
                <a:latin typeface="Carlito"/>
                <a:cs typeface="Carlito"/>
              </a:rPr>
              <a:t>telah  ditambahkan.</a:t>
            </a:r>
            <a:endParaRPr sz="2000" dirty="0">
              <a:latin typeface="Carlito"/>
              <a:cs typeface="Carlito"/>
            </a:endParaRPr>
          </a:p>
        </p:txBody>
      </p:sp>
      <p:pic>
        <p:nvPicPr>
          <p:cNvPr id="14338" name="Picture 2"/>
          <p:cNvPicPr>
            <a:picLocks noChangeAspect="1" noChangeArrowheads="1"/>
          </p:cNvPicPr>
          <p:nvPr/>
        </p:nvPicPr>
        <p:blipFill>
          <a:blip r:embed="rId2" cstate="print"/>
          <a:srcRect/>
          <a:stretch>
            <a:fillRect/>
          </a:stretch>
        </p:blipFill>
        <p:spPr bwMode="auto">
          <a:xfrm>
            <a:off x="4038600" y="1371601"/>
            <a:ext cx="70485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200400" y="1524000"/>
            <a:ext cx="8077200" cy="4495799"/>
          </a:xfrm>
          <a:prstGeom prst="rect">
            <a:avLst/>
          </a:prstGeom>
          <a:noFill/>
          <a:ln w="9525">
            <a:noFill/>
            <a:miter lim="800000"/>
            <a:headEnd/>
            <a:tailEnd/>
          </a:ln>
        </p:spPr>
      </p:pic>
      <p:sp>
        <p:nvSpPr>
          <p:cNvPr id="5" name="object 2"/>
          <p:cNvSpPr txBox="1">
            <a:spLocks/>
          </p:cNvSpPr>
          <p:nvPr/>
        </p:nvSpPr>
        <p:spPr>
          <a:xfrm>
            <a:off x="916939" y="609600"/>
            <a:ext cx="9598661" cy="690574"/>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id-ID" sz="4400" b="0" i="0" u="none" strike="noStrike" kern="0" cap="none" spc="-200" normalizeH="0" baseline="0" noProof="0" dirty="0" smtClean="0">
                <a:ln>
                  <a:noFill/>
                </a:ln>
                <a:solidFill>
                  <a:schemeClr val="tx1"/>
                </a:solidFill>
                <a:effectLst/>
                <a:uLnTx/>
                <a:uFillTx/>
                <a:latin typeface="Arial"/>
                <a:ea typeface="+mj-ea"/>
                <a:cs typeface="Arial"/>
              </a:rPr>
              <a:t>Setting </a:t>
            </a:r>
            <a:r>
              <a:rPr kumimoji="0" lang="id-ID" sz="4400" b="0" i="0" u="none" strike="noStrike" kern="0" cap="none" spc="-250" normalizeH="0" baseline="0" noProof="0" dirty="0" smtClean="0">
                <a:ln>
                  <a:noFill/>
                </a:ln>
                <a:solidFill>
                  <a:schemeClr val="tx1"/>
                </a:solidFill>
                <a:effectLst/>
                <a:uLnTx/>
                <a:uFillTx/>
                <a:latin typeface="Arial"/>
                <a:ea typeface="+mj-ea"/>
                <a:cs typeface="Arial"/>
              </a:rPr>
              <a:t>-&gt; </a:t>
            </a:r>
            <a:r>
              <a:rPr kumimoji="0" lang="id-ID" sz="4400" b="0" i="0" u="none" strike="noStrike" kern="0" cap="none" spc="-215" normalizeH="0" baseline="0" noProof="0" dirty="0" smtClean="0">
                <a:ln>
                  <a:noFill/>
                </a:ln>
                <a:solidFill>
                  <a:schemeClr val="tx1"/>
                </a:solidFill>
                <a:effectLst/>
                <a:uLnTx/>
                <a:uFillTx/>
                <a:latin typeface="Arial"/>
                <a:ea typeface="+mj-ea"/>
                <a:cs typeface="Arial"/>
              </a:rPr>
              <a:t>Website </a:t>
            </a:r>
            <a:r>
              <a:rPr kumimoji="0" lang="id-ID" sz="4400" b="0" i="0" u="none" strike="noStrike" kern="0" cap="none" spc="-250" normalizeH="0" baseline="0" noProof="0" dirty="0" smtClean="0">
                <a:ln>
                  <a:noFill/>
                </a:ln>
                <a:solidFill>
                  <a:schemeClr val="tx1"/>
                </a:solidFill>
                <a:effectLst/>
                <a:uLnTx/>
                <a:uFillTx/>
                <a:latin typeface="Arial"/>
                <a:ea typeface="+mj-ea"/>
                <a:cs typeface="Arial"/>
              </a:rPr>
              <a:t>-&gt;</a:t>
            </a:r>
            <a:r>
              <a:rPr kumimoji="0" lang="id-ID" sz="4400" b="0" i="0" u="none" strike="noStrike" kern="0" cap="none" spc="-280" normalizeH="0" baseline="0" noProof="0" dirty="0" smtClean="0">
                <a:ln>
                  <a:noFill/>
                </a:ln>
                <a:solidFill>
                  <a:schemeClr val="tx1"/>
                </a:solidFill>
                <a:effectLst/>
                <a:uLnTx/>
                <a:uFillTx/>
                <a:latin typeface="Arial"/>
                <a:ea typeface="+mj-ea"/>
                <a:cs typeface="Arial"/>
              </a:rPr>
              <a:t> Setup</a:t>
            </a:r>
            <a:r>
              <a:rPr kumimoji="0" lang="id-ID" sz="4400" b="0" i="0" u="none" strike="noStrike" kern="0" cap="none" spc="-250" normalizeH="0" baseline="0" noProof="0" dirty="0" smtClean="0">
                <a:ln>
                  <a:noFill/>
                </a:ln>
                <a:solidFill>
                  <a:schemeClr val="tx1"/>
                </a:solidFill>
                <a:effectLst/>
                <a:uLnTx/>
                <a:uFillTx/>
                <a:latin typeface="Arial"/>
                <a:ea typeface="+mj-ea"/>
                <a:cs typeface="Arial"/>
              </a:rPr>
              <a:t> -&gt;</a:t>
            </a:r>
            <a:r>
              <a:rPr kumimoji="0" lang="id-ID" sz="4400" b="0" i="0" u="none" strike="noStrike" kern="0" cap="none" spc="-280" normalizeH="0" baseline="0" noProof="0" dirty="0" smtClean="0">
                <a:ln>
                  <a:noFill/>
                </a:ln>
                <a:solidFill>
                  <a:schemeClr val="tx1"/>
                </a:solidFill>
                <a:effectLst/>
                <a:uLnTx/>
                <a:uFillTx/>
                <a:latin typeface="Arial"/>
                <a:ea typeface="+mj-ea"/>
                <a:cs typeface="Arial"/>
              </a:rPr>
              <a:t> </a:t>
            </a:r>
            <a:r>
              <a:rPr kumimoji="0" lang="id-ID" sz="4400" b="0" i="0" u="none" strike="noStrike" kern="0" cap="none" spc="-110" normalizeH="0" baseline="0" noProof="0" dirty="0" smtClean="0">
                <a:ln>
                  <a:noFill/>
                </a:ln>
                <a:solidFill>
                  <a:schemeClr val="tx1"/>
                </a:solidFill>
                <a:effectLst/>
                <a:uLnTx/>
                <a:uFillTx/>
                <a:latin typeface="Arial"/>
                <a:ea typeface="+mj-ea"/>
                <a:cs typeface="Arial"/>
              </a:rPr>
              <a:t>Languages</a:t>
            </a:r>
            <a:endParaRPr kumimoji="0" lang="id-ID" sz="4400" b="0" i="0" u="none" strike="noStrike" kern="0" cap="none" spc="0" normalizeH="0" baseline="0" noProof="0" dirty="0">
              <a:ln>
                <a:noFill/>
              </a:ln>
              <a:solidFill>
                <a:schemeClr val="tx1"/>
              </a:solidFill>
              <a:effectLst/>
              <a:uLnTx/>
              <a:uFillTx/>
              <a:latin typeface="Arial"/>
              <a:ea typeface="+mj-ea"/>
              <a:cs typeface="Arial"/>
            </a:endParaRPr>
          </a:p>
        </p:txBody>
      </p:sp>
      <p:sp>
        <p:nvSpPr>
          <p:cNvPr id="6" name="Rectangle 5"/>
          <p:cNvSpPr/>
          <p:nvPr/>
        </p:nvSpPr>
        <p:spPr>
          <a:xfrm>
            <a:off x="228600" y="1752600"/>
            <a:ext cx="2819400" cy="1255728"/>
          </a:xfrm>
          <a:prstGeom prst="rect">
            <a:avLst/>
          </a:prstGeom>
        </p:spPr>
        <p:txBody>
          <a:bodyPr wrap="square">
            <a:spAutoFit/>
          </a:bodyPr>
          <a:lstStyle/>
          <a:p>
            <a:pPr marL="241300" marR="5080" indent="-228600">
              <a:lnSpc>
                <a:spcPct val="90000"/>
              </a:lnSpc>
              <a:spcBef>
                <a:spcPts val="340"/>
              </a:spcBef>
              <a:buFont typeface="Arial"/>
              <a:buChar char="•"/>
              <a:tabLst>
                <a:tab pos="240665" algn="l"/>
                <a:tab pos="241300" algn="l"/>
              </a:tabLst>
            </a:pPr>
            <a:r>
              <a:rPr lang="id-ID" sz="2800" spc="-5" dirty="0" smtClean="0">
                <a:latin typeface="Arial" pitchFamily="34" charset="0"/>
                <a:cs typeface="Arial" pitchFamily="34" charset="0"/>
              </a:rPr>
              <a:t>Bahasa yang di gunakan pada OJS.</a:t>
            </a:r>
            <a:endParaRPr lang="id-ID"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916939" y="609600"/>
            <a:ext cx="9598661" cy="690574"/>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id-ID" sz="4400" b="0" i="0" u="none" strike="noStrike" kern="0" cap="none" spc="-200" normalizeH="0" baseline="0" noProof="0" dirty="0" smtClean="0">
                <a:ln>
                  <a:noFill/>
                </a:ln>
                <a:solidFill>
                  <a:schemeClr val="tx1"/>
                </a:solidFill>
                <a:effectLst/>
                <a:uLnTx/>
                <a:uFillTx/>
                <a:latin typeface="Arial"/>
                <a:ea typeface="+mj-ea"/>
                <a:cs typeface="Arial"/>
              </a:rPr>
              <a:t>Setting </a:t>
            </a:r>
            <a:r>
              <a:rPr kumimoji="0" lang="id-ID" sz="4400" b="0" i="0" u="none" strike="noStrike" kern="0" cap="none" spc="-250" normalizeH="0" baseline="0" noProof="0" dirty="0" smtClean="0">
                <a:ln>
                  <a:noFill/>
                </a:ln>
                <a:solidFill>
                  <a:schemeClr val="tx1"/>
                </a:solidFill>
                <a:effectLst/>
                <a:uLnTx/>
                <a:uFillTx/>
                <a:latin typeface="Arial"/>
                <a:ea typeface="+mj-ea"/>
                <a:cs typeface="Arial"/>
              </a:rPr>
              <a:t>-&gt; </a:t>
            </a:r>
            <a:r>
              <a:rPr kumimoji="0" lang="id-ID" sz="4400" b="0" i="0" u="none" strike="noStrike" kern="0" cap="none" spc="-215" normalizeH="0" baseline="0" noProof="0" dirty="0" smtClean="0">
                <a:ln>
                  <a:noFill/>
                </a:ln>
                <a:solidFill>
                  <a:schemeClr val="tx1"/>
                </a:solidFill>
                <a:effectLst/>
                <a:uLnTx/>
                <a:uFillTx/>
                <a:latin typeface="Arial"/>
                <a:ea typeface="+mj-ea"/>
                <a:cs typeface="Arial"/>
              </a:rPr>
              <a:t>Website </a:t>
            </a:r>
            <a:r>
              <a:rPr kumimoji="0" lang="id-ID" sz="4400" b="0" i="0" u="none" strike="noStrike" kern="0" cap="none" spc="-250" normalizeH="0" baseline="0" noProof="0" dirty="0" smtClean="0">
                <a:ln>
                  <a:noFill/>
                </a:ln>
                <a:solidFill>
                  <a:schemeClr val="tx1"/>
                </a:solidFill>
                <a:effectLst/>
                <a:uLnTx/>
                <a:uFillTx/>
                <a:latin typeface="Arial"/>
                <a:ea typeface="+mj-ea"/>
                <a:cs typeface="Arial"/>
              </a:rPr>
              <a:t>-&gt;</a:t>
            </a:r>
            <a:r>
              <a:rPr kumimoji="0" lang="id-ID" sz="4400" b="0" i="0" u="none" strike="noStrike" kern="0" cap="none" spc="-280" normalizeH="0" baseline="0" noProof="0" dirty="0" smtClean="0">
                <a:ln>
                  <a:noFill/>
                </a:ln>
                <a:solidFill>
                  <a:schemeClr val="tx1"/>
                </a:solidFill>
                <a:effectLst/>
                <a:uLnTx/>
                <a:uFillTx/>
                <a:latin typeface="Arial"/>
                <a:ea typeface="+mj-ea"/>
                <a:cs typeface="Arial"/>
              </a:rPr>
              <a:t> Setup</a:t>
            </a:r>
            <a:r>
              <a:rPr kumimoji="0" lang="id-ID" sz="4400" b="0" i="0" u="none" strike="noStrike" kern="0" cap="none" spc="-250" normalizeH="0" baseline="0" noProof="0" dirty="0" smtClean="0">
                <a:ln>
                  <a:noFill/>
                </a:ln>
                <a:solidFill>
                  <a:schemeClr val="tx1"/>
                </a:solidFill>
                <a:effectLst/>
                <a:uLnTx/>
                <a:uFillTx/>
                <a:latin typeface="Arial"/>
                <a:ea typeface="+mj-ea"/>
                <a:cs typeface="Arial"/>
              </a:rPr>
              <a:t> -&gt;</a:t>
            </a:r>
            <a:r>
              <a:rPr kumimoji="0" lang="id-ID" sz="4400" b="0" i="0" u="none" strike="noStrike" kern="0" cap="none" spc="-280" normalizeH="0" baseline="0" noProof="0" dirty="0" smtClean="0">
                <a:ln>
                  <a:noFill/>
                </a:ln>
                <a:solidFill>
                  <a:schemeClr val="tx1"/>
                </a:solidFill>
                <a:effectLst/>
                <a:uLnTx/>
                <a:uFillTx/>
                <a:latin typeface="Arial"/>
                <a:ea typeface="+mj-ea"/>
                <a:cs typeface="Arial"/>
              </a:rPr>
              <a:t> </a:t>
            </a:r>
            <a:r>
              <a:rPr kumimoji="0" lang="id-ID" sz="4400" b="0" i="0" u="none" strike="noStrike" kern="0" cap="none" spc="-110" normalizeH="0" baseline="0" noProof="0" dirty="0" smtClean="0">
                <a:ln>
                  <a:noFill/>
                </a:ln>
                <a:solidFill>
                  <a:schemeClr val="tx1"/>
                </a:solidFill>
                <a:effectLst/>
                <a:uLnTx/>
                <a:uFillTx/>
                <a:latin typeface="Arial"/>
                <a:ea typeface="+mj-ea"/>
                <a:cs typeface="Arial"/>
              </a:rPr>
              <a:t>Navigasi </a:t>
            </a:r>
            <a:endParaRPr kumimoji="0" lang="id-ID" sz="4400" b="0" i="0" u="none" strike="noStrike" kern="0" cap="none" spc="0" normalizeH="0" baseline="0" noProof="0" dirty="0">
              <a:ln>
                <a:noFill/>
              </a:ln>
              <a:solidFill>
                <a:schemeClr val="tx1"/>
              </a:solidFill>
              <a:effectLst/>
              <a:uLnTx/>
              <a:uFillTx/>
              <a:latin typeface="Arial"/>
              <a:ea typeface="+mj-ea"/>
              <a:cs typeface="Arial"/>
            </a:endParaRPr>
          </a:p>
        </p:txBody>
      </p:sp>
      <p:pic>
        <p:nvPicPr>
          <p:cNvPr id="16386" name="Picture 2"/>
          <p:cNvPicPr>
            <a:picLocks noChangeAspect="1" noChangeArrowheads="1"/>
          </p:cNvPicPr>
          <p:nvPr/>
        </p:nvPicPr>
        <p:blipFill>
          <a:blip r:embed="rId2" cstate="print"/>
          <a:srcRect/>
          <a:stretch>
            <a:fillRect/>
          </a:stretch>
        </p:blipFill>
        <p:spPr bwMode="auto">
          <a:xfrm>
            <a:off x="4343400" y="1371600"/>
            <a:ext cx="7315200" cy="4124325"/>
          </a:xfrm>
          <a:prstGeom prst="rect">
            <a:avLst/>
          </a:prstGeom>
          <a:noFill/>
          <a:ln w="9525">
            <a:noFill/>
            <a:miter lim="800000"/>
            <a:headEnd/>
            <a:tailEnd/>
          </a:ln>
        </p:spPr>
      </p:pic>
      <p:sp>
        <p:nvSpPr>
          <p:cNvPr id="9" name="object 3"/>
          <p:cNvSpPr txBox="1"/>
          <p:nvPr/>
        </p:nvSpPr>
        <p:spPr>
          <a:xfrm>
            <a:off x="609600" y="1524000"/>
            <a:ext cx="2895600" cy="3173305"/>
          </a:xfrm>
          <a:prstGeom prst="rect">
            <a:avLst/>
          </a:prstGeom>
        </p:spPr>
        <p:txBody>
          <a:bodyPr vert="horz" wrap="square" lIns="0" tIns="48895" rIns="0" bIns="0" rtlCol="0">
            <a:spAutoFit/>
          </a:bodyPr>
          <a:lstStyle/>
          <a:p>
            <a:pPr marL="241300" marR="5080" indent="-228600">
              <a:lnSpc>
                <a:spcPct val="90100"/>
              </a:lnSpc>
              <a:spcBef>
                <a:spcPts val="385"/>
              </a:spcBef>
              <a:buFont typeface="Arial"/>
              <a:buChar char="•"/>
              <a:tabLst>
                <a:tab pos="241300" algn="l"/>
              </a:tabLst>
            </a:pPr>
            <a:r>
              <a:rPr sz="2400" spc="-10" dirty="0">
                <a:latin typeface="Carlito"/>
                <a:cs typeface="Carlito"/>
              </a:rPr>
              <a:t>Navigation </a:t>
            </a:r>
            <a:r>
              <a:rPr sz="2400" dirty="0">
                <a:latin typeface="Carlito"/>
                <a:cs typeface="Carlito"/>
              </a:rPr>
              <a:t>menu </a:t>
            </a:r>
            <a:r>
              <a:rPr sz="2400" spc="-5" dirty="0">
                <a:latin typeface="Carlito"/>
                <a:cs typeface="Carlito"/>
              </a:rPr>
              <a:t>berfungsi  untuk </a:t>
            </a:r>
            <a:r>
              <a:rPr sz="2400" spc="-10" dirty="0">
                <a:latin typeface="Carlito"/>
                <a:cs typeface="Carlito"/>
              </a:rPr>
              <a:t>mengatur </a:t>
            </a:r>
            <a:r>
              <a:rPr sz="2400" dirty="0">
                <a:latin typeface="Carlito"/>
                <a:cs typeface="Carlito"/>
              </a:rPr>
              <a:t>menu</a:t>
            </a:r>
            <a:r>
              <a:rPr sz="2400" spc="-85" dirty="0">
                <a:latin typeface="Carlito"/>
                <a:cs typeface="Carlito"/>
              </a:rPr>
              <a:t> </a:t>
            </a:r>
            <a:r>
              <a:rPr sz="2400" spc="-15" dirty="0">
                <a:latin typeface="Carlito"/>
                <a:cs typeface="Carlito"/>
              </a:rPr>
              <a:t>navigasi  </a:t>
            </a:r>
            <a:r>
              <a:rPr sz="2400" spc="-5" dirty="0">
                <a:latin typeface="Carlito"/>
                <a:cs typeface="Carlito"/>
              </a:rPr>
              <a:t>di </a:t>
            </a:r>
            <a:r>
              <a:rPr sz="2400" spc="-10" dirty="0">
                <a:latin typeface="Carlito"/>
                <a:cs typeface="Carlito"/>
              </a:rPr>
              <a:t>website</a:t>
            </a:r>
            <a:r>
              <a:rPr sz="2400" spc="-15" dirty="0">
                <a:latin typeface="Carlito"/>
                <a:cs typeface="Carlito"/>
              </a:rPr>
              <a:t> </a:t>
            </a:r>
            <a:r>
              <a:rPr sz="2400" spc="-10" dirty="0">
                <a:latin typeface="Carlito"/>
                <a:cs typeface="Carlito"/>
              </a:rPr>
              <a:t>OJS.</a:t>
            </a:r>
            <a:endParaRPr sz="2400" dirty="0">
              <a:latin typeface="Carlito"/>
              <a:cs typeface="Carlito"/>
            </a:endParaRPr>
          </a:p>
          <a:p>
            <a:pPr marL="241300" marR="558165" indent="-228600">
              <a:lnSpc>
                <a:spcPts val="2590"/>
              </a:lnSpc>
              <a:spcBef>
                <a:spcPts val="1045"/>
              </a:spcBef>
              <a:buFont typeface="Arial"/>
              <a:buChar char="•"/>
              <a:tabLst>
                <a:tab pos="241300" algn="l"/>
              </a:tabLst>
            </a:pPr>
            <a:r>
              <a:rPr sz="2400" spc="-35" dirty="0">
                <a:latin typeface="Carlito"/>
                <a:cs typeface="Carlito"/>
              </a:rPr>
              <a:t>Terdapat </a:t>
            </a:r>
            <a:r>
              <a:rPr sz="2400" spc="-5" dirty="0">
                <a:latin typeface="Carlito"/>
                <a:cs typeface="Carlito"/>
              </a:rPr>
              <a:t>dua </a:t>
            </a:r>
            <a:r>
              <a:rPr sz="2400" dirty="0">
                <a:latin typeface="Carlito"/>
                <a:cs typeface="Carlito"/>
              </a:rPr>
              <a:t>menu</a:t>
            </a:r>
            <a:r>
              <a:rPr sz="2400" spc="-75" dirty="0">
                <a:latin typeface="Carlito"/>
                <a:cs typeface="Carlito"/>
              </a:rPr>
              <a:t> </a:t>
            </a:r>
            <a:r>
              <a:rPr sz="2400" spc="-5" dirty="0">
                <a:latin typeface="Carlito"/>
                <a:cs typeface="Carlito"/>
              </a:rPr>
              <a:t>utama  yaitu </a:t>
            </a:r>
            <a:r>
              <a:rPr sz="2400" i="1" dirty="0">
                <a:latin typeface="Carlito"/>
                <a:cs typeface="Carlito"/>
              </a:rPr>
              <a:t>User </a:t>
            </a:r>
            <a:r>
              <a:rPr sz="2400" spc="-5" dirty="0">
                <a:latin typeface="Carlito"/>
                <a:cs typeface="Carlito"/>
              </a:rPr>
              <a:t>dan</a:t>
            </a:r>
            <a:r>
              <a:rPr sz="2400" spc="-55" dirty="0">
                <a:latin typeface="Carlito"/>
                <a:cs typeface="Carlito"/>
              </a:rPr>
              <a:t> </a:t>
            </a:r>
            <a:r>
              <a:rPr sz="2400" i="1" dirty="0">
                <a:latin typeface="Carlito"/>
                <a:cs typeface="Carlito"/>
              </a:rPr>
              <a:t>Primary</a:t>
            </a:r>
            <a:r>
              <a:rPr sz="2400" dirty="0">
                <a:latin typeface="Carlito"/>
                <a:cs typeface="Carlito"/>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81000" y="1143000"/>
            <a:ext cx="4897755" cy="3664585"/>
          </a:xfrm>
          <a:prstGeom prst="rect">
            <a:avLst/>
          </a:prstGeom>
        </p:spPr>
        <p:txBody>
          <a:bodyPr vert="horz" wrap="square" lIns="0" tIns="59690" rIns="0" bIns="0" rtlCol="0">
            <a:spAutoFit/>
          </a:bodyPr>
          <a:lstStyle/>
          <a:p>
            <a:pPr marL="241300" marR="555625" indent="-228600">
              <a:lnSpc>
                <a:spcPts val="3030"/>
              </a:lnSpc>
              <a:spcBef>
                <a:spcPts val="470"/>
              </a:spcBef>
              <a:buFont typeface="Arial"/>
              <a:buChar char="•"/>
              <a:tabLst>
                <a:tab pos="241300" algn="l"/>
              </a:tabLst>
            </a:pPr>
            <a:r>
              <a:rPr sz="2800" spc="-20" dirty="0">
                <a:latin typeface="Carlito"/>
                <a:cs typeface="Carlito"/>
              </a:rPr>
              <a:t>Cara </a:t>
            </a:r>
            <a:r>
              <a:rPr sz="2800" spc="-15" dirty="0">
                <a:latin typeface="Carlito"/>
                <a:cs typeface="Carlito"/>
              </a:rPr>
              <a:t>mengatur </a:t>
            </a:r>
            <a:r>
              <a:rPr sz="2800" spc="-5" dirty="0">
                <a:latin typeface="Carlito"/>
                <a:cs typeface="Carlito"/>
              </a:rPr>
              <a:t>menu adalah  </a:t>
            </a:r>
            <a:r>
              <a:rPr sz="2800" spc="-10" dirty="0">
                <a:latin typeface="Carlito"/>
                <a:cs typeface="Carlito"/>
              </a:rPr>
              <a:t>seperti</a:t>
            </a:r>
            <a:r>
              <a:rPr sz="2800" dirty="0">
                <a:latin typeface="Carlito"/>
                <a:cs typeface="Carlito"/>
              </a:rPr>
              <a:t> </a:t>
            </a:r>
            <a:r>
              <a:rPr sz="2800" spc="-15" dirty="0">
                <a:latin typeface="Carlito"/>
                <a:cs typeface="Carlito"/>
              </a:rPr>
              <a:t>berikut:</a:t>
            </a:r>
            <a:endParaRPr sz="2800" dirty="0">
              <a:latin typeface="Carlito"/>
              <a:cs typeface="Carlito"/>
            </a:endParaRPr>
          </a:p>
          <a:p>
            <a:pPr marL="698500" marR="5080" lvl="1" indent="-228600">
              <a:lnSpc>
                <a:spcPts val="2590"/>
              </a:lnSpc>
              <a:spcBef>
                <a:spcPts val="525"/>
              </a:spcBef>
              <a:buFont typeface="Arial"/>
              <a:buChar char="•"/>
              <a:tabLst>
                <a:tab pos="699135" algn="l"/>
              </a:tabLst>
            </a:pPr>
            <a:r>
              <a:rPr sz="2400" dirty="0">
                <a:latin typeface="Carlito"/>
                <a:cs typeface="Carlito"/>
              </a:rPr>
              <a:t>Klik </a:t>
            </a:r>
            <a:r>
              <a:rPr sz="2400" spc="-5" dirty="0">
                <a:latin typeface="Carlito"/>
                <a:cs typeface="Carlito"/>
              </a:rPr>
              <a:t>panah biru </a:t>
            </a:r>
            <a:r>
              <a:rPr sz="2400" spc="-10" dirty="0">
                <a:latin typeface="Carlito"/>
                <a:cs typeface="Carlito"/>
              </a:rPr>
              <a:t>yang </a:t>
            </a:r>
            <a:r>
              <a:rPr sz="2400" dirty="0">
                <a:latin typeface="Carlito"/>
                <a:cs typeface="Carlito"/>
              </a:rPr>
              <a:t>ada </a:t>
            </a:r>
            <a:r>
              <a:rPr sz="2400" spc="-5" dirty="0">
                <a:latin typeface="Carlito"/>
                <a:cs typeface="Carlito"/>
              </a:rPr>
              <a:t>di  sebelah </a:t>
            </a:r>
            <a:r>
              <a:rPr sz="2400" dirty="0">
                <a:latin typeface="Carlito"/>
                <a:cs typeface="Carlito"/>
              </a:rPr>
              <a:t>kiri </a:t>
            </a:r>
            <a:r>
              <a:rPr sz="2400" b="1" spc="-5" dirty="0">
                <a:latin typeface="Carlito"/>
                <a:cs typeface="Carlito"/>
              </a:rPr>
              <a:t>Primary</a:t>
            </a:r>
            <a:r>
              <a:rPr sz="2400" spc="-5" dirty="0">
                <a:latin typeface="Carlito"/>
                <a:cs typeface="Carlito"/>
              </a:rPr>
              <a:t>, </a:t>
            </a:r>
            <a:r>
              <a:rPr sz="2400" dirty="0">
                <a:latin typeface="Carlito"/>
                <a:cs typeface="Carlito"/>
              </a:rPr>
              <a:t>lalu klik</a:t>
            </a:r>
            <a:r>
              <a:rPr sz="2400" spc="-105" dirty="0">
                <a:latin typeface="Carlito"/>
                <a:cs typeface="Carlito"/>
              </a:rPr>
              <a:t> </a:t>
            </a:r>
            <a:r>
              <a:rPr sz="2400" b="1" spc="-10" dirty="0">
                <a:latin typeface="Carlito"/>
                <a:cs typeface="Carlito"/>
              </a:rPr>
              <a:t>Edit</a:t>
            </a:r>
            <a:r>
              <a:rPr sz="2400" spc="-10" dirty="0">
                <a:latin typeface="Carlito"/>
                <a:cs typeface="Carlito"/>
              </a:rPr>
              <a:t>.</a:t>
            </a:r>
            <a:endParaRPr sz="2400" dirty="0">
              <a:latin typeface="Carlito"/>
              <a:cs typeface="Carlito"/>
            </a:endParaRPr>
          </a:p>
          <a:p>
            <a:pPr marL="698500" marR="607695" lvl="1" indent="-228600">
              <a:lnSpc>
                <a:spcPct val="90000"/>
              </a:lnSpc>
              <a:spcBef>
                <a:spcPts val="465"/>
              </a:spcBef>
              <a:buFont typeface="Arial"/>
              <a:buChar char="•"/>
              <a:tabLst>
                <a:tab pos="699135" algn="l"/>
              </a:tabLst>
            </a:pPr>
            <a:r>
              <a:rPr sz="2400" spc="-5" dirty="0">
                <a:latin typeface="Carlito"/>
                <a:cs typeface="Carlito"/>
              </a:rPr>
              <a:t>Klik-geser pada </a:t>
            </a:r>
            <a:r>
              <a:rPr sz="2400" dirty="0">
                <a:latin typeface="Carlito"/>
                <a:cs typeface="Carlito"/>
              </a:rPr>
              <a:t>menu </a:t>
            </a:r>
            <a:r>
              <a:rPr sz="2400" spc="-5" dirty="0">
                <a:latin typeface="Carlito"/>
                <a:cs typeface="Carlito"/>
              </a:rPr>
              <a:t>pada  </a:t>
            </a:r>
            <a:r>
              <a:rPr sz="2400" b="1" dirty="0">
                <a:latin typeface="Carlito"/>
                <a:cs typeface="Carlito"/>
              </a:rPr>
              <a:t>Assigned </a:t>
            </a:r>
            <a:r>
              <a:rPr sz="2400" b="1" spc="-5" dirty="0">
                <a:latin typeface="Carlito"/>
                <a:cs typeface="Carlito"/>
              </a:rPr>
              <a:t>Menu Items</a:t>
            </a:r>
            <a:r>
              <a:rPr sz="2400" spc="-5" dirty="0">
                <a:latin typeface="Carlito"/>
                <a:cs typeface="Carlito"/>
              </a:rPr>
              <a:t>,</a:t>
            </a:r>
            <a:r>
              <a:rPr sz="2400" spc="-75" dirty="0">
                <a:latin typeface="Carlito"/>
                <a:cs typeface="Carlito"/>
              </a:rPr>
              <a:t> </a:t>
            </a:r>
            <a:r>
              <a:rPr sz="2400" spc="-10" dirty="0">
                <a:latin typeface="Carlito"/>
                <a:cs typeface="Carlito"/>
              </a:rPr>
              <a:t>untuk  </a:t>
            </a:r>
            <a:r>
              <a:rPr sz="2400" dirty="0">
                <a:latin typeface="Carlito"/>
                <a:cs typeface="Carlito"/>
              </a:rPr>
              <a:t>mengubah </a:t>
            </a:r>
            <a:r>
              <a:rPr sz="2400" spc="-5" dirty="0">
                <a:latin typeface="Carlito"/>
                <a:cs typeface="Carlito"/>
              </a:rPr>
              <a:t>posisi</a:t>
            </a:r>
            <a:r>
              <a:rPr sz="2400" spc="-25" dirty="0">
                <a:latin typeface="Carlito"/>
                <a:cs typeface="Carlito"/>
              </a:rPr>
              <a:t> </a:t>
            </a:r>
            <a:r>
              <a:rPr sz="2400" dirty="0">
                <a:latin typeface="Carlito"/>
                <a:cs typeface="Carlito"/>
              </a:rPr>
              <a:t>menu.</a:t>
            </a:r>
          </a:p>
          <a:p>
            <a:pPr marL="698500" marR="53975" lvl="1" indent="-228600">
              <a:lnSpc>
                <a:spcPct val="90100"/>
              </a:lnSpc>
              <a:spcBef>
                <a:spcPts val="490"/>
              </a:spcBef>
              <a:buFont typeface="Arial"/>
              <a:buChar char="•"/>
              <a:tabLst>
                <a:tab pos="699135" algn="l"/>
              </a:tabLst>
            </a:pPr>
            <a:r>
              <a:rPr sz="2400" spc="-5" dirty="0">
                <a:latin typeface="Carlito"/>
                <a:cs typeface="Carlito"/>
              </a:rPr>
              <a:t>Klik-geser pada </a:t>
            </a:r>
            <a:r>
              <a:rPr sz="2400" b="1" spc="-5" dirty="0">
                <a:latin typeface="Carlito"/>
                <a:cs typeface="Carlito"/>
              </a:rPr>
              <a:t>Unassignment  Menu </a:t>
            </a:r>
            <a:r>
              <a:rPr sz="2400" b="1" spc="-10" dirty="0">
                <a:latin typeface="Carlito"/>
                <a:cs typeface="Carlito"/>
              </a:rPr>
              <a:t>Items</a:t>
            </a:r>
            <a:r>
              <a:rPr sz="2400" spc="-10" dirty="0">
                <a:latin typeface="Carlito"/>
                <a:cs typeface="Carlito"/>
              </a:rPr>
              <a:t>, untuk mengaktifkan  </a:t>
            </a:r>
            <a:r>
              <a:rPr sz="2400" spc="-5" dirty="0">
                <a:latin typeface="Carlito"/>
                <a:cs typeface="Carlito"/>
              </a:rPr>
              <a:t>dan menampilkan</a:t>
            </a:r>
            <a:r>
              <a:rPr sz="2400" spc="-25" dirty="0">
                <a:latin typeface="Carlito"/>
                <a:cs typeface="Carlito"/>
              </a:rPr>
              <a:t> </a:t>
            </a:r>
            <a:r>
              <a:rPr sz="2400" dirty="0">
                <a:latin typeface="Carlito"/>
                <a:cs typeface="Carlito"/>
              </a:rPr>
              <a:t>menu.</a:t>
            </a:r>
          </a:p>
        </p:txBody>
      </p:sp>
      <p:pic>
        <p:nvPicPr>
          <p:cNvPr id="28674" name="Picture 2"/>
          <p:cNvPicPr>
            <a:picLocks noChangeAspect="1" noChangeArrowheads="1"/>
          </p:cNvPicPr>
          <p:nvPr/>
        </p:nvPicPr>
        <p:blipFill>
          <a:blip r:embed="rId2" cstate="print"/>
          <a:srcRect/>
          <a:stretch>
            <a:fillRect/>
          </a:stretch>
        </p:blipFill>
        <p:spPr bwMode="auto">
          <a:xfrm>
            <a:off x="5791201" y="685800"/>
            <a:ext cx="6400800"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Text Placeholder 2"/>
          <p:cNvSpPr>
            <a:spLocks noGrp="1"/>
          </p:cNvSpPr>
          <p:nvPr>
            <p:ph type="body" idx="1"/>
          </p:nvPr>
        </p:nvSpPr>
        <p:spPr/>
        <p:txBody>
          <a:bodyPr/>
          <a:lstStyle/>
          <a:p>
            <a:endParaRPr lang="id-ID"/>
          </a:p>
        </p:txBody>
      </p:sp>
      <p:pic>
        <p:nvPicPr>
          <p:cNvPr id="23554" name="Picture 2"/>
          <p:cNvPicPr>
            <a:picLocks noChangeAspect="1" noChangeArrowheads="1"/>
          </p:cNvPicPr>
          <p:nvPr/>
        </p:nvPicPr>
        <p:blipFill>
          <a:blip r:embed="rId2" cstate="print"/>
          <a:srcRect/>
          <a:stretch>
            <a:fillRect/>
          </a:stretch>
        </p:blipFill>
        <p:spPr bwMode="auto">
          <a:xfrm>
            <a:off x="0" y="1828800"/>
            <a:ext cx="12192000" cy="4648200"/>
          </a:xfrm>
          <a:prstGeom prst="rect">
            <a:avLst/>
          </a:prstGeom>
          <a:noFill/>
          <a:ln w="9525">
            <a:noFill/>
            <a:miter lim="800000"/>
            <a:headEnd/>
            <a:tailEnd/>
          </a:ln>
        </p:spPr>
      </p:pic>
      <p:sp>
        <p:nvSpPr>
          <p:cNvPr id="5" name="Title 1"/>
          <p:cNvSpPr txBox="1">
            <a:spLocks/>
          </p:cNvSpPr>
          <p:nvPr/>
        </p:nvSpPr>
        <p:spPr>
          <a:xfrm>
            <a:off x="152400" y="691515"/>
            <a:ext cx="12039600" cy="984885"/>
          </a:xfrm>
          <a:prstGeom prst="rect">
            <a:avLst/>
          </a:prstGeom>
          <a:ln>
            <a:solidFill>
              <a:schemeClr val="accent1"/>
            </a:solidFill>
          </a:ln>
        </p:spPr>
        <p:txBody>
          <a:bodyPr wrap="squar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d-ID" sz="3200" b="1" i="0" u="none" strike="noStrike" kern="0" cap="none" spc="0" normalizeH="0" baseline="0" noProof="0" dirty="0" smtClean="0">
                <a:ln>
                  <a:noFill/>
                </a:ln>
                <a:solidFill>
                  <a:schemeClr val="tx1"/>
                </a:solidFill>
                <a:effectLst/>
                <a:uLnTx/>
                <a:uFillTx/>
                <a:latin typeface="Arial"/>
                <a:ea typeface="+mj-ea"/>
                <a:cs typeface="Arial"/>
              </a:rPr>
              <a:t>HASIL TAMPILAN USER</a:t>
            </a:r>
            <a:r>
              <a:rPr kumimoji="0" lang="id-ID" sz="3200" b="1" i="0" u="none" strike="noStrike" kern="0" cap="none" spc="0" normalizeH="0" noProof="0" dirty="0" smtClean="0">
                <a:ln>
                  <a:noFill/>
                </a:ln>
                <a:solidFill>
                  <a:schemeClr val="tx1"/>
                </a:solidFill>
                <a:effectLst/>
                <a:uLnTx/>
                <a:uFillTx/>
                <a:latin typeface="Arial"/>
                <a:ea typeface="+mj-ea"/>
                <a:cs typeface="Arial"/>
              </a:rPr>
              <a:t> NAVIGATION MENU DAN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id-ID" sz="3200" b="1" i="0" u="none" strike="noStrike" kern="0" cap="none" spc="0" normalizeH="0" noProof="0" dirty="0" smtClean="0">
                <a:ln>
                  <a:noFill/>
                </a:ln>
                <a:solidFill>
                  <a:schemeClr val="tx1"/>
                </a:solidFill>
                <a:effectLst/>
                <a:uLnTx/>
                <a:uFillTx/>
                <a:latin typeface="Arial"/>
                <a:ea typeface="+mj-ea"/>
                <a:cs typeface="Arial"/>
              </a:rPr>
              <a:t>PRIMARY NAVIGATION MENU</a:t>
            </a:r>
            <a:endParaRPr kumimoji="0" lang="id-ID" sz="3200" b="1" i="0" u="none" strike="noStrike" kern="0" cap="none" spc="0" normalizeH="0" baseline="0" noProof="0" dirty="0">
              <a:ln>
                <a:noFill/>
              </a:ln>
              <a:solidFill>
                <a:schemeClr val="tx1"/>
              </a:solidFill>
              <a:effectLst/>
              <a:uLnTx/>
              <a:uFillTx/>
              <a:latin typeface="Arial"/>
              <a:ea typeface="+mj-ea"/>
              <a:cs typeface="Arial"/>
            </a:endParaRPr>
          </a:p>
        </p:txBody>
      </p:sp>
      <p:sp>
        <p:nvSpPr>
          <p:cNvPr id="6" name="Rectangle 5"/>
          <p:cNvSpPr/>
          <p:nvPr/>
        </p:nvSpPr>
        <p:spPr>
          <a:xfrm>
            <a:off x="0" y="2895600"/>
            <a:ext cx="7391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0439400" y="1828800"/>
            <a:ext cx="1524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9" name="Straight Arrow Connector 8"/>
          <p:cNvCxnSpPr/>
          <p:nvPr/>
        </p:nvCxnSpPr>
        <p:spPr>
          <a:xfrm>
            <a:off x="7696200" y="1143000"/>
            <a:ext cx="34290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86200" y="1600200"/>
            <a:ext cx="457200" cy="1295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5486400" y="914400"/>
            <a:ext cx="6705600" cy="5486400"/>
          </a:xfrm>
          <a:prstGeom prst="rect">
            <a:avLst/>
          </a:prstGeom>
          <a:noFill/>
          <a:ln w="9525">
            <a:noFill/>
            <a:miter lim="800000"/>
            <a:headEnd/>
            <a:tailEnd/>
          </a:ln>
        </p:spPr>
      </p:pic>
      <p:sp>
        <p:nvSpPr>
          <p:cNvPr id="5" name="object 2"/>
          <p:cNvSpPr txBox="1">
            <a:spLocks/>
          </p:cNvSpPr>
          <p:nvPr/>
        </p:nvSpPr>
        <p:spPr>
          <a:xfrm>
            <a:off x="228600" y="685800"/>
            <a:ext cx="5257800" cy="1121461"/>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id-ID" sz="3600" b="0" i="0" u="none" strike="noStrike" kern="0" cap="none" spc="-200" normalizeH="0" baseline="0" noProof="0" dirty="0" smtClean="0">
                <a:ln>
                  <a:noFill/>
                </a:ln>
                <a:solidFill>
                  <a:schemeClr val="tx1"/>
                </a:solidFill>
                <a:effectLst/>
                <a:uLnTx/>
                <a:uFillTx/>
                <a:latin typeface="Arial"/>
                <a:ea typeface="+mj-ea"/>
                <a:cs typeface="Arial"/>
              </a:rPr>
              <a:t>Setting </a:t>
            </a:r>
            <a:r>
              <a:rPr kumimoji="0" lang="id-ID" sz="3600" b="0" i="0" u="none" strike="noStrike" kern="0" cap="none" spc="-250" normalizeH="0" baseline="0" noProof="0" dirty="0" smtClean="0">
                <a:ln>
                  <a:noFill/>
                </a:ln>
                <a:solidFill>
                  <a:schemeClr val="tx1"/>
                </a:solidFill>
                <a:effectLst/>
                <a:uLnTx/>
                <a:uFillTx/>
                <a:latin typeface="Arial"/>
                <a:ea typeface="+mj-ea"/>
                <a:cs typeface="Arial"/>
              </a:rPr>
              <a:t>-&gt; </a:t>
            </a:r>
            <a:r>
              <a:rPr kumimoji="0" lang="id-ID" sz="3600" b="0" i="0" u="none" strike="noStrike" kern="0" cap="none" spc="-215" normalizeH="0" baseline="0" noProof="0" dirty="0" smtClean="0">
                <a:ln>
                  <a:noFill/>
                </a:ln>
                <a:solidFill>
                  <a:schemeClr val="tx1"/>
                </a:solidFill>
                <a:effectLst/>
                <a:uLnTx/>
                <a:uFillTx/>
                <a:latin typeface="Arial"/>
                <a:ea typeface="+mj-ea"/>
                <a:cs typeface="Arial"/>
              </a:rPr>
              <a:t>Website </a:t>
            </a:r>
            <a:r>
              <a:rPr kumimoji="0" lang="id-ID" sz="3600" b="0" i="0" u="none" strike="noStrike" kern="0" cap="none" spc="-250" normalizeH="0" baseline="0" noProof="0" dirty="0" smtClean="0">
                <a:ln>
                  <a:noFill/>
                </a:ln>
                <a:solidFill>
                  <a:schemeClr val="tx1"/>
                </a:solidFill>
                <a:effectLst/>
                <a:uLnTx/>
                <a:uFillTx/>
                <a:latin typeface="Arial"/>
                <a:ea typeface="+mj-ea"/>
                <a:cs typeface="Arial"/>
              </a:rPr>
              <a:t>-&gt;</a:t>
            </a:r>
            <a:r>
              <a:rPr kumimoji="0" lang="id-ID" sz="3600" b="0" i="0" u="none" strike="noStrike" kern="0" cap="none" spc="-280" normalizeH="0" baseline="0" noProof="0" dirty="0" smtClean="0">
                <a:ln>
                  <a:noFill/>
                </a:ln>
                <a:solidFill>
                  <a:schemeClr val="tx1"/>
                </a:solidFill>
                <a:effectLst/>
                <a:uLnTx/>
                <a:uFillTx/>
                <a:latin typeface="Arial"/>
                <a:ea typeface="+mj-ea"/>
                <a:cs typeface="Arial"/>
              </a:rPr>
              <a:t> Setup</a:t>
            </a:r>
            <a:r>
              <a:rPr kumimoji="0" lang="id-ID" sz="3600" b="0" i="0" u="none" strike="noStrike" kern="0" cap="none" spc="-250" normalizeH="0" baseline="0" noProof="0" dirty="0" smtClean="0">
                <a:ln>
                  <a:noFill/>
                </a:ln>
                <a:solidFill>
                  <a:schemeClr val="tx1"/>
                </a:solidFill>
                <a:effectLst/>
                <a:uLnTx/>
                <a:uFillTx/>
                <a:latin typeface="Arial"/>
                <a:ea typeface="+mj-ea"/>
                <a:cs typeface="Arial"/>
              </a:rPr>
              <a:t> -&gt;</a:t>
            </a:r>
            <a:r>
              <a:rPr kumimoji="0" lang="id-ID" sz="3600" b="0" i="0" u="none" strike="noStrike" kern="0" cap="none" spc="-280" normalizeH="0" baseline="0" noProof="0" dirty="0" smtClean="0">
                <a:ln>
                  <a:noFill/>
                </a:ln>
                <a:solidFill>
                  <a:schemeClr val="tx1"/>
                </a:solidFill>
                <a:effectLst/>
                <a:uLnTx/>
                <a:uFillTx/>
                <a:latin typeface="Arial"/>
                <a:ea typeface="+mj-ea"/>
                <a:cs typeface="Arial"/>
              </a:rPr>
              <a:t> </a:t>
            </a:r>
            <a:r>
              <a:rPr kumimoji="0" lang="id-ID" sz="3600" b="0" i="0" u="none" strike="noStrike" kern="0" cap="none" spc="-110" normalizeH="0" baseline="0" noProof="0" dirty="0" smtClean="0">
                <a:ln>
                  <a:noFill/>
                </a:ln>
                <a:solidFill>
                  <a:schemeClr val="tx1"/>
                </a:solidFill>
                <a:effectLst/>
                <a:uLnTx/>
                <a:uFillTx/>
                <a:latin typeface="Arial"/>
                <a:ea typeface="+mj-ea"/>
                <a:cs typeface="Arial"/>
              </a:rPr>
              <a:t>Announcements</a:t>
            </a:r>
            <a:endParaRPr kumimoji="0" lang="id-ID" sz="3600" b="0" i="0" u="none" strike="noStrike" kern="0" cap="none" spc="0" normalizeH="0" baseline="0" noProof="0" dirty="0">
              <a:ln>
                <a:noFill/>
              </a:ln>
              <a:solidFill>
                <a:schemeClr val="tx1"/>
              </a:solidFill>
              <a:effectLst/>
              <a:uLnTx/>
              <a:uFillTx/>
              <a:latin typeface="Arial"/>
              <a:ea typeface="+mj-ea"/>
              <a:cs typeface="Arial"/>
            </a:endParaRPr>
          </a:p>
        </p:txBody>
      </p:sp>
      <p:sp>
        <p:nvSpPr>
          <p:cNvPr id="7" name="object 4"/>
          <p:cNvSpPr txBox="1"/>
          <p:nvPr/>
        </p:nvSpPr>
        <p:spPr>
          <a:xfrm>
            <a:off x="381000" y="2133600"/>
            <a:ext cx="3581400" cy="2664832"/>
          </a:xfrm>
          <a:prstGeom prst="rect">
            <a:avLst/>
          </a:prstGeom>
        </p:spPr>
        <p:txBody>
          <a:bodyPr vert="horz" wrap="square" lIns="0" tIns="43180" rIns="0" bIns="0" rtlCol="0">
            <a:spAutoFit/>
          </a:bodyPr>
          <a:lstStyle/>
          <a:p>
            <a:pPr marL="241300" marR="47625" indent="-228600">
              <a:lnSpc>
                <a:spcPct val="90000"/>
              </a:lnSpc>
              <a:spcBef>
                <a:spcPts val="340"/>
              </a:spcBef>
              <a:buFont typeface="Arial"/>
              <a:buChar char="•"/>
              <a:tabLst>
                <a:tab pos="240665" algn="l"/>
                <a:tab pos="241300" algn="l"/>
              </a:tabLst>
            </a:pPr>
            <a:r>
              <a:rPr sz="2000" b="1" spc="-5" dirty="0">
                <a:latin typeface="Carlito"/>
                <a:cs typeface="Carlito"/>
              </a:rPr>
              <a:t>Announcements  </a:t>
            </a:r>
            <a:r>
              <a:rPr sz="2000" spc="-5" dirty="0">
                <a:latin typeface="Carlito"/>
                <a:cs typeface="Carlito"/>
              </a:rPr>
              <a:t>berfungsi untuk membuat  pengumuman </a:t>
            </a:r>
            <a:r>
              <a:rPr sz="2000" spc="-10" dirty="0">
                <a:latin typeface="Carlito"/>
                <a:cs typeface="Carlito"/>
              </a:rPr>
              <a:t>terkait  </a:t>
            </a:r>
            <a:r>
              <a:rPr sz="2000" spc="-5" dirty="0">
                <a:latin typeface="Carlito"/>
                <a:cs typeface="Carlito"/>
              </a:rPr>
              <a:t>jurnal </a:t>
            </a:r>
            <a:r>
              <a:rPr sz="2000" spc="-10" dirty="0">
                <a:latin typeface="Carlito"/>
                <a:cs typeface="Carlito"/>
              </a:rPr>
              <a:t>yang disampaikan  kepada </a:t>
            </a:r>
            <a:r>
              <a:rPr sz="2000" spc="-5" dirty="0">
                <a:latin typeface="Carlito"/>
                <a:cs typeface="Carlito"/>
              </a:rPr>
              <a:t>pengunjung  </a:t>
            </a:r>
            <a:r>
              <a:rPr sz="2000" spc="-10" dirty="0">
                <a:latin typeface="Carlito"/>
                <a:cs typeface="Carlito"/>
              </a:rPr>
              <a:t>website.</a:t>
            </a:r>
            <a:endParaRPr sz="2000" dirty="0">
              <a:latin typeface="Carlito"/>
              <a:cs typeface="Carlito"/>
            </a:endParaRPr>
          </a:p>
          <a:p>
            <a:pPr marL="241300" marR="5080" indent="-228600">
              <a:lnSpc>
                <a:spcPct val="90000"/>
              </a:lnSpc>
              <a:spcBef>
                <a:spcPts val="1000"/>
              </a:spcBef>
              <a:buFont typeface="Arial"/>
              <a:buChar char="•"/>
              <a:tabLst>
                <a:tab pos="240665" algn="l"/>
                <a:tab pos="241300" algn="l"/>
              </a:tabLst>
            </a:pPr>
            <a:r>
              <a:rPr sz="2000" spc="-5" dirty="0">
                <a:latin typeface="Carlito"/>
                <a:cs typeface="Carlito"/>
              </a:rPr>
              <a:t>Pengumuman bisa berupa  </a:t>
            </a:r>
            <a:r>
              <a:rPr sz="2000" i="1" spc="-5" dirty="0">
                <a:latin typeface="Carlito"/>
                <a:cs typeface="Carlito"/>
              </a:rPr>
              <a:t>Call </a:t>
            </a:r>
            <a:r>
              <a:rPr sz="2000" i="1" spc="-10" dirty="0">
                <a:latin typeface="Carlito"/>
                <a:cs typeface="Carlito"/>
              </a:rPr>
              <a:t>for </a:t>
            </a:r>
            <a:r>
              <a:rPr sz="2000" i="1" dirty="0">
                <a:latin typeface="Carlito"/>
                <a:cs typeface="Carlito"/>
              </a:rPr>
              <a:t>papers</a:t>
            </a:r>
            <a:r>
              <a:rPr sz="2000" dirty="0">
                <a:latin typeface="Carlito"/>
                <a:cs typeface="Carlito"/>
              </a:rPr>
              <a:t>,</a:t>
            </a:r>
            <a:r>
              <a:rPr sz="2000" spc="-80" dirty="0">
                <a:latin typeface="Carlito"/>
                <a:cs typeface="Carlito"/>
              </a:rPr>
              <a:t> </a:t>
            </a:r>
            <a:r>
              <a:rPr sz="2000" spc="-5" dirty="0">
                <a:latin typeface="Carlito"/>
                <a:cs typeface="Carlito"/>
              </a:rPr>
              <a:t>perubahan  pengelola jurnal, </a:t>
            </a:r>
            <a:r>
              <a:rPr sz="2000" spc="-10" dirty="0">
                <a:latin typeface="Carlito"/>
                <a:cs typeface="Carlito"/>
              </a:rPr>
              <a:t>layanan  </a:t>
            </a:r>
            <a:r>
              <a:rPr sz="2000" spc="-5" dirty="0">
                <a:latin typeface="Carlito"/>
                <a:cs typeface="Carlito"/>
              </a:rPr>
              <a:t>baru di </a:t>
            </a:r>
            <a:r>
              <a:rPr sz="2000" dirty="0">
                <a:latin typeface="Carlito"/>
                <a:cs typeface="Carlito"/>
              </a:rPr>
              <a:t>ejurnal, </a:t>
            </a:r>
            <a:r>
              <a:rPr sz="2000" spc="-5" dirty="0">
                <a:latin typeface="Carlito"/>
                <a:cs typeface="Carlito"/>
              </a:rPr>
              <a:t>dan </a:t>
            </a:r>
            <a:r>
              <a:rPr sz="2000" dirty="0">
                <a:latin typeface="Carlito"/>
                <a:cs typeface="Carlito"/>
              </a:rPr>
              <a:t>lain-  </a:t>
            </a:r>
            <a:r>
              <a:rPr sz="2000" spc="-5" dirty="0">
                <a:latin typeface="Carlito"/>
                <a:cs typeface="Carlito"/>
              </a:rPr>
              <a:t>lain.</a:t>
            </a:r>
            <a:endParaRPr sz="2000" dirty="0">
              <a:latin typeface="Carlito"/>
              <a:cs typeface="Carlito"/>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228600" y="685800"/>
            <a:ext cx="5257800" cy="1121461"/>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id-ID" sz="3600" b="0" i="0" u="none" strike="noStrike" kern="0" cap="none" spc="-200" normalizeH="0" baseline="0" noProof="0" dirty="0" smtClean="0">
                <a:ln>
                  <a:noFill/>
                </a:ln>
                <a:solidFill>
                  <a:schemeClr val="tx1"/>
                </a:solidFill>
                <a:effectLst/>
                <a:uLnTx/>
                <a:uFillTx/>
                <a:latin typeface="Arial"/>
                <a:ea typeface="+mj-ea"/>
                <a:cs typeface="Arial"/>
              </a:rPr>
              <a:t>Setting </a:t>
            </a:r>
            <a:r>
              <a:rPr kumimoji="0" lang="id-ID" sz="3600" b="0" i="0" u="none" strike="noStrike" kern="0" cap="none" spc="-250" normalizeH="0" baseline="0" noProof="0" dirty="0" smtClean="0">
                <a:ln>
                  <a:noFill/>
                </a:ln>
                <a:solidFill>
                  <a:schemeClr val="tx1"/>
                </a:solidFill>
                <a:effectLst/>
                <a:uLnTx/>
                <a:uFillTx/>
                <a:latin typeface="Arial"/>
                <a:ea typeface="+mj-ea"/>
                <a:cs typeface="Arial"/>
              </a:rPr>
              <a:t>-&gt; </a:t>
            </a:r>
            <a:r>
              <a:rPr kumimoji="0" lang="id-ID" sz="3600" b="0" i="0" u="none" strike="noStrike" kern="0" cap="none" spc="-215" normalizeH="0" baseline="0" noProof="0" dirty="0" smtClean="0">
                <a:ln>
                  <a:noFill/>
                </a:ln>
                <a:solidFill>
                  <a:schemeClr val="tx1"/>
                </a:solidFill>
                <a:effectLst/>
                <a:uLnTx/>
                <a:uFillTx/>
                <a:latin typeface="Arial"/>
                <a:ea typeface="+mj-ea"/>
                <a:cs typeface="Arial"/>
              </a:rPr>
              <a:t>Website </a:t>
            </a:r>
            <a:r>
              <a:rPr kumimoji="0" lang="id-ID" sz="3600" b="0" i="0" u="none" strike="noStrike" kern="0" cap="none" spc="-250" normalizeH="0" baseline="0" noProof="0" dirty="0" smtClean="0">
                <a:ln>
                  <a:noFill/>
                </a:ln>
                <a:solidFill>
                  <a:schemeClr val="tx1"/>
                </a:solidFill>
                <a:effectLst/>
                <a:uLnTx/>
                <a:uFillTx/>
                <a:latin typeface="Arial"/>
                <a:ea typeface="+mj-ea"/>
                <a:cs typeface="Arial"/>
              </a:rPr>
              <a:t>-&gt;</a:t>
            </a:r>
            <a:r>
              <a:rPr kumimoji="0" lang="id-ID" sz="3600" b="0" i="0" u="none" strike="noStrike" kern="0" cap="none" spc="-280" normalizeH="0" baseline="0" noProof="0" dirty="0" smtClean="0">
                <a:ln>
                  <a:noFill/>
                </a:ln>
                <a:solidFill>
                  <a:schemeClr val="tx1"/>
                </a:solidFill>
                <a:effectLst/>
                <a:uLnTx/>
                <a:uFillTx/>
                <a:latin typeface="Arial"/>
                <a:ea typeface="+mj-ea"/>
                <a:cs typeface="Arial"/>
              </a:rPr>
              <a:t> Setup</a:t>
            </a:r>
            <a:r>
              <a:rPr kumimoji="0" lang="id-ID" sz="3600" b="0" i="0" u="none" strike="noStrike" kern="0" cap="none" spc="-250" normalizeH="0" baseline="0" noProof="0" dirty="0" smtClean="0">
                <a:ln>
                  <a:noFill/>
                </a:ln>
                <a:solidFill>
                  <a:schemeClr val="tx1"/>
                </a:solidFill>
                <a:effectLst/>
                <a:uLnTx/>
                <a:uFillTx/>
                <a:latin typeface="Arial"/>
                <a:ea typeface="+mj-ea"/>
                <a:cs typeface="Arial"/>
              </a:rPr>
              <a:t> -&gt;</a:t>
            </a:r>
            <a:r>
              <a:rPr kumimoji="0" lang="id-ID" sz="3600" b="0" i="0" u="none" strike="noStrike" kern="0" cap="none" spc="-280" normalizeH="0" baseline="0" noProof="0" dirty="0" smtClean="0">
                <a:ln>
                  <a:noFill/>
                </a:ln>
                <a:solidFill>
                  <a:schemeClr val="tx1"/>
                </a:solidFill>
                <a:effectLst/>
                <a:uLnTx/>
                <a:uFillTx/>
                <a:latin typeface="Arial"/>
                <a:ea typeface="+mj-ea"/>
                <a:cs typeface="Arial"/>
              </a:rPr>
              <a:t> </a:t>
            </a:r>
            <a:r>
              <a:rPr kumimoji="0" lang="id-ID" sz="3600" b="0" i="0" u="none" strike="noStrike" kern="0" cap="none" spc="-110" normalizeH="0" baseline="0" noProof="0" dirty="0" smtClean="0">
                <a:ln>
                  <a:noFill/>
                </a:ln>
                <a:solidFill>
                  <a:schemeClr val="tx1"/>
                </a:solidFill>
                <a:effectLst/>
                <a:uLnTx/>
                <a:uFillTx/>
                <a:latin typeface="Arial"/>
                <a:ea typeface="+mj-ea"/>
                <a:cs typeface="Arial"/>
              </a:rPr>
              <a:t>List</a:t>
            </a:r>
            <a:endParaRPr kumimoji="0" lang="id-ID" sz="3600" b="0" i="0" u="none" strike="noStrike" kern="0" cap="none" spc="0" normalizeH="0" baseline="0" noProof="0" dirty="0">
              <a:ln>
                <a:noFill/>
              </a:ln>
              <a:solidFill>
                <a:schemeClr val="tx1"/>
              </a:solidFill>
              <a:effectLst/>
              <a:uLnTx/>
              <a:uFillTx/>
              <a:latin typeface="Arial"/>
              <a:ea typeface="+mj-ea"/>
              <a:cs typeface="Arial"/>
            </a:endParaRPr>
          </a:p>
        </p:txBody>
      </p:sp>
      <p:sp>
        <p:nvSpPr>
          <p:cNvPr id="6" name="Rectangle 5"/>
          <p:cNvSpPr/>
          <p:nvPr/>
        </p:nvSpPr>
        <p:spPr>
          <a:xfrm>
            <a:off x="0" y="1981200"/>
            <a:ext cx="4572000" cy="2939266"/>
          </a:xfrm>
          <a:prstGeom prst="rect">
            <a:avLst/>
          </a:prstGeom>
        </p:spPr>
        <p:txBody>
          <a:bodyPr wrap="square">
            <a:spAutoFit/>
          </a:bodyPr>
          <a:lstStyle/>
          <a:p>
            <a:pPr marL="241300" marR="5080" indent="-228600">
              <a:lnSpc>
                <a:spcPct val="90000"/>
              </a:lnSpc>
              <a:spcBef>
                <a:spcPts val="340"/>
              </a:spcBef>
              <a:buFont typeface="Arial"/>
              <a:buChar char="•"/>
              <a:tabLst>
                <a:tab pos="240665" algn="l"/>
                <a:tab pos="241300" algn="l"/>
              </a:tabLst>
            </a:pPr>
            <a:r>
              <a:rPr lang="id-ID" sz="2000" b="1" dirty="0" smtClean="0">
                <a:latin typeface="Arial" pitchFamily="34" charset="0"/>
                <a:cs typeface="Arial" pitchFamily="34" charset="0"/>
              </a:rPr>
              <a:t>Item Per Page </a:t>
            </a:r>
            <a:r>
              <a:rPr lang="id-ID" sz="2000" dirty="0" smtClean="0">
                <a:latin typeface="Arial" pitchFamily="34" charset="0"/>
                <a:cs typeface="Arial" pitchFamily="34" charset="0"/>
              </a:rPr>
              <a:t>yaitu Untuk membatasi jumlah item (misalnya, pengiriman, pengguna, atau tugas pengeditan) untuk ditampilkan dalam daftar sebelum menampilkan item berikutnya di halaman lain</a:t>
            </a:r>
          </a:p>
          <a:p>
            <a:pPr marL="241300" marR="5080" indent="-228600">
              <a:lnSpc>
                <a:spcPct val="90000"/>
              </a:lnSpc>
              <a:spcBef>
                <a:spcPts val="340"/>
              </a:spcBef>
              <a:buFont typeface="Arial"/>
              <a:buChar char="•"/>
              <a:tabLst>
                <a:tab pos="240665" algn="l"/>
                <a:tab pos="241300" algn="l"/>
              </a:tabLst>
            </a:pPr>
            <a:endParaRPr lang="id-ID" sz="2000" spc="-5" dirty="0" smtClean="0">
              <a:latin typeface="Arial" pitchFamily="34" charset="0"/>
              <a:cs typeface="Arial" pitchFamily="34" charset="0"/>
            </a:endParaRPr>
          </a:p>
          <a:p>
            <a:pPr marL="241300" marR="5080" indent="-228600">
              <a:lnSpc>
                <a:spcPct val="90000"/>
              </a:lnSpc>
              <a:spcBef>
                <a:spcPts val="340"/>
              </a:spcBef>
              <a:buFont typeface="Arial"/>
              <a:buChar char="•"/>
              <a:tabLst>
                <a:tab pos="240665" algn="l"/>
                <a:tab pos="241300" algn="l"/>
              </a:tabLst>
            </a:pPr>
            <a:r>
              <a:rPr lang="id-ID" sz="2000" b="1" spc="-5" dirty="0" smtClean="0">
                <a:latin typeface="Arial" pitchFamily="34" charset="0"/>
                <a:cs typeface="Arial" pitchFamily="34" charset="0"/>
              </a:rPr>
              <a:t>Page Link </a:t>
            </a:r>
            <a:r>
              <a:rPr lang="id-ID" sz="2000" spc="-5" dirty="0" smtClean="0">
                <a:latin typeface="Arial" pitchFamily="34" charset="0"/>
                <a:cs typeface="Arial" pitchFamily="34" charset="0"/>
              </a:rPr>
              <a:t>yaitu untuk membatasi </a:t>
            </a:r>
            <a:r>
              <a:rPr lang="id-ID" sz="2000" dirty="0" smtClean="0">
                <a:latin typeface="Arial" pitchFamily="34" charset="0"/>
                <a:cs typeface="Arial" pitchFamily="34" charset="0"/>
              </a:rPr>
              <a:t>jumlah tautan yang akan ditampilkan ke halaman berikutnya dalam daftar.</a:t>
            </a:r>
            <a:endParaRPr lang="id-ID" sz="2000" dirty="0">
              <a:latin typeface="Arial" pitchFamily="34" charset="0"/>
              <a:cs typeface="Arial" pitchFamily="34" charset="0"/>
            </a:endParaRPr>
          </a:p>
        </p:txBody>
      </p:sp>
      <p:pic>
        <p:nvPicPr>
          <p:cNvPr id="18434" name="Picture 2"/>
          <p:cNvPicPr>
            <a:picLocks noChangeAspect="1" noChangeArrowheads="1"/>
          </p:cNvPicPr>
          <p:nvPr/>
        </p:nvPicPr>
        <p:blipFill>
          <a:blip r:embed="rId2" cstate="print"/>
          <a:srcRect/>
          <a:stretch>
            <a:fillRect/>
          </a:stretch>
        </p:blipFill>
        <p:spPr bwMode="auto">
          <a:xfrm>
            <a:off x="4800600" y="1371600"/>
            <a:ext cx="73914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002791"/>
              <a:ext cx="12192000" cy="64617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143255"/>
              <a:ext cx="3860291" cy="119329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4535423"/>
              <a:ext cx="12192000" cy="80924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284476" y="5865876"/>
              <a:ext cx="3153155" cy="35052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58840" y="5865876"/>
              <a:ext cx="3133343" cy="341376"/>
            </a:xfrm>
            <a:prstGeom prst="rect">
              <a:avLst/>
            </a:prstGeom>
            <a:blipFill>
              <a:blip r:embed="rId7"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2133600" y="1981200"/>
            <a:ext cx="7921243" cy="936154"/>
          </a:xfrm>
          <a:prstGeom prst="rect">
            <a:avLst/>
          </a:prstGeom>
        </p:spPr>
        <p:txBody>
          <a:bodyPr vert="horz" wrap="square" lIns="0" tIns="12700" rIns="0" bIns="0" rtlCol="0">
            <a:spAutoFit/>
          </a:bodyPr>
          <a:lstStyle/>
          <a:p>
            <a:pPr marL="17145" algn="ctr">
              <a:lnSpc>
                <a:spcPct val="100000"/>
              </a:lnSpc>
              <a:spcBef>
                <a:spcPts val="100"/>
              </a:spcBef>
            </a:pPr>
            <a:r>
              <a:rPr b="1" smtClean="0">
                <a:ln w="17780" cmpd="sng">
                  <a:solidFill>
                    <a:schemeClr val="tx1">
                      <a:lumMod val="65000"/>
                      <a:lumOff val="3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Setup OJS  3</a:t>
            </a:r>
            <a:endParaRPr spc="-295" dirty="0"/>
          </a:p>
        </p:txBody>
      </p:sp>
      <p:sp>
        <p:nvSpPr>
          <p:cNvPr id="12" name="object 3"/>
          <p:cNvSpPr txBox="1">
            <a:spLocks/>
          </p:cNvSpPr>
          <p:nvPr/>
        </p:nvSpPr>
        <p:spPr>
          <a:xfrm>
            <a:off x="0" y="3352800"/>
            <a:ext cx="12192000" cy="1134285"/>
          </a:xfrm>
          <a:prstGeom prst="rect">
            <a:avLst/>
          </a:prstGeom>
        </p:spPr>
        <p:txBody>
          <a:bodyPr vert="horz" wrap="square" lIns="0" tIns="13335" rIns="0" bIns="0" rtlCol="0">
            <a:spAutoFit/>
          </a:bodyPr>
          <a:lstStyle/>
          <a:p>
            <a:pPr marL="12700" marR="0" lvl="0" indent="0" algn="ctr" defTabSz="914400" eaLnBrk="1" fontAlgn="auto" latinLnBrk="0" hangingPunct="1">
              <a:lnSpc>
                <a:spcPct val="100000"/>
              </a:lnSpc>
              <a:spcBef>
                <a:spcPts val="105"/>
              </a:spcBef>
              <a:spcAft>
                <a:spcPts val="0"/>
              </a:spcAft>
              <a:buClrTx/>
              <a:buSzTx/>
              <a:buFontTx/>
              <a:buNone/>
              <a:tabLst/>
              <a:defRPr/>
            </a:pPr>
            <a:r>
              <a:rPr lang="en-US" sz="3600" b="1" kern="0" dirty="0" smtClean="0">
                <a:ln w="17780" cmpd="sng">
                  <a:solidFill>
                    <a:schemeClr val="tx1"/>
                  </a:solidFill>
                  <a:prstDash val="solid"/>
                  <a:miter lim="800000"/>
                </a:ln>
                <a:solidFill>
                  <a:schemeClr val="bg1"/>
                </a:solidFill>
                <a:effectLst>
                  <a:outerShdw blurRad="50800" algn="tl" rotWithShape="0">
                    <a:srgbClr val="000000"/>
                  </a:outerShdw>
                </a:effectLst>
                <a:latin typeface="Arial"/>
                <a:ea typeface="+mj-ea"/>
                <a:cs typeface="Arial"/>
              </a:rPr>
              <a:t>Di sampaikan di </a:t>
            </a:r>
            <a:r>
              <a:rPr kumimoji="0" lang="en-US" sz="3600" b="1" i="0" u="none" strike="noStrike" kern="0" normalizeH="0" baseline="0" noProof="0" dirty="0" err="1" smtClean="0">
                <a:ln w="17780" cmpd="sng">
                  <a:solidFill>
                    <a:schemeClr val="tx1"/>
                  </a:solidFill>
                  <a:prstDash val="solid"/>
                  <a:miter lim="800000"/>
                </a:ln>
                <a:solidFill>
                  <a:schemeClr val="bg1"/>
                </a:solidFill>
                <a:effectLst>
                  <a:outerShdw blurRad="50800" algn="tl" rotWithShape="0">
                    <a:srgbClr val="000000"/>
                  </a:outerShdw>
                </a:effectLst>
                <a:uLnTx/>
                <a:uFillTx/>
                <a:latin typeface="Arial"/>
                <a:ea typeface="+mj-ea"/>
                <a:cs typeface="Arial"/>
              </a:rPr>
              <a:t>Poltekkes</a:t>
            </a:r>
            <a:r>
              <a:rPr kumimoji="0" lang="en-US" sz="3600" b="1" i="0" u="none" strike="noStrike" kern="0" normalizeH="0" noProof="0" dirty="0" smtClean="0">
                <a:ln w="17780" cmpd="sng">
                  <a:solidFill>
                    <a:schemeClr val="tx1"/>
                  </a:solidFill>
                  <a:prstDash val="solid"/>
                  <a:miter lim="800000"/>
                </a:ln>
                <a:solidFill>
                  <a:schemeClr val="bg1"/>
                </a:solidFill>
                <a:effectLst>
                  <a:outerShdw blurRad="50800" algn="tl" rotWithShape="0">
                    <a:srgbClr val="000000"/>
                  </a:outerShdw>
                </a:effectLst>
                <a:uLnTx/>
                <a:uFillTx/>
                <a:latin typeface="Arial"/>
                <a:ea typeface="+mj-ea"/>
                <a:cs typeface="Arial"/>
              </a:rPr>
              <a:t>  </a:t>
            </a:r>
            <a:r>
              <a:rPr kumimoji="0" lang="en-US" sz="3600" b="1" i="0" u="none" strike="noStrike" kern="0" normalizeH="0" noProof="0" dirty="0" err="1" smtClean="0">
                <a:ln w="17780" cmpd="sng">
                  <a:solidFill>
                    <a:schemeClr val="tx1"/>
                  </a:solidFill>
                  <a:prstDash val="solid"/>
                  <a:miter lim="800000"/>
                </a:ln>
                <a:solidFill>
                  <a:schemeClr val="bg1"/>
                </a:solidFill>
                <a:effectLst>
                  <a:outerShdw blurRad="50800" algn="tl" rotWithShape="0">
                    <a:srgbClr val="000000"/>
                  </a:outerShdw>
                </a:effectLst>
                <a:uLnTx/>
                <a:uFillTx/>
                <a:latin typeface="Arial"/>
                <a:ea typeface="+mj-ea"/>
                <a:cs typeface="Arial"/>
              </a:rPr>
              <a:t>Kemenkes</a:t>
            </a:r>
            <a:r>
              <a:rPr kumimoji="0" lang="en-US" sz="3600" b="1" i="0" u="none" strike="noStrike" kern="0" normalizeH="0" noProof="0" dirty="0" smtClean="0">
                <a:ln w="17780" cmpd="sng">
                  <a:solidFill>
                    <a:schemeClr val="tx1"/>
                  </a:solidFill>
                  <a:prstDash val="solid"/>
                  <a:miter lim="800000"/>
                </a:ln>
                <a:solidFill>
                  <a:schemeClr val="bg1"/>
                </a:solidFill>
                <a:effectLst>
                  <a:outerShdw blurRad="50800" algn="tl" rotWithShape="0">
                    <a:srgbClr val="000000"/>
                  </a:outerShdw>
                </a:effectLst>
                <a:uLnTx/>
                <a:uFillTx/>
                <a:latin typeface="Arial"/>
                <a:ea typeface="+mj-ea"/>
                <a:cs typeface="Arial"/>
              </a:rPr>
              <a:t>  Semarang</a:t>
            </a:r>
          </a:p>
          <a:p>
            <a:pPr marL="12700" marR="0" lvl="0" indent="0" algn="ctr" defTabSz="914400" eaLnBrk="1" fontAlgn="auto" latinLnBrk="0" hangingPunct="1">
              <a:lnSpc>
                <a:spcPct val="100000"/>
              </a:lnSpc>
              <a:spcBef>
                <a:spcPts val="105"/>
              </a:spcBef>
              <a:spcAft>
                <a:spcPts val="0"/>
              </a:spcAft>
              <a:buClrTx/>
              <a:buSzTx/>
              <a:buFontTx/>
              <a:buNone/>
              <a:tabLst/>
              <a:defRPr/>
            </a:pPr>
            <a:r>
              <a:rPr lang="en-US" sz="3600" b="1" kern="0" baseline="0" dirty="0" smtClean="0">
                <a:ln w="17780" cmpd="sng">
                  <a:solidFill>
                    <a:schemeClr val="tx1"/>
                  </a:solidFill>
                  <a:prstDash val="solid"/>
                  <a:miter lim="800000"/>
                </a:ln>
                <a:solidFill>
                  <a:schemeClr val="bg1"/>
                </a:solidFill>
                <a:effectLst>
                  <a:outerShdw blurRad="50800" algn="tl" rotWithShape="0">
                    <a:srgbClr val="000000"/>
                  </a:outerShdw>
                </a:effectLst>
                <a:latin typeface="Arial"/>
                <a:ea typeface="+mj-ea"/>
                <a:cs typeface="Arial"/>
              </a:rPr>
              <a:t>Selasa,</a:t>
            </a:r>
            <a:r>
              <a:rPr lang="en-US" sz="3600" b="1" kern="0" dirty="0" smtClean="0">
                <a:ln w="17780" cmpd="sng">
                  <a:solidFill>
                    <a:schemeClr val="tx1"/>
                  </a:solidFill>
                  <a:prstDash val="solid"/>
                  <a:miter lim="800000"/>
                </a:ln>
                <a:solidFill>
                  <a:schemeClr val="bg1"/>
                </a:solidFill>
                <a:effectLst>
                  <a:outerShdw blurRad="50800" algn="tl" rotWithShape="0">
                    <a:srgbClr val="000000"/>
                  </a:outerShdw>
                </a:effectLst>
                <a:latin typeface="Arial"/>
                <a:ea typeface="+mj-ea"/>
                <a:cs typeface="Arial"/>
              </a:rPr>
              <a:t>  28 September 2021</a:t>
            </a:r>
            <a:endParaRPr kumimoji="0" lang="en-US" sz="3600" b="1" i="0" u="none" strike="noStrike" kern="0" normalizeH="0" baseline="0" noProof="0" dirty="0">
              <a:ln w="17780" cmpd="sng">
                <a:solidFill>
                  <a:schemeClr val="tx1"/>
                </a:solidFill>
                <a:prstDash val="solid"/>
                <a:miter lim="800000"/>
              </a:ln>
              <a:solidFill>
                <a:schemeClr val="bg1"/>
              </a:solidFill>
              <a:effectLst>
                <a:outerShdw blurRad="50800" algn="tl" rotWithShape="0">
                  <a:srgbClr val="000000"/>
                </a:outerShdw>
              </a:effectLst>
              <a:uLnTx/>
              <a:uFillTx/>
              <a:latin typeface="Arial"/>
              <a:ea typeface="+mj-ea"/>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228600" y="685800"/>
            <a:ext cx="4876800" cy="1121461"/>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id-ID" sz="3600" b="0" i="0" u="none" strike="noStrike" kern="0" cap="none" spc="-200" normalizeH="0" baseline="0" noProof="0" dirty="0" smtClean="0">
                <a:ln>
                  <a:noFill/>
                </a:ln>
                <a:solidFill>
                  <a:schemeClr val="tx1"/>
                </a:solidFill>
                <a:effectLst/>
                <a:uLnTx/>
                <a:uFillTx/>
                <a:latin typeface="Arial"/>
                <a:ea typeface="+mj-ea"/>
                <a:cs typeface="Arial"/>
              </a:rPr>
              <a:t>Setting </a:t>
            </a:r>
            <a:r>
              <a:rPr kumimoji="0" lang="id-ID" sz="3600" b="0" i="0" u="none" strike="noStrike" kern="0" cap="none" spc="-250" normalizeH="0" baseline="0" noProof="0" dirty="0" smtClean="0">
                <a:ln>
                  <a:noFill/>
                </a:ln>
                <a:solidFill>
                  <a:schemeClr val="tx1"/>
                </a:solidFill>
                <a:effectLst/>
                <a:uLnTx/>
                <a:uFillTx/>
                <a:latin typeface="Arial"/>
                <a:ea typeface="+mj-ea"/>
                <a:cs typeface="Arial"/>
              </a:rPr>
              <a:t>-&gt; </a:t>
            </a:r>
            <a:r>
              <a:rPr kumimoji="0" lang="id-ID" sz="3600" b="0" i="0" u="none" strike="noStrike" kern="0" cap="none" spc="-215" normalizeH="0" baseline="0" noProof="0" dirty="0" smtClean="0">
                <a:ln>
                  <a:noFill/>
                </a:ln>
                <a:solidFill>
                  <a:schemeClr val="tx1"/>
                </a:solidFill>
                <a:effectLst/>
                <a:uLnTx/>
                <a:uFillTx/>
                <a:latin typeface="Arial"/>
                <a:ea typeface="+mj-ea"/>
                <a:cs typeface="Arial"/>
              </a:rPr>
              <a:t>Website </a:t>
            </a:r>
            <a:r>
              <a:rPr kumimoji="0" lang="id-ID" sz="3600" b="0" i="0" u="none" strike="noStrike" kern="0" cap="none" spc="-250" normalizeH="0" baseline="0" noProof="0" dirty="0" smtClean="0">
                <a:ln>
                  <a:noFill/>
                </a:ln>
                <a:solidFill>
                  <a:schemeClr val="tx1"/>
                </a:solidFill>
                <a:effectLst/>
                <a:uLnTx/>
                <a:uFillTx/>
                <a:latin typeface="Arial"/>
                <a:ea typeface="+mj-ea"/>
                <a:cs typeface="Arial"/>
              </a:rPr>
              <a:t>-&gt;</a:t>
            </a:r>
            <a:r>
              <a:rPr kumimoji="0" lang="id-ID" sz="3600" b="0" i="0" u="none" strike="noStrike" kern="0" cap="none" spc="-280" normalizeH="0" baseline="0" noProof="0" dirty="0" smtClean="0">
                <a:ln>
                  <a:noFill/>
                </a:ln>
                <a:solidFill>
                  <a:schemeClr val="tx1"/>
                </a:solidFill>
                <a:effectLst/>
                <a:uLnTx/>
                <a:uFillTx/>
                <a:latin typeface="Arial"/>
                <a:ea typeface="+mj-ea"/>
                <a:cs typeface="Arial"/>
              </a:rPr>
              <a:t> Setup</a:t>
            </a:r>
            <a:r>
              <a:rPr kumimoji="0" lang="id-ID" sz="3600" b="0" i="0" u="none" strike="noStrike" kern="0" cap="none" spc="-250" normalizeH="0" baseline="0" noProof="0" dirty="0" smtClean="0">
                <a:ln>
                  <a:noFill/>
                </a:ln>
                <a:solidFill>
                  <a:schemeClr val="tx1"/>
                </a:solidFill>
                <a:effectLst/>
                <a:uLnTx/>
                <a:uFillTx/>
                <a:latin typeface="Arial"/>
                <a:ea typeface="+mj-ea"/>
                <a:cs typeface="Arial"/>
              </a:rPr>
              <a:t> -&gt;</a:t>
            </a:r>
            <a:r>
              <a:rPr kumimoji="0" lang="id-ID" sz="3600" b="0" i="0" u="none" strike="noStrike" kern="0" cap="none" spc="-280" normalizeH="0" baseline="0" noProof="0" dirty="0" smtClean="0">
                <a:ln>
                  <a:noFill/>
                </a:ln>
                <a:solidFill>
                  <a:schemeClr val="tx1"/>
                </a:solidFill>
                <a:effectLst/>
                <a:uLnTx/>
                <a:uFillTx/>
                <a:latin typeface="Arial"/>
                <a:ea typeface="+mj-ea"/>
                <a:cs typeface="Arial"/>
              </a:rPr>
              <a:t> </a:t>
            </a:r>
            <a:r>
              <a:rPr kumimoji="0" lang="id-ID" sz="3600" b="0" i="0" u="none" strike="noStrike" kern="0" cap="none" spc="-110" normalizeH="0" baseline="0" noProof="0" dirty="0" smtClean="0">
                <a:ln>
                  <a:noFill/>
                </a:ln>
                <a:solidFill>
                  <a:schemeClr val="tx1"/>
                </a:solidFill>
                <a:effectLst/>
                <a:uLnTx/>
                <a:uFillTx/>
                <a:latin typeface="Arial"/>
                <a:ea typeface="+mj-ea"/>
                <a:cs typeface="Arial"/>
              </a:rPr>
              <a:t>Privasi Statement</a:t>
            </a:r>
            <a:endParaRPr kumimoji="0" lang="id-ID" sz="3600" b="0" i="0" u="none" strike="noStrike" kern="0" cap="none" spc="0" normalizeH="0" baseline="0" noProof="0" dirty="0">
              <a:ln>
                <a:noFill/>
              </a:ln>
              <a:solidFill>
                <a:schemeClr val="tx1"/>
              </a:solidFill>
              <a:effectLst/>
              <a:uLnTx/>
              <a:uFillTx/>
              <a:latin typeface="Arial"/>
              <a:ea typeface="+mj-ea"/>
              <a:cs typeface="Arial"/>
            </a:endParaRPr>
          </a:p>
        </p:txBody>
      </p:sp>
      <p:sp>
        <p:nvSpPr>
          <p:cNvPr id="6" name="Rectangle 5"/>
          <p:cNvSpPr/>
          <p:nvPr/>
        </p:nvSpPr>
        <p:spPr>
          <a:xfrm>
            <a:off x="0" y="1981200"/>
            <a:ext cx="4572000" cy="3177793"/>
          </a:xfrm>
          <a:prstGeom prst="rect">
            <a:avLst/>
          </a:prstGeom>
        </p:spPr>
        <p:txBody>
          <a:bodyPr wrap="square">
            <a:spAutoFit/>
          </a:bodyPr>
          <a:lstStyle/>
          <a:p>
            <a:pPr marL="241300" marR="5080" indent="-228600">
              <a:lnSpc>
                <a:spcPct val="90000"/>
              </a:lnSpc>
              <a:spcBef>
                <a:spcPts val="340"/>
              </a:spcBef>
              <a:buFont typeface="Arial"/>
              <a:buChar char="•"/>
              <a:tabLst>
                <a:tab pos="240665" algn="l"/>
                <a:tab pos="241300" algn="l"/>
              </a:tabLst>
            </a:pPr>
            <a:r>
              <a:rPr lang="id-ID" sz="2000" b="1" dirty="0" smtClean="0">
                <a:latin typeface="Arial" pitchFamily="34" charset="0"/>
                <a:cs typeface="Arial" pitchFamily="34" charset="0"/>
              </a:rPr>
              <a:t>Privacy Statement </a:t>
            </a:r>
            <a:r>
              <a:rPr lang="id-ID" sz="2000" dirty="0" smtClean="0">
                <a:latin typeface="Arial" pitchFamily="34" charset="0"/>
                <a:cs typeface="Arial" pitchFamily="34" charset="0"/>
              </a:rPr>
              <a:t>yaitu Pernyataan ini akan muncul selama pendaftaran pengguna, pengajuan penulis, dan pada halaman Privasi yang tersedia untuk umum. Di beberapa yurisdiksi, Anda diwajibkan secara hukum untuk mengungkapkan cara Anda menangani data pengguna dalam kebijakan privasi ini.</a:t>
            </a:r>
          </a:p>
          <a:p>
            <a:pPr marL="241300" marR="5080" indent="-228600">
              <a:lnSpc>
                <a:spcPct val="90000"/>
              </a:lnSpc>
              <a:spcBef>
                <a:spcPts val="340"/>
              </a:spcBef>
              <a:buFont typeface="Arial"/>
              <a:buChar char="•"/>
              <a:tabLst>
                <a:tab pos="240665" algn="l"/>
                <a:tab pos="241300" algn="l"/>
              </a:tabLst>
            </a:pPr>
            <a:endParaRPr lang="id-ID" sz="2000" spc="-5" dirty="0" smtClean="0">
              <a:latin typeface="Arial" pitchFamily="34" charset="0"/>
              <a:cs typeface="Arial" pitchFamily="34" charset="0"/>
            </a:endParaRPr>
          </a:p>
        </p:txBody>
      </p:sp>
      <p:pic>
        <p:nvPicPr>
          <p:cNvPr id="19458" name="Picture 2"/>
          <p:cNvPicPr>
            <a:picLocks noChangeAspect="1" noChangeArrowheads="1"/>
          </p:cNvPicPr>
          <p:nvPr/>
        </p:nvPicPr>
        <p:blipFill>
          <a:blip r:embed="rId2" cstate="print"/>
          <a:srcRect/>
          <a:stretch>
            <a:fillRect/>
          </a:stretch>
        </p:blipFill>
        <p:spPr bwMode="auto">
          <a:xfrm>
            <a:off x="5133975" y="1295400"/>
            <a:ext cx="6981825"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257800" y="838200"/>
            <a:ext cx="6934200" cy="5562600"/>
          </a:xfrm>
          <a:prstGeom prst="rect">
            <a:avLst/>
          </a:prstGeom>
          <a:noFill/>
          <a:ln w="9525">
            <a:noFill/>
            <a:miter lim="800000"/>
            <a:headEnd/>
            <a:tailEnd/>
          </a:ln>
        </p:spPr>
      </p:pic>
      <p:sp>
        <p:nvSpPr>
          <p:cNvPr id="5" name="object 2"/>
          <p:cNvSpPr txBox="1">
            <a:spLocks/>
          </p:cNvSpPr>
          <p:nvPr/>
        </p:nvSpPr>
        <p:spPr>
          <a:xfrm>
            <a:off x="228600" y="685800"/>
            <a:ext cx="4953000" cy="1121461"/>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id-ID" sz="3600" b="0" i="0" u="none" strike="noStrike" kern="0" cap="none" spc="-200" normalizeH="0" baseline="0" noProof="0" dirty="0" smtClean="0">
                <a:ln>
                  <a:noFill/>
                </a:ln>
                <a:solidFill>
                  <a:schemeClr val="tx1"/>
                </a:solidFill>
                <a:effectLst/>
                <a:uLnTx/>
                <a:uFillTx/>
                <a:latin typeface="Arial"/>
                <a:ea typeface="+mj-ea"/>
                <a:cs typeface="Arial"/>
              </a:rPr>
              <a:t>Setting </a:t>
            </a:r>
            <a:r>
              <a:rPr kumimoji="0" lang="id-ID" sz="3600" b="0" i="0" u="none" strike="noStrike" kern="0" cap="none" spc="-250" normalizeH="0" baseline="0" noProof="0" dirty="0" smtClean="0">
                <a:ln>
                  <a:noFill/>
                </a:ln>
                <a:solidFill>
                  <a:schemeClr val="tx1"/>
                </a:solidFill>
                <a:effectLst/>
                <a:uLnTx/>
                <a:uFillTx/>
                <a:latin typeface="Arial"/>
                <a:ea typeface="+mj-ea"/>
                <a:cs typeface="Arial"/>
              </a:rPr>
              <a:t>-&gt; </a:t>
            </a:r>
            <a:r>
              <a:rPr kumimoji="0" lang="id-ID" sz="3600" b="0" i="0" u="none" strike="noStrike" kern="0" cap="none" spc="-215" normalizeH="0" baseline="0" noProof="0" dirty="0" smtClean="0">
                <a:ln>
                  <a:noFill/>
                </a:ln>
                <a:solidFill>
                  <a:schemeClr val="tx1"/>
                </a:solidFill>
                <a:effectLst/>
                <a:uLnTx/>
                <a:uFillTx/>
                <a:latin typeface="Arial"/>
                <a:ea typeface="+mj-ea"/>
                <a:cs typeface="Arial"/>
              </a:rPr>
              <a:t>Website </a:t>
            </a:r>
            <a:r>
              <a:rPr kumimoji="0" lang="id-ID" sz="3600" b="0" i="0" u="none" strike="noStrike" kern="0" cap="none" spc="-250" normalizeH="0" baseline="0" noProof="0" dirty="0" smtClean="0">
                <a:ln>
                  <a:noFill/>
                </a:ln>
                <a:solidFill>
                  <a:schemeClr val="tx1"/>
                </a:solidFill>
                <a:effectLst/>
                <a:uLnTx/>
                <a:uFillTx/>
                <a:latin typeface="Arial"/>
                <a:ea typeface="+mj-ea"/>
                <a:cs typeface="Arial"/>
              </a:rPr>
              <a:t>-&gt;</a:t>
            </a:r>
            <a:r>
              <a:rPr kumimoji="0" lang="id-ID" sz="3600" b="0" i="0" u="none" strike="noStrike" kern="0" cap="none" spc="-280" normalizeH="0" baseline="0" noProof="0" dirty="0" smtClean="0">
                <a:ln>
                  <a:noFill/>
                </a:ln>
                <a:solidFill>
                  <a:schemeClr val="tx1"/>
                </a:solidFill>
                <a:effectLst/>
                <a:uLnTx/>
                <a:uFillTx/>
                <a:latin typeface="Arial"/>
                <a:ea typeface="+mj-ea"/>
                <a:cs typeface="Arial"/>
              </a:rPr>
              <a:t> Setup</a:t>
            </a:r>
            <a:r>
              <a:rPr kumimoji="0" lang="id-ID" sz="3600" b="0" i="0" u="none" strike="noStrike" kern="0" cap="none" spc="-250" normalizeH="0" baseline="0" noProof="0" dirty="0" smtClean="0">
                <a:ln>
                  <a:noFill/>
                </a:ln>
                <a:solidFill>
                  <a:schemeClr val="tx1"/>
                </a:solidFill>
                <a:effectLst/>
                <a:uLnTx/>
                <a:uFillTx/>
                <a:latin typeface="Arial"/>
                <a:ea typeface="+mj-ea"/>
                <a:cs typeface="Arial"/>
              </a:rPr>
              <a:t> -&gt;</a:t>
            </a:r>
            <a:r>
              <a:rPr kumimoji="0" lang="id-ID" sz="3600" b="0" i="0" u="none" strike="noStrike" kern="0" cap="none" spc="-280" normalizeH="0" baseline="0" noProof="0" dirty="0" smtClean="0">
                <a:ln>
                  <a:noFill/>
                </a:ln>
                <a:solidFill>
                  <a:schemeClr val="tx1"/>
                </a:solidFill>
                <a:effectLst/>
                <a:uLnTx/>
                <a:uFillTx/>
                <a:latin typeface="Arial"/>
                <a:ea typeface="+mj-ea"/>
                <a:cs typeface="Arial"/>
              </a:rPr>
              <a:t> </a:t>
            </a:r>
            <a:r>
              <a:rPr kumimoji="0" lang="id-ID" sz="3600" b="0" i="0" u="none" strike="noStrike" kern="0" cap="none" spc="-110" normalizeH="0" baseline="0" noProof="0" dirty="0" smtClean="0">
                <a:ln>
                  <a:noFill/>
                </a:ln>
                <a:solidFill>
                  <a:schemeClr val="tx1"/>
                </a:solidFill>
                <a:effectLst/>
                <a:uLnTx/>
                <a:uFillTx/>
                <a:latin typeface="Arial"/>
                <a:ea typeface="+mj-ea"/>
                <a:cs typeface="Arial"/>
              </a:rPr>
              <a:t>Date &amp;</a:t>
            </a:r>
            <a:r>
              <a:rPr kumimoji="0" lang="id-ID" sz="3600" b="0" i="0" u="none" strike="noStrike" kern="0" cap="none" spc="-110" normalizeH="0" noProof="0" dirty="0" smtClean="0">
                <a:ln>
                  <a:noFill/>
                </a:ln>
                <a:solidFill>
                  <a:schemeClr val="tx1"/>
                </a:solidFill>
                <a:effectLst/>
                <a:uLnTx/>
                <a:uFillTx/>
                <a:latin typeface="Arial"/>
                <a:ea typeface="+mj-ea"/>
                <a:cs typeface="Arial"/>
              </a:rPr>
              <a:t> Time</a:t>
            </a:r>
            <a:endParaRPr kumimoji="0" lang="id-ID" sz="3600" b="0" i="0" u="none" strike="noStrike" kern="0" cap="none" spc="0" normalizeH="0" baseline="0" noProof="0" dirty="0">
              <a:ln>
                <a:noFill/>
              </a:ln>
              <a:solidFill>
                <a:schemeClr val="tx1"/>
              </a:solidFill>
              <a:effectLst/>
              <a:uLnTx/>
              <a:uFillTx/>
              <a:latin typeface="Arial"/>
              <a:ea typeface="+mj-ea"/>
              <a:cs typeface="Arial"/>
            </a:endParaRPr>
          </a:p>
        </p:txBody>
      </p:sp>
      <p:sp>
        <p:nvSpPr>
          <p:cNvPr id="6" name="Rectangle 5"/>
          <p:cNvSpPr/>
          <p:nvPr/>
        </p:nvSpPr>
        <p:spPr>
          <a:xfrm>
            <a:off x="0" y="1981200"/>
            <a:ext cx="4572000" cy="1238801"/>
          </a:xfrm>
          <a:prstGeom prst="rect">
            <a:avLst/>
          </a:prstGeom>
        </p:spPr>
        <p:txBody>
          <a:bodyPr wrap="square">
            <a:spAutoFit/>
          </a:bodyPr>
          <a:lstStyle/>
          <a:p>
            <a:pPr marL="241300" marR="5080" indent="-228600">
              <a:lnSpc>
                <a:spcPct val="90000"/>
              </a:lnSpc>
              <a:spcBef>
                <a:spcPts val="340"/>
              </a:spcBef>
              <a:buFont typeface="Arial"/>
              <a:buChar char="•"/>
              <a:tabLst>
                <a:tab pos="240665" algn="l"/>
                <a:tab pos="241300" algn="l"/>
              </a:tabLst>
            </a:pPr>
            <a:r>
              <a:rPr lang="id-ID" sz="2000" b="1" kern="0" spc="-110" dirty="0" smtClean="0">
                <a:latin typeface="Arial" pitchFamily="34" charset="0"/>
                <a:cs typeface="Arial" pitchFamily="34" charset="0"/>
              </a:rPr>
              <a:t>Date &amp; Time </a:t>
            </a:r>
            <a:r>
              <a:rPr lang="id-ID" sz="2000" dirty="0" smtClean="0">
                <a:latin typeface="Arial" pitchFamily="34" charset="0"/>
                <a:cs typeface="Arial" pitchFamily="34" charset="0"/>
              </a:rPr>
              <a:t>yaitu Pengaturan penggunaan tanggal dan waktu saat sekarang.</a:t>
            </a:r>
          </a:p>
          <a:p>
            <a:pPr marL="241300" marR="5080" indent="-228600">
              <a:lnSpc>
                <a:spcPct val="90000"/>
              </a:lnSpc>
              <a:spcBef>
                <a:spcPts val="340"/>
              </a:spcBef>
              <a:buFont typeface="Arial"/>
              <a:buChar char="•"/>
              <a:tabLst>
                <a:tab pos="240665" algn="l"/>
                <a:tab pos="241300" algn="l"/>
              </a:tabLst>
            </a:pPr>
            <a:endParaRPr lang="id-ID" sz="2000" spc="-5"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750824"/>
            <a:ext cx="6416040" cy="696595"/>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 </a:t>
            </a:r>
            <a:r>
              <a:rPr sz="4400" spc="-215" dirty="0"/>
              <a:t>Website </a:t>
            </a:r>
            <a:r>
              <a:rPr sz="4400" spc="-250" dirty="0"/>
              <a:t>-&gt;</a:t>
            </a:r>
            <a:r>
              <a:rPr sz="4400" spc="-315" dirty="0"/>
              <a:t> </a:t>
            </a:r>
            <a:r>
              <a:rPr sz="4400" spc="-275" dirty="0"/>
              <a:t>Plugins</a:t>
            </a:r>
            <a:endParaRPr sz="4400" dirty="0"/>
          </a:p>
        </p:txBody>
      </p:sp>
      <p:sp>
        <p:nvSpPr>
          <p:cNvPr id="3" name="object 3"/>
          <p:cNvSpPr txBox="1"/>
          <p:nvPr/>
        </p:nvSpPr>
        <p:spPr>
          <a:xfrm>
            <a:off x="1" y="1696973"/>
            <a:ext cx="4246116" cy="3823335"/>
          </a:xfrm>
          <a:prstGeom prst="rect">
            <a:avLst/>
          </a:prstGeom>
        </p:spPr>
        <p:txBody>
          <a:bodyPr vert="horz" wrap="square" lIns="0" tIns="43815" rIns="0" bIns="0" rtlCol="0">
            <a:spAutoFit/>
          </a:bodyPr>
          <a:lstStyle/>
          <a:p>
            <a:pPr marL="241300" marR="5080" indent="-228600">
              <a:lnSpc>
                <a:spcPts val="1939"/>
              </a:lnSpc>
              <a:spcBef>
                <a:spcPts val="345"/>
              </a:spcBef>
              <a:buFont typeface="Arial"/>
              <a:buChar char="•"/>
              <a:tabLst>
                <a:tab pos="240665" algn="l"/>
                <a:tab pos="241300" algn="l"/>
              </a:tabLst>
            </a:pPr>
            <a:r>
              <a:rPr sz="1800" spc="-5" dirty="0">
                <a:latin typeface="Carlito"/>
                <a:cs typeface="Carlito"/>
              </a:rPr>
              <a:t>Plugins berisi </a:t>
            </a:r>
            <a:r>
              <a:rPr sz="1800" spc="-10" dirty="0">
                <a:latin typeface="Carlito"/>
                <a:cs typeface="Carlito"/>
              </a:rPr>
              <a:t>tool </a:t>
            </a:r>
            <a:r>
              <a:rPr sz="1800" spc="-5" dirty="0">
                <a:latin typeface="Carlito"/>
                <a:cs typeface="Carlito"/>
              </a:rPr>
              <a:t>tambahan </a:t>
            </a:r>
            <a:r>
              <a:rPr sz="1800" spc="-10" dirty="0">
                <a:latin typeface="Carlito"/>
                <a:cs typeface="Carlito"/>
              </a:rPr>
              <a:t>yang  </a:t>
            </a:r>
            <a:r>
              <a:rPr sz="1800" spc="-5" dirty="0">
                <a:latin typeface="Carlito"/>
                <a:cs typeface="Carlito"/>
              </a:rPr>
              <a:t>bisa </a:t>
            </a:r>
            <a:r>
              <a:rPr sz="1800" spc="-10" dirty="0">
                <a:latin typeface="Carlito"/>
                <a:cs typeface="Carlito"/>
              </a:rPr>
              <a:t>digunakan </a:t>
            </a:r>
            <a:r>
              <a:rPr sz="1800" spc="-5" dirty="0">
                <a:latin typeface="Carlito"/>
                <a:cs typeface="Carlito"/>
              </a:rPr>
              <a:t>untuk </a:t>
            </a:r>
            <a:r>
              <a:rPr sz="1800" spc="-10" dirty="0">
                <a:latin typeface="Carlito"/>
                <a:cs typeface="Carlito"/>
              </a:rPr>
              <a:t>meningkatkan  </a:t>
            </a:r>
            <a:r>
              <a:rPr sz="1800" spc="-5" dirty="0">
                <a:latin typeface="Carlito"/>
                <a:cs typeface="Carlito"/>
              </a:rPr>
              <a:t>kinerja pengelolaan</a:t>
            </a:r>
            <a:r>
              <a:rPr sz="1800" spc="25" dirty="0">
                <a:latin typeface="Carlito"/>
                <a:cs typeface="Carlito"/>
              </a:rPr>
              <a:t> </a:t>
            </a:r>
            <a:r>
              <a:rPr sz="1800" spc="-10" dirty="0">
                <a:latin typeface="Carlito"/>
                <a:cs typeface="Carlito"/>
              </a:rPr>
              <a:t>OJS.</a:t>
            </a:r>
            <a:endParaRPr sz="1800" dirty="0">
              <a:latin typeface="Carlito"/>
              <a:cs typeface="Carlito"/>
            </a:endParaRPr>
          </a:p>
          <a:p>
            <a:pPr marL="227965" marR="974090" indent="-227965" algn="r">
              <a:lnSpc>
                <a:spcPct val="100000"/>
              </a:lnSpc>
              <a:spcBef>
                <a:spcPts val="775"/>
              </a:spcBef>
              <a:buFont typeface="Arial"/>
              <a:buChar char="•"/>
              <a:tabLst>
                <a:tab pos="227965" algn="l"/>
                <a:tab pos="228600" algn="l"/>
              </a:tabLst>
            </a:pPr>
            <a:r>
              <a:rPr sz="1800" spc="-45" dirty="0">
                <a:latin typeface="Carlito"/>
                <a:cs typeface="Carlito"/>
              </a:rPr>
              <a:t>Tool </a:t>
            </a:r>
            <a:r>
              <a:rPr sz="1800" spc="-5" dirty="0">
                <a:latin typeface="Carlito"/>
                <a:cs typeface="Carlito"/>
              </a:rPr>
              <a:t>popular</a:t>
            </a:r>
            <a:r>
              <a:rPr sz="1800" spc="25" dirty="0">
                <a:latin typeface="Carlito"/>
                <a:cs typeface="Carlito"/>
              </a:rPr>
              <a:t> </a:t>
            </a:r>
            <a:r>
              <a:rPr sz="1800" spc="-15" dirty="0">
                <a:latin typeface="Carlito"/>
                <a:cs typeface="Carlito"/>
              </a:rPr>
              <a:t>diantaranya:</a:t>
            </a:r>
            <a:endParaRPr sz="1800" dirty="0">
              <a:latin typeface="Carlito"/>
              <a:cs typeface="Carlito"/>
            </a:endParaRPr>
          </a:p>
          <a:p>
            <a:pPr marL="227965" marR="982344" lvl="1" indent="-227965" algn="r">
              <a:lnSpc>
                <a:spcPct val="100000"/>
              </a:lnSpc>
              <a:spcBef>
                <a:spcPts val="320"/>
              </a:spcBef>
              <a:buFont typeface="Arial"/>
              <a:buChar char="•"/>
              <a:tabLst>
                <a:tab pos="227965" algn="l"/>
                <a:tab pos="228600" algn="l"/>
              </a:tabLst>
            </a:pPr>
            <a:r>
              <a:rPr sz="1600" spc="-10" dirty="0">
                <a:latin typeface="Carlito"/>
                <a:cs typeface="Carlito"/>
              </a:rPr>
              <a:t>Custom </a:t>
            </a:r>
            <a:r>
              <a:rPr sz="1600" spc="-5" dirty="0">
                <a:latin typeface="Carlito"/>
                <a:cs typeface="Carlito"/>
              </a:rPr>
              <a:t>Block</a:t>
            </a:r>
            <a:r>
              <a:rPr sz="1600" spc="-60" dirty="0">
                <a:latin typeface="Carlito"/>
                <a:cs typeface="Carlito"/>
              </a:rPr>
              <a:t> </a:t>
            </a:r>
            <a:r>
              <a:rPr sz="1600" spc="-5" dirty="0">
                <a:latin typeface="Carlito"/>
                <a:cs typeface="Carlito"/>
              </a:rPr>
              <a:t>Manager</a:t>
            </a:r>
            <a:endParaRPr sz="1600" dirty="0">
              <a:latin typeface="Carlito"/>
              <a:cs typeface="Carlito"/>
            </a:endParaRPr>
          </a:p>
          <a:p>
            <a:pPr marL="698500" lvl="1" indent="-228600">
              <a:lnSpc>
                <a:spcPct val="100000"/>
              </a:lnSpc>
              <a:spcBef>
                <a:spcPts val="315"/>
              </a:spcBef>
              <a:buFont typeface="Arial"/>
              <a:buChar char="•"/>
              <a:tabLst>
                <a:tab pos="697865" algn="l"/>
                <a:tab pos="698500" algn="l"/>
              </a:tabLst>
            </a:pPr>
            <a:r>
              <a:rPr sz="1600" spc="-5" dirty="0">
                <a:latin typeface="Carlito"/>
                <a:cs typeface="Carlito"/>
              </a:rPr>
              <a:t>DOAJ </a:t>
            </a:r>
            <a:r>
              <a:rPr sz="1600" spc="-10" dirty="0">
                <a:latin typeface="Carlito"/>
                <a:cs typeface="Carlito"/>
              </a:rPr>
              <a:t>Export</a:t>
            </a:r>
            <a:r>
              <a:rPr sz="1600" spc="20" dirty="0">
                <a:latin typeface="Carlito"/>
                <a:cs typeface="Carlito"/>
              </a:rPr>
              <a:t> </a:t>
            </a:r>
            <a:r>
              <a:rPr sz="1600" spc="-5" dirty="0">
                <a:latin typeface="Carlito"/>
                <a:cs typeface="Carlito"/>
              </a:rPr>
              <a:t>Plugin</a:t>
            </a:r>
            <a:endParaRPr sz="1600" dirty="0">
              <a:latin typeface="Carlito"/>
              <a:cs typeface="Carlito"/>
            </a:endParaRPr>
          </a:p>
          <a:p>
            <a:pPr marL="698500" lvl="1" indent="-228600">
              <a:lnSpc>
                <a:spcPct val="100000"/>
              </a:lnSpc>
              <a:spcBef>
                <a:spcPts val="300"/>
              </a:spcBef>
              <a:buFont typeface="Arial"/>
              <a:buChar char="•"/>
              <a:tabLst>
                <a:tab pos="697865" algn="l"/>
                <a:tab pos="698500" algn="l"/>
              </a:tabLst>
            </a:pPr>
            <a:r>
              <a:rPr sz="1600" spc="-5" dirty="0">
                <a:latin typeface="Carlito"/>
                <a:cs typeface="Carlito"/>
              </a:rPr>
              <a:t>Quick </a:t>
            </a:r>
            <a:r>
              <a:rPr sz="1600" spc="-10" dirty="0">
                <a:latin typeface="Carlito"/>
                <a:cs typeface="Carlito"/>
              </a:rPr>
              <a:t>Submit </a:t>
            </a:r>
            <a:r>
              <a:rPr sz="1600" spc="-5" dirty="0">
                <a:latin typeface="Carlito"/>
                <a:cs typeface="Carlito"/>
              </a:rPr>
              <a:t>Plugin</a:t>
            </a:r>
            <a:endParaRPr sz="1600" dirty="0">
              <a:latin typeface="Carlito"/>
              <a:cs typeface="Carlito"/>
            </a:endParaRPr>
          </a:p>
          <a:p>
            <a:pPr marL="698500" lvl="1" indent="-228600">
              <a:lnSpc>
                <a:spcPct val="100000"/>
              </a:lnSpc>
              <a:spcBef>
                <a:spcPts val="310"/>
              </a:spcBef>
              <a:buFont typeface="Arial"/>
              <a:buChar char="•"/>
              <a:tabLst>
                <a:tab pos="697865" algn="l"/>
                <a:tab pos="698500" algn="l"/>
              </a:tabLst>
            </a:pPr>
            <a:r>
              <a:rPr sz="1600" spc="-10" dirty="0">
                <a:latin typeface="Carlito"/>
                <a:cs typeface="Carlito"/>
              </a:rPr>
              <a:t>Static </a:t>
            </a:r>
            <a:r>
              <a:rPr sz="1600" spc="-15" dirty="0">
                <a:latin typeface="Carlito"/>
                <a:cs typeface="Carlito"/>
              </a:rPr>
              <a:t>Page</a:t>
            </a:r>
            <a:r>
              <a:rPr sz="1600" spc="-25" dirty="0">
                <a:latin typeface="Carlito"/>
                <a:cs typeface="Carlito"/>
              </a:rPr>
              <a:t> </a:t>
            </a:r>
            <a:r>
              <a:rPr sz="1600" spc="-5" dirty="0">
                <a:latin typeface="Carlito"/>
                <a:cs typeface="Carlito"/>
              </a:rPr>
              <a:t>Plugin</a:t>
            </a:r>
            <a:endParaRPr sz="1600" dirty="0">
              <a:latin typeface="Carlito"/>
              <a:cs typeface="Carlito"/>
            </a:endParaRPr>
          </a:p>
          <a:p>
            <a:pPr marL="698500" lvl="1" indent="-228600">
              <a:lnSpc>
                <a:spcPct val="100000"/>
              </a:lnSpc>
              <a:spcBef>
                <a:spcPts val="315"/>
              </a:spcBef>
              <a:buFont typeface="Arial"/>
              <a:buChar char="•"/>
              <a:tabLst>
                <a:tab pos="697865" algn="l"/>
                <a:tab pos="698500" algn="l"/>
              </a:tabLst>
            </a:pPr>
            <a:r>
              <a:rPr sz="1600" spc="-15" dirty="0">
                <a:latin typeface="Carlito"/>
                <a:cs typeface="Carlito"/>
              </a:rPr>
              <a:t>Crossref </a:t>
            </a:r>
            <a:r>
              <a:rPr sz="1600" spc="-5" dirty="0">
                <a:latin typeface="Carlito"/>
                <a:cs typeface="Carlito"/>
              </a:rPr>
              <a:t>XML Export</a:t>
            </a:r>
            <a:r>
              <a:rPr sz="1600" spc="55" dirty="0">
                <a:latin typeface="Carlito"/>
                <a:cs typeface="Carlito"/>
              </a:rPr>
              <a:t> </a:t>
            </a:r>
            <a:r>
              <a:rPr sz="1600" spc="-5" dirty="0">
                <a:latin typeface="Carlito"/>
                <a:cs typeface="Carlito"/>
              </a:rPr>
              <a:t>Plugin</a:t>
            </a:r>
            <a:endParaRPr sz="1600" dirty="0">
              <a:latin typeface="Carlito"/>
              <a:cs typeface="Carlito"/>
            </a:endParaRPr>
          </a:p>
          <a:p>
            <a:pPr marL="698500" lvl="1" indent="-228600">
              <a:lnSpc>
                <a:spcPct val="100000"/>
              </a:lnSpc>
              <a:spcBef>
                <a:spcPts val="300"/>
              </a:spcBef>
              <a:buFont typeface="Arial"/>
              <a:buChar char="•"/>
              <a:tabLst>
                <a:tab pos="697865" algn="l"/>
                <a:tab pos="698500" algn="l"/>
              </a:tabLst>
            </a:pPr>
            <a:r>
              <a:rPr sz="1600" spc="-10" dirty="0">
                <a:latin typeface="Carlito"/>
                <a:cs typeface="Carlito"/>
              </a:rPr>
              <a:t>DOI</a:t>
            </a:r>
            <a:r>
              <a:rPr sz="1600" dirty="0">
                <a:latin typeface="Carlito"/>
                <a:cs typeface="Carlito"/>
              </a:rPr>
              <a:t> </a:t>
            </a:r>
            <a:r>
              <a:rPr sz="1600" spc="-5" dirty="0">
                <a:latin typeface="Carlito"/>
                <a:cs typeface="Carlito"/>
              </a:rPr>
              <a:t>Plugin</a:t>
            </a:r>
            <a:endParaRPr sz="1600" dirty="0">
              <a:latin typeface="Carlito"/>
              <a:cs typeface="Carlito"/>
            </a:endParaRPr>
          </a:p>
          <a:p>
            <a:pPr marL="698500" lvl="1" indent="-228600">
              <a:lnSpc>
                <a:spcPct val="100000"/>
              </a:lnSpc>
              <a:spcBef>
                <a:spcPts val="310"/>
              </a:spcBef>
              <a:buFont typeface="Arial"/>
              <a:buChar char="•"/>
              <a:tabLst>
                <a:tab pos="697865" algn="l"/>
                <a:tab pos="698500" algn="l"/>
              </a:tabLst>
            </a:pPr>
            <a:r>
              <a:rPr sz="1600" spc="-10" dirty="0">
                <a:latin typeface="Carlito"/>
                <a:cs typeface="Carlito"/>
              </a:rPr>
              <a:t>Theme</a:t>
            </a:r>
            <a:r>
              <a:rPr sz="1600" dirty="0">
                <a:latin typeface="Carlito"/>
                <a:cs typeface="Carlito"/>
              </a:rPr>
              <a:t> </a:t>
            </a:r>
            <a:r>
              <a:rPr sz="1600" spc="-5" dirty="0">
                <a:latin typeface="Carlito"/>
                <a:cs typeface="Carlito"/>
              </a:rPr>
              <a:t>Plugin</a:t>
            </a:r>
            <a:endParaRPr sz="1600" dirty="0">
              <a:latin typeface="Carlito"/>
              <a:cs typeface="Carlito"/>
            </a:endParaRPr>
          </a:p>
          <a:p>
            <a:pPr marL="227965" marR="291465" indent="-227965" algn="r">
              <a:lnSpc>
                <a:spcPts val="2280"/>
              </a:lnSpc>
              <a:spcBef>
                <a:spcPts val="730"/>
              </a:spcBef>
              <a:buFont typeface="Arial"/>
              <a:buChar char="•"/>
              <a:tabLst>
                <a:tab pos="227965" algn="l"/>
                <a:tab pos="228600" algn="l"/>
              </a:tabLst>
            </a:pPr>
            <a:r>
              <a:rPr sz="2000" spc="-5" dirty="0">
                <a:latin typeface="Carlito"/>
                <a:cs typeface="Carlito"/>
              </a:rPr>
              <a:t>Untuk </a:t>
            </a:r>
            <a:r>
              <a:rPr sz="2000" spc="-20" dirty="0">
                <a:latin typeface="Carlito"/>
                <a:cs typeface="Carlito"/>
              </a:rPr>
              <a:t>koleksi </a:t>
            </a:r>
            <a:r>
              <a:rPr sz="2000" spc="-5" dirty="0">
                <a:latin typeface="Carlito"/>
                <a:cs typeface="Carlito"/>
              </a:rPr>
              <a:t>plugin </a:t>
            </a:r>
            <a:r>
              <a:rPr sz="2000" spc="-10" dirty="0">
                <a:latin typeface="Carlito"/>
                <a:cs typeface="Carlito"/>
              </a:rPr>
              <a:t>yang </a:t>
            </a:r>
            <a:r>
              <a:rPr sz="2000" dirty="0">
                <a:latin typeface="Carlito"/>
                <a:cs typeface="Carlito"/>
              </a:rPr>
              <a:t>lain</a:t>
            </a:r>
          </a:p>
          <a:p>
            <a:pPr marR="327025" algn="r">
              <a:lnSpc>
                <a:spcPts val="2280"/>
              </a:lnSpc>
            </a:pPr>
            <a:r>
              <a:rPr sz="2000" spc="-5" dirty="0">
                <a:latin typeface="Carlito"/>
                <a:cs typeface="Carlito"/>
              </a:rPr>
              <a:t>bisa klik </a:t>
            </a:r>
            <a:r>
              <a:rPr sz="2000" dirty="0">
                <a:latin typeface="Carlito"/>
                <a:cs typeface="Carlito"/>
              </a:rPr>
              <a:t>pada Plugins</a:t>
            </a:r>
            <a:r>
              <a:rPr sz="2000" spc="-35" dirty="0">
                <a:latin typeface="Carlito"/>
                <a:cs typeface="Carlito"/>
              </a:rPr>
              <a:t> </a:t>
            </a:r>
            <a:r>
              <a:rPr sz="2000" spc="-20" dirty="0">
                <a:latin typeface="Carlito"/>
                <a:cs typeface="Carlito"/>
              </a:rPr>
              <a:t>Gallery.</a:t>
            </a:r>
            <a:endParaRPr sz="2000" dirty="0">
              <a:latin typeface="Carlito"/>
              <a:cs typeface="Carlito"/>
            </a:endParaRPr>
          </a:p>
        </p:txBody>
      </p:sp>
      <p:pic>
        <p:nvPicPr>
          <p:cNvPr id="24578" name="Picture 2"/>
          <p:cNvPicPr>
            <a:picLocks noChangeAspect="1" noChangeArrowheads="1"/>
          </p:cNvPicPr>
          <p:nvPr/>
        </p:nvPicPr>
        <p:blipFill>
          <a:blip r:embed="rId2" cstate="print"/>
          <a:srcRect/>
          <a:stretch>
            <a:fillRect/>
          </a:stretch>
        </p:blipFill>
        <p:spPr bwMode="auto">
          <a:xfrm>
            <a:off x="4876801" y="1676400"/>
            <a:ext cx="7315200"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862076"/>
            <a:ext cx="8956675" cy="513715"/>
          </a:xfrm>
          <a:prstGeom prst="rect">
            <a:avLst/>
          </a:prstGeom>
        </p:spPr>
        <p:txBody>
          <a:bodyPr vert="horz" wrap="square" lIns="0" tIns="13335" rIns="0" bIns="0" rtlCol="0">
            <a:spAutoFit/>
          </a:bodyPr>
          <a:lstStyle/>
          <a:p>
            <a:pPr marL="12700">
              <a:lnSpc>
                <a:spcPct val="100000"/>
              </a:lnSpc>
              <a:spcBef>
                <a:spcPts val="105"/>
              </a:spcBef>
            </a:pPr>
            <a:r>
              <a:rPr sz="3200" spc="-145" dirty="0"/>
              <a:t>Setting </a:t>
            </a:r>
            <a:r>
              <a:rPr sz="3200" spc="-180" dirty="0"/>
              <a:t>-&gt; </a:t>
            </a:r>
            <a:r>
              <a:rPr sz="3200" spc="-160" dirty="0"/>
              <a:t>Website </a:t>
            </a:r>
            <a:r>
              <a:rPr sz="3200" spc="-180" dirty="0"/>
              <a:t>-&gt; </a:t>
            </a:r>
            <a:r>
              <a:rPr sz="3200" spc="-200" dirty="0"/>
              <a:t>Plugins </a:t>
            </a:r>
            <a:r>
              <a:rPr sz="3200" spc="-180" dirty="0"/>
              <a:t>-&gt; </a:t>
            </a:r>
            <a:r>
              <a:rPr sz="3200" spc="-210" dirty="0"/>
              <a:t>Custom </a:t>
            </a:r>
            <a:r>
              <a:rPr sz="3200" spc="-195" dirty="0"/>
              <a:t>Block</a:t>
            </a:r>
            <a:r>
              <a:rPr sz="3200" spc="-105" dirty="0"/>
              <a:t> </a:t>
            </a:r>
            <a:r>
              <a:rPr sz="3200" spc="-155" dirty="0"/>
              <a:t>Manager</a:t>
            </a:r>
            <a:endParaRPr sz="3200"/>
          </a:p>
        </p:txBody>
      </p:sp>
      <p:sp>
        <p:nvSpPr>
          <p:cNvPr id="3" name="object 3"/>
          <p:cNvSpPr txBox="1"/>
          <p:nvPr/>
        </p:nvSpPr>
        <p:spPr>
          <a:xfrm>
            <a:off x="916939" y="1811782"/>
            <a:ext cx="2243455" cy="2927350"/>
          </a:xfrm>
          <a:prstGeom prst="rect">
            <a:avLst/>
          </a:prstGeom>
        </p:spPr>
        <p:txBody>
          <a:bodyPr vert="horz" wrap="square" lIns="0" tIns="43180" rIns="0" bIns="0" rtlCol="0">
            <a:spAutoFit/>
          </a:bodyPr>
          <a:lstStyle/>
          <a:p>
            <a:pPr marL="241300" marR="21590" indent="-228600">
              <a:lnSpc>
                <a:spcPct val="90000"/>
              </a:lnSpc>
              <a:spcBef>
                <a:spcPts val="340"/>
              </a:spcBef>
              <a:buFont typeface="Arial"/>
              <a:buChar char="•"/>
              <a:tabLst>
                <a:tab pos="240665" algn="l"/>
                <a:tab pos="241300" algn="l"/>
              </a:tabLst>
            </a:pPr>
            <a:r>
              <a:rPr sz="2000" dirty="0">
                <a:latin typeface="Carlito"/>
                <a:cs typeface="Carlito"/>
              </a:rPr>
              <a:t>Plugin ini</a:t>
            </a:r>
            <a:r>
              <a:rPr sz="2000" spc="-75" dirty="0">
                <a:latin typeface="Carlito"/>
                <a:cs typeface="Carlito"/>
              </a:rPr>
              <a:t> </a:t>
            </a:r>
            <a:r>
              <a:rPr sz="2000" spc="-5" dirty="0">
                <a:latin typeface="Carlito"/>
                <a:cs typeface="Carlito"/>
              </a:rPr>
              <a:t>berfungsi  </a:t>
            </a:r>
            <a:r>
              <a:rPr sz="2000" dirty="0">
                <a:latin typeface="Carlito"/>
                <a:cs typeface="Carlito"/>
              </a:rPr>
              <a:t>untuk </a:t>
            </a:r>
            <a:r>
              <a:rPr sz="2000" spc="-5" dirty="0">
                <a:latin typeface="Carlito"/>
                <a:cs typeface="Carlito"/>
              </a:rPr>
              <a:t>membuat  </a:t>
            </a:r>
            <a:r>
              <a:rPr sz="2000" dirty="0">
                <a:latin typeface="Carlito"/>
                <a:cs typeface="Carlito"/>
              </a:rPr>
              <a:t>blok </a:t>
            </a:r>
            <a:r>
              <a:rPr sz="2000" spc="-15" dirty="0">
                <a:latin typeface="Carlito"/>
                <a:cs typeface="Carlito"/>
              </a:rPr>
              <a:t>kustom </a:t>
            </a:r>
            <a:r>
              <a:rPr sz="2000" spc="-5" dirty="0">
                <a:latin typeface="Carlito"/>
                <a:cs typeface="Carlito"/>
              </a:rPr>
              <a:t>sesuai  dengan kebutuhan  kita.</a:t>
            </a:r>
            <a:endParaRPr sz="2000">
              <a:latin typeface="Carlito"/>
              <a:cs typeface="Carlito"/>
            </a:endParaRPr>
          </a:p>
          <a:p>
            <a:pPr marL="241300" marR="5080" indent="-228600">
              <a:lnSpc>
                <a:spcPct val="90000"/>
              </a:lnSpc>
              <a:spcBef>
                <a:spcPts val="1000"/>
              </a:spcBef>
              <a:buFont typeface="Arial"/>
              <a:buChar char="•"/>
              <a:tabLst>
                <a:tab pos="240665" algn="l"/>
                <a:tab pos="241300" algn="l"/>
              </a:tabLst>
            </a:pPr>
            <a:r>
              <a:rPr sz="2000" spc="-10" dirty="0">
                <a:latin typeface="Carlito"/>
                <a:cs typeface="Carlito"/>
              </a:rPr>
              <a:t>Biasanya custom  </a:t>
            </a:r>
            <a:r>
              <a:rPr sz="2000" spc="-5" dirty="0">
                <a:latin typeface="Carlito"/>
                <a:cs typeface="Carlito"/>
              </a:rPr>
              <a:t>block </a:t>
            </a:r>
            <a:r>
              <a:rPr sz="2000" spc="-10" dirty="0">
                <a:latin typeface="Carlito"/>
                <a:cs typeface="Carlito"/>
              </a:rPr>
              <a:t>diletakkan </a:t>
            </a:r>
            <a:r>
              <a:rPr sz="2000" spc="-5" dirty="0">
                <a:latin typeface="Carlito"/>
                <a:cs typeface="Carlito"/>
              </a:rPr>
              <a:t>di  sebelah </a:t>
            </a:r>
            <a:r>
              <a:rPr sz="2000" spc="-10" dirty="0">
                <a:latin typeface="Carlito"/>
                <a:cs typeface="Carlito"/>
              </a:rPr>
              <a:t>kanan </a:t>
            </a:r>
            <a:r>
              <a:rPr sz="2000" spc="-5" dirty="0">
                <a:latin typeface="Carlito"/>
                <a:cs typeface="Carlito"/>
              </a:rPr>
              <a:t>dan  berisi </a:t>
            </a:r>
            <a:r>
              <a:rPr sz="2000" spc="-10" dirty="0">
                <a:latin typeface="Carlito"/>
                <a:cs typeface="Carlito"/>
              </a:rPr>
              <a:t>informasi  </a:t>
            </a:r>
            <a:r>
              <a:rPr sz="2000" spc="-5" dirty="0">
                <a:latin typeface="Carlito"/>
                <a:cs typeface="Carlito"/>
              </a:rPr>
              <a:t>yang cepat</a:t>
            </a:r>
            <a:r>
              <a:rPr sz="2000" spc="-60" dirty="0">
                <a:latin typeface="Carlito"/>
                <a:cs typeface="Carlito"/>
              </a:rPr>
              <a:t> </a:t>
            </a:r>
            <a:r>
              <a:rPr sz="2000" spc="-10" dirty="0">
                <a:latin typeface="Carlito"/>
                <a:cs typeface="Carlito"/>
              </a:rPr>
              <a:t>diakses.</a:t>
            </a:r>
            <a:endParaRPr sz="2000">
              <a:latin typeface="Carlito"/>
              <a:cs typeface="Carlito"/>
            </a:endParaRPr>
          </a:p>
        </p:txBody>
      </p:sp>
      <p:pic>
        <p:nvPicPr>
          <p:cNvPr id="25602" name="Picture 2"/>
          <p:cNvPicPr>
            <a:picLocks noChangeAspect="1" noChangeArrowheads="1"/>
          </p:cNvPicPr>
          <p:nvPr/>
        </p:nvPicPr>
        <p:blipFill>
          <a:blip r:embed="rId2" cstate="print"/>
          <a:srcRect/>
          <a:stretch>
            <a:fillRect/>
          </a:stretch>
        </p:blipFill>
        <p:spPr bwMode="auto">
          <a:xfrm>
            <a:off x="3886200" y="1600200"/>
            <a:ext cx="8305800" cy="4781550"/>
          </a:xfrm>
          <a:prstGeom prst="rect">
            <a:avLst/>
          </a:prstGeom>
          <a:noFill/>
          <a:ln w="9525">
            <a:noFill/>
            <a:miter lim="800000"/>
            <a:headEnd/>
            <a:tailEnd/>
          </a:ln>
        </p:spPr>
      </p:pic>
      <p:cxnSp>
        <p:nvCxnSpPr>
          <p:cNvPr id="9" name="Straight Arrow Connector 8"/>
          <p:cNvCxnSpPr/>
          <p:nvPr/>
        </p:nvCxnSpPr>
        <p:spPr>
          <a:xfrm>
            <a:off x="9144000" y="1371600"/>
            <a:ext cx="6858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750824"/>
            <a:ext cx="5399405" cy="696595"/>
          </a:xfrm>
          <a:prstGeom prst="rect">
            <a:avLst/>
          </a:prstGeom>
        </p:spPr>
        <p:txBody>
          <a:bodyPr vert="horz" wrap="square" lIns="0" tIns="13335" rIns="0" bIns="0" rtlCol="0">
            <a:spAutoFit/>
          </a:bodyPr>
          <a:lstStyle/>
          <a:p>
            <a:pPr marL="12700">
              <a:lnSpc>
                <a:spcPct val="100000"/>
              </a:lnSpc>
              <a:spcBef>
                <a:spcPts val="105"/>
              </a:spcBef>
            </a:pPr>
            <a:r>
              <a:rPr sz="4400" spc="-130" dirty="0"/>
              <a:t>Membuat </a:t>
            </a:r>
            <a:r>
              <a:rPr sz="4400" spc="-285" dirty="0"/>
              <a:t>Custom</a:t>
            </a:r>
            <a:r>
              <a:rPr sz="4400" spc="-430" dirty="0"/>
              <a:t> </a:t>
            </a:r>
            <a:r>
              <a:rPr sz="4400" spc="-270" dirty="0"/>
              <a:t>Block</a:t>
            </a:r>
            <a:endParaRPr sz="4400"/>
          </a:p>
        </p:txBody>
      </p:sp>
      <p:sp>
        <p:nvSpPr>
          <p:cNvPr id="3" name="object 3"/>
          <p:cNvSpPr txBox="1"/>
          <p:nvPr/>
        </p:nvSpPr>
        <p:spPr>
          <a:xfrm>
            <a:off x="916939" y="1816353"/>
            <a:ext cx="4109720" cy="2457083"/>
          </a:xfrm>
          <a:prstGeom prst="rect">
            <a:avLst/>
          </a:prstGeom>
        </p:spPr>
        <p:txBody>
          <a:bodyPr vert="horz" wrap="square" lIns="0" tIns="12700" rIns="0" bIns="0" rtlCol="0">
            <a:spAutoFit/>
          </a:bodyPr>
          <a:lstStyle/>
          <a:p>
            <a:pPr marL="241300" indent="-228600">
              <a:lnSpc>
                <a:spcPts val="2050"/>
              </a:lnSpc>
              <a:spcBef>
                <a:spcPts val="100"/>
              </a:spcBef>
              <a:buFont typeface="Arial"/>
              <a:buChar char="•"/>
              <a:tabLst>
                <a:tab pos="240665" algn="l"/>
                <a:tab pos="241300" algn="l"/>
              </a:tabLst>
            </a:pPr>
            <a:r>
              <a:rPr sz="1800" dirty="0">
                <a:latin typeface="Carlito"/>
                <a:cs typeface="Carlito"/>
              </a:rPr>
              <a:t>Masuk </a:t>
            </a:r>
            <a:r>
              <a:rPr sz="1800" spc="-35" dirty="0">
                <a:latin typeface="Carlito"/>
                <a:cs typeface="Carlito"/>
              </a:rPr>
              <a:t>ke </a:t>
            </a:r>
            <a:r>
              <a:rPr sz="1800" dirty="0">
                <a:latin typeface="Carlito"/>
                <a:cs typeface="Carlito"/>
              </a:rPr>
              <a:t>menu </a:t>
            </a:r>
            <a:r>
              <a:rPr sz="1800" b="1" spc="-5" dirty="0">
                <a:latin typeface="Carlito"/>
                <a:cs typeface="Carlito"/>
              </a:rPr>
              <a:t>Setting </a:t>
            </a:r>
            <a:r>
              <a:rPr sz="1800" b="1" dirty="0">
                <a:latin typeface="Carlito"/>
                <a:cs typeface="Carlito"/>
              </a:rPr>
              <a:t>-&gt; </a:t>
            </a:r>
            <a:r>
              <a:rPr sz="1800" b="1" spc="-15" dirty="0">
                <a:latin typeface="Carlito"/>
                <a:cs typeface="Carlito"/>
              </a:rPr>
              <a:t>Website </a:t>
            </a:r>
            <a:r>
              <a:rPr sz="1800" b="1" dirty="0" smtClean="0">
                <a:latin typeface="Carlito"/>
                <a:cs typeface="Carlito"/>
              </a:rPr>
              <a:t>-&gt;</a:t>
            </a:r>
            <a:r>
              <a:rPr sz="1800" b="1" spc="-5" dirty="0" err="1" smtClean="0">
                <a:latin typeface="Carlito"/>
                <a:cs typeface="Carlito"/>
              </a:rPr>
              <a:t>Plugins</a:t>
            </a:r>
            <a:r>
              <a:rPr sz="1800" spc="-5" dirty="0">
                <a:latin typeface="Carlito"/>
                <a:cs typeface="Carlito"/>
              </a:rPr>
              <a:t>.</a:t>
            </a:r>
            <a:endParaRPr sz="1800" dirty="0">
              <a:latin typeface="Carlito"/>
              <a:cs typeface="Carlito"/>
            </a:endParaRPr>
          </a:p>
          <a:p>
            <a:pPr marL="241300" indent="-228600">
              <a:lnSpc>
                <a:spcPts val="2050"/>
              </a:lnSpc>
              <a:spcBef>
                <a:spcPts val="795"/>
              </a:spcBef>
              <a:buFont typeface="Arial"/>
              <a:buChar char="•"/>
              <a:tabLst>
                <a:tab pos="240665" algn="l"/>
                <a:tab pos="241300" algn="l"/>
              </a:tabLst>
            </a:pPr>
            <a:r>
              <a:rPr sz="1800" spc="-5" dirty="0">
                <a:latin typeface="Carlito"/>
                <a:cs typeface="Carlito"/>
              </a:rPr>
              <a:t>Pilih plugin </a:t>
            </a:r>
            <a:r>
              <a:rPr sz="1800" b="1" spc="-10" dirty="0">
                <a:latin typeface="Carlito"/>
                <a:cs typeface="Carlito"/>
              </a:rPr>
              <a:t>Custom </a:t>
            </a:r>
            <a:r>
              <a:rPr sz="1800" b="1" dirty="0">
                <a:latin typeface="Carlito"/>
                <a:cs typeface="Carlito"/>
              </a:rPr>
              <a:t>Block </a:t>
            </a:r>
            <a:r>
              <a:rPr sz="1800" b="1" spc="-5" dirty="0">
                <a:latin typeface="Carlito"/>
                <a:cs typeface="Carlito"/>
              </a:rPr>
              <a:t>Manager </a:t>
            </a:r>
            <a:r>
              <a:rPr sz="1800" dirty="0">
                <a:latin typeface="Carlito"/>
                <a:cs typeface="Carlito"/>
              </a:rPr>
              <a:t>-&gt;</a:t>
            </a:r>
            <a:r>
              <a:rPr sz="1800" spc="-45" dirty="0">
                <a:latin typeface="Carlito"/>
                <a:cs typeface="Carlito"/>
              </a:rPr>
              <a:t> </a:t>
            </a:r>
            <a:r>
              <a:rPr sz="1800" spc="-5" dirty="0">
                <a:latin typeface="Carlito"/>
                <a:cs typeface="Carlito"/>
              </a:rPr>
              <a:t>klik</a:t>
            </a:r>
            <a:endParaRPr sz="1800" dirty="0">
              <a:latin typeface="Carlito"/>
              <a:cs typeface="Carlito"/>
            </a:endParaRPr>
          </a:p>
          <a:p>
            <a:pPr marL="241300">
              <a:lnSpc>
                <a:spcPts val="2050"/>
              </a:lnSpc>
            </a:pPr>
            <a:r>
              <a:rPr sz="1800" b="1" spc="-5" dirty="0">
                <a:latin typeface="Carlito"/>
                <a:cs typeface="Carlito"/>
              </a:rPr>
              <a:t>Manage </a:t>
            </a:r>
            <a:r>
              <a:rPr sz="1800" b="1" spc="-10" dirty="0">
                <a:latin typeface="Carlito"/>
                <a:cs typeface="Carlito"/>
              </a:rPr>
              <a:t>Custom </a:t>
            </a:r>
            <a:r>
              <a:rPr sz="1800" b="1" dirty="0">
                <a:latin typeface="Carlito"/>
                <a:cs typeface="Carlito"/>
              </a:rPr>
              <a:t>Block</a:t>
            </a:r>
            <a:r>
              <a:rPr sz="1800" b="1" spc="-60" dirty="0">
                <a:latin typeface="Carlito"/>
                <a:cs typeface="Carlito"/>
              </a:rPr>
              <a:t> </a:t>
            </a:r>
            <a:r>
              <a:rPr sz="1800" b="1" spc="-10" dirty="0">
                <a:latin typeface="Carlito"/>
                <a:cs typeface="Carlito"/>
              </a:rPr>
              <a:t>Manager</a:t>
            </a:r>
            <a:r>
              <a:rPr sz="1800" spc="-10" dirty="0">
                <a:latin typeface="Carlito"/>
                <a:cs typeface="Carlito"/>
              </a:rPr>
              <a:t>.</a:t>
            </a:r>
            <a:endParaRPr sz="1800" dirty="0">
              <a:latin typeface="Carlito"/>
              <a:cs typeface="Carlito"/>
            </a:endParaRPr>
          </a:p>
          <a:p>
            <a:pPr marL="241300" marR="21590" indent="-228600">
              <a:lnSpc>
                <a:spcPts val="1939"/>
              </a:lnSpc>
              <a:spcBef>
                <a:spcPts val="1025"/>
              </a:spcBef>
              <a:buFont typeface="Arial"/>
              <a:buChar char="•"/>
              <a:tabLst>
                <a:tab pos="240665" algn="l"/>
                <a:tab pos="241300" algn="l"/>
              </a:tabLst>
            </a:pPr>
            <a:r>
              <a:rPr sz="1800" spc="-5" dirty="0">
                <a:latin typeface="Carlito"/>
                <a:cs typeface="Carlito"/>
              </a:rPr>
              <a:t>Klik </a:t>
            </a:r>
            <a:r>
              <a:rPr sz="1800" spc="-10" dirty="0">
                <a:latin typeface="Carlito"/>
                <a:cs typeface="Carlito"/>
              </a:rPr>
              <a:t>tombol </a:t>
            </a:r>
            <a:r>
              <a:rPr sz="1800" b="1" dirty="0">
                <a:latin typeface="Carlito"/>
                <a:cs typeface="Carlito"/>
              </a:rPr>
              <a:t>Add Block </a:t>
            </a:r>
            <a:r>
              <a:rPr sz="1800" dirty="0">
                <a:latin typeface="Carlito"/>
                <a:cs typeface="Carlito"/>
              </a:rPr>
              <a:t>-&gt; </a:t>
            </a:r>
            <a:r>
              <a:rPr sz="1800" spc="-5" dirty="0">
                <a:latin typeface="Carlito"/>
                <a:cs typeface="Carlito"/>
              </a:rPr>
              <a:t>isilah nama blok  </a:t>
            </a:r>
            <a:r>
              <a:rPr sz="1800" dirty="0">
                <a:latin typeface="Carlito"/>
                <a:cs typeface="Carlito"/>
              </a:rPr>
              <a:t>dan </a:t>
            </a:r>
            <a:r>
              <a:rPr sz="1800" spc="-20" dirty="0">
                <a:latin typeface="Carlito"/>
                <a:cs typeface="Carlito"/>
              </a:rPr>
              <a:t>konten </a:t>
            </a:r>
            <a:r>
              <a:rPr sz="1800" spc="-10" dirty="0">
                <a:latin typeface="Carlito"/>
                <a:cs typeface="Carlito"/>
              </a:rPr>
              <a:t>yang</a:t>
            </a:r>
            <a:r>
              <a:rPr sz="1800" spc="40" dirty="0">
                <a:latin typeface="Carlito"/>
                <a:cs typeface="Carlito"/>
              </a:rPr>
              <a:t> </a:t>
            </a:r>
            <a:r>
              <a:rPr sz="1800" spc="-10" dirty="0">
                <a:latin typeface="Carlito"/>
                <a:cs typeface="Carlito"/>
              </a:rPr>
              <a:t>diinginkan.</a:t>
            </a:r>
            <a:endParaRPr sz="1800" dirty="0">
              <a:latin typeface="Carlito"/>
              <a:cs typeface="Carlito"/>
            </a:endParaRPr>
          </a:p>
          <a:p>
            <a:pPr marL="241300" indent="-228600">
              <a:lnSpc>
                <a:spcPct val="100000"/>
              </a:lnSpc>
              <a:spcBef>
                <a:spcPts val="760"/>
              </a:spcBef>
              <a:buFont typeface="Arial"/>
              <a:buChar char="•"/>
              <a:tabLst>
                <a:tab pos="240665" algn="l"/>
                <a:tab pos="241300" algn="l"/>
              </a:tabLst>
            </a:pPr>
            <a:r>
              <a:rPr sz="1800" spc="-5" dirty="0">
                <a:latin typeface="Carlito"/>
                <a:cs typeface="Carlito"/>
              </a:rPr>
              <a:t>Klik </a:t>
            </a:r>
            <a:r>
              <a:rPr sz="1800" spc="-10" dirty="0">
                <a:latin typeface="Carlito"/>
                <a:cs typeface="Carlito"/>
              </a:rPr>
              <a:t>tombol</a:t>
            </a:r>
            <a:r>
              <a:rPr sz="1800" spc="15" dirty="0">
                <a:latin typeface="Carlito"/>
                <a:cs typeface="Carlito"/>
              </a:rPr>
              <a:t> </a:t>
            </a:r>
            <a:r>
              <a:rPr sz="1800" b="1" spc="-10" dirty="0">
                <a:latin typeface="Carlito"/>
                <a:cs typeface="Carlito"/>
              </a:rPr>
              <a:t>Save</a:t>
            </a:r>
            <a:r>
              <a:rPr sz="1800" spc="-10" dirty="0">
                <a:latin typeface="Carlito"/>
                <a:cs typeface="Carlito"/>
              </a:rPr>
              <a:t>.</a:t>
            </a:r>
            <a:endParaRPr sz="1800" dirty="0">
              <a:latin typeface="Carlito"/>
              <a:cs typeface="Carlito"/>
            </a:endParaRPr>
          </a:p>
        </p:txBody>
      </p:sp>
      <p:pic>
        <p:nvPicPr>
          <p:cNvPr id="26626" name="Picture 2"/>
          <p:cNvPicPr>
            <a:picLocks noChangeAspect="1" noChangeArrowheads="1"/>
          </p:cNvPicPr>
          <p:nvPr/>
        </p:nvPicPr>
        <p:blipFill>
          <a:blip r:embed="rId2" cstate="print"/>
          <a:srcRect/>
          <a:stretch>
            <a:fillRect/>
          </a:stretch>
        </p:blipFill>
        <p:spPr bwMode="auto">
          <a:xfrm>
            <a:off x="5791200" y="1447800"/>
            <a:ext cx="6019800" cy="1638300"/>
          </a:xfrm>
          <a:prstGeom prst="rect">
            <a:avLst/>
          </a:prstGeom>
          <a:noFill/>
          <a:ln w="9525">
            <a:noFill/>
            <a:miter lim="800000"/>
            <a:headEnd/>
            <a:tailEnd/>
          </a:ln>
        </p:spPr>
      </p:pic>
      <p:cxnSp>
        <p:nvCxnSpPr>
          <p:cNvPr id="9" name="Straight Arrow Connector 8"/>
          <p:cNvCxnSpPr/>
          <p:nvPr/>
        </p:nvCxnSpPr>
        <p:spPr>
          <a:xfrm>
            <a:off x="4953000" y="1447800"/>
            <a:ext cx="1066800" cy="1447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627" name="Picture 3"/>
          <p:cNvPicPr>
            <a:picLocks noChangeAspect="1" noChangeArrowheads="1"/>
          </p:cNvPicPr>
          <p:nvPr/>
        </p:nvPicPr>
        <p:blipFill>
          <a:blip r:embed="rId3" cstate="print"/>
          <a:srcRect/>
          <a:stretch>
            <a:fillRect/>
          </a:stretch>
        </p:blipFill>
        <p:spPr bwMode="auto">
          <a:xfrm>
            <a:off x="5943600" y="3352801"/>
            <a:ext cx="60198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5029199" y="1828800"/>
            <a:ext cx="7162801" cy="4038600"/>
          </a:xfrm>
          <a:prstGeom prst="rect">
            <a:avLst/>
          </a:prstGeom>
          <a:noFill/>
          <a:ln w="9525">
            <a:noFill/>
            <a:miter lim="800000"/>
            <a:headEnd/>
            <a:tailEnd/>
          </a:ln>
        </p:spPr>
      </p:pic>
      <p:sp>
        <p:nvSpPr>
          <p:cNvPr id="5" name="object 2"/>
          <p:cNvSpPr txBox="1">
            <a:spLocks noGrp="1"/>
          </p:cNvSpPr>
          <p:nvPr>
            <p:ph type="title"/>
          </p:nvPr>
        </p:nvSpPr>
        <p:spPr>
          <a:xfrm>
            <a:off x="457200" y="762000"/>
            <a:ext cx="7470775" cy="696595"/>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 </a:t>
            </a:r>
            <a:r>
              <a:rPr sz="4400" spc="-215" dirty="0"/>
              <a:t>Website </a:t>
            </a:r>
            <a:r>
              <a:rPr sz="4400" spc="-250" dirty="0"/>
              <a:t>-&gt; </a:t>
            </a:r>
            <a:r>
              <a:rPr sz="4400" spc="-220" dirty="0"/>
              <a:t>Static</a:t>
            </a:r>
            <a:r>
              <a:rPr sz="4400" spc="-290" dirty="0"/>
              <a:t> </a:t>
            </a:r>
            <a:r>
              <a:rPr sz="4400" spc="-475" dirty="0"/>
              <a:t>Pages</a:t>
            </a:r>
            <a:endParaRPr sz="4400" dirty="0"/>
          </a:p>
        </p:txBody>
      </p:sp>
      <p:sp>
        <p:nvSpPr>
          <p:cNvPr id="6" name="object 3"/>
          <p:cNvSpPr txBox="1"/>
          <p:nvPr/>
        </p:nvSpPr>
        <p:spPr>
          <a:xfrm>
            <a:off x="381000" y="1828800"/>
            <a:ext cx="4472305" cy="2824480"/>
          </a:xfrm>
          <a:prstGeom prst="rect">
            <a:avLst/>
          </a:prstGeom>
        </p:spPr>
        <p:txBody>
          <a:bodyPr vert="horz" wrap="square" lIns="0" tIns="48895" rIns="0" bIns="0" rtlCol="0">
            <a:spAutoFit/>
          </a:bodyPr>
          <a:lstStyle/>
          <a:p>
            <a:pPr marL="241300" marR="5080" indent="-228600">
              <a:lnSpc>
                <a:spcPct val="90000"/>
              </a:lnSpc>
              <a:spcBef>
                <a:spcPts val="385"/>
              </a:spcBef>
              <a:buFont typeface="Arial"/>
              <a:buChar char="•"/>
              <a:tabLst>
                <a:tab pos="241300" algn="l"/>
              </a:tabLst>
            </a:pPr>
            <a:r>
              <a:rPr sz="2400" spc="-10" dirty="0">
                <a:latin typeface="Carlito"/>
                <a:cs typeface="Carlito"/>
              </a:rPr>
              <a:t>Static </a:t>
            </a:r>
            <a:r>
              <a:rPr sz="2400" spc="-15" dirty="0">
                <a:latin typeface="Carlito"/>
                <a:cs typeface="Carlito"/>
              </a:rPr>
              <a:t>Pages </a:t>
            </a:r>
            <a:r>
              <a:rPr sz="2400" spc="-5" dirty="0">
                <a:latin typeface="Carlito"/>
                <a:cs typeface="Carlito"/>
              </a:rPr>
              <a:t>berfungsi </a:t>
            </a:r>
            <a:r>
              <a:rPr sz="2400" spc="-10" dirty="0">
                <a:latin typeface="Carlito"/>
                <a:cs typeface="Carlito"/>
              </a:rPr>
              <a:t>untuk  </a:t>
            </a:r>
            <a:r>
              <a:rPr sz="2400" spc="-5" dirty="0">
                <a:latin typeface="Carlito"/>
                <a:cs typeface="Carlito"/>
              </a:rPr>
              <a:t>membuat dan menampilkan  </a:t>
            </a:r>
            <a:r>
              <a:rPr sz="2400" dirty="0">
                <a:latin typeface="Carlito"/>
                <a:cs typeface="Carlito"/>
              </a:rPr>
              <a:t>halaman </a:t>
            </a:r>
            <a:r>
              <a:rPr sz="2400" spc="-15" dirty="0">
                <a:latin typeface="Carlito"/>
                <a:cs typeface="Carlito"/>
              </a:rPr>
              <a:t>kustom. Misalnya</a:t>
            </a:r>
            <a:r>
              <a:rPr sz="2400" spc="-85" dirty="0">
                <a:latin typeface="Carlito"/>
                <a:cs typeface="Carlito"/>
              </a:rPr>
              <a:t> </a:t>
            </a:r>
            <a:r>
              <a:rPr sz="2400" i="1" spc="-5" dirty="0">
                <a:latin typeface="Carlito"/>
                <a:cs typeface="Carlito"/>
              </a:rPr>
              <a:t>Author  </a:t>
            </a:r>
            <a:r>
              <a:rPr sz="2400" i="1" dirty="0">
                <a:latin typeface="Carlito"/>
                <a:cs typeface="Carlito"/>
              </a:rPr>
              <a:t>Guideline</a:t>
            </a:r>
            <a:r>
              <a:rPr sz="2400" dirty="0">
                <a:latin typeface="Carlito"/>
                <a:cs typeface="Carlito"/>
              </a:rPr>
              <a:t>, </a:t>
            </a:r>
            <a:r>
              <a:rPr sz="2400" i="1" spc="-10" dirty="0">
                <a:latin typeface="Carlito"/>
                <a:cs typeface="Carlito"/>
              </a:rPr>
              <a:t>Focus </a:t>
            </a:r>
            <a:r>
              <a:rPr sz="2400" i="1" spc="-5" dirty="0">
                <a:latin typeface="Carlito"/>
                <a:cs typeface="Carlito"/>
              </a:rPr>
              <a:t>and Scope</a:t>
            </a:r>
            <a:r>
              <a:rPr sz="2400" spc="-5" dirty="0">
                <a:latin typeface="Carlito"/>
                <a:cs typeface="Carlito"/>
              </a:rPr>
              <a:t>,  </a:t>
            </a:r>
            <a:r>
              <a:rPr sz="2400" i="1" spc="-5" dirty="0">
                <a:latin typeface="Carlito"/>
                <a:cs typeface="Carlito"/>
              </a:rPr>
              <a:t>Reviewers</a:t>
            </a:r>
            <a:r>
              <a:rPr sz="2400" spc="-5" dirty="0">
                <a:latin typeface="Carlito"/>
                <a:cs typeface="Carlito"/>
              </a:rPr>
              <a:t>, dan</a:t>
            </a:r>
            <a:r>
              <a:rPr sz="2400" spc="-35" dirty="0">
                <a:latin typeface="Carlito"/>
                <a:cs typeface="Carlito"/>
              </a:rPr>
              <a:t> </a:t>
            </a:r>
            <a:r>
              <a:rPr sz="2400" dirty="0">
                <a:latin typeface="Carlito"/>
                <a:cs typeface="Carlito"/>
              </a:rPr>
              <a:t>lain-lain.</a:t>
            </a:r>
          </a:p>
          <a:p>
            <a:pPr marL="241300" marR="136525" indent="-228600" algn="just">
              <a:lnSpc>
                <a:spcPts val="2590"/>
              </a:lnSpc>
              <a:spcBef>
                <a:spcPts val="1050"/>
              </a:spcBef>
              <a:buFont typeface="Arial"/>
              <a:buChar char="•"/>
              <a:tabLst>
                <a:tab pos="241300" algn="l"/>
              </a:tabLst>
            </a:pPr>
            <a:r>
              <a:rPr sz="2400" spc="-5" dirty="0">
                <a:latin typeface="Carlito"/>
                <a:cs typeface="Carlito"/>
              </a:rPr>
              <a:t>Untuk membuat </a:t>
            </a:r>
            <a:r>
              <a:rPr sz="2400" spc="-10" dirty="0">
                <a:latin typeface="Carlito"/>
                <a:cs typeface="Carlito"/>
              </a:rPr>
              <a:t>pages </a:t>
            </a:r>
            <a:r>
              <a:rPr sz="2400" spc="-5" dirty="0">
                <a:latin typeface="Carlito"/>
                <a:cs typeface="Carlito"/>
              </a:rPr>
              <a:t>baru, </a:t>
            </a:r>
            <a:r>
              <a:rPr sz="2400" dirty="0">
                <a:latin typeface="Carlito"/>
                <a:cs typeface="Carlito"/>
              </a:rPr>
              <a:t>klik  </a:t>
            </a:r>
            <a:r>
              <a:rPr sz="2400" spc="-10" dirty="0">
                <a:latin typeface="Carlito"/>
                <a:cs typeface="Carlito"/>
              </a:rPr>
              <a:t>tombol </a:t>
            </a:r>
            <a:r>
              <a:rPr sz="2400" b="1" spc="-5" dirty="0">
                <a:latin typeface="Carlito"/>
                <a:cs typeface="Carlito"/>
              </a:rPr>
              <a:t>Add </a:t>
            </a:r>
            <a:r>
              <a:rPr sz="2400" b="1" spc="-10" dirty="0">
                <a:latin typeface="Carlito"/>
                <a:cs typeface="Carlito"/>
              </a:rPr>
              <a:t>Static </a:t>
            </a:r>
            <a:r>
              <a:rPr sz="2400" b="1" spc="-20" dirty="0">
                <a:latin typeface="Carlito"/>
                <a:cs typeface="Carlito"/>
              </a:rPr>
              <a:t>Page </a:t>
            </a:r>
            <a:r>
              <a:rPr sz="2400" spc="-10" dirty="0">
                <a:latin typeface="Carlito"/>
                <a:cs typeface="Carlito"/>
              </a:rPr>
              <a:t>yang </a:t>
            </a:r>
            <a:r>
              <a:rPr sz="2400" dirty="0">
                <a:latin typeface="Carlito"/>
                <a:cs typeface="Carlito"/>
              </a:rPr>
              <a:t>ada  </a:t>
            </a:r>
            <a:r>
              <a:rPr sz="2400" spc="-5" dirty="0">
                <a:latin typeface="Carlito"/>
                <a:cs typeface="Carlito"/>
              </a:rPr>
              <a:t>di sebelah </a:t>
            </a:r>
            <a:r>
              <a:rPr sz="2400" spc="-10" dirty="0">
                <a:latin typeface="Carlito"/>
                <a:cs typeface="Carlito"/>
              </a:rPr>
              <a:t>kanan</a:t>
            </a:r>
            <a:r>
              <a:rPr sz="2400" spc="-15" dirty="0">
                <a:latin typeface="Carlito"/>
                <a:cs typeface="Carlito"/>
              </a:rPr>
              <a:t> </a:t>
            </a:r>
            <a:r>
              <a:rPr sz="2400" spc="-5" dirty="0">
                <a:latin typeface="Carlito"/>
                <a:cs typeface="Carlito"/>
              </a:rPr>
              <a:t>halaman.</a:t>
            </a:r>
            <a:endParaRPr sz="2400" dirty="0">
              <a:latin typeface="Carlito"/>
              <a:cs typeface="Carlito"/>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6939" y="750824"/>
            <a:ext cx="7470775" cy="696595"/>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 </a:t>
            </a:r>
            <a:r>
              <a:rPr sz="4400" spc="-215" dirty="0"/>
              <a:t>Website </a:t>
            </a:r>
            <a:r>
              <a:rPr sz="4400" spc="-250" dirty="0"/>
              <a:t>-&gt; </a:t>
            </a:r>
            <a:r>
              <a:rPr sz="4400" spc="-220" dirty="0"/>
              <a:t>Static</a:t>
            </a:r>
            <a:r>
              <a:rPr sz="4400" spc="-290" dirty="0"/>
              <a:t> </a:t>
            </a:r>
            <a:r>
              <a:rPr sz="4400" spc="-475" dirty="0"/>
              <a:t>Pages</a:t>
            </a:r>
            <a:endParaRPr sz="4400" dirty="0"/>
          </a:p>
        </p:txBody>
      </p:sp>
      <p:sp>
        <p:nvSpPr>
          <p:cNvPr id="4" name="object 4"/>
          <p:cNvSpPr txBox="1"/>
          <p:nvPr/>
        </p:nvSpPr>
        <p:spPr>
          <a:xfrm>
            <a:off x="916939" y="1793493"/>
            <a:ext cx="4995545" cy="3137535"/>
          </a:xfrm>
          <a:prstGeom prst="rect">
            <a:avLst/>
          </a:prstGeom>
        </p:spPr>
        <p:txBody>
          <a:bodyPr vert="horz" wrap="square" lIns="0" tIns="59690" rIns="0" bIns="0" rtlCol="0">
            <a:spAutoFit/>
          </a:bodyPr>
          <a:lstStyle/>
          <a:p>
            <a:pPr marL="241300" marR="622935" indent="-228600">
              <a:lnSpc>
                <a:spcPts val="3030"/>
              </a:lnSpc>
              <a:spcBef>
                <a:spcPts val="470"/>
              </a:spcBef>
              <a:buFont typeface="Arial"/>
              <a:buChar char="•"/>
              <a:tabLst>
                <a:tab pos="241300" algn="l"/>
              </a:tabLst>
            </a:pPr>
            <a:r>
              <a:rPr sz="2800" spc="-5" dirty="0">
                <a:latin typeface="Carlito"/>
                <a:cs typeface="Carlito"/>
              </a:rPr>
              <a:t>Isilah </a:t>
            </a:r>
            <a:r>
              <a:rPr sz="2800" i="1" spc="-20" dirty="0">
                <a:latin typeface="Carlito"/>
                <a:cs typeface="Carlito"/>
              </a:rPr>
              <a:t>Path </a:t>
            </a:r>
            <a:r>
              <a:rPr sz="2800" spc="-15" dirty="0">
                <a:latin typeface="Carlito"/>
                <a:cs typeface="Carlito"/>
              </a:rPr>
              <a:t>dengan </a:t>
            </a:r>
            <a:r>
              <a:rPr sz="2800" spc="-10" dirty="0">
                <a:latin typeface="Carlito"/>
                <a:cs typeface="Carlito"/>
              </a:rPr>
              <a:t>nama link  </a:t>
            </a:r>
            <a:r>
              <a:rPr sz="2800" spc="-20" dirty="0">
                <a:latin typeface="Carlito"/>
                <a:cs typeface="Carlito"/>
              </a:rPr>
              <a:t>yang </a:t>
            </a:r>
            <a:r>
              <a:rPr sz="2800" spc="-15" dirty="0">
                <a:latin typeface="Carlito"/>
                <a:cs typeface="Carlito"/>
              </a:rPr>
              <a:t>akan</a:t>
            </a:r>
            <a:r>
              <a:rPr sz="2800" spc="30" dirty="0">
                <a:latin typeface="Carlito"/>
                <a:cs typeface="Carlito"/>
              </a:rPr>
              <a:t> </a:t>
            </a:r>
            <a:r>
              <a:rPr sz="2800" spc="-10" dirty="0">
                <a:latin typeface="Carlito"/>
                <a:cs typeface="Carlito"/>
              </a:rPr>
              <a:t>diakses.</a:t>
            </a:r>
            <a:endParaRPr sz="2800" dirty="0">
              <a:latin typeface="Carlito"/>
              <a:cs typeface="Carlito"/>
            </a:endParaRPr>
          </a:p>
          <a:p>
            <a:pPr marL="241300" marR="5080" indent="-228600">
              <a:lnSpc>
                <a:spcPts val="3020"/>
              </a:lnSpc>
              <a:spcBef>
                <a:spcPts val="1005"/>
              </a:spcBef>
              <a:buFont typeface="Arial"/>
              <a:buChar char="•"/>
              <a:tabLst>
                <a:tab pos="241300" algn="l"/>
              </a:tabLst>
            </a:pPr>
            <a:r>
              <a:rPr sz="2800" spc="-5" dirty="0">
                <a:latin typeface="Carlito"/>
                <a:cs typeface="Carlito"/>
              </a:rPr>
              <a:t>Isilah </a:t>
            </a:r>
            <a:r>
              <a:rPr sz="2800" i="1" spc="-10" dirty="0">
                <a:latin typeface="Carlito"/>
                <a:cs typeface="Carlito"/>
              </a:rPr>
              <a:t>Title </a:t>
            </a:r>
            <a:r>
              <a:rPr sz="2800" spc="-15" dirty="0">
                <a:latin typeface="Carlito"/>
                <a:cs typeface="Carlito"/>
              </a:rPr>
              <a:t>dengan </a:t>
            </a:r>
            <a:r>
              <a:rPr sz="2800" spc="-10" dirty="0">
                <a:latin typeface="Carlito"/>
                <a:cs typeface="Carlito"/>
              </a:rPr>
              <a:t>judul halaman  </a:t>
            </a:r>
            <a:r>
              <a:rPr sz="2800" spc="-20" dirty="0">
                <a:latin typeface="Carlito"/>
                <a:cs typeface="Carlito"/>
              </a:rPr>
              <a:t>yang</a:t>
            </a:r>
            <a:r>
              <a:rPr sz="2800" spc="10" dirty="0">
                <a:latin typeface="Carlito"/>
                <a:cs typeface="Carlito"/>
              </a:rPr>
              <a:t> </a:t>
            </a:r>
            <a:r>
              <a:rPr sz="2800" spc="-15" dirty="0">
                <a:latin typeface="Carlito"/>
                <a:cs typeface="Carlito"/>
              </a:rPr>
              <a:t>diinginkan.</a:t>
            </a:r>
            <a:endParaRPr sz="2800" dirty="0">
              <a:latin typeface="Carlito"/>
              <a:cs typeface="Carlito"/>
            </a:endParaRPr>
          </a:p>
          <a:p>
            <a:pPr marL="241300" marR="1176655" indent="-228600">
              <a:lnSpc>
                <a:spcPts val="3020"/>
              </a:lnSpc>
              <a:spcBef>
                <a:spcPts val="1010"/>
              </a:spcBef>
              <a:buFont typeface="Arial"/>
              <a:buChar char="•"/>
              <a:tabLst>
                <a:tab pos="241300" algn="l"/>
              </a:tabLst>
            </a:pPr>
            <a:r>
              <a:rPr sz="2800" spc="-5" dirty="0">
                <a:latin typeface="Carlito"/>
                <a:cs typeface="Carlito"/>
              </a:rPr>
              <a:t>Isilah </a:t>
            </a:r>
            <a:r>
              <a:rPr sz="2800" i="1" spc="-15" dirty="0">
                <a:latin typeface="Carlito"/>
                <a:cs typeface="Carlito"/>
              </a:rPr>
              <a:t>Content </a:t>
            </a:r>
            <a:r>
              <a:rPr sz="2800" spc="-15" dirty="0">
                <a:latin typeface="Carlito"/>
                <a:cs typeface="Carlito"/>
              </a:rPr>
              <a:t>dengan </a:t>
            </a:r>
            <a:r>
              <a:rPr sz="2800" spc="-5" dirty="0">
                <a:latin typeface="Carlito"/>
                <a:cs typeface="Carlito"/>
              </a:rPr>
              <a:t>isi  halaman </a:t>
            </a:r>
            <a:r>
              <a:rPr sz="2800" spc="-20" dirty="0">
                <a:latin typeface="Carlito"/>
                <a:cs typeface="Carlito"/>
              </a:rPr>
              <a:t>yang</a:t>
            </a:r>
            <a:r>
              <a:rPr sz="2800" spc="-50" dirty="0">
                <a:latin typeface="Carlito"/>
                <a:cs typeface="Carlito"/>
              </a:rPr>
              <a:t> </a:t>
            </a:r>
            <a:r>
              <a:rPr sz="2800" spc="-10" dirty="0">
                <a:latin typeface="Carlito"/>
                <a:cs typeface="Carlito"/>
              </a:rPr>
              <a:t>dimaksud.</a:t>
            </a:r>
            <a:endParaRPr sz="2800" dirty="0">
              <a:latin typeface="Carlito"/>
              <a:cs typeface="Carlito"/>
            </a:endParaRPr>
          </a:p>
          <a:p>
            <a:pPr marL="241300" indent="-228600">
              <a:lnSpc>
                <a:spcPct val="100000"/>
              </a:lnSpc>
              <a:spcBef>
                <a:spcPts val="620"/>
              </a:spcBef>
              <a:buFont typeface="Arial"/>
              <a:buChar char="•"/>
              <a:tabLst>
                <a:tab pos="241300" algn="l"/>
              </a:tabLst>
            </a:pPr>
            <a:r>
              <a:rPr sz="2800" spc="-5" dirty="0">
                <a:latin typeface="Carlito"/>
                <a:cs typeface="Carlito"/>
              </a:rPr>
              <a:t>Klik </a:t>
            </a:r>
            <a:r>
              <a:rPr sz="2800" spc="-15" dirty="0">
                <a:latin typeface="Carlito"/>
                <a:cs typeface="Carlito"/>
              </a:rPr>
              <a:t>tombol</a:t>
            </a:r>
            <a:r>
              <a:rPr sz="2800" spc="15" dirty="0">
                <a:latin typeface="Carlito"/>
                <a:cs typeface="Carlito"/>
              </a:rPr>
              <a:t> </a:t>
            </a:r>
            <a:r>
              <a:rPr sz="2800" b="1" spc="-20" dirty="0">
                <a:latin typeface="Carlito"/>
                <a:cs typeface="Carlito"/>
              </a:rPr>
              <a:t>Save</a:t>
            </a:r>
            <a:r>
              <a:rPr sz="2800" spc="-20" dirty="0">
                <a:latin typeface="Carlito"/>
                <a:cs typeface="Carlito"/>
              </a:rPr>
              <a:t>.</a:t>
            </a:r>
            <a:endParaRPr sz="2800" dirty="0">
              <a:latin typeface="Carlito"/>
              <a:cs typeface="Carlito"/>
            </a:endParaRPr>
          </a:p>
        </p:txBody>
      </p:sp>
      <p:pic>
        <p:nvPicPr>
          <p:cNvPr id="30722" name="Picture 2"/>
          <p:cNvPicPr>
            <a:picLocks noChangeAspect="1" noChangeArrowheads="1"/>
          </p:cNvPicPr>
          <p:nvPr/>
        </p:nvPicPr>
        <p:blipFill>
          <a:blip r:embed="rId2" cstate="print"/>
          <a:srcRect/>
          <a:stretch>
            <a:fillRect/>
          </a:stretch>
        </p:blipFill>
        <p:spPr bwMode="auto">
          <a:xfrm>
            <a:off x="6019800" y="1524000"/>
            <a:ext cx="5457825"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370823" y="1802638"/>
            <a:ext cx="2660650" cy="2708562"/>
          </a:xfrm>
          <a:prstGeom prst="rect">
            <a:avLst/>
          </a:prstGeom>
        </p:spPr>
        <p:txBody>
          <a:bodyPr vert="horz" wrap="square" lIns="0" tIns="48895" rIns="0" bIns="0" rtlCol="0">
            <a:spAutoFit/>
          </a:bodyPr>
          <a:lstStyle/>
          <a:p>
            <a:pPr marL="241300" marR="5080" indent="-228600">
              <a:lnSpc>
                <a:spcPct val="90000"/>
              </a:lnSpc>
              <a:spcBef>
                <a:spcPts val="385"/>
              </a:spcBef>
              <a:buFont typeface="Arial"/>
              <a:buChar char="•"/>
              <a:tabLst>
                <a:tab pos="241300" algn="l"/>
              </a:tabLst>
            </a:pPr>
            <a:r>
              <a:rPr sz="2400" spc="-5" dirty="0" smtClean="0">
                <a:latin typeface="Carlito"/>
                <a:cs typeface="Carlito"/>
              </a:rPr>
              <a:t>Setting </a:t>
            </a:r>
            <a:r>
              <a:rPr sz="2400" spc="-5" dirty="0">
                <a:latin typeface="Carlito"/>
                <a:cs typeface="Carlito"/>
              </a:rPr>
              <a:t>pada  </a:t>
            </a:r>
            <a:r>
              <a:rPr sz="2400" b="1" spc="-15" dirty="0">
                <a:latin typeface="Carlito"/>
                <a:cs typeface="Carlito"/>
              </a:rPr>
              <a:t>Workflow </a:t>
            </a:r>
            <a:r>
              <a:rPr sz="2400" spc="-10" dirty="0">
                <a:latin typeface="Carlito"/>
                <a:cs typeface="Carlito"/>
              </a:rPr>
              <a:t>terkait  </a:t>
            </a:r>
            <a:r>
              <a:rPr sz="2400" spc="-15" dirty="0">
                <a:latin typeface="Carlito"/>
                <a:cs typeface="Carlito"/>
              </a:rPr>
              <a:t>dengan</a:t>
            </a:r>
            <a:r>
              <a:rPr sz="2400" spc="-60" dirty="0">
                <a:latin typeface="Carlito"/>
                <a:cs typeface="Carlito"/>
              </a:rPr>
              <a:t> </a:t>
            </a:r>
            <a:r>
              <a:rPr sz="2400" spc="-15" dirty="0">
                <a:latin typeface="Carlito"/>
                <a:cs typeface="Carlito"/>
              </a:rPr>
              <a:t>pengaturan  </a:t>
            </a:r>
            <a:r>
              <a:rPr sz="2400" spc="-5" dirty="0">
                <a:latin typeface="Carlito"/>
                <a:cs typeface="Carlito"/>
              </a:rPr>
              <a:t>submit </a:t>
            </a:r>
            <a:r>
              <a:rPr sz="2400" spc="-10" dirty="0">
                <a:latin typeface="Carlito"/>
                <a:cs typeface="Carlito"/>
              </a:rPr>
              <a:t>artikel,  proses </a:t>
            </a:r>
            <a:r>
              <a:rPr sz="2400" spc="-40" dirty="0">
                <a:latin typeface="Carlito"/>
                <a:cs typeface="Carlito"/>
              </a:rPr>
              <a:t>review, </a:t>
            </a:r>
            <a:r>
              <a:rPr sz="2400" spc="-5" dirty="0">
                <a:latin typeface="Carlito"/>
                <a:cs typeface="Carlito"/>
              </a:rPr>
              <a:t>dan  </a:t>
            </a:r>
            <a:r>
              <a:rPr sz="2400" dirty="0">
                <a:latin typeface="Carlito"/>
                <a:cs typeface="Carlito"/>
              </a:rPr>
              <a:t>email</a:t>
            </a:r>
            <a:r>
              <a:rPr sz="2400" spc="-25" dirty="0">
                <a:latin typeface="Carlito"/>
                <a:cs typeface="Carlito"/>
              </a:rPr>
              <a:t> </a:t>
            </a:r>
            <a:r>
              <a:rPr sz="2400" i="1" spc="-10" dirty="0">
                <a:latin typeface="Carlito"/>
                <a:cs typeface="Carlito"/>
              </a:rPr>
              <a:t>template</a:t>
            </a:r>
            <a:r>
              <a:rPr sz="2400" spc="-10" dirty="0">
                <a:latin typeface="Carlito"/>
                <a:cs typeface="Carlito"/>
              </a:rPr>
              <a:t>.</a:t>
            </a:r>
            <a:endParaRPr sz="2400" dirty="0">
              <a:latin typeface="Carlito"/>
              <a:cs typeface="Carlito"/>
            </a:endParaRPr>
          </a:p>
        </p:txBody>
      </p:sp>
      <p:pic>
        <p:nvPicPr>
          <p:cNvPr id="29698" name="Picture 2"/>
          <p:cNvPicPr>
            <a:picLocks noChangeAspect="1" noChangeArrowheads="1"/>
          </p:cNvPicPr>
          <p:nvPr/>
        </p:nvPicPr>
        <p:blipFill>
          <a:blip r:embed="rId2" cstate="print"/>
          <a:srcRect/>
          <a:stretch>
            <a:fillRect/>
          </a:stretch>
        </p:blipFill>
        <p:spPr bwMode="auto">
          <a:xfrm>
            <a:off x="1143000" y="1752600"/>
            <a:ext cx="6505575" cy="3238500"/>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r="74429"/>
          <a:stretch>
            <a:fillRect/>
          </a:stretch>
        </p:blipFill>
        <p:spPr bwMode="auto">
          <a:xfrm>
            <a:off x="0" y="1752600"/>
            <a:ext cx="1066800" cy="3200400"/>
          </a:xfrm>
          <a:prstGeom prst="rect">
            <a:avLst/>
          </a:prstGeom>
          <a:noFill/>
          <a:ln w="9525">
            <a:noFill/>
            <a:miter lim="800000"/>
            <a:headEnd/>
            <a:tailEnd/>
          </a:ln>
        </p:spPr>
      </p:pic>
      <p:sp>
        <p:nvSpPr>
          <p:cNvPr id="8" name="object 2"/>
          <p:cNvSpPr txBox="1">
            <a:spLocks/>
          </p:cNvSpPr>
          <p:nvPr/>
        </p:nvSpPr>
        <p:spPr>
          <a:xfrm>
            <a:off x="228600" y="838200"/>
            <a:ext cx="7470775" cy="69659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id-ID" sz="4400" b="0" i="0" u="none" strike="noStrike" kern="0" cap="none" spc="-200" normalizeH="0" baseline="0" noProof="0" dirty="0" smtClean="0">
                <a:ln>
                  <a:noFill/>
                </a:ln>
                <a:solidFill>
                  <a:schemeClr val="tx1"/>
                </a:solidFill>
                <a:effectLst/>
                <a:uLnTx/>
                <a:uFillTx/>
                <a:latin typeface="Arial"/>
                <a:ea typeface="+mj-ea"/>
                <a:cs typeface="Arial"/>
              </a:rPr>
              <a:t>Setting </a:t>
            </a:r>
            <a:r>
              <a:rPr kumimoji="0" lang="id-ID" sz="4400" b="0" i="0" u="none" strike="noStrike" kern="0" cap="none" spc="-250" normalizeH="0" baseline="0" noProof="0" dirty="0" smtClean="0">
                <a:ln>
                  <a:noFill/>
                </a:ln>
                <a:solidFill>
                  <a:schemeClr val="tx1"/>
                </a:solidFill>
                <a:effectLst/>
                <a:uLnTx/>
                <a:uFillTx/>
                <a:latin typeface="Arial"/>
                <a:ea typeface="+mj-ea"/>
                <a:cs typeface="Arial"/>
              </a:rPr>
              <a:t>-&gt; </a:t>
            </a:r>
            <a:r>
              <a:rPr kumimoji="0" lang="id-ID" sz="4400" b="0" i="0" u="none" strike="noStrike" kern="0" cap="none" spc="-215" normalizeH="0" baseline="0" noProof="0" dirty="0" smtClean="0">
                <a:ln>
                  <a:noFill/>
                </a:ln>
                <a:solidFill>
                  <a:schemeClr val="tx1"/>
                </a:solidFill>
                <a:effectLst/>
                <a:uLnTx/>
                <a:uFillTx/>
                <a:latin typeface="Arial"/>
                <a:ea typeface="+mj-ea"/>
                <a:cs typeface="Arial"/>
              </a:rPr>
              <a:t>Workflow</a:t>
            </a:r>
            <a:endParaRPr kumimoji="0" lang="id-ID" sz="4400" b="0" i="0" u="none" strike="noStrike" kern="0" cap="none" spc="0" normalizeH="0" baseline="0" noProof="0" dirty="0">
              <a:ln>
                <a:noFill/>
              </a:ln>
              <a:solidFill>
                <a:schemeClr val="tx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5638800" y="1143000"/>
            <a:ext cx="6305550" cy="4438650"/>
          </a:xfrm>
          <a:prstGeom prst="rect">
            <a:avLst/>
          </a:prstGeom>
          <a:noFill/>
          <a:ln w="9525">
            <a:noFill/>
            <a:miter lim="800000"/>
            <a:headEnd/>
            <a:tailEnd/>
          </a:ln>
        </p:spPr>
      </p:pic>
      <p:sp>
        <p:nvSpPr>
          <p:cNvPr id="5" name="object 4"/>
          <p:cNvSpPr txBox="1"/>
          <p:nvPr/>
        </p:nvSpPr>
        <p:spPr>
          <a:xfrm>
            <a:off x="685800" y="1143000"/>
            <a:ext cx="4291330" cy="387927"/>
          </a:xfrm>
          <a:prstGeom prst="rect">
            <a:avLst/>
          </a:prstGeom>
        </p:spPr>
        <p:txBody>
          <a:bodyPr vert="horz" wrap="square" lIns="0" tIns="53975" rIns="0" bIns="0" rtlCol="0">
            <a:spAutoFit/>
          </a:bodyPr>
          <a:lstStyle/>
          <a:p>
            <a:pPr marL="241300" marR="463550" indent="-228600">
              <a:lnSpc>
                <a:spcPts val="2590"/>
              </a:lnSpc>
              <a:spcBef>
                <a:spcPts val="425"/>
              </a:spcBef>
              <a:buFont typeface="Arial"/>
              <a:buChar char="•"/>
              <a:tabLst>
                <a:tab pos="241300" algn="l"/>
              </a:tabLst>
            </a:pPr>
            <a:r>
              <a:rPr sz="2400" spc="-15" dirty="0" smtClean="0">
                <a:latin typeface="Carlito"/>
                <a:cs typeface="Carlito"/>
              </a:rPr>
              <a:t>Checklist Keywords</a:t>
            </a:r>
            <a:endParaRPr sz="2000" dirty="0">
              <a:latin typeface="Carlito"/>
              <a:cs typeface="Carlito"/>
            </a:endParaRPr>
          </a:p>
        </p:txBody>
      </p:sp>
      <p:pic>
        <p:nvPicPr>
          <p:cNvPr id="31747" name="Picture 3"/>
          <p:cNvPicPr>
            <a:picLocks noChangeAspect="1" noChangeArrowheads="1"/>
          </p:cNvPicPr>
          <p:nvPr/>
        </p:nvPicPr>
        <p:blipFill>
          <a:blip r:embed="rId3" cstate="print"/>
          <a:srcRect/>
          <a:stretch>
            <a:fillRect/>
          </a:stretch>
        </p:blipFill>
        <p:spPr bwMode="auto">
          <a:xfrm>
            <a:off x="0" y="1981200"/>
            <a:ext cx="5267325"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762000" y="762000"/>
            <a:ext cx="1080135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609600"/>
            <a:ext cx="12192000" cy="696595"/>
          </a:xfrm>
          <a:prstGeom prst="rect">
            <a:avLst/>
          </a:prstGeom>
          <a:solidFill>
            <a:srgbClr val="FFC000"/>
          </a:solidFill>
          <a:ln>
            <a:noFill/>
          </a:ln>
        </p:spPr>
        <p:txBody>
          <a:bodyPr vert="horz" wrap="square" lIns="0" tIns="13335" rIns="0" bIns="0" rtlCol="0">
            <a:spAutoFit/>
          </a:bodyPr>
          <a:lstStyle/>
          <a:p>
            <a:pPr marL="12700" algn="ctr">
              <a:lnSpc>
                <a:spcPct val="100000"/>
              </a:lnSpc>
              <a:spcBef>
                <a:spcPts val="105"/>
              </a:spcBef>
            </a:pPr>
            <a:r>
              <a:rPr sz="4400" b="1"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Tentang</a:t>
            </a:r>
            <a:r>
              <a:rPr sz="4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sz="44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OJS  </a:t>
            </a:r>
            <a:endParaRP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object 4"/>
          <p:cNvSpPr txBox="1"/>
          <p:nvPr/>
        </p:nvSpPr>
        <p:spPr>
          <a:xfrm>
            <a:off x="0" y="2209800"/>
            <a:ext cx="12192000" cy="1218539"/>
          </a:xfrm>
          <a:prstGeom prst="rect">
            <a:avLst/>
          </a:prstGeom>
        </p:spPr>
        <p:txBody>
          <a:bodyPr vert="horz" wrap="square" lIns="0" tIns="54610" rIns="0" bIns="0" rtlCol="0">
            <a:spAutoFit/>
          </a:bodyPr>
          <a:lstStyle/>
          <a:p>
            <a:pPr marL="241300" marR="5080" indent="-228600" algn="ctr">
              <a:lnSpc>
                <a:spcPct val="90000"/>
              </a:lnSpc>
              <a:spcBef>
                <a:spcPts val="430"/>
              </a:spcBef>
              <a:buFont typeface="Arial"/>
              <a:buChar char="•"/>
              <a:tabLst>
                <a:tab pos="241300" algn="l"/>
              </a:tabLst>
            </a:pPr>
            <a:r>
              <a:rPr sz="2800" spc="-20" dirty="0">
                <a:latin typeface="Carlito"/>
                <a:cs typeface="Carlito"/>
              </a:rPr>
              <a:t>OJS </a:t>
            </a:r>
            <a:r>
              <a:rPr sz="2800" i="1" spc="-10" dirty="0">
                <a:latin typeface="Carlito"/>
                <a:cs typeface="Carlito"/>
              </a:rPr>
              <a:t>(Open </a:t>
            </a:r>
            <a:r>
              <a:rPr sz="2800" i="1" spc="-5" dirty="0">
                <a:latin typeface="Carlito"/>
                <a:cs typeface="Carlito"/>
              </a:rPr>
              <a:t>Journal </a:t>
            </a:r>
            <a:r>
              <a:rPr sz="2800" i="1" spc="-20" dirty="0">
                <a:latin typeface="Carlito"/>
                <a:cs typeface="Carlito"/>
              </a:rPr>
              <a:t>System)  </a:t>
            </a:r>
            <a:r>
              <a:rPr sz="2800" spc="-10" dirty="0">
                <a:latin typeface="Carlito"/>
                <a:cs typeface="Carlito"/>
              </a:rPr>
              <a:t>merupakan aplikasi CMS  </a:t>
            </a:r>
            <a:r>
              <a:rPr sz="2800" i="1" spc="-10" dirty="0">
                <a:latin typeface="Carlito"/>
                <a:cs typeface="Carlito"/>
              </a:rPr>
              <a:t>(Content </a:t>
            </a:r>
            <a:r>
              <a:rPr sz="2800" i="1" spc="-5" dirty="0">
                <a:latin typeface="Carlito"/>
                <a:cs typeface="Carlito"/>
              </a:rPr>
              <a:t>Management  </a:t>
            </a:r>
            <a:r>
              <a:rPr sz="2800" i="1" spc="-20" dirty="0">
                <a:latin typeface="Carlito"/>
                <a:cs typeface="Carlito"/>
              </a:rPr>
              <a:t>System) </a:t>
            </a:r>
            <a:r>
              <a:rPr sz="2800" spc="-20" dirty="0">
                <a:latin typeface="Carlito"/>
                <a:cs typeface="Carlito"/>
              </a:rPr>
              <a:t>yang </a:t>
            </a:r>
            <a:r>
              <a:rPr sz="2800" spc="-10" dirty="0">
                <a:latin typeface="Carlito"/>
                <a:cs typeface="Carlito"/>
              </a:rPr>
              <a:t>memiliki  fungsi untuk mengelola  penerbitan </a:t>
            </a:r>
            <a:r>
              <a:rPr sz="2800" spc="-15" dirty="0">
                <a:latin typeface="Carlito"/>
                <a:cs typeface="Carlito"/>
              </a:rPr>
              <a:t>artikel </a:t>
            </a:r>
            <a:r>
              <a:rPr sz="2800" spc="-10" dirty="0">
                <a:latin typeface="Carlito"/>
                <a:cs typeface="Carlito"/>
              </a:rPr>
              <a:t>jurnal  </a:t>
            </a:r>
            <a:r>
              <a:rPr sz="2800" spc="-20" dirty="0">
                <a:latin typeface="Carlito"/>
                <a:cs typeface="Carlito"/>
              </a:rPr>
              <a:t>secara</a:t>
            </a:r>
            <a:r>
              <a:rPr sz="2800" spc="-5" dirty="0">
                <a:latin typeface="Carlito"/>
                <a:cs typeface="Carlito"/>
              </a:rPr>
              <a:t> </a:t>
            </a:r>
            <a:r>
              <a:rPr sz="2800" spc="-10" dirty="0">
                <a:latin typeface="Carlito"/>
                <a:cs typeface="Carlito"/>
              </a:rPr>
              <a:t>online.</a:t>
            </a:r>
            <a:endParaRPr sz="2800" dirty="0">
              <a:latin typeface="Carlito"/>
              <a:cs typeface="Carlito"/>
            </a:endParaRPr>
          </a:p>
        </p:txBody>
      </p:sp>
      <p:sp>
        <p:nvSpPr>
          <p:cNvPr id="13" name="object 13"/>
          <p:cNvSpPr txBox="1"/>
          <p:nvPr/>
        </p:nvSpPr>
        <p:spPr>
          <a:xfrm>
            <a:off x="8052307" y="4548123"/>
            <a:ext cx="978535" cy="699770"/>
          </a:xfrm>
          <a:prstGeom prst="rect">
            <a:avLst/>
          </a:prstGeom>
        </p:spPr>
        <p:txBody>
          <a:bodyPr vert="horz" wrap="square" lIns="0" tIns="142875" rIns="0" bIns="0" rtlCol="0">
            <a:spAutoFit/>
          </a:bodyPr>
          <a:lstStyle/>
          <a:p>
            <a:pPr marL="22860">
              <a:lnSpc>
                <a:spcPct val="100000"/>
              </a:lnSpc>
              <a:spcBef>
                <a:spcPts val="1125"/>
              </a:spcBef>
            </a:pPr>
            <a:r>
              <a:rPr sz="1800" b="1" spc="-5" dirty="0">
                <a:solidFill>
                  <a:srgbClr val="FFFFFF"/>
                </a:solidFill>
                <a:latin typeface="Carlito"/>
                <a:cs typeface="Carlito"/>
              </a:rPr>
              <a:t>1.474.301</a:t>
            </a:r>
            <a:endParaRPr sz="1800">
              <a:latin typeface="Carlito"/>
              <a:cs typeface="Carlito"/>
            </a:endParaRPr>
          </a:p>
          <a:p>
            <a:pPr marL="12700">
              <a:lnSpc>
                <a:spcPct val="100000"/>
              </a:lnSpc>
              <a:spcBef>
                <a:spcPts val="685"/>
              </a:spcBef>
            </a:pPr>
            <a:r>
              <a:rPr sz="1200" spc="-10" dirty="0">
                <a:solidFill>
                  <a:srgbClr val="FFFFFF"/>
                </a:solidFill>
                <a:latin typeface="Carlito"/>
                <a:cs typeface="Carlito"/>
              </a:rPr>
              <a:t>Record</a:t>
            </a:r>
            <a:r>
              <a:rPr sz="1200" spc="-80" dirty="0">
                <a:solidFill>
                  <a:srgbClr val="FFFFFF"/>
                </a:solidFill>
                <a:latin typeface="Carlito"/>
                <a:cs typeface="Carlito"/>
              </a:rPr>
              <a:t> </a:t>
            </a:r>
            <a:r>
              <a:rPr sz="1200" spc="-10" dirty="0">
                <a:solidFill>
                  <a:srgbClr val="FFFFFF"/>
                </a:solidFill>
                <a:latin typeface="Carlito"/>
                <a:cs typeface="Carlito"/>
              </a:rPr>
              <a:t>indexed</a:t>
            </a:r>
            <a:endParaRPr sz="1200">
              <a:latin typeface="Carlito"/>
              <a:cs typeface="Carlito"/>
            </a:endParaRPr>
          </a:p>
        </p:txBody>
      </p:sp>
      <p:sp>
        <p:nvSpPr>
          <p:cNvPr id="15" name="object 15"/>
          <p:cNvSpPr txBox="1"/>
          <p:nvPr/>
        </p:nvSpPr>
        <p:spPr>
          <a:xfrm>
            <a:off x="6279641" y="4494657"/>
            <a:ext cx="1078230" cy="937894"/>
          </a:xfrm>
          <a:prstGeom prst="rect">
            <a:avLst/>
          </a:prstGeom>
        </p:spPr>
        <p:txBody>
          <a:bodyPr vert="horz" wrap="square" lIns="0" tIns="33019" rIns="0" bIns="0" rtlCol="0">
            <a:spAutoFit/>
          </a:bodyPr>
          <a:lstStyle/>
          <a:p>
            <a:pPr marL="12065" marR="5080" indent="-1270" algn="ctr">
              <a:lnSpc>
                <a:spcPct val="91500"/>
              </a:lnSpc>
              <a:spcBef>
                <a:spcPts val="259"/>
              </a:spcBef>
            </a:pPr>
            <a:r>
              <a:rPr sz="1600" spc="-10" dirty="0">
                <a:solidFill>
                  <a:srgbClr val="FFFFFF"/>
                </a:solidFill>
                <a:latin typeface="Carlito"/>
                <a:cs typeface="Carlito"/>
              </a:rPr>
              <a:t>Paling  </a:t>
            </a:r>
            <a:r>
              <a:rPr sz="1600" spc="-15" dirty="0">
                <a:solidFill>
                  <a:srgbClr val="FFFFFF"/>
                </a:solidFill>
                <a:latin typeface="Carlito"/>
                <a:cs typeface="Carlito"/>
              </a:rPr>
              <a:t>banyak  </a:t>
            </a:r>
            <a:r>
              <a:rPr sz="1600" spc="-10" dirty="0">
                <a:solidFill>
                  <a:srgbClr val="FFFFFF"/>
                </a:solidFill>
                <a:latin typeface="Carlito"/>
                <a:cs typeface="Carlito"/>
              </a:rPr>
              <a:t>digunakan</a:t>
            </a:r>
            <a:r>
              <a:rPr sz="1600" spc="-45" dirty="0">
                <a:solidFill>
                  <a:srgbClr val="FFFFFF"/>
                </a:solidFill>
                <a:latin typeface="Carlito"/>
                <a:cs typeface="Carlito"/>
              </a:rPr>
              <a:t> </a:t>
            </a:r>
            <a:r>
              <a:rPr sz="1600" spc="-10" dirty="0">
                <a:solidFill>
                  <a:srgbClr val="FFFFFF"/>
                </a:solidFill>
                <a:latin typeface="Carlito"/>
                <a:cs typeface="Carlito"/>
              </a:rPr>
              <a:t>di  </a:t>
            </a:r>
            <a:r>
              <a:rPr sz="1600" spc="-5" dirty="0">
                <a:solidFill>
                  <a:srgbClr val="FFFFFF"/>
                </a:solidFill>
                <a:latin typeface="Carlito"/>
                <a:cs typeface="Carlito"/>
              </a:rPr>
              <a:t>Indonesia</a:t>
            </a:r>
            <a:endParaRPr sz="1600" dirty="0">
              <a:latin typeface="Carlito"/>
              <a:cs typeface="Carli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5486400" y="1676400"/>
            <a:ext cx="6324600" cy="3733800"/>
          </a:xfrm>
          <a:prstGeom prst="rect">
            <a:avLst/>
          </a:prstGeom>
          <a:noFill/>
          <a:ln w="9525">
            <a:noFill/>
            <a:miter lim="800000"/>
            <a:headEnd/>
            <a:tailEnd/>
          </a:ln>
        </p:spPr>
      </p:pic>
      <p:sp>
        <p:nvSpPr>
          <p:cNvPr id="6" name="object 4"/>
          <p:cNvSpPr txBox="1"/>
          <p:nvPr/>
        </p:nvSpPr>
        <p:spPr>
          <a:xfrm>
            <a:off x="381000" y="1828800"/>
            <a:ext cx="4291330" cy="1721625"/>
          </a:xfrm>
          <a:prstGeom prst="rect">
            <a:avLst/>
          </a:prstGeom>
        </p:spPr>
        <p:txBody>
          <a:bodyPr vert="horz" wrap="square" lIns="0" tIns="53975" rIns="0" bIns="0" rtlCol="0">
            <a:spAutoFit/>
          </a:bodyPr>
          <a:lstStyle/>
          <a:p>
            <a:pPr marL="241300" marR="463550" indent="-228600">
              <a:lnSpc>
                <a:spcPts val="2590"/>
              </a:lnSpc>
              <a:spcBef>
                <a:spcPts val="425"/>
              </a:spcBef>
              <a:buFont typeface="Arial"/>
              <a:buChar char="•"/>
              <a:tabLst>
                <a:tab pos="241300" algn="l"/>
              </a:tabLst>
            </a:pPr>
            <a:r>
              <a:rPr sz="2400" spc="-15" dirty="0" err="1" smtClean="0">
                <a:latin typeface="Carlito"/>
                <a:cs typeface="Carlito"/>
              </a:rPr>
              <a:t>Silahkan</a:t>
            </a:r>
            <a:r>
              <a:rPr sz="2400" spc="-15" dirty="0" smtClean="0">
                <a:latin typeface="Carlito"/>
                <a:cs typeface="Carlito"/>
              </a:rPr>
              <a:t> </a:t>
            </a:r>
            <a:r>
              <a:rPr sz="2400" spc="-15" dirty="0" err="1" smtClean="0">
                <a:latin typeface="Carlito"/>
                <a:cs typeface="Carlito"/>
              </a:rPr>
              <a:t>buat</a:t>
            </a:r>
            <a:r>
              <a:rPr sz="2400" spc="-15" dirty="0" smtClean="0">
                <a:latin typeface="Carlito"/>
                <a:cs typeface="Carlito"/>
              </a:rPr>
              <a:t> </a:t>
            </a:r>
            <a:r>
              <a:rPr sz="2400" spc="-15" dirty="0" err="1" smtClean="0">
                <a:latin typeface="Carlito"/>
                <a:cs typeface="Carlito"/>
              </a:rPr>
              <a:t>lembar</a:t>
            </a:r>
            <a:r>
              <a:rPr sz="2400" spc="-15" dirty="0" smtClean="0">
                <a:latin typeface="Carlito"/>
                <a:cs typeface="Carlito"/>
              </a:rPr>
              <a:t> checklist </a:t>
            </a:r>
            <a:r>
              <a:rPr sz="2400" spc="-15" dirty="0" err="1" smtClean="0">
                <a:latin typeface="Carlito"/>
                <a:cs typeface="Carlito"/>
              </a:rPr>
              <a:t>untuk</a:t>
            </a:r>
            <a:r>
              <a:rPr sz="2400" spc="-15" dirty="0" smtClean="0">
                <a:latin typeface="Carlito"/>
                <a:cs typeface="Carlito"/>
              </a:rPr>
              <a:t> </a:t>
            </a:r>
            <a:r>
              <a:rPr sz="2400" spc="-15" dirty="0" err="1" smtClean="0">
                <a:latin typeface="Carlito"/>
                <a:cs typeface="Carlito"/>
              </a:rPr>
              <a:t>penyerahan</a:t>
            </a:r>
            <a:r>
              <a:rPr sz="2400" spc="-15" dirty="0" smtClean="0">
                <a:latin typeface="Carlito"/>
                <a:cs typeface="Carlito"/>
              </a:rPr>
              <a:t> </a:t>
            </a:r>
            <a:r>
              <a:rPr sz="2400" spc="-15" dirty="0" err="1" smtClean="0">
                <a:latin typeface="Carlito"/>
                <a:cs typeface="Carlito"/>
              </a:rPr>
              <a:t>naskah</a:t>
            </a:r>
            <a:r>
              <a:rPr sz="2400" spc="-15" dirty="0" smtClean="0">
                <a:latin typeface="Carlito"/>
                <a:cs typeface="Carlito"/>
              </a:rPr>
              <a:t> </a:t>
            </a:r>
            <a:r>
              <a:rPr sz="2400" spc="-15" dirty="0" err="1" smtClean="0">
                <a:latin typeface="Carlito"/>
                <a:cs typeface="Carlito"/>
              </a:rPr>
              <a:t>sesuai</a:t>
            </a:r>
            <a:r>
              <a:rPr sz="2400" spc="-15" dirty="0" smtClean="0">
                <a:latin typeface="Carlito"/>
                <a:cs typeface="Carlito"/>
              </a:rPr>
              <a:t> </a:t>
            </a:r>
            <a:r>
              <a:rPr sz="2400" spc="-15" dirty="0" err="1" smtClean="0">
                <a:latin typeface="Carlito"/>
                <a:cs typeface="Carlito"/>
              </a:rPr>
              <a:t>dengan</a:t>
            </a:r>
            <a:r>
              <a:rPr sz="2400" spc="-15" dirty="0" smtClean="0">
                <a:latin typeface="Carlito"/>
                <a:cs typeface="Carlito"/>
              </a:rPr>
              <a:t> </a:t>
            </a:r>
            <a:r>
              <a:rPr sz="2400" spc="-15" dirty="0" err="1" smtClean="0">
                <a:latin typeface="Carlito"/>
                <a:cs typeface="Carlito"/>
              </a:rPr>
              <a:t>ketentuan</a:t>
            </a:r>
            <a:r>
              <a:rPr sz="2400" spc="-15" dirty="0" smtClean="0">
                <a:latin typeface="Carlito"/>
                <a:cs typeface="Carlito"/>
              </a:rPr>
              <a:t> </a:t>
            </a:r>
            <a:r>
              <a:rPr sz="2400" spc="-15" dirty="0" err="1" smtClean="0">
                <a:latin typeface="Carlito"/>
                <a:cs typeface="Carlito"/>
              </a:rPr>
              <a:t>Jurnal</a:t>
            </a:r>
            <a:endParaRPr sz="2000" dirty="0">
              <a:latin typeface="Carlito"/>
              <a:cs typeface="Carlito"/>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5867400" y="762000"/>
            <a:ext cx="6096000" cy="5238750"/>
          </a:xfrm>
          <a:prstGeom prst="rect">
            <a:avLst/>
          </a:prstGeom>
          <a:noFill/>
          <a:ln w="9525">
            <a:noFill/>
            <a:miter lim="800000"/>
            <a:headEnd/>
            <a:tailEnd/>
          </a:ln>
        </p:spPr>
      </p:pic>
      <p:sp>
        <p:nvSpPr>
          <p:cNvPr id="5" name="object 4"/>
          <p:cNvSpPr txBox="1"/>
          <p:nvPr/>
        </p:nvSpPr>
        <p:spPr>
          <a:xfrm>
            <a:off x="685800" y="1143000"/>
            <a:ext cx="4291330" cy="1054776"/>
          </a:xfrm>
          <a:prstGeom prst="rect">
            <a:avLst/>
          </a:prstGeom>
        </p:spPr>
        <p:txBody>
          <a:bodyPr vert="horz" wrap="square" lIns="0" tIns="53975" rIns="0" bIns="0" rtlCol="0">
            <a:spAutoFit/>
          </a:bodyPr>
          <a:lstStyle/>
          <a:p>
            <a:pPr marL="241300" marR="463550" indent="-228600">
              <a:lnSpc>
                <a:spcPts val="2590"/>
              </a:lnSpc>
              <a:spcBef>
                <a:spcPts val="425"/>
              </a:spcBef>
              <a:buFont typeface="Arial"/>
              <a:buChar char="•"/>
              <a:tabLst>
                <a:tab pos="241300" algn="l"/>
              </a:tabLst>
            </a:pPr>
            <a:r>
              <a:rPr sz="2400" spc="-15" dirty="0" err="1" smtClean="0">
                <a:latin typeface="Carlito"/>
                <a:cs typeface="Carlito"/>
              </a:rPr>
              <a:t>Masukkan</a:t>
            </a:r>
            <a:r>
              <a:rPr sz="2400" spc="-15" dirty="0" smtClean="0">
                <a:latin typeface="Carlito"/>
                <a:cs typeface="Carlito"/>
              </a:rPr>
              <a:t> </a:t>
            </a:r>
            <a:r>
              <a:rPr sz="2400" spc="-15" dirty="0" err="1" smtClean="0">
                <a:latin typeface="Carlito"/>
                <a:cs typeface="Carlito"/>
              </a:rPr>
              <a:t>Petunjuk</a:t>
            </a:r>
            <a:r>
              <a:rPr sz="2400" spc="-15" dirty="0" smtClean="0">
                <a:latin typeface="Carlito"/>
                <a:cs typeface="Carlito"/>
              </a:rPr>
              <a:t> </a:t>
            </a:r>
            <a:r>
              <a:rPr sz="2400" spc="-15" dirty="0" err="1" smtClean="0">
                <a:latin typeface="Carlito"/>
                <a:cs typeface="Carlito"/>
              </a:rPr>
              <a:t>Penulisan</a:t>
            </a:r>
            <a:r>
              <a:rPr sz="2400" spc="-15" dirty="0" smtClean="0">
                <a:latin typeface="Carlito"/>
                <a:cs typeface="Carlito"/>
              </a:rPr>
              <a:t> </a:t>
            </a:r>
            <a:r>
              <a:rPr sz="2400" spc="-15" dirty="0" err="1" smtClean="0">
                <a:latin typeface="Carlito"/>
                <a:cs typeface="Carlito"/>
              </a:rPr>
              <a:t>dan</a:t>
            </a:r>
            <a:r>
              <a:rPr sz="2400" spc="-15" dirty="0" smtClean="0">
                <a:latin typeface="Carlito"/>
                <a:cs typeface="Carlito"/>
              </a:rPr>
              <a:t> </a:t>
            </a:r>
            <a:r>
              <a:rPr sz="2400" spc="-15" dirty="0" err="1" smtClean="0">
                <a:latin typeface="Carlito"/>
                <a:cs typeface="Carlito"/>
              </a:rPr>
              <a:t>Copyrigth</a:t>
            </a:r>
            <a:r>
              <a:rPr sz="2400" spc="-15" dirty="0" smtClean="0">
                <a:latin typeface="Carlito"/>
                <a:cs typeface="Carlito"/>
              </a:rPr>
              <a:t> Notice </a:t>
            </a:r>
            <a:r>
              <a:rPr sz="2400" spc="-15" dirty="0" err="1" smtClean="0">
                <a:latin typeface="Carlito"/>
                <a:cs typeface="Carlito"/>
              </a:rPr>
              <a:t>nya</a:t>
            </a:r>
            <a:endParaRPr sz="2000" dirty="0">
              <a:latin typeface="Carlito"/>
              <a:cs typeface="Carlito"/>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5810250" y="1066800"/>
            <a:ext cx="6381750" cy="5362575"/>
          </a:xfrm>
          <a:prstGeom prst="rect">
            <a:avLst/>
          </a:prstGeom>
          <a:noFill/>
          <a:ln w="9525">
            <a:noFill/>
            <a:miter lim="800000"/>
            <a:headEnd/>
            <a:tailEnd/>
          </a:ln>
        </p:spPr>
      </p:pic>
      <p:sp>
        <p:nvSpPr>
          <p:cNvPr id="5" name="object 4"/>
          <p:cNvSpPr txBox="1"/>
          <p:nvPr/>
        </p:nvSpPr>
        <p:spPr>
          <a:xfrm>
            <a:off x="381000" y="1828800"/>
            <a:ext cx="4291330" cy="1721625"/>
          </a:xfrm>
          <a:prstGeom prst="rect">
            <a:avLst/>
          </a:prstGeom>
        </p:spPr>
        <p:txBody>
          <a:bodyPr vert="horz" wrap="square" lIns="0" tIns="53975" rIns="0" bIns="0" rtlCol="0">
            <a:spAutoFit/>
          </a:bodyPr>
          <a:lstStyle/>
          <a:p>
            <a:pPr marL="241300" marR="463550" indent="-228600">
              <a:lnSpc>
                <a:spcPts val="2590"/>
              </a:lnSpc>
              <a:spcBef>
                <a:spcPts val="425"/>
              </a:spcBef>
              <a:buFont typeface="Arial"/>
              <a:buChar char="•"/>
              <a:tabLst>
                <a:tab pos="241300" algn="l"/>
              </a:tabLst>
            </a:pPr>
            <a:r>
              <a:rPr sz="2400" spc="-15" dirty="0" err="1" smtClean="0">
                <a:latin typeface="Carlito"/>
                <a:cs typeface="Carlito"/>
              </a:rPr>
              <a:t>Silahkan</a:t>
            </a:r>
            <a:r>
              <a:rPr sz="2400" spc="-15" dirty="0" smtClean="0">
                <a:latin typeface="Carlito"/>
                <a:cs typeface="Carlito"/>
              </a:rPr>
              <a:t> </a:t>
            </a:r>
            <a:r>
              <a:rPr sz="2400" spc="-15" dirty="0" err="1" smtClean="0">
                <a:latin typeface="Carlito"/>
                <a:cs typeface="Carlito"/>
              </a:rPr>
              <a:t>di</a:t>
            </a:r>
            <a:r>
              <a:rPr sz="2400" spc="-15" dirty="0" smtClean="0">
                <a:latin typeface="Carlito"/>
                <a:cs typeface="Carlito"/>
              </a:rPr>
              <a:t> </a:t>
            </a:r>
            <a:r>
              <a:rPr sz="2400" spc="-15" dirty="0" err="1" smtClean="0">
                <a:latin typeface="Carlito"/>
                <a:cs typeface="Carlito"/>
              </a:rPr>
              <a:t>sesuaikan</a:t>
            </a:r>
            <a:r>
              <a:rPr sz="2400" spc="-15" dirty="0" smtClean="0">
                <a:latin typeface="Carlito"/>
                <a:cs typeface="Carlito"/>
              </a:rPr>
              <a:t> </a:t>
            </a:r>
            <a:r>
              <a:rPr sz="2400" spc="-15" dirty="0" err="1" smtClean="0">
                <a:latin typeface="Carlito"/>
                <a:cs typeface="Carlito"/>
              </a:rPr>
              <a:t>dengan</a:t>
            </a:r>
            <a:r>
              <a:rPr sz="2400" spc="-15" dirty="0" smtClean="0">
                <a:latin typeface="Carlito"/>
                <a:cs typeface="Carlito"/>
              </a:rPr>
              <a:t> model review </a:t>
            </a:r>
            <a:r>
              <a:rPr sz="2400" spc="-15" dirty="0" err="1" smtClean="0">
                <a:latin typeface="Carlito"/>
                <a:cs typeface="Carlito"/>
              </a:rPr>
              <a:t>nya</a:t>
            </a:r>
            <a:r>
              <a:rPr sz="2400" spc="-15" dirty="0" smtClean="0">
                <a:latin typeface="Carlito"/>
                <a:cs typeface="Carlito"/>
              </a:rPr>
              <a:t> </a:t>
            </a:r>
            <a:r>
              <a:rPr sz="2400" spc="-15" dirty="0" err="1" smtClean="0">
                <a:latin typeface="Carlito"/>
                <a:cs typeface="Carlito"/>
              </a:rPr>
              <a:t>jika</a:t>
            </a:r>
            <a:r>
              <a:rPr sz="2400" spc="-15" dirty="0" smtClean="0">
                <a:latin typeface="Carlito"/>
                <a:cs typeface="Carlito"/>
              </a:rPr>
              <a:t> </a:t>
            </a:r>
            <a:r>
              <a:rPr sz="2400" spc="-15" dirty="0" err="1" smtClean="0">
                <a:latin typeface="Carlito"/>
                <a:cs typeface="Carlito"/>
              </a:rPr>
              <a:t>menggunakan</a:t>
            </a:r>
            <a:r>
              <a:rPr sz="2400" spc="-15" dirty="0" smtClean="0">
                <a:latin typeface="Carlito"/>
                <a:cs typeface="Carlito"/>
              </a:rPr>
              <a:t> double blind review </a:t>
            </a:r>
            <a:r>
              <a:rPr sz="2400" spc="-15" dirty="0" err="1" smtClean="0">
                <a:latin typeface="Carlito"/>
                <a:cs typeface="Carlito"/>
              </a:rPr>
              <a:t>maka</a:t>
            </a:r>
            <a:r>
              <a:rPr sz="2400" spc="-15" dirty="0" smtClean="0">
                <a:latin typeface="Carlito"/>
                <a:cs typeface="Carlito"/>
              </a:rPr>
              <a:t> </a:t>
            </a:r>
            <a:r>
              <a:rPr sz="2400" spc="-15" dirty="0" err="1" smtClean="0">
                <a:latin typeface="Carlito"/>
                <a:cs typeface="Carlito"/>
              </a:rPr>
              <a:t>ikuti</a:t>
            </a:r>
            <a:r>
              <a:rPr sz="2400" spc="-15" dirty="0" smtClean="0">
                <a:latin typeface="Carlito"/>
                <a:cs typeface="Carlito"/>
              </a:rPr>
              <a:t> </a:t>
            </a:r>
            <a:r>
              <a:rPr sz="2400" spc="-15" dirty="0" err="1" smtClean="0">
                <a:latin typeface="Carlito"/>
                <a:cs typeface="Carlito"/>
              </a:rPr>
              <a:t>gambar</a:t>
            </a:r>
            <a:endParaRPr sz="2000" dirty="0">
              <a:latin typeface="Carlito"/>
              <a:cs typeface="Carlito"/>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4343400" y="914400"/>
            <a:ext cx="7848600" cy="4933950"/>
          </a:xfrm>
          <a:prstGeom prst="rect">
            <a:avLst/>
          </a:prstGeom>
          <a:noFill/>
          <a:ln w="9525">
            <a:noFill/>
            <a:miter lim="800000"/>
            <a:headEnd/>
            <a:tailEnd/>
          </a:ln>
        </p:spPr>
      </p:pic>
      <p:sp>
        <p:nvSpPr>
          <p:cNvPr id="5" name="object 4"/>
          <p:cNvSpPr txBox="1"/>
          <p:nvPr/>
        </p:nvSpPr>
        <p:spPr>
          <a:xfrm>
            <a:off x="381000" y="1828800"/>
            <a:ext cx="4291330" cy="721351"/>
          </a:xfrm>
          <a:prstGeom prst="rect">
            <a:avLst/>
          </a:prstGeom>
        </p:spPr>
        <p:txBody>
          <a:bodyPr vert="horz" wrap="square" lIns="0" tIns="53975" rIns="0" bIns="0" rtlCol="0">
            <a:spAutoFit/>
          </a:bodyPr>
          <a:lstStyle/>
          <a:p>
            <a:pPr marL="241300" marR="463550" indent="-228600">
              <a:lnSpc>
                <a:spcPts val="2590"/>
              </a:lnSpc>
              <a:spcBef>
                <a:spcPts val="425"/>
              </a:spcBef>
              <a:buFont typeface="Arial"/>
              <a:buChar char="•"/>
              <a:tabLst>
                <a:tab pos="241300" algn="l"/>
              </a:tabLst>
            </a:pPr>
            <a:r>
              <a:rPr sz="2400" spc="-15" dirty="0" err="1" smtClean="0">
                <a:latin typeface="Carlito"/>
                <a:cs typeface="Carlito"/>
              </a:rPr>
              <a:t>Silahkan</a:t>
            </a:r>
            <a:r>
              <a:rPr sz="2400" spc="-15" dirty="0" smtClean="0">
                <a:latin typeface="Carlito"/>
                <a:cs typeface="Carlito"/>
              </a:rPr>
              <a:t> </a:t>
            </a:r>
            <a:r>
              <a:rPr sz="2400" spc="-15" dirty="0" err="1" smtClean="0">
                <a:latin typeface="Carlito"/>
                <a:cs typeface="Carlito"/>
              </a:rPr>
              <a:t>di</a:t>
            </a:r>
            <a:r>
              <a:rPr sz="2400" spc="-15" dirty="0" smtClean="0">
                <a:latin typeface="Carlito"/>
                <a:cs typeface="Carlito"/>
              </a:rPr>
              <a:t> </a:t>
            </a:r>
            <a:r>
              <a:rPr sz="2400" spc="-15" dirty="0" err="1" smtClean="0">
                <a:latin typeface="Carlito"/>
                <a:cs typeface="Carlito"/>
              </a:rPr>
              <a:t>tuliskan</a:t>
            </a:r>
            <a:r>
              <a:rPr sz="2400" spc="-15" dirty="0" smtClean="0">
                <a:latin typeface="Carlito"/>
                <a:cs typeface="Carlito"/>
              </a:rPr>
              <a:t> </a:t>
            </a:r>
            <a:r>
              <a:rPr sz="2400" spc="-15" dirty="0" err="1" smtClean="0">
                <a:latin typeface="Carlito"/>
                <a:cs typeface="Carlito"/>
              </a:rPr>
              <a:t>petunjuk</a:t>
            </a:r>
            <a:r>
              <a:rPr sz="2400" spc="-15" dirty="0" smtClean="0">
                <a:latin typeface="Carlito"/>
                <a:cs typeface="Carlito"/>
              </a:rPr>
              <a:t> </a:t>
            </a:r>
            <a:r>
              <a:rPr sz="2400" spc="-15" dirty="0" err="1" smtClean="0">
                <a:latin typeface="Carlito"/>
                <a:cs typeface="Carlito"/>
              </a:rPr>
              <a:t>mereviewnya</a:t>
            </a:r>
            <a:r>
              <a:rPr sz="2400" spc="-15" dirty="0" smtClean="0">
                <a:latin typeface="Carlito"/>
                <a:cs typeface="Carlito"/>
              </a:rPr>
              <a:t>. </a:t>
            </a:r>
            <a:endParaRPr sz="2000" dirty="0">
              <a:latin typeface="Carlito"/>
              <a:cs typeface="Carlito"/>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750824"/>
            <a:ext cx="6755765" cy="696595"/>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 </a:t>
            </a:r>
            <a:r>
              <a:rPr sz="4400" spc="-130" dirty="0"/>
              <a:t>Workflow </a:t>
            </a:r>
            <a:r>
              <a:rPr sz="4400" spc="-250" dirty="0"/>
              <a:t>-&gt;</a:t>
            </a:r>
            <a:r>
              <a:rPr sz="4400" spc="-385" dirty="0"/>
              <a:t> </a:t>
            </a:r>
            <a:r>
              <a:rPr sz="4400" spc="-320" dirty="0"/>
              <a:t>Review</a:t>
            </a:r>
            <a:endParaRPr sz="4400" dirty="0"/>
          </a:p>
        </p:txBody>
      </p:sp>
      <p:sp>
        <p:nvSpPr>
          <p:cNvPr id="3" name="object 3"/>
          <p:cNvSpPr txBox="1"/>
          <p:nvPr/>
        </p:nvSpPr>
        <p:spPr>
          <a:xfrm>
            <a:off x="749909" y="1769490"/>
            <a:ext cx="3227070" cy="3908425"/>
          </a:xfrm>
          <a:prstGeom prst="rect">
            <a:avLst/>
          </a:prstGeom>
        </p:spPr>
        <p:txBody>
          <a:bodyPr vert="horz" wrap="square" lIns="0" tIns="12700" rIns="0" bIns="0" rtlCol="0">
            <a:spAutoFit/>
          </a:bodyPr>
          <a:lstStyle/>
          <a:p>
            <a:pPr marL="241300" indent="-228600">
              <a:lnSpc>
                <a:spcPts val="2050"/>
              </a:lnSpc>
              <a:spcBef>
                <a:spcPts val="100"/>
              </a:spcBef>
              <a:buFont typeface="Arial"/>
              <a:buChar char="•"/>
              <a:tabLst>
                <a:tab pos="240665" algn="l"/>
                <a:tab pos="241300" algn="l"/>
              </a:tabLst>
            </a:pPr>
            <a:r>
              <a:rPr sz="1800" spc="-15" dirty="0">
                <a:latin typeface="Carlito"/>
                <a:cs typeface="Carlito"/>
              </a:rPr>
              <a:t>Pada </a:t>
            </a:r>
            <a:r>
              <a:rPr sz="1800" spc="-5" dirty="0">
                <a:latin typeface="Carlito"/>
                <a:cs typeface="Carlito"/>
              </a:rPr>
              <a:t>bagian </a:t>
            </a:r>
            <a:r>
              <a:rPr sz="1800" i="1" spc="-5" dirty="0">
                <a:latin typeface="Carlito"/>
                <a:cs typeface="Carlito"/>
              </a:rPr>
              <a:t>review</a:t>
            </a:r>
            <a:r>
              <a:rPr sz="1800" i="1" spc="30" dirty="0">
                <a:latin typeface="Carlito"/>
                <a:cs typeface="Carlito"/>
              </a:rPr>
              <a:t> </a:t>
            </a:r>
            <a:r>
              <a:rPr sz="1800" i="1" spc="-5" dirty="0">
                <a:latin typeface="Carlito"/>
                <a:cs typeface="Carlito"/>
              </a:rPr>
              <a:t>workflow</a:t>
            </a:r>
            <a:endParaRPr sz="1800">
              <a:latin typeface="Carlito"/>
              <a:cs typeface="Carlito"/>
            </a:endParaRPr>
          </a:p>
          <a:p>
            <a:pPr marL="241300">
              <a:lnSpc>
                <a:spcPts val="2050"/>
              </a:lnSpc>
            </a:pPr>
            <a:r>
              <a:rPr sz="1800" spc="-5" dirty="0">
                <a:latin typeface="Carlito"/>
                <a:cs typeface="Carlito"/>
              </a:rPr>
              <a:t>berisi</a:t>
            </a:r>
            <a:r>
              <a:rPr sz="1800" spc="10" dirty="0">
                <a:latin typeface="Carlito"/>
                <a:cs typeface="Carlito"/>
              </a:rPr>
              <a:t> </a:t>
            </a:r>
            <a:r>
              <a:rPr sz="1800" spc="-10" dirty="0">
                <a:latin typeface="Carlito"/>
                <a:cs typeface="Carlito"/>
              </a:rPr>
              <a:t>pengaturan:</a:t>
            </a:r>
            <a:endParaRPr sz="1800">
              <a:latin typeface="Carlito"/>
              <a:cs typeface="Carlito"/>
            </a:endParaRPr>
          </a:p>
          <a:p>
            <a:pPr marL="812800" lvl="1" indent="-343535">
              <a:lnSpc>
                <a:spcPct val="100000"/>
              </a:lnSpc>
              <a:spcBef>
                <a:spcPts val="365"/>
              </a:spcBef>
              <a:buAutoNum type="arabicPeriod"/>
              <a:tabLst>
                <a:tab pos="812800" algn="l"/>
                <a:tab pos="813435" algn="l"/>
              </a:tabLst>
            </a:pPr>
            <a:r>
              <a:rPr sz="1400" b="1" spc="-5" dirty="0">
                <a:latin typeface="Carlito"/>
                <a:cs typeface="Carlito"/>
              </a:rPr>
              <a:t>Default </a:t>
            </a:r>
            <a:r>
              <a:rPr sz="1400" b="1" spc="-10" dirty="0">
                <a:latin typeface="Carlito"/>
                <a:cs typeface="Carlito"/>
              </a:rPr>
              <a:t>Review</a:t>
            </a:r>
            <a:r>
              <a:rPr sz="1400" b="1" spc="-50" dirty="0">
                <a:latin typeface="Carlito"/>
                <a:cs typeface="Carlito"/>
              </a:rPr>
              <a:t> </a:t>
            </a:r>
            <a:r>
              <a:rPr sz="1400" b="1" dirty="0">
                <a:latin typeface="Carlito"/>
                <a:cs typeface="Carlito"/>
              </a:rPr>
              <a:t>Deadlines</a:t>
            </a:r>
            <a:endParaRPr sz="1400">
              <a:latin typeface="Carlito"/>
              <a:cs typeface="Carlito"/>
            </a:endParaRPr>
          </a:p>
          <a:p>
            <a:pPr marL="812800" lvl="1" indent="-343535">
              <a:lnSpc>
                <a:spcPct val="100000"/>
              </a:lnSpc>
              <a:spcBef>
                <a:spcPts val="335"/>
              </a:spcBef>
              <a:buAutoNum type="arabicPeriod"/>
              <a:tabLst>
                <a:tab pos="812800" algn="l"/>
                <a:tab pos="813435" algn="l"/>
              </a:tabLst>
            </a:pPr>
            <a:r>
              <a:rPr sz="1400" b="1" spc="-5" dirty="0">
                <a:latin typeface="Carlito"/>
                <a:cs typeface="Carlito"/>
              </a:rPr>
              <a:t>Automated </a:t>
            </a:r>
            <a:r>
              <a:rPr sz="1400" b="1" dirty="0">
                <a:latin typeface="Carlito"/>
                <a:cs typeface="Carlito"/>
              </a:rPr>
              <a:t>Email</a:t>
            </a:r>
            <a:r>
              <a:rPr sz="1400" b="1" spc="-65" dirty="0">
                <a:latin typeface="Carlito"/>
                <a:cs typeface="Carlito"/>
              </a:rPr>
              <a:t> </a:t>
            </a:r>
            <a:r>
              <a:rPr sz="1400" b="1" spc="-5" dirty="0">
                <a:latin typeface="Carlito"/>
                <a:cs typeface="Carlito"/>
              </a:rPr>
              <a:t>Reminders</a:t>
            </a:r>
            <a:endParaRPr sz="1400">
              <a:latin typeface="Carlito"/>
              <a:cs typeface="Carlito"/>
            </a:endParaRPr>
          </a:p>
          <a:p>
            <a:pPr marL="812800" lvl="1" indent="-343535">
              <a:lnSpc>
                <a:spcPct val="100000"/>
              </a:lnSpc>
              <a:spcBef>
                <a:spcPts val="325"/>
              </a:spcBef>
              <a:buAutoNum type="arabicPeriod"/>
              <a:tabLst>
                <a:tab pos="812800" algn="l"/>
                <a:tab pos="813435" algn="l"/>
              </a:tabLst>
            </a:pPr>
            <a:r>
              <a:rPr sz="1400" b="1" spc="-10" dirty="0">
                <a:latin typeface="Carlito"/>
                <a:cs typeface="Carlito"/>
              </a:rPr>
              <a:t>Review</a:t>
            </a:r>
            <a:r>
              <a:rPr sz="1400" b="1" spc="-25" dirty="0">
                <a:latin typeface="Carlito"/>
                <a:cs typeface="Carlito"/>
              </a:rPr>
              <a:t> </a:t>
            </a:r>
            <a:r>
              <a:rPr sz="1400" b="1" spc="-5" dirty="0">
                <a:latin typeface="Carlito"/>
                <a:cs typeface="Carlito"/>
              </a:rPr>
              <a:t>Forms</a:t>
            </a:r>
            <a:endParaRPr sz="1400">
              <a:latin typeface="Carlito"/>
              <a:cs typeface="Carlito"/>
            </a:endParaRPr>
          </a:p>
          <a:p>
            <a:pPr marL="812800" lvl="1" indent="-343535">
              <a:lnSpc>
                <a:spcPct val="100000"/>
              </a:lnSpc>
              <a:spcBef>
                <a:spcPts val="335"/>
              </a:spcBef>
              <a:buAutoNum type="arabicPeriod"/>
              <a:tabLst>
                <a:tab pos="812800" algn="l"/>
                <a:tab pos="813435" algn="l"/>
              </a:tabLst>
            </a:pPr>
            <a:r>
              <a:rPr sz="1400" b="1" dirty="0">
                <a:latin typeface="Carlito"/>
                <a:cs typeface="Carlito"/>
              </a:rPr>
              <a:t>Blind</a:t>
            </a:r>
            <a:r>
              <a:rPr sz="1400" b="1" spc="-20" dirty="0">
                <a:latin typeface="Carlito"/>
                <a:cs typeface="Carlito"/>
              </a:rPr>
              <a:t> </a:t>
            </a:r>
            <a:r>
              <a:rPr sz="1400" b="1" spc="-10" dirty="0">
                <a:latin typeface="Carlito"/>
                <a:cs typeface="Carlito"/>
              </a:rPr>
              <a:t>Review</a:t>
            </a:r>
            <a:endParaRPr sz="1400">
              <a:latin typeface="Carlito"/>
              <a:cs typeface="Carlito"/>
            </a:endParaRPr>
          </a:p>
          <a:p>
            <a:pPr marL="812800" lvl="1" indent="-343535">
              <a:lnSpc>
                <a:spcPct val="100000"/>
              </a:lnSpc>
              <a:spcBef>
                <a:spcPts val="335"/>
              </a:spcBef>
              <a:buAutoNum type="arabicPeriod"/>
              <a:tabLst>
                <a:tab pos="812800" algn="l"/>
                <a:tab pos="813435" algn="l"/>
              </a:tabLst>
            </a:pPr>
            <a:r>
              <a:rPr sz="1400" b="1" spc="-5" dirty="0">
                <a:latin typeface="Carlito"/>
                <a:cs typeface="Carlito"/>
              </a:rPr>
              <a:t>Competing</a:t>
            </a:r>
            <a:r>
              <a:rPr sz="1400" b="1" spc="-55" dirty="0">
                <a:latin typeface="Carlito"/>
                <a:cs typeface="Carlito"/>
              </a:rPr>
              <a:t> </a:t>
            </a:r>
            <a:r>
              <a:rPr sz="1400" b="1" spc="-5" dirty="0">
                <a:latin typeface="Carlito"/>
                <a:cs typeface="Carlito"/>
              </a:rPr>
              <a:t>Interests</a:t>
            </a:r>
            <a:endParaRPr sz="1400">
              <a:latin typeface="Carlito"/>
              <a:cs typeface="Carlito"/>
            </a:endParaRPr>
          </a:p>
          <a:p>
            <a:pPr marL="812800" marR="264160" lvl="1" indent="-343535">
              <a:lnSpc>
                <a:spcPts val="1510"/>
              </a:lnSpc>
              <a:spcBef>
                <a:spcPts val="520"/>
              </a:spcBef>
              <a:buAutoNum type="arabicPeriod"/>
              <a:tabLst>
                <a:tab pos="812800" algn="l"/>
                <a:tab pos="813435" algn="l"/>
              </a:tabLst>
            </a:pPr>
            <a:r>
              <a:rPr sz="1400" b="1" spc="-10" dirty="0">
                <a:latin typeface="Carlito"/>
                <a:cs typeface="Carlito"/>
              </a:rPr>
              <a:t>Reviewer </a:t>
            </a:r>
            <a:r>
              <a:rPr sz="1400" b="1" spc="-5" dirty="0">
                <a:latin typeface="Carlito"/>
                <a:cs typeface="Carlito"/>
              </a:rPr>
              <a:t>Competing </a:t>
            </a:r>
            <a:r>
              <a:rPr sz="1400" b="1" spc="-10" dirty="0">
                <a:latin typeface="Carlito"/>
                <a:cs typeface="Carlito"/>
              </a:rPr>
              <a:t>Interest  statement</a:t>
            </a:r>
            <a:endParaRPr sz="1400">
              <a:latin typeface="Carlito"/>
              <a:cs typeface="Carlito"/>
            </a:endParaRPr>
          </a:p>
          <a:p>
            <a:pPr marL="812800" lvl="1" indent="-343535">
              <a:lnSpc>
                <a:spcPct val="100000"/>
              </a:lnSpc>
              <a:spcBef>
                <a:spcPts val="315"/>
              </a:spcBef>
              <a:buAutoNum type="arabicPeriod"/>
              <a:tabLst>
                <a:tab pos="812800" algn="l"/>
                <a:tab pos="813435" algn="l"/>
              </a:tabLst>
            </a:pPr>
            <a:r>
              <a:rPr sz="1400" b="1" spc="-10" dirty="0">
                <a:latin typeface="Carlito"/>
                <a:cs typeface="Carlito"/>
              </a:rPr>
              <a:t>Review</a:t>
            </a:r>
            <a:r>
              <a:rPr sz="1400" b="1" spc="-25" dirty="0">
                <a:latin typeface="Carlito"/>
                <a:cs typeface="Carlito"/>
              </a:rPr>
              <a:t> </a:t>
            </a:r>
            <a:r>
              <a:rPr sz="1400" b="1" dirty="0">
                <a:latin typeface="Carlito"/>
                <a:cs typeface="Carlito"/>
              </a:rPr>
              <a:t>Guidelines</a:t>
            </a:r>
            <a:endParaRPr sz="1400">
              <a:latin typeface="Carlito"/>
              <a:cs typeface="Carlito"/>
            </a:endParaRPr>
          </a:p>
          <a:p>
            <a:pPr marL="812800" lvl="1" indent="-343535">
              <a:lnSpc>
                <a:spcPct val="100000"/>
              </a:lnSpc>
              <a:spcBef>
                <a:spcPts val="340"/>
              </a:spcBef>
              <a:buAutoNum type="arabicPeriod"/>
              <a:tabLst>
                <a:tab pos="812800" algn="l"/>
                <a:tab pos="813435" algn="l"/>
              </a:tabLst>
            </a:pPr>
            <a:r>
              <a:rPr sz="1400" b="1" spc="-10" dirty="0">
                <a:latin typeface="Carlito"/>
                <a:cs typeface="Carlito"/>
              </a:rPr>
              <a:t>Review</a:t>
            </a:r>
            <a:r>
              <a:rPr sz="1400" b="1" spc="-25" dirty="0">
                <a:latin typeface="Carlito"/>
                <a:cs typeface="Carlito"/>
              </a:rPr>
              <a:t> </a:t>
            </a:r>
            <a:r>
              <a:rPr sz="1400" b="1" dirty="0">
                <a:latin typeface="Carlito"/>
                <a:cs typeface="Carlito"/>
              </a:rPr>
              <a:t>Options</a:t>
            </a:r>
            <a:endParaRPr sz="1400">
              <a:latin typeface="Carlito"/>
              <a:cs typeface="Carlito"/>
            </a:endParaRPr>
          </a:p>
          <a:p>
            <a:pPr marL="812800" lvl="1" indent="-343535">
              <a:lnSpc>
                <a:spcPct val="100000"/>
              </a:lnSpc>
              <a:spcBef>
                <a:spcPts val="320"/>
              </a:spcBef>
              <a:buAutoNum type="arabicPeriod"/>
              <a:tabLst>
                <a:tab pos="812800" algn="l"/>
                <a:tab pos="813435" algn="l"/>
              </a:tabLst>
            </a:pPr>
            <a:r>
              <a:rPr sz="1400" b="1" spc="-10" dirty="0">
                <a:latin typeface="Carlito"/>
                <a:cs typeface="Carlito"/>
              </a:rPr>
              <a:t>Reviewer</a:t>
            </a:r>
            <a:r>
              <a:rPr sz="1400" b="1" spc="-30" dirty="0">
                <a:latin typeface="Carlito"/>
                <a:cs typeface="Carlito"/>
              </a:rPr>
              <a:t> </a:t>
            </a:r>
            <a:r>
              <a:rPr sz="1400" b="1" dirty="0">
                <a:latin typeface="Carlito"/>
                <a:cs typeface="Carlito"/>
              </a:rPr>
              <a:t>Access</a:t>
            </a:r>
            <a:endParaRPr sz="1400">
              <a:latin typeface="Carlito"/>
              <a:cs typeface="Carlito"/>
            </a:endParaRPr>
          </a:p>
          <a:p>
            <a:pPr marL="241300" marR="5080" indent="-228600">
              <a:lnSpc>
                <a:spcPts val="1950"/>
              </a:lnSpc>
              <a:spcBef>
                <a:spcPts val="1005"/>
              </a:spcBef>
              <a:buFont typeface="Arial"/>
              <a:buChar char="•"/>
              <a:tabLst>
                <a:tab pos="240665" algn="l"/>
                <a:tab pos="241300" algn="l"/>
              </a:tabLst>
            </a:pPr>
            <a:r>
              <a:rPr sz="1800" spc="-10" dirty="0">
                <a:latin typeface="Carlito"/>
                <a:cs typeface="Carlito"/>
              </a:rPr>
              <a:t>Aturlah proses </a:t>
            </a:r>
            <a:r>
              <a:rPr sz="1800" i="1" spc="-5" dirty="0">
                <a:latin typeface="Carlito"/>
                <a:cs typeface="Carlito"/>
              </a:rPr>
              <a:t>review </a:t>
            </a:r>
            <a:r>
              <a:rPr sz="1800" dirty="0">
                <a:latin typeface="Carlito"/>
                <a:cs typeface="Carlito"/>
              </a:rPr>
              <a:t>sesuai  </a:t>
            </a:r>
            <a:r>
              <a:rPr sz="1800" spc="-10" dirty="0">
                <a:latin typeface="Carlito"/>
                <a:cs typeface="Carlito"/>
              </a:rPr>
              <a:t>keperluan </a:t>
            </a:r>
            <a:r>
              <a:rPr sz="1800" spc="-5" dirty="0">
                <a:latin typeface="Carlito"/>
                <a:cs typeface="Carlito"/>
              </a:rPr>
              <a:t>dan </a:t>
            </a:r>
            <a:r>
              <a:rPr sz="1800" spc="-10" dirty="0">
                <a:latin typeface="Carlito"/>
                <a:cs typeface="Carlito"/>
              </a:rPr>
              <a:t>kebutuhan </a:t>
            </a:r>
            <a:r>
              <a:rPr sz="1800" spc="-5" dirty="0">
                <a:latin typeface="Carlito"/>
                <a:cs typeface="Carlito"/>
              </a:rPr>
              <a:t>jurnal  </a:t>
            </a:r>
            <a:r>
              <a:rPr sz="1800" dirty="0">
                <a:latin typeface="Carlito"/>
                <a:cs typeface="Carlito"/>
              </a:rPr>
              <a:t>anda masing-masing.</a:t>
            </a:r>
            <a:endParaRPr sz="1800">
              <a:latin typeface="Carlito"/>
              <a:cs typeface="Carlito"/>
            </a:endParaRPr>
          </a:p>
        </p:txBody>
      </p:sp>
      <p:pic>
        <p:nvPicPr>
          <p:cNvPr id="37890" name="Picture 2"/>
          <p:cNvPicPr>
            <a:picLocks noChangeAspect="1" noChangeArrowheads="1"/>
          </p:cNvPicPr>
          <p:nvPr/>
        </p:nvPicPr>
        <p:blipFill>
          <a:blip r:embed="rId2" cstate="print"/>
          <a:srcRect/>
          <a:stretch>
            <a:fillRect/>
          </a:stretch>
        </p:blipFill>
        <p:spPr bwMode="auto">
          <a:xfrm>
            <a:off x="4572000" y="1905000"/>
            <a:ext cx="7315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750824"/>
            <a:ext cx="5257800" cy="696595"/>
          </a:xfrm>
          <a:prstGeom prst="rect">
            <a:avLst/>
          </a:prstGeom>
        </p:spPr>
        <p:txBody>
          <a:bodyPr vert="horz" wrap="square" lIns="0" tIns="13335" rIns="0" bIns="0" rtlCol="0">
            <a:spAutoFit/>
          </a:bodyPr>
          <a:lstStyle/>
          <a:p>
            <a:pPr marL="12700">
              <a:lnSpc>
                <a:spcPct val="100000"/>
              </a:lnSpc>
              <a:spcBef>
                <a:spcPts val="105"/>
              </a:spcBef>
            </a:pPr>
            <a:r>
              <a:rPr sz="4400" spc="-130" dirty="0"/>
              <a:t>Membuat </a:t>
            </a:r>
            <a:r>
              <a:rPr sz="4400" spc="-254" dirty="0"/>
              <a:t>Form</a:t>
            </a:r>
            <a:r>
              <a:rPr sz="4400" spc="-425" dirty="0"/>
              <a:t> </a:t>
            </a:r>
            <a:r>
              <a:rPr sz="4400" spc="-320" dirty="0"/>
              <a:t>Review</a:t>
            </a:r>
            <a:endParaRPr sz="4400"/>
          </a:p>
        </p:txBody>
      </p:sp>
      <p:sp>
        <p:nvSpPr>
          <p:cNvPr id="3" name="object 3"/>
          <p:cNvSpPr txBox="1"/>
          <p:nvPr/>
        </p:nvSpPr>
        <p:spPr>
          <a:xfrm>
            <a:off x="916939" y="1802638"/>
            <a:ext cx="4935220" cy="2621915"/>
          </a:xfrm>
          <a:prstGeom prst="rect">
            <a:avLst/>
          </a:prstGeom>
        </p:spPr>
        <p:txBody>
          <a:bodyPr vert="horz" wrap="square" lIns="0" tIns="53975" rIns="0" bIns="0" rtlCol="0">
            <a:spAutoFit/>
          </a:bodyPr>
          <a:lstStyle/>
          <a:p>
            <a:pPr marL="241300" marR="5080" indent="-228600">
              <a:lnSpc>
                <a:spcPts val="2590"/>
              </a:lnSpc>
              <a:spcBef>
                <a:spcPts val="425"/>
              </a:spcBef>
              <a:buFont typeface="Arial"/>
              <a:buChar char="•"/>
              <a:tabLst>
                <a:tab pos="241300" algn="l"/>
              </a:tabLst>
            </a:pPr>
            <a:r>
              <a:rPr sz="2400" dirty="0">
                <a:latin typeface="Carlito"/>
                <a:cs typeface="Carlito"/>
              </a:rPr>
              <a:t>Klik </a:t>
            </a:r>
            <a:r>
              <a:rPr sz="2400" spc="-10" dirty="0">
                <a:latin typeface="Carlito"/>
                <a:cs typeface="Carlito"/>
              </a:rPr>
              <a:t>tombol </a:t>
            </a:r>
            <a:r>
              <a:rPr sz="2400" b="1" spc="-15" dirty="0">
                <a:latin typeface="Carlito"/>
                <a:cs typeface="Carlito"/>
              </a:rPr>
              <a:t>Create </a:t>
            </a:r>
            <a:r>
              <a:rPr sz="2400" b="1" spc="-10" dirty="0">
                <a:latin typeface="Carlito"/>
                <a:cs typeface="Carlito"/>
              </a:rPr>
              <a:t>Review Form </a:t>
            </a:r>
            <a:r>
              <a:rPr sz="2400" spc="-5" dirty="0">
                <a:latin typeface="Carlito"/>
                <a:cs typeface="Carlito"/>
              </a:rPr>
              <a:t>pada  bagian </a:t>
            </a:r>
            <a:r>
              <a:rPr sz="2400" b="1" spc="-10" dirty="0">
                <a:latin typeface="Carlito"/>
                <a:cs typeface="Carlito"/>
              </a:rPr>
              <a:t>Review</a:t>
            </a:r>
            <a:r>
              <a:rPr sz="2400" b="1" spc="-20" dirty="0">
                <a:latin typeface="Carlito"/>
                <a:cs typeface="Carlito"/>
              </a:rPr>
              <a:t> </a:t>
            </a:r>
            <a:r>
              <a:rPr sz="2400" b="1" spc="-5" dirty="0">
                <a:latin typeface="Carlito"/>
                <a:cs typeface="Carlito"/>
              </a:rPr>
              <a:t>Forms</a:t>
            </a:r>
            <a:r>
              <a:rPr sz="2400" spc="-5" dirty="0">
                <a:latin typeface="Carlito"/>
                <a:cs typeface="Carlito"/>
              </a:rPr>
              <a:t>.</a:t>
            </a:r>
            <a:endParaRPr sz="2400">
              <a:latin typeface="Carlito"/>
              <a:cs typeface="Carlito"/>
            </a:endParaRPr>
          </a:p>
          <a:p>
            <a:pPr marL="241300" indent="-228600">
              <a:lnSpc>
                <a:spcPct val="100000"/>
              </a:lnSpc>
              <a:spcBef>
                <a:spcPts val="690"/>
              </a:spcBef>
              <a:buFont typeface="Arial"/>
              <a:buChar char="•"/>
              <a:tabLst>
                <a:tab pos="241300" algn="l"/>
              </a:tabLst>
            </a:pPr>
            <a:r>
              <a:rPr sz="2400" spc="-10" dirty="0">
                <a:latin typeface="Carlito"/>
                <a:cs typeface="Carlito"/>
              </a:rPr>
              <a:t>Ketik </a:t>
            </a:r>
            <a:r>
              <a:rPr sz="2400" spc="-5" dirty="0">
                <a:latin typeface="Carlito"/>
                <a:cs typeface="Carlito"/>
              </a:rPr>
              <a:t>nama </a:t>
            </a:r>
            <a:r>
              <a:rPr sz="2400" spc="-15" dirty="0">
                <a:latin typeface="Carlito"/>
                <a:cs typeface="Carlito"/>
              </a:rPr>
              <a:t>form </a:t>
            </a:r>
            <a:r>
              <a:rPr sz="2400" spc="-5" dirty="0">
                <a:latin typeface="Carlito"/>
                <a:cs typeface="Carlito"/>
              </a:rPr>
              <a:t>pada</a:t>
            </a:r>
            <a:r>
              <a:rPr sz="2400" spc="-15" dirty="0">
                <a:latin typeface="Carlito"/>
                <a:cs typeface="Carlito"/>
              </a:rPr>
              <a:t> </a:t>
            </a:r>
            <a:r>
              <a:rPr sz="2400" b="1" spc="-5" dirty="0">
                <a:latin typeface="Carlito"/>
                <a:cs typeface="Carlito"/>
              </a:rPr>
              <a:t>Title</a:t>
            </a:r>
            <a:r>
              <a:rPr sz="2400" spc="-5" dirty="0">
                <a:latin typeface="Carlito"/>
                <a:cs typeface="Carlito"/>
              </a:rPr>
              <a:t>.</a:t>
            </a:r>
            <a:endParaRPr sz="2400">
              <a:latin typeface="Carlito"/>
              <a:cs typeface="Carlito"/>
            </a:endParaRPr>
          </a:p>
          <a:p>
            <a:pPr marL="241300" marR="81280" indent="-228600">
              <a:lnSpc>
                <a:spcPct val="90000"/>
              </a:lnSpc>
              <a:spcBef>
                <a:spcPts val="994"/>
              </a:spcBef>
              <a:buFont typeface="Arial"/>
              <a:buChar char="•"/>
              <a:tabLst>
                <a:tab pos="241300" algn="l"/>
              </a:tabLst>
            </a:pPr>
            <a:r>
              <a:rPr sz="2400" spc="-10" dirty="0">
                <a:latin typeface="Carlito"/>
                <a:cs typeface="Carlito"/>
              </a:rPr>
              <a:t>Ketik </a:t>
            </a:r>
            <a:r>
              <a:rPr sz="2400" spc="-5" dirty="0">
                <a:latin typeface="Carlito"/>
                <a:cs typeface="Carlito"/>
              </a:rPr>
              <a:t>deskripsi pada </a:t>
            </a:r>
            <a:r>
              <a:rPr sz="2400" b="1" spc="-5" dirty="0">
                <a:latin typeface="Carlito"/>
                <a:cs typeface="Carlito"/>
              </a:rPr>
              <a:t>Description </a:t>
            </a:r>
            <a:r>
              <a:rPr sz="2400" b="1" dirty="0">
                <a:latin typeface="Carlito"/>
                <a:cs typeface="Carlito"/>
              </a:rPr>
              <a:t>and  </a:t>
            </a:r>
            <a:r>
              <a:rPr sz="2400" b="1" spc="-5" dirty="0">
                <a:latin typeface="Carlito"/>
                <a:cs typeface="Carlito"/>
              </a:rPr>
              <a:t>Instruction</a:t>
            </a:r>
            <a:r>
              <a:rPr sz="2400" spc="-5" dirty="0">
                <a:latin typeface="Carlito"/>
                <a:cs typeface="Carlito"/>
              </a:rPr>
              <a:t>, </a:t>
            </a:r>
            <a:r>
              <a:rPr sz="2400" spc="-10" dirty="0">
                <a:latin typeface="Carlito"/>
                <a:cs typeface="Carlito"/>
              </a:rPr>
              <a:t>untuk </a:t>
            </a:r>
            <a:r>
              <a:rPr sz="2400" spc="-5" dirty="0">
                <a:latin typeface="Carlito"/>
                <a:cs typeface="Carlito"/>
              </a:rPr>
              <a:t>memberi  </a:t>
            </a:r>
            <a:r>
              <a:rPr sz="2400" dirty="0">
                <a:latin typeface="Carlito"/>
                <a:cs typeface="Carlito"/>
              </a:rPr>
              <a:t>penjelasan </a:t>
            </a:r>
            <a:r>
              <a:rPr sz="2400" spc="-5" dirty="0">
                <a:latin typeface="Carlito"/>
                <a:cs typeface="Carlito"/>
              </a:rPr>
              <a:t>mengenai </a:t>
            </a:r>
            <a:r>
              <a:rPr sz="2400" spc="-15" dirty="0">
                <a:latin typeface="Carlito"/>
                <a:cs typeface="Carlito"/>
              </a:rPr>
              <a:t>form </a:t>
            </a:r>
            <a:r>
              <a:rPr sz="2400" spc="-10" dirty="0">
                <a:latin typeface="Carlito"/>
                <a:cs typeface="Carlito"/>
              </a:rPr>
              <a:t>yang</a:t>
            </a:r>
            <a:r>
              <a:rPr sz="2400" spc="-90" dirty="0">
                <a:latin typeface="Carlito"/>
                <a:cs typeface="Carlito"/>
              </a:rPr>
              <a:t> </a:t>
            </a:r>
            <a:r>
              <a:rPr sz="2400" spc="-10" dirty="0">
                <a:latin typeface="Carlito"/>
                <a:cs typeface="Carlito"/>
              </a:rPr>
              <a:t>akan  dibuat</a:t>
            </a:r>
            <a:r>
              <a:rPr sz="2400" spc="-15" dirty="0">
                <a:latin typeface="Carlito"/>
                <a:cs typeface="Carlito"/>
              </a:rPr>
              <a:t> </a:t>
            </a:r>
            <a:r>
              <a:rPr sz="2400" spc="-10" dirty="0">
                <a:latin typeface="Carlito"/>
                <a:cs typeface="Carlito"/>
              </a:rPr>
              <a:t>tersebut.</a:t>
            </a:r>
            <a:endParaRPr sz="2400">
              <a:latin typeface="Carlito"/>
              <a:cs typeface="Carlito"/>
            </a:endParaRPr>
          </a:p>
        </p:txBody>
      </p:sp>
      <p:pic>
        <p:nvPicPr>
          <p:cNvPr id="38914" name="Picture 2"/>
          <p:cNvPicPr>
            <a:picLocks noChangeAspect="1" noChangeArrowheads="1"/>
          </p:cNvPicPr>
          <p:nvPr/>
        </p:nvPicPr>
        <p:blipFill>
          <a:blip r:embed="rId2" cstate="print"/>
          <a:srcRect/>
          <a:stretch>
            <a:fillRect/>
          </a:stretch>
        </p:blipFill>
        <p:spPr bwMode="auto">
          <a:xfrm>
            <a:off x="6096000" y="1447800"/>
            <a:ext cx="52768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750824"/>
            <a:ext cx="5257800" cy="696595"/>
          </a:xfrm>
          <a:prstGeom prst="rect">
            <a:avLst/>
          </a:prstGeom>
        </p:spPr>
        <p:txBody>
          <a:bodyPr vert="horz" wrap="square" lIns="0" tIns="13335" rIns="0" bIns="0" rtlCol="0">
            <a:spAutoFit/>
          </a:bodyPr>
          <a:lstStyle/>
          <a:p>
            <a:pPr marL="12700">
              <a:lnSpc>
                <a:spcPct val="100000"/>
              </a:lnSpc>
              <a:spcBef>
                <a:spcPts val="105"/>
              </a:spcBef>
            </a:pPr>
            <a:r>
              <a:rPr sz="4400" spc="-130" dirty="0"/>
              <a:t>Membuat </a:t>
            </a:r>
            <a:r>
              <a:rPr sz="4400" spc="-254" dirty="0"/>
              <a:t>Form</a:t>
            </a:r>
            <a:r>
              <a:rPr sz="4400" spc="-425" dirty="0"/>
              <a:t> </a:t>
            </a:r>
            <a:r>
              <a:rPr sz="4400" spc="-320" dirty="0"/>
              <a:t>Review</a:t>
            </a:r>
            <a:endParaRPr sz="4400"/>
          </a:p>
        </p:txBody>
      </p:sp>
      <p:sp>
        <p:nvSpPr>
          <p:cNvPr id="3" name="object 3"/>
          <p:cNvSpPr txBox="1"/>
          <p:nvPr/>
        </p:nvSpPr>
        <p:spPr>
          <a:xfrm>
            <a:off x="838200" y="1905000"/>
            <a:ext cx="5017135" cy="2632710"/>
          </a:xfrm>
          <a:prstGeom prst="rect">
            <a:avLst/>
          </a:prstGeom>
        </p:spPr>
        <p:txBody>
          <a:bodyPr vert="horz" wrap="square" lIns="0" tIns="47625" rIns="0" bIns="0" rtlCol="0">
            <a:spAutoFit/>
          </a:bodyPr>
          <a:lstStyle/>
          <a:p>
            <a:pPr marL="527685" marR="26034" indent="-515620" algn="just">
              <a:lnSpc>
                <a:spcPts val="2160"/>
              </a:lnSpc>
              <a:spcBef>
                <a:spcPts val="375"/>
              </a:spcBef>
              <a:buAutoNum type="arabicPeriod"/>
              <a:tabLst>
                <a:tab pos="528320" algn="l"/>
              </a:tabLst>
            </a:pPr>
            <a:r>
              <a:rPr sz="2000" spc="-5" dirty="0">
                <a:latin typeface="Carlito"/>
                <a:cs typeface="Carlito"/>
              </a:rPr>
              <a:t>Klik </a:t>
            </a:r>
            <a:r>
              <a:rPr sz="2000" spc="-10" dirty="0">
                <a:latin typeface="Carlito"/>
                <a:cs typeface="Carlito"/>
              </a:rPr>
              <a:t>tab </a:t>
            </a:r>
            <a:r>
              <a:rPr sz="2000" b="1" spc="-5" dirty="0">
                <a:latin typeface="Carlito"/>
                <a:cs typeface="Carlito"/>
              </a:rPr>
              <a:t>Form Items</a:t>
            </a:r>
            <a:r>
              <a:rPr sz="2000" spc="-5" dirty="0">
                <a:latin typeface="Carlito"/>
                <a:cs typeface="Carlito"/>
              </a:rPr>
              <a:t>, lalu klik </a:t>
            </a:r>
            <a:r>
              <a:rPr sz="2000" spc="-10" dirty="0">
                <a:latin typeface="Carlito"/>
                <a:cs typeface="Carlito"/>
              </a:rPr>
              <a:t>tombol </a:t>
            </a:r>
            <a:r>
              <a:rPr sz="2000" b="1" spc="-20" dirty="0">
                <a:latin typeface="Carlito"/>
                <a:cs typeface="Carlito"/>
              </a:rPr>
              <a:t>Create  </a:t>
            </a:r>
            <a:r>
              <a:rPr sz="2000" b="1" spc="-5" dirty="0">
                <a:latin typeface="Carlito"/>
                <a:cs typeface="Carlito"/>
              </a:rPr>
              <a:t>New</a:t>
            </a:r>
            <a:r>
              <a:rPr sz="2000" b="1" spc="-20" dirty="0">
                <a:latin typeface="Carlito"/>
                <a:cs typeface="Carlito"/>
              </a:rPr>
              <a:t> </a:t>
            </a:r>
            <a:r>
              <a:rPr sz="2000" b="1" spc="-5" dirty="0">
                <a:latin typeface="Carlito"/>
                <a:cs typeface="Carlito"/>
              </a:rPr>
              <a:t>Item</a:t>
            </a:r>
            <a:r>
              <a:rPr sz="2000" spc="-5" dirty="0">
                <a:latin typeface="Carlito"/>
                <a:cs typeface="Carlito"/>
              </a:rPr>
              <a:t>.</a:t>
            </a:r>
            <a:endParaRPr sz="2000" dirty="0">
              <a:latin typeface="Carlito"/>
              <a:cs typeface="Carlito"/>
            </a:endParaRPr>
          </a:p>
          <a:p>
            <a:pPr marL="527685" marR="339090" indent="-515620" algn="just">
              <a:lnSpc>
                <a:spcPts val="2160"/>
              </a:lnSpc>
              <a:spcBef>
                <a:spcPts val="1000"/>
              </a:spcBef>
              <a:buAutoNum type="arabicPeriod"/>
              <a:tabLst>
                <a:tab pos="528320" algn="l"/>
              </a:tabLst>
            </a:pPr>
            <a:r>
              <a:rPr sz="2000" spc="-5" dirty="0">
                <a:latin typeface="Carlito"/>
                <a:cs typeface="Carlito"/>
              </a:rPr>
              <a:t>Buatlah </a:t>
            </a:r>
            <a:r>
              <a:rPr sz="2000" spc="-10" dirty="0">
                <a:latin typeface="Carlito"/>
                <a:cs typeface="Carlito"/>
              </a:rPr>
              <a:t>item pertanyaan </a:t>
            </a:r>
            <a:r>
              <a:rPr sz="2000" spc="-5" dirty="0">
                <a:latin typeface="Carlito"/>
                <a:cs typeface="Carlito"/>
              </a:rPr>
              <a:t>sesuai </a:t>
            </a:r>
            <a:r>
              <a:rPr sz="2000" spc="-10" dirty="0">
                <a:latin typeface="Carlito"/>
                <a:cs typeface="Carlito"/>
              </a:rPr>
              <a:t>dengan  </a:t>
            </a:r>
            <a:r>
              <a:rPr sz="2000" spc="-5" dirty="0">
                <a:latin typeface="Carlito"/>
                <a:cs typeface="Carlito"/>
              </a:rPr>
              <a:t>kebutuhan dan aturlah sesuai </a:t>
            </a:r>
            <a:r>
              <a:rPr sz="2000" spc="-10" dirty="0">
                <a:latin typeface="Carlito"/>
                <a:cs typeface="Carlito"/>
              </a:rPr>
              <a:t>keperluan  </a:t>
            </a:r>
            <a:r>
              <a:rPr sz="2000" spc="-5" dirty="0">
                <a:latin typeface="Carlito"/>
                <a:cs typeface="Carlito"/>
              </a:rPr>
              <a:t>jurnal </a:t>
            </a:r>
            <a:r>
              <a:rPr sz="2000" spc="-10" dirty="0">
                <a:latin typeface="Carlito"/>
                <a:cs typeface="Carlito"/>
              </a:rPr>
              <a:t>kita</a:t>
            </a:r>
            <a:r>
              <a:rPr sz="2000" dirty="0">
                <a:latin typeface="Carlito"/>
                <a:cs typeface="Carlito"/>
              </a:rPr>
              <a:t> masing-masing.</a:t>
            </a:r>
          </a:p>
          <a:p>
            <a:pPr marL="527685" indent="-515620" algn="just">
              <a:lnSpc>
                <a:spcPct val="100000"/>
              </a:lnSpc>
              <a:spcBef>
                <a:spcPts val="735"/>
              </a:spcBef>
              <a:buAutoNum type="arabicPeriod"/>
              <a:tabLst>
                <a:tab pos="528320" algn="l"/>
              </a:tabLst>
            </a:pPr>
            <a:r>
              <a:rPr sz="2000" spc="-5" dirty="0">
                <a:latin typeface="Carlito"/>
                <a:cs typeface="Carlito"/>
              </a:rPr>
              <a:t>Klik </a:t>
            </a:r>
            <a:r>
              <a:rPr sz="2000" spc="-10" dirty="0">
                <a:latin typeface="Carlito"/>
                <a:cs typeface="Carlito"/>
              </a:rPr>
              <a:t>tombol</a:t>
            </a:r>
            <a:r>
              <a:rPr sz="2000" spc="5" dirty="0">
                <a:latin typeface="Carlito"/>
                <a:cs typeface="Carlito"/>
              </a:rPr>
              <a:t> </a:t>
            </a:r>
            <a:r>
              <a:rPr sz="2000" spc="-15" dirty="0">
                <a:latin typeface="Carlito"/>
                <a:cs typeface="Carlito"/>
              </a:rPr>
              <a:t>Save.</a:t>
            </a:r>
            <a:endParaRPr sz="2000" dirty="0">
              <a:latin typeface="Carlito"/>
              <a:cs typeface="Carlito"/>
            </a:endParaRPr>
          </a:p>
          <a:p>
            <a:pPr marL="527685" marR="5080" indent="-515620" algn="just">
              <a:lnSpc>
                <a:spcPts val="2160"/>
              </a:lnSpc>
              <a:spcBef>
                <a:spcPts val="1030"/>
              </a:spcBef>
              <a:buAutoNum type="arabicPeriod"/>
              <a:tabLst>
                <a:tab pos="528320" algn="l"/>
              </a:tabLst>
            </a:pPr>
            <a:r>
              <a:rPr sz="2000" dirty="0">
                <a:latin typeface="Carlito"/>
                <a:cs typeface="Carlito"/>
              </a:rPr>
              <a:t>Ulangi </a:t>
            </a:r>
            <a:r>
              <a:rPr sz="2000" spc="-5" dirty="0">
                <a:latin typeface="Carlito"/>
                <a:cs typeface="Carlito"/>
              </a:rPr>
              <a:t>langkah </a:t>
            </a:r>
            <a:r>
              <a:rPr sz="2000" dirty="0">
                <a:latin typeface="Carlito"/>
                <a:cs typeface="Carlito"/>
              </a:rPr>
              <a:t>1-3 </a:t>
            </a:r>
            <a:r>
              <a:rPr sz="2000" spc="-5" dirty="0">
                <a:latin typeface="Carlito"/>
                <a:cs typeface="Carlito"/>
              </a:rPr>
              <a:t>di </a:t>
            </a:r>
            <a:r>
              <a:rPr sz="2000" spc="-10" dirty="0">
                <a:latin typeface="Carlito"/>
                <a:cs typeface="Carlito"/>
              </a:rPr>
              <a:t>atas </a:t>
            </a:r>
            <a:r>
              <a:rPr sz="2000" spc="-5" dirty="0">
                <a:latin typeface="Carlito"/>
                <a:cs typeface="Carlito"/>
              </a:rPr>
              <a:t>untuk membuat  </a:t>
            </a:r>
            <a:r>
              <a:rPr sz="2000" spc="-10" dirty="0">
                <a:latin typeface="Carlito"/>
                <a:cs typeface="Carlito"/>
              </a:rPr>
              <a:t>item pertanyaan </a:t>
            </a:r>
            <a:r>
              <a:rPr sz="2000" spc="-15" dirty="0">
                <a:latin typeface="Carlito"/>
                <a:cs typeface="Carlito"/>
              </a:rPr>
              <a:t>atau pernyataan </a:t>
            </a:r>
            <a:r>
              <a:rPr sz="2000" spc="-10" dirty="0">
                <a:latin typeface="Carlito"/>
                <a:cs typeface="Carlito"/>
              </a:rPr>
              <a:t>yang</a:t>
            </a:r>
            <a:r>
              <a:rPr sz="2000" spc="40" dirty="0">
                <a:latin typeface="Carlito"/>
                <a:cs typeface="Carlito"/>
              </a:rPr>
              <a:t> </a:t>
            </a:r>
            <a:r>
              <a:rPr sz="2000" spc="-5" dirty="0">
                <a:latin typeface="Carlito"/>
                <a:cs typeface="Carlito"/>
              </a:rPr>
              <a:t>lain.</a:t>
            </a:r>
            <a:endParaRPr sz="2000" dirty="0">
              <a:latin typeface="Carlito"/>
              <a:cs typeface="Carlito"/>
            </a:endParaRPr>
          </a:p>
        </p:txBody>
      </p:sp>
      <p:grpSp>
        <p:nvGrpSpPr>
          <p:cNvPr id="4" name="object 4"/>
          <p:cNvGrpSpPr/>
          <p:nvPr/>
        </p:nvGrpSpPr>
        <p:grpSpPr>
          <a:xfrm>
            <a:off x="6946392" y="996696"/>
            <a:ext cx="3942715" cy="4776470"/>
            <a:chOff x="6946392" y="996696"/>
            <a:chExt cx="3942715" cy="4776470"/>
          </a:xfrm>
        </p:grpSpPr>
        <p:sp>
          <p:nvSpPr>
            <p:cNvPr id="5" name="object 5"/>
            <p:cNvSpPr/>
            <p:nvPr/>
          </p:nvSpPr>
          <p:spPr>
            <a:xfrm>
              <a:off x="6946392" y="996696"/>
              <a:ext cx="3942588" cy="335127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946392" y="4287011"/>
              <a:ext cx="3922776" cy="148590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685800"/>
            <a:ext cx="4938395" cy="696595"/>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a:t>
            </a:r>
            <a:r>
              <a:rPr sz="4400" spc="-335" dirty="0"/>
              <a:t> </a:t>
            </a:r>
            <a:r>
              <a:rPr sz="4400" spc="-100" dirty="0"/>
              <a:t>Distribution</a:t>
            </a:r>
            <a:endParaRPr sz="4400" dirty="0"/>
          </a:p>
        </p:txBody>
      </p:sp>
      <p:sp>
        <p:nvSpPr>
          <p:cNvPr id="3" name="object 3"/>
          <p:cNvSpPr txBox="1"/>
          <p:nvPr/>
        </p:nvSpPr>
        <p:spPr>
          <a:xfrm>
            <a:off x="609600" y="1371600"/>
            <a:ext cx="3232150" cy="4959306"/>
          </a:xfrm>
          <a:prstGeom prst="rect">
            <a:avLst/>
          </a:prstGeom>
        </p:spPr>
        <p:txBody>
          <a:bodyPr vert="horz" wrap="square" lIns="0" tIns="43180" rIns="0" bIns="0" rtlCol="0">
            <a:spAutoFit/>
          </a:bodyPr>
          <a:lstStyle/>
          <a:p>
            <a:pPr marL="241300" marR="120650" indent="-228600">
              <a:lnSpc>
                <a:spcPct val="90100"/>
              </a:lnSpc>
              <a:spcBef>
                <a:spcPts val="340"/>
              </a:spcBef>
              <a:buFont typeface="Arial"/>
              <a:buChar char="•"/>
              <a:tabLst>
                <a:tab pos="240665" algn="l"/>
                <a:tab pos="241300" algn="l"/>
              </a:tabLst>
            </a:pPr>
            <a:r>
              <a:rPr sz="2000" spc="-10" dirty="0">
                <a:latin typeface="Carlito"/>
                <a:cs typeface="Carlito"/>
              </a:rPr>
              <a:t>Pada </a:t>
            </a:r>
            <a:r>
              <a:rPr sz="2000" spc="-5" dirty="0">
                <a:latin typeface="Carlito"/>
                <a:cs typeface="Carlito"/>
              </a:rPr>
              <a:t>seting ditribusi  </a:t>
            </a:r>
            <a:r>
              <a:rPr sz="2000" spc="-10" dirty="0" err="1">
                <a:latin typeface="Carlito"/>
                <a:cs typeface="Carlito"/>
              </a:rPr>
              <a:t>terdapat</a:t>
            </a:r>
            <a:r>
              <a:rPr sz="2000" spc="-10" dirty="0">
                <a:latin typeface="Carlito"/>
                <a:cs typeface="Carlito"/>
              </a:rPr>
              <a:t> </a:t>
            </a:r>
            <a:r>
              <a:rPr sz="2000" spc="-5" dirty="0" smtClean="0">
                <a:latin typeface="Carlito"/>
                <a:cs typeface="Carlito"/>
              </a:rPr>
              <a:t>5 </a:t>
            </a:r>
            <a:r>
              <a:rPr sz="2000" spc="-10" dirty="0">
                <a:latin typeface="Carlito"/>
                <a:cs typeface="Carlito"/>
              </a:rPr>
              <a:t>pengaturan  </a:t>
            </a:r>
            <a:r>
              <a:rPr sz="2000" spc="-5" dirty="0">
                <a:latin typeface="Carlito"/>
                <a:cs typeface="Carlito"/>
              </a:rPr>
              <a:t>yaitu:</a:t>
            </a:r>
            <a:endParaRPr sz="2000" dirty="0">
              <a:latin typeface="Carlito"/>
              <a:cs typeface="Carlito"/>
            </a:endParaRPr>
          </a:p>
          <a:p>
            <a:pPr marL="698500" lvl="1" indent="-229235">
              <a:lnSpc>
                <a:spcPct val="100000"/>
              </a:lnSpc>
              <a:spcBef>
                <a:spcPts val="295"/>
              </a:spcBef>
              <a:buFont typeface="Arial"/>
              <a:buChar char="•"/>
              <a:tabLst>
                <a:tab pos="698500" algn="l"/>
                <a:tab pos="699135" algn="l"/>
              </a:tabLst>
            </a:pPr>
            <a:r>
              <a:rPr lang="x-none" spc="-10" smtClean="0">
                <a:latin typeface="Carlito"/>
                <a:cs typeface="Carlito"/>
              </a:rPr>
              <a:t>Licence</a:t>
            </a:r>
          </a:p>
          <a:p>
            <a:pPr marL="698500" lvl="1" indent="-229235">
              <a:lnSpc>
                <a:spcPct val="100000"/>
              </a:lnSpc>
              <a:spcBef>
                <a:spcPts val="295"/>
              </a:spcBef>
              <a:buFont typeface="Arial"/>
              <a:buChar char="•"/>
              <a:tabLst>
                <a:tab pos="698500" algn="l"/>
                <a:tab pos="699135" algn="l"/>
              </a:tabLst>
            </a:pPr>
            <a:r>
              <a:rPr lang="x-none" sz="1800" spc="-10" smtClean="0">
                <a:latin typeface="Carlito"/>
                <a:cs typeface="Carlito"/>
              </a:rPr>
              <a:t>Search </a:t>
            </a:r>
            <a:r>
              <a:rPr sz="1800" spc="-10" dirty="0" smtClean="0">
                <a:latin typeface="Carlito"/>
                <a:cs typeface="Carlito"/>
              </a:rPr>
              <a:t>Indexing</a:t>
            </a:r>
            <a:endParaRPr sz="1800" dirty="0">
              <a:latin typeface="Carlito"/>
              <a:cs typeface="Carlito"/>
            </a:endParaRPr>
          </a:p>
          <a:p>
            <a:pPr marL="698500" lvl="1" indent="-229235">
              <a:lnSpc>
                <a:spcPct val="100000"/>
              </a:lnSpc>
              <a:spcBef>
                <a:spcPts val="275"/>
              </a:spcBef>
              <a:buFont typeface="Arial"/>
              <a:buChar char="•"/>
              <a:tabLst>
                <a:tab pos="698500" algn="l"/>
                <a:tab pos="699135" algn="l"/>
              </a:tabLst>
            </a:pPr>
            <a:r>
              <a:rPr sz="1800" spc="-15" dirty="0" smtClean="0">
                <a:latin typeface="Carlito"/>
                <a:cs typeface="Carlito"/>
              </a:rPr>
              <a:t>Payments</a:t>
            </a:r>
          </a:p>
          <a:p>
            <a:pPr marL="698500" lvl="1" indent="-229235">
              <a:spcBef>
                <a:spcPts val="275"/>
              </a:spcBef>
              <a:buFont typeface="Arial"/>
              <a:buChar char="•"/>
              <a:tabLst>
                <a:tab pos="698500" algn="l"/>
                <a:tab pos="699135" algn="l"/>
              </a:tabLst>
            </a:pPr>
            <a:r>
              <a:rPr lang="id-ID" spc="-5" dirty="0" smtClean="0">
                <a:latin typeface="Carlito"/>
                <a:cs typeface="Carlito"/>
              </a:rPr>
              <a:t>Access</a:t>
            </a:r>
            <a:endParaRPr sz="1800" dirty="0">
              <a:latin typeface="Carlito"/>
              <a:cs typeface="Carlito"/>
            </a:endParaRPr>
          </a:p>
          <a:p>
            <a:pPr marL="698500" lvl="1" indent="-229235">
              <a:lnSpc>
                <a:spcPct val="100000"/>
              </a:lnSpc>
              <a:spcBef>
                <a:spcPts val="290"/>
              </a:spcBef>
              <a:buFont typeface="Arial"/>
              <a:buChar char="•"/>
              <a:tabLst>
                <a:tab pos="698500" algn="l"/>
                <a:tab pos="699135" algn="l"/>
              </a:tabLst>
            </a:pPr>
            <a:r>
              <a:rPr sz="1800" spc="-10" dirty="0" smtClean="0">
                <a:latin typeface="Carlito"/>
                <a:cs typeface="Carlito"/>
              </a:rPr>
              <a:t>Archiving</a:t>
            </a:r>
            <a:endParaRPr sz="1800" dirty="0">
              <a:latin typeface="Carlito"/>
              <a:cs typeface="Carlito"/>
            </a:endParaRPr>
          </a:p>
          <a:p>
            <a:pPr marL="241300" marR="5080" indent="-228600">
              <a:lnSpc>
                <a:spcPct val="90000"/>
              </a:lnSpc>
              <a:spcBef>
                <a:spcPts val="994"/>
              </a:spcBef>
              <a:buFont typeface="Arial"/>
              <a:buChar char="•"/>
              <a:tabLst>
                <a:tab pos="240665" algn="l"/>
                <a:tab pos="241300" algn="l"/>
              </a:tabLst>
            </a:pPr>
            <a:r>
              <a:rPr sz="1800" b="1" dirty="0" smtClean="0">
                <a:latin typeface="Carlito"/>
                <a:cs typeface="Carlito"/>
              </a:rPr>
              <a:t>Copyright Holder </a:t>
            </a:r>
            <a:r>
              <a:rPr sz="1800" dirty="0" err="1" smtClean="0">
                <a:latin typeface="Carlito"/>
                <a:cs typeface="Carlito"/>
              </a:rPr>
              <a:t>pilih</a:t>
            </a:r>
            <a:r>
              <a:rPr sz="1800" dirty="0" smtClean="0">
                <a:latin typeface="Carlito"/>
                <a:cs typeface="Carlito"/>
              </a:rPr>
              <a:t> Journal</a:t>
            </a:r>
          </a:p>
          <a:p>
            <a:pPr marL="241300" marR="5080" indent="-228600">
              <a:lnSpc>
                <a:spcPct val="90000"/>
              </a:lnSpc>
              <a:spcBef>
                <a:spcPts val="994"/>
              </a:spcBef>
              <a:buFont typeface="Arial"/>
              <a:buChar char="•"/>
              <a:tabLst>
                <a:tab pos="240665" algn="l"/>
                <a:tab pos="241300" algn="l"/>
              </a:tabLst>
            </a:pPr>
            <a:r>
              <a:rPr lang="x-none" b="1" smtClean="0">
                <a:latin typeface="Carlito"/>
                <a:cs typeface="Carlito"/>
              </a:rPr>
              <a:t>Licence</a:t>
            </a:r>
            <a:r>
              <a:rPr lang="x-none" smtClean="0">
                <a:latin typeface="Carlito"/>
                <a:cs typeface="Carlito"/>
              </a:rPr>
              <a:t> pilih </a:t>
            </a:r>
            <a:r>
              <a:rPr lang="id-ID" dirty="0" smtClean="0"/>
              <a:t>CC Attribution-ShareAlike 4.0</a:t>
            </a:r>
          </a:p>
          <a:p>
            <a:pPr marL="241300" marR="5080" indent="-228600">
              <a:lnSpc>
                <a:spcPct val="90000"/>
              </a:lnSpc>
              <a:spcBef>
                <a:spcPts val="994"/>
              </a:spcBef>
              <a:buFont typeface="Arial"/>
              <a:buChar char="•"/>
              <a:tabLst>
                <a:tab pos="240665" algn="l"/>
                <a:tab pos="241300" algn="l"/>
              </a:tabLst>
            </a:pPr>
            <a:r>
              <a:rPr lang="id-ID" sz="1800" b="1" dirty="0" smtClean="0">
                <a:latin typeface="Arial" pitchFamily="34" charset="0"/>
                <a:cs typeface="Arial" pitchFamily="34" charset="0"/>
              </a:rPr>
              <a:t>Copyright Years </a:t>
            </a:r>
            <a:r>
              <a:rPr lang="id-ID" sz="1800" dirty="0" smtClean="0">
                <a:latin typeface="Arial" pitchFamily="34" charset="0"/>
                <a:cs typeface="Arial" pitchFamily="34" charset="0"/>
              </a:rPr>
              <a:t>pilih </a:t>
            </a:r>
            <a:r>
              <a:rPr lang="en-US" dirty="0" smtClean="0">
                <a:latin typeface="Arial" pitchFamily="34" charset="0"/>
                <a:cs typeface="Arial" pitchFamily="34" charset="0"/>
              </a:rPr>
              <a:t>Use the issue's publication date</a:t>
            </a:r>
            <a:endParaRPr lang="id-ID" dirty="0" smtClean="0">
              <a:latin typeface="Arial" pitchFamily="34" charset="0"/>
              <a:cs typeface="Arial" pitchFamily="34" charset="0"/>
            </a:endParaRPr>
          </a:p>
          <a:p>
            <a:pPr marL="241300" marR="5080" indent="-228600">
              <a:lnSpc>
                <a:spcPct val="90000"/>
              </a:lnSpc>
              <a:spcBef>
                <a:spcPts val="994"/>
              </a:spcBef>
              <a:buFont typeface="Arial"/>
              <a:buChar char="•"/>
              <a:tabLst>
                <a:tab pos="240665" algn="l"/>
                <a:tab pos="241300" algn="l"/>
              </a:tabLst>
            </a:pPr>
            <a:r>
              <a:rPr lang="id-ID" b="1" dirty="0" smtClean="0">
                <a:latin typeface="Arial" pitchFamily="34" charset="0"/>
                <a:cs typeface="Arial" pitchFamily="34" charset="0"/>
              </a:rPr>
              <a:t>License Terms </a:t>
            </a:r>
            <a:r>
              <a:rPr lang="id-ID" dirty="0" smtClean="0">
                <a:latin typeface="Arial" pitchFamily="34" charset="0"/>
                <a:cs typeface="Arial" pitchFamily="34" charset="0"/>
              </a:rPr>
              <a:t>isi sesuai licence yang digunakan.</a:t>
            </a:r>
            <a:endParaRPr sz="1800" dirty="0">
              <a:latin typeface="Arial" pitchFamily="34" charset="0"/>
              <a:cs typeface="Arial" pitchFamily="34" charset="0"/>
            </a:endParaRPr>
          </a:p>
        </p:txBody>
      </p:sp>
      <p:pic>
        <p:nvPicPr>
          <p:cNvPr id="39938" name="Picture 2"/>
          <p:cNvPicPr>
            <a:picLocks noChangeAspect="1" noChangeArrowheads="1"/>
          </p:cNvPicPr>
          <p:nvPr/>
        </p:nvPicPr>
        <p:blipFill>
          <a:blip r:embed="rId2" cstate="print"/>
          <a:srcRect/>
          <a:stretch>
            <a:fillRect/>
          </a:stretch>
        </p:blipFill>
        <p:spPr bwMode="auto">
          <a:xfrm>
            <a:off x="4267200" y="1447800"/>
            <a:ext cx="7620000" cy="45552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4800600" y="1447800"/>
            <a:ext cx="6324600" cy="3790950"/>
          </a:xfrm>
          <a:prstGeom prst="rect">
            <a:avLst/>
          </a:prstGeom>
          <a:noFill/>
          <a:ln w="9525">
            <a:noFill/>
            <a:miter lim="800000"/>
            <a:headEnd/>
            <a:tailEnd/>
          </a:ln>
        </p:spPr>
      </p:pic>
      <p:sp>
        <p:nvSpPr>
          <p:cNvPr id="5" name="object 3"/>
          <p:cNvSpPr txBox="1"/>
          <p:nvPr/>
        </p:nvSpPr>
        <p:spPr>
          <a:xfrm>
            <a:off x="609600" y="1371600"/>
            <a:ext cx="3232150" cy="791499"/>
          </a:xfrm>
          <a:prstGeom prst="rect">
            <a:avLst/>
          </a:prstGeom>
        </p:spPr>
        <p:txBody>
          <a:bodyPr vert="horz" wrap="square" lIns="0" tIns="43180" rIns="0" bIns="0" rtlCol="0">
            <a:spAutoFit/>
          </a:bodyPr>
          <a:lstStyle/>
          <a:p>
            <a:pPr marL="241300" marR="120650" indent="-228600">
              <a:lnSpc>
                <a:spcPct val="90100"/>
              </a:lnSpc>
              <a:spcBef>
                <a:spcPts val="340"/>
              </a:spcBef>
              <a:buFont typeface="Arial"/>
              <a:buChar char="•"/>
              <a:tabLst>
                <a:tab pos="240665" algn="l"/>
                <a:tab pos="241300" algn="l"/>
              </a:tabLst>
            </a:pPr>
            <a:r>
              <a:rPr sz="1800" dirty="0" smtClean="0">
                <a:latin typeface="Arial" pitchFamily="34" charset="0"/>
                <a:cs typeface="Arial" pitchFamily="34" charset="0"/>
              </a:rPr>
              <a:t>Search Indexing </a:t>
            </a:r>
            <a:r>
              <a:rPr sz="1800" dirty="0" err="1" smtClean="0">
                <a:latin typeface="Arial" pitchFamily="34" charset="0"/>
                <a:cs typeface="Arial" pitchFamily="34" charset="0"/>
              </a:rPr>
              <a:t>di</a:t>
            </a:r>
            <a:r>
              <a:rPr dirty="0" smtClean="0">
                <a:latin typeface="Arial" pitchFamily="34" charset="0"/>
                <a:cs typeface="Arial" pitchFamily="34" charset="0"/>
              </a:rPr>
              <a:t> </a:t>
            </a:r>
            <a:r>
              <a:rPr dirty="0" err="1" smtClean="0">
                <a:latin typeface="Arial" pitchFamily="34" charset="0"/>
                <a:cs typeface="Arial" pitchFamily="34" charset="0"/>
              </a:rPr>
              <a:t>isi</a:t>
            </a:r>
            <a:r>
              <a:rPr dirty="0" smtClean="0">
                <a:latin typeface="Arial" pitchFamily="34" charset="0"/>
                <a:cs typeface="Arial" pitchFamily="34" charset="0"/>
              </a:rPr>
              <a:t> </a:t>
            </a:r>
            <a:r>
              <a:rPr dirty="0" err="1" smtClean="0">
                <a:latin typeface="Arial" pitchFamily="34" charset="0"/>
                <a:cs typeface="Arial" pitchFamily="34" charset="0"/>
              </a:rPr>
              <a:t>pada</a:t>
            </a:r>
            <a:r>
              <a:rPr dirty="0" smtClean="0">
                <a:latin typeface="Arial" pitchFamily="34" charset="0"/>
                <a:cs typeface="Arial" pitchFamily="34" charset="0"/>
              </a:rPr>
              <a:t> Custom Tag agar </a:t>
            </a:r>
            <a:r>
              <a:rPr dirty="0" err="1" smtClean="0">
                <a:latin typeface="Arial" pitchFamily="34" charset="0"/>
                <a:cs typeface="Arial" pitchFamily="34" charset="0"/>
              </a:rPr>
              <a:t>mudah</a:t>
            </a:r>
            <a:r>
              <a:rPr dirty="0" smtClean="0">
                <a:latin typeface="Arial" pitchFamily="34" charset="0"/>
                <a:cs typeface="Arial" pitchFamily="34" charset="0"/>
              </a:rPr>
              <a:t> </a:t>
            </a:r>
            <a:r>
              <a:rPr dirty="0" err="1" smtClean="0">
                <a:latin typeface="Arial" pitchFamily="34" charset="0"/>
                <a:cs typeface="Arial" pitchFamily="34" charset="0"/>
              </a:rPr>
              <a:t>dalam</a:t>
            </a:r>
            <a:r>
              <a:rPr dirty="0" smtClean="0">
                <a:latin typeface="Arial" pitchFamily="34" charset="0"/>
                <a:cs typeface="Arial" pitchFamily="34" charset="0"/>
              </a:rPr>
              <a:t> </a:t>
            </a:r>
            <a:r>
              <a:rPr dirty="0" err="1" smtClean="0">
                <a:latin typeface="Arial" pitchFamily="34" charset="0"/>
                <a:cs typeface="Arial" pitchFamily="34" charset="0"/>
              </a:rPr>
              <a:t>pencarian</a:t>
            </a:r>
            <a:r>
              <a:rPr dirty="0" smtClean="0">
                <a:latin typeface="Arial" pitchFamily="34" charset="0"/>
                <a:cs typeface="Arial" pitchFamily="34" charset="0"/>
              </a:rPr>
              <a:t>.</a:t>
            </a:r>
            <a:endParaRP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762000"/>
            <a:ext cx="7816215" cy="696595"/>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 </a:t>
            </a:r>
            <a:r>
              <a:rPr sz="4400" spc="-100" dirty="0"/>
              <a:t>Distribution </a:t>
            </a:r>
            <a:r>
              <a:rPr sz="4400" spc="-250" dirty="0"/>
              <a:t>-&gt;</a:t>
            </a:r>
            <a:r>
              <a:rPr sz="4400" spc="-450" dirty="0"/>
              <a:t> </a:t>
            </a:r>
            <a:r>
              <a:rPr sz="4400" spc="-305" dirty="0"/>
              <a:t>Payments</a:t>
            </a:r>
            <a:endParaRPr sz="4400" dirty="0"/>
          </a:p>
        </p:txBody>
      </p:sp>
      <p:sp>
        <p:nvSpPr>
          <p:cNvPr id="4" name="object 4"/>
          <p:cNvSpPr txBox="1"/>
          <p:nvPr/>
        </p:nvSpPr>
        <p:spPr>
          <a:xfrm>
            <a:off x="228600" y="1676400"/>
            <a:ext cx="2971800" cy="2753959"/>
          </a:xfrm>
          <a:prstGeom prst="rect">
            <a:avLst/>
          </a:prstGeom>
        </p:spPr>
        <p:txBody>
          <a:bodyPr vert="horz" wrap="square" lIns="0" tIns="60325" rIns="0" bIns="0" rtlCol="0">
            <a:spAutoFit/>
          </a:bodyPr>
          <a:lstStyle/>
          <a:p>
            <a:pPr marR="5080" indent="12700">
              <a:lnSpc>
                <a:spcPts val="3030"/>
              </a:lnSpc>
              <a:spcBef>
                <a:spcPts val="475"/>
              </a:spcBef>
            </a:pPr>
            <a:r>
              <a:rPr sz="2800" spc="-5" dirty="0">
                <a:latin typeface="Carlito"/>
                <a:cs typeface="Carlito"/>
              </a:rPr>
              <a:t>Menu </a:t>
            </a:r>
            <a:r>
              <a:rPr sz="2800" b="1" spc="-15" dirty="0">
                <a:latin typeface="Carlito"/>
                <a:cs typeface="Carlito"/>
              </a:rPr>
              <a:t>payment </a:t>
            </a:r>
            <a:r>
              <a:rPr sz="2800" spc="-10" dirty="0">
                <a:latin typeface="Carlito"/>
                <a:cs typeface="Carlito"/>
              </a:rPr>
              <a:t>bisa </a:t>
            </a:r>
            <a:r>
              <a:rPr sz="2800" spc="-15" dirty="0">
                <a:latin typeface="Carlito"/>
                <a:cs typeface="Carlito"/>
              </a:rPr>
              <a:t>kita aktifkan </a:t>
            </a:r>
            <a:r>
              <a:rPr sz="2800" spc="-20" dirty="0">
                <a:latin typeface="Carlito"/>
                <a:cs typeface="Carlito"/>
              </a:rPr>
              <a:t>jika </a:t>
            </a:r>
            <a:r>
              <a:rPr sz="2800" spc="-15" dirty="0">
                <a:latin typeface="Carlito"/>
                <a:cs typeface="Carlito"/>
              </a:rPr>
              <a:t>kita akan memberlakukan  </a:t>
            </a:r>
            <a:r>
              <a:rPr sz="2800" spc="-30" dirty="0">
                <a:latin typeface="Carlito"/>
                <a:cs typeface="Carlito"/>
              </a:rPr>
              <a:t>system </a:t>
            </a:r>
            <a:r>
              <a:rPr sz="2800" spc="-20" dirty="0">
                <a:latin typeface="Carlito"/>
                <a:cs typeface="Carlito"/>
              </a:rPr>
              <a:t>berbayar </a:t>
            </a:r>
            <a:r>
              <a:rPr sz="2800" spc="-10" dirty="0">
                <a:latin typeface="Carlito"/>
                <a:cs typeface="Carlito"/>
              </a:rPr>
              <a:t>untuk akses </a:t>
            </a:r>
            <a:r>
              <a:rPr sz="2800" spc="-15" dirty="0">
                <a:latin typeface="Carlito"/>
                <a:cs typeface="Carlito"/>
              </a:rPr>
              <a:t>artikel </a:t>
            </a:r>
            <a:r>
              <a:rPr sz="2800" spc="-20" dirty="0">
                <a:latin typeface="Carlito"/>
                <a:cs typeface="Carlito"/>
              </a:rPr>
              <a:t>atau</a:t>
            </a:r>
            <a:r>
              <a:rPr sz="2800" spc="145" dirty="0">
                <a:latin typeface="Carlito"/>
                <a:cs typeface="Carlito"/>
              </a:rPr>
              <a:t> </a:t>
            </a:r>
            <a:r>
              <a:rPr sz="2800" spc="-5" dirty="0">
                <a:latin typeface="Carlito"/>
                <a:cs typeface="Carlito"/>
              </a:rPr>
              <a:t>APC.</a:t>
            </a:r>
            <a:endParaRPr sz="2800" dirty="0">
              <a:latin typeface="Carlito"/>
              <a:cs typeface="Carlito"/>
            </a:endParaRPr>
          </a:p>
        </p:txBody>
      </p:sp>
      <p:pic>
        <p:nvPicPr>
          <p:cNvPr id="41986" name="Picture 2"/>
          <p:cNvPicPr>
            <a:picLocks noChangeAspect="1" noChangeArrowheads="1"/>
          </p:cNvPicPr>
          <p:nvPr/>
        </p:nvPicPr>
        <p:blipFill>
          <a:blip r:embed="rId2" cstate="print"/>
          <a:srcRect/>
          <a:stretch>
            <a:fillRect/>
          </a:stretch>
        </p:blipFill>
        <p:spPr bwMode="auto">
          <a:xfrm>
            <a:off x="3714750" y="1371600"/>
            <a:ext cx="847725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923330"/>
          </a:xfrm>
          <a:solidFill>
            <a:srgbClr val="FFC000"/>
          </a:solidFill>
        </p:spPr>
        <p:txBody>
          <a:bodyPr/>
          <a:lstStyle/>
          <a:p>
            <a:pPr algn="ctr"/>
            <a:r>
              <a:rPr lang="en-US" b="1" dirty="0" smtClean="0">
                <a:ln w="28575" cmpd="sng">
                  <a:solidFill>
                    <a:schemeClr val="bg1"/>
                  </a:solidFill>
                  <a:prstDash val="solid"/>
                  <a:miter lim="800000"/>
                </a:ln>
                <a:effectLst>
                  <a:outerShdw blurRad="50800" algn="tl" rotWithShape="0">
                    <a:srgbClr val="000000"/>
                  </a:outerShdw>
                </a:effectLst>
              </a:rPr>
              <a:t>Perbedaan OJS 3.x dan 2.x</a:t>
            </a:r>
            <a:endParaRPr lang="en-US" b="1" dirty="0">
              <a:ln w="28575" cmpd="sng">
                <a:solidFill>
                  <a:schemeClr val="bg1"/>
                </a:solidFill>
                <a:prstDash val="solid"/>
                <a:miter lim="800000"/>
              </a:ln>
              <a:effectLst>
                <a:outerShdw blurRad="50800" algn="tl" rotWithShape="0">
                  <a:srgbClr val="000000"/>
                </a:outerShdw>
              </a:effectLst>
            </a:endParaRPr>
          </a:p>
        </p:txBody>
      </p:sp>
      <p:graphicFrame>
        <p:nvGraphicFramePr>
          <p:cNvPr id="4" name="Table 3"/>
          <p:cNvGraphicFramePr>
            <a:graphicFrameLocks noGrp="1"/>
          </p:cNvGraphicFramePr>
          <p:nvPr/>
        </p:nvGraphicFramePr>
        <p:xfrm>
          <a:off x="0" y="1537320"/>
          <a:ext cx="12192000" cy="4871580"/>
        </p:xfrm>
        <a:graphic>
          <a:graphicData uri="http://schemas.openxmlformats.org/drawingml/2006/table">
            <a:tbl>
              <a:tblPr firstRow="1" bandRow="1">
                <a:tableStyleId>{5C22544A-7EE6-4342-B048-85BDC9FD1C3A}</a:tableStyleId>
              </a:tblPr>
              <a:tblGrid>
                <a:gridCol w="6096000"/>
                <a:gridCol w="6096000"/>
              </a:tblGrid>
              <a:tr h="358620">
                <a:tc>
                  <a:txBody>
                    <a:bodyPr/>
                    <a:lstStyle/>
                    <a:p>
                      <a:pPr algn="ctr"/>
                      <a:r>
                        <a:rPr lang="en-US" sz="2400" dirty="0" smtClean="0">
                          <a:latin typeface="Arial" pitchFamily="34" charset="0"/>
                          <a:cs typeface="Arial" pitchFamily="34" charset="0"/>
                        </a:rPr>
                        <a:t>OJS</a:t>
                      </a:r>
                      <a:r>
                        <a:rPr lang="en-US" sz="2400" baseline="0" dirty="0" smtClean="0">
                          <a:latin typeface="Arial" pitchFamily="34" charset="0"/>
                          <a:cs typeface="Arial" pitchFamily="34" charset="0"/>
                        </a:rPr>
                        <a:t> 3.x</a:t>
                      </a:r>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OJS 2.x</a:t>
                      </a:r>
                      <a:endParaRPr lang="en-US" sz="2400" dirty="0">
                        <a:latin typeface="Arial" pitchFamily="34" charset="0"/>
                        <a:cs typeface="Arial" pitchFamily="34" charset="0"/>
                      </a:endParaRPr>
                    </a:p>
                  </a:txBody>
                  <a:tcPr/>
                </a:tc>
              </a:tr>
              <a:tr h="358620">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100" b="1" dirty="0" smtClean="0">
                          <a:latin typeface="Arial" pitchFamily="34" charset="0"/>
                          <a:cs typeface="Arial" pitchFamily="34" charset="0"/>
                        </a:rPr>
                        <a:t>Perbedaan Keputusan Editor</a:t>
                      </a:r>
                    </a:p>
                  </a:txBody>
                  <a:tcPr/>
                </a:tc>
                <a:tc hMerge="1">
                  <a:txBody>
                    <a:bodyPr/>
                    <a:lstStyle/>
                    <a:p>
                      <a:pPr algn="ctr"/>
                      <a:endParaRPr lang="en-US" dirty="0"/>
                    </a:p>
                  </a:txBody>
                  <a:tcPr/>
                </a:tc>
              </a:tr>
              <a:tr h="736891">
                <a:tc>
                  <a:txBody>
                    <a:bodyPr/>
                    <a:lstStyle/>
                    <a:p>
                      <a:pPr marL="0" marR="0" indent="0" algn="ctr" defTabSz="914400" eaLnBrk="1" fontAlgn="auto" latinLnBrk="0" hangingPunct="1">
                        <a:lnSpc>
                          <a:spcPct val="100000"/>
                        </a:lnSpc>
                        <a:spcBef>
                          <a:spcPts val="0"/>
                        </a:spcBef>
                        <a:spcAft>
                          <a:spcPts val="0"/>
                        </a:spcAft>
                        <a:buClrTx/>
                        <a:buSzTx/>
                        <a:buFontTx/>
                        <a:buChar char="-"/>
                        <a:tabLst/>
                        <a:defRPr/>
                      </a:pPr>
                      <a:r>
                        <a:rPr lang="en-US" sz="1100" b="1" dirty="0" smtClean="0">
                          <a:latin typeface="Arial" pitchFamily="34" charset="0"/>
                          <a:cs typeface="Arial" pitchFamily="34" charset="0"/>
                        </a:rPr>
                        <a:t> Request</a:t>
                      </a:r>
                      <a:r>
                        <a:rPr lang="en-US" sz="1100" b="1" baseline="0" dirty="0" smtClean="0">
                          <a:latin typeface="Arial" pitchFamily="34" charset="0"/>
                          <a:cs typeface="Arial" pitchFamily="34" charset="0"/>
                        </a:rPr>
                        <a:t> Revision</a:t>
                      </a:r>
                    </a:p>
                    <a:p>
                      <a:pPr marL="0" marR="0" indent="0" algn="ctr" defTabSz="914400" eaLnBrk="1" fontAlgn="auto" latinLnBrk="0" hangingPunct="1">
                        <a:lnSpc>
                          <a:spcPct val="100000"/>
                        </a:lnSpc>
                        <a:spcBef>
                          <a:spcPts val="0"/>
                        </a:spcBef>
                        <a:spcAft>
                          <a:spcPts val="0"/>
                        </a:spcAft>
                        <a:buClrTx/>
                        <a:buSzTx/>
                        <a:buFontTx/>
                        <a:buChar char="-"/>
                        <a:tabLst/>
                        <a:defRPr/>
                      </a:pPr>
                      <a:r>
                        <a:rPr lang="en-US" sz="1100" b="1" baseline="0" dirty="0" smtClean="0">
                          <a:latin typeface="Arial" pitchFamily="34" charset="0"/>
                          <a:cs typeface="Arial" pitchFamily="34" charset="0"/>
                        </a:rPr>
                        <a:t> Accepted Submission</a:t>
                      </a:r>
                    </a:p>
                    <a:p>
                      <a:pPr marL="0" marR="0" indent="0" algn="ctr" defTabSz="914400" eaLnBrk="1" fontAlgn="auto" latinLnBrk="0" hangingPunct="1">
                        <a:lnSpc>
                          <a:spcPct val="100000"/>
                        </a:lnSpc>
                        <a:spcBef>
                          <a:spcPts val="0"/>
                        </a:spcBef>
                        <a:spcAft>
                          <a:spcPts val="0"/>
                        </a:spcAft>
                        <a:buClrTx/>
                        <a:buSzTx/>
                        <a:buFontTx/>
                        <a:buChar char="-"/>
                        <a:tabLst/>
                        <a:defRPr/>
                      </a:pPr>
                      <a:r>
                        <a:rPr lang="en-US" sz="1100" b="1" baseline="0" dirty="0" smtClean="0">
                          <a:latin typeface="Arial" pitchFamily="34" charset="0"/>
                          <a:cs typeface="Arial" pitchFamily="34" charset="0"/>
                        </a:rPr>
                        <a:t> Decline Submission</a:t>
                      </a:r>
                      <a:endParaRPr lang="en-US" sz="1100" b="1" dirty="0" smtClean="0">
                        <a:latin typeface="Arial" pitchFamily="34" charset="0"/>
                        <a:cs typeface="Arial" pitchFamily="34" charset="0"/>
                      </a:endParaRPr>
                    </a:p>
                    <a:p>
                      <a:endParaRPr lang="en-US" sz="1100" dirty="0">
                        <a:latin typeface="Arial" pitchFamily="34" charset="0"/>
                        <a:cs typeface="Arial" pitchFamily="34" charset="0"/>
                      </a:endParaRPr>
                    </a:p>
                  </a:txBody>
                  <a:tcPr/>
                </a:tc>
                <a:tc>
                  <a:txBody>
                    <a:bodyPr/>
                    <a:lstStyle/>
                    <a:p>
                      <a:pPr algn="ctr"/>
                      <a:r>
                        <a:rPr lang="en-US" sz="1100" b="1" dirty="0" smtClean="0">
                          <a:latin typeface="Arial" pitchFamily="34" charset="0"/>
                          <a:cs typeface="Arial" pitchFamily="34" charset="0"/>
                        </a:rPr>
                        <a:t>- Accepted Submission</a:t>
                      </a:r>
                    </a:p>
                    <a:p>
                      <a:pPr algn="ctr"/>
                      <a:r>
                        <a:rPr lang="en-US" sz="1100" b="1" dirty="0" smtClean="0">
                          <a:latin typeface="Arial" pitchFamily="34" charset="0"/>
                          <a:cs typeface="Arial" pitchFamily="34" charset="0"/>
                        </a:rPr>
                        <a:t>- Revisions Required</a:t>
                      </a:r>
                    </a:p>
                    <a:p>
                      <a:pPr algn="ctr"/>
                      <a:r>
                        <a:rPr lang="en-US" sz="1100" b="1" dirty="0" smtClean="0">
                          <a:latin typeface="Arial" pitchFamily="34" charset="0"/>
                          <a:cs typeface="Arial" pitchFamily="34" charset="0"/>
                        </a:rPr>
                        <a:t>- Resubmit</a:t>
                      </a:r>
                      <a:r>
                        <a:rPr lang="en-US" sz="1100" b="1" baseline="0" dirty="0" smtClean="0">
                          <a:latin typeface="Arial" pitchFamily="34" charset="0"/>
                          <a:cs typeface="Arial" pitchFamily="34" charset="0"/>
                        </a:rPr>
                        <a:t> for Review</a:t>
                      </a:r>
                    </a:p>
                    <a:p>
                      <a:pPr algn="ctr"/>
                      <a:r>
                        <a:rPr lang="en-US" sz="1100" b="1" baseline="0" dirty="0" smtClean="0">
                          <a:latin typeface="Arial" pitchFamily="34" charset="0"/>
                          <a:cs typeface="Arial" pitchFamily="34" charset="0"/>
                        </a:rPr>
                        <a:t>- Decline Submission</a:t>
                      </a:r>
                      <a:endParaRPr lang="en-US" sz="1100" b="1" dirty="0">
                        <a:latin typeface="Arial" pitchFamily="34" charset="0"/>
                        <a:cs typeface="Arial" pitchFamily="34" charset="0"/>
                      </a:endParaRPr>
                    </a:p>
                  </a:txBody>
                  <a:tcPr/>
                </a:tc>
              </a:tr>
              <a:tr h="358620">
                <a:tc gridSpan="2">
                  <a:txBody>
                    <a:bodyPr/>
                    <a:lstStyle/>
                    <a:p>
                      <a:pPr algn="ctr"/>
                      <a:r>
                        <a:rPr lang="en-US" sz="1100" b="1" dirty="0" smtClean="0">
                          <a:latin typeface="Arial" pitchFamily="34" charset="0"/>
                          <a:cs typeface="Arial" pitchFamily="34" charset="0"/>
                        </a:rPr>
                        <a:t>Tahapan</a:t>
                      </a:r>
                      <a:r>
                        <a:rPr lang="en-US" sz="1100" b="1" baseline="0" dirty="0" smtClean="0">
                          <a:latin typeface="Arial" pitchFamily="34" charset="0"/>
                          <a:cs typeface="Arial" pitchFamily="34" charset="0"/>
                        </a:rPr>
                        <a:t> Setup  OJS</a:t>
                      </a:r>
                      <a:endParaRPr lang="en-US" sz="1100" b="1" dirty="0">
                        <a:latin typeface="Arial" pitchFamily="34" charset="0"/>
                        <a:cs typeface="Arial" pitchFamily="34" charset="0"/>
                      </a:endParaRPr>
                    </a:p>
                  </a:txBody>
                  <a:tcPr/>
                </a:tc>
                <a:tc hMerge="1">
                  <a:txBody>
                    <a:bodyPr/>
                    <a:lstStyle/>
                    <a:p>
                      <a:endParaRPr lang="en-US" dirty="0"/>
                    </a:p>
                  </a:txBody>
                  <a:tcPr/>
                </a:tc>
              </a:tr>
              <a:tr h="899007">
                <a:tc>
                  <a:txBody>
                    <a:bodyPr/>
                    <a:lstStyle/>
                    <a:p>
                      <a:pPr algn="ctr">
                        <a:buFontTx/>
                        <a:buChar char="-"/>
                      </a:pPr>
                      <a:r>
                        <a:rPr lang="en-US" sz="1100" b="1" baseline="0" dirty="0" smtClean="0">
                          <a:latin typeface="Arial" pitchFamily="34" charset="0"/>
                          <a:cs typeface="Arial" pitchFamily="34" charset="0"/>
                        </a:rPr>
                        <a:t> Journal</a:t>
                      </a:r>
                    </a:p>
                    <a:p>
                      <a:pPr algn="ctr">
                        <a:buFontTx/>
                        <a:buChar char="-"/>
                      </a:pPr>
                      <a:r>
                        <a:rPr lang="en-US" sz="1100" b="1" baseline="0" dirty="0" smtClean="0">
                          <a:latin typeface="Arial" pitchFamily="34" charset="0"/>
                          <a:cs typeface="Arial" pitchFamily="34" charset="0"/>
                        </a:rPr>
                        <a:t> Website</a:t>
                      </a:r>
                    </a:p>
                    <a:p>
                      <a:pPr algn="ctr">
                        <a:buFontTx/>
                        <a:buChar char="-"/>
                      </a:pPr>
                      <a:r>
                        <a:rPr lang="en-US" sz="1100" b="1" baseline="0" dirty="0" smtClean="0">
                          <a:latin typeface="Arial" pitchFamily="34" charset="0"/>
                          <a:cs typeface="Arial" pitchFamily="34" charset="0"/>
                        </a:rPr>
                        <a:t> Workflow</a:t>
                      </a:r>
                    </a:p>
                    <a:p>
                      <a:pPr algn="ctr">
                        <a:buFontTx/>
                        <a:buChar char="-"/>
                      </a:pPr>
                      <a:r>
                        <a:rPr lang="en-US" sz="1100" b="1" baseline="0" dirty="0" smtClean="0">
                          <a:latin typeface="Arial" pitchFamily="34" charset="0"/>
                          <a:cs typeface="Arial" pitchFamily="34" charset="0"/>
                        </a:rPr>
                        <a:t> Distribution</a:t>
                      </a:r>
                      <a:endParaRPr lang="en-US" sz="1100" b="1" dirty="0">
                        <a:latin typeface="Arial" pitchFamily="34" charset="0"/>
                        <a:cs typeface="Arial" pitchFamily="34" charset="0"/>
                      </a:endParaRPr>
                    </a:p>
                  </a:txBody>
                  <a:tcPr/>
                </a:tc>
                <a:tc>
                  <a:txBody>
                    <a:bodyPr/>
                    <a:lstStyle/>
                    <a:p>
                      <a:pPr algn="ctr">
                        <a:buFontTx/>
                        <a:buChar char="-"/>
                      </a:pPr>
                      <a:r>
                        <a:rPr lang="en-US" sz="1100" dirty="0" smtClean="0">
                          <a:latin typeface="Arial" pitchFamily="34" charset="0"/>
                          <a:cs typeface="Arial" pitchFamily="34" charset="0"/>
                        </a:rPr>
                        <a:t> </a:t>
                      </a:r>
                      <a:r>
                        <a:rPr lang="en-US" sz="1100" b="1" dirty="0" smtClean="0">
                          <a:latin typeface="Arial" pitchFamily="34" charset="0"/>
                          <a:cs typeface="Arial" pitchFamily="34" charset="0"/>
                        </a:rPr>
                        <a:t>Detail</a:t>
                      </a:r>
                    </a:p>
                    <a:p>
                      <a:pPr algn="ctr">
                        <a:buFontTx/>
                        <a:buChar char="-"/>
                      </a:pPr>
                      <a:r>
                        <a:rPr lang="en-US" sz="1100" b="1" dirty="0" smtClean="0">
                          <a:latin typeface="Arial" pitchFamily="34" charset="0"/>
                          <a:cs typeface="Arial" pitchFamily="34" charset="0"/>
                        </a:rPr>
                        <a:t> Policies</a:t>
                      </a:r>
                    </a:p>
                    <a:p>
                      <a:pPr algn="ctr">
                        <a:buFontTx/>
                        <a:buChar char="-"/>
                      </a:pPr>
                      <a:r>
                        <a:rPr lang="en-US" sz="1100" b="1" dirty="0" smtClean="0">
                          <a:latin typeface="Arial" pitchFamily="34" charset="0"/>
                          <a:cs typeface="Arial" pitchFamily="34" charset="0"/>
                        </a:rPr>
                        <a:t> Submission</a:t>
                      </a:r>
                    </a:p>
                    <a:p>
                      <a:pPr algn="ctr">
                        <a:buFontTx/>
                        <a:buChar char="-"/>
                      </a:pPr>
                      <a:r>
                        <a:rPr lang="en-US" sz="1100" b="1" dirty="0" smtClean="0">
                          <a:latin typeface="Arial" pitchFamily="34" charset="0"/>
                          <a:cs typeface="Arial" pitchFamily="34" charset="0"/>
                        </a:rPr>
                        <a:t> Managing</a:t>
                      </a:r>
                    </a:p>
                    <a:p>
                      <a:pPr algn="ctr">
                        <a:buFontTx/>
                        <a:buChar char="-"/>
                      </a:pPr>
                      <a:r>
                        <a:rPr lang="en-US" sz="1100" b="1" dirty="0" smtClean="0">
                          <a:latin typeface="Arial" pitchFamily="34" charset="0"/>
                          <a:cs typeface="Arial" pitchFamily="34" charset="0"/>
                        </a:rPr>
                        <a:t> The Looks</a:t>
                      </a:r>
                      <a:endParaRPr lang="en-US" sz="1100" b="1" dirty="0">
                        <a:latin typeface="Arial" pitchFamily="34" charset="0"/>
                        <a:cs typeface="Arial" pitchFamily="34" charset="0"/>
                      </a:endParaRPr>
                    </a:p>
                  </a:txBody>
                  <a:tcPr/>
                </a:tc>
              </a:tr>
              <a:tr h="358620">
                <a:tc gridSpan="2">
                  <a:txBody>
                    <a:bodyPr/>
                    <a:lstStyle/>
                    <a:p>
                      <a:pPr algn="ctr">
                        <a:buFontTx/>
                        <a:buNone/>
                      </a:pPr>
                      <a:r>
                        <a:rPr lang="en-US" sz="1100" b="1" dirty="0" smtClean="0">
                          <a:latin typeface="Arial" pitchFamily="34" charset="0"/>
                          <a:cs typeface="Arial" pitchFamily="34" charset="0"/>
                        </a:rPr>
                        <a:t>Tingkat</a:t>
                      </a:r>
                      <a:r>
                        <a:rPr lang="en-US" sz="1100" b="1" baseline="0" dirty="0" smtClean="0">
                          <a:latin typeface="Arial" pitchFamily="34" charset="0"/>
                          <a:cs typeface="Arial" pitchFamily="34" charset="0"/>
                        </a:rPr>
                        <a:t> Keamanan Data</a:t>
                      </a:r>
                      <a:endParaRPr lang="en-US" sz="1100" b="1" dirty="0">
                        <a:latin typeface="Arial" pitchFamily="34" charset="0"/>
                        <a:cs typeface="Arial" pitchFamily="34" charset="0"/>
                      </a:endParaRPr>
                    </a:p>
                  </a:txBody>
                  <a:tcPr/>
                </a:tc>
                <a:tc hMerge="1">
                  <a:txBody>
                    <a:bodyPr/>
                    <a:lstStyle/>
                    <a:p>
                      <a:pPr>
                        <a:buFontTx/>
                        <a:buChar char="-"/>
                      </a:pPr>
                      <a:endParaRPr lang="en-US" dirty="0"/>
                    </a:p>
                  </a:txBody>
                  <a:tcPr/>
                </a:tc>
              </a:tr>
              <a:tr h="358620">
                <a:tc>
                  <a:txBody>
                    <a:bodyPr/>
                    <a:lstStyle/>
                    <a:p>
                      <a:pPr algn="ctr">
                        <a:buFontTx/>
                        <a:buNone/>
                      </a:pPr>
                      <a:r>
                        <a:rPr lang="en-US" sz="1100" b="1" dirty="0" smtClean="0">
                          <a:latin typeface="Arial" pitchFamily="34" charset="0"/>
                          <a:cs typeface="Arial" pitchFamily="34" charset="0"/>
                        </a:rPr>
                        <a:t>Data lebih aman</a:t>
                      </a:r>
                      <a:endParaRPr lang="en-US" sz="1100" b="1" dirty="0">
                        <a:latin typeface="Arial" pitchFamily="34" charset="0"/>
                        <a:cs typeface="Arial" pitchFamily="34" charset="0"/>
                      </a:endParaRPr>
                    </a:p>
                  </a:txBody>
                  <a:tcPr/>
                </a:tc>
                <a:tc>
                  <a:txBody>
                    <a:bodyPr/>
                    <a:lstStyle/>
                    <a:p>
                      <a:pPr algn="ctr">
                        <a:buFontTx/>
                        <a:buNone/>
                      </a:pPr>
                      <a:r>
                        <a:rPr lang="en-US" sz="1100" b="1" dirty="0" smtClean="0">
                          <a:latin typeface="Arial" pitchFamily="34" charset="0"/>
                          <a:cs typeface="Arial" pitchFamily="34" charset="0"/>
                        </a:rPr>
                        <a:t> Keamanan Data Kurang</a:t>
                      </a:r>
                      <a:r>
                        <a:rPr lang="en-US" sz="1100" b="1" baseline="0" dirty="0" smtClean="0">
                          <a:latin typeface="Arial" pitchFamily="34" charset="0"/>
                          <a:cs typeface="Arial" pitchFamily="34" charset="0"/>
                        </a:rPr>
                        <a:t> </a:t>
                      </a:r>
                      <a:r>
                        <a:rPr lang="en-US" sz="1100" b="1" dirty="0" smtClean="0">
                          <a:latin typeface="Arial" pitchFamily="34" charset="0"/>
                          <a:cs typeface="Arial" pitchFamily="34" charset="0"/>
                        </a:rPr>
                        <a:t>(Mudah</a:t>
                      </a:r>
                      <a:r>
                        <a:rPr lang="en-US" sz="1100" b="1" baseline="0" dirty="0" smtClean="0">
                          <a:latin typeface="Arial" pitchFamily="34" charset="0"/>
                          <a:cs typeface="Arial" pitchFamily="34" charset="0"/>
                        </a:rPr>
                        <a:t> di hacking)</a:t>
                      </a:r>
                      <a:endParaRPr lang="en-US" sz="1100" b="1" dirty="0">
                        <a:latin typeface="Arial" pitchFamily="34" charset="0"/>
                        <a:cs typeface="Arial" pitchFamily="34" charset="0"/>
                      </a:endParaRPr>
                    </a:p>
                  </a:txBody>
                  <a:tcPr/>
                </a:tc>
              </a:tr>
              <a:tr h="358620">
                <a:tc gridSpan="2">
                  <a:txBody>
                    <a:bodyPr/>
                    <a:lstStyle/>
                    <a:p>
                      <a:pPr algn="ctr">
                        <a:buFontTx/>
                        <a:buNone/>
                      </a:pPr>
                      <a:r>
                        <a:rPr lang="en-US" sz="1100" b="1" dirty="0" smtClean="0">
                          <a:latin typeface="Arial" pitchFamily="34" charset="0"/>
                          <a:cs typeface="Arial" pitchFamily="34" charset="0"/>
                        </a:rPr>
                        <a:t>Roles</a:t>
                      </a:r>
                      <a:endParaRPr lang="en-US" sz="1100" b="1" dirty="0">
                        <a:latin typeface="Arial" pitchFamily="34" charset="0"/>
                        <a:cs typeface="Arial" pitchFamily="34" charset="0"/>
                      </a:endParaRPr>
                    </a:p>
                  </a:txBody>
                  <a:tcPr/>
                </a:tc>
                <a:tc hMerge="1">
                  <a:txBody>
                    <a:bodyPr/>
                    <a:lstStyle/>
                    <a:p>
                      <a:pPr algn="ctr">
                        <a:buFontTx/>
                        <a:buChar char="-"/>
                      </a:pPr>
                      <a:endParaRPr lang="en-US" sz="1100" b="1" dirty="0">
                        <a:latin typeface="Arial" pitchFamily="34" charset="0"/>
                        <a:cs typeface="Arial" pitchFamily="34" charset="0"/>
                      </a:endParaRPr>
                    </a:p>
                  </a:txBody>
                  <a:tcPr/>
                </a:tc>
              </a:tr>
              <a:tr h="358620">
                <a:tc>
                  <a:txBody>
                    <a:bodyPr/>
                    <a:lstStyle/>
                    <a:p>
                      <a:pPr algn="ctr">
                        <a:buFontTx/>
                        <a:buNone/>
                      </a:pPr>
                      <a:r>
                        <a:rPr lang="en-US" sz="1100" b="1" i="0" dirty="0" smtClean="0">
                          <a:solidFill>
                            <a:schemeClr val="dk1"/>
                          </a:solidFill>
                          <a:latin typeface="Arial" pitchFamily="34" charset="0"/>
                          <a:ea typeface="+mn-ea"/>
                          <a:cs typeface="Arial" pitchFamily="34" charset="0"/>
                        </a:rPr>
                        <a:t>Journal Manager, Journal Editor, Production Editor, Section Editor, Guest Editor, Copyeditor, Designer, Funding Coordinator, Indexer, Layout Editor, Marketing And Sales Coordinator, Proofreader, Author, Translator, Reviewer, Reader And</a:t>
                      </a:r>
                      <a:r>
                        <a:rPr lang="en-US" sz="1100" b="1" i="0" baseline="0" dirty="0" smtClean="0">
                          <a:solidFill>
                            <a:schemeClr val="dk1"/>
                          </a:solidFill>
                          <a:latin typeface="Arial" pitchFamily="34" charset="0"/>
                          <a:ea typeface="+mn-ea"/>
                          <a:cs typeface="Arial" pitchFamily="34" charset="0"/>
                        </a:rPr>
                        <a:t> </a:t>
                      </a:r>
                      <a:r>
                        <a:rPr lang="en-US" sz="1100" b="1" i="0" dirty="0" smtClean="0">
                          <a:solidFill>
                            <a:schemeClr val="dk1"/>
                          </a:solidFill>
                          <a:latin typeface="Arial" pitchFamily="34" charset="0"/>
                          <a:ea typeface="+mn-ea"/>
                          <a:cs typeface="Arial" pitchFamily="34" charset="0"/>
                        </a:rPr>
                        <a:t>Subscription Manager</a:t>
                      </a:r>
                    </a:p>
                    <a:p>
                      <a:pPr algn="ctr">
                        <a:buFontTx/>
                        <a:buNone/>
                      </a:pPr>
                      <a:endParaRPr lang="en-US" sz="1100" b="1" dirty="0">
                        <a:latin typeface="Arial" pitchFamily="34" charset="0"/>
                        <a:cs typeface="Arial" pitchFamily="34" charset="0"/>
                      </a:endParaRPr>
                    </a:p>
                  </a:txBody>
                  <a:tcPr/>
                </a:tc>
                <a:tc>
                  <a:txBody>
                    <a:bodyPr/>
                    <a:lstStyle/>
                    <a:p>
                      <a:pPr algn="ctr">
                        <a:buFontTx/>
                        <a:buNone/>
                      </a:pPr>
                      <a:r>
                        <a:rPr lang="en-US" sz="1100" b="1" i="0" dirty="0" smtClean="0">
                          <a:solidFill>
                            <a:schemeClr val="dk1"/>
                          </a:solidFill>
                          <a:latin typeface="Arial" pitchFamily="34" charset="0"/>
                          <a:ea typeface="+mn-ea"/>
                          <a:cs typeface="Arial" pitchFamily="34" charset="0"/>
                        </a:rPr>
                        <a:t>Journal Manager, Editor, Reviewer, Author, Reader</a:t>
                      </a:r>
                      <a:endParaRPr lang="en-US" sz="1100" b="1" dirty="0">
                        <a:latin typeface="Arial" pitchFamily="34" charset="0"/>
                        <a:cs typeface="Arial" pitchFamily="34" charset="0"/>
                      </a:endParaRPr>
                    </a:p>
                  </a:txBody>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750824"/>
            <a:ext cx="7138670" cy="696595"/>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 </a:t>
            </a:r>
            <a:r>
              <a:rPr sz="4400" spc="-100" dirty="0"/>
              <a:t>Distribution </a:t>
            </a:r>
            <a:r>
              <a:rPr sz="4400" spc="-250" dirty="0"/>
              <a:t>-&gt;</a:t>
            </a:r>
            <a:r>
              <a:rPr sz="4400" spc="-450" dirty="0"/>
              <a:t> </a:t>
            </a:r>
            <a:r>
              <a:rPr sz="4400" spc="-400" dirty="0"/>
              <a:t>Access</a:t>
            </a:r>
            <a:endParaRPr sz="4400"/>
          </a:p>
        </p:txBody>
      </p:sp>
      <p:sp>
        <p:nvSpPr>
          <p:cNvPr id="3" name="object 3"/>
          <p:cNvSpPr txBox="1"/>
          <p:nvPr/>
        </p:nvSpPr>
        <p:spPr>
          <a:xfrm>
            <a:off x="916939" y="1793493"/>
            <a:ext cx="9687560" cy="836294"/>
          </a:xfrm>
          <a:prstGeom prst="rect">
            <a:avLst/>
          </a:prstGeom>
        </p:spPr>
        <p:txBody>
          <a:bodyPr vert="horz" wrap="square" lIns="0" tIns="59690" rIns="0" bIns="0" rtlCol="0">
            <a:spAutoFit/>
          </a:bodyPr>
          <a:lstStyle/>
          <a:p>
            <a:pPr marL="241300" marR="5080" indent="-228600">
              <a:lnSpc>
                <a:spcPts val="3030"/>
              </a:lnSpc>
              <a:spcBef>
                <a:spcPts val="470"/>
              </a:spcBef>
              <a:buFont typeface="Arial"/>
              <a:buChar char="•"/>
              <a:tabLst>
                <a:tab pos="241300" algn="l"/>
              </a:tabLst>
            </a:pPr>
            <a:r>
              <a:rPr sz="2800" spc="-15" dirty="0">
                <a:latin typeface="Carlito"/>
                <a:cs typeface="Carlito"/>
              </a:rPr>
              <a:t>Kita </a:t>
            </a:r>
            <a:r>
              <a:rPr sz="2800" spc="-10" dirty="0">
                <a:latin typeface="Carlito"/>
                <a:cs typeface="Carlito"/>
              </a:rPr>
              <a:t>dapat </a:t>
            </a:r>
            <a:r>
              <a:rPr sz="2800" spc="-15" dirty="0">
                <a:latin typeface="Carlito"/>
                <a:cs typeface="Carlito"/>
              </a:rPr>
              <a:t>mengatur website kita </a:t>
            </a:r>
            <a:r>
              <a:rPr sz="2800" spc="-10" dirty="0">
                <a:latin typeface="Carlito"/>
                <a:cs typeface="Carlito"/>
              </a:rPr>
              <a:t>di-</a:t>
            </a:r>
            <a:r>
              <a:rPr sz="2800" i="1" spc="-10" dirty="0">
                <a:latin typeface="Carlito"/>
                <a:cs typeface="Carlito"/>
              </a:rPr>
              <a:t>online</a:t>
            </a:r>
            <a:r>
              <a:rPr sz="2800" spc="-10" dirty="0">
                <a:latin typeface="Carlito"/>
                <a:cs typeface="Carlito"/>
              </a:rPr>
              <a:t>-kan </a:t>
            </a:r>
            <a:r>
              <a:rPr sz="2800" spc="-20" dirty="0">
                <a:latin typeface="Carlito"/>
                <a:cs typeface="Carlito"/>
              </a:rPr>
              <a:t>atau </a:t>
            </a:r>
            <a:r>
              <a:rPr sz="2800" spc="-10" dirty="0">
                <a:latin typeface="Carlito"/>
                <a:cs typeface="Carlito"/>
              </a:rPr>
              <a:t>di-</a:t>
            </a:r>
            <a:r>
              <a:rPr sz="2800" i="1" spc="-10" dirty="0">
                <a:latin typeface="Carlito"/>
                <a:cs typeface="Carlito"/>
              </a:rPr>
              <a:t>offline</a:t>
            </a:r>
            <a:r>
              <a:rPr sz="2800" spc="-10" dirty="0">
                <a:latin typeface="Carlito"/>
                <a:cs typeface="Carlito"/>
              </a:rPr>
              <a:t>-kan  </a:t>
            </a:r>
            <a:r>
              <a:rPr sz="2800" spc="-20" dirty="0">
                <a:latin typeface="Carlito"/>
                <a:cs typeface="Carlito"/>
              </a:rPr>
              <a:t>sementara </a:t>
            </a:r>
            <a:r>
              <a:rPr sz="2800" spc="-5" dirty="0">
                <a:latin typeface="Carlito"/>
                <a:cs typeface="Carlito"/>
              </a:rPr>
              <a:t>melalui menu </a:t>
            </a:r>
            <a:r>
              <a:rPr sz="2800" b="1" spc="-5" dirty="0">
                <a:latin typeface="Carlito"/>
                <a:cs typeface="Carlito"/>
              </a:rPr>
              <a:t>Access</a:t>
            </a:r>
            <a:r>
              <a:rPr sz="2800" b="1" spc="55" dirty="0">
                <a:latin typeface="Carlito"/>
                <a:cs typeface="Carlito"/>
              </a:rPr>
              <a:t> </a:t>
            </a:r>
            <a:r>
              <a:rPr sz="2800" spc="-10" dirty="0">
                <a:latin typeface="Carlito"/>
                <a:cs typeface="Carlito"/>
              </a:rPr>
              <a:t>ini.</a:t>
            </a:r>
            <a:endParaRPr sz="2800">
              <a:latin typeface="Carlito"/>
              <a:cs typeface="Carlito"/>
            </a:endParaRPr>
          </a:p>
        </p:txBody>
      </p:sp>
      <p:pic>
        <p:nvPicPr>
          <p:cNvPr id="40962" name="Picture 2"/>
          <p:cNvPicPr>
            <a:picLocks noChangeAspect="1" noChangeArrowheads="1"/>
          </p:cNvPicPr>
          <p:nvPr/>
        </p:nvPicPr>
        <p:blipFill>
          <a:blip r:embed="rId2" cstate="print"/>
          <a:srcRect/>
          <a:stretch>
            <a:fillRect/>
          </a:stretch>
        </p:blipFill>
        <p:spPr bwMode="auto">
          <a:xfrm>
            <a:off x="1143000" y="2667000"/>
            <a:ext cx="8458200"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750824"/>
            <a:ext cx="8760461" cy="690574"/>
          </a:xfrm>
          <a:prstGeom prst="rect">
            <a:avLst/>
          </a:prstGeom>
        </p:spPr>
        <p:txBody>
          <a:bodyPr vert="horz" wrap="square" lIns="0" tIns="13335" rIns="0" bIns="0" rtlCol="0">
            <a:spAutoFit/>
          </a:bodyPr>
          <a:lstStyle/>
          <a:p>
            <a:pPr marL="12700">
              <a:lnSpc>
                <a:spcPct val="100000"/>
              </a:lnSpc>
              <a:spcBef>
                <a:spcPts val="105"/>
              </a:spcBef>
            </a:pPr>
            <a:r>
              <a:rPr sz="4400" spc="-200" dirty="0"/>
              <a:t>Setting </a:t>
            </a:r>
            <a:r>
              <a:rPr sz="4400" spc="-250" dirty="0"/>
              <a:t>-&gt; </a:t>
            </a:r>
            <a:r>
              <a:rPr sz="4400" spc="-215" dirty="0" smtClean="0"/>
              <a:t>Distribution </a:t>
            </a:r>
            <a:r>
              <a:rPr sz="4400" spc="-250" dirty="0"/>
              <a:t>-&gt;</a:t>
            </a:r>
            <a:r>
              <a:rPr sz="4400" spc="-330" dirty="0"/>
              <a:t> </a:t>
            </a:r>
            <a:r>
              <a:rPr sz="4400" spc="-200" dirty="0"/>
              <a:t>Archiving</a:t>
            </a:r>
            <a:endParaRPr sz="4400" dirty="0"/>
          </a:p>
        </p:txBody>
      </p:sp>
      <p:sp>
        <p:nvSpPr>
          <p:cNvPr id="3" name="object 3"/>
          <p:cNvSpPr txBox="1"/>
          <p:nvPr/>
        </p:nvSpPr>
        <p:spPr>
          <a:xfrm>
            <a:off x="916939" y="1816353"/>
            <a:ext cx="2392045" cy="2897505"/>
          </a:xfrm>
          <a:prstGeom prst="rect">
            <a:avLst/>
          </a:prstGeom>
        </p:spPr>
        <p:txBody>
          <a:bodyPr vert="horz" wrap="square" lIns="0" tIns="39370" rIns="0" bIns="0" rtlCol="0">
            <a:spAutoFit/>
          </a:bodyPr>
          <a:lstStyle/>
          <a:p>
            <a:pPr marL="241300" marR="165735" indent="-228600">
              <a:lnSpc>
                <a:spcPct val="90100"/>
              </a:lnSpc>
              <a:spcBef>
                <a:spcPts val="310"/>
              </a:spcBef>
              <a:buFont typeface="Arial"/>
              <a:buChar char="•"/>
              <a:tabLst>
                <a:tab pos="240665" algn="l"/>
                <a:tab pos="241300" algn="l"/>
              </a:tabLst>
            </a:pPr>
            <a:r>
              <a:rPr sz="1800" spc="-10" dirty="0">
                <a:latin typeface="Carlito"/>
                <a:cs typeface="Carlito"/>
              </a:rPr>
              <a:t>Layanan </a:t>
            </a:r>
            <a:r>
              <a:rPr sz="1800" spc="-5" dirty="0">
                <a:latin typeface="Carlito"/>
                <a:cs typeface="Carlito"/>
              </a:rPr>
              <a:t>pihak </a:t>
            </a:r>
            <a:r>
              <a:rPr sz="1800" spc="-35" dirty="0">
                <a:latin typeface="Carlito"/>
                <a:cs typeface="Carlito"/>
              </a:rPr>
              <a:t>ke </a:t>
            </a:r>
            <a:r>
              <a:rPr sz="1800" spc="-15" dirty="0">
                <a:latin typeface="Carlito"/>
                <a:cs typeface="Carlito"/>
              </a:rPr>
              <a:t>tiga  </a:t>
            </a:r>
            <a:r>
              <a:rPr sz="1800" spc="-5" dirty="0">
                <a:latin typeface="Carlito"/>
                <a:cs typeface="Carlito"/>
              </a:rPr>
              <a:t>untuk </a:t>
            </a:r>
            <a:r>
              <a:rPr sz="1800" spc="-10" dirty="0">
                <a:latin typeface="Carlito"/>
                <a:cs typeface="Carlito"/>
              </a:rPr>
              <a:t>melakukan  pengarsipan</a:t>
            </a:r>
            <a:r>
              <a:rPr sz="1800" spc="-25" dirty="0">
                <a:latin typeface="Carlito"/>
                <a:cs typeface="Carlito"/>
              </a:rPr>
              <a:t> </a:t>
            </a:r>
            <a:r>
              <a:rPr sz="1800" spc="-10" dirty="0">
                <a:latin typeface="Carlito"/>
                <a:cs typeface="Carlito"/>
              </a:rPr>
              <a:t>website.</a:t>
            </a:r>
            <a:endParaRPr sz="1800" dirty="0">
              <a:latin typeface="Carlito"/>
              <a:cs typeface="Carlito"/>
            </a:endParaRPr>
          </a:p>
          <a:p>
            <a:pPr marL="241300" marR="5080" indent="-228600">
              <a:lnSpc>
                <a:spcPct val="90000"/>
              </a:lnSpc>
              <a:spcBef>
                <a:spcPts val="1010"/>
              </a:spcBef>
              <a:buFont typeface="Arial"/>
              <a:buChar char="•"/>
              <a:tabLst>
                <a:tab pos="240665" algn="l"/>
                <a:tab pos="241300" algn="l"/>
              </a:tabLst>
            </a:pPr>
            <a:r>
              <a:rPr sz="1800" spc="-15" dirty="0">
                <a:latin typeface="Carlito"/>
                <a:cs typeface="Carlito"/>
              </a:rPr>
              <a:t>Jika </a:t>
            </a:r>
            <a:r>
              <a:rPr sz="1800" spc="-10" dirty="0">
                <a:latin typeface="Carlito"/>
                <a:cs typeface="Carlito"/>
              </a:rPr>
              <a:t>website OJS kita  </a:t>
            </a:r>
            <a:r>
              <a:rPr sz="1800" spc="-5" dirty="0">
                <a:latin typeface="Carlito"/>
                <a:cs typeface="Carlito"/>
              </a:rPr>
              <a:t>tiba-tiba tidak bisa  diakses </a:t>
            </a:r>
            <a:r>
              <a:rPr sz="1800" spc="-15" dirty="0">
                <a:latin typeface="Carlito"/>
                <a:cs typeface="Carlito"/>
              </a:rPr>
              <a:t>karena </a:t>
            </a:r>
            <a:r>
              <a:rPr sz="1800" spc="-5" dirty="0">
                <a:latin typeface="Carlito"/>
                <a:cs typeface="Carlito"/>
              </a:rPr>
              <a:t>sebab  </a:t>
            </a:r>
            <a:r>
              <a:rPr sz="1800" spc="-10" dirty="0">
                <a:latin typeface="Carlito"/>
                <a:cs typeface="Carlito"/>
              </a:rPr>
              <a:t>tertentu, maka  </a:t>
            </a:r>
            <a:r>
              <a:rPr sz="1800" dirty="0">
                <a:latin typeface="Carlito"/>
                <a:cs typeface="Carlito"/>
              </a:rPr>
              <a:t>pengunjung masih</a:t>
            </a:r>
            <a:r>
              <a:rPr sz="1800" spc="-95" dirty="0">
                <a:latin typeface="Carlito"/>
                <a:cs typeface="Carlito"/>
              </a:rPr>
              <a:t> </a:t>
            </a:r>
            <a:r>
              <a:rPr sz="1800" spc="-5" dirty="0">
                <a:latin typeface="Carlito"/>
                <a:cs typeface="Carlito"/>
              </a:rPr>
              <a:t>bisa  mengakses </a:t>
            </a:r>
            <a:r>
              <a:rPr sz="1800" spc="-10" dirty="0">
                <a:latin typeface="Carlito"/>
                <a:cs typeface="Carlito"/>
              </a:rPr>
              <a:t>arsip </a:t>
            </a:r>
            <a:r>
              <a:rPr sz="1800" spc="-5" dirty="0">
                <a:latin typeface="Carlito"/>
                <a:cs typeface="Carlito"/>
              </a:rPr>
              <a:t>web  </a:t>
            </a:r>
            <a:r>
              <a:rPr sz="1800" spc="-10" dirty="0">
                <a:latin typeface="Carlito"/>
                <a:cs typeface="Carlito"/>
              </a:rPr>
              <a:t>kita </a:t>
            </a:r>
            <a:r>
              <a:rPr sz="1800" dirty="0">
                <a:latin typeface="Carlito"/>
                <a:cs typeface="Carlito"/>
              </a:rPr>
              <a:t>melalui </a:t>
            </a:r>
            <a:r>
              <a:rPr sz="1800" spc="-5" dirty="0">
                <a:latin typeface="Carlito"/>
                <a:cs typeface="Carlito"/>
              </a:rPr>
              <a:t>PKP-PN,  </a:t>
            </a:r>
            <a:r>
              <a:rPr sz="1800" spc="-10" dirty="0">
                <a:latin typeface="Carlito"/>
                <a:cs typeface="Carlito"/>
              </a:rPr>
              <a:t>LOCKSS, </a:t>
            </a:r>
            <a:r>
              <a:rPr sz="1800" spc="-15" dirty="0">
                <a:latin typeface="Carlito"/>
                <a:cs typeface="Carlito"/>
              </a:rPr>
              <a:t>atau</a:t>
            </a:r>
            <a:r>
              <a:rPr sz="1800" spc="-25" dirty="0">
                <a:latin typeface="Carlito"/>
                <a:cs typeface="Carlito"/>
              </a:rPr>
              <a:t> </a:t>
            </a:r>
            <a:r>
              <a:rPr sz="1800" spc="-15" dirty="0">
                <a:latin typeface="Carlito"/>
                <a:cs typeface="Carlito"/>
              </a:rPr>
              <a:t>CLOCKSS.</a:t>
            </a:r>
            <a:endParaRPr sz="1800" dirty="0">
              <a:latin typeface="Carlito"/>
              <a:cs typeface="Carlito"/>
            </a:endParaRPr>
          </a:p>
        </p:txBody>
      </p:sp>
      <p:pic>
        <p:nvPicPr>
          <p:cNvPr id="43010" name="Picture 2"/>
          <p:cNvPicPr>
            <a:picLocks noChangeAspect="1" noChangeArrowheads="1"/>
          </p:cNvPicPr>
          <p:nvPr/>
        </p:nvPicPr>
        <p:blipFill>
          <a:blip r:embed="rId2" cstate="print"/>
          <a:srcRect/>
          <a:stretch>
            <a:fillRect/>
          </a:stretch>
        </p:blipFill>
        <p:spPr bwMode="auto">
          <a:xfrm>
            <a:off x="4114800" y="1752600"/>
            <a:ext cx="8077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1"/>
            <a:ext cx="12192000" cy="761999"/>
          </a:xfrm>
          <a:solidFill>
            <a:srgbClr val="FFC000"/>
          </a:solidFill>
        </p:spPr>
        <p:txBody>
          <a:bodyPr/>
          <a:lstStyle/>
          <a:p>
            <a:pPr algn="ctr"/>
            <a:r>
              <a:rPr lang="en-US" sz="4400" b="1" dirty="0" smtClean="0"/>
              <a:t>Advantages of OJS 3.x</a:t>
            </a:r>
            <a:br>
              <a:rPr lang="en-US" sz="4400" b="1" dirty="0" smtClean="0"/>
            </a:br>
            <a:endParaRPr lang="en-US" sz="4400" dirty="0"/>
          </a:p>
        </p:txBody>
      </p:sp>
      <p:sp>
        <p:nvSpPr>
          <p:cNvPr id="3" name="Text Placeholder 2"/>
          <p:cNvSpPr>
            <a:spLocks noGrp="1"/>
          </p:cNvSpPr>
          <p:nvPr>
            <p:ph type="body" idx="1"/>
          </p:nvPr>
        </p:nvSpPr>
        <p:spPr>
          <a:xfrm>
            <a:off x="838200" y="1524000"/>
            <a:ext cx="11353800" cy="4739759"/>
          </a:xfrm>
        </p:spPr>
        <p:txBody>
          <a:bodyPr/>
          <a:lstStyle/>
          <a:p>
            <a:pPr marL="514350" indent="-514350">
              <a:buFont typeface="+mj-lt"/>
              <a:buAutoNum type="arabicPeriod"/>
            </a:pPr>
            <a:r>
              <a:rPr lang="en-US" sz="2800" b="1" dirty="0" smtClean="0">
                <a:latin typeface="Arial" pitchFamily="34" charset="0"/>
                <a:cs typeface="Arial" pitchFamily="34" charset="0"/>
              </a:rPr>
              <a:t>Responsive, mobile-friendly design</a:t>
            </a:r>
          </a:p>
          <a:p>
            <a:pPr marL="514350" indent="-514350">
              <a:buFont typeface="+mj-lt"/>
              <a:buAutoNum type="arabicPeriod"/>
            </a:pPr>
            <a:r>
              <a:rPr lang="en-US" sz="2800" b="1" dirty="0" smtClean="0">
                <a:latin typeface="Arial" pitchFamily="34" charset="0"/>
                <a:cs typeface="Arial" pitchFamily="34" charset="0"/>
              </a:rPr>
              <a:t>New themes</a:t>
            </a:r>
          </a:p>
          <a:p>
            <a:pPr marL="514350" indent="-514350">
              <a:buFont typeface="+mj-lt"/>
              <a:buAutoNum type="arabicPeriod"/>
            </a:pPr>
            <a:r>
              <a:rPr lang="en-US" sz="2800" b="1" dirty="0" smtClean="0">
                <a:latin typeface="Arial" pitchFamily="34" charset="0"/>
                <a:cs typeface="Arial" pitchFamily="34" charset="0"/>
              </a:rPr>
              <a:t>Flexible editorial workflow</a:t>
            </a:r>
          </a:p>
          <a:p>
            <a:pPr marL="514350" indent="-514350">
              <a:buFont typeface="+mj-lt"/>
              <a:buAutoNum type="arabicPeriod"/>
            </a:pPr>
            <a:r>
              <a:rPr lang="en-US" sz="2800" b="1" dirty="0" err="1" smtClean="0">
                <a:latin typeface="Arial" pitchFamily="34" charset="0"/>
                <a:cs typeface="Arial" pitchFamily="34" charset="0"/>
              </a:rPr>
              <a:t>Plugin</a:t>
            </a:r>
            <a:r>
              <a:rPr lang="en-US" sz="2800" b="1" dirty="0" smtClean="0">
                <a:latin typeface="Arial" pitchFamily="34" charset="0"/>
                <a:cs typeface="Arial" pitchFamily="34" charset="0"/>
              </a:rPr>
              <a:t> integration with </a:t>
            </a:r>
            <a:r>
              <a:rPr lang="en-US" sz="2800" b="1" dirty="0" err="1" smtClean="0">
                <a:latin typeface="Arial" pitchFamily="34" charset="0"/>
                <a:cs typeface="Arial" pitchFamily="34" charset="0"/>
              </a:rPr>
              <a:t>with</a:t>
            </a:r>
            <a:r>
              <a:rPr lang="en-US" sz="2800" b="1" dirty="0" smtClean="0">
                <a:latin typeface="Arial" pitchFamily="34" charset="0"/>
                <a:cs typeface="Arial" pitchFamily="34" charset="0"/>
              </a:rPr>
              <a:t> ORCID, </a:t>
            </a:r>
            <a:r>
              <a:rPr lang="en-US" sz="2800" b="1" dirty="0" err="1" smtClean="0">
                <a:latin typeface="Arial" pitchFamily="34" charset="0"/>
                <a:cs typeface="Arial" pitchFamily="34" charset="0"/>
              </a:rPr>
              <a:t>iThenticate</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Publons</a:t>
            </a:r>
            <a:r>
              <a:rPr lang="en-US" sz="2800" b="1" dirty="0" smtClean="0">
                <a:latin typeface="Arial" pitchFamily="34" charset="0"/>
                <a:cs typeface="Arial" pitchFamily="34" charset="0"/>
              </a:rPr>
              <a:t>, and other external services</a:t>
            </a:r>
          </a:p>
          <a:p>
            <a:pPr marL="514350" indent="-514350">
              <a:buFont typeface="+mj-lt"/>
              <a:buAutoNum type="arabicPeriod"/>
            </a:pPr>
            <a:r>
              <a:rPr lang="en-US" sz="2800" b="1" dirty="0" smtClean="0">
                <a:latin typeface="Arial" pitchFamily="34" charset="0"/>
                <a:cs typeface="Arial" pitchFamily="34" charset="0"/>
              </a:rPr>
              <a:t>Simplified user registration</a:t>
            </a:r>
          </a:p>
          <a:p>
            <a:pPr marL="514350" indent="-514350">
              <a:buFont typeface="+mj-lt"/>
              <a:buAutoNum type="arabicPeriod"/>
            </a:pPr>
            <a:r>
              <a:rPr lang="en-US" sz="2800" b="1" dirty="0" smtClean="0">
                <a:latin typeface="Arial" pitchFamily="34" charset="0"/>
                <a:cs typeface="Arial" pitchFamily="34" charset="0"/>
              </a:rPr>
              <a:t>Customizable roles and permissions</a:t>
            </a:r>
          </a:p>
          <a:p>
            <a:pPr marL="514350" indent="-514350">
              <a:buFont typeface="+mj-lt"/>
              <a:buAutoNum type="arabicPeriod"/>
            </a:pPr>
            <a:r>
              <a:rPr lang="en-US" sz="2800" b="1" dirty="0" smtClean="0">
                <a:latin typeface="Arial" pitchFamily="34" charset="0"/>
                <a:cs typeface="Arial" pitchFamily="34" charset="0"/>
              </a:rPr>
              <a:t>Expanded internal and usage statistics reports</a:t>
            </a:r>
          </a:p>
          <a:p>
            <a:pPr marL="514350" indent="-514350">
              <a:buFont typeface="+mj-lt"/>
              <a:buAutoNum type="arabicPeriod"/>
            </a:pPr>
            <a:r>
              <a:rPr lang="en-US" sz="2800" b="1" dirty="0" smtClean="0">
                <a:latin typeface="Arial" pitchFamily="34" charset="0"/>
                <a:cs typeface="Arial" pitchFamily="34" charset="0"/>
              </a:rPr>
              <a:t>Multilingual author name support</a:t>
            </a:r>
          </a:p>
          <a:p>
            <a:pPr marL="514350" indent="-514350">
              <a:buFont typeface="+mj-lt"/>
              <a:buAutoNum type="arabicPeriod"/>
            </a:pPr>
            <a:r>
              <a:rPr lang="en-US" sz="2800" b="1" dirty="0" smtClean="0">
                <a:latin typeface="Arial" pitchFamily="34" charset="0"/>
                <a:cs typeface="Arial" pitchFamily="34" charset="0"/>
              </a:rPr>
              <a:t>Support for thematic collections or categories of articles</a:t>
            </a:r>
          </a:p>
          <a:p>
            <a:pPr marL="514350" indent="-514350">
              <a:buFont typeface="+mj-lt"/>
              <a:buAutoNum type="arabicPeriod"/>
            </a:pPr>
            <a:endParaRPr lang="en-US" sz="2800" b="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553998"/>
          </a:xfrm>
          <a:solidFill>
            <a:schemeClr val="tx1"/>
          </a:solidFill>
        </p:spPr>
        <p:txBody>
          <a:bodyPr/>
          <a:lstStyle/>
          <a:p>
            <a:pPr algn="ctr"/>
            <a:r>
              <a:rPr lang="en-US" sz="36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2" tooltip="Go to Public Knowledge Project."/>
              </a:rPr>
              <a:t>Recomendation</a:t>
            </a:r>
            <a:r>
              <a:rPr lang="en-US" sz="36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2" tooltip="Go to Public Knowledge Project."/>
              </a:rPr>
              <a:t> Public Knowledge Project</a:t>
            </a:r>
            <a:r>
              <a:rPr lang="en-US" sz="3600" i="1" dirty="0" smtClean="0"/>
              <a:t> </a:t>
            </a:r>
            <a:endParaRPr lang="en-US" sz="3600" dirty="0"/>
          </a:p>
        </p:txBody>
      </p:sp>
      <p:sp>
        <p:nvSpPr>
          <p:cNvPr id="3" name="Text Placeholder 2"/>
          <p:cNvSpPr>
            <a:spLocks noGrp="1"/>
          </p:cNvSpPr>
          <p:nvPr>
            <p:ph type="body" idx="1"/>
          </p:nvPr>
        </p:nvSpPr>
        <p:spPr>
          <a:xfrm>
            <a:off x="838200" y="5638800"/>
            <a:ext cx="10358120" cy="307777"/>
          </a:xfrm>
          <a:noFill/>
        </p:spPr>
        <p:txBody>
          <a:bodyPr/>
          <a:lstStyle/>
          <a:p>
            <a:pPr algn="ctr"/>
            <a:r>
              <a:rPr lang="en-US" sz="2000" b="1" dirty="0" smtClean="0">
                <a:ln w="17780" cmpd="sng">
                  <a:solidFill>
                    <a:schemeClr val="tx1"/>
                  </a:solidFill>
                  <a:prstDash val="solid"/>
                  <a:miter lim="800000"/>
                </a:ln>
                <a:effectLst>
                  <a:outerShdw blurRad="50800" algn="tl" rotWithShape="0">
                    <a:srgbClr val="000000"/>
                  </a:outerShdw>
                </a:effectLst>
                <a:latin typeface="Arial" pitchFamily="34" charset="0"/>
                <a:cs typeface="Arial" pitchFamily="34" charset="0"/>
                <a:hlinkClick r:id="rId3" tooltip="https://pkp.sfu.ca/ojs/ojs_download/"/>
              </a:rPr>
              <a:t>https://pkp.sfu.ca/ojs/ojs_download/</a:t>
            </a:r>
            <a:endParaRPr lang="en-US" sz="2000" b="1" dirty="0">
              <a:ln w="17780" cmpd="sng">
                <a:solidFill>
                  <a:schemeClr val="tx1"/>
                </a:solidFill>
                <a:prstDash val="solid"/>
                <a:miter lim="800000"/>
              </a:ln>
              <a:effectLst>
                <a:outerShdw blurRad="50800" algn="tl" rotWithShape="0">
                  <a:srgbClr val="000000"/>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4"/>
          <a:srcRect/>
          <a:stretch>
            <a:fillRect/>
          </a:stretch>
        </p:blipFill>
        <p:spPr bwMode="auto">
          <a:xfrm>
            <a:off x="1219200" y="1243013"/>
            <a:ext cx="9524999" cy="439578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002791"/>
              <a:ext cx="12192000" cy="64617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143255"/>
              <a:ext cx="3860291" cy="119329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4535423"/>
              <a:ext cx="12192000" cy="80924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284476" y="5865876"/>
              <a:ext cx="3153155" cy="35052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958840" y="5865876"/>
              <a:ext cx="3133343" cy="341376"/>
            </a:xfrm>
            <a:prstGeom prst="rect">
              <a:avLst/>
            </a:prstGeom>
            <a:blipFill>
              <a:blip r:embed="rId7"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2209800" y="2514600"/>
            <a:ext cx="7921243" cy="936154"/>
          </a:xfrm>
          <a:prstGeom prst="rect">
            <a:avLst/>
          </a:prstGeom>
        </p:spPr>
        <p:txBody>
          <a:bodyPr vert="horz" wrap="square" lIns="0" tIns="12700" rIns="0" bIns="0" rtlCol="0">
            <a:spAutoFit/>
          </a:bodyPr>
          <a:lstStyle/>
          <a:p>
            <a:pPr marL="17145" algn="ctr">
              <a:lnSpc>
                <a:spcPct val="100000"/>
              </a:lnSpc>
              <a:spcBef>
                <a:spcPts val="100"/>
              </a:spcBef>
            </a:pPr>
            <a:r>
              <a:rPr b="1" smtClean="0">
                <a:ln w="17780" cmpd="sng">
                  <a:solidFill>
                    <a:schemeClr val="tx1">
                      <a:lumMod val="65000"/>
                      <a:lumOff val="3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Setup OJS  3</a:t>
            </a:r>
            <a:r>
              <a:rPr lang="en-US" b="1" dirty="0" smtClean="0">
                <a:ln w="17780" cmpd="sng">
                  <a:solidFill>
                    <a:schemeClr val="tx1">
                      <a:lumMod val="65000"/>
                      <a:lumOff val="3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.3.0.8</a:t>
            </a:r>
            <a:endParaRPr spc="-29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750824"/>
            <a:ext cx="5513705" cy="696595"/>
          </a:xfrm>
          <a:prstGeom prst="rect">
            <a:avLst/>
          </a:prstGeom>
        </p:spPr>
        <p:txBody>
          <a:bodyPr vert="horz" wrap="square" lIns="0" tIns="13335" rIns="0" bIns="0" rtlCol="0">
            <a:spAutoFit/>
          </a:bodyPr>
          <a:lstStyle/>
          <a:p>
            <a:pPr marL="12700">
              <a:lnSpc>
                <a:spcPct val="100000"/>
              </a:lnSpc>
              <a:spcBef>
                <a:spcPts val="105"/>
              </a:spcBef>
            </a:pPr>
            <a:r>
              <a:rPr sz="4400" spc="-285" dirty="0"/>
              <a:t>Sebelum </a:t>
            </a:r>
            <a:r>
              <a:rPr sz="4400" spc="-135" dirty="0"/>
              <a:t>Memulai</a:t>
            </a:r>
            <a:r>
              <a:rPr sz="4400" spc="-275" dirty="0"/>
              <a:t> </a:t>
            </a:r>
            <a:r>
              <a:rPr sz="4400" spc="-270" dirty="0"/>
              <a:t>Setup</a:t>
            </a:r>
            <a:endParaRPr sz="4400"/>
          </a:p>
        </p:txBody>
      </p:sp>
      <p:sp>
        <p:nvSpPr>
          <p:cNvPr id="3" name="object 3"/>
          <p:cNvSpPr txBox="1"/>
          <p:nvPr/>
        </p:nvSpPr>
        <p:spPr>
          <a:xfrm>
            <a:off x="916939" y="1793493"/>
            <a:ext cx="5022215" cy="2548133"/>
          </a:xfrm>
          <a:prstGeom prst="rect">
            <a:avLst/>
          </a:prstGeom>
        </p:spPr>
        <p:txBody>
          <a:bodyPr vert="horz" wrap="square" lIns="0" tIns="59690" rIns="0" bIns="0" rtlCol="0">
            <a:spAutoFit/>
          </a:bodyPr>
          <a:lstStyle/>
          <a:p>
            <a:pPr marL="241300" marR="222250" indent="-228600">
              <a:lnSpc>
                <a:spcPts val="3030"/>
              </a:lnSpc>
              <a:spcBef>
                <a:spcPts val="470"/>
              </a:spcBef>
              <a:buFont typeface="Arial"/>
              <a:buChar char="•"/>
              <a:tabLst>
                <a:tab pos="241300" algn="l"/>
              </a:tabLst>
            </a:pPr>
            <a:r>
              <a:rPr sz="2800" spc="-20" dirty="0">
                <a:latin typeface="Carlito"/>
                <a:cs typeface="Carlito"/>
              </a:rPr>
              <a:t>Pastikan </a:t>
            </a:r>
            <a:r>
              <a:rPr sz="2800" spc="-10" dirty="0">
                <a:latin typeface="Carlito"/>
                <a:cs typeface="Carlito"/>
              </a:rPr>
              <a:t>telah </a:t>
            </a:r>
            <a:r>
              <a:rPr sz="2800" spc="-15" dirty="0">
                <a:latin typeface="Carlito"/>
                <a:cs typeface="Carlito"/>
              </a:rPr>
              <a:t>terinstall </a:t>
            </a:r>
            <a:r>
              <a:rPr sz="2800" spc="-20" dirty="0">
                <a:latin typeface="Carlito"/>
                <a:cs typeface="Carlito"/>
              </a:rPr>
              <a:t>OJS </a:t>
            </a:r>
            <a:r>
              <a:rPr sz="2800" spc="-5" dirty="0">
                <a:latin typeface="Carlito"/>
                <a:cs typeface="Carlito"/>
              </a:rPr>
              <a:t>3 </a:t>
            </a:r>
            <a:r>
              <a:rPr sz="2800" spc="-10" dirty="0">
                <a:latin typeface="Carlito"/>
                <a:cs typeface="Carlito"/>
              </a:rPr>
              <a:t>di  </a:t>
            </a:r>
            <a:r>
              <a:rPr sz="2800" spc="-5" dirty="0">
                <a:latin typeface="Carlito"/>
                <a:cs typeface="Carlito"/>
              </a:rPr>
              <a:t>server</a:t>
            </a:r>
            <a:endParaRPr sz="2800" dirty="0">
              <a:latin typeface="Carlito"/>
              <a:cs typeface="Carlito"/>
            </a:endParaRPr>
          </a:p>
          <a:p>
            <a:pPr marL="241300" indent="-228600">
              <a:lnSpc>
                <a:spcPts val="3190"/>
              </a:lnSpc>
              <a:spcBef>
                <a:spcPts val="625"/>
              </a:spcBef>
              <a:buFont typeface="Arial"/>
              <a:buChar char="•"/>
              <a:tabLst>
                <a:tab pos="241300" algn="l"/>
              </a:tabLst>
            </a:pPr>
            <a:r>
              <a:rPr sz="2800" spc="-5" dirty="0">
                <a:latin typeface="Carlito"/>
                <a:cs typeface="Carlito"/>
              </a:rPr>
              <a:t>Memiliki </a:t>
            </a:r>
            <a:r>
              <a:rPr sz="2800" b="1" spc="-20" dirty="0">
                <a:latin typeface="Carlito"/>
                <a:cs typeface="Carlito"/>
              </a:rPr>
              <a:t>Role </a:t>
            </a:r>
            <a:r>
              <a:rPr sz="2800" b="1" spc="-5" dirty="0">
                <a:latin typeface="Carlito"/>
                <a:cs typeface="Carlito"/>
              </a:rPr>
              <a:t>as</a:t>
            </a:r>
            <a:r>
              <a:rPr sz="2800" b="1" spc="35" dirty="0">
                <a:latin typeface="Carlito"/>
                <a:cs typeface="Carlito"/>
              </a:rPr>
              <a:t> </a:t>
            </a:r>
            <a:r>
              <a:rPr sz="2800" b="1" spc="-5" dirty="0" smtClean="0">
                <a:latin typeface="Carlito"/>
                <a:cs typeface="Carlito"/>
              </a:rPr>
              <a:t>Admin/</a:t>
            </a:r>
            <a:r>
              <a:rPr sz="2800" b="1" spc="-5" dirty="0" err="1" smtClean="0">
                <a:latin typeface="Carlito"/>
                <a:cs typeface="Carlito"/>
              </a:rPr>
              <a:t>Jurnal</a:t>
            </a:r>
            <a:r>
              <a:rPr sz="2800" b="1" spc="-5" dirty="0" smtClean="0">
                <a:latin typeface="Carlito"/>
                <a:cs typeface="Carlito"/>
              </a:rPr>
              <a:t> Manager</a:t>
            </a:r>
            <a:endParaRPr sz="2800" dirty="0">
              <a:latin typeface="Carlito"/>
              <a:cs typeface="Carlito"/>
            </a:endParaRPr>
          </a:p>
          <a:p>
            <a:pPr marL="241300">
              <a:lnSpc>
                <a:spcPts val="3190"/>
              </a:lnSpc>
            </a:pPr>
            <a:r>
              <a:rPr sz="2800" spc="-5" dirty="0">
                <a:latin typeface="Carlito"/>
                <a:cs typeface="Carlito"/>
              </a:rPr>
              <a:t>(Username </a:t>
            </a:r>
            <a:r>
              <a:rPr sz="2800" spc="-10" dirty="0">
                <a:latin typeface="Carlito"/>
                <a:cs typeface="Carlito"/>
              </a:rPr>
              <a:t>dan </a:t>
            </a:r>
            <a:r>
              <a:rPr sz="2800" spc="-20" dirty="0">
                <a:latin typeface="Carlito"/>
                <a:cs typeface="Carlito"/>
              </a:rPr>
              <a:t>Password</a:t>
            </a:r>
            <a:r>
              <a:rPr sz="2800" spc="25" dirty="0">
                <a:latin typeface="Carlito"/>
                <a:cs typeface="Carlito"/>
              </a:rPr>
              <a:t> </a:t>
            </a:r>
            <a:r>
              <a:rPr sz="2800" spc="-5" dirty="0">
                <a:latin typeface="Carlito"/>
                <a:cs typeface="Carlito"/>
              </a:rPr>
              <a:t>admin</a:t>
            </a:r>
            <a:r>
              <a:rPr sz="2800" spc="-5" dirty="0" smtClean="0">
                <a:latin typeface="Carlito"/>
                <a:cs typeface="Carlito"/>
              </a:rPr>
              <a:t>)</a:t>
            </a:r>
            <a:endParaRPr sz="2800" dirty="0">
              <a:latin typeface="Carlito"/>
              <a:cs typeface="Carlito"/>
            </a:endParaRPr>
          </a:p>
        </p:txBody>
      </p:sp>
      <p:pic>
        <p:nvPicPr>
          <p:cNvPr id="1026" name="Picture 2"/>
          <p:cNvPicPr>
            <a:picLocks noChangeAspect="1" noChangeArrowheads="1"/>
          </p:cNvPicPr>
          <p:nvPr/>
        </p:nvPicPr>
        <p:blipFill>
          <a:blip r:embed="rId2" cstate="print"/>
          <a:srcRect/>
          <a:stretch>
            <a:fillRect/>
          </a:stretch>
        </p:blipFill>
        <p:spPr bwMode="auto">
          <a:xfrm>
            <a:off x="6096000" y="1828800"/>
            <a:ext cx="6096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59E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TotalTime>
  <Words>1293</Words>
  <Application>Microsoft Office PowerPoint</Application>
  <PresentationFormat>Custom</PresentationFormat>
  <Paragraphs>199</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PROFIL</vt:lpstr>
      <vt:lpstr>Setup OJS  3</vt:lpstr>
      <vt:lpstr>Tentang OJS  </vt:lpstr>
      <vt:lpstr>Perbedaan OJS 3.x dan 2.x</vt:lpstr>
      <vt:lpstr>Advantages of OJS 3.x </vt:lpstr>
      <vt:lpstr>Recomendation Public Knowledge Project </vt:lpstr>
      <vt:lpstr>Setup OJS  3.3.0.8</vt:lpstr>
      <vt:lpstr>Sebelum Memulai Setup</vt:lpstr>
      <vt:lpstr>Memulai Setup</vt:lpstr>
      <vt:lpstr>Setting -&gt; Jurnal -&gt; Masthead</vt:lpstr>
      <vt:lpstr>Setting -&gt; Jurnal -&gt; Masthead</vt:lpstr>
      <vt:lpstr>HASIL TAMPILAN JOURNAL SUMMARY DAN EDITORIAL TEAM</vt:lpstr>
      <vt:lpstr>Setting -&gt; Jurnal -&gt; Masthead</vt:lpstr>
      <vt:lpstr>HASIL TAMPILAN ABOUT JOURNAL</vt:lpstr>
      <vt:lpstr>Setting -&gt; Journal -&gt; Contact</vt:lpstr>
      <vt:lpstr>HASIL TAMPILAN PRINCIPAL CONTACT DAN SUPPORT CONTACT</vt:lpstr>
      <vt:lpstr>Setting -&gt; Jurnal -&gt; Section</vt:lpstr>
      <vt:lpstr>Setting -&gt; Website -&gt; Appearance -&gt; Theme</vt:lpstr>
      <vt:lpstr>Setting -&gt; Website -&gt; Appearance -&gt; Setup</vt:lpstr>
      <vt:lpstr>Setting -&gt; Website -&gt; Appearance -&gt; Advanced</vt:lpstr>
      <vt:lpstr>HASIL TAMPILAN FAVICON DAN ADDITIONAL CONTENT</vt:lpstr>
      <vt:lpstr>Setting -&gt; Website -&gt; Setup -&gt; Information</vt:lpstr>
      <vt:lpstr>Slide 24</vt:lpstr>
      <vt:lpstr>Slide 25</vt:lpstr>
      <vt:lpstr>Slide 26</vt:lpstr>
      <vt:lpstr>Slide 27</vt:lpstr>
      <vt:lpstr>Slide 28</vt:lpstr>
      <vt:lpstr>Slide 29</vt:lpstr>
      <vt:lpstr>Slide 30</vt:lpstr>
      <vt:lpstr>Slide 31</vt:lpstr>
      <vt:lpstr>Setting -&gt; Website -&gt; Plugins</vt:lpstr>
      <vt:lpstr>Setting -&gt; Website -&gt; Plugins -&gt; Custom Block Manager</vt:lpstr>
      <vt:lpstr>Membuat Custom Block</vt:lpstr>
      <vt:lpstr>Setting -&gt; Website -&gt; Static Pages</vt:lpstr>
      <vt:lpstr>Setting -&gt; Website -&gt; Static Pages</vt:lpstr>
      <vt:lpstr>Slide 37</vt:lpstr>
      <vt:lpstr>Slide 38</vt:lpstr>
      <vt:lpstr>Slide 39</vt:lpstr>
      <vt:lpstr>Slide 40</vt:lpstr>
      <vt:lpstr>Slide 41</vt:lpstr>
      <vt:lpstr>Slide 42</vt:lpstr>
      <vt:lpstr>Slide 43</vt:lpstr>
      <vt:lpstr>Setting -&gt; Workflow -&gt; Review</vt:lpstr>
      <vt:lpstr>Membuat Form Review</vt:lpstr>
      <vt:lpstr>Membuat Form Review</vt:lpstr>
      <vt:lpstr>Setting -&gt; Distribution</vt:lpstr>
      <vt:lpstr>Slide 48</vt:lpstr>
      <vt:lpstr>Setting -&gt; Distribution -&gt; Payments</vt:lpstr>
      <vt:lpstr>Setting -&gt; Distribution -&gt; Access</vt:lpstr>
      <vt:lpstr>Setting -&gt; Distribution -&gt; Archiving</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Reviewer 2</cp:lastModifiedBy>
  <cp:revision>36</cp:revision>
  <dcterms:created xsi:type="dcterms:W3CDTF">2021-08-04T04:50:26Z</dcterms:created>
  <dcterms:modified xsi:type="dcterms:W3CDTF">2021-09-27T09:49:33Z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2020-08-11T00:00:00Z</vt:filetime>
  </property>
  <property fmtid="{D5CDD505-2E9C-101B-9397-08002B2CF9AE}" pid="3" name="Creator">
    <vt:lpwstr>Microsoft® PowerPoint® for Office 365</vt:lpwstr>
  </property>
  <property fmtid="{D5CDD505-2E9C-101B-9397-08002B2CF9AE}" pid="4" name="LastSaved">
    <vt:filetime>2021-08-04T00:00:00Z</vt:filetime>
  </property>
</Properties>
</file>