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0" r:id="rId2"/>
    <p:sldId id="261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58" r:id="rId19"/>
  </p:sldIdLst>
  <p:sldSz cx="12192000" cy="6858000"/>
  <p:notesSz cx="6858000" cy="9144000"/>
  <p:defaultTextStyle>
    <a:defPPr>
      <a:defRPr lang="id-ID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1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62C470F0-8043-46F8-A456-8D238F4BE4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2FEBFAA-3286-4A8F-9FC1-624BA2D44B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8991B-4F9D-46B9-8BCA-FD227370727B}" type="datetimeFigureOut">
              <a:rPr lang="id-ID" smtClean="0"/>
              <a:t>18/01/2021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6FF45A2-30B9-4025-804F-ED73BC58E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1A01158-3BF4-417C-B720-20ED1C966E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A9A83-A6AF-49DA-A108-7F8EC3460EA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7246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D20BC-95AF-467A-86C7-5237757BD802}" type="datetimeFigureOut">
              <a:rPr lang="id-ID" smtClean="0"/>
              <a:t>18/01/2021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93489-51BC-43CB-8D4C-17A31021184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794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Mendeley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metadata </a:t>
            </a:r>
            <a:r>
              <a:rPr lang="en-US" dirty="0" err="1"/>
              <a:t>dari</a:t>
            </a:r>
            <a:r>
              <a:rPr lang="en-US" dirty="0"/>
              <a:t> file yang </a:t>
            </a:r>
            <a:r>
              <a:rPr lang="en-US" dirty="0" err="1"/>
              <a:t>ditambahkan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Mendeley, </a:t>
            </a:r>
            <a:r>
              <a:rPr lang="en-US" dirty="0" err="1"/>
              <a:t>sehingga</a:t>
            </a:r>
            <a:r>
              <a:rPr lang="en-US" dirty="0"/>
              <a:t> Mendeley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mengkategorikannya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.</a:t>
            </a:r>
          </a:p>
          <a:p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referensi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mengkategorikan</a:t>
            </a:r>
            <a:r>
              <a:rPr lang="en-US" dirty="0"/>
              <a:t> </a:t>
            </a:r>
            <a:r>
              <a:rPr lang="en-US" dirty="0" err="1"/>
              <a:t>referensi</a:t>
            </a:r>
            <a:r>
              <a:rPr lang="en-US" dirty="0"/>
              <a:t> yang </a:t>
            </a:r>
            <a:r>
              <a:rPr lang="en-US" dirty="0" err="1"/>
              <a:t>masuk</a:t>
            </a:r>
            <a:r>
              <a:rPr lang="en-US" dirty="0"/>
              <a:t> (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pencarian</a:t>
            </a:r>
            <a:r>
              <a:rPr lang="en-US" dirty="0"/>
              <a:t>)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memanggilnya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dibutuhkan</a:t>
            </a:r>
            <a:r>
              <a:rPr lang="en-US" dirty="0"/>
              <a:t>.</a:t>
            </a:r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Mendeley,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diwajibkan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akun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. </a:t>
            </a:r>
            <a:r>
              <a:rPr lang="en-US" dirty="0" err="1"/>
              <a:t>Akun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nantinya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2GB dan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diakses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dan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referensi-referensi</a:t>
            </a:r>
            <a:r>
              <a:rPr lang="en-US" dirty="0"/>
              <a:t> yang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butuhkan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. 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D26C0-95AA-4DD7-9F01-D3956E4F6E82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8807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D26C0-95AA-4DD7-9F01-D3956E4F6E82}" type="slidenum">
              <a:rPr lang="en-ID" smtClean="0"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76495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Jika</a:t>
            </a:r>
            <a:r>
              <a:rPr lang="en-US" dirty="0"/>
              <a:t> di web </a:t>
            </a:r>
            <a:r>
              <a:rPr lang="en-US" dirty="0" err="1"/>
              <a:t>ada</a:t>
            </a:r>
            <a:r>
              <a:rPr lang="en-US" dirty="0"/>
              <a:t> data </a:t>
            </a:r>
            <a:r>
              <a:rPr lang="en-US" dirty="0" err="1"/>
              <a:t>terbaru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mengunduhnya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server </a:t>
            </a:r>
            <a:r>
              <a:rPr lang="en-US" dirty="0" err="1"/>
              <a:t>mendeley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di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data </a:t>
            </a:r>
            <a:r>
              <a:rPr lang="en-US" dirty="0" err="1"/>
              <a:t>terbaru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mengunggahnya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server </a:t>
            </a:r>
            <a:r>
              <a:rPr lang="en-US" dirty="0" err="1"/>
              <a:t>mendeley</a:t>
            </a:r>
            <a:r>
              <a:rPr lang="en-US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 err="1"/>
              <a:t>Jika</a:t>
            </a:r>
            <a:r>
              <a:rPr lang="en-US" sz="1200" dirty="0"/>
              <a:t> </a:t>
            </a:r>
            <a:r>
              <a:rPr lang="en-US" sz="1200" dirty="0" err="1"/>
              <a:t>ada</a:t>
            </a:r>
            <a:r>
              <a:rPr lang="en-US" sz="1200" dirty="0"/>
              <a:t> </a:t>
            </a:r>
            <a:r>
              <a:rPr lang="en-US" sz="1200" i="1" dirty="0"/>
              <a:t>file</a:t>
            </a:r>
            <a:r>
              <a:rPr lang="en-US" sz="1200" dirty="0"/>
              <a:t> </a:t>
            </a:r>
            <a:r>
              <a:rPr lang="en-US" sz="1200" dirty="0" err="1"/>
              <a:t>baru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i="1" dirty="0"/>
              <a:t>folder</a:t>
            </a:r>
            <a:r>
              <a:rPr lang="en-US" sz="1200" dirty="0"/>
              <a:t> </a:t>
            </a:r>
            <a:r>
              <a:rPr lang="en-US" sz="1200" dirty="0" err="1"/>
              <a:t>tersebut</a:t>
            </a:r>
            <a:r>
              <a:rPr lang="en-US" sz="1200" dirty="0"/>
              <a:t>, </a:t>
            </a:r>
            <a:r>
              <a:rPr lang="en-US" sz="1200" dirty="0" err="1"/>
              <a:t>maka</a:t>
            </a:r>
            <a:r>
              <a:rPr lang="en-US" sz="1200" dirty="0"/>
              <a:t> Mendeley </a:t>
            </a:r>
            <a:r>
              <a:rPr lang="en-US" sz="1200" dirty="0" err="1"/>
              <a:t>secara</a:t>
            </a:r>
            <a:r>
              <a:rPr lang="en-US" sz="1200" dirty="0"/>
              <a:t> </a:t>
            </a:r>
            <a:r>
              <a:rPr lang="en-US" sz="1200" dirty="0" err="1"/>
              <a:t>otomatis</a:t>
            </a:r>
            <a:r>
              <a:rPr lang="en-US" sz="1200" dirty="0"/>
              <a:t> </a:t>
            </a:r>
            <a:r>
              <a:rPr lang="en-US" sz="1200" dirty="0" err="1"/>
              <a:t>menambahkan</a:t>
            </a:r>
            <a:r>
              <a:rPr lang="en-US" sz="1200" dirty="0"/>
              <a:t> </a:t>
            </a:r>
            <a:r>
              <a:rPr lang="en-US" sz="1200" i="1" dirty="0"/>
              <a:t>file</a:t>
            </a:r>
            <a:r>
              <a:rPr lang="en-US" sz="1200" dirty="0"/>
              <a:t> </a:t>
            </a:r>
            <a:r>
              <a:rPr lang="en-US" sz="1200" dirty="0" err="1"/>
              <a:t>tersebut</a:t>
            </a:r>
            <a:r>
              <a:rPr lang="en-US" sz="1200" dirty="0"/>
              <a:t> </a:t>
            </a:r>
            <a:r>
              <a:rPr lang="en-US" sz="1200" dirty="0" err="1"/>
              <a:t>ke</a:t>
            </a:r>
            <a:r>
              <a:rPr lang="en-US" sz="1200" dirty="0"/>
              <a:t> daftar.</a:t>
            </a:r>
          </a:p>
          <a:p>
            <a:pPr marL="228600" indent="-228600">
              <a:buAutoNum type="arabicPeriod"/>
            </a:pP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D26C0-95AA-4DD7-9F01-D3956E4F6E82}" type="slidenum">
              <a:rPr lang="en-ID" smtClean="0"/>
              <a:t>16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1314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D26C0-95AA-4DD7-9F01-D3956E4F6E82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65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D26C0-95AA-4DD7-9F01-D3956E4F6E82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43213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Setelah </a:t>
            </a:r>
            <a:r>
              <a:rPr lang="en-US" dirty="0" err="1"/>
              <a:t>menambahkan</a:t>
            </a:r>
            <a:r>
              <a:rPr lang="en-US" dirty="0"/>
              <a:t> </a:t>
            </a:r>
            <a:r>
              <a:rPr lang="en-US" dirty="0" err="1"/>
              <a:t>referensi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manual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file,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sinkronisasi</a:t>
            </a:r>
            <a:r>
              <a:rPr lang="en-US" dirty="0"/>
              <a:t> agar data-</a:t>
            </a:r>
            <a:r>
              <a:rPr lang="en-US" dirty="0" err="1"/>
              <a:t>datanya</a:t>
            </a:r>
            <a:r>
              <a:rPr lang="en-US" dirty="0"/>
              <a:t> </a:t>
            </a:r>
            <a:r>
              <a:rPr lang="en-US" dirty="0" err="1"/>
              <a:t>tersimpan</a:t>
            </a:r>
            <a:r>
              <a:rPr lang="en-US" dirty="0"/>
              <a:t> di web.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D26C0-95AA-4DD7-9F01-D3956E4F6E82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57435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D26C0-95AA-4DD7-9F01-D3956E4F6E82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7975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Terkadang</a:t>
            </a:r>
            <a:r>
              <a:rPr lang="en-US" dirty="0"/>
              <a:t>, </a:t>
            </a:r>
            <a:r>
              <a:rPr lang="en-US" dirty="0" err="1"/>
              <a:t>sewaktu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menambahkan</a:t>
            </a:r>
            <a:r>
              <a:rPr lang="en-US" dirty="0"/>
              <a:t> </a:t>
            </a:r>
            <a:r>
              <a:rPr lang="en-US" dirty="0" err="1"/>
              <a:t>referensi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file,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detail </a:t>
            </a:r>
            <a:r>
              <a:rPr lang="en-US" dirty="0" err="1"/>
              <a:t>referensinya</a:t>
            </a:r>
            <a:r>
              <a:rPr lang="en-US" dirty="0"/>
              <a:t> yang </a:t>
            </a:r>
            <a:r>
              <a:rPr lang="en-US" dirty="0" err="1"/>
              <a:t>kosong</a:t>
            </a:r>
            <a:r>
              <a:rPr lang="en-US" dirty="0"/>
              <a:t>. Kita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mengisinya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manual agar </a:t>
            </a:r>
            <a:r>
              <a:rPr lang="en-US" dirty="0" err="1"/>
              <a:t>nanti</a:t>
            </a:r>
            <a:r>
              <a:rPr lang="en-US" dirty="0"/>
              <a:t> </a:t>
            </a:r>
            <a:r>
              <a:rPr lang="en-US" dirty="0" err="1"/>
              <a:t>sewaktu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pengutipan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daftar </a:t>
            </a:r>
            <a:r>
              <a:rPr lang="en-US" dirty="0" err="1"/>
              <a:t>pustaka</a:t>
            </a:r>
            <a:r>
              <a:rPr lang="en-US" dirty="0"/>
              <a:t>, </a:t>
            </a:r>
            <a:r>
              <a:rPr lang="en-US" dirty="0" err="1"/>
              <a:t>informasinya</a:t>
            </a:r>
            <a:r>
              <a:rPr lang="en-US" dirty="0"/>
              <a:t> yang </a:t>
            </a:r>
            <a:r>
              <a:rPr lang="en-US" dirty="0" err="1"/>
              <a:t>ditampilkan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D26C0-95AA-4DD7-9F01-D3956E4F6E82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85160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D26C0-95AA-4DD7-9F01-D3956E4F6E82}" type="slidenum">
              <a:rPr lang="en-ID" smtClean="0"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2409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D26C0-95AA-4DD7-9F01-D3956E4F6E82}" type="slidenum">
              <a:rPr lang="en-ID" smtClean="0"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50637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D26C0-95AA-4DD7-9F01-D3956E4F6E82}" type="slidenum">
              <a:rPr lang="en-ID" smtClean="0"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76697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0">
          <a:gsLst>
            <a:gs pos="0">
              <a:srgbClr val="FFF3CD"/>
            </a:gs>
            <a:gs pos="74001">
              <a:srgbClr val="A7CBDF"/>
            </a:gs>
            <a:gs pos="83000">
              <a:srgbClr val="A7CBDF"/>
            </a:gs>
            <a:gs pos="100000">
              <a:srgbClr val="C4DCE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974CFC-EBEA-4C98-B2D0-77A29CBCD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3300"/>
            <a:ext cx="1219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D1ED4AA3-5142-41A6-A8B5-909E5F6F3A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650" b="26179"/>
          <a:stretch/>
        </p:blipFill>
        <p:spPr>
          <a:xfrm>
            <a:off x="0" y="142875"/>
            <a:ext cx="3860800" cy="1193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6F763F2-16CF-4301-85AF-1970013AF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5488"/>
            <a:ext cx="12192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648947"/>
            <a:ext cx="9144000" cy="186101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YOUR TITLE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93298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Affiliation</a:t>
            </a:r>
            <a:endParaRPr lang="id-ID" dirty="0"/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FB8A55BB-8AE2-44F9-9268-5460FD4D182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14" y="5866423"/>
            <a:ext cx="3153772" cy="35041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89BBADB-75BE-4712-BC2E-F91D5791874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541" y="5866423"/>
            <a:ext cx="3133350" cy="34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2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457D49D-197A-4769-83B3-BAE46B487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8">
            <a:extLst>
              <a:ext uri="{FF2B5EF4-FFF2-40B4-BE49-F238E27FC236}">
                <a16:creationId xmlns="" xmlns:a16="http://schemas.microsoft.com/office/drawing/2014/main" id="{4B4496DC-79CB-441E-A508-877288436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863"/>
            <a:ext cx="121920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2296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6221"/>
            <a:ext cx="10515600" cy="4170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pic>
        <p:nvPicPr>
          <p:cNvPr id="6" name="Graphic 4">
            <a:extLst>
              <a:ext uri="{FF2B5EF4-FFF2-40B4-BE49-F238E27FC236}">
                <a16:creationId xmlns="" xmlns:a16="http://schemas.microsoft.com/office/drawing/2014/main" id="{85CE5CE8-C2A1-4489-8457-BAE5B1F009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1650" b="26179"/>
          <a:stretch/>
        </p:blipFill>
        <p:spPr>
          <a:xfrm>
            <a:off x="10381966" y="5897122"/>
            <a:ext cx="1810034" cy="55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4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C09E74D7-0B20-48F7-9C73-B51B06F31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8">
            <a:extLst>
              <a:ext uri="{FF2B5EF4-FFF2-40B4-BE49-F238E27FC236}">
                <a16:creationId xmlns="" xmlns:a16="http://schemas.microsoft.com/office/drawing/2014/main" id="{0F579795-72A4-4CDF-B903-EEBC06FF6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863"/>
            <a:ext cx="121920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6440"/>
            <a:ext cx="10515600" cy="10442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pic>
        <p:nvPicPr>
          <p:cNvPr id="7" name="Graphic 4">
            <a:extLst>
              <a:ext uri="{FF2B5EF4-FFF2-40B4-BE49-F238E27FC236}">
                <a16:creationId xmlns="" xmlns:a16="http://schemas.microsoft.com/office/drawing/2014/main" id="{C7ECDEF9-DBB2-4960-A94C-5C2DCF95A7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1650" b="26179"/>
          <a:stretch/>
        </p:blipFill>
        <p:spPr>
          <a:xfrm>
            <a:off x="10381966" y="5897122"/>
            <a:ext cx="1810034" cy="55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9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PPTR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>
            <a:extLst>
              <a:ext uri="{FF2B5EF4-FFF2-40B4-BE49-F238E27FC236}">
                <a16:creationId xmlns="" xmlns:a16="http://schemas.microsoft.com/office/drawing/2014/main" id="{4DD22D8E-6AD4-4C65-8B4F-B706BCE15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863"/>
            <a:ext cx="121920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phic 4">
            <a:extLst>
              <a:ext uri="{FF2B5EF4-FFF2-40B4-BE49-F238E27FC236}">
                <a16:creationId xmlns="" xmlns:a16="http://schemas.microsoft.com/office/drawing/2014/main" id="{C65D4995-E235-4346-B26B-9AD0828213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650" b="26179"/>
          <a:stretch/>
        </p:blipFill>
        <p:spPr>
          <a:xfrm>
            <a:off x="2413000" y="1536700"/>
            <a:ext cx="7366000" cy="22764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E50BEAA-CE52-4C90-9F54-AC5E62994391}"/>
              </a:ext>
            </a:extLst>
          </p:cNvPr>
          <p:cNvSpPr/>
          <p:nvPr/>
        </p:nvSpPr>
        <p:spPr>
          <a:xfrm>
            <a:off x="3307581" y="3734157"/>
            <a:ext cx="557684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“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Berbagi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,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Giatkan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Publikasi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”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2D45C4B-CA23-45C1-9DCD-B95AED17A5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7" y="4863507"/>
            <a:ext cx="3683659" cy="4144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4F63563-FBC0-4AC5-894D-6EBCA1433C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678" y="4882015"/>
            <a:ext cx="4085355" cy="4392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7106F8EF-6D4F-402F-A787-4AD7C333943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182" y="4899959"/>
            <a:ext cx="2625939" cy="37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631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85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B8A6FDE4-4A3B-4ADA-AC2D-CFCF122B98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title style</a:t>
            </a:r>
            <a:endParaRPr lang="id-ID" altLang="id-ID"/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B7642D45-3144-4636-8C91-C630768749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  <a:endParaRPr lang="id-ID" alt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3.PNG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3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3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ekosumartono@pdmbengkulu.org" TargetMode="External"/><Relationship Id="rId3" Type="http://schemas.openxmlformats.org/officeDocument/2006/relationships/image" Target="../media/image20.png"/><Relationship Id="rId7" Type="http://schemas.openxmlformats.org/officeDocument/2006/relationships/hyperlink" Target="mailto:ekosumartono@unived.ac.id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ekosumartono@relawanjurnal.id" TargetMode="External"/><Relationship Id="rId11" Type="http://schemas.openxmlformats.org/officeDocument/2006/relationships/image" Target="../media/image21.jpeg"/><Relationship Id="rId5" Type="http://schemas.openxmlformats.org/officeDocument/2006/relationships/hyperlink" Target="https://sinta.ristekbrin.go.id/authors/detail?id=5972997&amp;view=overview" TargetMode="External"/><Relationship Id="rId10" Type="http://schemas.openxmlformats.org/officeDocument/2006/relationships/hyperlink" Target="https://scholar.google.co.id/citations?hl=id&amp;user=koo40pQAAAAJ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s://orcid.org/0000-0001-6113-865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mendeleyunduh" TargetMode="External"/><Relationship Id="rId2" Type="http://schemas.openxmlformats.org/officeDocument/2006/relationships/hyperlink" Target="http://bit.ly/mendeleydafta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bit.ly/mendeleywebplugi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003300"/>
            <a:ext cx="12192000" cy="645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42240"/>
            <a:ext cx="3860800" cy="1193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4536440"/>
            <a:ext cx="12192000" cy="807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83460" y="5867400"/>
            <a:ext cx="3154680" cy="3505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58840" y="5867400"/>
            <a:ext cx="3134360" cy="3403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19020" y="6360160"/>
            <a:ext cx="919480" cy="322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790690" y="243840"/>
            <a:ext cx="4399878" cy="502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33780">
              <a:lnSpc>
                <a:spcPts val="1935"/>
              </a:lnSpc>
              <a:spcBef>
                <a:spcPts val="96"/>
              </a:spcBef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4855" y="1498335"/>
            <a:ext cx="10462289" cy="11600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spcBef>
                <a:spcPts val="229"/>
              </a:spcBef>
            </a:pPr>
            <a:r>
              <a:rPr lang="en-US" sz="6000" b="1" dirty="0" smtClean="0">
                <a:solidFill>
                  <a:srgbClr val="FF0000"/>
                </a:solidFill>
                <a:latin typeface="Adobe Garamond Pro Bold" pitchFamily="18" charset="0"/>
              </a:rPr>
              <a:t>MENDELEY</a:t>
            </a:r>
            <a:r>
              <a:rPr lang="en-US" sz="2400" b="1" dirty="0">
                <a:solidFill>
                  <a:srgbClr val="FF0000"/>
                </a:solidFill>
                <a:latin typeface="Adobe Garamond Pro Bold" pitchFamily="18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Adobe Garamond Pro Bold" pitchFamily="18" charset="0"/>
              </a:rPr>
            </a:br>
            <a:r>
              <a:rPr lang="en-US" sz="2400" b="1" dirty="0" err="1">
                <a:solidFill>
                  <a:srgbClr val="FF0000"/>
                </a:solidFill>
                <a:latin typeface="Adobe Garamond Pro Bold" pitchFamily="18" charset="0"/>
              </a:rPr>
              <a:t>Sebagai</a:t>
            </a:r>
            <a:r>
              <a:rPr lang="en-US" sz="2400" b="1" dirty="0">
                <a:solidFill>
                  <a:srgbClr val="FF0000"/>
                </a:solidFill>
                <a:latin typeface="Adobe Garamond Pro Bold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dobe Garamond Pro Bold" pitchFamily="18" charset="0"/>
              </a:rPr>
              <a:t>Aplikasi</a:t>
            </a:r>
            <a:r>
              <a:rPr lang="en-US" sz="2400" b="1" dirty="0">
                <a:solidFill>
                  <a:srgbClr val="FF0000"/>
                </a:solidFill>
                <a:latin typeface="Adobe Garamond Pro Bold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dobe Garamond Pro Bold" pitchFamily="18" charset="0"/>
              </a:rPr>
              <a:t>Sitasi</a:t>
            </a:r>
            <a:r>
              <a:rPr lang="en-US" sz="2400" b="1" dirty="0">
                <a:solidFill>
                  <a:srgbClr val="FF0000"/>
                </a:solidFill>
                <a:latin typeface="Adobe Garamond Pro Bold" pitchFamily="18" charset="0"/>
              </a:rPr>
              <a:t> &amp;</a:t>
            </a:r>
            <a:r>
              <a:rPr lang="en-US" sz="2400" b="1" i="1" dirty="0">
                <a:solidFill>
                  <a:srgbClr val="FF0000"/>
                </a:solidFill>
                <a:latin typeface="Adobe Garamond Pro Bold" pitchFamily="18" charset="0"/>
              </a:rPr>
              <a:t> Reference </a:t>
            </a:r>
            <a:r>
              <a:rPr lang="en-US" sz="2400" b="1" i="1" dirty="0" smtClean="0">
                <a:solidFill>
                  <a:srgbClr val="FF0000"/>
                </a:solidFill>
                <a:latin typeface="Adobe Garamond Pro Bold" pitchFamily="18" charset="0"/>
              </a:rPr>
              <a:t>Manager</a:t>
            </a:r>
            <a:endParaRPr lang="id-ID" sz="2400" b="1" i="1" dirty="0" smtClean="0">
              <a:solidFill>
                <a:srgbClr val="FF0000"/>
              </a:solidFill>
              <a:latin typeface="Adobe Garamond Pro Bold" pitchFamily="18" charset="0"/>
            </a:endParaRPr>
          </a:p>
          <a:p>
            <a:pPr marL="12700" algn="ctr">
              <a:spcBef>
                <a:spcPts val="229"/>
              </a:spcBef>
            </a:pPr>
            <a:r>
              <a:rPr lang="id-ID" sz="2400" b="1" i="1" dirty="0" smtClean="0">
                <a:solidFill>
                  <a:srgbClr val="FF0000"/>
                </a:solidFill>
                <a:latin typeface="Adobe Garamond Pro Bold" pitchFamily="18" charset="0"/>
              </a:rPr>
              <a:t>“Mahir dalam Mengelola Referensi Tugas Akhir”</a:t>
            </a:r>
          </a:p>
          <a:p>
            <a:pPr marL="12700" algn="ctr">
              <a:lnSpc>
                <a:spcPts val="4585"/>
              </a:lnSpc>
              <a:spcBef>
                <a:spcPts val="229"/>
              </a:spcBef>
            </a:pPr>
            <a:endParaRPr sz="2400" b="1" dirty="0">
              <a:solidFill>
                <a:srgbClr val="FF0000"/>
              </a:solidFill>
              <a:latin typeface="Adobe Garamond Pro Bold" pitchFamily="18" charset="0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1225" y="3104133"/>
            <a:ext cx="10000009" cy="4859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19757" marR="2837586" algn="ctr">
              <a:spcBef>
                <a:spcPts val="127"/>
              </a:spcBef>
            </a:pPr>
            <a:r>
              <a:rPr sz="3600" spc="-9" baseline="3413" dirty="0" err="1" smtClean="0">
                <a:latin typeface="Calibri"/>
                <a:cs typeface="Calibri"/>
              </a:rPr>
              <a:t>Eko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-9" baseline="3413" dirty="0" err="1" smtClean="0">
                <a:latin typeface="Calibri"/>
                <a:cs typeface="Calibri"/>
              </a:rPr>
              <a:t>Sumartono</a:t>
            </a:r>
            <a:endParaRPr sz="2400" dirty="0">
              <a:latin typeface="Calibri"/>
              <a:cs typeface="Calibri"/>
            </a:endParaRPr>
          </a:p>
          <a:p>
            <a:pPr algn="ctr">
              <a:spcBef>
                <a:spcPts val="545"/>
              </a:spcBef>
            </a:pPr>
            <a:r>
              <a:rPr sz="2400" spc="0" dirty="0" err="1" smtClean="0">
                <a:latin typeface="Calibri"/>
                <a:cs typeface="Calibri"/>
              </a:rPr>
              <a:t>Uni</a:t>
            </a:r>
            <a:r>
              <a:rPr sz="2400" spc="-14" dirty="0" err="1" smtClean="0">
                <a:latin typeface="Calibri"/>
                <a:cs typeface="Calibri"/>
              </a:rPr>
              <a:t>v</a:t>
            </a:r>
            <a:r>
              <a:rPr sz="2400" spc="0" dirty="0" err="1" smtClean="0">
                <a:latin typeface="Calibri"/>
                <a:cs typeface="Calibri"/>
              </a:rPr>
              <a:t>e</a:t>
            </a:r>
            <a:r>
              <a:rPr sz="2400" spc="-29" dirty="0" err="1" smtClean="0">
                <a:latin typeface="Calibri"/>
                <a:cs typeface="Calibri"/>
              </a:rPr>
              <a:t>r</a:t>
            </a:r>
            <a:r>
              <a:rPr sz="2400" spc="0" dirty="0" err="1" smtClean="0">
                <a:latin typeface="Calibri"/>
                <a:cs typeface="Calibri"/>
              </a:rPr>
              <a:t>s</a:t>
            </a:r>
            <a:r>
              <a:rPr sz="2400" spc="9" dirty="0" err="1" smtClean="0">
                <a:latin typeface="Calibri"/>
                <a:cs typeface="Calibri"/>
              </a:rPr>
              <a:t>i</a:t>
            </a:r>
            <a:r>
              <a:rPr sz="2400" spc="-25" dirty="0" err="1" smtClean="0">
                <a:latin typeface="Calibri"/>
                <a:cs typeface="Calibri"/>
              </a:rPr>
              <a:t>t</a:t>
            </a:r>
            <a:r>
              <a:rPr sz="2400" spc="-9" dirty="0" err="1" smtClean="0">
                <a:latin typeface="Calibri"/>
                <a:cs typeface="Calibri"/>
              </a:rPr>
              <a:t>a</a:t>
            </a:r>
            <a:r>
              <a:rPr sz="2400" spc="0" dirty="0" err="1" smtClean="0">
                <a:latin typeface="Calibri"/>
                <a:cs typeface="Calibri"/>
              </a:rPr>
              <a:t>s</a:t>
            </a:r>
            <a:r>
              <a:rPr sz="2400" spc="-39" dirty="0" smtClean="0">
                <a:latin typeface="Calibri"/>
                <a:cs typeface="Calibri"/>
              </a:rPr>
              <a:t> </a:t>
            </a:r>
            <a:r>
              <a:rPr sz="2400" spc="-39" dirty="0" err="1" smtClean="0">
                <a:latin typeface="Calibri"/>
                <a:cs typeface="Calibri"/>
              </a:rPr>
              <a:t>Dehasen</a:t>
            </a:r>
            <a:r>
              <a:rPr sz="2400" spc="-3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Ben</a:t>
            </a:r>
            <a:r>
              <a:rPr sz="2400" spc="-9" dirty="0" smtClean="0">
                <a:latin typeface="Calibri"/>
                <a:cs typeface="Calibri"/>
              </a:rPr>
              <a:t>g</a:t>
            </a:r>
            <a:r>
              <a:rPr sz="2400" spc="-29" dirty="0" smtClean="0">
                <a:latin typeface="Calibri"/>
                <a:cs typeface="Calibri"/>
              </a:rPr>
              <a:t>k</a:t>
            </a:r>
            <a:r>
              <a:rPr sz="2400" spc="0" dirty="0" smtClean="0">
                <a:latin typeface="Calibri"/>
                <a:cs typeface="Calibri"/>
              </a:rPr>
              <a:t>u</a:t>
            </a:r>
            <a:r>
              <a:rPr sz="2400" spc="4" dirty="0" smtClean="0">
                <a:latin typeface="Calibri"/>
                <a:cs typeface="Calibri"/>
              </a:rPr>
              <a:t>l</a:t>
            </a:r>
            <a:r>
              <a:rPr sz="2400" spc="0" dirty="0" smtClean="0">
                <a:latin typeface="Calibri"/>
                <a:cs typeface="Calibri"/>
              </a:rPr>
              <a:t>u |</a:t>
            </a:r>
            <a:r>
              <a:rPr sz="2400" spc="-9" dirty="0" smtClean="0">
                <a:latin typeface="Calibri"/>
                <a:cs typeface="Calibri"/>
              </a:rPr>
              <a:t> </a:t>
            </a:r>
            <a:r>
              <a:rPr sz="2400" spc="-150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u</a:t>
            </a:r>
            <a:r>
              <a:rPr sz="2400" spc="-2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or </a:t>
            </a:r>
            <a:r>
              <a:rPr sz="2400" spc="-4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JI</a:t>
            </a:r>
            <a:r>
              <a:rPr sz="2400" spc="-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| </a:t>
            </a:r>
            <a:r>
              <a:rPr sz="2400" spc="0" dirty="0" err="1" smtClean="0">
                <a:latin typeface="Calibri"/>
                <a:cs typeface="Calibri"/>
              </a:rPr>
              <a:t>Mendeley</a:t>
            </a:r>
            <a:r>
              <a:rPr sz="2400" spc="0" dirty="0" smtClean="0">
                <a:latin typeface="Calibri"/>
                <a:cs typeface="Calibri"/>
              </a:rPr>
              <a:t> Advisor Indonesia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97782" y="4139072"/>
            <a:ext cx="878818" cy="330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24200" y="4139072"/>
            <a:ext cx="380456" cy="330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94881" y="4139072"/>
            <a:ext cx="1534319" cy="330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1314" y="4120764"/>
            <a:ext cx="3686483" cy="3973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4" baseline="3413" dirty="0" err="1" smtClean="0">
                <a:latin typeface="Calibri"/>
                <a:cs typeface="Calibri"/>
              </a:rPr>
              <a:t>Senin</a:t>
            </a:r>
            <a:r>
              <a:rPr sz="3600" spc="4" baseline="3413" dirty="0" smtClean="0">
                <a:latin typeface="Calibri"/>
                <a:cs typeface="Calibri"/>
              </a:rPr>
              <a:t>, 18 </a:t>
            </a:r>
            <a:r>
              <a:rPr sz="3600" spc="4" baseline="3413" dirty="0" err="1" smtClean="0">
                <a:latin typeface="Calibri"/>
                <a:cs typeface="Calibri"/>
              </a:rPr>
              <a:t>Januari</a:t>
            </a:r>
            <a:r>
              <a:rPr sz="3600" spc="4" baseline="3413" dirty="0" smtClean="0">
                <a:latin typeface="Calibri"/>
                <a:cs typeface="Calibri"/>
              </a:rPr>
              <a:t> 202</a:t>
            </a:r>
            <a:r>
              <a:rPr sz="3600" spc="0" baseline="3413" dirty="0" smtClean="0">
                <a:latin typeface="Calibri"/>
                <a:cs typeface="Calibri"/>
              </a:rPr>
              <a:t>0</a:t>
            </a:r>
            <a:r>
              <a:rPr sz="3600" spc="-4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|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44964" y="4139071"/>
            <a:ext cx="3762111" cy="330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lang="id-ID" sz="3600" baseline="3413" dirty="0" smtClean="0">
                <a:latin typeface="Calibri"/>
                <a:cs typeface="Calibri"/>
              </a:rPr>
              <a:t>09.00 </a:t>
            </a:r>
            <a:r>
              <a:rPr sz="3600" spc="0" baseline="3413" dirty="0" smtClean="0">
                <a:latin typeface="Calibri"/>
                <a:cs typeface="Calibri"/>
              </a:rPr>
              <a:t>WIB</a:t>
            </a:r>
            <a:r>
              <a:rPr sz="3600" spc="-9" baseline="3413" dirty="0" smtClean="0">
                <a:latin typeface="Calibri"/>
                <a:cs typeface="Calibri"/>
              </a:rPr>
              <a:t> - </a:t>
            </a:r>
            <a:r>
              <a:rPr sz="3600" spc="-9" baseline="3413" dirty="0" err="1" smtClean="0">
                <a:latin typeface="Calibri"/>
                <a:cs typeface="Calibri"/>
              </a:rPr>
              <a:t>Selesai</a:t>
            </a:r>
            <a:r>
              <a:rPr sz="3600" spc="0" baseline="3413" dirty="0" smtClean="0">
                <a:latin typeface="Calibri"/>
                <a:cs typeface="Calibri"/>
              </a:rPr>
              <a:t>|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Via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-50" baseline="3413" dirty="0" smtClean="0">
                <a:latin typeface="Calibri"/>
                <a:cs typeface="Calibri"/>
              </a:rPr>
              <a:t>Z</a:t>
            </a:r>
            <a:r>
              <a:rPr sz="3600" spc="0" baseline="3413" dirty="0" smtClean="0">
                <a:latin typeface="Calibri"/>
                <a:cs typeface="Calibri"/>
              </a:rPr>
              <a:t>o</a:t>
            </a:r>
            <a:r>
              <a:rPr sz="3600" spc="-14" baseline="3413" dirty="0" smtClean="0">
                <a:latin typeface="Calibri"/>
                <a:cs typeface="Calibri"/>
              </a:rPr>
              <a:t>o</a:t>
            </a:r>
            <a:r>
              <a:rPr sz="3600" spc="0" baseline="3413" dirty="0" smtClean="0">
                <a:latin typeface="Calibri"/>
                <a:cs typeface="Calibri"/>
              </a:rPr>
              <a:t>m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84621" y="6341427"/>
            <a:ext cx="3920249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u="heavy" spc="-25" baseline="3034" dirty="0" smtClean="0">
                <a:latin typeface="Calibri"/>
                <a:cs typeface="Calibri"/>
              </a:rPr>
              <a:t>ht</a:t>
            </a:r>
            <a:r>
              <a:rPr sz="2700" u="heavy" spc="0" baseline="3034" dirty="0" smtClean="0">
                <a:latin typeface="Calibri"/>
                <a:cs typeface="Calibri"/>
              </a:rPr>
              <a:t>t</a:t>
            </a:r>
            <a:r>
              <a:rPr sz="2700" u="heavy" spc="-9" baseline="3034" dirty="0" smtClean="0">
                <a:latin typeface="Calibri"/>
                <a:cs typeface="Calibri"/>
              </a:rPr>
              <a:t>p</a:t>
            </a:r>
            <a:r>
              <a:rPr sz="2700" u="heavy" spc="0" baseline="3034" dirty="0" smtClean="0">
                <a:latin typeface="Calibri"/>
                <a:cs typeface="Calibri"/>
              </a:rPr>
              <a:t>s</a:t>
            </a:r>
            <a:r>
              <a:rPr sz="2700" u="heavy" spc="-4" baseline="3034" dirty="0" smtClean="0">
                <a:latin typeface="Calibri"/>
                <a:cs typeface="Calibri"/>
              </a:rPr>
              <a:t>:</a:t>
            </a:r>
            <a:r>
              <a:rPr sz="2700" u="heavy" spc="0" baseline="3034" dirty="0" smtClean="0">
                <a:latin typeface="Calibri"/>
                <a:cs typeface="Calibri"/>
              </a:rPr>
              <a:t>/</a:t>
            </a:r>
            <a:r>
              <a:rPr sz="2700" u="heavy" spc="9" baseline="3034" dirty="0" smtClean="0">
                <a:latin typeface="Calibri"/>
                <a:cs typeface="Calibri"/>
              </a:rPr>
              <a:t>/</a:t>
            </a:r>
            <a:r>
              <a:rPr sz="2700" u="heavy" spc="0" baseline="3034" dirty="0" smtClean="0">
                <a:latin typeface="Calibri"/>
                <a:cs typeface="Calibri"/>
              </a:rPr>
              <a:t>d</a:t>
            </a:r>
            <a:r>
              <a:rPr sz="2700" u="heavy" spc="-14" baseline="3034" dirty="0" smtClean="0">
                <a:latin typeface="Calibri"/>
                <a:cs typeface="Calibri"/>
              </a:rPr>
              <a:t>o</a:t>
            </a:r>
            <a:r>
              <a:rPr sz="2700" u="heavy" spc="4" baseline="3034" dirty="0" smtClean="0">
                <a:latin typeface="Calibri"/>
                <a:cs typeface="Calibri"/>
              </a:rPr>
              <a:t>i.</a:t>
            </a:r>
            <a:r>
              <a:rPr sz="2700" u="heavy" spc="-9" baseline="3034" dirty="0" smtClean="0">
                <a:latin typeface="Calibri"/>
                <a:cs typeface="Calibri"/>
              </a:rPr>
              <a:t>o</a:t>
            </a:r>
            <a:r>
              <a:rPr sz="2700" u="heavy" spc="-29" baseline="3034" dirty="0" smtClean="0">
                <a:latin typeface="Calibri"/>
                <a:cs typeface="Calibri"/>
              </a:rPr>
              <a:t>r</a:t>
            </a:r>
            <a:r>
              <a:rPr sz="2700" u="heavy" spc="50" baseline="3034" dirty="0" smtClean="0">
                <a:latin typeface="Calibri"/>
                <a:cs typeface="Calibri"/>
              </a:rPr>
              <a:t>g</a:t>
            </a:r>
            <a:r>
              <a:rPr sz="2700" u="heavy" spc="0" baseline="3034" dirty="0" smtClean="0">
                <a:latin typeface="Calibri"/>
                <a:cs typeface="Calibri"/>
              </a:rPr>
              <a:t>/</a:t>
            </a:r>
            <a:r>
              <a:rPr sz="2700" u="heavy" spc="9" baseline="3034" dirty="0" smtClean="0">
                <a:latin typeface="Calibri"/>
                <a:cs typeface="Calibri"/>
              </a:rPr>
              <a:t>1</a:t>
            </a:r>
            <a:r>
              <a:rPr sz="2700" u="heavy" spc="4" baseline="3034" dirty="0" smtClean="0">
                <a:latin typeface="Calibri"/>
                <a:cs typeface="Calibri"/>
              </a:rPr>
              <a:t>0.5281</a:t>
            </a:r>
            <a:r>
              <a:rPr sz="2700" u="heavy" spc="0" baseline="3034" dirty="0" smtClean="0">
                <a:latin typeface="Calibri"/>
                <a:cs typeface="Calibri"/>
              </a:rPr>
              <a:t>/</a:t>
            </a:r>
            <a:r>
              <a:rPr sz="2700" u="heavy" spc="-25" baseline="3034" dirty="0" smtClean="0">
                <a:latin typeface="Calibri"/>
                <a:cs typeface="Calibri"/>
              </a:rPr>
              <a:t>............................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xmlns="" id="{7BA6B72E-C53B-4F4E-A944-6D7AE5C5D07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10603907" y="-27545"/>
            <a:ext cx="1589476" cy="6889697"/>
          </a:xfrm>
          <a:prstGeom prst="rect">
            <a:avLst/>
          </a:prstGeom>
        </p:spPr>
      </p:pic>
      <p:pic>
        <p:nvPicPr>
          <p:cNvPr id="21" name="Picture 20" descr="A picture containing brass knucks, weapon&#10;&#10;Description automatically generated">
            <a:extLst>
              <a:ext uri="{FF2B5EF4-FFF2-40B4-BE49-F238E27FC236}">
                <a16:creationId xmlns:a16="http://schemas.microsoft.com/office/drawing/2014/main" xmlns="" id="{1F25683E-F4D1-4A2F-8A51-71AC1DEBAAD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216" y="475856"/>
            <a:ext cx="1181476" cy="590738"/>
          </a:xfrm>
          <a:prstGeom prst="rect">
            <a:avLst/>
          </a:prstGeom>
        </p:spPr>
      </p:pic>
      <p:pic>
        <p:nvPicPr>
          <p:cNvPr id="22" name="Picture 2" descr="Makna dan Lambang – FAKULTAS ILMU SOSIAL"/>
          <p:cNvPicPr/>
          <p:nvPr/>
        </p:nvPicPr>
        <p:blipFill>
          <a:blip r:embed="rId11"/>
          <a:stretch/>
        </p:blipFill>
        <p:spPr>
          <a:xfrm>
            <a:off x="3603009" y="51148"/>
            <a:ext cx="1426190" cy="128489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171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682CC02-5D53-43C2-8E3E-917CCD509441}"/>
              </a:ext>
            </a:extLst>
          </p:cNvPr>
          <p:cNvSpPr/>
          <p:nvPr/>
        </p:nvSpPr>
        <p:spPr>
          <a:xfrm>
            <a:off x="0" y="268291"/>
            <a:ext cx="12192000" cy="556591"/>
          </a:xfrm>
          <a:prstGeom prst="rect">
            <a:avLst/>
          </a:prstGeom>
          <a:solidFill>
            <a:srgbClr val="981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391D25-CCEB-436E-8ABE-5168B0E81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184" y="265321"/>
            <a:ext cx="8753881" cy="562526"/>
          </a:xfrm>
        </p:spPr>
        <p:txBody>
          <a:bodyPr>
            <a:no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Caviar Dreams" panose="020B0402020204020504" pitchFamily="34" charset="0"/>
              </a:rPr>
              <a:t>Menambahkan</a:t>
            </a:r>
            <a:r>
              <a:rPr lang="en-US" sz="2000" b="1" dirty="0">
                <a:solidFill>
                  <a:schemeClr val="bg1"/>
                </a:solidFill>
                <a:latin typeface="Caviar Dreams" panose="020B04020202040205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viar Dreams" panose="020B0402020204020504" pitchFamily="34" charset="0"/>
              </a:rPr>
              <a:t>Referensi</a:t>
            </a:r>
            <a:r>
              <a:rPr lang="en-US" sz="2000" b="1" dirty="0">
                <a:solidFill>
                  <a:schemeClr val="bg1"/>
                </a:solidFill>
                <a:latin typeface="Caviar Dreams" panose="020B04020202040205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viar Dreams" panose="020B0402020204020504" pitchFamily="34" charset="0"/>
              </a:rPr>
              <a:t>dari</a:t>
            </a:r>
            <a:r>
              <a:rPr lang="en-US" sz="2000" b="1" dirty="0">
                <a:solidFill>
                  <a:schemeClr val="bg1"/>
                </a:solidFill>
                <a:latin typeface="Caviar Dreams" panose="020B0402020204020504" pitchFamily="34" charset="0"/>
              </a:rPr>
              <a:t> Web Browser</a:t>
            </a:r>
            <a:endParaRPr lang="en-ID" sz="2000" i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1B111A3-52CB-4BB2-8BB2-E0CBF088371E}"/>
              </a:ext>
            </a:extLst>
          </p:cNvPr>
          <p:cNvGrpSpPr/>
          <p:nvPr/>
        </p:nvGrpSpPr>
        <p:grpSpPr>
          <a:xfrm>
            <a:off x="232538" y="83225"/>
            <a:ext cx="1211325" cy="908494"/>
            <a:chOff x="94418" y="-49279"/>
            <a:chExt cx="1182376" cy="118237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902E3244-F0A5-4D02-8BAD-86DBBA1D713F}"/>
                </a:ext>
              </a:extLst>
            </p:cNvPr>
            <p:cNvSpPr/>
            <p:nvPr/>
          </p:nvSpPr>
          <p:spPr>
            <a:xfrm>
              <a:off x="94418" y="-49279"/>
              <a:ext cx="1182376" cy="1182376"/>
            </a:xfrm>
            <a:prstGeom prst="ellipse">
              <a:avLst/>
            </a:prstGeom>
            <a:solidFill>
              <a:srgbClr val="9811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8" name="Picture 17" descr="A picture containing brass knucks, weapon&#10;&#10;Description automatically generated">
              <a:extLst>
                <a:ext uri="{FF2B5EF4-FFF2-40B4-BE49-F238E27FC236}">
                  <a16:creationId xmlns:a16="http://schemas.microsoft.com/office/drawing/2014/main" xmlns="" id="{1BB9A2FC-6D26-43BD-A826-75ACA984D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87" y="375551"/>
              <a:ext cx="684134" cy="342067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06C35A8B-054E-46A7-8C2F-438762E3D13B}"/>
                </a:ext>
              </a:extLst>
            </p:cNvPr>
            <p:cNvSpPr/>
            <p:nvPr/>
          </p:nvSpPr>
          <p:spPr>
            <a:xfrm>
              <a:off x="260942" y="130497"/>
              <a:ext cx="822824" cy="82282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xmlns="" id="{526CD9D0-F7C6-4F15-9AD1-A094D7778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890"/>
            <a:ext cx="10515600" cy="4998838"/>
          </a:xfrm>
        </p:spPr>
        <p:txBody>
          <a:bodyPr>
            <a:normAutofit/>
          </a:bodyPr>
          <a:lstStyle/>
          <a:p>
            <a:r>
              <a:rPr lang="en-US" sz="2200" dirty="0"/>
              <a:t>Buka web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i="1" dirty="0"/>
              <a:t>browser </a:t>
            </a:r>
            <a:r>
              <a:rPr lang="en-US" sz="2200" dirty="0"/>
              <a:t>yang </a:t>
            </a:r>
            <a:r>
              <a:rPr lang="en-US" sz="2200" dirty="0" err="1"/>
              <a:t>sudah</a:t>
            </a:r>
            <a:r>
              <a:rPr lang="en-US" sz="2200" dirty="0"/>
              <a:t> </a:t>
            </a:r>
            <a:r>
              <a:rPr lang="en-US" sz="2200" dirty="0" err="1"/>
              <a:t>terinstall</a:t>
            </a:r>
            <a:r>
              <a:rPr lang="en-US" sz="2200" dirty="0"/>
              <a:t> plugin Mendeley.</a:t>
            </a:r>
          </a:p>
          <a:p>
            <a:r>
              <a:rPr lang="en-ID" sz="2200" dirty="0" err="1"/>
              <a:t>Klik</a:t>
            </a:r>
            <a:r>
              <a:rPr lang="en-ID" sz="2200" dirty="0"/>
              <a:t> ikon Mendeley          dan </a:t>
            </a:r>
            <a:r>
              <a:rPr lang="en-ID" sz="2200" dirty="0" err="1"/>
              <a:t>pilih</a:t>
            </a:r>
            <a:r>
              <a:rPr lang="en-ID" sz="2200" dirty="0"/>
              <a:t> </a:t>
            </a:r>
            <a:r>
              <a:rPr lang="en-ID" sz="2200" dirty="0" err="1"/>
              <a:t>artikel</a:t>
            </a:r>
            <a:r>
              <a:rPr lang="en-ID" sz="2200" dirty="0"/>
              <a:t> yang </a:t>
            </a:r>
            <a:r>
              <a:rPr lang="en-ID" sz="2200" dirty="0" err="1"/>
              <a:t>akan</a:t>
            </a:r>
            <a:r>
              <a:rPr lang="en-ID" sz="2200" dirty="0"/>
              <a:t> </a:t>
            </a:r>
            <a:r>
              <a:rPr lang="en-ID" sz="2200" dirty="0" err="1"/>
              <a:t>ditambahkan</a:t>
            </a:r>
            <a:r>
              <a:rPr lang="en-ID" sz="2200" dirty="0"/>
              <a:t>.</a:t>
            </a:r>
          </a:p>
          <a:p>
            <a:r>
              <a:rPr lang="en-ID" sz="2200" dirty="0"/>
              <a:t>Buka </a:t>
            </a:r>
            <a:r>
              <a:rPr lang="en-ID" sz="2200" dirty="0" err="1"/>
              <a:t>aplikasi</a:t>
            </a:r>
            <a:r>
              <a:rPr lang="en-ID" sz="2200" dirty="0"/>
              <a:t> Mendeley dan </a:t>
            </a:r>
            <a:r>
              <a:rPr lang="en-ID" sz="2200" dirty="0" err="1"/>
              <a:t>klik</a:t>
            </a:r>
            <a:r>
              <a:rPr lang="en-ID" sz="2200" dirty="0"/>
              <a:t> ikon           </a:t>
            </a:r>
            <a:r>
              <a:rPr lang="en-ID" sz="2200" dirty="0" err="1"/>
              <a:t>untuk</a:t>
            </a:r>
            <a:r>
              <a:rPr lang="en-ID" sz="2200" dirty="0"/>
              <a:t> </a:t>
            </a:r>
            <a:r>
              <a:rPr lang="en-ID" sz="2200" dirty="0" err="1"/>
              <a:t>sinkronisasi</a:t>
            </a:r>
            <a:r>
              <a:rPr lang="en-ID" sz="2200" dirty="0"/>
              <a:t>.</a:t>
            </a:r>
          </a:p>
        </p:txBody>
      </p:sp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CFF6FF69-2B1D-4703-B116-5A7F00BFA6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6" t="18564" r="19014" b="16157"/>
          <a:stretch/>
        </p:blipFill>
        <p:spPr>
          <a:xfrm>
            <a:off x="3360164" y="1423741"/>
            <a:ext cx="590172" cy="425271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FB5DC259-092A-43B8-8EC8-E605EEAC88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9" t="9857" r="76613" b="87114"/>
          <a:stretch/>
        </p:blipFill>
        <p:spPr>
          <a:xfrm>
            <a:off x="5277400" y="1983302"/>
            <a:ext cx="731528" cy="395348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6" t="5199" r="1611"/>
          <a:stretch/>
        </p:blipFill>
        <p:spPr bwMode="auto">
          <a:xfrm>
            <a:off x="0" y="2417522"/>
            <a:ext cx="12191999" cy="5508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92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682CC02-5D53-43C2-8E3E-917CCD509441}"/>
              </a:ext>
            </a:extLst>
          </p:cNvPr>
          <p:cNvSpPr/>
          <p:nvPr/>
        </p:nvSpPr>
        <p:spPr>
          <a:xfrm>
            <a:off x="0" y="268291"/>
            <a:ext cx="12192000" cy="556591"/>
          </a:xfrm>
          <a:prstGeom prst="rect">
            <a:avLst/>
          </a:prstGeom>
          <a:solidFill>
            <a:srgbClr val="981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391D25-CCEB-436E-8ABE-5168B0E81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184" y="265321"/>
            <a:ext cx="8753881" cy="562526"/>
          </a:xfrm>
        </p:spPr>
        <p:txBody>
          <a:bodyPr>
            <a:no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Caviar Dreams" panose="020B0402020204020504" pitchFamily="34" charset="0"/>
              </a:rPr>
              <a:t>Mengubah</a:t>
            </a:r>
            <a:r>
              <a:rPr lang="en-US" sz="2000" b="1" dirty="0">
                <a:solidFill>
                  <a:schemeClr val="bg1"/>
                </a:solidFill>
                <a:latin typeface="Caviar Dreams" panose="020B0402020204020504" pitchFamily="34" charset="0"/>
              </a:rPr>
              <a:t> Detail </a:t>
            </a:r>
            <a:r>
              <a:rPr lang="en-US" sz="2000" b="1" dirty="0" err="1">
                <a:solidFill>
                  <a:schemeClr val="bg1"/>
                </a:solidFill>
                <a:latin typeface="Caviar Dreams" panose="020B0402020204020504" pitchFamily="34" charset="0"/>
              </a:rPr>
              <a:t>Referensi</a:t>
            </a:r>
            <a:r>
              <a:rPr lang="en-US" sz="2000" b="1" dirty="0">
                <a:solidFill>
                  <a:schemeClr val="bg1"/>
                </a:solidFill>
                <a:latin typeface="Caviar Dreams" panose="020B0402020204020504" pitchFamily="34" charset="0"/>
              </a:rPr>
              <a:t> </a:t>
            </a:r>
            <a:endParaRPr lang="en-ID" sz="2000" i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1B111A3-52CB-4BB2-8BB2-E0CBF088371E}"/>
              </a:ext>
            </a:extLst>
          </p:cNvPr>
          <p:cNvGrpSpPr/>
          <p:nvPr/>
        </p:nvGrpSpPr>
        <p:grpSpPr>
          <a:xfrm>
            <a:off x="232538" y="83225"/>
            <a:ext cx="1211325" cy="908494"/>
            <a:chOff x="94418" y="-49279"/>
            <a:chExt cx="1182376" cy="118237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902E3244-F0A5-4D02-8BAD-86DBBA1D713F}"/>
                </a:ext>
              </a:extLst>
            </p:cNvPr>
            <p:cNvSpPr/>
            <p:nvPr/>
          </p:nvSpPr>
          <p:spPr>
            <a:xfrm>
              <a:off x="94418" y="-49279"/>
              <a:ext cx="1182376" cy="1182376"/>
            </a:xfrm>
            <a:prstGeom prst="ellipse">
              <a:avLst/>
            </a:prstGeom>
            <a:solidFill>
              <a:srgbClr val="9811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8" name="Picture 17" descr="A picture containing brass knucks, weapon&#10;&#10;Description automatically generated">
              <a:extLst>
                <a:ext uri="{FF2B5EF4-FFF2-40B4-BE49-F238E27FC236}">
                  <a16:creationId xmlns:a16="http://schemas.microsoft.com/office/drawing/2014/main" xmlns="" id="{1BB9A2FC-6D26-43BD-A826-75ACA984D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87" y="375551"/>
              <a:ext cx="684134" cy="342067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06C35A8B-054E-46A7-8C2F-438762E3D13B}"/>
                </a:ext>
              </a:extLst>
            </p:cNvPr>
            <p:cNvSpPr/>
            <p:nvPr/>
          </p:nvSpPr>
          <p:spPr>
            <a:xfrm>
              <a:off x="260942" y="130497"/>
              <a:ext cx="822824" cy="82282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B7CA34A-4BA8-439A-8D73-A032BDF02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272" y="2064153"/>
            <a:ext cx="10980672" cy="4750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7" name="Content Placeholder 2">
            <a:extLst>
              <a:ext uri="{FF2B5EF4-FFF2-40B4-BE49-F238E27FC236}">
                <a16:creationId xmlns:a16="http://schemas.microsoft.com/office/drawing/2014/main" xmlns="" id="{526CD9D0-F7C6-4F15-9AD1-A094D7778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890"/>
            <a:ext cx="10515600" cy="4998838"/>
          </a:xfrm>
        </p:spPr>
        <p:txBody>
          <a:bodyPr>
            <a:normAutofit/>
          </a:bodyPr>
          <a:lstStyle/>
          <a:p>
            <a:r>
              <a:rPr lang="en-US" sz="2200" dirty="0" err="1"/>
              <a:t>Pilih</a:t>
            </a:r>
            <a:r>
              <a:rPr lang="en-US" sz="2200" dirty="0"/>
              <a:t> </a:t>
            </a:r>
            <a:r>
              <a:rPr lang="en-US" sz="2200" dirty="0" err="1"/>
              <a:t>artikel</a:t>
            </a:r>
            <a:r>
              <a:rPr lang="en-US" sz="2200" dirty="0"/>
              <a:t>/</a:t>
            </a:r>
            <a:r>
              <a:rPr lang="en-US" sz="2200" dirty="0" err="1"/>
              <a:t>referensi</a:t>
            </a:r>
            <a:r>
              <a:rPr lang="en-US" sz="2200" dirty="0"/>
              <a:t> yang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diubah</a:t>
            </a:r>
            <a:r>
              <a:rPr lang="en-US" sz="2200" dirty="0"/>
              <a:t> detail.</a:t>
            </a:r>
          </a:p>
          <a:p>
            <a:r>
              <a:rPr lang="en-US" sz="2200" dirty="0" err="1"/>
              <a:t>Sesuaikan</a:t>
            </a:r>
            <a:r>
              <a:rPr lang="en-US" sz="2200" dirty="0"/>
              <a:t> </a:t>
            </a:r>
            <a:r>
              <a:rPr lang="en-US" sz="2200" dirty="0" err="1"/>
              <a:t>isi</a:t>
            </a:r>
            <a:r>
              <a:rPr lang="en-US" sz="2200" dirty="0"/>
              <a:t> form </a:t>
            </a:r>
            <a:r>
              <a:rPr lang="en-US" sz="2200" dirty="0" err="1"/>
              <a:t>dengan</a:t>
            </a:r>
            <a:r>
              <a:rPr lang="en-US" sz="2200" dirty="0"/>
              <a:t> data yang </a:t>
            </a:r>
            <a:r>
              <a:rPr lang="en-US" sz="2200" dirty="0" err="1"/>
              <a:t>seharusnya</a:t>
            </a:r>
            <a:r>
              <a:rPr lang="en-US" sz="2200" dirty="0"/>
              <a:t>.</a:t>
            </a:r>
            <a:endParaRPr lang="en-ID" sz="2200" dirty="0"/>
          </a:p>
        </p:txBody>
      </p:sp>
    </p:spTree>
    <p:extLst>
      <p:ext uri="{BB962C8B-B14F-4D97-AF65-F5344CB8AC3E}">
        <p14:creationId xmlns:p14="http://schemas.microsoft.com/office/powerpoint/2010/main" val="304974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682CC02-5D53-43C2-8E3E-917CCD509441}"/>
              </a:ext>
            </a:extLst>
          </p:cNvPr>
          <p:cNvSpPr/>
          <p:nvPr/>
        </p:nvSpPr>
        <p:spPr>
          <a:xfrm>
            <a:off x="0" y="268291"/>
            <a:ext cx="12192000" cy="556591"/>
          </a:xfrm>
          <a:prstGeom prst="rect">
            <a:avLst/>
          </a:prstGeom>
          <a:solidFill>
            <a:srgbClr val="981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391D25-CCEB-436E-8ABE-5168B0E81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184" y="265321"/>
            <a:ext cx="8753881" cy="562526"/>
          </a:xfrm>
        </p:spPr>
        <p:txBody>
          <a:bodyPr>
            <a:no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Caviar Dreams" panose="020B0402020204020504" pitchFamily="34" charset="0"/>
              </a:rPr>
              <a:t>Menambahkan</a:t>
            </a:r>
            <a:r>
              <a:rPr lang="en-US" sz="2000" b="1" dirty="0">
                <a:solidFill>
                  <a:schemeClr val="bg1"/>
                </a:solidFill>
                <a:latin typeface="Caviar Dreams" panose="020B04020202040205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viar Dreams" panose="020B0402020204020504" pitchFamily="34" charset="0"/>
              </a:rPr>
              <a:t>Kutipan</a:t>
            </a:r>
            <a:r>
              <a:rPr lang="en-US" sz="2000" b="1" dirty="0">
                <a:solidFill>
                  <a:schemeClr val="bg1"/>
                </a:solidFill>
                <a:latin typeface="Caviar Dreams" panose="020B0402020204020504" pitchFamily="34" charset="0"/>
              </a:rPr>
              <a:t> pada </a:t>
            </a:r>
            <a:r>
              <a:rPr lang="en-US" sz="2000" b="1" dirty="0" err="1">
                <a:solidFill>
                  <a:schemeClr val="bg1"/>
                </a:solidFill>
                <a:latin typeface="Caviar Dreams" panose="020B0402020204020504" pitchFamily="34" charset="0"/>
              </a:rPr>
              <a:t>Dokumen</a:t>
            </a:r>
            <a:endParaRPr lang="en-ID" sz="2000" i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1B111A3-52CB-4BB2-8BB2-E0CBF088371E}"/>
              </a:ext>
            </a:extLst>
          </p:cNvPr>
          <p:cNvGrpSpPr/>
          <p:nvPr/>
        </p:nvGrpSpPr>
        <p:grpSpPr>
          <a:xfrm>
            <a:off x="232538" y="83225"/>
            <a:ext cx="1211325" cy="908494"/>
            <a:chOff x="94418" y="-49279"/>
            <a:chExt cx="1182376" cy="118237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902E3244-F0A5-4D02-8BAD-86DBBA1D713F}"/>
                </a:ext>
              </a:extLst>
            </p:cNvPr>
            <p:cNvSpPr/>
            <p:nvPr/>
          </p:nvSpPr>
          <p:spPr>
            <a:xfrm>
              <a:off x="94418" y="-49279"/>
              <a:ext cx="1182376" cy="1182376"/>
            </a:xfrm>
            <a:prstGeom prst="ellipse">
              <a:avLst/>
            </a:prstGeom>
            <a:solidFill>
              <a:srgbClr val="9811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8" name="Picture 17" descr="A picture containing brass knucks, weapon&#10;&#10;Description automatically generated">
              <a:extLst>
                <a:ext uri="{FF2B5EF4-FFF2-40B4-BE49-F238E27FC236}">
                  <a16:creationId xmlns:a16="http://schemas.microsoft.com/office/drawing/2014/main" xmlns="" id="{1BB9A2FC-6D26-43BD-A826-75ACA984D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87" y="375551"/>
              <a:ext cx="684134" cy="342067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06C35A8B-054E-46A7-8C2F-438762E3D13B}"/>
                </a:ext>
              </a:extLst>
            </p:cNvPr>
            <p:cNvSpPr/>
            <p:nvPr/>
          </p:nvSpPr>
          <p:spPr>
            <a:xfrm>
              <a:off x="260942" y="130497"/>
              <a:ext cx="822824" cy="82282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B7CA34A-4BA8-439A-8D73-A032BDF02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150" y="2572916"/>
            <a:ext cx="11586333" cy="50123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7" name="Content Placeholder 2">
            <a:extLst>
              <a:ext uri="{FF2B5EF4-FFF2-40B4-BE49-F238E27FC236}">
                <a16:creationId xmlns:a16="http://schemas.microsoft.com/office/drawing/2014/main" xmlns="" id="{526CD9D0-F7C6-4F15-9AD1-A094D7778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890"/>
            <a:ext cx="10515600" cy="4998838"/>
          </a:xfrm>
        </p:spPr>
        <p:txBody>
          <a:bodyPr>
            <a:normAutofit/>
          </a:bodyPr>
          <a:lstStyle/>
          <a:p>
            <a:r>
              <a:rPr lang="en-US" sz="2400" dirty="0" err="1"/>
              <a:t>Klik</a:t>
            </a:r>
            <a:r>
              <a:rPr lang="en-US" sz="2400" dirty="0"/>
              <a:t> menu [ </a:t>
            </a:r>
            <a:r>
              <a:rPr lang="en-US" sz="2400" dirty="0">
                <a:solidFill>
                  <a:schemeClr val="accent1"/>
                </a:solidFill>
              </a:rPr>
              <a:t>References</a:t>
            </a:r>
            <a:r>
              <a:rPr lang="en-US" sz="2400" dirty="0"/>
              <a:t> ] -&gt;         </a:t>
            </a:r>
          </a:p>
          <a:p>
            <a:r>
              <a:rPr lang="en-US" sz="2400" dirty="0"/>
              <a:t>Cari dan </a:t>
            </a:r>
            <a:r>
              <a:rPr lang="en-US" sz="2400" dirty="0" err="1"/>
              <a:t>tambahkan</a:t>
            </a:r>
            <a:r>
              <a:rPr lang="en-US" sz="2400" dirty="0"/>
              <a:t> </a:t>
            </a:r>
            <a:r>
              <a:rPr lang="en-US" sz="2400" dirty="0" err="1"/>
              <a:t>referensi</a:t>
            </a:r>
            <a:r>
              <a:rPr lang="en-US" sz="2400" dirty="0"/>
              <a:t>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dijadikan</a:t>
            </a:r>
            <a:r>
              <a:rPr lang="en-US" sz="2400" dirty="0"/>
              <a:t> </a:t>
            </a:r>
            <a:r>
              <a:rPr lang="en-US" sz="2400" dirty="0" err="1"/>
              <a:t>kutipan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Klik</a:t>
            </a:r>
            <a:r>
              <a:rPr lang="en-US" sz="2400" dirty="0"/>
              <a:t> OK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selesai</a:t>
            </a:r>
            <a:r>
              <a:rPr lang="en-US" sz="2400" dirty="0"/>
              <a:t>.</a:t>
            </a:r>
            <a:endParaRPr lang="en-ID" sz="2400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E3AA0C16-E5B2-48EC-BEF5-8F205A4716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7" t="42974" r="72923" b="14647"/>
          <a:stretch/>
        </p:blipFill>
        <p:spPr>
          <a:xfrm>
            <a:off x="5792123" y="995879"/>
            <a:ext cx="573941" cy="65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4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682CC02-5D53-43C2-8E3E-917CCD509441}"/>
              </a:ext>
            </a:extLst>
          </p:cNvPr>
          <p:cNvSpPr/>
          <p:nvPr/>
        </p:nvSpPr>
        <p:spPr>
          <a:xfrm>
            <a:off x="0" y="268291"/>
            <a:ext cx="12192000" cy="556591"/>
          </a:xfrm>
          <a:prstGeom prst="rect">
            <a:avLst/>
          </a:prstGeom>
          <a:solidFill>
            <a:srgbClr val="981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391D25-CCEB-436E-8ABE-5168B0E81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184" y="265321"/>
            <a:ext cx="8753881" cy="562526"/>
          </a:xfrm>
        </p:spPr>
        <p:txBody>
          <a:bodyPr>
            <a:no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Caviar Dreams" panose="020B0402020204020504" pitchFamily="34" charset="0"/>
              </a:rPr>
              <a:t>Menambahkan</a:t>
            </a:r>
            <a:r>
              <a:rPr lang="en-US" sz="2000" b="1" dirty="0">
                <a:solidFill>
                  <a:schemeClr val="bg1"/>
                </a:solidFill>
                <a:latin typeface="Caviar Dreams" panose="020B0402020204020504" pitchFamily="34" charset="0"/>
              </a:rPr>
              <a:t> Daftar </a:t>
            </a:r>
            <a:r>
              <a:rPr lang="en-US" sz="2000" b="1" dirty="0" err="1">
                <a:solidFill>
                  <a:schemeClr val="bg1"/>
                </a:solidFill>
                <a:latin typeface="Caviar Dreams" panose="020B0402020204020504" pitchFamily="34" charset="0"/>
              </a:rPr>
              <a:t>Pustaka</a:t>
            </a:r>
            <a:endParaRPr lang="en-ID" sz="2000" i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1B111A3-52CB-4BB2-8BB2-E0CBF088371E}"/>
              </a:ext>
            </a:extLst>
          </p:cNvPr>
          <p:cNvGrpSpPr/>
          <p:nvPr/>
        </p:nvGrpSpPr>
        <p:grpSpPr>
          <a:xfrm>
            <a:off x="232538" y="83225"/>
            <a:ext cx="1211325" cy="908494"/>
            <a:chOff x="94418" y="-49279"/>
            <a:chExt cx="1182376" cy="118237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902E3244-F0A5-4D02-8BAD-86DBBA1D713F}"/>
                </a:ext>
              </a:extLst>
            </p:cNvPr>
            <p:cNvSpPr/>
            <p:nvPr/>
          </p:nvSpPr>
          <p:spPr>
            <a:xfrm>
              <a:off x="94418" y="-49279"/>
              <a:ext cx="1182376" cy="1182376"/>
            </a:xfrm>
            <a:prstGeom prst="ellipse">
              <a:avLst/>
            </a:prstGeom>
            <a:solidFill>
              <a:srgbClr val="9811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8" name="Picture 17" descr="A picture containing brass knucks, weapon&#10;&#10;Description automatically generated">
              <a:extLst>
                <a:ext uri="{FF2B5EF4-FFF2-40B4-BE49-F238E27FC236}">
                  <a16:creationId xmlns:a16="http://schemas.microsoft.com/office/drawing/2014/main" xmlns="" id="{1BB9A2FC-6D26-43BD-A826-75ACA984D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87" y="375551"/>
              <a:ext cx="684134" cy="342067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06C35A8B-054E-46A7-8C2F-438762E3D13B}"/>
                </a:ext>
              </a:extLst>
            </p:cNvPr>
            <p:cNvSpPr/>
            <p:nvPr/>
          </p:nvSpPr>
          <p:spPr>
            <a:xfrm>
              <a:off x="260942" y="130497"/>
              <a:ext cx="822824" cy="82282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B7CA34A-4BA8-439A-8D73-A032BDF02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150" y="2516643"/>
            <a:ext cx="11586333" cy="50123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7" name="Content Placeholder 2">
            <a:extLst>
              <a:ext uri="{FF2B5EF4-FFF2-40B4-BE49-F238E27FC236}">
                <a16:creationId xmlns:a16="http://schemas.microsoft.com/office/drawing/2014/main" xmlns="" id="{526CD9D0-F7C6-4F15-9AD1-A094D7778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890"/>
            <a:ext cx="10515600" cy="4998838"/>
          </a:xfrm>
        </p:spPr>
        <p:txBody>
          <a:bodyPr>
            <a:normAutofit/>
          </a:bodyPr>
          <a:lstStyle/>
          <a:p>
            <a:r>
              <a:rPr lang="en-US" sz="2400" dirty="0" err="1"/>
              <a:t>Klik</a:t>
            </a:r>
            <a:r>
              <a:rPr lang="en-US" sz="2400" dirty="0"/>
              <a:t> menu [ </a:t>
            </a:r>
            <a:r>
              <a:rPr lang="en-US" sz="2400" dirty="0">
                <a:solidFill>
                  <a:schemeClr val="accent1"/>
                </a:solidFill>
              </a:rPr>
              <a:t>References</a:t>
            </a:r>
            <a:r>
              <a:rPr lang="en-US" sz="2400" dirty="0"/>
              <a:t> ] -&gt;          </a:t>
            </a:r>
          </a:p>
          <a:p>
            <a:r>
              <a:rPr lang="en-US" sz="2400" dirty="0" err="1"/>
              <a:t>Maka</a:t>
            </a:r>
            <a:r>
              <a:rPr lang="en-US" sz="2400" dirty="0"/>
              <a:t> daftar </a:t>
            </a:r>
            <a:r>
              <a:rPr lang="en-US" sz="2400" dirty="0" err="1"/>
              <a:t>pustaka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dibuatkan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otomatis</a:t>
            </a:r>
            <a:r>
              <a:rPr lang="en-US" sz="2400" dirty="0"/>
              <a:t>.</a:t>
            </a:r>
            <a:endParaRPr lang="en-ID" sz="2400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E3AA0C16-E5B2-48EC-BEF5-8F205A4716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2" t="42974" r="51929" b="44647"/>
          <a:stretch/>
        </p:blipFill>
        <p:spPr>
          <a:xfrm>
            <a:off x="5792254" y="1091329"/>
            <a:ext cx="4257823" cy="49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1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682CC02-5D53-43C2-8E3E-917CCD509441}"/>
              </a:ext>
            </a:extLst>
          </p:cNvPr>
          <p:cNvSpPr/>
          <p:nvPr/>
        </p:nvSpPr>
        <p:spPr>
          <a:xfrm>
            <a:off x="0" y="268291"/>
            <a:ext cx="12192000" cy="556591"/>
          </a:xfrm>
          <a:prstGeom prst="rect">
            <a:avLst/>
          </a:prstGeom>
          <a:solidFill>
            <a:srgbClr val="981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391D25-CCEB-436E-8ABE-5168B0E81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184" y="265321"/>
            <a:ext cx="8753881" cy="562526"/>
          </a:xfrm>
        </p:spPr>
        <p:txBody>
          <a:bodyPr>
            <a:no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Caviar Dreams" panose="020B0402020204020504" pitchFamily="34" charset="0"/>
              </a:rPr>
              <a:t>Menambah</a:t>
            </a:r>
            <a:r>
              <a:rPr lang="en-US" sz="2000" b="1" dirty="0">
                <a:solidFill>
                  <a:schemeClr val="bg1"/>
                </a:solidFill>
                <a:latin typeface="Caviar Dreams" panose="020B0402020204020504" pitchFamily="34" charset="0"/>
              </a:rPr>
              <a:t> Gaya </a:t>
            </a:r>
            <a:r>
              <a:rPr lang="en-US" sz="2000" b="1" dirty="0" err="1">
                <a:solidFill>
                  <a:schemeClr val="bg1"/>
                </a:solidFill>
                <a:latin typeface="Caviar Dreams" panose="020B0402020204020504" pitchFamily="34" charset="0"/>
              </a:rPr>
              <a:t>Pengutipan</a:t>
            </a:r>
            <a:endParaRPr lang="en-ID" sz="2000" i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1B111A3-52CB-4BB2-8BB2-E0CBF088371E}"/>
              </a:ext>
            </a:extLst>
          </p:cNvPr>
          <p:cNvGrpSpPr/>
          <p:nvPr/>
        </p:nvGrpSpPr>
        <p:grpSpPr>
          <a:xfrm>
            <a:off x="232538" y="83225"/>
            <a:ext cx="1211325" cy="908494"/>
            <a:chOff x="94418" y="-49279"/>
            <a:chExt cx="1182376" cy="118237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902E3244-F0A5-4D02-8BAD-86DBBA1D713F}"/>
                </a:ext>
              </a:extLst>
            </p:cNvPr>
            <p:cNvSpPr/>
            <p:nvPr/>
          </p:nvSpPr>
          <p:spPr>
            <a:xfrm>
              <a:off x="94418" y="-49279"/>
              <a:ext cx="1182376" cy="1182376"/>
            </a:xfrm>
            <a:prstGeom prst="ellipse">
              <a:avLst/>
            </a:prstGeom>
            <a:solidFill>
              <a:srgbClr val="9811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8" name="Picture 17" descr="A picture containing brass knucks, weapon&#10;&#10;Description automatically generated">
              <a:extLst>
                <a:ext uri="{FF2B5EF4-FFF2-40B4-BE49-F238E27FC236}">
                  <a16:creationId xmlns:a16="http://schemas.microsoft.com/office/drawing/2014/main" xmlns="" id="{1BB9A2FC-6D26-43BD-A826-75ACA984D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87" y="375551"/>
              <a:ext cx="684134" cy="342067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06C35A8B-054E-46A7-8C2F-438762E3D13B}"/>
                </a:ext>
              </a:extLst>
            </p:cNvPr>
            <p:cNvSpPr/>
            <p:nvPr/>
          </p:nvSpPr>
          <p:spPr>
            <a:xfrm>
              <a:off x="260942" y="130497"/>
              <a:ext cx="822824" cy="82282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B7CA34A-4BA8-439A-8D73-A032BDF02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151" y="2516644"/>
            <a:ext cx="11586331" cy="50123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7" name="Content Placeholder 2">
            <a:extLst>
              <a:ext uri="{FF2B5EF4-FFF2-40B4-BE49-F238E27FC236}">
                <a16:creationId xmlns:a16="http://schemas.microsoft.com/office/drawing/2014/main" xmlns="" id="{526CD9D0-F7C6-4F15-9AD1-A094D7778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890"/>
            <a:ext cx="10515600" cy="4998838"/>
          </a:xfrm>
        </p:spPr>
        <p:txBody>
          <a:bodyPr>
            <a:normAutofit/>
          </a:bodyPr>
          <a:lstStyle/>
          <a:p>
            <a:r>
              <a:rPr lang="en-US" sz="2400" dirty="0" err="1"/>
              <a:t>Klik</a:t>
            </a:r>
            <a:r>
              <a:rPr lang="en-US" sz="2400" dirty="0"/>
              <a:t> menu [ </a:t>
            </a:r>
            <a:r>
              <a:rPr lang="en-US" sz="2400" dirty="0">
                <a:solidFill>
                  <a:schemeClr val="accent1"/>
                </a:solidFill>
              </a:rPr>
              <a:t>View</a:t>
            </a:r>
            <a:r>
              <a:rPr lang="en-US" sz="2400" dirty="0"/>
              <a:t> ] -&gt; [ </a:t>
            </a:r>
            <a:r>
              <a:rPr lang="en-US" sz="2400" dirty="0">
                <a:solidFill>
                  <a:schemeClr val="accent1"/>
                </a:solidFill>
              </a:rPr>
              <a:t>Citation Style</a:t>
            </a:r>
            <a:r>
              <a:rPr lang="en-US" sz="2400" dirty="0"/>
              <a:t> ] -&gt; [ </a:t>
            </a:r>
            <a:r>
              <a:rPr lang="en-US" sz="2400" dirty="0">
                <a:solidFill>
                  <a:schemeClr val="accent1"/>
                </a:solidFill>
              </a:rPr>
              <a:t>More Styles… </a:t>
            </a:r>
            <a:r>
              <a:rPr lang="en-US" sz="2400" dirty="0"/>
              <a:t>]</a:t>
            </a:r>
          </a:p>
          <a:p>
            <a:r>
              <a:rPr lang="en-US" sz="2400" dirty="0" err="1"/>
              <a:t>Pindah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i="1" dirty="0"/>
              <a:t>tab </a:t>
            </a:r>
            <a:r>
              <a:rPr lang="en-US" sz="2400" dirty="0"/>
              <a:t>[ </a:t>
            </a:r>
            <a:r>
              <a:rPr lang="en-US" sz="2400" dirty="0">
                <a:solidFill>
                  <a:schemeClr val="accent1"/>
                </a:solidFill>
              </a:rPr>
              <a:t>Get More Styles </a:t>
            </a:r>
            <a:r>
              <a:rPr lang="en-US" sz="2400" dirty="0"/>
              <a:t>]</a:t>
            </a:r>
          </a:p>
          <a:p>
            <a:r>
              <a:rPr lang="en-US" sz="2400" dirty="0" err="1"/>
              <a:t>Ketik</a:t>
            </a:r>
            <a:r>
              <a:rPr lang="en-US" sz="2400" dirty="0"/>
              <a:t> dan </a:t>
            </a:r>
            <a:r>
              <a:rPr lang="en-US" sz="2400" dirty="0" err="1"/>
              <a:t>cari</a:t>
            </a:r>
            <a:r>
              <a:rPr lang="en-US" sz="2400" dirty="0"/>
              <a:t> </a:t>
            </a:r>
            <a:r>
              <a:rPr lang="en-US" sz="2400" i="1" dirty="0"/>
              <a:t>style</a:t>
            </a:r>
            <a:r>
              <a:rPr lang="en-US" sz="2400" dirty="0"/>
              <a:t> yang </a:t>
            </a:r>
            <a:r>
              <a:rPr lang="en-US" sz="2400" dirty="0" err="1"/>
              <a:t>diperlukan</a:t>
            </a:r>
            <a:r>
              <a:rPr lang="en-US" sz="2400" dirty="0"/>
              <a:t>,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klik</a:t>
            </a:r>
            <a:r>
              <a:rPr lang="en-US" sz="2400" dirty="0"/>
              <a:t> &amp; </a:t>
            </a:r>
            <a:r>
              <a:rPr lang="en-US" sz="2400" i="1" dirty="0"/>
              <a:t>install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758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682CC02-5D53-43C2-8E3E-917CCD509441}"/>
              </a:ext>
            </a:extLst>
          </p:cNvPr>
          <p:cNvSpPr/>
          <p:nvPr/>
        </p:nvSpPr>
        <p:spPr>
          <a:xfrm>
            <a:off x="0" y="268291"/>
            <a:ext cx="12192000" cy="556591"/>
          </a:xfrm>
          <a:prstGeom prst="rect">
            <a:avLst/>
          </a:prstGeom>
          <a:solidFill>
            <a:srgbClr val="981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391D25-CCEB-436E-8ABE-5168B0E81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184" y="265321"/>
            <a:ext cx="8753881" cy="562526"/>
          </a:xfrm>
        </p:spPr>
        <p:txBody>
          <a:bodyPr>
            <a:no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Caviar Dreams" panose="020B0402020204020504" pitchFamily="34" charset="0"/>
              </a:rPr>
              <a:t>Mengubah</a:t>
            </a:r>
            <a:r>
              <a:rPr lang="en-US" sz="2000" b="1" dirty="0">
                <a:solidFill>
                  <a:schemeClr val="bg1"/>
                </a:solidFill>
                <a:latin typeface="Caviar Dreams" panose="020B0402020204020504" pitchFamily="34" charset="0"/>
              </a:rPr>
              <a:t> Gaya </a:t>
            </a:r>
            <a:r>
              <a:rPr lang="en-US" sz="2000" b="1" dirty="0" err="1">
                <a:solidFill>
                  <a:schemeClr val="bg1"/>
                </a:solidFill>
                <a:latin typeface="Caviar Dreams" panose="020B0402020204020504" pitchFamily="34" charset="0"/>
              </a:rPr>
              <a:t>Pengutipan</a:t>
            </a:r>
            <a:endParaRPr lang="en-ID" sz="2000" i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1B111A3-52CB-4BB2-8BB2-E0CBF088371E}"/>
              </a:ext>
            </a:extLst>
          </p:cNvPr>
          <p:cNvGrpSpPr/>
          <p:nvPr/>
        </p:nvGrpSpPr>
        <p:grpSpPr>
          <a:xfrm>
            <a:off x="232538" y="83225"/>
            <a:ext cx="1211325" cy="908494"/>
            <a:chOff x="94418" y="-49279"/>
            <a:chExt cx="1182376" cy="118237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902E3244-F0A5-4D02-8BAD-86DBBA1D713F}"/>
                </a:ext>
              </a:extLst>
            </p:cNvPr>
            <p:cNvSpPr/>
            <p:nvPr/>
          </p:nvSpPr>
          <p:spPr>
            <a:xfrm>
              <a:off x="94418" y="-49279"/>
              <a:ext cx="1182376" cy="1182376"/>
            </a:xfrm>
            <a:prstGeom prst="ellipse">
              <a:avLst/>
            </a:prstGeom>
            <a:solidFill>
              <a:srgbClr val="9811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8" name="Picture 17" descr="A picture containing brass knucks, weapon&#10;&#10;Description automatically generated">
              <a:extLst>
                <a:ext uri="{FF2B5EF4-FFF2-40B4-BE49-F238E27FC236}">
                  <a16:creationId xmlns:a16="http://schemas.microsoft.com/office/drawing/2014/main" xmlns="" id="{1BB9A2FC-6D26-43BD-A826-75ACA984D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87" y="375551"/>
              <a:ext cx="684134" cy="342067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06C35A8B-054E-46A7-8C2F-438762E3D13B}"/>
                </a:ext>
              </a:extLst>
            </p:cNvPr>
            <p:cNvSpPr/>
            <p:nvPr/>
          </p:nvSpPr>
          <p:spPr>
            <a:xfrm>
              <a:off x="260942" y="130497"/>
              <a:ext cx="822824" cy="82282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B7CA34A-4BA8-439A-8D73-A032BDF02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151" y="2516643"/>
            <a:ext cx="11586331" cy="50123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7" name="Content Placeholder 2">
            <a:extLst>
              <a:ext uri="{FF2B5EF4-FFF2-40B4-BE49-F238E27FC236}">
                <a16:creationId xmlns:a16="http://schemas.microsoft.com/office/drawing/2014/main" xmlns="" id="{526CD9D0-F7C6-4F15-9AD1-A094D7778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890"/>
            <a:ext cx="10515600" cy="4998838"/>
          </a:xfrm>
        </p:spPr>
        <p:txBody>
          <a:bodyPr>
            <a:normAutofit/>
          </a:bodyPr>
          <a:lstStyle/>
          <a:p>
            <a:r>
              <a:rPr lang="en-US" sz="2400" dirty="0" err="1"/>
              <a:t>Klik</a:t>
            </a:r>
            <a:r>
              <a:rPr lang="en-US" sz="2400" dirty="0"/>
              <a:t> menu [ </a:t>
            </a:r>
            <a:r>
              <a:rPr lang="en-US" sz="2400" dirty="0">
                <a:solidFill>
                  <a:schemeClr val="accent1"/>
                </a:solidFill>
              </a:rPr>
              <a:t>References</a:t>
            </a:r>
            <a:r>
              <a:rPr lang="en-US" sz="2400" dirty="0"/>
              <a:t> ]</a:t>
            </a:r>
          </a:p>
          <a:p>
            <a:r>
              <a:rPr lang="en-US" sz="2400" dirty="0" err="1"/>
              <a:t>Tentukan</a:t>
            </a:r>
            <a:r>
              <a:rPr lang="en-US" sz="2400" dirty="0"/>
              <a:t> [ </a:t>
            </a:r>
            <a:r>
              <a:rPr lang="en-US" sz="2400" dirty="0">
                <a:solidFill>
                  <a:schemeClr val="accent1"/>
                </a:solidFill>
              </a:rPr>
              <a:t>Style</a:t>
            </a:r>
            <a:r>
              <a:rPr lang="en-US" sz="2400" dirty="0"/>
              <a:t> ] yang </a:t>
            </a:r>
            <a:r>
              <a:rPr lang="en-US" sz="2400" dirty="0" err="1"/>
              <a:t>ada</a:t>
            </a:r>
            <a:r>
              <a:rPr lang="en-US" sz="2400" dirty="0"/>
              <a:t> pada </a:t>
            </a:r>
            <a:r>
              <a:rPr lang="en-US" sz="2400" dirty="0" err="1"/>
              <a:t>kolom</a:t>
            </a:r>
            <a:r>
              <a:rPr lang="en-US" sz="2400" dirty="0"/>
              <a:t> [ </a:t>
            </a:r>
            <a:r>
              <a:rPr lang="en-US" sz="2400" dirty="0">
                <a:solidFill>
                  <a:schemeClr val="accent1"/>
                </a:solidFill>
              </a:rPr>
              <a:t>Mendeley Cite-O-Matic </a:t>
            </a:r>
            <a:r>
              <a:rPr lang="en-US" sz="2400" dirty="0"/>
              <a:t>]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.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401915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682CC02-5D53-43C2-8E3E-917CCD509441}"/>
              </a:ext>
            </a:extLst>
          </p:cNvPr>
          <p:cNvSpPr/>
          <p:nvPr/>
        </p:nvSpPr>
        <p:spPr>
          <a:xfrm>
            <a:off x="0" y="268291"/>
            <a:ext cx="12192000" cy="556591"/>
          </a:xfrm>
          <a:prstGeom prst="rect">
            <a:avLst/>
          </a:prstGeom>
          <a:solidFill>
            <a:srgbClr val="981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391D25-CCEB-436E-8ABE-5168B0E81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184" y="265321"/>
            <a:ext cx="8753881" cy="562526"/>
          </a:xfrm>
        </p:spPr>
        <p:txBody>
          <a:bodyPr>
            <a:no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Caviar Dreams" panose="020B0402020204020504" pitchFamily="34" charset="0"/>
              </a:rPr>
              <a:t>Catatan</a:t>
            </a:r>
            <a:endParaRPr lang="en-ID" sz="2000" i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1B111A3-52CB-4BB2-8BB2-E0CBF088371E}"/>
              </a:ext>
            </a:extLst>
          </p:cNvPr>
          <p:cNvGrpSpPr/>
          <p:nvPr/>
        </p:nvGrpSpPr>
        <p:grpSpPr>
          <a:xfrm>
            <a:off x="232538" y="83225"/>
            <a:ext cx="1211325" cy="908494"/>
            <a:chOff x="94418" y="-49279"/>
            <a:chExt cx="1182376" cy="118237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902E3244-F0A5-4D02-8BAD-86DBBA1D713F}"/>
                </a:ext>
              </a:extLst>
            </p:cNvPr>
            <p:cNvSpPr/>
            <p:nvPr/>
          </p:nvSpPr>
          <p:spPr>
            <a:xfrm>
              <a:off x="94418" y="-49279"/>
              <a:ext cx="1182376" cy="1182376"/>
            </a:xfrm>
            <a:prstGeom prst="ellipse">
              <a:avLst/>
            </a:prstGeom>
            <a:solidFill>
              <a:srgbClr val="9811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8" name="Picture 17" descr="A picture containing brass knucks, weapon&#10;&#10;Description automatically generated">
              <a:extLst>
                <a:ext uri="{FF2B5EF4-FFF2-40B4-BE49-F238E27FC236}">
                  <a16:creationId xmlns:a16="http://schemas.microsoft.com/office/drawing/2014/main" xmlns="" id="{1BB9A2FC-6D26-43BD-A826-75ACA984D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87" y="375551"/>
              <a:ext cx="684134" cy="342067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06C35A8B-054E-46A7-8C2F-438762E3D13B}"/>
                </a:ext>
              </a:extLst>
            </p:cNvPr>
            <p:cNvSpPr/>
            <p:nvPr/>
          </p:nvSpPr>
          <p:spPr>
            <a:xfrm>
              <a:off x="260942" y="130497"/>
              <a:ext cx="822824" cy="82282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xmlns="" id="{526CD9D0-F7C6-4F15-9AD1-A094D7778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890"/>
            <a:ext cx="10515600" cy="5304461"/>
          </a:xfrm>
        </p:spPr>
        <p:txBody>
          <a:bodyPr>
            <a:normAutofit/>
          </a:bodyPr>
          <a:lstStyle/>
          <a:p>
            <a:r>
              <a:rPr lang="en-US" sz="2400" dirty="0" err="1"/>
              <a:t>Fitur</a:t>
            </a:r>
            <a:r>
              <a:rPr lang="en-US" sz="2400" dirty="0"/>
              <a:t> [ </a:t>
            </a:r>
            <a:r>
              <a:rPr lang="en-US" sz="2400" dirty="0">
                <a:solidFill>
                  <a:schemeClr val="accent1"/>
                </a:solidFill>
              </a:rPr>
              <a:t>Sync</a:t>
            </a:r>
            <a:r>
              <a:rPr lang="en-US" sz="2400" dirty="0"/>
              <a:t> ] </a:t>
            </a:r>
            <a:r>
              <a:rPr lang="en-US" sz="2400" dirty="0" err="1"/>
              <a:t>merupakan</a:t>
            </a:r>
            <a:r>
              <a:rPr lang="en-US" sz="2400" dirty="0"/>
              <a:t> salah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fitur</a:t>
            </a:r>
            <a:r>
              <a:rPr lang="en-US" sz="2400" dirty="0"/>
              <a:t> yang vital. </a:t>
            </a:r>
            <a:r>
              <a:rPr lang="en-US" sz="2400" dirty="0" err="1"/>
              <a:t>Fitur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sinkronisasi</a:t>
            </a:r>
            <a:r>
              <a:rPr lang="en-US" sz="2400" dirty="0"/>
              <a:t> data yang </a:t>
            </a:r>
            <a:r>
              <a:rPr lang="en-US" sz="2400" dirty="0" err="1"/>
              <a:t>ada</a:t>
            </a:r>
            <a:r>
              <a:rPr lang="en-US" sz="2400" dirty="0"/>
              <a:t> di </a:t>
            </a:r>
            <a:r>
              <a:rPr lang="en-US" sz="2400" dirty="0" err="1"/>
              <a:t>aplikasi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yang </a:t>
            </a:r>
            <a:r>
              <a:rPr lang="en-US" sz="2400" dirty="0" err="1"/>
              <a:t>ada</a:t>
            </a:r>
            <a:r>
              <a:rPr lang="en-US" sz="2400" dirty="0"/>
              <a:t> di web.</a:t>
            </a:r>
          </a:p>
          <a:p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fitur</a:t>
            </a:r>
            <a:r>
              <a:rPr lang="en-US" sz="2400" dirty="0"/>
              <a:t> [ </a:t>
            </a:r>
            <a:r>
              <a:rPr lang="en-US" sz="2400" dirty="0">
                <a:solidFill>
                  <a:schemeClr val="accent1"/>
                </a:solidFill>
              </a:rPr>
              <a:t>Watch Folder </a:t>
            </a:r>
            <a:r>
              <a:rPr lang="en-US" sz="2400" dirty="0"/>
              <a:t>] pada menu [ </a:t>
            </a:r>
            <a:r>
              <a:rPr lang="en-US" sz="2400" dirty="0">
                <a:solidFill>
                  <a:schemeClr val="accent1"/>
                </a:solidFill>
              </a:rPr>
              <a:t>File</a:t>
            </a:r>
            <a:r>
              <a:rPr lang="en-US" sz="2400" dirty="0"/>
              <a:t> ]</a:t>
            </a:r>
            <a:br>
              <a:rPr lang="en-US" sz="2400" dirty="0"/>
            </a:br>
            <a:r>
              <a:rPr lang="en-US" sz="2400" dirty="0"/>
              <a:t>yang </a:t>
            </a:r>
            <a:r>
              <a:rPr lang="en-US" sz="2400" dirty="0" err="1"/>
              <a:t>berfungsi</a:t>
            </a:r>
            <a:r>
              <a:rPr lang="en-US" sz="2400" dirty="0"/>
              <a:t> </a:t>
            </a:r>
            <a:r>
              <a:rPr lang="en-US" sz="2400" dirty="0" err="1"/>
              <a:t>memerintahkan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Mendeley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memantau</a:t>
            </a:r>
            <a:r>
              <a:rPr lang="en-US" sz="2400" dirty="0"/>
              <a:t> </a:t>
            </a:r>
            <a:r>
              <a:rPr lang="en-US" sz="2400" i="1" dirty="0"/>
              <a:t>folder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pilihan</a:t>
            </a:r>
            <a:r>
              <a:rPr lang="en-US" sz="2400" dirty="0"/>
              <a:t> </a:t>
            </a:r>
            <a:r>
              <a:rPr lang="en-US" sz="2400" dirty="0" err="1"/>
              <a:t>pengguna</a:t>
            </a:r>
            <a:r>
              <a:rPr lang="en-US" sz="2400" dirty="0"/>
              <a:t>. </a:t>
            </a:r>
          </a:p>
          <a:p>
            <a:r>
              <a:rPr lang="en-ID" sz="2400" dirty="0"/>
              <a:t>Pada </a:t>
            </a:r>
            <a:r>
              <a:rPr lang="en-ID" sz="2400" dirty="0" err="1"/>
              <a:t>bagian</a:t>
            </a:r>
            <a:r>
              <a:rPr lang="en-ID" sz="2400" dirty="0"/>
              <a:t> detail, </a:t>
            </a:r>
            <a:r>
              <a:rPr lang="en-ID" sz="2400" dirty="0" err="1"/>
              <a:t>terdapat</a:t>
            </a:r>
            <a:r>
              <a:rPr lang="en-ID" sz="2400" dirty="0"/>
              <a:t> </a:t>
            </a:r>
            <a:r>
              <a:rPr lang="en-ID" sz="2400" dirty="0" err="1"/>
              <a:t>pilihan</a:t>
            </a:r>
            <a:r>
              <a:rPr lang="en-ID" sz="2400" dirty="0"/>
              <a:t> [ </a:t>
            </a:r>
            <a:r>
              <a:rPr lang="en-ID" sz="2400" dirty="0">
                <a:solidFill>
                  <a:schemeClr val="accent1"/>
                </a:solidFill>
              </a:rPr>
              <a:t>Unpublished work </a:t>
            </a:r>
            <a:r>
              <a:rPr lang="en-ID" sz="2400" dirty="0"/>
              <a:t>]. </a:t>
            </a:r>
            <a:r>
              <a:rPr lang="en-ID" sz="2400" dirty="0" err="1"/>
              <a:t>Jika</a:t>
            </a:r>
            <a:r>
              <a:rPr lang="en-ID" sz="2400" dirty="0"/>
              <a:t> </a:t>
            </a:r>
            <a:r>
              <a:rPr lang="en-ID" sz="2400" dirty="0" err="1"/>
              <a:t>diaktifkan</a:t>
            </a:r>
            <a:r>
              <a:rPr lang="en-ID" sz="2400" dirty="0"/>
              <a:t>, </a:t>
            </a:r>
            <a:r>
              <a:rPr lang="en-ID" sz="2400" dirty="0" err="1"/>
              <a:t>maka</a:t>
            </a:r>
            <a:r>
              <a:rPr lang="en-ID" sz="2400" dirty="0"/>
              <a:t> </a:t>
            </a:r>
            <a:r>
              <a:rPr lang="en-ID" sz="2400" i="1" dirty="0"/>
              <a:t>file</a:t>
            </a:r>
            <a:r>
              <a:rPr lang="en-ID" sz="2400" dirty="0"/>
              <a:t> </a:t>
            </a:r>
            <a:r>
              <a:rPr lang="en-ID" sz="2400" dirty="0" err="1"/>
              <a:t>tersebut</a:t>
            </a:r>
            <a:r>
              <a:rPr lang="en-ID" sz="2400" dirty="0"/>
              <a:t> tidak </a:t>
            </a:r>
            <a:r>
              <a:rPr lang="en-ID" sz="2400" dirty="0" err="1"/>
              <a:t>bisa</a:t>
            </a:r>
            <a:r>
              <a:rPr lang="en-ID" sz="2400" dirty="0"/>
              <a:t> </a:t>
            </a:r>
            <a:r>
              <a:rPr lang="en-ID" sz="2400" dirty="0" err="1"/>
              <a:t>dibaca</a:t>
            </a:r>
            <a:r>
              <a:rPr lang="en-ID" sz="2400" dirty="0"/>
              <a:t> oleh orang lain.</a:t>
            </a:r>
          </a:p>
          <a:p>
            <a:endParaRPr lang="en-ID" sz="2400" dirty="0"/>
          </a:p>
          <a:p>
            <a:endParaRPr lang="en-ID" sz="2400" dirty="0"/>
          </a:p>
          <a:p>
            <a:r>
              <a:rPr lang="en-ID" sz="2400" dirty="0"/>
              <a:t>Tidak </a:t>
            </a:r>
            <a:r>
              <a:rPr lang="en-ID" sz="2400" dirty="0" err="1"/>
              <a:t>semua</a:t>
            </a:r>
            <a:r>
              <a:rPr lang="en-ID" sz="2400" dirty="0"/>
              <a:t> </a:t>
            </a:r>
            <a:r>
              <a:rPr lang="en-ID" sz="2400" i="1" dirty="0"/>
              <a:t>style</a:t>
            </a:r>
            <a:r>
              <a:rPr lang="en-ID" sz="2400" dirty="0"/>
              <a:t> yang </a:t>
            </a:r>
            <a:r>
              <a:rPr lang="en-ID" sz="2400" dirty="0" err="1"/>
              <a:t>ada</a:t>
            </a:r>
            <a:r>
              <a:rPr lang="en-ID" sz="2400" dirty="0"/>
              <a:t> di Mendeley </a:t>
            </a:r>
            <a:r>
              <a:rPr lang="en-ID" sz="2400" dirty="0" err="1"/>
              <a:t>mendukung</a:t>
            </a:r>
            <a:r>
              <a:rPr lang="en-ID" sz="2400" dirty="0"/>
              <a:t> </a:t>
            </a:r>
            <a:r>
              <a:rPr lang="en-ID" sz="2400" i="1" dirty="0"/>
              <a:t>footnote </a:t>
            </a:r>
            <a:r>
              <a:rPr lang="en-ID" sz="2400" dirty="0"/>
              <a:t>(</a:t>
            </a:r>
            <a:r>
              <a:rPr lang="en-ID" sz="2400" dirty="0" err="1"/>
              <a:t>catatan</a:t>
            </a:r>
            <a:r>
              <a:rPr lang="en-ID" sz="2400" dirty="0"/>
              <a:t> kaki). </a:t>
            </a:r>
            <a:br>
              <a:rPr lang="en-ID" sz="2400" dirty="0"/>
            </a:br>
            <a:r>
              <a:rPr lang="en-ID" sz="2000" i="1" dirty="0"/>
              <a:t>Style</a:t>
            </a:r>
            <a:r>
              <a:rPr lang="en-ID" sz="2000" dirty="0"/>
              <a:t> yang </a:t>
            </a:r>
            <a:r>
              <a:rPr lang="en-ID" sz="2000" dirty="0" err="1"/>
              <a:t>mendukung</a:t>
            </a:r>
            <a:r>
              <a:rPr lang="en-ID" sz="2000" dirty="0"/>
              <a:t> </a:t>
            </a:r>
            <a:r>
              <a:rPr lang="en-ID" sz="2000" i="1" dirty="0"/>
              <a:t>footnote</a:t>
            </a:r>
            <a:r>
              <a:rPr lang="en-ID" sz="2000" dirty="0"/>
              <a:t> </a:t>
            </a:r>
            <a:r>
              <a:rPr lang="en-ID" sz="2000" dirty="0" err="1"/>
              <a:t>umumnya</a:t>
            </a:r>
            <a:r>
              <a:rPr lang="en-ID" sz="2000" dirty="0"/>
              <a:t> </a:t>
            </a:r>
            <a:r>
              <a:rPr lang="en-ID" sz="2000" dirty="0" err="1"/>
              <a:t>ditandai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[ </a:t>
            </a:r>
            <a:r>
              <a:rPr lang="en-ID" sz="2000" dirty="0">
                <a:solidFill>
                  <a:schemeClr val="accent1"/>
                </a:solidFill>
              </a:rPr>
              <a:t>(full note) </a:t>
            </a:r>
            <a:r>
              <a:rPr lang="en-ID" sz="2000" dirty="0"/>
              <a:t>] pada </a:t>
            </a:r>
            <a:r>
              <a:rPr lang="en-ID" sz="2000" dirty="0" err="1"/>
              <a:t>nama</a:t>
            </a:r>
            <a:r>
              <a:rPr lang="en-ID" sz="2000" dirty="0"/>
              <a:t> </a:t>
            </a:r>
            <a:r>
              <a:rPr lang="en-ID" sz="2000" i="1" dirty="0"/>
              <a:t>style</a:t>
            </a:r>
            <a:r>
              <a:rPr lang="en-ID" sz="2000" dirty="0"/>
              <a:t> </a:t>
            </a:r>
            <a:r>
              <a:rPr lang="en-ID" sz="2000" dirty="0" err="1"/>
              <a:t>tersebut</a:t>
            </a:r>
            <a:r>
              <a:rPr lang="en-ID" sz="2000" dirty="0"/>
              <a:t>.</a:t>
            </a:r>
            <a:endParaRPr lang="en-ID" sz="2400" dirty="0"/>
          </a:p>
          <a:p>
            <a:endParaRPr lang="en-ID" sz="2400" dirty="0"/>
          </a:p>
          <a:p>
            <a:endParaRPr lang="en-ID" sz="2400" dirty="0"/>
          </a:p>
          <a:p>
            <a:endParaRPr lang="en-ID" sz="2400" dirty="0"/>
          </a:p>
          <a:p>
            <a:endParaRPr lang="en-ID" sz="2400" dirty="0"/>
          </a:p>
          <a:p>
            <a:endParaRPr lang="en-ID" sz="2400" dirty="0"/>
          </a:p>
          <a:p>
            <a:endParaRPr lang="en-ID" sz="2400" dirty="0"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661415D7-7C9D-45E9-9B52-CEC540CC79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15" t="85752" r="2000" b="5464"/>
          <a:stretch/>
        </p:blipFill>
        <p:spPr>
          <a:xfrm>
            <a:off x="1320644" y="4179853"/>
            <a:ext cx="4407877" cy="6607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597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1D10E7-DE13-4D7E-85CD-63288A7C1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6365" y="1788665"/>
            <a:ext cx="9965636" cy="15113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sz="4800" b="1" dirty="0" err="1">
                <a:solidFill>
                  <a:schemeClr val="bg1"/>
                </a:solidFill>
                <a:latin typeface="Caviar Dreams" panose="020B0402020204020504" pitchFamily="34" charset="0"/>
              </a:rPr>
              <a:t>Terima</a:t>
            </a:r>
            <a:r>
              <a:rPr lang="en-US" sz="4800" b="1" dirty="0">
                <a:solidFill>
                  <a:schemeClr val="bg1"/>
                </a:solidFill>
                <a:latin typeface="Caviar Dreams" panose="020B0402020204020504" pitchFamily="34" charset="0"/>
              </a:rPr>
              <a:t> Kasih</a:t>
            </a:r>
            <a:endParaRPr lang="en-ID" sz="4800" b="1" dirty="0">
              <a:solidFill>
                <a:schemeClr val="bg1"/>
              </a:solidFill>
              <a:latin typeface="Caviar Dreams" panose="020B0402020204020504" pitchFamily="34" charset="0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7BA6B72E-C53B-4F4E-A944-6D7AE5C5D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2119301" cy="6889697"/>
          </a:xfrm>
          <a:prstGeom prst="rect">
            <a:avLst/>
          </a:prstGeom>
        </p:spPr>
      </p:pic>
      <p:pic>
        <p:nvPicPr>
          <p:cNvPr id="8" name="Picture 2" descr="Makna dan Lambang – FAKULTAS ILMU SOSIAL"/>
          <p:cNvPicPr/>
          <p:nvPr/>
        </p:nvPicPr>
        <p:blipFill>
          <a:blip r:embed="rId3"/>
          <a:stretch/>
        </p:blipFill>
        <p:spPr>
          <a:xfrm>
            <a:off x="5664559" y="281252"/>
            <a:ext cx="2786400" cy="2057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626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963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12192000" cy="645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6139179"/>
            <a:ext cx="12192000" cy="718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80980" y="5897880"/>
            <a:ext cx="1811020" cy="558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24865" y="844057"/>
            <a:ext cx="1349815" cy="10521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5092">
              <a:lnSpc>
                <a:spcPts val="4175"/>
              </a:lnSpc>
              <a:spcBef>
                <a:spcPts val="208"/>
              </a:spcBef>
            </a:pPr>
            <a:endParaRPr sz="4000" dirty="0">
              <a:latin typeface="Calibri Light"/>
              <a:cs typeface="Calibri Light"/>
            </a:endParaRPr>
          </a:p>
          <a:p>
            <a:pPr marL="12700" marR="76247">
              <a:lnSpc>
                <a:spcPct val="101725"/>
              </a:lnSpc>
              <a:spcBef>
                <a:spcPts val="913"/>
              </a:spcBef>
            </a:pPr>
            <a:r>
              <a:rPr sz="2400" spc="0" dirty="0" smtClean="0">
                <a:latin typeface="Calibri"/>
                <a:cs typeface="Calibri"/>
              </a:rPr>
              <a:t>S</a:t>
            </a:r>
            <a:r>
              <a:rPr sz="2400" spc="-9" dirty="0" smtClean="0">
                <a:latin typeface="Calibri"/>
                <a:cs typeface="Calibri"/>
              </a:rPr>
              <a:t>IN</a:t>
            </a:r>
            <a:r>
              <a:rPr sz="2400" spc="-189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A ID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4865" y="844057"/>
            <a:ext cx="5939350" cy="533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spc="-14" baseline="3413" dirty="0" smtClean="0">
                <a:latin typeface="Calibri Light"/>
                <a:cs typeface="Calibri Light"/>
              </a:rPr>
              <a:t>EKO SUMARTONO, S.P., </a:t>
            </a:r>
            <a:r>
              <a:rPr sz="6000" spc="-14" baseline="3413" dirty="0" err="1" smtClean="0">
                <a:latin typeface="Calibri Light"/>
                <a:cs typeface="Calibri Light"/>
              </a:rPr>
              <a:t>M.Sc</a:t>
            </a:r>
            <a:endParaRPr sz="4000" dirty="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6265" y="1547268"/>
            <a:ext cx="177958" cy="1700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8">
              <a:lnSpc>
                <a:spcPct val="95825"/>
              </a:lnSpc>
              <a:spcBef>
                <a:spcPts val="715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19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8">
              <a:lnSpc>
                <a:spcPct val="95825"/>
              </a:lnSpc>
              <a:spcBef>
                <a:spcPts val="843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25319" y="1565671"/>
            <a:ext cx="152810" cy="1700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12700" marR="132">
              <a:lnSpc>
                <a:spcPct val="101725"/>
              </a:lnSpc>
              <a:spcBef>
                <a:spcPts val="546"/>
              </a:spcBef>
            </a:pPr>
            <a:r>
              <a:rPr sz="2400" spc="0" dirty="0" smtClean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49"/>
              </a:spcBef>
            </a:pPr>
            <a:r>
              <a:rPr sz="2400" spc="0" dirty="0" smtClean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12700" marR="132">
              <a:lnSpc>
                <a:spcPct val="101725"/>
              </a:lnSpc>
              <a:spcBef>
                <a:spcPts val="673"/>
              </a:spcBef>
            </a:pPr>
            <a:r>
              <a:rPr sz="2400" spc="0" dirty="0" smtClean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62479" y="1565671"/>
            <a:ext cx="8029321" cy="20278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55810">
              <a:lnSpc>
                <a:spcPts val="2545"/>
              </a:lnSpc>
              <a:spcBef>
                <a:spcPts val="127"/>
              </a:spcBef>
            </a:pPr>
            <a:r>
              <a:rPr lang="id-ID" sz="3600" baseline="3413" dirty="0">
                <a:cs typeface="Calibri"/>
                <a:hlinkClick r:id="rId5"/>
              </a:rPr>
              <a:t>5972997</a:t>
            </a:r>
            <a:endParaRPr sz="2400" dirty="0">
              <a:latin typeface="Calibri"/>
              <a:cs typeface="Calibri"/>
            </a:endParaRPr>
          </a:p>
          <a:p>
            <a:pPr marL="25400" marR="55810">
              <a:lnSpc>
                <a:spcPct val="101725"/>
              </a:lnSpc>
              <a:spcBef>
                <a:spcPts val="546"/>
              </a:spcBef>
            </a:pPr>
            <a:r>
              <a:rPr lang="id-ID" sz="2400" dirty="0" smtClean="0"/>
              <a:t>57193755330</a:t>
            </a:r>
          </a:p>
          <a:p>
            <a:pPr marL="25400" marR="55810">
              <a:lnSpc>
                <a:spcPct val="101725"/>
              </a:lnSpc>
              <a:spcBef>
                <a:spcPts val="546"/>
              </a:spcBef>
            </a:pPr>
            <a:r>
              <a:rPr sz="2400" spc="-9" dirty="0" err="1" smtClean="0">
                <a:latin typeface="Calibri"/>
                <a:cs typeface="Calibri"/>
              </a:rPr>
              <a:t>U</a:t>
            </a:r>
            <a:r>
              <a:rPr sz="2400" spc="0" dirty="0" err="1" smtClean="0">
                <a:latin typeface="Calibri"/>
                <a:cs typeface="Calibri"/>
              </a:rPr>
              <a:t>ni</a:t>
            </a:r>
            <a:r>
              <a:rPr sz="2400" spc="-19" dirty="0" err="1" smtClean="0">
                <a:latin typeface="Calibri"/>
                <a:cs typeface="Calibri"/>
              </a:rPr>
              <a:t>v</a:t>
            </a:r>
            <a:r>
              <a:rPr sz="2400" spc="0" dirty="0" err="1" smtClean="0">
                <a:latin typeface="Calibri"/>
                <a:cs typeface="Calibri"/>
              </a:rPr>
              <a:t>e</a:t>
            </a:r>
            <a:r>
              <a:rPr sz="2400" spc="-34" dirty="0" err="1" smtClean="0">
                <a:latin typeface="Calibri"/>
                <a:cs typeface="Calibri"/>
              </a:rPr>
              <a:t>r</a:t>
            </a:r>
            <a:r>
              <a:rPr sz="2400" spc="0" dirty="0" err="1" smtClean="0">
                <a:latin typeface="Calibri"/>
                <a:cs typeface="Calibri"/>
              </a:rPr>
              <a:t>s</a:t>
            </a:r>
            <a:r>
              <a:rPr sz="2400" spc="4" dirty="0" err="1" smtClean="0">
                <a:latin typeface="Calibri"/>
                <a:cs typeface="Calibri"/>
              </a:rPr>
              <a:t>i</a:t>
            </a:r>
            <a:r>
              <a:rPr sz="2400" spc="-25" dirty="0" err="1" smtClean="0">
                <a:latin typeface="Calibri"/>
                <a:cs typeface="Calibri"/>
              </a:rPr>
              <a:t>t</a:t>
            </a:r>
            <a:r>
              <a:rPr sz="2400" spc="-9" dirty="0" err="1" smtClean="0">
                <a:latin typeface="Calibri"/>
                <a:cs typeface="Calibri"/>
              </a:rPr>
              <a:t>a</a:t>
            </a:r>
            <a:r>
              <a:rPr sz="2400" spc="0" dirty="0" err="1" smtClean="0">
                <a:latin typeface="Calibri"/>
                <a:cs typeface="Calibri"/>
              </a:rPr>
              <a:t>s</a:t>
            </a:r>
            <a:r>
              <a:rPr sz="2400" spc="-44" dirty="0" smtClean="0">
                <a:latin typeface="Calibri"/>
                <a:cs typeface="Calibri"/>
              </a:rPr>
              <a:t> </a:t>
            </a:r>
            <a:r>
              <a:rPr sz="2400" spc="-44" dirty="0" err="1" smtClean="0">
                <a:latin typeface="Calibri"/>
                <a:cs typeface="Calibri"/>
              </a:rPr>
              <a:t>Dehasen</a:t>
            </a:r>
            <a:r>
              <a:rPr sz="2400" spc="-44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Ben</a:t>
            </a:r>
            <a:r>
              <a:rPr sz="2400" spc="-14" dirty="0" smtClean="0">
                <a:latin typeface="Calibri"/>
                <a:cs typeface="Calibri"/>
              </a:rPr>
              <a:t>g</a:t>
            </a:r>
            <a:r>
              <a:rPr sz="2400" spc="-34" dirty="0" smtClean="0">
                <a:latin typeface="Calibri"/>
                <a:cs typeface="Calibri"/>
              </a:rPr>
              <a:t>k</a:t>
            </a:r>
            <a:r>
              <a:rPr sz="2400" spc="0" dirty="0" smtClean="0">
                <a:latin typeface="Calibri"/>
                <a:cs typeface="Calibri"/>
              </a:rPr>
              <a:t>ulu</a:t>
            </a:r>
          </a:p>
          <a:p>
            <a:pPr marL="25400" marR="55810">
              <a:lnSpc>
                <a:spcPct val="101725"/>
              </a:lnSpc>
              <a:spcBef>
                <a:spcPts val="546"/>
              </a:spcBef>
            </a:pPr>
            <a:r>
              <a:rPr lang="x-none" sz="2400" smtClean="0">
                <a:latin typeface="Calibri"/>
                <a:cs typeface="Calibri"/>
                <a:hlinkClick r:id="rId6"/>
              </a:rPr>
              <a:t>ekosumartono@relawanjurnal.id</a:t>
            </a:r>
            <a:r>
              <a:rPr lang="x-none" sz="2400" smtClean="0">
                <a:latin typeface="Calibri"/>
                <a:cs typeface="Calibri"/>
              </a:rPr>
              <a:t> , </a:t>
            </a:r>
            <a:r>
              <a:rPr lang="x-none" sz="2400" smtClean="0">
                <a:latin typeface="Calibri"/>
                <a:cs typeface="Calibri"/>
                <a:hlinkClick r:id="rId7"/>
              </a:rPr>
              <a:t>ekosumartono@unived.ac.id</a:t>
            </a:r>
            <a:r>
              <a:rPr lang="x-none" sz="2400" smtClean="0">
                <a:latin typeface="Calibri"/>
                <a:cs typeface="Calibri"/>
              </a:rPr>
              <a:t> , </a:t>
            </a:r>
            <a:r>
              <a:rPr lang="x-none" sz="2400" smtClean="0">
                <a:latin typeface="Calibri"/>
                <a:cs typeface="Calibri"/>
                <a:hlinkClick r:id="rId8"/>
              </a:rPr>
              <a:t>ekosumartono@pdmbengkulu.org</a:t>
            </a:r>
            <a:r>
              <a:rPr lang="x-none" sz="2400" smtClean="0">
                <a:latin typeface="Calibri"/>
                <a:cs typeface="Calibri"/>
              </a:rPr>
              <a:t>  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4865" y="2023490"/>
            <a:ext cx="938043" cy="12423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S</a:t>
            </a:r>
            <a:r>
              <a:rPr sz="3600" spc="-19" baseline="3413" dirty="0" smtClean="0">
                <a:latin typeface="Calibri"/>
                <a:cs typeface="Calibri"/>
              </a:rPr>
              <a:t>c</a:t>
            </a:r>
            <a:r>
              <a:rPr sz="3600" spc="0" baseline="3413" dirty="0" smtClean="0">
                <a:latin typeface="Calibri"/>
                <a:cs typeface="Calibri"/>
              </a:rPr>
              <a:t>opus</a:t>
            </a:r>
            <a:endParaRPr sz="2400">
              <a:latin typeface="Calibri"/>
              <a:cs typeface="Calibri"/>
            </a:endParaRPr>
          </a:p>
          <a:p>
            <a:pPr marL="12700" marR="45719">
              <a:lnSpc>
                <a:spcPct val="101725"/>
              </a:lnSpc>
              <a:spcBef>
                <a:spcPts val="522"/>
              </a:spcBef>
            </a:pPr>
            <a:r>
              <a:rPr sz="2400" spc="-9" dirty="0" smtClean="0">
                <a:latin typeface="Calibri"/>
                <a:cs typeface="Calibri"/>
              </a:rPr>
              <a:t>A</a:t>
            </a:r>
            <a:r>
              <a:rPr sz="2400" spc="4" dirty="0" smtClean="0">
                <a:latin typeface="Calibri"/>
                <a:cs typeface="Calibri"/>
              </a:rPr>
              <a:t>fili</a:t>
            </a:r>
            <a:r>
              <a:rPr sz="2400" spc="-9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si</a:t>
            </a:r>
            <a:endParaRPr sz="2400">
              <a:latin typeface="Calibri"/>
              <a:cs typeface="Calibri"/>
            </a:endParaRPr>
          </a:p>
          <a:p>
            <a:pPr marL="12700" marR="45719">
              <a:lnSpc>
                <a:spcPct val="101725"/>
              </a:lnSpc>
              <a:spcBef>
                <a:spcPts val="673"/>
              </a:spcBef>
            </a:pPr>
            <a:r>
              <a:rPr sz="2400" spc="4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m</a:t>
            </a:r>
            <a:r>
              <a:rPr sz="2400" spc="-4" dirty="0" smtClean="0">
                <a:latin typeface="Calibri"/>
                <a:cs typeface="Calibri"/>
              </a:rPr>
              <a:t>a</a:t>
            </a:r>
            <a:r>
              <a:rPr sz="2400" spc="4" dirty="0" smtClean="0">
                <a:latin typeface="Calibri"/>
                <a:cs typeface="Calibri"/>
              </a:rPr>
              <a:t>i</a:t>
            </a:r>
            <a:r>
              <a:rPr sz="2400" spc="0" dirty="0" smtClean="0">
                <a:latin typeface="Calibri"/>
                <a:cs typeface="Calibri"/>
              </a:rPr>
              <a:t>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9585" y="2023490"/>
            <a:ext cx="33421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4" baseline="3413" dirty="0" smtClean="0">
                <a:latin typeface="Calibri"/>
                <a:cs typeface="Calibri"/>
              </a:rPr>
              <a:t>ID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6265" y="3702335"/>
            <a:ext cx="177958" cy="21546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8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12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8">
              <a:lnSpc>
                <a:spcPct val="95825"/>
              </a:lnSpc>
              <a:spcBef>
                <a:spcPts val="823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8">
              <a:lnSpc>
                <a:spcPct val="95825"/>
              </a:lnSpc>
              <a:spcBef>
                <a:spcPts val="842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8">
              <a:lnSpc>
                <a:spcPct val="95825"/>
              </a:lnSpc>
              <a:spcBef>
                <a:spcPts val="820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4865" y="3720719"/>
            <a:ext cx="118511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9" baseline="3413" dirty="0" smtClean="0">
                <a:latin typeface="Calibri"/>
                <a:cs typeface="Calibri"/>
              </a:rPr>
              <a:t>O</a:t>
            </a:r>
            <a:r>
              <a:rPr sz="3600" spc="-25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C</a:t>
            </a:r>
            <a:r>
              <a:rPr sz="3600" spc="9" baseline="3413" dirty="0" smtClean="0">
                <a:latin typeface="Calibri"/>
                <a:cs typeface="Calibri"/>
              </a:rPr>
              <a:t>i</a:t>
            </a:r>
            <a:r>
              <a:rPr sz="3600" spc="0" baseline="3413" dirty="0" smtClean="0">
                <a:latin typeface="Calibri"/>
                <a:cs typeface="Calibri"/>
              </a:rPr>
              <a:t>D</a:t>
            </a:r>
            <a:r>
              <a:rPr sz="3600" spc="-14" baseline="3413" dirty="0" smtClean="0">
                <a:latin typeface="Calibri"/>
                <a:cs typeface="Calibri"/>
              </a:rPr>
              <a:t> </a:t>
            </a:r>
            <a:r>
              <a:rPr sz="3600" spc="-4" baseline="3413" dirty="0" smtClean="0">
                <a:latin typeface="Calibri"/>
                <a:cs typeface="Calibri"/>
              </a:rPr>
              <a:t>ID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25319" y="3720719"/>
            <a:ext cx="514903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: </a:t>
            </a:r>
            <a:r>
              <a:rPr sz="3600" u="heavy" spc="-19" baseline="3413" dirty="0" smtClean="0">
                <a:solidFill>
                  <a:srgbClr val="F59E00"/>
                </a:solidFill>
                <a:latin typeface="Calibri"/>
                <a:cs typeface="Calibri"/>
                <a:hlinkClick r:id="rId9"/>
              </a:rPr>
              <a:t>h</a:t>
            </a:r>
            <a:r>
              <a:rPr sz="3600" u="heavy" spc="-44" baseline="3413" dirty="0" smtClean="0">
                <a:solidFill>
                  <a:srgbClr val="F59E00"/>
                </a:solidFill>
                <a:latin typeface="Calibri"/>
                <a:cs typeface="Calibri"/>
                <a:hlinkClick r:id="rId9"/>
              </a:rPr>
              <a:t>t</a:t>
            </a:r>
            <a:r>
              <a:rPr sz="3600" u="heavy" spc="0" baseline="3413" dirty="0" smtClean="0">
                <a:solidFill>
                  <a:srgbClr val="F59E00"/>
                </a:solidFill>
                <a:latin typeface="Calibri"/>
                <a:cs typeface="Calibri"/>
                <a:hlinkClick r:id="rId9"/>
              </a:rPr>
              <a:t>t</a:t>
            </a:r>
            <a:r>
              <a:rPr sz="3600" u="heavy" spc="-25" baseline="3413" dirty="0" smtClean="0">
                <a:solidFill>
                  <a:srgbClr val="F59E00"/>
                </a:solidFill>
                <a:latin typeface="Calibri"/>
                <a:cs typeface="Calibri"/>
                <a:hlinkClick r:id="rId9"/>
              </a:rPr>
              <a:t>p</a:t>
            </a:r>
            <a:r>
              <a:rPr sz="3600" u="heavy" spc="0" baseline="3413" dirty="0" smtClean="0">
                <a:solidFill>
                  <a:srgbClr val="F59E00"/>
                </a:solidFill>
                <a:latin typeface="Calibri"/>
                <a:cs typeface="Calibri"/>
                <a:hlinkClick r:id="rId9"/>
              </a:rPr>
              <a:t>s:</a:t>
            </a:r>
            <a:r>
              <a:rPr sz="3600" u="heavy" spc="-4" baseline="3413" dirty="0" smtClean="0">
                <a:solidFill>
                  <a:srgbClr val="F59E00"/>
                </a:solidFill>
                <a:latin typeface="Calibri"/>
                <a:cs typeface="Calibri"/>
                <a:hlinkClick r:id="rId9"/>
              </a:rPr>
              <a:t>/</a:t>
            </a:r>
            <a:r>
              <a:rPr sz="3600" u="heavy" spc="-44" baseline="3413" dirty="0" smtClean="0">
                <a:solidFill>
                  <a:srgbClr val="F59E00"/>
                </a:solidFill>
                <a:latin typeface="Calibri"/>
                <a:cs typeface="Calibri"/>
                <a:hlinkClick r:id="rId9"/>
              </a:rPr>
              <a:t>/</a:t>
            </a:r>
            <a:r>
              <a:rPr sz="3600" u="heavy" spc="0" baseline="3413" dirty="0" smtClean="0">
                <a:solidFill>
                  <a:srgbClr val="F59E00"/>
                </a:solidFill>
                <a:latin typeface="Calibri"/>
                <a:cs typeface="Calibri"/>
                <a:hlinkClick r:id="rId9"/>
              </a:rPr>
              <a:t>o</a:t>
            </a:r>
            <a:r>
              <a:rPr sz="3600" u="heavy" spc="-44" baseline="3413" dirty="0" smtClean="0">
                <a:solidFill>
                  <a:srgbClr val="F59E00"/>
                </a:solidFill>
                <a:latin typeface="Calibri"/>
                <a:cs typeface="Calibri"/>
                <a:hlinkClick r:id="rId9"/>
              </a:rPr>
              <a:t>r</a:t>
            </a:r>
            <a:r>
              <a:rPr sz="3600" u="heavy" spc="0" baseline="3413" dirty="0" smtClean="0">
                <a:solidFill>
                  <a:srgbClr val="F59E00"/>
                </a:solidFill>
                <a:latin typeface="Calibri"/>
                <a:cs typeface="Calibri"/>
                <a:hlinkClick r:id="rId9"/>
              </a:rPr>
              <a:t>c</a:t>
            </a:r>
            <a:r>
              <a:rPr sz="3600" u="heavy" spc="9" baseline="3413" dirty="0" smtClean="0">
                <a:solidFill>
                  <a:srgbClr val="F59E00"/>
                </a:solidFill>
                <a:latin typeface="Calibri"/>
                <a:cs typeface="Calibri"/>
                <a:hlinkClick r:id="rId9"/>
              </a:rPr>
              <a:t>i</a:t>
            </a:r>
            <a:r>
              <a:rPr sz="3600" u="heavy" spc="0" baseline="3413" dirty="0" smtClean="0">
                <a:solidFill>
                  <a:srgbClr val="F59E00"/>
                </a:solidFill>
                <a:latin typeface="Calibri"/>
                <a:cs typeface="Calibri"/>
                <a:hlinkClick r:id="rId9"/>
              </a:rPr>
              <a:t>d.</a:t>
            </a:r>
            <a:r>
              <a:rPr sz="3600" u="heavy" spc="-9" baseline="3413" dirty="0" smtClean="0">
                <a:solidFill>
                  <a:srgbClr val="F59E00"/>
                </a:solidFill>
                <a:latin typeface="Calibri"/>
                <a:cs typeface="Calibri"/>
                <a:hlinkClick r:id="rId9"/>
              </a:rPr>
              <a:t>o</a:t>
            </a:r>
            <a:r>
              <a:rPr sz="3600" u="heavy" spc="-39" baseline="3413" dirty="0" smtClean="0">
                <a:solidFill>
                  <a:srgbClr val="F59E00"/>
                </a:solidFill>
                <a:latin typeface="Calibri"/>
                <a:cs typeface="Calibri"/>
                <a:hlinkClick r:id="rId9"/>
              </a:rPr>
              <a:t>r</a:t>
            </a:r>
            <a:r>
              <a:rPr sz="3600" u="heavy" spc="69" baseline="3413" dirty="0" smtClean="0">
                <a:solidFill>
                  <a:srgbClr val="F59E00"/>
                </a:solidFill>
                <a:latin typeface="Calibri"/>
                <a:cs typeface="Calibri"/>
                <a:hlinkClick r:id="rId9"/>
              </a:rPr>
              <a:t>g</a:t>
            </a:r>
            <a:r>
              <a:rPr sz="3600" u="heavy" spc="0" baseline="3413" dirty="0" smtClean="0">
                <a:solidFill>
                  <a:srgbClr val="F59E00"/>
                </a:solidFill>
                <a:latin typeface="Calibri"/>
                <a:cs typeface="Calibri"/>
                <a:hlinkClick r:id="rId9"/>
              </a:rPr>
              <a:t>/000</a:t>
            </a:r>
            <a:r>
              <a:rPr sz="3600" u="heavy" spc="14" baseline="3413" dirty="0" smtClean="0">
                <a:solidFill>
                  <a:srgbClr val="F59E00"/>
                </a:solidFill>
                <a:latin typeface="Calibri"/>
                <a:cs typeface="Calibri"/>
                <a:hlinkClick r:id="rId9"/>
              </a:rPr>
              <a:t>0</a:t>
            </a:r>
            <a:r>
              <a:rPr sz="3600" u="heavy" spc="4" baseline="3413" dirty="0" smtClean="0">
                <a:solidFill>
                  <a:srgbClr val="F59E00"/>
                </a:solidFill>
                <a:latin typeface="Calibri"/>
                <a:cs typeface="Calibri"/>
                <a:hlinkClick r:id="rId9"/>
              </a:rPr>
              <a:t>-0001-6113-</a:t>
            </a:r>
            <a:r>
              <a:rPr sz="3600" u="heavy" spc="-14" baseline="3413" dirty="0" smtClean="0">
                <a:solidFill>
                  <a:srgbClr val="F59E00"/>
                </a:solidFill>
                <a:latin typeface="Calibri"/>
                <a:cs typeface="Calibri"/>
                <a:hlinkClick r:id="rId9"/>
              </a:rPr>
              <a:t>8</a:t>
            </a:r>
            <a:r>
              <a:rPr sz="3600" u="heavy" spc="0" baseline="3413" dirty="0" smtClean="0">
                <a:solidFill>
                  <a:srgbClr val="F59E00"/>
                </a:solidFill>
                <a:latin typeface="Calibri"/>
                <a:cs typeface="Calibri"/>
                <a:hlinkClick r:id="rId9"/>
              </a:rPr>
              <a:t>6</a:t>
            </a:r>
            <a:r>
              <a:rPr sz="3600" u="heavy" spc="-14" baseline="3413" dirty="0" smtClean="0">
                <a:solidFill>
                  <a:srgbClr val="F59E00"/>
                </a:solidFill>
                <a:latin typeface="Calibri"/>
                <a:cs typeface="Calibri"/>
                <a:hlinkClick r:id="rId9"/>
              </a:rPr>
              <a:t>5</a:t>
            </a:r>
            <a:r>
              <a:rPr sz="3600" u="heavy" spc="0" baseline="3413" dirty="0" smtClean="0">
                <a:solidFill>
                  <a:srgbClr val="F59E00"/>
                </a:solidFill>
                <a:latin typeface="Calibri"/>
                <a:cs typeface="Calibri"/>
                <a:hlinkClick r:id="rId9"/>
              </a:rPr>
              <a:t>0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4864" y="4177680"/>
            <a:ext cx="10833736" cy="1697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GS ID</a:t>
            </a:r>
            <a:r>
              <a:rPr sz="3600" spc="-38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: </a:t>
            </a:r>
            <a:r>
              <a:rPr lang="id-ID" sz="3600" u="heavy" spc="-25" baseline="3413" dirty="0">
                <a:solidFill>
                  <a:srgbClr val="F59E00"/>
                </a:solidFill>
                <a:cs typeface="Calibri"/>
                <a:hlinkClick r:id="rId10"/>
              </a:rPr>
              <a:t>https://</a:t>
            </a:r>
            <a:r>
              <a:rPr lang="id-ID" sz="3600" u="heavy" spc="-25" baseline="3413" dirty="0" smtClean="0">
                <a:solidFill>
                  <a:srgbClr val="F59E00"/>
                </a:solidFill>
                <a:cs typeface="Calibri"/>
                <a:hlinkClick r:id="rId10"/>
              </a:rPr>
              <a:t>scholar.google.co.id/citations?hl=id&amp;user=koo40pQAAAAJ</a:t>
            </a:r>
            <a:r>
              <a:rPr lang="id-ID" sz="3600" u="heavy" spc="-25" baseline="3413" dirty="0" smtClean="0">
                <a:solidFill>
                  <a:srgbClr val="F59E00"/>
                </a:solidFill>
                <a:cs typeface="Calibri"/>
              </a:rPr>
              <a:t> </a:t>
            </a:r>
            <a:endParaRPr lang="x-none" sz="2400">
              <a:latin typeface="Calibri"/>
              <a:cs typeface="Calibri"/>
            </a:endParaRPr>
          </a:p>
          <a:p>
            <a:pPr marL="12700" marR="45767">
              <a:lnSpc>
                <a:spcPct val="101725"/>
              </a:lnSpc>
              <a:spcBef>
                <a:spcPts val="526"/>
              </a:spcBef>
            </a:pPr>
            <a:r>
              <a:rPr sz="2400" spc="0" dirty="0" smtClean="0">
                <a:latin typeface="Calibri"/>
                <a:cs typeface="Calibri"/>
              </a:rPr>
              <a:t>*</a:t>
            </a:r>
            <a:r>
              <a:rPr sz="2400" spc="9" dirty="0" smtClean="0">
                <a:latin typeface="Calibri"/>
                <a:cs typeface="Calibri"/>
              </a:rPr>
              <a:t>M</a:t>
            </a:r>
            <a:r>
              <a:rPr sz="2400" spc="-9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n</a:t>
            </a:r>
            <a:r>
              <a:rPr sz="2400" spc="-9" dirty="0" smtClean="0">
                <a:latin typeface="Calibri"/>
                <a:cs typeface="Calibri"/>
              </a:rPr>
              <a:t>ag</a:t>
            </a:r>
            <a:r>
              <a:rPr sz="2400" spc="4" dirty="0" smtClean="0">
                <a:latin typeface="Calibri"/>
                <a:cs typeface="Calibri"/>
              </a:rPr>
              <a:t>i</a:t>
            </a:r>
            <a:r>
              <a:rPr sz="2400" spc="0" dirty="0" smtClean="0">
                <a:latin typeface="Calibri"/>
                <a:cs typeface="Calibri"/>
              </a:rPr>
              <a:t>ng </a:t>
            </a:r>
            <a:r>
              <a:rPr sz="2400" spc="-29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d</a:t>
            </a:r>
            <a:r>
              <a:rPr sz="2400" spc="4" dirty="0" smtClean="0">
                <a:latin typeface="Calibri"/>
                <a:cs typeface="Calibri"/>
              </a:rPr>
              <a:t>i</a:t>
            </a:r>
            <a:r>
              <a:rPr sz="2400" spc="-2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or</a:t>
            </a:r>
            <a:r>
              <a:rPr sz="2400" spc="-24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of AGRITEPA</a:t>
            </a:r>
            <a:r>
              <a:rPr sz="2400" spc="4" dirty="0" smtClean="0">
                <a:latin typeface="Calibri"/>
                <a:cs typeface="Calibri"/>
              </a:rPr>
              <a:t> </a:t>
            </a:r>
            <a:r>
              <a:rPr sz="2400" spc="9" dirty="0" smtClean="0">
                <a:latin typeface="Calibri"/>
                <a:cs typeface="Calibri"/>
              </a:rPr>
              <a:t>(</a:t>
            </a:r>
            <a:r>
              <a:rPr sz="2400" spc="0" dirty="0" err="1" smtClean="0">
                <a:latin typeface="Calibri"/>
                <a:cs typeface="Calibri"/>
              </a:rPr>
              <a:t>Si</a:t>
            </a:r>
            <a:r>
              <a:rPr sz="2400" spc="-14" dirty="0" err="1" smtClean="0">
                <a:latin typeface="Calibri"/>
                <a:cs typeface="Calibri"/>
              </a:rPr>
              <a:t>n</a:t>
            </a:r>
            <a:r>
              <a:rPr sz="2400" spc="-25" dirty="0" err="1" smtClean="0">
                <a:latin typeface="Calibri"/>
                <a:cs typeface="Calibri"/>
              </a:rPr>
              <a:t>t</a:t>
            </a:r>
            <a:r>
              <a:rPr sz="2400" spc="0" dirty="0" err="1" smtClean="0">
                <a:latin typeface="Calibri"/>
                <a:cs typeface="Calibri"/>
              </a:rPr>
              <a:t>a</a:t>
            </a:r>
            <a:r>
              <a:rPr sz="2400" spc="-9" dirty="0" smtClean="0">
                <a:latin typeface="Calibri"/>
                <a:cs typeface="Calibri"/>
              </a:rPr>
              <a:t> </a:t>
            </a:r>
            <a:r>
              <a:rPr sz="2400" dirty="0" smtClean="0">
                <a:latin typeface="Calibri"/>
                <a:cs typeface="Calibri"/>
              </a:rPr>
              <a:t>4</a:t>
            </a:r>
            <a:r>
              <a:rPr sz="2400" spc="-4" dirty="0" smtClean="0">
                <a:latin typeface="Calibri"/>
                <a:cs typeface="Calibri"/>
              </a:rPr>
              <a:t>); </a:t>
            </a:r>
            <a:r>
              <a:rPr lang="id-ID" sz="2400" spc="9" dirty="0">
                <a:cs typeface="Calibri"/>
              </a:rPr>
              <a:t>M</a:t>
            </a:r>
            <a:r>
              <a:rPr lang="id-ID" sz="2400" spc="-9" dirty="0">
                <a:cs typeface="Calibri"/>
              </a:rPr>
              <a:t>a</a:t>
            </a:r>
            <a:r>
              <a:rPr lang="id-ID" sz="2400" dirty="0">
                <a:cs typeface="Calibri"/>
              </a:rPr>
              <a:t>n</a:t>
            </a:r>
            <a:r>
              <a:rPr lang="id-ID" sz="2400" spc="-9" dirty="0">
                <a:cs typeface="Calibri"/>
              </a:rPr>
              <a:t>ag</a:t>
            </a:r>
            <a:r>
              <a:rPr lang="id-ID" sz="2400" spc="4" dirty="0">
                <a:cs typeface="Calibri"/>
              </a:rPr>
              <a:t>i</a:t>
            </a:r>
            <a:r>
              <a:rPr lang="id-ID" sz="2400" dirty="0">
                <a:cs typeface="Calibri"/>
              </a:rPr>
              <a:t>ng </a:t>
            </a:r>
            <a:r>
              <a:rPr lang="id-ID" sz="2400" spc="-29" dirty="0">
                <a:cs typeface="Calibri"/>
              </a:rPr>
              <a:t>E</a:t>
            </a:r>
            <a:r>
              <a:rPr lang="id-ID" sz="2400" dirty="0">
                <a:cs typeface="Calibri"/>
              </a:rPr>
              <a:t>d</a:t>
            </a:r>
            <a:r>
              <a:rPr lang="id-ID" sz="2400" spc="4" dirty="0">
                <a:cs typeface="Calibri"/>
              </a:rPr>
              <a:t>i</a:t>
            </a:r>
            <a:r>
              <a:rPr lang="id-ID" sz="2400" spc="-25" dirty="0">
                <a:cs typeface="Calibri"/>
              </a:rPr>
              <a:t>t</a:t>
            </a:r>
            <a:r>
              <a:rPr lang="id-ID" sz="2400" dirty="0">
                <a:cs typeface="Calibri"/>
              </a:rPr>
              <a:t>or</a:t>
            </a:r>
            <a:r>
              <a:rPr lang="id-ID" sz="2400" spc="-24" dirty="0">
                <a:cs typeface="Calibri"/>
              </a:rPr>
              <a:t> </a:t>
            </a:r>
            <a:r>
              <a:rPr lang="id-ID" sz="2400" dirty="0">
                <a:cs typeface="Calibri"/>
              </a:rPr>
              <a:t>of </a:t>
            </a:r>
            <a:r>
              <a:rPr lang="id-ID" sz="2400" dirty="0" smtClean="0">
                <a:cs typeface="Calibri"/>
              </a:rPr>
              <a:t>SINTA Journal,    </a:t>
            </a:r>
          </a:p>
          <a:p>
            <a:pPr marL="12700" marR="45767">
              <a:lnSpc>
                <a:spcPct val="101725"/>
              </a:lnSpc>
              <a:spcBef>
                <a:spcPts val="526"/>
              </a:spcBef>
            </a:pPr>
            <a:r>
              <a:rPr lang="id-ID" sz="2400" spc="-4" dirty="0">
                <a:latin typeface="Calibri"/>
                <a:cs typeface="Calibri"/>
              </a:rPr>
              <a:t> </a:t>
            </a:r>
            <a:r>
              <a:rPr lang="id-ID" sz="2400" spc="-4" dirty="0" smtClean="0">
                <a:latin typeface="Calibri"/>
                <a:cs typeface="Calibri"/>
              </a:rPr>
              <a:t> </a:t>
            </a:r>
            <a:r>
              <a:rPr sz="2400" spc="-4" dirty="0" smtClean="0">
                <a:latin typeface="Calibri"/>
                <a:cs typeface="Calibri"/>
              </a:rPr>
              <a:t>Chief Editor </a:t>
            </a:r>
            <a:r>
              <a:rPr sz="2400" spc="-4" dirty="0" err="1" smtClean="0">
                <a:latin typeface="Calibri"/>
                <a:cs typeface="Calibri"/>
              </a:rPr>
              <a:t>Bima</a:t>
            </a:r>
            <a:r>
              <a:rPr sz="2400" spc="-4" dirty="0" smtClean="0">
                <a:latin typeface="Calibri"/>
                <a:cs typeface="Calibri"/>
              </a:rPr>
              <a:t> Journal, Layout Editor </a:t>
            </a:r>
            <a:r>
              <a:rPr lang="id-ID" sz="2400" dirty="0" smtClean="0">
                <a:cs typeface="Calibri"/>
              </a:rPr>
              <a:t>Journal GBMR </a:t>
            </a:r>
            <a:r>
              <a:rPr sz="2400" spc="-4" dirty="0" err="1" smtClean="0">
                <a:latin typeface="Calibri"/>
                <a:cs typeface="Calibri"/>
              </a:rPr>
              <a:t>etc</a:t>
            </a:r>
            <a:endParaRPr sz="2400" dirty="0" smtClean="0">
              <a:latin typeface="Calibri"/>
              <a:cs typeface="Calibri"/>
            </a:endParaRPr>
          </a:p>
          <a:p>
            <a:pPr marL="12700" marR="45767">
              <a:lnSpc>
                <a:spcPct val="101725"/>
              </a:lnSpc>
              <a:spcBef>
                <a:spcPts val="672"/>
              </a:spcBef>
            </a:pPr>
            <a:r>
              <a:rPr sz="2400" spc="0" dirty="0" smtClean="0">
                <a:latin typeface="Calibri"/>
                <a:cs typeface="Calibri"/>
              </a:rPr>
              <a:t>*</a:t>
            </a:r>
            <a:r>
              <a:rPr sz="2400" spc="-39" dirty="0" smtClean="0">
                <a:latin typeface="Calibri"/>
                <a:cs typeface="Calibri"/>
              </a:rPr>
              <a:t>R</a:t>
            </a:r>
            <a:r>
              <a:rPr sz="2400" spc="-14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vi</a:t>
            </a:r>
            <a:r>
              <a:rPr sz="2400" spc="-9" dirty="0" smtClean="0">
                <a:latin typeface="Calibri"/>
                <a:cs typeface="Calibri"/>
              </a:rPr>
              <a:t>e</a:t>
            </a:r>
            <a:r>
              <a:rPr sz="2400" spc="-14" dirty="0" smtClean="0">
                <a:latin typeface="Calibri"/>
                <a:cs typeface="Calibri"/>
              </a:rPr>
              <a:t>w</a:t>
            </a:r>
            <a:r>
              <a:rPr sz="2400" spc="0" dirty="0" smtClean="0">
                <a:latin typeface="Calibri"/>
                <a:cs typeface="Calibri"/>
              </a:rPr>
              <a:t>er</a:t>
            </a:r>
            <a:r>
              <a:rPr sz="2400" spc="4" dirty="0" smtClean="0">
                <a:latin typeface="Calibri"/>
                <a:cs typeface="Calibri"/>
              </a:rPr>
              <a:t> </a:t>
            </a:r>
            <a:r>
              <a:rPr sz="2400" spc="-29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t </a:t>
            </a:r>
            <a:r>
              <a:rPr sz="2400" spc="-9" dirty="0" err="1" smtClean="0">
                <a:latin typeface="Calibri"/>
                <a:cs typeface="Calibri"/>
              </a:rPr>
              <a:t>Agrisocionomics</a:t>
            </a:r>
            <a:r>
              <a:rPr sz="2400" spc="-9" dirty="0" smtClean="0">
                <a:latin typeface="Calibri"/>
                <a:cs typeface="Calibri"/>
              </a:rPr>
              <a:t>, </a:t>
            </a:r>
            <a:r>
              <a:rPr lang="en-US" sz="2400" cap="all" dirty="0"/>
              <a:t>JURNAL SOCIAL ECONOMIC OF </a:t>
            </a:r>
            <a:r>
              <a:rPr lang="en-US" sz="2400" cap="all" dirty="0" smtClean="0"/>
              <a:t>AGRICULTURE</a:t>
            </a:r>
            <a:endParaRPr sz="2400" spc="-9" dirty="0" smtClean="0">
              <a:latin typeface="Calibri"/>
              <a:cs typeface="Calibri"/>
            </a:endParaRPr>
          </a:p>
          <a:p>
            <a:pPr marL="12700" marR="45767">
              <a:lnSpc>
                <a:spcPct val="101725"/>
              </a:lnSpc>
              <a:spcBef>
                <a:spcPts val="672"/>
              </a:spcBef>
            </a:pPr>
            <a:r>
              <a:rPr sz="2400" spc="4" dirty="0" smtClean="0">
                <a:latin typeface="Calibri"/>
                <a:cs typeface="Calibri"/>
              </a:rPr>
              <a:t>*</a:t>
            </a:r>
            <a:r>
              <a:rPr sz="2400" spc="0" dirty="0" err="1" smtClean="0">
                <a:latin typeface="Calibri"/>
                <a:cs typeface="Calibri"/>
              </a:rPr>
              <a:t>Mendeley</a:t>
            </a:r>
            <a:r>
              <a:rPr sz="2400" spc="0" dirty="0" smtClean="0">
                <a:latin typeface="Calibri"/>
                <a:cs typeface="Calibri"/>
              </a:rPr>
              <a:t> Advisor 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1026" name="Picture 2" descr="ikmal aziz (@ikmalaziz_28) Followings | Instagram photos, videos,  highlights and storie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356" y="609600"/>
            <a:ext cx="2331644" cy="218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606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97F353-9022-4760-817D-408304F57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890"/>
            <a:ext cx="10515600" cy="4998838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Mendeley </a:t>
            </a:r>
            <a:r>
              <a:rPr lang="en-US" sz="2400" dirty="0" err="1"/>
              <a:t>merupakan</a:t>
            </a:r>
            <a:r>
              <a:rPr lang="en-US" sz="2400" dirty="0"/>
              <a:t> salah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</a:t>
            </a:r>
            <a:r>
              <a:rPr lang="en-US" sz="2400" i="1" dirty="0"/>
              <a:t>reference manager </a:t>
            </a:r>
            <a:r>
              <a:rPr lang="en-US" sz="2400" dirty="0"/>
              <a:t>dan </a:t>
            </a:r>
            <a:r>
              <a:rPr lang="en-US" sz="2400" dirty="0" err="1"/>
              <a:t>pembuat</a:t>
            </a:r>
            <a:r>
              <a:rPr lang="en-US" sz="2400" dirty="0"/>
              <a:t> </a:t>
            </a:r>
            <a:r>
              <a:rPr lang="en-US" sz="2400" dirty="0" err="1"/>
              <a:t>sitasi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otomatis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</a:t>
            </a:r>
            <a:r>
              <a:rPr lang="en-US" sz="2400" i="1" dirty="0"/>
              <a:t>reference manager</a:t>
            </a:r>
            <a:r>
              <a:rPr lang="en-US" sz="2400" dirty="0"/>
              <a:t>, Mendeley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mengelola</a:t>
            </a:r>
            <a:r>
              <a:rPr lang="en-US" sz="2400" dirty="0"/>
              <a:t> </a:t>
            </a:r>
            <a:r>
              <a:rPr lang="en-US" sz="2400" dirty="0" err="1"/>
              <a:t>referensi-referensi</a:t>
            </a:r>
            <a:r>
              <a:rPr lang="en-US" sz="2400" dirty="0"/>
              <a:t> yang </a:t>
            </a:r>
            <a:r>
              <a:rPr lang="en-US" sz="2400" dirty="0" err="1"/>
              <a:t>telah</a:t>
            </a:r>
            <a:r>
              <a:rPr lang="en-US" sz="2400" dirty="0"/>
              <a:t> Anda </a:t>
            </a:r>
            <a:r>
              <a:rPr lang="en-US" sz="2400" dirty="0" err="1"/>
              <a:t>kumpulkan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</a:t>
            </a:r>
            <a:r>
              <a:rPr lang="en-US" sz="2400" dirty="0" err="1"/>
              <a:t>sitasi</a:t>
            </a:r>
            <a:r>
              <a:rPr lang="en-US" sz="2400" dirty="0"/>
              <a:t>, Mendeley </a:t>
            </a:r>
            <a:r>
              <a:rPr lang="en-US" sz="2400" dirty="0" err="1"/>
              <a:t>memudahkan</a:t>
            </a:r>
            <a:r>
              <a:rPr lang="en-US" sz="2400" dirty="0"/>
              <a:t> Anda </a:t>
            </a:r>
            <a:r>
              <a:rPr lang="en-US" sz="2400" dirty="0" err="1"/>
              <a:t>ketika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sitasi</a:t>
            </a:r>
            <a:r>
              <a:rPr lang="en-US" sz="2400" dirty="0"/>
              <a:t>/</a:t>
            </a:r>
            <a:r>
              <a:rPr lang="en-US" sz="2400" dirty="0" err="1"/>
              <a:t>kutipan</a:t>
            </a:r>
            <a:r>
              <a:rPr lang="en-US" sz="2400" dirty="0"/>
              <a:t> </a:t>
            </a:r>
            <a:r>
              <a:rPr lang="en-US" sz="2400" dirty="0" err="1"/>
              <a:t>hingga</a:t>
            </a:r>
            <a:r>
              <a:rPr lang="en-US" sz="2400" dirty="0"/>
              <a:t> daftar </a:t>
            </a:r>
            <a:r>
              <a:rPr lang="en-US" sz="2400" dirty="0" err="1"/>
              <a:t>pustaka</a:t>
            </a:r>
            <a:r>
              <a:rPr lang="en-US" sz="2400" dirty="0"/>
              <a:t>.</a:t>
            </a:r>
            <a:endParaRPr lang="en-ID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682CC02-5D53-43C2-8E3E-917CCD509441}"/>
              </a:ext>
            </a:extLst>
          </p:cNvPr>
          <p:cNvSpPr/>
          <p:nvPr/>
        </p:nvSpPr>
        <p:spPr>
          <a:xfrm>
            <a:off x="0" y="268291"/>
            <a:ext cx="12192000" cy="556591"/>
          </a:xfrm>
          <a:prstGeom prst="rect">
            <a:avLst/>
          </a:prstGeom>
          <a:solidFill>
            <a:srgbClr val="981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391D25-CCEB-436E-8ABE-5168B0E81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184" y="265321"/>
            <a:ext cx="8753881" cy="562526"/>
          </a:xfrm>
        </p:spPr>
        <p:txBody>
          <a:bodyPr>
            <a:no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Caviar Dreams" panose="020B0402020204020504" pitchFamily="34" charset="0"/>
              </a:rPr>
              <a:t>Aplikasi</a:t>
            </a:r>
            <a:r>
              <a:rPr lang="en-US" sz="2000" b="1" dirty="0">
                <a:solidFill>
                  <a:schemeClr val="bg1"/>
                </a:solidFill>
                <a:latin typeface="Caviar Dreams" panose="020B0402020204020504" pitchFamily="34" charset="0"/>
              </a:rPr>
              <a:t> Mendeley</a:t>
            </a:r>
            <a:endParaRPr lang="en-ID"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FB5FBD0-D692-4088-BB54-812F74EFCB64}"/>
              </a:ext>
            </a:extLst>
          </p:cNvPr>
          <p:cNvGrpSpPr/>
          <p:nvPr/>
        </p:nvGrpSpPr>
        <p:grpSpPr>
          <a:xfrm>
            <a:off x="232538" y="83225"/>
            <a:ext cx="1211325" cy="908494"/>
            <a:chOff x="94418" y="-49279"/>
            <a:chExt cx="1182376" cy="118237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365852D2-DCE2-476D-8023-7102C02D1602}"/>
                </a:ext>
              </a:extLst>
            </p:cNvPr>
            <p:cNvSpPr/>
            <p:nvPr/>
          </p:nvSpPr>
          <p:spPr>
            <a:xfrm>
              <a:off x="94418" y="-49279"/>
              <a:ext cx="1182376" cy="1182376"/>
            </a:xfrm>
            <a:prstGeom prst="ellipse">
              <a:avLst/>
            </a:prstGeom>
            <a:solidFill>
              <a:srgbClr val="9811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9" name="Picture 8" descr="A picture containing brass knucks, weapon&#10;&#10;Description automatically generated">
              <a:extLst>
                <a:ext uri="{FF2B5EF4-FFF2-40B4-BE49-F238E27FC236}">
                  <a16:creationId xmlns:a16="http://schemas.microsoft.com/office/drawing/2014/main" xmlns="" id="{EEDF477B-D25E-417D-B8FE-DC335B715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87" y="375551"/>
              <a:ext cx="684134" cy="342067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08F9F3DF-E440-4760-AC28-2B2D23251F17}"/>
                </a:ext>
              </a:extLst>
            </p:cNvPr>
            <p:cNvSpPr/>
            <p:nvPr/>
          </p:nvSpPr>
          <p:spPr>
            <a:xfrm>
              <a:off x="260942" y="130497"/>
              <a:ext cx="822824" cy="82282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6EFA06A-4C76-4743-A5C3-E4EF056AC5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5066" y="3453453"/>
            <a:ext cx="9210880" cy="28518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9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97F353-9022-4760-817D-408304F57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890"/>
            <a:ext cx="10515600" cy="4998838"/>
          </a:xfrm>
        </p:spPr>
        <p:txBody>
          <a:bodyPr>
            <a:normAutofit/>
          </a:bodyPr>
          <a:lstStyle/>
          <a:p>
            <a:r>
              <a:rPr lang="en-US" sz="2400" dirty="0" err="1"/>
              <a:t>Mendaftar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di situs Mendeley.</a:t>
            </a:r>
            <a:br>
              <a:rPr lang="en-US" sz="2400" dirty="0"/>
            </a:br>
            <a:r>
              <a:rPr lang="en-US" sz="2400" dirty="0"/>
              <a:t>[ </a:t>
            </a:r>
            <a:r>
              <a:rPr lang="en-US" sz="2400" dirty="0">
                <a:hlinkClick r:id="rId2"/>
              </a:rPr>
              <a:t>http://bit.ly/mendeleydaftar</a:t>
            </a:r>
            <a:r>
              <a:rPr lang="en-US" sz="2400" dirty="0"/>
              <a:t> ]</a:t>
            </a:r>
          </a:p>
          <a:p>
            <a:r>
              <a:rPr lang="en-US" sz="2400" dirty="0" err="1"/>
              <a:t>Mengisi</a:t>
            </a:r>
            <a:r>
              <a:rPr lang="en-US" sz="2400" dirty="0"/>
              <a:t> </a:t>
            </a:r>
            <a:r>
              <a:rPr lang="en-US" sz="2400" dirty="0" err="1"/>
              <a:t>formulir</a:t>
            </a:r>
            <a:r>
              <a:rPr lang="en-US" sz="2400" dirty="0"/>
              <a:t> </a:t>
            </a:r>
            <a:r>
              <a:rPr lang="en-US" sz="2400" dirty="0" err="1"/>
              <a:t>isian</a:t>
            </a:r>
            <a:r>
              <a:rPr lang="en-US" sz="2400" dirty="0"/>
              <a:t> yang </a:t>
            </a:r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hingga</a:t>
            </a:r>
            <a:r>
              <a:rPr lang="en-US" sz="2400" dirty="0"/>
              <a:t> </a:t>
            </a:r>
            <a:r>
              <a:rPr lang="en-US" sz="2400" dirty="0" err="1"/>
              <a:t>selesai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Mengunduh</a:t>
            </a:r>
            <a:r>
              <a:rPr lang="en-US" sz="2400" dirty="0"/>
              <a:t> dan </a:t>
            </a:r>
            <a:r>
              <a:rPr lang="en-US" sz="2400" dirty="0" err="1"/>
              <a:t>meng</a:t>
            </a:r>
            <a:r>
              <a:rPr lang="en-US" sz="2400" dirty="0"/>
              <a:t>-</a:t>
            </a:r>
            <a:r>
              <a:rPr lang="en-US" sz="2400" i="1" dirty="0"/>
              <a:t>install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Mendeley Desktop.</a:t>
            </a:r>
            <a:br>
              <a:rPr lang="en-US" sz="2400" dirty="0"/>
            </a:br>
            <a:r>
              <a:rPr lang="en-US" sz="2400" dirty="0"/>
              <a:t>[ </a:t>
            </a:r>
            <a:r>
              <a:rPr lang="en-US" sz="2400" dirty="0">
                <a:hlinkClick r:id="rId3"/>
              </a:rPr>
              <a:t>http://bit.ly/mendeleyunduh</a:t>
            </a:r>
            <a:r>
              <a:rPr lang="en-US" sz="2400" dirty="0"/>
              <a:t> ]</a:t>
            </a:r>
          </a:p>
          <a:p>
            <a:endParaRPr lang="en-ID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682CC02-5D53-43C2-8E3E-917CCD509441}"/>
              </a:ext>
            </a:extLst>
          </p:cNvPr>
          <p:cNvSpPr/>
          <p:nvPr/>
        </p:nvSpPr>
        <p:spPr>
          <a:xfrm>
            <a:off x="0" y="268291"/>
            <a:ext cx="12192000" cy="556591"/>
          </a:xfrm>
          <a:prstGeom prst="rect">
            <a:avLst/>
          </a:prstGeom>
          <a:solidFill>
            <a:srgbClr val="981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391D25-CCEB-436E-8ABE-5168B0E81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184" y="265321"/>
            <a:ext cx="8753881" cy="562526"/>
          </a:xfrm>
        </p:spPr>
        <p:txBody>
          <a:bodyPr>
            <a:no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Caviar Dreams" panose="020B0402020204020504" pitchFamily="34" charset="0"/>
              </a:rPr>
              <a:t>Membuat</a:t>
            </a:r>
            <a:r>
              <a:rPr lang="en-US" sz="2000" b="1" dirty="0">
                <a:solidFill>
                  <a:schemeClr val="bg1"/>
                </a:solidFill>
                <a:latin typeface="Caviar Dreams" panose="020B04020202040205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viar Dreams" panose="020B0402020204020504" pitchFamily="34" charset="0"/>
              </a:rPr>
              <a:t>Akun</a:t>
            </a:r>
            <a:r>
              <a:rPr lang="en-US" sz="2000" b="1" dirty="0">
                <a:solidFill>
                  <a:schemeClr val="bg1"/>
                </a:solidFill>
                <a:latin typeface="Caviar Dreams" panose="020B0402020204020504" pitchFamily="34" charset="0"/>
              </a:rPr>
              <a:t> &amp; </a:t>
            </a:r>
            <a:r>
              <a:rPr lang="en-US" sz="2000" b="1" dirty="0" err="1">
                <a:solidFill>
                  <a:schemeClr val="bg1"/>
                </a:solidFill>
                <a:latin typeface="Caviar Dreams" panose="020B0402020204020504" pitchFamily="34" charset="0"/>
              </a:rPr>
              <a:t>Instalasi</a:t>
            </a:r>
            <a:r>
              <a:rPr lang="en-US" sz="2000" b="1" dirty="0">
                <a:solidFill>
                  <a:schemeClr val="bg1"/>
                </a:solidFill>
                <a:latin typeface="Caviar Dreams" panose="020B0402020204020504" pitchFamily="34" charset="0"/>
              </a:rPr>
              <a:t> Mendeley</a:t>
            </a:r>
            <a:endParaRPr lang="en-ID" sz="2000" dirty="0"/>
          </a:p>
        </p:txBody>
      </p:sp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xmlns="" id="{449C9AC3-690A-4478-AEF6-04FF931900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00090" y="3653353"/>
            <a:ext cx="9170963" cy="3690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98507D5-F9D5-4EDD-99C6-A14A710368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8873" y="3189090"/>
            <a:ext cx="7645967" cy="51057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63D99D3-A15C-4D99-BE65-57F28DF7D361}"/>
              </a:ext>
            </a:extLst>
          </p:cNvPr>
          <p:cNvGrpSpPr/>
          <p:nvPr/>
        </p:nvGrpSpPr>
        <p:grpSpPr>
          <a:xfrm>
            <a:off x="232538" y="83225"/>
            <a:ext cx="1211325" cy="908494"/>
            <a:chOff x="94418" y="-49279"/>
            <a:chExt cx="1182376" cy="118237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581153D9-CB5C-49D2-8E8A-2BECD140FF55}"/>
                </a:ext>
              </a:extLst>
            </p:cNvPr>
            <p:cNvSpPr/>
            <p:nvPr/>
          </p:nvSpPr>
          <p:spPr>
            <a:xfrm>
              <a:off x="94418" y="-49279"/>
              <a:ext cx="1182376" cy="1182376"/>
            </a:xfrm>
            <a:prstGeom prst="ellipse">
              <a:avLst/>
            </a:prstGeom>
            <a:solidFill>
              <a:srgbClr val="9811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5" name="Picture 14" descr="A picture containing brass knucks, weapon&#10;&#10;Description automatically generated">
              <a:extLst>
                <a:ext uri="{FF2B5EF4-FFF2-40B4-BE49-F238E27FC236}">
                  <a16:creationId xmlns:a16="http://schemas.microsoft.com/office/drawing/2014/main" xmlns="" id="{8B753299-734E-4156-8764-A9FB02279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87" y="375551"/>
              <a:ext cx="684134" cy="342067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B4DCCC35-FC09-4D51-9A25-2E620F8316FE}"/>
                </a:ext>
              </a:extLst>
            </p:cNvPr>
            <p:cNvSpPr/>
            <p:nvPr/>
          </p:nvSpPr>
          <p:spPr>
            <a:xfrm>
              <a:off x="260942" y="130497"/>
              <a:ext cx="822824" cy="82282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53172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97F353-9022-4760-817D-408304F57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890"/>
            <a:ext cx="10515600" cy="4998838"/>
          </a:xfrm>
        </p:spPr>
        <p:txBody>
          <a:bodyPr>
            <a:normAutofit/>
          </a:bodyPr>
          <a:lstStyle/>
          <a:p>
            <a:r>
              <a:rPr lang="en-US" sz="2400" dirty="0" err="1"/>
              <a:t>Klik</a:t>
            </a:r>
            <a:r>
              <a:rPr lang="en-US" sz="2400" dirty="0"/>
              <a:t> Menu [ </a:t>
            </a:r>
            <a:r>
              <a:rPr lang="en-US" sz="2400" dirty="0">
                <a:solidFill>
                  <a:schemeClr val="accent1"/>
                </a:solidFill>
              </a:rPr>
              <a:t>Tools</a:t>
            </a:r>
            <a:r>
              <a:rPr lang="en-US" sz="2400" dirty="0"/>
              <a:t> ] -&gt; [ </a:t>
            </a:r>
            <a:r>
              <a:rPr lang="en-US" sz="2400" dirty="0">
                <a:solidFill>
                  <a:schemeClr val="accent1"/>
                </a:solidFill>
              </a:rPr>
              <a:t>Install MS Word Plugin </a:t>
            </a:r>
            <a:r>
              <a:rPr lang="en-US" sz="2400" dirty="0"/>
              <a:t>]</a:t>
            </a:r>
            <a:endParaRPr lang="en-ID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682CC02-5D53-43C2-8E3E-917CCD509441}"/>
              </a:ext>
            </a:extLst>
          </p:cNvPr>
          <p:cNvSpPr/>
          <p:nvPr/>
        </p:nvSpPr>
        <p:spPr>
          <a:xfrm>
            <a:off x="0" y="268291"/>
            <a:ext cx="12192000" cy="556591"/>
          </a:xfrm>
          <a:prstGeom prst="rect">
            <a:avLst/>
          </a:prstGeom>
          <a:solidFill>
            <a:srgbClr val="981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391D25-CCEB-436E-8ABE-5168B0E81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184" y="265321"/>
            <a:ext cx="8753881" cy="562526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viar Dreams" panose="020B0402020204020504" pitchFamily="34" charset="0"/>
              </a:rPr>
              <a:t>Meng-</a:t>
            </a:r>
            <a:r>
              <a:rPr lang="en-US" sz="2000" b="1" i="1" dirty="0">
                <a:solidFill>
                  <a:schemeClr val="bg1"/>
                </a:solidFill>
                <a:latin typeface="Caviar Dreams" panose="020B0402020204020504" pitchFamily="34" charset="0"/>
              </a:rPr>
              <a:t>install </a:t>
            </a:r>
            <a:r>
              <a:rPr lang="en-US" sz="2000" b="1" dirty="0">
                <a:solidFill>
                  <a:schemeClr val="bg1"/>
                </a:solidFill>
                <a:latin typeface="Caviar Dreams" panose="020B0402020204020504" pitchFamily="34" charset="0"/>
              </a:rPr>
              <a:t>Plugin </a:t>
            </a:r>
            <a:r>
              <a:rPr lang="en-US" sz="2000" b="1" dirty="0" err="1">
                <a:solidFill>
                  <a:schemeClr val="bg1"/>
                </a:solidFill>
                <a:latin typeface="Caviar Dreams" panose="020B0402020204020504" pitchFamily="34" charset="0"/>
              </a:rPr>
              <a:t>untuk</a:t>
            </a:r>
            <a:r>
              <a:rPr lang="en-US" sz="2000" b="1" dirty="0">
                <a:solidFill>
                  <a:schemeClr val="bg1"/>
                </a:solidFill>
                <a:latin typeface="Caviar Dreams" panose="020B0402020204020504" pitchFamily="34" charset="0"/>
              </a:rPr>
              <a:t> Microsoft Office Word</a:t>
            </a:r>
            <a:endParaRPr lang="en-ID" sz="2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63D99D3-A15C-4D99-BE65-57F28DF7D361}"/>
              </a:ext>
            </a:extLst>
          </p:cNvPr>
          <p:cNvGrpSpPr/>
          <p:nvPr/>
        </p:nvGrpSpPr>
        <p:grpSpPr>
          <a:xfrm>
            <a:off x="232538" y="83225"/>
            <a:ext cx="1211325" cy="908494"/>
            <a:chOff x="94418" y="-49279"/>
            <a:chExt cx="1182376" cy="118237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581153D9-CB5C-49D2-8E8A-2BECD140FF55}"/>
                </a:ext>
              </a:extLst>
            </p:cNvPr>
            <p:cNvSpPr/>
            <p:nvPr/>
          </p:nvSpPr>
          <p:spPr>
            <a:xfrm>
              <a:off x="94418" y="-49279"/>
              <a:ext cx="1182376" cy="1182376"/>
            </a:xfrm>
            <a:prstGeom prst="ellipse">
              <a:avLst/>
            </a:prstGeom>
            <a:solidFill>
              <a:srgbClr val="9811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5" name="Picture 14" descr="A picture containing brass knucks, weapon&#10;&#10;Description automatically generated">
              <a:extLst>
                <a:ext uri="{FF2B5EF4-FFF2-40B4-BE49-F238E27FC236}">
                  <a16:creationId xmlns:a16="http://schemas.microsoft.com/office/drawing/2014/main" xmlns="" id="{8B753299-734E-4156-8764-A9FB02279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87" y="375551"/>
              <a:ext cx="684134" cy="342067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B4DCCC35-FC09-4D51-9A25-2E620F8316FE}"/>
                </a:ext>
              </a:extLst>
            </p:cNvPr>
            <p:cNvSpPr/>
            <p:nvPr/>
          </p:nvSpPr>
          <p:spPr>
            <a:xfrm>
              <a:off x="260942" y="130497"/>
              <a:ext cx="822824" cy="82282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9D22C90-3FAE-4A6D-A084-D89B72CB45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5287" y="1719259"/>
            <a:ext cx="4978400" cy="30961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4917FE6-2AEE-4AAF-A446-C66079881391}"/>
              </a:ext>
            </a:extLst>
          </p:cNvPr>
          <p:cNvGrpSpPr/>
          <p:nvPr/>
        </p:nvGrpSpPr>
        <p:grpSpPr>
          <a:xfrm>
            <a:off x="675162" y="2095213"/>
            <a:ext cx="5061925" cy="2344281"/>
            <a:chOff x="506371" y="2095212"/>
            <a:chExt cx="3796444" cy="2344281"/>
          </a:xfrm>
        </p:grpSpPr>
        <p:pic>
          <p:nvPicPr>
            <p:cNvPr id="6" name="Picture 5" descr="A screenshot of a computer&#10;&#10;Description automatically generated">
              <a:extLst>
                <a:ext uri="{FF2B5EF4-FFF2-40B4-BE49-F238E27FC236}">
                  <a16:creationId xmlns:a16="http://schemas.microsoft.com/office/drawing/2014/main" xmlns="" id="{A194AC47-E2D8-43C6-B25D-268F2C0AEE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6371" y="2095212"/>
              <a:ext cx="3796444" cy="234428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93A66B25-A025-4017-B8AF-BEC8E1830237}"/>
                </a:ext>
              </a:extLst>
            </p:cNvPr>
            <p:cNvSpPr/>
            <p:nvPr/>
          </p:nvSpPr>
          <p:spPr>
            <a:xfrm>
              <a:off x="1723914" y="2353992"/>
              <a:ext cx="662609" cy="39756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0FC09047-6403-4EB1-B872-14266DC46627}"/>
                </a:ext>
              </a:extLst>
            </p:cNvPr>
            <p:cNvSpPr/>
            <p:nvPr/>
          </p:nvSpPr>
          <p:spPr>
            <a:xfrm>
              <a:off x="2113763" y="3267352"/>
              <a:ext cx="1571473" cy="39756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02F8C1A-1C40-4E1F-9580-2F94F40A8CBF}"/>
              </a:ext>
            </a:extLst>
          </p:cNvPr>
          <p:cNvGrpSpPr/>
          <p:nvPr/>
        </p:nvGrpSpPr>
        <p:grpSpPr>
          <a:xfrm>
            <a:off x="419100" y="5196943"/>
            <a:ext cx="11353800" cy="1337533"/>
            <a:chOff x="314325" y="5196942"/>
            <a:chExt cx="8515350" cy="1337533"/>
          </a:xfrm>
        </p:grpSpPr>
        <p:pic>
          <p:nvPicPr>
            <p:cNvPr id="7" name="Picture 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xmlns="" id="{6E1BE800-6ED9-49EE-8B15-A21EE7425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325" y="5196942"/>
              <a:ext cx="8515350" cy="133753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C2CC87F9-2EA7-40ED-BC6A-F16C3AF10952}"/>
                </a:ext>
              </a:extLst>
            </p:cNvPr>
            <p:cNvSpPr/>
            <p:nvPr/>
          </p:nvSpPr>
          <p:spPr>
            <a:xfrm>
              <a:off x="3392557" y="5481638"/>
              <a:ext cx="910258" cy="30033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0E469207-3AC1-470A-B64F-DDAB05FEBB80}"/>
                </a:ext>
              </a:extLst>
            </p:cNvPr>
            <p:cNvSpPr/>
            <p:nvPr/>
          </p:nvSpPr>
          <p:spPr>
            <a:xfrm>
              <a:off x="2197789" y="5786530"/>
              <a:ext cx="2464904" cy="57616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83430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97F353-9022-4760-817D-408304F57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890"/>
            <a:ext cx="10515600" cy="4998838"/>
          </a:xfrm>
        </p:spPr>
        <p:txBody>
          <a:bodyPr>
            <a:normAutofit/>
          </a:bodyPr>
          <a:lstStyle/>
          <a:p>
            <a:r>
              <a:rPr lang="en-US" sz="2400" dirty="0" err="1"/>
              <a:t>Klik</a:t>
            </a:r>
            <a:r>
              <a:rPr lang="en-US" sz="2400" dirty="0"/>
              <a:t> Menu [ </a:t>
            </a:r>
            <a:r>
              <a:rPr lang="en-US" sz="2400" dirty="0">
                <a:solidFill>
                  <a:schemeClr val="accent1"/>
                </a:solidFill>
              </a:rPr>
              <a:t>Tools</a:t>
            </a:r>
            <a:r>
              <a:rPr lang="en-US" sz="2400" dirty="0"/>
              <a:t> ] -&gt; [ </a:t>
            </a:r>
            <a:r>
              <a:rPr lang="en-US" sz="2400" dirty="0">
                <a:solidFill>
                  <a:schemeClr val="accent1"/>
                </a:solidFill>
              </a:rPr>
              <a:t>Install Web Importer </a:t>
            </a:r>
            <a:r>
              <a:rPr lang="en-US" sz="2400" dirty="0"/>
              <a:t>]</a:t>
            </a:r>
            <a:br>
              <a:rPr lang="en-US" sz="2400" dirty="0"/>
            </a:b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akses</a:t>
            </a:r>
            <a:r>
              <a:rPr lang="en-US" sz="2400" dirty="0"/>
              <a:t> [ </a:t>
            </a:r>
            <a:r>
              <a:rPr lang="en-US" sz="2400" dirty="0">
                <a:hlinkClick r:id="rId2"/>
              </a:rPr>
              <a:t>http://bit.ly/mendeleywebplugin</a:t>
            </a:r>
            <a:r>
              <a:rPr lang="en-US" sz="2400" dirty="0"/>
              <a:t> ]</a:t>
            </a:r>
          </a:p>
          <a:p>
            <a:r>
              <a:rPr lang="en-US" sz="2400" dirty="0" err="1"/>
              <a:t>Klik</a:t>
            </a:r>
            <a:r>
              <a:rPr lang="en-US" sz="2400" dirty="0"/>
              <a:t> [ </a:t>
            </a:r>
            <a:r>
              <a:rPr lang="en-US" sz="2400" dirty="0">
                <a:solidFill>
                  <a:schemeClr val="accent1"/>
                </a:solidFill>
              </a:rPr>
              <a:t>Download/Install browser extension </a:t>
            </a:r>
            <a:r>
              <a:rPr lang="en-US" sz="2400" dirty="0"/>
              <a:t>]</a:t>
            </a:r>
            <a:endParaRPr lang="en-ID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682CC02-5D53-43C2-8E3E-917CCD509441}"/>
              </a:ext>
            </a:extLst>
          </p:cNvPr>
          <p:cNvSpPr/>
          <p:nvPr/>
        </p:nvSpPr>
        <p:spPr>
          <a:xfrm>
            <a:off x="0" y="268291"/>
            <a:ext cx="12192000" cy="556591"/>
          </a:xfrm>
          <a:prstGeom prst="rect">
            <a:avLst/>
          </a:prstGeom>
          <a:solidFill>
            <a:srgbClr val="981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391D25-CCEB-436E-8ABE-5168B0E81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184" y="265321"/>
            <a:ext cx="8753881" cy="562526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viar Dreams" panose="020B0402020204020504" pitchFamily="34" charset="0"/>
              </a:rPr>
              <a:t>Meng-</a:t>
            </a:r>
            <a:r>
              <a:rPr lang="en-US" sz="2000" b="1" i="1" dirty="0">
                <a:solidFill>
                  <a:schemeClr val="bg1"/>
                </a:solidFill>
                <a:latin typeface="Caviar Dreams" panose="020B0402020204020504" pitchFamily="34" charset="0"/>
              </a:rPr>
              <a:t>install </a:t>
            </a:r>
            <a:r>
              <a:rPr lang="en-US" sz="2000" b="1" dirty="0">
                <a:solidFill>
                  <a:schemeClr val="bg1"/>
                </a:solidFill>
                <a:latin typeface="Caviar Dreams" panose="020B0402020204020504" pitchFamily="34" charset="0"/>
              </a:rPr>
              <a:t>Plugin </a:t>
            </a:r>
            <a:r>
              <a:rPr lang="en-US" sz="2000" b="1" dirty="0" err="1">
                <a:solidFill>
                  <a:schemeClr val="bg1"/>
                </a:solidFill>
                <a:latin typeface="Caviar Dreams" panose="020B0402020204020504" pitchFamily="34" charset="0"/>
              </a:rPr>
              <a:t>untuk</a:t>
            </a:r>
            <a:r>
              <a:rPr lang="en-US" sz="2000" b="1" dirty="0">
                <a:solidFill>
                  <a:schemeClr val="bg1"/>
                </a:solidFill>
                <a:latin typeface="Caviar Dreams" panose="020B0402020204020504" pitchFamily="34" charset="0"/>
              </a:rPr>
              <a:t> Web Browser</a:t>
            </a:r>
            <a:endParaRPr lang="en-ID" sz="2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63D99D3-A15C-4D99-BE65-57F28DF7D361}"/>
              </a:ext>
            </a:extLst>
          </p:cNvPr>
          <p:cNvGrpSpPr/>
          <p:nvPr/>
        </p:nvGrpSpPr>
        <p:grpSpPr>
          <a:xfrm>
            <a:off x="232538" y="83225"/>
            <a:ext cx="1211325" cy="908494"/>
            <a:chOff x="94418" y="-49279"/>
            <a:chExt cx="1182376" cy="118237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581153D9-CB5C-49D2-8E8A-2BECD140FF55}"/>
                </a:ext>
              </a:extLst>
            </p:cNvPr>
            <p:cNvSpPr/>
            <p:nvPr/>
          </p:nvSpPr>
          <p:spPr>
            <a:xfrm>
              <a:off x="94418" y="-49279"/>
              <a:ext cx="1182376" cy="1182376"/>
            </a:xfrm>
            <a:prstGeom prst="ellipse">
              <a:avLst/>
            </a:prstGeom>
            <a:solidFill>
              <a:srgbClr val="9811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5" name="Picture 14" descr="A picture containing brass knucks, weapon&#10;&#10;Description automatically generated">
              <a:extLst>
                <a:ext uri="{FF2B5EF4-FFF2-40B4-BE49-F238E27FC236}">
                  <a16:creationId xmlns:a16="http://schemas.microsoft.com/office/drawing/2014/main" xmlns="" id="{8B753299-734E-4156-8764-A9FB02279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87" y="375551"/>
              <a:ext cx="684134" cy="342067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B4DCCC35-FC09-4D51-9A25-2E620F8316FE}"/>
                </a:ext>
              </a:extLst>
            </p:cNvPr>
            <p:cNvSpPr/>
            <p:nvPr/>
          </p:nvSpPr>
          <p:spPr>
            <a:xfrm>
              <a:off x="260942" y="130497"/>
              <a:ext cx="822824" cy="82282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8" name="Picture 7" descr="A picture containing screenshot&#10;&#10;Description automatically generated">
            <a:extLst>
              <a:ext uri="{FF2B5EF4-FFF2-40B4-BE49-F238E27FC236}">
                <a16:creationId xmlns:a16="http://schemas.microsoft.com/office/drawing/2014/main" xmlns="" id="{0BECDB57-A13D-41A0-80BE-732357137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04" y="3727118"/>
            <a:ext cx="8289859" cy="2862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53CE49E-845C-45FB-AFD6-0D9BAF8C16E5}"/>
              </a:ext>
            </a:extLst>
          </p:cNvPr>
          <p:cNvGrpSpPr/>
          <p:nvPr/>
        </p:nvGrpSpPr>
        <p:grpSpPr>
          <a:xfrm>
            <a:off x="403139" y="2554977"/>
            <a:ext cx="5061925" cy="2344281"/>
            <a:chOff x="478735" y="2471168"/>
            <a:chExt cx="3796444" cy="2344281"/>
          </a:xfrm>
        </p:grpSpPr>
        <p:pic>
          <p:nvPicPr>
            <p:cNvPr id="6" name="Picture 5" descr="A screenshot of a computer&#10;&#10;Description automatically generated">
              <a:extLst>
                <a:ext uri="{FF2B5EF4-FFF2-40B4-BE49-F238E27FC236}">
                  <a16:creationId xmlns:a16="http://schemas.microsoft.com/office/drawing/2014/main" xmlns="" id="{A194AC47-E2D8-43C6-B25D-268F2C0AEE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8735" y="2471168"/>
              <a:ext cx="3796444" cy="234428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93A66B25-A025-4017-B8AF-BEC8E1830237}"/>
                </a:ext>
              </a:extLst>
            </p:cNvPr>
            <p:cNvSpPr/>
            <p:nvPr/>
          </p:nvSpPr>
          <p:spPr>
            <a:xfrm>
              <a:off x="1696278" y="2729948"/>
              <a:ext cx="662609" cy="39756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0FC09047-6403-4EB1-B872-14266DC46627}"/>
                </a:ext>
              </a:extLst>
            </p:cNvPr>
            <p:cNvSpPr/>
            <p:nvPr/>
          </p:nvSpPr>
          <p:spPr>
            <a:xfrm>
              <a:off x="2086127" y="3365012"/>
              <a:ext cx="1571473" cy="39756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284600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97F353-9022-4760-817D-408304F57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41775"/>
            <a:ext cx="10515600" cy="3479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err="1"/>
              <a:t>Tampilan</a:t>
            </a:r>
            <a:r>
              <a:rPr lang="en-US" sz="1800" dirty="0"/>
              <a:t> </a:t>
            </a:r>
            <a:r>
              <a:rPr lang="en-US" sz="1800" dirty="0" err="1"/>
              <a:t>Awal</a:t>
            </a:r>
            <a:r>
              <a:rPr lang="en-US" sz="1800" dirty="0"/>
              <a:t> </a:t>
            </a:r>
            <a:r>
              <a:rPr lang="en-US" sz="1800" dirty="0" err="1"/>
              <a:t>Aplikasi</a:t>
            </a:r>
            <a:r>
              <a:rPr lang="en-US" sz="1800" dirty="0"/>
              <a:t> Mendeley</a:t>
            </a:r>
            <a:endParaRPr lang="en-ID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682CC02-5D53-43C2-8E3E-917CCD509441}"/>
              </a:ext>
            </a:extLst>
          </p:cNvPr>
          <p:cNvSpPr/>
          <p:nvPr/>
        </p:nvSpPr>
        <p:spPr>
          <a:xfrm>
            <a:off x="0" y="268291"/>
            <a:ext cx="12192000" cy="556591"/>
          </a:xfrm>
          <a:prstGeom prst="rect">
            <a:avLst/>
          </a:prstGeom>
          <a:solidFill>
            <a:srgbClr val="981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391D25-CCEB-436E-8ABE-5168B0E81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184" y="265321"/>
            <a:ext cx="8753881" cy="562526"/>
          </a:xfrm>
        </p:spPr>
        <p:txBody>
          <a:bodyPr>
            <a:no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Caviar Dreams" panose="020B0402020204020504" pitchFamily="34" charset="0"/>
              </a:rPr>
              <a:t>Menggunakan</a:t>
            </a:r>
            <a:r>
              <a:rPr lang="en-US" sz="2000" b="1" dirty="0">
                <a:solidFill>
                  <a:schemeClr val="bg1"/>
                </a:solidFill>
                <a:latin typeface="Caviar Dreams" panose="020B04020202040205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viar Dreams" panose="020B0402020204020504" pitchFamily="34" charset="0"/>
              </a:rPr>
              <a:t>Aplikasi</a:t>
            </a:r>
            <a:r>
              <a:rPr lang="en-US" sz="2000" b="1" dirty="0">
                <a:solidFill>
                  <a:schemeClr val="bg1"/>
                </a:solidFill>
                <a:latin typeface="Caviar Dreams" panose="020B0402020204020504" pitchFamily="34" charset="0"/>
              </a:rPr>
              <a:t> Mendeley</a:t>
            </a:r>
            <a:endParaRPr lang="en-ID" sz="20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1B111A3-52CB-4BB2-8BB2-E0CBF088371E}"/>
              </a:ext>
            </a:extLst>
          </p:cNvPr>
          <p:cNvGrpSpPr/>
          <p:nvPr/>
        </p:nvGrpSpPr>
        <p:grpSpPr>
          <a:xfrm>
            <a:off x="232538" y="83225"/>
            <a:ext cx="1211325" cy="908494"/>
            <a:chOff x="94418" y="-49279"/>
            <a:chExt cx="1182376" cy="118237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902E3244-F0A5-4D02-8BAD-86DBBA1D713F}"/>
                </a:ext>
              </a:extLst>
            </p:cNvPr>
            <p:cNvSpPr/>
            <p:nvPr/>
          </p:nvSpPr>
          <p:spPr>
            <a:xfrm>
              <a:off x="94418" y="-49279"/>
              <a:ext cx="1182376" cy="1182376"/>
            </a:xfrm>
            <a:prstGeom prst="ellipse">
              <a:avLst/>
            </a:prstGeom>
            <a:solidFill>
              <a:srgbClr val="9811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8" name="Picture 17" descr="A picture containing brass knucks, weapon&#10;&#10;Description automatically generated">
              <a:extLst>
                <a:ext uri="{FF2B5EF4-FFF2-40B4-BE49-F238E27FC236}">
                  <a16:creationId xmlns:a16="http://schemas.microsoft.com/office/drawing/2014/main" xmlns="" id="{1BB9A2FC-6D26-43BD-A826-75ACA984D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87" y="375551"/>
              <a:ext cx="684134" cy="342067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06C35A8B-054E-46A7-8C2F-438762E3D13B}"/>
                </a:ext>
              </a:extLst>
            </p:cNvPr>
            <p:cNvSpPr/>
            <p:nvPr/>
          </p:nvSpPr>
          <p:spPr>
            <a:xfrm>
              <a:off x="260942" y="130497"/>
              <a:ext cx="822824" cy="82282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70F903A-9AC2-4502-BC04-72CB0112F4B6}"/>
              </a:ext>
            </a:extLst>
          </p:cNvPr>
          <p:cNvGrpSpPr/>
          <p:nvPr/>
        </p:nvGrpSpPr>
        <p:grpSpPr>
          <a:xfrm>
            <a:off x="300383" y="1209330"/>
            <a:ext cx="11591235" cy="5022162"/>
            <a:chOff x="225287" y="1209330"/>
            <a:chExt cx="8693426" cy="502216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FD22EE45-9765-4765-8553-8AFDE34F9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5287" y="1209330"/>
              <a:ext cx="8693426" cy="502216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0B923464-C69B-455D-BB5A-EE5C20072B59}"/>
                </a:ext>
              </a:extLst>
            </p:cNvPr>
            <p:cNvSpPr/>
            <p:nvPr/>
          </p:nvSpPr>
          <p:spPr>
            <a:xfrm>
              <a:off x="1982194" y="1603513"/>
              <a:ext cx="384313" cy="437322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B0172F2C-43F7-4C0D-86CC-FF710508C107}"/>
                </a:ext>
              </a:extLst>
            </p:cNvPr>
            <p:cNvSpPr/>
            <p:nvPr/>
          </p:nvSpPr>
          <p:spPr>
            <a:xfrm>
              <a:off x="783946" y="1603513"/>
              <a:ext cx="754341" cy="437322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D996F7C6-C153-49A2-93CA-3952E466DD90}"/>
                </a:ext>
              </a:extLst>
            </p:cNvPr>
            <p:cNvSpPr/>
            <p:nvPr/>
          </p:nvSpPr>
          <p:spPr>
            <a:xfrm>
              <a:off x="295275" y="1603513"/>
              <a:ext cx="455330" cy="437322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4B4E35E3-2A34-4385-A648-96E2B0515DEA}"/>
                </a:ext>
              </a:extLst>
            </p:cNvPr>
            <p:cNvSpPr/>
            <p:nvPr/>
          </p:nvSpPr>
          <p:spPr>
            <a:xfrm>
              <a:off x="1569303" y="1603513"/>
              <a:ext cx="384313" cy="437322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78036C5C-3445-4F7D-9D49-C4D50690D085}"/>
                </a:ext>
              </a:extLst>
            </p:cNvPr>
            <p:cNvSpPr/>
            <p:nvPr/>
          </p:nvSpPr>
          <p:spPr>
            <a:xfrm>
              <a:off x="244784" y="4067588"/>
              <a:ext cx="2041216" cy="193697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A600D911-CCB2-4134-A2B3-C7D1609DC945}"/>
                </a:ext>
              </a:extLst>
            </p:cNvPr>
            <p:cNvCxnSpPr>
              <a:cxnSpLocks/>
            </p:cNvCxnSpPr>
            <p:nvPr/>
          </p:nvCxnSpPr>
          <p:spPr>
            <a:xfrm>
              <a:off x="1756907" y="2040835"/>
              <a:ext cx="0" cy="11181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0DBFAF23-2944-4036-9726-346A73EEB401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>
              <a:off x="2366507" y="1803124"/>
              <a:ext cx="384313" cy="469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CC45E8B-4DD0-4093-B860-3AF3AECC3C4B}"/>
                </a:ext>
              </a:extLst>
            </p:cNvPr>
            <p:cNvSpPr txBox="1"/>
            <p:nvPr/>
          </p:nvSpPr>
          <p:spPr>
            <a:xfrm>
              <a:off x="2750820" y="1653930"/>
              <a:ext cx="3190236" cy="307777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FF0000"/>
                  </a:solidFill>
                </a:rPr>
                <a:t>Sinkronisasi</a:t>
              </a:r>
              <a:r>
                <a:rPr lang="en-US" sz="1400" dirty="0">
                  <a:solidFill>
                    <a:srgbClr val="FF0000"/>
                  </a:solidFill>
                </a:rPr>
                <a:t> </a:t>
              </a:r>
              <a:r>
                <a:rPr lang="en-US" sz="1400" dirty="0" err="1">
                  <a:solidFill>
                    <a:srgbClr val="FF0000"/>
                  </a:solidFill>
                </a:rPr>
                <a:t>dengan</a:t>
              </a:r>
              <a:r>
                <a:rPr lang="en-US" sz="1400" dirty="0">
                  <a:solidFill>
                    <a:srgbClr val="FF0000"/>
                  </a:solidFill>
                </a:rPr>
                <a:t> web</a:t>
              </a:r>
              <a:endParaRPr lang="en-ID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EC6A4169-9D41-4CFA-9511-DAD21A2F0B58}"/>
                </a:ext>
              </a:extLst>
            </p:cNvPr>
            <p:cNvCxnSpPr>
              <a:cxnSpLocks/>
              <a:endCxn id="27" idx="1"/>
            </p:cNvCxnSpPr>
            <p:nvPr/>
          </p:nvCxnSpPr>
          <p:spPr>
            <a:xfrm flipV="1">
              <a:off x="1750557" y="2148089"/>
              <a:ext cx="993913" cy="456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6068602A-16E6-4ECC-9E8E-9527EDF892AD}"/>
                </a:ext>
              </a:extLst>
            </p:cNvPr>
            <p:cNvSpPr txBox="1"/>
            <p:nvPr/>
          </p:nvSpPr>
          <p:spPr>
            <a:xfrm>
              <a:off x="2744470" y="1994200"/>
              <a:ext cx="3190236" cy="307777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FF0000"/>
                  </a:solidFill>
                </a:rPr>
                <a:t>Mencari</a:t>
              </a:r>
              <a:r>
                <a:rPr lang="en-US" sz="1400" dirty="0">
                  <a:solidFill>
                    <a:srgbClr val="FF0000"/>
                  </a:solidFill>
                </a:rPr>
                <a:t> </a:t>
              </a:r>
              <a:r>
                <a:rPr lang="en-US" sz="1400" dirty="0" err="1">
                  <a:solidFill>
                    <a:srgbClr val="FF0000"/>
                  </a:solidFill>
                </a:rPr>
                <a:t>referensi</a:t>
              </a:r>
              <a:r>
                <a:rPr lang="en-US" sz="1400" dirty="0">
                  <a:solidFill>
                    <a:srgbClr val="FF0000"/>
                  </a:solidFill>
                </a:rPr>
                <a:t> lain yang </a:t>
              </a:r>
              <a:r>
                <a:rPr lang="en-US" sz="1400" dirty="0" err="1">
                  <a:solidFill>
                    <a:srgbClr val="FF0000"/>
                  </a:solidFill>
                </a:rPr>
                <a:t>berhubungan</a:t>
              </a:r>
              <a:endParaRPr lang="en-ID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C746F0C1-5B9F-409D-AD5E-F124D2D8179D}"/>
                </a:ext>
              </a:extLst>
            </p:cNvPr>
            <p:cNvCxnSpPr>
              <a:cxnSpLocks/>
            </p:cNvCxnSpPr>
            <p:nvPr/>
          </p:nvCxnSpPr>
          <p:spPr>
            <a:xfrm>
              <a:off x="1123647" y="2032918"/>
              <a:ext cx="0" cy="45181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F309D82D-134E-47AD-99A4-8DA98EFC97C9}"/>
                </a:ext>
              </a:extLst>
            </p:cNvPr>
            <p:cNvCxnSpPr>
              <a:cxnSpLocks/>
              <a:endCxn id="34" idx="1"/>
            </p:cNvCxnSpPr>
            <p:nvPr/>
          </p:nvCxnSpPr>
          <p:spPr>
            <a:xfrm flipV="1">
              <a:off x="1123647" y="2484729"/>
              <a:ext cx="1620823" cy="456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85383B0C-A1A4-4669-A1E9-157DD4A897AD}"/>
                </a:ext>
              </a:extLst>
            </p:cNvPr>
            <p:cNvSpPr txBox="1"/>
            <p:nvPr/>
          </p:nvSpPr>
          <p:spPr>
            <a:xfrm>
              <a:off x="2744470" y="2330840"/>
              <a:ext cx="3190236" cy="307777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FF0000"/>
                  </a:solidFill>
                </a:rPr>
                <a:t>Menambah</a:t>
              </a:r>
              <a:r>
                <a:rPr lang="en-US" sz="1400" dirty="0">
                  <a:solidFill>
                    <a:srgbClr val="FF0000"/>
                  </a:solidFill>
                </a:rPr>
                <a:t> dan </a:t>
              </a:r>
              <a:r>
                <a:rPr lang="en-US" sz="1400" dirty="0" err="1">
                  <a:solidFill>
                    <a:srgbClr val="FF0000"/>
                  </a:solidFill>
                </a:rPr>
                <a:t>menghapus</a:t>
              </a:r>
              <a:r>
                <a:rPr lang="en-US" sz="1400" dirty="0">
                  <a:solidFill>
                    <a:srgbClr val="FF0000"/>
                  </a:solidFill>
                </a:rPr>
                <a:t> folder</a:t>
              </a:r>
              <a:endParaRPr lang="en-ID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25450066-D1F4-48F8-9211-47AD58AEB3EA}"/>
                </a:ext>
              </a:extLst>
            </p:cNvPr>
            <p:cNvCxnSpPr>
              <a:cxnSpLocks/>
            </p:cNvCxnSpPr>
            <p:nvPr/>
          </p:nvCxnSpPr>
          <p:spPr>
            <a:xfrm>
              <a:off x="520397" y="2026957"/>
              <a:ext cx="2543" cy="79441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6C3562EE-1058-4F8F-807B-82DBAE3133BC}"/>
                </a:ext>
              </a:extLst>
            </p:cNvPr>
            <p:cNvCxnSpPr>
              <a:cxnSpLocks/>
              <a:endCxn id="39" idx="1"/>
            </p:cNvCxnSpPr>
            <p:nvPr/>
          </p:nvCxnSpPr>
          <p:spPr>
            <a:xfrm>
              <a:off x="520397" y="2821370"/>
              <a:ext cx="2224073" cy="362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8A83B46C-086D-42B2-8E60-68361D4DE8E7}"/>
                </a:ext>
              </a:extLst>
            </p:cNvPr>
            <p:cNvSpPr txBox="1"/>
            <p:nvPr/>
          </p:nvSpPr>
          <p:spPr>
            <a:xfrm>
              <a:off x="2744470" y="2671110"/>
              <a:ext cx="3190236" cy="307777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FF0000"/>
                  </a:solidFill>
                </a:rPr>
                <a:t>Menambah</a:t>
              </a:r>
              <a:r>
                <a:rPr lang="en-US" sz="1400" dirty="0">
                  <a:solidFill>
                    <a:srgbClr val="FF0000"/>
                  </a:solidFill>
                </a:rPr>
                <a:t> </a:t>
              </a:r>
              <a:r>
                <a:rPr lang="en-US" sz="1400" dirty="0" err="1">
                  <a:solidFill>
                    <a:srgbClr val="FF0000"/>
                  </a:solidFill>
                </a:rPr>
                <a:t>dokumen</a:t>
              </a:r>
              <a:r>
                <a:rPr lang="en-US" sz="1400" dirty="0">
                  <a:solidFill>
                    <a:srgbClr val="FF0000"/>
                  </a:solidFill>
                </a:rPr>
                <a:t>/</a:t>
              </a:r>
              <a:r>
                <a:rPr lang="en-US" sz="1400" dirty="0" err="1">
                  <a:solidFill>
                    <a:srgbClr val="FF0000"/>
                  </a:solidFill>
                </a:rPr>
                <a:t>referensi</a:t>
              </a:r>
              <a:r>
                <a:rPr lang="en-US" sz="1400" dirty="0">
                  <a:solidFill>
                    <a:srgbClr val="FF0000"/>
                  </a:solidFill>
                </a:rPr>
                <a:t> </a:t>
              </a:r>
              <a:r>
                <a:rPr lang="en-US" sz="1400" dirty="0" err="1">
                  <a:solidFill>
                    <a:srgbClr val="FF0000"/>
                  </a:solidFill>
                </a:rPr>
                <a:t>baru</a:t>
              </a:r>
              <a:endParaRPr lang="en-ID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93BB3A2D-BDEC-4968-8C8B-70E82AF82E50}"/>
                </a:ext>
              </a:extLst>
            </p:cNvPr>
            <p:cNvCxnSpPr>
              <a:cxnSpLocks/>
              <a:stCxn id="45" idx="2"/>
              <a:endCxn id="15" idx="0"/>
            </p:cNvCxnSpPr>
            <p:nvPr/>
          </p:nvCxnSpPr>
          <p:spPr>
            <a:xfrm>
              <a:off x="1264028" y="3891455"/>
              <a:ext cx="1364" cy="17613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BD61D7C1-56B9-4E36-BF87-F83070239A2A}"/>
                </a:ext>
              </a:extLst>
            </p:cNvPr>
            <p:cNvSpPr txBox="1"/>
            <p:nvPr/>
          </p:nvSpPr>
          <p:spPr>
            <a:xfrm>
              <a:off x="225734" y="3583678"/>
              <a:ext cx="2076588" cy="307777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Filter </a:t>
              </a:r>
              <a:r>
                <a:rPr lang="en-US" sz="1400" dirty="0" err="1">
                  <a:solidFill>
                    <a:srgbClr val="FF0000"/>
                  </a:solidFill>
                </a:rPr>
                <a:t>berdasarkan</a:t>
              </a:r>
              <a:r>
                <a:rPr lang="en-US" sz="1400" dirty="0">
                  <a:solidFill>
                    <a:srgbClr val="FF0000"/>
                  </a:solidFill>
                </a:rPr>
                <a:t> </a:t>
              </a:r>
              <a:r>
                <a:rPr lang="en-US" sz="1400" dirty="0" err="1">
                  <a:solidFill>
                    <a:srgbClr val="FF0000"/>
                  </a:solidFill>
                </a:rPr>
                <a:t>penulis</a:t>
              </a:r>
              <a:endParaRPr lang="en-ID" sz="1400" dirty="0">
                <a:solidFill>
                  <a:srgbClr val="FF0000"/>
                </a:solidFill>
              </a:endParaRP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57C9DB40-04E2-49D8-B9CE-30F8B9CB17A3}"/>
                </a:ext>
              </a:extLst>
            </p:cNvPr>
            <p:cNvSpPr/>
            <p:nvPr/>
          </p:nvSpPr>
          <p:spPr>
            <a:xfrm>
              <a:off x="2657528" y="3937497"/>
              <a:ext cx="262109" cy="306810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B36DD518-2456-4307-A01C-A3B2EB910F5C}"/>
                </a:ext>
              </a:extLst>
            </p:cNvPr>
            <p:cNvSpPr txBox="1"/>
            <p:nvPr/>
          </p:nvSpPr>
          <p:spPr>
            <a:xfrm>
              <a:off x="3125470" y="3937497"/>
              <a:ext cx="2809236" cy="307777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FF0000"/>
                  </a:solidFill>
                </a:rPr>
                <a:t>Referensi</a:t>
              </a:r>
              <a:r>
                <a:rPr lang="en-US" sz="1400" dirty="0">
                  <a:solidFill>
                    <a:srgbClr val="FF0000"/>
                  </a:solidFill>
                </a:rPr>
                <a:t> </a:t>
              </a:r>
              <a:r>
                <a:rPr lang="en-US" sz="1400" dirty="0" err="1">
                  <a:solidFill>
                    <a:srgbClr val="FF0000"/>
                  </a:solidFill>
                </a:rPr>
                <a:t>dengan</a:t>
              </a:r>
              <a:r>
                <a:rPr lang="en-US" sz="1400" dirty="0">
                  <a:solidFill>
                    <a:srgbClr val="FF0000"/>
                  </a:solidFill>
                </a:rPr>
                <a:t> file (PDF)</a:t>
              </a:r>
              <a:endParaRPr lang="en-ID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F2074BD2-DC84-4D59-8BB3-23EA14108B70}"/>
                </a:ext>
              </a:extLst>
            </p:cNvPr>
            <p:cNvCxnSpPr>
              <a:cxnSpLocks/>
              <a:stCxn id="56" idx="1"/>
              <a:endCxn id="55" idx="3"/>
            </p:cNvCxnSpPr>
            <p:nvPr/>
          </p:nvCxnSpPr>
          <p:spPr>
            <a:xfrm flipH="1" flipV="1">
              <a:off x="2919637" y="4090902"/>
              <a:ext cx="205833" cy="48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65F86A9B-F107-41E6-AFB2-2F8CB5F67BBF}"/>
                </a:ext>
              </a:extLst>
            </p:cNvPr>
            <p:cNvSpPr txBox="1"/>
            <p:nvPr/>
          </p:nvSpPr>
          <p:spPr>
            <a:xfrm>
              <a:off x="3125470" y="3388858"/>
              <a:ext cx="2809236" cy="307777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FF0000"/>
                  </a:solidFill>
                </a:rPr>
                <a:t>Referensi</a:t>
              </a:r>
              <a:r>
                <a:rPr lang="en-US" sz="1400" dirty="0">
                  <a:solidFill>
                    <a:srgbClr val="FF0000"/>
                  </a:solidFill>
                </a:rPr>
                <a:t> </a:t>
              </a:r>
              <a:r>
                <a:rPr lang="en-US" sz="1400" dirty="0" err="1">
                  <a:solidFill>
                    <a:srgbClr val="FF0000"/>
                  </a:solidFill>
                </a:rPr>
                <a:t>tanpa</a:t>
              </a:r>
              <a:r>
                <a:rPr lang="en-US" sz="1400" dirty="0">
                  <a:solidFill>
                    <a:srgbClr val="FF0000"/>
                  </a:solidFill>
                </a:rPr>
                <a:t> file</a:t>
              </a:r>
              <a:endParaRPr lang="en-ID" sz="1400" dirty="0">
                <a:solidFill>
                  <a:srgbClr val="FF0000"/>
                </a:solidFill>
              </a:endParaRP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xmlns="" id="{31FD2424-D1D5-4CBC-9AA8-949790E1E057}"/>
                </a:ext>
              </a:extLst>
            </p:cNvPr>
            <p:cNvSpPr/>
            <p:nvPr/>
          </p:nvSpPr>
          <p:spPr>
            <a:xfrm>
              <a:off x="2657528" y="3389914"/>
              <a:ext cx="262109" cy="306810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B49C247D-6F8F-4B70-85E1-8A5FDA02055B}"/>
                </a:ext>
              </a:extLst>
            </p:cNvPr>
            <p:cNvCxnSpPr>
              <a:cxnSpLocks/>
              <a:endCxn id="61" idx="3"/>
            </p:cNvCxnSpPr>
            <p:nvPr/>
          </p:nvCxnSpPr>
          <p:spPr>
            <a:xfrm flipH="1" flipV="1">
              <a:off x="2919637" y="3543319"/>
              <a:ext cx="205833" cy="48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99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682CC02-5D53-43C2-8E3E-917CCD509441}"/>
              </a:ext>
            </a:extLst>
          </p:cNvPr>
          <p:cNvSpPr/>
          <p:nvPr/>
        </p:nvSpPr>
        <p:spPr>
          <a:xfrm>
            <a:off x="0" y="268291"/>
            <a:ext cx="12192000" cy="556591"/>
          </a:xfrm>
          <a:prstGeom prst="rect">
            <a:avLst/>
          </a:prstGeom>
          <a:solidFill>
            <a:srgbClr val="981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391D25-CCEB-436E-8ABE-5168B0E81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184" y="265321"/>
            <a:ext cx="8753881" cy="562526"/>
          </a:xfrm>
        </p:spPr>
        <p:txBody>
          <a:bodyPr>
            <a:no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Caviar Dreams" panose="020B0402020204020504" pitchFamily="34" charset="0"/>
              </a:rPr>
              <a:t>Menambahkan</a:t>
            </a:r>
            <a:r>
              <a:rPr lang="en-US" sz="2000" b="1" dirty="0">
                <a:solidFill>
                  <a:schemeClr val="bg1"/>
                </a:solidFill>
                <a:latin typeface="Caviar Dreams" panose="020B04020202040205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viar Dreams" panose="020B0402020204020504" pitchFamily="34" charset="0"/>
              </a:rPr>
              <a:t>Referensi</a:t>
            </a:r>
            <a:r>
              <a:rPr lang="en-US" sz="2000" b="1" dirty="0">
                <a:solidFill>
                  <a:schemeClr val="bg1"/>
                </a:solidFill>
                <a:latin typeface="Caviar Dreams" panose="020B04020202040205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viar Dreams" panose="020B0402020204020504" pitchFamily="34" charset="0"/>
              </a:rPr>
              <a:t>dari</a:t>
            </a:r>
            <a:r>
              <a:rPr lang="en-US" sz="2000" b="1" dirty="0">
                <a:solidFill>
                  <a:schemeClr val="bg1"/>
                </a:solidFill>
                <a:latin typeface="Caviar Dreams" panose="020B0402020204020504" pitchFamily="34" charset="0"/>
              </a:rPr>
              <a:t> </a:t>
            </a:r>
            <a:r>
              <a:rPr lang="en-US" sz="2000" b="1" i="1" dirty="0">
                <a:solidFill>
                  <a:schemeClr val="bg1"/>
                </a:solidFill>
                <a:latin typeface="Caviar Dreams" panose="020B0402020204020504" pitchFamily="34" charset="0"/>
              </a:rPr>
              <a:t>File</a:t>
            </a:r>
            <a:endParaRPr lang="en-ID" sz="2000" i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1B111A3-52CB-4BB2-8BB2-E0CBF088371E}"/>
              </a:ext>
            </a:extLst>
          </p:cNvPr>
          <p:cNvGrpSpPr/>
          <p:nvPr/>
        </p:nvGrpSpPr>
        <p:grpSpPr>
          <a:xfrm>
            <a:off x="232538" y="83225"/>
            <a:ext cx="1211325" cy="908494"/>
            <a:chOff x="94418" y="-49279"/>
            <a:chExt cx="1182376" cy="118237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902E3244-F0A5-4D02-8BAD-86DBBA1D713F}"/>
                </a:ext>
              </a:extLst>
            </p:cNvPr>
            <p:cNvSpPr/>
            <p:nvPr/>
          </p:nvSpPr>
          <p:spPr>
            <a:xfrm>
              <a:off x="94418" y="-49279"/>
              <a:ext cx="1182376" cy="1182376"/>
            </a:xfrm>
            <a:prstGeom prst="ellipse">
              <a:avLst/>
            </a:prstGeom>
            <a:solidFill>
              <a:srgbClr val="9811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8" name="Picture 17" descr="A picture containing brass knucks, weapon&#10;&#10;Description automatically generated">
              <a:extLst>
                <a:ext uri="{FF2B5EF4-FFF2-40B4-BE49-F238E27FC236}">
                  <a16:creationId xmlns:a16="http://schemas.microsoft.com/office/drawing/2014/main" xmlns="" id="{1BB9A2FC-6D26-43BD-A826-75ACA984D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87" y="375551"/>
              <a:ext cx="684134" cy="342067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06C35A8B-054E-46A7-8C2F-438762E3D13B}"/>
                </a:ext>
              </a:extLst>
            </p:cNvPr>
            <p:cNvSpPr/>
            <p:nvPr/>
          </p:nvSpPr>
          <p:spPr>
            <a:xfrm>
              <a:off x="260942" y="130497"/>
              <a:ext cx="822824" cy="82282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B7CA34A-4BA8-439A-8D73-A032BDF02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1" y="2706227"/>
            <a:ext cx="12191999" cy="52744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7" name="Content Placeholder 2">
            <a:extLst>
              <a:ext uri="{FF2B5EF4-FFF2-40B4-BE49-F238E27FC236}">
                <a16:creationId xmlns:a16="http://schemas.microsoft.com/office/drawing/2014/main" xmlns="" id="{526CD9D0-F7C6-4F15-9AD1-A094D7778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890"/>
            <a:ext cx="10515600" cy="4998838"/>
          </a:xfrm>
        </p:spPr>
        <p:txBody>
          <a:bodyPr>
            <a:normAutofit/>
          </a:bodyPr>
          <a:lstStyle/>
          <a:p>
            <a:r>
              <a:rPr lang="en-US" sz="2400" dirty="0" err="1"/>
              <a:t>Klik</a:t>
            </a:r>
            <a:r>
              <a:rPr lang="en-US" sz="2400" dirty="0"/>
              <a:t> ikon</a:t>
            </a:r>
          </a:p>
          <a:p>
            <a:r>
              <a:rPr lang="en-US" sz="2400" dirty="0"/>
              <a:t>Cari dan </a:t>
            </a:r>
            <a:r>
              <a:rPr lang="en-US" sz="2400" dirty="0" err="1"/>
              <a:t>tambahkan</a:t>
            </a:r>
            <a:r>
              <a:rPr lang="en-US" sz="2400" dirty="0"/>
              <a:t> </a:t>
            </a:r>
            <a:r>
              <a:rPr lang="en-US" sz="2400" i="1" dirty="0"/>
              <a:t>file</a:t>
            </a:r>
            <a:r>
              <a:rPr lang="en-US" sz="2400" dirty="0"/>
              <a:t>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referensi</a:t>
            </a:r>
            <a:r>
              <a:rPr lang="en-US" sz="2400" dirty="0"/>
              <a:t>.</a:t>
            </a:r>
            <a:endParaRPr lang="en-ID" sz="2400" dirty="0"/>
          </a:p>
        </p:txBody>
      </p:sp>
      <p:pic>
        <p:nvPicPr>
          <p:cNvPr id="35" name="Picture 34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CEA8FA11-FC46-45C0-AA5A-2CC2620243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9461" y="1089459"/>
            <a:ext cx="880873" cy="45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0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682CC02-5D53-43C2-8E3E-917CCD509441}"/>
              </a:ext>
            </a:extLst>
          </p:cNvPr>
          <p:cNvSpPr/>
          <p:nvPr/>
        </p:nvSpPr>
        <p:spPr>
          <a:xfrm>
            <a:off x="0" y="268291"/>
            <a:ext cx="12192000" cy="556591"/>
          </a:xfrm>
          <a:prstGeom prst="rect">
            <a:avLst/>
          </a:prstGeom>
          <a:solidFill>
            <a:srgbClr val="981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391D25-CCEB-436E-8ABE-5168B0E81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184" y="265321"/>
            <a:ext cx="8753881" cy="562526"/>
          </a:xfrm>
        </p:spPr>
        <p:txBody>
          <a:bodyPr>
            <a:no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Caviar Dreams" panose="020B0402020204020504" pitchFamily="34" charset="0"/>
              </a:rPr>
              <a:t>Menambahkan</a:t>
            </a:r>
            <a:r>
              <a:rPr lang="en-US" sz="2000" b="1" dirty="0">
                <a:solidFill>
                  <a:schemeClr val="bg1"/>
                </a:solidFill>
                <a:latin typeface="Caviar Dreams" panose="020B04020202040205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viar Dreams" panose="020B0402020204020504" pitchFamily="34" charset="0"/>
              </a:rPr>
              <a:t>Referensi</a:t>
            </a:r>
            <a:r>
              <a:rPr lang="en-US" sz="2000" b="1" dirty="0">
                <a:solidFill>
                  <a:schemeClr val="bg1"/>
                </a:solidFill>
                <a:latin typeface="Caviar Dreams" panose="020B0402020204020504" pitchFamily="34" charset="0"/>
              </a:rPr>
              <a:t> Manual</a:t>
            </a:r>
            <a:endParaRPr lang="en-ID" sz="2000" i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1B111A3-52CB-4BB2-8BB2-E0CBF088371E}"/>
              </a:ext>
            </a:extLst>
          </p:cNvPr>
          <p:cNvGrpSpPr/>
          <p:nvPr/>
        </p:nvGrpSpPr>
        <p:grpSpPr>
          <a:xfrm>
            <a:off x="232538" y="83225"/>
            <a:ext cx="1211325" cy="908494"/>
            <a:chOff x="94418" y="-49279"/>
            <a:chExt cx="1182376" cy="118237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902E3244-F0A5-4D02-8BAD-86DBBA1D713F}"/>
                </a:ext>
              </a:extLst>
            </p:cNvPr>
            <p:cNvSpPr/>
            <p:nvPr/>
          </p:nvSpPr>
          <p:spPr>
            <a:xfrm>
              <a:off x="94418" y="-49279"/>
              <a:ext cx="1182376" cy="1182376"/>
            </a:xfrm>
            <a:prstGeom prst="ellipse">
              <a:avLst/>
            </a:prstGeom>
            <a:solidFill>
              <a:srgbClr val="9811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8" name="Picture 17" descr="A picture containing brass knucks, weapon&#10;&#10;Description automatically generated">
              <a:extLst>
                <a:ext uri="{FF2B5EF4-FFF2-40B4-BE49-F238E27FC236}">
                  <a16:creationId xmlns:a16="http://schemas.microsoft.com/office/drawing/2014/main" xmlns="" id="{1BB9A2FC-6D26-43BD-A826-75ACA984D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87" y="375551"/>
              <a:ext cx="684134" cy="342067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06C35A8B-054E-46A7-8C2F-438762E3D13B}"/>
                </a:ext>
              </a:extLst>
            </p:cNvPr>
            <p:cNvSpPr/>
            <p:nvPr/>
          </p:nvSpPr>
          <p:spPr>
            <a:xfrm>
              <a:off x="260942" y="130497"/>
              <a:ext cx="822824" cy="82282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B7CA34A-4BA8-439A-8D73-A032BDF02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1" y="2716452"/>
            <a:ext cx="11586335" cy="5012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7" name="Content Placeholder 2">
            <a:extLst>
              <a:ext uri="{FF2B5EF4-FFF2-40B4-BE49-F238E27FC236}">
                <a16:creationId xmlns:a16="http://schemas.microsoft.com/office/drawing/2014/main" xmlns="" id="{526CD9D0-F7C6-4F15-9AD1-A094D7778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890"/>
            <a:ext cx="10515600" cy="4998838"/>
          </a:xfrm>
        </p:spPr>
        <p:txBody>
          <a:bodyPr>
            <a:normAutofit/>
          </a:bodyPr>
          <a:lstStyle/>
          <a:p>
            <a:r>
              <a:rPr lang="en-US" sz="2400" dirty="0" err="1"/>
              <a:t>Klik</a:t>
            </a:r>
            <a:r>
              <a:rPr lang="en-US" sz="2400" dirty="0"/>
              <a:t> ikon                -&gt; [ </a:t>
            </a:r>
            <a:r>
              <a:rPr lang="en-US" sz="2400" dirty="0">
                <a:solidFill>
                  <a:schemeClr val="accent1"/>
                </a:solidFill>
              </a:rPr>
              <a:t>Add Entry Manually </a:t>
            </a:r>
            <a:r>
              <a:rPr lang="en-US" sz="2400" dirty="0"/>
              <a:t>] .</a:t>
            </a:r>
          </a:p>
          <a:p>
            <a:r>
              <a:rPr lang="en-US" sz="2400" dirty="0" err="1"/>
              <a:t>Tentukan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referensi</a:t>
            </a:r>
            <a:r>
              <a:rPr lang="en-US" sz="2400" dirty="0"/>
              <a:t> (</a:t>
            </a:r>
            <a:r>
              <a:rPr lang="en-US" sz="2400" dirty="0" err="1"/>
              <a:t>buku</a:t>
            </a:r>
            <a:r>
              <a:rPr lang="en-US" sz="2400" dirty="0"/>
              <a:t>, </a:t>
            </a:r>
            <a:r>
              <a:rPr lang="en-US" sz="2400" dirty="0" err="1"/>
              <a:t>jurnal</a:t>
            </a:r>
            <a:r>
              <a:rPr lang="en-US" sz="2400" dirty="0"/>
              <a:t>, </a:t>
            </a:r>
            <a:r>
              <a:rPr lang="en-US" sz="2400" dirty="0" err="1"/>
              <a:t>halaman</a:t>
            </a:r>
            <a:r>
              <a:rPr lang="en-US" sz="2400" dirty="0"/>
              <a:t> web, </a:t>
            </a:r>
            <a:r>
              <a:rPr lang="en-US" sz="2400" dirty="0" err="1"/>
              <a:t>dll</a:t>
            </a:r>
            <a:r>
              <a:rPr lang="en-US" sz="2400" dirty="0"/>
              <a:t>).</a:t>
            </a:r>
          </a:p>
          <a:p>
            <a:r>
              <a:rPr lang="en-US" sz="2400" dirty="0"/>
              <a:t>Isi data yang </a:t>
            </a:r>
            <a:r>
              <a:rPr lang="en-US" sz="2400" dirty="0" err="1"/>
              <a:t>dibutuhkan</a:t>
            </a:r>
            <a:r>
              <a:rPr lang="en-US" sz="2400" dirty="0"/>
              <a:t> </a:t>
            </a:r>
            <a:r>
              <a:rPr lang="en-US" sz="2400" dirty="0" err="1"/>
              <a:t>lalu</a:t>
            </a:r>
            <a:r>
              <a:rPr lang="en-US" sz="2400" dirty="0"/>
              <a:t> </a:t>
            </a:r>
            <a:r>
              <a:rPr lang="en-US" sz="2400" dirty="0" err="1"/>
              <a:t>simpan</a:t>
            </a:r>
            <a:r>
              <a:rPr lang="en-US" sz="2400" dirty="0"/>
              <a:t>.</a:t>
            </a:r>
            <a:endParaRPr lang="en-ID" sz="2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0A706B7-2B12-485B-875C-EBEEB7B568A3}"/>
              </a:ext>
            </a:extLst>
          </p:cNvPr>
          <p:cNvGrpSpPr/>
          <p:nvPr/>
        </p:nvGrpSpPr>
        <p:grpSpPr>
          <a:xfrm>
            <a:off x="2774122" y="1140924"/>
            <a:ext cx="1166191" cy="385872"/>
            <a:chOff x="3405809" y="3140765"/>
            <a:chExt cx="1802295" cy="795131"/>
          </a:xfrm>
        </p:grpSpPr>
        <p:pic>
          <p:nvPicPr>
            <p:cNvPr id="5" name="Picture 4" descr="A screenshot of a computer&#10;&#10;Description automatically generated">
              <a:extLst>
                <a:ext uri="{FF2B5EF4-FFF2-40B4-BE49-F238E27FC236}">
                  <a16:creationId xmlns:a16="http://schemas.microsoft.com/office/drawing/2014/main" xmlns="" id="{C69CFBBC-BC1A-4C94-8CAB-E761CD00AA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05809" y="3140765"/>
              <a:ext cx="1802295" cy="795131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055CE209-037B-4ECE-BD06-358A2B784253}"/>
                </a:ext>
              </a:extLst>
            </p:cNvPr>
            <p:cNvSpPr/>
            <p:nvPr/>
          </p:nvSpPr>
          <p:spPr>
            <a:xfrm>
              <a:off x="4572000" y="3140765"/>
              <a:ext cx="609600" cy="79513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204488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JI-PPT-Template" id="{BE63342E-0E64-47D1-97DD-F311678BE57D}" vid="{1E463624-17C8-4225-B5C5-100C31AE62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</TotalTime>
  <Words>689</Words>
  <Application>Microsoft Office PowerPoint</Application>
  <PresentationFormat>Custom</PresentationFormat>
  <Paragraphs>118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Aplikasi Mendeley</vt:lpstr>
      <vt:lpstr>Membuat Akun &amp; Instalasi Mendeley</vt:lpstr>
      <vt:lpstr>Meng-install Plugin untuk Microsoft Office Word</vt:lpstr>
      <vt:lpstr>Meng-install Plugin untuk Web Browser</vt:lpstr>
      <vt:lpstr>Menggunakan Aplikasi Mendeley</vt:lpstr>
      <vt:lpstr>Menambahkan Referensi dari File</vt:lpstr>
      <vt:lpstr>Menambahkan Referensi Manual</vt:lpstr>
      <vt:lpstr>Menambahkan Referensi dari Web Browser</vt:lpstr>
      <vt:lpstr>Mengubah Detail Referensi </vt:lpstr>
      <vt:lpstr>Menambahkan Kutipan pada Dokumen</vt:lpstr>
      <vt:lpstr>Menambahkan Daftar Pustaka</vt:lpstr>
      <vt:lpstr>Menambah Gaya Pengutipan</vt:lpstr>
      <vt:lpstr>Mengubah Gaya Pengutipan</vt:lpstr>
      <vt:lpstr>Catatan</vt:lpstr>
      <vt:lpstr>Terima Kasih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reviewer</dc:creator>
  <cp:lastModifiedBy>user2020</cp:lastModifiedBy>
  <cp:revision>12</cp:revision>
  <dcterms:created xsi:type="dcterms:W3CDTF">2019-12-19T09:21:09Z</dcterms:created>
  <dcterms:modified xsi:type="dcterms:W3CDTF">2021-01-17T19:26:07Z</dcterms:modified>
</cp:coreProperties>
</file>