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da99b7ed4_2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da99b7ed4_2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eda99b7ed4_2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eda99b7ed4_2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eda99b7ed4_2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eda99b7ed4_2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eda99b7ed4_2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eda99b7ed4_2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eda99b7ed4_2_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eda99b7ed4_2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eda99b7ed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eda99b7ed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eda99b7ed4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eda99b7ed4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eda99b7ed4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eda99b7ed4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eda99b7ed4_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eda99b7ed4_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eda99b7ed4_2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eda99b7ed4_2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eda99b7ed4_2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eda99b7ed4_2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eda99b7ed4_2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eda99b7ed4_2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eda99b7ed4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eda99b7ed4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eda99b7ed4_2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eda99b7ed4_2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eda99b7ed4_2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eda99b7ed4_2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eda99b7e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eda99b7e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eda99b7ed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eda99b7ed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eda99b7ed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eda99b7ed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eda99b7ed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eda99b7ed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eda99b7ed4_2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eda99b7ed4_2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eda99b7ed4_2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eda99b7ed4_2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eda99b7ed4_2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eda99b7ed4_2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eda99b7ed4_2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eda99b7ed4_2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eda99b7ed4_2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eda99b7ed4_2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eda99b7ed4_2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eda99b7ed4_2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eda99b7ed4_2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eda99b7ed4_2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eda99b7ed4_2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eda99b7ed4_2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eda99b7ed4_2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eda99b7ed4_2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eda99b7ed4_2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eda99b7ed4_2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eda99b7ed4_2_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eda99b7ed4_2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eda99b7ed4_2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eda99b7ed4_2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eda99b7ed4_2_6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eda99b7ed4_2_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da99b7ed4_2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da99b7ed4_2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da99b7ed4_2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da99b7ed4_2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da99b7ed4_2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eda99b7ed4_2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eda99b7ed4_2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eda99b7ed4_2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admindatahandbook.mit.edu/book/v1.0/pcri.html" TargetMode="External"/><Relationship Id="rId4" Type="http://schemas.openxmlformats.org/officeDocument/2006/relationships/hyperlink" Target="https://socialscience.one/partnerships" TargetMode="External"/><Relationship Id="rId5" Type="http://schemas.openxmlformats.org/officeDocument/2006/relationships/hyperlink" Target="https://www.chicagobooth.edu/research/kilt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5.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hyperlink" Target="https://www.aeaweb.org/journals/data/data-code-policy" TargetMode="External"/><Relationship Id="rId6" Type="http://schemas.openxmlformats.org/officeDocument/2006/relationships/hyperlink" Target="https://doi.org/10.5281/zenodo.431999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hyperlink" Target="https://www.aeaweb.org/journals/data/data-code-policy" TargetMode="External"/><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hyperlink" Target="https://www.aeaweb.org/journals/data/data-code-policy" TargetMode="External"/><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385663"/>
            <a:ext cx="2308375" cy="691425"/>
          </a:xfrm>
          <a:prstGeom prst="rect">
            <a:avLst/>
          </a:prstGeom>
          <a:noFill/>
          <a:ln>
            <a:noFill/>
          </a:ln>
        </p:spPr>
      </p:pic>
      <p:sp>
        <p:nvSpPr>
          <p:cNvPr id="55" name="Google Shape;55;p13"/>
          <p:cNvSpPr txBox="1"/>
          <p:nvPr>
            <p:ph type="ctrTitle"/>
          </p:nvPr>
        </p:nvSpPr>
        <p:spPr>
          <a:xfrm>
            <a:off x="311700" y="1118375"/>
            <a:ext cx="8520600" cy="167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080"/>
              <a:t>Firm-Academic Research Collaborations in Economics - Journals’ Perspective</a:t>
            </a:r>
            <a:endParaRPr sz="4080"/>
          </a:p>
        </p:txBody>
      </p:sp>
      <p:sp>
        <p:nvSpPr>
          <p:cNvPr id="56" name="Google Shape;56;p13"/>
          <p:cNvSpPr txBox="1"/>
          <p:nvPr>
            <p:ph idx="1" type="subTitle"/>
          </p:nvPr>
        </p:nvSpPr>
        <p:spPr>
          <a:xfrm>
            <a:off x="311700" y="2834125"/>
            <a:ext cx="8520600" cy="9975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Lars Vilhuber</a:t>
            </a:r>
            <a:endParaRPr/>
          </a:p>
          <a:p>
            <a:pPr indent="0" lvl="0" marL="0" rtl="0" algn="ctr">
              <a:spcBef>
                <a:spcPts val="0"/>
              </a:spcBef>
              <a:spcAft>
                <a:spcPts val="0"/>
              </a:spcAft>
              <a:buNone/>
            </a:pPr>
            <a:r>
              <a:rPr lang="en" sz="1632"/>
              <a:t>Cornell University and American Economic Association</a:t>
            </a:r>
            <a:endParaRPr sz="1632"/>
          </a:p>
          <a:p>
            <a:pPr indent="0" lvl="0" marL="0" rtl="0" algn="ctr">
              <a:spcBef>
                <a:spcPts val="0"/>
              </a:spcBef>
              <a:spcAft>
                <a:spcPts val="0"/>
              </a:spcAft>
              <a:buNone/>
            </a:pPr>
            <a:r>
              <a:rPr lang="en" sz="1632"/>
              <a:t>2021-09-17</a:t>
            </a:r>
            <a:endParaRPr sz="1632"/>
          </a:p>
        </p:txBody>
      </p:sp>
      <p:sp>
        <p:nvSpPr>
          <p:cNvPr id="57" name="Google Shape;57;p13"/>
          <p:cNvSpPr txBox="1"/>
          <p:nvPr/>
        </p:nvSpPr>
        <p:spPr>
          <a:xfrm>
            <a:off x="1403375" y="4229675"/>
            <a:ext cx="6266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rPr>
              <a:t>The opinions expressed in this talk are solely the authors, and do not represent the views of the U.S. Census Bureau, the American Economic Association, or any of the funding agencies.</a:t>
            </a:r>
            <a:endParaRPr sz="1000">
              <a:solidFill>
                <a:schemeClr val="dk2"/>
              </a:solidFill>
            </a:endParaRPr>
          </a:p>
          <a:p>
            <a:pPr indent="0" lvl="0" marL="0" rtl="0" algn="ctr">
              <a:spcBef>
                <a:spcPts val="0"/>
              </a:spcBef>
              <a:spcAft>
                <a:spcPts val="0"/>
              </a:spcAft>
              <a:buNone/>
            </a:pPr>
            <a:r>
              <a:rPr lang="en" sz="1000">
                <a:solidFill>
                  <a:schemeClr val="dk2"/>
                </a:solidFill>
              </a:rPr>
              <a:t>© Lars Vilhuber  </a:t>
            </a:r>
            <a:endParaRPr sz="1000">
              <a:solidFill>
                <a:schemeClr val="dk2"/>
              </a:solidFill>
            </a:endParaRPr>
          </a:p>
        </p:txBody>
      </p:sp>
      <p:pic>
        <p:nvPicPr>
          <p:cNvPr id="58" name="Google Shape;58;p13"/>
          <p:cNvPicPr preferRelativeResize="0"/>
          <p:nvPr/>
        </p:nvPicPr>
        <p:blipFill>
          <a:blip r:embed="rId4">
            <a:alphaModFix/>
          </a:blip>
          <a:stretch>
            <a:fillRect/>
          </a:stretch>
        </p:blipFill>
        <p:spPr>
          <a:xfrm>
            <a:off x="4294925" y="4796625"/>
            <a:ext cx="424275" cy="79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Access</a:t>
            </a:r>
            <a:endParaRPr/>
          </a:p>
        </p:txBody>
      </p:sp>
      <p:sp>
        <p:nvSpPr>
          <p:cNvPr id="148" name="Google Shape;148;p22"/>
          <p:cNvSpPr txBox="1"/>
          <p:nvPr/>
        </p:nvSpPr>
        <p:spPr>
          <a:xfrm>
            <a:off x="476825" y="1304275"/>
            <a:ext cx="261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Access by whom?</a:t>
            </a:r>
            <a:endParaRPr/>
          </a:p>
          <a:p>
            <a:pPr indent="0" lvl="0" marL="0" rtl="0" algn="l">
              <a:spcBef>
                <a:spcPts val="0"/>
              </a:spcBef>
              <a:spcAft>
                <a:spcPts val="0"/>
              </a:spcAft>
              <a:buNone/>
            </a:pPr>
            <a:r>
              <a:rPr lang="en"/>
              <a:t>Access how easy?</a:t>
            </a:r>
            <a:endParaRPr/>
          </a:p>
        </p:txBody>
      </p:sp>
      <p:cxnSp>
        <p:nvCxnSpPr>
          <p:cNvPr id="149" name="Google Shape;149;p22"/>
          <p:cNvCxnSpPr/>
          <p:nvPr/>
        </p:nvCxnSpPr>
        <p:spPr>
          <a:xfrm rot="10800000">
            <a:off x="3211625" y="1191950"/>
            <a:ext cx="0" cy="3288900"/>
          </a:xfrm>
          <a:prstGeom prst="straightConnector1">
            <a:avLst/>
          </a:prstGeom>
          <a:noFill/>
          <a:ln cap="flat" cmpd="sng" w="9525">
            <a:solidFill>
              <a:schemeClr val="dk2"/>
            </a:solidFill>
            <a:prstDash val="solid"/>
            <a:round/>
            <a:headEnd len="med" w="med" type="none"/>
            <a:tailEnd len="med" w="med" type="triangle"/>
          </a:ln>
        </p:spPr>
      </p:cxnSp>
      <p:cxnSp>
        <p:nvCxnSpPr>
          <p:cNvPr id="150" name="Google Shape;150;p22"/>
          <p:cNvCxnSpPr/>
          <p:nvPr/>
        </p:nvCxnSpPr>
        <p:spPr>
          <a:xfrm>
            <a:off x="3211625" y="4466825"/>
            <a:ext cx="4642200" cy="6900"/>
          </a:xfrm>
          <a:prstGeom prst="straightConnector1">
            <a:avLst/>
          </a:prstGeom>
          <a:noFill/>
          <a:ln cap="flat" cmpd="sng" w="9525">
            <a:solidFill>
              <a:schemeClr val="dk2"/>
            </a:solidFill>
            <a:prstDash val="solid"/>
            <a:round/>
            <a:headEnd len="med" w="med" type="none"/>
            <a:tailEnd len="med" w="med" type="triangle"/>
          </a:ln>
        </p:spPr>
      </p:cxnSp>
      <p:sp>
        <p:nvSpPr>
          <p:cNvPr id="151" name="Google Shape;151;p22"/>
          <p:cNvSpPr txBox="1"/>
          <p:nvPr/>
        </p:nvSpPr>
        <p:spPr>
          <a:xfrm>
            <a:off x="3211625" y="4536950"/>
            <a:ext cx="470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1              10                    100                         1000</a:t>
            </a:r>
            <a:endParaRPr/>
          </a:p>
        </p:txBody>
      </p:sp>
      <p:sp>
        <p:nvSpPr>
          <p:cNvPr id="152" name="Google Shape;152;p22"/>
          <p:cNvSpPr txBox="1"/>
          <p:nvPr/>
        </p:nvSpPr>
        <p:spPr>
          <a:xfrm>
            <a:off x="7755575" y="4270475"/>
            <a:ext cx="3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a:t>
            </a:r>
            <a:endParaRPr/>
          </a:p>
        </p:txBody>
      </p:sp>
      <p:sp>
        <p:nvSpPr>
          <p:cNvPr id="153" name="Google Shape;153;p22"/>
          <p:cNvSpPr txBox="1"/>
          <p:nvPr/>
        </p:nvSpPr>
        <p:spPr>
          <a:xfrm>
            <a:off x="2594550" y="1304275"/>
            <a:ext cx="588900" cy="3417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t>1000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a:t>
            </a:r>
            <a:endParaRPr/>
          </a:p>
          <a:p>
            <a:pPr indent="0" lvl="0" marL="0" rtl="0" algn="r">
              <a:spcBef>
                <a:spcPts val="0"/>
              </a:spcBef>
              <a:spcAft>
                <a:spcPts val="0"/>
              </a:spcAft>
              <a:buNone/>
            </a:pPr>
            <a:r>
              <a:t/>
            </a:r>
            <a:endParaRPr/>
          </a:p>
        </p:txBody>
      </p:sp>
      <p:sp>
        <p:nvSpPr>
          <p:cNvPr id="154" name="Google Shape;154;p22"/>
          <p:cNvSpPr txBox="1"/>
          <p:nvPr/>
        </p:nvSpPr>
        <p:spPr>
          <a:xfrm>
            <a:off x="3078375" y="862500"/>
            <a:ext cx="29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pic>
        <p:nvPicPr>
          <p:cNvPr id="155" name="Google Shape;155;p22"/>
          <p:cNvPicPr preferRelativeResize="0"/>
          <p:nvPr/>
        </p:nvPicPr>
        <p:blipFill>
          <a:blip r:embed="rId3">
            <a:alphaModFix/>
          </a:blip>
          <a:stretch>
            <a:fillRect/>
          </a:stretch>
        </p:blipFill>
        <p:spPr>
          <a:xfrm>
            <a:off x="2919750" y="1571950"/>
            <a:ext cx="263700" cy="263700"/>
          </a:xfrm>
          <a:prstGeom prst="rect">
            <a:avLst/>
          </a:prstGeom>
          <a:noFill/>
          <a:ln>
            <a:noFill/>
          </a:ln>
        </p:spPr>
      </p:pic>
      <p:pic>
        <p:nvPicPr>
          <p:cNvPr id="156" name="Google Shape;156;p22"/>
          <p:cNvPicPr preferRelativeResize="0"/>
          <p:nvPr/>
        </p:nvPicPr>
        <p:blipFill>
          <a:blip r:embed="rId3">
            <a:alphaModFix/>
          </a:blip>
          <a:stretch>
            <a:fillRect/>
          </a:stretch>
        </p:blipFill>
        <p:spPr>
          <a:xfrm>
            <a:off x="2700200" y="1571950"/>
            <a:ext cx="263700" cy="263700"/>
          </a:xfrm>
          <a:prstGeom prst="rect">
            <a:avLst/>
          </a:prstGeom>
          <a:noFill/>
          <a:ln>
            <a:noFill/>
          </a:ln>
        </p:spPr>
      </p:pic>
      <p:pic>
        <p:nvPicPr>
          <p:cNvPr id="157" name="Google Shape;157;p22"/>
          <p:cNvPicPr preferRelativeResize="0"/>
          <p:nvPr/>
        </p:nvPicPr>
        <p:blipFill>
          <a:blip r:embed="rId3">
            <a:alphaModFix/>
          </a:blip>
          <a:stretch>
            <a:fillRect/>
          </a:stretch>
        </p:blipFill>
        <p:spPr>
          <a:xfrm>
            <a:off x="2852600" y="1724350"/>
            <a:ext cx="263700" cy="263700"/>
          </a:xfrm>
          <a:prstGeom prst="rect">
            <a:avLst/>
          </a:prstGeom>
          <a:noFill/>
          <a:ln>
            <a:noFill/>
          </a:ln>
        </p:spPr>
      </p:pic>
      <p:pic>
        <p:nvPicPr>
          <p:cNvPr id="158" name="Google Shape;158;p22"/>
          <p:cNvPicPr preferRelativeResize="0"/>
          <p:nvPr/>
        </p:nvPicPr>
        <p:blipFill>
          <a:blip r:embed="rId3">
            <a:alphaModFix/>
          </a:blip>
          <a:stretch>
            <a:fillRect/>
          </a:stretch>
        </p:blipFill>
        <p:spPr>
          <a:xfrm>
            <a:off x="2919750" y="2627625"/>
            <a:ext cx="263700" cy="263700"/>
          </a:xfrm>
          <a:prstGeom prst="rect">
            <a:avLst/>
          </a:prstGeom>
          <a:noFill/>
          <a:ln>
            <a:noFill/>
          </a:ln>
        </p:spPr>
      </p:pic>
      <p:pic>
        <p:nvPicPr>
          <p:cNvPr id="159" name="Google Shape;159;p22"/>
          <p:cNvPicPr preferRelativeResize="0"/>
          <p:nvPr/>
        </p:nvPicPr>
        <p:blipFill>
          <a:blip r:embed="rId4">
            <a:alphaModFix/>
          </a:blip>
          <a:stretch>
            <a:fillRect/>
          </a:stretch>
        </p:blipFill>
        <p:spPr>
          <a:xfrm>
            <a:off x="2852600" y="3530900"/>
            <a:ext cx="157300" cy="157300"/>
          </a:xfrm>
          <a:prstGeom prst="rect">
            <a:avLst/>
          </a:prstGeom>
          <a:noFill/>
          <a:ln>
            <a:noFill/>
          </a:ln>
        </p:spPr>
      </p:pic>
      <p:pic>
        <p:nvPicPr>
          <p:cNvPr id="160" name="Google Shape;160;p22"/>
          <p:cNvPicPr preferRelativeResize="0"/>
          <p:nvPr/>
        </p:nvPicPr>
        <p:blipFill>
          <a:blip r:embed="rId5">
            <a:alphaModFix/>
          </a:blip>
          <a:stretch>
            <a:fillRect/>
          </a:stretch>
        </p:blipFill>
        <p:spPr>
          <a:xfrm>
            <a:off x="2852600" y="3530900"/>
            <a:ext cx="263700" cy="263700"/>
          </a:xfrm>
          <a:prstGeom prst="rect">
            <a:avLst/>
          </a:prstGeom>
          <a:noFill/>
          <a:ln>
            <a:noFill/>
          </a:ln>
        </p:spPr>
      </p:pic>
      <p:pic>
        <p:nvPicPr>
          <p:cNvPr id="161" name="Google Shape;161;p22"/>
          <p:cNvPicPr preferRelativeResize="0"/>
          <p:nvPr/>
        </p:nvPicPr>
        <p:blipFill>
          <a:blip r:embed="rId4">
            <a:alphaModFix/>
          </a:blip>
          <a:stretch>
            <a:fillRect/>
          </a:stretch>
        </p:blipFill>
        <p:spPr>
          <a:xfrm>
            <a:off x="3005000" y="3683300"/>
            <a:ext cx="157300" cy="157300"/>
          </a:xfrm>
          <a:prstGeom prst="rect">
            <a:avLst/>
          </a:prstGeom>
          <a:noFill/>
          <a:ln>
            <a:noFill/>
          </a:ln>
        </p:spPr>
      </p:pic>
      <p:pic>
        <p:nvPicPr>
          <p:cNvPr id="162" name="Google Shape;162;p22"/>
          <p:cNvPicPr preferRelativeResize="0"/>
          <p:nvPr/>
        </p:nvPicPr>
        <p:blipFill>
          <a:blip r:embed="rId5">
            <a:alphaModFix/>
          </a:blip>
          <a:stretch>
            <a:fillRect/>
          </a:stretch>
        </p:blipFill>
        <p:spPr>
          <a:xfrm>
            <a:off x="2898600" y="4327775"/>
            <a:ext cx="263700" cy="263700"/>
          </a:xfrm>
          <a:prstGeom prst="rect">
            <a:avLst/>
          </a:prstGeom>
          <a:noFill/>
          <a:ln>
            <a:noFill/>
          </a:ln>
        </p:spPr>
      </p:pic>
      <p:pic>
        <p:nvPicPr>
          <p:cNvPr id="163" name="Google Shape;163;p22"/>
          <p:cNvPicPr preferRelativeResize="0"/>
          <p:nvPr/>
        </p:nvPicPr>
        <p:blipFill>
          <a:blip r:embed="rId4">
            <a:alphaModFix/>
          </a:blip>
          <a:stretch>
            <a:fillRect/>
          </a:stretch>
        </p:blipFill>
        <p:spPr>
          <a:xfrm>
            <a:off x="2810350" y="2734025"/>
            <a:ext cx="157300" cy="157300"/>
          </a:xfrm>
          <a:prstGeom prst="rect">
            <a:avLst/>
          </a:prstGeom>
          <a:noFill/>
          <a:ln>
            <a:noFill/>
          </a:ln>
        </p:spPr>
      </p:pic>
      <p:sp>
        <p:nvSpPr>
          <p:cNvPr id="164" name="Google Shape;164;p22"/>
          <p:cNvSpPr/>
          <p:nvPr/>
        </p:nvSpPr>
        <p:spPr>
          <a:xfrm>
            <a:off x="2680750" y="15719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
          <p:cNvSpPr/>
          <p:nvPr/>
        </p:nvSpPr>
        <p:spPr>
          <a:xfrm>
            <a:off x="2690500" y="263557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2"/>
          <p:cNvSpPr/>
          <p:nvPr/>
        </p:nvSpPr>
        <p:spPr>
          <a:xfrm>
            <a:off x="2648250" y="351122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2"/>
          <p:cNvSpPr/>
          <p:nvPr/>
        </p:nvSpPr>
        <p:spPr>
          <a:xfrm>
            <a:off x="2680750" y="43558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2"/>
          <p:cNvSpPr/>
          <p:nvPr/>
        </p:nvSpPr>
        <p:spPr>
          <a:xfrm>
            <a:off x="3866725" y="143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2"/>
          <p:cNvSpPr/>
          <p:nvPr/>
        </p:nvSpPr>
        <p:spPr>
          <a:xfrm>
            <a:off x="3901825" y="157195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2"/>
          <p:cNvSpPr/>
          <p:nvPr/>
        </p:nvSpPr>
        <p:spPr>
          <a:xfrm>
            <a:off x="3982025" y="147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2"/>
          <p:cNvSpPr/>
          <p:nvPr/>
        </p:nvSpPr>
        <p:spPr>
          <a:xfrm>
            <a:off x="3762525" y="151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2"/>
          <p:cNvSpPr/>
          <p:nvPr/>
        </p:nvSpPr>
        <p:spPr>
          <a:xfrm>
            <a:off x="4536900" y="215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2"/>
          <p:cNvSpPr/>
          <p:nvPr/>
        </p:nvSpPr>
        <p:spPr>
          <a:xfrm>
            <a:off x="4628725"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2"/>
          <p:cNvSpPr/>
          <p:nvPr/>
        </p:nvSpPr>
        <p:spPr>
          <a:xfrm>
            <a:off x="45369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2"/>
          <p:cNvSpPr/>
          <p:nvPr/>
        </p:nvSpPr>
        <p:spPr>
          <a:xfrm>
            <a:off x="46287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2"/>
          <p:cNvSpPr/>
          <p:nvPr/>
        </p:nvSpPr>
        <p:spPr>
          <a:xfrm>
            <a:off x="5156100"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2"/>
          <p:cNvSpPr/>
          <p:nvPr/>
        </p:nvSpPr>
        <p:spPr>
          <a:xfrm>
            <a:off x="5231300" y="2181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2"/>
          <p:cNvSpPr/>
          <p:nvPr/>
        </p:nvSpPr>
        <p:spPr>
          <a:xfrm>
            <a:off x="52313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2"/>
          <p:cNvSpPr/>
          <p:nvPr/>
        </p:nvSpPr>
        <p:spPr>
          <a:xfrm>
            <a:off x="53396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2"/>
          <p:cNvSpPr/>
          <p:nvPr/>
        </p:nvSpPr>
        <p:spPr>
          <a:xfrm>
            <a:off x="5191200" y="2289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2"/>
          <p:cNvSpPr/>
          <p:nvPr/>
        </p:nvSpPr>
        <p:spPr>
          <a:xfrm>
            <a:off x="5454925" y="3286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2"/>
          <p:cNvSpPr/>
          <p:nvPr/>
        </p:nvSpPr>
        <p:spPr>
          <a:xfrm>
            <a:off x="5586275" y="3328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p:nvPr/>
        </p:nvSpPr>
        <p:spPr>
          <a:xfrm>
            <a:off x="5515175" y="33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2"/>
          <p:cNvSpPr/>
          <p:nvPr/>
        </p:nvSpPr>
        <p:spPr>
          <a:xfrm>
            <a:off x="6543725" y="42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2"/>
          <p:cNvSpPr/>
          <p:nvPr/>
        </p:nvSpPr>
        <p:spPr>
          <a:xfrm>
            <a:off x="6645025" y="4312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p:nvPr/>
        </p:nvSpPr>
        <p:spPr>
          <a:xfrm>
            <a:off x="6609925" y="417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2"/>
          <p:cNvSpPr/>
          <p:nvPr/>
        </p:nvSpPr>
        <p:spPr>
          <a:xfrm>
            <a:off x="3914925" y="1668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2"/>
          <p:cNvSpPr/>
          <p:nvPr/>
        </p:nvSpPr>
        <p:spPr>
          <a:xfrm>
            <a:off x="4067325" y="1820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2"/>
          <p:cNvSpPr/>
          <p:nvPr/>
        </p:nvSpPr>
        <p:spPr>
          <a:xfrm>
            <a:off x="4219725" y="1972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2"/>
          <p:cNvSpPr/>
          <p:nvPr/>
        </p:nvSpPr>
        <p:spPr>
          <a:xfrm>
            <a:off x="4372125" y="2125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2"/>
          <p:cNvSpPr/>
          <p:nvPr/>
        </p:nvSpPr>
        <p:spPr>
          <a:xfrm>
            <a:off x="45245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2"/>
          <p:cNvSpPr/>
          <p:nvPr/>
        </p:nvSpPr>
        <p:spPr>
          <a:xfrm>
            <a:off x="4676925" y="2430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2"/>
          <p:cNvSpPr/>
          <p:nvPr/>
        </p:nvSpPr>
        <p:spPr>
          <a:xfrm>
            <a:off x="4829325" y="2582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2"/>
          <p:cNvSpPr/>
          <p:nvPr/>
        </p:nvSpPr>
        <p:spPr>
          <a:xfrm>
            <a:off x="4981725" y="273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2"/>
          <p:cNvSpPr/>
          <p:nvPr/>
        </p:nvSpPr>
        <p:spPr>
          <a:xfrm>
            <a:off x="5134125" y="2887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2"/>
          <p:cNvSpPr/>
          <p:nvPr/>
        </p:nvSpPr>
        <p:spPr>
          <a:xfrm>
            <a:off x="5286525" y="3039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2"/>
          <p:cNvSpPr/>
          <p:nvPr/>
        </p:nvSpPr>
        <p:spPr>
          <a:xfrm>
            <a:off x="5438925" y="3192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3"/>
          <p:cNvSpPr/>
          <p:nvPr/>
        </p:nvSpPr>
        <p:spPr>
          <a:xfrm>
            <a:off x="3621100" y="1242125"/>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3"/>
          <p:cNvSpPr/>
          <p:nvPr/>
        </p:nvSpPr>
        <p:spPr>
          <a:xfrm>
            <a:off x="4320875" y="19702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Access</a:t>
            </a:r>
            <a:endParaRPr/>
          </a:p>
        </p:txBody>
      </p:sp>
      <p:sp>
        <p:nvSpPr>
          <p:cNvPr id="205" name="Google Shape;205;p23"/>
          <p:cNvSpPr txBox="1"/>
          <p:nvPr/>
        </p:nvSpPr>
        <p:spPr>
          <a:xfrm>
            <a:off x="476825" y="1304275"/>
            <a:ext cx="261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Access by whom?</a:t>
            </a:r>
            <a:endParaRPr/>
          </a:p>
          <a:p>
            <a:pPr indent="0" lvl="0" marL="0" rtl="0" algn="l">
              <a:spcBef>
                <a:spcPts val="0"/>
              </a:spcBef>
              <a:spcAft>
                <a:spcPts val="0"/>
              </a:spcAft>
              <a:buNone/>
            </a:pPr>
            <a:r>
              <a:rPr lang="en"/>
              <a:t>Access how easy?</a:t>
            </a:r>
            <a:endParaRPr/>
          </a:p>
        </p:txBody>
      </p:sp>
      <p:cxnSp>
        <p:nvCxnSpPr>
          <p:cNvPr id="206" name="Google Shape;206;p23"/>
          <p:cNvCxnSpPr/>
          <p:nvPr/>
        </p:nvCxnSpPr>
        <p:spPr>
          <a:xfrm rot="10800000">
            <a:off x="3211625" y="1191950"/>
            <a:ext cx="0" cy="3288900"/>
          </a:xfrm>
          <a:prstGeom prst="straightConnector1">
            <a:avLst/>
          </a:prstGeom>
          <a:noFill/>
          <a:ln cap="flat" cmpd="sng" w="9525">
            <a:solidFill>
              <a:schemeClr val="dk2"/>
            </a:solidFill>
            <a:prstDash val="solid"/>
            <a:round/>
            <a:headEnd len="med" w="med" type="none"/>
            <a:tailEnd len="med" w="med" type="triangle"/>
          </a:ln>
        </p:spPr>
      </p:cxnSp>
      <p:cxnSp>
        <p:nvCxnSpPr>
          <p:cNvPr id="207" name="Google Shape;207;p23"/>
          <p:cNvCxnSpPr/>
          <p:nvPr/>
        </p:nvCxnSpPr>
        <p:spPr>
          <a:xfrm>
            <a:off x="3211625" y="4466825"/>
            <a:ext cx="4642200" cy="6900"/>
          </a:xfrm>
          <a:prstGeom prst="straightConnector1">
            <a:avLst/>
          </a:prstGeom>
          <a:noFill/>
          <a:ln cap="flat" cmpd="sng" w="9525">
            <a:solidFill>
              <a:schemeClr val="dk2"/>
            </a:solidFill>
            <a:prstDash val="solid"/>
            <a:round/>
            <a:headEnd len="med" w="med" type="none"/>
            <a:tailEnd len="med" w="med" type="triangle"/>
          </a:ln>
        </p:spPr>
      </p:cxnSp>
      <p:sp>
        <p:nvSpPr>
          <p:cNvPr id="208" name="Google Shape;208;p23"/>
          <p:cNvSpPr txBox="1"/>
          <p:nvPr/>
        </p:nvSpPr>
        <p:spPr>
          <a:xfrm>
            <a:off x="3211625" y="4536950"/>
            <a:ext cx="470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1              10                    100                         1000</a:t>
            </a:r>
            <a:endParaRPr/>
          </a:p>
        </p:txBody>
      </p:sp>
      <p:sp>
        <p:nvSpPr>
          <p:cNvPr id="209" name="Google Shape;209;p23"/>
          <p:cNvSpPr txBox="1"/>
          <p:nvPr/>
        </p:nvSpPr>
        <p:spPr>
          <a:xfrm>
            <a:off x="7755575" y="4270475"/>
            <a:ext cx="3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a:t>
            </a:r>
            <a:endParaRPr/>
          </a:p>
        </p:txBody>
      </p:sp>
      <p:sp>
        <p:nvSpPr>
          <p:cNvPr id="210" name="Google Shape;210;p23"/>
          <p:cNvSpPr txBox="1"/>
          <p:nvPr/>
        </p:nvSpPr>
        <p:spPr>
          <a:xfrm>
            <a:off x="2594550" y="1304275"/>
            <a:ext cx="588900" cy="3417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t>1000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a:t>
            </a:r>
            <a:endParaRPr/>
          </a:p>
          <a:p>
            <a:pPr indent="0" lvl="0" marL="0" rtl="0" algn="r">
              <a:spcBef>
                <a:spcPts val="0"/>
              </a:spcBef>
              <a:spcAft>
                <a:spcPts val="0"/>
              </a:spcAft>
              <a:buNone/>
            </a:pPr>
            <a:r>
              <a:t/>
            </a:r>
            <a:endParaRPr/>
          </a:p>
        </p:txBody>
      </p:sp>
      <p:sp>
        <p:nvSpPr>
          <p:cNvPr id="211" name="Google Shape;211;p23"/>
          <p:cNvSpPr txBox="1"/>
          <p:nvPr/>
        </p:nvSpPr>
        <p:spPr>
          <a:xfrm>
            <a:off x="3078375" y="862500"/>
            <a:ext cx="29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pic>
        <p:nvPicPr>
          <p:cNvPr id="212" name="Google Shape;212;p23"/>
          <p:cNvPicPr preferRelativeResize="0"/>
          <p:nvPr/>
        </p:nvPicPr>
        <p:blipFill>
          <a:blip r:embed="rId3">
            <a:alphaModFix/>
          </a:blip>
          <a:stretch>
            <a:fillRect/>
          </a:stretch>
        </p:blipFill>
        <p:spPr>
          <a:xfrm>
            <a:off x="2919750" y="1571950"/>
            <a:ext cx="263700" cy="263700"/>
          </a:xfrm>
          <a:prstGeom prst="rect">
            <a:avLst/>
          </a:prstGeom>
          <a:noFill/>
          <a:ln>
            <a:noFill/>
          </a:ln>
        </p:spPr>
      </p:pic>
      <p:pic>
        <p:nvPicPr>
          <p:cNvPr id="213" name="Google Shape;213;p23"/>
          <p:cNvPicPr preferRelativeResize="0"/>
          <p:nvPr/>
        </p:nvPicPr>
        <p:blipFill>
          <a:blip r:embed="rId3">
            <a:alphaModFix/>
          </a:blip>
          <a:stretch>
            <a:fillRect/>
          </a:stretch>
        </p:blipFill>
        <p:spPr>
          <a:xfrm>
            <a:off x="2700200" y="1571950"/>
            <a:ext cx="263700" cy="263700"/>
          </a:xfrm>
          <a:prstGeom prst="rect">
            <a:avLst/>
          </a:prstGeom>
          <a:noFill/>
          <a:ln>
            <a:noFill/>
          </a:ln>
        </p:spPr>
      </p:pic>
      <p:pic>
        <p:nvPicPr>
          <p:cNvPr id="214" name="Google Shape;214;p23"/>
          <p:cNvPicPr preferRelativeResize="0"/>
          <p:nvPr/>
        </p:nvPicPr>
        <p:blipFill>
          <a:blip r:embed="rId3">
            <a:alphaModFix/>
          </a:blip>
          <a:stretch>
            <a:fillRect/>
          </a:stretch>
        </p:blipFill>
        <p:spPr>
          <a:xfrm>
            <a:off x="2852600" y="1724350"/>
            <a:ext cx="263700" cy="263700"/>
          </a:xfrm>
          <a:prstGeom prst="rect">
            <a:avLst/>
          </a:prstGeom>
          <a:noFill/>
          <a:ln>
            <a:noFill/>
          </a:ln>
        </p:spPr>
      </p:pic>
      <p:pic>
        <p:nvPicPr>
          <p:cNvPr id="215" name="Google Shape;215;p23"/>
          <p:cNvPicPr preferRelativeResize="0"/>
          <p:nvPr/>
        </p:nvPicPr>
        <p:blipFill>
          <a:blip r:embed="rId3">
            <a:alphaModFix/>
          </a:blip>
          <a:stretch>
            <a:fillRect/>
          </a:stretch>
        </p:blipFill>
        <p:spPr>
          <a:xfrm>
            <a:off x="2919750" y="2627625"/>
            <a:ext cx="263700" cy="263700"/>
          </a:xfrm>
          <a:prstGeom prst="rect">
            <a:avLst/>
          </a:prstGeom>
          <a:noFill/>
          <a:ln>
            <a:noFill/>
          </a:ln>
        </p:spPr>
      </p:pic>
      <p:pic>
        <p:nvPicPr>
          <p:cNvPr id="216" name="Google Shape;216;p23"/>
          <p:cNvPicPr preferRelativeResize="0"/>
          <p:nvPr/>
        </p:nvPicPr>
        <p:blipFill>
          <a:blip r:embed="rId4">
            <a:alphaModFix/>
          </a:blip>
          <a:stretch>
            <a:fillRect/>
          </a:stretch>
        </p:blipFill>
        <p:spPr>
          <a:xfrm>
            <a:off x="2852600" y="3530900"/>
            <a:ext cx="157300" cy="157300"/>
          </a:xfrm>
          <a:prstGeom prst="rect">
            <a:avLst/>
          </a:prstGeom>
          <a:noFill/>
          <a:ln>
            <a:noFill/>
          </a:ln>
        </p:spPr>
      </p:pic>
      <p:pic>
        <p:nvPicPr>
          <p:cNvPr id="217" name="Google Shape;217;p23"/>
          <p:cNvPicPr preferRelativeResize="0"/>
          <p:nvPr/>
        </p:nvPicPr>
        <p:blipFill>
          <a:blip r:embed="rId5">
            <a:alphaModFix/>
          </a:blip>
          <a:stretch>
            <a:fillRect/>
          </a:stretch>
        </p:blipFill>
        <p:spPr>
          <a:xfrm>
            <a:off x="2852600" y="3530900"/>
            <a:ext cx="263700" cy="263700"/>
          </a:xfrm>
          <a:prstGeom prst="rect">
            <a:avLst/>
          </a:prstGeom>
          <a:noFill/>
          <a:ln>
            <a:noFill/>
          </a:ln>
        </p:spPr>
      </p:pic>
      <p:pic>
        <p:nvPicPr>
          <p:cNvPr id="218" name="Google Shape;218;p23"/>
          <p:cNvPicPr preferRelativeResize="0"/>
          <p:nvPr/>
        </p:nvPicPr>
        <p:blipFill>
          <a:blip r:embed="rId4">
            <a:alphaModFix/>
          </a:blip>
          <a:stretch>
            <a:fillRect/>
          </a:stretch>
        </p:blipFill>
        <p:spPr>
          <a:xfrm>
            <a:off x="3005000" y="3683300"/>
            <a:ext cx="157300" cy="157300"/>
          </a:xfrm>
          <a:prstGeom prst="rect">
            <a:avLst/>
          </a:prstGeom>
          <a:noFill/>
          <a:ln>
            <a:noFill/>
          </a:ln>
        </p:spPr>
      </p:pic>
      <p:pic>
        <p:nvPicPr>
          <p:cNvPr id="219" name="Google Shape;219;p23"/>
          <p:cNvPicPr preferRelativeResize="0"/>
          <p:nvPr/>
        </p:nvPicPr>
        <p:blipFill>
          <a:blip r:embed="rId5">
            <a:alphaModFix/>
          </a:blip>
          <a:stretch>
            <a:fillRect/>
          </a:stretch>
        </p:blipFill>
        <p:spPr>
          <a:xfrm>
            <a:off x="2898600" y="4327775"/>
            <a:ext cx="263700" cy="263700"/>
          </a:xfrm>
          <a:prstGeom prst="rect">
            <a:avLst/>
          </a:prstGeom>
          <a:noFill/>
          <a:ln>
            <a:noFill/>
          </a:ln>
        </p:spPr>
      </p:pic>
      <p:pic>
        <p:nvPicPr>
          <p:cNvPr id="220" name="Google Shape;220;p23"/>
          <p:cNvPicPr preferRelativeResize="0"/>
          <p:nvPr/>
        </p:nvPicPr>
        <p:blipFill>
          <a:blip r:embed="rId4">
            <a:alphaModFix/>
          </a:blip>
          <a:stretch>
            <a:fillRect/>
          </a:stretch>
        </p:blipFill>
        <p:spPr>
          <a:xfrm>
            <a:off x="2810350" y="2734025"/>
            <a:ext cx="157300" cy="157300"/>
          </a:xfrm>
          <a:prstGeom prst="rect">
            <a:avLst/>
          </a:prstGeom>
          <a:noFill/>
          <a:ln>
            <a:noFill/>
          </a:ln>
        </p:spPr>
      </p:pic>
      <p:sp>
        <p:nvSpPr>
          <p:cNvPr id="221" name="Google Shape;221;p23"/>
          <p:cNvSpPr/>
          <p:nvPr/>
        </p:nvSpPr>
        <p:spPr>
          <a:xfrm>
            <a:off x="2680750" y="15719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p:nvPr/>
        </p:nvSpPr>
        <p:spPr>
          <a:xfrm>
            <a:off x="2690500" y="263557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3"/>
          <p:cNvSpPr/>
          <p:nvPr/>
        </p:nvSpPr>
        <p:spPr>
          <a:xfrm>
            <a:off x="2648250" y="351122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3"/>
          <p:cNvSpPr/>
          <p:nvPr/>
        </p:nvSpPr>
        <p:spPr>
          <a:xfrm>
            <a:off x="2680750" y="43558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a:off x="3866725" y="143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a:off x="3901825" y="157195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a:off x="3982025" y="147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
          <p:cNvSpPr/>
          <p:nvPr/>
        </p:nvSpPr>
        <p:spPr>
          <a:xfrm>
            <a:off x="3762525" y="151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3"/>
          <p:cNvSpPr/>
          <p:nvPr/>
        </p:nvSpPr>
        <p:spPr>
          <a:xfrm>
            <a:off x="4536900" y="215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3"/>
          <p:cNvSpPr/>
          <p:nvPr/>
        </p:nvSpPr>
        <p:spPr>
          <a:xfrm>
            <a:off x="4628725"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
          <p:cNvSpPr/>
          <p:nvPr/>
        </p:nvSpPr>
        <p:spPr>
          <a:xfrm>
            <a:off x="45369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
          <p:cNvSpPr/>
          <p:nvPr/>
        </p:nvSpPr>
        <p:spPr>
          <a:xfrm>
            <a:off x="46287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3"/>
          <p:cNvSpPr/>
          <p:nvPr/>
        </p:nvSpPr>
        <p:spPr>
          <a:xfrm>
            <a:off x="5156100"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3"/>
          <p:cNvSpPr/>
          <p:nvPr/>
        </p:nvSpPr>
        <p:spPr>
          <a:xfrm>
            <a:off x="5231300" y="2181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3"/>
          <p:cNvSpPr/>
          <p:nvPr/>
        </p:nvSpPr>
        <p:spPr>
          <a:xfrm>
            <a:off x="52313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p:nvPr/>
        </p:nvSpPr>
        <p:spPr>
          <a:xfrm>
            <a:off x="53396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
          <p:cNvSpPr/>
          <p:nvPr/>
        </p:nvSpPr>
        <p:spPr>
          <a:xfrm>
            <a:off x="5191200" y="2289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3"/>
          <p:cNvSpPr/>
          <p:nvPr/>
        </p:nvSpPr>
        <p:spPr>
          <a:xfrm>
            <a:off x="5454925" y="3286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3"/>
          <p:cNvSpPr/>
          <p:nvPr/>
        </p:nvSpPr>
        <p:spPr>
          <a:xfrm>
            <a:off x="5586275" y="3328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3"/>
          <p:cNvSpPr/>
          <p:nvPr/>
        </p:nvSpPr>
        <p:spPr>
          <a:xfrm>
            <a:off x="5515175" y="33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a:off x="6543725" y="42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
          <p:cNvSpPr/>
          <p:nvPr/>
        </p:nvSpPr>
        <p:spPr>
          <a:xfrm>
            <a:off x="6645025" y="4312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3"/>
          <p:cNvSpPr/>
          <p:nvPr/>
        </p:nvSpPr>
        <p:spPr>
          <a:xfrm>
            <a:off x="6609925" y="417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3"/>
          <p:cNvSpPr/>
          <p:nvPr/>
        </p:nvSpPr>
        <p:spPr>
          <a:xfrm>
            <a:off x="5062700" y="19077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a:off x="5238275" y="3085863"/>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p:nvPr/>
        </p:nvSpPr>
        <p:spPr>
          <a:xfrm>
            <a:off x="6333025" y="39094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txBox="1"/>
          <p:nvPr/>
        </p:nvSpPr>
        <p:spPr>
          <a:xfrm>
            <a:off x="3860100" y="933050"/>
            <a:ext cx="1423800" cy="400200"/>
          </a:xfrm>
          <a:prstGeom prst="rect">
            <a:avLst/>
          </a:prstGeom>
          <a:solidFill>
            <a:srgbClr val="BF9000"/>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“Open Access”</a:t>
            </a:r>
            <a:endParaRPr/>
          </a:p>
        </p:txBody>
      </p:sp>
      <p:sp>
        <p:nvSpPr>
          <p:cNvPr id="248" name="Google Shape;248;p23"/>
          <p:cNvSpPr/>
          <p:nvPr/>
        </p:nvSpPr>
        <p:spPr>
          <a:xfrm>
            <a:off x="3914925" y="1668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3"/>
          <p:cNvSpPr/>
          <p:nvPr/>
        </p:nvSpPr>
        <p:spPr>
          <a:xfrm>
            <a:off x="4067325" y="1820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
          <p:cNvSpPr/>
          <p:nvPr/>
        </p:nvSpPr>
        <p:spPr>
          <a:xfrm>
            <a:off x="4219725" y="1972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
          <p:cNvSpPr/>
          <p:nvPr/>
        </p:nvSpPr>
        <p:spPr>
          <a:xfrm>
            <a:off x="4372125" y="2125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3"/>
          <p:cNvSpPr/>
          <p:nvPr/>
        </p:nvSpPr>
        <p:spPr>
          <a:xfrm>
            <a:off x="45245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3"/>
          <p:cNvSpPr/>
          <p:nvPr/>
        </p:nvSpPr>
        <p:spPr>
          <a:xfrm>
            <a:off x="4676925" y="2430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3"/>
          <p:cNvSpPr/>
          <p:nvPr/>
        </p:nvSpPr>
        <p:spPr>
          <a:xfrm>
            <a:off x="4829325" y="2582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3"/>
          <p:cNvSpPr/>
          <p:nvPr/>
        </p:nvSpPr>
        <p:spPr>
          <a:xfrm>
            <a:off x="4981725" y="273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3"/>
          <p:cNvSpPr/>
          <p:nvPr/>
        </p:nvSpPr>
        <p:spPr>
          <a:xfrm>
            <a:off x="5134125" y="2887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3"/>
          <p:cNvSpPr/>
          <p:nvPr/>
        </p:nvSpPr>
        <p:spPr>
          <a:xfrm>
            <a:off x="5286525" y="3039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3"/>
          <p:cNvSpPr/>
          <p:nvPr/>
        </p:nvSpPr>
        <p:spPr>
          <a:xfrm>
            <a:off x="5438925" y="3192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3"/>
          <p:cNvSpPr txBox="1"/>
          <p:nvPr/>
        </p:nvSpPr>
        <p:spPr>
          <a:xfrm>
            <a:off x="4348525" y="1420388"/>
            <a:ext cx="1423800" cy="400200"/>
          </a:xfrm>
          <a:prstGeom prst="rect">
            <a:avLst/>
          </a:prstGeom>
          <a:solidFill>
            <a:srgbClr val="D9EAD3">
              <a:alpha val="58099"/>
            </a:srgbClr>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“Public Access”</a:t>
            </a:r>
            <a:endParaRPr/>
          </a:p>
        </p:txBody>
      </p:sp>
      <p:cxnSp>
        <p:nvCxnSpPr>
          <p:cNvPr id="260" name="Google Shape;260;p23"/>
          <p:cNvCxnSpPr>
            <a:endCxn id="249" idx="5"/>
          </p:cNvCxnSpPr>
          <p:nvPr/>
        </p:nvCxnSpPr>
        <p:spPr>
          <a:xfrm flipH="1">
            <a:off x="4097285" y="1723949"/>
            <a:ext cx="279300" cy="132300"/>
          </a:xfrm>
          <a:prstGeom prst="straightConnector1">
            <a:avLst/>
          </a:prstGeom>
          <a:noFill/>
          <a:ln cap="flat" cmpd="sng" w="9525">
            <a:solidFill>
              <a:schemeClr val="dk2"/>
            </a:solidFill>
            <a:prstDash val="solid"/>
            <a:round/>
            <a:headEnd len="med" w="med" type="none"/>
            <a:tailEnd len="med" w="med" type="triangle"/>
          </a:ln>
        </p:spPr>
      </p:cxnSp>
      <p:sp>
        <p:nvSpPr>
          <p:cNvPr id="261" name="Google Shape;261;p23"/>
          <p:cNvSpPr txBox="1"/>
          <p:nvPr/>
        </p:nvSpPr>
        <p:spPr>
          <a:xfrm>
            <a:off x="3384775" y="2699925"/>
            <a:ext cx="1395000" cy="4002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“OA Big Data”</a:t>
            </a:r>
            <a:endParaRPr/>
          </a:p>
        </p:txBody>
      </p:sp>
      <p:cxnSp>
        <p:nvCxnSpPr>
          <p:cNvPr id="262" name="Google Shape;262;p23"/>
          <p:cNvCxnSpPr>
            <a:stCxn id="261" idx="0"/>
            <a:endCxn id="203" idx="3"/>
          </p:cNvCxnSpPr>
          <p:nvPr/>
        </p:nvCxnSpPr>
        <p:spPr>
          <a:xfrm flipH="1" rot="10800000">
            <a:off x="4082275" y="2459025"/>
            <a:ext cx="324900" cy="240900"/>
          </a:xfrm>
          <a:prstGeom prst="straightConnector1">
            <a:avLst/>
          </a:prstGeom>
          <a:noFill/>
          <a:ln cap="flat" cmpd="sng" w="9525">
            <a:solidFill>
              <a:schemeClr val="dk2"/>
            </a:solidFill>
            <a:prstDash val="solid"/>
            <a:round/>
            <a:headEnd len="med" w="med" type="none"/>
            <a:tailEnd len="med" w="med" type="triangle"/>
          </a:ln>
        </p:spPr>
      </p:cxnSp>
      <p:sp>
        <p:nvSpPr>
          <p:cNvPr id="263" name="Google Shape;263;p23"/>
          <p:cNvSpPr txBox="1"/>
          <p:nvPr/>
        </p:nvSpPr>
        <p:spPr>
          <a:xfrm>
            <a:off x="5753675" y="2181400"/>
            <a:ext cx="1395000" cy="5388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RADC </a:t>
            </a:r>
            <a:br>
              <a:rPr lang="en"/>
            </a:br>
            <a:r>
              <a:rPr lang="en" sz="900"/>
              <a:t>e.g. FSRDC, IAB</a:t>
            </a:r>
            <a:endParaRPr sz="900"/>
          </a:p>
        </p:txBody>
      </p:sp>
      <p:cxnSp>
        <p:nvCxnSpPr>
          <p:cNvPr id="264" name="Google Shape;264;p23"/>
          <p:cNvCxnSpPr>
            <a:stCxn id="263" idx="1"/>
            <a:endCxn id="244" idx="5"/>
          </p:cNvCxnSpPr>
          <p:nvPr/>
        </p:nvCxnSpPr>
        <p:spPr>
          <a:xfrm rot="10800000">
            <a:off x="5565275" y="2396500"/>
            <a:ext cx="188400" cy="54300"/>
          </a:xfrm>
          <a:prstGeom prst="straightConnector1">
            <a:avLst/>
          </a:prstGeom>
          <a:noFill/>
          <a:ln cap="flat" cmpd="sng" w="9525">
            <a:solidFill>
              <a:schemeClr val="dk2"/>
            </a:solidFill>
            <a:prstDash val="solid"/>
            <a:round/>
            <a:headEnd len="med" w="med" type="none"/>
            <a:tailEnd len="med" w="med" type="triangle"/>
          </a:ln>
        </p:spPr>
      </p:cxnSp>
      <p:sp>
        <p:nvSpPr>
          <p:cNvPr id="265" name="Google Shape;265;p23"/>
          <p:cNvSpPr txBox="1"/>
          <p:nvPr/>
        </p:nvSpPr>
        <p:spPr>
          <a:xfrm>
            <a:off x="6144675" y="3045425"/>
            <a:ext cx="1395000" cy="4002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Firm data?</a:t>
            </a:r>
            <a:endParaRPr sz="900"/>
          </a:p>
        </p:txBody>
      </p:sp>
      <p:cxnSp>
        <p:nvCxnSpPr>
          <p:cNvPr id="266" name="Google Shape;266;p23"/>
          <p:cNvCxnSpPr>
            <a:stCxn id="265" idx="1"/>
            <a:endCxn id="245" idx="6"/>
          </p:cNvCxnSpPr>
          <p:nvPr/>
        </p:nvCxnSpPr>
        <p:spPr>
          <a:xfrm flipH="1">
            <a:off x="5827275" y="3245525"/>
            <a:ext cx="317400" cy="126600"/>
          </a:xfrm>
          <a:prstGeom prst="straightConnector1">
            <a:avLst/>
          </a:prstGeom>
          <a:noFill/>
          <a:ln cap="flat" cmpd="sng" w="9525">
            <a:solidFill>
              <a:schemeClr val="dk2"/>
            </a:solidFill>
            <a:prstDash val="solid"/>
            <a:round/>
            <a:headEnd len="med" w="med" type="none"/>
            <a:tailEnd len="med" w="med" type="triangle"/>
          </a:ln>
        </p:spPr>
      </p:cxnSp>
      <p:cxnSp>
        <p:nvCxnSpPr>
          <p:cNvPr id="267" name="Google Shape;267;p23"/>
          <p:cNvCxnSpPr>
            <a:stCxn id="265" idx="2"/>
            <a:endCxn id="246" idx="0"/>
          </p:cNvCxnSpPr>
          <p:nvPr/>
        </p:nvCxnSpPr>
        <p:spPr>
          <a:xfrm flipH="1">
            <a:off x="6627375" y="3445625"/>
            <a:ext cx="214800" cy="463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4"/>
          <p:cNvSpPr/>
          <p:nvPr/>
        </p:nvSpPr>
        <p:spPr>
          <a:xfrm>
            <a:off x="3386925" y="2985275"/>
            <a:ext cx="5160900" cy="210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4"/>
          <p:cNvSpPr/>
          <p:nvPr/>
        </p:nvSpPr>
        <p:spPr>
          <a:xfrm>
            <a:off x="3621100" y="1242125"/>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4"/>
          <p:cNvSpPr/>
          <p:nvPr/>
        </p:nvSpPr>
        <p:spPr>
          <a:xfrm>
            <a:off x="4320875" y="19702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Access</a:t>
            </a:r>
            <a:endParaRPr/>
          </a:p>
        </p:txBody>
      </p:sp>
      <p:sp>
        <p:nvSpPr>
          <p:cNvPr id="276" name="Google Shape;276;p24"/>
          <p:cNvSpPr txBox="1"/>
          <p:nvPr/>
        </p:nvSpPr>
        <p:spPr>
          <a:xfrm>
            <a:off x="476825" y="1304275"/>
            <a:ext cx="261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Access by whom?</a:t>
            </a:r>
            <a:endParaRPr/>
          </a:p>
          <a:p>
            <a:pPr indent="0" lvl="0" marL="0" rtl="0" algn="l">
              <a:spcBef>
                <a:spcPts val="0"/>
              </a:spcBef>
              <a:spcAft>
                <a:spcPts val="0"/>
              </a:spcAft>
              <a:buNone/>
            </a:pPr>
            <a:r>
              <a:rPr lang="en"/>
              <a:t>Access how easy?</a:t>
            </a:r>
            <a:endParaRPr/>
          </a:p>
        </p:txBody>
      </p:sp>
      <p:cxnSp>
        <p:nvCxnSpPr>
          <p:cNvPr id="277" name="Google Shape;277;p24"/>
          <p:cNvCxnSpPr/>
          <p:nvPr/>
        </p:nvCxnSpPr>
        <p:spPr>
          <a:xfrm rot="10800000">
            <a:off x="3211625" y="1191950"/>
            <a:ext cx="0" cy="3288900"/>
          </a:xfrm>
          <a:prstGeom prst="straightConnector1">
            <a:avLst/>
          </a:prstGeom>
          <a:noFill/>
          <a:ln cap="flat" cmpd="sng" w="9525">
            <a:solidFill>
              <a:schemeClr val="dk2"/>
            </a:solidFill>
            <a:prstDash val="solid"/>
            <a:round/>
            <a:headEnd len="med" w="med" type="none"/>
            <a:tailEnd len="med" w="med" type="triangle"/>
          </a:ln>
        </p:spPr>
      </p:cxnSp>
      <p:cxnSp>
        <p:nvCxnSpPr>
          <p:cNvPr id="278" name="Google Shape;278;p24"/>
          <p:cNvCxnSpPr/>
          <p:nvPr/>
        </p:nvCxnSpPr>
        <p:spPr>
          <a:xfrm>
            <a:off x="3211625" y="4466825"/>
            <a:ext cx="4642200" cy="6900"/>
          </a:xfrm>
          <a:prstGeom prst="straightConnector1">
            <a:avLst/>
          </a:prstGeom>
          <a:noFill/>
          <a:ln cap="flat" cmpd="sng" w="9525">
            <a:solidFill>
              <a:schemeClr val="dk2"/>
            </a:solidFill>
            <a:prstDash val="solid"/>
            <a:round/>
            <a:headEnd len="med" w="med" type="none"/>
            <a:tailEnd len="med" w="med" type="triangle"/>
          </a:ln>
        </p:spPr>
      </p:cxnSp>
      <p:sp>
        <p:nvSpPr>
          <p:cNvPr id="279" name="Google Shape;279;p24"/>
          <p:cNvSpPr txBox="1"/>
          <p:nvPr/>
        </p:nvSpPr>
        <p:spPr>
          <a:xfrm>
            <a:off x="3211625" y="4536950"/>
            <a:ext cx="470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1              10                    100                         1000</a:t>
            </a:r>
            <a:endParaRPr/>
          </a:p>
        </p:txBody>
      </p:sp>
      <p:sp>
        <p:nvSpPr>
          <p:cNvPr id="280" name="Google Shape;280;p24"/>
          <p:cNvSpPr txBox="1"/>
          <p:nvPr/>
        </p:nvSpPr>
        <p:spPr>
          <a:xfrm>
            <a:off x="7755575" y="4270475"/>
            <a:ext cx="3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a:t>
            </a:r>
            <a:endParaRPr/>
          </a:p>
        </p:txBody>
      </p:sp>
      <p:sp>
        <p:nvSpPr>
          <p:cNvPr id="281" name="Google Shape;281;p24"/>
          <p:cNvSpPr txBox="1"/>
          <p:nvPr/>
        </p:nvSpPr>
        <p:spPr>
          <a:xfrm>
            <a:off x="2594550" y="1304275"/>
            <a:ext cx="588900" cy="3417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t>1000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a:t>
            </a:r>
            <a:endParaRPr/>
          </a:p>
          <a:p>
            <a:pPr indent="0" lvl="0" marL="0" rtl="0" algn="r">
              <a:spcBef>
                <a:spcPts val="0"/>
              </a:spcBef>
              <a:spcAft>
                <a:spcPts val="0"/>
              </a:spcAft>
              <a:buNone/>
            </a:pPr>
            <a:r>
              <a:t/>
            </a:r>
            <a:endParaRPr/>
          </a:p>
        </p:txBody>
      </p:sp>
      <p:sp>
        <p:nvSpPr>
          <p:cNvPr id="282" name="Google Shape;282;p24"/>
          <p:cNvSpPr txBox="1"/>
          <p:nvPr/>
        </p:nvSpPr>
        <p:spPr>
          <a:xfrm>
            <a:off x="3078375" y="862500"/>
            <a:ext cx="29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pic>
        <p:nvPicPr>
          <p:cNvPr id="283" name="Google Shape;283;p24"/>
          <p:cNvPicPr preferRelativeResize="0"/>
          <p:nvPr/>
        </p:nvPicPr>
        <p:blipFill>
          <a:blip r:embed="rId3">
            <a:alphaModFix/>
          </a:blip>
          <a:stretch>
            <a:fillRect/>
          </a:stretch>
        </p:blipFill>
        <p:spPr>
          <a:xfrm>
            <a:off x="2919750" y="1571950"/>
            <a:ext cx="263700" cy="263700"/>
          </a:xfrm>
          <a:prstGeom prst="rect">
            <a:avLst/>
          </a:prstGeom>
          <a:noFill/>
          <a:ln>
            <a:noFill/>
          </a:ln>
        </p:spPr>
      </p:pic>
      <p:pic>
        <p:nvPicPr>
          <p:cNvPr id="284" name="Google Shape;284;p24"/>
          <p:cNvPicPr preferRelativeResize="0"/>
          <p:nvPr/>
        </p:nvPicPr>
        <p:blipFill>
          <a:blip r:embed="rId3">
            <a:alphaModFix/>
          </a:blip>
          <a:stretch>
            <a:fillRect/>
          </a:stretch>
        </p:blipFill>
        <p:spPr>
          <a:xfrm>
            <a:off x="2700200" y="1571950"/>
            <a:ext cx="263700" cy="263700"/>
          </a:xfrm>
          <a:prstGeom prst="rect">
            <a:avLst/>
          </a:prstGeom>
          <a:noFill/>
          <a:ln>
            <a:noFill/>
          </a:ln>
        </p:spPr>
      </p:pic>
      <p:pic>
        <p:nvPicPr>
          <p:cNvPr id="285" name="Google Shape;285;p24"/>
          <p:cNvPicPr preferRelativeResize="0"/>
          <p:nvPr/>
        </p:nvPicPr>
        <p:blipFill>
          <a:blip r:embed="rId3">
            <a:alphaModFix/>
          </a:blip>
          <a:stretch>
            <a:fillRect/>
          </a:stretch>
        </p:blipFill>
        <p:spPr>
          <a:xfrm>
            <a:off x="2852600" y="1724350"/>
            <a:ext cx="263700" cy="263700"/>
          </a:xfrm>
          <a:prstGeom prst="rect">
            <a:avLst/>
          </a:prstGeom>
          <a:noFill/>
          <a:ln>
            <a:noFill/>
          </a:ln>
        </p:spPr>
      </p:pic>
      <p:pic>
        <p:nvPicPr>
          <p:cNvPr id="286" name="Google Shape;286;p24"/>
          <p:cNvPicPr preferRelativeResize="0"/>
          <p:nvPr/>
        </p:nvPicPr>
        <p:blipFill>
          <a:blip r:embed="rId3">
            <a:alphaModFix/>
          </a:blip>
          <a:stretch>
            <a:fillRect/>
          </a:stretch>
        </p:blipFill>
        <p:spPr>
          <a:xfrm>
            <a:off x="2919750" y="2627625"/>
            <a:ext cx="263700" cy="263700"/>
          </a:xfrm>
          <a:prstGeom prst="rect">
            <a:avLst/>
          </a:prstGeom>
          <a:noFill/>
          <a:ln>
            <a:noFill/>
          </a:ln>
        </p:spPr>
      </p:pic>
      <p:pic>
        <p:nvPicPr>
          <p:cNvPr id="287" name="Google Shape;287;p24"/>
          <p:cNvPicPr preferRelativeResize="0"/>
          <p:nvPr/>
        </p:nvPicPr>
        <p:blipFill>
          <a:blip r:embed="rId4">
            <a:alphaModFix/>
          </a:blip>
          <a:stretch>
            <a:fillRect/>
          </a:stretch>
        </p:blipFill>
        <p:spPr>
          <a:xfrm>
            <a:off x="2852600" y="3530900"/>
            <a:ext cx="157300" cy="157300"/>
          </a:xfrm>
          <a:prstGeom prst="rect">
            <a:avLst/>
          </a:prstGeom>
          <a:noFill/>
          <a:ln>
            <a:noFill/>
          </a:ln>
        </p:spPr>
      </p:pic>
      <p:pic>
        <p:nvPicPr>
          <p:cNvPr id="288" name="Google Shape;288;p24"/>
          <p:cNvPicPr preferRelativeResize="0"/>
          <p:nvPr/>
        </p:nvPicPr>
        <p:blipFill>
          <a:blip r:embed="rId5">
            <a:alphaModFix/>
          </a:blip>
          <a:stretch>
            <a:fillRect/>
          </a:stretch>
        </p:blipFill>
        <p:spPr>
          <a:xfrm>
            <a:off x="2852600" y="3530900"/>
            <a:ext cx="263700" cy="263700"/>
          </a:xfrm>
          <a:prstGeom prst="rect">
            <a:avLst/>
          </a:prstGeom>
          <a:noFill/>
          <a:ln>
            <a:noFill/>
          </a:ln>
        </p:spPr>
      </p:pic>
      <p:pic>
        <p:nvPicPr>
          <p:cNvPr id="289" name="Google Shape;289;p24"/>
          <p:cNvPicPr preferRelativeResize="0"/>
          <p:nvPr/>
        </p:nvPicPr>
        <p:blipFill>
          <a:blip r:embed="rId4">
            <a:alphaModFix/>
          </a:blip>
          <a:stretch>
            <a:fillRect/>
          </a:stretch>
        </p:blipFill>
        <p:spPr>
          <a:xfrm>
            <a:off x="3005000" y="3683300"/>
            <a:ext cx="157300" cy="157300"/>
          </a:xfrm>
          <a:prstGeom prst="rect">
            <a:avLst/>
          </a:prstGeom>
          <a:noFill/>
          <a:ln>
            <a:noFill/>
          </a:ln>
        </p:spPr>
      </p:pic>
      <p:pic>
        <p:nvPicPr>
          <p:cNvPr id="290" name="Google Shape;290;p24"/>
          <p:cNvPicPr preferRelativeResize="0"/>
          <p:nvPr/>
        </p:nvPicPr>
        <p:blipFill>
          <a:blip r:embed="rId5">
            <a:alphaModFix/>
          </a:blip>
          <a:stretch>
            <a:fillRect/>
          </a:stretch>
        </p:blipFill>
        <p:spPr>
          <a:xfrm>
            <a:off x="2898600" y="4327775"/>
            <a:ext cx="263700" cy="263700"/>
          </a:xfrm>
          <a:prstGeom prst="rect">
            <a:avLst/>
          </a:prstGeom>
          <a:noFill/>
          <a:ln>
            <a:noFill/>
          </a:ln>
        </p:spPr>
      </p:pic>
      <p:pic>
        <p:nvPicPr>
          <p:cNvPr id="291" name="Google Shape;291;p24"/>
          <p:cNvPicPr preferRelativeResize="0"/>
          <p:nvPr/>
        </p:nvPicPr>
        <p:blipFill>
          <a:blip r:embed="rId4">
            <a:alphaModFix/>
          </a:blip>
          <a:stretch>
            <a:fillRect/>
          </a:stretch>
        </p:blipFill>
        <p:spPr>
          <a:xfrm>
            <a:off x="2810350" y="2734025"/>
            <a:ext cx="157300" cy="157300"/>
          </a:xfrm>
          <a:prstGeom prst="rect">
            <a:avLst/>
          </a:prstGeom>
          <a:noFill/>
          <a:ln>
            <a:noFill/>
          </a:ln>
        </p:spPr>
      </p:pic>
      <p:sp>
        <p:nvSpPr>
          <p:cNvPr id="292" name="Google Shape;292;p24"/>
          <p:cNvSpPr/>
          <p:nvPr/>
        </p:nvSpPr>
        <p:spPr>
          <a:xfrm>
            <a:off x="2680750" y="15719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4"/>
          <p:cNvSpPr/>
          <p:nvPr/>
        </p:nvSpPr>
        <p:spPr>
          <a:xfrm>
            <a:off x="2690500" y="263557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4"/>
          <p:cNvSpPr/>
          <p:nvPr/>
        </p:nvSpPr>
        <p:spPr>
          <a:xfrm>
            <a:off x="2648250" y="351122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4"/>
          <p:cNvSpPr/>
          <p:nvPr/>
        </p:nvSpPr>
        <p:spPr>
          <a:xfrm>
            <a:off x="2680750" y="43558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4"/>
          <p:cNvSpPr/>
          <p:nvPr/>
        </p:nvSpPr>
        <p:spPr>
          <a:xfrm>
            <a:off x="3866725" y="143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4"/>
          <p:cNvSpPr/>
          <p:nvPr/>
        </p:nvSpPr>
        <p:spPr>
          <a:xfrm>
            <a:off x="3901825" y="157195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4"/>
          <p:cNvSpPr/>
          <p:nvPr/>
        </p:nvSpPr>
        <p:spPr>
          <a:xfrm>
            <a:off x="3982025" y="147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4"/>
          <p:cNvSpPr/>
          <p:nvPr/>
        </p:nvSpPr>
        <p:spPr>
          <a:xfrm>
            <a:off x="3762525" y="151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4"/>
          <p:cNvSpPr/>
          <p:nvPr/>
        </p:nvSpPr>
        <p:spPr>
          <a:xfrm>
            <a:off x="4536900" y="215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4"/>
          <p:cNvSpPr/>
          <p:nvPr/>
        </p:nvSpPr>
        <p:spPr>
          <a:xfrm>
            <a:off x="4628725"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4"/>
          <p:cNvSpPr/>
          <p:nvPr/>
        </p:nvSpPr>
        <p:spPr>
          <a:xfrm>
            <a:off x="45369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4"/>
          <p:cNvSpPr/>
          <p:nvPr/>
        </p:nvSpPr>
        <p:spPr>
          <a:xfrm>
            <a:off x="46287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4"/>
          <p:cNvSpPr/>
          <p:nvPr/>
        </p:nvSpPr>
        <p:spPr>
          <a:xfrm>
            <a:off x="5156100"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4"/>
          <p:cNvSpPr/>
          <p:nvPr/>
        </p:nvSpPr>
        <p:spPr>
          <a:xfrm>
            <a:off x="5231300" y="2181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4"/>
          <p:cNvSpPr/>
          <p:nvPr/>
        </p:nvSpPr>
        <p:spPr>
          <a:xfrm>
            <a:off x="52313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4"/>
          <p:cNvSpPr/>
          <p:nvPr/>
        </p:nvSpPr>
        <p:spPr>
          <a:xfrm>
            <a:off x="53396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4"/>
          <p:cNvSpPr/>
          <p:nvPr/>
        </p:nvSpPr>
        <p:spPr>
          <a:xfrm>
            <a:off x="5191200" y="2289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4"/>
          <p:cNvSpPr/>
          <p:nvPr/>
        </p:nvSpPr>
        <p:spPr>
          <a:xfrm>
            <a:off x="5454925" y="3286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4"/>
          <p:cNvSpPr/>
          <p:nvPr/>
        </p:nvSpPr>
        <p:spPr>
          <a:xfrm>
            <a:off x="5586275" y="3328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4"/>
          <p:cNvSpPr/>
          <p:nvPr/>
        </p:nvSpPr>
        <p:spPr>
          <a:xfrm>
            <a:off x="5515175" y="33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4"/>
          <p:cNvSpPr/>
          <p:nvPr/>
        </p:nvSpPr>
        <p:spPr>
          <a:xfrm>
            <a:off x="6543725" y="42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4"/>
          <p:cNvSpPr/>
          <p:nvPr/>
        </p:nvSpPr>
        <p:spPr>
          <a:xfrm>
            <a:off x="6645025" y="4312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4"/>
          <p:cNvSpPr/>
          <p:nvPr/>
        </p:nvSpPr>
        <p:spPr>
          <a:xfrm>
            <a:off x="6609925" y="417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4"/>
          <p:cNvSpPr/>
          <p:nvPr/>
        </p:nvSpPr>
        <p:spPr>
          <a:xfrm>
            <a:off x="5062700" y="19077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4"/>
          <p:cNvSpPr/>
          <p:nvPr/>
        </p:nvSpPr>
        <p:spPr>
          <a:xfrm>
            <a:off x="4504738" y="2223263"/>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4"/>
          <p:cNvSpPr/>
          <p:nvPr/>
        </p:nvSpPr>
        <p:spPr>
          <a:xfrm>
            <a:off x="5062700" y="2857363"/>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4"/>
          <p:cNvSpPr txBox="1"/>
          <p:nvPr/>
        </p:nvSpPr>
        <p:spPr>
          <a:xfrm>
            <a:off x="3860100" y="933050"/>
            <a:ext cx="1423800" cy="400200"/>
          </a:xfrm>
          <a:prstGeom prst="rect">
            <a:avLst/>
          </a:prstGeom>
          <a:solidFill>
            <a:srgbClr val="BF9000"/>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“Open Access”</a:t>
            </a:r>
            <a:endParaRPr/>
          </a:p>
        </p:txBody>
      </p:sp>
      <p:sp>
        <p:nvSpPr>
          <p:cNvPr id="319" name="Google Shape;319;p24"/>
          <p:cNvSpPr/>
          <p:nvPr/>
        </p:nvSpPr>
        <p:spPr>
          <a:xfrm>
            <a:off x="3914925" y="1668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4"/>
          <p:cNvSpPr/>
          <p:nvPr/>
        </p:nvSpPr>
        <p:spPr>
          <a:xfrm>
            <a:off x="4067325" y="1820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4"/>
          <p:cNvSpPr/>
          <p:nvPr/>
        </p:nvSpPr>
        <p:spPr>
          <a:xfrm>
            <a:off x="4219725" y="1972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4"/>
          <p:cNvSpPr/>
          <p:nvPr/>
        </p:nvSpPr>
        <p:spPr>
          <a:xfrm>
            <a:off x="4372125" y="2125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4"/>
          <p:cNvSpPr/>
          <p:nvPr/>
        </p:nvSpPr>
        <p:spPr>
          <a:xfrm>
            <a:off x="45245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4"/>
          <p:cNvSpPr/>
          <p:nvPr/>
        </p:nvSpPr>
        <p:spPr>
          <a:xfrm>
            <a:off x="4676925" y="2430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4"/>
          <p:cNvSpPr/>
          <p:nvPr/>
        </p:nvSpPr>
        <p:spPr>
          <a:xfrm>
            <a:off x="4829325" y="2582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4"/>
          <p:cNvSpPr/>
          <p:nvPr/>
        </p:nvSpPr>
        <p:spPr>
          <a:xfrm>
            <a:off x="4981725" y="273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4"/>
          <p:cNvSpPr/>
          <p:nvPr/>
        </p:nvSpPr>
        <p:spPr>
          <a:xfrm>
            <a:off x="5134125" y="2887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4"/>
          <p:cNvSpPr/>
          <p:nvPr/>
        </p:nvSpPr>
        <p:spPr>
          <a:xfrm>
            <a:off x="5286525" y="3039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4"/>
          <p:cNvSpPr/>
          <p:nvPr/>
        </p:nvSpPr>
        <p:spPr>
          <a:xfrm>
            <a:off x="5438925" y="3192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4"/>
          <p:cNvSpPr txBox="1"/>
          <p:nvPr/>
        </p:nvSpPr>
        <p:spPr>
          <a:xfrm>
            <a:off x="4348525" y="1420388"/>
            <a:ext cx="1423800" cy="400200"/>
          </a:xfrm>
          <a:prstGeom prst="rect">
            <a:avLst/>
          </a:prstGeom>
          <a:solidFill>
            <a:srgbClr val="D9EAD3">
              <a:alpha val="58099"/>
            </a:srgbClr>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“Public Access”</a:t>
            </a:r>
            <a:endParaRPr/>
          </a:p>
        </p:txBody>
      </p:sp>
      <p:cxnSp>
        <p:nvCxnSpPr>
          <p:cNvPr id="331" name="Google Shape;331;p24"/>
          <p:cNvCxnSpPr>
            <a:endCxn id="320" idx="5"/>
          </p:cNvCxnSpPr>
          <p:nvPr/>
        </p:nvCxnSpPr>
        <p:spPr>
          <a:xfrm flipH="1">
            <a:off x="4097285" y="1723949"/>
            <a:ext cx="279300" cy="132300"/>
          </a:xfrm>
          <a:prstGeom prst="straightConnector1">
            <a:avLst/>
          </a:prstGeom>
          <a:noFill/>
          <a:ln cap="flat" cmpd="sng" w="9525">
            <a:solidFill>
              <a:schemeClr val="dk2"/>
            </a:solidFill>
            <a:prstDash val="solid"/>
            <a:round/>
            <a:headEnd len="med" w="med" type="none"/>
            <a:tailEnd len="med" w="med" type="triangle"/>
          </a:ln>
        </p:spPr>
      </p:cxnSp>
      <p:sp>
        <p:nvSpPr>
          <p:cNvPr id="332" name="Google Shape;332;p24"/>
          <p:cNvSpPr txBox="1"/>
          <p:nvPr/>
        </p:nvSpPr>
        <p:spPr>
          <a:xfrm>
            <a:off x="3384775" y="2699925"/>
            <a:ext cx="1395000" cy="4002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“OA Big Data”</a:t>
            </a:r>
            <a:endParaRPr/>
          </a:p>
        </p:txBody>
      </p:sp>
      <p:cxnSp>
        <p:nvCxnSpPr>
          <p:cNvPr id="333" name="Google Shape;333;p24"/>
          <p:cNvCxnSpPr>
            <a:stCxn id="332" idx="0"/>
            <a:endCxn id="274" idx="3"/>
          </p:cNvCxnSpPr>
          <p:nvPr/>
        </p:nvCxnSpPr>
        <p:spPr>
          <a:xfrm flipH="1" rot="10800000">
            <a:off x="4082275" y="2459025"/>
            <a:ext cx="324900" cy="240900"/>
          </a:xfrm>
          <a:prstGeom prst="straightConnector1">
            <a:avLst/>
          </a:prstGeom>
          <a:noFill/>
          <a:ln cap="flat" cmpd="sng" w="9525">
            <a:solidFill>
              <a:schemeClr val="dk2"/>
            </a:solidFill>
            <a:prstDash val="solid"/>
            <a:round/>
            <a:headEnd len="med" w="med" type="none"/>
            <a:tailEnd len="med" w="med" type="triangle"/>
          </a:ln>
        </p:spPr>
      </p:cxnSp>
      <p:sp>
        <p:nvSpPr>
          <p:cNvPr id="334" name="Google Shape;334;p24"/>
          <p:cNvSpPr txBox="1"/>
          <p:nvPr/>
        </p:nvSpPr>
        <p:spPr>
          <a:xfrm>
            <a:off x="5753675" y="2181400"/>
            <a:ext cx="1395000" cy="5388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RADC </a:t>
            </a:r>
            <a:br>
              <a:rPr lang="en"/>
            </a:br>
            <a:r>
              <a:rPr lang="en" sz="900"/>
              <a:t>e.g. FSRDC, IAB</a:t>
            </a:r>
            <a:endParaRPr sz="900"/>
          </a:p>
        </p:txBody>
      </p:sp>
      <p:cxnSp>
        <p:nvCxnSpPr>
          <p:cNvPr id="335" name="Google Shape;335;p24"/>
          <p:cNvCxnSpPr>
            <a:stCxn id="334" idx="1"/>
            <a:endCxn id="315" idx="5"/>
          </p:cNvCxnSpPr>
          <p:nvPr/>
        </p:nvCxnSpPr>
        <p:spPr>
          <a:xfrm rot="10800000">
            <a:off x="5565275" y="2396500"/>
            <a:ext cx="188400" cy="54300"/>
          </a:xfrm>
          <a:prstGeom prst="straightConnector1">
            <a:avLst/>
          </a:prstGeom>
          <a:noFill/>
          <a:ln cap="flat" cmpd="sng" w="9525">
            <a:solidFill>
              <a:schemeClr val="dk2"/>
            </a:solidFill>
            <a:prstDash val="solid"/>
            <a:round/>
            <a:headEnd len="med" w="med" type="none"/>
            <a:tailEnd len="med" w="med" type="triangle"/>
          </a:ln>
        </p:spPr>
      </p:cxnSp>
      <p:sp>
        <p:nvSpPr>
          <p:cNvPr id="336" name="Google Shape;336;p24"/>
          <p:cNvSpPr txBox="1"/>
          <p:nvPr/>
        </p:nvSpPr>
        <p:spPr>
          <a:xfrm>
            <a:off x="6144675" y="3045425"/>
            <a:ext cx="1395000" cy="4002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Firm data?</a:t>
            </a:r>
            <a:endParaRPr sz="900"/>
          </a:p>
        </p:txBody>
      </p:sp>
      <p:cxnSp>
        <p:nvCxnSpPr>
          <p:cNvPr id="337" name="Google Shape;337;p24"/>
          <p:cNvCxnSpPr>
            <a:stCxn id="336" idx="1"/>
            <a:endCxn id="316" idx="6"/>
          </p:cNvCxnSpPr>
          <p:nvPr/>
        </p:nvCxnSpPr>
        <p:spPr>
          <a:xfrm rot="10800000">
            <a:off x="5093775" y="2509625"/>
            <a:ext cx="1050900" cy="735900"/>
          </a:xfrm>
          <a:prstGeom prst="straightConnector1">
            <a:avLst/>
          </a:prstGeom>
          <a:noFill/>
          <a:ln cap="flat" cmpd="sng" w="9525">
            <a:solidFill>
              <a:schemeClr val="dk2"/>
            </a:solidFill>
            <a:prstDash val="solid"/>
            <a:round/>
            <a:headEnd len="med" w="med" type="none"/>
            <a:tailEnd len="med" w="med" type="triangle"/>
          </a:ln>
        </p:spPr>
      </p:cxnSp>
      <p:cxnSp>
        <p:nvCxnSpPr>
          <p:cNvPr id="338" name="Google Shape;338;p24"/>
          <p:cNvCxnSpPr>
            <a:stCxn id="336" idx="1"/>
            <a:endCxn id="317" idx="6"/>
          </p:cNvCxnSpPr>
          <p:nvPr/>
        </p:nvCxnSpPr>
        <p:spPr>
          <a:xfrm rot="10800000">
            <a:off x="5651475" y="3143825"/>
            <a:ext cx="493200" cy="101700"/>
          </a:xfrm>
          <a:prstGeom prst="straightConnector1">
            <a:avLst/>
          </a:prstGeom>
          <a:noFill/>
          <a:ln cap="flat" cmpd="sng" w="9525">
            <a:solidFill>
              <a:schemeClr val="dk2"/>
            </a:solidFill>
            <a:prstDash val="solid"/>
            <a:round/>
            <a:headEnd len="med" w="med" type="none"/>
            <a:tailEnd len="med" w="med" type="triangle"/>
          </a:ln>
        </p:spPr>
      </p:cxnSp>
      <p:sp>
        <p:nvSpPr>
          <p:cNvPr id="339" name="Google Shape;339;p24"/>
          <p:cNvSpPr/>
          <p:nvPr/>
        </p:nvSpPr>
        <p:spPr>
          <a:xfrm>
            <a:off x="3386925" y="3541200"/>
            <a:ext cx="5160900" cy="210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4"/>
          <p:cNvSpPr/>
          <p:nvPr/>
        </p:nvSpPr>
        <p:spPr>
          <a:xfrm>
            <a:off x="7992575" y="2073125"/>
            <a:ext cx="922500" cy="873000"/>
          </a:xfrm>
          <a:prstGeom prst="wedgeRoundRectCallout">
            <a:avLst>
              <a:gd fmla="val -36165" name="adj1"/>
              <a:gd fmla="val 114147"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dk1"/>
                </a:solidFill>
              </a:rPr>
              <a:t>Threat of entry induces reproducible behavior?</a:t>
            </a:r>
            <a:endParaRPr sz="900">
              <a:solidFill>
                <a:schemeClr val="dk1"/>
              </a:solidFill>
            </a:endParaRPr>
          </a:p>
        </p:txBody>
      </p:sp>
      <p:sp>
        <p:nvSpPr>
          <p:cNvPr id="341" name="Google Shape;341;p24"/>
          <p:cNvSpPr/>
          <p:nvPr/>
        </p:nvSpPr>
        <p:spPr>
          <a:xfrm>
            <a:off x="3386925" y="4218500"/>
            <a:ext cx="5160900" cy="210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39"/>
                                        </p:tgtEl>
                                      </p:cBhvr>
                                    </p:animEffect>
                                    <p:set>
                                      <p:cBhvr>
                                        <p:cTn dur="1" fill="hold">
                                          <p:stCondLst>
                                            <p:cond delay="1000"/>
                                          </p:stCondLst>
                                        </p:cTn>
                                        <p:tgtEl>
                                          <p:spTgt spid="339"/>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1000"/>
                                        <p:tgtEl>
                                          <p:spTgt spid="272"/>
                                        </p:tgtEl>
                                      </p:cBhvr>
                                    </p:animEffect>
                                    <p:set>
                                      <p:cBhvr>
                                        <p:cTn dur="1" fill="hold">
                                          <p:stCondLst>
                                            <p:cond delay="1000"/>
                                          </p:stCondLst>
                                        </p:cTn>
                                        <p:tgtEl>
                                          <p:spTgt spid="272"/>
                                        </p:tgtEl>
                                        <p:attrNameLst>
                                          <p:attrName>style.visibility</p:attrName>
                                        </p:attrNameLst>
                                      </p:cBhvr>
                                      <p:to>
                                        <p:strVal val="hidden"/>
                                      </p:to>
                                    </p:se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par>
                          <p:cTn fill="hold">
                            <p:stCondLst>
                              <p:cond delay="4000"/>
                            </p:stCondLst>
                            <p:childTnLst>
                              <p:par>
                                <p:cTn fill="hold" nodeType="afterEffect" presetClass="exit" presetID="10" presetSubtype="0">
                                  <p:stCondLst>
                                    <p:cond delay="0"/>
                                  </p:stCondLst>
                                  <p:childTnLst>
                                    <p:animEffect filter="fade" transition="out">
                                      <p:cBhvr>
                                        <p:cTn dur="1000"/>
                                        <p:tgtEl>
                                          <p:spTgt spid="341"/>
                                        </p:tgtEl>
                                      </p:cBhvr>
                                    </p:animEffect>
                                    <p:set>
                                      <p:cBhvr>
                                        <p:cTn dur="1" fill="hold">
                                          <p:stCondLst>
                                            <p:cond delay="1000"/>
                                          </p:stCondLst>
                                        </p:cTn>
                                        <p:tgtEl>
                                          <p:spTgt spid="341"/>
                                        </p:tgtEl>
                                        <p:attrNameLst>
                                          <p:attrName>style.visibility</p:attrName>
                                        </p:attrNameLst>
                                      </p:cBhvr>
                                      <p:to>
                                        <p:strVal val="hidden"/>
                                      </p:to>
                                    </p:se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Access</a:t>
            </a:r>
            <a:endParaRPr/>
          </a:p>
        </p:txBody>
      </p:sp>
      <p:sp>
        <p:nvSpPr>
          <p:cNvPr id="347" name="Google Shape;347;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Description of access is critical</a:t>
            </a:r>
            <a:endParaRPr/>
          </a:p>
          <a:p>
            <a:pPr indent="-342900" lvl="0" marL="457200" rtl="0" algn="l">
              <a:spcBef>
                <a:spcPts val="1200"/>
              </a:spcBef>
              <a:spcAft>
                <a:spcPts val="0"/>
              </a:spcAft>
              <a:buSzPts val="1800"/>
              <a:buChar char="-"/>
            </a:pPr>
            <a:r>
              <a:rPr lang="en"/>
              <a:t>What are the conditions?</a:t>
            </a:r>
            <a:endParaRPr/>
          </a:p>
          <a:p>
            <a:pPr indent="-342900" lvl="0" marL="457200" rtl="0" algn="l">
              <a:spcBef>
                <a:spcPts val="0"/>
              </a:spcBef>
              <a:spcAft>
                <a:spcPts val="0"/>
              </a:spcAft>
              <a:buSzPts val="1800"/>
              <a:buChar char="-"/>
            </a:pPr>
            <a:r>
              <a:rPr lang="en"/>
              <a:t>Who?</a:t>
            </a:r>
            <a:endParaRPr/>
          </a:p>
          <a:p>
            <a:pPr indent="-342900" lvl="0" marL="457200" rtl="0" algn="l">
              <a:spcBef>
                <a:spcPts val="0"/>
              </a:spcBef>
              <a:spcAft>
                <a:spcPts val="0"/>
              </a:spcAft>
              <a:buSzPts val="1800"/>
              <a:buChar char="-"/>
            </a:pPr>
            <a:r>
              <a:rPr lang="en"/>
              <a:t>How could I repeat this at other companies?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Basic research pipeline</a:t>
            </a:r>
            <a:endParaRPr/>
          </a:p>
        </p:txBody>
      </p:sp>
      <p:pic>
        <p:nvPicPr>
          <p:cNvPr id="353" name="Google Shape;353;p26"/>
          <p:cNvPicPr preferRelativeResize="0"/>
          <p:nvPr/>
        </p:nvPicPr>
        <p:blipFill>
          <a:blip r:embed="rId3">
            <a:alphaModFix/>
          </a:blip>
          <a:stretch>
            <a:fillRect/>
          </a:stretch>
        </p:blipFill>
        <p:spPr>
          <a:xfrm>
            <a:off x="343875" y="4148750"/>
            <a:ext cx="926325" cy="926325"/>
          </a:xfrm>
          <a:prstGeom prst="rect">
            <a:avLst/>
          </a:prstGeom>
          <a:noFill/>
          <a:ln>
            <a:noFill/>
          </a:ln>
        </p:spPr>
      </p:pic>
      <p:pic>
        <p:nvPicPr>
          <p:cNvPr id="354" name="Google Shape;354;p26"/>
          <p:cNvPicPr preferRelativeResize="0"/>
          <p:nvPr/>
        </p:nvPicPr>
        <p:blipFill>
          <a:blip r:embed="rId4">
            <a:alphaModFix/>
          </a:blip>
          <a:stretch>
            <a:fillRect/>
          </a:stretch>
        </p:blipFill>
        <p:spPr>
          <a:xfrm>
            <a:off x="1270200" y="4036475"/>
            <a:ext cx="1038600" cy="1038600"/>
          </a:xfrm>
          <a:prstGeom prst="rect">
            <a:avLst/>
          </a:prstGeom>
          <a:noFill/>
          <a:ln>
            <a:noFill/>
          </a:ln>
        </p:spPr>
      </p:pic>
      <p:sp>
        <p:nvSpPr>
          <p:cNvPr id="355" name="Google Shape;355;p26"/>
          <p:cNvSpPr/>
          <p:nvPr/>
        </p:nvSpPr>
        <p:spPr>
          <a:xfrm>
            <a:off x="757925" y="3278675"/>
            <a:ext cx="1193100" cy="757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6"/>
          <p:cNvSpPr/>
          <p:nvPr/>
        </p:nvSpPr>
        <p:spPr>
          <a:xfrm>
            <a:off x="919388" y="2200775"/>
            <a:ext cx="870175" cy="76492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Raw data</a:t>
            </a:r>
            <a:endParaRPr/>
          </a:p>
        </p:txBody>
      </p:sp>
      <p:sp>
        <p:nvSpPr>
          <p:cNvPr id="357" name="Google Shape;357;p26"/>
          <p:cNvSpPr/>
          <p:nvPr/>
        </p:nvSpPr>
        <p:spPr>
          <a:xfrm>
            <a:off x="3280700" y="2136700"/>
            <a:ext cx="1038600" cy="75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Cleaning code</a:t>
            </a:r>
            <a:endParaRPr sz="1000">
              <a:latin typeface="Courier New"/>
              <a:ea typeface="Courier New"/>
              <a:cs typeface="Courier New"/>
              <a:sym typeface="Courier New"/>
            </a:endParaRPr>
          </a:p>
        </p:txBody>
      </p:sp>
      <p:sp>
        <p:nvSpPr>
          <p:cNvPr id="358" name="Google Shape;358;p26"/>
          <p:cNvSpPr/>
          <p:nvPr/>
        </p:nvSpPr>
        <p:spPr>
          <a:xfrm>
            <a:off x="4492838" y="2177775"/>
            <a:ext cx="870175" cy="76492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Analysis</a:t>
            </a:r>
            <a:r>
              <a:rPr lang="en"/>
              <a:t> data</a:t>
            </a:r>
            <a:endParaRPr/>
          </a:p>
        </p:txBody>
      </p:sp>
      <p:sp>
        <p:nvSpPr>
          <p:cNvPr id="359" name="Google Shape;359;p26"/>
          <p:cNvSpPr/>
          <p:nvPr/>
        </p:nvSpPr>
        <p:spPr>
          <a:xfrm>
            <a:off x="5692775" y="2192838"/>
            <a:ext cx="1038600" cy="75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Analysis</a:t>
            </a:r>
            <a:r>
              <a:rPr lang="en" sz="1000">
                <a:latin typeface="Courier New"/>
                <a:ea typeface="Courier New"/>
                <a:cs typeface="Courier New"/>
                <a:sym typeface="Courier New"/>
              </a:rPr>
              <a:t> code</a:t>
            </a:r>
            <a:endParaRPr sz="1000">
              <a:latin typeface="Courier New"/>
              <a:ea typeface="Courier New"/>
              <a:cs typeface="Courier New"/>
              <a:sym typeface="Courier New"/>
            </a:endParaRPr>
          </a:p>
        </p:txBody>
      </p:sp>
      <p:pic>
        <p:nvPicPr>
          <p:cNvPr id="360" name="Google Shape;360;p26"/>
          <p:cNvPicPr preferRelativeResize="0"/>
          <p:nvPr/>
        </p:nvPicPr>
        <p:blipFill>
          <a:blip r:embed="rId5">
            <a:alphaModFix/>
          </a:blip>
          <a:stretch>
            <a:fillRect/>
          </a:stretch>
        </p:blipFill>
        <p:spPr>
          <a:xfrm>
            <a:off x="6786075" y="3407800"/>
            <a:ext cx="1597100" cy="1597100"/>
          </a:xfrm>
          <a:prstGeom prst="rect">
            <a:avLst/>
          </a:prstGeom>
          <a:noFill/>
          <a:ln>
            <a:noFill/>
          </a:ln>
        </p:spPr>
      </p:pic>
      <p:pic>
        <p:nvPicPr>
          <p:cNvPr id="361" name="Google Shape;361;p26"/>
          <p:cNvPicPr preferRelativeResize="0"/>
          <p:nvPr/>
        </p:nvPicPr>
        <p:blipFill>
          <a:blip r:embed="rId6">
            <a:alphaModFix/>
          </a:blip>
          <a:stretch>
            <a:fillRect/>
          </a:stretch>
        </p:blipFill>
        <p:spPr>
          <a:xfrm>
            <a:off x="6786075" y="2136659"/>
            <a:ext cx="870175" cy="870175"/>
          </a:xfrm>
          <a:prstGeom prst="rect">
            <a:avLst/>
          </a:prstGeom>
          <a:noFill/>
          <a:ln>
            <a:noFill/>
          </a:ln>
        </p:spPr>
      </p:pic>
      <p:sp>
        <p:nvSpPr>
          <p:cNvPr id="362" name="Google Shape;362;p26"/>
          <p:cNvSpPr txBox="1"/>
          <p:nvPr/>
        </p:nvSpPr>
        <p:spPr>
          <a:xfrm>
            <a:off x="6386050" y="4813475"/>
            <a:ext cx="2659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rgbClr val="CCCCCC"/>
                </a:solidFill>
              </a:rPr>
              <a:t>Table icon by Manglayang studio from the Noun Project</a:t>
            </a:r>
            <a:endParaRPr sz="500">
              <a:solidFill>
                <a:srgbClr val="CCCCCC"/>
              </a:solidFill>
            </a:endParaRPr>
          </a:p>
        </p:txBody>
      </p:sp>
      <p:pic>
        <p:nvPicPr>
          <p:cNvPr id="363" name="Google Shape;363;p26"/>
          <p:cNvPicPr preferRelativeResize="0"/>
          <p:nvPr/>
        </p:nvPicPr>
        <p:blipFill>
          <a:blip r:embed="rId7">
            <a:alphaModFix/>
          </a:blip>
          <a:stretch>
            <a:fillRect/>
          </a:stretch>
        </p:blipFill>
        <p:spPr>
          <a:xfrm>
            <a:off x="7760077" y="2273885"/>
            <a:ext cx="584020" cy="572700"/>
          </a:xfrm>
          <a:prstGeom prst="rect">
            <a:avLst/>
          </a:prstGeom>
          <a:noFill/>
          <a:ln>
            <a:noFill/>
          </a:ln>
        </p:spPr>
      </p:pic>
      <p:sp>
        <p:nvSpPr>
          <p:cNvPr id="364" name="Google Shape;364;p26"/>
          <p:cNvSpPr/>
          <p:nvPr/>
        </p:nvSpPr>
        <p:spPr>
          <a:xfrm>
            <a:off x="7165025" y="3017600"/>
            <a:ext cx="870300" cy="526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7"/>
          <p:cNvSpPr/>
          <p:nvPr/>
        </p:nvSpPr>
        <p:spPr>
          <a:xfrm>
            <a:off x="6779050" y="2105300"/>
            <a:ext cx="1677300" cy="863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7"/>
          <p:cNvSpPr/>
          <p:nvPr/>
        </p:nvSpPr>
        <p:spPr>
          <a:xfrm>
            <a:off x="3280775" y="3327575"/>
            <a:ext cx="1712400" cy="7089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Basic research pipeline: Survey</a:t>
            </a:r>
            <a:endParaRPr/>
          </a:p>
        </p:txBody>
      </p:sp>
      <p:pic>
        <p:nvPicPr>
          <p:cNvPr id="372" name="Google Shape;372;p27"/>
          <p:cNvPicPr preferRelativeResize="0"/>
          <p:nvPr/>
        </p:nvPicPr>
        <p:blipFill>
          <a:blip r:embed="rId3">
            <a:alphaModFix/>
          </a:blip>
          <a:stretch>
            <a:fillRect/>
          </a:stretch>
        </p:blipFill>
        <p:spPr>
          <a:xfrm>
            <a:off x="343875" y="4148750"/>
            <a:ext cx="926325" cy="926325"/>
          </a:xfrm>
          <a:prstGeom prst="rect">
            <a:avLst/>
          </a:prstGeom>
          <a:noFill/>
          <a:ln>
            <a:noFill/>
          </a:ln>
        </p:spPr>
      </p:pic>
      <p:pic>
        <p:nvPicPr>
          <p:cNvPr id="373" name="Google Shape;373;p27"/>
          <p:cNvPicPr preferRelativeResize="0"/>
          <p:nvPr/>
        </p:nvPicPr>
        <p:blipFill>
          <a:blip r:embed="rId4">
            <a:alphaModFix/>
          </a:blip>
          <a:stretch>
            <a:fillRect/>
          </a:stretch>
        </p:blipFill>
        <p:spPr>
          <a:xfrm>
            <a:off x="1270200" y="4036475"/>
            <a:ext cx="1038600" cy="1038600"/>
          </a:xfrm>
          <a:prstGeom prst="rect">
            <a:avLst/>
          </a:prstGeom>
          <a:noFill/>
          <a:ln>
            <a:noFill/>
          </a:ln>
        </p:spPr>
      </p:pic>
      <p:sp>
        <p:nvSpPr>
          <p:cNvPr id="374" name="Google Shape;374;p27"/>
          <p:cNvSpPr/>
          <p:nvPr/>
        </p:nvSpPr>
        <p:spPr>
          <a:xfrm>
            <a:off x="757925" y="3278675"/>
            <a:ext cx="1193100" cy="757800"/>
          </a:xfrm>
          <a:prstGeom prst="up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7"/>
          <p:cNvSpPr/>
          <p:nvPr/>
        </p:nvSpPr>
        <p:spPr>
          <a:xfrm>
            <a:off x="919388" y="2200775"/>
            <a:ext cx="870175" cy="764925"/>
          </a:xfrm>
          <a:prstGeom prst="flowChartMagneticDisk">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Raw data</a:t>
            </a:r>
            <a:endParaRPr/>
          </a:p>
        </p:txBody>
      </p:sp>
      <p:sp>
        <p:nvSpPr>
          <p:cNvPr id="376" name="Google Shape;376;p27"/>
          <p:cNvSpPr/>
          <p:nvPr/>
        </p:nvSpPr>
        <p:spPr>
          <a:xfrm>
            <a:off x="3280700" y="2136700"/>
            <a:ext cx="1038600" cy="757800"/>
          </a:xfrm>
          <a:prstGeom prst="right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Cleaning code</a:t>
            </a:r>
            <a:endParaRPr sz="1000">
              <a:latin typeface="Courier New"/>
              <a:ea typeface="Courier New"/>
              <a:cs typeface="Courier New"/>
              <a:sym typeface="Courier New"/>
            </a:endParaRPr>
          </a:p>
        </p:txBody>
      </p:sp>
      <p:sp>
        <p:nvSpPr>
          <p:cNvPr id="377" name="Google Shape;377;p27"/>
          <p:cNvSpPr/>
          <p:nvPr/>
        </p:nvSpPr>
        <p:spPr>
          <a:xfrm>
            <a:off x="4492838" y="2177775"/>
            <a:ext cx="870175" cy="764925"/>
          </a:xfrm>
          <a:prstGeom prst="flowChartMagneticDisk">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Analysis data</a:t>
            </a:r>
            <a:endParaRPr/>
          </a:p>
        </p:txBody>
      </p:sp>
      <p:sp>
        <p:nvSpPr>
          <p:cNvPr id="378" name="Google Shape;378;p27"/>
          <p:cNvSpPr/>
          <p:nvPr/>
        </p:nvSpPr>
        <p:spPr>
          <a:xfrm>
            <a:off x="5692775" y="2192838"/>
            <a:ext cx="1038600" cy="757800"/>
          </a:xfrm>
          <a:prstGeom prst="right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Analysis code</a:t>
            </a:r>
            <a:endParaRPr sz="1000">
              <a:latin typeface="Courier New"/>
              <a:ea typeface="Courier New"/>
              <a:cs typeface="Courier New"/>
              <a:sym typeface="Courier New"/>
            </a:endParaRPr>
          </a:p>
        </p:txBody>
      </p:sp>
      <p:pic>
        <p:nvPicPr>
          <p:cNvPr id="379" name="Google Shape;379;p27"/>
          <p:cNvPicPr preferRelativeResize="0"/>
          <p:nvPr/>
        </p:nvPicPr>
        <p:blipFill>
          <a:blip r:embed="rId5">
            <a:alphaModFix/>
          </a:blip>
          <a:stretch>
            <a:fillRect/>
          </a:stretch>
        </p:blipFill>
        <p:spPr>
          <a:xfrm>
            <a:off x="6786075" y="3407800"/>
            <a:ext cx="1597100" cy="1597100"/>
          </a:xfrm>
          <a:prstGeom prst="rect">
            <a:avLst/>
          </a:prstGeom>
          <a:noFill/>
          <a:ln>
            <a:noFill/>
          </a:ln>
        </p:spPr>
      </p:pic>
      <p:pic>
        <p:nvPicPr>
          <p:cNvPr id="380" name="Google Shape;380;p27"/>
          <p:cNvPicPr preferRelativeResize="0"/>
          <p:nvPr/>
        </p:nvPicPr>
        <p:blipFill>
          <a:blip r:embed="rId6">
            <a:alphaModFix/>
          </a:blip>
          <a:stretch>
            <a:fillRect/>
          </a:stretch>
        </p:blipFill>
        <p:spPr>
          <a:xfrm>
            <a:off x="6786075" y="2136659"/>
            <a:ext cx="870175" cy="870175"/>
          </a:xfrm>
          <a:prstGeom prst="rect">
            <a:avLst/>
          </a:prstGeom>
          <a:noFill/>
          <a:ln>
            <a:noFill/>
          </a:ln>
        </p:spPr>
      </p:pic>
      <p:sp>
        <p:nvSpPr>
          <p:cNvPr id="381" name="Google Shape;381;p27"/>
          <p:cNvSpPr txBox="1"/>
          <p:nvPr/>
        </p:nvSpPr>
        <p:spPr>
          <a:xfrm>
            <a:off x="6386050" y="4813475"/>
            <a:ext cx="2659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rgbClr val="CCCCCC"/>
                </a:solidFill>
              </a:rPr>
              <a:t>Table icon by Manglayang studio from the Noun Project</a:t>
            </a:r>
            <a:endParaRPr sz="500">
              <a:solidFill>
                <a:srgbClr val="CCCCCC"/>
              </a:solidFill>
            </a:endParaRPr>
          </a:p>
        </p:txBody>
      </p:sp>
      <p:pic>
        <p:nvPicPr>
          <p:cNvPr id="382" name="Google Shape;382;p27"/>
          <p:cNvPicPr preferRelativeResize="0"/>
          <p:nvPr/>
        </p:nvPicPr>
        <p:blipFill>
          <a:blip r:embed="rId7">
            <a:alphaModFix/>
          </a:blip>
          <a:stretch>
            <a:fillRect/>
          </a:stretch>
        </p:blipFill>
        <p:spPr>
          <a:xfrm>
            <a:off x="7760077" y="2273885"/>
            <a:ext cx="584020" cy="572700"/>
          </a:xfrm>
          <a:prstGeom prst="rect">
            <a:avLst/>
          </a:prstGeom>
          <a:noFill/>
          <a:ln>
            <a:noFill/>
          </a:ln>
        </p:spPr>
      </p:pic>
      <p:sp>
        <p:nvSpPr>
          <p:cNvPr id="383" name="Google Shape;383;p27"/>
          <p:cNvSpPr/>
          <p:nvPr/>
        </p:nvSpPr>
        <p:spPr>
          <a:xfrm>
            <a:off x="7165025" y="3017600"/>
            <a:ext cx="870300" cy="526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7"/>
          <p:cNvSpPr txBox="1"/>
          <p:nvPr/>
        </p:nvSpPr>
        <p:spPr>
          <a:xfrm>
            <a:off x="3280700" y="3445625"/>
            <a:ext cx="183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38761D"/>
                </a:solidFill>
              </a:rPr>
              <a:t>Survey instrument</a:t>
            </a:r>
            <a:endParaRPr b="1">
              <a:solidFill>
                <a:srgbClr val="38761D"/>
              </a:solidFill>
            </a:endParaRPr>
          </a:p>
        </p:txBody>
      </p:sp>
      <p:cxnSp>
        <p:nvCxnSpPr>
          <p:cNvPr id="385" name="Google Shape;385;p27"/>
          <p:cNvCxnSpPr>
            <a:stCxn id="384" idx="1"/>
            <a:endCxn id="374" idx="3"/>
          </p:cNvCxnSpPr>
          <p:nvPr/>
        </p:nvCxnSpPr>
        <p:spPr>
          <a:xfrm flipH="1">
            <a:off x="1951100" y="3645725"/>
            <a:ext cx="1329600" cy="12000"/>
          </a:xfrm>
          <a:prstGeom prst="straightConnector1">
            <a:avLst/>
          </a:prstGeom>
          <a:noFill/>
          <a:ln cap="flat" cmpd="sng" w="9525">
            <a:solidFill>
              <a:srgbClr val="38761D"/>
            </a:solidFill>
            <a:prstDash val="solid"/>
            <a:round/>
            <a:headEnd len="med" w="med" type="none"/>
            <a:tailEnd len="med" w="med" type="triangle"/>
          </a:ln>
        </p:spPr>
      </p:cxnSp>
      <p:sp>
        <p:nvSpPr>
          <p:cNvPr id="386" name="Google Shape;386;p27"/>
          <p:cNvSpPr/>
          <p:nvPr/>
        </p:nvSpPr>
        <p:spPr>
          <a:xfrm>
            <a:off x="6989575" y="470175"/>
            <a:ext cx="1045800" cy="1965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Provided</a:t>
            </a:r>
            <a:endParaRPr sz="800"/>
          </a:p>
        </p:txBody>
      </p:sp>
      <p:sp>
        <p:nvSpPr>
          <p:cNvPr id="387" name="Google Shape;387;p27"/>
          <p:cNvSpPr/>
          <p:nvPr/>
        </p:nvSpPr>
        <p:spPr>
          <a:xfrm>
            <a:off x="6989575" y="666675"/>
            <a:ext cx="1045800" cy="1965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Trust</a:t>
            </a:r>
            <a:endParaRPr sz="1000"/>
          </a:p>
        </p:txBody>
      </p:sp>
      <p:sp>
        <p:nvSpPr>
          <p:cNvPr id="388" name="Google Shape;388;p27"/>
          <p:cNvSpPr/>
          <p:nvPr/>
        </p:nvSpPr>
        <p:spPr>
          <a:xfrm>
            <a:off x="6989575" y="863175"/>
            <a:ext cx="1045800" cy="1965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Non-reproducible</a:t>
            </a:r>
            <a:endParaRPr sz="800"/>
          </a:p>
        </p:txBody>
      </p:sp>
      <p:sp>
        <p:nvSpPr>
          <p:cNvPr id="389" name="Google Shape;389;p27"/>
          <p:cNvSpPr/>
          <p:nvPr/>
        </p:nvSpPr>
        <p:spPr>
          <a:xfrm>
            <a:off x="6989575" y="273675"/>
            <a:ext cx="1045800" cy="1965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Verifiable</a:t>
            </a:r>
            <a:endParaRPr sz="800"/>
          </a:p>
        </p:txBody>
      </p:sp>
      <p:sp>
        <p:nvSpPr>
          <p:cNvPr id="390" name="Google Shape;390;p27"/>
          <p:cNvSpPr/>
          <p:nvPr/>
        </p:nvSpPr>
        <p:spPr>
          <a:xfrm>
            <a:off x="470250" y="2028775"/>
            <a:ext cx="8203500" cy="1038600"/>
          </a:xfrm>
          <a:prstGeom prst="rect">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3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8"/>
          <p:cNvSpPr/>
          <p:nvPr/>
        </p:nvSpPr>
        <p:spPr>
          <a:xfrm>
            <a:off x="154400" y="1586000"/>
            <a:ext cx="2659800" cy="3354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8"/>
          <p:cNvSpPr/>
          <p:nvPr/>
        </p:nvSpPr>
        <p:spPr>
          <a:xfrm>
            <a:off x="6779050" y="2105300"/>
            <a:ext cx="1677300" cy="863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8"/>
          <p:cNvSpPr/>
          <p:nvPr/>
        </p:nvSpPr>
        <p:spPr>
          <a:xfrm>
            <a:off x="3280775" y="3327575"/>
            <a:ext cx="1712400" cy="7089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Basic research pipeline: Firm data</a:t>
            </a:r>
            <a:endParaRPr/>
          </a:p>
        </p:txBody>
      </p:sp>
      <p:pic>
        <p:nvPicPr>
          <p:cNvPr id="399" name="Google Shape;399;p28"/>
          <p:cNvPicPr preferRelativeResize="0"/>
          <p:nvPr/>
        </p:nvPicPr>
        <p:blipFill>
          <a:blip r:embed="rId3">
            <a:alphaModFix/>
          </a:blip>
          <a:stretch>
            <a:fillRect/>
          </a:stretch>
        </p:blipFill>
        <p:spPr>
          <a:xfrm>
            <a:off x="343875" y="4148750"/>
            <a:ext cx="926325" cy="926325"/>
          </a:xfrm>
          <a:prstGeom prst="rect">
            <a:avLst/>
          </a:prstGeom>
          <a:noFill/>
          <a:ln>
            <a:noFill/>
          </a:ln>
        </p:spPr>
      </p:pic>
      <p:pic>
        <p:nvPicPr>
          <p:cNvPr id="400" name="Google Shape;400;p28"/>
          <p:cNvPicPr preferRelativeResize="0"/>
          <p:nvPr/>
        </p:nvPicPr>
        <p:blipFill>
          <a:blip r:embed="rId4">
            <a:alphaModFix/>
          </a:blip>
          <a:stretch>
            <a:fillRect/>
          </a:stretch>
        </p:blipFill>
        <p:spPr>
          <a:xfrm>
            <a:off x="1270200" y="4036475"/>
            <a:ext cx="1038600" cy="1038600"/>
          </a:xfrm>
          <a:prstGeom prst="rect">
            <a:avLst/>
          </a:prstGeom>
          <a:noFill/>
          <a:ln>
            <a:noFill/>
          </a:ln>
        </p:spPr>
      </p:pic>
      <p:sp>
        <p:nvSpPr>
          <p:cNvPr id="401" name="Google Shape;401;p28"/>
          <p:cNvSpPr/>
          <p:nvPr/>
        </p:nvSpPr>
        <p:spPr>
          <a:xfrm>
            <a:off x="757925" y="3278675"/>
            <a:ext cx="1193100" cy="757800"/>
          </a:xfrm>
          <a:prstGeom prst="up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8"/>
          <p:cNvSpPr/>
          <p:nvPr/>
        </p:nvSpPr>
        <p:spPr>
          <a:xfrm>
            <a:off x="919388" y="2200775"/>
            <a:ext cx="870175" cy="764925"/>
          </a:xfrm>
          <a:prstGeom prst="flowChartMagneticDisk">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Raw data</a:t>
            </a:r>
            <a:endParaRPr/>
          </a:p>
        </p:txBody>
      </p:sp>
      <p:sp>
        <p:nvSpPr>
          <p:cNvPr id="403" name="Google Shape;403;p28"/>
          <p:cNvSpPr/>
          <p:nvPr/>
        </p:nvSpPr>
        <p:spPr>
          <a:xfrm>
            <a:off x="3280700" y="2136700"/>
            <a:ext cx="1038600" cy="757800"/>
          </a:xfrm>
          <a:prstGeom prst="right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Cleaning code</a:t>
            </a:r>
            <a:endParaRPr sz="1000">
              <a:latin typeface="Courier New"/>
              <a:ea typeface="Courier New"/>
              <a:cs typeface="Courier New"/>
              <a:sym typeface="Courier New"/>
            </a:endParaRPr>
          </a:p>
        </p:txBody>
      </p:sp>
      <p:sp>
        <p:nvSpPr>
          <p:cNvPr id="404" name="Google Shape;404;p28"/>
          <p:cNvSpPr/>
          <p:nvPr/>
        </p:nvSpPr>
        <p:spPr>
          <a:xfrm>
            <a:off x="4492838" y="2177775"/>
            <a:ext cx="870175" cy="764925"/>
          </a:xfrm>
          <a:prstGeom prst="flowChartMagneticDisk">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Analysis data</a:t>
            </a:r>
            <a:endParaRPr/>
          </a:p>
        </p:txBody>
      </p:sp>
      <p:sp>
        <p:nvSpPr>
          <p:cNvPr id="405" name="Google Shape;405;p28"/>
          <p:cNvSpPr/>
          <p:nvPr/>
        </p:nvSpPr>
        <p:spPr>
          <a:xfrm>
            <a:off x="5692775" y="2192838"/>
            <a:ext cx="1038600" cy="757800"/>
          </a:xfrm>
          <a:prstGeom prst="right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Analysis code</a:t>
            </a:r>
            <a:endParaRPr sz="1000">
              <a:latin typeface="Courier New"/>
              <a:ea typeface="Courier New"/>
              <a:cs typeface="Courier New"/>
              <a:sym typeface="Courier New"/>
            </a:endParaRPr>
          </a:p>
        </p:txBody>
      </p:sp>
      <p:pic>
        <p:nvPicPr>
          <p:cNvPr id="406" name="Google Shape;406;p28"/>
          <p:cNvPicPr preferRelativeResize="0"/>
          <p:nvPr/>
        </p:nvPicPr>
        <p:blipFill>
          <a:blip r:embed="rId5">
            <a:alphaModFix/>
          </a:blip>
          <a:stretch>
            <a:fillRect/>
          </a:stretch>
        </p:blipFill>
        <p:spPr>
          <a:xfrm>
            <a:off x="6786075" y="3407800"/>
            <a:ext cx="1597100" cy="1597100"/>
          </a:xfrm>
          <a:prstGeom prst="rect">
            <a:avLst/>
          </a:prstGeom>
          <a:noFill/>
          <a:ln>
            <a:noFill/>
          </a:ln>
        </p:spPr>
      </p:pic>
      <p:pic>
        <p:nvPicPr>
          <p:cNvPr id="407" name="Google Shape;407;p28"/>
          <p:cNvPicPr preferRelativeResize="0"/>
          <p:nvPr/>
        </p:nvPicPr>
        <p:blipFill>
          <a:blip r:embed="rId6">
            <a:alphaModFix/>
          </a:blip>
          <a:stretch>
            <a:fillRect/>
          </a:stretch>
        </p:blipFill>
        <p:spPr>
          <a:xfrm>
            <a:off x="6786075" y="2136659"/>
            <a:ext cx="870175" cy="870175"/>
          </a:xfrm>
          <a:prstGeom prst="rect">
            <a:avLst/>
          </a:prstGeom>
          <a:noFill/>
          <a:ln>
            <a:noFill/>
          </a:ln>
        </p:spPr>
      </p:pic>
      <p:sp>
        <p:nvSpPr>
          <p:cNvPr id="408" name="Google Shape;408;p28"/>
          <p:cNvSpPr txBox="1"/>
          <p:nvPr/>
        </p:nvSpPr>
        <p:spPr>
          <a:xfrm>
            <a:off x="6386050" y="4813475"/>
            <a:ext cx="2659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rgbClr val="CCCCCC"/>
                </a:solidFill>
              </a:rPr>
              <a:t>Table icon by Manglayang studio from the Noun Project</a:t>
            </a:r>
            <a:endParaRPr sz="500">
              <a:solidFill>
                <a:srgbClr val="CCCCCC"/>
              </a:solidFill>
            </a:endParaRPr>
          </a:p>
        </p:txBody>
      </p:sp>
      <p:pic>
        <p:nvPicPr>
          <p:cNvPr id="409" name="Google Shape;409;p28"/>
          <p:cNvPicPr preferRelativeResize="0"/>
          <p:nvPr/>
        </p:nvPicPr>
        <p:blipFill>
          <a:blip r:embed="rId7">
            <a:alphaModFix/>
          </a:blip>
          <a:stretch>
            <a:fillRect/>
          </a:stretch>
        </p:blipFill>
        <p:spPr>
          <a:xfrm>
            <a:off x="7760077" y="2273885"/>
            <a:ext cx="584020" cy="572700"/>
          </a:xfrm>
          <a:prstGeom prst="rect">
            <a:avLst/>
          </a:prstGeom>
          <a:noFill/>
          <a:ln>
            <a:noFill/>
          </a:ln>
        </p:spPr>
      </p:pic>
      <p:sp>
        <p:nvSpPr>
          <p:cNvPr id="410" name="Google Shape;410;p28"/>
          <p:cNvSpPr/>
          <p:nvPr/>
        </p:nvSpPr>
        <p:spPr>
          <a:xfrm>
            <a:off x="7165025" y="3017600"/>
            <a:ext cx="870300" cy="526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8"/>
          <p:cNvSpPr txBox="1"/>
          <p:nvPr/>
        </p:nvSpPr>
        <p:spPr>
          <a:xfrm>
            <a:off x="3280700" y="3445625"/>
            <a:ext cx="1838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38761D"/>
                </a:solidFill>
              </a:rPr>
              <a:t>“</a:t>
            </a:r>
            <a:r>
              <a:rPr b="1" lang="en" sz="1200">
                <a:solidFill>
                  <a:srgbClr val="38761D"/>
                </a:solidFill>
              </a:rPr>
              <a:t>Survey” instrument</a:t>
            </a:r>
            <a:endParaRPr b="1" sz="1200">
              <a:solidFill>
                <a:srgbClr val="38761D"/>
              </a:solidFill>
            </a:endParaRPr>
          </a:p>
        </p:txBody>
      </p:sp>
      <p:cxnSp>
        <p:nvCxnSpPr>
          <p:cNvPr id="412" name="Google Shape;412;p28"/>
          <p:cNvCxnSpPr>
            <a:stCxn id="411" idx="1"/>
            <a:endCxn id="401" idx="3"/>
          </p:cNvCxnSpPr>
          <p:nvPr/>
        </p:nvCxnSpPr>
        <p:spPr>
          <a:xfrm flipH="1">
            <a:off x="1951100" y="3638075"/>
            <a:ext cx="1329600" cy="19500"/>
          </a:xfrm>
          <a:prstGeom prst="straightConnector1">
            <a:avLst/>
          </a:prstGeom>
          <a:noFill/>
          <a:ln cap="flat" cmpd="sng" w="9525">
            <a:solidFill>
              <a:srgbClr val="38761D"/>
            </a:solidFill>
            <a:prstDash val="solid"/>
            <a:round/>
            <a:headEnd len="med" w="med" type="none"/>
            <a:tailEnd len="med" w="med" type="triangle"/>
          </a:ln>
        </p:spPr>
      </p:cxnSp>
      <p:sp>
        <p:nvSpPr>
          <p:cNvPr id="413" name="Google Shape;413;p28"/>
          <p:cNvSpPr/>
          <p:nvPr/>
        </p:nvSpPr>
        <p:spPr>
          <a:xfrm>
            <a:off x="6989575" y="470175"/>
            <a:ext cx="1045800" cy="1965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Provided</a:t>
            </a:r>
            <a:endParaRPr sz="800"/>
          </a:p>
        </p:txBody>
      </p:sp>
      <p:sp>
        <p:nvSpPr>
          <p:cNvPr id="414" name="Google Shape;414;p28"/>
          <p:cNvSpPr/>
          <p:nvPr/>
        </p:nvSpPr>
        <p:spPr>
          <a:xfrm>
            <a:off x="6989575" y="666675"/>
            <a:ext cx="1045800" cy="1965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Trust</a:t>
            </a:r>
            <a:endParaRPr sz="1000"/>
          </a:p>
        </p:txBody>
      </p:sp>
      <p:sp>
        <p:nvSpPr>
          <p:cNvPr id="415" name="Google Shape;415;p28"/>
          <p:cNvSpPr/>
          <p:nvPr/>
        </p:nvSpPr>
        <p:spPr>
          <a:xfrm>
            <a:off x="6989575" y="863175"/>
            <a:ext cx="1045800" cy="1965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Non-reproducible</a:t>
            </a:r>
            <a:endParaRPr sz="800"/>
          </a:p>
        </p:txBody>
      </p:sp>
      <p:sp>
        <p:nvSpPr>
          <p:cNvPr id="416" name="Google Shape;416;p28"/>
          <p:cNvSpPr/>
          <p:nvPr/>
        </p:nvSpPr>
        <p:spPr>
          <a:xfrm>
            <a:off x="6989575" y="273675"/>
            <a:ext cx="1045800" cy="1965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Verifiable</a:t>
            </a:r>
            <a:endParaRPr sz="800"/>
          </a:p>
        </p:txBody>
      </p:sp>
      <p:sp>
        <p:nvSpPr>
          <p:cNvPr id="417" name="Google Shape;417;p28"/>
          <p:cNvSpPr/>
          <p:nvPr/>
        </p:nvSpPr>
        <p:spPr>
          <a:xfrm>
            <a:off x="3071375" y="2028775"/>
            <a:ext cx="5602500" cy="1038600"/>
          </a:xfrm>
          <a:prstGeom prst="rect">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9"/>
          <p:cNvSpPr/>
          <p:nvPr/>
        </p:nvSpPr>
        <p:spPr>
          <a:xfrm>
            <a:off x="154400" y="1586000"/>
            <a:ext cx="5361600" cy="3354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9"/>
          <p:cNvSpPr/>
          <p:nvPr/>
        </p:nvSpPr>
        <p:spPr>
          <a:xfrm>
            <a:off x="6779050" y="2105300"/>
            <a:ext cx="1677300" cy="8631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9"/>
          <p:cNvSpPr/>
          <p:nvPr/>
        </p:nvSpPr>
        <p:spPr>
          <a:xfrm>
            <a:off x="3280775" y="3327575"/>
            <a:ext cx="1712400" cy="7089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Basic research pipeline: Firm data</a:t>
            </a:r>
            <a:endParaRPr/>
          </a:p>
        </p:txBody>
      </p:sp>
      <p:pic>
        <p:nvPicPr>
          <p:cNvPr id="426" name="Google Shape;426;p29"/>
          <p:cNvPicPr preferRelativeResize="0"/>
          <p:nvPr/>
        </p:nvPicPr>
        <p:blipFill>
          <a:blip r:embed="rId3">
            <a:alphaModFix/>
          </a:blip>
          <a:stretch>
            <a:fillRect/>
          </a:stretch>
        </p:blipFill>
        <p:spPr>
          <a:xfrm>
            <a:off x="343875" y="4148750"/>
            <a:ext cx="926325" cy="926325"/>
          </a:xfrm>
          <a:prstGeom prst="rect">
            <a:avLst/>
          </a:prstGeom>
          <a:noFill/>
          <a:ln>
            <a:noFill/>
          </a:ln>
        </p:spPr>
      </p:pic>
      <p:pic>
        <p:nvPicPr>
          <p:cNvPr id="427" name="Google Shape;427;p29"/>
          <p:cNvPicPr preferRelativeResize="0"/>
          <p:nvPr/>
        </p:nvPicPr>
        <p:blipFill>
          <a:blip r:embed="rId4">
            <a:alphaModFix/>
          </a:blip>
          <a:stretch>
            <a:fillRect/>
          </a:stretch>
        </p:blipFill>
        <p:spPr>
          <a:xfrm>
            <a:off x="1270200" y="4036475"/>
            <a:ext cx="1038600" cy="1038600"/>
          </a:xfrm>
          <a:prstGeom prst="rect">
            <a:avLst/>
          </a:prstGeom>
          <a:noFill/>
          <a:ln>
            <a:noFill/>
          </a:ln>
        </p:spPr>
      </p:pic>
      <p:sp>
        <p:nvSpPr>
          <p:cNvPr id="428" name="Google Shape;428;p29"/>
          <p:cNvSpPr/>
          <p:nvPr/>
        </p:nvSpPr>
        <p:spPr>
          <a:xfrm>
            <a:off x="757925" y="3278675"/>
            <a:ext cx="1193100" cy="757800"/>
          </a:xfrm>
          <a:prstGeom prst="up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9"/>
          <p:cNvSpPr/>
          <p:nvPr/>
        </p:nvSpPr>
        <p:spPr>
          <a:xfrm>
            <a:off x="919388" y="2200775"/>
            <a:ext cx="870175" cy="764925"/>
          </a:xfrm>
          <a:prstGeom prst="flowChartMagneticDisk">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Raw data</a:t>
            </a:r>
            <a:endParaRPr/>
          </a:p>
        </p:txBody>
      </p:sp>
      <p:sp>
        <p:nvSpPr>
          <p:cNvPr id="430" name="Google Shape;430;p29"/>
          <p:cNvSpPr/>
          <p:nvPr/>
        </p:nvSpPr>
        <p:spPr>
          <a:xfrm>
            <a:off x="3280700" y="2136700"/>
            <a:ext cx="1038600" cy="757800"/>
          </a:xfrm>
          <a:prstGeom prst="right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Cleaning code</a:t>
            </a:r>
            <a:endParaRPr sz="1000">
              <a:latin typeface="Courier New"/>
              <a:ea typeface="Courier New"/>
              <a:cs typeface="Courier New"/>
              <a:sym typeface="Courier New"/>
            </a:endParaRPr>
          </a:p>
        </p:txBody>
      </p:sp>
      <p:sp>
        <p:nvSpPr>
          <p:cNvPr id="431" name="Google Shape;431;p29"/>
          <p:cNvSpPr/>
          <p:nvPr/>
        </p:nvSpPr>
        <p:spPr>
          <a:xfrm>
            <a:off x="4492838" y="2177775"/>
            <a:ext cx="870175" cy="764925"/>
          </a:xfrm>
          <a:prstGeom prst="flowChartMagneticDisk">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Analysis data</a:t>
            </a:r>
            <a:endParaRPr/>
          </a:p>
        </p:txBody>
      </p:sp>
      <p:sp>
        <p:nvSpPr>
          <p:cNvPr id="432" name="Google Shape;432;p29"/>
          <p:cNvSpPr/>
          <p:nvPr/>
        </p:nvSpPr>
        <p:spPr>
          <a:xfrm>
            <a:off x="5692775" y="2192838"/>
            <a:ext cx="1038600" cy="757800"/>
          </a:xfrm>
          <a:prstGeom prst="right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Analysis code</a:t>
            </a:r>
            <a:endParaRPr sz="1000">
              <a:latin typeface="Courier New"/>
              <a:ea typeface="Courier New"/>
              <a:cs typeface="Courier New"/>
              <a:sym typeface="Courier New"/>
            </a:endParaRPr>
          </a:p>
        </p:txBody>
      </p:sp>
      <p:pic>
        <p:nvPicPr>
          <p:cNvPr id="433" name="Google Shape;433;p29"/>
          <p:cNvPicPr preferRelativeResize="0"/>
          <p:nvPr/>
        </p:nvPicPr>
        <p:blipFill>
          <a:blip r:embed="rId5">
            <a:alphaModFix/>
          </a:blip>
          <a:stretch>
            <a:fillRect/>
          </a:stretch>
        </p:blipFill>
        <p:spPr>
          <a:xfrm>
            <a:off x="6786075" y="3407800"/>
            <a:ext cx="1597100" cy="1597100"/>
          </a:xfrm>
          <a:prstGeom prst="rect">
            <a:avLst/>
          </a:prstGeom>
          <a:noFill/>
          <a:ln>
            <a:noFill/>
          </a:ln>
        </p:spPr>
      </p:pic>
      <p:pic>
        <p:nvPicPr>
          <p:cNvPr id="434" name="Google Shape;434;p29"/>
          <p:cNvPicPr preferRelativeResize="0"/>
          <p:nvPr/>
        </p:nvPicPr>
        <p:blipFill>
          <a:blip r:embed="rId6">
            <a:alphaModFix/>
          </a:blip>
          <a:stretch>
            <a:fillRect/>
          </a:stretch>
        </p:blipFill>
        <p:spPr>
          <a:xfrm>
            <a:off x="6786075" y="2136659"/>
            <a:ext cx="870175" cy="870175"/>
          </a:xfrm>
          <a:prstGeom prst="rect">
            <a:avLst/>
          </a:prstGeom>
          <a:noFill/>
          <a:ln>
            <a:noFill/>
          </a:ln>
        </p:spPr>
      </p:pic>
      <p:sp>
        <p:nvSpPr>
          <p:cNvPr id="435" name="Google Shape;435;p29"/>
          <p:cNvSpPr txBox="1"/>
          <p:nvPr/>
        </p:nvSpPr>
        <p:spPr>
          <a:xfrm>
            <a:off x="6386050" y="4813475"/>
            <a:ext cx="2659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rgbClr val="CCCCCC"/>
                </a:solidFill>
              </a:rPr>
              <a:t>Table icon by Manglayang studio from the Noun Project</a:t>
            </a:r>
            <a:endParaRPr sz="500">
              <a:solidFill>
                <a:srgbClr val="CCCCCC"/>
              </a:solidFill>
            </a:endParaRPr>
          </a:p>
        </p:txBody>
      </p:sp>
      <p:pic>
        <p:nvPicPr>
          <p:cNvPr id="436" name="Google Shape;436;p29"/>
          <p:cNvPicPr preferRelativeResize="0"/>
          <p:nvPr/>
        </p:nvPicPr>
        <p:blipFill>
          <a:blip r:embed="rId7">
            <a:alphaModFix/>
          </a:blip>
          <a:stretch>
            <a:fillRect/>
          </a:stretch>
        </p:blipFill>
        <p:spPr>
          <a:xfrm>
            <a:off x="7760077" y="2273885"/>
            <a:ext cx="584020" cy="572700"/>
          </a:xfrm>
          <a:prstGeom prst="rect">
            <a:avLst/>
          </a:prstGeom>
          <a:noFill/>
          <a:ln>
            <a:noFill/>
          </a:ln>
        </p:spPr>
      </p:pic>
      <p:sp>
        <p:nvSpPr>
          <p:cNvPr id="437" name="Google Shape;437;p29"/>
          <p:cNvSpPr/>
          <p:nvPr/>
        </p:nvSpPr>
        <p:spPr>
          <a:xfrm>
            <a:off x="7165025" y="3017600"/>
            <a:ext cx="870300" cy="526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9"/>
          <p:cNvSpPr txBox="1"/>
          <p:nvPr/>
        </p:nvSpPr>
        <p:spPr>
          <a:xfrm>
            <a:off x="3280700" y="3445625"/>
            <a:ext cx="1838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38761D"/>
                </a:solidFill>
              </a:rPr>
              <a:t>“</a:t>
            </a:r>
            <a:r>
              <a:rPr b="1" lang="en" sz="1200">
                <a:solidFill>
                  <a:srgbClr val="38761D"/>
                </a:solidFill>
              </a:rPr>
              <a:t>Survey” instrument</a:t>
            </a:r>
            <a:endParaRPr b="1" sz="1200">
              <a:solidFill>
                <a:srgbClr val="38761D"/>
              </a:solidFill>
            </a:endParaRPr>
          </a:p>
        </p:txBody>
      </p:sp>
      <p:cxnSp>
        <p:nvCxnSpPr>
          <p:cNvPr id="439" name="Google Shape;439;p29"/>
          <p:cNvCxnSpPr>
            <a:stCxn id="438" idx="1"/>
            <a:endCxn id="428" idx="3"/>
          </p:cNvCxnSpPr>
          <p:nvPr/>
        </p:nvCxnSpPr>
        <p:spPr>
          <a:xfrm flipH="1">
            <a:off x="1951100" y="3638075"/>
            <a:ext cx="1329600" cy="19500"/>
          </a:xfrm>
          <a:prstGeom prst="straightConnector1">
            <a:avLst/>
          </a:prstGeom>
          <a:noFill/>
          <a:ln cap="flat" cmpd="sng" w="9525">
            <a:solidFill>
              <a:srgbClr val="38761D"/>
            </a:solidFill>
            <a:prstDash val="solid"/>
            <a:round/>
            <a:headEnd len="med" w="med" type="none"/>
            <a:tailEnd len="med" w="med" type="triangle"/>
          </a:ln>
        </p:spPr>
      </p:cxnSp>
      <p:sp>
        <p:nvSpPr>
          <p:cNvPr id="440" name="Google Shape;440;p29"/>
          <p:cNvSpPr/>
          <p:nvPr/>
        </p:nvSpPr>
        <p:spPr>
          <a:xfrm>
            <a:off x="6989575" y="470175"/>
            <a:ext cx="1045800" cy="1965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Provided</a:t>
            </a:r>
            <a:endParaRPr sz="800"/>
          </a:p>
        </p:txBody>
      </p:sp>
      <p:sp>
        <p:nvSpPr>
          <p:cNvPr id="441" name="Google Shape;441;p29"/>
          <p:cNvSpPr/>
          <p:nvPr/>
        </p:nvSpPr>
        <p:spPr>
          <a:xfrm>
            <a:off x="6989575" y="666675"/>
            <a:ext cx="1045800" cy="1965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Trust</a:t>
            </a:r>
            <a:endParaRPr sz="1000"/>
          </a:p>
        </p:txBody>
      </p:sp>
      <p:sp>
        <p:nvSpPr>
          <p:cNvPr id="442" name="Google Shape;442;p29"/>
          <p:cNvSpPr/>
          <p:nvPr/>
        </p:nvSpPr>
        <p:spPr>
          <a:xfrm>
            <a:off x="6989575" y="863175"/>
            <a:ext cx="1045800" cy="1965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Non-reproducible</a:t>
            </a:r>
            <a:endParaRPr sz="800"/>
          </a:p>
        </p:txBody>
      </p:sp>
      <p:sp>
        <p:nvSpPr>
          <p:cNvPr id="443" name="Google Shape;443;p29"/>
          <p:cNvSpPr/>
          <p:nvPr/>
        </p:nvSpPr>
        <p:spPr>
          <a:xfrm>
            <a:off x="6989575" y="273675"/>
            <a:ext cx="1045800" cy="1965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Verifiable</a:t>
            </a:r>
            <a:endParaRPr sz="800"/>
          </a:p>
        </p:txBody>
      </p:sp>
      <p:sp>
        <p:nvSpPr>
          <p:cNvPr id="444" name="Google Shape;444;p29"/>
          <p:cNvSpPr/>
          <p:nvPr/>
        </p:nvSpPr>
        <p:spPr>
          <a:xfrm>
            <a:off x="3022300" y="2028775"/>
            <a:ext cx="1413000" cy="1038600"/>
          </a:xfrm>
          <a:prstGeom prst="rect">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9"/>
          <p:cNvSpPr/>
          <p:nvPr/>
        </p:nvSpPr>
        <p:spPr>
          <a:xfrm>
            <a:off x="5579335" y="2063950"/>
            <a:ext cx="1167000" cy="1038600"/>
          </a:xfrm>
          <a:prstGeom prst="rect">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0"/>
          <p:cNvSpPr/>
          <p:nvPr/>
        </p:nvSpPr>
        <p:spPr>
          <a:xfrm>
            <a:off x="582475" y="1803525"/>
            <a:ext cx="8249700" cy="1390200"/>
          </a:xfrm>
          <a:prstGeom prst="rect">
            <a:avLst/>
          </a:prstGeom>
          <a:noFill/>
          <a:ln cap="flat" cmpd="sng" w="762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0"/>
          <p:cNvSpPr/>
          <p:nvPr/>
        </p:nvSpPr>
        <p:spPr>
          <a:xfrm>
            <a:off x="154400" y="1586000"/>
            <a:ext cx="5361600" cy="3354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0"/>
          <p:cNvSpPr/>
          <p:nvPr/>
        </p:nvSpPr>
        <p:spPr>
          <a:xfrm>
            <a:off x="6779050" y="2105300"/>
            <a:ext cx="1677300" cy="8631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0"/>
          <p:cNvSpPr/>
          <p:nvPr/>
        </p:nvSpPr>
        <p:spPr>
          <a:xfrm>
            <a:off x="3280775" y="3327575"/>
            <a:ext cx="1712400" cy="7089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Basic research pipeline: Firm data with NDA</a:t>
            </a:r>
            <a:endParaRPr/>
          </a:p>
        </p:txBody>
      </p:sp>
      <p:pic>
        <p:nvPicPr>
          <p:cNvPr id="455" name="Google Shape;455;p30"/>
          <p:cNvPicPr preferRelativeResize="0"/>
          <p:nvPr/>
        </p:nvPicPr>
        <p:blipFill>
          <a:blip r:embed="rId3">
            <a:alphaModFix/>
          </a:blip>
          <a:stretch>
            <a:fillRect/>
          </a:stretch>
        </p:blipFill>
        <p:spPr>
          <a:xfrm>
            <a:off x="343875" y="4148750"/>
            <a:ext cx="926325" cy="926325"/>
          </a:xfrm>
          <a:prstGeom prst="rect">
            <a:avLst/>
          </a:prstGeom>
          <a:noFill/>
          <a:ln>
            <a:noFill/>
          </a:ln>
        </p:spPr>
      </p:pic>
      <p:pic>
        <p:nvPicPr>
          <p:cNvPr id="456" name="Google Shape;456;p30"/>
          <p:cNvPicPr preferRelativeResize="0"/>
          <p:nvPr/>
        </p:nvPicPr>
        <p:blipFill>
          <a:blip r:embed="rId4">
            <a:alphaModFix/>
          </a:blip>
          <a:stretch>
            <a:fillRect/>
          </a:stretch>
        </p:blipFill>
        <p:spPr>
          <a:xfrm>
            <a:off x="1270200" y="4036475"/>
            <a:ext cx="1038600" cy="1038600"/>
          </a:xfrm>
          <a:prstGeom prst="rect">
            <a:avLst/>
          </a:prstGeom>
          <a:noFill/>
          <a:ln>
            <a:noFill/>
          </a:ln>
        </p:spPr>
      </p:pic>
      <p:sp>
        <p:nvSpPr>
          <p:cNvPr id="457" name="Google Shape;457;p30"/>
          <p:cNvSpPr/>
          <p:nvPr/>
        </p:nvSpPr>
        <p:spPr>
          <a:xfrm>
            <a:off x="757925" y="3278675"/>
            <a:ext cx="1193100" cy="757800"/>
          </a:xfrm>
          <a:prstGeom prst="up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0"/>
          <p:cNvSpPr/>
          <p:nvPr/>
        </p:nvSpPr>
        <p:spPr>
          <a:xfrm>
            <a:off x="919388" y="2200775"/>
            <a:ext cx="870175" cy="764925"/>
          </a:xfrm>
          <a:prstGeom prst="flowChartMagneticDisk">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Raw data</a:t>
            </a:r>
            <a:endParaRPr/>
          </a:p>
        </p:txBody>
      </p:sp>
      <p:sp>
        <p:nvSpPr>
          <p:cNvPr id="459" name="Google Shape;459;p30"/>
          <p:cNvSpPr/>
          <p:nvPr/>
        </p:nvSpPr>
        <p:spPr>
          <a:xfrm>
            <a:off x="3280700" y="2136700"/>
            <a:ext cx="1038600" cy="757800"/>
          </a:xfrm>
          <a:prstGeom prst="right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Cleaning code</a:t>
            </a:r>
            <a:endParaRPr sz="1000">
              <a:latin typeface="Courier New"/>
              <a:ea typeface="Courier New"/>
              <a:cs typeface="Courier New"/>
              <a:sym typeface="Courier New"/>
            </a:endParaRPr>
          </a:p>
        </p:txBody>
      </p:sp>
      <p:sp>
        <p:nvSpPr>
          <p:cNvPr id="460" name="Google Shape;460;p30"/>
          <p:cNvSpPr/>
          <p:nvPr/>
        </p:nvSpPr>
        <p:spPr>
          <a:xfrm>
            <a:off x="4492838" y="2177775"/>
            <a:ext cx="870175" cy="764925"/>
          </a:xfrm>
          <a:prstGeom prst="flowChartMagneticDisk">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Analysis data</a:t>
            </a:r>
            <a:endParaRPr/>
          </a:p>
        </p:txBody>
      </p:sp>
      <p:sp>
        <p:nvSpPr>
          <p:cNvPr id="461" name="Google Shape;461;p30"/>
          <p:cNvSpPr/>
          <p:nvPr/>
        </p:nvSpPr>
        <p:spPr>
          <a:xfrm>
            <a:off x="5692775" y="2192838"/>
            <a:ext cx="1038600" cy="757800"/>
          </a:xfrm>
          <a:prstGeom prst="right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Analysis code</a:t>
            </a:r>
            <a:endParaRPr sz="1000">
              <a:latin typeface="Courier New"/>
              <a:ea typeface="Courier New"/>
              <a:cs typeface="Courier New"/>
              <a:sym typeface="Courier New"/>
            </a:endParaRPr>
          </a:p>
        </p:txBody>
      </p:sp>
      <p:pic>
        <p:nvPicPr>
          <p:cNvPr id="462" name="Google Shape;462;p30"/>
          <p:cNvPicPr preferRelativeResize="0"/>
          <p:nvPr/>
        </p:nvPicPr>
        <p:blipFill>
          <a:blip r:embed="rId5">
            <a:alphaModFix/>
          </a:blip>
          <a:stretch>
            <a:fillRect/>
          </a:stretch>
        </p:blipFill>
        <p:spPr>
          <a:xfrm>
            <a:off x="6786075" y="3407800"/>
            <a:ext cx="1597100" cy="1597100"/>
          </a:xfrm>
          <a:prstGeom prst="rect">
            <a:avLst/>
          </a:prstGeom>
          <a:noFill/>
          <a:ln>
            <a:noFill/>
          </a:ln>
        </p:spPr>
      </p:pic>
      <p:pic>
        <p:nvPicPr>
          <p:cNvPr id="463" name="Google Shape;463;p30"/>
          <p:cNvPicPr preferRelativeResize="0"/>
          <p:nvPr/>
        </p:nvPicPr>
        <p:blipFill>
          <a:blip r:embed="rId6">
            <a:alphaModFix/>
          </a:blip>
          <a:stretch>
            <a:fillRect/>
          </a:stretch>
        </p:blipFill>
        <p:spPr>
          <a:xfrm>
            <a:off x="6786075" y="2136659"/>
            <a:ext cx="870175" cy="870175"/>
          </a:xfrm>
          <a:prstGeom prst="rect">
            <a:avLst/>
          </a:prstGeom>
          <a:noFill/>
          <a:ln>
            <a:noFill/>
          </a:ln>
        </p:spPr>
      </p:pic>
      <p:sp>
        <p:nvSpPr>
          <p:cNvPr id="464" name="Google Shape;464;p30"/>
          <p:cNvSpPr txBox="1"/>
          <p:nvPr/>
        </p:nvSpPr>
        <p:spPr>
          <a:xfrm>
            <a:off x="6386050" y="4813475"/>
            <a:ext cx="2659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rgbClr val="CCCCCC"/>
                </a:solidFill>
              </a:rPr>
              <a:t>Table icon by Manglayang studio from the Noun Project</a:t>
            </a:r>
            <a:endParaRPr sz="500">
              <a:solidFill>
                <a:srgbClr val="CCCCCC"/>
              </a:solidFill>
            </a:endParaRPr>
          </a:p>
        </p:txBody>
      </p:sp>
      <p:pic>
        <p:nvPicPr>
          <p:cNvPr id="465" name="Google Shape;465;p30"/>
          <p:cNvPicPr preferRelativeResize="0"/>
          <p:nvPr/>
        </p:nvPicPr>
        <p:blipFill>
          <a:blip r:embed="rId7">
            <a:alphaModFix/>
          </a:blip>
          <a:stretch>
            <a:fillRect/>
          </a:stretch>
        </p:blipFill>
        <p:spPr>
          <a:xfrm>
            <a:off x="7760077" y="2273885"/>
            <a:ext cx="584020" cy="572700"/>
          </a:xfrm>
          <a:prstGeom prst="rect">
            <a:avLst/>
          </a:prstGeom>
          <a:noFill/>
          <a:ln>
            <a:noFill/>
          </a:ln>
        </p:spPr>
      </p:pic>
      <p:sp>
        <p:nvSpPr>
          <p:cNvPr id="466" name="Google Shape;466;p30"/>
          <p:cNvSpPr/>
          <p:nvPr/>
        </p:nvSpPr>
        <p:spPr>
          <a:xfrm>
            <a:off x="7165025" y="3017600"/>
            <a:ext cx="870300" cy="526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0"/>
          <p:cNvSpPr txBox="1"/>
          <p:nvPr/>
        </p:nvSpPr>
        <p:spPr>
          <a:xfrm>
            <a:off x="3280700" y="3445625"/>
            <a:ext cx="1838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38761D"/>
                </a:solidFill>
              </a:rPr>
              <a:t>“</a:t>
            </a:r>
            <a:r>
              <a:rPr b="1" lang="en" sz="1200">
                <a:solidFill>
                  <a:srgbClr val="38761D"/>
                </a:solidFill>
              </a:rPr>
              <a:t>Survey” instrument</a:t>
            </a:r>
            <a:endParaRPr b="1" sz="1200">
              <a:solidFill>
                <a:srgbClr val="38761D"/>
              </a:solidFill>
            </a:endParaRPr>
          </a:p>
        </p:txBody>
      </p:sp>
      <p:cxnSp>
        <p:nvCxnSpPr>
          <p:cNvPr id="468" name="Google Shape;468;p30"/>
          <p:cNvCxnSpPr>
            <a:stCxn id="467" idx="1"/>
            <a:endCxn id="457" idx="3"/>
          </p:cNvCxnSpPr>
          <p:nvPr/>
        </p:nvCxnSpPr>
        <p:spPr>
          <a:xfrm flipH="1">
            <a:off x="1951100" y="3638075"/>
            <a:ext cx="1329600" cy="19500"/>
          </a:xfrm>
          <a:prstGeom prst="straightConnector1">
            <a:avLst/>
          </a:prstGeom>
          <a:noFill/>
          <a:ln cap="flat" cmpd="sng" w="9525">
            <a:solidFill>
              <a:srgbClr val="38761D"/>
            </a:solidFill>
            <a:prstDash val="solid"/>
            <a:round/>
            <a:headEnd len="med" w="med" type="none"/>
            <a:tailEnd len="med" w="med" type="triangle"/>
          </a:ln>
        </p:spPr>
      </p:cxnSp>
      <p:sp>
        <p:nvSpPr>
          <p:cNvPr id="469" name="Google Shape;469;p30"/>
          <p:cNvSpPr/>
          <p:nvPr/>
        </p:nvSpPr>
        <p:spPr>
          <a:xfrm>
            <a:off x="6989575" y="470175"/>
            <a:ext cx="1045800" cy="1965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Provided</a:t>
            </a:r>
            <a:endParaRPr sz="800"/>
          </a:p>
        </p:txBody>
      </p:sp>
      <p:sp>
        <p:nvSpPr>
          <p:cNvPr id="470" name="Google Shape;470;p30"/>
          <p:cNvSpPr/>
          <p:nvPr/>
        </p:nvSpPr>
        <p:spPr>
          <a:xfrm>
            <a:off x="6989575" y="666675"/>
            <a:ext cx="1045800" cy="1965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Trust</a:t>
            </a:r>
            <a:endParaRPr sz="1000"/>
          </a:p>
        </p:txBody>
      </p:sp>
      <p:sp>
        <p:nvSpPr>
          <p:cNvPr id="471" name="Google Shape;471;p30"/>
          <p:cNvSpPr/>
          <p:nvPr/>
        </p:nvSpPr>
        <p:spPr>
          <a:xfrm>
            <a:off x="6989575" y="863175"/>
            <a:ext cx="1045800" cy="1965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Non-reproducible</a:t>
            </a:r>
            <a:endParaRPr sz="800"/>
          </a:p>
        </p:txBody>
      </p:sp>
      <p:sp>
        <p:nvSpPr>
          <p:cNvPr id="472" name="Google Shape;472;p30"/>
          <p:cNvSpPr/>
          <p:nvPr/>
        </p:nvSpPr>
        <p:spPr>
          <a:xfrm>
            <a:off x="6989575" y="273675"/>
            <a:ext cx="1045800" cy="1965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Verifiable</a:t>
            </a:r>
            <a:endParaRPr sz="800"/>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AEA Verification Process in a Nutshell</a:t>
            </a:r>
            <a:endParaRPr/>
          </a:p>
        </p:txBody>
      </p:sp>
      <p:pic>
        <p:nvPicPr>
          <p:cNvPr id="478" name="Google Shape;478;p31"/>
          <p:cNvPicPr preferRelativeResize="0"/>
          <p:nvPr/>
        </p:nvPicPr>
        <p:blipFill>
          <a:blip r:embed="rId3">
            <a:alphaModFix/>
          </a:blip>
          <a:stretch>
            <a:fillRect/>
          </a:stretch>
        </p:blipFill>
        <p:spPr>
          <a:xfrm>
            <a:off x="1065775" y="1071875"/>
            <a:ext cx="7012440" cy="3820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64" name="Google Shape;64;p14"/>
          <p:cNvPicPr preferRelativeResize="0"/>
          <p:nvPr/>
        </p:nvPicPr>
        <p:blipFill>
          <a:blip r:embed="rId3">
            <a:alphaModFix/>
          </a:blip>
          <a:stretch>
            <a:fillRect/>
          </a:stretch>
        </p:blipFill>
        <p:spPr>
          <a:xfrm>
            <a:off x="2866388" y="177975"/>
            <a:ext cx="3411225" cy="1355925"/>
          </a:xfrm>
          <a:prstGeom prst="rect">
            <a:avLst/>
          </a:prstGeom>
          <a:noFill/>
          <a:ln>
            <a:noFill/>
          </a:ln>
        </p:spPr>
      </p:pic>
      <p:pic>
        <p:nvPicPr>
          <p:cNvPr id="65" name="Google Shape;65;p14"/>
          <p:cNvPicPr preferRelativeResize="0"/>
          <p:nvPr/>
        </p:nvPicPr>
        <p:blipFill>
          <a:blip r:embed="rId4">
            <a:alphaModFix/>
          </a:blip>
          <a:stretch>
            <a:fillRect/>
          </a:stretch>
        </p:blipFill>
        <p:spPr>
          <a:xfrm>
            <a:off x="3181075" y="1568800"/>
            <a:ext cx="2900352" cy="3304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Elements</a:t>
            </a:r>
            <a:endParaRPr/>
          </a:p>
        </p:txBody>
      </p:sp>
      <p:pic>
        <p:nvPicPr>
          <p:cNvPr id="484" name="Google Shape;484;p32"/>
          <p:cNvPicPr preferRelativeResize="0"/>
          <p:nvPr/>
        </p:nvPicPr>
        <p:blipFill>
          <a:blip r:embed="rId3">
            <a:alphaModFix/>
          </a:blip>
          <a:stretch>
            <a:fillRect/>
          </a:stretch>
        </p:blipFill>
        <p:spPr>
          <a:xfrm>
            <a:off x="419075" y="1128025"/>
            <a:ext cx="1573950" cy="1057025"/>
          </a:xfrm>
          <a:prstGeom prst="rect">
            <a:avLst/>
          </a:prstGeom>
          <a:noFill/>
          <a:ln>
            <a:noFill/>
          </a:ln>
        </p:spPr>
      </p:pic>
      <p:pic>
        <p:nvPicPr>
          <p:cNvPr id="485" name="Google Shape;485;p32"/>
          <p:cNvPicPr preferRelativeResize="0"/>
          <p:nvPr/>
        </p:nvPicPr>
        <p:blipFill>
          <a:blip r:embed="rId4">
            <a:alphaModFix/>
          </a:blip>
          <a:stretch>
            <a:fillRect/>
          </a:stretch>
        </p:blipFill>
        <p:spPr>
          <a:xfrm>
            <a:off x="3322475" y="749050"/>
            <a:ext cx="4282450" cy="2408875"/>
          </a:xfrm>
          <a:prstGeom prst="rect">
            <a:avLst/>
          </a:prstGeom>
          <a:noFill/>
          <a:ln cap="flat" cmpd="sng" w="38100">
            <a:solidFill>
              <a:schemeClr val="dk2"/>
            </a:solidFill>
            <a:prstDash val="solid"/>
            <a:round/>
            <a:headEnd len="sm" w="sm" type="none"/>
            <a:tailEnd len="sm" w="sm" type="none"/>
          </a:ln>
        </p:spPr>
      </p:pic>
      <p:pic>
        <p:nvPicPr>
          <p:cNvPr id="486" name="Google Shape;486;p32"/>
          <p:cNvPicPr preferRelativeResize="0"/>
          <p:nvPr/>
        </p:nvPicPr>
        <p:blipFill>
          <a:blip r:embed="rId5">
            <a:alphaModFix/>
          </a:blip>
          <a:stretch>
            <a:fillRect/>
          </a:stretch>
        </p:blipFill>
        <p:spPr>
          <a:xfrm>
            <a:off x="1329675" y="3240150"/>
            <a:ext cx="6484650" cy="1680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Citations: Not as hard as you think</a:t>
            </a:r>
            <a:endParaRPr/>
          </a:p>
        </p:txBody>
      </p:sp>
      <p:pic>
        <p:nvPicPr>
          <p:cNvPr id="492" name="Google Shape;492;p33"/>
          <p:cNvPicPr preferRelativeResize="0"/>
          <p:nvPr/>
        </p:nvPicPr>
        <p:blipFill>
          <a:blip r:embed="rId3">
            <a:alphaModFix/>
          </a:blip>
          <a:stretch>
            <a:fillRect/>
          </a:stretch>
        </p:blipFill>
        <p:spPr>
          <a:xfrm>
            <a:off x="362925" y="1106975"/>
            <a:ext cx="3273586" cy="3820973"/>
          </a:xfrm>
          <a:prstGeom prst="rect">
            <a:avLst/>
          </a:prstGeom>
          <a:noFill/>
          <a:ln>
            <a:noFill/>
          </a:ln>
        </p:spPr>
      </p:pic>
      <p:pic>
        <p:nvPicPr>
          <p:cNvPr id="493" name="Google Shape;493;p33"/>
          <p:cNvPicPr preferRelativeResize="0"/>
          <p:nvPr/>
        </p:nvPicPr>
        <p:blipFill>
          <a:blip r:embed="rId4">
            <a:alphaModFix/>
          </a:blip>
          <a:stretch>
            <a:fillRect/>
          </a:stretch>
        </p:blipFill>
        <p:spPr>
          <a:xfrm>
            <a:off x="3767861" y="1801725"/>
            <a:ext cx="5202688" cy="215397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Elements</a:t>
            </a:r>
            <a:endParaRPr/>
          </a:p>
        </p:txBody>
      </p:sp>
      <p:pic>
        <p:nvPicPr>
          <p:cNvPr id="499" name="Google Shape;499;p34"/>
          <p:cNvPicPr preferRelativeResize="0"/>
          <p:nvPr/>
        </p:nvPicPr>
        <p:blipFill>
          <a:blip r:embed="rId3">
            <a:alphaModFix/>
          </a:blip>
          <a:stretch>
            <a:fillRect/>
          </a:stretch>
        </p:blipFill>
        <p:spPr>
          <a:xfrm>
            <a:off x="419075" y="1128025"/>
            <a:ext cx="1573950" cy="1057025"/>
          </a:xfrm>
          <a:prstGeom prst="rect">
            <a:avLst/>
          </a:prstGeom>
          <a:noFill/>
          <a:ln>
            <a:noFill/>
          </a:ln>
        </p:spPr>
      </p:pic>
      <p:pic>
        <p:nvPicPr>
          <p:cNvPr id="500" name="Google Shape;500;p34"/>
          <p:cNvPicPr preferRelativeResize="0"/>
          <p:nvPr/>
        </p:nvPicPr>
        <p:blipFill>
          <a:blip r:embed="rId4">
            <a:alphaModFix/>
          </a:blip>
          <a:stretch>
            <a:fillRect/>
          </a:stretch>
        </p:blipFill>
        <p:spPr>
          <a:xfrm>
            <a:off x="3322475" y="749050"/>
            <a:ext cx="4282450" cy="2408875"/>
          </a:xfrm>
          <a:prstGeom prst="rect">
            <a:avLst/>
          </a:prstGeom>
          <a:noFill/>
          <a:ln cap="flat" cmpd="sng" w="38100">
            <a:solidFill>
              <a:schemeClr val="dk2"/>
            </a:solidFill>
            <a:prstDash val="solid"/>
            <a:round/>
            <a:headEnd len="sm" w="sm" type="none"/>
            <a:tailEnd len="sm" w="sm" type="none"/>
          </a:ln>
        </p:spPr>
      </p:pic>
      <p:pic>
        <p:nvPicPr>
          <p:cNvPr id="501" name="Google Shape;501;p34"/>
          <p:cNvPicPr preferRelativeResize="0"/>
          <p:nvPr/>
        </p:nvPicPr>
        <p:blipFill>
          <a:blip r:embed="rId5">
            <a:alphaModFix/>
          </a:blip>
          <a:stretch>
            <a:fillRect/>
          </a:stretch>
        </p:blipFill>
        <p:spPr>
          <a:xfrm>
            <a:off x="419075" y="2185050"/>
            <a:ext cx="1573950" cy="809894"/>
          </a:xfrm>
          <a:prstGeom prst="rect">
            <a:avLst/>
          </a:prstGeom>
          <a:noFill/>
          <a:ln>
            <a:noFill/>
          </a:ln>
        </p:spPr>
      </p:pic>
      <p:sp>
        <p:nvSpPr>
          <p:cNvPr id="502" name="Google Shape;502;p34"/>
          <p:cNvSpPr/>
          <p:nvPr/>
        </p:nvSpPr>
        <p:spPr>
          <a:xfrm>
            <a:off x="3536900" y="1607050"/>
            <a:ext cx="3824700" cy="610500"/>
          </a:xfrm>
          <a:prstGeom prst="rect">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Scenario 1</a:t>
            </a:r>
            <a:endParaRPr/>
          </a:p>
        </p:txBody>
      </p:sp>
      <p:sp>
        <p:nvSpPr>
          <p:cNvPr id="508" name="Google Shape;508;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Company provides ad-hoc data extract to team of researchers</a:t>
            </a:r>
            <a:endParaRPr/>
          </a:p>
          <a:p>
            <a:pPr indent="-342900" lvl="0" marL="457200" rtl="0" algn="l">
              <a:spcBef>
                <a:spcPts val="0"/>
              </a:spcBef>
              <a:spcAft>
                <a:spcPts val="0"/>
              </a:spcAft>
              <a:buSzPts val="1800"/>
              <a:buChar char="-"/>
            </a:pPr>
            <a:r>
              <a:rPr lang="en"/>
              <a:t>One of the authors is an employee of the company</a:t>
            </a:r>
            <a:endParaRPr/>
          </a:p>
          <a:p>
            <a:pPr indent="-342900" lvl="0" marL="457200" rtl="0" algn="l">
              <a:spcBef>
                <a:spcPts val="0"/>
              </a:spcBef>
              <a:spcAft>
                <a:spcPts val="0"/>
              </a:spcAft>
              <a:buSzPts val="1800"/>
              <a:buChar char="-"/>
            </a:pPr>
            <a:r>
              <a:rPr lang="en"/>
              <a:t>Standardized process to sign an NDA or DUA with additional people</a:t>
            </a:r>
            <a:endParaRPr/>
          </a:p>
          <a:p>
            <a:pPr indent="-342900" lvl="0" marL="457200" rtl="0" algn="l">
              <a:spcBef>
                <a:spcPts val="0"/>
              </a:spcBef>
              <a:spcAft>
                <a:spcPts val="0"/>
              </a:spcAft>
              <a:buSzPts val="1800"/>
              <a:buChar char="-"/>
            </a:pPr>
            <a:r>
              <a:rPr lang="en"/>
              <a:t>Variants:</a:t>
            </a:r>
            <a:endParaRPr/>
          </a:p>
          <a:p>
            <a:pPr indent="-317500" lvl="1" marL="914400" rtl="0" algn="l">
              <a:spcBef>
                <a:spcPts val="0"/>
              </a:spcBef>
              <a:spcAft>
                <a:spcPts val="0"/>
              </a:spcAft>
              <a:buSzPts val="1400"/>
              <a:buChar char="-"/>
            </a:pPr>
            <a:r>
              <a:rPr lang="en"/>
              <a:t>Ebay (vendor NDA)</a:t>
            </a:r>
            <a:endParaRPr/>
          </a:p>
          <a:p>
            <a:pPr indent="-342900" lvl="0" marL="457200" rtl="0" algn="l">
              <a:spcBef>
                <a:spcPts val="0"/>
              </a:spcBef>
              <a:spcAft>
                <a:spcPts val="0"/>
              </a:spcAft>
              <a:buSzPts val="1800"/>
              <a:buChar char="-"/>
            </a:pPr>
            <a:r>
              <a:rPr lang="en"/>
              <a:t>Replicator may not be able to independently access data, but can be added to project</a:t>
            </a:r>
            <a:endParaRPr/>
          </a:p>
          <a:p>
            <a:pPr indent="-317500" lvl="1" marL="914400" rtl="0" algn="l">
              <a:spcBef>
                <a:spcPts val="0"/>
              </a:spcBef>
              <a:spcAft>
                <a:spcPts val="0"/>
              </a:spcAft>
              <a:buSzPts val="1400"/>
              <a:buChar char="-"/>
            </a:pPr>
            <a:r>
              <a:rPr lang="en"/>
              <a:t>Data Editor signed NDA with company</a:t>
            </a:r>
            <a:endParaRPr/>
          </a:p>
          <a:p>
            <a:pPr indent="-317500" lvl="1" marL="914400" rtl="0" algn="l">
              <a:spcBef>
                <a:spcPts val="0"/>
              </a:spcBef>
              <a:spcAft>
                <a:spcPts val="0"/>
              </a:spcAft>
              <a:buSzPts val="1400"/>
              <a:buChar char="-"/>
            </a:pPr>
            <a:r>
              <a:rPr lang="en"/>
              <a:t>Reproducibility of the replication package verified, starting with the extracted data</a:t>
            </a:r>
            <a:endParaRPr/>
          </a:p>
          <a:p>
            <a:pPr indent="0" lvl="0" marL="0" rtl="0" algn="l">
              <a:spcBef>
                <a:spcPts val="1200"/>
              </a:spcBef>
              <a:spcAft>
                <a:spcPts val="12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Scenario 2</a:t>
            </a:r>
            <a:endParaRPr/>
          </a:p>
        </p:txBody>
      </p:sp>
      <p:sp>
        <p:nvSpPr>
          <p:cNvPr id="514" name="Google Shape;514;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One or more companies provide data to a university-initiated, independent non-profit </a:t>
            </a:r>
            <a:endParaRPr/>
          </a:p>
          <a:p>
            <a:pPr indent="-342900" lvl="0" marL="457200" rtl="0" algn="l">
              <a:spcBef>
                <a:spcPts val="0"/>
              </a:spcBef>
              <a:spcAft>
                <a:spcPts val="0"/>
              </a:spcAft>
              <a:buSzPts val="1800"/>
              <a:buChar char="-"/>
            </a:pPr>
            <a:r>
              <a:rPr lang="en"/>
              <a:t>Decision about access is provided by scientific committee of the non-profit</a:t>
            </a:r>
            <a:endParaRPr/>
          </a:p>
          <a:p>
            <a:pPr indent="-342900" lvl="0" marL="457200" rtl="0" algn="l">
              <a:spcBef>
                <a:spcPts val="0"/>
              </a:spcBef>
              <a:spcAft>
                <a:spcPts val="0"/>
              </a:spcAft>
              <a:buSzPts val="1800"/>
              <a:buChar char="-"/>
            </a:pPr>
            <a:r>
              <a:rPr lang="en"/>
              <a:t>Data is accessed through a secure remote access system, or downloaded onto secure local systems</a:t>
            </a:r>
            <a:endParaRPr/>
          </a:p>
          <a:p>
            <a:pPr indent="-342900" lvl="0" marL="457200" rtl="0" algn="l">
              <a:spcBef>
                <a:spcPts val="0"/>
              </a:spcBef>
              <a:spcAft>
                <a:spcPts val="0"/>
              </a:spcAft>
              <a:buSzPts val="1800"/>
              <a:buChar char="-"/>
            </a:pPr>
            <a:r>
              <a:rPr lang="en"/>
              <a:t>Variants:</a:t>
            </a:r>
            <a:endParaRPr/>
          </a:p>
          <a:p>
            <a:pPr indent="-317500" lvl="1" marL="914400" rtl="0" algn="l">
              <a:spcBef>
                <a:spcPts val="0"/>
              </a:spcBef>
              <a:spcAft>
                <a:spcPts val="0"/>
              </a:spcAft>
              <a:buSzPts val="1400"/>
              <a:buChar char="-"/>
            </a:pPr>
            <a:r>
              <a:rPr lang="en"/>
              <a:t>Multiple venture capital companies: </a:t>
            </a:r>
            <a:r>
              <a:rPr lang="en" u="sng">
                <a:solidFill>
                  <a:schemeClr val="hlink"/>
                </a:solidFill>
                <a:hlinkClick r:id="rId3"/>
              </a:rPr>
              <a:t>PCRI</a:t>
            </a:r>
            <a:r>
              <a:rPr lang="en"/>
              <a:t> (Josh Lerner, HBS)</a:t>
            </a:r>
            <a:endParaRPr/>
          </a:p>
          <a:p>
            <a:pPr indent="-317500" lvl="1" marL="914400" rtl="0" algn="l">
              <a:spcBef>
                <a:spcPts val="0"/>
              </a:spcBef>
              <a:spcAft>
                <a:spcPts val="0"/>
              </a:spcAft>
              <a:buSzPts val="1400"/>
              <a:buChar char="-"/>
            </a:pPr>
            <a:r>
              <a:rPr lang="en"/>
              <a:t>Single large internet company: Facebook via </a:t>
            </a:r>
            <a:r>
              <a:rPr lang="en" u="sng">
                <a:solidFill>
                  <a:schemeClr val="hlink"/>
                </a:solidFill>
                <a:hlinkClick r:id="rId4"/>
              </a:rPr>
              <a:t>Social Science One</a:t>
            </a:r>
            <a:r>
              <a:rPr lang="en"/>
              <a:t> (Gary King, Harvard)</a:t>
            </a:r>
            <a:endParaRPr/>
          </a:p>
          <a:p>
            <a:pPr indent="-317500" lvl="1" marL="914400" rtl="0" algn="l">
              <a:spcBef>
                <a:spcPts val="0"/>
              </a:spcBef>
              <a:spcAft>
                <a:spcPts val="0"/>
              </a:spcAft>
              <a:buSzPts val="1400"/>
              <a:buChar char="-"/>
            </a:pPr>
            <a:r>
              <a:rPr lang="en"/>
              <a:t>Single large marketing company: Nielsen via </a:t>
            </a:r>
            <a:r>
              <a:rPr lang="en" u="sng">
                <a:solidFill>
                  <a:schemeClr val="hlink"/>
                </a:solidFill>
                <a:hlinkClick r:id="rId5"/>
              </a:rPr>
              <a:t>Kilts</a:t>
            </a:r>
            <a:r>
              <a:rPr lang="en"/>
              <a:t> (Chicago Booth)</a:t>
            </a:r>
            <a:endParaRPr/>
          </a:p>
          <a:p>
            <a:pPr indent="-342900" lvl="0" marL="457200" rtl="0" algn="l">
              <a:spcBef>
                <a:spcPts val="0"/>
              </a:spcBef>
              <a:spcAft>
                <a:spcPts val="0"/>
              </a:spcAft>
              <a:buSzPts val="1800"/>
              <a:buChar char="-"/>
            </a:pPr>
            <a:r>
              <a:rPr lang="en"/>
              <a:t>Replicators (incl. Data Editor) request independent access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Scenario 3</a:t>
            </a:r>
            <a:endParaRPr/>
          </a:p>
        </p:txBody>
      </p:sp>
      <p:sp>
        <p:nvSpPr>
          <p:cNvPr id="520" name="Google Shape;520;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Researcher has obtained data from specific company or source</a:t>
            </a:r>
            <a:endParaRPr/>
          </a:p>
          <a:p>
            <a:pPr indent="-342900" lvl="0" marL="457200" rtl="0" algn="l">
              <a:spcBef>
                <a:spcPts val="0"/>
              </a:spcBef>
              <a:spcAft>
                <a:spcPts val="0"/>
              </a:spcAft>
              <a:buSzPts val="1800"/>
              <a:buChar char="-"/>
            </a:pPr>
            <a:r>
              <a:rPr lang="en"/>
              <a:t>Researcher has rights to grant others access to the data, but not to publish it</a:t>
            </a:r>
            <a:endParaRPr/>
          </a:p>
          <a:p>
            <a:pPr indent="-317500" lvl="1" marL="914400" rtl="0" algn="l">
              <a:spcBef>
                <a:spcPts val="0"/>
              </a:spcBef>
              <a:spcAft>
                <a:spcPts val="0"/>
              </a:spcAft>
              <a:buSzPts val="1400"/>
              <a:buChar char="-"/>
            </a:pPr>
            <a:r>
              <a:rPr lang="en"/>
              <a:t>Researcher purchased non-transferable rights to the data</a:t>
            </a:r>
            <a:endParaRPr/>
          </a:p>
          <a:p>
            <a:pPr indent="-317500" lvl="1" marL="914400" rtl="0" algn="l">
              <a:spcBef>
                <a:spcPts val="0"/>
              </a:spcBef>
              <a:spcAft>
                <a:spcPts val="0"/>
              </a:spcAft>
              <a:buSzPts val="1400"/>
              <a:buChar char="-"/>
            </a:pPr>
            <a:r>
              <a:rPr lang="en"/>
              <a:t>Researcher included the ability to do so in the DUA! (For instance, to add collaborators or research assistants)</a:t>
            </a:r>
            <a:endParaRPr/>
          </a:p>
          <a:p>
            <a:pPr indent="-342900" lvl="0" marL="457200" rtl="0" algn="l">
              <a:spcBef>
                <a:spcPts val="0"/>
              </a:spcBef>
              <a:spcAft>
                <a:spcPts val="0"/>
              </a:spcAft>
              <a:buSzPts val="1800"/>
              <a:buChar char="-"/>
            </a:pPr>
            <a:r>
              <a:rPr lang="en"/>
              <a:t>Replicators must work through the researcher</a:t>
            </a:r>
            <a:endParaRPr/>
          </a:p>
          <a:p>
            <a:pPr indent="-317500" lvl="1" marL="914400" rtl="0" algn="l">
              <a:spcBef>
                <a:spcPts val="0"/>
              </a:spcBef>
              <a:spcAft>
                <a:spcPts val="0"/>
              </a:spcAft>
              <a:buSzPts val="1400"/>
              <a:buChar char="-"/>
            </a:pPr>
            <a:r>
              <a:rPr lang="en"/>
              <a:t>Researcher may not be willing to entertain requests indefinitely</a:t>
            </a:r>
            <a:endParaRPr/>
          </a:p>
          <a:p>
            <a:pPr indent="-317500" lvl="1" marL="914400" rtl="0" algn="l">
              <a:spcBef>
                <a:spcPts val="0"/>
              </a:spcBef>
              <a:spcAft>
                <a:spcPts val="0"/>
              </a:spcAft>
              <a:buSzPts val="1400"/>
              <a:buChar char="-"/>
            </a:pPr>
            <a:r>
              <a:rPr lang="en"/>
              <a:t>Researcher may be willing to sign NDA/ DUA with Data Editor</a:t>
            </a:r>
            <a:endParaRPr/>
          </a:p>
          <a:p>
            <a:pPr indent="-342900" lvl="0" marL="457200" rtl="0" algn="l">
              <a:spcBef>
                <a:spcPts val="0"/>
              </a:spcBef>
              <a:spcAft>
                <a:spcPts val="0"/>
              </a:spcAft>
              <a:buSzPts val="1800"/>
              <a:buChar char="-"/>
            </a:pPr>
            <a:r>
              <a:rPr lang="en"/>
              <a:t>Examples:</a:t>
            </a:r>
            <a:endParaRPr/>
          </a:p>
          <a:p>
            <a:pPr indent="-317500" lvl="1" marL="914400" rtl="0" algn="l">
              <a:spcBef>
                <a:spcPts val="0"/>
              </a:spcBef>
              <a:spcAft>
                <a:spcPts val="0"/>
              </a:spcAft>
              <a:buSzPts val="1400"/>
              <a:buChar char="-"/>
            </a:pPr>
            <a:r>
              <a:rPr lang="en"/>
              <a:t>Redbooks, SEMrush</a:t>
            </a:r>
            <a:endParaRPr/>
          </a:p>
          <a:p>
            <a:pPr indent="-317500" lvl="1" marL="914400" rtl="0" algn="l">
              <a:spcBef>
                <a:spcPts val="0"/>
              </a:spcBef>
              <a:spcAft>
                <a:spcPts val="0"/>
              </a:spcAft>
              <a:buSzPts val="1400"/>
              <a:buChar char="-"/>
            </a:pPr>
            <a:r>
              <a:rPr lang="en"/>
              <a:t>Acquired through FOIA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Scenario 4</a:t>
            </a:r>
            <a:endParaRPr/>
          </a:p>
        </p:txBody>
      </p:sp>
      <p:sp>
        <p:nvSpPr>
          <p:cNvPr id="526" name="Google Shape;526;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Researcher has negotiated unique access with firm or college</a:t>
            </a:r>
            <a:endParaRPr/>
          </a:p>
          <a:p>
            <a:pPr indent="-342900" lvl="0" marL="457200" rtl="0" algn="l">
              <a:spcBef>
                <a:spcPts val="0"/>
              </a:spcBef>
              <a:spcAft>
                <a:spcPts val="0"/>
              </a:spcAft>
              <a:buSzPts val="1800"/>
              <a:buChar char="-"/>
            </a:pPr>
            <a:r>
              <a:rPr lang="en"/>
              <a:t>Firm wishes to remain anonymous - no direct request is possible</a:t>
            </a:r>
            <a:endParaRPr/>
          </a:p>
          <a:p>
            <a:pPr indent="-342900" lvl="0" marL="457200" rtl="0" algn="l">
              <a:spcBef>
                <a:spcPts val="0"/>
              </a:spcBef>
              <a:spcAft>
                <a:spcPts val="0"/>
              </a:spcAft>
              <a:buSzPts val="1800"/>
              <a:buChar char="-"/>
            </a:pPr>
            <a:r>
              <a:rPr lang="en"/>
              <a:t>How does replicator obtain same data?</a:t>
            </a:r>
            <a:endParaRPr/>
          </a:p>
          <a:p>
            <a:pPr indent="-317500" lvl="1" marL="914400" rtl="0" algn="l">
              <a:spcBef>
                <a:spcPts val="0"/>
              </a:spcBef>
              <a:spcAft>
                <a:spcPts val="0"/>
              </a:spcAft>
              <a:buSzPts val="1400"/>
              <a:buChar char="-"/>
            </a:pPr>
            <a:r>
              <a:rPr lang="en"/>
              <a:t>Sign an NDA with Researcher to obtain name of source</a:t>
            </a:r>
            <a:endParaRPr/>
          </a:p>
          <a:p>
            <a:pPr indent="-317500" lvl="1" marL="914400" rtl="0" algn="l">
              <a:spcBef>
                <a:spcPts val="0"/>
              </a:spcBef>
              <a:spcAft>
                <a:spcPts val="0"/>
              </a:spcAft>
              <a:buSzPts val="1400"/>
              <a:buChar char="-"/>
            </a:pPr>
            <a:r>
              <a:rPr lang="en"/>
              <a:t>Contact source to negotiate access (but </a:t>
            </a:r>
            <a:r>
              <a:rPr lang="en"/>
              <a:t>unlikely</a:t>
            </a:r>
            <a:r>
              <a:rPr lang="en"/>
              <a:t> to succeed)</a:t>
            </a:r>
            <a:endParaRPr/>
          </a:p>
          <a:p>
            <a:pPr indent="-342900" lvl="0" marL="457200" rtl="0" algn="l">
              <a:spcBef>
                <a:spcPts val="0"/>
              </a:spcBef>
              <a:spcAft>
                <a:spcPts val="0"/>
              </a:spcAft>
              <a:buSzPts val="1800"/>
              <a:buChar char="-"/>
            </a:pPr>
            <a:r>
              <a:rPr lang="en"/>
              <a:t>Examples:</a:t>
            </a:r>
            <a:endParaRPr/>
          </a:p>
          <a:p>
            <a:pPr indent="-317500" lvl="1" marL="914400" rtl="0" algn="l">
              <a:spcBef>
                <a:spcPts val="0"/>
              </a:spcBef>
              <a:spcAft>
                <a:spcPts val="0"/>
              </a:spcAft>
              <a:buSzPts val="1400"/>
              <a:buChar char="-"/>
            </a:pPr>
            <a:r>
              <a:rPr lang="en"/>
              <a:t>Multiple papers with anonymous firm, or municipality</a:t>
            </a:r>
            <a:endParaRPr/>
          </a:p>
          <a:p>
            <a:pPr indent="-317500" lvl="1" marL="914400" rtl="0" algn="l">
              <a:spcBef>
                <a:spcPts val="0"/>
              </a:spcBef>
              <a:spcAft>
                <a:spcPts val="0"/>
              </a:spcAft>
              <a:buSzPts val="1400"/>
              <a:buChar char="-"/>
            </a:pPr>
            <a:r>
              <a:rPr lang="en"/>
              <a:t>One example with an email address that is redirected to firm (untested)</a:t>
            </a:r>
            <a:endParaRPr/>
          </a:p>
          <a:p>
            <a:pPr indent="-317500" lvl="1" marL="914400" rtl="0" algn="l">
              <a:spcBef>
                <a:spcPts val="0"/>
              </a:spcBef>
              <a:spcAft>
                <a:spcPts val="0"/>
              </a:spcAft>
              <a:buSzPts val="1400"/>
              <a:buChar char="-"/>
            </a:pPr>
            <a:r>
              <a:rPr lang="en"/>
              <a:t>In at least one case, Data Editor’s privileged access allowed to access raw data</a:t>
            </a:r>
            <a:endParaRPr/>
          </a:p>
          <a:p>
            <a:pPr indent="-317500" lvl="1" marL="914400" rtl="0" algn="l">
              <a:spcBef>
                <a:spcPts val="0"/>
              </a:spcBef>
              <a:spcAft>
                <a:spcPts val="0"/>
              </a:spcAft>
              <a:buSzPts val="1400"/>
              <a:buChar char="-"/>
            </a:pPr>
            <a:r>
              <a:rPr lang="en"/>
              <a:t>In many other cases: Access by DE too long, use (trusted) third party instead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Reproducibility is an asset</a:t>
            </a:r>
            <a:endParaRPr/>
          </a:p>
        </p:txBody>
      </p:sp>
      <p:sp>
        <p:nvSpPr>
          <p:cNvPr id="532" name="Google Shape;532;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33" name="Google Shape;533;p39"/>
          <p:cNvPicPr preferRelativeResize="0"/>
          <p:nvPr/>
        </p:nvPicPr>
        <p:blipFill>
          <a:blip r:embed="rId3">
            <a:alphaModFix/>
          </a:blip>
          <a:stretch>
            <a:fillRect/>
          </a:stretch>
        </p:blipFill>
        <p:spPr>
          <a:xfrm>
            <a:off x="311704" y="1173150"/>
            <a:ext cx="3135500" cy="3375050"/>
          </a:xfrm>
          <a:prstGeom prst="rect">
            <a:avLst/>
          </a:prstGeom>
          <a:noFill/>
          <a:ln>
            <a:noFill/>
          </a:ln>
        </p:spPr>
      </p:pic>
      <p:pic>
        <p:nvPicPr>
          <p:cNvPr id="534" name="Google Shape;534;p39"/>
          <p:cNvPicPr preferRelativeResize="0"/>
          <p:nvPr/>
        </p:nvPicPr>
        <p:blipFill>
          <a:blip r:embed="rId4">
            <a:alphaModFix/>
          </a:blip>
          <a:stretch>
            <a:fillRect/>
          </a:stretch>
        </p:blipFill>
        <p:spPr>
          <a:xfrm>
            <a:off x="3657225" y="1426800"/>
            <a:ext cx="3760776" cy="2867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Basic research pipeline</a:t>
            </a:r>
            <a:endParaRPr/>
          </a:p>
        </p:txBody>
      </p:sp>
      <p:pic>
        <p:nvPicPr>
          <p:cNvPr id="540" name="Google Shape;540;p40"/>
          <p:cNvPicPr preferRelativeResize="0"/>
          <p:nvPr/>
        </p:nvPicPr>
        <p:blipFill>
          <a:blip r:embed="rId3">
            <a:alphaModFix/>
          </a:blip>
          <a:stretch>
            <a:fillRect/>
          </a:stretch>
        </p:blipFill>
        <p:spPr>
          <a:xfrm>
            <a:off x="343875" y="4148750"/>
            <a:ext cx="926325" cy="926325"/>
          </a:xfrm>
          <a:prstGeom prst="rect">
            <a:avLst/>
          </a:prstGeom>
          <a:noFill/>
          <a:ln>
            <a:noFill/>
          </a:ln>
        </p:spPr>
      </p:pic>
      <p:pic>
        <p:nvPicPr>
          <p:cNvPr id="541" name="Google Shape;541;p40"/>
          <p:cNvPicPr preferRelativeResize="0"/>
          <p:nvPr/>
        </p:nvPicPr>
        <p:blipFill>
          <a:blip r:embed="rId4">
            <a:alphaModFix/>
          </a:blip>
          <a:stretch>
            <a:fillRect/>
          </a:stretch>
        </p:blipFill>
        <p:spPr>
          <a:xfrm>
            <a:off x="1270200" y="4036475"/>
            <a:ext cx="1038600" cy="1038600"/>
          </a:xfrm>
          <a:prstGeom prst="rect">
            <a:avLst/>
          </a:prstGeom>
          <a:noFill/>
          <a:ln>
            <a:noFill/>
          </a:ln>
        </p:spPr>
      </p:pic>
      <p:sp>
        <p:nvSpPr>
          <p:cNvPr id="542" name="Google Shape;542;p40"/>
          <p:cNvSpPr/>
          <p:nvPr/>
        </p:nvSpPr>
        <p:spPr>
          <a:xfrm>
            <a:off x="757925" y="3278675"/>
            <a:ext cx="1193100" cy="757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0"/>
          <p:cNvSpPr/>
          <p:nvPr/>
        </p:nvSpPr>
        <p:spPr>
          <a:xfrm>
            <a:off x="919388" y="2200775"/>
            <a:ext cx="870175" cy="76492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Raw data</a:t>
            </a:r>
            <a:endParaRPr/>
          </a:p>
        </p:txBody>
      </p:sp>
      <p:sp>
        <p:nvSpPr>
          <p:cNvPr id="544" name="Google Shape;544;p40"/>
          <p:cNvSpPr/>
          <p:nvPr/>
        </p:nvSpPr>
        <p:spPr>
          <a:xfrm>
            <a:off x="3280700" y="2136700"/>
            <a:ext cx="1038600" cy="75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Cleaning code</a:t>
            </a:r>
            <a:endParaRPr sz="1000">
              <a:latin typeface="Courier New"/>
              <a:ea typeface="Courier New"/>
              <a:cs typeface="Courier New"/>
              <a:sym typeface="Courier New"/>
            </a:endParaRPr>
          </a:p>
        </p:txBody>
      </p:sp>
      <p:sp>
        <p:nvSpPr>
          <p:cNvPr id="545" name="Google Shape;545;p40"/>
          <p:cNvSpPr/>
          <p:nvPr/>
        </p:nvSpPr>
        <p:spPr>
          <a:xfrm>
            <a:off x="4492838" y="2177775"/>
            <a:ext cx="870175" cy="76492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Analysis data</a:t>
            </a:r>
            <a:endParaRPr/>
          </a:p>
        </p:txBody>
      </p:sp>
      <p:sp>
        <p:nvSpPr>
          <p:cNvPr id="546" name="Google Shape;546;p40"/>
          <p:cNvSpPr/>
          <p:nvPr/>
        </p:nvSpPr>
        <p:spPr>
          <a:xfrm>
            <a:off x="5692775" y="2192838"/>
            <a:ext cx="1038600" cy="75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Analysis code</a:t>
            </a:r>
            <a:endParaRPr sz="1000">
              <a:latin typeface="Courier New"/>
              <a:ea typeface="Courier New"/>
              <a:cs typeface="Courier New"/>
              <a:sym typeface="Courier New"/>
            </a:endParaRPr>
          </a:p>
        </p:txBody>
      </p:sp>
      <p:pic>
        <p:nvPicPr>
          <p:cNvPr id="547" name="Google Shape;547;p40"/>
          <p:cNvPicPr preferRelativeResize="0"/>
          <p:nvPr/>
        </p:nvPicPr>
        <p:blipFill>
          <a:blip r:embed="rId5">
            <a:alphaModFix/>
          </a:blip>
          <a:stretch>
            <a:fillRect/>
          </a:stretch>
        </p:blipFill>
        <p:spPr>
          <a:xfrm>
            <a:off x="6786075" y="3407800"/>
            <a:ext cx="1597100" cy="1597100"/>
          </a:xfrm>
          <a:prstGeom prst="rect">
            <a:avLst/>
          </a:prstGeom>
          <a:noFill/>
          <a:ln>
            <a:noFill/>
          </a:ln>
        </p:spPr>
      </p:pic>
      <p:pic>
        <p:nvPicPr>
          <p:cNvPr id="548" name="Google Shape;548;p40"/>
          <p:cNvPicPr preferRelativeResize="0"/>
          <p:nvPr/>
        </p:nvPicPr>
        <p:blipFill>
          <a:blip r:embed="rId6">
            <a:alphaModFix/>
          </a:blip>
          <a:stretch>
            <a:fillRect/>
          </a:stretch>
        </p:blipFill>
        <p:spPr>
          <a:xfrm>
            <a:off x="6786075" y="2136659"/>
            <a:ext cx="870175" cy="870175"/>
          </a:xfrm>
          <a:prstGeom prst="rect">
            <a:avLst/>
          </a:prstGeom>
          <a:noFill/>
          <a:ln>
            <a:noFill/>
          </a:ln>
        </p:spPr>
      </p:pic>
      <p:sp>
        <p:nvSpPr>
          <p:cNvPr id="549" name="Google Shape;549;p40"/>
          <p:cNvSpPr txBox="1"/>
          <p:nvPr/>
        </p:nvSpPr>
        <p:spPr>
          <a:xfrm>
            <a:off x="6386050" y="4813475"/>
            <a:ext cx="2659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rgbClr val="CCCCCC"/>
                </a:solidFill>
              </a:rPr>
              <a:t>Table icon by Manglayang studio from the Noun Project</a:t>
            </a:r>
            <a:endParaRPr sz="500">
              <a:solidFill>
                <a:srgbClr val="CCCCCC"/>
              </a:solidFill>
            </a:endParaRPr>
          </a:p>
        </p:txBody>
      </p:sp>
      <p:pic>
        <p:nvPicPr>
          <p:cNvPr id="550" name="Google Shape;550;p40"/>
          <p:cNvPicPr preferRelativeResize="0"/>
          <p:nvPr/>
        </p:nvPicPr>
        <p:blipFill>
          <a:blip r:embed="rId7">
            <a:alphaModFix/>
          </a:blip>
          <a:stretch>
            <a:fillRect/>
          </a:stretch>
        </p:blipFill>
        <p:spPr>
          <a:xfrm>
            <a:off x="7760077" y="2273885"/>
            <a:ext cx="584020" cy="572700"/>
          </a:xfrm>
          <a:prstGeom prst="rect">
            <a:avLst/>
          </a:prstGeom>
          <a:noFill/>
          <a:ln>
            <a:noFill/>
          </a:ln>
        </p:spPr>
      </p:pic>
      <p:sp>
        <p:nvSpPr>
          <p:cNvPr id="551" name="Google Shape;551;p40"/>
          <p:cNvSpPr/>
          <p:nvPr/>
        </p:nvSpPr>
        <p:spPr>
          <a:xfrm>
            <a:off x="7165025" y="3017600"/>
            <a:ext cx="870300" cy="526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0"/>
          <p:cNvSpPr/>
          <p:nvPr/>
        </p:nvSpPr>
        <p:spPr>
          <a:xfrm>
            <a:off x="533350" y="2105300"/>
            <a:ext cx="8203500" cy="1038600"/>
          </a:xfrm>
          <a:prstGeom prst="rect">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Basic research pipeline</a:t>
            </a:r>
            <a:endParaRPr/>
          </a:p>
        </p:txBody>
      </p:sp>
      <p:pic>
        <p:nvPicPr>
          <p:cNvPr id="558" name="Google Shape;558;p41"/>
          <p:cNvPicPr preferRelativeResize="0"/>
          <p:nvPr/>
        </p:nvPicPr>
        <p:blipFill>
          <a:blip r:embed="rId3">
            <a:alphaModFix/>
          </a:blip>
          <a:stretch>
            <a:fillRect/>
          </a:stretch>
        </p:blipFill>
        <p:spPr>
          <a:xfrm>
            <a:off x="343875" y="4148750"/>
            <a:ext cx="926325" cy="926325"/>
          </a:xfrm>
          <a:prstGeom prst="rect">
            <a:avLst/>
          </a:prstGeom>
          <a:noFill/>
          <a:ln>
            <a:noFill/>
          </a:ln>
        </p:spPr>
      </p:pic>
      <p:pic>
        <p:nvPicPr>
          <p:cNvPr id="559" name="Google Shape;559;p41"/>
          <p:cNvPicPr preferRelativeResize="0"/>
          <p:nvPr/>
        </p:nvPicPr>
        <p:blipFill>
          <a:blip r:embed="rId4">
            <a:alphaModFix/>
          </a:blip>
          <a:stretch>
            <a:fillRect/>
          </a:stretch>
        </p:blipFill>
        <p:spPr>
          <a:xfrm>
            <a:off x="1270200" y="4036475"/>
            <a:ext cx="1038600" cy="1038600"/>
          </a:xfrm>
          <a:prstGeom prst="rect">
            <a:avLst/>
          </a:prstGeom>
          <a:noFill/>
          <a:ln>
            <a:noFill/>
          </a:ln>
        </p:spPr>
      </p:pic>
      <p:sp>
        <p:nvSpPr>
          <p:cNvPr id="560" name="Google Shape;560;p41"/>
          <p:cNvSpPr/>
          <p:nvPr/>
        </p:nvSpPr>
        <p:spPr>
          <a:xfrm>
            <a:off x="757925" y="3278675"/>
            <a:ext cx="1193100" cy="757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1"/>
          <p:cNvSpPr/>
          <p:nvPr/>
        </p:nvSpPr>
        <p:spPr>
          <a:xfrm>
            <a:off x="919388" y="2200775"/>
            <a:ext cx="870175" cy="76492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Raw data</a:t>
            </a:r>
            <a:endParaRPr/>
          </a:p>
        </p:txBody>
      </p:sp>
      <p:sp>
        <p:nvSpPr>
          <p:cNvPr id="562" name="Google Shape;562;p41"/>
          <p:cNvSpPr/>
          <p:nvPr/>
        </p:nvSpPr>
        <p:spPr>
          <a:xfrm>
            <a:off x="3280700" y="2136700"/>
            <a:ext cx="1038600" cy="75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Cleaning code</a:t>
            </a:r>
            <a:endParaRPr sz="1000">
              <a:latin typeface="Courier New"/>
              <a:ea typeface="Courier New"/>
              <a:cs typeface="Courier New"/>
              <a:sym typeface="Courier New"/>
            </a:endParaRPr>
          </a:p>
        </p:txBody>
      </p:sp>
      <p:sp>
        <p:nvSpPr>
          <p:cNvPr id="563" name="Google Shape;563;p41"/>
          <p:cNvSpPr/>
          <p:nvPr/>
        </p:nvSpPr>
        <p:spPr>
          <a:xfrm>
            <a:off x="4492838" y="2177775"/>
            <a:ext cx="870175" cy="76492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Analysis data</a:t>
            </a:r>
            <a:endParaRPr/>
          </a:p>
        </p:txBody>
      </p:sp>
      <p:sp>
        <p:nvSpPr>
          <p:cNvPr id="564" name="Google Shape;564;p41"/>
          <p:cNvSpPr/>
          <p:nvPr/>
        </p:nvSpPr>
        <p:spPr>
          <a:xfrm>
            <a:off x="5692775" y="2192838"/>
            <a:ext cx="1038600" cy="75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Analysis code</a:t>
            </a:r>
            <a:endParaRPr sz="1000">
              <a:latin typeface="Courier New"/>
              <a:ea typeface="Courier New"/>
              <a:cs typeface="Courier New"/>
              <a:sym typeface="Courier New"/>
            </a:endParaRPr>
          </a:p>
        </p:txBody>
      </p:sp>
      <p:pic>
        <p:nvPicPr>
          <p:cNvPr id="565" name="Google Shape;565;p41"/>
          <p:cNvPicPr preferRelativeResize="0"/>
          <p:nvPr/>
        </p:nvPicPr>
        <p:blipFill>
          <a:blip r:embed="rId5">
            <a:alphaModFix/>
          </a:blip>
          <a:stretch>
            <a:fillRect/>
          </a:stretch>
        </p:blipFill>
        <p:spPr>
          <a:xfrm>
            <a:off x="6786075" y="3407800"/>
            <a:ext cx="1597100" cy="1597100"/>
          </a:xfrm>
          <a:prstGeom prst="rect">
            <a:avLst/>
          </a:prstGeom>
          <a:noFill/>
          <a:ln>
            <a:noFill/>
          </a:ln>
        </p:spPr>
      </p:pic>
      <p:pic>
        <p:nvPicPr>
          <p:cNvPr id="566" name="Google Shape;566;p41"/>
          <p:cNvPicPr preferRelativeResize="0"/>
          <p:nvPr/>
        </p:nvPicPr>
        <p:blipFill>
          <a:blip r:embed="rId6">
            <a:alphaModFix/>
          </a:blip>
          <a:stretch>
            <a:fillRect/>
          </a:stretch>
        </p:blipFill>
        <p:spPr>
          <a:xfrm>
            <a:off x="6786075" y="2136659"/>
            <a:ext cx="870175" cy="870175"/>
          </a:xfrm>
          <a:prstGeom prst="rect">
            <a:avLst/>
          </a:prstGeom>
          <a:noFill/>
          <a:ln>
            <a:noFill/>
          </a:ln>
        </p:spPr>
      </p:pic>
      <p:sp>
        <p:nvSpPr>
          <p:cNvPr id="567" name="Google Shape;567;p41"/>
          <p:cNvSpPr txBox="1"/>
          <p:nvPr/>
        </p:nvSpPr>
        <p:spPr>
          <a:xfrm>
            <a:off x="6386050" y="4813475"/>
            <a:ext cx="2659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rgbClr val="CCCCCC"/>
                </a:solidFill>
              </a:rPr>
              <a:t>Table icon by Manglayang studio from the Noun Project</a:t>
            </a:r>
            <a:endParaRPr sz="500">
              <a:solidFill>
                <a:srgbClr val="CCCCCC"/>
              </a:solidFill>
            </a:endParaRPr>
          </a:p>
        </p:txBody>
      </p:sp>
      <p:pic>
        <p:nvPicPr>
          <p:cNvPr id="568" name="Google Shape;568;p41"/>
          <p:cNvPicPr preferRelativeResize="0"/>
          <p:nvPr/>
        </p:nvPicPr>
        <p:blipFill>
          <a:blip r:embed="rId7">
            <a:alphaModFix/>
          </a:blip>
          <a:stretch>
            <a:fillRect/>
          </a:stretch>
        </p:blipFill>
        <p:spPr>
          <a:xfrm>
            <a:off x="7760077" y="2273885"/>
            <a:ext cx="584020" cy="572700"/>
          </a:xfrm>
          <a:prstGeom prst="rect">
            <a:avLst/>
          </a:prstGeom>
          <a:noFill/>
          <a:ln>
            <a:noFill/>
          </a:ln>
        </p:spPr>
      </p:pic>
      <p:sp>
        <p:nvSpPr>
          <p:cNvPr id="569" name="Google Shape;569;p41"/>
          <p:cNvSpPr/>
          <p:nvPr/>
        </p:nvSpPr>
        <p:spPr>
          <a:xfrm>
            <a:off x="7165025" y="3017600"/>
            <a:ext cx="870300" cy="526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1"/>
          <p:cNvSpPr/>
          <p:nvPr/>
        </p:nvSpPr>
        <p:spPr>
          <a:xfrm>
            <a:off x="533350" y="2105300"/>
            <a:ext cx="8203500" cy="1038600"/>
          </a:xfrm>
          <a:prstGeom prst="rect">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1"/>
          <p:cNvSpPr txBox="1"/>
          <p:nvPr/>
        </p:nvSpPr>
        <p:spPr>
          <a:xfrm>
            <a:off x="694775" y="1614075"/>
            <a:ext cx="1424700" cy="400200"/>
          </a:xfrm>
          <a:prstGeom prst="rect">
            <a:avLst/>
          </a:prstGeom>
          <a:no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xyz.sqldb</a:t>
            </a:r>
            <a:endParaRPr b="1">
              <a:solidFill>
                <a:srgbClr val="0000FF"/>
              </a:solidFill>
              <a:latin typeface="Courier New"/>
              <a:ea typeface="Courier New"/>
              <a:cs typeface="Courier New"/>
              <a:sym typeface="Courier New"/>
            </a:endParaRPr>
          </a:p>
        </p:txBody>
      </p:sp>
      <p:sp>
        <p:nvSpPr>
          <p:cNvPr id="572" name="Google Shape;572;p41"/>
          <p:cNvSpPr txBox="1"/>
          <p:nvPr/>
        </p:nvSpPr>
        <p:spPr>
          <a:xfrm>
            <a:off x="2180550" y="1129850"/>
            <a:ext cx="1424700" cy="354000"/>
          </a:xfrm>
          <a:prstGeom prst="rect">
            <a:avLst/>
          </a:prstGeom>
          <a:no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01_extract.sql</a:t>
            </a:r>
            <a:endParaRPr b="1" sz="1100">
              <a:solidFill>
                <a:srgbClr val="9900FF"/>
              </a:solidFill>
              <a:latin typeface="Courier New"/>
              <a:ea typeface="Courier New"/>
              <a:cs typeface="Courier New"/>
              <a:sym typeface="Courier New"/>
            </a:endParaRPr>
          </a:p>
        </p:txBody>
      </p:sp>
      <p:sp>
        <p:nvSpPr>
          <p:cNvPr id="573" name="Google Shape;573;p41"/>
          <p:cNvSpPr txBox="1"/>
          <p:nvPr/>
        </p:nvSpPr>
        <p:spPr>
          <a:xfrm>
            <a:off x="2250725" y="1429625"/>
            <a:ext cx="1424700" cy="3540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02_clean.py</a:t>
            </a:r>
            <a:endParaRPr b="1" sz="1100">
              <a:solidFill>
                <a:srgbClr val="9900FF"/>
              </a:solidFill>
              <a:latin typeface="Courier New"/>
              <a:ea typeface="Courier New"/>
              <a:cs typeface="Courier New"/>
              <a:sym typeface="Courier New"/>
            </a:endParaRPr>
          </a:p>
        </p:txBody>
      </p:sp>
      <p:sp>
        <p:nvSpPr>
          <p:cNvPr id="574" name="Google Shape;574;p41"/>
          <p:cNvSpPr txBox="1"/>
          <p:nvPr/>
        </p:nvSpPr>
        <p:spPr>
          <a:xfrm>
            <a:off x="2368025" y="1716200"/>
            <a:ext cx="1424700" cy="3540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03_export.py</a:t>
            </a:r>
            <a:endParaRPr b="1" sz="1100">
              <a:solidFill>
                <a:srgbClr val="9900FF"/>
              </a:solidFill>
              <a:latin typeface="Courier New"/>
              <a:ea typeface="Courier New"/>
              <a:cs typeface="Courier New"/>
              <a:sym typeface="Courier New"/>
            </a:endParaRPr>
          </a:p>
        </p:txBody>
      </p:sp>
      <p:sp>
        <p:nvSpPr>
          <p:cNvPr id="575" name="Google Shape;575;p41"/>
          <p:cNvSpPr txBox="1"/>
          <p:nvPr/>
        </p:nvSpPr>
        <p:spPr>
          <a:xfrm>
            <a:off x="4089325" y="1614075"/>
            <a:ext cx="1424700" cy="400200"/>
          </a:xfrm>
          <a:prstGeom prst="rect">
            <a:avLst/>
          </a:prstGeom>
          <a:no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project.dta</a:t>
            </a:r>
            <a:endParaRPr b="1">
              <a:solidFill>
                <a:srgbClr val="0000FF"/>
              </a:solidFill>
              <a:latin typeface="Courier New"/>
              <a:ea typeface="Courier New"/>
              <a:cs typeface="Courier New"/>
              <a:sym typeface="Courier New"/>
            </a:endParaRPr>
          </a:p>
        </p:txBody>
      </p:sp>
      <p:sp>
        <p:nvSpPr>
          <p:cNvPr id="576" name="Google Shape;576;p41"/>
          <p:cNvSpPr txBox="1"/>
          <p:nvPr/>
        </p:nvSpPr>
        <p:spPr>
          <a:xfrm>
            <a:off x="5617200" y="1075625"/>
            <a:ext cx="1424700" cy="354000"/>
          </a:xfrm>
          <a:prstGeom prst="rect">
            <a:avLst/>
          </a:prstGeom>
          <a:no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04_table1.do</a:t>
            </a:r>
            <a:endParaRPr b="1" sz="1100">
              <a:solidFill>
                <a:srgbClr val="9900FF"/>
              </a:solidFill>
              <a:latin typeface="Courier New"/>
              <a:ea typeface="Courier New"/>
              <a:cs typeface="Courier New"/>
              <a:sym typeface="Courier New"/>
            </a:endParaRPr>
          </a:p>
        </p:txBody>
      </p:sp>
      <p:sp>
        <p:nvSpPr>
          <p:cNvPr id="577" name="Google Shape;577;p41"/>
          <p:cNvSpPr txBox="1"/>
          <p:nvPr/>
        </p:nvSpPr>
        <p:spPr>
          <a:xfrm>
            <a:off x="5776600" y="1362200"/>
            <a:ext cx="1424700" cy="3540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05_figures.do</a:t>
            </a:r>
            <a:endParaRPr b="1" sz="1100">
              <a:solidFill>
                <a:srgbClr val="9900FF"/>
              </a:solidFill>
              <a:latin typeface="Courier New"/>
              <a:ea typeface="Courier New"/>
              <a:cs typeface="Courier New"/>
              <a:sym typeface="Courier New"/>
            </a:endParaRPr>
          </a:p>
        </p:txBody>
      </p:sp>
      <p:sp>
        <p:nvSpPr>
          <p:cNvPr id="578" name="Google Shape;578;p41"/>
          <p:cNvSpPr txBox="1"/>
          <p:nvPr/>
        </p:nvSpPr>
        <p:spPr>
          <a:xfrm>
            <a:off x="5927925" y="1634238"/>
            <a:ext cx="1424700" cy="3540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06_appendix.do</a:t>
            </a:r>
            <a:endParaRPr b="1" sz="1100">
              <a:solidFill>
                <a:srgbClr val="9900FF"/>
              </a:solidFill>
              <a:latin typeface="Courier New"/>
              <a:ea typeface="Courier New"/>
              <a:cs typeface="Courier New"/>
              <a:sym typeface="Courier New"/>
            </a:endParaRPr>
          </a:p>
        </p:txBody>
      </p:sp>
      <p:sp>
        <p:nvSpPr>
          <p:cNvPr id="579" name="Google Shape;579;p41"/>
          <p:cNvSpPr txBox="1"/>
          <p:nvPr/>
        </p:nvSpPr>
        <p:spPr>
          <a:xfrm>
            <a:off x="7407600" y="1017725"/>
            <a:ext cx="1424700" cy="400200"/>
          </a:xfrm>
          <a:prstGeom prst="rect">
            <a:avLst/>
          </a:prstGeom>
          <a:no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figure</a:t>
            </a:r>
            <a:r>
              <a:rPr b="1" lang="en">
                <a:solidFill>
                  <a:srgbClr val="0000FF"/>
                </a:solidFill>
                <a:latin typeface="Courier New"/>
                <a:ea typeface="Courier New"/>
                <a:cs typeface="Courier New"/>
                <a:sym typeface="Courier New"/>
              </a:rPr>
              <a:t>.png</a:t>
            </a:r>
            <a:endParaRPr b="1">
              <a:solidFill>
                <a:srgbClr val="0000FF"/>
              </a:solidFill>
              <a:latin typeface="Courier New"/>
              <a:ea typeface="Courier New"/>
              <a:cs typeface="Courier New"/>
              <a:sym typeface="Courier New"/>
            </a:endParaRPr>
          </a:p>
        </p:txBody>
      </p:sp>
      <p:sp>
        <p:nvSpPr>
          <p:cNvPr id="580" name="Google Shape;580;p41"/>
          <p:cNvSpPr txBox="1"/>
          <p:nvPr/>
        </p:nvSpPr>
        <p:spPr>
          <a:xfrm>
            <a:off x="7567000" y="1377088"/>
            <a:ext cx="1424700" cy="400200"/>
          </a:xfrm>
          <a:prstGeom prst="rect">
            <a:avLst/>
          </a:prstGeom>
          <a:solidFill>
            <a:schemeClr val="lt1"/>
          </a:solid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table1</a:t>
            </a:r>
            <a:r>
              <a:rPr b="1" lang="en">
                <a:solidFill>
                  <a:srgbClr val="0000FF"/>
                </a:solidFill>
                <a:latin typeface="Courier New"/>
                <a:ea typeface="Courier New"/>
                <a:cs typeface="Courier New"/>
                <a:sym typeface="Courier New"/>
              </a:rPr>
              <a:t>.csv</a:t>
            </a:r>
            <a:endParaRPr b="1">
              <a:solidFill>
                <a:srgbClr val="0000FF"/>
              </a:solidFill>
              <a:latin typeface="Courier New"/>
              <a:ea typeface="Courier New"/>
              <a:cs typeface="Courier New"/>
              <a:sym typeface="Courier New"/>
            </a:endParaRPr>
          </a:p>
        </p:txBody>
      </p:sp>
      <p:sp>
        <p:nvSpPr>
          <p:cNvPr id="581" name="Google Shape;581;p41"/>
          <p:cNvSpPr txBox="1"/>
          <p:nvPr/>
        </p:nvSpPr>
        <p:spPr>
          <a:xfrm>
            <a:off x="8035325" y="3436350"/>
            <a:ext cx="1149600" cy="3387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rgbClr val="9900FF"/>
                </a:solidFill>
                <a:latin typeface="Courier New"/>
                <a:ea typeface="Courier New"/>
                <a:cs typeface="Courier New"/>
                <a:sym typeface="Courier New"/>
              </a:rPr>
              <a:t>10_paper.tex</a:t>
            </a:r>
            <a:endParaRPr b="1" sz="1000">
              <a:solidFill>
                <a:srgbClr val="9900FF"/>
              </a:solidFill>
              <a:latin typeface="Courier New"/>
              <a:ea typeface="Courier New"/>
              <a:cs typeface="Courier New"/>
              <a:sym typeface="Courier New"/>
            </a:endParaRPr>
          </a:p>
        </p:txBody>
      </p:sp>
      <p:sp>
        <p:nvSpPr>
          <p:cNvPr id="582" name="Google Shape;582;p41"/>
          <p:cNvSpPr txBox="1"/>
          <p:nvPr/>
        </p:nvSpPr>
        <p:spPr>
          <a:xfrm>
            <a:off x="7760225" y="4094150"/>
            <a:ext cx="1424700" cy="400200"/>
          </a:xfrm>
          <a:prstGeom prst="rect">
            <a:avLst/>
          </a:prstGeom>
          <a:solidFill>
            <a:schemeClr val="lt1"/>
          </a:solid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paper.pdf</a:t>
            </a:r>
            <a:endParaRPr b="1">
              <a:solidFill>
                <a:srgbClr val="0000FF"/>
              </a:solidFill>
              <a:latin typeface="Courier New"/>
              <a:ea typeface="Courier New"/>
              <a:cs typeface="Courier New"/>
              <a:sym typeface="Courier Ne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elements</a:t>
            </a:r>
            <a:endParaRPr/>
          </a:p>
        </p:txBody>
      </p:sp>
      <p:pic>
        <p:nvPicPr>
          <p:cNvPr id="71" name="Google Shape;71;p15"/>
          <p:cNvPicPr preferRelativeResize="0"/>
          <p:nvPr/>
        </p:nvPicPr>
        <p:blipFill>
          <a:blip r:embed="rId3">
            <a:alphaModFix/>
          </a:blip>
          <a:stretch>
            <a:fillRect/>
          </a:stretch>
        </p:blipFill>
        <p:spPr>
          <a:xfrm>
            <a:off x="152400" y="1170125"/>
            <a:ext cx="8820150" cy="1419225"/>
          </a:xfrm>
          <a:prstGeom prst="rect">
            <a:avLst/>
          </a:prstGeom>
          <a:noFill/>
          <a:ln>
            <a:noFill/>
          </a:ln>
        </p:spPr>
      </p:pic>
      <p:pic>
        <p:nvPicPr>
          <p:cNvPr id="72" name="Google Shape;72;p15"/>
          <p:cNvPicPr preferRelativeResize="0"/>
          <p:nvPr/>
        </p:nvPicPr>
        <p:blipFill>
          <a:blip r:embed="rId4">
            <a:alphaModFix/>
          </a:blip>
          <a:stretch>
            <a:fillRect/>
          </a:stretch>
        </p:blipFill>
        <p:spPr>
          <a:xfrm>
            <a:off x="152400" y="2741750"/>
            <a:ext cx="8610600" cy="1905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Basic research pipeline</a:t>
            </a:r>
            <a:endParaRPr/>
          </a:p>
        </p:txBody>
      </p:sp>
      <p:pic>
        <p:nvPicPr>
          <p:cNvPr id="588" name="Google Shape;588;p42"/>
          <p:cNvPicPr preferRelativeResize="0"/>
          <p:nvPr/>
        </p:nvPicPr>
        <p:blipFill>
          <a:blip r:embed="rId3">
            <a:alphaModFix/>
          </a:blip>
          <a:stretch>
            <a:fillRect/>
          </a:stretch>
        </p:blipFill>
        <p:spPr>
          <a:xfrm>
            <a:off x="343875" y="4148750"/>
            <a:ext cx="926325" cy="926325"/>
          </a:xfrm>
          <a:prstGeom prst="rect">
            <a:avLst/>
          </a:prstGeom>
          <a:noFill/>
          <a:ln>
            <a:noFill/>
          </a:ln>
        </p:spPr>
      </p:pic>
      <p:pic>
        <p:nvPicPr>
          <p:cNvPr id="589" name="Google Shape;589;p42"/>
          <p:cNvPicPr preferRelativeResize="0"/>
          <p:nvPr/>
        </p:nvPicPr>
        <p:blipFill>
          <a:blip r:embed="rId4">
            <a:alphaModFix/>
          </a:blip>
          <a:stretch>
            <a:fillRect/>
          </a:stretch>
        </p:blipFill>
        <p:spPr>
          <a:xfrm>
            <a:off x="1270200" y="4036475"/>
            <a:ext cx="1038600" cy="1038600"/>
          </a:xfrm>
          <a:prstGeom prst="rect">
            <a:avLst/>
          </a:prstGeom>
          <a:noFill/>
          <a:ln>
            <a:noFill/>
          </a:ln>
        </p:spPr>
      </p:pic>
      <p:sp>
        <p:nvSpPr>
          <p:cNvPr id="590" name="Google Shape;590;p42"/>
          <p:cNvSpPr/>
          <p:nvPr/>
        </p:nvSpPr>
        <p:spPr>
          <a:xfrm>
            <a:off x="919388" y="2200775"/>
            <a:ext cx="870175" cy="76492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Raw data</a:t>
            </a:r>
            <a:endParaRPr/>
          </a:p>
        </p:txBody>
      </p:sp>
      <p:sp>
        <p:nvSpPr>
          <p:cNvPr id="591" name="Google Shape;591;p42"/>
          <p:cNvSpPr/>
          <p:nvPr/>
        </p:nvSpPr>
        <p:spPr>
          <a:xfrm>
            <a:off x="3280700" y="2136700"/>
            <a:ext cx="1038600" cy="75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Cleaning code</a:t>
            </a:r>
            <a:endParaRPr sz="1000">
              <a:latin typeface="Courier New"/>
              <a:ea typeface="Courier New"/>
              <a:cs typeface="Courier New"/>
              <a:sym typeface="Courier New"/>
            </a:endParaRPr>
          </a:p>
        </p:txBody>
      </p:sp>
      <p:sp>
        <p:nvSpPr>
          <p:cNvPr id="592" name="Google Shape;592;p42"/>
          <p:cNvSpPr/>
          <p:nvPr/>
        </p:nvSpPr>
        <p:spPr>
          <a:xfrm>
            <a:off x="4492838" y="2177775"/>
            <a:ext cx="870175" cy="76492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Analysis data</a:t>
            </a:r>
            <a:endParaRPr/>
          </a:p>
        </p:txBody>
      </p:sp>
      <p:sp>
        <p:nvSpPr>
          <p:cNvPr id="593" name="Google Shape;593;p42"/>
          <p:cNvSpPr/>
          <p:nvPr/>
        </p:nvSpPr>
        <p:spPr>
          <a:xfrm>
            <a:off x="5692775" y="2192838"/>
            <a:ext cx="1038600" cy="75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Analysis code</a:t>
            </a:r>
            <a:endParaRPr sz="1000">
              <a:latin typeface="Courier New"/>
              <a:ea typeface="Courier New"/>
              <a:cs typeface="Courier New"/>
              <a:sym typeface="Courier New"/>
            </a:endParaRPr>
          </a:p>
        </p:txBody>
      </p:sp>
      <p:pic>
        <p:nvPicPr>
          <p:cNvPr id="594" name="Google Shape;594;p42"/>
          <p:cNvPicPr preferRelativeResize="0"/>
          <p:nvPr/>
        </p:nvPicPr>
        <p:blipFill>
          <a:blip r:embed="rId5">
            <a:alphaModFix/>
          </a:blip>
          <a:stretch>
            <a:fillRect/>
          </a:stretch>
        </p:blipFill>
        <p:spPr>
          <a:xfrm>
            <a:off x="6786075" y="3407800"/>
            <a:ext cx="1597100" cy="1597100"/>
          </a:xfrm>
          <a:prstGeom prst="rect">
            <a:avLst/>
          </a:prstGeom>
          <a:noFill/>
          <a:ln>
            <a:noFill/>
          </a:ln>
        </p:spPr>
      </p:pic>
      <p:pic>
        <p:nvPicPr>
          <p:cNvPr id="595" name="Google Shape;595;p42"/>
          <p:cNvPicPr preferRelativeResize="0"/>
          <p:nvPr/>
        </p:nvPicPr>
        <p:blipFill>
          <a:blip r:embed="rId6">
            <a:alphaModFix/>
          </a:blip>
          <a:stretch>
            <a:fillRect/>
          </a:stretch>
        </p:blipFill>
        <p:spPr>
          <a:xfrm>
            <a:off x="6786075" y="2136659"/>
            <a:ext cx="870175" cy="870175"/>
          </a:xfrm>
          <a:prstGeom prst="rect">
            <a:avLst/>
          </a:prstGeom>
          <a:noFill/>
          <a:ln>
            <a:noFill/>
          </a:ln>
        </p:spPr>
      </p:pic>
      <p:sp>
        <p:nvSpPr>
          <p:cNvPr id="596" name="Google Shape;596;p42"/>
          <p:cNvSpPr txBox="1"/>
          <p:nvPr/>
        </p:nvSpPr>
        <p:spPr>
          <a:xfrm>
            <a:off x="6386050" y="4813475"/>
            <a:ext cx="2659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rgbClr val="CCCCCC"/>
                </a:solidFill>
              </a:rPr>
              <a:t>Table icon by Manglayang studio from the Noun Project</a:t>
            </a:r>
            <a:endParaRPr sz="500">
              <a:solidFill>
                <a:srgbClr val="CCCCCC"/>
              </a:solidFill>
            </a:endParaRPr>
          </a:p>
        </p:txBody>
      </p:sp>
      <p:pic>
        <p:nvPicPr>
          <p:cNvPr id="597" name="Google Shape;597;p42"/>
          <p:cNvPicPr preferRelativeResize="0"/>
          <p:nvPr/>
        </p:nvPicPr>
        <p:blipFill>
          <a:blip r:embed="rId7">
            <a:alphaModFix/>
          </a:blip>
          <a:stretch>
            <a:fillRect/>
          </a:stretch>
        </p:blipFill>
        <p:spPr>
          <a:xfrm>
            <a:off x="7760077" y="2273885"/>
            <a:ext cx="584020" cy="572700"/>
          </a:xfrm>
          <a:prstGeom prst="rect">
            <a:avLst/>
          </a:prstGeom>
          <a:noFill/>
          <a:ln>
            <a:noFill/>
          </a:ln>
        </p:spPr>
      </p:pic>
      <p:sp>
        <p:nvSpPr>
          <p:cNvPr id="598" name="Google Shape;598;p42"/>
          <p:cNvSpPr/>
          <p:nvPr/>
        </p:nvSpPr>
        <p:spPr>
          <a:xfrm>
            <a:off x="7165025" y="3017600"/>
            <a:ext cx="870300" cy="526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2"/>
          <p:cNvSpPr/>
          <p:nvPr/>
        </p:nvSpPr>
        <p:spPr>
          <a:xfrm>
            <a:off x="533350" y="2105300"/>
            <a:ext cx="8203500" cy="1038600"/>
          </a:xfrm>
          <a:prstGeom prst="rect">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2"/>
          <p:cNvSpPr txBox="1"/>
          <p:nvPr/>
        </p:nvSpPr>
        <p:spPr>
          <a:xfrm>
            <a:off x="694775" y="1614075"/>
            <a:ext cx="1424700" cy="400200"/>
          </a:xfrm>
          <a:prstGeom prst="rect">
            <a:avLst/>
          </a:prstGeom>
          <a:no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xyz.sqldb</a:t>
            </a:r>
            <a:endParaRPr b="1">
              <a:solidFill>
                <a:srgbClr val="0000FF"/>
              </a:solidFill>
              <a:latin typeface="Courier New"/>
              <a:ea typeface="Courier New"/>
              <a:cs typeface="Courier New"/>
              <a:sym typeface="Courier New"/>
            </a:endParaRPr>
          </a:p>
        </p:txBody>
      </p:sp>
      <p:sp>
        <p:nvSpPr>
          <p:cNvPr id="601" name="Google Shape;601;p42"/>
          <p:cNvSpPr txBox="1"/>
          <p:nvPr/>
        </p:nvSpPr>
        <p:spPr>
          <a:xfrm>
            <a:off x="4319300" y="1218775"/>
            <a:ext cx="1149600" cy="3387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rgbClr val="9900FF"/>
                </a:solidFill>
                <a:latin typeface="Courier New"/>
                <a:ea typeface="Courier New"/>
                <a:cs typeface="Courier New"/>
                <a:sym typeface="Courier New"/>
              </a:rPr>
              <a:t>paper.ipnyb</a:t>
            </a:r>
            <a:endParaRPr b="1" sz="1000">
              <a:solidFill>
                <a:srgbClr val="9900FF"/>
              </a:solidFill>
              <a:latin typeface="Courier New"/>
              <a:ea typeface="Courier New"/>
              <a:cs typeface="Courier New"/>
              <a:sym typeface="Courier New"/>
            </a:endParaRPr>
          </a:p>
        </p:txBody>
      </p:sp>
      <p:sp>
        <p:nvSpPr>
          <p:cNvPr id="602" name="Google Shape;602;p42"/>
          <p:cNvSpPr txBox="1"/>
          <p:nvPr/>
        </p:nvSpPr>
        <p:spPr>
          <a:xfrm>
            <a:off x="7760225" y="4094150"/>
            <a:ext cx="1424700" cy="400200"/>
          </a:xfrm>
          <a:prstGeom prst="rect">
            <a:avLst/>
          </a:prstGeom>
          <a:solidFill>
            <a:schemeClr val="lt1"/>
          </a:solid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paper.pdf</a:t>
            </a:r>
            <a:endParaRPr b="1">
              <a:solidFill>
                <a:srgbClr val="0000FF"/>
              </a:solidFill>
              <a:latin typeface="Courier New"/>
              <a:ea typeface="Courier New"/>
              <a:cs typeface="Courier New"/>
              <a:sym typeface="Courier New"/>
            </a:endParaRPr>
          </a:p>
        </p:txBody>
      </p:sp>
      <p:cxnSp>
        <p:nvCxnSpPr>
          <p:cNvPr id="603" name="Google Shape;603;p42"/>
          <p:cNvCxnSpPr>
            <a:stCxn id="600" idx="3"/>
            <a:endCxn id="601" idx="1"/>
          </p:cNvCxnSpPr>
          <p:nvPr/>
        </p:nvCxnSpPr>
        <p:spPr>
          <a:xfrm flipH="1" rot="10800000">
            <a:off x="2119475" y="1388175"/>
            <a:ext cx="2199900" cy="426000"/>
          </a:xfrm>
          <a:prstGeom prst="straightConnector1">
            <a:avLst/>
          </a:prstGeom>
          <a:noFill/>
          <a:ln cap="flat" cmpd="sng" w="9525">
            <a:solidFill>
              <a:schemeClr val="dk2"/>
            </a:solidFill>
            <a:prstDash val="solid"/>
            <a:round/>
            <a:headEnd len="med" w="med" type="none"/>
            <a:tailEnd len="med" w="med" type="triangle"/>
          </a:ln>
        </p:spPr>
      </p:cxnSp>
      <p:cxnSp>
        <p:nvCxnSpPr>
          <p:cNvPr id="604" name="Google Shape;604;p42"/>
          <p:cNvCxnSpPr>
            <a:stCxn id="601" idx="3"/>
            <a:endCxn id="602" idx="0"/>
          </p:cNvCxnSpPr>
          <p:nvPr/>
        </p:nvCxnSpPr>
        <p:spPr>
          <a:xfrm>
            <a:off x="5468900" y="1388125"/>
            <a:ext cx="3003600" cy="2706000"/>
          </a:xfrm>
          <a:prstGeom prst="straightConnector1">
            <a:avLst/>
          </a:prstGeom>
          <a:noFill/>
          <a:ln cap="flat" cmpd="sng" w="9525">
            <a:solidFill>
              <a:schemeClr val="dk2"/>
            </a:solidFill>
            <a:prstDash val="solid"/>
            <a:round/>
            <a:headEnd len="med" w="med" type="none"/>
            <a:tailEnd len="med" w="med" type="triangle"/>
          </a:ln>
        </p:spPr>
      </p:cxnSp>
      <p:sp>
        <p:nvSpPr>
          <p:cNvPr id="605" name="Google Shape;605;p42"/>
          <p:cNvSpPr/>
          <p:nvPr/>
        </p:nvSpPr>
        <p:spPr>
          <a:xfrm>
            <a:off x="407025" y="2014075"/>
            <a:ext cx="8520600" cy="15297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2"/>
          <p:cNvSpPr/>
          <p:nvPr/>
        </p:nvSpPr>
        <p:spPr>
          <a:xfrm>
            <a:off x="757925" y="3278675"/>
            <a:ext cx="1193100" cy="757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Basic research pipeline</a:t>
            </a:r>
            <a:endParaRPr/>
          </a:p>
        </p:txBody>
      </p:sp>
      <p:pic>
        <p:nvPicPr>
          <p:cNvPr id="612" name="Google Shape;612;p43"/>
          <p:cNvPicPr preferRelativeResize="0"/>
          <p:nvPr/>
        </p:nvPicPr>
        <p:blipFill>
          <a:blip r:embed="rId3">
            <a:alphaModFix/>
          </a:blip>
          <a:stretch>
            <a:fillRect/>
          </a:stretch>
        </p:blipFill>
        <p:spPr>
          <a:xfrm>
            <a:off x="343875" y="4148750"/>
            <a:ext cx="926325" cy="926325"/>
          </a:xfrm>
          <a:prstGeom prst="rect">
            <a:avLst/>
          </a:prstGeom>
          <a:noFill/>
          <a:ln>
            <a:noFill/>
          </a:ln>
        </p:spPr>
      </p:pic>
      <p:pic>
        <p:nvPicPr>
          <p:cNvPr id="613" name="Google Shape;613;p43"/>
          <p:cNvPicPr preferRelativeResize="0"/>
          <p:nvPr/>
        </p:nvPicPr>
        <p:blipFill>
          <a:blip r:embed="rId4">
            <a:alphaModFix/>
          </a:blip>
          <a:stretch>
            <a:fillRect/>
          </a:stretch>
        </p:blipFill>
        <p:spPr>
          <a:xfrm>
            <a:off x="1270200" y="4036475"/>
            <a:ext cx="1038600" cy="1038600"/>
          </a:xfrm>
          <a:prstGeom prst="rect">
            <a:avLst/>
          </a:prstGeom>
          <a:noFill/>
          <a:ln>
            <a:noFill/>
          </a:ln>
        </p:spPr>
      </p:pic>
      <p:sp>
        <p:nvSpPr>
          <p:cNvPr id="614" name="Google Shape;614;p43"/>
          <p:cNvSpPr/>
          <p:nvPr/>
        </p:nvSpPr>
        <p:spPr>
          <a:xfrm>
            <a:off x="919388" y="2200775"/>
            <a:ext cx="870175" cy="76492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Raw data</a:t>
            </a:r>
            <a:endParaRPr/>
          </a:p>
        </p:txBody>
      </p:sp>
      <p:sp>
        <p:nvSpPr>
          <p:cNvPr id="615" name="Google Shape;615;p43"/>
          <p:cNvSpPr/>
          <p:nvPr/>
        </p:nvSpPr>
        <p:spPr>
          <a:xfrm>
            <a:off x="3280700" y="2136700"/>
            <a:ext cx="1038600" cy="75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Cleaning code</a:t>
            </a:r>
            <a:endParaRPr sz="1000">
              <a:latin typeface="Courier New"/>
              <a:ea typeface="Courier New"/>
              <a:cs typeface="Courier New"/>
              <a:sym typeface="Courier New"/>
            </a:endParaRPr>
          </a:p>
        </p:txBody>
      </p:sp>
      <p:sp>
        <p:nvSpPr>
          <p:cNvPr id="616" name="Google Shape;616;p43"/>
          <p:cNvSpPr/>
          <p:nvPr/>
        </p:nvSpPr>
        <p:spPr>
          <a:xfrm>
            <a:off x="4492838" y="2177775"/>
            <a:ext cx="870175" cy="76492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Analysis data</a:t>
            </a:r>
            <a:endParaRPr/>
          </a:p>
        </p:txBody>
      </p:sp>
      <p:sp>
        <p:nvSpPr>
          <p:cNvPr id="617" name="Google Shape;617;p43"/>
          <p:cNvSpPr/>
          <p:nvPr/>
        </p:nvSpPr>
        <p:spPr>
          <a:xfrm>
            <a:off x="5692775" y="2192838"/>
            <a:ext cx="1038600" cy="75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Analysis code</a:t>
            </a:r>
            <a:endParaRPr sz="1000">
              <a:latin typeface="Courier New"/>
              <a:ea typeface="Courier New"/>
              <a:cs typeface="Courier New"/>
              <a:sym typeface="Courier New"/>
            </a:endParaRPr>
          </a:p>
        </p:txBody>
      </p:sp>
      <p:pic>
        <p:nvPicPr>
          <p:cNvPr id="618" name="Google Shape;618;p43"/>
          <p:cNvPicPr preferRelativeResize="0"/>
          <p:nvPr/>
        </p:nvPicPr>
        <p:blipFill>
          <a:blip r:embed="rId5">
            <a:alphaModFix/>
          </a:blip>
          <a:stretch>
            <a:fillRect/>
          </a:stretch>
        </p:blipFill>
        <p:spPr>
          <a:xfrm>
            <a:off x="6786075" y="3407800"/>
            <a:ext cx="1597100" cy="1597100"/>
          </a:xfrm>
          <a:prstGeom prst="rect">
            <a:avLst/>
          </a:prstGeom>
          <a:noFill/>
          <a:ln>
            <a:noFill/>
          </a:ln>
        </p:spPr>
      </p:pic>
      <p:pic>
        <p:nvPicPr>
          <p:cNvPr id="619" name="Google Shape;619;p43"/>
          <p:cNvPicPr preferRelativeResize="0"/>
          <p:nvPr/>
        </p:nvPicPr>
        <p:blipFill>
          <a:blip r:embed="rId6">
            <a:alphaModFix/>
          </a:blip>
          <a:stretch>
            <a:fillRect/>
          </a:stretch>
        </p:blipFill>
        <p:spPr>
          <a:xfrm>
            <a:off x="6786075" y="2136659"/>
            <a:ext cx="870175" cy="870175"/>
          </a:xfrm>
          <a:prstGeom prst="rect">
            <a:avLst/>
          </a:prstGeom>
          <a:noFill/>
          <a:ln>
            <a:noFill/>
          </a:ln>
        </p:spPr>
      </p:pic>
      <p:sp>
        <p:nvSpPr>
          <p:cNvPr id="620" name="Google Shape;620;p43"/>
          <p:cNvSpPr txBox="1"/>
          <p:nvPr/>
        </p:nvSpPr>
        <p:spPr>
          <a:xfrm>
            <a:off x="6386050" y="4813475"/>
            <a:ext cx="2659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rgbClr val="CCCCCC"/>
                </a:solidFill>
              </a:rPr>
              <a:t>Table icon by Manglayang studio from the Noun Project</a:t>
            </a:r>
            <a:endParaRPr sz="500">
              <a:solidFill>
                <a:srgbClr val="CCCCCC"/>
              </a:solidFill>
            </a:endParaRPr>
          </a:p>
        </p:txBody>
      </p:sp>
      <p:pic>
        <p:nvPicPr>
          <p:cNvPr id="621" name="Google Shape;621;p43"/>
          <p:cNvPicPr preferRelativeResize="0"/>
          <p:nvPr/>
        </p:nvPicPr>
        <p:blipFill>
          <a:blip r:embed="rId7">
            <a:alphaModFix/>
          </a:blip>
          <a:stretch>
            <a:fillRect/>
          </a:stretch>
        </p:blipFill>
        <p:spPr>
          <a:xfrm>
            <a:off x="7760077" y="2273885"/>
            <a:ext cx="584020" cy="572700"/>
          </a:xfrm>
          <a:prstGeom prst="rect">
            <a:avLst/>
          </a:prstGeom>
          <a:noFill/>
          <a:ln>
            <a:noFill/>
          </a:ln>
        </p:spPr>
      </p:pic>
      <p:sp>
        <p:nvSpPr>
          <p:cNvPr id="622" name="Google Shape;622;p43"/>
          <p:cNvSpPr/>
          <p:nvPr/>
        </p:nvSpPr>
        <p:spPr>
          <a:xfrm>
            <a:off x="7165025" y="3017600"/>
            <a:ext cx="870300" cy="526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3"/>
          <p:cNvSpPr/>
          <p:nvPr/>
        </p:nvSpPr>
        <p:spPr>
          <a:xfrm>
            <a:off x="533350" y="2105300"/>
            <a:ext cx="8203500" cy="1038600"/>
          </a:xfrm>
          <a:prstGeom prst="rect">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3"/>
          <p:cNvSpPr txBox="1"/>
          <p:nvPr/>
        </p:nvSpPr>
        <p:spPr>
          <a:xfrm>
            <a:off x="694775" y="1614075"/>
            <a:ext cx="1424700" cy="400200"/>
          </a:xfrm>
          <a:prstGeom prst="rect">
            <a:avLst/>
          </a:prstGeom>
          <a:no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xyz.sqldb</a:t>
            </a:r>
            <a:endParaRPr b="1">
              <a:solidFill>
                <a:srgbClr val="0000FF"/>
              </a:solidFill>
              <a:latin typeface="Courier New"/>
              <a:ea typeface="Courier New"/>
              <a:cs typeface="Courier New"/>
              <a:sym typeface="Courier New"/>
            </a:endParaRPr>
          </a:p>
        </p:txBody>
      </p:sp>
      <p:sp>
        <p:nvSpPr>
          <p:cNvPr id="625" name="Google Shape;625;p43"/>
          <p:cNvSpPr txBox="1"/>
          <p:nvPr/>
        </p:nvSpPr>
        <p:spPr>
          <a:xfrm>
            <a:off x="2180550" y="1129850"/>
            <a:ext cx="1424700" cy="354000"/>
          </a:xfrm>
          <a:prstGeom prst="rect">
            <a:avLst/>
          </a:prstGeom>
          <a:no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01_extract.sql</a:t>
            </a:r>
            <a:endParaRPr b="1" sz="1100">
              <a:solidFill>
                <a:srgbClr val="9900FF"/>
              </a:solidFill>
              <a:latin typeface="Courier New"/>
              <a:ea typeface="Courier New"/>
              <a:cs typeface="Courier New"/>
              <a:sym typeface="Courier New"/>
            </a:endParaRPr>
          </a:p>
        </p:txBody>
      </p:sp>
      <p:sp>
        <p:nvSpPr>
          <p:cNvPr id="626" name="Google Shape;626;p43"/>
          <p:cNvSpPr txBox="1"/>
          <p:nvPr/>
        </p:nvSpPr>
        <p:spPr>
          <a:xfrm>
            <a:off x="2250725" y="1429625"/>
            <a:ext cx="1424700" cy="3540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02_clean.py</a:t>
            </a:r>
            <a:endParaRPr b="1" sz="1100">
              <a:solidFill>
                <a:srgbClr val="9900FF"/>
              </a:solidFill>
              <a:latin typeface="Courier New"/>
              <a:ea typeface="Courier New"/>
              <a:cs typeface="Courier New"/>
              <a:sym typeface="Courier New"/>
            </a:endParaRPr>
          </a:p>
        </p:txBody>
      </p:sp>
      <p:sp>
        <p:nvSpPr>
          <p:cNvPr id="627" name="Google Shape;627;p43"/>
          <p:cNvSpPr txBox="1"/>
          <p:nvPr/>
        </p:nvSpPr>
        <p:spPr>
          <a:xfrm>
            <a:off x="2368025" y="1716200"/>
            <a:ext cx="1424700" cy="3540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03_export.py</a:t>
            </a:r>
            <a:endParaRPr b="1" sz="1100">
              <a:solidFill>
                <a:srgbClr val="9900FF"/>
              </a:solidFill>
              <a:latin typeface="Courier New"/>
              <a:ea typeface="Courier New"/>
              <a:cs typeface="Courier New"/>
              <a:sym typeface="Courier New"/>
            </a:endParaRPr>
          </a:p>
        </p:txBody>
      </p:sp>
      <p:sp>
        <p:nvSpPr>
          <p:cNvPr id="628" name="Google Shape;628;p43"/>
          <p:cNvSpPr txBox="1"/>
          <p:nvPr/>
        </p:nvSpPr>
        <p:spPr>
          <a:xfrm>
            <a:off x="4089325" y="1614075"/>
            <a:ext cx="1424700" cy="400200"/>
          </a:xfrm>
          <a:prstGeom prst="rect">
            <a:avLst/>
          </a:prstGeom>
          <a:no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project.dta</a:t>
            </a:r>
            <a:endParaRPr b="1">
              <a:solidFill>
                <a:srgbClr val="0000FF"/>
              </a:solidFill>
              <a:latin typeface="Courier New"/>
              <a:ea typeface="Courier New"/>
              <a:cs typeface="Courier New"/>
              <a:sym typeface="Courier New"/>
            </a:endParaRPr>
          </a:p>
        </p:txBody>
      </p:sp>
      <p:sp>
        <p:nvSpPr>
          <p:cNvPr id="629" name="Google Shape;629;p43"/>
          <p:cNvSpPr txBox="1"/>
          <p:nvPr/>
        </p:nvSpPr>
        <p:spPr>
          <a:xfrm>
            <a:off x="5617200" y="1075625"/>
            <a:ext cx="1424700" cy="354000"/>
          </a:xfrm>
          <a:prstGeom prst="rect">
            <a:avLst/>
          </a:prstGeom>
          <a:no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04_table1.do</a:t>
            </a:r>
            <a:endParaRPr b="1" sz="1100">
              <a:solidFill>
                <a:srgbClr val="9900FF"/>
              </a:solidFill>
              <a:latin typeface="Courier New"/>
              <a:ea typeface="Courier New"/>
              <a:cs typeface="Courier New"/>
              <a:sym typeface="Courier New"/>
            </a:endParaRPr>
          </a:p>
        </p:txBody>
      </p:sp>
      <p:sp>
        <p:nvSpPr>
          <p:cNvPr id="630" name="Google Shape;630;p43"/>
          <p:cNvSpPr txBox="1"/>
          <p:nvPr/>
        </p:nvSpPr>
        <p:spPr>
          <a:xfrm>
            <a:off x="5776600" y="1362200"/>
            <a:ext cx="1424700" cy="3540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05_figures.do</a:t>
            </a:r>
            <a:endParaRPr b="1" sz="1100">
              <a:solidFill>
                <a:srgbClr val="9900FF"/>
              </a:solidFill>
              <a:latin typeface="Courier New"/>
              <a:ea typeface="Courier New"/>
              <a:cs typeface="Courier New"/>
              <a:sym typeface="Courier New"/>
            </a:endParaRPr>
          </a:p>
        </p:txBody>
      </p:sp>
      <p:sp>
        <p:nvSpPr>
          <p:cNvPr id="631" name="Google Shape;631;p43"/>
          <p:cNvSpPr txBox="1"/>
          <p:nvPr/>
        </p:nvSpPr>
        <p:spPr>
          <a:xfrm>
            <a:off x="5927925" y="1634238"/>
            <a:ext cx="1424700" cy="3540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06_appendix.do</a:t>
            </a:r>
            <a:endParaRPr b="1" sz="1100">
              <a:solidFill>
                <a:srgbClr val="9900FF"/>
              </a:solidFill>
              <a:latin typeface="Courier New"/>
              <a:ea typeface="Courier New"/>
              <a:cs typeface="Courier New"/>
              <a:sym typeface="Courier New"/>
            </a:endParaRPr>
          </a:p>
        </p:txBody>
      </p:sp>
      <p:sp>
        <p:nvSpPr>
          <p:cNvPr id="632" name="Google Shape;632;p43"/>
          <p:cNvSpPr txBox="1"/>
          <p:nvPr/>
        </p:nvSpPr>
        <p:spPr>
          <a:xfrm>
            <a:off x="7407600" y="1017725"/>
            <a:ext cx="1424700" cy="400200"/>
          </a:xfrm>
          <a:prstGeom prst="rect">
            <a:avLst/>
          </a:prstGeom>
          <a:no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figure.png</a:t>
            </a:r>
            <a:endParaRPr b="1">
              <a:solidFill>
                <a:srgbClr val="0000FF"/>
              </a:solidFill>
              <a:latin typeface="Courier New"/>
              <a:ea typeface="Courier New"/>
              <a:cs typeface="Courier New"/>
              <a:sym typeface="Courier New"/>
            </a:endParaRPr>
          </a:p>
        </p:txBody>
      </p:sp>
      <p:sp>
        <p:nvSpPr>
          <p:cNvPr id="633" name="Google Shape;633;p43"/>
          <p:cNvSpPr txBox="1"/>
          <p:nvPr/>
        </p:nvSpPr>
        <p:spPr>
          <a:xfrm>
            <a:off x="7567000" y="1377088"/>
            <a:ext cx="1424700" cy="400200"/>
          </a:xfrm>
          <a:prstGeom prst="rect">
            <a:avLst/>
          </a:prstGeom>
          <a:solidFill>
            <a:schemeClr val="lt1"/>
          </a:solid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table1.csv</a:t>
            </a:r>
            <a:endParaRPr b="1">
              <a:solidFill>
                <a:srgbClr val="0000FF"/>
              </a:solidFill>
              <a:latin typeface="Courier New"/>
              <a:ea typeface="Courier New"/>
              <a:cs typeface="Courier New"/>
              <a:sym typeface="Courier New"/>
            </a:endParaRPr>
          </a:p>
        </p:txBody>
      </p:sp>
      <p:sp>
        <p:nvSpPr>
          <p:cNvPr id="634" name="Google Shape;634;p43"/>
          <p:cNvSpPr txBox="1"/>
          <p:nvPr/>
        </p:nvSpPr>
        <p:spPr>
          <a:xfrm>
            <a:off x="8035325" y="3436350"/>
            <a:ext cx="1149600" cy="3387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rgbClr val="9900FF"/>
                </a:solidFill>
                <a:latin typeface="Courier New"/>
                <a:ea typeface="Courier New"/>
                <a:cs typeface="Courier New"/>
                <a:sym typeface="Courier New"/>
              </a:rPr>
              <a:t>10_paper.tex</a:t>
            </a:r>
            <a:endParaRPr b="1" sz="1000">
              <a:solidFill>
                <a:srgbClr val="9900FF"/>
              </a:solidFill>
              <a:latin typeface="Courier New"/>
              <a:ea typeface="Courier New"/>
              <a:cs typeface="Courier New"/>
              <a:sym typeface="Courier New"/>
            </a:endParaRPr>
          </a:p>
        </p:txBody>
      </p:sp>
      <p:sp>
        <p:nvSpPr>
          <p:cNvPr id="635" name="Google Shape;635;p43"/>
          <p:cNvSpPr txBox="1"/>
          <p:nvPr/>
        </p:nvSpPr>
        <p:spPr>
          <a:xfrm>
            <a:off x="7760225" y="4094150"/>
            <a:ext cx="1424700" cy="400200"/>
          </a:xfrm>
          <a:prstGeom prst="rect">
            <a:avLst/>
          </a:prstGeom>
          <a:solidFill>
            <a:schemeClr val="lt1"/>
          </a:solid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paper.pdf</a:t>
            </a:r>
            <a:endParaRPr b="1">
              <a:solidFill>
                <a:srgbClr val="0000FF"/>
              </a:solidFill>
              <a:latin typeface="Courier New"/>
              <a:ea typeface="Courier New"/>
              <a:cs typeface="Courier New"/>
              <a:sym typeface="Courier New"/>
            </a:endParaRPr>
          </a:p>
        </p:txBody>
      </p:sp>
      <p:sp>
        <p:nvSpPr>
          <p:cNvPr id="636" name="Google Shape;636;p43"/>
          <p:cNvSpPr/>
          <p:nvPr/>
        </p:nvSpPr>
        <p:spPr>
          <a:xfrm>
            <a:off x="407025" y="933400"/>
            <a:ext cx="8736900" cy="29307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3"/>
          <p:cNvSpPr/>
          <p:nvPr/>
        </p:nvSpPr>
        <p:spPr>
          <a:xfrm>
            <a:off x="757925" y="3278675"/>
            <a:ext cx="1193100" cy="757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3"/>
          <p:cNvSpPr txBox="1"/>
          <p:nvPr/>
        </p:nvSpPr>
        <p:spPr>
          <a:xfrm>
            <a:off x="2910525" y="2254000"/>
            <a:ext cx="2754600" cy="523200"/>
          </a:xfrm>
          <a:prstGeom prst="rect">
            <a:avLst/>
          </a:prstGeom>
          <a:solidFill>
            <a:srgbClr val="FFFFFF">
              <a:alpha val="65359"/>
            </a:srgbClr>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Courier New"/>
                <a:ea typeface="Courier New"/>
                <a:cs typeface="Courier New"/>
                <a:sym typeface="Courier New"/>
              </a:rPr>
              <a:t>make paper</a:t>
            </a:r>
            <a:endParaRPr b="1" sz="2200">
              <a:latin typeface="Courier New"/>
              <a:ea typeface="Courier New"/>
              <a:cs typeface="Courier New"/>
              <a:sym typeface="Courier New"/>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Reproducibility is an asset</a:t>
            </a:r>
            <a:endParaRPr/>
          </a:p>
        </p:txBody>
      </p:sp>
      <p:sp>
        <p:nvSpPr>
          <p:cNvPr id="644" name="Google Shape;644;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45" name="Google Shape;645;p44"/>
          <p:cNvPicPr preferRelativeResize="0"/>
          <p:nvPr/>
        </p:nvPicPr>
        <p:blipFill>
          <a:blip r:embed="rId3">
            <a:alphaModFix/>
          </a:blip>
          <a:stretch>
            <a:fillRect/>
          </a:stretch>
        </p:blipFill>
        <p:spPr>
          <a:xfrm>
            <a:off x="311702" y="1173150"/>
            <a:ext cx="1777025" cy="1912775"/>
          </a:xfrm>
          <a:prstGeom prst="rect">
            <a:avLst/>
          </a:prstGeom>
          <a:noFill/>
          <a:ln>
            <a:noFill/>
          </a:ln>
        </p:spPr>
      </p:pic>
      <p:pic>
        <p:nvPicPr>
          <p:cNvPr id="646" name="Google Shape;646;p44"/>
          <p:cNvPicPr preferRelativeResize="0"/>
          <p:nvPr/>
        </p:nvPicPr>
        <p:blipFill>
          <a:blip r:embed="rId4">
            <a:alphaModFix/>
          </a:blip>
          <a:stretch>
            <a:fillRect/>
          </a:stretch>
        </p:blipFill>
        <p:spPr>
          <a:xfrm>
            <a:off x="1620725" y="1588500"/>
            <a:ext cx="1963724" cy="1497425"/>
          </a:xfrm>
          <a:prstGeom prst="rect">
            <a:avLst/>
          </a:prstGeom>
          <a:noFill/>
          <a:ln>
            <a:noFill/>
          </a:ln>
        </p:spPr>
      </p:pic>
      <p:sp>
        <p:nvSpPr>
          <p:cNvPr id="647" name="Google Shape;647;p44"/>
          <p:cNvSpPr/>
          <p:nvPr/>
        </p:nvSpPr>
        <p:spPr>
          <a:xfrm>
            <a:off x="3694450" y="2127900"/>
            <a:ext cx="877500" cy="572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8" name="Google Shape;648;p44"/>
          <p:cNvPicPr preferRelativeResize="0"/>
          <p:nvPr/>
        </p:nvPicPr>
        <p:blipFill>
          <a:blip r:embed="rId5">
            <a:alphaModFix/>
          </a:blip>
          <a:stretch>
            <a:fillRect/>
          </a:stretch>
        </p:blipFill>
        <p:spPr>
          <a:xfrm>
            <a:off x="4785200" y="1207550"/>
            <a:ext cx="3875774" cy="2180124"/>
          </a:xfrm>
          <a:prstGeom prst="rect">
            <a:avLst/>
          </a:prstGeom>
          <a:noFill/>
          <a:ln cap="flat" cmpd="sng" w="19050">
            <a:solidFill>
              <a:schemeClr val="dk2"/>
            </a:solidFill>
            <a:prstDash val="solid"/>
            <a:round/>
            <a:headEnd len="sm" w="sm" type="none"/>
            <a:tailEnd len="sm" w="sm" type="none"/>
          </a:ln>
        </p:spPr>
      </p:pic>
      <p:sp>
        <p:nvSpPr>
          <p:cNvPr id="649" name="Google Shape;649;p44"/>
          <p:cNvSpPr txBox="1"/>
          <p:nvPr/>
        </p:nvSpPr>
        <p:spPr>
          <a:xfrm>
            <a:off x="6892800" y="3818450"/>
            <a:ext cx="140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onsolas"/>
                <a:ea typeface="Consolas"/>
                <a:cs typeface="Consolas"/>
                <a:sym typeface="Consolas"/>
              </a:rPr>
              <a:t>done.</a:t>
            </a:r>
            <a:endParaRPr b="1">
              <a:latin typeface="Consolas"/>
              <a:ea typeface="Consolas"/>
              <a:cs typeface="Consolas"/>
              <a:sym typeface="Consola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1000"/>
                                        <p:tgtEl>
                                          <p:spTgt spid="647"/>
                                        </p:tgtEl>
                                      </p:cBhvr>
                                    </p:animEffect>
                                  </p:childTnLst>
                                </p:cTn>
                              </p:par>
                              <p:par>
                                <p:cTn fill="hold" nodeType="with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1000"/>
                                        <p:tgtEl>
                                          <p:spTgt spid="64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1000"/>
                                        <p:tgtEl>
                                          <p:spTgt spid="6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Some other tips</a:t>
            </a:r>
            <a:endParaRPr/>
          </a:p>
        </p:txBody>
      </p:sp>
      <p:sp>
        <p:nvSpPr>
          <p:cNvPr id="655" name="Google Shape;655;p4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Treat all code as releasable, always</a:t>
            </a:r>
            <a:endParaRPr b="1"/>
          </a:p>
          <a:p>
            <a:pPr indent="-317500" lvl="0" marL="457200" rtl="0" algn="l">
              <a:spcBef>
                <a:spcPts val="1200"/>
              </a:spcBef>
              <a:spcAft>
                <a:spcPts val="0"/>
              </a:spcAft>
              <a:buSzPts val="1400"/>
              <a:buChar char="-"/>
            </a:pPr>
            <a:r>
              <a:rPr lang="en"/>
              <a:t>Use secure coding techniques (confidential parameters go into separate files, environment variables)</a:t>
            </a:r>
            <a:endParaRPr/>
          </a:p>
          <a:p>
            <a:pPr indent="-317500" lvl="0" marL="457200" rtl="0" algn="l">
              <a:spcBef>
                <a:spcPts val="0"/>
              </a:spcBef>
              <a:spcAft>
                <a:spcPts val="0"/>
              </a:spcAft>
              <a:buSzPts val="1400"/>
              <a:buChar char="-"/>
            </a:pPr>
            <a:r>
              <a:rPr lang="en"/>
              <a:t>This will greatly enhance your ability to convince ITsec pros to release your code</a:t>
            </a:r>
            <a:endParaRPr/>
          </a:p>
        </p:txBody>
      </p:sp>
      <p:sp>
        <p:nvSpPr>
          <p:cNvPr id="656" name="Google Shape;656;p4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Treat all code as portable</a:t>
            </a:r>
            <a:endParaRPr b="1"/>
          </a:p>
          <a:p>
            <a:pPr indent="-317500" lvl="0" marL="457200" rtl="0" algn="l">
              <a:spcBef>
                <a:spcPts val="1200"/>
              </a:spcBef>
              <a:spcAft>
                <a:spcPts val="0"/>
              </a:spcAft>
              <a:buSzPts val="1400"/>
              <a:buChar char="-"/>
            </a:pPr>
            <a:r>
              <a:rPr lang="en"/>
              <a:t>You don’t know how IT systems that you don’t control will change</a:t>
            </a:r>
            <a:endParaRPr/>
          </a:p>
          <a:p>
            <a:pPr indent="-317500" lvl="0" marL="457200" rtl="0" algn="l">
              <a:spcBef>
                <a:spcPts val="0"/>
              </a:spcBef>
              <a:spcAft>
                <a:spcPts val="0"/>
              </a:spcAft>
              <a:buSzPts val="1400"/>
              <a:buChar char="-"/>
            </a:pPr>
            <a:r>
              <a:rPr lang="en"/>
              <a:t>You might be able to run part of the codebase on public data</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Some other tips</a:t>
            </a:r>
            <a:endParaRPr/>
          </a:p>
        </p:txBody>
      </p:sp>
      <p:sp>
        <p:nvSpPr>
          <p:cNvPr id="662" name="Google Shape;662;p4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Consider releasing a de-identified or partially anonymized version of the data</a:t>
            </a:r>
            <a:endParaRPr b="1"/>
          </a:p>
          <a:p>
            <a:pPr indent="-317500" lvl="0" marL="457200" rtl="0" algn="l">
              <a:spcBef>
                <a:spcPts val="1200"/>
              </a:spcBef>
              <a:spcAft>
                <a:spcPts val="0"/>
              </a:spcAft>
              <a:buSzPts val="1400"/>
              <a:buChar char="-"/>
            </a:pPr>
            <a:r>
              <a:rPr lang="en"/>
              <a:t>Can serve as a (public) robustness check</a:t>
            </a:r>
            <a:endParaRPr/>
          </a:p>
          <a:p>
            <a:pPr indent="-317500" lvl="0" marL="457200" rtl="0" algn="l">
              <a:spcBef>
                <a:spcPts val="0"/>
              </a:spcBef>
              <a:spcAft>
                <a:spcPts val="0"/>
              </a:spcAft>
              <a:buSzPts val="1400"/>
              <a:buChar char="-"/>
            </a:pPr>
            <a:r>
              <a:rPr lang="en"/>
              <a:t>Can be in the form of synthetic data that illustrates but does not reproduce the results</a:t>
            </a:r>
            <a:endParaRPr/>
          </a:p>
          <a:p>
            <a:pPr indent="-317500" lvl="0" marL="457200" rtl="0" algn="l">
              <a:spcBef>
                <a:spcPts val="0"/>
              </a:spcBef>
              <a:spcAft>
                <a:spcPts val="0"/>
              </a:spcAft>
              <a:buSzPts val="1400"/>
              <a:buChar char="-"/>
            </a:pPr>
            <a:r>
              <a:rPr lang="en"/>
              <a:t>Can be in the form of partially aggregated data (again, does not fully reproduce the results)</a:t>
            </a:r>
            <a:endParaRPr/>
          </a:p>
          <a:p>
            <a:pPr indent="-317500" lvl="0" marL="457200" rtl="0" algn="l">
              <a:spcBef>
                <a:spcPts val="0"/>
              </a:spcBef>
              <a:spcAft>
                <a:spcPts val="0"/>
              </a:spcAft>
              <a:buSzPts val="1400"/>
              <a:buChar char="-"/>
            </a:pPr>
            <a:r>
              <a:rPr lang="en"/>
              <a:t>May be required by some journals</a:t>
            </a:r>
            <a:endParaRPr/>
          </a:p>
          <a:p>
            <a:pPr indent="-317500" lvl="0" marL="457200" rtl="0" algn="l">
              <a:spcBef>
                <a:spcPts val="0"/>
              </a:spcBef>
              <a:spcAft>
                <a:spcPts val="0"/>
              </a:spcAft>
              <a:buSzPts val="1400"/>
              <a:buChar char="-"/>
            </a:pPr>
            <a:r>
              <a:rPr lang="en"/>
              <a:t>May be easier than you think</a:t>
            </a:r>
            <a:endParaRPr/>
          </a:p>
        </p:txBody>
      </p:sp>
      <p:sp>
        <p:nvSpPr>
          <p:cNvPr id="663" name="Google Shape;663;p4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Consider how to preserve data</a:t>
            </a:r>
            <a:r>
              <a:rPr lang="en"/>
              <a:t> </a:t>
            </a:r>
            <a:endParaRPr/>
          </a:p>
          <a:p>
            <a:pPr indent="-317500" lvl="0" marL="457200" rtl="0" algn="l">
              <a:spcBef>
                <a:spcPts val="1200"/>
              </a:spcBef>
              <a:spcAft>
                <a:spcPts val="0"/>
              </a:spcAft>
              <a:buSzPts val="1400"/>
              <a:buChar char="-"/>
            </a:pPr>
            <a:r>
              <a:rPr lang="en"/>
              <a:t>Could you, or could somebody else, recover the exact input data 10 years from now? </a:t>
            </a:r>
            <a:endParaRPr/>
          </a:p>
          <a:p>
            <a:pPr indent="-304800" lvl="1" marL="914400" rtl="0" algn="l">
              <a:spcBef>
                <a:spcPts val="0"/>
              </a:spcBef>
              <a:spcAft>
                <a:spcPts val="0"/>
              </a:spcAft>
              <a:buSzPts val="1200"/>
              <a:buChar char="-"/>
            </a:pPr>
            <a:r>
              <a:rPr lang="en"/>
              <a:t>(</a:t>
            </a:r>
            <a:r>
              <a:rPr i="1" lang="en"/>
              <a:t>If not, state so in the README!</a:t>
            </a:r>
            <a:r>
              <a:rPr lang="en"/>
              <a:t>)</a:t>
            </a:r>
            <a:endParaRPr/>
          </a:p>
          <a:p>
            <a:pPr indent="-317500" lvl="0" marL="457200" rtl="0" algn="l">
              <a:spcBef>
                <a:spcPts val="0"/>
              </a:spcBef>
              <a:spcAft>
                <a:spcPts val="0"/>
              </a:spcAft>
              <a:buSzPts val="1400"/>
              <a:buChar char="-"/>
            </a:pPr>
            <a:r>
              <a:rPr lang="en"/>
              <a:t>Does the company keep an archive or backups? </a:t>
            </a:r>
            <a:endParaRPr/>
          </a:p>
          <a:p>
            <a:pPr indent="-304800" lvl="1" marL="914400" rtl="0" algn="l">
              <a:spcBef>
                <a:spcPts val="0"/>
              </a:spcBef>
              <a:spcAft>
                <a:spcPts val="0"/>
              </a:spcAft>
              <a:buSzPts val="1200"/>
              <a:buChar char="-"/>
            </a:pPr>
            <a:r>
              <a:rPr lang="en"/>
              <a:t>(</a:t>
            </a:r>
            <a:r>
              <a:rPr i="1" lang="en"/>
              <a:t>If yes, consider giving your main directory a very unique name - such as a DOI - so it can be easily found in backups</a:t>
            </a:r>
            <a:r>
              <a:rPr lang="en"/>
              <a:t>)</a:t>
            </a:r>
            <a:endParaRPr/>
          </a:p>
          <a:p>
            <a:pPr indent="-317500" lvl="0" marL="457200" rtl="0" algn="l">
              <a:spcBef>
                <a:spcPts val="0"/>
              </a:spcBef>
              <a:spcAft>
                <a:spcPts val="0"/>
              </a:spcAft>
              <a:buSzPts val="1400"/>
              <a:buChar char="-"/>
            </a:pPr>
            <a:r>
              <a:rPr lang="en"/>
              <a:t>Can you post IDs that allow to recover the full data?</a:t>
            </a:r>
            <a:endParaRPr/>
          </a:p>
          <a:p>
            <a:pPr indent="-304800" lvl="1" marL="914400" rtl="0" algn="l">
              <a:spcBef>
                <a:spcPts val="0"/>
              </a:spcBef>
              <a:spcAft>
                <a:spcPts val="0"/>
              </a:spcAft>
              <a:buSzPts val="1200"/>
              <a:buChar char="-"/>
            </a:pPr>
            <a:r>
              <a:rPr lang="en"/>
              <a:t>“Re-hydrate” (</a:t>
            </a:r>
            <a:r>
              <a:rPr i="1" lang="en"/>
              <a:t>used for Twitter data</a:t>
            </a:r>
            <a:r>
              <a:rPr lang="en"/>
              <a: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Some other tips</a:t>
            </a:r>
            <a:endParaRPr/>
          </a:p>
        </p:txBody>
      </p:sp>
      <p:sp>
        <p:nvSpPr>
          <p:cNvPr id="669" name="Google Shape;669;p4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Is this a rare opportunity?</a:t>
            </a:r>
            <a:endParaRPr b="1"/>
          </a:p>
          <a:p>
            <a:pPr indent="-317500" lvl="0" marL="457200" rtl="0" algn="l">
              <a:spcBef>
                <a:spcPts val="1200"/>
              </a:spcBef>
              <a:spcAft>
                <a:spcPts val="0"/>
              </a:spcAft>
              <a:buSzPts val="1400"/>
              <a:buChar char="-"/>
            </a:pPr>
            <a:r>
              <a:rPr lang="en"/>
              <a:t>Make the most of it - adversarial programming, buddy programming, code review reduce the risk of finding errors later</a:t>
            </a:r>
            <a:endParaRPr/>
          </a:p>
        </p:txBody>
      </p:sp>
      <p:sp>
        <p:nvSpPr>
          <p:cNvPr id="670" name="Google Shape;670;p4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4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Questions?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9" name="Shape 679"/>
        <p:cNvGrpSpPr/>
        <p:nvPr/>
      </p:nvGrpSpPr>
      <p:grpSpPr>
        <a:xfrm>
          <a:off x="0" y="0"/>
          <a:ext cx="0" cy="0"/>
          <a:chOff x="0" y="0"/>
          <a:chExt cx="0" cy="0"/>
        </a:xfrm>
      </p:grpSpPr>
      <p:sp>
        <p:nvSpPr>
          <p:cNvPr id="680" name="Google Shape;680;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French economists</a:t>
            </a:r>
            <a:endParaRPr/>
          </a:p>
        </p:txBody>
      </p:sp>
      <p:sp>
        <p:nvSpPr>
          <p:cNvPr id="681" name="Google Shape;681;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2600 members of the Association Française de Science Economique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Issues when working with confidential data</a:t>
            </a:r>
            <a:endParaRPr/>
          </a:p>
        </p:txBody>
      </p:sp>
      <p:sp>
        <p:nvSpPr>
          <p:cNvPr id="78" name="Google Shape;78;p16"/>
          <p:cNvSpPr txBox="1"/>
          <p:nvPr>
            <p:ph idx="1" type="body"/>
          </p:nvPr>
        </p:nvSpPr>
        <p:spPr>
          <a:xfrm>
            <a:off x="2880600" y="1145925"/>
            <a:ext cx="3382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Access (boundaries)</a:t>
            </a:r>
            <a:endParaRPr/>
          </a:p>
          <a:p>
            <a:pPr indent="-342900" lvl="0" marL="457200" rtl="0" algn="l">
              <a:spcBef>
                <a:spcPts val="0"/>
              </a:spcBef>
              <a:spcAft>
                <a:spcPts val="0"/>
              </a:spcAft>
              <a:buSzPts val="1800"/>
              <a:buChar char="-"/>
            </a:pPr>
            <a:r>
              <a:rPr lang="en"/>
              <a:t>Description thereof</a:t>
            </a:r>
            <a:endParaRPr/>
          </a:p>
          <a:p>
            <a:pPr indent="-342900" lvl="0" marL="457200" rtl="0" algn="l">
              <a:spcBef>
                <a:spcPts val="0"/>
              </a:spcBef>
              <a:spcAft>
                <a:spcPts val="0"/>
              </a:spcAft>
              <a:buSzPts val="1800"/>
              <a:buChar char="-"/>
            </a:pPr>
            <a:r>
              <a:rPr lang="en"/>
              <a:t>Reproducibility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Reproducible and transparent research with confidential data is feasible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Tools and Guidance</a:t>
            </a:r>
            <a:endParaRPr/>
          </a:p>
        </p:txBody>
      </p:sp>
      <p:sp>
        <p:nvSpPr>
          <p:cNvPr id="89" name="Google Shape;89;p1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90" name="Google Shape;90;p1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1" name="Google Shape;91;p18"/>
          <p:cNvPicPr preferRelativeResize="0"/>
          <p:nvPr/>
        </p:nvPicPr>
        <p:blipFill>
          <a:blip r:embed="rId3">
            <a:alphaModFix/>
          </a:blip>
          <a:stretch>
            <a:fillRect/>
          </a:stretch>
        </p:blipFill>
        <p:spPr>
          <a:xfrm>
            <a:off x="311704" y="1152475"/>
            <a:ext cx="4263901" cy="3311626"/>
          </a:xfrm>
          <a:prstGeom prst="rect">
            <a:avLst/>
          </a:prstGeom>
          <a:noFill/>
          <a:ln>
            <a:noFill/>
          </a:ln>
        </p:spPr>
      </p:pic>
      <p:pic>
        <p:nvPicPr>
          <p:cNvPr id="92" name="Google Shape;92;p18"/>
          <p:cNvPicPr preferRelativeResize="0"/>
          <p:nvPr/>
        </p:nvPicPr>
        <p:blipFill>
          <a:blip r:embed="rId4">
            <a:alphaModFix/>
          </a:blip>
          <a:stretch>
            <a:fillRect/>
          </a:stretch>
        </p:blipFill>
        <p:spPr>
          <a:xfrm>
            <a:off x="4983653" y="1103100"/>
            <a:ext cx="3573950" cy="3930601"/>
          </a:xfrm>
          <a:prstGeom prst="rect">
            <a:avLst/>
          </a:prstGeom>
          <a:noFill/>
          <a:ln>
            <a:noFill/>
          </a:ln>
        </p:spPr>
      </p:pic>
      <p:sp>
        <p:nvSpPr>
          <p:cNvPr id="93" name="Google Shape;93;p18"/>
          <p:cNvSpPr txBox="1"/>
          <p:nvPr/>
        </p:nvSpPr>
        <p:spPr>
          <a:xfrm>
            <a:off x="3661800" y="293725"/>
            <a:ext cx="4830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Start at </a:t>
            </a:r>
            <a:r>
              <a:rPr lang="en" u="sng">
                <a:solidFill>
                  <a:schemeClr val="hlink"/>
                </a:solidFill>
                <a:hlinkClick r:id="rId5"/>
              </a:rPr>
              <a:t>https://www.aeaweb.org/journals/data/data-code-policy</a:t>
            </a:r>
            <a:r>
              <a:rPr lang="en"/>
              <a:t> </a:t>
            </a:r>
            <a:endParaRPr/>
          </a:p>
        </p:txBody>
      </p:sp>
      <p:sp>
        <p:nvSpPr>
          <p:cNvPr id="94" name="Google Shape;94;p18"/>
          <p:cNvSpPr/>
          <p:nvPr/>
        </p:nvSpPr>
        <p:spPr>
          <a:xfrm>
            <a:off x="4412450" y="2369400"/>
            <a:ext cx="633300" cy="894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8"/>
          <p:cNvSpPr txBox="1"/>
          <p:nvPr/>
        </p:nvSpPr>
        <p:spPr>
          <a:xfrm>
            <a:off x="4945950" y="4216625"/>
            <a:ext cx="3772800" cy="400200"/>
          </a:xfrm>
          <a:prstGeom prst="rect">
            <a:avLst/>
          </a:prstGeom>
          <a:solidFill>
            <a:srgbClr val="FFFFFF">
              <a:alpha val="65359"/>
            </a:srgbClr>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hlinkClick r:id="rId6"/>
              </a:rPr>
              <a:t>https://doi.org/10.5281/zenodo.4319999</a:t>
            </a: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Tools and Guidance</a:t>
            </a:r>
            <a:endParaRPr/>
          </a:p>
        </p:txBody>
      </p:sp>
      <p:sp>
        <p:nvSpPr>
          <p:cNvPr id="101" name="Google Shape;101;p1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02" name="Google Shape;102;p1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Step-by-step guidance</a:t>
            </a:r>
            <a:endParaRPr/>
          </a:p>
        </p:txBody>
      </p:sp>
      <p:pic>
        <p:nvPicPr>
          <p:cNvPr id="103" name="Google Shape;103;p19"/>
          <p:cNvPicPr preferRelativeResize="0"/>
          <p:nvPr/>
        </p:nvPicPr>
        <p:blipFill>
          <a:blip r:embed="rId3">
            <a:alphaModFix/>
          </a:blip>
          <a:stretch>
            <a:fillRect/>
          </a:stretch>
        </p:blipFill>
        <p:spPr>
          <a:xfrm>
            <a:off x="311704" y="1152475"/>
            <a:ext cx="4263901" cy="3311626"/>
          </a:xfrm>
          <a:prstGeom prst="rect">
            <a:avLst/>
          </a:prstGeom>
          <a:noFill/>
          <a:ln>
            <a:noFill/>
          </a:ln>
        </p:spPr>
      </p:pic>
      <p:sp>
        <p:nvSpPr>
          <p:cNvPr id="104" name="Google Shape;104;p19"/>
          <p:cNvSpPr txBox="1"/>
          <p:nvPr/>
        </p:nvSpPr>
        <p:spPr>
          <a:xfrm>
            <a:off x="3661800" y="293725"/>
            <a:ext cx="4830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Start at </a:t>
            </a:r>
            <a:r>
              <a:rPr lang="en" u="sng">
                <a:solidFill>
                  <a:schemeClr val="hlink"/>
                </a:solidFill>
                <a:hlinkClick r:id="rId4"/>
              </a:rPr>
              <a:t>https://www.aeaweb.org/journals/data/data-code-policy</a:t>
            </a:r>
            <a:r>
              <a:rPr lang="en"/>
              <a:t> </a:t>
            </a:r>
            <a:endParaRPr/>
          </a:p>
        </p:txBody>
      </p:sp>
      <p:pic>
        <p:nvPicPr>
          <p:cNvPr id="105" name="Google Shape;105;p19"/>
          <p:cNvPicPr preferRelativeResize="0"/>
          <p:nvPr/>
        </p:nvPicPr>
        <p:blipFill>
          <a:blip r:embed="rId5">
            <a:alphaModFix/>
          </a:blip>
          <a:stretch>
            <a:fillRect/>
          </a:stretch>
        </p:blipFill>
        <p:spPr>
          <a:xfrm>
            <a:off x="4915375" y="1912500"/>
            <a:ext cx="4483199" cy="2307100"/>
          </a:xfrm>
          <a:prstGeom prst="rect">
            <a:avLst/>
          </a:prstGeom>
          <a:noFill/>
          <a:ln>
            <a:noFill/>
          </a:ln>
        </p:spPr>
      </p:pic>
      <p:sp>
        <p:nvSpPr>
          <p:cNvPr id="106" name="Google Shape;106;p19"/>
          <p:cNvSpPr/>
          <p:nvPr/>
        </p:nvSpPr>
        <p:spPr>
          <a:xfrm>
            <a:off x="4412450" y="2369400"/>
            <a:ext cx="633300" cy="894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Tools and Guidance</a:t>
            </a:r>
            <a:endParaRPr/>
          </a:p>
        </p:txBody>
      </p:sp>
      <p:sp>
        <p:nvSpPr>
          <p:cNvPr id="112" name="Google Shape;112;p2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13" name="Google Shape;113;p2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Deposit (allowed) data and (always) code</a:t>
            </a:r>
            <a:endParaRPr/>
          </a:p>
        </p:txBody>
      </p:sp>
      <p:pic>
        <p:nvPicPr>
          <p:cNvPr id="114" name="Google Shape;114;p20"/>
          <p:cNvPicPr preferRelativeResize="0"/>
          <p:nvPr/>
        </p:nvPicPr>
        <p:blipFill>
          <a:blip r:embed="rId3">
            <a:alphaModFix/>
          </a:blip>
          <a:stretch>
            <a:fillRect/>
          </a:stretch>
        </p:blipFill>
        <p:spPr>
          <a:xfrm>
            <a:off x="311704" y="1152475"/>
            <a:ext cx="4263901" cy="3311626"/>
          </a:xfrm>
          <a:prstGeom prst="rect">
            <a:avLst/>
          </a:prstGeom>
          <a:noFill/>
          <a:ln>
            <a:noFill/>
          </a:ln>
        </p:spPr>
      </p:pic>
      <p:sp>
        <p:nvSpPr>
          <p:cNvPr id="115" name="Google Shape;115;p20"/>
          <p:cNvSpPr txBox="1"/>
          <p:nvPr/>
        </p:nvSpPr>
        <p:spPr>
          <a:xfrm>
            <a:off x="3661800" y="293725"/>
            <a:ext cx="4830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Start at </a:t>
            </a:r>
            <a:r>
              <a:rPr lang="en" u="sng">
                <a:solidFill>
                  <a:schemeClr val="hlink"/>
                </a:solidFill>
                <a:hlinkClick r:id="rId4"/>
              </a:rPr>
              <a:t>https://www.aeaweb.org/journals/data/data-code-policy</a:t>
            </a:r>
            <a:r>
              <a:rPr lang="en"/>
              <a:t> </a:t>
            </a:r>
            <a:endParaRPr/>
          </a:p>
        </p:txBody>
      </p:sp>
      <p:pic>
        <p:nvPicPr>
          <p:cNvPr id="116" name="Google Shape;116;p20"/>
          <p:cNvPicPr preferRelativeResize="0"/>
          <p:nvPr/>
        </p:nvPicPr>
        <p:blipFill>
          <a:blip r:embed="rId5">
            <a:alphaModFix/>
          </a:blip>
          <a:stretch>
            <a:fillRect/>
          </a:stretch>
        </p:blipFill>
        <p:spPr>
          <a:xfrm>
            <a:off x="4832399" y="1755850"/>
            <a:ext cx="4088575" cy="2531700"/>
          </a:xfrm>
          <a:prstGeom prst="rect">
            <a:avLst/>
          </a:prstGeom>
          <a:noFill/>
          <a:ln>
            <a:noFill/>
          </a:ln>
        </p:spPr>
      </p:pic>
      <p:sp>
        <p:nvSpPr>
          <p:cNvPr id="117" name="Google Shape;117;p20"/>
          <p:cNvSpPr/>
          <p:nvPr/>
        </p:nvSpPr>
        <p:spPr>
          <a:xfrm>
            <a:off x="4412450" y="2369400"/>
            <a:ext cx="633300" cy="894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Access</a:t>
            </a:r>
            <a:endParaRPr/>
          </a:p>
        </p:txBody>
      </p:sp>
      <p:sp>
        <p:nvSpPr>
          <p:cNvPr id="123" name="Google Shape;123;p21"/>
          <p:cNvSpPr txBox="1"/>
          <p:nvPr/>
        </p:nvSpPr>
        <p:spPr>
          <a:xfrm>
            <a:off x="476825" y="1304275"/>
            <a:ext cx="261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Access by whom?</a:t>
            </a:r>
            <a:endParaRPr/>
          </a:p>
          <a:p>
            <a:pPr indent="0" lvl="0" marL="0" rtl="0" algn="l">
              <a:spcBef>
                <a:spcPts val="0"/>
              </a:spcBef>
              <a:spcAft>
                <a:spcPts val="0"/>
              </a:spcAft>
              <a:buNone/>
            </a:pPr>
            <a:r>
              <a:rPr lang="en"/>
              <a:t>Access how easy?</a:t>
            </a:r>
            <a:endParaRPr/>
          </a:p>
        </p:txBody>
      </p:sp>
      <p:cxnSp>
        <p:nvCxnSpPr>
          <p:cNvPr id="124" name="Google Shape;124;p21"/>
          <p:cNvCxnSpPr/>
          <p:nvPr/>
        </p:nvCxnSpPr>
        <p:spPr>
          <a:xfrm rot="10800000">
            <a:off x="3211625" y="1191950"/>
            <a:ext cx="0" cy="3288900"/>
          </a:xfrm>
          <a:prstGeom prst="straightConnector1">
            <a:avLst/>
          </a:prstGeom>
          <a:noFill/>
          <a:ln cap="flat" cmpd="sng" w="9525">
            <a:solidFill>
              <a:schemeClr val="dk2"/>
            </a:solidFill>
            <a:prstDash val="solid"/>
            <a:round/>
            <a:headEnd len="med" w="med" type="none"/>
            <a:tailEnd len="med" w="med" type="triangle"/>
          </a:ln>
        </p:spPr>
      </p:cxnSp>
      <p:cxnSp>
        <p:nvCxnSpPr>
          <p:cNvPr id="125" name="Google Shape;125;p21"/>
          <p:cNvCxnSpPr/>
          <p:nvPr/>
        </p:nvCxnSpPr>
        <p:spPr>
          <a:xfrm>
            <a:off x="3211625" y="4466825"/>
            <a:ext cx="4642200" cy="6900"/>
          </a:xfrm>
          <a:prstGeom prst="straightConnector1">
            <a:avLst/>
          </a:prstGeom>
          <a:noFill/>
          <a:ln cap="flat" cmpd="sng" w="9525">
            <a:solidFill>
              <a:schemeClr val="dk2"/>
            </a:solidFill>
            <a:prstDash val="solid"/>
            <a:round/>
            <a:headEnd len="med" w="med" type="none"/>
            <a:tailEnd len="med" w="med" type="triangle"/>
          </a:ln>
        </p:spPr>
      </p:cxnSp>
      <p:sp>
        <p:nvSpPr>
          <p:cNvPr id="126" name="Google Shape;126;p21"/>
          <p:cNvSpPr txBox="1"/>
          <p:nvPr/>
        </p:nvSpPr>
        <p:spPr>
          <a:xfrm>
            <a:off x="3211625" y="4536950"/>
            <a:ext cx="470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1              10                    100                         1000</a:t>
            </a:r>
            <a:endParaRPr/>
          </a:p>
        </p:txBody>
      </p:sp>
      <p:sp>
        <p:nvSpPr>
          <p:cNvPr id="127" name="Google Shape;127;p21"/>
          <p:cNvSpPr txBox="1"/>
          <p:nvPr/>
        </p:nvSpPr>
        <p:spPr>
          <a:xfrm>
            <a:off x="7755575" y="4270475"/>
            <a:ext cx="3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a:t>
            </a:r>
            <a:endParaRPr/>
          </a:p>
        </p:txBody>
      </p:sp>
      <p:sp>
        <p:nvSpPr>
          <p:cNvPr id="128" name="Google Shape;128;p21"/>
          <p:cNvSpPr txBox="1"/>
          <p:nvPr/>
        </p:nvSpPr>
        <p:spPr>
          <a:xfrm>
            <a:off x="2594550" y="1304275"/>
            <a:ext cx="588900" cy="3417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t>1000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a:t>
            </a:r>
            <a:endParaRPr/>
          </a:p>
          <a:p>
            <a:pPr indent="0" lvl="0" marL="0" rtl="0" algn="r">
              <a:spcBef>
                <a:spcPts val="0"/>
              </a:spcBef>
              <a:spcAft>
                <a:spcPts val="0"/>
              </a:spcAft>
              <a:buNone/>
            </a:pPr>
            <a:r>
              <a:t/>
            </a:r>
            <a:endParaRPr/>
          </a:p>
        </p:txBody>
      </p:sp>
      <p:sp>
        <p:nvSpPr>
          <p:cNvPr id="129" name="Google Shape;129;p21"/>
          <p:cNvSpPr txBox="1"/>
          <p:nvPr/>
        </p:nvSpPr>
        <p:spPr>
          <a:xfrm>
            <a:off x="3078375" y="862500"/>
            <a:ext cx="29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pic>
        <p:nvPicPr>
          <p:cNvPr id="130" name="Google Shape;130;p21"/>
          <p:cNvPicPr preferRelativeResize="0"/>
          <p:nvPr/>
        </p:nvPicPr>
        <p:blipFill>
          <a:blip r:embed="rId3">
            <a:alphaModFix/>
          </a:blip>
          <a:stretch>
            <a:fillRect/>
          </a:stretch>
        </p:blipFill>
        <p:spPr>
          <a:xfrm>
            <a:off x="2919750" y="1571950"/>
            <a:ext cx="263700" cy="263700"/>
          </a:xfrm>
          <a:prstGeom prst="rect">
            <a:avLst/>
          </a:prstGeom>
          <a:noFill/>
          <a:ln>
            <a:noFill/>
          </a:ln>
        </p:spPr>
      </p:pic>
      <p:pic>
        <p:nvPicPr>
          <p:cNvPr id="131" name="Google Shape;131;p21"/>
          <p:cNvPicPr preferRelativeResize="0"/>
          <p:nvPr/>
        </p:nvPicPr>
        <p:blipFill>
          <a:blip r:embed="rId3">
            <a:alphaModFix/>
          </a:blip>
          <a:stretch>
            <a:fillRect/>
          </a:stretch>
        </p:blipFill>
        <p:spPr>
          <a:xfrm>
            <a:off x="2700200" y="1571950"/>
            <a:ext cx="263700" cy="263700"/>
          </a:xfrm>
          <a:prstGeom prst="rect">
            <a:avLst/>
          </a:prstGeom>
          <a:noFill/>
          <a:ln>
            <a:noFill/>
          </a:ln>
        </p:spPr>
      </p:pic>
      <p:pic>
        <p:nvPicPr>
          <p:cNvPr id="132" name="Google Shape;132;p21"/>
          <p:cNvPicPr preferRelativeResize="0"/>
          <p:nvPr/>
        </p:nvPicPr>
        <p:blipFill>
          <a:blip r:embed="rId3">
            <a:alphaModFix/>
          </a:blip>
          <a:stretch>
            <a:fillRect/>
          </a:stretch>
        </p:blipFill>
        <p:spPr>
          <a:xfrm>
            <a:off x="2852600" y="1724350"/>
            <a:ext cx="263700" cy="263700"/>
          </a:xfrm>
          <a:prstGeom prst="rect">
            <a:avLst/>
          </a:prstGeom>
          <a:noFill/>
          <a:ln>
            <a:noFill/>
          </a:ln>
        </p:spPr>
      </p:pic>
      <p:pic>
        <p:nvPicPr>
          <p:cNvPr id="133" name="Google Shape;133;p21"/>
          <p:cNvPicPr preferRelativeResize="0"/>
          <p:nvPr/>
        </p:nvPicPr>
        <p:blipFill>
          <a:blip r:embed="rId3">
            <a:alphaModFix/>
          </a:blip>
          <a:stretch>
            <a:fillRect/>
          </a:stretch>
        </p:blipFill>
        <p:spPr>
          <a:xfrm>
            <a:off x="2919750" y="2627625"/>
            <a:ext cx="263700" cy="263700"/>
          </a:xfrm>
          <a:prstGeom prst="rect">
            <a:avLst/>
          </a:prstGeom>
          <a:noFill/>
          <a:ln>
            <a:noFill/>
          </a:ln>
        </p:spPr>
      </p:pic>
      <p:pic>
        <p:nvPicPr>
          <p:cNvPr id="134" name="Google Shape;134;p21"/>
          <p:cNvPicPr preferRelativeResize="0"/>
          <p:nvPr/>
        </p:nvPicPr>
        <p:blipFill>
          <a:blip r:embed="rId4">
            <a:alphaModFix/>
          </a:blip>
          <a:stretch>
            <a:fillRect/>
          </a:stretch>
        </p:blipFill>
        <p:spPr>
          <a:xfrm>
            <a:off x="2852600" y="3530900"/>
            <a:ext cx="157300" cy="157300"/>
          </a:xfrm>
          <a:prstGeom prst="rect">
            <a:avLst/>
          </a:prstGeom>
          <a:noFill/>
          <a:ln>
            <a:noFill/>
          </a:ln>
        </p:spPr>
      </p:pic>
      <p:pic>
        <p:nvPicPr>
          <p:cNvPr id="135" name="Google Shape;135;p21"/>
          <p:cNvPicPr preferRelativeResize="0"/>
          <p:nvPr/>
        </p:nvPicPr>
        <p:blipFill>
          <a:blip r:embed="rId5">
            <a:alphaModFix/>
          </a:blip>
          <a:stretch>
            <a:fillRect/>
          </a:stretch>
        </p:blipFill>
        <p:spPr>
          <a:xfrm>
            <a:off x="2852600" y="3530900"/>
            <a:ext cx="263700" cy="263700"/>
          </a:xfrm>
          <a:prstGeom prst="rect">
            <a:avLst/>
          </a:prstGeom>
          <a:noFill/>
          <a:ln>
            <a:noFill/>
          </a:ln>
        </p:spPr>
      </p:pic>
      <p:pic>
        <p:nvPicPr>
          <p:cNvPr id="136" name="Google Shape;136;p21"/>
          <p:cNvPicPr preferRelativeResize="0"/>
          <p:nvPr/>
        </p:nvPicPr>
        <p:blipFill>
          <a:blip r:embed="rId4">
            <a:alphaModFix/>
          </a:blip>
          <a:stretch>
            <a:fillRect/>
          </a:stretch>
        </p:blipFill>
        <p:spPr>
          <a:xfrm>
            <a:off x="3005000" y="3683300"/>
            <a:ext cx="157300" cy="157300"/>
          </a:xfrm>
          <a:prstGeom prst="rect">
            <a:avLst/>
          </a:prstGeom>
          <a:noFill/>
          <a:ln>
            <a:noFill/>
          </a:ln>
        </p:spPr>
      </p:pic>
      <p:pic>
        <p:nvPicPr>
          <p:cNvPr id="137" name="Google Shape;137;p21"/>
          <p:cNvPicPr preferRelativeResize="0"/>
          <p:nvPr/>
        </p:nvPicPr>
        <p:blipFill>
          <a:blip r:embed="rId5">
            <a:alphaModFix/>
          </a:blip>
          <a:stretch>
            <a:fillRect/>
          </a:stretch>
        </p:blipFill>
        <p:spPr>
          <a:xfrm>
            <a:off x="2898600" y="4327775"/>
            <a:ext cx="263700" cy="263700"/>
          </a:xfrm>
          <a:prstGeom prst="rect">
            <a:avLst/>
          </a:prstGeom>
          <a:noFill/>
          <a:ln>
            <a:noFill/>
          </a:ln>
        </p:spPr>
      </p:pic>
      <p:pic>
        <p:nvPicPr>
          <p:cNvPr id="138" name="Google Shape;138;p21"/>
          <p:cNvPicPr preferRelativeResize="0"/>
          <p:nvPr/>
        </p:nvPicPr>
        <p:blipFill>
          <a:blip r:embed="rId4">
            <a:alphaModFix/>
          </a:blip>
          <a:stretch>
            <a:fillRect/>
          </a:stretch>
        </p:blipFill>
        <p:spPr>
          <a:xfrm>
            <a:off x="2810350" y="2734025"/>
            <a:ext cx="157300" cy="157300"/>
          </a:xfrm>
          <a:prstGeom prst="rect">
            <a:avLst/>
          </a:prstGeom>
          <a:noFill/>
          <a:ln>
            <a:noFill/>
          </a:ln>
        </p:spPr>
      </p:pic>
      <p:sp>
        <p:nvSpPr>
          <p:cNvPr id="139" name="Google Shape;139;p21"/>
          <p:cNvSpPr/>
          <p:nvPr/>
        </p:nvSpPr>
        <p:spPr>
          <a:xfrm>
            <a:off x="2680750" y="15719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1"/>
          <p:cNvSpPr/>
          <p:nvPr/>
        </p:nvSpPr>
        <p:spPr>
          <a:xfrm>
            <a:off x="2690500" y="263557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1"/>
          <p:cNvSpPr/>
          <p:nvPr/>
        </p:nvSpPr>
        <p:spPr>
          <a:xfrm>
            <a:off x="2648250" y="351122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1"/>
          <p:cNvSpPr/>
          <p:nvPr/>
        </p:nvSpPr>
        <p:spPr>
          <a:xfrm>
            <a:off x="2680750" y="43558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