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3" r:id="rId4"/>
  </p:sldMasterIdLst>
  <p:notesMasterIdLst>
    <p:notesMasterId r:id="rId10"/>
  </p:notesMasterIdLst>
  <p:sldIdLst>
    <p:sldId id="863" r:id="rId5"/>
    <p:sldId id="864" r:id="rId6"/>
    <p:sldId id="853" r:id="rId7"/>
    <p:sldId id="829" r:id="rId8"/>
    <p:sldId id="85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70ACF80-4ED5-4217-8688-87D95E62BA7D}">
          <p14:sldIdLst>
            <p14:sldId id="863"/>
            <p14:sldId id="864"/>
            <p14:sldId id="853"/>
            <p14:sldId id="829"/>
            <p14:sldId id="85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BC9E"/>
    <a:srgbClr val="00A084"/>
    <a:srgbClr val="61E4E8"/>
    <a:srgbClr val="D88330"/>
    <a:srgbClr val="363F0A"/>
    <a:srgbClr val="CCCECD"/>
    <a:srgbClr val="AA8462"/>
    <a:srgbClr val="12AFF0"/>
    <a:srgbClr val="03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31"/>
    <p:restoredTop sz="87478"/>
  </p:normalViewPr>
  <p:slideViewPr>
    <p:cSldViewPr snapToGrid="0">
      <p:cViewPr varScale="1">
        <p:scale>
          <a:sx n="97" d="100"/>
          <a:sy n="97" d="100"/>
        </p:scale>
        <p:origin x="376" y="200"/>
      </p:cViewPr>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128455-DA2A-4876-94CA-8B5D06FF6C58}" type="datetimeFigureOut">
              <a:rPr lang="en-US" smtClean="0"/>
              <a:t>4/8/20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7207D-3746-4CA7-B71D-45DF9A7C416B}" type="slidenum">
              <a:rPr lang="en-US" smtClean="0"/>
              <a:t>‹#›</a:t>
            </a:fld>
            <a:endParaRPr lang="en-US"/>
          </a:p>
        </p:txBody>
      </p:sp>
    </p:spTree>
    <p:extLst>
      <p:ext uri="{BB962C8B-B14F-4D97-AF65-F5344CB8AC3E}">
        <p14:creationId xmlns:p14="http://schemas.microsoft.com/office/powerpoint/2010/main" val="2879063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Paper and The Data:  Authors, Reviewers, and Editors Workshop on New Journal Practices for Data (and Software)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Journal guidelines for data and software are evolving to better support open science. Use of citations, availability statements, and persistent identifiers recognize the value of data sets and code as contributions to the scientific record. Join us to discuss how best to prepare for your next grant and put into place the best practices for data and software that will make complying with the new journal guidelines much easier.</a:t>
            </a:r>
          </a:p>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1</a:t>
            </a:fld>
            <a:endParaRPr lang="en-US"/>
          </a:p>
        </p:txBody>
      </p:sp>
    </p:spTree>
    <p:extLst>
      <p:ext uri="{BB962C8B-B14F-4D97-AF65-F5344CB8AC3E}">
        <p14:creationId xmlns:p14="http://schemas.microsoft.com/office/powerpoint/2010/main" val="1916994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7207D-3746-4CA7-B71D-45DF9A7C416B}" type="slidenum">
              <a:rPr lang="en-US" smtClean="0"/>
              <a:t>5</a:t>
            </a:fld>
            <a:endParaRPr lang="en-US"/>
          </a:p>
        </p:txBody>
      </p:sp>
    </p:spTree>
    <p:extLst>
      <p:ext uri="{BB962C8B-B14F-4D97-AF65-F5344CB8AC3E}">
        <p14:creationId xmlns:p14="http://schemas.microsoft.com/office/powerpoint/2010/main" val="26323069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828" y="-2718"/>
            <a:ext cx="12187171" cy="6862432"/>
          </a:xfrm>
          <a:prstGeom prst="rect">
            <a:avLst/>
          </a:prstGeom>
        </p:spPr>
      </p:pic>
      <p:sp>
        <p:nvSpPr>
          <p:cNvPr id="2" name="Title 1"/>
          <p:cNvSpPr>
            <a:spLocks noGrp="1"/>
          </p:cNvSpPr>
          <p:nvPr>
            <p:ph type="title" hasCustomPrompt="1"/>
          </p:nvPr>
        </p:nvSpPr>
        <p:spPr>
          <a:xfrm>
            <a:off x="762000" y="2159001"/>
            <a:ext cx="8712200" cy="1269999"/>
          </a:xfrm>
        </p:spPr>
        <p:txBody>
          <a:bodyPr anchor="t"/>
          <a:lstStyle>
            <a:lvl1pPr algn="l">
              <a:defRPr sz="3600" b="1" i="0" baseline="0">
                <a:solidFill>
                  <a:schemeClr val="bg1"/>
                </a:solidFill>
                <a:latin typeface="Libre Franklin" pitchFamily="2" charset="77"/>
                <a:ea typeface="Libre Franklin" pitchFamily="2" charset="77"/>
                <a:cs typeface="Arial" charset="0"/>
              </a:defRPr>
            </a:lvl1pPr>
          </a:lstStyle>
          <a:p>
            <a:r>
              <a:rPr lang="en-US" dirty="0"/>
              <a:t>Presentation Title</a:t>
            </a:r>
            <a:br>
              <a:rPr lang="en-US" dirty="0"/>
            </a:br>
            <a:r>
              <a:rPr lang="en-US" dirty="0"/>
              <a:t>Goes Here</a:t>
            </a:r>
          </a:p>
        </p:txBody>
      </p:sp>
      <p:sp>
        <p:nvSpPr>
          <p:cNvPr id="4" name="Text Placeholder 3"/>
          <p:cNvSpPr>
            <a:spLocks noGrp="1"/>
          </p:cNvSpPr>
          <p:nvPr>
            <p:ph type="body" sz="quarter" idx="10" hasCustomPrompt="1"/>
          </p:nvPr>
        </p:nvSpPr>
        <p:spPr>
          <a:xfrm>
            <a:off x="762000" y="3632200"/>
            <a:ext cx="11005930" cy="2926522"/>
          </a:xfrm>
        </p:spPr>
        <p:txBody>
          <a:bodyPr/>
          <a:lstStyle>
            <a:lvl1pPr marL="0" indent="0">
              <a:buNone/>
              <a:defRPr b="0" i="0" baseline="0">
                <a:solidFill>
                  <a:schemeClr val="accent1"/>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3042159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erior Slide: Option 4">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21127" y="0"/>
            <a:ext cx="12213126" cy="6877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1F6F1AD7-72F7-804F-BBB1-89B7864281F5}"/>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951438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nterior Slide: 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4"/>
            <a:ext cx="12192000" cy="6859714"/>
          </a:xfrm>
          <a:prstGeom prst="rect">
            <a:avLst/>
          </a:prstGeom>
        </p:spPr>
      </p:pic>
      <p:sp>
        <p:nvSpPr>
          <p:cNvPr id="10" name="Text Placeholder 2">
            <a:extLst>
              <a:ext uri="{FF2B5EF4-FFF2-40B4-BE49-F238E27FC236}">
                <a16:creationId xmlns:a16="http://schemas.microsoft.com/office/drawing/2014/main" id="{142D841A-DC63-DC41-B06E-20EE4B2DEF6E}"/>
              </a:ext>
            </a:extLst>
          </p:cNvPr>
          <p:cNvSpPr>
            <a:spLocks noGrp="1"/>
          </p:cNvSpPr>
          <p:nvPr>
            <p:ph type="body" sz="quarter" idx="10" hasCustomPrompt="1"/>
          </p:nvPr>
        </p:nvSpPr>
        <p:spPr>
          <a:xfrm>
            <a:off x="858838" y="2002221"/>
            <a:ext cx="9680575" cy="3349843"/>
          </a:xfrm>
        </p:spPr>
        <p:txBody>
          <a:bodyPr/>
          <a:lstStyle>
            <a:lvl1pPr marL="0" indent="0">
              <a:buNone/>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a:extLst>
              <a:ext uri="{FF2B5EF4-FFF2-40B4-BE49-F238E27FC236}">
                <a16:creationId xmlns:a16="http://schemas.microsoft.com/office/drawing/2014/main" id="{A01B2BBB-28A8-5242-8321-A9ED5B99E6A6}"/>
              </a:ext>
            </a:extLst>
          </p:cNvPr>
          <p:cNvSpPr>
            <a:spLocks noGrp="1"/>
          </p:cNvSpPr>
          <p:nvPr>
            <p:ph type="body" sz="quarter" idx="11" hasCustomPrompt="1"/>
          </p:nvPr>
        </p:nvSpPr>
        <p:spPr>
          <a:xfrm>
            <a:off x="858838" y="931989"/>
            <a:ext cx="9680575" cy="819697"/>
          </a:xfrm>
        </p:spPr>
        <p:txBody>
          <a:bodyPr>
            <a:normAutofit/>
          </a:bodyPr>
          <a:lstStyle>
            <a:lvl1pPr marL="0" indent="0">
              <a:buNone/>
              <a:defRPr sz="3200">
                <a:solidFill>
                  <a:srgbClr val="0083BA"/>
                </a:solidFill>
                <a:latin typeface="Libre Franklin" pitchFamily="2" charset="77"/>
                <a:ea typeface="Libre Franklin" pitchFamily="2" charset="77"/>
                <a:cs typeface="Arial" charset="0"/>
              </a:defRPr>
            </a:lvl1pPr>
          </a:lstStyle>
          <a:p>
            <a:pPr lvl="0"/>
            <a:r>
              <a:rPr lang="en-US" dirty="0"/>
              <a:t>Headline Here</a:t>
            </a:r>
          </a:p>
        </p:txBody>
      </p:sp>
    </p:spTree>
    <p:extLst>
      <p:ext uri="{BB962C8B-B14F-4D97-AF65-F5344CB8AC3E}">
        <p14:creationId xmlns:p14="http://schemas.microsoft.com/office/powerpoint/2010/main" val="3483482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2" name="Title 1"/>
          <p:cNvSpPr>
            <a:spLocks noGrp="1"/>
          </p:cNvSpPr>
          <p:nvPr>
            <p:ph type="title" hasCustomPrompt="1"/>
          </p:nvPr>
        </p:nvSpPr>
        <p:spPr>
          <a:xfrm>
            <a:off x="609600" y="274639"/>
            <a:ext cx="10947400" cy="1143000"/>
          </a:xfrm>
        </p:spPr>
        <p:txBody>
          <a:bodyPr>
            <a:normAutofit/>
          </a:bodyPr>
          <a:lstStyle>
            <a:lvl1pPr>
              <a:defRPr sz="3200" b="1" i="0">
                <a:solidFill>
                  <a:srgbClr val="003744"/>
                </a:solidFill>
                <a:latin typeface="Libre Franklin" pitchFamily="2" charset="77"/>
                <a:ea typeface="Libre Franklin" pitchFamily="2" charset="77"/>
                <a:cs typeface="Arial" charset="0"/>
              </a:defRPr>
            </a:lvl1pPr>
          </a:lstStyle>
          <a:p>
            <a:pPr lvl="0"/>
            <a:r>
              <a:rPr lang="en-US" dirty="0"/>
              <a:t>Title Here</a:t>
            </a:r>
          </a:p>
        </p:txBody>
      </p:sp>
      <p:sp>
        <p:nvSpPr>
          <p:cNvPr id="3" name="Content Placeholder 2"/>
          <p:cNvSpPr>
            <a:spLocks noGrp="1"/>
          </p:cNvSpPr>
          <p:nvPr>
            <p:ph sz="half" idx="1"/>
          </p:nvPr>
        </p:nvSpPr>
        <p:spPr>
          <a:xfrm>
            <a:off x="609600" y="1600206"/>
            <a:ext cx="4775200" cy="4825994"/>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89600" y="1600206"/>
            <a:ext cx="4800600" cy="4825993"/>
          </a:xfrm>
        </p:spPr>
        <p:txBody>
          <a:bodyPr/>
          <a:lstStyle>
            <a:lvl1pPr marL="0" indent="0">
              <a:buNone/>
              <a:defRPr sz="2100" b="0" i="0">
                <a:solidFill>
                  <a:srgbClr val="0083BA"/>
                </a:solidFill>
                <a:latin typeface="Libre Franklin" pitchFamily="2" charset="77"/>
                <a:ea typeface="Libre Franklin" pitchFamily="2" charset="77"/>
                <a:cs typeface="Arial" charset="0"/>
              </a:defRPr>
            </a:lvl1pPr>
            <a:lvl2pPr>
              <a:defRPr sz="1800" b="0" i="0">
                <a:latin typeface="Libre Franklin" pitchFamily="2" charset="77"/>
                <a:ea typeface="Libre Franklin" pitchFamily="2" charset="77"/>
                <a:cs typeface="Arial" charset="0"/>
              </a:defRPr>
            </a:lvl2pPr>
            <a:lvl3pPr>
              <a:defRPr sz="1500" b="0" i="0">
                <a:latin typeface="Libre Franklin" pitchFamily="2" charset="77"/>
                <a:ea typeface="Libre Franklin" pitchFamily="2" charset="77"/>
                <a:cs typeface="Arial" charset="0"/>
              </a:defRPr>
            </a:lvl3pPr>
            <a:lvl4pPr>
              <a:defRPr sz="1351" b="0" i="0">
                <a:latin typeface="Libre Franklin" pitchFamily="2" charset="77"/>
                <a:ea typeface="Libre Franklin" pitchFamily="2" charset="77"/>
                <a:cs typeface="Arial" charset="0"/>
              </a:defRPr>
            </a:lvl4pPr>
            <a:lvl5pPr>
              <a:defRPr sz="1351" b="0" i="0">
                <a:latin typeface="Libre Franklin" pitchFamily="2" charset="77"/>
                <a:ea typeface="Libre Franklin" pitchFamily="2" charset="77"/>
                <a:cs typeface="Arial" charset="0"/>
              </a:defRPr>
            </a:lvl5pPr>
            <a:lvl6pPr>
              <a:defRPr sz="1351"/>
            </a:lvl6pPr>
            <a:lvl7pPr>
              <a:defRPr sz="1351"/>
            </a:lvl7pPr>
            <a:lvl8pPr>
              <a:defRPr sz="1351"/>
            </a:lvl8pPr>
            <a:lvl9pPr>
              <a:defRPr sz="13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6391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609603" y="273051"/>
            <a:ext cx="4011084" cy="1162051"/>
          </a:xfrm>
        </p:spPr>
        <p:txBody>
          <a:bodyPr anchor="b">
            <a:normAutofit/>
          </a:bodyPr>
          <a:lstStyle>
            <a:lvl1pPr algn="l">
              <a:defRPr sz="2000" b="1" i="0">
                <a:solidFill>
                  <a:srgbClr val="00375D"/>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766733" y="273060"/>
            <a:ext cx="5952067" cy="5853108"/>
          </a:xfrm>
        </p:spPr>
        <p:txBody>
          <a:bodyPr/>
          <a:lstStyle>
            <a:lvl1pPr marL="0" indent="0">
              <a:buNone/>
              <a:defRPr sz="2800" b="0" i="0">
                <a:solidFill>
                  <a:srgbClr val="0083BA"/>
                </a:solidFill>
                <a:latin typeface="Libre Franklin" pitchFamily="2" charset="77"/>
                <a:ea typeface="Libre Franklin" pitchFamily="2" charset="77"/>
                <a:cs typeface="Arial" charset="0"/>
              </a:defRPr>
            </a:lvl1pPr>
            <a:lvl2pPr>
              <a:defRPr sz="2100" b="0" i="0">
                <a:latin typeface="Libre Franklin" pitchFamily="2" charset="77"/>
                <a:ea typeface="Libre Franklin" pitchFamily="2" charset="77"/>
                <a:cs typeface="Arial" charset="0"/>
              </a:defRPr>
            </a:lvl2pPr>
            <a:lvl3pPr>
              <a:defRPr sz="1800" b="0" i="0">
                <a:latin typeface="Libre Franklin" pitchFamily="2" charset="77"/>
                <a:ea typeface="Libre Franklin" pitchFamily="2" charset="77"/>
                <a:cs typeface="Arial" charset="0"/>
              </a:defRPr>
            </a:lvl3pPr>
            <a:lvl4pPr>
              <a:defRPr sz="1500" b="0" i="0">
                <a:latin typeface="Libre Franklin" pitchFamily="2" charset="77"/>
                <a:ea typeface="Libre Franklin" pitchFamily="2" charset="77"/>
                <a:cs typeface="Arial" charset="0"/>
              </a:defRPr>
            </a:lvl4pPr>
            <a:lvl5pPr>
              <a:defRPr sz="1500" b="0" i="0">
                <a:latin typeface="Libre Franklin" pitchFamily="2" charset="77"/>
                <a:ea typeface="Libre Franklin" pitchFamily="2" charset="77"/>
                <a:cs typeface="Arial"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2842494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9714"/>
          </a:xfrm>
          <a:prstGeom prst="rect">
            <a:avLst/>
          </a:prstGeom>
        </p:spPr>
      </p:pic>
      <p:sp>
        <p:nvSpPr>
          <p:cNvPr id="2" name="Title 1"/>
          <p:cNvSpPr>
            <a:spLocks noGrp="1"/>
          </p:cNvSpPr>
          <p:nvPr>
            <p:ph type="title"/>
          </p:nvPr>
        </p:nvSpPr>
        <p:spPr>
          <a:xfrm>
            <a:off x="2389717" y="4800601"/>
            <a:ext cx="7315200" cy="566739"/>
          </a:xfrm>
        </p:spPr>
        <p:txBody>
          <a:bodyPr anchor="b"/>
          <a:lstStyle>
            <a:lvl1pPr algn="l">
              <a:defRPr sz="1500" b="0">
                <a:solidFill>
                  <a:srgbClr val="003744"/>
                </a:solidFill>
                <a:latin typeface="Libre Franklin" pitchFamily="2" charset="77"/>
                <a:ea typeface="Libre Franklin" pitchFamily="2" charset="77"/>
                <a:cs typeface="Arial" charset="0"/>
              </a:defRPr>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882" indent="0">
              <a:buNone/>
              <a:defRPr sz="2100"/>
            </a:lvl2pPr>
            <a:lvl3pPr marL="685766" indent="0">
              <a:buNone/>
              <a:defRPr sz="1800"/>
            </a:lvl3pPr>
            <a:lvl4pPr marL="1028649" indent="0">
              <a:buNone/>
              <a:defRPr sz="1500"/>
            </a:lvl4pPr>
            <a:lvl5pPr marL="1371532" indent="0">
              <a:buNone/>
              <a:defRPr sz="1500"/>
            </a:lvl5pPr>
            <a:lvl6pPr marL="1714414" indent="0">
              <a:buNone/>
              <a:defRPr sz="1500"/>
            </a:lvl6pPr>
            <a:lvl7pPr marL="2057298" indent="0">
              <a:buNone/>
              <a:defRPr sz="1500"/>
            </a:lvl7pPr>
            <a:lvl8pPr marL="2400180" indent="0">
              <a:buNone/>
              <a:defRPr sz="1500"/>
            </a:lvl8pPr>
            <a:lvl9pPr marL="274306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2389717" y="5367340"/>
            <a:ext cx="7315200" cy="804863"/>
          </a:xfrm>
        </p:spPr>
        <p:txBody>
          <a:bodyPr/>
          <a:lstStyle>
            <a:lvl1pPr marL="0" indent="0">
              <a:buNone/>
              <a:defRPr sz="1051" b="0" i="0">
                <a:latin typeface="Libre Franklin" pitchFamily="2" charset="77"/>
                <a:ea typeface="Libre Franklin" pitchFamily="2" charset="77"/>
                <a:cs typeface="Arial" charset="0"/>
              </a:defRPr>
            </a:lvl1pPr>
            <a:lvl2pPr marL="342882" indent="0">
              <a:buNone/>
              <a:defRPr sz="900"/>
            </a:lvl2pPr>
            <a:lvl3pPr marL="685766" indent="0">
              <a:buNone/>
              <a:defRPr sz="751"/>
            </a:lvl3pPr>
            <a:lvl4pPr marL="1028649" indent="0">
              <a:buNone/>
              <a:defRPr sz="675"/>
            </a:lvl4pPr>
            <a:lvl5pPr marL="1371532" indent="0">
              <a:buNone/>
              <a:defRPr sz="675"/>
            </a:lvl5pPr>
            <a:lvl6pPr marL="1714414" indent="0">
              <a:buNone/>
              <a:defRPr sz="675"/>
            </a:lvl6pPr>
            <a:lvl7pPr marL="2057298" indent="0">
              <a:buNone/>
              <a:defRPr sz="675"/>
            </a:lvl7pPr>
            <a:lvl8pPr marL="2400180" indent="0">
              <a:buNone/>
              <a:defRPr sz="675"/>
            </a:lvl8pPr>
            <a:lvl9pPr marL="2743062" indent="0">
              <a:buNone/>
              <a:defRPr sz="675"/>
            </a:lvl9pPr>
          </a:lstStyle>
          <a:p>
            <a:pPr lvl="0"/>
            <a:r>
              <a:rPr lang="en-US"/>
              <a:t>Click to edit Master text styles</a:t>
            </a:r>
          </a:p>
        </p:txBody>
      </p:sp>
    </p:spTree>
    <p:extLst>
      <p:ext uri="{BB962C8B-B14F-4D97-AF65-F5344CB8AC3E}">
        <p14:creationId xmlns:p14="http://schemas.microsoft.com/office/powerpoint/2010/main" val="3148998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ay Connecte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7923" y="4461"/>
            <a:ext cx="12182343" cy="6859713"/>
          </a:xfrm>
          <a:prstGeom prst="rect">
            <a:avLst/>
          </a:prstGeom>
        </p:spPr>
      </p:pic>
    </p:spTree>
    <p:extLst>
      <p:ext uri="{BB962C8B-B14F-4D97-AF65-F5344CB8AC3E}">
        <p14:creationId xmlns:p14="http://schemas.microsoft.com/office/powerpoint/2010/main" val="3776857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Questions">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828" y="0"/>
            <a:ext cx="12182343" cy="6859713"/>
          </a:xfrm>
          <a:prstGeom prst="rect">
            <a:avLst/>
          </a:prstGeom>
        </p:spPr>
      </p:pic>
      <p:sp>
        <p:nvSpPr>
          <p:cNvPr id="6" name="Text Placeholder 3"/>
          <p:cNvSpPr>
            <a:spLocks noGrp="1"/>
          </p:cNvSpPr>
          <p:nvPr/>
        </p:nvSpPr>
        <p:spPr>
          <a:xfrm>
            <a:off x="0" y="1940012"/>
            <a:ext cx="7403335" cy="1907629"/>
          </a:xfrm>
          <a:prstGeom prst="rect">
            <a:avLst/>
          </a:prstGeom>
        </p:spPr>
        <p:txBody>
          <a:bodyPr vert="horz" lIns="91440" tIns="45720" rIns="91440" bIns="45720"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lgn="ctr">
              <a:buNone/>
            </a:pPr>
            <a:r>
              <a:rPr lang="en-US" sz="6000" b="1" i="0" dirty="0">
                <a:solidFill>
                  <a:srgbClr val="0083BA"/>
                </a:solidFill>
                <a:latin typeface="Libre Franklin" pitchFamily="2" charset="77"/>
                <a:ea typeface="Arial" charset="0"/>
                <a:cs typeface="Arial" charset="0"/>
              </a:rPr>
              <a:t>Questions?</a:t>
            </a:r>
          </a:p>
        </p:txBody>
      </p:sp>
      <p:sp>
        <p:nvSpPr>
          <p:cNvPr id="4" name="Text Placeholder 2">
            <a:extLst>
              <a:ext uri="{FF2B5EF4-FFF2-40B4-BE49-F238E27FC236}">
                <a16:creationId xmlns:a16="http://schemas.microsoft.com/office/drawing/2014/main" id="{20CC690D-CF79-5E41-8E53-45338533AD6E}"/>
              </a:ext>
            </a:extLst>
          </p:cNvPr>
          <p:cNvSpPr>
            <a:spLocks noGrp="1"/>
          </p:cNvSpPr>
          <p:nvPr>
            <p:ph type="body" sz="quarter" idx="10" hasCustomPrompt="1"/>
          </p:nvPr>
        </p:nvSpPr>
        <p:spPr>
          <a:xfrm>
            <a:off x="1" y="3605271"/>
            <a:ext cx="7403334" cy="944696"/>
          </a:xfrm>
        </p:spPr>
        <p:txBody>
          <a:bodyPr/>
          <a:lstStyle>
            <a:lvl1pPr marL="0" indent="0" algn="ctr">
              <a:buNone/>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Contact Info</a:t>
            </a:r>
          </a:p>
          <a:p>
            <a:pPr lvl="0"/>
            <a:r>
              <a:rPr lang="en-US" dirty="0"/>
              <a:t>Goes Here</a:t>
            </a:r>
            <a:br>
              <a:rPr lang="en-US" dirty="0"/>
            </a:br>
            <a:endParaRPr lang="en-US" dirty="0"/>
          </a:p>
        </p:txBody>
      </p:sp>
    </p:spTree>
    <p:extLst>
      <p:ext uri="{BB962C8B-B14F-4D97-AF65-F5344CB8AC3E}">
        <p14:creationId xmlns:p14="http://schemas.microsoft.com/office/powerpoint/2010/main" val="845715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losing: Thank You">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E2927-9914-9148-A00B-932907FF3FCF}"/>
              </a:ext>
            </a:extLst>
          </p:cNvPr>
          <p:cNvPicPr>
            <a:picLocks noChangeAspect="1"/>
          </p:cNvPicPr>
          <p:nvPr/>
        </p:nvPicPr>
        <p:blipFill>
          <a:blip r:embed="rId2"/>
          <a:srcRect/>
          <a:stretch/>
        </p:blipFill>
        <p:spPr>
          <a:xfrm>
            <a:off x="4828" y="0"/>
            <a:ext cx="12182343" cy="6859713"/>
          </a:xfrm>
          <a:prstGeom prst="rect">
            <a:avLst/>
          </a:prstGeom>
        </p:spPr>
      </p:pic>
      <p:sp>
        <p:nvSpPr>
          <p:cNvPr id="7" name="Text Placeholder 3">
            <a:extLst>
              <a:ext uri="{FF2B5EF4-FFF2-40B4-BE49-F238E27FC236}">
                <a16:creationId xmlns:a16="http://schemas.microsoft.com/office/drawing/2014/main" id="{048FD1B5-4616-0C41-A40A-FAAE761D2A32}"/>
              </a:ext>
            </a:extLst>
          </p:cNvPr>
          <p:cNvSpPr>
            <a:spLocks noGrp="1"/>
          </p:cNvSpPr>
          <p:nvPr/>
        </p:nvSpPr>
        <p:spPr>
          <a:xfrm>
            <a:off x="0" y="1940012"/>
            <a:ext cx="7403335" cy="1907629"/>
          </a:xfrm>
          <a:prstGeom prst="rect">
            <a:avLst/>
          </a:prstGeom>
        </p:spPr>
        <p:txBody>
          <a:bodyPr vert="horz" lIns="91440" tIns="45720" rIns="91440" bIns="45720" rtlCol="0" anchor="ctr">
            <a:normAutofit/>
          </a:bodyPr>
          <a:lstStyle>
            <a:lvl1pPr marL="257162" indent="-257162" algn="l" defTabSz="342882" rtl="0" eaLnBrk="1" latinLnBrk="0" hangingPunct="1">
              <a:spcBef>
                <a:spcPct val="20000"/>
              </a:spcBef>
              <a:buFont typeface="Arial"/>
              <a:buChar char="•"/>
              <a:defRPr sz="2400" kern="1200">
                <a:solidFill>
                  <a:schemeClr val="tx1"/>
                </a:solidFill>
                <a:latin typeface="+mn-lt"/>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lvl="0" indent="0" algn="ctr">
              <a:buNone/>
            </a:pPr>
            <a:r>
              <a:rPr lang="en-US" sz="6000" b="1" i="0" dirty="0">
                <a:solidFill>
                  <a:srgbClr val="0083BA"/>
                </a:solidFill>
                <a:latin typeface="Libre Franklin" pitchFamily="2" charset="77"/>
                <a:ea typeface="Arial" charset="0"/>
                <a:cs typeface="Arial" charset="0"/>
              </a:rPr>
              <a:t>Thank you</a:t>
            </a:r>
          </a:p>
        </p:txBody>
      </p:sp>
      <p:sp>
        <p:nvSpPr>
          <p:cNvPr id="8" name="Text Placeholder 2">
            <a:extLst>
              <a:ext uri="{FF2B5EF4-FFF2-40B4-BE49-F238E27FC236}">
                <a16:creationId xmlns:a16="http://schemas.microsoft.com/office/drawing/2014/main" id="{0016DDF4-A5F5-754B-B484-53BFCD029068}"/>
              </a:ext>
            </a:extLst>
          </p:cNvPr>
          <p:cNvSpPr>
            <a:spLocks noGrp="1"/>
          </p:cNvSpPr>
          <p:nvPr>
            <p:ph type="body" sz="quarter" idx="10" hasCustomPrompt="1"/>
          </p:nvPr>
        </p:nvSpPr>
        <p:spPr>
          <a:xfrm>
            <a:off x="1" y="3605271"/>
            <a:ext cx="7403334" cy="944696"/>
          </a:xfrm>
        </p:spPr>
        <p:txBody>
          <a:bodyPr/>
          <a:lstStyle>
            <a:lvl1pPr marL="0" indent="0" algn="ctr">
              <a:buNone/>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Contact Info</a:t>
            </a:r>
          </a:p>
          <a:p>
            <a:pPr lvl="0"/>
            <a:r>
              <a:rPr lang="en-US" dirty="0"/>
              <a:t>Goes Here</a:t>
            </a:r>
            <a:br>
              <a:rPr lang="en-US" dirty="0"/>
            </a:br>
            <a:endParaRPr lang="en-US" dirty="0"/>
          </a:p>
        </p:txBody>
      </p:sp>
    </p:spTree>
    <p:extLst>
      <p:ext uri="{BB962C8B-B14F-4D97-AF65-F5344CB8AC3E}">
        <p14:creationId xmlns:p14="http://schemas.microsoft.com/office/powerpoint/2010/main" val="812899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Editab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301774-CBE7-F641-A746-F9D9BF3970EE}"/>
              </a:ext>
            </a:extLst>
          </p:cNvPr>
          <p:cNvPicPr>
            <a:picLocks noChangeAspect="1"/>
          </p:cNvPicPr>
          <p:nvPr/>
        </p:nvPicPr>
        <p:blipFill>
          <a:blip r:embed="rId2"/>
          <a:srcRect/>
          <a:stretch/>
        </p:blipFill>
        <p:spPr>
          <a:xfrm>
            <a:off x="4828" y="0"/>
            <a:ext cx="12182343" cy="6859713"/>
          </a:xfrm>
          <a:prstGeom prst="rect">
            <a:avLst/>
          </a:prstGeom>
        </p:spPr>
      </p:pic>
      <p:sp>
        <p:nvSpPr>
          <p:cNvPr id="8" name="Text Placeholder 2">
            <a:extLst>
              <a:ext uri="{FF2B5EF4-FFF2-40B4-BE49-F238E27FC236}">
                <a16:creationId xmlns:a16="http://schemas.microsoft.com/office/drawing/2014/main" id="{D5A495B0-7942-2849-8F29-A83228378BD5}"/>
              </a:ext>
            </a:extLst>
          </p:cNvPr>
          <p:cNvSpPr>
            <a:spLocks noGrp="1"/>
          </p:cNvSpPr>
          <p:nvPr>
            <p:ph type="body" sz="quarter" idx="10" hasCustomPrompt="1"/>
          </p:nvPr>
        </p:nvSpPr>
        <p:spPr>
          <a:xfrm>
            <a:off x="0" y="3985592"/>
            <a:ext cx="7403334" cy="733340"/>
          </a:xfrm>
        </p:spPr>
        <p:txBody>
          <a:bodyPr/>
          <a:lstStyle>
            <a:lvl1pPr marL="0" marR="0" indent="0" algn="ctr" defTabSz="342882" rtl="0" eaLnBrk="1" fontAlgn="auto" latinLnBrk="0" hangingPunct="1">
              <a:lnSpc>
                <a:spcPct val="100000"/>
              </a:lnSpc>
              <a:spcBef>
                <a:spcPct val="20000"/>
              </a:spcBef>
              <a:spcAft>
                <a:spcPts val="0"/>
              </a:spcAft>
              <a:buClrTx/>
              <a:buSzTx/>
              <a:buFont typeface="Arial"/>
              <a:buNone/>
              <a:tabLst/>
              <a:defRPr sz="2000">
                <a:latin typeface="Libre Franklin" pitchFamily="2" charset="77"/>
                <a:ea typeface="Libre Franklin" pitchFamily="2" charset="77"/>
                <a:cs typeface="Arial" charset="0"/>
              </a:defRPr>
            </a:lvl1pPr>
            <a:lvl2pPr marL="342882" indent="0">
              <a:buNone/>
              <a:defRPr/>
            </a:lvl2pPr>
            <a:lvl3pPr>
              <a:defRPr sz="1600">
                <a:latin typeface="Libre Franklin" pitchFamily="2" charset="77"/>
                <a:ea typeface="Libre Franklin" pitchFamily="2" charset="77"/>
                <a:cs typeface="Arial" charset="0"/>
              </a:defRPr>
            </a:lvl3pPr>
            <a:lvl4pPr>
              <a:defRPr sz="1400">
                <a:latin typeface="Libre Franklin" pitchFamily="2" charset="77"/>
                <a:ea typeface="Libre Franklin" pitchFamily="2" charset="77"/>
                <a:cs typeface="Arial" charset="0"/>
              </a:defRPr>
            </a:lvl4pPr>
            <a:lvl5pPr>
              <a:defRPr sz="1200">
                <a:latin typeface="Libre Franklin" pitchFamily="2" charset="77"/>
                <a:ea typeface="Libre Franklin" pitchFamily="2" charset="77"/>
                <a:cs typeface="Arial" charset="0"/>
              </a:defRPr>
            </a:lvl5pPr>
          </a:lstStyle>
          <a:p>
            <a:pPr lvl="0"/>
            <a:r>
              <a:rPr lang="en-US" dirty="0"/>
              <a:t>Contact Info</a:t>
            </a:r>
          </a:p>
          <a:p>
            <a:pPr lvl="0"/>
            <a:r>
              <a:rPr lang="en-US" dirty="0"/>
              <a:t>Goes Here</a:t>
            </a:r>
            <a:br>
              <a:rPr lang="en-US" dirty="0"/>
            </a:br>
            <a:endParaRPr lang="en-US" dirty="0"/>
          </a:p>
        </p:txBody>
      </p:sp>
      <p:sp>
        <p:nvSpPr>
          <p:cNvPr id="9" name="Title 8">
            <a:extLst>
              <a:ext uri="{FF2B5EF4-FFF2-40B4-BE49-F238E27FC236}">
                <a16:creationId xmlns:a16="http://schemas.microsoft.com/office/drawing/2014/main" id="{2726FE59-9C13-D74F-ADCC-032D0892B923}"/>
              </a:ext>
            </a:extLst>
          </p:cNvPr>
          <p:cNvSpPr>
            <a:spLocks noGrp="1"/>
          </p:cNvSpPr>
          <p:nvPr>
            <p:ph type="title" hasCustomPrompt="1"/>
          </p:nvPr>
        </p:nvSpPr>
        <p:spPr>
          <a:xfrm>
            <a:off x="0" y="2286000"/>
            <a:ext cx="7403334" cy="1699592"/>
          </a:xfrm>
        </p:spPr>
        <p:txBody>
          <a:bodyPr>
            <a:normAutofit/>
          </a:bodyPr>
          <a:lstStyle>
            <a:lvl1pPr>
              <a:defRPr sz="2800" b="1">
                <a:solidFill>
                  <a:schemeClr val="accent1"/>
                </a:solidFill>
              </a:defRPr>
            </a:lvl1pPr>
          </a:lstStyle>
          <a:p>
            <a:r>
              <a:rPr lang="en-US" dirty="0"/>
              <a:t>Closing sentence</a:t>
            </a:r>
            <a:br>
              <a:rPr lang="en-US" dirty="0"/>
            </a:br>
            <a:r>
              <a:rPr lang="en-US" dirty="0"/>
              <a:t>goes here.</a:t>
            </a:r>
          </a:p>
        </p:txBody>
      </p:sp>
    </p:spTree>
    <p:extLst>
      <p:ext uri="{BB962C8B-B14F-4D97-AF65-F5344CB8AC3E}">
        <p14:creationId xmlns:p14="http://schemas.microsoft.com/office/powerpoint/2010/main" val="2526970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Presentation Title: Option 2">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0"/>
            <a:ext cx="12182342" cy="6859713"/>
          </a:xfrm>
          <a:prstGeom prst="rect">
            <a:avLst/>
          </a:prstGeom>
        </p:spPr>
      </p:pic>
      <p:sp>
        <p:nvSpPr>
          <p:cNvPr id="5" name="Title 1">
            <a:extLst>
              <a:ext uri="{FF2B5EF4-FFF2-40B4-BE49-F238E27FC236}">
                <a16:creationId xmlns:a16="http://schemas.microsoft.com/office/drawing/2014/main" id="{B05355B7-0880-F646-A4F7-1676A5DC4AF1}"/>
              </a:ext>
            </a:extLst>
          </p:cNvPr>
          <p:cNvSpPr>
            <a:spLocks noGrp="1"/>
          </p:cNvSpPr>
          <p:nvPr>
            <p:ph type="title" hasCustomPrompt="1"/>
          </p:nvPr>
        </p:nvSpPr>
        <p:spPr>
          <a:xfrm>
            <a:off x="762000" y="2159001"/>
            <a:ext cx="8712200" cy="1269999"/>
          </a:xfrm>
        </p:spPr>
        <p:txBody>
          <a:bodyPr anchor="t"/>
          <a:lstStyle>
            <a:lvl1pPr algn="l">
              <a:defRPr sz="3600" b="1" i="0" baseline="0">
                <a:solidFill>
                  <a:schemeClr val="bg1"/>
                </a:solidFill>
                <a:latin typeface="Libre Franklin" pitchFamily="2" charset="77"/>
                <a:ea typeface="Libre Franklin" pitchFamily="2" charset="77"/>
                <a:cs typeface="Arial" charset="0"/>
              </a:defRPr>
            </a:lvl1pPr>
          </a:lstStyle>
          <a:p>
            <a:r>
              <a:rPr lang="en-US" dirty="0"/>
              <a:t>Presentation Title</a:t>
            </a:r>
            <a:br>
              <a:rPr lang="en-US" dirty="0"/>
            </a:br>
            <a:r>
              <a:rPr lang="en-US" dirty="0"/>
              <a:t>Goes Here</a:t>
            </a:r>
          </a:p>
        </p:txBody>
      </p:sp>
      <p:sp>
        <p:nvSpPr>
          <p:cNvPr id="6" name="Text Placeholder 3">
            <a:extLst>
              <a:ext uri="{FF2B5EF4-FFF2-40B4-BE49-F238E27FC236}">
                <a16:creationId xmlns:a16="http://schemas.microsoft.com/office/drawing/2014/main" id="{315680F4-8D35-4E4A-9ACD-FEC6B9930B7A}"/>
              </a:ext>
            </a:extLst>
          </p:cNvPr>
          <p:cNvSpPr>
            <a:spLocks noGrp="1"/>
          </p:cNvSpPr>
          <p:nvPr>
            <p:ph type="body" sz="quarter" idx="10" hasCustomPrompt="1"/>
          </p:nvPr>
        </p:nvSpPr>
        <p:spPr>
          <a:xfrm>
            <a:off x="762000" y="3632200"/>
            <a:ext cx="11005930" cy="2926522"/>
          </a:xfrm>
        </p:spPr>
        <p:txBody>
          <a:bodyPr/>
          <a:lstStyle>
            <a:lvl1pPr marL="0" indent="0">
              <a:buNone/>
              <a:defRPr b="0" i="0" baseline="0">
                <a:solidFill>
                  <a:schemeClr val="tx1"/>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020604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Break: 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0" y="-7152"/>
            <a:ext cx="12192000" cy="6865152"/>
          </a:xfrm>
          <a:prstGeom prst="rect">
            <a:avLst/>
          </a:prstGeom>
        </p:spPr>
      </p:pic>
      <p:sp>
        <p:nvSpPr>
          <p:cNvPr id="2" name="Title 1"/>
          <p:cNvSpPr>
            <a:spLocks noGrp="1"/>
          </p:cNvSpPr>
          <p:nvPr>
            <p:ph type="title" hasCustomPrompt="1"/>
          </p:nvPr>
        </p:nvSpPr>
        <p:spPr>
          <a:xfrm>
            <a:off x="0" y="2072090"/>
            <a:ext cx="12192000" cy="1269999"/>
          </a:xfrm>
        </p:spPr>
        <p:txBody>
          <a:bodyPr anchor="t">
            <a:normAutofit/>
          </a:bodyPr>
          <a:lstStyle>
            <a:lvl1pPr algn="ctr">
              <a:defRPr sz="6600" b="0" i="0" baseline="0">
                <a:solidFill>
                  <a:schemeClr val="bg1"/>
                </a:solidFill>
                <a:latin typeface="Libre Franklin" pitchFamily="2" charset="77"/>
                <a:ea typeface="Libre Franklin" pitchFamily="2" charset="77"/>
                <a:cs typeface="Arial" charset="0"/>
              </a:defRPr>
            </a:lvl1pPr>
          </a:lstStyle>
          <a:p>
            <a:r>
              <a:rPr lang="en-US" dirty="0"/>
              <a:t>Section Break Title</a:t>
            </a:r>
          </a:p>
        </p:txBody>
      </p:sp>
      <p:sp>
        <p:nvSpPr>
          <p:cNvPr id="4" name="Text Placeholder 3"/>
          <p:cNvSpPr>
            <a:spLocks noGrp="1"/>
          </p:cNvSpPr>
          <p:nvPr>
            <p:ph type="body" sz="quarter" idx="10" hasCustomPrompt="1"/>
          </p:nvPr>
        </p:nvSpPr>
        <p:spPr>
          <a:xfrm>
            <a:off x="-1" y="3545289"/>
            <a:ext cx="12182343" cy="453834"/>
          </a:xfrm>
        </p:spPr>
        <p:txBody>
          <a:bodyPr/>
          <a:lstStyle>
            <a:lvl1pPr marL="0" indent="0" algn="ctr">
              <a:buNone/>
              <a:defRPr b="0" i="0" baseline="0">
                <a:solidFill>
                  <a:schemeClr val="bg1"/>
                </a:solidFill>
                <a:latin typeface="Libre Franklin" pitchFamily="2" charset="77"/>
                <a:ea typeface="Libre Franklin" pitchFamily="2" charset="77"/>
                <a:cs typeface="Arial" charset="0"/>
              </a:defRPr>
            </a:lvl1pPr>
          </a:lstStyle>
          <a:p>
            <a:pPr lvl="0"/>
            <a:r>
              <a:rPr lang="en-US" dirty="0"/>
              <a:t>Secondary Text</a:t>
            </a:r>
          </a:p>
        </p:txBody>
      </p:sp>
    </p:spTree>
    <p:extLst>
      <p:ext uri="{BB962C8B-B14F-4D97-AF65-F5344CB8AC3E}">
        <p14:creationId xmlns:p14="http://schemas.microsoft.com/office/powerpoint/2010/main" val="173653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Interior Slide: Option 1">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p:blipFill>
        <p:spPr>
          <a:xfrm>
            <a:off x="4828" y="0"/>
            <a:ext cx="12182343" cy="6859713"/>
          </a:xfrm>
          <a:prstGeom prst="rect">
            <a:avLst/>
          </a:prstGeom>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4" name="Text Placeholder 3"/>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418693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Break: Option 2">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2" y="-5439"/>
            <a:ext cx="12192002" cy="6865153"/>
          </a:xfrm>
          <a:prstGeom prst="rect">
            <a:avLst/>
          </a:prstGeom>
        </p:spPr>
      </p:pic>
      <p:sp>
        <p:nvSpPr>
          <p:cNvPr id="5" name="Title 1">
            <a:extLst>
              <a:ext uri="{FF2B5EF4-FFF2-40B4-BE49-F238E27FC236}">
                <a16:creationId xmlns:a16="http://schemas.microsoft.com/office/drawing/2014/main" id="{9B1B8100-3C95-4345-AC43-302E98D0081E}"/>
              </a:ext>
            </a:extLst>
          </p:cNvPr>
          <p:cNvSpPr>
            <a:spLocks noGrp="1"/>
          </p:cNvSpPr>
          <p:nvPr>
            <p:ph type="title" hasCustomPrompt="1"/>
          </p:nvPr>
        </p:nvSpPr>
        <p:spPr>
          <a:xfrm>
            <a:off x="0" y="2072090"/>
            <a:ext cx="12192000" cy="1269999"/>
          </a:xfrm>
        </p:spPr>
        <p:txBody>
          <a:bodyPr anchor="t">
            <a:normAutofit/>
          </a:bodyPr>
          <a:lstStyle>
            <a:lvl1pPr algn="ctr">
              <a:defRPr sz="6600" b="0" i="0" baseline="0">
                <a:solidFill>
                  <a:schemeClr val="bg1"/>
                </a:solidFill>
                <a:latin typeface="Libre Franklin" pitchFamily="2" charset="77"/>
                <a:ea typeface="Libre Franklin" pitchFamily="2" charset="77"/>
                <a:cs typeface="Arial" charset="0"/>
              </a:defRPr>
            </a:lvl1pPr>
          </a:lstStyle>
          <a:p>
            <a:r>
              <a:rPr lang="en-US" dirty="0"/>
              <a:t>Section Break Title</a:t>
            </a:r>
          </a:p>
        </p:txBody>
      </p:sp>
      <p:sp>
        <p:nvSpPr>
          <p:cNvPr id="6" name="Text Placeholder 3">
            <a:extLst>
              <a:ext uri="{FF2B5EF4-FFF2-40B4-BE49-F238E27FC236}">
                <a16:creationId xmlns:a16="http://schemas.microsoft.com/office/drawing/2014/main" id="{9F39C657-983C-0E4E-82F2-1FBC55C052CB}"/>
              </a:ext>
            </a:extLst>
          </p:cNvPr>
          <p:cNvSpPr>
            <a:spLocks noGrp="1"/>
          </p:cNvSpPr>
          <p:nvPr>
            <p:ph type="body" sz="quarter" idx="10" hasCustomPrompt="1"/>
          </p:nvPr>
        </p:nvSpPr>
        <p:spPr>
          <a:xfrm>
            <a:off x="-1" y="3545289"/>
            <a:ext cx="12182343" cy="453834"/>
          </a:xfrm>
        </p:spPr>
        <p:txBody>
          <a:bodyPr/>
          <a:lstStyle>
            <a:lvl1pPr marL="0" indent="0" algn="ctr">
              <a:buNone/>
              <a:defRPr b="0" i="0" baseline="0">
                <a:solidFill>
                  <a:schemeClr val="bg1"/>
                </a:solidFill>
                <a:latin typeface="Libre Franklin" pitchFamily="2" charset="77"/>
                <a:ea typeface="Libre Franklin" pitchFamily="2" charset="77"/>
                <a:cs typeface="Arial" charset="0"/>
              </a:defRPr>
            </a:lvl1pPr>
          </a:lstStyle>
          <a:p>
            <a:pPr lvl="0"/>
            <a:r>
              <a:rPr lang="en-US" dirty="0"/>
              <a:t>Secondary Text</a:t>
            </a:r>
          </a:p>
        </p:txBody>
      </p:sp>
    </p:spTree>
    <p:extLst>
      <p:ext uri="{BB962C8B-B14F-4D97-AF65-F5344CB8AC3E}">
        <p14:creationId xmlns:p14="http://schemas.microsoft.com/office/powerpoint/2010/main" val="3157326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terior Slide: Option 2">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15336" y="-9525"/>
            <a:ext cx="12213127" cy="68770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F260DF21-0403-A546-B928-CC6B49D52FC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2226602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Break: Option 3">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2" y="-5438"/>
            <a:ext cx="12192002" cy="6865152"/>
          </a:xfrm>
          <a:prstGeom prst="rect">
            <a:avLst/>
          </a:prstGeom>
        </p:spPr>
      </p:pic>
      <p:sp>
        <p:nvSpPr>
          <p:cNvPr id="5" name="Title 1">
            <a:extLst>
              <a:ext uri="{FF2B5EF4-FFF2-40B4-BE49-F238E27FC236}">
                <a16:creationId xmlns:a16="http://schemas.microsoft.com/office/drawing/2014/main" id="{9B1B8100-3C95-4345-AC43-302E98D0081E}"/>
              </a:ext>
            </a:extLst>
          </p:cNvPr>
          <p:cNvSpPr>
            <a:spLocks noGrp="1"/>
          </p:cNvSpPr>
          <p:nvPr>
            <p:ph type="title" hasCustomPrompt="1"/>
          </p:nvPr>
        </p:nvSpPr>
        <p:spPr>
          <a:xfrm>
            <a:off x="0" y="2072090"/>
            <a:ext cx="12192000" cy="1269999"/>
          </a:xfrm>
        </p:spPr>
        <p:txBody>
          <a:bodyPr anchor="t">
            <a:normAutofit/>
          </a:bodyPr>
          <a:lstStyle>
            <a:lvl1pPr algn="ctr">
              <a:defRPr sz="6600" b="0" i="0" baseline="0">
                <a:solidFill>
                  <a:schemeClr val="bg1"/>
                </a:solidFill>
                <a:latin typeface="Libre Franklin" pitchFamily="2" charset="77"/>
                <a:ea typeface="Libre Franklin" pitchFamily="2" charset="77"/>
                <a:cs typeface="Arial" charset="0"/>
              </a:defRPr>
            </a:lvl1pPr>
          </a:lstStyle>
          <a:p>
            <a:r>
              <a:rPr lang="en-US" dirty="0"/>
              <a:t>Section Break Title</a:t>
            </a:r>
          </a:p>
        </p:txBody>
      </p:sp>
      <p:sp>
        <p:nvSpPr>
          <p:cNvPr id="6" name="Text Placeholder 3">
            <a:extLst>
              <a:ext uri="{FF2B5EF4-FFF2-40B4-BE49-F238E27FC236}">
                <a16:creationId xmlns:a16="http://schemas.microsoft.com/office/drawing/2014/main" id="{9F39C657-983C-0E4E-82F2-1FBC55C052CB}"/>
              </a:ext>
            </a:extLst>
          </p:cNvPr>
          <p:cNvSpPr>
            <a:spLocks noGrp="1"/>
          </p:cNvSpPr>
          <p:nvPr>
            <p:ph type="body" sz="quarter" idx="10" hasCustomPrompt="1"/>
          </p:nvPr>
        </p:nvSpPr>
        <p:spPr>
          <a:xfrm>
            <a:off x="-1" y="3545289"/>
            <a:ext cx="12182343" cy="453834"/>
          </a:xfrm>
        </p:spPr>
        <p:txBody>
          <a:bodyPr/>
          <a:lstStyle>
            <a:lvl1pPr marL="0" indent="0" algn="ctr">
              <a:buNone/>
              <a:defRPr b="0" i="0" baseline="0">
                <a:solidFill>
                  <a:schemeClr val="bg1"/>
                </a:solidFill>
                <a:latin typeface="Libre Franklin" pitchFamily="2" charset="77"/>
                <a:ea typeface="Libre Franklin" pitchFamily="2" charset="77"/>
                <a:cs typeface="Arial" charset="0"/>
              </a:defRPr>
            </a:lvl1pPr>
          </a:lstStyle>
          <a:p>
            <a:pPr lvl="0"/>
            <a:r>
              <a:rPr lang="en-US" dirty="0"/>
              <a:t>Secondary Text</a:t>
            </a:r>
          </a:p>
        </p:txBody>
      </p:sp>
    </p:spTree>
    <p:extLst>
      <p:ext uri="{BB962C8B-B14F-4D97-AF65-F5344CB8AC3E}">
        <p14:creationId xmlns:p14="http://schemas.microsoft.com/office/powerpoint/2010/main" val="315590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terior Slide: Option 3">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a:stretch/>
        </p:blipFill>
        <p:spPr bwMode="auto">
          <a:xfrm>
            <a:off x="-21128" y="0"/>
            <a:ext cx="12213127" cy="687704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762000" y="838201"/>
            <a:ext cx="8712200" cy="1269999"/>
          </a:xfrm>
        </p:spPr>
        <p:txBody>
          <a:bodyPr anchor="t"/>
          <a:lstStyle>
            <a:lvl1pPr algn="l">
              <a:defRPr sz="3600" b="1" i="0" baseline="0">
                <a:solidFill>
                  <a:srgbClr val="003744"/>
                </a:solidFill>
                <a:latin typeface="Libre Franklin" pitchFamily="2" charset="77"/>
                <a:ea typeface="Libre Franklin" pitchFamily="2" charset="77"/>
                <a:cs typeface="Arial" charset="0"/>
              </a:defRPr>
            </a:lvl1pPr>
          </a:lstStyle>
          <a:p>
            <a:r>
              <a:rPr lang="en-US" dirty="0"/>
              <a:t>Title</a:t>
            </a:r>
            <a:br>
              <a:rPr lang="en-US" dirty="0"/>
            </a:br>
            <a:r>
              <a:rPr lang="en-US" dirty="0"/>
              <a:t>Goes Here</a:t>
            </a:r>
          </a:p>
        </p:txBody>
      </p:sp>
      <p:sp>
        <p:nvSpPr>
          <p:cNvPr id="5" name="Text Placeholder 3">
            <a:extLst>
              <a:ext uri="{FF2B5EF4-FFF2-40B4-BE49-F238E27FC236}">
                <a16:creationId xmlns:a16="http://schemas.microsoft.com/office/drawing/2014/main" id="{3196B629-3140-FC46-8114-3CA190945666}"/>
              </a:ext>
            </a:extLst>
          </p:cNvPr>
          <p:cNvSpPr>
            <a:spLocks noGrp="1"/>
          </p:cNvSpPr>
          <p:nvPr>
            <p:ph type="body" sz="quarter" idx="10" hasCustomPrompt="1"/>
          </p:nvPr>
        </p:nvSpPr>
        <p:spPr>
          <a:xfrm>
            <a:off x="762000" y="2311400"/>
            <a:ext cx="11005930" cy="2926522"/>
          </a:xfrm>
        </p:spPr>
        <p:txBody>
          <a:bodyPr/>
          <a:lstStyle>
            <a:lvl1pPr marL="0" indent="0">
              <a:buNone/>
              <a:defRPr b="0" i="0" baseline="0">
                <a:solidFill>
                  <a:srgbClr val="0083BA"/>
                </a:solidFill>
                <a:latin typeface="Libre Franklin" pitchFamily="2" charset="77"/>
                <a:ea typeface="Libre Franklin" pitchFamily="2" charset="77"/>
                <a:cs typeface="Arial" charset="0"/>
              </a:defRPr>
            </a:lvl1pPr>
          </a:lstStyle>
          <a:p>
            <a:pPr lvl="0"/>
            <a:r>
              <a:rPr lang="en-US" dirty="0"/>
              <a:t>Subhead here</a:t>
            </a:r>
          </a:p>
        </p:txBody>
      </p:sp>
    </p:spTree>
    <p:extLst>
      <p:ext uri="{BB962C8B-B14F-4D97-AF65-F5344CB8AC3E}">
        <p14:creationId xmlns:p14="http://schemas.microsoft.com/office/powerpoint/2010/main" val="183008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Break: Option 4">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a:stretch/>
        </p:blipFill>
        <p:spPr>
          <a:xfrm>
            <a:off x="10632" y="0"/>
            <a:ext cx="12182342" cy="6859713"/>
          </a:xfrm>
          <a:prstGeom prst="rect">
            <a:avLst/>
          </a:prstGeom>
        </p:spPr>
      </p:pic>
      <p:sp>
        <p:nvSpPr>
          <p:cNvPr id="5" name="Title 1">
            <a:extLst>
              <a:ext uri="{FF2B5EF4-FFF2-40B4-BE49-F238E27FC236}">
                <a16:creationId xmlns:a16="http://schemas.microsoft.com/office/drawing/2014/main" id="{9B1B8100-3C95-4345-AC43-302E98D0081E}"/>
              </a:ext>
            </a:extLst>
          </p:cNvPr>
          <p:cNvSpPr>
            <a:spLocks noGrp="1"/>
          </p:cNvSpPr>
          <p:nvPr>
            <p:ph type="title" hasCustomPrompt="1"/>
          </p:nvPr>
        </p:nvSpPr>
        <p:spPr>
          <a:xfrm>
            <a:off x="0" y="2072090"/>
            <a:ext cx="12192000" cy="1269999"/>
          </a:xfrm>
        </p:spPr>
        <p:txBody>
          <a:bodyPr anchor="t">
            <a:normAutofit/>
          </a:bodyPr>
          <a:lstStyle>
            <a:lvl1pPr algn="ctr">
              <a:defRPr sz="6600" b="0" i="0" baseline="0">
                <a:solidFill>
                  <a:schemeClr val="bg1"/>
                </a:solidFill>
                <a:latin typeface="Libre Franklin" pitchFamily="2" charset="77"/>
                <a:ea typeface="Libre Franklin" pitchFamily="2" charset="77"/>
                <a:cs typeface="Arial" charset="0"/>
              </a:defRPr>
            </a:lvl1pPr>
          </a:lstStyle>
          <a:p>
            <a:r>
              <a:rPr lang="en-US" dirty="0"/>
              <a:t>Section Break Title</a:t>
            </a:r>
          </a:p>
        </p:txBody>
      </p:sp>
      <p:sp>
        <p:nvSpPr>
          <p:cNvPr id="6" name="Text Placeholder 3">
            <a:extLst>
              <a:ext uri="{FF2B5EF4-FFF2-40B4-BE49-F238E27FC236}">
                <a16:creationId xmlns:a16="http://schemas.microsoft.com/office/drawing/2014/main" id="{9F39C657-983C-0E4E-82F2-1FBC55C052CB}"/>
              </a:ext>
            </a:extLst>
          </p:cNvPr>
          <p:cNvSpPr>
            <a:spLocks noGrp="1"/>
          </p:cNvSpPr>
          <p:nvPr>
            <p:ph type="body" sz="quarter" idx="10" hasCustomPrompt="1"/>
          </p:nvPr>
        </p:nvSpPr>
        <p:spPr>
          <a:xfrm>
            <a:off x="-1" y="3545289"/>
            <a:ext cx="12182343" cy="453834"/>
          </a:xfrm>
        </p:spPr>
        <p:txBody>
          <a:bodyPr/>
          <a:lstStyle>
            <a:lvl1pPr marL="0" indent="0" algn="ctr">
              <a:buNone/>
              <a:defRPr b="0" i="0" baseline="0">
                <a:solidFill>
                  <a:schemeClr val="bg1"/>
                </a:solidFill>
                <a:latin typeface="Libre Franklin" pitchFamily="2" charset="77"/>
                <a:ea typeface="Libre Franklin" pitchFamily="2" charset="77"/>
                <a:cs typeface="Arial" charset="0"/>
              </a:defRPr>
            </a:lvl1pPr>
          </a:lstStyle>
          <a:p>
            <a:pPr lvl="0"/>
            <a:r>
              <a:rPr lang="en-US" dirty="0"/>
              <a:t>Secondary Text</a:t>
            </a:r>
          </a:p>
        </p:txBody>
      </p:sp>
    </p:spTree>
    <p:extLst>
      <p:ext uri="{BB962C8B-B14F-4D97-AF65-F5344CB8AC3E}">
        <p14:creationId xmlns:p14="http://schemas.microsoft.com/office/powerpoint/2010/main" val="1657679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8"/>
            <a:ext cx="2844800" cy="365125"/>
          </a:xfrm>
          <a:prstGeom prst="rect">
            <a:avLst/>
          </a:prstGeom>
        </p:spPr>
        <p:txBody>
          <a:bodyPr vert="horz" lIns="91440" tIns="45720" rIns="91440" bIns="45720" rtlCol="0" anchor="ctr"/>
          <a:lstStyle>
            <a:lvl1pPr algn="l">
              <a:defRPr sz="900">
                <a:solidFill>
                  <a:schemeClr val="tx1">
                    <a:tint val="75000"/>
                  </a:schemeClr>
                </a:solidFill>
                <a:latin typeface="Libre Franklin" pitchFamily="2" charset="77"/>
              </a:defRPr>
            </a:lvl1pPr>
          </a:lstStyle>
          <a:p>
            <a:fld id="{2B761B85-93D3-564F-87C3-3392DEB2E498}" type="datetime1">
              <a:rPr lang="x-none" smtClean="0"/>
              <a:pPr/>
              <a:t>4/8/20</a:t>
            </a:fld>
            <a:endParaRPr lang="en-US" dirty="0"/>
          </a:p>
        </p:txBody>
      </p:sp>
      <p:sp>
        <p:nvSpPr>
          <p:cNvPr id="5" name="Footer Placeholder 4"/>
          <p:cNvSpPr>
            <a:spLocks noGrp="1"/>
          </p:cNvSpPr>
          <p:nvPr>
            <p:ph type="ftr" sz="quarter" idx="3"/>
          </p:nvPr>
        </p:nvSpPr>
        <p:spPr>
          <a:xfrm>
            <a:off x="4165600" y="6356358"/>
            <a:ext cx="3860800" cy="365125"/>
          </a:xfrm>
          <a:prstGeom prst="rect">
            <a:avLst/>
          </a:prstGeom>
        </p:spPr>
        <p:txBody>
          <a:bodyPr vert="horz" lIns="91440" tIns="45720" rIns="91440" bIns="45720" rtlCol="0" anchor="ctr"/>
          <a:lstStyle>
            <a:lvl1pPr algn="ctr">
              <a:defRPr sz="900">
                <a:solidFill>
                  <a:schemeClr val="tx1">
                    <a:tint val="75000"/>
                  </a:schemeClr>
                </a:solidFill>
                <a:latin typeface="Libre Franklin" pitchFamily="2" charset="77"/>
              </a:defRPr>
            </a:lvl1pPr>
          </a:lstStyle>
          <a:p>
            <a:endParaRPr lang="en-US" dirty="0"/>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91440" tIns="45720" rIns="91440" bIns="45720" rtlCol="0" anchor="ctr"/>
          <a:lstStyle>
            <a:lvl1pPr algn="r">
              <a:defRPr sz="900">
                <a:solidFill>
                  <a:schemeClr val="tx1">
                    <a:tint val="75000"/>
                  </a:schemeClr>
                </a:solidFill>
                <a:latin typeface="Libre Franklin" pitchFamily="2" charset="77"/>
              </a:defRPr>
            </a:lvl1pPr>
          </a:lstStyle>
          <a:p>
            <a:fld id="{F44F923B-FC71-9144-8FBA-BE66D401AE12}" type="slidenum">
              <a:rPr lang="en-US" smtClean="0"/>
              <a:pPr/>
              <a:t>‹#›</a:t>
            </a:fld>
            <a:endParaRPr lang="en-US" dirty="0"/>
          </a:p>
        </p:txBody>
      </p:sp>
    </p:spTree>
    <p:extLst>
      <p:ext uri="{BB962C8B-B14F-4D97-AF65-F5344CB8AC3E}">
        <p14:creationId xmlns:p14="http://schemas.microsoft.com/office/powerpoint/2010/main" val="3921335992"/>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Lst>
  <p:hf hdr="0" ftr="0"/>
  <p:txStyles>
    <p:titleStyle>
      <a:lvl1pPr algn="ctr" defTabSz="342882" rtl="0" eaLnBrk="1" latinLnBrk="0" hangingPunct="1">
        <a:spcBef>
          <a:spcPct val="0"/>
        </a:spcBef>
        <a:buNone/>
        <a:defRPr sz="3300" kern="1200">
          <a:solidFill>
            <a:schemeClr val="tx1"/>
          </a:solidFill>
          <a:latin typeface="Libre Franklin" pitchFamily="2" charset="77"/>
          <a:ea typeface="+mj-ea"/>
          <a:cs typeface="+mj-cs"/>
        </a:defRPr>
      </a:lvl1pPr>
    </p:titleStyle>
    <p:bodyStyle>
      <a:lvl1pPr marL="257162" indent="-257162" algn="l" defTabSz="342882" rtl="0" eaLnBrk="1" latinLnBrk="0" hangingPunct="1">
        <a:spcBef>
          <a:spcPct val="20000"/>
        </a:spcBef>
        <a:buFont typeface="Arial"/>
        <a:buChar char="•"/>
        <a:defRPr sz="2400" kern="1200">
          <a:solidFill>
            <a:schemeClr val="tx1"/>
          </a:solidFill>
          <a:latin typeface="Libre Franklin" pitchFamily="2" charset="77"/>
          <a:ea typeface="+mn-ea"/>
          <a:cs typeface="+mn-cs"/>
        </a:defRPr>
      </a:lvl1pPr>
      <a:lvl2pPr marL="557185" indent="-214303" algn="l" defTabSz="342882" rtl="0" eaLnBrk="1" latinLnBrk="0" hangingPunct="1">
        <a:spcBef>
          <a:spcPct val="20000"/>
        </a:spcBef>
        <a:buFont typeface="Arial"/>
        <a:buChar char="–"/>
        <a:defRPr sz="2100" kern="1200">
          <a:solidFill>
            <a:schemeClr val="tx1"/>
          </a:solidFill>
          <a:latin typeface="Libre Franklin" pitchFamily="2" charset="77"/>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Libre Franklin" pitchFamily="2" charset="77"/>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Libre Franklin" pitchFamily="2" charset="77"/>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82" rtl="0" eaLnBrk="1" latinLnBrk="0" hangingPunct="1">
        <a:defRPr sz="1351" kern="1200">
          <a:solidFill>
            <a:schemeClr val="tx1"/>
          </a:solidFill>
          <a:latin typeface="+mn-lt"/>
          <a:ea typeface="+mn-ea"/>
          <a:cs typeface="+mn-cs"/>
        </a:defRPr>
      </a:lvl1pPr>
      <a:lvl2pPr marL="342882" algn="l" defTabSz="342882" rtl="0" eaLnBrk="1" latinLnBrk="0" hangingPunct="1">
        <a:defRPr sz="1351" kern="1200">
          <a:solidFill>
            <a:schemeClr val="tx1"/>
          </a:solidFill>
          <a:latin typeface="+mn-lt"/>
          <a:ea typeface="+mn-ea"/>
          <a:cs typeface="+mn-cs"/>
        </a:defRPr>
      </a:lvl2pPr>
      <a:lvl3pPr marL="685766" algn="l" defTabSz="342882" rtl="0" eaLnBrk="1" latinLnBrk="0" hangingPunct="1">
        <a:defRPr sz="1351" kern="1200">
          <a:solidFill>
            <a:schemeClr val="tx1"/>
          </a:solidFill>
          <a:latin typeface="+mn-lt"/>
          <a:ea typeface="+mn-ea"/>
          <a:cs typeface="+mn-cs"/>
        </a:defRPr>
      </a:lvl3pPr>
      <a:lvl4pPr marL="1028649" algn="l" defTabSz="342882" rtl="0" eaLnBrk="1" latinLnBrk="0" hangingPunct="1">
        <a:defRPr sz="1351" kern="1200">
          <a:solidFill>
            <a:schemeClr val="tx1"/>
          </a:solidFill>
          <a:latin typeface="+mn-lt"/>
          <a:ea typeface="+mn-ea"/>
          <a:cs typeface="+mn-cs"/>
        </a:defRPr>
      </a:lvl4pPr>
      <a:lvl5pPr marL="1371532" algn="l" defTabSz="342882" rtl="0" eaLnBrk="1" latinLnBrk="0" hangingPunct="1">
        <a:defRPr sz="1351" kern="1200">
          <a:solidFill>
            <a:schemeClr val="tx1"/>
          </a:solidFill>
          <a:latin typeface="+mn-lt"/>
          <a:ea typeface="+mn-ea"/>
          <a:cs typeface="+mn-cs"/>
        </a:defRPr>
      </a:lvl5pPr>
      <a:lvl6pPr marL="1714414" algn="l" defTabSz="342882" rtl="0" eaLnBrk="1" latinLnBrk="0" hangingPunct="1">
        <a:defRPr sz="1351" kern="1200">
          <a:solidFill>
            <a:schemeClr val="tx1"/>
          </a:solidFill>
          <a:latin typeface="+mn-lt"/>
          <a:ea typeface="+mn-ea"/>
          <a:cs typeface="+mn-cs"/>
        </a:defRPr>
      </a:lvl6pPr>
      <a:lvl7pPr marL="2057298" algn="l" defTabSz="342882" rtl="0" eaLnBrk="1" latinLnBrk="0" hangingPunct="1">
        <a:defRPr sz="1351" kern="1200">
          <a:solidFill>
            <a:schemeClr val="tx1"/>
          </a:solidFill>
          <a:latin typeface="+mn-lt"/>
          <a:ea typeface="+mn-ea"/>
          <a:cs typeface="+mn-cs"/>
        </a:defRPr>
      </a:lvl7pPr>
      <a:lvl8pPr marL="2400180" algn="l" defTabSz="342882" rtl="0" eaLnBrk="1" latinLnBrk="0" hangingPunct="1">
        <a:defRPr sz="1351" kern="1200">
          <a:solidFill>
            <a:schemeClr val="tx1"/>
          </a:solidFill>
          <a:latin typeface="+mn-lt"/>
          <a:ea typeface="+mn-ea"/>
          <a:cs typeface="+mn-cs"/>
        </a:defRPr>
      </a:lvl8pPr>
      <a:lvl9pPr marL="2743062" algn="l" defTabSz="342882"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3-2926-8353" TargetMode="External"/><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orcid.org/0000-0001-9998-0114" TargetMode="External"/><Relationship Id="rId5" Type="http://schemas.openxmlformats.org/officeDocument/2006/relationships/hyperlink" Target="https://orcid.org/0000-0001-7001-5505" TargetMode="Externa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aPwh2gOFIuU" TargetMode="External"/><Relationship Id="rId2" Type="http://schemas.openxmlformats.org/officeDocument/2006/relationships/hyperlink" Target="https://www.csescienceeditor.org/article/data-sharing-and-citations-new-author-guidelines-promoting-open-and-fair-data-in-the-earth-space-and-environmental-sciences/" TargetMode="External"/><Relationship Id="rId1" Type="http://schemas.openxmlformats.org/officeDocument/2006/relationships/slideLayout" Target="../slideLayouts/slideLayout11.xml"/><Relationship Id="rId4" Type="http://schemas.openxmlformats.org/officeDocument/2006/relationships/hyperlink" Target="https://doi.org/10.6084/m9.figshare.8441816.v1"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doi.org/10.5281/zenodo.3479198"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doi.org/10.7717/peerj-cs.86" TargetMode="External"/><Relationship Id="rId5" Type="http://schemas.openxmlformats.org/officeDocument/2006/relationships/hyperlink" Target="https://doi.org/10.6084/m9.figshare.7640426" TargetMode="External"/><Relationship Id="rId4" Type="http://schemas.openxmlformats.org/officeDocument/2006/relationships/hyperlink" Target="http://doi.org/10.5281/zenodo.34827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576019" y="1663056"/>
            <a:ext cx="9327397" cy="1269999"/>
          </a:xfrm>
        </p:spPr>
        <p:txBody>
          <a:bodyPr>
            <a:normAutofit fontScale="90000"/>
          </a:bodyPr>
          <a:lstStyle/>
          <a:p>
            <a:r>
              <a:rPr lang="en-US" dirty="0"/>
              <a:t>The Paper and The Data:  </a:t>
            </a:r>
            <a:br>
              <a:rPr lang="en-US" dirty="0"/>
            </a:br>
            <a:r>
              <a:rPr lang="en-US" dirty="0"/>
              <a:t>Authors, Reviewers, and Editors Webinar on Updated Journal Practices for Data (and Software) </a:t>
            </a:r>
            <a:br>
              <a:rPr lang="en-US" dirty="0"/>
            </a:br>
            <a:br>
              <a:rPr lang="en-US" sz="1300" dirty="0"/>
            </a:br>
            <a:br>
              <a:rPr lang="en-US" dirty="0"/>
            </a:br>
            <a:endParaRPr lang="en-US" dirty="0"/>
          </a:p>
        </p:txBody>
      </p:sp>
      <p:sp>
        <p:nvSpPr>
          <p:cNvPr id="23" name="Text Placeholder 22"/>
          <p:cNvSpPr>
            <a:spLocks noGrp="1"/>
          </p:cNvSpPr>
          <p:nvPr>
            <p:ph type="body" sz="quarter" idx="10"/>
          </p:nvPr>
        </p:nvSpPr>
        <p:spPr>
          <a:xfrm>
            <a:off x="593035" y="3944784"/>
            <a:ext cx="11005930" cy="2926522"/>
          </a:xfrm>
        </p:spPr>
        <p:txBody>
          <a:bodyPr>
            <a:normAutofit/>
          </a:bodyPr>
          <a:lstStyle/>
          <a:p>
            <a:r>
              <a:rPr lang="en-US" sz="1800" b="1" dirty="0">
                <a:solidFill>
                  <a:schemeClr val="bg1"/>
                </a:solidFill>
              </a:rPr>
              <a:t>Shelley Stall, AGU Sr. Director, Data Leadership</a:t>
            </a:r>
          </a:p>
          <a:p>
            <a:r>
              <a:rPr lang="en-US" sz="1800" b="1" dirty="0" err="1">
                <a:solidFill>
                  <a:schemeClr val="bg1"/>
                </a:solidFill>
              </a:rPr>
              <a:t>sstall@agu.org</a:t>
            </a:r>
            <a:r>
              <a:rPr lang="en-US" sz="1800" b="1" dirty="0">
                <a:solidFill>
                  <a:schemeClr val="bg1"/>
                </a:solidFill>
              </a:rPr>
              <a:t>     @</a:t>
            </a:r>
            <a:r>
              <a:rPr lang="en-US" sz="1800" b="1" dirty="0" err="1">
                <a:solidFill>
                  <a:schemeClr val="bg1"/>
                </a:solidFill>
              </a:rPr>
              <a:t>ShelleyStall</a:t>
            </a:r>
            <a:r>
              <a:rPr lang="en-US" sz="1800" b="1" dirty="0">
                <a:solidFill>
                  <a:schemeClr val="bg1"/>
                </a:solidFill>
              </a:rPr>
              <a:t> </a:t>
            </a:r>
          </a:p>
          <a:p>
            <a:r>
              <a:rPr lang="en-US" sz="1800" dirty="0">
                <a:solidFill>
                  <a:schemeClr val="bg1"/>
                </a:solidFill>
                <a:hlinkClick r:id="rId3">
                  <a:extLst>
                    <a:ext uri="{A12FA001-AC4F-418D-AE19-62706E023703}">
                      <ahyp:hlinkClr xmlns:ahyp="http://schemas.microsoft.com/office/drawing/2018/hyperlinkcolor" val="tx"/>
                    </a:ext>
                  </a:extLst>
                </a:hlinkClick>
              </a:rPr>
              <a:t>https://orcid.org/</a:t>
            </a:r>
            <a:r>
              <a:rPr lang="mr-IN" sz="1800" dirty="0">
                <a:solidFill>
                  <a:schemeClr val="bg1"/>
                </a:solidFill>
                <a:hlinkClick r:id="rId3">
                  <a:extLst>
                    <a:ext uri="{A12FA001-AC4F-418D-AE19-62706E023703}">
                      <ahyp:hlinkClr xmlns:ahyp="http://schemas.microsoft.com/office/drawing/2018/hyperlinkcolor" val="tx"/>
                    </a:ext>
                  </a:extLst>
                </a:hlinkClick>
              </a:rPr>
              <a:t>0000-0003-2926-8353</a:t>
            </a:r>
            <a:endParaRPr lang="en-US" sz="1800" b="1" dirty="0">
              <a:solidFill>
                <a:schemeClr val="bg1"/>
              </a:solidFill>
            </a:endParaRPr>
          </a:p>
          <a:p>
            <a:r>
              <a:rPr lang="en-US" sz="1800" b="1" dirty="0">
                <a:solidFill>
                  <a:schemeClr val="bg1"/>
                </a:solidFill>
              </a:rPr>
              <a:t> </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8858" y="6208529"/>
            <a:ext cx="1893648" cy="662777"/>
          </a:xfrm>
          <a:prstGeom prst="rect">
            <a:avLst/>
          </a:prstGeom>
        </p:spPr>
      </p:pic>
      <p:sp>
        <p:nvSpPr>
          <p:cNvPr id="5" name="Text Placeholder 22">
            <a:extLst>
              <a:ext uri="{FF2B5EF4-FFF2-40B4-BE49-F238E27FC236}">
                <a16:creationId xmlns:a16="http://schemas.microsoft.com/office/drawing/2014/main" id="{49C82AF8-3BCA-034C-9C5A-1033A44D869C}"/>
              </a:ext>
            </a:extLst>
          </p:cNvPr>
          <p:cNvSpPr txBox="1">
            <a:spLocks/>
          </p:cNvSpPr>
          <p:nvPr/>
        </p:nvSpPr>
        <p:spPr>
          <a:xfrm>
            <a:off x="576019" y="5408045"/>
            <a:ext cx="6914828" cy="1269999"/>
          </a:xfrm>
          <a:prstGeom prst="rect">
            <a:avLst/>
          </a:prstGeom>
        </p:spPr>
        <p:txBody>
          <a:bodyPr vert="horz" lIns="91440" tIns="45720" rIns="91440" bIns="45720" rtlCol="0">
            <a:normAutofit/>
          </a:bodyPr>
          <a:lstStyle>
            <a:lvl1pPr marL="0" indent="0" algn="l" defTabSz="342882" rtl="0" eaLnBrk="1" latinLnBrk="0" hangingPunct="1">
              <a:spcBef>
                <a:spcPct val="20000"/>
              </a:spcBef>
              <a:buFont typeface="Arial"/>
              <a:buNone/>
              <a:defRPr sz="2400" kern="1200" baseline="0">
                <a:solidFill>
                  <a:srgbClr val="0083BA"/>
                </a:solidFill>
                <a:latin typeface="Myriad Pro" charset="0"/>
                <a:ea typeface="Myriad Pro" charset="0"/>
                <a:cs typeface="Myriad Pro" charset="0"/>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b="1" dirty="0">
                <a:solidFill>
                  <a:schemeClr val="bg1"/>
                </a:solidFill>
                <a:latin typeface="Libre Franklin" pitchFamily="2" charset="77"/>
              </a:rPr>
              <a:t>Randy Townsend, AGU Director, Publications Operations</a:t>
            </a:r>
          </a:p>
          <a:p>
            <a:r>
              <a:rPr lang="en-US" sz="1800" b="1" dirty="0" err="1">
                <a:solidFill>
                  <a:schemeClr val="bg1"/>
                </a:solidFill>
                <a:latin typeface="Libre Franklin" pitchFamily="2" charset="77"/>
              </a:rPr>
              <a:t>rtownsend@agu.org</a:t>
            </a:r>
            <a:r>
              <a:rPr lang="en-US" sz="1800" b="1" dirty="0">
                <a:solidFill>
                  <a:schemeClr val="bg1"/>
                </a:solidFill>
                <a:latin typeface="Libre Franklin" pitchFamily="2" charset="77"/>
              </a:rPr>
              <a:t>     </a:t>
            </a:r>
          </a:p>
          <a:p>
            <a:r>
              <a:rPr lang="en-US" sz="1800" dirty="0">
                <a:solidFill>
                  <a:schemeClr val="bg1"/>
                </a:solidFill>
                <a:latin typeface="Libre Franklin" pitchFamily="2" charset="77"/>
                <a:hlinkClick r:id="rId5">
                  <a:extLst>
                    <a:ext uri="{A12FA001-AC4F-418D-AE19-62706E023703}">
                      <ahyp:hlinkClr xmlns:ahyp="http://schemas.microsoft.com/office/drawing/2018/hyperlinkcolor" val="tx"/>
                    </a:ext>
                  </a:extLst>
                </a:hlinkClick>
              </a:rPr>
              <a:t>https://orcid.org/0000-0001-7001-5505</a:t>
            </a:r>
            <a:r>
              <a:rPr lang="en-US" sz="1800" dirty="0">
                <a:solidFill>
                  <a:schemeClr val="bg1"/>
                </a:solidFill>
                <a:latin typeface="Libre Franklin" pitchFamily="2" charset="77"/>
              </a:rPr>
              <a:t> </a:t>
            </a:r>
            <a:endParaRPr lang="en-US" sz="1800" b="1" dirty="0">
              <a:solidFill>
                <a:schemeClr val="bg1"/>
              </a:solidFill>
              <a:latin typeface="Libre Franklin" pitchFamily="2" charset="77"/>
            </a:endParaRPr>
          </a:p>
        </p:txBody>
      </p:sp>
      <p:sp>
        <p:nvSpPr>
          <p:cNvPr id="6" name="Text Placeholder 22">
            <a:extLst>
              <a:ext uri="{FF2B5EF4-FFF2-40B4-BE49-F238E27FC236}">
                <a16:creationId xmlns:a16="http://schemas.microsoft.com/office/drawing/2014/main" id="{1E0D9D2D-051D-F241-B554-99347E844B9E}"/>
              </a:ext>
            </a:extLst>
          </p:cNvPr>
          <p:cNvSpPr txBox="1">
            <a:spLocks/>
          </p:cNvSpPr>
          <p:nvPr/>
        </p:nvSpPr>
        <p:spPr>
          <a:xfrm>
            <a:off x="7242875" y="3924946"/>
            <a:ext cx="6475708" cy="2286000"/>
          </a:xfrm>
          <a:prstGeom prst="rect">
            <a:avLst/>
          </a:prstGeom>
        </p:spPr>
        <p:txBody>
          <a:bodyPr vert="horz" lIns="91440" tIns="45720" rIns="91440" bIns="45720" rtlCol="0">
            <a:normAutofit/>
          </a:bodyPr>
          <a:lstStyle>
            <a:lvl1pPr marL="0" indent="0" algn="l" defTabSz="342882" rtl="0" eaLnBrk="1" latinLnBrk="0" hangingPunct="1">
              <a:spcBef>
                <a:spcPct val="20000"/>
              </a:spcBef>
              <a:buFont typeface="Arial"/>
              <a:buNone/>
              <a:defRPr sz="2400" kern="1200" baseline="0">
                <a:solidFill>
                  <a:srgbClr val="0083BA"/>
                </a:solidFill>
                <a:latin typeface="Myriad Pro" charset="0"/>
                <a:ea typeface="Myriad Pro" charset="0"/>
                <a:cs typeface="Myriad Pro" charset="0"/>
              </a:defRPr>
            </a:lvl1pPr>
            <a:lvl2pPr marL="557185" indent="-214303" algn="l" defTabSz="342882" rtl="0" eaLnBrk="1" latinLnBrk="0" hangingPunct="1">
              <a:spcBef>
                <a:spcPct val="20000"/>
              </a:spcBef>
              <a:buFont typeface="Arial"/>
              <a:buChar char="–"/>
              <a:defRPr sz="2100" kern="1200">
                <a:solidFill>
                  <a:schemeClr val="tx1"/>
                </a:solidFill>
                <a:latin typeface="+mn-lt"/>
                <a:ea typeface="+mn-ea"/>
                <a:cs typeface="+mn-cs"/>
              </a:defRPr>
            </a:lvl2pPr>
            <a:lvl3pPr marL="857208" indent="-171442" algn="l" defTabSz="342882" rtl="0" eaLnBrk="1" latinLnBrk="0" hangingPunct="1">
              <a:spcBef>
                <a:spcPct val="20000"/>
              </a:spcBef>
              <a:buFont typeface="Arial"/>
              <a:buChar char="•"/>
              <a:defRPr sz="1800" kern="1200">
                <a:solidFill>
                  <a:schemeClr val="tx1"/>
                </a:solidFill>
                <a:latin typeface="+mn-lt"/>
                <a:ea typeface="+mn-ea"/>
                <a:cs typeface="+mn-cs"/>
              </a:defRPr>
            </a:lvl3pPr>
            <a:lvl4pPr marL="1200091" indent="-171442" algn="l" defTabSz="342882" rtl="0" eaLnBrk="1" latinLnBrk="0" hangingPunct="1">
              <a:spcBef>
                <a:spcPct val="20000"/>
              </a:spcBef>
              <a:buFont typeface="Arial"/>
              <a:buChar char="–"/>
              <a:defRPr sz="1500" kern="1200">
                <a:solidFill>
                  <a:schemeClr val="tx1"/>
                </a:solidFill>
                <a:latin typeface="+mn-lt"/>
                <a:ea typeface="+mn-ea"/>
                <a:cs typeface="+mn-cs"/>
              </a:defRPr>
            </a:lvl4pPr>
            <a:lvl5pPr marL="1542973" indent="-171442" algn="l" defTabSz="342882" rtl="0" eaLnBrk="1" latinLnBrk="0" hangingPunct="1">
              <a:spcBef>
                <a:spcPct val="20000"/>
              </a:spcBef>
              <a:buFont typeface="Arial"/>
              <a:buChar char="»"/>
              <a:defRPr sz="1500" kern="1200">
                <a:solidFill>
                  <a:schemeClr val="tx1"/>
                </a:solidFill>
                <a:latin typeface="+mn-lt"/>
                <a:ea typeface="+mn-ea"/>
                <a:cs typeface="+mn-cs"/>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r>
              <a:rPr lang="en-US" sz="1800" b="1" dirty="0">
                <a:solidFill>
                  <a:schemeClr val="bg1"/>
                </a:solidFill>
                <a:latin typeface="Libre Franklin" pitchFamily="2" charset="77"/>
              </a:rPr>
              <a:t>Erin Robinson, Executive Director</a:t>
            </a:r>
          </a:p>
          <a:p>
            <a:r>
              <a:rPr lang="en-US" sz="1800" b="1" dirty="0">
                <a:solidFill>
                  <a:schemeClr val="bg1"/>
                </a:solidFill>
                <a:latin typeface="Libre Franklin" pitchFamily="2" charset="77"/>
              </a:rPr>
              <a:t>Earth Science Information Partners</a:t>
            </a:r>
          </a:p>
          <a:p>
            <a:r>
              <a:rPr lang="en-US" sz="1800" b="1" dirty="0">
                <a:solidFill>
                  <a:schemeClr val="bg1"/>
                </a:solidFill>
                <a:latin typeface="Libre Franklin" pitchFamily="2" charset="77"/>
              </a:rPr>
              <a:t>erinrobinson@esipfed.org   @</a:t>
            </a:r>
            <a:r>
              <a:rPr lang="en-US" sz="1800" b="1" dirty="0" err="1">
                <a:solidFill>
                  <a:schemeClr val="bg1"/>
                </a:solidFill>
                <a:latin typeface="Libre Franklin" pitchFamily="2" charset="77"/>
              </a:rPr>
              <a:t>esip_erin</a:t>
            </a:r>
            <a:endParaRPr lang="en-US" sz="1800" b="1" dirty="0">
              <a:solidFill>
                <a:schemeClr val="bg1"/>
              </a:solidFill>
              <a:latin typeface="Libre Franklin" pitchFamily="2" charset="77"/>
            </a:endParaRPr>
          </a:p>
          <a:p>
            <a:r>
              <a:rPr lang="en-US" sz="1800" dirty="0">
                <a:solidFill>
                  <a:schemeClr val="bg1"/>
                </a:solidFill>
                <a:latin typeface="Libre Franklin" pitchFamily="2" charset="77"/>
                <a:hlinkClick r:id="rId3">
                  <a:extLst>
                    <a:ext uri="{A12FA001-AC4F-418D-AE19-62706E023703}">
                      <ahyp:hlinkClr xmlns:ahyp="http://schemas.microsoft.com/office/drawing/2018/hyperlinkcolor" val="tx"/>
                    </a:ext>
                  </a:extLst>
                </a:hlinkClick>
              </a:rPr>
              <a:t>https://orcid.org/</a:t>
            </a:r>
            <a:r>
              <a:rPr lang="en-US" sz="1800" dirty="0">
                <a:solidFill>
                  <a:schemeClr val="bg1"/>
                </a:solidFill>
                <a:latin typeface="Libre Franklin" pitchFamily="2" charset="77"/>
                <a:hlinkClick r:id="rId6">
                  <a:extLst>
                    <a:ext uri="{A12FA001-AC4F-418D-AE19-62706E023703}">
                      <ahyp:hlinkClr xmlns:ahyp="http://schemas.microsoft.com/office/drawing/2018/hyperlinkcolor" val="tx"/>
                    </a:ext>
                  </a:extLst>
                </a:hlinkClick>
              </a:rPr>
              <a:t> 0000-0001-9998-0114</a:t>
            </a:r>
            <a:endParaRPr lang="en-US" sz="1800" b="1" dirty="0">
              <a:solidFill>
                <a:schemeClr val="bg1"/>
              </a:solidFill>
              <a:latin typeface="Libre Franklin" pitchFamily="2" charset="77"/>
            </a:endParaRPr>
          </a:p>
          <a:p>
            <a:r>
              <a:rPr lang="en-US" sz="1800" b="1" dirty="0">
                <a:solidFill>
                  <a:schemeClr val="bg1"/>
                </a:solidFill>
                <a:latin typeface="Libre Franklin" pitchFamily="2" charset="77"/>
              </a:rPr>
              <a:t> </a:t>
            </a:r>
          </a:p>
        </p:txBody>
      </p:sp>
      <p:pic>
        <p:nvPicPr>
          <p:cNvPr id="3" name="Picture 2" descr="A picture containing drawing&#10;&#10;Description automatically generated">
            <a:extLst>
              <a:ext uri="{FF2B5EF4-FFF2-40B4-BE49-F238E27FC236}">
                <a16:creationId xmlns:a16="http://schemas.microsoft.com/office/drawing/2014/main" id="{918DDEFC-411C-0843-9739-ECDEF342EA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88346" y="407814"/>
            <a:ext cx="1683336" cy="861613"/>
          </a:xfrm>
          <a:prstGeom prst="rect">
            <a:avLst/>
          </a:prstGeom>
        </p:spPr>
      </p:pic>
    </p:spTree>
    <p:extLst>
      <p:ext uri="{BB962C8B-B14F-4D97-AF65-F5344CB8AC3E}">
        <p14:creationId xmlns:p14="http://schemas.microsoft.com/office/powerpoint/2010/main" val="568848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3BE891-4D49-1540-8A0F-F2CB144BAA51}"/>
              </a:ext>
            </a:extLst>
          </p:cNvPr>
          <p:cNvSpPr>
            <a:spLocks noGrp="1"/>
          </p:cNvSpPr>
          <p:nvPr>
            <p:ph type="title"/>
          </p:nvPr>
        </p:nvSpPr>
        <p:spPr/>
        <p:txBody>
          <a:bodyPr/>
          <a:lstStyle/>
          <a:p>
            <a:pPr algn="l"/>
            <a:r>
              <a:rPr lang="en-US" dirty="0"/>
              <a:t>Agenda</a:t>
            </a:r>
          </a:p>
        </p:txBody>
      </p:sp>
      <p:sp>
        <p:nvSpPr>
          <p:cNvPr id="2" name="Text Placeholder 1">
            <a:extLst>
              <a:ext uri="{FF2B5EF4-FFF2-40B4-BE49-F238E27FC236}">
                <a16:creationId xmlns:a16="http://schemas.microsoft.com/office/drawing/2014/main" id="{711B27D1-0C94-0842-AFBF-E2A0F366C26C}"/>
              </a:ext>
            </a:extLst>
          </p:cNvPr>
          <p:cNvSpPr>
            <a:spLocks noGrp="1"/>
          </p:cNvSpPr>
          <p:nvPr>
            <p:ph sz="half" idx="1"/>
          </p:nvPr>
        </p:nvSpPr>
        <p:spPr/>
        <p:txBody>
          <a:bodyPr>
            <a:normAutofit lnSpcReduction="10000"/>
          </a:bodyPr>
          <a:lstStyle/>
          <a:p>
            <a:r>
              <a:rPr lang="en-US" dirty="0">
                <a:solidFill>
                  <a:schemeClr val="tx1"/>
                </a:solidFill>
              </a:rPr>
              <a:t>Module 1: Introduction</a:t>
            </a:r>
          </a:p>
          <a:p>
            <a:r>
              <a:rPr lang="en-US" dirty="0">
                <a:solidFill>
                  <a:schemeClr val="tx1"/>
                </a:solidFill>
              </a:rPr>
              <a:t>	Challenges with Accessing Data</a:t>
            </a:r>
          </a:p>
          <a:p>
            <a:r>
              <a:rPr lang="en-US" dirty="0">
                <a:solidFill>
                  <a:schemeClr val="tx1"/>
                </a:solidFill>
              </a:rPr>
              <a:t>	AGU Data Position Statement</a:t>
            </a:r>
          </a:p>
          <a:p>
            <a:r>
              <a:rPr lang="en-US" dirty="0">
                <a:solidFill>
                  <a:schemeClr val="tx1"/>
                </a:solidFill>
              </a:rPr>
              <a:t>	Recommendations from NAS</a:t>
            </a:r>
          </a:p>
          <a:p>
            <a:r>
              <a:rPr lang="en-US" dirty="0">
                <a:solidFill>
                  <a:schemeClr val="tx1"/>
                </a:solidFill>
              </a:rPr>
              <a:t>Updated Journal Guidelines</a:t>
            </a:r>
          </a:p>
          <a:p>
            <a:r>
              <a:rPr lang="en-US" dirty="0">
                <a:solidFill>
                  <a:schemeClr val="tx1"/>
                </a:solidFill>
              </a:rPr>
              <a:t>Benefits for Sharing Data/Software</a:t>
            </a:r>
          </a:p>
          <a:p>
            <a:endParaRPr lang="en-US" dirty="0">
              <a:solidFill>
                <a:schemeClr val="tx1"/>
              </a:solidFill>
            </a:endParaRPr>
          </a:p>
          <a:p>
            <a:r>
              <a:rPr lang="en-US" dirty="0">
                <a:solidFill>
                  <a:schemeClr val="tx1"/>
                </a:solidFill>
              </a:rPr>
              <a:t>Module 2: Data</a:t>
            </a:r>
          </a:p>
          <a:p>
            <a:r>
              <a:rPr lang="en-US" dirty="0">
                <a:solidFill>
                  <a:schemeClr val="tx1"/>
                </a:solidFill>
              </a:rPr>
              <a:t>	What Data	</a:t>
            </a:r>
          </a:p>
          <a:p>
            <a:r>
              <a:rPr lang="en-US" dirty="0">
                <a:solidFill>
                  <a:schemeClr val="tx1"/>
                </a:solidFill>
              </a:rPr>
              <a:t>	What Repository</a:t>
            </a:r>
          </a:p>
          <a:p>
            <a:r>
              <a:rPr lang="en-US" dirty="0">
                <a:solidFill>
                  <a:schemeClr val="tx1"/>
                </a:solidFill>
              </a:rPr>
              <a:t>	Availability Statement</a:t>
            </a:r>
          </a:p>
          <a:p>
            <a:r>
              <a:rPr lang="en-US" dirty="0">
                <a:solidFill>
                  <a:schemeClr val="tx1"/>
                </a:solidFill>
              </a:rPr>
              <a:t>	Citation</a:t>
            </a:r>
          </a:p>
          <a:p>
            <a:r>
              <a:rPr lang="en-US" dirty="0">
                <a:solidFill>
                  <a:schemeClr val="tx1"/>
                </a:solidFill>
              </a:rPr>
              <a:t>	Examples</a:t>
            </a:r>
          </a:p>
          <a:p>
            <a:endParaRPr lang="en-US" dirty="0">
              <a:solidFill>
                <a:schemeClr val="tx1"/>
              </a:solidFill>
            </a:endParaRPr>
          </a:p>
          <a:p>
            <a:endParaRPr lang="en-US" dirty="0">
              <a:solidFill>
                <a:schemeClr val="tx1"/>
              </a:solidFill>
            </a:endParaRPr>
          </a:p>
        </p:txBody>
      </p:sp>
      <p:sp>
        <p:nvSpPr>
          <p:cNvPr id="3" name="Text Placeholder 2">
            <a:extLst>
              <a:ext uri="{FF2B5EF4-FFF2-40B4-BE49-F238E27FC236}">
                <a16:creationId xmlns:a16="http://schemas.microsoft.com/office/drawing/2014/main" id="{9C9ABB08-742D-9449-93A0-874184AC5162}"/>
              </a:ext>
            </a:extLst>
          </p:cNvPr>
          <p:cNvSpPr>
            <a:spLocks noGrp="1"/>
          </p:cNvSpPr>
          <p:nvPr>
            <p:ph sz="half" idx="2"/>
          </p:nvPr>
        </p:nvSpPr>
        <p:spPr/>
        <p:txBody>
          <a:bodyPr>
            <a:normAutofit fontScale="92500" lnSpcReduction="20000"/>
          </a:bodyPr>
          <a:lstStyle/>
          <a:p>
            <a:r>
              <a:rPr lang="en-US" dirty="0">
                <a:solidFill>
                  <a:schemeClr val="tx1"/>
                </a:solidFill>
              </a:rPr>
              <a:t>Module 3: Software</a:t>
            </a:r>
          </a:p>
          <a:p>
            <a:r>
              <a:rPr lang="en-US" dirty="0">
                <a:solidFill>
                  <a:schemeClr val="tx1"/>
                </a:solidFill>
              </a:rPr>
              <a:t>	What Software</a:t>
            </a:r>
          </a:p>
          <a:p>
            <a:r>
              <a:rPr lang="en-US" dirty="0">
                <a:solidFill>
                  <a:schemeClr val="tx1"/>
                </a:solidFill>
              </a:rPr>
              <a:t>	Availability Statement</a:t>
            </a:r>
          </a:p>
          <a:p>
            <a:r>
              <a:rPr lang="en-US" dirty="0">
                <a:solidFill>
                  <a:schemeClr val="tx1"/>
                </a:solidFill>
              </a:rPr>
              <a:t>	Citation</a:t>
            </a:r>
          </a:p>
          <a:p>
            <a:r>
              <a:rPr lang="en-US" dirty="0">
                <a:solidFill>
                  <a:schemeClr val="tx1"/>
                </a:solidFill>
              </a:rPr>
              <a:t>	</a:t>
            </a:r>
            <a:r>
              <a:rPr lang="en-US" dirty="0" err="1">
                <a:solidFill>
                  <a:schemeClr val="tx1"/>
                </a:solidFill>
              </a:rPr>
              <a:t>Github</a:t>
            </a:r>
            <a:r>
              <a:rPr lang="en-US" dirty="0">
                <a:solidFill>
                  <a:schemeClr val="tx1"/>
                </a:solidFill>
              </a:rPr>
              <a:t>?  Nope.  But now what?</a:t>
            </a:r>
          </a:p>
          <a:p>
            <a:r>
              <a:rPr lang="en-US" dirty="0">
                <a:solidFill>
                  <a:schemeClr val="tx1"/>
                </a:solidFill>
              </a:rPr>
              <a:t>	Examples </a:t>
            </a:r>
          </a:p>
          <a:p>
            <a:endParaRPr lang="en-US" dirty="0">
              <a:solidFill>
                <a:schemeClr val="tx1"/>
              </a:solidFill>
            </a:endParaRPr>
          </a:p>
          <a:p>
            <a:r>
              <a:rPr lang="en-US" dirty="0">
                <a:solidFill>
                  <a:schemeClr val="tx1"/>
                </a:solidFill>
              </a:rPr>
              <a:t>Module 4: Peer Review </a:t>
            </a:r>
          </a:p>
          <a:p>
            <a:r>
              <a:rPr lang="en-US" dirty="0">
                <a:solidFill>
                  <a:schemeClr val="tx1"/>
                </a:solidFill>
              </a:rPr>
              <a:t>	Recommendation from AGU</a:t>
            </a:r>
          </a:p>
          <a:p>
            <a:r>
              <a:rPr lang="en-US" dirty="0">
                <a:solidFill>
                  <a:schemeClr val="tx1"/>
                </a:solidFill>
              </a:rPr>
              <a:t>	Examples</a:t>
            </a:r>
          </a:p>
          <a:p>
            <a:endParaRPr lang="en-US" dirty="0">
              <a:solidFill>
                <a:schemeClr val="tx1"/>
              </a:solidFill>
            </a:endParaRPr>
          </a:p>
          <a:p>
            <a:r>
              <a:rPr lang="en-US" dirty="0">
                <a:solidFill>
                  <a:schemeClr val="tx1"/>
                </a:solidFill>
              </a:rPr>
              <a:t>Module 5: Persistent Identifiers</a:t>
            </a:r>
          </a:p>
          <a:p>
            <a:r>
              <a:rPr lang="en-US" dirty="0">
                <a:solidFill>
                  <a:schemeClr val="tx1"/>
                </a:solidFill>
              </a:rPr>
              <a:t>	ORCID, DOI…</a:t>
            </a:r>
          </a:p>
          <a:p>
            <a:r>
              <a:rPr lang="en-US" dirty="0">
                <a:solidFill>
                  <a:schemeClr val="tx1"/>
                </a:solidFill>
              </a:rPr>
              <a:t>	PID Graph</a:t>
            </a:r>
          </a:p>
          <a:p>
            <a:endParaRPr lang="en-US" dirty="0">
              <a:solidFill>
                <a:schemeClr val="tx1"/>
              </a:solidFill>
            </a:endParaRPr>
          </a:p>
          <a:p>
            <a:r>
              <a:rPr lang="en-US" b="1" dirty="0">
                <a:solidFill>
                  <a:schemeClr val="tx1"/>
                </a:solidFill>
              </a:rPr>
              <a:t>Resources</a:t>
            </a:r>
          </a:p>
          <a:p>
            <a:endParaRPr lang="en-US" dirty="0"/>
          </a:p>
        </p:txBody>
      </p:sp>
    </p:spTree>
    <p:extLst>
      <p:ext uri="{BB962C8B-B14F-4D97-AF65-F5344CB8AC3E}">
        <p14:creationId xmlns:p14="http://schemas.microsoft.com/office/powerpoint/2010/main" val="281185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09F6D-D857-BC43-A7FB-1B96B9207F30}"/>
              </a:ext>
            </a:extLst>
          </p:cNvPr>
          <p:cNvSpPr>
            <a:spLocks noGrp="1"/>
          </p:cNvSpPr>
          <p:nvPr>
            <p:ph type="title"/>
          </p:nvPr>
        </p:nvSpPr>
        <p:spPr/>
        <p:txBody>
          <a:bodyPr>
            <a:normAutofit/>
          </a:bodyPr>
          <a:lstStyle/>
          <a:p>
            <a:r>
              <a:rPr lang="en-US" dirty="0"/>
              <a:t>Resources</a:t>
            </a:r>
          </a:p>
        </p:txBody>
      </p:sp>
      <p:sp>
        <p:nvSpPr>
          <p:cNvPr id="5" name="Text Placeholder 4">
            <a:extLst>
              <a:ext uri="{FF2B5EF4-FFF2-40B4-BE49-F238E27FC236}">
                <a16:creationId xmlns:a16="http://schemas.microsoft.com/office/drawing/2014/main" id="{6439A137-4ECD-314B-B5CB-BEEE1BCA5147}"/>
              </a:ext>
            </a:extLst>
          </p:cNvPr>
          <p:cNvSpPr>
            <a:spLocks noGrp="1"/>
          </p:cNvSpPr>
          <p:nvPr>
            <p:ph type="body" sz="quarter" idx="10"/>
          </p:nvPr>
        </p:nvSpPr>
        <p:spPr>
          <a:xfrm>
            <a:off x="-1" y="3545289"/>
            <a:ext cx="12182343" cy="1476162"/>
          </a:xfrm>
        </p:spPr>
        <p:txBody>
          <a:bodyPr>
            <a:noAutofit/>
          </a:bodyPr>
          <a:lstStyle/>
          <a:p>
            <a:endParaRPr lang="en-US" sz="4800" dirty="0"/>
          </a:p>
        </p:txBody>
      </p:sp>
    </p:spTree>
    <p:extLst>
      <p:ext uri="{BB962C8B-B14F-4D97-AF65-F5344CB8AC3E}">
        <p14:creationId xmlns:p14="http://schemas.microsoft.com/office/powerpoint/2010/main" val="2363763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FC998-0A4D-2046-9D4C-E2F42EEAC4D6}"/>
              </a:ext>
            </a:extLst>
          </p:cNvPr>
          <p:cNvSpPr>
            <a:spLocks noGrp="1"/>
          </p:cNvSpPr>
          <p:nvPr>
            <p:ph type="body" sz="quarter" idx="10"/>
          </p:nvPr>
        </p:nvSpPr>
        <p:spPr>
          <a:xfrm>
            <a:off x="858838" y="2002221"/>
            <a:ext cx="9680575" cy="4243596"/>
          </a:xfrm>
        </p:spPr>
        <p:txBody>
          <a:bodyPr>
            <a:normAutofit/>
          </a:bodyPr>
          <a:lstStyle/>
          <a:p>
            <a:pPr defTabSz="609585"/>
            <a:r>
              <a:rPr lang="en-US" b="1" dirty="0">
                <a:solidFill>
                  <a:prstClr val="black"/>
                </a:solidFill>
                <a:latin typeface="Calibri"/>
              </a:rPr>
              <a:t>Information and description of the tools for editors, reviewers, and researchers:</a:t>
            </a:r>
          </a:p>
          <a:p>
            <a:pPr defTabSz="609585"/>
            <a:r>
              <a:rPr lang="en-US" dirty="0">
                <a:solidFill>
                  <a:prstClr val="black"/>
                </a:solidFill>
                <a:latin typeface="Calibri"/>
              </a:rPr>
              <a:t>Stall, S., et al. (2018), Data sharing and citations: New author guidelines promoting open and FAIR data in the Earth, space, and environmental sciences, Sci. Editor, </a:t>
            </a:r>
            <a:r>
              <a:rPr lang="en-US" dirty="0">
                <a:solidFill>
                  <a:prstClr val="black"/>
                </a:solidFill>
                <a:latin typeface="Calibri"/>
                <a:hlinkClick r:id="rId2"/>
              </a:rPr>
              <a:t>https://www.csescienceeditor.org/article/data-sharing-and-citations-new-author-guidelines-promoting-open-and-fair-data-in-the-earth-space-and-environmental-sciences/</a:t>
            </a:r>
            <a:r>
              <a:rPr lang="en-US" dirty="0">
                <a:solidFill>
                  <a:prstClr val="black"/>
                </a:solidFill>
                <a:latin typeface="Calibri"/>
              </a:rPr>
              <a:t> </a:t>
            </a:r>
          </a:p>
          <a:p>
            <a:pPr defTabSz="609585"/>
            <a:endParaRPr lang="en-US" b="1" dirty="0">
              <a:solidFill>
                <a:prstClr val="black"/>
              </a:solidFill>
              <a:latin typeface="Calibri"/>
            </a:endParaRPr>
          </a:p>
          <a:p>
            <a:pPr defTabSz="609585"/>
            <a:r>
              <a:rPr lang="en-US" b="1" dirty="0">
                <a:solidFill>
                  <a:prstClr val="black"/>
                </a:solidFill>
                <a:latin typeface="Calibri"/>
              </a:rPr>
              <a:t>Data Citation Training, Guidelines, and Examples</a:t>
            </a:r>
          </a:p>
          <a:p>
            <a:pPr defTabSz="609585"/>
            <a:r>
              <a:rPr lang="en-US" dirty="0">
                <a:solidFill>
                  <a:prstClr val="black"/>
                </a:solidFill>
                <a:latin typeface="Calibri"/>
              </a:rPr>
              <a:t>Webinar: “Why and How to Cite Data” by Mark Parsons, Rensselaer Polytechnic Institute, USA </a:t>
            </a:r>
            <a:r>
              <a:rPr lang="en-US" dirty="0">
                <a:solidFill>
                  <a:prstClr val="black"/>
                </a:solidFill>
                <a:latin typeface="Calibri"/>
                <a:hlinkClick r:id="rId3"/>
              </a:rPr>
              <a:t>https://youtu.be/aPwh2gOFIuU</a:t>
            </a:r>
            <a:r>
              <a:rPr lang="en-US" dirty="0">
                <a:solidFill>
                  <a:prstClr val="black"/>
                </a:solidFill>
                <a:latin typeface="Calibri"/>
              </a:rPr>
              <a:t> , 13 June 2018</a:t>
            </a:r>
          </a:p>
          <a:p>
            <a:pPr defTabSz="609585"/>
            <a:r>
              <a:rPr lang="en-US" dirty="0">
                <a:solidFill>
                  <a:prstClr val="black"/>
                </a:solidFill>
                <a:latin typeface="Calibri"/>
              </a:rPr>
              <a:t>Guidelines and Examples:  </a:t>
            </a:r>
            <a:r>
              <a:rPr lang="en-US" dirty="0"/>
              <a:t>ESIP Data Preservation and Stewardship Committee (2019): Data Citation Guidelines for Earth Science Data , Version 2. ESIP. Online resource. </a:t>
            </a:r>
            <a:r>
              <a:rPr lang="en-US" dirty="0">
                <a:hlinkClick r:id="rId4"/>
              </a:rPr>
              <a:t>https://doi.org/10.6084/m9.figshare.8441816.v1</a:t>
            </a:r>
            <a:endParaRPr lang="en-US" dirty="0"/>
          </a:p>
          <a:p>
            <a:endParaRPr lang="en-US" dirty="0"/>
          </a:p>
        </p:txBody>
      </p:sp>
      <p:sp>
        <p:nvSpPr>
          <p:cNvPr id="3" name="Text Placeholder 2">
            <a:extLst>
              <a:ext uri="{FF2B5EF4-FFF2-40B4-BE49-F238E27FC236}">
                <a16:creationId xmlns:a16="http://schemas.microsoft.com/office/drawing/2014/main" id="{1640D7DF-76EE-6944-903E-B23D81E16775}"/>
              </a:ext>
            </a:extLst>
          </p:cNvPr>
          <p:cNvSpPr>
            <a:spLocks noGrp="1"/>
          </p:cNvSpPr>
          <p:nvPr>
            <p:ph type="body" sz="quarter" idx="11"/>
          </p:nvPr>
        </p:nvSpPr>
        <p:spPr/>
        <p:txBody>
          <a:bodyPr>
            <a:normAutofit/>
          </a:bodyPr>
          <a:lstStyle/>
          <a:p>
            <a:r>
              <a:rPr lang="en-US" dirty="0"/>
              <a:t>Author Guidelines and Data Citation Resources</a:t>
            </a:r>
          </a:p>
        </p:txBody>
      </p:sp>
    </p:spTree>
    <p:extLst>
      <p:ext uri="{BB962C8B-B14F-4D97-AF65-F5344CB8AC3E}">
        <p14:creationId xmlns:p14="http://schemas.microsoft.com/office/powerpoint/2010/main" val="1933054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FC998-0A4D-2046-9D4C-E2F42EEAC4D6}"/>
              </a:ext>
            </a:extLst>
          </p:cNvPr>
          <p:cNvSpPr>
            <a:spLocks noGrp="1"/>
          </p:cNvSpPr>
          <p:nvPr>
            <p:ph type="body" sz="quarter" idx="10"/>
          </p:nvPr>
        </p:nvSpPr>
        <p:spPr>
          <a:xfrm>
            <a:off x="858838" y="2002221"/>
            <a:ext cx="9680575" cy="4243596"/>
          </a:xfrm>
        </p:spPr>
        <p:txBody>
          <a:bodyPr>
            <a:normAutofit fontScale="92500" lnSpcReduction="10000"/>
          </a:bodyPr>
          <a:lstStyle/>
          <a:p>
            <a:pPr defTabSz="609585"/>
            <a:r>
              <a:rPr lang="en-US" dirty="0" err="1">
                <a:solidFill>
                  <a:prstClr val="black"/>
                </a:solidFill>
                <a:latin typeface="Calibri"/>
              </a:rPr>
              <a:t>Chue</a:t>
            </a:r>
            <a:r>
              <a:rPr lang="en-US" dirty="0">
                <a:solidFill>
                  <a:prstClr val="black"/>
                </a:solidFill>
                <a:latin typeface="Calibri"/>
              </a:rPr>
              <a:t> Hong, Neil P., Allen, Alice, Gonzalez-Beltran, Alejandra, de </a:t>
            </a:r>
            <a:r>
              <a:rPr lang="en-US" dirty="0" err="1">
                <a:solidFill>
                  <a:prstClr val="black"/>
                </a:solidFill>
                <a:latin typeface="Calibri"/>
              </a:rPr>
              <a:t>Waard</a:t>
            </a:r>
            <a:r>
              <a:rPr lang="en-US" dirty="0">
                <a:solidFill>
                  <a:prstClr val="black"/>
                </a:solidFill>
                <a:latin typeface="Calibri"/>
              </a:rPr>
              <a:t>, Anita, Smith, </a:t>
            </a:r>
            <a:r>
              <a:rPr lang="en-US" dirty="0" err="1">
                <a:solidFill>
                  <a:prstClr val="black"/>
                </a:solidFill>
                <a:latin typeface="Calibri"/>
              </a:rPr>
              <a:t>Arfon</a:t>
            </a:r>
            <a:r>
              <a:rPr lang="en-US" dirty="0">
                <a:solidFill>
                  <a:prstClr val="black"/>
                </a:solidFill>
                <a:latin typeface="Calibri"/>
              </a:rPr>
              <a:t> M., Robinson, Carly, … Pollard, Tom. (2019, October 15). Software Citation Checklist for Authors (Version 0.9.0). </a:t>
            </a:r>
            <a:r>
              <a:rPr lang="en-US" dirty="0" err="1">
                <a:solidFill>
                  <a:prstClr val="black"/>
                </a:solidFill>
                <a:latin typeface="Calibri"/>
              </a:rPr>
              <a:t>Zenodo</a:t>
            </a:r>
            <a:r>
              <a:rPr lang="en-US" dirty="0">
                <a:solidFill>
                  <a:prstClr val="black"/>
                </a:solidFill>
                <a:latin typeface="Calibri"/>
              </a:rPr>
              <a:t>. </a:t>
            </a:r>
            <a:r>
              <a:rPr lang="en-US" dirty="0">
                <a:solidFill>
                  <a:srgbClr val="1B3861"/>
                </a:solidFill>
                <a:latin typeface="Calibri"/>
                <a:hlinkClick r:id="rId3">
                  <a:extLst>
                    <a:ext uri="{A12FA001-AC4F-418D-AE19-62706E023703}">
                      <ahyp:hlinkClr xmlns:ahyp="http://schemas.microsoft.com/office/drawing/2018/hyperlinkcolor" val="tx"/>
                    </a:ext>
                  </a:extLst>
                </a:hlinkClick>
              </a:rPr>
              <a:t>https://doi.org/10.5281/zenodo.3479198</a:t>
            </a:r>
            <a:r>
              <a:rPr lang="en-US" dirty="0">
                <a:solidFill>
                  <a:srgbClr val="1B3861"/>
                </a:solidFill>
                <a:latin typeface="Calibri"/>
              </a:rPr>
              <a:t> </a:t>
            </a:r>
          </a:p>
          <a:p>
            <a:pPr defTabSz="609585"/>
            <a:endParaRPr lang="en-US" dirty="0">
              <a:solidFill>
                <a:srgbClr val="1B3861"/>
              </a:solidFill>
              <a:latin typeface="Calibri"/>
            </a:endParaRPr>
          </a:p>
          <a:p>
            <a:pPr defTabSz="609585"/>
            <a:r>
              <a:rPr lang="en-US" dirty="0" err="1">
                <a:solidFill>
                  <a:prstClr val="black"/>
                </a:solidFill>
                <a:latin typeface="Calibri"/>
              </a:rPr>
              <a:t>Chue</a:t>
            </a:r>
            <a:r>
              <a:rPr lang="en-US" dirty="0">
                <a:solidFill>
                  <a:prstClr val="black"/>
                </a:solidFill>
                <a:latin typeface="Calibri"/>
              </a:rPr>
              <a:t> Hong, Neil P., Allen, Alice, Gonzalez-Beltran, de </a:t>
            </a:r>
            <a:r>
              <a:rPr lang="en-US" dirty="0" err="1">
                <a:solidFill>
                  <a:prstClr val="black"/>
                </a:solidFill>
                <a:latin typeface="Calibri"/>
              </a:rPr>
              <a:t>Waard</a:t>
            </a:r>
            <a:r>
              <a:rPr lang="en-US" dirty="0">
                <a:solidFill>
                  <a:prstClr val="black"/>
                </a:solidFill>
                <a:latin typeface="Calibri"/>
              </a:rPr>
              <a:t>, Anita, Smith, </a:t>
            </a:r>
            <a:r>
              <a:rPr lang="en-US" dirty="0" err="1">
                <a:solidFill>
                  <a:prstClr val="black"/>
                </a:solidFill>
                <a:latin typeface="Calibri"/>
              </a:rPr>
              <a:t>Arfon</a:t>
            </a:r>
            <a:r>
              <a:rPr lang="en-US" dirty="0">
                <a:solidFill>
                  <a:prstClr val="black"/>
                </a:solidFill>
                <a:latin typeface="Calibri"/>
              </a:rPr>
              <a:t> M., Robinson, Carly, … Pollard, Tom. (2019, October 15). Software Citation Checklist for Developers (Version 0.9.0). </a:t>
            </a:r>
            <a:r>
              <a:rPr lang="en-US" dirty="0" err="1">
                <a:solidFill>
                  <a:prstClr val="black"/>
                </a:solidFill>
                <a:latin typeface="Calibri"/>
              </a:rPr>
              <a:t>Zenodo</a:t>
            </a:r>
            <a:r>
              <a:rPr lang="en-US" dirty="0">
                <a:solidFill>
                  <a:prstClr val="black"/>
                </a:solidFill>
                <a:latin typeface="Calibri"/>
              </a:rPr>
              <a:t>.</a:t>
            </a:r>
            <a:r>
              <a:rPr lang="en-US" dirty="0">
                <a:solidFill>
                  <a:srgbClr val="1B3861"/>
                </a:solidFill>
                <a:latin typeface="Calibri"/>
              </a:rPr>
              <a:t> </a:t>
            </a:r>
            <a:r>
              <a:rPr lang="en-US" u="sng" dirty="0">
                <a:solidFill>
                  <a:srgbClr val="1B3861"/>
                </a:solidFill>
                <a:latin typeface="Calibri"/>
                <a:hlinkClick r:id="rId4">
                  <a:extLst>
                    <a:ext uri="{A12FA001-AC4F-418D-AE19-62706E023703}">
                      <ahyp:hlinkClr xmlns:ahyp="http://schemas.microsoft.com/office/drawing/2018/hyperlinkcolor" val="tx"/>
                    </a:ext>
                  </a:extLst>
                </a:hlinkClick>
              </a:rPr>
              <a:t>http://doi.org/10.5281/zenodo.3482769</a:t>
            </a:r>
            <a:br>
              <a:rPr lang="en-US" dirty="0">
                <a:solidFill>
                  <a:prstClr val="black"/>
                </a:solidFill>
                <a:latin typeface="Calibri"/>
              </a:rPr>
            </a:br>
            <a:endParaRPr lang="en-US" dirty="0">
              <a:solidFill>
                <a:prstClr val="black"/>
              </a:solidFill>
              <a:latin typeface="Calibri"/>
            </a:endParaRPr>
          </a:p>
          <a:p>
            <a:r>
              <a:rPr lang="en-US" dirty="0"/>
              <a:t>ESIP Software and Services Citation Cluster. (2019). Software and Services Citation Guidelines and Examples. Ver. 1. ESIP. ​</a:t>
            </a:r>
            <a:r>
              <a:rPr lang="en-US" dirty="0">
                <a:hlinkClick r:id="rId5"/>
              </a:rPr>
              <a:t>https://doi.org/10.6084/m9.figshare.7640426</a:t>
            </a:r>
            <a:endParaRPr lang="en-US" dirty="0"/>
          </a:p>
          <a:p>
            <a:r>
              <a:rPr lang="en-US" dirty="0"/>
              <a:t> </a:t>
            </a:r>
          </a:p>
          <a:p>
            <a:r>
              <a:rPr lang="en-US" dirty="0"/>
              <a:t>Smith AM, Katz DS, Niemeyer KE, FORCE11 Software Citation Working Group. (2016). Software citation principles. </a:t>
            </a:r>
            <a:r>
              <a:rPr lang="en-US" dirty="0" err="1"/>
              <a:t>PeerJ</a:t>
            </a:r>
            <a:r>
              <a:rPr lang="en-US" dirty="0"/>
              <a:t> Computer Science 2:e86 </a:t>
            </a:r>
            <a:r>
              <a:rPr lang="en-US" dirty="0">
                <a:hlinkClick r:id="rId6"/>
              </a:rPr>
              <a:t>https://doi.org/10.7717/peerj-cs.86</a:t>
            </a:r>
            <a:endParaRPr lang="en-US" dirty="0"/>
          </a:p>
        </p:txBody>
      </p:sp>
      <p:sp>
        <p:nvSpPr>
          <p:cNvPr id="3" name="Text Placeholder 2">
            <a:extLst>
              <a:ext uri="{FF2B5EF4-FFF2-40B4-BE49-F238E27FC236}">
                <a16:creationId xmlns:a16="http://schemas.microsoft.com/office/drawing/2014/main" id="{1640D7DF-76EE-6944-903E-B23D81E16775}"/>
              </a:ext>
            </a:extLst>
          </p:cNvPr>
          <p:cNvSpPr>
            <a:spLocks noGrp="1"/>
          </p:cNvSpPr>
          <p:nvPr>
            <p:ph type="body" sz="quarter" idx="11"/>
          </p:nvPr>
        </p:nvSpPr>
        <p:spPr/>
        <p:txBody>
          <a:bodyPr>
            <a:normAutofit/>
          </a:bodyPr>
          <a:lstStyle/>
          <a:p>
            <a:r>
              <a:rPr lang="en-US" dirty="0"/>
              <a:t>Software Citation Resources</a:t>
            </a:r>
          </a:p>
        </p:txBody>
      </p:sp>
    </p:spTree>
    <p:extLst>
      <p:ext uri="{BB962C8B-B14F-4D97-AF65-F5344CB8AC3E}">
        <p14:creationId xmlns:p14="http://schemas.microsoft.com/office/powerpoint/2010/main" val="3283974499"/>
      </p:ext>
    </p:extLst>
  </p:cSld>
  <p:clrMapOvr>
    <a:masterClrMapping/>
  </p:clrMapOvr>
</p:sld>
</file>

<file path=ppt/theme/theme1.xml><?xml version="1.0" encoding="utf-8"?>
<a:theme xmlns:a="http://schemas.openxmlformats.org/drawingml/2006/main" name="AGU_Powerpoint_Template_Widescreen">
  <a:themeElements>
    <a:clrScheme name="Centennial 1">
      <a:dk1>
        <a:srgbClr val="003744"/>
      </a:dk1>
      <a:lt1>
        <a:srgbClr val="FFFFFF"/>
      </a:lt1>
      <a:dk2>
        <a:srgbClr val="003744"/>
      </a:dk2>
      <a:lt2>
        <a:srgbClr val="FFFFFF"/>
      </a:lt2>
      <a:accent1>
        <a:srgbClr val="0082B9"/>
      </a:accent1>
      <a:accent2>
        <a:srgbClr val="003744"/>
      </a:accent2>
      <a:accent3>
        <a:srgbClr val="C44124"/>
      </a:accent3>
      <a:accent4>
        <a:srgbClr val="83528E"/>
      </a:accent4>
      <a:accent5>
        <a:srgbClr val="CC922A"/>
      </a:accent5>
      <a:accent6>
        <a:srgbClr val="71A03E"/>
      </a:accent6>
      <a:hlink>
        <a:srgbClr val="0082B9"/>
      </a:hlink>
      <a:folHlink>
        <a:srgbClr val="8352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GU_Powerpoint_Template_Widescreen" id="{D1D7545E-39E3-8645-BFA8-700AFC80E2AB}" vid="{C44583F6-0DFD-3A4F-8794-D892CF78E3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C1412E5710FBA47B11AF87F519BD5BA" ma:contentTypeVersion="4" ma:contentTypeDescription="Create a new document." ma:contentTypeScope="" ma:versionID="edbdb16f3ff8b9e836658a53b1a416bf">
  <xsd:schema xmlns:xsd="http://www.w3.org/2001/XMLSchema" xmlns:xs="http://www.w3.org/2001/XMLSchema" xmlns:p="http://schemas.microsoft.com/office/2006/metadata/properties" xmlns:ns2="00d9aef5-2194-4736-a82a-65d0b60ffa14" targetNamespace="http://schemas.microsoft.com/office/2006/metadata/properties" ma:root="true" ma:fieldsID="bdc94fa728650701b2433ef16b4fc2da" ns2:_="">
    <xsd:import namespace="00d9aef5-2194-4736-a82a-65d0b60ffa14"/>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9aef5-2194-4736-a82a-65d0b60ffa1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FAAF45-7BE1-436F-B1FC-FB19A3DE658A}">
  <ds:schemaRefs>
    <ds:schemaRef ds:uri="http://purl.org/dc/elements/1.1/"/>
    <ds:schemaRef ds:uri="http://schemas.microsoft.com/office/2006/metadata/properties"/>
    <ds:schemaRef ds:uri="00d9aef5-2194-4736-a82a-65d0b60ffa1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967FF0E-1189-4DF5-A754-6512D01BCB56}">
  <ds:schemaRefs>
    <ds:schemaRef ds:uri="http://schemas.microsoft.com/sharepoint/v3/contenttype/forms"/>
  </ds:schemaRefs>
</ds:datastoreItem>
</file>

<file path=customXml/itemProps3.xml><?xml version="1.0" encoding="utf-8"?>
<ds:datastoreItem xmlns:ds="http://schemas.openxmlformats.org/officeDocument/2006/customXml" ds:itemID="{5B847A2D-4B50-4C55-8B02-5AA74BA222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d9aef5-2194-4736-a82a-65d0b60ffa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561</TotalTime>
  <Words>645</Words>
  <Application>Microsoft Macintosh PowerPoint</Application>
  <PresentationFormat>Widescreen</PresentationFormat>
  <Paragraphs>63</Paragraphs>
  <Slides>5</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Libre Franklin</vt:lpstr>
      <vt:lpstr>AGU_Powerpoint_Template_Widescreen</vt:lpstr>
      <vt:lpstr>The Paper and The Data:   Authors, Reviewers, and Editors Webinar on Updated Journal Practices for Data (and Software)    </vt:lpstr>
      <vt:lpstr>Agenda</vt:lpstr>
      <vt:lpstr>Resources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Paper and The Data:  Authors, Reviewers, and Editors Workshop on New Journal Practices for Data (and Software)   16 February 2020 </dc:title>
  <dc:creator>Shelley Stall</dc:creator>
  <cp:lastModifiedBy>Shelley Stall</cp:lastModifiedBy>
  <cp:revision>34</cp:revision>
  <dcterms:created xsi:type="dcterms:W3CDTF">2020-02-16T19:35:09Z</dcterms:created>
  <dcterms:modified xsi:type="dcterms:W3CDTF">2020-04-08T13:29:17Z</dcterms:modified>
</cp:coreProperties>
</file>