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8" r:id="rId2"/>
    <p:sldId id="257" r:id="rId3"/>
    <p:sldId id="261" r:id="rId4"/>
    <p:sldId id="259" r:id="rId5"/>
    <p:sldId id="478" r:id="rId6"/>
    <p:sldId id="480" r:id="rId7"/>
    <p:sldId id="482" r:id="rId8"/>
    <p:sldId id="486" r:id="rId9"/>
    <p:sldId id="487" r:id="rId10"/>
    <p:sldId id="483" r:id="rId11"/>
    <p:sldId id="502" r:id="rId12"/>
    <p:sldId id="488" r:id="rId13"/>
    <p:sldId id="491" r:id="rId14"/>
    <p:sldId id="499" r:id="rId15"/>
    <p:sldId id="498" r:id="rId16"/>
    <p:sldId id="490" r:id="rId17"/>
    <p:sldId id="500" r:id="rId18"/>
    <p:sldId id="479" r:id="rId19"/>
    <p:sldId id="265" r:id="rId20"/>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9D86F1-8944-4773-82BA-501E9F8A1054}" v="62" dt="2020-11-13T10:41:50.0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86683" autoAdjust="0"/>
  </p:normalViewPr>
  <p:slideViewPr>
    <p:cSldViewPr snapToGrid="0">
      <p:cViewPr varScale="1">
        <p:scale>
          <a:sx n="74" d="100"/>
          <a:sy n="74" d="100"/>
        </p:scale>
        <p:origin x="104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arina" userId="cd443fe3-977d-4a2a-9cb7-cf3807d3db40" providerId="ADAL" clId="{E39D86F1-8944-4773-82BA-501E9F8A1054}"/>
    <pc:docChg chg="undo custSel mod addSld delSld modSld sldOrd">
      <pc:chgData name="Catarina" userId="cd443fe3-977d-4a2a-9cb7-cf3807d3db40" providerId="ADAL" clId="{E39D86F1-8944-4773-82BA-501E9F8A1054}" dt="2020-11-13T11:47:57.727" v="655" actId="1076"/>
      <pc:docMkLst>
        <pc:docMk/>
      </pc:docMkLst>
      <pc:sldChg chg="addSp modSp">
        <pc:chgData name="Catarina" userId="cd443fe3-977d-4a2a-9cb7-cf3807d3db40" providerId="ADAL" clId="{E39D86F1-8944-4773-82BA-501E9F8A1054}" dt="2020-11-11T11:06:54.149" v="381" actId="1076"/>
        <pc:sldMkLst>
          <pc:docMk/>
          <pc:sldMk cId="3433147936" sldId="257"/>
        </pc:sldMkLst>
        <pc:picChg chg="add mod">
          <ac:chgData name="Catarina" userId="cd443fe3-977d-4a2a-9cb7-cf3807d3db40" providerId="ADAL" clId="{E39D86F1-8944-4773-82BA-501E9F8A1054}" dt="2020-11-11T11:06:54.149" v="381" actId="1076"/>
          <ac:picMkLst>
            <pc:docMk/>
            <pc:sldMk cId="3433147936" sldId="257"/>
            <ac:picMk id="17" creationId="{A505CD8B-414F-480C-8CE7-71208C659E2D}"/>
          </ac:picMkLst>
        </pc:picChg>
        <pc:picChg chg="mod">
          <ac:chgData name="Catarina" userId="cd443fe3-977d-4a2a-9cb7-cf3807d3db40" providerId="ADAL" clId="{E39D86F1-8944-4773-82BA-501E9F8A1054}" dt="2020-11-11T11:06:51.770" v="380" actId="1076"/>
          <ac:picMkLst>
            <pc:docMk/>
            <pc:sldMk cId="3433147936" sldId="257"/>
            <ac:picMk id="2052" creationId="{32F7EE61-CAC4-4925-A520-87DB9DB35AFD}"/>
          </ac:picMkLst>
        </pc:picChg>
        <pc:picChg chg="mod">
          <ac:chgData name="Catarina" userId="cd443fe3-977d-4a2a-9cb7-cf3807d3db40" providerId="ADAL" clId="{E39D86F1-8944-4773-82BA-501E9F8A1054}" dt="2020-11-11T11:06:51.770" v="380" actId="1076"/>
          <ac:picMkLst>
            <pc:docMk/>
            <pc:sldMk cId="3433147936" sldId="257"/>
            <ac:picMk id="2054" creationId="{3AA2879A-C8FB-443C-BF55-30DF6BEE6F23}"/>
          </ac:picMkLst>
        </pc:picChg>
      </pc:sldChg>
      <pc:sldChg chg="modSp mod">
        <pc:chgData name="Catarina" userId="cd443fe3-977d-4a2a-9cb7-cf3807d3db40" providerId="ADAL" clId="{E39D86F1-8944-4773-82BA-501E9F8A1054}" dt="2020-11-13T10:55:12.413" v="631" actId="20577"/>
        <pc:sldMkLst>
          <pc:docMk/>
          <pc:sldMk cId="1749041954" sldId="258"/>
        </pc:sldMkLst>
        <pc:spChg chg="mod">
          <ac:chgData name="Catarina" userId="cd443fe3-977d-4a2a-9cb7-cf3807d3db40" providerId="ADAL" clId="{E39D86F1-8944-4773-82BA-501E9F8A1054}" dt="2020-11-13T10:55:12.413" v="631" actId="20577"/>
          <ac:spMkLst>
            <pc:docMk/>
            <pc:sldMk cId="1749041954" sldId="258"/>
            <ac:spMk id="2" creationId="{C55FD84E-0677-47AF-8D74-8DE1D161D851}"/>
          </ac:spMkLst>
        </pc:spChg>
      </pc:sldChg>
      <pc:sldChg chg="delSp modSp mod">
        <pc:chgData name="Catarina" userId="cd443fe3-977d-4a2a-9cb7-cf3807d3db40" providerId="ADAL" clId="{E39D86F1-8944-4773-82BA-501E9F8A1054}" dt="2020-11-13T10:07:19.539" v="576" actId="1076"/>
        <pc:sldMkLst>
          <pc:docMk/>
          <pc:sldMk cId="3647879721" sldId="259"/>
        </pc:sldMkLst>
        <pc:spChg chg="mod">
          <ac:chgData name="Catarina" userId="cd443fe3-977d-4a2a-9cb7-cf3807d3db40" providerId="ADAL" clId="{E39D86F1-8944-4773-82BA-501E9F8A1054}" dt="2020-11-13T10:07:19.539" v="576" actId="1076"/>
          <ac:spMkLst>
            <pc:docMk/>
            <pc:sldMk cId="3647879721" sldId="259"/>
            <ac:spMk id="9" creationId="{A6FEF2EB-AF48-4DB0-8F9B-20AD20A92FD0}"/>
          </ac:spMkLst>
        </pc:spChg>
        <pc:spChg chg="del mod">
          <ac:chgData name="Catarina" userId="cd443fe3-977d-4a2a-9cb7-cf3807d3db40" providerId="ADAL" clId="{E39D86F1-8944-4773-82BA-501E9F8A1054}" dt="2020-11-11T10:41:04.102" v="324" actId="21"/>
          <ac:spMkLst>
            <pc:docMk/>
            <pc:sldMk cId="3647879721" sldId="259"/>
            <ac:spMk id="11" creationId="{94BBB4A1-CAA1-42F2-9AD6-A58CA2E8B064}"/>
          </ac:spMkLst>
        </pc:spChg>
        <pc:spChg chg="del">
          <ac:chgData name="Catarina" userId="cd443fe3-977d-4a2a-9cb7-cf3807d3db40" providerId="ADAL" clId="{E39D86F1-8944-4773-82BA-501E9F8A1054}" dt="2020-11-11T10:36:58.746" v="319" actId="478"/>
          <ac:spMkLst>
            <pc:docMk/>
            <pc:sldMk cId="3647879721" sldId="259"/>
            <ac:spMk id="12" creationId="{7538C329-3550-456E-8A30-6A6E14F57EAA}"/>
          </ac:spMkLst>
        </pc:spChg>
        <pc:picChg chg="del mod">
          <ac:chgData name="Catarina" userId="cd443fe3-977d-4a2a-9cb7-cf3807d3db40" providerId="ADAL" clId="{E39D86F1-8944-4773-82BA-501E9F8A1054}" dt="2020-11-11T10:41:04.102" v="324" actId="21"/>
          <ac:picMkLst>
            <pc:docMk/>
            <pc:sldMk cId="3647879721" sldId="259"/>
            <ac:picMk id="10" creationId="{A0D6FBBE-927C-433A-8149-9A14162C36A5}"/>
          </ac:picMkLst>
        </pc:picChg>
        <pc:picChg chg="mod">
          <ac:chgData name="Catarina" userId="cd443fe3-977d-4a2a-9cb7-cf3807d3db40" providerId="ADAL" clId="{E39D86F1-8944-4773-82BA-501E9F8A1054}" dt="2020-11-11T10:37:00.464" v="320" actId="1076"/>
          <ac:picMkLst>
            <pc:docMk/>
            <pc:sldMk cId="3647879721" sldId="259"/>
            <ac:picMk id="13" creationId="{FE1F104B-63D6-4620-9BC4-2A8D96B4ACDF}"/>
          </ac:picMkLst>
        </pc:picChg>
      </pc:sldChg>
      <pc:sldChg chg="del">
        <pc:chgData name="Catarina" userId="cd443fe3-977d-4a2a-9cb7-cf3807d3db40" providerId="ADAL" clId="{E39D86F1-8944-4773-82BA-501E9F8A1054}" dt="2020-11-11T09:37:37.105" v="6" actId="2696"/>
        <pc:sldMkLst>
          <pc:docMk/>
          <pc:sldMk cId="1645995154" sldId="260"/>
        </pc:sldMkLst>
      </pc:sldChg>
      <pc:sldChg chg="addSp modSp mod modAnim">
        <pc:chgData name="Catarina" userId="cd443fe3-977d-4a2a-9cb7-cf3807d3db40" providerId="ADAL" clId="{E39D86F1-8944-4773-82BA-501E9F8A1054}" dt="2020-11-11T11:06:02.536" v="375"/>
        <pc:sldMkLst>
          <pc:docMk/>
          <pc:sldMk cId="1505017756" sldId="261"/>
        </pc:sldMkLst>
        <pc:spChg chg="add mod">
          <ac:chgData name="Catarina" userId="cd443fe3-977d-4a2a-9cb7-cf3807d3db40" providerId="ADAL" clId="{E39D86F1-8944-4773-82BA-501E9F8A1054}" dt="2020-11-11T11:05:10.411" v="366" actId="1076"/>
          <ac:spMkLst>
            <pc:docMk/>
            <pc:sldMk cId="1505017756" sldId="261"/>
            <ac:spMk id="3" creationId="{97D65183-F8A2-4432-B903-0518377D66C8}"/>
          </ac:spMkLst>
        </pc:spChg>
        <pc:spChg chg="mod">
          <ac:chgData name="Catarina" userId="cd443fe3-977d-4a2a-9cb7-cf3807d3db40" providerId="ADAL" clId="{E39D86F1-8944-4773-82BA-501E9F8A1054}" dt="2020-11-11T11:04:50.520" v="362" actId="1076"/>
          <ac:spMkLst>
            <pc:docMk/>
            <pc:sldMk cId="1505017756" sldId="261"/>
            <ac:spMk id="13" creationId="{162D3BA2-B1E4-464C-AD67-1633A8E87FB9}"/>
          </ac:spMkLst>
        </pc:spChg>
        <pc:spChg chg="mod">
          <ac:chgData name="Catarina" userId="cd443fe3-977d-4a2a-9cb7-cf3807d3db40" providerId="ADAL" clId="{E39D86F1-8944-4773-82BA-501E9F8A1054}" dt="2020-11-11T11:05:03.226" v="364" actId="1076"/>
          <ac:spMkLst>
            <pc:docMk/>
            <pc:sldMk cId="1505017756" sldId="261"/>
            <ac:spMk id="14" creationId="{33F01091-7D1E-43D3-9FEF-096D1989929A}"/>
          </ac:spMkLst>
        </pc:spChg>
        <pc:spChg chg="add mod">
          <ac:chgData name="Catarina" userId="cd443fe3-977d-4a2a-9cb7-cf3807d3db40" providerId="ADAL" clId="{E39D86F1-8944-4773-82BA-501E9F8A1054}" dt="2020-11-11T11:05:55.331" v="374" actId="1076"/>
          <ac:spMkLst>
            <pc:docMk/>
            <pc:sldMk cId="1505017756" sldId="261"/>
            <ac:spMk id="16" creationId="{24A5E6E9-2002-4220-94E3-1CAFE77C0A8E}"/>
          </ac:spMkLst>
        </pc:spChg>
        <pc:spChg chg="add mod">
          <ac:chgData name="Catarina" userId="cd443fe3-977d-4a2a-9cb7-cf3807d3db40" providerId="ADAL" clId="{E39D86F1-8944-4773-82BA-501E9F8A1054}" dt="2020-11-11T11:05:07.083" v="365" actId="1076"/>
          <ac:spMkLst>
            <pc:docMk/>
            <pc:sldMk cId="1505017756" sldId="261"/>
            <ac:spMk id="17" creationId="{9F40F286-AE5E-464D-B01A-5361B7402FDC}"/>
          </ac:spMkLst>
        </pc:spChg>
        <pc:picChg chg="mod">
          <ac:chgData name="Catarina" userId="cd443fe3-977d-4a2a-9cb7-cf3807d3db40" providerId="ADAL" clId="{E39D86F1-8944-4773-82BA-501E9F8A1054}" dt="2020-11-11T11:04:47.304" v="361" actId="14100"/>
          <ac:picMkLst>
            <pc:docMk/>
            <pc:sldMk cId="1505017756" sldId="261"/>
            <ac:picMk id="4" creationId="{3F30E823-3F3F-453F-BE47-A211C78307F9}"/>
          </ac:picMkLst>
        </pc:picChg>
        <pc:picChg chg="mod">
          <ac:chgData name="Catarina" userId="cd443fe3-977d-4a2a-9cb7-cf3807d3db40" providerId="ADAL" clId="{E39D86F1-8944-4773-82BA-501E9F8A1054}" dt="2020-11-11T11:05:03.226" v="364" actId="1076"/>
          <ac:picMkLst>
            <pc:docMk/>
            <pc:sldMk cId="1505017756" sldId="261"/>
            <ac:picMk id="5" creationId="{221B8731-1484-4D3B-A54F-B3328822FC2F}"/>
          </ac:picMkLst>
        </pc:picChg>
        <pc:picChg chg="add mod">
          <ac:chgData name="Catarina" userId="cd443fe3-977d-4a2a-9cb7-cf3807d3db40" providerId="ADAL" clId="{E39D86F1-8944-4773-82BA-501E9F8A1054}" dt="2020-11-11T11:05:55.331" v="374" actId="1076"/>
          <ac:picMkLst>
            <pc:docMk/>
            <pc:sldMk cId="1505017756" sldId="261"/>
            <ac:picMk id="15" creationId="{A7B0629A-74D4-4B32-9629-64C656DC8A76}"/>
          </ac:picMkLst>
        </pc:picChg>
        <pc:cxnChg chg="add mod">
          <ac:chgData name="Catarina" userId="cd443fe3-977d-4a2a-9cb7-cf3807d3db40" providerId="ADAL" clId="{E39D86F1-8944-4773-82BA-501E9F8A1054}" dt="2020-11-11T11:05:46.015" v="373" actId="1582"/>
          <ac:cxnSpMkLst>
            <pc:docMk/>
            <pc:sldMk cId="1505017756" sldId="261"/>
            <ac:cxnSpMk id="19" creationId="{36F9E64E-885E-4164-A68E-60E054F0CBF9}"/>
          </ac:cxnSpMkLst>
        </pc:cxnChg>
        <pc:cxnChg chg="add mod">
          <ac:chgData name="Catarina" userId="cd443fe3-977d-4a2a-9cb7-cf3807d3db40" providerId="ADAL" clId="{E39D86F1-8944-4773-82BA-501E9F8A1054}" dt="2020-11-11T11:05:46.015" v="373" actId="1582"/>
          <ac:cxnSpMkLst>
            <pc:docMk/>
            <pc:sldMk cId="1505017756" sldId="261"/>
            <ac:cxnSpMk id="20" creationId="{63740BD8-32A7-44F2-9766-D60DF32247ED}"/>
          </ac:cxnSpMkLst>
        </pc:cxnChg>
      </pc:sldChg>
      <pc:sldChg chg="addSp delSp modSp mod">
        <pc:chgData name="Catarina" userId="cd443fe3-977d-4a2a-9cb7-cf3807d3db40" providerId="ADAL" clId="{E39D86F1-8944-4773-82BA-501E9F8A1054}" dt="2020-11-13T10:03:17.178" v="555" actId="1076"/>
        <pc:sldMkLst>
          <pc:docMk/>
          <pc:sldMk cId="894993905" sldId="265"/>
        </pc:sldMkLst>
        <pc:spChg chg="del mod">
          <ac:chgData name="Catarina" userId="cd443fe3-977d-4a2a-9cb7-cf3807d3db40" providerId="ADAL" clId="{E39D86F1-8944-4773-82BA-501E9F8A1054}" dt="2020-11-13T09:59:06.917" v="523" actId="478"/>
          <ac:spMkLst>
            <pc:docMk/>
            <pc:sldMk cId="894993905" sldId="265"/>
            <ac:spMk id="2" creationId="{CBCC93D6-FD11-401D-8E5C-2643F9FE1AB4}"/>
          </ac:spMkLst>
        </pc:spChg>
        <pc:spChg chg="mod">
          <ac:chgData name="Catarina" userId="cd443fe3-977d-4a2a-9cb7-cf3807d3db40" providerId="ADAL" clId="{E39D86F1-8944-4773-82BA-501E9F8A1054}" dt="2020-11-13T10:03:06.883" v="553" actId="1076"/>
          <ac:spMkLst>
            <pc:docMk/>
            <pc:sldMk cId="894993905" sldId="265"/>
            <ac:spMk id="9" creationId="{DBE740FD-70A6-46EC-84C6-ABE55212DBCA}"/>
          </ac:spMkLst>
        </pc:spChg>
        <pc:spChg chg="del">
          <ac:chgData name="Catarina" userId="cd443fe3-977d-4a2a-9cb7-cf3807d3db40" providerId="ADAL" clId="{E39D86F1-8944-4773-82BA-501E9F8A1054}" dt="2020-11-13T09:54:00.295" v="485" actId="478"/>
          <ac:spMkLst>
            <pc:docMk/>
            <pc:sldMk cId="894993905" sldId="265"/>
            <ac:spMk id="10" creationId="{54EC19AC-1A0E-471D-9E6E-5A6E893A5AAD}"/>
          </ac:spMkLst>
        </pc:spChg>
        <pc:spChg chg="mod">
          <ac:chgData name="Catarina" userId="cd443fe3-977d-4a2a-9cb7-cf3807d3db40" providerId="ADAL" clId="{E39D86F1-8944-4773-82BA-501E9F8A1054}" dt="2020-11-13T10:03:06.883" v="553" actId="1076"/>
          <ac:spMkLst>
            <pc:docMk/>
            <pc:sldMk cId="894993905" sldId="265"/>
            <ac:spMk id="11" creationId="{98EE9C20-3109-4407-BE2D-E868984A791D}"/>
          </ac:spMkLst>
        </pc:spChg>
        <pc:spChg chg="del">
          <ac:chgData name="Catarina" userId="cd443fe3-977d-4a2a-9cb7-cf3807d3db40" providerId="ADAL" clId="{E39D86F1-8944-4773-82BA-501E9F8A1054}" dt="2020-11-11T09:18:59.391" v="1" actId="478"/>
          <ac:spMkLst>
            <pc:docMk/>
            <pc:sldMk cId="894993905" sldId="265"/>
            <ac:spMk id="14" creationId="{2C49E9A7-22AE-4B9A-AF2B-7E4980E90555}"/>
          </ac:spMkLst>
        </pc:spChg>
        <pc:spChg chg="add del mod">
          <ac:chgData name="Catarina" userId="cd443fe3-977d-4a2a-9cb7-cf3807d3db40" providerId="ADAL" clId="{E39D86F1-8944-4773-82BA-501E9F8A1054}" dt="2020-11-13T09:53:28.992" v="465" actId="478"/>
          <ac:spMkLst>
            <pc:docMk/>
            <pc:sldMk cId="894993905" sldId="265"/>
            <ac:spMk id="15" creationId="{447EA05C-64B8-4B35-8510-95A5A8E16BCF}"/>
          </ac:spMkLst>
        </pc:spChg>
        <pc:spChg chg="add mod">
          <ac:chgData name="Catarina" userId="cd443fe3-977d-4a2a-9cb7-cf3807d3db40" providerId="ADAL" clId="{E39D86F1-8944-4773-82BA-501E9F8A1054}" dt="2020-11-13T10:03:17.178" v="555" actId="1076"/>
          <ac:spMkLst>
            <pc:docMk/>
            <pc:sldMk cId="894993905" sldId="265"/>
            <ac:spMk id="17" creationId="{03473FED-FC5C-43CB-8924-6CD84BB83B72}"/>
          </ac:spMkLst>
        </pc:spChg>
        <pc:spChg chg="add mod">
          <ac:chgData name="Catarina" userId="cd443fe3-977d-4a2a-9cb7-cf3807d3db40" providerId="ADAL" clId="{E39D86F1-8944-4773-82BA-501E9F8A1054}" dt="2020-11-13T10:03:06.883" v="553" actId="1076"/>
          <ac:spMkLst>
            <pc:docMk/>
            <pc:sldMk cId="894993905" sldId="265"/>
            <ac:spMk id="20" creationId="{24C26DA2-9160-4F72-8EDF-874BE9231D95}"/>
          </ac:spMkLst>
        </pc:spChg>
        <pc:spChg chg="add mod">
          <ac:chgData name="Catarina" userId="cd443fe3-977d-4a2a-9cb7-cf3807d3db40" providerId="ADAL" clId="{E39D86F1-8944-4773-82BA-501E9F8A1054}" dt="2020-11-13T10:03:17.178" v="555" actId="1076"/>
          <ac:spMkLst>
            <pc:docMk/>
            <pc:sldMk cId="894993905" sldId="265"/>
            <ac:spMk id="22" creationId="{258F38CD-2B3C-4D6C-A32C-C974CDBAE295}"/>
          </ac:spMkLst>
        </pc:spChg>
        <pc:spChg chg="add del mod">
          <ac:chgData name="Catarina" userId="cd443fe3-977d-4a2a-9cb7-cf3807d3db40" providerId="ADAL" clId="{E39D86F1-8944-4773-82BA-501E9F8A1054}" dt="2020-11-13T09:59:09.884" v="524" actId="478"/>
          <ac:spMkLst>
            <pc:docMk/>
            <pc:sldMk cId="894993905" sldId="265"/>
            <ac:spMk id="23" creationId="{42AB4F50-DDE8-4E08-92A0-A0BBBF7B7C2C}"/>
          </ac:spMkLst>
        </pc:spChg>
        <pc:spChg chg="add mod">
          <ac:chgData name="Catarina" userId="cd443fe3-977d-4a2a-9cb7-cf3807d3db40" providerId="ADAL" clId="{E39D86F1-8944-4773-82BA-501E9F8A1054}" dt="2020-11-13T10:03:17.178" v="555" actId="1076"/>
          <ac:spMkLst>
            <pc:docMk/>
            <pc:sldMk cId="894993905" sldId="265"/>
            <ac:spMk id="24" creationId="{46B9E846-28D5-4F16-B380-EDD45F697AB1}"/>
          </ac:spMkLst>
        </pc:spChg>
        <pc:spChg chg="add del mod">
          <ac:chgData name="Catarina" userId="cd443fe3-977d-4a2a-9cb7-cf3807d3db40" providerId="ADAL" clId="{E39D86F1-8944-4773-82BA-501E9F8A1054}" dt="2020-11-13T09:59:49.966" v="528" actId="478"/>
          <ac:spMkLst>
            <pc:docMk/>
            <pc:sldMk cId="894993905" sldId="265"/>
            <ac:spMk id="25" creationId="{4DF9BEB6-6B67-4064-8420-870486C1D2BB}"/>
          </ac:spMkLst>
        </pc:spChg>
        <pc:picChg chg="add mod">
          <ac:chgData name="Catarina" userId="cd443fe3-977d-4a2a-9cb7-cf3807d3db40" providerId="ADAL" clId="{E39D86F1-8944-4773-82BA-501E9F8A1054}" dt="2020-11-13T10:03:17.178" v="555" actId="1076"/>
          <ac:picMkLst>
            <pc:docMk/>
            <pc:sldMk cId="894993905" sldId="265"/>
            <ac:picMk id="3" creationId="{328639B2-95AC-4C0A-B673-D7A79C604AB0}"/>
          </ac:picMkLst>
        </pc:picChg>
        <pc:picChg chg="add mod">
          <ac:chgData name="Catarina" userId="cd443fe3-977d-4a2a-9cb7-cf3807d3db40" providerId="ADAL" clId="{E39D86F1-8944-4773-82BA-501E9F8A1054}" dt="2020-11-13T10:03:17.178" v="555" actId="1076"/>
          <ac:picMkLst>
            <pc:docMk/>
            <pc:sldMk cId="894993905" sldId="265"/>
            <ac:picMk id="4" creationId="{EA7F1248-38B6-4CFB-9077-481755E025DD}"/>
          </ac:picMkLst>
        </pc:picChg>
        <pc:picChg chg="mod">
          <ac:chgData name="Catarina" userId="cd443fe3-977d-4a2a-9cb7-cf3807d3db40" providerId="ADAL" clId="{E39D86F1-8944-4773-82BA-501E9F8A1054}" dt="2020-11-13T10:03:06.883" v="553" actId="1076"/>
          <ac:picMkLst>
            <pc:docMk/>
            <pc:sldMk cId="894993905" sldId="265"/>
            <ac:picMk id="6" creationId="{971ECC03-CDB6-4A92-BA72-59506B9F3E8F}"/>
          </ac:picMkLst>
        </pc:picChg>
        <pc:picChg chg="del">
          <ac:chgData name="Catarina" userId="cd443fe3-977d-4a2a-9cb7-cf3807d3db40" providerId="ADAL" clId="{E39D86F1-8944-4773-82BA-501E9F8A1054}" dt="2020-11-13T09:54:00.295" v="485" actId="478"/>
          <ac:picMkLst>
            <pc:docMk/>
            <pc:sldMk cId="894993905" sldId="265"/>
            <ac:picMk id="7" creationId="{4DAECAF7-C6EA-4415-99F1-9E4979DF98C1}"/>
          </ac:picMkLst>
        </pc:picChg>
        <pc:picChg chg="mod">
          <ac:chgData name="Catarina" userId="cd443fe3-977d-4a2a-9cb7-cf3807d3db40" providerId="ADAL" clId="{E39D86F1-8944-4773-82BA-501E9F8A1054}" dt="2020-11-13T10:03:06.883" v="553" actId="1076"/>
          <ac:picMkLst>
            <pc:docMk/>
            <pc:sldMk cId="894993905" sldId="265"/>
            <ac:picMk id="8" creationId="{5CEB427F-B19E-4B41-8987-8E6D46C09016}"/>
          </ac:picMkLst>
        </pc:picChg>
        <pc:picChg chg="del">
          <ac:chgData name="Catarina" userId="cd443fe3-977d-4a2a-9cb7-cf3807d3db40" providerId="ADAL" clId="{E39D86F1-8944-4773-82BA-501E9F8A1054}" dt="2020-11-11T09:18:57.067" v="0" actId="478"/>
          <ac:picMkLst>
            <pc:docMk/>
            <pc:sldMk cId="894993905" sldId="265"/>
            <ac:picMk id="15" creationId="{C5ED24E0-855C-4E46-9467-B9B2A8990E0D}"/>
          </ac:picMkLst>
        </pc:picChg>
        <pc:picChg chg="add mod">
          <ac:chgData name="Catarina" userId="cd443fe3-977d-4a2a-9cb7-cf3807d3db40" providerId="ADAL" clId="{E39D86F1-8944-4773-82BA-501E9F8A1054}" dt="2020-11-13T10:03:06.883" v="553" actId="1076"/>
          <ac:picMkLst>
            <pc:docMk/>
            <pc:sldMk cId="894993905" sldId="265"/>
            <ac:picMk id="19" creationId="{46AB81C6-5429-455E-AF9B-16E135B3A383}"/>
          </ac:picMkLst>
        </pc:picChg>
        <pc:picChg chg="add del mod">
          <ac:chgData name="Catarina" userId="cd443fe3-977d-4a2a-9cb7-cf3807d3db40" providerId="ADAL" clId="{E39D86F1-8944-4773-82BA-501E9F8A1054}" dt="2020-11-13T09:58:28.078" v="516" actId="478"/>
          <ac:picMkLst>
            <pc:docMk/>
            <pc:sldMk cId="894993905" sldId="265"/>
            <ac:picMk id="21" creationId="{227CBBAD-EF88-41E8-961A-B0C74FA2028D}"/>
          </ac:picMkLst>
        </pc:picChg>
        <pc:picChg chg="add mod">
          <ac:chgData name="Catarina" userId="cd443fe3-977d-4a2a-9cb7-cf3807d3db40" providerId="ADAL" clId="{E39D86F1-8944-4773-82BA-501E9F8A1054}" dt="2020-11-13T10:03:17.178" v="555" actId="1076"/>
          <ac:picMkLst>
            <pc:docMk/>
            <pc:sldMk cId="894993905" sldId="265"/>
            <ac:picMk id="26" creationId="{DEA9C0BB-1AD5-414E-ACFA-CB6D2170B684}"/>
          </ac:picMkLst>
        </pc:picChg>
      </pc:sldChg>
      <pc:sldChg chg="addSp delSp modSp mod">
        <pc:chgData name="Catarina" userId="cd443fe3-977d-4a2a-9cb7-cf3807d3db40" providerId="ADAL" clId="{E39D86F1-8944-4773-82BA-501E9F8A1054}" dt="2020-11-13T10:09:23.859" v="587" actId="1076"/>
        <pc:sldMkLst>
          <pc:docMk/>
          <pc:sldMk cId="2936385357" sldId="478"/>
        </pc:sldMkLst>
        <pc:spChg chg="mod">
          <ac:chgData name="Catarina" userId="cd443fe3-977d-4a2a-9cb7-cf3807d3db40" providerId="ADAL" clId="{E39D86F1-8944-4773-82BA-501E9F8A1054}" dt="2020-11-13T10:08:36.548" v="578" actId="20577"/>
          <ac:spMkLst>
            <pc:docMk/>
            <pc:sldMk cId="2936385357" sldId="478"/>
            <ac:spMk id="2" creationId="{6807FCEE-259F-4BDD-A88D-95A05EA9EC17}"/>
          </ac:spMkLst>
        </pc:spChg>
        <pc:spChg chg="mod">
          <ac:chgData name="Catarina" userId="cd443fe3-977d-4a2a-9cb7-cf3807d3db40" providerId="ADAL" clId="{E39D86F1-8944-4773-82BA-501E9F8A1054}" dt="2020-11-13T10:06:52.123" v="573" actId="20577"/>
          <ac:spMkLst>
            <pc:docMk/>
            <pc:sldMk cId="2936385357" sldId="478"/>
            <ac:spMk id="3" creationId="{B6EF1134-F32F-466E-B246-974C49E4DC8B}"/>
          </ac:spMkLst>
        </pc:spChg>
        <pc:spChg chg="mod">
          <ac:chgData name="Catarina" userId="cd443fe3-977d-4a2a-9cb7-cf3807d3db40" providerId="ADAL" clId="{E39D86F1-8944-4773-82BA-501E9F8A1054}" dt="2020-11-13T10:08:40.305" v="579" actId="1076"/>
          <ac:spMkLst>
            <pc:docMk/>
            <pc:sldMk cId="2936385357" sldId="478"/>
            <ac:spMk id="4" creationId="{9085C07B-AACF-4EAA-A009-367D440481AA}"/>
          </ac:spMkLst>
        </pc:spChg>
        <pc:spChg chg="del mod">
          <ac:chgData name="Catarina" userId="cd443fe3-977d-4a2a-9cb7-cf3807d3db40" providerId="ADAL" clId="{E39D86F1-8944-4773-82BA-501E9F8A1054}" dt="2020-11-13T10:05:07.302" v="561" actId="478"/>
          <ac:spMkLst>
            <pc:docMk/>
            <pc:sldMk cId="2936385357" sldId="478"/>
            <ac:spMk id="8" creationId="{ECD60653-E319-43C8-BB82-B44B7B61FD8A}"/>
          </ac:spMkLst>
        </pc:spChg>
        <pc:spChg chg="add mod">
          <ac:chgData name="Catarina" userId="cd443fe3-977d-4a2a-9cb7-cf3807d3db40" providerId="ADAL" clId="{E39D86F1-8944-4773-82BA-501E9F8A1054}" dt="2020-11-13T10:09:23.859" v="587" actId="1076"/>
          <ac:spMkLst>
            <pc:docMk/>
            <pc:sldMk cId="2936385357" sldId="478"/>
            <ac:spMk id="11" creationId="{947A77E4-0369-4013-AFE4-5F31951F51D9}"/>
          </ac:spMkLst>
        </pc:spChg>
        <pc:spChg chg="add mod">
          <ac:chgData name="Catarina" userId="cd443fe3-977d-4a2a-9cb7-cf3807d3db40" providerId="ADAL" clId="{E39D86F1-8944-4773-82BA-501E9F8A1054}" dt="2020-11-13T10:09:21.318" v="586" actId="1076"/>
          <ac:spMkLst>
            <pc:docMk/>
            <pc:sldMk cId="2936385357" sldId="478"/>
            <ac:spMk id="13" creationId="{91AFEE5C-9E38-4F31-9980-6AC30F033CEE}"/>
          </ac:spMkLst>
        </pc:spChg>
        <pc:picChg chg="del mod">
          <ac:chgData name="Catarina" userId="cd443fe3-977d-4a2a-9cb7-cf3807d3db40" providerId="ADAL" clId="{E39D86F1-8944-4773-82BA-501E9F8A1054}" dt="2020-11-13T10:05:05.782" v="559" actId="478"/>
          <ac:picMkLst>
            <pc:docMk/>
            <pc:sldMk cId="2936385357" sldId="478"/>
            <ac:picMk id="5" creationId="{E7806F38-3F38-4EAD-A447-4B03E697FA81}"/>
          </ac:picMkLst>
        </pc:picChg>
        <pc:picChg chg="del mod">
          <ac:chgData name="Catarina" userId="cd443fe3-977d-4a2a-9cb7-cf3807d3db40" providerId="ADAL" clId="{E39D86F1-8944-4773-82BA-501E9F8A1054}" dt="2020-11-13T10:05:05.220" v="558" actId="478"/>
          <ac:picMkLst>
            <pc:docMk/>
            <pc:sldMk cId="2936385357" sldId="478"/>
            <ac:picMk id="9" creationId="{2E2D7C7C-4785-4F43-B0B7-61F44C1443FB}"/>
          </ac:picMkLst>
        </pc:picChg>
        <pc:picChg chg="add mod">
          <ac:chgData name="Catarina" userId="cd443fe3-977d-4a2a-9cb7-cf3807d3db40" providerId="ADAL" clId="{E39D86F1-8944-4773-82BA-501E9F8A1054}" dt="2020-11-13T10:09:03.620" v="583" actId="1076"/>
          <ac:picMkLst>
            <pc:docMk/>
            <pc:sldMk cId="2936385357" sldId="478"/>
            <ac:picMk id="10" creationId="{5B35CE65-B9A2-4709-A6B0-AA85DDEE319C}"/>
          </ac:picMkLst>
        </pc:picChg>
        <pc:picChg chg="add mod">
          <ac:chgData name="Catarina" userId="cd443fe3-977d-4a2a-9cb7-cf3807d3db40" providerId="ADAL" clId="{E39D86F1-8944-4773-82BA-501E9F8A1054}" dt="2020-11-13T10:09:21.318" v="586" actId="1076"/>
          <ac:picMkLst>
            <pc:docMk/>
            <pc:sldMk cId="2936385357" sldId="478"/>
            <ac:picMk id="12" creationId="{25C96A45-7A0E-4FCE-AA76-F35B71C527C9}"/>
          </ac:picMkLst>
        </pc:picChg>
        <pc:picChg chg="mod">
          <ac:chgData name="Catarina" userId="cd443fe3-977d-4a2a-9cb7-cf3807d3db40" providerId="ADAL" clId="{E39D86F1-8944-4773-82BA-501E9F8A1054}" dt="2020-11-13T10:08:40.305" v="579" actId="1076"/>
          <ac:picMkLst>
            <pc:docMk/>
            <pc:sldMk cId="2936385357" sldId="478"/>
            <ac:picMk id="9218" creationId="{200ADEC2-0F9C-4E34-AD4D-233101BFD5D6}"/>
          </ac:picMkLst>
        </pc:picChg>
      </pc:sldChg>
      <pc:sldChg chg="modSp mod">
        <pc:chgData name="Catarina" userId="cd443fe3-977d-4a2a-9cb7-cf3807d3db40" providerId="ADAL" clId="{E39D86F1-8944-4773-82BA-501E9F8A1054}" dt="2020-11-13T10:41:40.789" v="612" actId="27636"/>
        <pc:sldMkLst>
          <pc:docMk/>
          <pc:sldMk cId="2790308476" sldId="479"/>
        </pc:sldMkLst>
        <pc:spChg chg="mod">
          <ac:chgData name="Catarina" userId="cd443fe3-977d-4a2a-9cb7-cf3807d3db40" providerId="ADAL" clId="{E39D86F1-8944-4773-82BA-501E9F8A1054}" dt="2020-11-13T10:41:40.789" v="612" actId="27636"/>
          <ac:spMkLst>
            <pc:docMk/>
            <pc:sldMk cId="2790308476" sldId="479"/>
            <ac:spMk id="3" creationId="{ED8EEA90-A0D4-461B-9D9C-9DF13B5524DF}"/>
          </ac:spMkLst>
        </pc:spChg>
      </pc:sldChg>
      <pc:sldChg chg="modSp mod">
        <pc:chgData name="Catarina" userId="cd443fe3-977d-4a2a-9cb7-cf3807d3db40" providerId="ADAL" clId="{E39D86F1-8944-4773-82BA-501E9F8A1054}" dt="2020-11-11T09:52:58.819" v="121" actId="2710"/>
        <pc:sldMkLst>
          <pc:docMk/>
          <pc:sldMk cId="196740076" sldId="483"/>
        </pc:sldMkLst>
        <pc:spChg chg="mod">
          <ac:chgData name="Catarina" userId="cd443fe3-977d-4a2a-9cb7-cf3807d3db40" providerId="ADAL" clId="{E39D86F1-8944-4773-82BA-501E9F8A1054}" dt="2020-11-11T09:52:58.819" v="121" actId="2710"/>
          <ac:spMkLst>
            <pc:docMk/>
            <pc:sldMk cId="196740076" sldId="483"/>
            <ac:spMk id="3" creationId="{E4CEA5B0-AF4A-4F76-B996-AE3BFC70D464}"/>
          </ac:spMkLst>
        </pc:spChg>
        <pc:spChg chg="mod">
          <ac:chgData name="Catarina" userId="cd443fe3-977d-4a2a-9cb7-cf3807d3db40" providerId="ADAL" clId="{E39D86F1-8944-4773-82BA-501E9F8A1054}" dt="2020-11-11T09:52:47.235" v="120" actId="1076"/>
          <ac:spMkLst>
            <pc:docMk/>
            <pc:sldMk cId="196740076" sldId="483"/>
            <ac:spMk id="6" creationId="{B297E337-06C7-415D-B9F6-08B7B134BD4C}"/>
          </ac:spMkLst>
        </pc:spChg>
      </pc:sldChg>
      <pc:sldChg chg="modSp mod">
        <pc:chgData name="Catarina" userId="cd443fe3-977d-4a2a-9cb7-cf3807d3db40" providerId="ADAL" clId="{E39D86F1-8944-4773-82BA-501E9F8A1054}" dt="2020-11-13T11:10:53.125" v="632" actId="20577"/>
        <pc:sldMkLst>
          <pc:docMk/>
          <pc:sldMk cId="760036799" sldId="486"/>
        </pc:sldMkLst>
        <pc:spChg chg="mod">
          <ac:chgData name="Catarina" userId="cd443fe3-977d-4a2a-9cb7-cf3807d3db40" providerId="ADAL" clId="{E39D86F1-8944-4773-82BA-501E9F8A1054}" dt="2020-11-13T11:10:53.125" v="632" actId="20577"/>
          <ac:spMkLst>
            <pc:docMk/>
            <pc:sldMk cId="760036799" sldId="486"/>
            <ac:spMk id="3" creationId="{95B3497C-F588-46B5-BD73-2A5923EE2AA3}"/>
          </ac:spMkLst>
        </pc:spChg>
      </pc:sldChg>
      <pc:sldChg chg="modSp mod">
        <pc:chgData name="Catarina" userId="cd443fe3-977d-4a2a-9cb7-cf3807d3db40" providerId="ADAL" clId="{E39D86F1-8944-4773-82BA-501E9F8A1054}" dt="2020-11-13T11:47:57.727" v="655" actId="1076"/>
        <pc:sldMkLst>
          <pc:docMk/>
          <pc:sldMk cId="3346544041" sldId="487"/>
        </pc:sldMkLst>
        <pc:spChg chg="mod">
          <ac:chgData name="Catarina" userId="cd443fe3-977d-4a2a-9cb7-cf3807d3db40" providerId="ADAL" clId="{E39D86F1-8944-4773-82BA-501E9F8A1054}" dt="2020-11-13T11:47:57.727" v="655" actId="1076"/>
          <ac:spMkLst>
            <pc:docMk/>
            <pc:sldMk cId="3346544041" sldId="487"/>
            <ac:spMk id="6" creationId="{E7AA117C-0EF1-4521-A1F3-3DD2B152E619}"/>
          </ac:spMkLst>
        </pc:spChg>
        <pc:cxnChg chg="mod">
          <ac:chgData name="Catarina" userId="cd443fe3-977d-4a2a-9cb7-cf3807d3db40" providerId="ADAL" clId="{E39D86F1-8944-4773-82BA-501E9F8A1054}" dt="2020-11-13T11:47:57.727" v="655" actId="1076"/>
          <ac:cxnSpMkLst>
            <pc:docMk/>
            <pc:sldMk cId="3346544041" sldId="487"/>
            <ac:cxnSpMk id="18" creationId="{A4140F31-8F73-4CC3-9D4E-CDFB50E811D0}"/>
          </ac:cxnSpMkLst>
        </pc:cxnChg>
      </pc:sldChg>
      <pc:sldChg chg="delSp mod delAnim">
        <pc:chgData name="Catarina" userId="cd443fe3-977d-4a2a-9cb7-cf3807d3db40" providerId="ADAL" clId="{E39D86F1-8944-4773-82BA-501E9F8A1054}" dt="2020-11-13T11:47:29.196" v="633" actId="478"/>
        <pc:sldMkLst>
          <pc:docMk/>
          <pc:sldMk cId="484001806" sldId="498"/>
        </pc:sldMkLst>
        <pc:picChg chg="del">
          <ac:chgData name="Catarina" userId="cd443fe3-977d-4a2a-9cb7-cf3807d3db40" providerId="ADAL" clId="{E39D86F1-8944-4773-82BA-501E9F8A1054}" dt="2020-11-13T11:47:29.196" v="633" actId="478"/>
          <ac:picMkLst>
            <pc:docMk/>
            <pc:sldMk cId="484001806" sldId="498"/>
            <ac:picMk id="2" creationId="{EDE41E02-280A-4C22-96A4-06FF10BB5105}"/>
          </ac:picMkLst>
        </pc:picChg>
      </pc:sldChg>
      <pc:sldChg chg="modSp mod">
        <pc:chgData name="Catarina" userId="cd443fe3-977d-4a2a-9cb7-cf3807d3db40" providerId="ADAL" clId="{E39D86F1-8944-4773-82BA-501E9F8A1054}" dt="2020-11-11T09:20:48.093" v="5" actId="1076"/>
        <pc:sldMkLst>
          <pc:docMk/>
          <pc:sldMk cId="1546361483" sldId="499"/>
        </pc:sldMkLst>
        <pc:spChg chg="mod">
          <ac:chgData name="Catarina" userId="cd443fe3-977d-4a2a-9cb7-cf3807d3db40" providerId="ADAL" clId="{E39D86F1-8944-4773-82BA-501E9F8A1054}" dt="2020-11-11T09:20:48.093" v="5" actId="1076"/>
          <ac:spMkLst>
            <pc:docMk/>
            <pc:sldMk cId="1546361483" sldId="499"/>
            <ac:spMk id="5" creationId="{7E8203A6-C303-4943-986E-70D59D365DD6}"/>
          </ac:spMkLst>
        </pc:spChg>
      </pc:sldChg>
      <pc:sldChg chg="modSp mod">
        <pc:chgData name="Catarina" userId="cd443fe3-977d-4a2a-9cb7-cf3807d3db40" providerId="ADAL" clId="{E39D86F1-8944-4773-82BA-501E9F8A1054}" dt="2020-11-13T10:41:59.875" v="622" actId="27636"/>
        <pc:sldMkLst>
          <pc:docMk/>
          <pc:sldMk cId="1188337408" sldId="500"/>
        </pc:sldMkLst>
        <pc:spChg chg="mod">
          <ac:chgData name="Catarina" userId="cd443fe3-977d-4a2a-9cb7-cf3807d3db40" providerId="ADAL" clId="{E39D86F1-8944-4773-82BA-501E9F8A1054}" dt="2020-11-13T10:41:59.875" v="622" actId="27636"/>
          <ac:spMkLst>
            <pc:docMk/>
            <pc:sldMk cId="1188337408" sldId="500"/>
            <ac:spMk id="3" creationId="{27B437DA-2F6C-49CC-BF63-613A6B422171}"/>
          </ac:spMkLst>
        </pc:spChg>
      </pc:sldChg>
      <pc:sldChg chg="addSp delSp modSp new del mod">
        <pc:chgData name="Catarina" userId="cd443fe3-977d-4a2a-9cb7-cf3807d3db40" providerId="ADAL" clId="{E39D86F1-8944-4773-82BA-501E9F8A1054}" dt="2020-11-11T09:51:45.477" v="114" actId="2696"/>
        <pc:sldMkLst>
          <pc:docMk/>
          <pc:sldMk cId="3453953102" sldId="501"/>
        </pc:sldMkLst>
        <pc:spChg chg="del mod">
          <ac:chgData name="Catarina" userId="cd443fe3-977d-4a2a-9cb7-cf3807d3db40" providerId="ADAL" clId="{E39D86F1-8944-4773-82BA-501E9F8A1054}" dt="2020-11-11T09:51:04.729" v="104" actId="21"/>
          <ac:spMkLst>
            <pc:docMk/>
            <pc:sldMk cId="3453953102" sldId="501"/>
            <ac:spMk id="3" creationId="{0B451167-DAC3-4B8F-BB47-FB2AFD0DCD9A}"/>
          </ac:spMkLst>
        </pc:spChg>
        <pc:spChg chg="add mod">
          <ac:chgData name="Catarina" userId="cd443fe3-977d-4a2a-9cb7-cf3807d3db40" providerId="ADAL" clId="{E39D86F1-8944-4773-82BA-501E9F8A1054}" dt="2020-11-11T09:51:04.729" v="104" actId="21"/>
          <ac:spMkLst>
            <pc:docMk/>
            <pc:sldMk cId="3453953102" sldId="501"/>
            <ac:spMk id="5" creationId="{725CB32E-AC23-478C-BB59-E10ECA4AAE54}"/>
          </ac:spMkLst>
        </pc:spChg>
      </pc:sldChg>
      <pc:sldChg chg="addSp delSp modSp new mod ord setBg">
        <pc:chgData name="Catarina" userId="cd443fe3-977d-4a2a-9cb7-cf3807d3db40" providerId="ADAL" clId="{E39D86F1-8944-4773-82BA-501E9F8A1054}" dt="2020-11-13T10:21:29.382" v="596" actId="20577"/>
        <pc:sldMkLst>
          <pc:docMk/>
          <pc:sldMk cId="237160881" sldId="502"/>
        </pc:sldMkLst>
        <pc:spChg chg="mod">
          <ac:chgData name="Catarina" userId="cd443fe3-977d-4a2a-9cb7-cf3807d3db40" providerId="ADAL" clId="{E39D86F1-8944-4773-82BA-501E9F8A1054}" dt="2020-11-11T09:53:16.982" v="130" actId="20577"/>
          <ac:spMkLst>
            <pc:docMk/>
            <pc:sldMk cId="237160881" sldId="502"/>
            <ac:spMk id="2" creationId="{ADEAF07D-5CAE-475D-9A93-0D04D0118944}"/>
          </ac:spMkLst>
        </pc:spChg>
        <pc:spChg chg="mod ord">
          <ac:chgData name="Catarina" userId="cd443fe3-977d-4a2a-9cb7-cf3807d3db40" providerId="ADAL" clId="{E39D86F1-8944-4773-82BA-501E9F8A1054}" dt="2020-11-11T09:53:28.687" v="140" actId="20577"/>
          <ac:spMkLst>
            <pc:docMk/>
            <pc:sldMk cId="237160881" sldId="502"/>
            <ac:spMk id="3" creationId="{1EF6BEFB-778B-4331-BB62-AC62588A72AD}"/>
          </ac:spMkLst>
        </pc:spChg>
        <pc:spChg chg="add del mod">
          <ac:chgData name="Catarina" userId="cd443fe3-977d-4a2a-9cb7-cf3807d3db40" providerId="ADAL" clId="{E39D86F1-8944-4773-82BA-501E9F8A1054}" dt="2020-11-11T09:48:40.688" v="64" actId="21"/>
          <ac:spMkLst>
            <pc:docMk/>
            <pc:sldMk cId="237160881" sldId="502"/>
            <ac:spMk id="4" creationId="{41059EC4-F25B-422F-9D10-0C7873051963}"/>
          </ac:spMkLst>
        </pc:spChg>
        <pc:spChg chg="add del mod">
          <ac:chgData name="Catarina" userId="cd443fe3-977d-4a2a-9cb7-cf3807d3db40" providerId="ADAL" clId="{E39D86F1-8944-4773-82BA-501E9F8A1054}" dt="2020-11-11T09:47:43.645" v="50" actId="478"/>
          <ac:spMkLst>
            <pc:docMk/>
            <pc:sldMk cId="237160881" sldId="502"/>
            <ac:spMk id="5" creationId="{3FE766DE-1B5F-414F-8E2C-05227ADEF30C}"/>
          </ac:spMkLst>
        </pc:spChg>
        <pc:spChg chg="add mod">
          <ac:chgData name="Catarina" userId="cd443fe3-977d-4a2a-9cb7-cf3807d3db40" providerId="ADAL" clId="{E39D86F1-8944-4773-82BA-501E9F8A1054}" dt="2020-11-13T10:21:29.382" v="596" actId="20577"/>
          <ac:spMkLst>
            <pc:docMk/>
            <pc:sldMk cId="237160881" sldId="502"/>
            <ac:spMk id="10" creationId="{0823C278-8C9F-48AF-8F56-AB9D07410EB6}"/>
          </ac:spMkLst>
        </pc:spChg>
        <pc:spChg chg="add del">
          <ac:chgData name="Catarina" userId="cd443fe3-977d-4a2a-9cb7-cf3807d3db40" providerId="ADAL" clId="{E39D86F1-8944-4773-82BA-501E9F8A1054}" dt="2020-11-11T09:49:34.482" v="91" actId="26606"/>
          <ac:spMkLst>
            <pc:docMk/>
            <pc:sldMk cId="237160881" sldId="502"/>
            <ac:spMk id="11" creationId="{D6EA1A26-163F-4F15-91F4-F2C51AC9C106}"/>
          </ac:spMkLst>
        </pc:spChg>
        <pc:picChg chg="add del mod">
          <ac:chgData name="Catarina" userId="cd443fe3-977d-4a2a-9cb7-cf3807d3db40" providerId="ADAL" clId="{E39D86F1-8944-4773-82BA-501E9F8A1054}" dt="2020-11-11T09:49:34.786" v="92"/>
          <ac:picMkLst>
            <pc:docMk/>
            <pc:sldMk cId="237160881" sldId="502"/>
            <ac:picMk id="6" creationId="{55186EA3-1A21-4614-9BC5-CEE5E7285B50}"/>
          </ac:picMkLst>
        </pc:picChg>
        <pc:picChg chg="add del mod">
          <ac:chgData name="Catarina" userId="cd443fe3-977d-4a2a-9cb7-cf3807d3db40" providerId="ADAL" clId="{E39D86F1-8944-4773-82BA-501E9F8A1054}" dt="2020-11-11T09:49:56.465" v="97" actId="478"/>
          <ac:picMkLst>
            <pc:docMk/>
            <pc:sldMk cId="237160881" sldId="502"/>
            <ac:picMk id="8" creationId="{D9EB2A6B-E3EF-4712-A756-DBFC0B3A273D}"/>
          </ac:picMkLst>
        </pc:picChg>
        <pc:picChg chg="add del mod">
          <ac:chgData name="Catarina" userId="cd443fe3-977d-4a2a-9cb7-cf3807d3db40" providerId="ADAL" clId="{E39D86F1-8944-4773-82BA-501E9F8A1054}" dt="2020-11-11T09:49:59.472" v="100" actId="478"/>
          <ac:picMkLst>
            <pc:docMk/>
            <pc:sldMk cId="237160881" sldId="502"/>
            <ac:picMk id="9" creationId="{37FE8A7E-677A-48E3-9FA1-101D07CAE711}"/>
          </ac:picMkLst>
        </pc:picChg>
      </pc:sldChg>
      <pc:sldChg chg="new del">
        <pc:chgData name="Catarina" userId="cd443fe3-977d-4a2a-9cb7-cf3807d3db40" providerId="ADAL" clId="{E39D86F1-8944-4773-82BA-501E9F8A1054}" dt="2020-11-11T13:54:31.999" v="391" actId="2696"/>
        <pc:sldMkLst>
          <pc:docMk/>
          <pc:sldMk cId="1212607864" sldId="503"/>
        </pc:sldMkLst>
      </pc:sldChg>
      <pc:sldChg chg="addSp delSp modSp new del mod">
        <pc:chgData name="Catarina" userId="cd443fe3-977d-4a2a-9cb7-cf3807d3db40" providerId="ADAL" clId="{E39D86F1-8944-4773-82BA-501E9F8A1054}" dt="2020-11-11T09:50:51.577" v="103" actId="2696"/>
        <pc:sldMkLst>
          <pc:docMk/>
          <pc:sldMk cId="1225577227" sldId="503"/>
        </pc:sldMkLst>
        <pc:spChg chg="del">
          <ac:chgData name="Catarina" userId="cd443fe3-977d-4a2a-9cb7-cf3807d3db40" providerId="ADAL" clId="{E39D86F1-8944-4773-82BA-501E9F8A1054}" dt="2020-11-11T09:48:36.566" v="63" actId="478"/>
          <ac:spMkLst>
            <pc:docMk/>
            <pc:sldMk cId="1225577227" sldId="503"/>
            <ac:spMk id="2" creationId="{A75D3D18-FAE1-452C-8A48-D395FC0B08FF}"/>
          </ac:spMkLst>
        </pc:spChg>
        <pc:spChg chg="del">
          <ac:chgData name="Catarina" userId="cd443fe3-977d-4a2a-9cb7-cf3807d3db40" providerId="ADAL" clId="{E39D86F1-8944-4773-82BA-501E9F8A1054}" dt="2020-11-11T09:48:43.261" v="66" actId="478"/>
          <ac:spMkLst>
            <pc:docMk/>
            <pc:sldMk cId="1225577227" sldId="503"/>
            <ac:spMk id="3" creationId="{D6B84906-821A-43ED-8A54-1B2A97F3A5E4}"/>
          </ac:spMkLst>
        </pc:spChg>
        <pc:spChg chg="add mod">
          <ac:chgData name="Catarina" userId="cd443fe3-977d-4a2a-9cb7-cf3807d3db40" providerId="ADAL" clId="{E39D86F1-8944-4773-82BA-501E9F8A1054}" dt="2020-11-11T09:48:35.033" v="62"/>
          <ac:spMkLst>
            <pc:docMk/>
            <pc:sldMk cId="1225577227" sldId="503"/>
            <ac:spMk id="4" creationId="{238BBB80-37C3-465A-847D-5D390442C4F3}"/>
          </ac:spMkLst>
        </pc:spChg>
        <pc:spChg chg="add mod">
          <ac:chgData name="Catarina" userId="cd443fe3-977d-4a2a-9cb7-cf3807d3db40" providerId="ADAL" clId="{E39D86F1-8944-4773-82BA-501E9F8A1054}" dt="2020-11-11T09:50:40.012" v="102" actId="20577"/>
          <ac:spMkLst>
            <pc:docMk/>
            <pc:sldMk cId="1225577227" sldId="503"/>
            <ac:spMk id="5" creationId="{E117FD27-F9FC-4B28-9D78-47546F93A99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2E06D6-6E3B-472D-B358-F10550DAE3EF}" type="datetimeFigureOut">
              <a:rPr lang="pt-PT" smtClean="0"/>
              <a:t>13/11/2020</a:t>
            </a:fld>
            <a:endParaRPr lang="pt-PT"/>
          </a:p>
        </p:txBody>
      </p:sp>
      <p:sp>
        <p:nvSpPr>
          <p:cNvPr id="4" name="Marcador de Posição da Imagem do Diapositivo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461327-2F60-47BD-9D5A-D1B4C7CFAA5F}" type="slidenum">
              <a:rPr lang="pt-PT" smtClean="0"/>
              <a:t>‹nº›</a:t>
            </a:fld>
            <a:endParaRPr lang="pt-PT"/>
          </a:p>
        </p:txBody>
      </p:sp>
    </p:spTree>
    <p:extLst>
      <p:ext uri="{BB962C8B-B14F-4D97-AF65-F5344CB8AC3E}">
        <p14:creationId xmlns:p14="http://schemas.microsoft.com/office/powerpoint/2010/main" val="3353333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cbi.nlm.nih.gov/pmc/articles/PMC5425155/#R228"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ncbi.nlm.nih.gov/pmc/articles/PMC5425155/#R227"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UK cystic fibrosis population makes up 26.5% of the ECFS Patient Registry data. In the UK,</a:t>
            </a:r>
          </a:p>
          <a:p>
            <a:r>
              <a:rPr lang="en-US" dirty="0"/>
              <a:t>Registry data covers approximately 99% of people with cystic fibrosis. Elsewhere in Europe, the</a:t>
            </a:r>
          </a:p>
          <a:p>
            <a:r>
              <a:rPr lang="en-US" dirty="0"/>
              <a:t>coverage is lower, meaning that not everyone with cystic fibrosis is represented by the data. Where</a:t>
            </a:r>
          </a:p>
          <a:p>
            <a:r>
              <a:rPr lang="en-US" dirty="0"/>
              <a:t>not all people are included, the results drawn from the data should be interpreted with caution. </a:t>
            </a:r>
          </a:p>
          <a:p>
            <a:endParaRPr lang="en-US" dirty="0"/>
          </a:p>
          <a:p>
            <a:r>
              <a:rPr lang="en-US" dirty="0"/>
              <a:t>One of the big challenges of CF is that from the moment in which we have the loss of function of CFTR, exists a cascade of interactions that generates so much noise that becomes very difficult to find effective drugs. </a:t>
            </a:r>
          </a:p>
          <a:p>
            <a:r>
              <a:rPr lang="en-US" dirty="0"/>
              <a:t>The increasing availability of omics data on CF provided a way to characterized CF at the molecular level through integration of this heterogenous data.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One of the main challenges researchers face when using molecular interaction information is how to meaningfully visualize the full extent of the available data.</a:t>
            </a:r>
            <a:endParaRPr lang="pt-PT" dirty="0"/>
          </a:p>
          <a:p>
            <a:endParaRPr lang="pt-PT" dirty="0"/>
          </a:p>
        </p:txBody>
      </p:sp>
      <p:sp>
        <p:nvSpPr>
          <p:cNvPr id="4" name="Slide Number Placeholder 3"/>
          <p:cNvSpPr>
            <a:spLocks noGrp="1"/>
          </p:cNvSpPr>
          <p:nvPr>
            <p:ph type="sldNum" sz="quarter" idx="5"/>
          </p:nvPr>
        </p:nvSpPr>
        <p:spPr/>
        <p:txBody>
          <a:bodyPr/>
          <a:lstStyle/>
          <a:p>
            <a:fld id="{4C5C5ED8-503B-415B-91D7-962F4176F0B9}" type="slidenum">
              <a:rPr lang="pt-PT" smtClean="0"/>
              <a:t>4</a:t>
            </a:fld>
            <a:endParaRPr lang="pt-PT"/>
          </a:p>
        </p:txBody>
      </p:sp>
    </p:spTree>
    <p:extLst>
      <p:ext uri="{BB962C8B-B14F-4D97-AF65-F5344CB8AC3E}">
        <p14:creationId xmlns:p14="http://schemas.microsoft.com/office/powerpoint/2010/main" val="1890185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dirty="0"/>
              <a:t>In the endosome is possible to find both cases, in which can be found new proteins specifically interacting with F508del-CFTR such as TSG101 or STAM2 and also STUB1 ubiquitinating the mutant on the sorting endosome where normally it would ubiquitinate the protein at ER or PM.</a:t>
            </a:r>
            <a:endParaRPr lang="pt-PT" dirty="0"/>
          </a:p>
        </p:txBody>
      </p:sp>
      <p:sp>
        <p:nvSpPr>
          <p:cNvPr id="4" name="Marcador de Posição do Número do Diapositivo 3"/>
          <p:cNvSpPr>
            <a:spLocks noGrp="1"/>
          </p:cNvSpPr>
          <p:nvPr>
            <p:ph type="sldNum" sz="quarter" idx="5"/>
          </p:nvPr>
        </p:nvSpPr>
        <p:spPr/>
        <p:txBody>
          <a:bodyPr/>
          <a:lstStyle/>
          <a:p>
            <a:fld id="{86B0665E-4C72-4E72-BECA-89F4DDD0A15A}" type="slidenum">
              <a:rPr lang="pt-PT" smtClean="0"/>
              <a:t>16</a:t>
            </a:fld>
            <a:endParaRPr lang="pt-PT"/>
          </a:p>
        </p:txBody>
      </p:sp>
    </p:spTree>
    <p:extLst>
      <p:ext uri="{BB962C8B-B14F-4D97-AF65-F5344CB8AC3E}">
        <p14:creationId xmlns:p14="http://schemas.microsoft.com/office/powerpoint/2010/main" val="868065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disease map brings awareness on relevant interactions in processes that cause/regulate CF disease features.</a:t>
            </a:r>
          </a:p>
          <a:p>
            <a:endParaRPr lang="pt-PT" dirty="0"/>
          </a:p>
        </p:txBody>
      </p:sp>
      <p:sp>
        <p:nvSpPr>
          <p:cNvPr id="4" name="Marcador de Posição do Número do Diapositivo 3"/>
          <p:cNvSpPr>
            <a:spLocks noGrp="1"/>
          </p:cNvSpPr>
          <p:nvPr>
            <p:ph type="sldNum" sz="quarter" idx="5"/>
          </p:nvPr>
        </p:nvSpPr>
        <p:spPr/>
        <p:txBody>
          <a:bodyPr/>
          <a:lstStyle/>
          <a:p>
            <a:fld id="{86B0665E-4C72-4E72-BECA-89F4DDD0A15A}" type="slidenum">
              <a:rPr lang="pt-PT" smtClean="0"/>
              <a:t>17</a:t>
            </a:fld>
            <a:endParaRPr lang="pt-PT"/>
          </a:p>
        </p:txBody>
      </p:sp>
    </p:spTree>
    <p:extLst>
      <p:ext uri="{BB962C8B-B14F-4D97-AF65-F5344CB8AC3E}">
        <p14:creationId xmlns:p14="http://schemas.microsoft.com/office/powerpoint/2010/main" val="2073537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Attempts from databases </a:t>
            </a:r>
            <a:r>
              <a:rPr lang="en-US" dirty="0"/>
              <a:t>such as </a:t>
            </a:r>
            <a:r>
              <a:rPr lang="en-US" sz="1200" dirty="0" err="1"/>
              <a:t>MetaCore</a:t>
            </a:r>
            <a:r>
              <a:rPr lang="en-US" sz="1200" dirty="0"/>
              <a:t> TM from Clarivate Analytics and </a:t>
            </a:r>
            <a:r>
              <a:rPr lang="en-US" sz="1200" dirty="0" err="1"/>
              <a:t>Reactome</a:t>
            </a:r>
            <a:r>
              <a:rPr lang="en-US" sz="1200" dirty="0"/>
              <a:t> have been undertaken in order to represent Cystic Fibrosis (CF) disease mechanisms by developing pathways covering the different processes. </a:t>
            </a:r>
          </a:p>
          <a:p>
            <a:endParaRPr lang="pt-PT" dirty="0"/>
          </a:p>
        </p:txBody>
      </p:sp>
      <p:sp>
        <p:nvSpPr>
          <p:cNvPr id="4" name="Marcador de Posição do Número do Diapositivo 3"/>
          <p:cNvSpPr>
            <a:spLocks noGrp="1"/>
          </p:cNvSpPr>
          <p:nvPr>
            <p:ph type="sldNum" sz="quarter" idx="5"/>
          </p:nvPr>
        </p:nvSpPr>
        <p:spPr/>
        <p:txBody>
          <a:bodyPr/>
          <a:lstStyle/>
          <a:p>
            <a:fld id="{86B0665E-4C72-4E72-BECA-89F4DDD0A15A}" type="slidenum">
              <a:rPr lang="pt-PT" smtClean="0"/>
              <a:t>5</a:t>
            </a:fld>
            <a:endParaRPr lang="pt-PT"/>
          </a:p>
        </p:txBody>
      </p:sp>
    </p:spTree>
    <p:extLst>
      <p:ext uri="{BB962C8B-B14F-4D97-AF65-F5344CB8AC3E}">
        <p14:creationId xmlns:p14="http://schemas.microsoft.com/office/powerpoint/2010/main" val="3617832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a:t>In order to solve this problem and help CF researchers finding information, we are developing a disease map and CF specific database.</a:t>
            </a:r>
          </a:p>
        </p:txBody>
      </p:sp>
      <p:sp>
        <p:nvSpPr>
          <p:cNvPr id="4" name="Slide Number Placeholder 3"/>
          <p:cNvSpPr>
            <a:spLocks noGrp="1"/>
          </p:cNvSpPr>
          <p:nvPr>
            <p:ph type="sldNum" sz="quarter" idx="5"/>
          </p:nvPr>
        </p:nvSpPr>
        <p:spPr/>
        <p:txBody>
          <a:bodyPr/>
          <a:lstStyle/>
          <a:p>
            <a:fld id="{4C5C5ED8-503B-415B-91D7-962F4176F0B9}" type="slidenum">
              <a:rPr lang="pt-PT" smtClean="0"/>
              <a:t>6</a:t>
            </a:fld>
            <a:endParaRPr lang="pt-PT"/>
          </a:p>
        </p:txBody>
      </p:sp>
    </p:spTree>
    <p:extLst>
      <p:ext uri="{BB962C8B-B14F-4D97-AF65-F5344CB8AC3E}">
        <p14:creationId xmlns:p14="http://schemas.microsoft.com/office/powerpoint/2010/main" val="815742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dirty="0" err="1"/>
              <a:t>CyF</a:t>
            </a:r>
            <a:r>
              <a:rPr lang="en-US" dirty="0"/>
              <a:t>-MAP construction involved several steps (see Figure 2). </a:t>
            </a:r>
          </a:p>
          <a:p>
            <a:r>
              <a:rPr lang="en-US" dirty="0"/>
              <a:t>• First step consists in content curation of the relevant information to be included.  The CF disease hallmarks were obtained from research papers and domain experts, CF previous pathways and databases. </a:t>
            </a:r>
          </a:p>
          <a:p>
            <a:r>
              <a:rPr lang="en-US" dirty="0"/>
              <a:t>• The second comprises the organization of the components by choosing the level of detail chosen to represent the knowledge and the visualization platform were the map will be presented to the users. </a:t>
            </a:r>
          </a:p>
          <a:p>
            <a:r>
              <a:rPr lang="en-US" dirty="0"/>
              <a:t>• Third, initialize the system through building of small localized maps illustrating the processes that grow from experts’ suggestions. </a:t>
            </a:r>
            <a:r>
              <a:rPr lang="en-US" dirty="0" err="1"/>
              <a:t>CyF</a:t>
            </a:r>
            <a:r>
              <a:rPr lang="en-US" dirty="0"/>
              <a:t>-MAP first versions included general information represented by interactions covering CFTR transport inside the cell. The improvement of these small maps resulted in the current </a:t>
            </a:r>
            <a:r>
              <a:rPr lang="en-US" dirty="0" err="1"/>
              <a:t>CyF</a:t>
            </a:r>
            <a:r>
              <a:rPr lang="en-US" dirty="0"/>
              <a:t>-MAP which is constantly evolving. The map information is updated with CF domain experts’ suggestions in order to achieve an accurate representation of CF data. </a:t>
            </a:r>
            <a:r>
              <a:rPr lang="en-US" dirty="0" err="1"/>
              <a:t>CyF</a:t>
            </a:r>
            <a:r>
              <a:rPr lang="en-US" dirty="0"/>
              <a:t>-MAP has feedback from biologists,  biochemists, clinicians and bioinformaticians that contributed to a comprehensive representation of the various levels of information.</a:t>
            </a:r>
            <a:endParaRPr lang="pt-PT" dirty="0"/>
          </a:p>
        </p:txBody>
      </p:sp>
      <p:sp>
        <p:nvSpPr>
          <p:cNvPr id="4" name="Marcador de Posição do Número do Diapositivo 3"/>
          <p:cNvSpPr>
            <a:spLocks noGrp="1"/>
          </p:cNvSpPr>
          <p:nvPr>
            <p:ph type="sldNum" sz="quarter" idx="5"/>
          </p:nvPr>
        </p:nvSpPr>
        <p:spPr/>
        <p:txBody>
          <a:bodyPr/>
          <a:lstStyle/>
          <a:p>
            <a:fld id="{86B0665E-4C72-4E72-BECA-89F4DDD0A15A}" type="slidenum">
              <a:rPr lang="pt-PT" smtClean="0"/>
              <a:t>7</a:t>
            </a:fld>
            <a:endParaRPr lang="pt-PT"/>
          </a:p>
        </p:txBody>
      </p:sp>
    </p:spTree>
    <p:extLst>
      <p:ext uri="{BB962C8B-B14F-4D97-AF65-F5344CB8AC3E}">
        <p14:creationId xmlns:p14="http://schemas.microsoft.com/office/powerpoint/2010/main" val="1636264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dirty="0"/>
              <a:t>Previous pathways from </a:t>
            </a:r>
            <a:r>
              <a:rPr lang="en-US" dirty="0" err="1"/>
              <a:t>MetaCore</a:t>
            </a:r>
            <a:r>
              <a:rPr lang="en-US" dirty="0"/>
              <a:t> from Clarivate Analytics, </a:t>
            </a:r>
            <a:r>
              <a:rPr lang="en-US" dirty="0" err="1"/>
              <a:t>Reactome</a:t>
            </a:r>
            <a:r>
              <a:rPr lang="en-US" dirty="0"/>
              <a:t> and </a:t>
            </a:r>
            <a:r>
              <a:rPr lang="en-US" dirty="0" err="1"/>
              <a:t>Kegg</a:t>
            </a:r>
            <a:r>
              <a:rPr lang="en-US" dirty="0"/>
              <a:t> were used in order to extract the available pathway availability regarding this disease. Major aspects in CF were retrieved from these databases and confirmed in the literature its accuracy.</a:t>
            </a:r>
          </a:p>
          <a:p>
            <a:endParaRPr lang="pt-PT" dirty="0"/>
          </a:p>
        </p:txBody>
      </p:sp>
      <p:sp>
        <p:nvSpPr>
          <p:cNvPr id="4" name="Marcador de Posição do Número do Diapositivo 3"/>
          <p:cNvSpPr>
            <a:spLocks noGrp="1"/>
          </p:cNvSpPr>
          <p:nvPr>
            <p:ph type="sldNum" sz="quarter" idx="5"/>
          </p:nvPr>
        </p:nvSpPr>
        <p:spPr/>
        <p:txBody>
          <a:bodyPr/>
          <a:lstStyle/>
          <a:p>
            <a:fld id="{86B0665E-4C72-4E72-BECA-89F4DDD0A15A}" type="slidenum">
              <a:rPr lang="pt-PT" smtClean="0"/>
              <a:t>8</a:t>
            </a:fld>
            <a:endParaRPr lang="pt-PT"/>
          </a:p>
        </p:txBody>
      </p:sp>
    </p:spTree>
    <p:extLst>
      <p:ext uri="{BB962C8B-B14F-4D97-AF65-F5344CB8AC3E}">
        <p14:creationId xmlns:p14="http://schemas.microsoft.com/office/powerpoint/2010/main" val="854170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err="1"/>
              <a:t>Only</a:t>
            </a:r>
            <a:r>
              <a:rPr lang="pt-PT" dirty="0"/>
              <a:t> </a:t>
            </a:r>
            <a:r>
              <a:rPr lang="pt-PT" dirty="0" err="1"/>
              <a:t>proteins</a:t>
            </a:r>
            <a:r>
              <a:rPr lang="pt-PT" dirty="0"/>
              <a:t> </a:t>
            </a:r>
            <a:r>
              <a:rPr lang="pt-PT" dirty="0" err="1"/>
              <a:t>that</a:t>
            </a:r>
            <a:r>
              <a:rPr lang="pt-PT" dirty="0"/>
              <a:t> </a:t>
            </a:r>
            <a:r>
              <a:rPr lang="pt-PT" dirty="0" err="1"/>
              <a:t>interact</a:t>
            </a:r>
            <a:r>
              <a:rPr lang="pt-PT" dirty="0"/>
              <a:t> </a:t>
            </a:r>
            <a:r>
              <a:rPr lang="pt-PT" dirty="0" err="1"/>
              <a:t>directly</a:t>
            </a:r>
            <a:r>
              <a:rPr lang="pt-PT" dirty="0"/>
              <a:t> </a:t>
            </a:r>
            <a:r>
              <a:rPr lang="pt-PT" dirty="0" err="1"/>
              <a:t>with</a:t>
            </a:r>
            <a:r>
              <a:rPr lang="pt-PT" dirty="0"/>
              <a:t> CFTR </a:t>
            </a:r>
            <a:r>
              <a:rPr lang="pt-PT" dirty="0" err="1"/>
              <a:t>were</a:t>
            </a:r>
            <a:r>
              <a:rPr lang="pt-PT" dirty="0"/>
              <a:t> </a:t>
            </a:r>
            <a:r>
              <a:rPr lang="pt-PT" dirty="0" err="1"/>
              <a:t>added</a:t>
            </a:r>
            <a:r>
              <a:rPr lang="pt-PT" dirty="0"/>
              <a:t>. </a:t>
            </a:r>
          </a:p>
          <a:p>
            <a:r>
              <a:rPr lang="pt-PT" dirty="0" err="1"/>
              <a:t>This</a:t>
            </a:r>
            <a:r>
              <a:rPr lang="pt-PT" dirty="0"/>
              <a:t> </a:t>
            </a:r>
            <a:r>
              <a:rPr lang="pt-PT" dirty="0" err="1"/>
              <a:t>means</a:t>
            </a:r>
            <a:r>
              <a:rPr lang="pt-PT" dirty="0"/>
              <a:t> </a:t>
            </a:r>
            <a:r>
              <a:rPr lang="pt-PT" dirty="0" err="1"/>
              <a:t>that</a:t>
            </a:r>
            <a:r>
              <a:rPr lang="pt-PT" dirty="0"/>
              <a:t> </a:t>
            </a:r>
            <a:r>
              <a:rPr lang="pt-PT" dirty="0" err="1"/>
              <a:t>only</a:t>
            </a:r>
            <a:r>
              <a:rPr lang="pt-PT" dirty="0"/>
              <a:t> experimental data </a:t>
            </a:r>
            <a:r>
              <a:rPr lang="pt-PT" dirty="0" err="1"/>
              <a:t>which</a:t>
            </a:r>
            <a:r>
              <a:rPr lang="pt-PT" dirty="0"/>
              <a:t> </a:t>
            </a:r>
            <a:r>
              <a:rPr lang="pt-PT" dirty="0" err="1"/>
              <a:t>confirmed</a:t>
            </a:r>
            <a:r>
              <a:rPr lang="pt-PT" dirty="0"/>
              <a:t> a </a:t>
            </a:r>
            <a:r>
              <a:rPr lang="pt-PT" dirty="0" err="1"/>
              <a:t>direct</a:t>
            </a:r>
            <a:r>
              <a:rPr lang="pt-PT" dirty="0"/>
              <a:t> </a:t>
            </a:r>
            <a:r>
              <a:rPr lang="pt-PT" dirty="0" err="1"/>
              <a:t>interactio</a:t>
            </a:r>
            <a:r>
              <a:rPr lang="pt-PT" dirty="0"/>
              <a:t> </a:t>
            </a:r>
            <a:r>
              <a:rPr lang="pt-PT" dirty="0" err="1"/>
              <a:t>were</a:t>
            </a:r>
            <a:r>
              <a:rPr lang="pt-PT" dirty="0"/>
              <a:t> </a:t>
            </a:r>
            <a:r>
              <a:rPr lang="pt-PT" dirty="0" err="1"/>
              <a:t>considered</a:t>
            </a:r>
            <a:r>
              <a:rPr lang="pt-PT" dirty="0"/>
              <a:t>. Ex. </a:t>
            </a:r>
            <a:r>
              <a:rPr lang="pt-PT" dirty="0" err="1"/>
              <a:t>Immunop</a:t>
            </a:r>
            <a:r>
              <a:rPr lang="pt-PT" dirty="0"/>
              <a:t>, SRP, </a:t>
            </a:r>
            <a:r>
              <a:rPr lang="pt-PT" dirty="0" err="1"/>
              <a:t>Co-IP</a:t>
            </a:r>
            <a:endParaRPr lang="pt-PT" dirty="0"/>
          </a:p>
          <a:p>
            <a:endParaRPr lang="pt-PT" dirty="0"/>
          </a:p>
          <a:p>
            <a:r>
              <a:rPr lang="pt-PT" dirty="0" err="1"/>
              <a:t>The</a:t>
            </a:r>
            <a:r>
              <a:rPr lang="pt-PT" dirty="0"/>
              <a:t> </a:t>
            </a:r>
            <a:r>
              <a:rPr lang="pt-PT" dirty="0" err="1"/>
              <a:t>first</a:t>
            </a:r>
            <a:r>
              <a:rPr lang="pt-PT" dirty="0"/>
              <a:t> </a:t>
            </a:r>
            <a:r>
              <a:rPr lang="pt-PT" dirty="0" err="1"/>
              <a:t>question</a:t>
            </a:r>
            <a:r>
              <a:rPr lang="pt-PT" dirty="0"/>
              <a:t> </a:t>
            </a:r>
            <a:r>
              <a:rPr lang="pt-PT" dirty="0" err="1"/>
              <a:t>is</a:t>
            </a:r>
            <a:r>
              <a:rPr lang="pt-PT" dirty="0"/>
              <a:t>: does </a:t>
            </a:r>
            <a:r>
              <a:rPr lang="pt-PT" dirty="0" err="1"/>
              <a:t>the</a:t>
            </a:r>
            <a:r>
              <a:rPr lang="pt-PT" dirty="0"/>
              <a:t> </a:t>
            </a:r>
            <a:r>
              <a:rPr lang="pt-PT" dirty="0" err="1"/>
              <a:t>protein</a:t>
            </a:r>
            <a:r>
              <a:rPr lang="pt-PT" dirty="0"/>
              <a:t> </a:t>
            </a:r>
            <a:r>
              <a:rPr lang="pt-PT" dirty="0" err="1"/>
              <a:t>interact</a:t>
            </a:r>
            <a:r>
              <a:rPr lang="pt-PT" dirty="0"/>
              <a:t> </a:t>
            </a:r>
            <a:r>
              <a:rPr lang="pt-PT" dirty="0" err="1"/>
              <a:t>with</a:t>
            </a:r>
            <a:r>
              <a:rPr lang="pt-PT" dirty="0"/>
              <a:t> CFTR?</a:t>
            </a:r>
          </a:p>
          <a:p>
            <a:r>
              <a:rPr lang="pt-PT" dirty="0" err="1"/>
              <a:t>If</a:t>
            </a:r>
            <a:r>
              <a:rPr lang="pt-PT" dirty="0"/>
              <a:t> </a:t>
            </a:r>
            <a:r>
              <a:rPr lang="pt-PT" dirty="0" err="1"/>
              <a:t>yes</a:t>
            </a:r>
            <a:r>
              <a:rPr lang="pt-PT" dirty="0"/>
              <a:t>, </a:t>
            </a:r>
            <a:r>
              <a:rPr lang="pt-PT" dirty="0" err="1"/>
              <a:t>we</a:t>
            </a:r>
            <a:r>
              <a:rPr lang="pt-PT" dirty="0"/>
              <a:t> continue, </a:t>
            </a:r>
            <a:r>
              <a:rPr lang="pt-PT" dirty="0" err="1"/>
              <a:t>if</a:t>
            </a:r>
            <a:r>
              <a:rPr lang="pt-PT" dirty="0"/>
              <a:t> </a:t>
            </a:r>
            <a:r>
              <a:rPr lang="pt-PT" dirty="0" err="1"/>
              <a:t>not</a:t>
            </a:r>
            <a:r>
              <a:rPr lang="pt-PT" dirty="0"/>
              <a:t> </a:t>
            </a:r>
            <a:r>
              <a:rPr lang="pt-PT" dirty="0" err="1"/>
              <a:t>we</a:t>
            </a:r>
            <a:r>
              <a:rPr lang="pt-PT" dirty="0"/>
              <a:t> </a:t>
            </a:r>
            <a:r>
              <a:rPr lang="pt-PT" dirty="0" err="1"/>
              <a:t>reject</a:t>
            </a:r>
            <a:r>
              <a:rPr lang="pt-PT" dirty="0"/>
              <a:t> </a:t>
            </a:r>
            <a:r>
              <a:rPr lang="pt-PT" dirty="0" err="1"/>
              <a:t>it</a:t>
            </a:r>
            <a:r>
              <a:rPr lang="pt-PT" dirty="0"/>
              <a:t>. </a:t>
            </a:r>
            <a:r>
              <a:rPr lang="pt-PT" dirty="0" err="1"/>
              <a:t>The</a:t>
            </a:r>
            <a:r>
              <a:rPr lang="pt-PT" dirty="0"/>
              <a:t> </a:t>
            </a:r>
            <a:r>
              <a:rPr lang="pt-PT" dirty="0" err="1"/>
              <a:t>typical</a:t>
            </a:r>
            <a:r>
              <a:rPr lang="pt-PT" dirty="0"/>
              <a:t> case </a:t>
            </a:r>
            <a:r>
              <a:rPr lang="pt-PT" dirty="0" err="1"/>
              <a:t>is</a:t>
            </a:r>
            <a:r>
              <a:rPr lang="pt-PT" dirty="0"/>
              <a:t> </a:t>
            </a:r>
            <a:r>
              <a:rPr lang="pt-PT" dirty="0" err="1"/>
              <a:t>when</a:t>
            </a:r>
            <a:r>
              <a:rPr lang="pt-PT" dirty="0"/>
              <a:t> </a:t>
            </a:r>
            <a:r>
              <a:rPr lang="pt-PT" dirty="0" err="1"/>
              <a:t>we</a:t>
            </a:r>
            <a:r>
              <a:rPr lang="pt-PT" dirty="0"/>
              <a:t> knockdown a </a:t>
            </a:r>
            <a:r>
              <a:rPr lang="pt-PT" dirty="0" err="1"/>
              <a:t>protein</a:t>
            </a:r>
            <a:r>
              <a:rPr lang="pt-PT" dirty="0"/>
              <a:t> </a:t>
            </a:r>
            <a:r>
              <a:rPr lang="pt-PT" dirty="0" err="1"/>
              <a:t>and</a:t>
            </a:r>
            <a:r>
              <a:rPr lang="pt-PT" dirty="0"/>
              <a:t> F508del-CFTR </a:t>
            </a:r>
            <a:r>
              <a:rPr lang="pt-PT" dirty="0" err="1"/>
              <a:t>appear</a:t>
            </a:r>
            <a:r>
              <a:rPr lang="pt-PT" dirty="0"/>
              <a:t> </a:t>
            </a:r>
            <a:r>
              <a:rPr lang="pt-PT" dirty="0" err="1"/>
              <a:t>at</a:t>
            </a:r>
            <a:r>
              <a:rPr lang="pt-PT" dirty="0"/>
              <a:t> </a:t>
            </a:r>
            <a:r>
              <a:rPr lang="pt-PT" dirty="0" err="1"/>
              <a:t>the</a:t>
            </a:r>
            <a:r>
              <a:rPr lang="pt-PT" dirty="0"/>
              <a:t> </a:t>
            </a:r>
            <a:r>
              <a:rPr lang="pt-PT" dirty="0" err="1"/>
              <a:t>membrane</a:t>
            </a:r>
            <a:r>
              <a:rPr lang="pt-PT" dirty="0"/>
              <a:t> </a:t>
            </a:r>
            <a:r>
              <a:rPr lang="pt-PT" dirty="0" err="1"/>
              <a:t>or</a:t>
            </a:r>
            <a:r>
              <a:rPr lang="pt-PT" dirty="0"/>
              <a:t> </a:t>
            </a:r>
            <a:r>
              <a:rPr lang="pt-PT" dirty="0" err="1"/>
              <a:t>is</a:t>
            </a:r>
            <a:r>
              <a:rPr lang="pt-PT" dirty="0"/>
              <a:t> </a:t>
            </a:r>
            <a:r>
              <a:rPr lang="pt-PT" dirty="0" err="1"/>
              <a:t>less</a:t>
            </a:r>
            <a:r>
              <a:rPr lang="pt-PT" dirty="0"/>
              <a:t> </a:t>
            </a:r>
            <a:r>
              <a:rPr lang="pt-PT" dirty="0" err="1"/>
              <a:t>degraded</a:t>
            </a:r>
            <a:r>
              <a:rPr lang="pt-PT" dirty="0"/>
              <a:t>, </a:t>
            </a:r>
            <a:r>
              <a:rPr lang="pt-PT" dirty="0" err="1"/>
              <a:t>so</a:t>
            </a:r>
            <a:r>
              <a:rPr lang="pt-PT" dirty="0"/>
              <a:t> </a:t>
            </a:r>
            <a:r>
              <a:rPr lang="pt-PT" dirty="0" err="1"/>
              <a:t>it</a:t>
            </a:r>
            <a:r>
              <a:rPr lang="pt-PT" dirty="0"/>
              <a:t> </a:t>
            </a:r>
            <a:r>
              <a:rPr lang="pt-PT" dirty="0" err="1"/>
              <a:t>influences</a:t>
            </a:r>
            <a:r>
              <a:rPr lang="pt-PT" dirty="0"/>
              <a:t> </a:t>
            </a:r>
            <a:r>
              <a:rPr lang="pt-PT" dirty="0" err="1"/>
              <a:t>or</a:t>
            </a:r>
            <a:r>
              <a:rPr lang="pt-PT" dirty="0"/>
              <a:t> </a:t>
            </a:r>
            <a:r>
              <a:rPr lang="pt-PT" dirty="0" err="1"/>
              <a:t>regulates</a:t>
            </a:r>
            <a:r>
              <a:rPr lang="pt-PT" dirty="0"/>
              <a:t> </a:t>
            </a:r>
            <a:r>
              <a:rPr lang="pt-PT" dirty="0" err="1"/>
              <a:t>something</a:t>
            </a:r>
            <a:r>
              <a:rPr lang="pt-PT" dirty="0"/>
              <a:t> </a:t>
            </a:r>
            <a:r>
              <a:rPr lang="pt-PT" dirty="0" err="1"/>
              <a:t>and</a:t>
            </a:r>
            <a:r>
              <a:rPr lang="pt-PT" dirty="0"/>
              <a:t> </a:t>
            </a:r>
            <a:r>
              <a:rPr lang="pt-PT" dirty="0" err="1"/>
              <a:t>normally</a:t>
            </a:r>
            <a:r>
              <a:rPr lang="pt-PT" dirty="0"/>
              <a:t> </a:t>
            </a:r>
            <a:r>
              <a:rPr lang="pt-PT" dirty="0" err="1"/>
              <a:t>we</a:t>
            </a:r>
            <a:r>
              <a:rPr lang="pt-PT" dirty="0"/>
              <a:t> </a:t>
            </a:r>
            <a:r>
              <a:rPr lang="pt-PT" dirty="0" err="1"/>
              <a:t>have</a:t>
            </a:r>
            <a:r>
              <a:rPr lang="pt-PT" dirty="0"/>
              <a:t> </a:t>
            </a:r>
            <a:r>
              <a:rPr lang="pt-PT" dirty="0" err="1"/>
              <a:t>several</a:t>
            </a:r>
            <a:r>
              <a:rPr lang="pt-PT" dirty="0"/>
              <a:t> </a:t>
            </a:r>
            <a:r>
              <a:rPr lang="pt-PT" dirty="0" err="1"/>
              <a:t>hypothesis</a:t>
            </a:r>
            <a:r>
              <a:rPr lang="pt-PT" dirty="0"/>
              <a:t>, </a:t>
            </a:r>
            <a:r>
              <a:rPr lang="pt-PT" dirty="0" err="1"/>
              <a:t>but</a:t>
            </a:r>
            <a:r>
              <a:rPr lang="pt-PT" dirty="0"/>
              <a:t> </a:t>
            </a:r>
            <a:r>
              <a:rPr lang="pt-PT" dirty="0" err="1"/>
              <a:t>they</a:t>
            </a:r>
            <a:r>
              <a:rPr lang="pt-PT" dirty="0"/>
              <a:t> </a:t>
            </a:r>
            <a:r>
              <a:rPr lang="pt-PT" dirty="0" err="1"/>
              <a:t>dont</a:t>
            </a:r>
            <a:r>
              <a:rPr lang="pt-PT" dirty="0"/>
              <a:t> </a:t>
            </a:r>
            <a:r>
              <a:rPr lang="pt-PT" dirty="0" err="1"/>
              <a:t>demostrate</a:t>
            </a:r>
            <a:r>
              <a:rPr lang="pt-PT" dirty="0"/>
              <a:t> </a:t>
            </a:r>
            <a:r>
              <a:rPr lang="pt-PT" dirty="0" err="1"/>
              <a:t>the</a:t>
            </a:r>
            <a:r>
              <a:rPr lang="pt-PT" dirty="0"/>
              <a:t> </a:t>
            </a:r>
            <a:r>
              <a:rPr lang="pt-PT" dirty="0" err="1"/>
              <a:t>exact</a:t>
            </a:r>
            <a:r>
              <a:rPr lang="pt-PT" dirty="0"/>
              <a:t> molecular </a:t>
            </a:r>
            <a:r>
              <a:rPr lang="pt-PT" dirty="0" err="1"/>
              <a:t>mechanism</a:t>
            </a:r>
            <a:r>
              <a:rPr lang="pt-PT" dirty="0"/>
              <a:t> </a:t>
            </a:r>
            <a:r>
              <a:rPr lang="pt-PT" dirty="0" err="1"/>
              <a:t>or</a:t>
            </a:r>
            <a:r>
              <a:rPr lang="pt-PT" dirty="0"/>
              <a:t> a </a:t>
            </a:r>
            <a:r>
              <a:rPr lang="pt-PT" dirty="0" err="1"/>
              <a:t>direct</a:t>
            </a:r>
            <a:r>
              <a:rPr lang="pt-PT" dirty="0"/>
              <a:t> </a:t>
            </a:r>
            <a:r>
              <a:rPr lang="pt-PT" dirty="0" err="1"/>
              <a:t>interaction</a:t>
            </a:r>
            <a:r>
              <a:rPr lang="pt-PT" dirty="0"/>
              <a:t>.</a:t>
            </a:r>
          </a:p>
          <a:p>
            <a:endParaRPr lang="pt-PT" dirty="0"/>
          </a:p>
          <a:p>
            <a:r>
              <a:rPr lang="pt-PT" dirty="0" err="1"/>
              <a:t>If</a:t>
            </a:r>
            <a:r>
              <a:rPr lang="pt-PT" dirty="0"/>
              <a:t> </a:t>
            </a:r>
            <a:r>
              <a:rPr lang="pt-PT" dirty="0" err="1"/>
              <a:t>it</a:t>
            </a:r>
            <a:r>
              <a:rPr lang="pt-PT" dirty="0"/>
              <a:t> </a:t>
            </a:r>
            <a:r>
              <a:rPr lang="pt-PT" dirty="0" err="1"/>
              <a:t>interacts</a:t>
            </a:r>
            <a:r>
              <a:rPr lang="pt-PT" dirty="0"/>
              <a:t>, </a:t>
            </a:r>
            <a:r>
              <a:rPr lang="pt-PT" dirty="0" err="1"/>
              <a:t>is</a:t>
            </a:r>
            <a:r>
              <a:rPr lang="pt-PT" dirty="0"/>
              <a:t> </a:t>
            </a:r>
            <a:r>
              <a:rPr lang="pt-PT" dirty="0" err="1"/>
              <a:t>it</a:t>
            </a:r>
            <a:r>
              <a:rPr lang="pt-PT" dirty="0"/>
              <a:t> </a:t>
            </a:r>
            <a:r>
              <a:rPr lang="pt-PT" dirty="0" err="1"/>
              <a:t>on</a:t>
            </a:r>
            <a:r>
              <a:rPr lang="pt-PT" dirty="0"/>
              <a:t> </a:t>
            </a:r>
            <a:r>
              <a:rPr lang="pt-PT" dirty="0" err="1"/>
              <a:t>lung</a:t>
            </a:r>
            <a:r>
              <a:rPr lang="pt-PT" dirty="0"/>
              <a:t> </a:t>
            </a:r>
            <a:r>
              <a:rPr lang="pt-PT" dirty="0" err="1"/>
              <a:t>cells</a:t>
            </a:r>
            <a:r>
              <a:rPr lang="pt-PT" dirty="0"/>
              <a:t>? </a:t>
            </a:r>
          </a:p>
          <a:p>
            <a:r>
              <a:rPr lang="pt-PT" dirty="0" err="1"/>
              <a:t>If</a:t>
            </a:r>
            <a:r>
              <a:rPr lang="pt-PT" dirty="0"/>
              <a:t> </a:t>
            </a:r>
            <a:r>
              <a:rPr lang="pt-PT" dirty="0" err="1"/>
              <a:t>yes</a:t>
            </a:r>
            <a:r>
              <a:rPr lang="pt-PT" dirty="0"/>
              <a:t>, </a:t>
            </a:r>
            <a:r>
              <a:rPr lang="pt-PT" dirty="0" err="1"/>
              <a:t>we</a:t>
            </a:r>
            <a:r>
              <a:rPr lang="pt-PT" dirty="0"/>
              <a:t> continue, </a:t>
            </a:r>
            <a:r>
              <a:rPr lang="pt-PT" dirty="0" err="1"/>
              <a:t>if</a:t>
            </a:r>
            <a:r>
              <a:rPr lang="pt-PT" dirty="0"/>
              <a:t> </a:t>
            </a:r>
            <a:r>
              <a:rPr lang="pt-PT" dirty="0" err="1"/>
              <a:t>not</a:t>
            </a:r>
            <a:r>
              <a:rPr lang="pt-PT" dirty="0"/>
              <a:t> I </a:t>
            </a:r>
            <a:r>
              <a:rPr lang="pt-PT" dirty="0" err="1"/>
              <a:t>normally</a:t>
            </a:r>
            <a:r>
              <a:rPr lang="pt-PT" dirty="0"/>
              <a:t> </a:t>
            </a:r>
            <a:r>
              <a:rPr lang="pt-PT" dirty="0" err="1"/>
              <a:t>check</a:t>
            </a:r>
            <a:r>
              <a:rPr lang="pt-PT" dirty="0"/>
              <a:t> </a:t>
            </a:r>
            <a:r>
              <a:rPr lang="pt-PT" dirty="0" err="1"/>
              <a:t>on</a:t>
            </a:r>
            <a:r>
              <a:rPr lang="pt-PT" dirty="0"/>
              <a:t> </a:t>
            </a:r>
            <a:r>
              <a:rPr lang="pt-PT" dirty="0" err="1"/>
              <a:t>review</a:t>
            </a:r>
            <a:r>
              <a:rPr lang="pt-PT" dirty="0"/>
              <a:t> </a:t>
            </a:r>
            <a:r>
              <a:rPr lang="pt-PT" dirty="0" err="1"/>
              <a:t>papers</a:t>
            </a:r>
            <a:r>
              <a:rPr lang="pt-PT" dirty="0"/>
              <a:t> </a:t>
            </a:r>
            <a:r>
              <a:rPr lang="pt-PT" dirty="0" err="1"/>
              <a:t>or</a:t>
            </a:r>
            <a:r>
              <a:rPr lang="pt-PT" dirty="0"/>
              <a:t> </a:t>
            </a:r>
            <a:r>
              <a:rPr lang="pt-PT" dirty="0" err="1"/>
              <a:t>others</a:t>
            </a:r>
            <a:r>
              <a:rPr lang="pt-PT" dirty="0"/>
              <a:t> </a:t>
            </a:r>
            <a:r>
              <a:rPr lang="pt-PT" dirty="0" err="1"/>
              <a:t>if</a:t>
            </a:r>
            <a:r>
              <a:rPr lang="pt-PT" dirty="0"/>
              <a:t> </a:t>
            </a:r>
            <a:r>
              <a:rPr lang="pt-PT" dirty="0" err="1"/>
              <a:t>the</a:t>
            </a:r>
            <a:r>
              <a:rPr lang="pt-PT" dirty="0"/>
              <a:t> </a:t>
            </a:r>
            <a:r>
              <a:rPr lang="pt-PT" dirty="0" err="1"/>
              <a:t>protein</a:t>
            </a:r>
            <a:r>
              <a:rPr lang="pt-PT" dirty="0"/>
              <a:t> </a:t>
            </a:r>
            <a:r>
              <a:rPr lang="pt-PT" dirty="0" err="1"/>
              <a:t>is</a:t>
            </a:r>
            <a:r>
              <a:rPr lang="pt-PT" dirty="0"/>
              <a:t> </a:t>
            </a:r>
            <a:r>
              <a:rPr lang="pt-PT" dirty="0" err="1"/>
              <a:t>considered</a:t>
            </a:r>
            <a:r>
              <a:rPr lang="pt-PT" dirty="0"/>
              <a:t>. STX3 </a:t>
            </a:r>
            <a:r>
              <a:rPr lang="pt-PT" dirty="0" err="1"/>
              <a:t>is</a:t>
            </a:r>
            <a:r>
              <a:rPr lang="pt-PT" dirty="0"/>
              <a:t> </a:t>
            </a:r>
            <a:r>
              <a:rPr lang="pt-PT" dirty="0" err="1"/>
              <a:t>an</a:t>
            </a:r>
            <a:r>
              <a:rPr lang="pt-PT" dirty="0"/>
              <a:t> exemple in </a:t>
            </a:r>
            <a:r>
              <a:rPr lang="pt-PT" dirty="0" err="1"/>
              <a:t>which</a:t>
            </a:r>
            <a:r>
              <a:rPr lang="pt-PT" dirty="0"/>
              <a:t> </a:t>
            </a:r>
            <a:r>
              <a:rPr lang="pt-PT" dirty="0" err="1"/>
              <a:t>on</a:t>
            </a:r>
            <a:r>
              <a:rPr lang="pt-PT" dirty="0"/>
              <a:t> </a:t>
            </a:r>
            <a:r>
              <a:rPr lang="pt-PT" dirty="0" err="1"/>
              <a:t>several</a:t>
            </a:r>
            <a:r>
              <a:rPr lang="pt-PT" dirty="0"/>
              <a:t> </a:t>
            </a:r>
            <a:r>
              <a:rPr lang="pt-PT" dirty="0" err="1"/>
              <a:t>papers</a:t>
            </a:r>
            <a:r>
              <a:rPr lang="pt-PT" dirty="0"/>
              <a:t> </a:t>
            </a:r>
            <a:r>
              <a:rPr lang="pt-PT" dirty="0" err="1"/>
              <a:t>this</a:t>
            </a:r>
            <a:r>
              <a:rPr lang="pt-PT" dirty="0"/>
              <a:t> </a:t>
            </a:r>
            <a:r>
              <a:rPr lang="pt-PT" dirty="0" err="1"/>
              <a:t>protein</a:t>
            </a:r>
            <a:r>
              <a:rPr lang="pt-PT" dirty="0"/>
              <a:t> </a:t>
            </a:r>
            <a:r>
              <a:rPr lang="pt-PT" dirty="0" err="1"/>
              <a:t>is</a:t>
            </a:r>
            <a:r>
              <a:rPr lang="pt-PT" dirty="0"/>
              <a:t> </a:t>
            </a:r>
            <a:r>
              <a:rPr lang="pt-PT" dirty="0" err="1"/>
              <a:t>talked</a:t>
            </a:r>
            <a:r>
              <a:rPr lang="pt-PT" dirty="0"/>
              <a:t> </a:t>
            </a:r>
            <a:r>
              <a:rPr lang="pt-PT" dirty="0" err="1"/>
              <a:t>about</a:t>
            </a:r>
            <a:r>
              <a:rPr lang="pt-PT" dirty="0"/>
              <a:t>, </a:t>
            </a:r>
            <a:r>
              <a:rPr lang="pt-PT" dirty="0" err="1"/>
              <a:t>so</a:t>
            </a:r>
            <a:r>
              <a:rPr lang="pt-PT" dirty="0"/>
              <a:t> for me </a:t>
            </a:r>
            <a:r>
              <a:rPr lang="pt-PT" dirty="0" err="1"/>
              <a:t>it</a:t>
            </a:r>
            <a:r>
              <a:rPr lang="pt-PT" dirty="0"/>
              <a:t> </a:t>
            </a:r>
            <a:r>
              <a:rPr lang="pt-PT" dirty="0" err="1"/>
              <a:t>means</a:t>
            </a:r>
            <a:r>
              <a:rPr lang="pt-PT" dirty="0"/>
              <a:t> </a:t>
            </a:r>
            <a:r>
              <a:rPr lang="pt-PT" dirty="0" err="1"/>
              <a:t>the</a:t>
            </a:r>
            <a:r>
              <a:rPr lang="pt-PT" dirty="0"/>
              <a:t> </a:t>
            </a:r>
            <a:r>
              <a:rPr lang="pt-PT" dirty="0" err="1"/>
              <a:t>community</a:t>
            </a:r>
            <a:r>
              <a:rPr lang="pt-PT" dirty="0"/>
              <a:t> </a:t>
            </a:r>
            <a:r>
              <a:rPr lang="pt-PT" dirty="0" err="1"/>
              <a:t>acepts</a:t>
            </a:r>
            <a:r>
              <a:rPr lang="pt-PT" dirty="0"/>
              <a:t> </a:t>
            </a:r>
            <a:r>
              <a:rPr lang="pt-PT" dirty="0" err="1"/>
              <a:t>this</a:t>
            </a:r>
            <a:r>
              <a:rPr lang="pt-PT" dirty="0"/>
              <a:t> </a:t>
            </a:r>
            <a:r>
              <a:rPr lang="pt-PT" dirty="0" err="1"/>
              <a:t>protein</a:t>
            </a:r>
            <a:r>
              <a:rPr lang="pt-PT" dirty="0"/>
              <a:t> as a normal </a:t>
            </a:r>
            <a:r>
              <a:rPr lang="pt-PT" dirty="0" err="1"/>
              <a:t>interactor</a:t>
            </a:r>
            <a:r>
              <a:rPr lang="pt-PT" dirty="0"/>
              <a:t> </a:t>
            </a:r>
            <a:r>
              <a:rPr lang="pt-PT" dirty="0" err="1"/>
              <a:t>of</a:t>
            </a:r>
            <a:r>
              <a:rPr lang="pt-PT" dirty="0"/>
              <a:t> CFTR </a:t>
            </a:r>
            <a:r>
              <a:rPr lang="pt-PT" dirty="0" err="1"/>
              <a:t>even</a:t>
            </a:r>
            <a:r>
              <a:rPr lang="pt-PT" dirty="0"/>
              <a:t> </a:t>
            </a:r>
            <a:r>
              <a:rPr lang="pt-PT" dirty="0" err="1"/>
              <a:t>if</a:t>
            </a:r>
            <a:r>
              <a:rPr lang="pt-PT" dirty="0"/>
              <a:t> </a:t>
            </a:r>
            <a:r>
              <a:rPr lang="pt-PT" dirty="0" err="1"/>
              <a:t>the</a:t>
            </a:r>
            <a:r>
              <a:rPr lang="pt-PT" dirty="0"/>
              <a:t> </a:t>
            </a:r>
            <a:r>
              <a:rPr lang="pt-PT" dirty="0" err="1"/>
              <a:t>interaction</a:t>
            </a:r>
            <a:r>
              <a:rPr lang="pt-PT" dirty="0"/>
              <a:t> </a:t>
            </a:r>
            <a:r>
              <a:rPr lang="pt-PT" dirty="0" err="1"/>
              <a:t>was</a:t>
            </a:r>
            <a:r>
              <a:rPr lang="pt-PT" dirty="0"/>
              <a:t> </a:t>
            </a:r>
            <a:r>
              <a:rPr lang="pt-PT" dirty="0" err="1"/>
              <a:t>detected</a:t>
            </a:r>
            <a:r>
              <a:rPr lang="pt-PT" dirty="0"/>
              <a:t> </a:t>
            </a:r>
            <a:r>
              <a:rPr lang="pt-PT" dirty="0" err="1"/>
              <a:t>on</a:t>
            </a:r>
            <a:r>
              <a:rPr lang="pt-PT" dirty="0"/>
              <a:t> intestinal </a:t>
            </a:r>
            <a:r>
              <a:rPr lang="pt-PT" dirty="0" err="1"/>
              <a:t>cells</a:t>
            </a:r>
            <a:r>
              <a:rPr lang="pt-PT" dirty="0"/>
              <a:t>.</a:t>
            </a:r>
          </a:p>
          <a:p>
            <a:endParaRPr lang="pt-PT" dirty="0"/>
          </a:p>
          <a:p>
            <a:r>
              <a:rPr lang="pt-PT" dirty="0" err="1"/>
              <a:t>If</a:t>
            </a:r>
            <a:r>
              <a:rPr lang="pt-PT" dirty="0"/>
              <a:t> </a:t>
            </a:r>
            <a:r>
              <a:rPr lang="pt-PT" dirty="0" err="1"/>
              <a:t>it</a:t>
            </a:r>
            <a:r>
              <a:rPr lang="pt-PT" dirty="0"/>
              <a:t> </a:t>
            </a:r>
            <a:r>
              <a:rPr lang="pt-PT" dirty="0" err="1"/>
              <a:t>is</a:t>
            </a:r>
            <a:r>
              <a:rPr lang="pt-PT" dirty="0"/>
              <a:t> </a:t>
            </a:r>
            <a:r>
              <a:rPr lang="pt-PT" dirty="0" err="1"/>
              <a:t>on</a:t>
            </a:r>
            <a:r>
              <a:rPr lang="pt-PT" dirty="0"/>
              <a:t> </a:t>
            </a:r>
            <a:r>
              <a:rPr lang="pt-PT" dirty="0" err="1"/>
              <a:t>lung</a:t>
            </a:r>
            <a:r>
              <a:rPr lang="pt-PT" dirty="0"/>
              <a:t> </a:t>
            </a:r>
            <a:r>
              <a:rPr lang="pt-PT" dirty="0" err="1"/>
              <a:t>cells</a:t>
            </a:r>
            <a:r>
              <a:rPr lang="pt-PT" dirty="0"/>
              <a:t>, I </a:t>
            </a:r>
            <a:r>
              <a:rPr lang="pt-PT" dirty="0" err="1"/>
              <a:t>normally</a:t>
            </a:r>
            <a:r>
              <a:rPr lang="pt-PT" dirty="0"/>
              <a:t> </a:t>
            </a:r>
            <a:r>
              <a:rPr lang="pt-PT" dirty="0" err="1"/>
              <a:t>check</a:t>
            </a:r>
            <a:r>
              <a:rPr lang="pt-PT" dirty="0"/>
              <a:t> </a:t>
            </a:r>
            <a:r>
              <a:rPr lang="pt-PT" dirty="0" err="1"/>
              <a:t>where</a:t>
            </a:r>
            <a:r>
              <a:rPr lang="pt-PT" dirty="0"/>
              <a:t> does </a:t>
            </a:r>
            <a:r>
              <a:rPr lang="pt-PT" dirty="0" err="1"/>
              <a:t>the</a:t>
            </a:r>
            <a:r>
              <a:rPr lang="pt-PT" dirty="0"/>
              <a:t> </a:t>
            </a:r>
            <a:r>
              <a:rPr lang="pt-PT" dirty="0" err="1"/>
              <a:t>interaction</a:t>
            </a:r>
            <a:r>
              <a:rPr lang="pt-PT" dirty="0"/>
              <a:t> </a:t>
            </a:r>
            <a:r>
              <a:rPr lang="pt-PT" dirty="0" err="1"/>
              <a:t>occur</a:t>
            </a:r>
            <a:r>
              <a:rPr lang="pt-PT" dirty="0"/>
              <a:t>, </a:t>
            </a:r>
            <a:r>
              <a:rPr lang="pt-PT" dirty="0" err="1"/>
              <a:t>meaning</a:t>
            </a:r>
            <a:r>
              <a:rPr lang="pt-PT" dirty="0"/>
              <a:t> </a:t>
            </a:r>
            <a:r>
              <a:rPr lang="pt-PT" dirty="0" err="1"/>
              <a:t>the</a:t>
            </a:r>
            <a:r>
              <a:rPr lang="pt-PT" dirty="0"/>
              <a:t> </a:t>
            </a:r>
            <a:r>
              <a:rPr lang="pt-PT" dirty="0" err="1"/>
              <a:t>location</a:t>
            </a:r>
            <a:r>
              <a:rPr lang="pt-PT" dirty="0"/>
              <a:t> </a:t>
            </a:r>
            <a:r>
              <a:rPr lang="pt-PT" dirty="0" err="1"/>
              <a:t>at</a:t>
            </a:r>
            <a:r>
              <a:rPr lang="pt-PT" dirty="0"/>
              <a:t> </a:t>
            </a:r>
            <a:r>
              <a:rPr lang="pt-PT" dirty="0" err="1"/>
              <a:t>the</a:t>
            </a:r>
            <a:r>
              <a:rPr lang="pt-PT" dirty="0"/>
              <a:t> </a:t>
            </a:r>
            <a:r>
              <a:rPr lang="pt-PT" dirty="0" err="1"/>
              <a:t>cell</a:t>
            </a:r>
            <a:r>
              <a:rPr lang="pt-PT" dirty="0"/>
              <a:t>, </a:t>
            </a:r>
            <a:r>
              <a:rPr lang="pt-PT" dirty="0" err="1"/>
              <a:t>the</a:t>
            </a:r>
            <a:r>
              <a:rPr lang="pt-PT" dirty="0"/>
              <a:t> </a:t>
            </a:r>
            <a:r>
              <a:rPr lang="pt-PT" dirty="0" err="1"/>
              <a:t>type</a:t>
            </a:r>
            <a:r>
              <a:rPr lang="pt-PT" dirty="0"/>
              <a:t> </a:t>
            </a:r>
            <a:r>
              <a:rPr lang="pt-PT" dirty="0" err="1"/>
              <a:t>of</a:t>
            </a:r>
            <a:r>
              <a:rPr lang="pt-PT" dirty="0"/>
              <a:t> </a:t>
            </a:r>
            <a:r>
              <a:rPr lang="pt-PT" dirty="0" err="1"/>
              <a:t>interaction</a:t>
            </a:r>
            <a:r>
              <a:rPr lang="pt-PT" dirty="0"/>
              <a:t>, </a:t>
            </a:r>
            <a:r>
              <a:rPr lang="pt-PT" dirty="0" err="1"/>
              <a:t>meaning</a:t>
            </a:r>
            <a:r>
              <a:rPr lang="pt-PT" dirty="0"/>
              <a:t> </a:t>
            </a:r>
            <a:r>
              <a:rPr lang="pt-PT" dirty="0" err="1"/>
              <a:t>if</a:t>
            </a:r>
            <a:r>
              <a:rPr lang="pt-PT" dirty="0"/>
              <a:t> </a:t>
            </a:r>
            <a:r>
              <a:rPr lang="pt-PT" dirty="0" err="1"/>
              <a:t>other</a:t>
            </a:r>
            <a:r>
              <a:rPr lang="pt-PT" dirty="0"/>
              <a:t> </a:t>
            </a:r>
            <a:r>
              <a:rPr lang="pt-PT" dirty="0" err="1"/>
              <a:t>proteins</a:t>
            </a:r>
            <a:r>
              <a:rPr lang="pt-PT" dirty="0"/>
              <a:t> must </a:t>
            </a:r>
            <a:r>
              <a:rPr lang="pt-PT" dirty="0" err="1"/>
              <a:t>activate</a:t>
            </a:r>
            <a:r>
              <a:rPr lang="pt-PT" dirty="0"/>
              <a:t> </a:t>
            </a:r>
            <a:r>
              <a:rPr lang="pt-PT" dirty="0" err="1"/>
              <a:t>the</a:t>
            </a:r>
            <a:r>
              <a:rPr lang="pt-PT" dirty="0"/>
              <a:t> </a:t>
            </a:r>
            <a:r>
              <a:rPr lang="pt-PT" dirty="0" err="1"/>
              <a:t>protein</a:t>
            </a:r>
            <a:r>
              <a:rPr lang="pt-PT" dirty="0"/>
              <a:t> </a:t>
            </a:r>
            <a:r>
              <a:rPr lang="pt-PT" dirty="0" err="1"/>
              <a:t>or</a:t>
            </a:r>
            <a:r>
              <a:rPr lang="pt-PT" dirty="0"/>
              <a:t> </a:t>
            </a:r>
            <a:r>
              <a:rPr lang="pt-PT" dirty="0" err="1"/>
              <a:t>if</a:t>
            </a:r>
            <a:r>
              <a:rPr lang="pt-PT" dirty="0"/>
              <a:t> </a:t>
            </a:r>
            <a:r>
              <a:rPr lang="pt-PT" dirty="0" err="1"/>
              <a:t>it</a:t>
            </a:r>
            <a:r>
              <a:rPr lang="pt-PT" dirty="0"/>
              <a:t> </a:t>
            </a:r>
            <a:r>
              <a:rPr lang="pt-PT" dirty="0" err="1"/>
              <a:t>binds</a:t>
            </a:r>
            <a:r>
              <a:rPr lang="pt-PT" dirty="0"/>
              <a:t> </a:t>
            </a:r>
            <a:r>
              <a:rPr lang="pt-PT" dirty="0" err="1"/>
              <a:t>or</a:t>
            </a:r>
            <a:r>
              <a:rPr lang="pt-PT" dirty="0"/>
              <a:t> </a:t>
            </a:r>
            <a:r>
              <a:rPr lang="pt-PT" dirty="0" err="1"/>
              <a:t>inhibits</a:t>
            </a:r>
            <a:r>
              <a:rPr lang="pt-PT" dirty="0"/>
              <a:t>, </a:t>
            </a:r>
            <a:r>
              <a:rPr lang="pt-PT" dirty="0" err="1"/>
              <a:t>and</a:t>
            </a:r>
            <a:r>
              <a:rPr lang="pt-PT" dirty="0"/>
              <a:t> </a:t>
            </a:r>
            <a:r>
              <a:rPr lang="pt-PT" dirty="0" err="1"/>
              <a:t>at</a:t>
            </a:r>
            <a:r>
              <a:rPr lang="pt-PT" dirty="0"/>
              <a:t> </a:t>
            </a:r>
            <a:r>
              <a:rPr lang="pt-PT" dirty="0" err="1"/>
              <a:t>the</a:t>
            </a:r>
            <a:r>
              <a:rPr lang="pt-PT" dirty="0"/>
              <a:t> </a:t>
            </a:r>
            <a:r>
              <a:rPr lang="pt-PT" dirty="0" err="1"/>
              <a:t>end</a:t>
            </a:r>
            <a:r>
              <a:rPr lang="pt-PT" dirty="0"/>
              <a:t> I </a:t>
            </a:r>
            <a:r>
              <a:rPr lang="pt-PT" dirty="0" err="1"/>
              <a:t>check</a:t>
            </a:r>
            <a:r>
              <a:rPr lang="pt-PT" dirty="0"/>
              <a:t> for </a:t>
            </a:r>
            <a:r>
              <a:rPr lang="pt-PT" dirty="0" err="1"/>
              <a:t>other</a:t>
            </a:r>
            <a:r>
              <a:rPr lang="pt-PT" dirty="0"/>
              <a:t> </a:t>
            </a:r>
            <a:r>
              <a:rPr lang="pt-PT" dirty="0" err="1"/>
              <a:t>papers</a:t>
            </a:r>
            <a:r>
              <a:rPr lang="pt-PT" dirty="0"/>
              <a:t> </a:t>
            </a:r>
            <a:r>
              <a:rPr lang="pt-PT" dirty="0" err="1"/>
              <a:t>that</a:t>
            </a:r>
            <a:r>
              <a:rPr lang="pt-PT" dirty="0"/>
              <a:t> </a:t>
            </a:r>
            <a:r>
              <a:rPr lang="pt-PT" dirty="0" err="1"/>
              <a:t>also</a:t>
            </a:r>
            <a:r>
              <a:rPr lang="pt-PT" dirty="0"/>
              <a:t> </a:t>
            </a:r>
            <a:r>
              <a:rPr lang="pt-PT" dirty="0" err="1"/>
              <a:t>confirm</a:t>
            </a:r>
            <a:r>
              <a:rPr lang="pt-PT" dirty="0"/>
              <a:t> </a:t>
            </a:r>
            <a:r>
              <a:rPr lang="pt-PT" dirty="0" err="1"/>
              <a:t>this</a:t>
            </a:r>
            <a:r>
              <a:rPr lang="pt-PT" dirty="0"/>
              <a:t> </a:t>
            </a:r>
            <a:r>
              <a:rPr lang="pt-PT" dirty="0" err="1"/>
              <a:t>interaction</a:t>
            </a:r>
            <a:r>
              <a:rPr lang="pt-PT" dirty="0"/>
              <a:t>. I </a:t>
            </a:r>
            <a:r>
              <a:rPr lang="pt-PT" dirty="0" err="1"/>
              <a:t>try</a:t>
            </a:r>
            <a:r>
              <a:rPr lang="pt-PT" dirty="0"/>
              <a:t> to </a:t>
            </a:r>
            <a:r>
              <a:rPr lang="pt-PT" dirty="0" err="1"/>
              <a:t>have</a:t>
            </a:r>
            <a:r>
              <a:rPr lang="pt-PT" dirty="0"/>
              <a:t> </a:t>
            </a:r>
            <a:r>
              <a:rPr lang="pt-PT" dirty="0" err="1"/>
              <a:t>two</a:t>
            </a:r>
            <a:r>
              <a:rPr lang="pt-PT" dirty="0"/>
              <a:t> </a:t>
            </a:r>
            <a:r>
              <a:rPr lang="pt-PT" dirty="0" err="1"/>
              <a:t>papers</a:t>
            </a:r>
            <a:r>
              <a:rPr lang="pt-PT" dirty="0"/>
              <a:t> for </a:t>
            </a:r>
            <a:r>
              <a:rPr lang="pt-PT" dirty="0" err="1"/>
              <a:t>interactions</a:t>
            </a:r>
            <a:r>
              <a:rPr lang="pt-PT" dirty="0"/>
              <a:t> </a:t>
            </a:r>
            <a:r>
              <a:rPr lang="pt-PT" dirty="0" err="1"/>
              <a:t>minimum</a:t>
            </a:r>
            <a:r>
              <a:rPr lang="pt-PT" dirty="0"/>
              <a:t>.</a:t>
            </a:r>
          </a:p>
        </p:txBody>
      </p:sp>
      <p:sp>
        <p:nvSpPr>
          <p:cNvPr id="4" name="Marcador de Posição do Número do Diapositivo 3"/>
          <p:cNvSpPr>
            <a:spLocks noGrp="1"/>
          </p:cNvSpPr>
          <p:nvPr>
            <p:ph type="sldNum" sz="quarter" idx="5"/>
          </p:nvPr>
        </p:nvSpPr>
        <p:spPr/>
        <p:txBody>
          <a:bodyPr/>
          <a:lstStyle/>
          <a:p>
            <a:fld id="{86B0665E-4C72-4E72-BECA-89F4DDD0A15A}" type="slidenum">
              <a:rPr lang="pt-PT" smtClean="0"/>
              <a:t>9</a:t>
            </a:fld>
            <a:endParaRPr lang="pt-PT"/>
          </a:p>
        </p:txBody>
      </p:sp>
    </p:spTree>
    <p:extLst>
      <p:ext uri="{BB962C8B-B14F-4D97-AF65-F5344CB8AC3E}">
        <p14:creationId xmlns:p14="http://schemas.microsoft.com/office/powerpoint/2010/main" val="3906322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86B0665E-4C72-4E72-BECA-89F4DDD0A15A}" type="slidenum">
              <a:rPr lang="pt-PT" smtClean="0"/>
              <a:t>10</a:t>
            </a:fld>
            <a:endParaRPr lang="pt-PT"/>
          </a:p>
        </p:txBody>
      </p:sp>
    </p:spTree>
    <p:extLst>
      <p:ext uri="{BB962C8B-B14F-4D97-AF65-F5344CB8AC3E}">
        <p14:creationId xmlns:p14="http://schemas.microsoft.com/office/powerpoint/2010/main" val="1478411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86B0665E-4C72-4E72-BECA-89F4DDD0A15A}" type="slidenum">
              <a:rPr lang="pt-PT" smtClean="0"/>
              <a:t>12</a:t>
            </a:fld>
            <a:endParaRPr lang="pt-PT"/>
          </a:p>
        </p:txBody>
      </p:sp>
    </p:spTree>
    <p:extLst>
      <p:ext uri="{BB962C8B-B14F-4D97-AF65-F5344CB8AC3E}">
        <p14:creationId xmlns:p14="http://schemas.microsoft.com/office/powerpoint/2010/main" val="1569799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I </a:t>
            </a:r>
            <a:r>
              <a:rPr lang="pt-PT" dirty="0" err="1"/>
              <a:t>tryed</a:t>
            </a:r>
            <a:r>
              <a:rPr lang="pt-PT" dirty="0"/>
              <a:t> to </a:t>
            </a:r>
            <a:r>
              <a:rPr lang="pt-PT" dirty="0" err="1"/>
              <a:t>bring</a:t>
            </a:r>
            <a:r>
              <a:rPr lang="pt-PT" dirty="0"/>
              <a:t> as </a:t>
            </a:r>
            <a:r>
              <a:rPr lang="pt-PT" dirty="0" err="1"/>
              <a:t>much</a:t>
            </a:r>
            <a:r>
              <a:rPr lang="pt-PT" dirty="0"/>
              <a:t> </a:t>
            </a:r>
            <a:r>
              <a:rPr lang="pt-PT" dirty="0" err="1"/>
              <a:t>details</a:t>
            </a:r>
            <a:r>
              <a:rPr lang="pt-PT" dirty="0"/>
              <a:t> </a:t>
            </a:r>
            <a:r>
              <a:rPr lang="pt-PT" dirty="0" err="1"/>
              <a:t>possible</a:t>
            </a:r>
            <a:r>
              <a:rPr lang="pt-PT" dirty="0"/>
              <a:t> </a:t>
            </a:r>
            <a:r>
              <a:rPr lang="pt-PT" dirty="0" err="1"/>
              <a:t>using</a:t>
            </a:r>
            <a:r>
              <a:rPr lang="pt-PT" dirty="0"/>
              <a:t> AF, </a:t>
            </a:r>
            <a:r>
              <a:rPr lang="pt-PT" dirty="0" err="1"/>
              <a:t>because</a:t>
            </a:r>
            <a:r>
              <a:rPr lang="pt-PT" dirty="0"/>
              <a:t> </a:t>
            </a:r>
            <a:r>
              <a:rPr lang="pt-PT" dirty="0" err="1"/>
              <a:t>this</a:t>
            </a:r>
            <a:r>
              <a:rPr lang="pt-PT" dirty="0"/>
              <a:t> </a:t>
            </a:r>
            <a:r>
              <a:rPr lang="pt-PT" dirty="0" err="1"/>
              <a:t>is</a:t>
            </a:r>
            <a:r>
              <a:rPr lang="pt-PT" dirty="0"/>
              <a:t> </a:t>
            </a:r>
            <a:r>
              <a:rPr lang="pt-PT" dirty="0" err="1"/>
              <a:t>one</a:t>
            </a:r>
            <a:r>
              <a:rPr lang="pt-PT" dirty="0"/>
              <a:t> </a:t>
            </a:r>
            <a:r>
              <a:rPr lang="pt-PT" dirty="0" err="1"/>
              <a:t>of</a:t>
            </a:r>
            <a:r>
              <a:rPr lang="pt-PT" dirty="0"/>
              <a:t> </a:t>
            </a:r>
            <a:r>
              <a:rPr lang="pt-PT" dirty="0" err="1"/>
              <a:t>the</a:t>
            </a:r>
            <a:r>
              <a:rPr lang="pt-PT" dirty="0"/>
              <a:t> áreas </a:t>
            </a:r>
            <a:r>
              <a:rPr lang="pt-PT" dirty="0" err="1"/>
              <a:t>of</a:t>
            </a:r>
            <a:r>
              <a:rPr lang="pt-PT" dirty="0"/>
              <a:t> CFTR </a:t>
            </a:r>
            <a:r>
              <a:rPr lang="pt-PT" dirty="0" err="1"/>
              <a:t>with</a:t>
            </a:r>
            <a:r>
              <a:rPr lang="pt-PT" dirty="0"/>
              <a:t> more </a:t>
            </a:r>
            <a:r>
              <a:rPr lang="pt-PT" dirty="0" err="1"/>
              <a:t>studies</a:t>
            </a:r>
            <a:r>
              <a:rPr lang="pt-PT" dirty="0"/>
              <a:t> </a:t>
            </a:r>
            <a:r>
              <a:rPr lang="pt-PT" dirty="0" err="1"/>
              <a:t>and</a:t>
            </a:r>
            <a:r>
              <a:rPr lang="pt-PT" dirty="0"/>
              <a:t> </a:t>
            </a:r>
            <a:r>
              <a:rPr lang="pt-PT" dirty="0" err="1"/>
              <a:t>where</a:t>
            </a:r>
            <a:r>
              <a:rPr lang="pt-PT" dirty="0"/>
              <a:t> </a:t>
            </a:r>
            <a:r>
              <a:rPr lang="pt-PT" dirty="0" err="1"/>
              <a:t>we</a:t>
            </a:r>
            <a:r>
              <a:rPr lang="pt-PT" dirty="0"/>
              <a:t> </a:t>
            </a:r>
            <a:r>
              <a:rPr lang="pt-PT" dirty="0" err="1"/>
              <a:t>have</a:t>
            </a:r>
            <a:r>
              <a:rPr lang="pt-PT" dirty="0"/>
              <a:t> more </a:t>
            </a:r>
            <a:r>
              <a:rPr lang="pt-PT" dirty="0" err="1"/>
              <a:t>details</a:t>
            </a:r>
            <a:r>
              <a:rPr lang="pt-PT" dirty="0"/>
              <a:t>.</a:t>
            </a:r>
          </a:p>
          <a:p>
            <a:endParaRPr lang="pt-PT" dirty="0"/>
          </a:p>
          <a:p>
            <a:r>
              <a:rPr lang="en-US" sz="1200" b="0" i="1" kern="1200" dirty="0">
                <a:solidFill>
                  <a:schemeClr val="tx1"/>
                </a:solidFill>
                <a:effectLst/>
                <a:latin typeface="+mn-lt"/>
                <a:ea typeface="+mn-ea"/>
                <a:cs typeface="+mn-cs"/>
              </a:rPr>
              <a:t>In vivo</a:t>
            </a:r>
            <a:r>
              <a:rPr lang="en-US" sz="1200" b="0" i="0" kern="1200" dirty="0">
                <a:solidFill>
                  <a:schemeClr val="tx1"/>
                </a:solidFill>
                <a:effectLst/>
                <a:latin typeface="+mn-lt"/>
                <a:ea typeface="+mn-ea"/>
                <a:cs typeface="+mn-cs"/>
              </a:rPr>
              <a:t> K8 interaction with F508del-CFTR was confirmed by proximity ligation assay in HeLa cells and in primary cultures of human respiratory epithelial cells.</a:t>
            </a:r>
          </a:p>
          <a:p>
            <a:r>
              <a:rPr lang="en-US" sz="1200" b="0" i="0" kern="1200" dirty="0">
                <a:solidFill>
                  <a:schemeClr val="tx1"/>
                </a:solidFill>
                <a:effectLst/>
                <a:latin typeface="+mn-lt"/>
                <a:ea typeface="+mn-ea"/>
                <a:cs typeface="+mn-cs"/>
              </a:rPr>
              <a:t>K8 siRNA led to the recovery of CFTR-dependent iodide efflux. </a:t>
            </a:r>
          </a:p>
          <a:p>
            <a:pPr fontAlgn="base"/>
            <a:r>
              <a:rPr lang="en-US" sz="1200" b="1" i="0" kern="1200" dirty="0">
                <a:solidFill>
                  <a:schemeClr val="tx1"/>
                </a:solidFill>
                <a:effectLst/>
                <a:latin typeface="+mn-lt"/>
                <a:ea typeface="+mn-ea"/>
                <a:cs typeface="+mn-cs"/>
              </a:rPr>
              <a:t>Disruption of cytokeratin-8 interaction with F508del-CFTR corrects its functional defect </a:t>
            </a:r>
          </a:p>
          <a:p>
            <a:pPr fontAlgn="base"/>
            <a:r>
              <a:rPr lang="en-US" sz="1200" b="0" i="0" u="none" strike="noStrike" kern="1200" dirty="0">
                <a:solidFill>
                  <a:schemeClr val="tx1"/>
                </a:solidFill>
                <a:effectLst/>
                <a:latin typeface="+mn-lt"/>
                <a:ea typeface="+mn-ea"/>
                <a:cs typeface="+mn-cs"/>
              </a:rPr>
              <a:t>Julien Colas</a:t>
            </a:r>
            <a:endParaRPr lang="en-US" sz="1200" b="0" i="0" kern="1200" dirty="0">
              <a:solidFill>
                <a:schemeClr val="tx1"/>
              </a:solidFill>
              <a:effectLst/>
              <a:latin typeface="+mn-lt"/>
              <a:ea typeface="+mn-ea"/>
              <a:cs typeface="+mn-cs"/>
            </a:endParaRPr>
          </a:p>
          <a:p>
            <a:endParaRPr lang="pt-PT" dirty="0"/>
          </a:p>
          <a:p>
            <a:r>
              <a:rPr lang="pt-PT" sz="1200" b="0" i="0" kern="1200" dirty="0" err="1">
                <a:solidFill>
                  <a:schemeClr val="tx1"/>
                </a:solidFill>
                <a:effectLst/>
                <a:latin typeface="+mn-lt"/>
                <a:ea typeface="+mn-ea"/>
                <a:cs typeface="+mn-cs"/>
              </a:rPr>
              <a:t>other</a:t>
            </a:r>
            <a:r>
              <a:rPr lang="pt-PT" sz="1200" b="0" i="0" kern="1200" dirty="0">
                <a:solidFill>
                  <a:schemeClr val="tx1"/>
                </a:solidFill>
                <a:effectLst/>
                <a:latin typeface="+mn-lt"/>
                <a:ea typeface="+mn-ea"/>
                <a:cs typeface="+mn-cs"/>
              </a:rPr>
              <a:t> </a:t>
            </a:r>
            <a:r>
              <a:rPr lang="pt-PT" sz="1200" b="0" i="0" kern="1200" dirty="0" err="1">
                <a:solidFill>
                  <a:schemeClr val="tx1"/>
                </a:solidFill>
                <a:effectLst/>
                <a:latin typeface="+mn-lt"/>
                <a:ea typeface="+mn-ea"/>
                <a:cs typeface="+mn-cs"/>
              </a:rPr>
              <a:t>protein</a:t>
            </a:r>
            <a:r>
              <a:rPr lang="pt-PT" sz="1200" b="0" i="0" kern="1200" dirty="0">
                <a:solidFill>
                  <a:schemeClr val="tx1"/>
                </a:solidFill>
                <a:effectLst/>
                <a:latin typeface="+mn-lt"/>
                <a:ea typeface="+mn-ea"/>
                <a:cs typeface="+mn-cs"/>
              </a:rPr>
              <a:t> </a:t>
            </a:r>
            <a:r>
              <a:rPr lang="pt-PT" sz="1200" b="0" i="0" kern="1200" dirty="0" err="1">
                <a:solidFill>
                  <a:schemeClr val="tx1"/>
                </a:solidFill>
                <a:effectLst/>
                <a:latin typeface="+mn-lt"/>
                <a:ea typeface="+mn-ea"/>
                <a:cs typeface="+mn-cs"/>
              </a:rPr>
              <a:t>modifications</a:t>
            </a:r>
            <a:r>
              <a:rPr lang="pt-PT" sz="1200" b="0" i="0" kern="1200" dirty="0">
                <a:solidFill>
                  <a:schemeClr val="tx1"/>
                </a:solidFill>
                <a:effectLst/>
                <a:latin typeface="+mn-lt"/>
                <a:ea typeface="+mn-ea"/>
                <a:cs typeface="+mn-cs"/>
              </a:rPr>
              <a:t> </a:t>
            </a:r>
            <a:r>
              <a:rPr lang="pt-PT" sz="1200" b="0" i="0" kern="1200" dirty="0" err="1">
                <a:solidFill>
                  <a:schemeClr val="tx1"/>
                </a:solidFill>
                <a:effectLst/>
                <a:latin typeface="+mn-lt"/>
                <a:ea typeface="+mn-ea"/>
                <a:cs typeface="+mn-cs"/>
              </a:rPr>
              <a:t>affect</a:t>
            </a:r>
            <a:r>
              <a:rPr lang="pt-PT" sz="1200" b="0" i="0" kern="1200" dirty="0">
                <a:solidFill>
                  <a:schemeClr val="tx1"/>
                </a:solidFill>
                <a:effectLst/>
                <a:latin typeface="+mn-lt"/>
                <a:ea typeface="+mn-ea"/>
                <a:cs typeface="+mn-cs"/>
              </a:rPr>
              <a:t> ERAD </a:t>
            </a:r>
            <a:r>
              <a:rPr lang="pt-PT" sz="1200" b="0" i="0" kern="1200" dirty="0" err="1">
                <a:solidFill>
                  <a:schemeClr val="tx1"/>
                </a:solidFill>
                <a:effectLst/>
                <a:latin typeface="+mn-lt"/>
                <a:ea typeface="+mn-ea"/>
                <a:cs typeface="+mn-cs"/>
              </a:rPr>
              <a:t>substrate</a:t>
            </a:r>
            <a:r>
              <a:rPr lang="pt-PT" sz="1200" b="0" i="0" kern="1200" dirty="0">
                <a:solidFill>
                  <a:schemeClr val="tx1"/>
                </a:solidFill>
                <a:effectLst/>
                <a:latin typeface="+mn-lt"/>
                <a:ea typeface="+mn-ea"/>
                <a:cs typeface="+mn-cs"/>
              </a:rPr>
              <a:t> </a:t>
            </a:r>
            <a:r>
              <a:rPr lang="pt-PT" sz="1200" b="0" i="0" kern="1200" dirty="0" err="1">
                <a:solidFill>
                  <a:schemeClr val="tx1"/>
                </a:solidFill>
                <a:effectLst/>
                <a:latin typeface="+mn-lt"/>
                <a:ea typeface="+mn-ea"/>
                <a:cs typeface="+mn-cs"/>
              </a:rPr>
              <a:t>stability</a:t>
            </a:r>
            <a:r>
              <a:rPr lang="pt-PT" sz="1200" b="0" i="0" kern="1200" dirty="0">
                <a:solidFill>
                  <a:schemeClr val="tx1"/>
                </a:solidFill>
                <a:effectLst/>
                <a:latin typeface="+mn-lt"/>
                <a:ea typeface="+mn-ea"/>
                <a:cs typeface="+mn-cs"/>
              </a:rPr>
              <a:t> </a:t>
            </a:r>
            <a:r>
              <a:rPr lang="pt-PT" sz="1200" b="0" i="0" kern="1200" dirty="0" err="1">
                <a:solidFill>
                  <a:schemeClr val="tx1"/>
                </a:solidFill>
                <a:effectLst/>
                <a:latin typeface="+mn-lt"/>
                <a:ea typeface="+mn-ea"/>
                <a:cs typeface="+mn-cs"/>
              </a:rPr>
              <a:t>such</a:t>
            </a:r>
            <a:r>
              <a:rPr lang="pt-PT" sz="1200" b="0" i="0" kern="1200" dirty="0">
                <a:solidFill>
                  <a:schemeClr val="tx1"/>
                </a:solidFill>
                <a:effectLst/>
                <a:latin typeface="+mn-lt"/>
                <a:ea typeface="+mn-ea"/>
                <a:cs typeface="+mn-cs"/>
              </a:rPr>
              <a:t> as </a:t>
            </a:r>
            <a:r>
              <a:rPr lang="pt-PT" sz="1200" b="0" i="0" kern="1200" dirty="0" err="1">
                <a:solidFill>
                  <a:schemeClr val="tx1"/>
                </a:solidFill>
                <a:effectLst/>
                <a:latin typeface="+mn-lt"/>
                <a:ea typeface="+mn-ea"/>
                <a:cs typeface="+mn-cs"/>
              </a:rPr>
              <a:t>sumoylation</a:t>
            </a:r>
            <a:r>
              <a:rPr lang="pt-PT" sz="1200" b="0" i="0" kern="1200" dirty="0">
                <a:solidFill>
                  <a:schemeClr val="tx1"/>
                </a:solidFill>
                <a:effectLst/>
                <a:latin typeface="+mn-lt"/>
                <a:ea typeface="+mn-ea"/>
                <a:cs typeface="+mn-cs"/>
              </a:rPr>
              <a:t> in </a:t>
            </a:r>
            <a:r>
              <a:rPr lang="pt-PT" sz="1200" b="0" i="0" kern="1200" dirty="0" err="1">
                <a:solidFill>
                  <a:schemeClr val="tx1"/>
                </a:solidFill>
                <a:effectLst/>
                <a:latin typeface="+mn-lt"/>
                <a:ea typeface="+mn-ea"/>
                <a:cs typeface="+mn-cs"/>
              </a:rPr>
              <a:t>which</a:t>
            </a:r>
            <a:r>
              <a:rPr lang="pt-PT" sz="1200" b="0" i="0" kern="1200" dirty="0">
                <a:solidFill>
                  <a:schemeClr val="tx1"/>
                </a:solidFill>
                <a:effectLst/>
                <a:latin typeface="+mn-lt"/>
                <a:ea typeface="+mn-ea"/>
                <a:cs typeface="+mn-cs"/>
              </a:rPr>
              <a:t> SUMO (</a:t>
            </a:r>
            <a:r>
              <a:rPr lang="pt-PT" sz="1200" b="0" i="0" kern="1200" dirty="0" err="1">
                <a:solidFill>
                  <a:schemeClr val="tx1"/>
                </a:solidFill>
                <a:effectLst/>
                <a:latin typeface="+mn-lt"/>
                <a:ea typeface="+mn-ea"/>
                <a:cs typeface="+mn-cs"/>
              </a:rPr>
              <a:t>small</a:t>
            </a:r>
            <a:r>
              <a:rPr lang="pt-PT" sz="1200" b="0" i="0" kern="1200" dirty="0">
                <a:solidFill>
                  <a:schemeClr val="tx1"/>
                </a:solidFill>
                <a:effectLst/>
                <a:latin typeface="+mn-lt"/>
                <a:ea typeface="+mn-ea"/>
                <a:cs typeface="+mn-cs"/>
              </a:rPr>
              <a:t> </a:t>
            </a:r>
            <a:r>
              <a:rPr lang="pt-PT" sz="1200" b="0" i="0" kern="1200" dirty="0" err="1">
                <a:solidFill>
                  <a:schemeClr val="tx1"/>
                </a:solidFill>
                <a:effectLst/>
                <a:latin typeface="+mn-lt"/>
                <a:ea typeface="+mn-ea"/>
                <a:cs typeface="+mn-cs"/>
              </a:rPr>
              <a:t>ubiquitin-like</a:t>
            </a:r>
            <a:r>
              <a:rPr lang="pt-PT" sz="1200" b="0" i="0" kern="1200" dirty="0">
                <a:solidFill>
                  <a:schemeClr val="tx1"/>
                </a:solidFill>
                <a:effectLst/>
                <a:latin typeface="+mn-lt"/>
                <a:ea typeface="+mn-ea"/>
                <a:cs typeface="+mn-cs"/>
              </a:rPr>
              <a:t> </a:t>
            </a:r>
            <a:r>
              <a:rPr lang="pt-PT" sz="1200" b="0" i="0" kern="1200" dirty="0" err="1">
                <a:solidFill>
                  <a:schemeClr val="tx1"/>
                </a:solidFill>
                <a:effectLst/>
                <a:latin typeface="+mn-lt"/>
                <a:ea typeface="+mn-ea"/>
                <a:cs typeface="+mn-cs"/>
              </a:rPr>
              <a:t>modifier</a:t>
            </a:r>
            <a:r>
              <a:rPr lang="pt-PT" sz="1200" b="0" i="0" kern="1200" dirty="0">
                <a:solidFill>
                  <a:schemeClr val="tx1"/>
                </a:solidFill>
                <a:effectLst/>
                <a:latin typeface="+mn-lt"/>
                <a:ea typeface="+mn-ea"/>
                <a:cs typeface="+mn-cs"/>
              </a:rPr>
              <a:t>).</a:t>
            </a:r>
          </a:p>
          <a:p>
            <a:r>
              <a:rPr lang="pt-PT" sz="1200" b="0" i="0" kern="1200" dirty="0">
                <a:solidFill>
                  <a:schemeClr val="tx1"/>
                </a:solidFill>
                <a:effectLst/>
                <a:latin typeface="+mn-lt"/>
                <a:ea typeface="+mn-ea"/>
                <a:cs typeface="+mn-cs"/>
              </a:rPr>
              <a:t> .</a:t>
            </a:r>
          </a:p>
          <a:p>
            <a:endParaRPr lang="pt-PT" sz="1200" b="0" i="0" kern="1200" dirty="0">
              <a:solidFill>
                <a:schemeClr val="tx1"/>
              </a:solidFill>
              <a:effectLst/>
              <a:latin typeface="+mn-lt"/>
              <a:ea typeface="+mn-ea"/>
              <a:cs typeface="+mn-cs"/>
            </a:endParaRPr>
          </a:p>
          <a:p>
            <a:r>
              <a:rPr lang="pt-PT" sz="1200" b="0" i="0" kern="1200" dirty="0">
                <a:solidFill>
                  <a:schemeClr val="tx1"/>
                </a:solidFill>
                <a:effectLst/>
                <a:latin typeface="+mn-lt"/>
                <a:ea typeface="+mn-ea"/>
                <a:cs typeface="+mn-cs"/>
              </a:rPr>
              <a:t>F508 </a:t>
            </a:r>
            <a:r>
              <a:rPr lang="pt-PT" sz="1200" b="0" i="0" kern="1200" dirty="0" err="1">
                <a:solidFill>
                  <a:schemeClr val="tx1"/>
                </a:solidFill>
                <a:effectLst/>
                <a:latin typeface="+mn-lt"/>
                <a:ea typeface="+mn-ea"/>
                <a:cs typeface="+mn-cs"/>
              </a:rPr>
              <a:t>is</a:t>
            </a:r>
            <a:r>
              <a:rPr lang="pt-PT" sz="1200" b="0" i="0" kern="1200" dirty="0">
                <a:solidFill>
                  <a:schemeClr val="tx1"/>
                </a:solidFill>
                <a:effectLst/>
                <a:latin typeface="+mn-lt"/>
                <a:ea typeface="+mn-ea"/>
                <a:cs typeface="+mn-cs"/>
              </a:rPr>
              <a:t> </a:t>
            </a:r>
            <a:r>
              <a:rPr lang="pt-PT" sz="1200" b="0" i="0" kern="1200" dirty="0" err="1">
                <a:solidFill>
                  <a:schemeClr val="tx1"/>
                </a:solidFill>
                <a:effectLst/>
                <a:latin typeface="+mn-lt"/>
                <a:ea typeface="+mn-ea"/>
                <a:cs typeface="+mn-cs"/>
              </a:rPr>
              <a:t>bound</a:t>
            </a:r>
            <a:r>
              <a:rPr lang="pt-PT" sz="1200" b="0" i="0" kern="1200" dirty="0">
                <a:solidFill>
                  <a:schemeClr val="tx1"/>
                </a:solidFill>
                <a:effectLst/>
                <a:latin typeface="+mn-lt"/>
                <a:ea typeface="+mn-ea"/>
                <a:cs typeface="+mn-cs"/>
              </a:rPr>
              <a:t> </a:t>
            </a:r>
            <a:r>
              <a:rPr lang="pt-PT" sz="1200" b="0" i="0" kern="1200" dirty="0" err="1">
                <a:solidFill>
                  <a:schemeClr val="tx1"/>
                </a:solidFill>
                <a:effectLst/>
                <a:latin typeface="+mn-lt"/>
                <a:ea typeface="+mn-ea"/>
                <a:cs typeface="+mn-cs"/>
              </a:rPr>
              <a:t>by</a:t>
            </a:r>
            <a:r>
              <a:rPr lang="pt-PT" sz="1200" b="0" i="0" kern="1200" dirty="0">
                <a:solidFill>
                  <a:schemeClr val="tx1"/>
                </a:solidFill>
                <a:effectLst/>
                <a:latin typeface="+mn-lt"/>
                <a:ea typeface="+mn-ea"/>
                <a:cs typeface="+mn-cs"/>
              </a:rPr>
              <a:t> </a:t>
            </a:r>
            <a:r>
              <a:rPr lang="pt-PT" sz="1200" b="0" i="0" kern="1200" dirty="0" err="1">
                <a:solidFill>
                  <a:schemeClr val="tx1"/>
                </a:solidFill>
                <a:effectLst/>
                <a:latin typeface="+mn-lt"/>
                <a:ea typeface="+mn-ea"/>
                <a:cs typeface="+mn-cs"/>
              </a:rPr>
              <a:t>the</a:t>
            </a:r>
            <a:r>
              <a:rPr lang="pt-PT" sz="1200" b="0" i="0" kern="1200" dirty="0">
                <a:solidFill>
                  <a:schemeClr val="tx1"/>
                </a:solidFill>
                <a:effectLst/>
                <a:latin typeface="+mn-lt"/>
                <a:ea typeface="+mn-ea"/>
                <a:cs typeface="+mn-cs"/>
              </a:rPr>
              <a:t> </a:t>
            </a:r>
            <a:r>
              <a:rPr lang="pt-PT" sz="1200" b="0" i="0" kern="1200" dirty="0" err="1">
                <a:solidFill>
                  <a:schemeClr val="tx1"/>
                </a:solidFill>
                <a:effectLst/>
                <a:latin typeface="+mn-lt"/>
                <a:ea typeface="+mn-ea"/>
                <a:cs typeface="+mn-cs"/>
              </a:rPr>
              <a:t>small</a:t>
            </a:r>
            <a:r>
              <a:rPr lang="pt-PT" sz="1200" b="0" i="0" kern="1200" dirty="0">
                <a:solidFill>
                  <a:schemeClr val="tx1"/>
                </a:solidFill>
                <a:effectLst/>
                <a:latin typeface="+mn-lt"/>
                <a:ea typeface="+mn-ea"/>
                <a:cs typeface="+mn-cs"/>
              </a:rPr>
              <a:t> </a:t>
            </a:r>
            <a:r>
              <a:rPr lang="pt-PT" sz="1200" b="0" i="0" kern="1200" dirty="0" err="1">
                <a:solidFill>
                  <a:schemeClr val="tx1"/>
                </a:solidFill>
                <a:effectLst/>
                <a:latin typeface="+mn-lt"/>
                <a:ea typeface="+mn-ea"/>
                <a:cs typeface="+mn-cs"/>
              </a:rPr>
              <a:t>heat-shock</a:t>
            </a:r>
            <a:r>
              <a:rPr lang="pt-PT" sz="1200" b="0" i="0" kern="1200" dirty="0">
                <a:solidFill>
                  <a:schemeClr val="tx1"/>
                </a:solidFill>
                <a:effectLst/>
                <a:latin typeface="+mn-lt"/>
                <a:ea typeface="+mn-ea"/>
                <a:cs typeface="+mn-cs"/>
              </a:rPr>
              <a:t> </a:t>
            </a:r>
            <a:r>
              <a:rPr lang="pt-PT" sz="1200" b="0" i="0" kern="1200" dirty="0" err="1">
                <a:solidFill>
                  <a:schemeClr val="tx1"/>
                </a:solidFill>
                <a:effectLst/>
                <a:latin typeface="+mn-lt"/>
                <a:ea typeface="+mn-ea"/>
                <a:cs typeface="+mn-cs"/>
              </a:rPr>
              <a:t>protein</a:t>
            </a:r>
            <a:r>
              <a:rPr lang="pt-PT" sz="1200" b="0" i="0" kern="1200" dirty="0">
                <a:solidFill>
                  <a:schemeClr val="tx1"/>
                </a:solidFill>
                <a:effectLst/>
                <a:latin typeface="+mn-lt"/>
                <a:ea typeface="+mn-ea"/>
                <a:cs typeface="+mn-cs"/>
              </a:rPr>
              <a:t>, HSP27, </a:t>
            </a:r>
            <a:r>
              <a:rPr lang="pt-PT" sz="1200" b="0" i="0" kern="1200" dirty="0" err="1">
                <a:solidFill>
                  <a:schemeClr val="tx1"/>
                </a:solidFill>
                <a:effectLst/>
                <a:latin typeface="+mn-lt"/>
                <a:ea typeface="+mn-ea"/>
                <a:cs typeface="+mn-cs"/>
              </a:rPr>
              <a:t>which</a:t>
            </a:r>
            <a:r>
              <a:rPr lang="pt-PT" sz="1200" b="0" i="0" kern="1200" dirty="0">
                <a:solidFill>
                  <a:schemeClr val="tx1"/>
                </a:solidFill>
                <a:effectLst/>
                <a:latin typeface="+mn-lt"/>
                <a:ea typeface="+mn-ea"/>
                <a:cs typeface="+mn-cs"/>
              </a:rPr>
              <a:t> </a:t>
            </a:r>
            <a:r>
              <a:rPr lang="pt-PT" sz="1200" b="0" i="0" kern="1200" dirty="0" err="1">
                <a:solidFill>
                  <a:schemeClr val="tx1"/>
                </a:solidFill>
                <a:effectLst/>
                <a:latin typeface="+mn-lt"/>
                <a:ea typeface="+mn-ea"/>
                <a:cs typeface="+mn-cs"/>
              </a:rPr>
              <a:t>recruits</a:t>
            </a:r>
            <a:r>
              <a:rPr lang="pt-PT" sz="1200" b="0" i="0" kern="1200" dirty="0">
                <a:solidFill>
                  <a:schemeClr val="tx1"/>
                </a:solidFill>
                <a:effectLst/>
                <a:latin typeface="+mn-lt"/>
                <a:ea typeface="+mn-ea"/>
                <a:cs typeface="+mn-cs"/>
              </a:rPr>
              <a:t> </a:t>
            </a:r>
            <a:r>
              <a:rPr lang="pt-PT" sz="1200" b="0" i="0" kern="1200" dirty="0" err="1">
                <a:solidFill>
                  <a:schemeClr val="tx1"/>
                </a:solidFill>
                <a:effectLst/>
                <a:latin typeface="+mn-lt"/>
                <a:ea typeface="+mn-ea"/>
                <a:cs typeface="+mn-cs"/>
              </a:rPr>
              <a:t>the</a:t>
            </a:r>
            <a:r>
              <a:rPr lang="pt-PT" sz="1200" b="0" i="0" kern="1200" dirty="0">
                <a:solidFill>
                  <a:schemeClr val="tx1"/>
                </a:solidFill>
                <a:effectLst/>
                <a:latin typeface="+mn-lt"/>
                <a:ea typeface="+mn-ea"/>
                <a:cs typeface="+mn-cs"/>
              </a:rPr>
              <a:t> E2 SUMO-</a:t>
            </a:r>
            <a:r>
              <a:rPr lang="pt-PT" sz="1200" b="0" i="0" kern="1200" dirty="0" err="1">
                <a:solidFill>
                  <a:schemeClr val="tx1"/>
                </a:solidFill>
                <a:effectLst/>
                <a:latin typeface="+mn-lt"/>
                <a:ea typeface="+mn-ea"/>
                <a:cs typeface="+mn-cs"/>
              </a:rPr>
              <a:t>conjugating</a:t>
            </a:r>
            <a:r>
              <a:rPr lang="pt-PT" sz="1200" b="0" i="0" kern="1200" dirty="0">
                <a:solidFill>
                  <a:schemeClr val="tx1"/>
                </a:solidFill>
                <a:effectLst/>
                <a:latin typeface="+mn-lt"/>
                <a:ea typeface="+mn-ea"/>
                <a:cs typeface="+mn-cs"/>
              </a:rPr>
              <a:t> </a:t>
            </a:r>
            <a:r>
              <a:rPr lang="pt-PT" sz="1200" b="0" i="0" kern="1200" dirty="0" err="1">
                <a:solidFill>
                  <a:schemeClr val="tx1"/>
                </a:solidFill>
                <a:effectLst/>
                <a:latin typeface="+mn-lt"/>
                <a:ea typeface="+mn-ea"/>
                <a:cs typeface="+mn-cs"/>
              </a:rPr>
              <a:t>enzyme</a:t>
            </a:r>
            <a:r>
              <a:rPr lang="pt-PT" sz="1200" b="0" i="0" kern="1200" dirty="0">
                <a:solidFill>
                  <a:schemeClr val="tx1"/>
                </a:solidFill>
                <a:effectLst/>
                <a:latin typeface="+mn-lt"/>
                <a:ea typeface="+mn-ea"/>
                <a:cs typeface="+mn-cs"/>
              </a:rPr>
              <a:t>, UBC9. </a:t>
            </a:r>
            <a:r>
              <a:rPr lang="pt-PT" sz="1200" b="0" i="0" kern="1200" dirty="0" err="1">
                <a:solidFill>
                  <a:schemeClr val="tx1"/>
                </a:solidFill>
                <a:effectLst/>
                <a:latin typeface="+mn-lt"/>
                <a:ea typeface="+mn-ea"/>
                <a:cs typeface="+mn-cs"/>
              </a:rPr>
              <a:t>The</a:t>
            </a:r>
            <a:r>
              <a:rPr lang="pt-PT" sz="1200" b="0" i="0" kern="1200" dirty="0">
                <a:solidFill>
                  <a:schemeClr val="tx1"/>
                </a:solidFill>
                <a:effectLst/>
                <a:latin typeface="+mn-lt"/>
                <a:ea typeface="+mn-ea"/>
                <a:cs typeface="+mn-cs"/>
              </a:rPr>
              <a:t> HSP27/UBC9 </a:t>
            </a:r>
            <a:r>
              <a:rPr lang="pt-PT" sz="1200" b="0" i="0" kern="1200" dirty="0" err="1">
                <a:solidFill>
                  <a:schemeClr val="tx1"/>
                </a:solidFill>
                <a:effectLst/>
                <a:latin typeface="+mn-lt"/>
                <a:ea typeface="+mn-ea"/>
                <a:cs typeface="+mn-cs"/>
              </a:rPr>
              <a:t>complex</a:t>
            </a:r>
            <a:r>
              <a:rPr lang="pt-PT" sz="1200" b="0" i="0" kern="1200" dirty="0">
                <a:solidFill>
                  <a:schemeClr val="tx1"/>
                </a:solidFill>
                <a:effectLst/>
                <a:latin typeface="+mn-lt"/>
                <a:ea typeface="+mn-ea"/>
                <a:cs typeface="+mn-cs"/>
              </a:rPr>
              <a:t> </a:t>
            </a:r>
            <a:r>
              <a:rPr lang="pt-PT" sz="1200" b="0" i="0" kern="1200" dirty="0" err="1">
                <a:solidFill>
                  <a:schemeClr val="tx1"/>
                </a:solidFill>
                <a:effectLst/>
                <a:latin typeface="+mn-lt"/>
                <a:ea typeface="+mn-ea"/>
                <a:cs typeface="+mn-cs"/>
              </a:rPr>
              <a:t>recognizes</a:t>
            </a:r>
            <a:r>
              <a:rPr lang="pt-PT" sz="1200" b="0" i="0" kern="1200" dirty="0">
                <a:solidFill>
                  <a:schemeClr val="tx1"/>
                </a:solidFill>
                <a:effectLst/>
                <a:latin typeface="+mn-lt"/>
                <a:ea typeface="+mn-ea"/>
                <a:cs typeface="+mn-cs"/>
              </a:rPr>
              <a:t> a non-</a:t>
            </a:r>
            <a:r>
              <a:rPr lang="pt-PT" sz="1200" b="0" i="0" kern="1200" dirty="0" err="1">
                <a:solidFill>
                  <a:schemeClr val="tx1"/>
                </a:solidFill>
                <a:effectLst/>
                <a:latin typeface="+mn-lt"/>
                <a:ea typeface="+mn-ea"/>
                <a:cs typeface="+mn-cs"/>
              </a:rPr>
              <a:t>native</a:t>
            </a:r>
            <a:r>
              <a:rPr lang="pt-PT" sz="1200" b="0" i="0" kern="1200" dirty="0">
                <a:solidFill>
                  <a:schemeClr val="tx1"/>
                </a:solidFill>
                <a:effectLst/>
                <a:latin typeface="+mn-lt"/>
                <a:ea typeface="+mn-ea"/>
                <a:cs typeface="+mn-cs"/>
              </a:rPr>
              <a:t> </a:t>
            </a:r>
            <a:r>
              <a:rPr lang="pt-PT" sz="1200" b="0" i="0" kern="1200" dirty="0" err="1">
                <a:solidFill>
                  <a:schemeClr val="tx1"/>
                </a:solidFill>
                <a:effectLst/>
                <a:latin typeface="+mn-lt"/>
                <a:ea typeface="+mn-ea"/>
                <a:cs typeface="+mn-cs"/>
              </a:rPr>
              <a:t>fold</a:t>
            </a:r>
            <a:r>
              <a:rPr lang="pt-PT" sz="1200" b="0" i="0" kern="1200" dirty="0">
                <a:solidFill>
                  <a:schemeClr val="tx1"/>
                </a:solidFill>
                <a:effectLst/>
                <a:latin typeface="+mn-lt"/>
                <a:ea typeface="+mn-ea"/>
                <a:cs typeface="+mn-cs"/>
              </a:rPr>
              <a:t> in </a:t>
            </a:r>
            <a:r>
              <a:rPr lang="el-GR" sz="1200" b="0" i="0" kern="1200" dirty="0">
                <a:solidFill>
                  <a:schemeClr val="tx1"/>
                </a:solidFill>
                <a:effectLst/>
                <a:latin typeface="+mn-lt"/>
                <a:ea typeface="+mn-ea"/>
                <a:cs typeface="+mn-cs"/>
              </a:rPr>
              <a:t>Δ</a:t>
            </a:r>
            <a:r>
              <a:rPr lang="pt-PT" sz="1200" b="0" i="0" kern="1200" dirty="0">
                <a:solidFill>
                  <a:schemeClr val="tx1"/>
                </a:solidFill>
                <a:effectLst/>
                <a:latin typeface="+mn-lt"/>
                <a:ea typeface="+mn-ea"/>
                <a:cs typeface="+mn-cs"/>
              </a:rPr>
              <a:t>F508 CFTR, </a:t>
            </a:r>
            <a:r>
              <a:rPr lang="pt-PT" sz="1200" b="0" i="0" kern="1200" dirty="0" err="1">
                <a:solidFill>
                  <a:schemeClr val="tx1"/>
                </a:solidFill>
                <a:effectLst/>
                <a:latin typeface="+mn-lt"/>
                <a:ea typeface="+mn-ea"/>
                <a:cs typeface="+mn-cs"/>
              </a:rPr>
              <a:t>which</a:t>
            </a:r>
            <a:r>
              <a:rPr lang="pt-PT" sz="1200" b="0" i="0" kern="1200" dirty="0">
                <a:solidFill>
                  <a:schemeClr val="tx1"/>
                </a:solidFill>
                <a:effectLst/>
                <a:latin typeface="+mn-lt"/>
                <a:ea typeface="+mn-ea"/>
                <a:cs typeface="+mn-cs"/>
              </a:rPr>
              <a:t> </a:t>
            </a:r>
            <a:r>
              <a:rPr lang="pt-PT" sz="1200" b="0" i="0" kern="1200" dirty="0" err="1">
                <a:solidFill>
                  <a:schemeClr val="tx1"/>
                </a:solidFill>
                <a:effectLst/>
                <a:latin typeface="+mn-lt"/>
                <a:ea typeface="+mn-ea"/>
                <a:cs typeface="+mn-cs"/>
              </a:rPr>
              <a:t>triggers</a:t>
            </a:r>
            <a:r>
              <a:rPr lang="pt-PT" sz="1200" b="0" i="0" kern="1200" dirty="0">
                <a:solidFill>
                  <a:schemeClr val="tx1"/>
                </a:solidFill>
                <a:effectLst/>
                <a:latin typeface="+mn-lt"/>
                <a:ea typeface="+mn-ea"/>
                <a:cs typeface="+mn-cs"/>
              </a:rPr>
              <a:t> </a:t>
            </a:r>
            <a:r>
              <a:rPr lang="pt-PT" sz="1200" b="0" i="0" kern="1200" dirty="0" err="1">
                <a:solidFill>
                  <a:schemeClr val="tx1"/>
                </a:solidFill>
                <a:effectLst/>
                <a:latin typeface="+mn-lt"/>
                <a:ea typeface="+mn-ea"/>
                <a:cs typeface="+mn-cs"/>
              </a:rPr>
              <a:t>SUMOylation</a:t>
            </a:r>
            <a:r>
              <a:rPr lang="pt-PT" sz="1200" b="0" i="0" kern="1200" dirty="0">
                <a:solidFill>
                  <a:schemeClr val="tx1"/>
                </a:solidFill>
                <a:effectLst/>
                <a:latin typeface="+mn-lt"/>
                <a:ea typeface="+mn-ea"/>
                <a:cs typeface="+mn-cs"/>
              </a:rPr>
              <a:t> [</a:t>
            </a:r>
            <a:r>
              <a:rPr lang="pt-PT" sz="1200" b="0" i="0" kern="1200" dirty="0">
                <a:solidFill>
                  <a:schemeClr val="tx1"/>
                </a:solidFill>
                <a:effectLst/>
                <a:latin typeface="+mn-lt"/>
                <a:ea typeface="+mn-ea"/>
                <a:cs typeface="+mn-cs"/>
                <a:hlinkClick r:id="rId3"/>
              </a:rPr>
              <a:t>228</a:t>
            </a:r>
            <a:r>
              <a:rPr lang="pt-PT" sz="1200" b="0" i="0" kern="1200" dirty="0">
                <a:solidFill>
                  <a:schemeClr val="tx1"/>
                </a:solidFill>
                <a:effectLst/>
                <a:latin typeface="+mn-lt"/>
                <a:ea typeface="+mn-ea"/>
                <a:cs typeface="+mn-cs"/>
              </a:rPr>
              <a:t>]. In </a:t>
            </a:r>
            <a:r>
              <a:rPr lang="pt-PT" sz="1200" b="0" i="0" kern="1200" dirty="0" err="1">
                <a:solidFill>
                  <a:schemeClr val="tx1"/>
                </a:solidFill>
                <a:effectLst/>
                <a:latin typeface="+mn-lt"/>
                <a:ea typeface="+mn-ea"/>
                <a:cs typeface="+mn-cs"/>
              </a:rPr>
              <a:t>turn</a:t>
            </a:r>
            <a:r>
              <a:rPr lang="pt-PT" sz="1200" b="0" i="0" kern="1200" dirty="0">
                <a:solidFill>
                  <a:schemeClr val="tx1"/>
                </a:solidFill>
                <a:effectLst/>
                <a:latin typeface="+mn-lt"/>
                <a:ea typeface="+mn-ea"/>
                <a:cs typeface="+mn-cs"/>
              </a:rPr>
              <a:t>, </a:t>
            </a:r>
            <a:r>
              <a:rPr lang="pt-PT" sz="1200" b="0" i="0" kern="1200" dirty="0" err="1">
                <a:solidFill>
                  <a:schemeClr val="tx1"/>
                </a:solidFill>
                <a:effectLst/>
                <a:latin typeface="+mn-lt"/>
                <a:ea typeface="+mn-ea"/>
                <a:cs typeface="+mn-cs"/>
              </a:rPr>
              <a:t>the</a:t>
            </a:r>
            <a:r>
              <a:rPr lang="pt-PT" sz="1200" b="0" i="0" kern="1200" dirty="0">
                <a:solidFill>
                  <a:schemeClr val="tx1"/>
                </a:solidFill>
                <a:effectLst/>
                <a:latin typeface="+mn-lt"/>
                <a:ea typeface="+mn-ea"/>
                <a:cs typeface="+mn-cs"/>
              </a:rPr>
              <a:t> </a:t>
            </a:r>
            <a:r>
              <a:rPr lang="pt-PT" sz="1200" b="0" i="0" kern="1200" dirty="0" err="1">
                <a:solidFill>
                  <a:schemeClr val="tx1"/>
                </a:solidFill>
                <a:effectLst/>
                <a:latin typeface="+mn-lt"/>
                <a:ea typeface="+mn-ea"/>
                <a:cs typeface="+mn-cs"/>
              </a:rPr>
              <a:t>poly</a:t>
            </a:r>
            <a:r>
              <a:rPr lang="pt-PT" sz="1200" b="0" i="0" kern="1200" dirty="0">
                <a:solidFill>
                  <a:schemeClr val="tx1"/>
                </a:solidFill>
                <a:effectLst/>
                <a:latin typeface="+mn-lt"/>
                <a:ea typeface="+mn-ea"/>
                <a:cs typeface="+mn-cs"/>
              </a:rPr>
              <a:t>-SUMO </a:t>
            </a:r>
            <a:r>
              <a:rPr lang="pt-PT" sz="1200" b="0" i="0" kern="1200" dirty="0" err="1">
                <a:solidFill>
                  <a:schemeClr val="tx1"/>
                </a:solidFill>
                <a:effectLst/>
                <a:latin typeface="+mn-lt"/>
                <a:ea typeface="+mn-ea"/>
                <a:cs typeface="+mn-cs"/>
              </a:rPr>
              <a:t>tag</a:t>
            </a:r>
            <a:r>
              <a:rPr lang="pt-PT" sz="1200" b="0" i="0" kern="1200" dirty="0">
                <a:solidFill>
                  <a:schemeClr val="tx1"/>
                </a:solidFill>
                <a:effectLst/>
                <a:latin typeface="+mn-lt"/>
                <a:ea typeface="+mn-ea"/>
                <a:cs typeface="+mn-cs"/>
              </a:rPr>
              <a:t> </a:t>
            </a:r>
            <a:r>
              <a:rPr lang="pt-PT" sz="1200" b="0" i="0" kern="1200" dirty="0" err="1">
                <a:solidFill>
                  <a:schemeClr val="tx1"/>
                </a:solidFill>
                <a:effectLst/>
                <a:latin typeface="+mn-lt"/>
                <a:ea typeface="+mn-ea"/>
                <a:cs typeface="+mn-cs"/>
              </a:rPr>
              <a:t>recruits</a:t>
            </a:r>
            <a:r>
              <a:rPr lang="pt-PT" sz="1200" b="0" i="0" kern="1200" dirty="0">
                <a:solidFill>
                  <a:schemeClr val="tx1"/>
                </a:solidFill>
                <a:effectLst/>
                <a:latin typeface="+mn-lt"/>
                <a:ea typeface="+mn-ea"/>
                <a:cs typeface="+mn-cs"/>
              </a:rPr>
              <a:t> RNF4, </a:t>
            </a:r>
            <a:r>
              <a:rPr lang="pt-PT" sz="1200" b="0" i="0" kern="1200" dirty="0" err="1">
                <a:solidFill>
                  <a:schemeClr val="tx1"/>
                </a:solidFill>
                <a:effectLst/>
                <a:latin typeface="+mn-lt"/>
                <a:ea typeface="+mn-ea"/>
                <a:cs typeface="+mn-cs"/>
              </a:rPr>
              <a:t>which</a:t>
            </a:r>
            <a:r>
              <a:rPr lang="pt-PT" sz="1200" b="0" i="0" kern="1200" dirty="0">
                <a:solidFill>
                  <a:schemeClr val="tx1"/>
                </a:solidFill>
                <a:effectLst/>
                <a:latin typeface="+mn-lt"/>
                <a:ea typeface="+mn-ea"/>
                <a:cs typeface="+mn-cs"/>
              </a:rPr>
              <a:t> </a:t>
            </a:r>
            <a:r>
              <a:rPr lang="pt-PT" sz="1200" b="0" i="0" kern="1200" dirty="0" err="1">
                <a:solidFill>
                  <a:schemeClr val="tx1"/>
                </a:solidFill>
                <a:effectLst/>
                <a:latin typeface="+mn-lt"/>
                <a:ea typeface="+mn-ea"/>
                <a:cs typeface="+mn-cs"/>
              </a:rPr>
              <a:t>polyubiquitinates</a:t>
            </a:r>
            <a:r>
              <a:rPr lang="pt-PT" sz="1200" b="0" i="0" kern="1200" dirty="0">
                <a:solidFill>
                  <a:schemeClr val="tx1"/>
                </a:solidFill>
                <a:effectLst/>
                <a:latin typeface="+mn-lt"/>
                <a:ea typeface="+mn-ea"/>
                <a:cs typeface="+mn-cs"/>
              </a:rPr>
              <a:t> CFTR [</a:t>
            </a:r>
            <a:r>
              <a:rPr lang="pt-PT" sz="1200" b="0" i="0" kern="1200" dirty="0">
                <a:solidFill>
                  <a:schemeClr val="tx1"/>
                </a:solidFill>
                <a:effectLst/>
                <a:latin typeface="+mn-lt"/>
                <a:ea typeface="+mn-ea"/>
                <a:cs typeface="+mn-cs"/>
                <a:hlinkClick r:id="rId4"/>
              </a:rPr>
              <a:t>227</a:t>
            </a:r>
            <a:r>
              <a:rPr lang="pt-PT" sz="1200" b="0" i="0" kern="1200" dirty="0">
                <a:solidFill>
                  <a:schemeClr val="tx1"/>
                </a:solidFill>
                <a:effectLst/>
                <a:latin typeface="+mn-lt"/>
                <a:ea typeface="+mn-ea"/>
                <a:cs typeface="+mn-cs"/>
              </a:rPr>
              <a:t>].</a:t>
            </a:r>
            <a:endParaRPr lang="pt-PT" dirty="0"/>
          </a:p>
        </p:txBody>
      </p:sp>
      <p:sp>
        <p:nvSpPr>
          <p:cNvPr id="4" name="Marcador de Posição do Número do Diapositivo 3"/>
          <p:cNvSpPr>
            <a:spLocks noGrp="1"/>
          </p:cNvSpPr>
          <p:nvPr>
            <p:ph type="sldNum" sz="quarter" idx="5"/>
          </p:nvPr>
        </p:nvSpPr>
        <p:spPr/>
        <p:txBody>
          <a:bodyPr/>
          <a:lstStyle/>
          <a:p>
            <a:fld id="{86B0665E-4C72-4E72-BECA-89F4DDD0A15A}" type="slidenum">
              <a:rPr lang="pt-PT" smtClean="0"/>
              <a:t>15</a:t>
            </a:fld>
            <a:endParaRPr lang="pt-PT"/>
          </a:p>
        </p:txBody>
      </p:sp>
    </p:spTree>
    <p:extLst>
      <p:ext uri="{BB962C8B-B14F-4D97-AF65-F5344CB8AC3E}">
        <p14:creationId xmlns:p14="http://schemas.microsoft.com/office/powerpoint/2010/main" val="3455055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11D75BDC-EF6D-4BDE-8B87-3F5355E1458A}" type="datetimeFigureOut">
              <a:rPr lang="pt-PT" smtClean="0"/>
              <a:t>13/11/2020</a:t>
            </a:fld>
            <a:endParaRPr lang="pt-PT"/>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pt-PT"/>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DC793F4A-AFCA-4AFF-B777-7893FB7F865E}" type="slidenum">
              <a:rPr lang="pt-PT" smtClean="0"/>
              <a:t>‹nº›</a:t>
            </a:fld>
            <a:endParaRPr lang="pt-PT"/>
          </a:p>
        </p:txBody>
      </p:sp>
    </p:spTree>
    <p:extLst>
      <p:ext uri="{BB962C8B-B14F-4D97-AF65-F5344CB8AC3E}">
        <p14:creationId xmlns:p14="http://schemas.microsoft.com/office/powerpoint/2010/main" val="653674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D75BDC-EF6D-4BDE-8B87-3F5355E1458A}" type="datetimeFigureOut">
              <a:rPr lang="pt-PT" smtClean="0"/>
              <a:t>13/11/2020</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DC793F4A-AFCA-4AFF-B777-7893FB7F865E}" type="slidenum">
              <a:rPr lang="pt-PT" smtClean="0"/>
              <a:t>‹nº›</a:t>
            </a:fld>
            <a:endParaRPr lang="pt-PT"/>
          </a:p>
        </p:txBody>
      </p:sp>
    </p:spTree>
    <p:extLst>
      <p:ext uri="{BB962C8B-B14F-4D97-AF65-F5344CB8AC3E}">
        <p14:creationId xmlns:p14="http://schemas.microsoft.com/office/powerpoint/2010/main" val="2383922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D75BDC-EF6D-4BDE-8B87-3F5355E1458A}" type="datetimeFigureOut">
              <a:rPr lang="pt-PT" smtClean="0"/>
              <a:t>13/11/2020</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DC793F4A-AFCA-4AFF-B777-7893FB7F865E}" type="slidenum">
              <a:rPr lang="pt-PT" smtClean="0"/>
              <a:t>‹nº›</a:t>
            </a:fld>
            <a:endParaRPr lang="pt-PT"/>
          </a:p>
        </p:txBody>
      </p:sp>
    </p:spTree>
    <p:extLst>
      <p:ext uri="{BB962C8B-B14F-4D97-AF65-F5344CB8AC3E}">
        <p14:creationId xmlns:p14="http://schemas.microsoft.com/office/powerpoint/2010/main" val="4096988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D75BDC-EF6D-4BDE-8B87-3F5355E1458A}" type="datetimeFigureOut">
              <a:rPr lang="pt-PT" smtClean="0"/>
              <a:t>13/11/2020</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DC793F4A-AFCA-4AFF-B777-7893FB7F865E}" type="slidenum">
              <a:rPr lang="pt-PT" smtClean="0"/>
              <a:t>‹nº›</a:t>
            </a:fld>
            <a:endParaRPr lang="pt-PT"/>
          </a:p>
        </p:txBody>
      </p:sp>
    </p:spTree>
    <p:extLst>
      <p:ext uri="{BB962C8B-B14F-4D97-AF65-F5344CB8AC3E}">
        <p14:creationId xmlns:p14="http://schemas.microsoft.com/office/powerpoint/2010/main" val="292265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D75BDC-EF6D-4BDE-8B87-3F5355E1458A}" type="datetimeFigureOut">
              <a:rPr lang="pt-PT" smtClean="0"/>
              <a:t>13/11/2020</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DC793F4A-AFCA-4AFF-B777-7893FB7F865E}" type="slidenum">
              <a:rPr lang="pt-PT" smtClean="0"/>
              <a:t>‹nº›</a:t>
            </a:fld>
            <a:endParaRPr lang="pt-PT"/>
          </a:p>
        </p:txBody>
      </p:sp>
    </p:spTree>
    <p:extLst>
      <p:ext uri="{BB962C8B-B14F-4D97-AF65-F5344CB8AC3E}">
        <p14:creationId xmlns:p14="http://schemas.microsoft.com/office/powerpoint/2010/main" val="1379222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D75BDC-EF6D-4BDE-8B87-3F5355E1458A}" type="datetimeFigureOut">
              <a:rPr lang="pt-PT" smtClean="0"/>
              <a:t>13/11/2020</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DC793F4A-AFCA-4AFF-B777-7893FB7F865E}" type="slidenum">
              <a:rPr lang="pt-PT" smtClean="0"/>
              <a:t>‹nº›</a:t>
            </a:fld>
            <a:endParaRPr lang="pt-PT"/>
          </a:p>
        </p:txBody>
      </p:sp>
    </p:spTree>
    <p:extLst>
      <p:ext uri="{BB962C8B-B14F-4D97-AF65-F5344CB8AC3E}">
        <p14:creationId xmlns:p14="http://schemas.microsoft.com/office/powerpoint/2010/main" val="1876828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D75BDC-EF6D-4BDE-8B87-3F5355E1458A}" type="datetimeFigureOut">
              <a:rPr lang="pt-PT" smtClean="0"/>
              <a:t>13/11/2020</a:t>
            </a:fld>
            <a:endParaRPr lang="pt-PT"/>
          </a:p>
        </p:txBody>
      </p:sp>
      <p:sp>
        <p:nvSpPr>
          <p:cNvPr id="8" name="Footer Placeholder 7"/>
          <p:cNvSpPr>
            <a:spLocks noGrp="1"/>
          </p:cNvSpPr>
          <p:nvPr>
            <p:ph type="ftr" sz="quarter" idx="11"/>
          </p:nvPr>
        </p:nvSpPr>
        <p:spPr/>
        <p:txBody>
          <a:bodyPr/>
          <a:lstStyle/>
          <a:p>
            <a:endParaRPr lang="pt-PT"/>
          </a:p>
        </p:txBody>
      </p:sp>
      <p:sp>
        <p:nvSpPr>
          <p:cNvPr id="9" name="Slide Number Placeholder 8"/>
          <p:cNvSpPr>
            <a:spLocks noGrp="1"/>
          </p:cNvSpPr>
          <p:nvPr>
            <p:ph type="sldNum" sz="quarter" idx="12"/>
          </p:nvPr>
        </p:nvSpPr>
        <p:spPr/>
        <p:txBody>
          <a:bodyPr/>
          <a:lstStyle/>
          <a:p>
            <a:fld id="{DC793F4A-AFCA-4AFF-B777-7893FB7F865E}" type="slidenum">
              <a:rPr lang="pt-PT" smtClean="0"/>
              <a:t>‹nº›</a:t>
            </a:fld>
            <a:endParaRPr lang="pt-PT"/>
          </a:p>
        </p:txBody>
      </p:sp>
    </p:spTree>
    <p:extLst>
      <p:ext uri="{BB962C8B-B14F-4D97-AF65-F5344CB8AC3E}">
        <p14:creationId xmlns:p14="http://schemas.microsoft.com/office/powerpoint/2010/main" val="1062927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D75BDC-EF6D-4BDE-8B87-3F5355E1458A}" type="datetimeFigureOut">
              <a:rPr lang="pt-PT" smtClean="0"/>
              <a:t>13/11/2020</a:t>
            </a:fld>
            <a:endParaRPr lang="pt-PT"/>
          </a:p>
        </p:txBody>
      </p:sp>
      <p:sp>
        <p:nvSpPr>
          <p:cNvPr id="4" name="Footer Placeholder 3"/>
          <p:cNvSpPr>
            <a:spLocks noGrp="1"/>
          </p:cNvSpPr>
          <p:nvPr>
            <p:ph type="ftr" sz="quarter" idx="11"/>
          </p:nvPr>
        </p:nvSpPr>
        <p:spPr/>
        <p:txBody>
          <a:bodyPr/>
          <a:lstStyle/>
          <a:p>
            <a:endParaRPr lang="pt-PT"/>
          </a:p>
        </p:txBody>
      </p:sp>
      <p:sp>
        <p:nvSpPr>
          <p:cNvPr id="5" name="Slide Number Placeholder 4"/>
          <p:cNvSpPr>
            <a:spLocks noGrp="1"/>
          </p:cNvSpPr>
          <p:nvPr>
            <p:ph type="sldNum" sz="quarter" idx="12"/>
          </p:nvPr>
        </p:nvSpPr>
        <p:spPr/>
        <p:txBody>
          <a:bodyPr/>
          <a:lstStyle/>
          <a:p>
            <a:fld id="{DC793F4A-AFCA-4AFF-B777-7893FB7F865E}" type="slidenum">
              <a:rPr lang="pt-PT" smtClean="0"/>
              <a:t>‹nº›</a:t>
            </a:fld>
            <a:endParaRPr lang="pt-PT"/>
          </a:p>
        </p:txBody>
      </p:sp>
    </p:spTree>
    <p:extLst>
      <p:ext uri="{BB962C8B-B14F-4D97-AF65-F5344CB8AC3E}">
        <p14:creationId xmlns:p14="http://schemas.microsoft.com/office/powerpoint/2010/main" val="4204275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D75BDC-EF6D-4BDE-8B87-3F5355E1458A}" type="datetimeFigureOut">
              <a:rPr lang="pt-PT" smtClean="0"/>
              <a:t>13/11/2020</a:t>
            </a:fld>
            <a:endParaRPr lang="pt-PT"/>
          </a:p>
        </p:txBody>
      </p:sp>
      <p:sp>
        <p:nvSpPr>
          <p:cNvPr id="3" name="Footer Placeholder 2"/>
          <p:cNvSpPr>
            <a:spLocks noGrp="1"/>
          </p:cNvSpPr>
          <p:nvPr>
            <p:ph type="ftr" sz="quarter" idx="11"/>
          </p:nvPr>
        </p:nvSpPr>
        <p:spPr/>
        <p:txBody>
          <a:bodyPr/>
          <a:lstStyle/>
          <a:p>
            <a:endParaRPr lang="pt-PT"/>
          </a:p>
        </p:txBody>
      </p:sp>
      <p:sp>
        <p:nvSpPr>
          <p:cNvPr id="4" name="Slide Number Placeholder 3"/>
          <p:cNvSpPr>
            <a:spLocks noGrp="1"/>
          </p:cNvSpPr>
          <p:nvPr>
            <p:ph type="sldNum" sz="quarter" idx="12"/>
          </p:nvPr>
        </p:nvSpPr>
        <p:spPr/>
        <p:txBody>
          <a:bodyPr/>
          <a:lstStyle/>
          <a:p>
            <a:fld id="{DC793F4A-AFCA-4AFF-B777-7893FB7F865E}" type="slidenum">
              <a:rPr lang="pt-PT" smtClean="0"/>
              <a:t>‹nº›</a:t>
            </a:fld>
            <a:endParaRPr lang="pt-PT"/>
          </a:p>
        </p:txBody>
      </p:sp>
    </p:spTree>
    <p:extLst>
      <p:ext uri="{BB962C8B-B14F-4D97-AF65-F5344CB8AC3E}">
        <p14:creationId xmlns:p14="http://schemas.microsoft.com/office/powerpoint/2010/main" val="519157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11D75BDC-EF6D-4BDE-8B87-3F5355E1458A}" type="datetimeFigureOut">
              <a:rPr lang="pt-PT" smtClean="0"/>
              <a:t>13/11/2020</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DC793F4A-AFCA-4AFF-B777-7893FB7F865E}" type="slidenum">
              <a:rPr lang="pt-PT" smtClean="0"/>
              <a:t>‹nº›</a:t>
            </a:fld>
            <a:endParaRPr lang="pt-PT"/>
          </a:p>
        </p:txBody>
      </p:sp>
    </p:spTree>
    <p:extLst>
      <p:ext uri="{BB962C8B-B14F-4D97-AF65-F5344CB8AC3E}">
        <p14:creationId xmlns:p14="http://schemas.microsoft.com/office/powerpoint/2010/main" val="2346925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11D75BDC-EF6D-4BDE-8B87-3F5355E1458A}" type="datetimeFigureOut">
              <a:rPr lang="pt-PT" smtClean="0"/>
              <a:t>13/11/2020</a:t>
            </a:fld>
            <a:endParaRPr lang="pt-PT"/>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DC793F4A-AFCA-4AFF-B777-7893FB7F865E}" type="slidenum">
              <a:rPr lang="pt-PT" smtClean="0"/>
              <a:t>‹nº›</a:t>
            </a:fld>
            <a:endParaRPr lang="pt-PT"/>
          </a:p>
        </p:txBody>
      </p:sp>
    </p:spTree>
    <p:extLst>
      <p:ext uri="{BB962C8B-B14F-4D97-AF65-F5344CB8AC3E}">
        <p14:creationId xmlns:p14="http://schemas.microsoft.com/office/powerpoint/2010/main" val="169694124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11D75BDC-EF6D-4BDE-8B87-3F5355E1458A}" type="datetimeFigureOut">
              <a:rPr lang="pt-PT" smtClean="0"/>
              <a:t>13/11/2020</a:t>
            </a:fld>
            <a:endParaRPr lang="pt-PT"/>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pt-PT"/>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DC793F4A-AFCA-4AFF-B777-7893FB7F865E}" type="slidenum">
              <a:rPr lang="pt-PT" smtClean="0"/>
              <a:t>‹nº›</a:t>
            </a:fld>
            <a:endParaRPr lang="pt-PT"/>
          </a:p>
        </p:txBody>
      </p:sp>
    </p:spTree>
    <p:extLst>
      <p:ext uri="{BB962C8B-B14F-4D97-AF65-F5344CB8AC3E}">
        <p14:creationId xmlns:p14="http://schemas.microsoft.com/office/powerpoint/2010/main" val="29222763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png"/><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FD84E-0677-47AF-8D74-8DE1D161D851}"/>
              </a:ext>
            </a:extLst>
          </p:cNvPr>
          <p:cNvSpPr>
            <a:spLocks noGrp="1"/>
          </p:cNvSpPr>
          <p:nvPr>
            <p:ph type="ctrTitle"/>
          </p:nvPr>
        </p:nvSpPr>
        <p:spPr/>
        <p:txBody>
          <a:bodyPr/>
          <a:lstStyle/>
          <a:p>
            <a:r>
              <a:rPr lang="en-US" sz="7200" dirty="0" err="1"/>
              <a:t>CyF</a:t>
            </a:r>
            <a:r>
              <a:rPr lang="en-US" sz="7200" dirty="0"/>
              <a:t>-MAP</a:t>
            </a:r>
            <a:br>
              <a:rPr lang="en-US" sz="7200" dirty="0"/>
            </a:br>
            <a:r>
              <a:rPr lang="en-US" sz="7200" dirty="0"/>
              <a:t>A pathway-based resource for Cystic Fibrosis</a:t>
            </a:r>
            <a:endParaRPr lang="pt-PT" sz="7200" dirty="0"/>
          </a:p>
        </p:txBody>
      </p:sp>
      <p:sp>
        <p:nvSpPr>
          <p:cNvPr id="3" name="Subtitle 2">
            <a:extLst>
              <a:ext uri="{FF2B5EF4-FFF2-40B4-BE49-F238E27FC236}">
                <a16:creationId xmlns:a16="http://schemas.microsoft.com/office/drawing/2014/main" id="{67CC6463-8388-4B93-B0FF-7406EB26A160}"/>
              </a:ext>
            </a:extLst>
          </p:cNvPr>
          <p:cNvSpPr>
            <a:spLocks noGrp="1"/>
          </p:cNvSpPr>
          <p:nvPr>
            <p:ph type="subTitle" idx="1"/>
          </p:nvPr>
        </p:nvSpPr>
        <p:spPr>
          <a:xfrm>
            <a:off x="640742" y="3366839"/>
            <a:ext cx="9228201" cy="1645920"/>
          </a:xfrm>
        </p:spPr>
        <p:txBody>
          <a:bodyPr>
            <a:normAutofit lnSpcReduction="10000"/>
          </a:bodyPr>
          <a:lstStyle/>
          <a:p>
            <a:endParaRPr lang="pt-PT" dirty="0">
              <a:solidFill>
                <a:schemeClr val="tx1"/>
              </a:solidFill>
            </a:endParaRPr>
          </a:p>
          <a:p>
            <a:endParaRPr lang="pt-PT" b="1" dirty="0">
              <a:solidFill>
                <a:schemeClr val="tx1"/>
              </a:solidFill>
            </a:endParaRPr>
          </a:p>
          <a:p>
            <a:pPr algn="r"/>
            <a:r>
              <a:rPr lang="pt-PT" b="1" dirty="0">
                <a:solidFill>
                  <a:schemeClr val="tx1"/>
                </a:solidFill>
              </a:rPr>
              <a:t>Catarina Pereira</a:t>
            </a:r>
          </a:p>
        </p:txBody>
      </p:sp>
      <p:pic>
        <p:nvPicPr>
          <p:cNvPr id="4" name="Picture 3">
            <a:extLst>
              <a:ext uri="{FF2B5EF4-FFF2-40B4-BE49-F238E27FC236}">
                <a16:creationId xmlns:a16="http://schemas.microsoft.com/office/drawing/2014/main" id="{F95A4F5B-4564-4D03-A97C-AB8942CBC1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9683" y="6215064"/>
            <a:ext cx="1616914" cy="582701"/>
          </a:xfrm>
          <a:prstGeom prst="rect">
            <a:avLst/>
          </a:prstGeom>
        </p:spPr>
      </p:pic>
      <p:pic>
        <p:nvPicPr>
          <p:cNvPr id="5" name="Picture 4" descr="Resultado de imagem para biosys phd program">
            <a:extLst>
              <a:ext uri="{FF2B5EF4-FFF2-40B4-BE49-F238E27FC236}">
                <a16:creationId xmlns:a16="http://schemas.microsoft.com/office/drawing/2014/main" id="{CBE13AF9-442B-4DCC-93DC-3B4A789DEA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39" y="5795254"/>
            <a:ext cx="1254007" cy="12540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sultado de imagem para Universidade de Lisboa">
            <a:extLst>
              <a:ext uri="{FF2B5EF4-FFF2-40B4-BE49-F238E27FC236}">
                <a16:creationId xmlns:a16="http://schemas.microsoft.com/office/drawing/2014/main" id="{B7B34025-7F08-44B8-8AA0-A677807A96A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39937" y="4581475"/>
            <a:ext cx="1375911" cy="23083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Resultado de imagem para faculdade ciencias">
            <a:extLst>
              <a:ext uri="{FF2B5EF4-FFF2-40B4-BE49-F238E27FC236}">
                <a16:creationId xmlns:a16="http://schemas.microsoft.com/office/drawing/2014/main" id="{CC386301-22CC-44C4-AAB8-94F7E7CBFC0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802" y="4783199"/>
            <a:ext cx="2830489" cy="14835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C6727A04-C88C-4353-98DA-2ED8A9E233E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28534" y="6301558"/>
            <a:ext cx="1649169" cy="437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Imagem relacionada">
            <a:extLst>
              <a:ext uri="{FF2B5EF4-FFF2-40B4-BE49-F238E27FC236}">
                <a16:creationId xmlns:a16="http://schemas.microsoft.com/office/drawing/2014/main" id="{AADA39F2-20F1-4C4D-A7BB-24E11939B2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22374" y="5619005"/>
            <a:ext cx="1383544" cy="12389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Resultado de imagem para eisbm">
            <a:extLst>
              <a:ext uri="{FF2B5EF4-FFF2-40B4-BE49-F238E27FC236}">
                <a16:creationId xmlns:a16="http://schemas.microsoft.com/office/drawing/2014/main" id="{70225704-5A33-406C-9040-77FF0E315062}"/>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1315"/>
          <a:stretch/>
        </p:blipFill>
        <p:spPr bwMode="auto">
          <a:xfrm>
            <a:off x="9805918" y="5619005"/>
            <a:ext cx="1076325" cy="1238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041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FCE14F-AB97-4EBA-9A93-B24CBCF770A5}"/>
              </a:ext>
            </a:extLst>
          </p:cNvPr>
          <p:cNvSpPr>
            <a:spLocks noGrp="1"/>
          </p:cNvSpPr>
          <p:nvPr>
            <p:ph type="title"/>
          </p:nvPr>
        </p:nvSpPr>
        <p:spPr>
          <a:xfrm>
            <a:off x="709612" y="-70030"/>
            <a:ext cx="10772775" cy="1658198"/>
          </a:xfrm>
        </p:spPr>
        <p:txBody>
          <a:bodyPr/>
          <a:lstStyle/>
          <a:p>
            <a:r>
              <a:rPr lang="pt-PT" dirty="0"/>
              <a:t>Diagram </a:t>
            </a:r>
            <a:r>
              <a:rPr lang="pt-PT" dirty="0" err="1"/>
              <a:t>building</a:t>
            </a:r>
            <a:endParaRPr lang="pt-PT" dirty="0"/>
          </a:p>
        </p:txBody>
      </p:sp>
      <p:sp>
        <p:nvSpPr>
          <p:cNvPr id="3" name="Marcador de Posição de Conteúdo 2">
            <a:extLst>
              <a:ext uri="{FF2B5EF4-FFF2-40B4-BE49-F238E27FC236}">
                <a16:creationId xmlns:a16="http://schemas.microsoft.com/office/drawing/2014/main" id="{E4CEA5B0-AF4A-4F76-B996-AE3BFC70D464}"/>
              </a:ext>
            </a:extLst>
          </p:cNvPr>
          <p:cNvSpPr>
            <a:spLocks noGrp="1"/>
          </p:cNvSpPr>
          <p:nvPr>
            <p:ph idx="1"/>
          </p:nvPr>
        </p:nvSpPr>
        <p:spPr>
          <a:xfrm>
            <a:off x="609600" y="1369007"/>
            <a:ext cx="11366628" cy="5465135"/>
          </a:xfrm>
        </p:spPr>
        <p:txBody>
          <a:bodyPr>
            <a:normAutofit/>
          </a:bodyPr>
          <a:lstStyle/>
          <a:p>
            <a:pPr>
              <a:lnSpc>
                <a:spcPct val="100000"/>
              </a:lnSpc>
            </a:pPr>
            <a:r>
              <a:rPr lang="en-US" sz="2800" dirty="0" err="1"/>
              <a:t>CyF</a:t>
            </a:r>
            <a:r>
              <a:rPr lang="en-US" sz="2800" dirty="0"/>
              <a:t>-MAP was built using </a:t>
            </a:r>
            <a:r>
              <a:rPr lang="en-US" sz="2800" dirty="0" err="1"/>
              <a:t>yEd</a:t>
            </a:r>
            <a:r>
              <a:rPr lang="en-US" sz="2800" dirty="0"/>
              <a:t> graph editor and the knowledge represented using the Systems Biology Graphical Notation (SBGN) standard.</a:t>
            </a:r>
          </a:p>
          <a:p>
            <a:endParaRPr lang="en-US" sz="2800" dirty="0"/>
          </a:p>
          <a:p>
            <a:r>
              <a:rPr lang="en-US" sz="2800" dirty="0"/>
              <a:t>AF allows to represent the flow of </a:t>
            </a:r>
          </a:p>
          <a:p>
            <a:pPr marL="0" indent="0">
              <a:buNone/>
            </a:pPr>
            <a:r>
              <a:rPr lang="en-US" sz="2800" dirty="0"/>
              <a:t>information in the presence of unknown </a:t>
            </a:r>
          </a:p>
          <a:p>
            <a:pPr marL="0" indent="0">
              <a:buNone/>
            </a:pPr>
            <a:r>
              <a:rPr lang="en-US" sz="2800" dirty="0"/>
              <a:t>specific mechanisms of how the influence </a:t>
            </a:r>
          </a:p>
          <a:p>
            <a:pPr marL="0" indent="0">
              <a:buNone/>
            </a:pPr>
            <a:r>
              <a:rPr lang="en-US" sz="2800" dirty="0"/>
              <a:t>occurs so the information may still be </a:t>
            </a:r>
          </a:p>
          <a:p>
            <a:pPr marL="0" indent="0">
              <a:buNone/>
            </a:pPr>
            <a:r>
              <a:rPr lang="en-US" sz="2800" dirty="0"/>
              <a:t>captured.</a:t>
            </a:r>
            <a:endParaRPr lang="pt-PT" sz="2800" dirty="0"/>
          </a:p>
        </p:txBody>
      </p:sp>
      <p:pic>
        <p:nvPicPr>
          <p:cNvPr id="4" name="Imagem 3">
            <a:extLst>
              <a:ext uri="{FF2B5EF4-FFF2-40B4-BE49-F238E27FC236}">
                <a16:creationId xmlns:a16="http://schemas.microsoft.com/office/drawing/2014/main" id="{A554E8EA-377E-4521-901E-EFE02B3321D4}"/>
              </a:ext>
            </a:extLst>
          </p:cNvPr>
          <p:cNvPicPr>
            <a:picLocks noChangeAspect="1"/>
          </p:cNvPicPr>
          <p:nvPr/>
        </p:nvPicPr>
        <p:blipFill>
          <a:blip r:embed="rId3"/>
          <a:stretch>
            <a:fillRect/>
          </a:stretch>
        </p:blipFill>
        <p:spPr>
          <a:xfrm>
            <a:off x="6884275" y="2726817"/>
            <a:ext cx="5091953" cy="3532094"/>
          </a:xfrm>
          <a:prstGeom prst="rect">
            <a:avLst/>
          </a:prstGeom>
        </p:spPr>
      </p:pic>
      <p:sp>
        <p:nvSpPr>
          <p:cNvPr id="6" name="CaixaDeTexto 5">
            <a:extLst>
              <a:ext uri="{FF2B5EF4-FFF2-40B4-BE49-F238E27FC236}">
                <a16:creationId xmlns:a16="http://schemas.microsoft.com/office/drawing/2014/main" id="{B297E337-06C7-415D-B9F6-08B7B134BD4C}"/>
              </a:ext>
            </a:extLst>
          </p:cNvPr>
          <p:cNvSpPr txBox="1"/>
          <p:nvPr/>
        </p:nvSpPr>
        <p:spPr>
          <a:xfrm>
            <a:off x="6789683" y="6361860"/>
            <a:ext cx="5402317" cy="369332"/>
          </a:xfrm>
          <a:prstGeom prst="rect">
            <a:avLst/>
          </a:prstGeom>
          <a:noFill/>
        </p:spPr>
        <p:txBody>
          <a:bodyPr wrap="square" rtlCol="0">
            <a:spAutoFit/>
          </a:bodyPr>
          <a:lstStyle/>
          <a:p>
            <a:r>
              <a:rPr lang="pt-PT" dirty="0"/>
              <a:t>SBGN </a:t>
            </a:r>
            <a:r>
              <a:rPr lang="pt-PT" dirty="0" err="1"/>
              <a:t>Notation</a:t>
            </a:r>
            <a:r>
              <a:rPr lang="pt-PT" dirty="0"/>
              <a:t> - </a:t>
            </a:r>
            <a:r>
              <a:rPr lang="pt-PT" dirty="0" err="1"/>
              <a:t>Adapted</a:t>
            </a:r>
            <a:r>
              <a:rPr lang="pt-PT" dirty="0"/>
              <a:t> </a:t>
            </a:r>
            <a:r>
              <a:rPr lang="pt-PT" dirty="0" err="1"/>
              <a:t>from</a:t>
            </a:r>
            <a:r>
              <a:rPr lang="pt-PT" dirty="0"/>
              <a:t> Nicolas </a:t>
            </a:r>
            <a:r>
              <a:rPr lang="pt-PT" dirty="0" err="1"/>
              <a:t>Le</a:t>
            </a:r>
            <a:r>
              <a:rPr lang="pt-PT" dirty="0"/>
              <a:t> </a:t>
            </a:r>
            <a:r>
              <a:rPr lang="pt-PT" dirty="0" err="1"/>
              <a:t>Novere</a:t>
            </a:r>
            <a:r>
              <a:rPr lang="pt-PT" dirty="0"/>
              <a:t> (2015).</a:t>
            </a:r>
          </a:p>
        </p:txBody>
      </p:sp>
    </p:spTree>
    <p:extLst>
      <p:ext uri="{BB962C8B-B14F-4D97-AF65-F5344CB8AC3E}">
        <p14:creationId xmlns:p14="http://schemas.microsoft.com/office/powerpoint/2010/main" val="196740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EAF07D-5CAE-475D-9A93-0D04D0118944}"/>
              </a:ext>
            </a:extLst>
          </p:cNvPr>
          <p:cNvSpPr>
            <a:spLocks noGrp="1"/>
          </p:cNvSpPr>
          <p:nvPr>
            <p:ph type="title"/>
          </p:nvPr>
        </p:nvSpPr>
        <p:spPr/>
        <p:txBody>
          <a:bodyPr/>
          <a:lstStyle/>
          <a:p>
            <a:r>
              <a:rPr lang="pt-PT" dirty="0" err="1"/>
              <a:t>CyF-Map</a:t>
            </a:r>
            <a:endParaRPr lang="pt-PT" dirty="0"/>
          </a:p>
        </p:txBody>
      </p:sp>
      <p:sp>
        <p:nvSpPr>
          <p:cNvPr id="3" name="Marcador de Posição de Conteúdo 2">
            <a:extLst>
              <a:ext uri="{FF2B5EF4-FFF2-40B4-BE49-F238E27FC236}">
                <a16:creationId xmlns:a16="http://schemas.microsoft.com/office/drawing/2014/main" id="{1EF6BEFB-778B-4331-BB62-AC62588A72AD}"/>
              </a:ext>
            </a:extLst>
          </p:cNvPr>
          <p:cNvSpPr>
            <a:spLocks noGrp="1"/>
          </p:cNvSpPr>
          <p:nvPr>
            <p:ph idx="1"/>
          </p:nvPr>
        </p:nvSpPr>
        <p:spPr>
          <a:xfrm>
            <a:off x="327963" y="2321238"/>
            <a:ext cx="5839936" cy="3766185"/>
          </a:xfrm>
        </p:spPr>
        <p:txBody>
          <a:bodyPr/>
          <a:lstStyle/>
          <a:p>
            <a:r>
              <a:rPr lang="en-US"/>
              <a:t>Content:</a:t>
            </a:r>
            <a:endParaRPr lang="en-US" dirty="0"/>
          </a:p>
          <a:p>
            <a:pPr>
              <a:buFont typeface="Courier New" panose="02070309020205020404" pitchFamily="49" charset="0"/>
              <a:buChar char="o"/>
            </a:pPr>
            <a:r>
              <a:rPr lang="en-US" dirty="0"/>
              <a:t>	CFTR synthesis and folding.</a:t>
            </a:r>
          </a:p>
          <a:p>
            <a:pPr>
              <a:buFont typeface="Courier New" panose="02070309020205020404" pitchFamily="49" charset="0"/>
              <a:buChar char="o"/>
            </a:pPr>
            <a:r>
              <a:rPr lang="en-US" dirty="0"/>
              <a:t>	Maintenance in the functional state.</a:t>
            </a:r>
          </a:p>
          <a:p>
            <a:pPr>
              <a:buFont typeface="Courier New" panose="02070309020205020404" pitchFamily="49" charset="0"/>
              <a:buChar char="o"/>
            </a:pPr>
            <a:r>
              <a:rPr lang="en-US" dirty="0"/>
              <a:t>	Transport.</a:t>
            </a:r>
          </a:p>
          <a:p>
            <a:pPr>
              <a:buFont typeface="Courier New" panose="02070309020205020404" pitchFamily="49" charset="0"/>
              <a:buChar char="o"/>
            </a:pPr>
            <a:r>
              <a:rPr lang="en-US" dirty="0"/>
              <a:t>	Degradation. </a:t>
            </a:r>
          </a:p>
          <a:p>
            <a:endParaRPr lang="pt-PT" dirty="0"/>
          </a:p>
        </p:txBody>
      </p:sp>
      <p:sp>
        <p:nvSpPr>
          <p:cNvPr id="10" name="Marcador de Posição de Conteúdo 2">
            <a:extLst>
              <a:ext uri="{FF2B5EF4-FFF2-40B4-BE49-F238E27FC236}">
                <a16:creationId xmlns:a16="http://schemas.microsoft.com/office/drawing/2014/main" id="{0823C278-8C9F-48AF-8F56-AB9D07410EB6}"/>
              </a:ext>
            </a:extLst>
          </p:cNvPr>
          <p:cNvSpPr txBox="1">
            <a:spLocks/>
          </p:cNvSpPr>
          <p:nvPr/>
        </p:nvSpPr>
        <p:spPr>
          <a:xfrm>
            <a:off x="5805996" y="2350961"/>
            <a:ext cx="6263195" cy="3766185"/>
          </a:xfrm>
          <a:prstGeom prst="rect">
            <a:avLst/>
          </a:prstGeom>
        </p:spPr>
        <p:txBody>
          <a:bodyPr vert="horz" lIns="91440" tIns="45720" rIns="91440" bIns="45720" rtlCol="0">
            <a:norm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r>
              <a:rPr lang="en-GB" dirty="0"/>
              <a:t>Presents different visualization levels:</a:t>
            </a:r>
            <a:endParaRPr lang="pt-PT" dirty="0"/>
          </a:p>
          <a:p>
            <a:pPr>
              <a:buFont typeface="Courier New" panose="02070309020205020404" pitchFamily="49" charset="0"/>
              <a:buChar char="o"/>
            </a:pPr>
            <a:r>
              <a:rPr lang="en-GB" dirty="0"/>
              <a:t>	System-level, where is possible to visualize the whole cell and analyse the main CFTR pathways.</a:t>
            </a:r>
            <a:endParaRPr lang="pt-PT" dirty="0"/>
          </a:p>
          <a:p>
            <a:pPr>
              <a:buFont typeface="Courier New" panose="02070309020205020404" pitchFamily="49" charset="0"/>
              <a:buChar char="o"/>
            </a:pPr>
            <a:r>
              <a:rPr lang="en-GB" dirty="0"/>
              <a:t>	Module level, modules that represent key CFTR-related processes.</a:t>
            </a:r>
            <a:endParaRPr lang="pt-PT" dirty="0"/>
          </a:p>
        </p:txBody>
      </p:sp>
    </p:spTree>
    <p:extLst>
      <p:ext uri="{BB962C8B-B14F-4D97-AF65-F5344CB8AC3E}">
        <p14:creationId xmlns:p14="http://schemas.microsoft.com/office/powerpoint/2010/main" val="237160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41AA9D-31C5-4A6B-B77E-F112CD05FAE6}"/>
              </a:ext>
            </a:extLst>
          </p:cNvPr>
          <p:cNvSpPr>
            <a:spLocks noGrp="1"/>
          </p:cNvSpPr>
          <p:nvPr>
            <p:ph type="title"/>
          </p:nvPr>
        </p:nvSpPr>
        <p:spPr>
          <a:xfrm>
            <a:off x="258833" y="-232675"/>
            <a:ext cx="10772775" cy="1658198"/>
          </a:xfrm>
        </p:spPr>
        <p:txBody>
          <a:bodyPr/>
          <a:lstStyle/>
          <a:p>
            <a:r>
              <a:rPr lang="pt-PT" b="0" dirty="0" err="1"/>
              <a:t>Map</a:t>
            </a:r>
            <a:r>
              <a:rPr lang="pt-PT" b="0" dirty="0"/>
              <a:t> </a:t>
            </a:r>
            <a:r>
              <a:rPr lang="pt-PT" b="0" dirty="0" err="1"/>
              <a:t>assembly</a:t>
            </a:r>
            <a:endParaRPr lang="pt-PT" dirty="0"/>
          </a:p>
        </p:txBody>
      </p:sp>
      <p:grpSp>
        <p:nvGrpSpPr>
          <p:cNvPr id="12" name="Agrupar 11">
            <a:extLst>
              <a:ext uri="{FF2B5EF4-FFF2-40B4-BE49-F238E27FC236}">
                <a16:creationId xmlns:a16="http://schemas.microsoft.com/office/drawing/2014/main" id="{F74C13F9-D187-413B-B97B-B70F8047E275}"/>
              </a:ext>
            </a:extLst>
          </p:cNvPr>
          <p:cNvGrpSpPr/>
          <p:nvPr/>
        </p:nvGrpSpPr>
        <p:grpSpPr>
          <a:xfrm>
            <a:off x="996554" y="2796751"/>
            <a:ext cx="5531591" cy="3361191"/>
            <a:chOff x="1668661" y="2918837"/>
            <a:chExt cx="4799116" cy="2901029"/>
          </a:xfrm>
        </p:grpSpPr>
        <p:sp>
          <p:nvSpPr>
            <p:cNvPr id="15" name="Seta: Para a Direita 14">
              <a:extLst>
                <a:ext uri="{FF2B5EF4-FFF2-40B4-BE49-F238E27FC236}">
                  <a16:creationId xmlns:a16="http://schemas.microsoft.com/office/drawing/2014/main" id="{B9E4BF92-7460-49CD-821B-3D0BC661754B}"/>
                </a:ext>
              </a:extLst>
            </p:cNvPr>
            <p:cNvSpPr/>
            <p:nvPr/>
          </p:nvSpPr>
          <p:spPr>
            <a:xfrm>
              <a:off x="5717931" y="2918837"/>
              <a:ext cx="749846" cy="803189"/>
            </a:xfrm>
            <a:prstGeom prst="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pt-PT" dirty="0"/>
            </a:p>
          </p:txBody>
        </p:sp>
        <p:sp>
          <p:nvSpPr>
            <p:cNvPr id="16" name="CaixaDeTexto 15">
              <a:extLst>
                <a:ext uri="{FF2B5EF4-FFF2-40B4-BE49-F238E27FC236}">
                  <a16:creationId xmlns:a16="http://schemas.microsoft.com/office/drawing/2014/main" id="{A183EA43-EF87-4CC5-81C7-FF884080C223}"/>
                </a:ext>
              </a:extLst>
            </p:cNvPr>
            <p:cNvSpPr txBox="1"/>
            <p:nvPr/>
          </p:nvSpPr>
          <p:spPr>
            <a:xfrm>
              <a:off x="1668661" y="5436452"/>
              <a:ext cx="964175" cy="369332"/>
            </a:xfrm>
            <a:prstGeom prst="rect">
              <a:avLst/>
            </a:prstGeom>
            <a:noFill/>
          </p:spPr>
          <p:txBody>
            <a:bodyPr wrap="none" rtlCol="0">
              <a:spAutoFit/>
            </a:bodyPr>
            <a:lstStyle/>
            <a:p>
              <a:r>
                <a:rPr lang="pt-PT" i="1" dirty="0" err="1"/>
                <a:t>wt</a:t>
              </a:r>
              <a:r>
                <a:rPr lang="pt-PT" dirty="0"/>
                <a:t>-CFTR</a:t>
              </a:r>
            </a:p>
          </p:txBody>
        </p:sp>
        <p:sp>
          <p:nvSpPr>
            <p:cNvPr id="17" name="CaixaDeTexto 16">
              <a:extLst>
                <a:ext uri="{FF2B5EF4-FFF2-40B4-BE49-F238E27FC236}">
                  <a16:creationId xmlns:a16="http://schemas.microsoft.com/office/drawing/2014/main" id="{AE241A71-5A33-49AD-9502-1E2A6C1BD716}"/>
                </a:ext>
              </a:extLst>
            </p:cNvPr>
            <p:cNvSpPr txBox="1"/>
            <p:nvPr/>
          </p:nvSpPr>
          <p:spPr>
            <a:xfrm>
              <a:off x="3850791" y="5450534"/>
              <a:ext cx="1468672" cy="369332"/>
            </a:xfrm>
            <a:prstGeom prst="rect">
              <a:avLst/>
            </a:prstGeom>
            <a:noFill/>
          </p:spPr>
          <p:txBody>
            <a:bodyPr wrap="none" rtlCol="0">
              <a:spAutoFit/>
            </a:bodyPr>
            <a:lstStyle/>
            <a:p>
              <a:r>
                <a:rPr lang="pt-PT" dirty="0"/>
                <a:t>F508del-CFTR</a:t>
              </a:r>
            </a:p>
          </p:txBody>
        </p:sp>
      </p:grpSp>
      <p:sp>
        <p:nvSpPr>
          <p:cNvPr id="18" name="CaixaDeTexto 17">
            <a:extLst>
              <a:ext uri="{FF2B5EF4-FFF2-40B4-BE49-F238E27FC236}">
                <a16:creationId xmlns:a16="http://schemas.microsoft.com/office/drawing/2014/main" id="{9029EE76-55D0-4B80-A6EB-2A2755B1D789}"/>
              </a:ext>
            </a:extLst>
          </p:cNvPr>
          <p:cNvSpPr txBox="1"/>
          <p:nvPr/>
        </p:nvSpPr>
        <p:spPr>
          <a:xfrm>
            <a:off x="954089" y="6047605"/>
            <a:ext cx="1186543" cy="646331"/>
          </a:xfrm>
          <a:prstGeom prst="rect">
            <a:avLst/>
          </a:prstGeom>
          <a:noFill/>
        </p:spPr>
        <p:txBody>
          <a:bodyPr wrap="none" rtlCol="0">
            <a:spAutoFit/>
          </a:bodyPr>
          <a:lstStyle/>
          <a:p>
            <a:r>
              <a:rPr lang="pt-PT" dirty="0"/>
              <a:t>Nodes 437</a:t>
            </a:r>
          </a:p>
          <a:p>
            <a:r>
              <a:rPr lang="pt-PT" dirty="0" err="1"/>
              <a:t>Edges</a:t>
            </a:r>
            <a:r>
              <a:rPr lang="pt-PT" dirty="0"/>
              <a:t> 309</a:t>
            </a:r>
          </a:p>
        </p:txBody>
      </p:sp>
      <p:sp>
        <p:nvSpPr>
          <p:cNvPr id="19" name="CaixaDeTexto 18">
            <a:extLst>
              <a:ext uri="{FF2B5EF4-FFF2-40B4-BE49-F238E27FC236}">
                <a16:creationId xmlns:a16="http://schemas.microsoft.com/office/drawing/2014/main" id="{C5E245F7-7618-4C0F-97CA-5D2BF34557F7}"/>
              </a:ext>
            </a:extLst>
          </p:cNvPr>
          <p:cNvSpPr txBox="1"/>
          <p:nvPr/>
        </p:nvSpPr>
        <p:spPr>
          <a:xfrm>
            <a:off x="3634074" y="6039292"/>
            <a:ext cx="1186543" cy="646331"/>
          </a:xfrm>
          <a:prstGeom prst="rect">
            <a:avLst/>
          </a:prstGeom>
          <a:noFill/>
        </p:spPr>
        <p:txBody>
          <a:bodyPr wrap="none" rtlCol="0">
            <a:spAutoFit/>
          </a:bodyPr>
          <a:lstStyle/>
          <a:p>
            <a:r>
              <a:rPr lang="pt-PT" dirty="0"/>
              <a:t>Nodes 228</a:t>
            </a:r>
          </a:p>
          <a:p>
            <a:r>
              <a:rPr lang="pt-PT" dirty="0" err="1"/>
              <a:t>Edges</a:t>
            </a:r>
            <a:r>
              <a:rPr lang="pt-PT" dirty="0"/>
              <a:t> 144</a:t>
            </a:r>
          </a:p>
        </p:txBody>
      </p:sp>
      <p:pic>
        <p:nvPicPr>
          <p:cNvPr id="21" name="Imagem 20">
            <a:extLst>
              <a:ext uri="{FF2B5EF4-FFF2-40B4-BE49-F238E27FC236}">
                <a16:creationId xmlns:a16="http://schemas.microsoft.com/office/drawing/2014/main" id="{6C8CBDC2-B3F0-4882-A9E0-6CAD5C1ADA83}"/>
              </a:ext>
            </a:extLst>
          </p:cNvPr>
          <p:cNvPicPr>
            <a:picLocks noChangeAspect="1"/>
          </p:cNvPicPr>
          <p:nvPr/>
        </p:nvPicPr>
        <p:blipFill>
          <a:blip r:embed="rId3"/>
          <a:stretch>
            <a:fillRect/>
          </a:stretch>
        </p:blipFill>
        <p:spPr>
          <a:xfrm>
            <a:off x="285464" y="1111657"/>
            <a:ext cx="5248552" cy="4634686"/>
          </a:xfrm>
          <a:prstGeom prst="rect">
            <a:avLst/>
          </a:prstGeom>
        </p:spPr>
      </p:pic>
      <p:pic>
        <p:nvPicPr>
          <p:cNvPr id="3" name="Imagem 2">
            <a:extLst>
              <a:ext uri="{FF2B5EF4-FFF2-40B4-BE49-F238E27FC236}">
                <a16:creationId xmlns:a16="http://schemas.microsoft.com/office/drawing/2014/main" id="{BEEE0A52-9FD2-43CF-AFC1-D9034241E85A}"/>
              </a:ext>
            </a:extLst>
          </p:cNvPr>
          <p:cNvPicPr>
            <a:picLocks noChangeAspect="1"/>
          </p:cNvPicPr>
          <p:nvPr/>
        </p:nvPicPr>
        <p:blipFill>
          <a:blip r:embed="rId4"/>
          <a:stretch>
            <a:fillRect/>
          </a:stretch>
        </p:blipFill>
        <p:spPr>
          <a:xfrm>
            <a:off x="6245106" y="1276018"/>
            <a:ext cx="5688061" cy="4651651"/>
          </a:xfrm>
          <a:prstGeom prst="rect">
            <a:avLst/>
          </a:prstGeom>
        </p:spPr>
      </p:pic>
    </p:spTree>
    <p:extLst>
      <p:ext uri="{BB962C8B-B14F-4D97-AF65-F5344CB8AC3E}">
        <p14:creationId xmlns:p14="http://schemas.microsoft.com/office/powerpoint/2010/main" val="1850012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AD6FF8F7-A161-4E36-AB12-2B94C063B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238" y="0"/>
            <a:ext cx="10475523" cy="6858000"/>
          </a:xfrm>
          <a:prstGeom prst="rect">
            <a:avLst/>
          </a:prstGeom>
        </p:spPr>
      </p:pic>
      <p:sp>
        <p:nvSpPr>
          <p:cNvPr id="5" name="CaixaDeTexto 4">
            <a:extLst>
              <a:ext uri="{FF2B5EF4-FFF2-40B4-BE49-F238E27FC236}">
                <a16:creationId xmlns:a16="http://schemas.microsoft.com/office/drawing/2014/main" id="{7E8203A6-C303-4943-986E-70D59D365DD6}"/>
              </a:ext>
            </a:extLst>
          </p:cNvPr>
          <p:cNvSpPr txBox="1"/>
          <p:nvPr/>
        </p:nvSpPr>
        <p:spPr>
          <a:xfrm>
            <a:off x="7657963" y="4017561"/>
            <a:ext cx="1919628" cy="707886"/>
          </a:xfrm>
          <a:prstGeom prst="rect">
            <a:avLst/>
          </a:prstGeom>
          <a:noFill/>
        </p:spPr>
        <p:txBody>
          <a:bodyPr wrap="none" rtlCol="0">
            <a:spAutoFit/>
          </a:bodyPr>
          <a:lstStyle/>
          <a:p>
            <a:r>
              <a:rPr lang="pt-PT" sz="4000" i="1" dirty="0" err="1"/>
              <a:t>wt</a:t>
            </a:r>
            <a:r>
              <a:rPr lang="pt-PT" sz="4000" dirty="0"/>
              <a:t>-CFTR</a:t>
            </a:r>
          </a:p>
        </p:txBody>
      </p:sp>
      <p:sp>
        <p:nvSpPr>
          <p:cNvPr id="6" name="Retângulo 5">
            <a:extLst>
              <a:ext uri="{FF2B5EF4-FFF2-40B4-BE49-F238E27FC236}">
                <a16:creationId xmlns:a16="http://schemas.microsoft.com/office/drawing/2014/main" id="{76F49851-09C4-44AE-8413-5B169003D14C}"/>
              </a:ext>
            </a:extLst>
          </p:cNvPr>
          <p:cNvSpPr/>
          <p:nvPr/>
        </p:nvSpPr>
        <p:spPr>
          <a:xfrm>
            <a:off x="0" y="6334780"/>
            <a:ext cx="12192000" cy="523220"/>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lvl="1" algn="ctr"/>
            <a:r>
              <a:rPr lang="en-GB" sz="2800" dirty="0">
                <a:solidFill>
                  <a:schemeClr val="bg1"/>
                </a:solidFill>
              </a:rPr>
              <a:t>Follow CFTR pathways.</a:t>
            </a:r>
            <a:endParaRPr lang="pt-PT" sz="2800" dirty="0">
              <a:solidFill>
                <a:schemeClr val="bg1"/>
              </a:solidFill>
            </a:endParaRPr>
          </a:p>
        </p:txBody>
      </p:sp>
    </p:spTree>
    <p:extLst>
      <p:ext uri="{BB962C8B-B14F-4D97-AF65-F5344CB8AC3E}">
        <p14:creationId xmlns:p14="http://schemas.microsoft.com/office/powerpoint/2010/main" val="387759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7E8203A6-C303-4943-986E-70D59D365DD6}"/>
              </a:ext>
            </a:extLst>
          </p:cNvPr>
          <p:cNvSpPr txBox="1"/>
          <p:nvPr/>
        </p:nvSpPr>
        <p:spPr>
          <a:xfrm>
            <a:off x="6943815" y="3851695"/>
            <a:ext cx="3036409" cy="707886"/>
          </a:xfrm>
          <a:prstGeom prst="rect">
            <a:avLst/>
          </a:prstGeom>
          <a:noFill/>
        </p:spPr>
        <p:txBody>
          <a:bodyPr wrap="none" rtlCol="0">
            <a:spAutoFit/>
          </a:bodyPr>
          <a:lstStyle/>
          <a:p>
            <a:r>
              <a:rPr lang="pt-PT" sz="4000" b="1" dirty="0"/>
              <a:t>F508del-CFTR</a:t>
            </a:r>
          </a:p>
        </p:txBody>
      </p:sp>
      <p:pic>
        <p:nvPicPr>
          <p:cNvPr id="2" name="Imagem 1">
            <a:extLst>
              <a:ext uri="{FF2B5EF4-FFF2-40B4-BE49-F238E27FC236}">
                <a16:creationId xmlns:a16="http://schemas.microsoft.com/office/drawing/2014/main" id="{1E5FECED-B76A-49EF-8170-0AC0CEE1B7D1}"/>
              </a:ext>
            </a:extLst>
          </p:cNvPr>
          <p:cNvPicPr>
            <a:picLocks noChangeAspect="1"/>
          </p:cNvPicPr>
          <p:nvPr/>
        </p:nvPicPr>
        <p:blipFill>
          <a:blip r:embed="rId2"/>
          <a:stretch>
            <a:fillRect/>
          </a:stretch>
        </p:blipFill>
        <p:spPr>
          <a:xfrm>
            <a:off x="834188" y="0"/>
            <a:ext cx="5731703" cy="6858000"/>
          </a:xfrm>
          <a:prstGeom prst="rect">
            <a:avLst/>
          </a:prstGeom>
        </p:spPr>
      </p:pic>
      <p:sp>
        <p:nvSpPr>
          <p:cNvPr id="6" name="Retângulo 5">
            <a:extLst>
              <a:ext uri="{FF2B5EF4-FFF2-40B4-BE49-F238E27FC236}">
                <a16:creationId xmlns:a16="http://schemas.microsoft.com/office/drawing/2014/main" id="{01DC1623-070A-4F41-9EEE-E70E2DEC6754}"/>
              </a:ext>
            </a:extLst>
          </p:cNvPr>
          <p:cNvSpPr/>
          <p:nvPr/>
        </p:nvSpPr>
        <p:spPr>
          <a:xfrm>
            <a:off x="0" y="6334780"/>
            <a:ext cx="12192000" cy="523220"/>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en-GB" sz="2800" dirty="0">
                <a:solidFill>
                  <a:schemeClr val="bg1"/>
                </a:solidFill>
              </a:rPr>
              <a:t>Subcellular localization for interactions </a:t>
            </a:r>
            <a:endParaRPr lang="pt-PT" sz="2800" dirty="0">
              <a:solidFill>
                <a:schemeClr val="bg1"/>
              </a:solidFill>
            </a:endParaRPr>
          </a:p>
        </p:txBody>
      </p:sp>
    </p:spTree>
    <p:extLst>
      <p:ext uri="{BB962C8B-B14F-4D97-AF65-F5344CB8AC3E}">
        <p14:creationId xmlns:p14="http://schemas.microsoft.com/office/powerpoint/2010/main" val="154636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69A162AE-7C76-442D-B171-762A3E9D99FA}"/>
              </a:ext>
            </a:extLst>
          </p:cNvPr>
          <p:cNvPicPr>
            <a:picLocks noChangeAspect="1"/>
          </p:cNvPicPr>
          <p:nvPr/>
        </p:nvPicPr>
        <p:blipFill>
          <a:blip r:embed="rId3"/>
          <a:stretch>
            <a:fillRect/>
          </a:stretch>
        </p:blipFill>
        <p:spPr>
          <a:xfrm>
            <a:off x="10205919" y="269110"/>
            <a:ext cx="3451319" cy="2822461"/>
          </a:xfrm>
          <a:prstGeom prst="rect">
            <a:avLst/>
          </a:prstGeom>
        </p:spPr>
      </p:pic>
      <p:sp>
        <p:nvSpPr>
          <p:cNvPr id="10" name="Oval 9">
            <a:extLst>
              <a:ext uri="{FF2B5EF4-FFF2-40B4-BE49-F238E27FC236}">
                <a16:creationId xmlns:a16="http://schemas.microsoft.com/office/drawing/2014/main" id="{776845BE-DA97-4B97-9996-9DCF001C74DA}"/>
              </a:ext>
            </a:extLst>
          </p:cNvPr>
          <p:cNvSpPr/>
          <p:nvPr/>
        </p:nvSpPr>
        <p:spPr>
          <a:xfrm>
            <a:off x="10078598" y="1982331"/>
            <a:ext cx="725214" cy="441435"/>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4" name="Imagem 3">
            <a:extLst>
              <a:ext uri="{FF2B5EF4-FFF2-40B4-BE49-F238E27FC236}">
                <a16:creationId xmlns:a16="http://schemas.microsoft.com/office/drawing/2014/main" id="{A8819B1B-815B-40C9-8EE6-46B83BD025F0}"/>
              </a:ext>
            </a:extLst>
          </p:cNvPr>
          <p:cNvPicPr>
            <a:picLocks noChangeAspect="1"/>
          </p:cNvPicPr>
          <p:nvPr/>
        </p:nvPicPr>
        <p:blipFill>
          <a:blip r:embed="rId4"/>
          <a:stretch>
            <a:fillRect/>
          </a:stretch>
        </p:blipFill>
        <p:spPr>
          <a:xfrm>
            <a:off x="0" y="-2"/>
            <a:ext cx="5717658" cy="6858000"/>
          </a:xfrm>
          <a:prstGeom prst="rect">
            <a:avLst/>
          </a:prstGeom>
        </p:spPr>
      </p:pic>
      <p:pic>
        <p:nvPicPr>
          <p:cNvPr id="7" name="Imagem 6">
            <a:extLst>
              <a:ext uri="{FF2B5EF4-FFF2-40B4-BE49-F238E27FC236}">
                <a16:creationId xmlns:a16="http://schemas.microsoft.com/office/drawing/2014/main" id="{44E3509B-CADD-494C-9926-9576CECFE56D}"/>
              </a:ext>
            </a:extLst>
          </p:cNvPr>
          <p:cNvPicPr>
            <a:picLocks noChangeAspect="1"/>
          </p:cNvPicPr>
          <p:nvPr/>
        </p:nvPicPr>
        <p:blipFill>
          <a:blip r:embed="rId5"/>
          <a:stretch>
            <a:fillRect/>
          </a:stretch>
        </p:blipFill>
        <p:spPr>
          <a:xfrm>
            <a:off x="5706169" y="-2"/>
            <a:ext cx="4372429" cy="6858000"/>
          </a:xfrm>
          <a:prstGeom prst="rect">
            <a:avLst/>
          </a:prstGeom>
        </p:spPr>
      </p:pic>
      <p:sp>
        <p:nvSpPr>
          <p:cNvPr id="13" name="Título 1">
            <a:extLst>
              <a:ext uri="{FF2B5EF4-FFF2-40B4-BE49-F238E27FC236}">
                <a16:creationId xmlns:a16="http://schemas.microsoft.com/office/drawing/2014/main" id="{9FF6823C-5E8B-4B96-A431-A77FCD405BB8}"/>
              </a:ext>
            </a:extLst>
          </p:cNvPr>
          <p:cNvSpPr>
            <a:spLocks noGrp="1"/>
          </p:cNvSpPr>
          <p:nvPr>
            <p:ph type="title"/>
          </p:nvPr>
        </p:nvSpPr>
        <p:spPr>
          <a:xfrm>
            <a:off x="6605286" y="6087610"/>
            <a:ext cx="3291068" cy="637282"/>
          </a:xfrm>
        </p:spPr>
        <p:txBody>
          <a:bodyPr>
            <a:normAutofit fontScale="90000"/>
          </a:bodyPr>
          <a:lstStyle/>
          <a:p>
            <a:r>
              <a:rPr lang="pt-PT" b="0" dirty="0"/>
              <a:t>CFTR </a:t>
            </a:r>
            <a:r>
              <a:rPr lang="pt-PT" b="0" dirty="0" err="1"/>
              <a:t>Folding</a:t>
            </a:r>
            <a:endParaRPr lang="pt-PT" dirty="0"/>
          </a:p>
        </p:txBody>
      </p:sp>
      <p:pic>
        <p:nvPicPr>
          <p:cNvPr id="12" name="Imagem 11">
            <a:extLst>
              <a:ext uri="{FF2B5EF4-FFF2-40B4-BE49-F238E27FC236}">
                <a16:creationId xmlns:a16="http://schemas.microsoft.com/office/drawing/2014/main" id="{9BF719A0-F4FD-43FD-8535-7A9896FDF811}"/>
              </a:ext>
            </a:extLst>
          </p:cNvPr>
          <p:cNvPicPr>
            <a:picLocks noChangeAspect="1"/>
          </p:cNvPicPr>
          <p:nvPr/>
        </p:nvPicPr>
        <p:blipFill>
          <a:blip r:embed="rId6"/>
          <a:stretch>
            <a:fillRect/>
          </a:stretch>
        </p:blipFill>
        <p:spPr>
          <a:xfrm>
            <a:off x="9868750" y="3833908"/>
            <a:ext cx="2253301" cy="2953954"/>
          </a:xfrm>
          <a:prstGeom prst="rect">
            <a:avLst/>
          </a:prstGeom>
        </p:spPr>
      </p:pic>
      <p:sp>
        <p:nvSpPr>
          <p:cNvPr id="11" name="Retângulo 10">
            <a:extLst>
              <a:ext uri="{FF2B5EF4-FFF2-40B4-BE49-F238E27FC236}">
                <a16:creationId xmlns:a16="http://schemas.microsoft.com/office/drawing/2014/main" id="{0527BD7A-A7E2-41C4-8D4E-13CC9E85A9A4}"/>
              </a:ext>
            </a:extLst>
          </p:cNvPr>
          <p:cNvSpPr/>
          <p:nvPr/>
        </p:nvSpPr>
        <p:spPr>
          <a:xfrm>
            <a:off x="0" y="6396335"/>
            <a:ext cx="12192000" cy="461665"/>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en-GB" sz="2400" dirty="0">
                <a:solidFill>
                  <a:schemeClr val="bg1"/>
                </a:solidFill>
              </a:rPr>
              <a:t>Interpret differences between </a:t>
            </a:r>
            <a:r>
              <a:rPr lang="en-GB" sz="2400" i="1" dirty="0" err="1">
                <a:solidFill>
                  <a:schemeClr val="bg1"/>
                </a:solidFill>
              </a:rPr>
              <a:t>wt</a:t>
            </a:r>
            <a:r>
              <a:rPr lang="en-GB" sz="2400" i="1" dirty="0">
                <a:solidFill>
                  <a:schemeClr val="bg1"/>
                </a:solidFill>
              </a:rPr>
              <a:t>-</a:t>
            </a:r>
            <a:r>
              <a:rPr lang="en-GB" sz="2400" dirty="0">
                <a:solidFill>
                  <a:schemeClr val="bg1"/>
                </a:solidFill>
              </a:rPr>
              <a:t>CFTR and F508del-CFTR</a:t>
            </a:r>
            <a:endParaRPr lang="pt-PT" sz="2400" dirty="0">
              <a:solidFill>
                <a:schemeClr val="bg1"/>
              </a:solidFill>
            </a:endParaRPr>
          </a:p>
        </p:txBody>
      </p:sp>
    </p:spTree>
    <p:extLst>
      <p:ext uri="{BB962C8B-B14F-4D97-AF65-F5344CB8AC3E}">
        <p14:creationId xmlns:p14="http://schemas.microsoft.com/office/powerpoint/2010/main" val="48400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B51665-1A1D-495F-88A7-4342A6B761E8}"/>
              </a:ext>
            </a:extLst>
          </p:cNvPr>
          <p:cNvSpPr>
            <a:spLocks noGrp="1"/>
          </p:cNvSpPr>
          <p:nvPr>
            <p:ph type="title"/>
          </p:nvPr>
        </p:nvSpPr>
        <p:spPr>
          <a:xfrm>
            <a:off x="479671" y="0"/>
            <a:ext cx="10772775" cy="1658198"/>
          </a:xfrm>
        </p:spPr>
        <p:txBody>
          <a:bodyPr/>
          <a:lstStyle/>
          <a:p>
            <a:r>
              <a:rPr lang="pt-PT" dirty="0"/>
              <a:t>F508del-CFTR</a:t>
            </a:r>
          </a:p>
        </p:txBody>
      </p:sp>
      <p:sp>
        <p:nvSpPr>
          <p:cNvPr id="3" name="Marcador de Posição de Conteúdo 2">
            <a:extLst>
              <a:ext uri="{FF2B5EF4-FFF2-40B4-BE49-F238E27FC236}">
                <a16:creationId xmlns:a16="http://schemas.microsoft.com/office/drawing/2014/main" id="{419DD90E-F75E-4A1B-82B7-A5DCFFD98AB7}"/>
              </a:ext>
            </a:extLst>
          </p:cNvPr>
          <p:cNvSpPr>
            <a:spLocks noGrp="1"/>
          </p:cNvSpPr>
          <p:nvPr>
            <p:ph idx="1"/>
          </p:nvPr>
        </p:nvSpPr>
        <p:spPr>
          <a:xfrm>
            <a:off x="335664" y="1437694"/>
            <a:ext cx="6458675" cy="4754565"/>
          </a:xfrm>
        </p:spPr>
        <p:txBody>
          <a:bodyPr>
            <a:normAutofit/>
          </a:bodyPr>
          <a:lstStyle/>
          <a:p>
            <a:pPr algn="just"/>
            <a:r>
              <a:rPr lang="en-US" dirty="0"/>
              <a:t>The proteins highlighted in yellow : </a:t>
            </a:r>
          </a:p>
          <a:p>
            <a:pPr lvl="1" algn="just">
              <a:buFont typeface="Arial" panose="020B0604020202020204" pitchFamily="34" charset="0"/>
              <a:buChar char="•"/>
            </a:pPr>
            <a:r>
              <a:rPr lang="en-US" dirty="0">
                <a:solidFill>
                  <a:srgbClr val="000000"/>
                </a:solidFill>
              </a:rPr>
              <a:t>New proteins that interact specifically with F508del-CFTR.</a:t>
            </a:r>
          </a:p>
          <a:p>
            <a:pPr lvl="1" algn="just">
              <a:buFont typeface="Arial" panose="020B0604020202020204" pitchFamily="34" charset="0"/>
              <a:buChar char="•"/>
            </a:pPr>
            <a:r>
              <a:rPr lang="en-US" dirty="0">
                <a:solidFill>
                  <a:srgbClr val="000000"/>
                </a:solidFill>
              </a:rPr>
              <a:t>Proteins interact in a different location that normally would be found interacting.</a:t>
            </a:r>
            <a:endParaRPr lang="pt-PT" dirty="0">
              <a:solidFill>
                <a:srgbClr val="000000"/>
              </a:solidFill>
            </a:endParaRPr>
          </a:p>
        </p:txBody>
      </p:sp>
      <p:pic>
        <p:nvPicPr>
          <p:cNvPr id="5" name="Imagem 4">
            <a:extLst>
              <a:ext uri="{FF2B5EF4-FFF2-40B4-BE49-F238E27FC236}">
                <a16:creationId xmlns:a16="http://schemas.microsoft.com/office/drawing/2014/main" id="{6FD23EEF-1425-44FE-B5B4-F456B69A0A0F}"/>
              </a:ext>
            </a:extLst>
          </p:cNvPr>
          <p:cNvPicPr>
            <a:picLocks noChangeAspect="1"/>
          </p:cNvPicPr>
          <p:nvPr/>
        </p:nvPicPr>
        <p:blipFill>
          <a:blip r:embed="rId3"/>
          <a:stretch>
            <a:fillRect/>
          </a:stretch>
        </p:blipFill>
        <p:spPr>
          <a:xfrm>
            <a:off x="7267575" y="138222"/>
            <a:ext cx="4924425" cy="6534150"/>
          </a:xfrm>
          <a:prstGeom prst="rect">
            <a:avLst/>
          </a:prstGeom>
        </p:spPr>
      </p:pic>
      <p:pic>
        <p:nvPicPr>
          <p:cNvPr id="6" name="Imagem 5">
            <a:extLst>
              <a:ext uri="{FF2B5EF4-FFF2-40B4-BE49-F238E27FC236}">
                <a16:creationId xmlns:a16="http://schemas.microsoft.com/office/drawing/2014/main" id="{F70226DB-6541-4C5F-B0A8-A0D1F1F4953C}"/>
              </a:ext>
            </a:extLst>
          </p:cNvPr>
          <p:cNvPicPr>
            <a:picLocks noChangeAspect="1"/>
          </p:cNvPicPr>
          <p:nvPr/>
        </p:nvPicPr>
        <p:blipFill>
          <a:blip r:embed="rId4"/>
          <a:stretch>
            <a:fillRect/>
          </a:stretch>
        </p:blipFill>
        <p:spPr>
          <a:xfrm>
            <a:off x="4369323" y="3905562"/>
            <a:ext cx="2425016" cy="2814216"/>
          </a:xfrm>
          <a:prstGeom prst="rect">
            <a:avLst/>
          </a:prstGeom>
        </p:spPr>
      </p:pic>
      <p:pic>
        <p:nvPicPr>
          <p:cNvPr id="7" name="Imagem 6">
            <a:extLst>
              <a:ext uri="{FF2B5EF4-FFF2-40B4-BE49-F238E27FC236}">
                <a16:creationId xmlns:a16="http://schemas.microsoft.com/office/drawing/2014/main" id="{758D7765-94F3-4A22-BC30-CDC7A6097920}"/>
              </a:ext>
            </a:extLst>
          </p:cNvPr>
          <p:cNvPicPr>
            <a:picLocks noChangeAspect="1"/>
          </p:cNvPicPr>
          <p:nvPr/>
        </p:nvPicPr>
        <p:blipFill>
          <a:blip r:embed="rId5"/>
          <a:stretch>
            <a:fillRect/>
          </a:stretch>
        </p:blipFill>
        <p:spPr>
          <a:xfrm>
            <a:off x="289595" y="3718419"/>
            <a:ext cx="3584028" cy="2953953"/>
          </a:xfrm>
          <a:prstGeom prst="rect">
            <a:avLst/>
          </a:prstGeom>
        </p:spPr>
      </p:pic>
      <p:sp>
        <p:nvSpPr>
          <p:cNvPr id="8" name="Oval 7">
            <a:extLst>
              <a:ext uri="{FF2B5EF4-FFF2-40B4-BE49-F238E27FC236}">
                <a16:creationId xmlns:a16="http://schemas.microsoft.com/office/drawing/2014/main" id="{F70B4526-D71F-4A20-B9F0-5578A4DA75B4}"/>
              </a:ext>
            </a:extLst>
          </p:cNvPr>
          <p:cNvSpPr/>
          <p:nvPr/>
        </p:nvSpPr>
        <p:spPr>
          <a:xfrm>
            <a:off x="2745825" y="4504025"/>
            <a:ext cx="909611" cy="441435"/>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407790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7CC974-C785-4C28-9A21-2AB687516842}"/>
              </a:ext>
            </a:extLst>
          </p:cNvPr>
          <p:cNvSpPr>
            <a:spLocks noGrp="1"/>
          </p:cNvSpPr>
          <p:nvPr>
            <p:ph type="title"/>
          </p:nvPr>
        </p:nvSpPr>
        <p:spPr>
          <a:xfrm>
            <a:off x="809625" y="138222"/>
            <a:ext cx="10772775" cy="1658198"/>
          </a:xfrm>
        </p:spPr>
        <p:txBody>
          <a:bodyPr/>
          <a:lstStyle/>
          <a:p>
            <a:r>
              <a:rPr lang="pt-PT" dirty="0" err="1"/>
              <a:t>CyF</a:t>
            </a:r>
            <a:r>
              <a:rPr lang="pt-PT" dirty="0"/>
              <a:t>-MAP</a:t>
            </a:r>
          </a:p>
        </p:txBody>
      </p:sp>
      <p:sp>
        <p:nvSpPr>
          <p:cNvPr id="3" name="Marcador de Posição de Conteúdo 2">
            <a:extLst>
              <a:ext uri="{FF2B5EF4-FFF2-40B4-BE49-F238E27FC236}">
                <a16:creationId xmlns:a16="http://schemas.microsoft.com/office/drawing/2014/main" id="{27B437DA-2F6C-49CC-BF63-613A6B422171}"/>
              </a:ext>
            </a:extLst>
          </p:cNvPr>
          <p:cNvSpPr>
            <a:spLocks noGrp="1"/>
          </p:cNvSpPr>
          <p:nvPr>
            <p:ph idx="1"/>
          </p:nvPr>
        </p:nvSpPr>
        <p:spPr>
          <a:xfrm>
            <a:off x="609600" y="1600873"/>
            <a:ext cx="10972800" cy="4613497"/>
          </a:xfrm>
        </p:spPr>
        <p:txBody>
          <a:bodyPr>
            <a:normAutofit lnSpcReduction="10000"/>
          </a:bodyPr>
          <a:lstStyle/>
          <a:p>
            <a:pPr lvl="1">
              <a:buFont typeface="Courier New" panose="02070309020205020404" pitchFamily="49" charset="0"/>
              <a:buChar char="o"/>
            </a:pPr>
            <a:r>
              <a:rPr lang="en-US" sz="2800" dirty="0"/>
              <a:t>Distinctive by being the first disease map archiving the biological processes involved in CF disease with selected data from careful manual annotation effort.</a:t>
            </a:r>
            <a:endParaRPr lang="en-GB" sz="2800" dirty="0">
              <a:solidFill>
                <a:schemeClr val="tx1"/>
              </a:solidFill>
            </a:endParaRPr>
          </a:p>
          <a:p>
            <a:pPr lvl="2">
              <a:buFont typeface="Courier New" panose="02070309020205020404" pitchFamily="49" charset="0"/>
              <a:buChar char="o"/>
            </a:pPr>
            <a:r>
              <a:rPr lang="en-GB" sz="2400" dirty="0">
                <a:solidFill>
                  <a:schemeClr val="bg1">
                    <a:lumMod val="50000"/>
                  </a:schemeClr>
                </a:solidFill>
              </a:rPr>
              <a:t>Follow CFTR pathway.</a:t>
            </a:r>
            <a:endParaRPr lang="pt-PT" sz="2400" dirty="0">
              <a:solidFill>
                <a:schemeClr val="bg1">
                  <a:lumMod val="50000"/>
                </a:schemeClr>
              </a:solidFill>
            </a:endParaRPr>
          </a:p>
          <a:p>
            <a:pPr lvl="2">
              <a:buFont typeface="Courier New" panose="02070309020205020404" pitchFamily="49" charset="0"/>
              <a:buChar char="o"/>
            </a:pPr>
            <a:r>
              <a:rPr lang="en-GB" sz="2400" dirty="0">
                <a:solidFill>
                  <a:schemeClr val="bg1">
                    <a:lumMod val="50000"/>
                  </a:schemeClr>
                </a:solidFill>
              </a:rPr>
              <a:t>Acquire subcellular localization for interactions of CFTR through the visualization of the cell compartments represented in the map.</a:t>
            </a:r>
            <a:endParaRPr lang="pt-PT" sz="2400" dirty="0">
              <a:solidFill>
                <a:schemeClr val="bg1">
                  <a:lumMod val="50000"/>
                </a:schemeClr>
              </a:solidFill>
            </a:endParaRPr>
          </a:p>
          <a:p>
            <a:pPr lvl="2">
              <a:buFont typeface="Courier New" panose="02070309020205020404" pitchFamily="49" charset="0"/>
              <a:buChar char="o"/>
            </a:pPr>
            <a:r>
              <a:rPr lang="en-GB" sz="2400" dirty="0">
                <a:solidFill>
                  <a:schemeClr val="bg1">
                    <a:lumMod val="50000"/>
                  </a:schemeClr>
                </a:solidFill>
              </a:rPr>
              <a:t>Interpret differences between </a:t>
            </a:r>
            <a:r>
              <a:rPr lang="en-GB" sz="2400" i="1" dirty="0" err="1">
                <a:solidFill>
                  <a:schemeClr val="bg1">
                    <a:lumMod val="50000"/>
                  </a:schemeClr>
                </a:solidFill>
              </a:rPr>
              <a:t>wt</a:t>
            </a:r>
            <a:r>
              <a:rPr lang="en-GB" sz="2400" i="1" dirty="0">
                <a:solidFill>
                  <a:schemeClr val="bg1">
                    <a:lumMod val="50000"/>
                  </a:schemeClr>
                </a:solidFill>
              </a:rPr>
              <a:t>-</a:t>
            </a:r>
            <a:r>
              <a:rPr lang="en-GB" sz="2400" dirty="0">
                <a:solidFill>
                  <a:schemeClr val="bg1">
                    <a:lumMod val="50000"/>
                  </a:schemeClr>
                </a:solidFill>
              </a:rPr>
              <a:t>CFTR and F508del-CFTR where specific interactions regarding the mutant protein are highlighted.</a:t>
            </a:r>
            <a:endParaRPr lang="pt-PT" sz="2400" dirty="0">
              <a:solidFill>
                <a:schemeClr val="bg1">
                  <a:lumMod val="50000"/>
                </a:schemeClr>
              </a:solidFill>
            </a:endParaRPr>
          </a:p>
          <a:p>
            <a:pPr lvl="2">
              <a:buFont typeface="Courier New" panose="02070309020205020404" pitchFamily="49" charset="0"/>
              <a:buChar char="o"/>
            </a:pPr>
            <a:r>
              <a:rPr lang="en-GB" sz="2400" dirty="0">
                <a:solidFill>
                  <a:schemeClr val="bg1">
                    <a:lumMod val="50000"/>
                  </a:schemeClr>
                </a:solidFill>
              </a:rPr>
              <a:t>Directly access research papers confirming the interaction.</a:t>
            </a:r>
          </a:p>
          <a:p>
            <a:pPr lvl="1">
              <a:buFont typeface="Courier New" panose="02070309020205020404" pitchFamily="49" charset="0"/>
              <a:buChar char="o"/>
            </a:pPr>
            <a:endParaRPr lang="pt-PT" sz="2800" dirty="0">
              <a:solidFill>
                <a:schemeClr val="bg1">
                  <a:lumMod val="50000"/>
                </a:schemeClr>
              </a:solidFill>
            </a:endParaRPr>
          </a:p>
          <a:p>
            <a:r>
              <a:rPr lang="en-US" sz="3200" dirty="0"/>
              <a:t>Growing resource in which new aspects involved in CF progression will </a:t>
            </a:r>
            <a:r>
              <a:rPr lang="pt-PT" sz="3200" dirty="0" err="1"/>
              <a:t>be</a:t>
            </a:r>
            <a:r>
              <a:rPr lang="pt-PT" sz="3200" dirty="0"/>
              <a:t> </a:t>
            </a:r>
            <a:r>
              <a:rPr lang="pt-PT" sz="3200" dirty="0" err="1"/>
              <a:t>constantly</a:t>
            </a:r>
            <a:r>
              <a:rPr lang="pt-PT" sz="3200" dirty="0"/>
              <a:t> </a:t>
            </a:r>
            <a:r>
              <a:rPr lang="pt-PT" sz="3200" dirty="0" err="1"/>
              <a:t>included</a:t>
            </a:r>
            <a:r>
              <a:rPr lang="pt-PT" sz="3200" dirty="0"/>
              <a:t>.</a:t>
            </a:r>
            <a:endParaRPr lang="en-US" sz="3200" dirty="0"/>
          </a:p>
          <a:p>
            <a:endParaRPr lang="pt-PT" sz="2800" dirty="0"/>
          </a:p>
        </p:txBody>
      </p:sp>
    </p:spTree>
    <p:extLst>
      <p:ext uri="{BB962C8B-B14F-4D97-AF65-F5344CB8AC3E}">
        <p14:creationId xmlns:p14="http://schemas.microsoft.com/office/powerpoint/2010/main" val="1188337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a:extLst>
              <a:ext uri="{FF2B5EF4-FFF2-40B4-BE49-F238E27FC236}">
                <a16:creationId xmlns:a16="http://schemas.microsoft.com/office/drawing/2014/main" id="{ED8EEA90-A0D4-461B-9D9C-9DF13B5524DF}"/>
              </a:ext>
            </a:extLst>
          </p:cNvPr>
          <p:cNvSpPr>
            <a:spLocks noGrp="1"/>
          </p:cNvSpPr>
          <p:nvPr>
            <p:ph idx="1"/>
          </p:nvPr>
        </p:nvSpPr>
        <p:spPr>
          <a:xfrm>
            <a:off x="809624" y="2200185"/>
            <a:ext cx="10753725" cy="3766185"/>
          </a:xfrm>
        </p:spPr>
        <p:txBody>
          <a:bodyPr>
            <a:normAutofit/>
          </a:bodyPr>
          <a:lstStyle/>
          <a:p>
            <a:pPr marL="0" lvl="2" indent="0">
              <a:buNone/>
            </a:pPr>
            <a:endParaRPr lang="pt-PT" sz="2800" dirty="0"/>
          </a:p>
          <a:p>
            <a:pPr lvl="2">
              <a:buFont typeface="Courier New" panose="02070309020205020404" pitchFamily="49" charset="0"/>
              <a:buChar char="o"/>
            </a:pPr>
            <a:r>
              <a:rPr lang="pt-PT" sz="2800" dirty="0"/>
              <a:t> </a:t>
            </a:r>
            <a:r>
              <a:rPr lang="pt-PT" sz="2800" i="0" dirty="0" err="1"/>
              <a:t>Disease</a:t>
            </a:r>
            <a:r>
              <a:rPr lang="pt-PT" sz="2800" i="0" dirty="0"/>
              <a:t> </a:t>
            </a:r>
            <a:r>
              <a:rPr lang="pt-PT" sz="2800" i="0" dirty="0" err="1"/>
              <a:t>Map</a:t>
            </a:r>
            <a:r>
              <a:rPr lang="pt-PT" sz="2800" i="0" dirty="0"/>
              <a:t> </a:t>
            </a:r>
            <a:r>
              <a:rPr lang="pt-PT" sz="2800" i="0" dirty="0" err="1"/>
              <a:t>is</a:t>
            </a:r>
            <a:r>
              <a:rPr lang="pt-PT" sz="2800" i="0" dirty="0"/>
              <a:t> </a:t>
            </a:r>
            <a:r>
              <a:rPr lang="pt-PT" sz="2800" i="0" dirty="0" err="1"/>
              <a:t>being</a:t>
            </a:r>
            <a:r>
              <a:rPr lang="pt-PT" sz="2800" i="0" dirty="0"/>
              <a:t> </a:t>
            </a:r>
            <a:r>
              <a:rPr lang="pt-PT" sz="2800" i="0" dirty="0" err="1"/>
              <a:t>reviewed</a:t>
            </a:r>
            <a:r>
              <a:rPr lang="pt-PT" sz="2800" i="0" dirty="0"/>
              <a:t> </a:t>
            </a:r>
            <a:r>
              <a:rPr lang="pt-PT" sz="2800" i="0" dirty="0" err="1"/>
              <a:t>by</a:t>
            </a:r>
            <a:r>
              <a:rPr lang="pt-PT" sz="2800" i="0" dirty="0"/>
              <a:t> experts.</a:t>
            </a:r>
          </a:p>
          <a:p>
            <a:pPr marL="0" indent="0">
              <a:buNone/>
            </a:pPr>
            <a:endParaRPr lang="pt-PT" sz="3200" dirty="0"/>
          </a:p>
          <a:p>
            <a:pPr>
              <a:buFont typeface="Courier New" panose="02070309020205020404" pitchFamily="49" charset="0"/>
              <a:buChar char="o"/>
            </a:pPr>
            <a:r>
              <a:rPr lang="pt-PT" sz="3200" dirty="0"/>
              <a:t> 	New modules to </a:t>
            </a:r>
            <a:r>
              <a:rPr lang="pt-PT" sz="3200" dirty="0" err="1"/>
              <a:t>be</a:t>
            </a:r>
            <a:r>
              <a:rPr lang="pt-PT" sz="3200" dirty="0"/>
              <a:t> </a:t>
            </a:r>
            <a:r>
              <a:rPr lang="pt-PT" sz="3200" dirty="0" err="1"/>
              <a:t>included</a:t>
            </a:r>
            <a:r>
              <a:rPr lang="pt-PT" sz="3200" dirty="0"/>
              <a:t> </a:t>
            </a:r>
          </a:p>
          <a:p>
            <a:pPr lvl="3">
              <a:buFont typeface="Courier New" panose="02070309020205020404" pitchFamily="49" charset="0"/>
              <a:buChar char="o"/>
            </a:pPr>
            <a:r>
              <a:rPr lang="pt-PT" sz="2400" dirty="0" err="1"/>
              <a:t>Other</a:t>
            </a:r>
            <a:r>
              <a:rPr lang="pt-PT" sz="2400" dirty="0"/>
              <a:t> CFTR </a:t>
            </a:r>
            <a:r>
              <a:rPr lang="pt-PT" sz="2400" dirty="0" err="1"/>
              <a:t>variants</a:t>
            </a:r>
            <a:r>
              <a:rPr lang="pt-PT" sz="2400" dirty="0"/>
              <a:t>.</a:t>
            </a:r>
          </a:p>
          <a:p>
            <a:pPr lvl="3">
              <a:buFont typeface="Courier New" panose="02070309020205020404" pitchFamily="49" charset="0"/>
              <a:buChar char="o"/>
            </a:pPr>
            <a:r>
              <a:rPr lang="pt-PT" sz="2400" dirty="0" err="1"/>
              <a:t>Proteins</a:t>
            </a:r>
            <a:r>
              <a:rPr lang="pt-PT" sz="2400" dirty="0"/>
              <a:t> </a:t>
            </a:r>
            <a:r>
              <a:rPr lang="pt-PT" sz="2400" dirty="0" err="1"/>
              <a:t>targeted</a:t>
            </a:r>
            <a:r>
              <a:rPr lang="pt-PT" sz="2400" dirty="0"/>
              <a:t> </a:t>
            </a:r>
            <a:r>
              <a:rPr lang="pt-PT" sz="2400" dirty="0" err="1"/>
              <a:t>by</a:t>
            </a:r>
            <a:r>
              <a:rPr lang="pt-PT" sz="2400" dirty="0"/>
              <a:t> </a:t>
            </a:r>
            <a:r>
              <a:rPr lang="pt-PT" sz="2400" dirty="0" err="1"/>
              <a:t>correctors</a:t>
            </a:r>
            <a:r>
              <a:rPr lang="pt-PT" sz="2400" dirty="0"/>
              <a:t> </a:t>
            </a:r>
            <a:r>
              <a:rPr lang="pt-PT" sz="2400" dirty="0" err="1"/>
              <a:t>and</a:t>
            </a:r>
            <a:r>
              <a:rPr lang="pt-PT" sz="2400" dirty="0"/>
              <a:t> </a:t>
            </a:r>
            <a:r>
              <a:rPr lang="pt-PT" sz="2400" dirty="0" err="1"/>
              <a:t>potentiators</a:t>
            </a:r>
            <a:r>
              <a:rPr lang="pt-PT" sz="2400" dirty="0"/>
              <a:t>.</a:t>
            </a:r>
          </a:p>
          <a:p>
            <a:pPr lvl="3">
              <a:buFont typeface="Courier New" panose="02070309020205020404" pitchFamily="49" charset="0"/>
              <a:buChar char="o"/>
            </a:pPr>
            <a:endParaRPr lang="pt-PT" sz="2400" dirty="0"/>
          </a:p>
          <a:p>
            <a:pPr lvl="3">
              <a:buFont typeface="Courier New" panose="02070309020205020404" pitchFamily="49" charset="0"/>
              <a:buChar char="o"/>
            </a:pPr>
            <a:endParaRPr lang="pt-PT" sz="2400" dirty="0"/>
          </a:p>
        </p:txBody>
      </p:sp>
      <p:sp>
        <p:nvSpPr>
          <p:cNvPr id="4" name="Title 1">
            <a:extLst>
              <a:ext uri="{FF2B5EF4-FFF2-40B4-BE49-F238E27FC236}">
                <a16:creationId xmlns:a16="http://schemas.microsoft.com/office/drawing/2014/main" id="{D90F9322-F8A5-4C30-8752-234468604E08}"/>
              </a:ext>
            </a:extLst>
          </p:cNvPr>
          <p:cNvSpPr txBox="1">
            <a:spLocks/>
          </p:cNvSpPr>
          <p:nvPr/>
        </p:nvSpPr>
        <p:spPr>
          <a:xfrm>
            <a:off x="809624" y="651933"/>
            <a:ext cx="10772775" cy="1658198"/>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pt-PT" dirty="0" err="1"/>
              <a:t>Summary</a:t>
            </a:r>
            <a:endParaRPr lang="pt-PT" dirty="0"/>
          </a:p>
        </p:txBody>
      </p:sp>
    </p:spTree>
    <p:extLst>
      <p:ext uri="{BB962C8B-B14F-4D97-AF65-F5344CB8AC3E}">
        <p14:creationId xmlns:p14="http://schemas.microsoft.com/office/powerpoint/2010/main" val="2790308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osição de Conteúdo 2">
            <a:extLst>
              <a:ext uri="{FF2B5EF4-FFF2-40B4-BE49-F238E27FC236}">
                <a16:creationId xmlns:a16="http://schemas.microsoft.com/office/drawing/2014/main" id="{983995D7-B3BC-484E-9214-8965205D93F1}"/>
              </a:ext>
            </a:extLst>
          </p:cNvPr>
          <p:cNvSpPr txBox="1">
            <a:spLocks/>
          </p:cNvSpPr>
          <p:nvPr/>
        </p:nvSpPr>
        <p:spPr>
          <a:xfrm>
            <a:off x="327867" y="5198273"/>
            <a:ext cx="4700996" cy="1259538"/>
          </a:xfrm>
          <a:prstGeom prst="rect">
            <a:avLst/>
          </a:prstGeom>
        </p:spPr>
        <p:txBody>
          <a:bodyPr vert="horz" lIns="91440" tIns="45720" rIns="91440" bIns="45720" rtlCol="0">
            <a:norm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indent="0" algn="ctr">
              <a:buFont typeface="Arial" pitchFamily="34" charset="0"/>
              <a:buNone/>
            </a:pPr>
            <a:r>
              <a:rPr lang="en-GB" sz="2800" dirty="0">
                <a:ln w="0"/>
                <a:solidFill>
                  <a:schemeClr val="tx1"/>
                </a:solidFill>
                <a:effectLst>
                  <a:outerShdw blurRad="38100" dist="19050" dir="2700000" algn="tl" rotWithShape="0">
                    <a:schemeClr val="dk1">
                      <a:alpha val="40000"/>
                    </a:schemeClr>
                  </a:outerShdw>
                </a:effectLst>
              </a:rPr>
              <a:t>Email: cipereira@fc.ul.pt </a:t>
            </a:r>
          </a:p>
        </p:txBody>
      </p:sp>
      <p:pic>
        <p:nvPicPr>
          <p:cNvPr id="6" name="Imagem 5">
            <a:extLst>
              <a:ext uri="{FF2B5EF4-FFF2-40B4-BE49-F238E27FC236}">
                <a16:creationId xmlns:a16="http://schemas.microsoft.com/office/drawing/2014/main" id="{971ECC03-CDB6-4A92-BA72-59506B9F3E8F}"/>
              </a:ext>
            </a:extLst>
          </p:cNvPr>
          <p:cNvPicPr>
            <a:picLocks noChangeAspect="1"/>
          </p:cNvPicPr>
          <p:nvPr/>
        </p:nvPicPr>
        <p:blipFill>
          <a:blip r:embed="rId2"/>
          <a:stretch>
            <a:fillRect/>
          </a:stretch>
        </p:blipFill>
        <p:spPr>
          <a:xfrm>
            <a:off x="215462" y="2221737"/>
            <a:ext cx="626745" cy="626745"/>
          </a:xfrm>
          <a:prstGeom prst="rect">
            <a:avLst/>
          </a:prstGeom>
        </p:spPr>
      </p:pic>
      <p:pic>
        <p:nvPicPr>
          <p:cNvPr id="8" name="Imagem 7">
            <a:extLst>
              <a:ext uri="{FF2B5EF4-FFF2-40B4-BE49-F238E27FC236}">
                <a16:creationId xmlns:a16="http://schemas.microsoft.com/office/drawing/2014/main" id="{5CEB427F-B19E-4B41-8987-8E6D46C09016}"/>
              </a:ext>
            </a:extLst>
          </p:cNvPr>
          <p:cNvPicPr>
            <a:picLocks noChangeAspect="1"/>
          </p:cNvPicPr>
          <p:nvPr/>
        </p:nvPicPr>
        <p:blipFill>
          <a:blip r:embed="rId3"/>
          <a:stretch>
            <a:fillRect/>
          </a:stretch>
        </p:blipFill>
        <p:spPr>
          <a:xfrm>
            <a:off x="215453" y="3141484"/>
            <a:ext cx="626745" cy="626745"/>
          </a:xfrm>
          <a:prstGeom prst="rect">
            <a:avLst/>
          </a:prstGeom>
        </p:spPr>
      </p:pic>
      <p:sp>
        <p:nvSpPr>
          <p:cNvPr id="9" name="CaixaDeTexto 8">
            <a:extLst>
              <a:ext uri="{FF2B5EF4-FFF2-40B4-BE49-F238E27FC236}">
                <a16:creationId xmlns:a16="http://schemas.microsoft.com/office/drawing/2014/main" id="{DBE740FD-70A6-46EC-84C6-ABE55212DBCA}"/>
              </a:ext>
            </a:extLst>
          </p:cNvPr>
          <p:cNvSpPr txBox="1"/>
          <p:nvPr/>
        </p:nvSpPr>
        <p:spPr>
          <a:xfrm>
            <a:off x="842209" y="2174001"/>
            <a:ext cx="2268634" cy="754053"/>
          </a:xfrm>
          <a:prstGeom prst="rect">
            <a:avLst/>
          </a:prstGeom>
          <a:noFill/>
        </p:spPr>
        <p:txBody>
          <a:bodyPr wrap="none" rtlCol="0">
            <a:spAutoFit/>
          </a:bodyPr>
          <a:lstStyle/>
          <a:p>
            <a:r>
              <a:rPr lang="en-GB" sz="1500" b="1" dirty="0">
                <a:latin typeface="Calibri Light" panose="020F0302020204030204" pitchFamily="34" charset="0"/>
                <a:cs typeface="Calibri Light" panose="020F0302020204030204" pitchFamily="34" charset="0"/>
              </a:rPr>
              <a:t>André </a:t>
            </a:r>
            <a:r>
              <a:rPr lang="en-GB" sz="1500" b="1" dirty="0" err="1">
                <a:latin typeface="Calibri Light" panose="020F0302020204030204" pitchFamily="34" charset="0"/>
                <a:cs typeface="Calibri Light" panose="020F0302020204030204" pitchFamily="34" charset="0"/>
              </a:rPr>
              <a:t>Falcão</a:t>
            </a:r>
            <a:r>
              <a:rPr lang="en-GB" sz="1500" b="1" dirty="0">
                <a:latin typeface="Calibri Light" panose="020F0302020204030204" pitchFamily="34" charset="0"/>
                <a:cs typeface="Calibri Light" panose="020F0302020204030204" pitchFamily="34" charset="0"/>
              </a:rPr>
              <a:t>, PhD</a:t>
            </a:r>
          </a:p>
          <a:p>
            <a:r>
              <a:rPr lang="en-GB" sz="1400" dirty="0">
                <a:latin typeface="Calibri Light" panose="020F0302020204030204" pitchFamily="34" charset="0"/>
                <a:cs typeface="Calibri Light" panose="020F0302020204030204" pitchFamily="34" charset="0"/>
              </a:rPr>
              <a:t>Supervisor</a:t>
            </a:r>
          </a:p>
          <a:p>
            <a:r>
              <a:rPr lang="en-GB" sz="1400" dirty="0">
                <a:latin typeface="Calibri Light" panose="020F0302020204030204" pitchFamily="34" charset="0"/>
                <a:cs typeface="Calibri Light" panose="020F0302020204030204" pitchFamily="34" charset="0"/>
              </a:rPr>
              <a:t>University of </a:t>
            </a:r>
            <a:r>
              <a:rPr lang="en-GB" sz="1400" dirty="0" err="1">
                <a:latin typeface="Calibri Light" panose="020F0302020204030204" pitchFamily="34" charset="0"/>
                <a:cs typeface="Calibri Light" panose="020F0302020204030204" pitchFamily="34" charset="0"/>
              </a:rPr>
              <a:t>Lisboa</a:t>
            </a:r>
            <a:r>
              <a:rPr lang="en-GB" sz="1400" dirty="0">
                <a:latin typeface="Calibri Light" panose="020F0302020204030204" pitchFamily="34" charset="0"/>
                <a:cs typeface="Calibri Light" panose="020F0302020204030204" pitchFamily="34" charset="0"/>
              </a:rPr>
              <a:t>, Portugal</a:t>
            </a:r>
          </a:p>
        </p:txBody>
      </p:sp>
      <p:sp>
        <p:nvSpPr>
          <p:cNvPr id="11" name="CaixaDeTexto 10">
            <a:extLst>
              <a:ext uri="{FF2B5EF4-FFF2-40B4-BE49-F238E27FC236}">
                <a16:creationId xmlns:a16="http://schemas.microsoft.com/office/drawing/2014/main" id="{98EE9C20-3109-4407-BE2D-E868984A791D}"/>
              </a:ext>
            </a:extLst>
          </p:cNvPr>
          <p:cNvSpPr txBox="1"/>
          <p:nvPr/>
        </p:nvSpPr>
        <p:spPr>
          <a:xfrm>
            <a:off x="842207" y="3123071"/>
            <a:ext cx="3000373" cy="754053"/>
          </a:xfrm>
          <a:prstGeom prst="rect">
            <a:avLst/>
          </a:prstGeom>
          <a:noFill/>
        </p:spPr>
        <p:txBody>
          <a:bodyPr wrap="none" rtlCol="0">
            <a:spAutoFit/>
          </a:bodyPr>
          <a:lstStyle/>
          <a:p>
            <a:r>
              <a:rPr lang="en-GB" sz="1500" b="1" dirty="0">
                <a:latin typeface="Calibri Light" panose="020F0302020204030204" pitchFamily="34" charset="0"/>
                <a:cs typeface="Calibri Light" panose="020F0302020204030204" pitchFamily="34" charset="0"/>
              </a:rPr>
              <a:t>Alexander </a:t>
            </a:r>
            <a:r>
              <a:rPr lang="en-GB" sz="1500" b="1" dirty="0" err="1">
                <a:latin typeface="Calibri Light" panose="020F0302020204030204" pitchFamily="34" charset="0"/>
                <a:cs typeface="Calibri Light" panose="020F0302020204030204" pitchFamily="34" charset="0"/>
              </a:rPr>
              <a:t>Mazein</a:t>
            </a:r>
            <a:r>
              <a:rPr lang="en-GB" sz="1500" b="1" dirty="0">
                <a:latin typeface="Calibri Light" panose="020F0302020204030204" pitchFamily="34" charset="0"/>
                <a:cs typeface="Calibri Light" panose="020F0302020204030204" pitchFamily="34" charset="0"/>
              </a:rPr>
              <a:t>, PhD</a:t>
            </a:r>
          </a:p>
          <a:p>
            <a:r>
              <a:rPr lang="en-GB" sz="1400" dirty="0">
                <a:latin typeface="Calibri Light" panose="020F0302020204030204" pitchFamily="34" charset="0"/>
                <a:cs typeface="Calibri Light" panose="020F0302020204030204" pitchFamily="34" charset="0"/>
              </a:rPr>
              <a:t>Co-supervisor</a:t>
            </a:r>
          </a:p>
          <a:p>
            <a:r>
              <a:rPr lang="da-DK" sz="1400" dirty="0">
                <a:latin typeface="Calibri Light" panose="020F0302020204030204" pitchFamily="34" charset="0"/>
                <a:cs typeface="Calibri Light" panose="020F0302020204030204" pitchFamily="34" charset="0"/>
              </a:rPr>
              <a:t>University of Luxembourg, Luxembourg</a:t>
            </a:r>
            <a:endParaRPr lang="en-GB" sz="1400" dirty="0">
              <a:latin typeface="Calibri Light" panose="020F0302020204030204" pitchFamily="34" charset="0"/>
              <a:cs typeface="Calibri Light" panose="020F0302020204030204" pitchFamily="34" charset="0"/>
            </a:endParaRPr>
          </a:p>
        </p:txBody>
      </p:sp>
      <p:pic>
        <p:nvPicPr>
          <p:cNvPr id="12" name="Imagem 11">
            <a:extLst>
              <a:ext uri="{FF2B5EF4-FFF2-40B4-BE49-F238E27FC236}">
                <a16:creationId xmlns:a16="http://schemas.microsoft.com/office/drawing/2014/main" id="{2989789B-C8C2-4305-96F0-51BD9F75EF2D}"/>
              </a:ext>
            </a:extLst>
          </p:cNvPr>
          <p:cNvPicPr>
            <a:picLocks noChangeAspect="1"/>
          </p:cNvPicPr>
          <p:nvPr/>
        </p:nvPicPr>
        <p:blipFill>
          <a:blip r:embed="rId4"/>
          <a:stretch>
            <a:fillRect/>
          </a:stretch>
        </p:blipFill>
        <p:spPr>
          <a:xfrm>
            <a:off x="9748036" y="5859327"/>
            <a:ext cx="1699603" cy="569232"/>
          </a:xfrm>
          <a:prstGeom prst="rect">
            <a:avLst/>
          </a:prstGeom>
        </p:spPr>
      </p:pic>
      <p:pic>
        <p:nvPicPr>
          <p:cNvPr id="13" name="Picture 2" descr="Resultado de imagem para biosys">
            <a:extLst>
              <a:ext uri="{FF2B5EF4-FFF2-40B4-BE49-F238E27FC236}">
                <a16:creationId xmlns:a16="http://schemas.microsoft.com/office/drawing/2014/main" id="{3A5AFFF5-AC32-4A59-9CD3-1FBD17AA02D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6217" y="5561551"/>
            <a:ext cx="2197418" cy="867008"/>
          </a:xfrm>
          <a:prstGeom prst="rect">
            <a:avLst/>
          </a:prstGeom>
          <a:noFill/>
          <a:extLst>
            <a:ext uri="{909E8E84-426E-40DD-AFC4-6F175D3DCCD1}">
              <a14:hiddenFill xmlns:a14="http://schemas.microsoft.com/office/drawing/2010/main">
                <a:solidFill>
                  <a:srgbClr val="FFFFFF"/>
                </a:solidFill>
              </a14:hiddenFill>
            </a:ext>
          </a:extLst>
        </p:spPr>
      </p:pic>
      <p:sp>
        <p:nvSpPr>
          <p:cNvPr id="18" name="CaixaDeTexto 14">
            <a:extLst>
              <a:ext uri="{FF2B5EF4-FFF2-40B4-BE49-F238E27FC236}">
                <a16:creationId xmlns:a16="http://schemas.microsoft.com/office/drawing/2014/main" id="{AC9358DD-D566-4C87-BE7D-4C372143704C}"/>
              </a:ext>
            </a:extLst>
          </p:cNvPr>
          <p:cNvSpPr txBox="1"/>
          <p:nvPr/>
        </p:nvSpPr>
        <p:spPr>
          <a:xfrm>
            <a:off x="0" y="6222696"/>
            <a:ext cx="10597838" cy="584775"/>
          </a:xfrm>
          <a:prstGeom prst="rect">
            <a:avLst/>
          </a:prstGeom>
          <a:noFill/>
        </p:spPr>
        <p:txBody>
          <a:bodyPr wrap="none" rtlCol="0">
            <a:spAutoFit/>
          </a:bodyPr>
          <a:lstStyle/>
          <a:p>
            <a:r>
              <a:rPr lang="en-GB" sz="1600" dirty="0"/>
              <a:t>Work supported by UID/MULTI/04046/2013 centre grant from FCT, Portugal (to </a:t>
            </a:r>
            <a:r>
              <a:rPr lang="en-GB" sz="1600" dirty="0" err="1"/>
              <a:t>BioISI</a:t>
            </a:r>
            <a:r>
              <a:rPr lang="en-GB" sz="1600" dirty="0"/>
              <a:t>). </a:t>
            </a:r>
          </a:p>
          <a:p>
            <a:r>
              <a:rPr lang="en-GB" sz="1600" dirty="0"/>
              <a:t>Catarina Pereira is recipient of a fellowship from </a:t>
            </a:r>
            <a:r>
              <a:rPr lang="en-GB" sz="1600" dirty="0" err="1"/>
              <a:t>BioSys</a:t>
            </a:r>
            <a:r>
              <a:rPr lang="en-GB" sz="1600" dirty="0"/>
              <a:t> PhD programme (Ref </a:t>
            </a:r>
            <a:r>
              <a:rPr lang="pt-PT" sz="1600" dirty="0"/>
              <a:t>PD/BD/131405/2017</a:t>
            </a:r>
            <a:r>
              <a:rPr lang="en-GB" sz="1600" dirty="0"/>
              <a:t>) also from FCT (Portugal).</a:t>
            </a:r>
            <a:endParaRPr lang="pt-PT" sz="1600" dirty="0"/>
          </a:p>
        </p:txBody>
      </p:sp>
      <p:sp>
        <p:nvSpPr>
          <p:cNvPr id="16" name="Title 1">
            <a:extLst>
              <a:ext uri="{FF2B5EF4-FFF2-40B4-BE49-F238E27FC236}">
                <a16:creationId xmlns:a16="http://schemas.microsoft.com/office/drawing/2014/main" id="{57C8EE84-08D4-4240-979A-77F31AC9DBFA}"/>
              </a:ext>
            </a:extLst>
          </p:cNvPr>
          <p:cNvSpPr txBox="1">
            <a:spLocks/>
          </p:cNvSpPr>
          <p:nvPr/>
        </p:nvSpPr>
        <p:spPr>
          <a:xfrm>
            <a:off x="657224" y="499533"/>
            <a:ext cx="10772775" cy="1658198"/>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pt-PT" dirty="0" err="1"/>
              <a:t>Acknowledgments</a:t>
            </a:r>
            <a:endParaRPr lang="pt-PT" dirty="0"/>
          </a:p>
        </p:txBody>
      </p:sp>
      <p:pic>
        <p:nvPicPr>
          <p:cNvPr id="3" name="Imagem 2">
            <a:extLst>
              <a:ext uri="{FF2B5EF4-FFF2-40B4-BE49-F238E27FC236}">
                <a16:creationId xmlns:a16="http://schemas.microsoft.com/office/drawing/2014/main" id="{328639B2-95AC-4C0A-B673-D7A79C604AB0}"/>
              </a:ext>
            </a:extLst>
          </p:cNvPr>
          <p:cNvPicPr>
            <a:picLocks noChangeAspect="1"/>
          </p:cNvPicPr>
          <p:nvPr/>
        </p:nvPicPr>
        <p:blipFill>
          <a:blip r:embed="rId6"/>
          <a:stretch>
            <a:fillRect/>
          </a:stretch>
        </p:blipFill>
        <p:spPr>
          <a:xfrm>
            <a:off x="6240253" y="3102082"/>
            <a:ext cx="682814" cy="853518"/>
          </a:xfrm>
          <a:prstGeom prst="rect">
            <a:avLst/>
          </a:prstGeom>
        </p:spPr>
      </p:pic>
      <p:sp>
        <p:nvSpPr>
          <p:cNvPr id="17" name="CaixaDeTexto 16">
            <a:extLst>
              <a:ext uri="{FF2B5EF4-FFF2-40B4-BE49-F238E27FC236}">
                <a16:creationId xmlns:a16="http://schemas.microsoft.com/office/drawing/2014/main" id="{03473FED-FC5C-43CB-8924-6CD84BB83B72}"/>
              </a:ext>
            </a:extLst>
          </p:cNvPr>
          <p:cNvSpPr txBox="1"/>
          <p:nvPr/>
        </p:nvSpPr>
        <p:spPr>
          <a:xfrm>
            <a:off x="6953461" y="3100338"/>
            <a:ext cx="4783874" cy="754053"/>
          </a:xfrm>
          <a:prstGeom prst="rect">
            <a:avLst/>
          </a:prstGeom>
          <a:noFill/>
        </p:spPr>
        <p:txBody>
          <a:bodyPr wrap="none" rtlCol="0">
            <a:spAutoFit/>
          </a:bodyPr>
          <a:lstStyle/>
          <a:p>
            <a:r>
              <a:rPr lang="en-GB" sz="1500" b="1" dirty="0">
                <a:latin typeface="Calibri Light" panose="020F0302020204030204" pitchFamily="34" charset="0"/>
                <a:cs typeface="Calibri Light" panose="020F0302020204030204" pitchFamily="34" charset="0"/>
              </a:rPr>
              <a:t>Michael Gray, PhD</a:t>
            </a:r>
          </a:p>
          <a:p>
            <a:r>
              <a:rPr lang="en-GB" sz="1400" dirty="0">
                <a:latin typeface="Calibri Light" panose="020F0302020204030204" pitchFamily="34" charset="0"/>
                <a:cs typeface="Calibri Light" panose="020F0302020204030204" pitchFamily="34" charset="0"/>
              </a:rPr>
              <a:t>Expert</a:t>
            </a:r>
          </a:p>
          <a:p>
            <a:r>
              <a:rPr lang="en-US" sz="1400" dirty="0">
                <a:latin typeface="Calibri Light" panose="020F0302020204030204" pitchFamily="34" charset="0"/>
                <a:cs typeface="Calibri Light" panose="020F0302020204030204" pitchFamily="34" charset="0"/>
              </a:rPr>
              <a:t>Biosciences Institute, University Medical School, Newcastle, UK.</a:t>
            </a:r>
            <a:endParaRPr lang="en-GB" sz="1400" dirty="0">
              <a:latin typeface="Calibri Light" panose="020F0302020204030204" pitchFamily="34" charset="0"/>
              <a:cs typeface="Calibri Light" panose="020F0302020204030204" pitchFamily="34" charset="0"/>
            </a:endParaRPr>
          </a:p>
        </p:txBody>
      </p:sp>
      <p:pic>
        <p:nvPicPr>
          <p:cNvPr id="19" name="Imagem 18">
            <a:extLst>
              <a:ext uri="{FF2B5EF4-FFF2-40B4-BE49-F238E27FC236}">
                <a16:creationId xmlns:a16="http://schemas.microsoft.com/office/drawing/2014/main" id="{46AB81C6-5429-455E-AF9B-16E135B3A383}"/>
              </a:ext>
            </a:extLst>
          </p:cNvPr>
          <p:cNvPicPr>
            <a:picLocks noChangeAspect="1"/>
          </p:cNvPicPr>
          <p:nvPr/>
        </p:nvPicPr>
        <p:blipFill>
          <a:blip r:embed="rId7"/>
          <a:stretch>
            <a:fillRect/>
          </a:stretch>
        </p:blipFill>
        <p:spPr>
          <a:xfrm>
            <a:off x="215453" y="4060754"/>
            <a:ext cx="713208" cy="713208"/>
          </a:xfrm>
          <a:prstGeom prst="rect">
            <a:avLst/>
          </a:prstGeom>
        </p:spPr>
      </p:pic>
      <p:sp>
        <p:nvSpPr>
          <p:cNvPr id="20" name="CaixaDeTexto 19">
            <a:extLst>
              <a:ext uri="{FF2B5EF4-FFF2-40B4-BE49-F238E27FC236}">
                <a16:creationId xmlns:a16="http://schemas.microsoft.com/office/drawing/2014/main" id="{24C26DA2-9160-4F72-8EDF-874BE9231D95}"/>
              </a:ext>
            </a:extLst>
          </p:cNvPr>
          <p:cNvSpPr txBox="1"/>
          <p:nvPr/>
        </p:nvSpPr>
        <p:spPr>
          <a:xfrm>
            <a:off x="928652" y="4107058"/>
            <a:ext cx="5413790" cy="754053"/>
          </a:xfrm>
          <a:prstGeom prst="rect">
            <a:avLst/>
          </a:prstGeom>
          <a:noFill/>
        </p:spPr>
        <p:txBody>
          <a:bodyPr wrap="none" rtlCol="0">
            <a:spAutoFit/>
          </a:bodyPr>
          <a:lstStyle/>
          <a:p>
            <a:r>
              <a:rPr lang="en-GB" sz="1500" b="1" dirty="0">
                <a:latin typeface="Calibri Light" panose="020F0302020204030204" pitchFamily="34" charset="0"/>
                <a:cs typeface="Calibri Light" panose="020F0302020204030204" pitchFamily="34" charset="0"/>
              </a:rPr>
              <a:t>Margarida Amaral, PhD</a:t>
            </a:r>
          </a:p>
          <a:p>
            <a:r>
              <a:rPr lang="en-GB" sz="1400" dirty="0">
                <a:latin typeface="Calibri Light" panose="020F0302020204030204" pitchFamily="34" charset="0"/>
                <a:cs typeface="Calibri Light" panose="020F0302020204030204" pitchFamily="34" charset="0"/>
              </a:rPr>
              <a:t>Co-supervisor, Expert</a:t>
            </a:r>
          </a:p>
          <a:p>
            <a:r>
              <a:rPr lang="en-US" sz="1400" dirty="0">
                <a:latin typeface="Calibri Light" panose="020F0302020204030204" pitchFamily="34" charset="0"/>
                <a:cs typeface="Calibri Light" panose="020F0302020204030204" pitchFamily="34" charset="0"/>
              </a:rPr>
              <a:t>Biosystems &amp; Integrative Sciences Institute, </a:t>
            </a:r>
            <a:r>
              <a:rPr lang="en-GB" sz="1400" dirty="0">
                <a:latin typeface="Calibri Light" panose="020F0302020204030204" pitchFamily="34" charset="0"/>
                <a:cs typeface="Calibri Light" panose="020F0302020204030204" pitchFamily="34" charset="0"/>
              </a:rPr>
              <a:t>University of </a:t>
            </a:r>
            <a:r>
              <a:rPr lang="en-GB" sz="1400" dirty="0" err="1">
                <a:latin typeface="Calibri Light" panose="020F0302020204030204" pitchFamily="34" charset="0"/>
                <a:cs typeface="Calibri Light" panose="020F0302020204030204" pitchFamily="34" charset="0"/>
              </a:rPr>
              <a:t>Lisboa</a:t>
            </a:r>
            <a:r>
              <a:rPr lang="en-GB" sz="1400" dirty="0">
                <a:latin typeface="Calibri Light" panose="020F0302020204030204" pitchFamily="34" charset="0"/>
                <a:cs typeface="Calibri Light" panose="020F0302020204030204" pitchFamily="34" charset="0"/>
              </a:rPr>
              <a:t>, Portugal</a:t>
            </a:r>
          </a:p>
        </p:txBody>
      </p:sp>
      <p:sp>
        <p:nvSpPr>
          <p:cNvPr id="22" name="CaixaDeTexto 21">
            <a:extLst>
              <a:ext uri="{FF2B5EF4-FFF2-40B4-BE49-F238E27FC236}">
                <a16:creationId xmlns:a16="http://schemas.microsoft.com/office/drawing/2014/main" id="{258F38CD-2B3C-4D6C-A32C-C974CDBAE295}"/>
              </a:ext>
            </a:extLst>
          </p:cNvPr>
          <p:cNvSpPr txBox="1"/>
          <p:nvPr/>
        </p:nvSpPr>
        <p:spPr>
          <a:xfrm>
            <a:off x="6923067" y="2217547"/>
            <a:ext cx="5413790" cy="754053"/>
          </a:xfrm>
          <a:prstGeom prst="rect">
            <a:avLst/>
          </a:prstGeom>
          <a:noFill/>
        </p:spPr>
        <p:txBody>
          <a:bodyPr wrap="none" rtlCol="0">
            <a:spAutoFit/>
          </a:bodyPr>
          <a:lstStyle/>
          <a:p>
            <a:r>
              <a:rPr lang="en-GB" sz="1500" b="1" dirty="0">
                <a:latin typeface="Calibri Light" panose="020F0302020204030204" pitchFamily="34" charset="0"/>
                <a:cs typeface="Calibri Light" panose="020F0302020204030204" pitchFamily="34" charset="0"/>
              </a:rPr>
              <a:t>Carlos Farinha, PhD</a:t>
            </a:r>
          </a:p>
          <a:p>
            <a:r>
              <a:rPr lang="en-GB" sz="1400" dirty="0">
                <a:latin typeface="Calibri Light" panose="020F0302020204030204" pitchFamily="34" charset="0"/>
                <a:cs typeface="Calibri Light" panose="020F0302020204030204" pitchFamily="34" charset="0"/>
              </a:rPr>
              <a:t>Expert</a:t>
            </a:r>
          </a:p>
          <a:p>
            <a:r>
              <a:rPr lang="en-US" sz="1400" dirty="0">
                <a:latin typeface="Calibri Light" panose="020F0302020204030204" pitchFamily="34" charset="0"/>
                <a:cs typeface="Calibri Light" panose="020F0302020204030204" pitchFamily="34" charset="0"/>
              </a:rPr>
              <a:t>Biosystems &amp; Integrative Sciences Institute, </a:t>
            </a:r>
            <a:r>
              <a:rPr lang="en-GB" sz="1400" dirty="0">
                <a:latin typeface="Calibri Light" panose="020F0302020204030204" pitchFamily="34" charset="0"/>
                <a:cs typeface="Calibri Light" panose="020F0302020204030204" pitchFamily="34" charset="0"/>
              </a:rPr>
              <a:t>University of </a:t>
            </a:r>
            <a:r>
              <a:rPr lang="en-GB" sz="1400" dirty="0" err="1">
                <a:latin typeface="Calibri Light" panose="020F0302020204030204" pitchFamily="34" charset="0"/>
                <a:cs typeface="Calibri Light" panose="020F0302020204030204" pitchFamily="34" charset="0"/>
              </a:rPr>
              <a:t>Lisboa</a:t>
            </a:r>
            <a:r>
              <a:rPr lang="en-GB" sz="1400" dirty="0">
                <a:latin typeface="Calibri Light" panose="020F0302020204030204" pitchFamily="34" charset="0"/>
                <a:cs typeface="Calibri Light" panose="020F0302020204030204" pitchFamily="34" charset="0"/>
              </a:rPr>
              <a:t>, Portugal</a:t>
            </a:r>
          </a:p>
        </p:txBody>
      </p:sp>
      <p:pic>
        <p:nvPicPr>
          <p:cNvPr id="4" name="Imagem 3">
            <a:extLst>
              <a:ext uri="{FF2B5EF4-FFF2-40B4-BE49-F238E27FC236}">
                <a16:creationId xmlns:a16="http://schemas.microsoft.com/office/drawing/2014/main" id="{EA7F1248-38B6-4CFB-9077-481755E025DD}"/>
              </a:ext>
            </a:extLst>
          </p:cNvPr>
          <p:cNvPicPr>
            <a:picLocks noChangeAspect="1"/>
          </p:cNvPicPr>
          <p:nvPr/>
        </p:nvPicPr>
        <p:blipFill>
          <a:blip r:embed="rId8"/>
          <a:stretch>
            <a:fillRect/>
          </a:stretch>
        </p:blipFill>
        <p:spPr>
          <a:xfrm>
            <a:off x="6240253" y="2244518"/>
            <a:ext cx="713208" cy="754053"/>
          </a:xfrm>
          <a:prstGeom prst="rect">
            <a:avLst/>
          </a:prstGeom>
        </p:spPr>
      </p:pic>
      <p:sp>
        <p:nvSpPr>
          <p:cNvPr id="24" name="CaixaDeTexto 23">
            <a:extLst>
              <a:ext uri="{FF2B5EF4-FFF2-40B4-BE49-F238E27FC236}">
                <a16:creationId xmlns:a16="http://schemas.microsoft.com/office/drawing/2014/main" id="{46B9E846-28D5-4F16-B380-EDD45F697AB1}"/>
              </a:ext>
            </a:extLst>
          </p:cNvPr>
          <p:cNvSpPr txBox="1"/>
          <p:nvPr/>
        </p:nvSpPr>
        <p:spPr>
          <a:xfrm>
            <a:off x="6953461" y="4091598"/>
            <a:ext cx="4255396" cy="754053"/>
          </a:xfrm>
          <a:prstGeom prst="rect">
            <a:avLst/>
          </a:prstGeom>
          <a:noFill/>
        </p:spPr>
        <p:txBody>
          <a:bodyPr wrap="none" rtlCol="0">
            <a:spAutoFit/>
          </a:bodyPr>
          <a:lstStyle/>
          <a:p>
            <a:r>
              <a:rPr lang="en-GB" sz="1500" b="1" dirty="0">
                <a:latin typeface="Calibri Light" panose="020F0302020204030204" pitchFamily="34" charset="0"/>
                <a:cs typeface="Calibri Light" panose="020F0302020204030204" pitchFamily="34" charset="0"/>
              </a:rPr>
              <a:t>Karl </a:t>
            </a:r>
            <a:r>
              <a:rPr lang="en-GB" sz="1500" b="1" dirty="0" err="1">
                <a:latin typeface="Calibri Light" panose="020F0302020204030204" pitchFamily="34" charset="0"/>
                <a:cs typeface="Calibri Light" panose="020F0302020204030204" pitchFamily="34" charset="0"/>
              </a:rPr>
              <a:t>Kunzelmann</a:t>
            </a:r>
            <a:r>
              <a:rPr lang="en-GB" sz="1500" b="1" dirty="0">
                <a:latin typeface="Calibri Light" panose="020F0302020204030204" pitchFamily="34" charset="0"/>
                <a:cs typeface="Calibri Light" panose="020F0302020204030204" pitchFamily="34" charset="0"/>
              </a:rPr>
              <a:t>, PhD</a:t>
            </a:r>
          </a:p>
          <a:p>
            <a:r>
              <a:rPr lang="en-GB" sz="1400" dirty="0">
                <a:latin typeface="Calibri Light" panose="020F0302020204030204" pitchFamily="34" charset="0"/>
                <a:cs typeface="Calibri Light" panose="020F0302020204030204" pitchFamily="34" charset="0"/>
              </a:rPr>
              <a:t>Expert</a:t>
            </a:r>
          </a:p>
          <a:p>
            <a:r>
              <a:rPr lang="de-DE" sz="1400" dirty="0">
                <a:latin typeface="Calibri Light" panose="020F0302020204030204" pitchFamily="34" charset="0"/>
                <a:cs typeface="Calibri Light" panose="020F0302020204030204" pitchFamily="34" charset="0"/>
              </a:rPr>
              <a:t>Institut für Physiologie, Universität Regensburg, Germany</a:t>
            </a:r>
            <a:endParaRPr lang="en-GB" sz="1400" dirty="0">
              <a:latin typeface="Calibri Light" panose="020F0302020204030204" pitchFamily="34" charset="0"/>
              <a:cs typeface="Calibri Light" panose="020F0302020204030204" pitchFamily="34" charset="0"/>
            </a:endParaRPr>
          </a:p>
        </p:txBody>
      </p:sp>
      <p:pic>
        <p:nvPicPr>
          <p:cNvPr id="26" name="Imagem 25">
            <a:extLst>
              <a:ext uri="{FF2B5EF4-FFF2-40B4-BE49-F238E27FC236}">
                <a16:creationId xmlns:a16="http://schemas.microsoft.com/office/drawing/2014/main" id="{DEA9C0BB-1AD5-414E-ACFA-CB6D2170B684}"/>
              </a:ext>
            </a:extLst>
          </p:cNvPr>
          <p:cNvPicPr>
            <a:picLocks noChangeAspect="1"/>
          </p:cNvPicPr>
          <p:nvPr/>
        </p:nvPicPr>
        <p:blipFill>
          <a:blip r:embed="rId9"/>
          <a:stretch>
            <a:fillRect/>
          </a:stretch>
        </p:blipFill>
        <p:spPr>
          <a:xfrm>
            <a:off x="6240253" y="4091632"/>
            <a:ext cx="713208" cy="713208"/>
          </a:xfrm>
          <a:prstGeom prst="rect">
            <a:avLst/>
          </a:prstGeom>
        </p:spPr>
      </p:pic>
    </p:spTree>
    <p:extLst>
      <p:ext uri="{BB962C8B-B14F-4D97-AF65-F5344CB8AC3E}">
        <p14:creationId xmlns:p14="http://schemas.microsoft.com/office/powerpoint/2010/main" val="894993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Down 3">
            <a:extLst>
              <a:ext uri="{FF2B5EF4-FFF2-40B4-BE49-F238E27FC236}">
                <a16:creationId xmlns:a16="http://schemas.microsoft.com/office/drawing/2014/main" id="{47F40BC4-A15C-4DCD-BB34-8844283C7C78}"/>
              </a:ext>
            </a:extLst>
          </p:cNvPr>
          <p:cNvSpPr/>
          <p:nvPr/>
        </p:nvSpPr>
        <p:spPr>
          <a:xfrm>
            <a:off x="8412986" y="2908119"/>
            <a:ext cx="557348" cy="470262"/>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pt-PT"/>
          </a:p>
        </p:txBody>
      </p:sp>
      <p:sp>
        <p:nvSpPr>
          <p:cNvPr id="2" name="Title 1">
            <a:extLst>
              <a:ext uri="{FF2B5EF4-FFF2-40B4-BE49-F238E27FC236}">
                <a16:creationId xmlns:a16="http://schemas.microsoft.com/office/drawing/2014/main" id="{4DABD6C2-24D3-47DB-B429-702CD7263B40}"/>
              </a:ext>
            </a:extLst>
          </p:cNvPr>
          <p:cNvSpPr>
            <a:spLocks noGrp="1"/>
          </p:cNvSpPr>
          <p:nvPr>
            <p:ph type="title"/>
          </p:nvPr>
        </p:nvSpPr>
        <p:spPr>
          <a:xfrm>
            <a:off x="657224" y="213783"/>
            <a:ext cx="10772775" cy="1658198"/>
          </a:xfrm>
        </p:spPr>
        <p:txBody>
          <a:bodyPr/>
          <a:lstStyle/>
          <a:p>
            <a:r>
              <a:rPr lang="pt-PT" dirty="0"/>
              <a:t>Cystic Fibrosis (CF)</a:t>
            </a:r>
          </a:p>
        </p:txBody>
      </p:sp>
      <p:sp>
        <p:nvSpPr>
          <p:cNvPr id="3" name="Content Placeholder 2">
            <a:extLst>
              <a:ext uri="{FF2B5EF4-FFF2-40B4-BE49-F238E27FC236}">
                <a16:creationId xmlns:a16="http://schemas.microsoft.com/office/drawing/2014/main" id="{537DCA0A-17E0-4399-B120-A753BB3ADD3D}"/>
              </a:ext>
            </a:extLst>
          </p:cNvPr>
          <p:cNvSpPr>
            <a:spLocks noGrp="1"/>
          </p:cNvSpPr>
          <p:nvPr>
            <p:ph idx="1"/>
          </p:nvPr>
        </p:nvSpPr>
        <p:spPr>
          <a:xfrm>
            <a:off x="1030295" y="1829707"/>
            <a:ext cx="2590799" cy="1124987"/>
          </a:xfrm>
        </p:spPr>
        <p:txBody>
          <a:bodyPr anchor="ctr">
            <a:normAutofit/>
          </a:bodyPr>
          <a:lstStyle/>
          <a:p>
            <a:pPr algn="ctr"/>
            <a:r>
              <a:rPr lang="pt-PT" b="1" dirty="0"/>
              <a:t>2000 mutations on </a:t>
            </a:r>
          </a:p>
          <a:p>
            <a:pPr algn="ctr"/>
            <a:r>
              <a:rPr lang="pt-PT" b="1" dirty="0"/>
              <a:t>CFTR gene</a:t>
            </a:r>
          </a:p>
        </p:txBody>
      </p:sp>
      <p:pic>
        <p:nvPicPr>
          <p:cNvPr id="2052" name="Picture 4" descr="Resultado de imagem para cystic fibrosis gif">
            <a:extLst>
              <a:ext uri="{FF2B5EF4-FFF2-40B4-BE49-F238E27FC236}">
                <a16:creationId xmlns:a16="http://schemas.microsoft.com/office/drawing/2014/main" id="{32F7EE61-CAC4-4925-A520-87DB9DB35AF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853505" y="4524174"/>
            <a:ext cx="2528859" cy="194111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sultado de imagem para cystic fibrosis gif">
            <a:extLst>
              <a:ext uri="{FF2B5EF4-FFF2-40B4-BE49-F238E27FC236}">
                <a16:creationId xmlns:a16="http://schemas.microsoft.com/office/drawing/2014/main" id="{3AA2879A-C8FB-443C-BF55-30DF6BEE6F2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64272" y="4524174"/>
            <a:ext cx="2531885" cy="1941112"/>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25">
            <a:extLst>
              <a:ext uri="{FF2B5EF4-FFF2-40B4-BE49-F238E27FC236}">
                <a16:creationId xmlns:a16="http://schemas.microsoft.com/office/drawing/2014/main" id="{75648716-9358-41BB-AA98-C27BA056C487}"/>
              </a:ext>
            </a:extLst>
          </p:cNvPr>
          <p:cNvSpPr txBox="1"/>
          <p:nvPr/>
        </p:nvSpPr>
        <p:spPr>
          <a:xfrm>
            <a:off x="3684817" y="1829706"/>
            <a:ext cx="8507183" cy="1124988"/>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nSpc>
                <a:spcPct val="150000"/>
              </a:lnSpc>
              <a:spcAft>
                <a:spcPts val="600"/>
              </a:spcAft>
            </a:pPr>
            <a:r>
              <a:rPr lang="pt-PT" sz="2200" b="1" dirty="0">
                <a:latin typeface="Arial" panose="020B0604020202020204" pitchFamily="34" charset="0"/>
                <a:cs typeface="Arial" panose="020B0604020202020204" pitchFamily="34" charset="0"/>
              </a:rPr>
              <a:t>	</a:t>
            </a:r>
            <a:r>
              <a:rPr lang="pt-PT" sz="2200" b="1" dirty="0" err="1">
                <a:latin typeface="Arial" panose="020B0604020202020204" pitchFamily="34" charset="0"/>
                <a:cs typeface="Arial" panose="020B0604020202020204" pitchFamily="34" charset="0"/>
              </a:rPr>
              <a:t>Chloride</a:t>
            </a:r>
            <a:r>
              <a:rPr lang="pt-PT" sz="2200" b="1" dirty="0">
                <a:latin typeface="Arial" panose="020B0604020202020204" pitchFamily="34" charset="0"/>
                <a:cs typeface="Arial" panose="020B0604020202020204" pitchFamily="34" charset="0"/>
              </a:rPr>
              <a:t> </a:t>
            </a:r>
            <a:r>
              <a:rPr lang="pt-PT" sz="2200" b="1" dirty="0" err="1">
                <a:latin typeface="Arial" panose="020B0604020202020204" pitchFamily="34" charset="0"/>
                <a:cs typeface="Arial" panose="020B0604020202020204" pitchFamily="34" charset="0"/>
              </a:rPr>
              <a:t>channel</a:t>
            </a:r>
            <a:r>
              <a:rPr lang="pt-PT" sz="2200" b="1" dirty="0">
                <a:latin typeface="Arial" panose="020B0604020202020204" pitchFamily="34" charset="0"/>
                <a:cs typeface="Arial" panose="020B0604020202020204" pitchFamily="34" charset="0"/>
              </a:rPr>
              <a:t> </a:t>
            </a:r>
            <a:r>
              <a:rPr lang="pt-PT" sz="2200" b="1" dirty="0" err="1">
                <a:latin typeface="Arial" panose="020B0604020202020204" pitchFamily="34" charset="0"/>
                <a:cs typeface="Arial" panose="020B0604020202020204" pitchFamily="34" charset="0"/>
              </a:rPr>
              <a:t>present</a:t>
            </a:r>
            <a:r>
              <a:rPr lang="pt-PT" sz="2200" b="1" dirty="0">
                <a:latin typeface="Arial" panose="020B0604020202020204" pitchFamily="34" charset="0"/>
                <a:cs typeface="Arial" panose="020B0604020202020204" pitchFamily="34" charset="0"/>
              </a:rPr>
              <a:t> in </a:t>
            </a:r>
            <a:r>
              <a:rPr lang="pt-PT" sz="2200" b="1" dirty="0" err="1">
                <a:latin typeface="Arial" panose="020B0604020202020204" pitchFamily="34" charset="0"/>
                <a:cs typeface="Arial" panose="020B0604020202020204" pitchFamily="34" charset="0"/>
              </a:rPr>
              <a:t>epithelial</a:t>
            </a:r>
            <a:r>
              <a:rPr lang="pt-PT" sz="2200" b="1" dirty="0">
                <a:latin typeface="Arial" panose="020B0604020202020204" pitchFamily="34" charset="0"/>
                <a:cs typeface="Arial" panose="020B0604020202020204" pitchFamily="34" charset="0"/>
              </a:rPr>
              <a:t> </a:t>
            </a:r>
            <a:r>
              <a:rPr lang="pt-PT" sz="2200" b="1" dirty="0" err="1">
                <a:latin typeface="Arial" panose="020B0604020202020204" pitchFamily="34" charset="0"/>
                <a:cs typeface="Arial" panose="020B0604020202020204" pitchFamily="34" charset="0"/>
              </a:rPr>
              <a:t>cells</a:t>
            </a:r>
            <a:endParaRPr lang="pt-PT" sz="2200" b="1" dirty="0">
              <a:latin typeface="Arial" panose="020B0604020202020204" pitchFamily="34" charset="0"/>
              <a:cs typeface="Arial" panose="020B0604020202020204" pitchFamily="34" charset="0"/>
            </a:endParaRPr>
          </a:p>
          <a:p>
            <a:pPr>
              <a:lnSpc>
                <a:spcPct val="150000"/>
              </a:lnSpc>
              <a:spcAft>
                <a:spcPts val="600"/>
              </a:spcAft>
            </a:pPr>
            <a:r>
              <a:rPr lang="pt-PT" sz="2200" b="1" dirty="0">
                <a:latin typeface="Arial" panose="020B0604020202020204" pitchFamily="34" charset="0"/>
                <a:cs typeface="Arial" panose="020B0604020202020204" pitchFamily="34" charset="0"/>
              </a:rPr>
              <a:t>	</a:t>
            </a:r>
            <a:r>
              <a:rPr lang="pt-PT" sz="2200" b="1" dirty="0" err="1">
                <a:latin typeface="Arial" panose="020B0604020202020204" pitchFamily="34" charset="0"/>
                <a:cs typeface="Arial" panose="020B0604020202020204" pitchFamily="34" charset="0"/>
              </a:rPr>
              <a:t>Multi-organ</a:t>
            </a:r>
            <a:r>
              <a:rPr lang="pt-PT" sz="2200" b="1" dirty="0">
                <a:latin typeface="Arial" panose="020B0604020202020204" pitchFamily="34" charset="0"/>
                <a:cs typeface="Arial" panose="020B0604020202020204" pitchFamily="34" charset="0"/>
              </a:rPr>
              <a:t> </a:t>
            </a:r>
            <a:r>
              <a:rPr lang="pt-PT" sz="2200" b="1" dirty="0" err="1">
                <a:latin typeface="Arial" panose="020B0604020202020204" pitchFamily="34" charset="0"/>
                <a:cs typeface="Arial" panose="020B0604020202020204" pitchFamily="34" charset="0"/>
              </a:rPr>
              <a:t>disease</a:t>
            </a:r>
            <a:r>
              <a:rPr lang="pt-PT" sz="2200" b="1" dirty="0">
                <a:latin typeface="Arial" panose="020B0604020202020204" pitchFamily="34" charset="0"/>
                <a:cs typeface="Arial" panose="020B0604020202020204" pitchFamily="34" charset="0"/>
              </a:rPr>
              <a:t>	</a:t>
            </a:r>
            <a:r>
              <a:rPr lang="en-GB" sz="2200" dirty="0">
                <a:ln w="12700" cmpd="sng">
                  <a:solidFill>
                    <a:schemeClr val="tx1"/>
                  </a:solidFill>
                  <a:prstDash val="solid"/>
                </a:ln>
                <a:solidFill>
                  <a:schemeClr val="tx1"/>
                </a:solidFill>
              </a:rPr>
              <a:t>Lung major cause of mortality</a:t>
            </a:r>
          </a:p>
        </p:txBody>
      </p:sp>
      <p:sp>
        <p:nvSpPr>
          <p:cNvPr id="8" name="Retângulo 23">
            <a:extLst>
              <a:ext uri="{FF2B5EF4-FFF2-40B4-BE49-F238E27FC236}">
                <a16:creationId xmlns:a16="http://schemas.microsoft.com/office/drawing/2014/main" id="{AAC93AEC-2BD2-452B-B4DB-9F4F5140FDB0}"/>
              </a:ext>
            </a:extLst>
          </p:cNvPr>
          <p:cNvSpPr/>
          <p:nvPr/>
        </p:nvSpPr>
        <p:spPr>
          <a:xfrm>
            <a:off x="6981095" y="3433475"/>
            <a:ext cx="3421129" cy="1035605"/>
          </a:xfrm>
          <a:prstGeom prst="rect">
            <a:avLst/>
          </a:prstGeom>
        </p:spPr>
        <p:txBody>
          <a:bodyPr wrap="none">
            <a:spAutoFit/>
          </a:bodyPr>
          <a:lstStyle/>
          <a:p>
            <a:pPr algn="ctr">
              <a:lnSpc>
                <a:spcPct val="150000"/>
              </a:lnSpc>
              <a:spcAft>
                <a:spcPts val="600"/>
              </a:spcAft>
            </a:pPr>
            <a:r>
              <a:rPr lang="en-GB" sz="2000" dirty="0">
                <a:latin typeface="Arial" panose="020B0604020202020204" pitchFamily="34" charset="0"/>
                <a:cs typeface="Arial" panose="020B0604020202020204" pitchFamily="34" charset="0"/>
              </a:rPr>
              <a:t>Responsible hydration </a:t>
            </a:r>
          </a:p>
          <a:p>
            <a:pPr algn="ctr">
              <a:lnSpc>
                <a:spcPct val="150000"/>
              </a:lnSpc>
              <a:spcAft>
                <a:spcPts val="600"/>
              </a:spcAft>
            </a:pPr>
            <a:r>
              <a:rPr lang="en-GB" sz="2000" dirty="0">
                <a:latin typeface="Arial" panose="020B0604020202020204" pitchFamily="34" charset="0"/>
                <a:cs typeface="Arial" panose="020B0604020202020204" pitchFamily="34" charset="0"/>
              </a:rPr>
              <a:t>airway epithelium in the lung</a:t>
            </a:r>
          </a:p>
        </p:txBody>
      </p:sp>
      <p:grpSp>
        <p:nvGrpSpPr>
          <p:cNvPr id="10" name="Grupo 7">
            <a:extLst>
              <a:ext uri="{FF2B5EF4-FFF2-40B4-BE49-F238E27FC236}">
                <a16:creationId xmlns:a16="http://schemas.microsoft.com/office/drawing/2014/main" id="{E6D8ACCA-4A9A-4065-9881-FAA9513361CA}"/>
              </a:ext>
            </a:extLst>
          </p:cNvPr>
          <p:cNvGrpSpPr/>
          <p:nvPr/>
        </p:nvGrpSpPr>
        <p:grpSpPr>
          <a:xfrm>
            <a:off x="728545" y="3143250"/>
            <a:ext cx="3175870" cy="2785378"/>
            <a:chOff x="6575693" y="3580134"/>
            <a:chExt cx="3175870" cy="2785378"/>
          </a:xfrm>
        </p:grpSpPr>
        <p:sp>
          <p:nvSpPr>
            <p:cNvPr id="11" name="CaixaDeTexto 8">
              <a:extLst>
                <a:ext uri="{FF2B5EF4-FFF2-40B4-BE49-F238E27FC236}">
                  <a16:creationId xmlns:a16="http://schemas.microsoft.com/office/drawing/2014/main" id="{376DA4FD-F98B-41EF-8F0E-95E8F5F89206}"/>
                </a:ext>
              </a:extLst>
            </p:cNvPr>
            <p:cNvSpPr txBox="1"/>
            <p:nvPr/>
          </p:nvSpPr>
          <p:spPr>
            <a:xfrm>
              <a:off x="6575693" y="3580134"/>
              <a:ext cx="3175870" cy="2785378"/>
            </a:xfrm>
            <a:prstGeom prst="rect">
              <a:avLst/>
            </a:prstGeom>
            <a:noFill/>
          </p:spPr>
          <p:txBody>
            <a:bodyPr wrap="none" rtlCol="0">
              <a:spAutoFit/>
            </a:bodyPr>
            <a:lstStyle/>
            <a:p>
              <a:pPr algn="ctr"/>
              <a:r>
                <a:rPr lang="en-GB" sz="2500" dirty="0">
                  <a:ln w="0"/>
                </a:rPr>
                <a:t>Mucus obstruction</a:t>
              </a:r>
            </a:p>
            <a:p>
              <a:pPr algn="ctr"/>
              <a:endParaRPr lang="en-GB" sz="2500" dirty="0">
                <a:ln w="0"/>
              </a:endParaRPr>
            </a:p>
            <a:p>
              <a:pPr algn="ctr"/>
              <a:r>
                <a:rPr lang="en-GB" sz="2500" dirty="0">
                  <a:ln w="0"/>
                </a:rPr>
                <a:t>Bacterial infections</a:t>
              </a:r>
            </a:p>
            <a:p>
              <a:pPr algn="ctr"/>
              <a:endParaRPr lang="en-GB" sz="2500" dirty="0">
                <a:ln w="0"/>
              </a:endParaRPr>
            </a:p>
            <a:p>
              <a:pPr algn="ctr"/>
              <a:r>
                <a:rPr lang="en-GB" sz="2500" dirty="0">
                  <a:ln w="0"/>
                </a:rPr>
                <a:t>Chronic inflammation</a:t>
              </a:r>
            </a:p>
            <a:p>
              <a:pPr algn="ctr"/>
              <a:endParaRPr lang="en-GB" sz="2500" dirty="0">
                <a:ln w="0"/>
              </a:endParaRPr>
            </a:p>
            <a:p>
              <a:pPr algn="ctr"/>
              <a:r>
                <a:rPr lang="en-GB" sz="2500" b="1" dirty="0">
                  <a:ln w="0"/>
                  <a:effectLst>
                    <a:outerShdw blurRad="38100" dist="38100" dir="2700000" algn="tl">
                      <a:srgbClr val="000000">
                        <a:alpha val="43137"/>
                      </a:srgbClr>
                    </a:outerShdw>
                  </a:effectLst>
                </a:rPr>
                <a:t>Lung transplant</a:t>
              </a:r>
            </a:p>
          </p:txBody>
        </p:sp>
        <p:sp>
          <p:nvSpPr>
            <p:cNvPr id="12" name="Seta: Para Baixo 9">
              <a:extLst>
                <a:ext uri="{FF2B5EF4-FFF2-40B4-BE49-F238E27FC236}">
                  <a16:creationId xmlns:a16="http://schemas.microsoft.com/office/drawing/2014/main" id="{5D8A18A3-5ED1-40A3-82E4-D174BD9B1B91}"/>
                </a:ext>
              </a:extLst>
            </p:cNvPr>
            <p:cNvSpPr/>
            <p:nvPr/>
          </p:nvSpPr>
          <p:spPr>
            <a:xfrm>
              <a:off x="8033958" y="4041874"/>
              <a:ext cx="259337" cy="3092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00"/>
            </a:p>
          </p:txBody>
        </p:sp>
        <p:sp>
          <p:nvSpPr>
            <p:cNvPr id="13" name="Seta: Para Baixo 10">
              <a:extLst>
                <a:ext uri="{FF2B5EF4-FFF2-40B4-BE49-F238E27FC236}">
                  <a16:creationId xmlns:a16="http://schemas.microsoft.com/office/drawing/2014/main" id="{2DB22ECB-BF32-44BB-86E7-6C66B49A4F11}"/>
                </a:ext>
              </a:extLst>
            </p:cNvPr>
            <p:cNvSpPr/>
            <p:nvPr/>
          </p:nvSpPr>
          <p:spPr>
            <a:xfrm>
              <a:off x="8033958" y="4839029"/>
              <a:ext cx="259337" cy="3092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00"/>
            </a:p>
          </p:txBody>
        </p:sp>
        <p:sp>
          <p:nvSpPr>
            <p:cNvPr id="14" name="Seta: Para Baixo 11">
              <a:extLst>
                <a:ext uri="{FF2B5EF4-FFF2-40B4-BE49-F238E27FC236}">
                  <a16:creationId xmlns:a16="http://schemas.microsoft.com/office/drawing/2014/main" id="{2413D570-6CD9-43D2-A477-BCD61836D671}"/>
                </a:ext>
              </a:extLst>
            </p:cNvPr>
            <p:cNvSpPr/>
            <p:nvPr/>
          </p:nvSpPr>
          <p:spPr>
            <a:xfrm>
              <a:off x="8033958" y="5602331"/>
              <a:ext cx="259337" cy="3092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00"/>
            </a:p>
          </p:txBody>
        </p:sp>
      </p:grpSp>
      <p:sp>
        <p:nvSpPr>
          <p:cNvPr id="5" name="Multiplication Sign 4">
            <a:extLst>
              <a:ext uri="{FF2B5EF4-FFF2-40B4-BE49-F238E27FC236}">
                <a16:creationId xmlns:a16="http://schemas.microsoft.com/office/drawing/2014/main" id="{9570E5CF-CEA0-45DC-A539-D1CAD405A284}"/>
              </a:ext>
            </a:extLst>
          </p:cNvPr>
          <p:cNvSpPr/>
          <p:nvPr/>
        </p:nvSpPr>
        <p:spPr>
          <a:xfrm>
            <a:off x="1698171" y="2392200"/>
            <a:ext cx="1236618" cy="471118"/>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6" name="CaixaDeTexto 26">
            <a:extLst>
              <a:ext uri="{FF2B5EF4-FFF2-40B4-BE49-F238E27FC236}">
                <a16:creationId xmlns:a16="http://schemas.microsoft.com/office/drawing/2014/main" id="{CC0E2118-CB0F-4C3A-BB16-A0B6404357C7}"/>
              </a:ext>
            </a:extLst>
          </p:cNvPr>
          <p:cNvSpPr txBox="1"/>
          <p:nvPr/>
        </p:nvSpPr>
        <p:spPr>
          <a:xfrm>
            <a:off x="0" y="6519446"/>
            <a:ext cx="5931432" cy="338554"/>
          </a:xfrm>
          <a:prstGeom prst="rect">
            <a:avLst/>
          </a:prstGeom>
          <a:noFill/>
        </p:spPr>
        <p:txBody>
          <a:bodyPr wrap="none" rtlCol="0">
            <a:spAutoFit/>
          </a:bodyPr>
          <a:lstStyle/>
          <a:p>
            <a:r>
              <a:rPr lang="en-GB" sz="1600" dirty="0">
                <a:latin typeface="Arial" panose="020B0604020202020204" pitchFamily="34" charset="0"/>
                <a:cs typeface="Arial" panose="020B0604020202020204" pitchFamily="34" charset="0"/>
              </a:rPr>
              <a:t>CFTR – Cystic Fibrosis transmembrane conductance regulator </a:t>
            </a:r>
          </a:p>
        </p:txBody>
      </p:sp>
      <p:pic>
        <p:nvPicPr>
          <p:cNvPr id="17" name="Picture 4" descr="Imagem relacionada">
            <a:extLst>
              <a:ext uri="{FF2B5EF4-FFF2-40B4-BE49-F238E27FC236}">
                <a16:creationId xmlns:a16="http://schemas.microsoft.com/office/drawing/2014/main" id="{A505CD8B-414F-480C-8CE7-71208C659E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9506" y="4434984"/>
            <a:ext cx="2462494" cy="2423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314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5834D-6AFE-446B-9123-77D98A82685A}"/>
              </a:ext>
            </a:extLst>
          </p:cNvPr>
          <p:cNvSpPr>
            <a:spLocks noGrp="1"/>
          </p:cNvSpPr>
          <p:nvPr>
            <p:ph type="title"/>
          </p:nvPr>
        </p:nvSpPr>
        <p:spPr>
          <a:xfrm>
            <a:off x="451456" y="179861"/>
            <a:ext cx="10772775" cy="1658198"/>
          </a:xfrm>
        </p:spPr>
        <p:txBody>
          <a:bodyPr/>
          <a:lstStyle/>
          <a:p>
            <a:r>
              <a:rPr lang="pt-PT" dirty="0"/>
              <a:t>F508del-CFTR mutation</a:t>
            </a:r>
          </a:p>
        </p:txBody>
      </p:sp>
      <p:pic>
        <p:nvPicPr>
          <p:cNvPr id="4" name="Picture 4" descr="Imagem relacionada">
            <a:extLst>
              <a:ext uri="{FF2B5EF4-FFF2-40B4-BE49-F238E27FC236}">
                <a16:creationId xmlns:a16="http://schemas.microsoft.com/office/drawing/2014/main" id="{3F30E823-3F3F-453F-BE47-A211C78307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7503" y="3706732"/>
            <a:ext cx="2462494" cy="24230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www.cftr.info/wp-content/uploads/m1_s1_03_03_step3_v02.jpg">
            <a:extLst>
              <a:ext uri="{FF2B5EF4-FFF2-40B4-BE49-F238E27FC236}">
                <a16:creationId xmlns:a16="http://schemas.microsoft.com/office/drawing/2014/main" id="{221B8731-1484-4D3B-A54F-B3328822FC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147" b="4824"/>
          <a:stretch/>
        </p:blipFill>
        <p:spPr bwMode="auto">
          <a:xfrm>
            <a:off x="7967682" y="1640517"/>
            <a:ext cx="2785511" cy="4489231"/>
          </a:xfrm>
          <a:prstGeom prst="rect">
            <a:avLst/>
          </a:prstGeom>
          <a:noFill/>
          <a:extLst>
            <a:ext uri="{909E8E84-426E-40DD-AFC4-6F175D3DCCD1}">
              <a14:hiddenFill xmlns:a14="http://schemas.microsoft.com/office/drawing/2010/main">
                <a:solidFill>
                  <a:srgbClr val="FFFFFF"/>
                </a:solidFill>
              </a14:hiddenFill>
            </a:ext>
          </a:extLst>
        </p:spPr>
      </p:pic>
      <p:sp>
        <p:nvSpPr>
          <p:cNvPr id="6" name="Retângulo 10">
            <a:extLst>
              <a:ext uri="{FF2B5EF4-FFF2-40B4-BE49-F238E27FC236}">
                <a16:creationId xmlns:a16="http://schemas.microsoft.com/office/drawing/2014/main" id="{B10EAD1D-DA30-410B-883D-44096E7C67E5}"/>
              </a:ext>
            </a:extLst>
          </p:cNvPr>
          <p:cNvSpPr/>
          <p:nvPr/>
        </p:nvSpPr>
        <p:spPr>
          <a:xfrm>
            <a:off x="-2903711" y="1823281"/>
            <a:ext cx="11148414" cy="43088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70 % of CF cases</a:t>
            </a:r>
          </a:p>
        </p:txBody>
      </p:sp>
      <p:sp>
        <p:nvSpPr>
          <p:cNvPr id="7" name="Arrow: Down 6">
            <a:extLst>
              <a:ext uri="{FF2B5EF4-FFF2-40B4-BE49-F238E27FC236}">
                <a16:creationId xmlns:a16="http://schemas.microsoft.com/office/drawing/2014/main" id="{45E62753-25B8-4747-9109-12E1A9DC61AD}"/>
              </a:ext>
            </a:extLst>
          </p:cNvPr>
          <p:cNvSpPr/>
          <p:nvPr/>
        </p:nvSpPr>
        <p:spPr>
          <a:xfrm rot="16200000">
            <a:off x="967769" y="1812388"/>
            <a:ext cx="557348" cy="470262"/>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8" name="CaixaDeTexto 26">
            <a:extLst>
              <a:ext uri="{FF2B5EF4-FFF2-40B4-BE49-F238E27FC236}">
                <a16:creationId xmlns:a16="http://schemas.microsoft.com/office/drawing/2014/main" id="{C53A7EDF-3C91-4CEA-AA34-0B9A4FC1C4CE}"/>
              </a:ext>
            </a:extLst>
          </p:cNvPr>
          <p:cNvSpPr txBox="1"/>
          <p:nvPr/>
        </p:nvSpPr>
        <p:spPr>
          <a:xfrm>
            <a:off x="162903" y="6559973"/>
            <a:ext cx="593143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CFTR – Cystic Fibrosis transmembrane conductance regulator </a:t>
            </a:r>
          </a:p>
        </p:txBody>
      </p:sp>
      <p:pic>
        <p:nvPicPr>
          <p:cNvPr id="9" name="Imagem 1">
            <a:extLst>
              <a:ext uri="{FF2B5EF4-FFF2-40B4-BE49-F238E27FC236}">
                <a16:creationId xmlns:a16="http://schemas.microsoft.com/office/drawing/2014/main" id="{BD93ECAC-7A25-4378-8530-199D44288762}"/>
              </a:ext>
            </a:extLst>
          </p:cNvPr>
          <p:cNvPicPr>
            <a:picLocks noChangeAspect="1"/>
          </p:cNvPicPr>
          <p:nvPr/>
        </p:nvPicPr>
        <p:blipFill rotWithShape="1">
          <a:blip r:embed="rId4"/>
          <a:srcRect r="53013"/>
          <a:stretch/>
        </p:blipFill>
        <p:spPr>
          <a:xfrm>
            <a:off x="520534" y="2912907"/>
            <a:ext cx="1874183" cy="2890293"/>
          </a:xfrm>
          <a:prstGeom prst="rect">
            <a:avLst/>
          </a:prstGeom>
        </p:spPr>
      </p:pic>
      <p:cxnSp>
        <p:nvCxnSpPr>
          <p:cNvPr id="10" name="Conexão reta unidirecional 12">
            <a:extLst>
              <a:ext uri="{FF2B5EF4-FFF2-40B4-BE49-F238E27FC236}">
                <a16:creationId xmlns:a16="http://schemas.microsoft.com/office/drawing/2014/main" id="{311CF818-1107-4828-ADAF-AEAC54CC9F8F}"/>
              </a:ext>
            </a:extLst>
          </p:cNvPr>
          <p:cNvCxnSpPr>
            <a:cxnSpLocks/>
          </p:cNvCxnSpPr>
          <p:nvPr/>
        </p:nvCxnSpPr>
        <p:spPr>
          <a:xfrm flipH="1">
            <a:off x="1370821" y="4698752"/>
            <a:ext cx="1687380"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1" name="CaixaDeTexto 19">
            <a:extLst>
              <a:ext uri="{FF2B5EF4-FFF2-40B4-BE49-F238E27FC236}">
                <a16:creationId xmlns:a16="http://schemas.microsoft.com/office/drawing/2014/main" id="{1CBF41EC-F70C-48F6-AB98-E533F453BBBD}"/>
              </a:ext>
            </a:extLst>
          </p:cNvPr>
          <p:cNvSpPr txBox="1"/>
          <p:nvPr/>
        </p:nvSpPr>
        <p:spPr>
          <a:xfrm>
            <a:off x="2782081" y="4344809"/>
            <a:ext cx="2614148"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PT"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F508del </a:t>
            </a:r>
            <a:r>
              <a:rPr kumimoji="0" lang="pt-PT"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mutation</a:t>
            </a:r>
            <a:endParaRPr kumimoji="0" lang="pt-PT"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PT"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 CFTR </a:t>
            </a:r>
            <a:r>
              <a:rPr kumimoji="0" lang="pt-PT"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protein</a:t>
            </a:r>
            <a:endParaRPr kumimoji="0" lang="pt-PT"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etângulo 20">
            <a:extLst>
              <a:ext uri="{FF2B5EF4-FFF2-40B4-BE49-F238E27FC236}">
                <a16:creationId xmlns:a16="http://schemas.microsoft.com/office/drawing/2014/main" id="{E1ADD34E-A295-4541-909C-10F5C7BF735B}"/>
              </a:ext>
            </a:extLst>
          </p:cNvPr>
          <p:cNvSpPr/>
          <p:nvPr/>
        </p:nvSpPr>
        <p:spPr>
          <a:xfrm>
            <a:off x="451456" y="5764062"/>
            <a:ext cx="2356479"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PT" sz="14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Lukacs</a:t>
            </a:r>
            <a:r>
              <a:rPr kumimoji="0" lang="pt-PT"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PT" sz="14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and</a:t>
            </a:r>
            <a:r>
              <a:rPr kumimoji="0" lang="pt-PT"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PT" sz="14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Verkman</a:t>
            </a:r>
            <a:r>
              <a:rPr kumimoji="0" lang="pt-PT"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2012</a:t>
            </a:r>
          </a:p>
        </p:txBody>
      </p:sp>
      <p:sp>
        <p:nvSpPr>
          <p:cNvPr id="13" name="Retângulo 20">
            <a:extLst>
              <a:ext uri="{FF2B5EF4-FFF2-40B4-BE49-F238E27FC236}">
                <a16:creationId xmlns:a16="http://schemas.microsoft.com/office/drawing/2014/main" id="{162D3BA2-B1E4-464C-AD67-1633A8E87FB9}"/>
              </a:ext>
            </a:extLst>
          </p:cNvPr>
          <p:cNvSpPr/>
          <p:nvPr/>
        </p:nvSpPr>
        <p:spPr>
          <a:xfrm>
            <a:off x="6266988" y="6129748"/>
            <a:ext cx="901209"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PT" sz="14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wt</a:t>
            </a:r>
            <a:r>
              <a:rPr kumimoji="0" lang="pt-PT"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-CFTR</a:t>
            </a:r>
            <a:endParaRPr kumimoji="0" lang="pt-PT"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Retângulo 20">
            <a:extLst>
              <a:ext uri="{FF2B5EF4-FFF2-40B4-BE49-F238E27FC236}">
                <a16:creationId xmlns:a16="http://schemas.microsoft.com/office/drawing/2014/main" id="{33F01091-7D1E-43D3-9FEF-096D1989929A}"/>
              </a:ext>
            </a:extLst>
          </p:cNvPr>
          <p:cNvSpPr/>
          <p:nvPr/>
        </p:nvSpPr>
        <p:spPr>
          <a:xfrm>
            <a:off x="8787127" y="6129748"/>
            <a:ext cx="1367682"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PT"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F508del-CFTR</a:t>
            </a:r>
            <a:endParaRPr kumimoji="0" lang="pt-PT"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5" name="Picture 3">
            <a:extLst>
              <a:ext uri="{FF2B5EF4-FFF2-40B4-BE49-F238E27FC236}">
                <a16:creationId xmlns:a16="http://schemas.microsoft.com/office/drawing/2014/main" id="{A7B0629A-74D4-4B32-9629-64C656DC8A76}"/>
              </a:ext>
            </a:extLst>
          </p:cNvPr>
          <p:cNvPicPr>
            <a:picLocks noChangeAspect="1"/>
          </p:cNvPicPr>
          <p:nvPr/>
        </p:nvPicPr>
        <p:blipFill>
          <a:blip r:embed="rId5"/>
          <a:stretch>
            <a:fillRect/>
          </a:stretch>
        </p:blipFill>
        <p:spPr>
          <a:xfrm>
            <a:off x="10745234" y="75121"/>
            <a:ext cx="1028994" cy="879055"/>
          </a:xfrm>
          <a:prstGeom prst="rect">
            <a:avLst/>
          </a:prstGeom>
        </p:spPr>
      </p:pic>
      <p:sp>
        <p:nvSpPr>
          <p:cNvPr id="16" name="CaixaDeTexto 12">
            <a:extLst>
              <a:ext uri="{FF2B5EF4-FFF2-40B4-BE49-F238E27FC236}">
                <a16:creationId xmlns:a16="http://schemas.microsoft.com/office/drawing/2014/main" id="{24A5E6E9-2002-4220-94E3-1CAFE77C0A8E}"/>
              </a:ext>
            </a:extLst>
          </p:cNvPr>
          <p:cNvSpPr txBox="1"/>
          <p:nvPr/>
        </p:nvSpPr>
        <p:spPr>
          <a:xfrm>
            <a:off x="10185866" y="971478"/>
            <a:ext cx="2147731" cy="430887"/>
          </a:xfrm>
          <a:prstGeom prst="rect">
            <a:avLst/>
          </a:prstGeom>
          <a:noFill/>
        </p:spPr>
        <p:txBody>
          <a:bodyPr wrap="square" rtlCol="0">
            <a:spAutoFit/>
          </a:bodyPr>
          <a:lstStyle/>
          <a:p>
            <a:pPr algn="ctr"/>
            <a:r>
              <a:rPr lang="en-GB" sz="2200" b="1" dirty="0">
                <a:solidFill>
                  <a:schemeClr val="tx2">
                    <a:lumMod val="50000"/>
                  </a:schemeClr>
                </a:solidFill>
              </a:rPr>
              <a:t>Effective Drugs</a:t>
            </a:r>
          </a:p>
        </p:txBody>
      </p:sp>
      <p:sp>
        <p:nvSpPr>
          <p:cNvPr id="3" name="CaixaDeTexto 2">
            <a:extLst>
              <a:ext uri="{FF2B5EF4-FFF2-40B4-BE49-F238E27FC236}">
                <a16:creationId xmlns:a16="http://schemas.microsoft.com/office/drawing/2014/main" id="{97D65183-F8A2-4432-B903-0518377D66C8}"/>
              </a:ext>
            </a:extLst>
          </p:cNvPr>
          <p:cNvSpPr txBox="1"/>
          <p:nvPr/>
        </p:nvSpPr>
        <p:spPr>
          <a:xfrm>
            <a:off x="10924996" y="4555587"/>
            <a:ext cx="1155573" cy="369332"/>
          </a:xfrm>
          <a:prstGeom prst="rect">
            <a:avLst/>
          </a:prstGeom>
          <a:noFill/>
        </p:spPr>
        <p:txBody>
          <a:bodyPr wrap="none" rtlCol="0">
            <a:spAutoFit/>
          </a:bodyPr>
          <a:lstStyle/>
          <a:p>
            <a:r>
              <a:rPr lang="pt-PT" dirty="0" err="1"/>
              <a:t>Correctors</a:t>
            </a:r>
            <a:endParaRPr lang="pt-PT" dirty="0"/>
          </a:p>
        </p:txBody>
      </p:sp>
      <p:sp>
        <p:nvSpPr>
          <p:cNvPr id="17" name="CaixaDeTexto 16">
            <a:extLst>
              <a:ext uri="{FF2B5EF4-FFF2-40B4-BE49-F238E27FC236}">
                <a16:creationId xmlns:a16="http://schemas.microsoft.com/office/drawing/2014/main" id="{9F40F286-AE5E-464D-B01A-5361B7402FDC}"/>
              </a:ext>
            </a:extLst>
          </p:cNvPr>
          <p:cNvSpPr txBox="1"/>
          <p:nvPr/>
        </p:nvSpPr>
        <p:spPr>
          <a:xfrm>
            <a:off x="10845840" y="2254168"/>
            <a:ext cx="1313886" cy="369332"/>
          </a:xfrm>
          <a:prstGeom prst="rect">
            <a:avLst/>
          </a:prstGeom>
          <a:noFill/>
        </p:spPr>
        <p:txBody>
          <a:bodyPr wrap="none" rtlCol="0">
            <a:spAutoFit/>
          </a:bodyPr>
          <a:lstStyle/>
          <a:p>
            <a:r>
              <a:rPr lang="pt-PT" dirty="0" err="1"/>
              <a:t>Potentiators</a:t>
            </a:r>
            <a:endParaRPr lang="pt-PT" dirty="0"/>
          </a:p>
        </p:txBody>
      </p:sp>
      <p:cxnSp>
        <p:nvCxnSpPr>
          <p:cNvPr id="19" name="Conexão reta unidirecional 18">
            <a:extLst>
              <a:ext uri="{FF2B5EF4-FFF2-40B4-BE49-F238E27FC236}">
                <a16:creationId xmlns:a16="http://schemas.microsoft.com/office/drawing/2014/main" id="{36F9E64E-885E-4164-A68E-60E054F0CBF9}"/>
              </a:ext>
            </a:extLst>
          </p:cNvPr>
          <p:cNvCxnSpPr>
            <a:stCxn id="3" idx="1"/>
          </p:cNvCxnSpPr>
          <p:nvPr/>
        </p:nvCxnSpPr>
        <p:spPr>
          <a:xfrm flipH="1">
            <a:off x="9470968" y="4740253"/>
            <a:ext cx="1454028" cy="177987"/>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20" name="Conexão reta unidirecional 19">
            <a:extLst>
              <a:ext uri="{FF2B5EF4-FFF2-40B4-BE49-F238E27FC236}">
                <a16:creationId xmlns:a16="http://schemas.microsoft.com/office/drawing/2014/main" id="{63740BD8-32A7-44F2-9766-D60DF32247ED}"/>
              </a:ext>
            </a:extLst>
          </p:cNvPr>
          <p:cNvCxnSpPr>
            <a:cxnSpLocks/>
          </p:cNvCxnSpPr>
          <p:nvPr/>
        </p:nvCxnSpPr>
        <p:spPr>
          <a:xfrm flipH="1">
            <a:off x="9291782" y="2459415"/>
            <a:ext cx="1590041" cy="4600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0501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CA34536F-EE92-49ED-947D-17CB8269E2E7}"/>
              </a:ext>
            </a:extLst>
          </p:cNvPr>
          <p:cNvPicPr>
            <a:picLocks noChangeAspect="1"/>
          </p:cNvPicPr>
          <p:nvPr/>
        </p:nvPicPr>
        <p:blipFill>
          <a:blip r:embed="rId3"/>
          <a:stretch>
            <a:fillRect/>
          </a:stretch>
        </p:blipFill>
        <p:spPr>
          <a:xfrm>
            <a:off x="9571217" y="4042833"/>
            <a:ext cx="1634072" cy="1395965"/>
          </a:xfrm>
          <a:prstGeom prst="rect">
            <a:avLst/>
          </a:prstGeom>
        </p:spPr>
      </p:pic>
      <p:sp>
        <p:nvSpPr>
          <p:cNvPr id="7" name="CaixaDeTexto 11">
            <a:extLst>
              <a:ext uri="{FF2B5EF4-FFF2-40B4-BE49-F238E27FC236}">
                <a16:creationId xmlns:a16="http://schemas.microsoft.com/office/drawing/2014/main" id="{EEC3B4AB-B63D-4C96-8DEC-446655C85062}"/>
              </a:ext>
            </a:extLst>
          </p:cNvPr>
          <p:cNvSpPr txBox="1"/>
          <p:nvPr/>
        </p:nvSpPr>
        <p:spPr>
          <a:xfrm>
            <a:off x="9115308" y="5439421"/>
            <a:ext cx="2545890" cy="523220"/>
          </a:xfrm>
          <a:prstGeom prst="rect">
            <a:avLst/>
          </a:prstGeom>
          <a:noFill/>
        </p:spPr>
        <p:txBody>
          <a:bodyPr wrap="none" rtlCol="0">
            <a:spAutoFit/>
          </a:bodyPr>
          <a:lstStyle/>
          <a:p>
            <a:r>
              <a:rPr lang="en-GB" sz="2800" b="1" dirty="0">
                <a:solidFill>
                  <a:schemeClr val="tx2">
                    <a:lumMod val="50000"/>
                  </a:schemeClr>
                </a:solidFill>
              </a:rPr>
              <a:t>Effective Drugs</a:t>
            </a:r>
          </a:p>
        </p:txBody>
      </p:sp>
      <p:sp>
        <p:nvSpPr>
          <p:cNvPr id="8" name="Title 1">
            <a:extLst>
              <a:ext uri="{FF2B5EF4-FFF2-40B4-BE49-F238E27FC236}">
                <a16:creationId xmlns:a16="http://schemas.microsoft.com/office/drawing/2014/main" id="{D13D109F-0537-47A2-ACBD-441644E30472}"/>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GB" dirty="0">
                <a:solidFill>
                  <a:srgbClr val="40BAD2"/>
                </a:solidFill>
              </a:rPr>
              <a:t>CF Challenges</a:t>
            </a:r>
          </a:p>
        </p:txBody>
      </p:sp>
      <p:sp>
        <p:nvSpPr>
          <p:cNvPr id="9" name="Content Placeholder 2">
            <a:extLst>
              <a:ext uri="{FF2B5EF4-FFF2-40B4-BE49-F238E27FC236}">
                <a16:creationId xmlns:a16="http://schemas.microsoft.com/office/drawing/2014/main" id="{A6FEF2EB-AF48-4DB0-8F9B-20AD20A92FD0}"/>
              </a:ext>
            </a:extLst>
          </p:cNvPr>
          <p:cNvSpPr txBox="1">
            <a:spLocks/>
          </p:cNvSpPr>
          <p:nvPr/>
        </p:nvSpPr>
        <p:spPr>
          <a:xfrm>
            <a:off x="285781" y="2742381"/>
            <a:ext cx="4705095" cy="2600903"/>
          </a:xfrm>
          <a:prstGeom prst="rect">
            <a:avLst/>
          </a:prstGeom>
        </p:spPr>
        <p:txBody>
          <a:bodyPr vert="horz" lIns="91440" tIns="45720" rIns="91440" bIns="45720" rtlCol="0">
            <a:norm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indent="0" algn="ctr">
              <a:lnSpc>
                <a:spcPct val="200000"/>
              </a:lnSpc>
              <a:buFont typeface="Arial" pitchFamily="34" charset="0"/>
              <a:buNone/>
            </a:pPr>
            <a:r>
              <a:rPr lang="en-US" dirty="0"/>
              <a:t>CF progression is dictated by </a:t>
            </a:r>
          </a:p>
          <a:p>
            <a:pPr marL="0" indent="0" algn="ctr">
              <a:lnSpc>
                <a:spcPct val="200000"/>
              </a:lnSpc>
              <a:buFont typeface="Arial" pitchFamily="34" charset="0"/>
              <a:buNone/>
            </a:pPr>
            <a:r>
              <a:rPr lang="en-US" u="sng" dirty="0"/>
              <a:t>the molecular interactions that happen after the mutation</a:t>
            </a:r>
            <a:r>
              <a:rPr lang="en-US" dirty="0"/>
              <a:t>.</a:t>
            </a:r>
          </a:p>
          <a:p>
            <a:pPr>
              <a:lnSpc>
                <a:spcPct val="200000"/>
              </a:lnSpc>
            </a:pPr>
            <a:endParaRPr lang="pt-PT" dirty="0"/>
          </a:p>
        </p:txBody>
      </p:sp>
      <p:pic>
        <p:nvPicPr>
          <p:cNvPr id="13" name="Imagem 11">
            <a:extLst>
              <a:ext uri="{FF2B5EF4-FFF2-40B4-BE49-F238E27FC236}">
                <a16:creationId xmlns:a16="http://schemas.microsoft.com/office/drawing/2014/main" id="{FE1F104B-63D6-4620-9BC4-2A8D96B4ACDF}"/>
              </a:ext>
            </a:extLst>
          </p:cNvPr>
          <p:cNvPicPr>
            <a:picLocks noChangeAspect="1"/>
          </p:cNvPicPr>
          <p:nvPr/>
        </p:nvPicPr>
        <p:blipFill>
          <a:blip r:embed="rId4"/>
          <a:stretch>
            <a:fillRect/>
          </a:stretch>
        </p:blipFill>
        <p:spPr>
          <a:xfrm>
            <a:off x="5218831" y="2312667"/>
            <a:ext cx="6442367" cy="3872274"/>
          </a:xfrm>
          <a:prstGeom prst="rect">
            <a:avLst/>
          </a:prstGeom>
        </p:spPr>
      </p:pic>
    </p:spTree>
    <p:extLst>
      <p:ext uri="{BB962C8B-B14F-4D97-AF65-F5344CB8AC3E}">
        <p14:creationId xmlns:p14="http://schemas.microsoft.com/office/powerpoint/2010/main" val="364787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07FCEE-259F-4BDD-A88D-95A05EA9EC17}"/>
              </a:ext>
            </a:extLst>
          </p:cNvPr>
          <p:cNvSpPr>
            <a:spLocks noGrp="1"/>
          </p:cNvSpPr>
          <p:nvPr>
            <p:ph type="title"/>
          </p:nvPr>
        </p:nvSpPr>
        <p:spPr>
          <a:xfrm>
            <a:off x="809625" y="29280"/>
            <a:ext cx="10772775" cy="1658198"/>
          </a:xfrm>
        </p:spPr>
        <p:txBody>
          <a:bodyPr/>
          <a:lstStyle/>
          <a:p>
            <a:r>
              <a:rPr lang="pt-PT" dirty="0"/>
              <a:t>CF </a:t>
            </a:r>
            <a:r>
              <a:rPr lang="pt-PT" dirty="0" err="1"/>
              <a:t>pathways</a:t>
            </a:r>
            <a:endParaRPr lang="pt-PT" dirty="0"/>
          </a:p>
        </p:txBody>
      </p:sp>
      <p:sp>
        <p:nvSpPr>
          <p:cNvPr id="3" name="Marcador de Posição de Conteúdo 2">
            <a:extLst>
              <a:ext uri="{FF2B5EF4-FFF2-40B4-BE49-F238E27FC236}">
                <a16:creationId xmlns:a16="http://schemas.microsoft.com/office/drawing/2014/main" id="{B6EF1134-F32F-466E-B246-974C49E4DC8B}"/>
              </a:ext>
            </a:extLst>
          </p:cNvPr>
          <p:cNvSpPr>
            <a:spLocks noGrp="1"/>
          </p:cNvSpPr>
          <p:nvPr>
            <p:ph idx="1"/>
          </p:nvPr>
        </p:nvSpPr>
        <p:spPr>
          <a:xfrm>
            <a:off x="609600" y="1254643"/>
            <a:ext cx="11582400" cy="4754565"/>
          </a:xfrm>
        </p:spPr>
        <p:txBody>
          <a:bodyPr>
            <a:normAutofit/>
          </a:bodyPr>
          <a:lstStyle/>
          <a:p>
            <a:r>
              <a:rPr lang="en-US" sz="2600" dirty="0"/>
              <a:t>Databases represent CF disease mechanisms pathways covering different processes. </a:t>
            </a:r>
          </a:p>
          <a:p>
            <a:endParaRPr lang="pt-PT" sz="2600" dirty="0"/>
          </a:p>
        </p:txBody>
      </p:sp>
      <p:pic>
        <p:nvPicPr>
          <p:cNvPr id="9218" name="Picture 2" descr="photo_map">
            <a:extLst>
              <a:ext uri="{FF2B5EF4-FFF2-40B4-BE49-F238E27FC236}">
                <a16:creationId xmlns:a16="http://schemas.microsoft.com/office/drawing/2014/main" id="{200ADEC2-0F9C-4E34-AD4D-233101BFD5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3650" y="1994808"/>
            <a:ext cx="5238750" cy="3839529"/>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9085C07B-AACF-4EAA-A009-367D440481AA}"/>
              </a:ext>
            </a:extLst>
          </p:cNvPr>
          <p:cNvSpPr txBox="1"/>
          <p:nvPr/>
        </p:nvSpPr>
        <p:spPr>
          <a:xfrm>
            <a:off x="6343650" y="5932049"/>
            <a:ext cx="5162439" cy="400110"/>
          </a:xfrm>
          <a:prstGeom prst="rect">
            <a:avLst/>
          </a:prstGeom>
          <a:noFill/>
        </p:spPr>
        <p:txBody>
          <a:bodyPr wrap="none" rtlCol="0">
            <a:spAutoFit/>
          </a:bodyPr>
          <a:lstStyle/>
          <a:p>
            <a:r>
              <a:rPr lang="pt-PT" sz="2000" b="1" dirty="0"/>
              <a:t>CFTR </a:t>
            </a:r>
            <a:r>
              <a:rPr lang="pt-PT" sz="2000" b="1" dirty="0" err="1"/>
              <a:t>Folding</a:t>
            </a:r>
            <a:r>
              <a:rPr lang="pt-PT" sz="2000" b="1" dirty="0"/>
              <a:t> </a:t>
            </a:r>
            <a:r>
              <a:rPr lang="pt-PT" sz="2000" b="1" dirty="0" err="1"/>
              <a:t>and</a:t>
            </a:r>
            <a:r>
              <a:rPr lang="pt-PT" sz="2000" b="1" dirty="0"/>
              <a:t> </a:t>
            </a:r>
            <a:r>
              <a:rPr lang="pt-PT" sz="2000" b="1" dirty="0" err="1"/>
              <a:t>maturation</a:t>
            </a:r>
            <a:r>
              <a:rPr lang="pt-PT" sz="2000" b="1" dirty="0"/>
              <a:t> </a:t>
            </a:r>
            <a:r>
              <a:rPr lang="pt-PT" sz="2000" b="1" dirty="0" err="1"/>
              <a:t>by</a:t>
            </a:r>
            <a:r>
              <a:rPr lang="pt-PT" sz="2000" b="1" dirty="0"/>
              <a:t> </a:t>
            </a:r>
            <a:r>
              <a:rPr lang="pt-PT" sz="2000" b="1" dirty="0" err="1"/>
              <a:t>MetaCore</a:t>
            </a:r>
            <a:r>
              <a:rPr lang="pt-PT" sz="2000" b="1" dirty="0"/>
              <a:t> TM.</a:t>
            </a:r>
          </a:p>
        </p:txBody>
      </p:sp>
      <p:pic>
        <p:nvPicPr>
          <p:cNvPr id="10" name="Imagem 9">
            <a:extLst>
              <a:ext uri="{FF2B5EF4-FFF2-40B4-BE49-F238E27FC236}">
                <a16:creationId xmlns:a16="http://schemas.microsoft.com/office/drawing/2014/main" id="{5B35CE65-B9A2-4709-A6B0-AA85DDEE319C}"/>
              </a:ext>
            </a:extLst>
          </p:cNvPr>
          <p:cNvPicPr>
            <a:picLocks noChangeAspect="1"/>
          </p:cNvPicPr>
          <p:nvPr/>
        </p:nvPicPr>
        <p:blipFill>
          <a:blip r:embed="rId4"/>
          <a:stretch>
            <a:fillRect/>
          </a:stretch>
        </p:blipFill>
        <p:spPr>
          <a:xfrm>
            <a:off x="420742" y="1758374"/>
            <a:ext cx="3331976" cy="2166589"/>
          </a:xfrm>
          <a:prstGeom prst="rect">
            <a:avLst/>
          </a:prstGeom>
        </p:spPr>
      </p:pic>
      <p:sp>
        <p:nvSpPr>
          <p:cNvPr id="11" name="CaixaDeTexto 10">
            <a:extLst>
              <a:ext uri="{FF2B5EF4-FFF2-40B4-BE49-F238E27FC236}">
                <a16:creationId xmlns:a16="http://schemas.microsoft.com/office/drawing/2014/main" id="{947A77E4-0369-4013-AFE4-5F31951F51D9}"/>
              </a:ext>
            </a:extLst>
          </p:cNvPr>
          <p:cNvSpPr txBox="1"/>
          <p:nvPr/>
        </p:nvSpPr>
        <p:spPr>
          <a:xfrm>
            <a:off x="0" y="3966285"/>
            <a:ext cx="3187476" cy="369332"/>
          </a:xfrm>
          <a:prstGeom prst="rect">
            <a:avLst/>
          </a:prstGeom>
          <a:noFill/>
        </p:spPr>
        <p:txBody>
          <a:bodyPr wrap="none" rtlCol="0">
            <a:spAutoFit/>
          </a:bodyPr>
          <a:lstStyle/>
          <a:p>
            <a:r>
              <a:rPr lang="pt-PT" dirty="0"/>
              <a:t>Samuel </a:t>
            </a:r>
            <a:r>
              <a:rPr lang="pt-PT" dirty="0" err="1"/>
              <a:t>Estabrooks</a:t>
            </a:r>
            <a:r>
              <a:rPr lang="pt-PT" dirty="0"/>
              <a:t> </a:t>
            </a:r>
            <a:r>
              <a:rPr lang="pt-PT" i="1" dirty="0" err="1"/>
              <a:t>et</a:t>
            </a:r>
            <a:r>
              <a:rPr lang="pt-PT" i="1" dirty="0"/>
              <a:t> al. </a:t>
            </a:r>
            <a:r>
              <a:rPr lang="pt-PT" dirty="0"/>
              <a:t>(2020).</a:t>
            </a:r>
          </a:p>
        </p:txBody>
      </p:sp>
      <p:pic>
        <p:nvPicPr>
          <p:cNvPr id="12" name="Imagem 11">
            <a:extLst>
              <a:ext uri="{FF2B5EF4-FFF2-40B4-BE49-F238E27FC236}">
                <a16:creationId xmlns:a16="http://schemas.microsoft.com/office/drawing/2014/main" id="{25C96A45-7A0E-4FCE-AA76-F35B71C527C9}"/>
              </a:ext>
            </a:extLst>
          </p:cNvPr>
          <p:cNvPicPr>
            <a:picLocks noChangeAspect="1"/>
          </p:cNvPicPr>
          <p:nvPr/>
        </p:nvPicPr>
        <p:blipFill>
          <a:blip r:embed="rId5"/>
          <a:stretch>
            <a:fillRect/>
          </a:stretch>
        </p:blipFill>
        <p:spPr>
          <a:xfrm>
            <a:off x="3183134" y="3022579"/>
            <a:ext cx="2981325" cy="3057525"/>
          </a:xfrm>
          <a:prstGeom prst="rect">
            <a:avLst/>
          </a:prstGeom>
        </p:spPr>
      </p:pic>
      <p:sp>
        <p:nvSpPr>
          <p:cNvPr id="13" name="CaixaDeTexto 12">
            <a:extLst>
              <a:ext uri="{FF2B5EF4-FFF2-40B4-BE49-F238E27FC236}">
                <a16:creationId xmlns:a16="http://schemas.microsoft.com/office/drawing/2014/main" id="{91AFEE5C-9E38-4F31-9980-6AC30F033CEE}"/>
              </a:ext>
            </a:extLst>
          </p:cNvPr>
          <p:cNvSpPr txBox="1"/>
          <p:nvPr/>
        </p:nvSpPr>
        <p:spPr>
          <a:xfrm>
            <a:off x="3360363" y="6113527"/>
            <a:ext cx="3438570" cy="369332"/>
          </a:xfrm>
          <a:prstGeom prst="rect">
            <a:avLst/>
          </a:prstGeom>
          <a:noFill/>
        </p:spPr>
        <p:txBody>
          <a:bodyPr wrap="square" rtlCol="0">
            <a:spAutoFit/>
          </a:bodyPr>
          <a:lstStyle/>
          <a:p>
            <a:r>
              <a:rPr lang="en-US" dirty="0"/>
              <a:t>Nadia Ameen </a:t>
            </a:r>
            <a:r>
              <a:rPr lang="en-US" i="1" dirty="0"/>
              <a:t>et al. </a:t>
            </a:r>
            <a:r>
              <a:rPr lang="en-US" dirty="0"/>
              <a:t>(2007).</a:t>
            </a:r>
            <a:endParaRPr lang="pt-PT" dirty="0"/>
          </a:p>
        </p:txBody>
      </p:sp>
    </p:spTree>
    <p:extLst>
      <p:ext uri="{BB962C8B-B14F-4D97-AF65-F5344CB8AC3E}">
        <p14:creationId xmlns:p14="http://schemas.microsoft.com/office/powerpoint/2010/main" val="2936385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65F45-602C-4FAA-B7F9-79674F9BE7C7}"/>
              </a:ext>
            </a:extLst>
          </p:cNvPr>
          <p:cNvSpPr>
            <a:spLocks noGrp="1"/>
          </p:cNvSpPr>
          <p:nvPr>
            <p:ph type="title"/>
          </p:nvPr>
        </p:nvSpPr>
        <p:spPr>
          <a:xfrm>
            <a:off x="657224" y="499533"/>
            <a:ext cx="10772775" cy="1658198"/>
          </a:xfrm>
        </p:spPr>
        <p:txBody>
          <a:bodyPr>
            <a:normAutofit/>
          </a:bodyPr>
          <a:lstStyle/>
          <a:p>
            <a:r>
              <a:rPr lang="en-US" dirty="0" err="1"/>
              <a:t>CyF</a:t>
            </a:r>
            <a:r>
              <a:rPr lang="en-US" dirty="0"/>
              <a:t>-MAP: a pathway-based resource for Cystic Fibrosis</a:t>
            </a:r>
            <a:endParaRPr lang="pt-PT" dirty="0"/>
          </a:p>
        </p:txBody>
      </p:sp>
      <p:sp>
        <p:nvSpPr>
          <p:cNvPr id="3" name="Content Placeholder 2">
            <a:extLst>
              <a:ext uri="{FF2B5EF4-FFF2-40B4-BE49-F238E27FC236}">
                <a16:creationId xmlns:a16="http://schemas.microsoft.com/office/drawing/2014/main" id="{F9E132C6-A2E6-4F7B-BA0F-3DDF4CE9A749}"/>
              </a:ext>
            </a:extLst>
          </p:cNvPr>
          <p:cNvSpPr>
            <a:spLocks noGrp="1"/>
          </p:cNvSpPr>
          <p:nvPr>
            <p:ph idx="1"/>
          </p:nvPr>
        </p:nvSpPr>
        <p:spPr>
          <a:xfrm>
            <a:off x="719138" y="3089429"/>
            <a:ext cx="10753725" cy="2222664"/>
          </a:xfrm>
        </p:spPr>
        <p:txBody>
          <a:bodyPr>
            <a:normAutofit/>
          </a:bodyPr>
          <a:lstStyle/>
          <a:p>
            <a:pPr algn="ctr"/>
            <a:r>
              <a:rPr lang="en-US" sz="3200" dirty="0">
                <a:solidFill>
                  <a:schemeClr val="tx1"/>
                </a:solidFill>
              </a:rPr>
              <a:t>Summarize current biological pathway knowledge</a:t>
            </a:r>
          </a:p>
          <a:p>
            <a:pPr marL="502920" lvl="1" indent="0" algn="ctr">
              <a:buNone/>
            </a:pPr>
            <a:r>
              <a:rPr lang="en-US" sz="3200" i="1" dirty="0">
                <a:solidFill>
                  <a:schemeClr val="tx1"/>
                </a:solidFill>
              </a:rPr>
              <a:t>- </a:t>
            </a:r>
            <a:r>
              <a:rPr lang="en-US" sz="3200" i="1" dirty="0" err="1">
                <a:solidFill>
                  <a:schemeClr val="tx1"/>
                </a:solidFill>
              </a:rPr>
              <a:t>wt</a:t>
            </a:r>
            <a:r>
              <a:rPr lang="en-US" sz="3200" dirty="0">
                <a:solidFill>
                  <a:schemeClr val="tx1"/>
                </a:solidFill>
              </a:rPr>
              <a:t>-CFTR and </a:t>
            </a:r>
            <a:r>
              <a:rPr lang="en-US" sz="3200" i="1" dirty="0">
                <a:solidFill>
                  <a:schemeClr val="tx1"/>
                </a:solidFill>
              </a:rPr>
              <a:t>F508del</a:t>
            </a:r>
            <a:r>
              <a:rPr lang="en-US" sz="3200" dirty="0">
                <a:solidFill>
                  <a:schemeClr val="tx1"/>
                </a:solidFill>
              </a:rPr>
              <a:t>-CFTR disease map</a:t>
            </a:r>
            <a:endParaRPr lang="pt-PT" sz="3600" dirty="0"/>
          </a:p>
          <a:p>
            <a:pPr algn="ctr"/>
            <a:endParaRPr lang="pt-PT" sz="3600" dirty="0"/>
          </a:p>
        </p:txBody>
      </p:sp>
      <p:pic>
        <p:nvPicPr>
          <p:cNvPr id="11" name="Picture 4" descr="Resultado de imagem para introduction">
            <a:extLst>
              <a:ext uri="{FF2B5EF4-FFF2-40B4-BE49-F238E27FC236}">
                <a16:creationId xmlns:a16="http://schemas.microsoft.com/office/drawing/2014/main" id="{A8E81791-EB4C-454E-B66D-95AF9301C1E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625" b="93063" l="5762" r="89716">
                        <a14:foregroundMark x1="46608" y1="93063" x2="46608" y2="93063"/>
                        <a14:foregroundMark x1="80233" y1="91938" x2="80233" y2="91938"/>
                        <a14:foregroundMark x1="23632" y1="8125" x2="23632" y2="8125"/>
                        <a14:foregroundMark x1="41065" y1="6625" x2="41065" y2="6625"/>
                        <a14:foregroundMark x1="12546" y1="18688" x2="12546" y2="18688"/>
                        <a14:foregroundMark x1="12546" y1="32188" x2="12546" y2="32188"/>
                        <a14:foregroundMark x1="42743" y1="2625" x2="42743" y2="2625"/>
                        <a14:foregroundMark x1="5762" y1="32188" x2="5762" y2="32188"/>
                        <a14:foregroundMark x1="81473" y1="93063" x2="81473" y2="93063"/>
                      </a14:backgroundRemoval>
                    </a14:imgEffect>
                  </a14:imgLayer>
                </a14:imgProps>
              </a:ext>
              <a:ext uri="{28A0092B-C50C-407E-A947-70E740481C1C}">
                <a14:useLocalDpi xmlns:a14="http://schemas.microsoft.com/office/drawing/2010/main" val="0"/>
              </a:ext>
            </a:extLst>
          </a:blip>
          <a:srcRect/>
          <a:stretch>
            <a:fillRect/>
          </a:stretch>
        </p:blipFill>
        <p:spPr bwMode="auto">
          <a:xfrm>
            <a:off x="10156054" y="5037347"/>
            <a:ext cx="1522365" cy="1776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035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874E59-CDFF-4506-BCB0-5B8D8A050286}"/>
              </a:ext>
            </a:extLst>
          </p:cNvPr>
          <p:cNvSpPr>
            <a:spLocks noGrp="1"/>
          </p:cNvSpPr>
          <p:nvPr>
            <p:ph type="title"/>
          </p:nvPr>
        </p:nvSpPr>
        <p:spPr>
          <a:xfrm>
            <a:off x="515182" y="310718"/>
            <a:ext cx="10772775" cy="1658198"/>
          </a:xfrm>
        </p:spPr>
        <p:txBody>
          <a:bodyPr/>
          <a:lstStyle/>
          <a:p>
            <a:r>
              <a:rPr lang="pt-PT" dirty="0" err="1"/>
              <a:t>Workflow</a:t>
            </a:r>
            <a:endParaRPr lang="pt-PT" dirty="0"/>
          </a:p>
        </p:txBody>
      </p:sp>
      <p:pic>
        <p:nvPicPr>
          <p:cNvPr id="9" name="Imagem 8">
            <a:extLst>
              <a:ext uri="{FF2B5EF4-FFF2-40B4-BE49-F238E27FC236}">
                <a16:creationId xmlns:a16="http://schemas.microsoft.com/office/drawing/2014/main" id="{92853A07-FE86-4B5B-83EB-86B0670D506D}"/>
              </a:ext>
            </a:extLst>
          </p:cNvPr>
          <p:cNvPicPr>
            <a:picLocks noChangeAspect="1"/>
          </p:cNvPicPr>
          <p:nvPr/>
        </p:nvPicPr>
        <p:blipFill>
          <a:blip r:embed="rId3"/>
          <a:stretch>
            <a:fillRect/>
          </a:stretch>
        </p:blipFill>
        <p:spPr>
          <a:xfrm>
            <a:off x="1776413" y="1333500"/>
            <a:ext cx="8639175" cy="4914900"/>
          </a:xfrm>
          <a:prstGeom prst="rect">
            <a:avLst/>
          </a:prstGeom>
        </p:spPr>
      </p:pic>
    </p:spTree>
    <p:extLst>
      <p:ext uri="{BB962C8B-B14F-4D97-AF65-F5344CB8AC3E}">
        <p14:creationId xmlns:p14="http://schemas.microsoft.com/office/powerpoint/2010/main" val="20366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4CF570-7E1C-4C20-8C03-5B2240239EAC}"/>
              </a:ext>
            </a:extLst>
          </p:cNvPr>
          <p:cNvSpPr>
            <a:spLocks noGrp="1"/>
          </p:cNvSpPr>
          <p:nvPr>
            <p:ph type="title"/>
          </p:nvPr>
        </p:nvSpPr>
        <p:spPr/>
        <p:txBody>
          <a:bodyPr/>
          <a:lstStyle/>
          <a:p>
            <a:r>
              <a:rPr lang="pt-PT" dirty="0"/>
              <a:t>Content Curation</a:t>
            </a:r>
          </a:p>
        </p:txBody>
      </p:sp>
      <p:sp>
        <p:nvSpPr>
          <p:cNvPr id="3" name="Marcador de Posição de Conteúdo 2">
            <a:extLst>
              <a:ext uri="{FF2B5EF4-FFF2-40B4-BE49-F238E27FC236}">
                <a16:creationId xmlns:a16="http://schemas.microsoft.com/office/drawing/2014/main" id="{95B3497C-F588-46B5-BD73-2A5923EE2AA3}"/>
              </a:ext>
            </a:extLst>
          </p:cNvPr>
          <p:cNvSpPr>
            <a:spLocks noGrp="1"/>
          </p:cNvSpPr>
          <p:nvPr>
            <p:ph idx="1"/>
          </p:nvPr>
        </p:nvSpPr>
        <p:spPr/>
        <p:txBody>
          <a:bodyPr>
            <a:normAutofit/>
          </a:bodyPr>
          <a:lstStyle/>
          <a:p>
            <a:r>
              <a:rPr lang="en-US" sz="2800" b="1" dirty="0"/>
              <a:t>Pathway Databases: </a:t>
            </a:r>
            <a:r>
              <a:rPr lang="en-US" sz="2800" dirty="0"/>
              <a:t>reviewing previous attempts to summarize CF information in a format of pathways/signaling networks.</a:t>
            </a:r>
          </a:p>
          <a:p>
            <a:endParaRPr lang="en-US" sz="2800" dirty="0"/>
          </a:p>
          <a:p>
            <a:r>
              <a:rPr lang="en-US" sz="2800" b="1" dirty="0"/>
              <a:t>Databases: </a:t>
            </a:r>
            <a:r>
              <a:rPr lang="en-US" sz="2800" dirty="0"/>
              <a:t>provided information regarding the confirmation of the correct names of proteins, its known function/interactors.</a:t>
            </a:r>
          </a:p>
          <a:p>
            <a:endParaRPr lang="en-US" sz="2800" dirty="0"/>
          </a:p>
          <a:p>
            <a:r>
              <a:rPr lang="en-US" sz="2800" b="1" dirty="0"/>
              <a:t>Literature: </a:t>
            </a:r>
            <a:r>
              <a:rPr lang="en-US" sz="2800" dirty="0"/>
              <a:t>The disease main hallmarks in </a:t>
            </a:r>
            <a:r>
              <a:rPr lang="en-US" sz="2800" dirty="0" err="1"/>
              <a:t>Pubmed</a:t>
            </a:r>
            <a:r>
              <a:rPr lang="en-US" sz="2800" dirty="0"/>
              <a:t> starting by recurring to peer-review articles with focus on lung cells experiments.</a:t>
            </a:r>
            <a:endParaRPr lang="pt-PT" sz="2800" dirty="0"/>
          </a:p>
        </p:txBody>
      </p:sp>
    </p:spTree>
    <p:extLst>
      <p:ext uri="{BB962C8B-B14F-4D97-AF65-F5344CB8AC3E}">
        <p14:creationId xmlns:p14="http://schemas.microsoft.com/office/powerpoint/2010/main" val="760036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2153E1-9879-475C-8C9C-94D1588D1009}"/>
              </a:ext>
            </a:extLst>
          </p:cNvPr>
          <p:cNvSpPr>
            <a:spLocks noGrp="1"/>
          </p:cNvSpPr>
          <p:nvPr>
            <p:ph type="title"/>
          </p:nvPr>
        </p:nvSpPr>
        <p:spPr/>
        <p:txBody>
          <a:bodyPr/>
          <a:lstStyle/>
          <a:p>
            <a:r>
              <a:rPr lang="pt-PT" dirty="0"/>
              <a:t>Curation</a:t>
            </a:r>
          </a:p>
        </p:txBody>
      </p:sp>
      <p:sp>
        <p:nvSpPr>
          <p:cNvPr id="4" name="CaixaDeTexto 3">
            <a:extLst>
              <a:ext uri="{FF2B5EF4-FFF2-40B4-BE49-F238E27FC236}">
                <a16:creationId xmlns:a16="http://schemas.microsoft.com/office/drawing/2014/main" id="{33223709-436F-4153-A7D9-59E7691E6766}"/>
              </a:ext>
            </a:extLst>
          </p:cNvPr>
          <p:cNvSpPr txBox="1"/>
          <p:nvPr/>
        </p:nvSpPr>
        <p:spPr>
          <a:xfrm>
            <a:off x="408842" y="4098957"/>
            <a:ext cx="2213298" cy="400110"/>
          </a:xfrm>
          <a:prstGeom prst="rect">
            <a:avLst/>
          </a:prstGeom>
          <a:noFill/>
        </p:spPr>
        <p:txBody>
          <a:bodyPr wrap="none" rtlCol="0">
            <a:spAutoFit/>
          </a:bodyPr>
          <a:lstStyle/>
          <a:p>
            <a:r>
              <a:rPr lang="pt-PT" sz="2000" dirty="0" err="1"/>
              <a:t>Interact</a:t>
            </a:r>
            <a:r>
              <a:rPr lang="pt-PT" sz="2000" dirty="0"/>
              <a:t> </a:t>
            </a:r>
            <a:r>
              <a:rPr lang="pt-PT" sz="2000" dirty="0" err="1"/>
              <a:t>with</a:t>
            </a:r>
            <a:r>
              <a:rPr lang="pt-PT" sz="2000" dirty="0"/>
              <a:t> CFTR?</a:t>
            </a:r>
          </a:p>
        </p:txBody>
      </p:sp>
      <p:sp>
        <p:nvSpPr>
          <p:cNvPr id="6" name="CaixaDeTexto 5">
            <a:extLst>
              <a:ext uri="{FF2B5EF4-FFF2-40B4-BE49-F238E27FC236}">
                <a16:creationId xmlns:a16="http://schemas.microsoft.com/office/drawing/2014/main" id="{E7AA117C-0EF1-4521-A1F3-3DD2B152E619}"/>
              </a:ext>
            </a:extLst>
          </p:cNvPr>
          <p:cNvSpPr txBox="1"/>
          <p:nvPr/>
        </p:nvSpPr>
        <p:spPr>
          <a:xfrm>
            <a:off x="2993842" y="2865726"/>
            <a:ext cx="1133644" cy="1015663"/>
          </a:xfrm>
          <a:prstGeom prst="rect">
            <a:avLst/>
          </a:prstGeom>
          <a:noFill/>
        </p:spPr>
        <p:txBody>
          <a:bodyPr wrap="none" rtlCol="0">
            <a:spAutoFit/>
          </a:bodyPr>
          <a:lstStyle/>
          <a:p>
            <a:r>
              <a:rPr lang="pt-PT" sz="2000" dirty="0" err="1"/>
              <a:t>Airway</a:t>
            </a:r>
            <a:r>
              <a:rPr lang="pt-PT" sz="2000" dirty="0"/>
              <a:t> </a:t>
            </a:r>
          </a:p>
          <a:p>
            <a:r>
              <a:rPr lang="pt-PT" sz="2000" dirty="0" err="1"/>
              <a:t>Epithelial</a:t>
            </a:r>
            <a:endParaRPr lang="pt-PT" sz="2000" dirty="0"/>
          </a:p>
          <a:p>
            <a:r>
              <a:rPr lang="pt-PT" sz="2000" dirty="0"/>
              <a:t> </a:t>
            </a:r>
            <a:r>
              <a:rPr lang="pt-PT" sz="2000" dirty="0" err="1"/>
              <a:t>cells</a:t>
            </a:r>
            <a:r>
              <a:rPr lang="pt-PT" sz="2000" dirty="0"/>
              <a:t>?</a:t>
            </a:r>
          </a:p>
        </p:txBody>
      </p:sp>
      <p:sp>
        <p:nvSpPr>
          <p:cNvPr id="8" name="CaixaDeTexto 7">
            <a:extLst>
              <a:ext uri="{FF2B5EF4-FFF2-40B4-BE49-F238E27FC236}">
                <a16:creationId xmlns:a16="http://schemas.microsoft.com/office/drawing/2014/main" id="{AB9EEB7D-07E6-44B0-B752-1F54402B9B89}"/>
              </a:ext>
            </a:extLst>
          </p:cNvPr>
          <p:cNvSpPr txBox="1"/>
          <p:nvPr/>
        </p:nvSpPr>
        <p:spPr>
          <a:xfrm>
            <a:off x="2993842" y="5092210"/>
            <a:ext cx="1092735" cy="400110"/>
          </a:xfrm>
          <a:prstGeom prst="rect">
            <a:avLst/>
          </a:prstGeom>
          <a:noFill/>
        </p:spPr>
        <p:txBody>
          <a:bodyPr wrap="none" rtlCol="0">
            <a:spAutoFit/>
          </a:bodyPr>
          <a:lstStyle/>
          <a:p>
            <a:r>
              <a:rPr lang="pt-PT" sz="2000" dirty="0" err="1"/>
              <a:t>Rejected</a:t>
            </a:r>
            <a:endParaRPr lang="pt-PT" sz="2000" dirty="0"/>
          </a:p>
        </p:txBody>
      </p:sp>
      <p:sp>
        <p:nvSpPr>
          <p:cNvPr id="10" name="CaixaDeTexto 9">
            <a:extLst>
              <a:ext uri="{FF2B5EF4-FFF2-40B4-BE49-F238E27FC236}">
                <a16:creationId xmlns:a16="http://schemas.microsoft.com/office/drawing/2014/main" id="{233644E8-82C3-4586-8958-2081334F1BBF}"/>
              </a:ext>
            </a:extLst>
          </p:cNvPr>
          <p:cNvSpPr txBox="1"/>
          <p:nvPr/>
        </p:nvSpPr>
        <p:spPr>
          <a:xfrm>
            <a:off x="4402623" y="2102712"/>
            <a:ext cx="1974258" cy="400110"/>
          </a:xfrm>
          <a:prstGeom prst="rect">
            <a:avLst/>
          </a:prstGeom>
          <a:noFill/>
        </p:spPr>
        <p:txBody>
          <a:bodyPr wrap="none" rtlCol="0">
            <a:spAutoFit/>
          </a:bodyPr>
          <a:lstStyle/>
          <a:p>
            <a:r>
              <a:rPr lang="pt-PT" sz="2000" dirty="0" err="1"/>
              <a:t>Where</a:t>
            </a:r>
            <a:r>
              <a:rPr lang="pt-PT" sz="2000" dirty="0"/>
              <a:t> </a:t>
            </a:r>
            <a:r>
              <a:rPr lang="pt-PT" sz="2000" dirty="0" err="1"/>
              <a:t>interacts</a:t>
            </a:r>
            <a:r>
              <a:rPr lang="pt-PT" sz="2000" dirty="0"/>
              <a:t>?</a:t>
            </a:r>
          </a:p>
        </p:txBody>
      </p:sp>
      <p:sp>
        <p:nvSpPr>
          <p:cNvPr id="12" name="CaixaDeTexto 11">
            <a:extLst>
              <a:ext uri="{FF2B5EF4-FFF2-40B4-BE49-F238E27FC236}">
                <a16:creationId xmlns:a16="http://schemas.microsoft.com/office/drawing/2014/main" id="{F3CC4A5C-505D-482B-BCC1-B684293F7D65}"/>
              </a:ext>
            </a:extLst>
          </p:cNvPr>
          <p:cNvSpPr txBox="1"/>
          <p:nvPr/>
        </p:nvSpPr>
        <p:spPr>
          <a:xfrm>
            <a:off x="4402623" y="4181471"/>
            <a:ext cx="1814728" cy="400110"/>
          </a:xfrm>
          <a:prstGeom prst="rect">
            <a:avLst/>
          </a:prstGeom>
          <a:noFill/>
        </p:spPr>
        <p:txBody>
          <a:bodyPr wrap="none" rtlCol="0">
            <a:spAutoFit/>
          </a:bodyPr>
          <a:lstStyle/>
          <a:p>
            <a:r>
              <a:rPr lang="pt-PT" sz="2000" dirty="0" err="1"/>
              <a:t>Review</a:t>
            </a:r>
            <a:r>
              <a:rPr lang="pt-PT" sz="2000" dirty="0"/>
              <a:t> </a:t>
            </a:r>
            <a:r>
              <a:rPr lang="pt-PT" sz="2000" dirty="0" err="1"/>
              <a:t>papers</a:t>
            </a:r>
            <a:r>
              <a:rPr lang="pt-PT" sz="2000" dirty="0"/>
              <a:t>?</a:t>
            </a:r>
          </a:p>
        </p:txBody>
      </p:sp>
      <p:sp>
        <p:nvSpPr>
          <p:cNvPr id="14" name="CaixaDeTexto 13">
            <a:extLst>
              <a:ext uri="{FF2B5EF4-FFF2-40B4-BE49-F238E27FC236}">
                <a16:creationId xmlns:a16="http://schemas.microsoft.com/office/drawing/2014/main" id="{16B5F3A4-EE9D-4AD8-926D-81D2CE91FA3F}"/>
              </a:ext>
            </a:extLst>
          </p:cNvPr>
          <p:cNvSpPr txBox="1"/>
          <p:nvPr/>
        </p:nvSpPr>
        <p:spPr>
          <a:xfrm>
            <a:off x="6781871" y="1265235"/>
            <a:ext cx="2140714" cy="400110"/>
          </a:xfrm>
          <a:prstGeom prst="rect">
            <a:avLst/>
          </a:prstGeom>
          <a:noFill/>
        </p:spPr>
        <p:txBody>
          <a:bodyPr wrap="none" rtlCol="0">
            <a:spAutoFit/>
          </a:bodyPr>
          <a:lstStyle/>
          <a:p>
            <a:r>
              <a:rPr lang="pt-PT" sz="2000" dirty="0" err="1"/>
              <a:t>Type</a:t>
            </a:r>
            <a:r>
              <a:rPr lang="pt-PT" sz="2000" dirty="0"/>
              <a:t> </a:t>
            </a:r>
            <a:r>
              <a:rPr lang="pt-PT" sz="2000" dirty="0" err="1"/>
              <a:t>of</a:t>
            </a:r>
            <a:r>
              <a:rPr lang="pt-PT" sz="2000" dirty="0"/>
              <a:t> </a:t>
            </a:r>
            <a:r>
              <a:rPr lang="pt-PT" sz="2000" dirty="0" err="1"/>
              <a:t>interaction</a:t>
            </a:r>
            <a:endParaRPr lang="pt-PT" sz="2000" dirty="0"/>
          </a:p>
        </p:txBody>
      </p:sp>
      <p:sp>
        <p:nvSpPr>
          <p:cNvPr id="16" name="CaixaDeTexto 15">
            <a:extLst>
              <a:ext uri="{FF2B5EF4-FFF2-40B4-BE49-F238E27FC236}">
                <a16:creationId xmlns:a16="http://schemas.microsoft.com/office/drawing/2014/main" id="{AE6011A3-0DFC-4E32-8A6D-E0E25DFA15CE}"/>
              </a:ext>
            </a:extLst>
          </p:cNvPr>
          <p:cNvSpPr txBox="1"/>
          <p:nvPr/>
        </p:nvSpPr>
        <p:spPr>
          <a:xfrm>
            <a:off x="10104181" y="1249846"/>
            <a:ext cx="1677511" cy="400110"/>
          </a:xfrm>
          <a:prstGeom prst="rect">
            <a:avLst/>
          </a:prstGeom>
          <a:noFill/>
        </p:spPr>
        <p:txBody>
          <a:bodyPr wrap="none" rtlCol="0">
            <a:spAutoFit/>
          </a:bodyPr>
          <a:lstStyle/>
          <a:p>
            <a:r>
              <a:rPr lang="pt-PT" sz="2000" dirty="0" err="1"/>
              <a:t>Other</a:t>
            </a:r>
            <a:r>
              <a:rPr lang="pt-PT" sz="2000" dirty="0"/>
              <a:t> </a:t>
            </a:r>
            <a:r>
              <a:rPr lang="pt-PT" sz="2000" dirty="0" err="1"/>
              <a:t>papers</a:t>
            </a:r>
            <a:r>
              <a:rPr lang="pt-PT" sz="2000" dirty="0"/>
              <a:t>?</a:t>
            </a:r>
          </a:p>
        </p:txBody>
      </p:sp>
      <p:cxnSp>
        <p:nvCxnSpPr>
          <p:cNvPr id="18" name="Conexão reta unidirecional 17">
            <a:extLst>
              <a:ext uri="{FF2B5EF4-FFF2-40B4-BE49-F238E27FC236}">
                <a16:creationId xmlns:a16="http://schemas.microsoft.com/office/drawing/2014/main" id="{A4140F31-8F73-4CC3-9D4E-CDFB50E811D0}"/>
              </a:ext>
            </a:extLst>
          </p:cNvPr>
          <p:cNvCxnSpPr>
            <a:stCxn id="4" idx="3"/>
            <a:endCxn id="6" idx="1"/>
          </p:cNvCxnSpPr>
          <p:nvPr/>
        </p:nvCxnSpPr>
        <p:spPr>
          <a:xfrm flipV="1">
            <a:off x="2622140" y="3373558"/>
            <a:ext cx="371702" cy="9254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exão reta unidirecional 20">
            <a:extLst>
              <a:ext uri="{FF2B5EF4-FFF2-40B4-BE49-F238E27FC236}">
                <a16:creationId xmlns:a16="http://schemas.microsoft.com/office/drawing/2014/main" id="{48D35C6B-0437-46D9-9907-D2F96615F156}"/>
              </a:ext>
            </a:extLst>
          </p:cNvPr>
          <p:cNvCxnSpPr>
            <a:cxnSpLocks/>
            <a:endCxn id="8" idx="1"/>
          </p:cNvCxnSpPr>
          <p:nvPr/>
        </p:nvCxnSpPr>
        <p:spPr>
          <a:xfrm>
            <a:off x="2609366" y="4299012"/>
            <a:ext cx="384476" cy="9932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exão reta unidirecional 23">
            <a:extLst>
              <a:ext uri="{FF2B5EF4-FFF2-40B4-BE49-F238E27FC236}">
                <a16:creationId xmlns:a16="http://schemas.microsoft.com/office/drawing/2014/main" id="{317FA824-C6D0-4BD4-B1BB-505E5DFEB599}"/>
              </a:ext>
            </a:extLst>
          </p:cNvPr>
          <p:cNvCxnSpPr>
            <a:cxnSpLocks/>
          </p:cNvCxnSpPr>
          <p:nvPr/>
        </p:nvCxnSpPr>
        <p:spPr>
          <a:xfrm flipV="1">
            <a:off x="4086577" y="2492923"/>
            <a:ext cx="464419" cy="895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exão reta unidirecional 25">
            <a:extLst>
              <a:ext uri="{FF2B5EF4-FFF2-40B4-BE49-F238E27FC236}">
                <a16:creationId xmlns:a16="http://schemas.microsoft.com/office/drawing/2014/main" id="{A1B127CA-343A-458E-9320-D4FFBE987454}"/>
              </a:ext>
            </a:extLst>
          </p:cNvPr>
          <p:cNvCxnSpPr>
            <a:cxnSpLocks/>
          </p:cNvCxnSpPr>
          <p:nvPr/>
        </p:nvCxnSpPr>
        <p:spPr>
          <a:xfrm>
            <a:off x="4086577" y="3388273"/>
            <a:ext cx="566273" cy="8085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exão reta unidirecional 27">
            <a:extLst>
              <a:ext uri="{FF2B5EF4-FFF2-40B4-BE49-F238E27FC236}">
                <a16:creationId xmlns:a16="http://schemas.microsoft.com/office/drawing/2014/main" id="{AAE06F55-48C1-4B40-B3B3-0255B82E4333}"/>
              </a:ext>
            </a:extLst>
          </p:cNvPr>
          <p:cNvCxnSpPr>
            <a:cxnSpLocks/>
          </p:cNvCxnSpPr>
          <p:nvPr/>
        </p:nvCxnSpPr>
        <p:spPr>
          <a:xfrm flipV="1">
            <a:off x="6317452" y="1449901"/>
            <a:ext cx="464419" cy="895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Conexão reta unidirecional 29">
            <a:extLst>
              <a:ext uri="{FF2B5EF4-FFF2-40B4-BE49-F238E27FC236}">
                <a16:creationId xmlns:a16="http://schemas.microsoft.com/office/drawing/2014/main" id="{D6C043B5-A762-4AE9-8EFD-F6342492BF63}"/>
              </a:ext>
            </a:extLst>
          </p:cNvPr>
          <p:cNvCxnSpPr>
            <a:cxnSpLocks/>
          </p:cNvCxnSpPr>
          <p:nvPr/>
        </p:nvCxnSpPr>
        <p:spPr>
          <a:xfrm>
            <a:off x="8922585" y="1465290"/>
            <a:ext cx="10303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CaixaDeTexto 36">
            <a:extLst>
              <a:ext uri="{FF2B5EF4-FFF2-40B4-BE49-F238E27FC236}">
                <a16:creationId xmlns:a16="http://schemas.microsoft.com/office/drawing/2014/main" id="{965178B9-EC16-4B2F-A2C3-FC8AED8AFA26}"/>
              </a:ext>
            </a:extLst>
          </p:cNvPr>
          <p:cNvSpPr txBox="1"/>
          <p:nvPr/>
        </p:nvSpPr>
        <p:spPr>
          <a:xfrm>
            <a:off x="8878111" y="2502822"/>
            <a:ext cx="1074781" cy="400110"/>
          </a:xfrm>
          <a:prstGeom prst="rect">
            <a:avLst/>
          </a:prstGeom>
          <a:noFill/>
        </p:spPr>
        <p:txBody>
          <a:bodyPr wrap="none" rtlCol="0">
            <a:spAutoFit/>
          </a:bodyPr>
          <a:lstStyle/>
          <a:p>
            <a:r>
              <a:rPr lang="pt-PT" sz="2000" dirty="0" err="1"/>
              <a:t>Selected</a:t>
            </a:r>
            <a:endParaRPr lang="pt-PT" sz="2000" dirty="0"/>
          </a:p>
        </p:txBody>
      </p:sp>
      <p:cxnSp>
        <p:nvCxnSpPr>
          <p:cNvPr id="39" name="Conexão reta unidirecional 38">
            <a:extLst>
              <a:ext uri="{FF2B5EF4-FFF2-40B4-BE49-F238E27FC236}">
                <a16:creationId xmlns:a16="http://schemas.microsoft.com/office/drawing/2014/main" id="{6AB851DD-D838-48EB-AE7D-B8DEF462336F}"/>
              </a:ext>
            </a:extLst>
          </p:cNvPr>
          <p:cNvCxnSpPr>
            <a:cxnSpLocks/>
            <a:endCxn id="37" idx="0"/>
          </p:cNvCxnSpPr>
          <p:nvPr/>
        </p:nvCxnSpPr>
        <p:spPr>
          <a:xfrm>
            <a:off x="9415501" y="1627679"/>
            <a:ext cx="1" cy="8751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CaixaDeTexto 44">
            <a:extLst>
              <a:ext uri="{FF2B5EF4-FFF2-40B4-BE49-F238E27FC236}">
                <a16:creationId xmlns:a16="http://schemas.microsoft.com/office/drawing/2014/main" id="{2F35118C-07D1-4C9C-8842-0694DCB31AC8}"/>
              </a:ext>
            </a:extLst>
          </p:cNvPr>
          <p:cNvSpPr txBox="1"/>
          <p:nvPr/>
        </p:nvSpPr>
        <p:spPr>
          <a:xfrm>
            <a:off x="7533044" y="3621143"/>
            <a:ext cx="1457450" cy="400110"/>
          </a:xfrm>
          <a:prstGeom prst="rect">
            <a:avLst/>
          </a:prstGeom>
          <a:noFill/>
        </p:spPr>
        <p:txBody>
          <a:bodyPr wrap="none" rtlCol="0">
            <a:spAutoFit/>
          </a:bodyPr>
          <a:lstStyle/>
          <a:p>
            <a:r>
              <a:rPr lang="pt-PT" sz="2000" dirty="0"/>
              <a:t>HGNC </a:t>
            </a:r>
            <a:r>
              <a:rPr lang="pt-PT" sz="2000" dirty="0" err="1"/>
              <a:t>name</a:t>
            </a:r>
            <a:endParaRPr lang="pt-PT" sz="2000" dirty="0"/>
          </a:p>
        </p:txBody>
      </p:sp>
      <p:sp>
        <p:nvSpPr>
          <p:cNvPr id="47" name="CaixaDeTexto 46">
            <a:extLst>
              <a:ext uri="{FF2B5EF4-FFF2-40B4-BE49-F238E27FC236}">
                <a16:creationId xmlns:a16="http://schemas.microsoft.com/office/drawing/2014/main" id="{998B472C-7586-4247-8E04-3D598E70EC0E}"/>
              </a:ext>
            </a:extLst>
          </p:cNvPr>
          <p:cNvSpPr txBox="1"/>
          <p:nvPr/>
        </p:nvSpPr>
        <p:spPr>
          <a:xfrm>
            <a:off x="8968934" y="4658675"/>
            <a:ext cx="1135247" cy="400110"/>
          </a:xfrm>
          <a:prstGeom prst="rect">
            <a:avLst/>
          </a:prstGeom>
          <a:noFill/>
        </p:spPr>
        <p:txBody>
          <a:bodyPr wrap="none" rtlCol="0">
            <a:spAutoFit/>
          </a:bodyPr>
          <a:lstStyle/>
          <a:p>
            <a:r>
              <a:rPr lang="pt-PT" sz="2000" dirty="0" err="1"/>
              <a:t>CyF</a:t>
            </a:r>
            <a:r>
              <a:rPr lang="pt-PT" sz="2000" dirty="0"/>
              <a:t>-MAP</a:t>
            </a:r>
          </a:p>
        </p:txBody>
      </p:sp>
      <p:sp>
        <p:nvSpPr>
          <p:cNvPr id="50" name="CaixaDeTexto 49">
            <a:extLst>
              <a:ext uri="{FF2B5EF4-FFF2-40B4-BE49-F238E27FC236}">
                <a16:creationId xmlns:a16="http://schemas.microsoft.com/office/drawing/2014/main" id="{821928A6-09E7-4270-8A39-DF0820937C4C}"/>
              </a:ext>
            </a:extLst>
          </p:cNvPr>
          <p:cNvSpPr txBox="1"/>
          <p:nvPr/>
        </p:nvSpPr>
        <p:spPr>
          <a:xfrm>
            <a:off x="9213021" y="3621143"/>
            <a:ext cx="2560445" cy="400110"/>
          </a:xfrm>
          <a:prstGeom prst="rect">
            <a:avLst/>
          </a:prstGeom>
          <a:noFill/>
        </p:spPr>
        <p:txBody>
          <a:bodyPr wrap="none" rtlCol="0">
            <a:spAutoFit/>
          </a:bodyPr>
          <a:lstStyle/>
          <a:p>
            <a:r>
              <a:rPr lang="pt-PT" sz="2000" dirty="0"/>
              <a:t>Complexes </a:t>
            </a:r>
            <a:r>
              <a:rPr lang="pt-PT" sz="2000" dirty="0" err="1"/>
              <a:t>of</a:t>
            </a:r>
            <a:r>
              <a:rPr lang="pt-PT" sz="2000" dirty="0"/>
              <a:t> </a:t>
            </a:r>
            <a:r>
              <a:rPr lang="pt-PT" sz="2000" dirty="0" err="1"/>
              <a:t>proteins</a:t>
            </a:r>
            <a:endParaRPr lang="pt-PT" sz="2000" dirty="0"/>
          </a:p>
        </p:txBody>
      </p:sp>
      <p:grpSp>
        <p:nvGrpSpPr>
          <p:cNvPr id="59" name="Agrupar 58">
            <a:extLst>
              <a:ext uri="{FF2B5EF4-FFF2-40B4-BE49-F238E27FC236}">
                <a16:creationId xmlns:a16="http://schemas.microsoft.com/office/drawing/2014/main" id="{B051813F-A46E-46DC-BBD8-DE58D80CAD0D}"/>
              </a:ext>
            </a:extLst>
          </p:cNvPr>
          <p:cNvGrpSpPr/>
          <p:nvPr/>
        </p:nvGrpSpPr>
        <p:grpSpPr>
          <a:xfrm rot="5400000">
            <a:off x="9154600" y="2429646"/>
            <a:ext cx="566273" cy="1703937"/>
            <a:chOff x="7617598" y="3539889"/>
            <a:chExt cx="566273" cy="1703937"/>
          </a:xfrm>
        </p:grpSpPr>
        <p:cxnSp>
          <p:nvCxnSpPr>
            <p:cNvPr id="56" name="Conexão reta unidirecional 55">
              <a:extLst>
                <a:ext uri="{FF2B5EF4-FFF2-40B4-BE49-F238E27FC236}">
                  <a16:creationId xmlns:a16="http://schemas.microsoft.com/office/drawing/2014/main" id="{08606ECA-CFE2-4EBB-95F7-AC9D8DDC1391}"/>
                </a:ext>
              </a:extLst>
            </p:cNvPr>
            <p:cNvCxnSpPr>
              <a:cxnSpLocks/>
            </p:cNvCxnSpPr>
            <p:nvPr/>
          </p:nvCxnSpPr>
          <p:spPr>
            <a:xfrm flipV="1">
              <a:off x="7617598" y="3539889"/>
              <a:ext cx="464419" cy="895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Conexão reta unidirecional 57">
              <a:extLst>
                <a:ext uri="{FF2B5EF4-FFF2-40B4-BE49-F238E27FC236}">
                  <a16:creationId xmlns:a16="http://schemas.microsoft.com/office/drawing/2014/main" id="{A88D7CFD-DCC6-4484-99A2-87BF5099CA8B}"/>
                </a:ext>
              </a:extLst>
            </p:cNvPr>
            <p:cNvCxnSpPr>
              <a:cxnSpLocks/>
            </p:cNvCxnSpPr>
            <p:nvPr/>
          </p:nvCxnSpPr>
          <p:spPr>
            <a:xfrm>
              <a:off x="7617598" y="4435239"/>
              <a:ext cx="566273" cy="8085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70" name="Conexão reta unidirecional 69">
            <a:extLst>
              <a:ext uri="{FF2B5EF4-FFF2-40B4-BE49-F238E27FC236}">
                <a16:creationId xmlns:a16="http://schemas.microsoft.com/office/drawing/2014/main" id="{ADB51258-5543-4377-92C4-6CD918B56D51}"/>
              </a:ext>
            </a:extLst>
          </p:cNvPr>
          <p:cNvCxnSpPr>
            <a:cxnSpLocks/>
            <a:stCxn id="50" idx="2"/>
            <a:endCxn id="47" idx="3"/>
          </p:cNvCxnSpPr>
          <p:nvPr/>
        </p:nvCxnSpPr>
        <p:spPr>
          <a:xfrm flipH="1">
            <a:off x="10104181" y="4021253"/>
            <a:ext cx="389063" cy="8374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Conexão reta unidirecional 73">
            <a:extLst>
              <a:ext uri="{FF2B5EF4-FFF2-40B4-BE49-F238E27FC236}">
                <a16:creationId xmlns:a16="http://schemas.microsoft.com/office/drawing/2014/main" id="{4F0B2392-51B5-4660-B42E-644B9EBA4251}"/>
              </a:ext>
            </a:extLst>
          </p:cNvPr>
          <p:cNvCxnSpPr>
            <a:cxnSpLocks/>
            <a:stCxn id="45" idx="2"/>
            <a:endCxn id="47" idx="1"/>
          </p:cNvCxnSpPr>
          <p:nvPr/>
        </p:nvCxnSpPr>
        <p:spPr>
          <a:xfrm>
            <a:off x="8261769" y="4021253"/>
            <a:ext cx="707165" cy="8374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etângulo 2">
            <a:extLst>
              <a:ext uri="{FF2B5EF4-FFF2-40B4-BE49-F238E27FC236}">
                <a16:creationId xmlns:a16="http://schemas.microsoft.com/office/drawing/2014/main" id="{ADD63503-8681-4F95-B34F-58E8648CCEFF}"/>
              </a:ext>
            </a:extLst>
          </p:cNvPr>
          <p:cNvSpPr/>
          <p:nvPr/>
        </p:nvSpPr>
        <p:spPr>
          <a:xfrm>
            <a:off x="0" y="5578239"/>
            <a:ext cx="12192000" cy="120032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r>
              <a:rPr lang="en-US" sz="2400" dirty="0"/>
              <a:t>All information was manually extracted and manually added to the diagram. </a:t>
            </a:r>
          </a:p>
          <a:p>
            <a:pPr algn="ctr"/>
            <a:r>
              <a:rPr lang="en-US" sz="2400" dirty="0"/>
              <a:t>Each interaction was confirmed in more than two papers</a:t>
            </a:r>
          </a:p>
          <a:p>
            <a:pPr algn="ctr"/>
            <a:r>
              <a:rPr lang="en-US" sz="2400" dirty="0"/>
              <a:t>(exceptions may apply in recent articles).</a:t>
            </a:r>
          </a:p>
        </p:txBody>
      </p:sp>
    </p:spTree>
    <p:extLst>
      <p:ext uri="{BB962C8B-B14F-4D97-AF65-F5344CB8AC3E}">
        <p14:creationId xmlns:p14="http://schemas.microsoft.com/office/powerpoint/2010/main" val="3346544041"/>
      </p:ext>
    </p:extLst>
  </p:cSld>
  <p:clrMapOvr>
    <a:masterClrMapping/>
  </p:clrMapOvr>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430</TotalTime>
  <Words>1627</Words>
  <Application>Microsoft Office PowerPoint</Application>
  <PresentationFormat>Ecrã Panorâmico</PresentationFormat>
  <Paragraphs>188</Paragraphs>
  <Slides>19</Slides>
  <Notes>11</Notes>
  <HiddenSlides>0</HiddenSlides>
  <MMClips>0</MMClips>
  <ScaleCrop>false</ScaleCrop>
  <HeadingPairs>
    <vt:vector size="6" baseType="variant">
      <vt:variant>
        <vt:lpstr>Tipos de letra usados</vt:lpstr>
      </vt:variant>
      <vt:variant>
        <vt:i4>4</vt:i4>
      </vt:variant>
      <vt:variant>
        <vt:lpstr>Tema</vt:lpstr>
      </vt:variant>
      <vt:variant>
        <vt:i4>1</vt:i4>
      </vt:variant>
      <vt:variant>
        <vt:lpstr>Títulos dos diapositivos</vt:lpstr>
      </vt:variant>
      <vt:variant>
        <vt:i4>19</vt:i4>
      </vt:variant>
    </vt:vector>
  </HeadingPairs>
  <TitlesOfParts>
    <vt:vector size="24" baseType="lpstr">
      <vt:lpstr>Arial</vt:lpstr>
      <vt:lpstr>Calibri</vt:lpstr>
      <vt:lpstr>Calibri Light</vt:lpstr>
      <vt:lpstr>Courier New</vt:lpstr>
      <vt:lpstr>Metropolitan</vt:lpstr>
      <vt:lpstr>CyF-MAP A pathway-based resource for Cystic Fibrosis</vt:lpstr>
      <vt:lpstr>Cystic Fibrosis (CF)</vt:lpstr>
      <vt:lpstr>F508del-CFTR mutation</vt:lpstr>
      <vt:lpstr>Apresentação do PowerPoint</vt:lpstr>
      <vt:lpstr>CF pathways</vt:lpstr>
      <vt:lpstr>CyF-MAP: a pathway-based resource for Cystic Fibrosis</vt:lpstr>
      <vt:lpstr>Workflow</vt:lpstr>
      <vt:lpstr>Content Curation</vt:lpstr>
      <vt:lpstr>Curation</vt:lpstr>
      <vt:lpstr>Diagram building</vt:lpstr>
      <vt:lpstr>CyF-Map</vt:lpstr>
      <vt:lpstr>Map assembly</vt:lpstr>
      <vt:lpstr>Apresentação do PowerPoint</vt:lpstr>
      <vt:lpstr>Apresentação do PowerPoint</vt:lpstr>
      <vt:lpstr>CFTR Folding</vt:lpstr>
      <vt:lpstr>F508del-CFTR</vt:lpstr>
      <vt:lpstr>CyF-MAP</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Disease map and database for Cystic Fibrosis</dc:title>
  <dc:creator>Catarina Isabel Ventura Pereira</dc:creator>
  <cp:lastModifiedBy>Catarina Isabel Ventura Pereira</cp:lastModifiedBy>
  <cp:revision>5</cp:revision>
  <dcterms:created xsi:type="dcterms:W3CDTF">2020-11-09T10:43:54Z</dcterms:created>
  <dcterms:modified xsi:type="dcterms:W3CDTF">2020-11-13T11:47:59Z</dcterms:modified>
</cp:coreProperties>
</file>