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3"/>
  </p:notesMasterIdLst>
  <p:sldIdLst>
    <p:sldId id="262" r:id="rId2"/>
    <p:sldId id="263" r:id="rId3"/>
    <p:sldId id="264" r:id="rId4"/>
    <p:sldId id="265" r:id="rId5"/>
    <p:sldId id="272" r:id="rId6"/>
    <p:sldId id="273" r:id="rId7"/>
    <p:sldId id="268" r:id="rId8"/>
    <p:sldId id="269" r:id="rId9"/>
    <p:sldId id="270" r:id="rId10"/>
    <p:sldId id="271" r:id="rId11"/>
    <p:sldId id="267" r:id="rId12"/>
  </p:sldIdLst>
  <p:sldSz cx="9144000" cy="5143500" type="screen16x9"/>
  <p:notesSz cx="6858000" cy="9144000"/>
  <p:embeddedFontLst>
    <p:embeddedFont>
      <p:font typeface="Kalam" panose="02000000000000000000" pitchFamily="2" charset="77"/>
      <p:regular r:id="rId14"/>
      <p:bold r:id="rId15"/>
    </p:embeddedFont>
    <p:embeddedFont>
      <p:font typeface="Share Tech" pitchFamily="2" charset="77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31"/>
    <p:restoredTop sz="94220"/>
  </p:normalViewPr>
  <p:slideViewPr>
    <p:cSldViewPr snapToGrid="0">
      <p:cViewPr varScale="1">
        <p:scale>
          <a:sx n="111" d="100"/>
          <a:sy n="111" d="100"/>
        </p:scale>
        <p:origin x="208" y="8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723fef56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723fef56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723fef56a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723fef56a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0002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723fef56a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723fef56a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723fef56a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723fef56a_1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723fef56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723fef56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723fef56a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723fef56a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723fef56a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723fef56a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3356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723fef56a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723fef56a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8872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723fef56a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723fef56a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8655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723fef56a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723fef56a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8569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723fef56a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723fef56a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8588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huygens.science.uva.nl/VolcaNoseR/?data=5;;Difference_CSB_GFP;p_value_CSB_GFP;Gene_names&amp;vis=4;0.8;1;2;significant&amp;can=10;;;&amp;layout=;;;;;log2;minus_log10;X;600;900&amp;label=TRUE;GFP-CSB-WT%20vs%20GFP-NLS;TRUE;Enrichment%20(log2);Significance%20(-log10%20p-value);;24;24;18;6;&amp;url=https://surfdrive.surf.nl/files/index.php/s/l27OljnZph3YxXs/download%0D" TargetMode="External"/><Relationship Id="rId5" Type="http://schemas.openxmlformats.org/officeDocument/2006/relationships/hyperlink" Target="https://github.com/JoachimGoedhart" TargetMode="External"/><Relationship Id="rId4" Type="http://schemas.openxmlformats.org/officeDocument/2006/relationships/hyperlink" Target="https://huygens.science.uva.n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tif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36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0" y="-24150"/>
            <a:ext cx="9144000" cy="5167800"/>
          </a:xfrm>
          <a:prstGeom prst="rect">
            <a:avLst/>
          </a:prstGeom>
          <a:solidFill>
            <a:srgbClr val="FFFAD6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subTitle" idx="1"/>
          </p:nvPr>
        </p:nvSpPr>
        <p:spPr>
          <a:xfrm>
            <a:off x="696439" y="1956150"/>
            <a:ext cx="7461300" cy="18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>
              <a:buClr>
                <a:schemeClr val="dk1"/>
              </a:buClr>
              <a:buSzPts val="1650"/>
            </a:pPr>
            <a:r>
              <a:rPr lang="en" sz="1800" dirty="0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rPr>
              <a:t>Do we </a:t>
            </a:r>
            <a:r>
              <a:rPr lang="en" sz="1800" u="sng" dirty="0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rPr>
              <a:t>need</a:t>
            </a:r>
            <a:r>
              <a:rPr lang="en" sz="1800" dirty="0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rPr>
              <a:t> interaction with the data?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</a:pPr>
            <a:endParaRPr lang="en" sz="1800" dirty="0">
              <a:solidFill>
                <a:schemeClr val="dk1"/>
              </a:solidFill>
              <a:latin typeface="Share Tech"/>
              <a:ea typeface="Share Tech"/>
              <a:cs typeface="Share Tech"/>
              <a:sym typeface="Share Tech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</a:pPr>
            <a:r>
              <a:rPr lang="en" sz="1800" dirty="0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rPr>
              <a:t>In w</a:t>
            </a:r>
            <a:r>
              <a:rPr lang="en-US" sz="1800" dirty="0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rPr>
              <a:t>ha</a:t>
            </a:r>
            <a:r>
              <a:rPr lang="en" sz="1800" dirty="0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rPr>
              <a:t>t ways can we simplify data sharing / re-use?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</a:pPr>
            <a:endParaRPr lang="en" sz="1800" dirty="0">
              <a:solidFill>
                <a:schemeClr val="dk1"/>
              </a:solidFill>
              <a:latin typeface="Share Tech"/>
              <a:ea typeface="Share Tech"/>
              <a:cs typeface="Share Tech"/>
              <a:sym typeface="Share Tech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</a:pPr>
            <a:r>
              <a:rPr lang="en" sz="1800" dirty="0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rPr>
              <a:t>Does ALL data needs to be shared – who decides?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</a:pPr>
            <a:endParaRPr lang="en" sz="1800" dirty="0">
              <a:solidFill>
                <a:schemeClr val="dk1"/>
              </a:solidFill>
              <a:latin typeface="Share Tech"/>
              <a:ea typeface="Share Tech"/>
              <a:cs typeface="Share Tech"/>
              <a:sym typeface="Share Tech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</a:pPr>
            <a:endParaRPr lang="en" sz="1800" dirty="0">
              <a:solidFill>
                <a:schemeClr val="dk1"/>
              </a:solidFill>
              <a:latin typeface="Share Tech"/>
              <a:ea typeface="Share Tech"/>
              <a:cs typeface="Share Tech"/>
              <a:sym typeface="Share Tech"/>
            </a:endParaRPr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52400"/>
            <a:ext cx="9144003" cy="6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6;p22">
            <a:extLst>
              <a:ext uri="{FF2B5EF4-FFF2-40B4-BE49-F238E27FC236}">
                <a16:creationId xmlns:a16="http://schemas.microsoft.com/office/drawing/2014/main" id="{D199968A-3B88-6648-B605-A4ED12B3943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4971" y="4759363"/>
            <a:ext cx="2081919" cy="2073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24;p22">
            <a:extLst>
              <a:ext uri="{FF2B5EF4-FFF2-40B4-BE49-F238E27FC236}">
                <a16:creationId xmlns:a16="http://schemas.microsoft.com/office/drawing/2014/main" id="{98A582B3-C9E7-6849-B929-D842AB17C879}"/>
              </a:ext>
            </a:extLst>
          </p:cNvPr>
          <p:cNvSpPr txBox="1"/>
          <p:nvPr/>
        </p:nvSpPr>
        <p:spPr>
          <a:xfrm>
            <a:off x="528525" y="1271746"/>
            <a:ext cx="5950800" cy="549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nl-NL" sz="3500" b="1" dirty="0" err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Questions</a:t>
            </a:r>
            <a:r>
              <a:rPr lang="nl-NL" sz="3500" b="1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r>
              <a:rPr lang="nl-NL" sz="3500" b="1" dirty="0" err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to</a:t>
            </a:r>
            <a:r>
              <a:rPr lang="nl-NL" sz="3500" b="1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r>
              <a:rPr lang="nl-NL" sz="3500" b="1" dirty="0" err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discuss</a:t>
            </a:r>
            <a:endParaRPr lang="nl-NL" sz="3500" b="1" dirty="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  <a:p>
            <a:pPr lvl="0">
              <a:lnSpc>
                <a:spcPct val="80000"/>
              </a:lnSpc>
            </a:pPr>
            <a:endParaRPr lang="nl-NL" sz="3500" b="1" dirty="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Google Shape;124;p22">
            <a:extLst>
              <a:ext uri="{FF2B5EF4-FFF2-40B4-BE49-F238E27FC236}">
                <a16:creationId xmlns:a16="http://schemas.microsoft.com/office/drawing/2014/main" id="{108B05DD-4506-7A4C-8353-AC1BEFEF80B9}"/>
              </a:ext>
            </a:extLst>
          </p:cNvPr>
          <p:cNvSpPr txBox="1"/>
          <p:nvPr/>
        </p:nvSpPr>
        <p:spPr>
          <a:xfrm>
            <a:off x="235670" y="413900"/>
            <a:ext cx="8671219" cy="96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US" sz="5200" b="1" dirty="0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Data (visualization AND sharing)</a:t>
            </a:r>
          </a:p>
        </p:txBody>
      </p:sp>
    </p:spTree>
    <p:extLst>
      <p:ext uri="{BB962C8B-B14F-4D97-AF65-F5344CB8AC3E}">
        <p14:creationId xmlns:p14="http://schemas.microsoft.com/office/powerpoint/2010/main" val="467980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-1"/>
            <a:ext cx="4572002" cy="515565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4"/>
          <p:cNvSpPr/>
          <p:nvPr/>
        </p:nvSpPr>
        <p:spPr>
          <a:xfrm>
            <a:off x="-18300" y="-12150"/>
            <a:ext cx="4572000" cy="5167800"/>
          </a:xfrm>
          <a:prstGeom prst="rect">
            <a:avLst/>
          </a:prstGeom>
          <a:solidFill>
            <a:srgbClr val="FFFAD6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subTitle" idx="1"/>
          </p:nvPr>
        </p:nvSpPr>
        <p:spPr>
          <a:xfrm>
            <a:off x="309100" y="2021875"/>
            <a:ext cx="3803100" cy="23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50" b="1" dirty="0">
              <a:solidFill>
                <a:srgbClr val="101010"/>
              </a:solidFill>
              <a:latin typeface="Share Tech"/>
              <a:ea typeface="Share Tech"/>
              <a:cs typeface="Share Tech"/>
              <a:sym typeface="Share Tech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dirty="0">
                <a:solidFill>
                  <a:srgbClr val="101010"/>
                </a:solidFill>
                <a:latin typeface="Share Tech"/>
                <a:ea typeface="Share Tech"/>
                <a:cs typeface="Share Tech"/>
                <a:sym typeface="Share Tech"/>
              </a:rPr>
              <a:t>Twitter: @</a:t>
            </a:r>
            <a:r>
              <a:rPr lang="en-US" sz="1650" b="1" dirty="0" err="1">
                <a:solidFill>
                  <a:srgbClr val="101010"/>
                </a:solidFill>
                <a:latin typeface="Share Tech"/>
                <a:ea typeface="Share Tech"/>
                <a:cs typeface="Share Tech"/>
                <a:sym typeface="Share Tech"/>
              </a:rPr>
              <a:t>joachimgoedhart</a:t>
            </a:r>
            <a:endParaRPr lang="en-US" sz="1650" b="1" dirty="0">
              <a:solidFill>
                <a:srgbClr val="101010"/>
              </a:solidFill>
              <a:latin typeface="Share Tech"/>
              <a:ea typeface="Share Tech"/>
              <a:cs typeface="Share Tech"/>
              <a:sym typeface="Share Tech"/>
            </a:endParaRPr>
          </a:p>
          <a:p>
            <a:pPr marL="0" lvl="0" indent="0">
              <a:lnSpc>
                <a:spcPct val="150000"/>
              </a:lnSpc>
            </a:pPr>
            <a:r>
              <a:rPr lang="en-US" sz="1650" b="1" dirty="0">
                <a:solidFill>
                  <a:srgbClr val="101010"/>
                </a:solidFill>
                <a:latin typeface="Share Tech"/>
                <a:ea typeface="Share Tech"/>
                <a:cs typeface="Share Tech"/>
                <a:sym typeface="Share Tech"/>
              </a:rPr>
              <a:t>Apps: </a:t>
            </a:r>
            <a:r>
              <a:rPr lang="en-US" sz="1650" b="1" dirty="0">
                <a:solidFill>
                  <a:srgbClr val="101010"/>
                </a:solidFill>
                <a:latin typeface="Share Tech"/>
                <a:ea typeface="Share Tech"/>
                <a:cs typeface="Share Tech"/>
                <a:sym typeface="Share Tech"/>
                <a:hlinkClick r:id="rId4"/>
              </a:rPr>
              <a:t>https://huygens.science.uva.nl</a:t>
            </a:r>
            <a:endParaRPr lang="en-US" sz="1650" b="1" dirty="0">
              <a:solidFill>
                <a:srgbClr val="101010"/>
              </a:solidFill>
              <a:latin typeface="Share Tech"/>
              <a:ea typeface="Share Tech"/>
              <a:cs typeface="Share Tech"/>
              <a:sym typeface="Share Tech"/>
            </a:endParaRPr>
          </a:p>
          <a:p>
            <a:pPr marL="0" lvl="0" indent="0">
              <a:lnSpc>
                <a:spcPct val="150000"/>
              </a:lnSpc>
            </a:pPr>
            <a:r>
              <a:rPr lang="en-US" sz="1650" b="1" dirty="0">
                <a:solidFill>
                  <a:srgbClr val="101010"/>
                </a:solidFill>
                <a:latin typeface="Share Tech"/>
                <a:ea typeface="Share Tech"/>
                <a:cs typeface="Share Tech"/>
                <a:sym typeface="Share Tech"/>
              </a:rPr>
              <a:t>Code: </a:t>
            </a:r>
            <a:r>
              <a:rPr lang="en-US" sz="1650" b="1" dirty="0">
                <a:solidFill>
                  <a:srgbClr val="101010"/>
                </a:solidFill>
                <a:latin typeface="Share Tech"/>
                <a:ea typeface="Share Tech"/>
                <a:cs typeface="Share Tech"/>
                <a:sym typeface="Share Tech"/>
                <a:hlinkClick r:id="rId5"/>
              </a:rPr>
              <a:t>https://github.com/JoachimGoedhart</a:t>
            </a:r>
            <a:r>
              <a:rPr lang="en-US" sz="1650" b="1" dirty="0">
                <a:solidFill>
                  <a:srgbClr val="101010"/>
                </a:solidFill>
                <a:latin typeface="Share Tech"/>
                <a:ea typeface="Share Tech"/>
                <a:cs typeface="Share Tech"/>
                <a:sym typeface="Share Tech"/>
              </a:rPr>
              <a:t> </a:t>
            </a:r>
          </a:p>
          <a:p>
            <a:pPr marL="0" lvl="0" indent="0">
              <a:lnSpc>
                <a:spcPct val="150000"/>
              </a:lnSpc>
            </a:pPr>
            <a:r>
              <a:rPr lang="en-US" sz="1650" b="1" dirty="0">
                <a:solidFill>
                  <a:srgbClr val="101010"/>
                </a:solidFill>
                <a:latin typeface="Share Tech"/>
                <a:ea typeface="Share Tech"/>
                <a:cs typeface="Share Tech"/>
                <a:sym typeface="Share Tech"/>
              </a:rPr>
              <a:t>Example of shared plot &amp; data: </a:t>
            </a:r>
            <a:r>
              <a:rPr lang="en-US" sz="1650" b="1" dirty="0">
                <a:solidFill>
                  <a:srgbClr val="101010"/>
                </a:solidFill>
                <a:latin typeface="Share Tech"/>
                <a:ea typeface="Share Tech"/>
                <a:cs typeface="Share Tech"/>
                <a:sym typeface="Share Tech"/>
                <a:hlinkClick r:id="rId6"/>
              </a:rPr>
              <a:t>link</a:t>
            </a:r>
            <a:r>
              <a:rPr lang="en-US" sz="1650" b="1" dirty="0">
                <a:solidFill>
                  <a:srgbClr val="101010"/>
                </a:solidFill>
                <a:latin typeface="Share Tech"/>
                <a:ea typeface="Share Tech"/>
                <a:cs typeface="Share Tech"/>
                <a:sym typeface="Share Tech"/>
              </a:rPr>
              <a:t> </a:t>
            </a:r>
          </a:p>
          <a:p>
            <a:pPr marL="0" lvl="0" indent="0">
              <a:lnSpc>
                <a:spcPct val="150000"/>
              </a:lnSpc>
            </a:pPr>
            <a:endParaRPr lang="en-US" sz="1650" b="1" dirty="0">
              <a:solidFill>
                <a:srgbClr val="101010"/>
              </a:solidFill>
              <a:latin typeface="Share Tech"/>
              <a:ea typeface="Share Tech"/>
              <a:cs typeface="Share Tech"/>
              <a:sym typeface="Share Tech"/>
            </a:endParaRPr>
          </a:p>
        </p:txBody>
      </p:sp>
      <p:sp>
        <p:nvSpPr>
          <p:cNvPr id="141" name="Google Shape;141;p24"/>
          <p:cNvSpPr txBox="1"/>
          <p:nvPr/>
        </p:nvSpPr>
        <p:spPr>
          <a:xfrm>
            <a:off x="0" y="360025"/>
            <a:ext cx="4535400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 b="1" dirty="0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Online resources</a:t>
            </a:r>
            <a:endParaRPr sz="5300" b="1" dirty="0">
              <a:solidFill>
                <a:srgbClr val="EC7004"/>
              </a:solidFill>
              <a:latin typeface="Share Tech"/>
              <a:ea typeface="Share Tech"/>
              <a:cs typeface="Share Tech"/>
              <a:sym typeface="Share Tech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75"/>
            <a:ext cx="9144003" cy="513677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/>
        </p:nvSpPr>
        <p:spPr>
          <a:xfrm>
            <a:off x="188536" y="366877"/>
            <a:ext cx="8785783" cy="20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US" sz="5200" b="1" dirty="0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Data (visualization AND sharing)</a:t>
            </a:r>
            <a:endParaRPr sz="5200" b="1" dirty="0">
              <a:solidFill>
                <a:srgbClr val="EC7004"/>
              </a:solidFill>
              <a:latin typeface="Share Tech"/>
              <a:ea typeface="Share Tech"/>
              <a:cs typeface="Share Tech"/>
              <a:sym typeface="Share Tech"/>
            </a:endParaRPr>
          </a:p>
          <a:p>
            <a:pPr lvl="0" algn="ctr">
              <a:lnSpc>
                <a:spcPct val="80000"/>
              </a:lnSpc>
            </a:pPr>
            <a:endParaRPr lang="en-US" sz="3500" b="1" dirty="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  <a:p>
            <a:pPr lvl="0" algn="ctr">
              <a:lnSpc>
                <a:spcPct val="80000"/>
              </a:lnSpc>
            </a:pPr>
            <a:r>
              <a:rPr lang="en-US" sz="3500" b="1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Joachim </a:t>
            </a:r>
            <a:r>
              <a:rPr lang="en-US" sz="3500" b="1" dirty="0" err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Goedhart</a:t>
            </a:r>
            <a:r>
              <a:rPr lang="en-US" sz="3500" b="1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, Przemek Krawczyk</a:t>
            </a:r>
          </a:p>
          <a:p>
            <a:pPr lvl="0" algn="ctr">
              <a:lnSpc>
                <a:spcPct val="80000"/>
              </a:lnSpc>
            </a:pPr>
            <a:r>
              <a:rPr lang="en-US" sz="3500" b="1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and </a:t>
            </a:r>
            <a:r>
              <a:rPr lang="en-US" sz="3500" b="1" dirty="0" err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Martijn</a:t>
            </a:r>
            <a:r>
              <a:rPr lang="en-US" sz="3500" b="1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S. </a:t>
            </a:r>
            <a:r>
              <a:rPr lang="en-US" sz="3500" b="1" dirty="0" err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Luijsterburg</a:t>
            </a:r>
            <a:endParaRPr lang="en-US" sz="3500" b="1" dirty="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  <a:p>
            <a:pPr algn="ctr">
              <a:lnSpc>
                <a:spcPct val="80000"/>
              </a:lnSpc>
            </a:pPr>
            <a:endParaRPr lang="en-US" dirty="0"/>
          </a:p>
          <a:p>
            <a:pPr algn="ctr">
              <a:lnSpc>
                <a:spcPct val="80000"/>
              </a:lnSpc>
            </a:pPr>
            <a:br>
              <a:rPr lang="en-US" dirty="0"/>
            </a:br>
            <a:endParaRPr lang="en-US" sz="3500" b="1" dirty="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52400"/>
            <a:ext cx="9144003" cy="6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ECE6970-6F3D-E94D-8C77-B8AE7C7FD39B}"/>
              </a:ext>
            </a:extLst>
          </p:cNvPr>
          <p:cNvSpPr/>
          <p:nvPr/>
        </p:nvSpPr>
        <p:spPr>
          <a:xfrm>
            <a:off x="1130201" y="2721241"/>
            <a:ext cx="69024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Swammerdam Institute for Life Sciences, Section of Molecular Cytology, van Leeuwenhoek Centre for Advanced Microscopy, University of Amsterdam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Twitter: @</a:t>
            </a:r>
            <a:r>
              <a:rPr lang="en-US" dirty="0" err="1"/>
              <a:t>joachimgoedhart</a:t>
            </a:r>
            <a:r>
              <a:rPr lang="en-US" dirty="0"/>
              <a:t> | Email: </a:t>
            </a:r>
            <a:r>
              <a:rPr lang="en-US" dirty="0" err="1"/>
              <a:t>j.goedhart@uva.nl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/>
          <p:nvPr/>
        </p:nvSpPr>
        <p:spPr>
          <a:xfrm>
            <a:off x="0" y="-24150"/>
            <a:ext cx="9144000" cy="5167800"/>
          </a:xfrm>
          <a:prstGeom prst="rect">
            <a:avLst/>
          </a:prstGeom>
          <a:solidFill>
            <a:srgbClr val="FFFAD6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ubTitle" idx="1"/>
          </p:nvPr>
        </p:nvSpPr>
        <p:spPr>
          <a:xfrm>
            <a:off x="1014200" y="2343150"/>
            <a:ext cx="7171800" cy="18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650" b="1" dirty="0">
              <a:solidFill>
                <a:schemeClr val="dk1"/>
              </a:solidFill>
              <a:latin typeface="Share Tech"/>
              <a:ea typeface="Share Tech"/>
              <a:cs typeface="Share Tech"/>
              <a:sym typeface="Share Tech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latin typeface="Share Tech"/>
              <a:ea typeface="Share Tech"/>
              <a:cs typeface="Share Tech"/>
              <a:sym typeface="Share Tech"/>
            </a:endParaRPr>
          </a:p>
        </p:txBody>
      </p:sp>
      <p:sp>
        <p:nvSpPr>
          <p:cNvPr id="116" name="Google Shape;116;p21"/>
          <p:cNvSpPr txBox="1"/>
          <p:nvPr/>
        </p:nvSpPr>
        <p:spPr>
          <a:xfrm>
            <a:off x="537328" y="426624"/>
            <a:ext cx="8116478" cy="353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80000"/>
              </a:lnSpc>
              <a:buClr>
                <a:schemeClr val="dk1"/>
              </a:buClr>
              <a:buSzPts val="1100"/>
            </a:pPr>
            <a:r>
              <a:rPr lang="nl-NL" sz="4400" b="1" dirty="0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We </a:t>
            </a:r>
            <a:r>
              <a:rPr lang="nl-NL" sz="4400" b="1" dirty="0" err="1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envision</a:t>
            </a:r>
            <a:r>
              <a:rPr lang="nl-NL" sz="4400" b="1" dirty="0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 </a:t>
            </a:r>
            <a:r>
              <a:rPr lang="nl-NL" sz="4400" b="1" dirty="0" err="1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an</a:t>
            </a:r>
            <a:r>
              <a:rPr lang="nl-NL" sz="4400" b="1" dirty="0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 </a:t>
            </a:r>
            <a:r>
              <a:rPr lang="nl-NL" sz="4400" b="1" dirty="0" err="1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interactive</a:t>
            </a:r>
            <a:r>
              <a:rPr lang="nl-NL" sz="4400" b="1" dirty="0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 way of </a:t>
            </a:r>
            <a:r>
              <a:rPr lang="nl-NL" sz="4400" b="1" dirty="0" err="1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publishing</a:t>
            </a:r>
            <a:r>
              <a:rPr lang="nl-NL" sz="4400" b="1" dirty="0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 </a:t>
            </a:r>
            <a:r>
              <a:rPr lang="nl-NL" sz="4400" b="1" dirty="0" err="1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graphs</a:t>
            </a:r>
            <a:r>
              <a:rPr lang="nl-NL" sz="4400" b="1" dirty="0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:</a:t>
            </a:r>
          </a:p>
          <a:p>
            <a:pPr lvl="0" algn="ctr">
              <a:lnSpc>
                <a:spcPct val="80000"/>
              </a:lnSpc>
              <a:buClr>
                <a:schemeClr val="dk1"/>
              </a:buClr>
              <a:buSzPts val="1100"/>
            </a:pPr>
            <a:r>
              <a:rPr lang="nl-NL" sz="4400" b="1" dirty="0" err="1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enabling</a:t>
            </a:r>
            <a:r>
              <a:rPr lang="nl-NL" sz="4400" b="1" dirty="0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 </a:t>
            </a:r>
            <a:r>
              <a:rPr lang="nl-NL" sz="4400" b="1" dirty="0" err="1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anyone</a:t>
            </a:r>
            <a:r>
              <a:rPr lang="nl-NL" sz="4400" b="1" dirty="0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 </a:t>
            </a:r>
            <a:r>
              <a:rPr lang="nl-NL" sz="4400" b="1" dirty="0" err="1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to</a:t>
            </a:r>
            <a:r>
              <a:rPr lang="nl-NL" sz="4400" b="1" dirty="0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 </a:t>
            </a:r>
            <a:r>
              <a:rPr lang="nl-NL" sz="4400" b="1" dirty="0" err="1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interact</a:t>
            </a:r>
            <a:r>
              <a:rPr lang="nl-NL" sz="4400" b="1" dirty="0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 </a:t>
            </a:r>
            <a:r>
              <a:rPr lang="nl-NL" sz="4400" b="1" dirty="0" err="1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with</a:t>
            </a:r>
            <a:r>
              <a:rPr lang="nl-NL" sz="4400" b="1" dirty="0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 </a:t>
            </a:r>
            <a:r>
              <a:rPr lang="nl-NL" sz="4400" b="1" dirty="0" err="1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the</a:t>
            </a:r>
            <a:r>
              <a:rPr lang="nl-NL" sz="4400" b="1" dirty="0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 </a:t>
            </a:r>
            <a:r>
              <a:rPr lang="nl-NL" sz="4400" b="1" dirty="0" err="1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graph</a:t>
            </a:r>
            <a:r>
              <a:rPr lang="nl-NL" sz="4400" b="1" dirty="0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, access </a:t>
            </a:r>
            <a:r>
              <a:rPr lang="nl-NL" sz="4400" b="1" dirty="0" err="1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the</a:t>
            </a:r>
            <a:r>
              <a:rPr lang="nl-NL" sz="4400" b="1" dirty="0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 data (</a:t>
            </a:r>
            <a:r>
              <a:rPr lang="nl-NL" sz="4400" b="1" dirty="0" err="1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through</a:t>
            </a:r>
            <a:r>
              <a:rPr lang="nl-NL" sz="4400" b="1" dirty="0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 </a:t>
            </a:r>
            <a:r>
              <a:rPr lang="nl-NL" sz="4400" b="1" dirty="0" err="1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the</a:t>
            </a:r>
            <a:r>
              <a:rPr lang="nl-NL" sz="4400" b="1" dirty="0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 </a:t>
            </a:r>
            <a:r>
              <a:rPr lang="nl-NL" sz="4400" b="1" dirty="0" err="1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graph</a:t>
            </a:r>
            <a:r>
              <a:rPr lang="nl-NL" sz="4400" b="1" dirty="0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) </a:t>
            </a:r>
            <a:r>
              <a:rPr lang="nl-NL" sz="4400" b="1" dirty="0" err="1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and</a:t>
            </a:r>
            <a:r>
              <a:rPr lang="nl-NL" sz="4400" b="1" dirty="0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 </a:t>
            </a:r>
            <a:r>
              <a:rPr lang="nl-NL" sz="4400" b="1" dirty="0" err="1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modify</a:t>
            </a:r>
            <a:r>
              <a:rPr lang="nl-NL" sz="4400" b="1" dirty="0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 </a:t>
            </a:r>
            <a:r>
              <a:rPr lang="nl-NL" sz="4400" b="1" dirty="0" err="1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the</a:t>
            </a:r>
            <a:r>
              <a:rPr lang="nl-NL" sz="4400" b="1" dirty="0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 </a:t>
            </a:r>
            <a:r>
              <a:rPr lang="nl-NL" sz="4400" b="1" dirty="0" err="1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graph</a:t>
            </a:r>
            <a:r>
              <a:rPr lang="nl-NL" sz="4400" b="1" dirty="0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 </a:t>
            </a:r>
            <a:r>
              <a:rPr lang="nl-NL" sz="4400" b="1" dirty="0" err="1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for</a:t>
            </a:r>
            <a:r>
              <a:rPr lang="nl-NL" sz="4400" b="1" dirty="0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 re-</a:t>
            </a:r>
            <a:r>
              <a:rPr lang="nl-NL" sz="4400" b="1" dirty="0" err="1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use</a:t>
            </a:r>
            <a:endParaRPr sz="2800" b="1" dirty="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52400"/>
            <a:ext cx="9144003" cy="6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0" y="-24150"/>
            <a:ext cx="9144000" cy="5167800"/>
          </a:xfrm>
          <a:prstGeom prst="rect">
            <a:avLst/>
          </a:prstGeom>
          <a:solidFill>
            <a:srgbClr val="FFFAD6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subTitle" idx="1"/>
          </p:nvPr>
        </p:nvSpPr>
        <p:spPr>
          <a:xfrm>
            <a:off x="563662" y="1383150"/>
            <a:ext cx="7789505" cy="18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" lvl="0" indent="-19621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Share Tech"/>
              <a:buAutoNum type="arabicPeriod"/>
            </a:pPr>
            <a:r>
              <a:rPr lang="en" sz="2400" b="1" dirty="0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rPr>
              <a:t>Brief example of use case: -&gt; next slide</a:t>
            </a:r>
            <a:endParaRPr lang="en" sz="2400" dirty="0">
              <a:solidFill>
                <a:schemeClr val="dk1"/>
              </a:solidFill>
              <a:latin typeface="Share Tech"/>
              <a:ea typeface="Share Tech"/>
              <a:cs typeface="Share Tech"/>
              <a:sym typeface="Share Tech"/>
            </a:endParaRPr>
          </a:p>
          <a:p>
            <a:pPr marL="91440" lvl="0" indent="-19621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Share Tech"/>
              <a:buAutoNum type="arabicPeriod"/>
            </a:pPr>
            <a:r>
              <a:rPr lang="en" sz="2400" b="1" dirty="0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rPr>
              <a:t>Academic disciplines: </a:t>
            </a:r>
            <a:r>
              <a:rPr lang="en" sz="2400" dirty="0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rPr>
              <a:t>life sciences; biology - medicine</a:t>
            </a:r>
            <a:endParaRPr lang="en" sz="2400" b="1" dirty="0">
              <a:solidFill>
                <a:schemeClr val="dk1"/>
              </a:solidFill>
              <a:latin typeface="Share Tech"/>
              <a:ea typeface="Share Tech"/>
              <a:cs typeface="Share Tech"/>
              <a:sym typeface="Share Tech"/>
            </a:endParaRPr>
          </a:p>
          <a:p>
            <a:pPr marL="91440" lvl="0" indent="-19621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Share Tech"/>
              <a:buAutoNum type="arabicPeriod"/>
            </a:pPr>
            <a:r>
              <a:rPr lang="en" sz="2400" b="1" dirty="0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rPr>
              <a:t>Goals: </a:t>
            </a:r>
            <a:r>
              <a:rPr lang="en" sz="2400" dirty="0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rPr>
              <a:t>simplify plotting of data and </a:t>
            </a:r>
            <a:r>
              <a:rPr lang="en" sz="2400" u="sng" dirty="0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rPr>
              <a:t>re-use</a:t>
            </a:r>
            <a:r>
              <a:rPr lang="en" sz="2400" dirty="0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rPr>
              <a:t> for everybody</a:t>
            </a:r>
            <a:endParaRPr sz="2400" dirty="0">
              <a:solidFill>
                <a:schemeClr val="dk1"/>
              </a:solidFill>
              <a:latin typeface="Share Tech"/>
              <a:ea typeface="Share Tech"/>
              <a:cs typeface="Share Tech"/>
              <a:sym typeface="Share Tech"/>
            </a:endParaRPr>
          </a:p>
          <a:p>
            <a:pPr marL="91440" lvl="0" indent="-196215" algn="l">
              <a:lnSpc>
                <a:spcPct val="150000"/>
              </a:lnSpc>
              <a:buClr>
                <a:schemeClr val="dk1"/>
              </a:buClr>
              <a:buSzPts val="1650"/>
              <a:buFont typeface="Share Tech"/>
              <a:buAutoNum type="arabicPeriod"/>
            </a:pPr>
            <a:r>
              <a:rPr lang="en" sz="2400" b="1" dirty="0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rPr>
              <a:t>Team: </a:t>
            </a:r>
            <a:r>
              <a:rPr lang="en-US" sz="2000" dirty="0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rPr>
              <a:t>Przemek Krawczyk (AUMC) &amp;  </a:t>
            </a:r>
            <a:r>
              <a:rPr lang="en-US" sz="2000" dirty="0" err="1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rPr>
              <a:t>Martijn</a:t>
            </a:r>
            <a:r>
              <a:rPr lang="en-US" sz="2000" dirty="0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rPr>
              <a:t>Luijsterburg</a:t>
            </a:r>
            <a:r>
              <a:rPr lang="en-US" sz="2000" dirty="0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rPr>
              <a:t> (LUMC)</a:t>
            </a:r>
            <a:endParaRPr lang="en-US" sz="2400" dirty="0">
              <a:solidFill>
                <a:schemeClr val="dk1"/>
              </a:solidFill>
              <a:latin typeface="Share Tech"/>
              <a:ea typeface="Share Tech"/>
              <a:cs typeface="Share Tech"/>
              <a:sym typeface="Share Tech"/>
            </a:endParaRPr>
          </a:p>
        </p:txBody>
      </p:sp>
      <p:sp>
        <p:nvSpPr>
          <p:cNvPr id="124" name="Google Shape;124;p22"/>
          <p:cNvSpPr txBox="1"/>
          <p:nvPr/>
        </p:nvSpPr>
        <p:spPr>
          <a:xfrm>
            <a:off x="235670" y="413900"/>
            <a:ext cx="8671219" cy="96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US" sz="5200" b="1" dirty="0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Data (visualization AND sharing)</a:t>
            </a:r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52400"/>
            <a:ext cx="9144003" cy="6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4971" y="4759363"/>
            <a:ext cx="2081919" cy="207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3" y="-112670"/>
            <a:ext cx="9144000" cy="5167800"/>
          </a:xfrm>
          <a:prstGeom prst="rect">
            <a:avLst/>
          </a:prstGeom>
          <a:solidFill>
            <a:srgbClr val="FFFAD6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52400"/>
            <a:ext cx="9144003" cy="6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4971" y="4759363"/>
            <a:ext cx="2081919" cy="20739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24;p22">
            <a:extLst>
              <a:ext uri="{FF2B5EF4-FFF2-40B4-BE49-F238E27FC236}">
                <a16:creationId xmlns:a16="http://schemas.microsoft.com/office/drawing/2014/main" id="{11BF4499-E030-374F-A82D-631E261D1C47}"/>
              </a:ext>
            </a:extLst>
          </p:cNvPr>
          <p:cNvSpPr txBox="1"/>
          <p:nvPr/>
        </p:nvSpPr>
        <p:spPr>
          <a:xfrm>
            <a:off x="739938" y="236659"/>
            <a:ext cx="3733592" cy="1048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Published (by author)</a:t>
            </a:r>
            <a:endParaRPr sz="2800" b="1" dirty="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CB17D1-ED3C-C44E-9E6A-F002AB7B62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7483" y="682813"/>
            <a:ext cx="2684334" cy="375387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24D0230-0D7D-134F-B253-76377D20EE0E}"/>
              </a:ext>
            </a:extLst>
          </p:cNvPr>
          <p:cNvGrpSpPr/>
          <p:nvPr/>
        </p:nvGrpSpPr>
        <p:grpSpPr>
          <a:xfrm>
            <a:off x="4178050" y="228004"/>
            <a:ext cx="4388293" cy="4224246"/>
            <a:chOff x="4178050" y="228004"/>
            <a:chExt cx="4388293" cy="4224246"/>
          </a:xfrm>
        </p:grpSpPr>
        <p:sp>
          <p:nvSpPr>
            <p:cNvPr id="14" name="Google Shape;124;p22">
              <a:extLst>
                <a:ext uri="{FF2B5EF4-FFF2-40B4-BE49-F238E27FC236}">
                  <a16:creationId xmlns:a16="http://schemas.microsoft.com/office/drawing/2014/main" id="{7273AEA3-A3BC-994E-9BFB-1A707F26F5B9}"/>
                </a:ext>
              </a:extLst>
            </p:cNvPr>
            <p:cNvSpPr txBox="1"/>
            <p:nvPr/>
          </p:nvSpPr>
          <p:spPr>
            <a:xfrm>
              <a:off x="5098213" y="228004"/>
              <a:ext cx="3468130" cy="4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 dirty="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Wanted (by reader)</a:t>
              </a:r>
              <a:endParaRPr sz="2800" b="1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754CBD4-BCF1-E848-BC09-47F9607D0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94126" y="698377"/>
              <a:ext cx="2684334" cy="3753873"/>
            </a:xfrm>
            <a:prstGeom prst="rect">
              <a:avLst/>
            </a:prstGeom>
          </p:spPr>
        </p:pic>
        <p:sp>
          <p:nvSpPr>
            <p:cNvPr id="10" name="Google Shape;124;p22">
              <a:extLst>
                <a:ext uri="{FF2B5EF4-FFF2-40B4-BE49-F238E27FC236}">
                  <a16:creationId xmlns:a16="http://schemas.microsoft.com/office/drawing/2014/main" id="{5D65004E-E1BF-0E44-B153-41FBCC50E1D8}"/>
                </a:ext>
              </a:extLst>
            </p:cNvPr>
            <p:cNvSpPr txBox="1"/>
            <p:nvPr/>
          </p:nvSpPr>
          <p:spPr>
            <a:xfrm>
              <a:off x="4440435" y="1876205"/>
              <a:ext cx="433779" cy="4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b="1" dirty="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?</a:t>
              </a:r>
              <a:endParaRPr sz="6000" b="1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673A88D-ECE8-A24A-A668-2B1E1DB17ED5}"/>
                </a:ext>
              </a:extLst>
            </p:cNvPr>
            <p:cNvCxnSpPr/>
            <p:nvPr/>
          </p:nvCxnSpPr>
          <p:spPr>
            <a:xfrm>
              <a:off x="4178050" y="2575313"/>
              <a:ext cx="958547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677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0" y="-24150"/>
            <a:ext cx="9144000" cy="5167800"/>
          </a:xfrm>
          <a:prstGeom prst="rect">
            <a:avLst/>
          </a:prstGeom>
          <a:solidFill>
            <a:srgbClr val="FFFAD6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52400"/>
            <a:ext cx="9144003" cy="6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4971" y="4759363"/>
            <a:ext cx="2081919" cy="20739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24;p22">
            <a:extLst>
              <a:ext uri="{FF2B5EF4-FFF2-40B4-BE49-F238E27FC236}">
                <a16:creationId xmlns:a16="http://schemas.microsoft.com/office/drawing/2014/main" id="{11BF4499-E030-374F-A82D-631E261D1C47}"/>
              </a:ext>
            </a:extLst>
          </p:cNvPr>
          <p:cNvSpPr txBox="1"/>
          <p:nvPr/>
        </p:nvSpPr>
        <p:spPr>
          <a:xfrm>
            <a:off x="939111" y="236660"/>
            <a:ext cx="7743569" cy="43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n" sz="2800" b="1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Solution: </a:t>
            </a:r>
            <a:r>
              <a:rPr lang="en-US" sz="2800" b="1" dirty="0" err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huygens.science.uva.nl</a:t>
            </a:r>
            <a:r>
              <a:rPr lang="en-US" sz="2800" b="1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/</a:t>
            </a:r>
            <a:r>
              <a:rPr lang="en-US" sz="2800" b="1" dirty="0" err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VolcaNoseR</a:t>
            </a:r>
            <a:r>
              <a:rPr lang="en" sz="2800" b="1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endParaRPr sz="2800" b="1" dirty="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D81377-76D3-A141-99B7-B76BE4597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3614" y="800723"/>
            <a:ext cx="4961357" cy="3518053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5812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0" y="-24150"/>
            <a:ext cx="9144000" cy="5167800"/>
          </a:xfrm>
          <a:prstGeom prst="rect">
            <a:avLst/>
          </a:prstGeom>
          <a:solidFill>
            <a:srgbClr val="FFFAD6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subTitle" idx="1"/>
          </p:nvPr>
        </p:nvSpPr>
        <p:spPr>
          <a:xfrm>
            <a:off x="509670" y="2021165"/>
            <a:ext cx="7461300" cy="18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</a:pPr>
            <a:r>
              <a:rPr lang="en" sz="1650" b="1" dirty="0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rPr>
              <a:t>Challenge 1: </a:t>
            </a:r>
            <a:r>
              <a:rPr lang="en-US" sz="1650" b="1" dirty="0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rPr>
              <a:t>Access</a:t>
            </a:r>
            <a:r>
              <a:rPr lang="en" sz="1650" b="1" dirty="0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rPr>
              <a:t> to decent data visualization tools (without coding skills)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</a:pPr>
            <a:endParaRPr lang="en" sz="1650" b="1" dirty="0">
              <a:solidFill>
                <a:schemeClr val="dk1"/>
              </a:solidFill>
              <a:latin typeface="Share Tech"/>
              <a:ea typeface="Share Tech"/>
              <a:cs typeface="Share Tech"/>
              <a:sym typeface="Share Tech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</a:pPr>
            <a:r>
              <a:rPr lang="en" sz="1650" b="1" dirty="0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rPr>
              <a:t>Challenge 2: </a:t>
            </a:r>
            <a:r>
              <a:rPr lang="en-US" sz="1650" b="1" dirty="0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rPr>
              <a:t>Reproducible settings in a web-based tool</a:t>
            </a:r>
            <a:endParaRPr lang="en" sz="1650" b="1" dirty="0">
              <a:solidFill>
                <a:schemeClr val="dk1"/>
              </a:solidFill>
              <a:latin typeface="Share Tech"/>
              <a:ea typeface="Share Tech"/>
              <a:cs typeface="Share Tech"/>
              <a:sym typeface="Share Tech"/>
            </a:endParaRPr>
          </a:p>
          <a:p>
            <a:pPr marL="91440" lvl="0" indent="-19621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Share Tech"/>
              <a:buAutoNum type="arabicPeriod"/>
            </a:pPr>
            <a:endParaRPr lang="en" sz="1650" b="1" dirty="0">
              <a:solidFill>
                <a:schemeClr val="dk1"/>
              </a:solidFill>
              <a:latin typeface="Share Tech"/>
              <a:ea typeface="Share Tech"/>
              <a:cs typeface="Share Tech"/>
              <a:sym typeface="Share Tech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</a:pPr>
            <a:r>
              <a:rPr lang="en" sz="1650" b="1" dirty="0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rPr>
              <a:t>Challenge 3: Simplify data sharing</a:t>
            </a:r>
            <a:endParaRPr lang="en" sz="1650" dirty="0">
              <a:solidFill>
                <a:schemeClr val="dk1"/>
              </a:solidFill>
              <a:latin typeface="Share Tech"/>
              <a:ea typeface="Share Tech"/>
              <a:cs typeface="Share Tech"/>
              <a:sym typeface="Share Tech"/>
            </a:endParaRPr>
          </a:p>
        </p:txBody>
      </p:sp>
      <p:sp>
        <p:nvSpPr>
          <p:cNvPr id="124" name="Google Shape;124;p22"/>
          <p:cNvSpPr txBox="1"/>
          <p:nvPr/>
        </p:nvSpPr>
        <p:spPr>
          <a:xfrm>
            <a:off x="509670" y="1259644"/>
            <a:ext cx="7872329" cy="489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Main challenges that we addressed</a:t>
            </a:r>
            <a:endParaRPr sz="3500" b="1" dirty="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52400"/>
            <a:ext cx="9144003" cy="6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24;p22">
            <a:extLst>
              <a:ext uri="{FF2B5EF4-FFF2-40B4-BE49-F238E27FC236}">
                <a16:creationId xmlns:a16="http://schemas.microsoft.com/office/drawing/2014/main" id="{3115E7FD-5B22-604F-A865-5F48263E2448}"/>
              </a:ext>
            </a:extLst>
          </p:cNvPr>
          <p:cNvSpPr txBox="1"/>
          <p:nvPr/>
        </p:nvSpPr>
        <p:spPr>
          <a:xfrm>
            <a:off x="235670" y="413900"/>
            <a:ext cx="8671219" cy="96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US" sz="5200" b="1" dirty="0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Data (visualization AND sharing)</a:t>
            </a:r>
          </a:p>
        </p:txBody>
      </p:sp>
      <p:pic>
        <p:nvPicPr>
          <p:cNvPr id="9" name="Google Shape;126;p22">
            <a:extLst>
              <a:ext uri="{FF2B5EF4-FFF2-40B4-BE49-F238E27FC236}">
                <a16:creationId xmlns:a16="http://schemas.microsoft.com/office/drawing/2014/main" id="{214D201E-E082-B341-A87B-984AB65FB40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4971" y="4759363"/>
            <a:ext cx="2081919" cy="207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C097CF-2633-2548-AE99-C858D67296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0420" y="3340731"/>
            <a:ext cx="3756319" cy="82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74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0" y="-24150"/>
            <a:ext cx="9144000" cy="5167800"/>
          </a:xfrm>
          <a:prstGeom prst="rect">
            <a:avLst/>
          </a:prstGeom>
          <a:solidFill>
            <a:srgbClr val="FFFAD6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subTitle" idx="1"/>
          </p:nvPr>
        </p:nvSpPr>
        <p:spPr>
          <a:xfrm>
            <a:off x="676700" y="2190750"/>
            <a:ext cx="7461300" cy="18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</a:pPr>
            <a:r>
              <a:rPr lang="en" sz="1650" b="1" dirty="0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rPr>
              <a:t>Learning 1: Combination of R &amp; Shiny works well for plotting apps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</a:pPr>
            <a:endParaRPr lang="en" sz="1650" b="1" dirty="0">
              <a:solidFill>
                <a:schemeClr val="dk1"/>
              </a:solidFill>
              <a:latin typeface="Share Tech"/>
              <a:ea typeface="Share Tech"/>
              <a:cs typeface="Share Tech"/>
              <a:sym typeface="Share Tech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</a:pPr>
            <a:r>
              <a:rPr lang="en" sz="1650" b="1" dirty="0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rPr>
              <a:t>Learning 2: Make graphs the hub for data sharing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</a:pPr>
            <a:endParaRPr lang="en" sz="1650" b="1" dirty="0">
              <a:solidFill>
                <a:schemeClr val="dk1"/>
              </a:solidFill>
              <a:latin typeface="Share Tech"/>
              <a:ea typeface="Share Tech"/>
              <a:cs typeface="Share Tech"/>
              <a:sym typeface="Share Tech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</a:pPr>
            <a:r>
              <a:rPr lang="en" sz="1650" b="1" dirty="0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rPr>
              <a:t>Learning 3: Data visualization in scientific publishing is underdeveloped</a:t>
            </a:r>
            <a:endParaRPr lang="en" sz="1650" dirty="0">
              <a:solidFill>
                <a:schemeClr val="dk1"/>
              </a:solidFill>
              <a:latin typeface="Share Tech"/>
              <a:ea typeface="Share Tech"/>
              <a:cs typeface="Share Tech"/>
              <a:sym typeface="Share Tech"/>
            </a:endParaRPr>
          </a:p>
        </p:txBody>
      </p:sp>
      <p:sp>
        <p:nvSpPr>
          <p:cNvPr id="124" name="Google Shape;124;p22"/>
          <p:cNvSpPr txBox="1"/>
          <p:nvPr/>
        </p:nvSpPr>
        <p:spPr>
          <a:xfrm>
            <a:off x="528525" y="413900"/>
            <a:ext cx="5950800" cy="20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l-NL" sz="3500" b="1" dirty="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l-NL" sz="3500" b="1" dirty="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500" b="1" dirty="0" err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Main</a:t>
            </a:r>
            <a:r>
              <a:rPr lang="nl-NL" sz="3500" b="1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r>
              <a:rPr lang="nl-NL" sz="3500" b="1" dirty="0" err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learnings</a:t>
            </a:r>
            <a:endParaRPr sz="3500" b="1" dirty="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52400"/>
            <a:ext cx="9144003" cy="6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6;p22">
            <a:extLst>
              <a:ext uri="{FF2B5EF4-FFF2-40B4-BE49-F238E27FC236}">
                <a16:creationId xmlns:a16="http://schemas.microsoft.com/office/drawing/2014/main" id="{F97C0CF0-9D42-474F-8B65-1E636168EE9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4971" y="4759363"/>
            <a:ext cx="2081919" cy="2073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24;p22">
            <a:extLst>
              <a:ext uri="{FF2B5EF4-FFF2-40B4-BE49-F238E27FC236}">
                <a16:creationId xmlns:a16="http://schemas.microsoft.com/office/drawing/2014/main" id="{81996C0E-7E00-DB45-9970-4A61336C73EF}"/>
              </a:ext>
            </a:extLst>
          </p:cNvPr>
          <p:cNvSpPr txBox="1"/>
          <p:nvPr/>
        </p:nvSpPr>
        <p:spPr>
          <a:xfrm>
            <a:off x="235670" y="413900"/>
            <a:ext cx="8671219" cy="96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US" sz="5200" b="1" dirty="0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Data (visualization AND sharing)</a:t>
            </a:r>
          </a:p>
        </p:txBody>
      </p:sp>
    </p:spTree>
    <p:extLst>
      <p:ext uri="{BB962C8B-B14F-4D97-AF65-F5344CB8AC3E}">
        <p14:creationId xmlns:p14="http://schemas.microsoft.com/office/powerpoint/2010/main" val="1140390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0" y="-24150"/>
            <a:ext cx="9144000" cy="5167800"/>
          </a:xfrm>
          <a:prstGeom prst="rect">
            <a:avLst/>
          </a:prstGeom>
          <a:solidFill>
            <a:srgbClr val="FFFAD6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subTitle" idx="1"/>
          </p:nvPr>
        </p:nvSpPr>
        <p:spPr>
          <a:xfrm>
            <a:off x="528525" y="1992787"/>
            <a:ext cx="8271443" cy="18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</a:pPr>
            <a:r>
              <a:rPr lang="en" sz="1800" b="1" dirty="0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rPr>
              <a:t>Tip 1: Find out what users need (bottom-up approach)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</a:pPr>
            <a:endParaRPr lang="en" sz="1800" b="1" dirty="0">
              <a:solidFill>
                <a:schemeClr val="dk1"/>
              </a:solidFill>
              <a:latin typeface="Share Tech"/>
              <a:ea typeface="Share Tech"/>
              <a:cs typeface="Share Tech"/>
              <a:sym typeface="Share Tech"/>
            </a:endParaRPr>
          </a:p>
          <a:p>
            <a:pPr marL="0" lvl="0" indent="0" algn="l">
              <a:buClr>
                <a:schemeClr val="dk1"/>
              </a:buClr>
              <a:buSzPts val="1650"/>
            </a:pPr>
            <a:r>
              <a:rPr lang="en" sz="1800" b="1" dirty="0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rPr>
              <a:t>Tip 2: </a:t>
            </a:r>
            <a:r>
              <a:rPr lang="en-US" sz="1800" b="1" dirty="0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rPr>
              <a:t>Share early versions (twitter, research group, ..) and ask for feedback</a:t>
            </a:r>
            <a:endParaRPr lang="en" sz="1800" b="1" dirty="0">
              <a:solidFill>
                <a:schemeClr val="dk1"/>
              </a:solidFill>
              <a:latin typeface="Share Tech"/>
              <a:ea typeface="Share Tech"/>
              <a:cs typeface="Share Tech"/>
              <a:sym typeface="Share Tech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</a:pPr>
            <a:endParaRPr lang="en" sz="1800" b="1" dirty="0">
              <a:solidFill>
                <a:schemeClr val="dk1"/>
              </a:solidFill>
              <a:latin typeface="Share Tech"/>
              <a:ea typeface="Share Tech"/>
              <a:cs typeface="Share Tech"/>
              <a:sym typeface="Share Tech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</a:pPr>
            <a:r>
              <a:rPr lang="en" sz="1800" b="1" dirty="0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rPr>
              <a:t>Tip 3: Make decisions on what your tool can and cannot do (and communicate about it)</a:t>
            </a:r>
            <a:endParaRPr lang="en" sz="1800" dirty="0">
              <a:solidFill>
                <a:schemeClr val="dk1"/>
              </a:solidFill>
              <a:latin typeface="Share Tech"/>
              <a:ea typeface="Share Tech"/>
              <a:cs typeface="Share Tech"/>
              <a:sym typeface="Share Tech"/>
            </a:endParaRPr>
          </a:p>
        </p:txBody>
      </p:sp>
      <p:sp>
        <p:nvSpPr>
          <p:cNvPr id="124" name="Google Shape;124;p22"/>
          <p:cNvSpPr txBox="1"/>
          <p:nvPr/>
        </p:nvSpPr>
        <p:spPr>
          <a:xfrm>
            <a:off x="528525" y="1271746"/>
            <a:ext cx="5950800" cy="549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500" b="1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Tips</a:t>
            </a:r>
            <a:endParaRPr sz="3500" b="1" dirty="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52400"/>
            <a:ext cx="9144003" cy="6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6;p22">
            <a:extLst>
              <a:ext uri="{FF2B5EF4-FFF2-40B4-BE49-F238E27FC236}">
                <a16:creationId xmlns:a16="http://schemas.microsoft.com/office/drawing/2014/main" id="{38AA8489-6BEE-6548-AA0F-DF93923D564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4971" y="4759363"/>
            <a:ext cx="2081919" cy="2073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24;p22">
            <a:extLst>
              <a:ext uri="{FF2B5EF4-FFF2-40B4-BE49-F238E27FC236}">
                <a16:creationId xmlns:a16="http://schemas.microsoft.com/office/drawing/2014/main" id="{5F5F1C28-5F0A-3144-9044-63DC7714F87B}"/>
              </a:ext>
            </a:extLst>
          </p:cNvPr>
          <p:cNvSpPr txBox="1"/>
          <p:nvPr/>
        </p:nvSpPr>
        <p:spPr>
          <a:xfrm>
            <a:off x="235670" y="413900"/>
            <a:ext cx="8671219" cy="96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US" sz="5200" b="1" dirty="0">
                <a:solidFill>
                  <a:srgbClr val="EC7004"/>
                </a:solidFill>
                <a:latin typeface="Share Tech"/>
                <a:ea typeface="Share Tech"/>
                <a:cs typeface="Share Tech"/>
                <a:sym typeface="Share Tech"/>
              </a:rPr>
              <a:t>Data (visualization AND sharing)</a:t>
            </a:r>
          </a:p>
        </p:txBody>
      </p:sp>
    </p:spTree>
    <p:extLst>
      <p:ext uri="{BB962C8B-B14F-4D97-AF65-F5344CB8AC3E}">
        <p14:creationId xmlns:p14="http://schemas.microsoft.com/office/powerpoint/2010/main" val="172420866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3290</TotalTime>
  <Words>362</Words>
  <Application>Microsoft Macintosh PowerPoint</Application>
  <PresentationFormat>On-screen Show (16:9)</PresentationFormat>
  <Paragraphs>56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Share Tech</vt:lpstr>
      <vt:lpstr>Kalam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Imming</dc:creator>
  <cp:lastModifiedBy>Joachim Goedhart</cp:lastModifiedBy>
  <cp:revision>41</cp:revision>
  <dcterms:modified xsi:type="dcterms:W3CDTF">2020-06-26T19:11:29Z</dcterms:modified>
</cp:coreProperties>
</file>