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027" autoAdjust="0"/>
  </p:normalViewPr>
  <p:slideViewPr>
    <p:cSldViewPr snapToGrid="0">
      <p:cViewPr>
        <p:scale>
          <a:sx n="30" d="100"/>
          <a:sy n="30" d="100"/>
        </p:scale>
        <p:origin x="558" y="2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40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4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2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5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8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68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33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70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9EB0-2324-4229-BD29-7F785ACEDFDB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F4D8E-3B6C-4FA7-987A-67F3DC688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72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>
            <a:off x="-32658" y="-24492"/>
            <a:ext cx="30307870" cy="4730713"/>
          </a:xfrm>
          <a:custGeom>
            <a:avLst/>
            <a:gdLst>
              <a:gd name="connsiteX0" fmla="*/ 0 w 10004889"/>
              <a:gd name="connsiteY0" fmla="*/ 1216152 h 1216152"/>
              <a:gd name="connsiteX1" fmla="*/ 304038 w 10004889"/>
              <a:gd name="connsiteY1" fmla="*/ 0 h 1216152"/>
              <a:gd name="connsiteX2" fmla="*/ 9700851 w 10004889"/>
              <a:gd name="connsiteY2" fmla="*/ 0 h 1216152"/>
              <a:gd name="connsiteX3" fmla="*/ 10004889 w 10004889"/>
              <a:gd name="connsiteY3" fmla="*/ 1216152 h 1216152"/>
              <a:gd name="connsiteX4" fmla="*/ 0 w 10004889"/>
              <a:gd name="connsiteY4" fmla="*/ 1216152 h 1216152"/>
              <a:gd name="connsiteX0" fmla="*/ 0 w 20804279"/>
              <a:gd name="connsiteY0" fmla="*/ 1216152 h 1216152"/>
              <a:gd name="connsiteX1" fmla="*/ 304038 w 20804279"/>
              <a:gd name="connsiteY1" fmla="*/ 0 h 1216152"/>
              <a:gd name="connsiteX2" fmla="*/ 20804279 w 20804279"/>
              <a:gd name="connsiteY2" fmla="*/ 0 h 1216152"/>
              <a:gd name="connsiteX3" fmla="*/ 10004889 w 20804279"/>
              <a:gd name="connsiteY3" fmla="*/ 1216152 h 1216152"/>
              <a:gd name="connsiteX4" fmla="*/ 0 w 20804279"/>
              <a:gd name="connsiteY4" fmla="*/ 1216152 h 1216152"/>
              <a:gd name="connsiteX0" fmla="*/ 22533 w 20826812"/>
              <a:gd name="connsiteY0" fmla="*/ 5200324 h 5200324"/>
              <a:gd name="connsiteX1" fmla="*/ 0 w 20826812"/>
              <a:gd name="connsiteY1" fmla="*/ 0 h 5200324"/>
              <a:gd name="connsiteX2" fmla="*/ 20826812 w 20826812"/>
              <a:gd name="connsiteY2" fmla="*/ 3984172 h 5200324"/>
              <a:gd name="connsiteX3" fmla="*/ 10027422 w 20826812"/>
              <a:gd name="connsiteY3" fmla="*/ 5200324 h 5200324"/>
              <a:gd name="connsiteX4" fmla="*/ 22533 w 20826812"/>
              <a:gd name="connsiteY4" fmla="*/ 5200324 h 5200324"/>
              <a:gd name="connsiteX0" fmla="*/ 0 w 20836936"/>
              <a:gd name="connsiteY0" fmla="*/ 5167667 h 5200324"/>
              <a:gd name="connsiteX1" fmla="*/ 10124 w 20836936"/>
              <a:gd name="connsiteY1" fmla="*/ 0 h 5200324"/>
              <a:gd name="connsiteX2" fmla="*/ 20836936 w 20836936"/>
              <a:gd name="connsiteY2" fmla="*/ 3984172 h 5200324"/>
              <a:gd name="connsiteX3" fmla="*/ 10037546 w 20836936"/>
              <a:gd name="connsiteY3" fmla="*/ 5200324 h 5200324"/>
              <a:gd name="connsiteX4" fmla="*/ 0 w 20836936"/>
              <a:gd name="connsiteY4" fmla="*/ 5167667 h 5200324"/>
              <a:gd name="connsiteX0" fmla="*/ 0 w 20859412"/>
              <a:gd name="connsiteY0" fmla="*/ 5167667 h 5200324"/>
              <a:gd name="connsiteX1" fmla="*/ 10124 w 20859412"/>
              <a:gd name="connsiteY1" fmla="*/ 0 h 5200324"/>
              <a:gd name="connsiteX2" fmla="*/ 20859412 w 20859412"/>
              <a:gd name="connsiteY2" fmla="*/ 7194 h 5200324"/>
              <a:gd name="connsiteX3" fmla="*/ 10037546 w 20859412"/>
              <a:gd name="connsiteY3" fmla="*/ 5200324 h 5200324"/>
              <a:gd name="connsiteX4" fmla="*/ 0 w 20859412"/>
              <a:gd name="connsiteY4" fmla="*/ 5167667 h 5200324"/>
              <a:gd name="connsiteX0" fmla="*/ 0 w 20859412"/>
              <a:gd name="connsiteY0" fmla="*/ 5167667 h 5167667"/>
              <a:gd name="connsiteX1" fmla="*/ 10124 w 20859412"/>
              <a:gd name="connsiteY1" fmla="*/ 0 h 5167667"/>
              <a:gd name="connsiteX2" fmla="*/ 20859412 w 20859412"/>
              <a:gd name="connsiteY2" fmla="*/ 7194 h 5167667"/>
              <a:gd name="connsiteX3" fmla="*/ 20848646 w 20859412"/>
              <a:gd name="connsiteY3" fmla="*/ 2904887 h 5167667"/>
              <a:gd name="connsiteX4" fmla="*/ 0 w 20859412"/>
              <a:gd name="connsiteY4" fmla="*/ 5167667 h 5167667"/>
              <a:gd name="connsiteX0" fmla="*/ 0 w 20859412"/>
              <a:gd name="connsiteY0" fmla="*/ 5167667 h 5167667"/>
              <a:gd name="connsiteX1" fmla="*/ 10124 w 20859412"/>
              <a:gd name="connsiteY1" fmla="*/ 0 h 5167667"/>
              <a:gd name="connsiteX2" fmla="*/ 20859412 w 20859412"/>
              <a:gd name="connsiteY2" fmla="*/ 7194 h 5167667"/>
              <a:gd name="connsiteX3" fmla="*/ 20848646 w 20859412"/>
              <a:gd name="connsiteY3" fmla="*/ 3545475 h 5167667"/>
              <a:gd name="connsiteX4" fmla="*/ 0 w 20859412"/>
              <a:gd name="connsiteY4" fmla="*/ 5167667 h 51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412" h="5167667">
                <a:moveTo>
                  <a:pt x="0" y="5167667"/>
                </a:moveTo>
                <a:cubicBezTo>
                  <a:pt x="3375" y="3445111"/>
                  <a:pt x="6749" y="1722556"/>
                  <a:pt x="10124" y="0"/>
                </a:cubicBezTo>
                <a:lnTo>
                  <a:pt x="20859412" y="7194"/>
                </a:lnTo>
                <a:cubicBezTo>
                  <a:pt x="20855823" y="973092"/>
                  <a:pt x="20852235" y="2579577"/>
                  <a:pt x="20848646" y="3545475"/>
                </a:cubicBezTo>
                <a:lnTo>
                  <a:pt x="0" y="5167667"/>
                </a:lnTo>
                <a:close/>
              </a:path>
            </a:pathLst>
          </a:custGeom>
          <a:solidFill>
            <a:srgbClr val="101E42"/>
          </a:solidFill>
          <a:ln>
            <a:solidFill>
              <a:srgbClr val="10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-2" y="40152238"/>
            <a:ext cx="30275214" cy="2651525"/>
          </a:xfrm>
          <a:prstGeom prst="rect">
            <a:avLst/>
          </a:prstGeom>
          <a:solidFill>
            <a:srgbClr val="101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76015" y="456895"/>
            <a:ext cx="21229336" cy="1213351"/>
          </a:xfrm>
        </p:spPr>
        <p:txBody>
          <a:bodyPr>
            <a:normAutofit/>
          </a:bodyPr>
          <a:lstStyle/>
          <a:p>
            <a:pPr algn="l"/>
            <a:r>
              <a:rPr lang="it-IT" sz="5400" dirty="0">
                <a:solidFill>
                  <a:schemeClr val="bg1"/>
                </a:solidFill>
                <a:latin typeface="+mn-lt"/>
              </a:rPr>
              <a:t>SOCCORSO IN CASO DI ATTACCO TERRORISTICO / </a:t>
            </a:r>
            <a:r>
              <a:rPr lang="it-IT" sz="5400" dirty="0" err="1">
                <a:solidFill>
                  <a:schemeClr val="bg1"/>
                </a:solidFill>
                <a:latin typeface="+mn-lt"/>
              </a:rPr>
              <a:t>CBRNe</a:t>
            </a:r>
            <a:endParaRPr lang="it-IT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91" y="4199380"/>
            <a:ext cx="30275213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Background</a:t>
            </a:r>
            <a:r>
              <a:rPr lang="en-US" sz="3200" dirty="0"/>
              <a:t>:</a:t>
            </a:r>
          </a:p>
          <a:p>
            <a:pPr algn="ctr"/>
            <a:r>
              <a:rPr lang="it-IT" sz="3200" dirty="0"/>
              <a:t>Un evento terroristico o un evento </a:t>
            </a:r>
            <a:r>
              <a:rPr lang="it-IT" sz="3200" dirty="0" err="1"/>
              <a:t>CBRNe</a:t>
            </a:r>
            <a:r>
              <a:rPr lang="it-IT" sz="3200" dirty="0"/>
              <a:t> richiede una risposta coordinata dell’itero sistema di soccorso, protocolli standardizzati interforze, personale altamente qualificato ed addestrato periodicamente, oltre ad un sistema di smistamento vittime tra ospedali ampiamente collaudato.</a:t>
            </a:r>
          </a:p>
          <a:p>
            <a:pPr algn="ctr"/>
            <a:r>
              <a:rPr lang="it-IT" sz="3200" dirty="0"/>
              <a:t> la Hot-zone è una zona del crimine circoscritta dai primi soccorritori e deve essere controllata per prevenire la contaminazione delle prove da parte degli operatori e il trasporto della contaminazione al di fuori della zona controllata.</a:t>
            </a:r>
          </a:p>
          <a:p>
            <a:pPr algn="ctr"/>
            <a:r>
              <a:rPr lang="it-IT" sz="3200" dirty="0"/>
              <a:t>In Italia, gli unici ad essere autorizzati al soccorso in zona rossa e sulla scena del crimine sono i Vigili del fuoco.</a:t>
            </a:r>
          </a:p>
          <a:p>
            <a:pPr algn="ctr"/>
            <a:r>
              <a:rPr lang="it-IT" sz="3200" b="1" dirty="0"/>
              <a:t>Metodo</a:t>
            </a:r>
            <a:r>
              <a:rPr lang="it-IT" sz="3200" dirty="0"/>
              <a:t>: </a:t>
            </a:r>
          </a:p>
          <a:p>
            <a:pPr algn="ctr"/>
            <a:r>
              <a:rPr lang="it-IT" sz="3200" dirty="0"/>
              <a:t>Studio ed analisi di “case reports” come le operazioni di soccorso alla  “Costa Concordia” nel 2012. Analisi di procedure e protocolli di differenti enti, istituzioni, ed organizzazioni ausiliarie e di volontariato sulla scena del crimine ed eventi coinvolgenti materiale pericoloso (</a:t>
            </a:r>
            <a:r>
              <a:rPr lang="it-IT" sz="3200" dirty="0" err="1"/>
              <a:t>hazmat</a:t>
            </a:r>
            <a:r>
              <a:rPr lang="it-IT" sz="3200" dirty="0"/>
              <a:t>).</a:t>
            </a:r>
          </a:p>
          <a:p>
            <a:pPr algn="ctr"/>
            <a:r>
              <a:rPr lang="en-US" sz="3200" b="1" dirty="0"/>
              <a:t>Finding</a:t>
            </a:r>
            <a:r>
              <a:rPr lang="en-US" sz="3200" dirty="0"/>
              <a:t>:</a:t>
            </a:r>
          </a:p>
          <a:p>
            <a:pPr algn="ctr"/>
            <a:r>
              <a:rPr lang="it-IT" sz="3200" dirty="0"/>
              <a:t>Molti soccorritori italiani di vari enti non hanno addestramento per la «scena del crimine» né per «rischio contaminate/</a:t>
            </a:r>
            <a:r>
              <a:rPr lang="it-IT" sz="3200" dirty="0" err="1"/>
              <a:t>hazmat</a:t>
            </a:r>
            <a:r>
              <a:rPr lang="it-IT" sz="3200" dirty="0"/>
              <a:t>» e, durante gli interventi, sono stati riscontrati numerosi casi di discussioni e contrasti sulla linea di comando delle operazioni</a:t>
            </a:r>
            <a:r>
              <a:rPr lang="en-US" sz="3200" dirty="0"/>
              <a:t>.</a:t>
            </a:r>
          </a:p>
          <a:p>
            <a:pPr algn="ctr"/>
            <a:r>
              <a:rPr lang="it-IT" sz="3200" dirty="0"/>
              <a:t>Assenza di protocolli standardizzati di intervento, e gestione unificata dell’evento: queste criticità creano significativi problemi durante le investigazioni e le indagini legali, oltre ad esporre gli operatori coinvolti e l’intera sicurezza nazionale ad incalcolabili rischi riguardanti contaminazioni </a:t>
            </a:r>
            <a:r>
              <a:rPr lang="it-IT" sz="3200" dirty="0" err="1"/>
              <a:t>Hazmat</a:t>
            </a:r>
            <a:r>
              <a:rPr lang="it-IT" sz="3200" dirty="0"/>
              <a:t>. L’assenza di un appropriato management può portare alla contaminazione e compromettere infrastrutture sensibili come trasporti ed ospedali.</a:t>
            </a:r>
          </a:p>
          <a:p>
            <a:pPr algn="ctr"/>
            <a:r>
              <a:rPr lang="it-IT" sz="3200" b="1" dirty="0"/>
              <a:t>Conclusion</a:t>
            </a:r>
            <a:r>
              <a:rPr lang="it-IT" sz="3200" dirty="0"/>
              <a:t>i</a:t>
            </a:r>
            <a:r>
              <a:rPr lang="en-US" sz="3200" dirty="0"/>
              <a:t>:</a:t>
            </a:r>
          </a:p>
          <a:p>
            <a:pPr algn="ctr"/>
            <a:r>
              <a:rPr lang="it-IT" sz="3200" dirty="0"/>
              <a:t>Un incremento netto degli standard formativi di base di tutti gli enti, l’appropriata applicazione dei metodi di gestione eventi, l’applicazione di protocolli standardizzati, l’imposizione di una catena di comando efficiente e collaudata e del uso dell’ICS devono essere I punti di partenza per migliorare al più presto il sistema per garantire una risposta ed  assistenza efficace, diminuire drasticamente I notevoli rischi per gli operatori e salvaguardare le prove per la gestione legale degli eventi. Il tutto al fine di migliorare la sicurezza nazionale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67693" y="16857620"/>
            <a:ext cx="9347200" cy="1782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" dirty="0">
                <a:latin typeface="Bodoni MT"/>
              </a:rPr>
              <a:t>Sarin Tokyo 1995</a:t>
            </a:r>
            <a:endParaRPr lang="it-IT" sz="3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Nessuna preparazione degli operatori;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Mancato riconoscimento di un eventi chimico (segni e sintomi)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Ritardo nella zonizzazione (contaminazione in tutta la città)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Dispersione della contaminazione in tutta la citta/infrastrutture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Compromissione delle infrastrutture critiche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3200" b="1" spc="5" dirty="0">
                <a:latin typeface="Bodoni MT"/>
              </a:rPr>
              <a:t>Costa Concordia 2012</a:t>
            </a:r>
            <a:endParaRPr lang="it-IT" sz="3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Zoning attempt;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err="1"/>
              <a:t>Nessun</a:t>
            </a:r>
            <a:r>
              <a:rPr lang="en-US" sz="2400" dirty="0"/>
              <a:t> accesso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Polizia</a:t>
            </a:r>
            <a:r>
              <a:rPr lang="en-US" sz="2400" dirty="0"/>
              <a:t> </a:t>
            </a:r>
            <a:r>
              <a:rPr lang="en-US" sz="2400" dirty="0" err="1"/>
              <a:t>giudiziaria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hot zone;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Metodi di valutazione del rischio difformi tra vari enti;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Nessuno standard nazionale della valutazione dl rischio;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Lacune nelle procedure decontaminazione B/C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400" dirty="0"/>
              <a:t>Alterazione della scena del crimine.</a:t>
            </a:r>
            <a:endParaRPr lang="it-IT" sz="2400" b="1" dirty="0"/>
          </a:p>
          <a:p>
            <a:pPr lvl="0"/>
            <a:endParaRPr lang="en-US" sz="2400" dirty="0"/>
          </a:p>
          <a:p>
            <a:pPr lvl="0"/>
            <a:r>
              <a:rPr lang="it-IT" sz="3200" b="1" dirty="0">
                <a:latin typeface="Bodoni MT" pitchFamily="18" charset="0"/>
              </a:rPr>
              <a:t>Incidenti stradali/ferroviari con sostanze pericolose (Es.: Viareggio, 2009)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Un incidente è sempre una scena del crimine;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Molti incidenti coinvolgenti  sostanze pericolose (</a:t>
            </a:r>
            <a:r>
              <a:rPr lang="it-IT" sz="2400" dirty="0" err="1"/>
              <a:t>hazmat</a:t>
            </a:r>
            <a:r>
              <a:rPr lang="it-IT" sz="2400" dirty="0"/>
              <a:t>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Lacune in formazione e conoscenze di vari enti</a:t>
            </a:r>
            <a:r>
              <a:rPr lang="en-US" sz="2400" dirty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Paramedici e volontari non hanno formazione per soccorsi non convenzionali</a:t>
            </a:r>
            <a:endParaRPr lang="it-IT" sz="2400" dirty="0">
              <a:solidFill>
                <a:srgbClr val="FF0000"/>
              </a:solidFill>
            </a:endParaRPr>
          </a:p>
          <a:p>
            <a:pPr lvl="0"/>
            <a:endParaRPr lang="en-US" sz="2400" dirty="0"/>
          </a:p>
          <a:p>
            <a:pPr lvl="0"/>
            <a:r>
              <a:rPr lang="it-IT" sz="3200" b="1" dirty="0">
                <a:latin typeface="Bodoni MT" pitchFamily="18" charset="0"/>
              </a:rPr>
              <a:t>WW2 bombe and armi chimiche in Itala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Assistenza medica ai disarmi avviene ogni giorno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Nessuna formazione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 «</a:t>
            </a:r>
            <a:r>
              <a:rPr lang="it-IT" sz="2400" dirty="0" err="1"/>
              <a:t>blast</a:t>
            </a:r>
            <a:r>
              <a:rPr lang="it-IT" sz="2400" dirty="0"/>
              <a:t> </a:t>
            </a:r>
            <a:r>
              <a:rPr lang="it-IT" sz="2400" dirty="0" err="1"/>
              <a:t>injure</a:t>
            </a:r>
            <a:r>
              <a:rPr lang="it-IT" sz="2400" dirty="0"/>
              <a:t>» richiesta come standard nazionale per i soccorritori in assistenza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Frequentemente i cittadini trovano ordigni bellici e si feriscono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it-IT" sz="3200" b="1" dirty="0">
                <a:latin typeface="Bodoni MT" pitchFamily="18" charset="0"/>
              </a:rPr>
              <a:t>Incendio deposito per riciclaggio Pomezia (</a:t>
            </a:r>
            <a:r>
              <a:rPr lang="it-IT" sz="3200" b="1" dirty="0" err="1">
                <a:latin typeface="Bodoni MT" pitchFamily="18" charset="0"/>
              </a:rPr>
              <a:t>Rm</a:t>
            </a:r>
            <a:r>
              <a:rPr lang="it-IT" sz="3200" b="1" dirty="0">
                <a:latin typeface="Bodoni MT" pitchFamily="18" charset="0"/>
              </a:rPr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«</a:t>
            </a:r>
            <a:r>
              <a:rPr lang="it-IT" sz="2400" dirty="0" err="1"/>
              <a:t>Plume</a:t>
            </a:r>
            <a:r>
              <a:rPr lang="it-IT" sz="2400" dirty="0"/>
              <a:t>» di fumo tossico lungo kilometri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Vento cambia direzione velocemente e sposta la contaminazione in ogni direzione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Molti soccorritori e operatori non hanno adeguati DPI  (vie aeree)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Posto di comando frequentemente esposto alla nube tossica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Zona ammassamento veicoli troppo vicino alla Hot-Zone </a:t>
            </a:r>
          </a:p>
          <a:p>
            <a:pPr lvl="0"/>
            <a:endParaRPr lang="it-IT" sz="320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it-IT" sz="3200" dirty="0"/>
          </a:p>
          <a:p>
            <a:pPr lvl="0"/>
            <a:endParaRPr lang="it-IT" sz="3200" dirty="0"/>
          </a:p>
          <a:p>
            <a:pPr lvl="0"/>
            <a:endParaRPr lang="it-IT" sz="3200" dirty="0"/>
          </a:p>
          <a:p>
            <a:pPr lvl="0"/>
            <a:endParaRPr lang="it-IT" sz="3200" dirty="0"/>
          </a:p>
          <a:p>
            <a:pPr lvl="0"/>
            <a:endParaRPr lang="it-IT" sz="3200" dirty="0"/>
          </a:p>
        </p:txBody>
      </p:sp>
      <p:sp>
        <p:nvSpPr>
          <p:cNvPr id="16" name="Rettangolo 15"/>
          <p:cNvSpPr/>
          <p:nvPr/>
        </p:nvSpPr>
        <p:spPr>
          <a:xfrm>
            <a:off x="19327607" y="1543386"/>
            <a:ext cx="9782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solidFill>
                  <a:schemeClr val="bg1"/>
                </a:solidFill>
              </a:rPr>
              <a:t>Keywords</a:t>
            </a:r>
            <a:r>
              <a:rPr lang="it-IT" sz="32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Crime scene, hot zone, rescue, first </a:t>
            </a:r>
            <a:r>
              <a:rPr lang="it-IT" sz="3200" b="1" dirty="0" err="1">
                <a:solidFill>
                  <a:schemeClr val="bg1"/>
                </a:solidFill>
              </a:rPr>
              <a:t>responder</a:t>
            </a:r>
            <a:r>
              <a:rPr lang="it-IT" sz="3200" b="1" dirty="0">
                <a:solidFill>
                  <a:schemeClr val="bg1"/>
                </a:solidFill>
              </a:rPr>
              <a:t>, EMT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910378" y="17057077"/>
            <a:ext cx="9804400" cy="1708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/>
              <a:t>Molti operatori e soccorritori non hanno formazione idonea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Nessuna standardizzazione di procedure e formazione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Molti operatori/soccorritori non conoscono </a:t>
            </a:r>
            <a:r>
              <a:rPr lang="en-US" sz="2400" dirty="0" err="1"/>
              <a:t>l’incident</a:t>
            </a:r>
            <a:r>
              <a:rPr lang="en-US" sz="2400" dirty="0"/>
              <a:t> command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Soccorritori non hanno addestramento per  </a:t>
            </a:r>
            <a:r>
              <a:rPr lang="it-IT" sz="2400" dirty="0" err="1"/>
              <a:t>hazmat</a:t>
            </a:r>
            <a:r>
              <a:rPr lang="it-IT" sz="2400" dirty="0"/>
              <a:t> e/o scena del crimine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Solo i vigili del fuoco hanno una formazione base HAZMAT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Soccorritori ed operatori violano scene del crimine e zone contaminate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Problemi per la sicurezza nazionale in casi di attacco terroristico/</a:t>
            </a:r>
            <a:r>
              <a:rPr lang="it-IT" sz="2400" dirty="0" err="1"/>
              <a:t>CBRNe</a:t>
            </a:r>
            <a:endParaRPr lang="it-IT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Frequenti dispute tra operatori di differenti enti durante i soccorsi per avere il comando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Ruolo e posizioni dei rappresentanti delle organizzazioni statali (dal Sindaco al Ministro) non sono chiari. Non c’è dialogo tra istituzioni (e privati)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Le emergenze sono una ghiotta occasione per avere visibilità e spendere/sprecare soldi pubblici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Nessuna legge basata sulle prove è stata emanata riguardo il soccorso con materiale pericoloso (</a:t>
            </a:r>
            <a:r>
              <a:rPr lang="it-IT" sz="2400" dirty="0" err="1"/>
              <a:t>hazmat</a:t>
            </a:r>
            <a:r>
              <a:rPr lang="it-IT" sz="2400" dirty="0"/>
              <a:t>) e/o attacco terroristico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ad oggi, non c’è un significativo cambiamento nell’organizzazioni dei soccorsi in </a:t>
            </a:r>
            <a:r>
              <a:rPr lang="it-IT" sz="2400" dirty="0" err="1"/>
              <a:t>italia</a:t>
            </a:r>
            <a:r>
              <a:rPr lang="it-IT" sz="2400" dirty="0"/>
              <a:t> (basata sull’esperienza acquisita)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Dal 1995 (attacco di Tokyo con il Sarin) a Roma non c’è un piano standardizzato per tutti gli enti/soccorritori/ospedali provato regolarmente e conosciuto da tutti gli operatori potenzialmente coinvolti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400" dirty="0"/>
          </a:p>
          <a:p>
            <a:r>
              <a:rPr lang="it-IT" sz="2400" b="1" dirty="0"/>
              <a:t>Conseguenze con lo stato dell’arte attuale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Hot-zone/scena del crimine non viene immediatamente circoscritta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Distruzione di prove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compromissione di infrastrutture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Contaminazione e rischio per soccorritori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esposizione soccorritori ad attacchi mirati (Es.: Seconda bomba)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Ritardo nell’attivazione della catena dei soccorsi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Rischio di perdere i primi operatori e che la catena non venga attivata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Problemi nella catena di comando (nessuna applicazione ICS)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Ritardo nell’0invio di personale specifico (scena del crimine/</a:t>
            </a:r>
            <a:r>
              <a:rPr lang="it-IT" sz="2400" dirty="0" err="1"/>
              <a:t>CBRNe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r>
              <a:rPr lang="it-IT" sz="2400" dirty="0"/>
              <a:t>Conclusioni/Soluzioni idonee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Armonizzazione interforze dell’addestramento e delle procedure operative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Unificazione di tutto il soccorso in un unico ente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Unificazione della catena di comando (unica interforze)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Leggi semplificate ed univoche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Vigili del fuoco possono essere l’ente nazionale di valutazione di tutti i soccorritori e operatori, assicurando una certificazione nazionale standardizzata ed assicurando una risposta nazionale omogenea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(</a:t>
            </a:r>
            <a:r>
              <a:rPr lang="it-IT" sz="2400" dirty="0" err="1"/>
              <a:t>VVf</a:t>
            </a:r>
            <a:r>
              <a:rPr lang="it-IT" sz="2400" dirty="0"/>
              <a:t> sono </a:t>
            </a:r>
            <a:r>
              <a:rPr lang="it-IT" sz="2400" dirty="0" err="1"/>
              <a:t>dip</a:t>
            </a:r>
            <a:r>
              <a:rPr lang="it-IT" sz="2400" dirty="0"/>
              <a:t>. soccorso pubblico ed unico ente nazionale di soccorso)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Tutti i soccorritori / operatori devono essere in grado di dimostrare il loro alto livello di preparazione con «prove di efficienza </a:t>
            </a:r>
            <a:r>
              <a:rPr lang="en-US" sz="2400" dirty="0"/>
              <a:t>” proficiency”</a:t>
            </a:r>
            <a:r>
              <a:rPr lang="it-IT" sz="2400" dirty="0"/>
              <a:t> con un programma nazionale di valutazione programmi</a:t>
            </a:r>
            <a:r>
              <a:rPr lang="en-US" sz="2400" dirty="0"/>
              <a:t> </a:t>
            </a:r>
            <a:r>
              <a:rPr lang="it-IT" sz="2400" dirty="0"/>
              <a:t>nazionali</a:t>
            </a:r>
            <a:r>
              <a:rPr lang="en-US" sz="2400" dirty="0"/>
              <a:t> di </a:t>
            </a:r>
            <a:r>
              <a:rPr lang="it-IT" sz="2400" dirty="0"/>
              <a:t>valutazione</a:t>
            </a:r>
            <a:r>
              <a:rPr lang="en-US" sz="2400" dirty="0"/>
              <a:t> in un national skills program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218" y="13592715"/>
            <a:ext cx="9782832" cy="450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104" y="33859305"/>
            <a:ext cx="2768592" cy="62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user\Desktop\emergencùy mamnagement\esperti cbrne\esperti cbrne emergency management roma ma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600" y="39028066"/>
            <a:ext cx="2605177" cy="11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6" y="33920602"/>
            <a:ext cx="14009581" cy="355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6" y="31325027"/>
            <a:ext cx="14009581" cy="29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6" y="39227201"/>
            <a:ext cx="2663838" cy="8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170" y="33689415"/>
            <a:ext cx="6606391" cy="497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3466040" y="1722764"/>
            <a:ext cx="119620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dirty="0">
                <a:solidFill>
                  <a:schemeClr val="bg1"/>
                </a:solidFill>
                <a:cs typeface="Arial" panose="020B0604020202020204" pitchFamily="34" charset="0"/>
              </a:rPr>
              <a:t>L. </a:t>
            </a:r>
            <a:r>
              <a:rPr lang="it-IT" altLang="it-IT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Zelinotti</a:t>
            </a:r>
            <a:r>
              <a:rPr lang="it-IT" altLang="it-IT" sz="3600" b="1" dirty="0">
                <a:solidFill>
                  <a:schemeClr val="bg1"/>
                </a:solidFill>
                <a:cs typeface="Arial" panose="020B0604020202020204" pitchFamily="34" charset="0"/>
              </a:rPr>
              <a:t> (1), P. Cosmi (2), M. Procacciante (3), M. Monti (4),</a:t>
            </a:r>
          </a:p>
          <a:p>
            <a:pPr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dirty="0">
                <a:solidFill>
                  <a:schemeClr val="bg1"/>
                </a:solidFill>
                <a:cs typeface="Arial" panose="020B0604020202020204" pitchFamily="34" charset="0"/>
              </a:rPr>
              <a:t> M. Valente (2), T. </a:t>
            </a:r>
            <a:r>
              <a:rPr lang="it-IT" altLang="it-IT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Pergolizzi</a:t>
            </a:r>
            <a:r>
              <a:rPr lang="it-IT" altLang="it-IT" sz="3600" b="1" dirty="0">
                <a:solidFill>
                  <a:schemeClr val="bg1"/>
                </a:solidFill>
                <a:cs typeface="Arial" panose="020B0604020202020204" pitchFamily="34" charset="0"/>
              </a:rPr>
              <a:t> (2), A. Vinci (2), F. Rosiello (2)</a:t>
            </a:r>
            <a:endParaRPr lang="it-IT" altLang="it-IT" sz="3600" b="1" dirty="0">
              <a:solidFill>
                <a:schemeClr val="bg1"/>
              </a:solidFill>
            </a:endParaRPr>
          </a:p>
          <a:p>
            <a:pPr marL="742950" indent="-74295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Both"/>
            </a:pP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Esperti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CBRNe</a:t>
            </a:r>
            <a:endParaRPr lang="it-IT" altLang="it-IT" sz="3600" b="1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(2) Sapienza-Università di Roma, (3) Università Tor Vergata </a:t>
            </a:r>
          </a:p>
          <a:p>
            <a:pPr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(4) USL Umbria 1</a:t>
            </a:r>
            <a:endParaRPr lang="it-IT" altLang="it-IT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2" y="28197916"/>
            <a:ext cx="4046137" cy="2490034"/>
          </a:xfrm>
          <a:prstGeom prst="rect">
            <a:avLst/>
          </a:prstGeom>
        </p:spPr>
      </p:pic>
      <p:pic>
        <p:nvPicPr>
          <p:cNvPr id="36" name="Picture 5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44898" y="28197916"/>
            <a:ext cx="3555693" cy="249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4898" y="19715228"/>
            <a:ext cx="3482035" cy="2795521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45" y="22948611"/>
            <a:ext cx="3618346" cy="2265143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4111"/>
          <a:stretch/>
        </p:blipFill>
        <p:spPr>
          <a:xfrm>
            <a:off x="10714894" y="22948611"/>
            <a:ext cx="4043084" cy="226030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2" y="19715228"/>
            <a:ext cx="4043085" cy="279552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1634" y="25652631"/>
            <a:ext cx="3708679" cy="2348487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892" y="25774506"/>
            <a:ext cx="4043085" cy="2173158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2776666" y="15873869"/>
            <a:ext cx="74550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" dirty="0">
                <a:latin typeface="Bodoni MT"/>
              </a:rPr>
              <a:t>Lo studio: </a:t>
            </a:r>
          </a:p>
          <a:p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3172251" y="15744711"/>
            <a:ext cx="55935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" dirty="0">
                <a:latin typeface="Bodoni MT"/>
              </a:rPr>
              <a:t>Findings</a:t>
            </a:r>
            <a:endParaRPr lang="en-US" sz="1100" b="1" dirty="0"/>
          </a:p>
          <a:p>
            <a:endParaRPr lang="it-IT" dirty="0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8988" y="16685414"/>
            <a:ext cx="4068989" cy="281880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r="9579"/>
          <a:stretch/>
        </p:blipFill>
        <p:spPr>
          <a:xfrm>
            <a:off x="15136164" y="16687799"/>
            <a:ext cx="3490769" cy="281356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3641254" y="19326225"/>
            <a:ext cx="1176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http://www.ilpost.it/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6540454" y="19306059"/>
            <a:ext cx="21531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http://www.seisakukikaku.metro.tokyo.jp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3696950" y="22307550"/>
            <a:ext cx="1079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http://gaianews.it/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190321" y="22307550"/>
            <a:ext cx="1436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http://www.nauticexpo.it/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3270180" y="25044756"/>
            <a:ext cx="1544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http://www.viareggino.com/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7636604" y="25040072"/>
            <a:ext cx="11320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http://www.ansa.it/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3144137" y="30508990"/>
            <a:ext cx="16930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http://www.latinaquotidiano.it/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7233477" y="27832248"/>
            <a:ext cx="15568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http://www.ilfattonisseno.it/</a:t>
            </a: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90" y="40112867"/>
            <a:ext cx="2301991" cy="2301991"/>
          </a:xfrm>
          <a:prstGeom prst="rect">
            <a:avLst/>
          </a:prstGeom>
        </p:spPr>
      </p:pic>
      <p:sp>
        <p:nvSpPr>
          <p:cNvPr id="51" name="CasellaDiTesto 50"/>
          <p:cNvSpPr txBox="1"/>
          <p:nvPr/>
        </p:nvSpPr>
        <p:spPr>
          <a:xfrm>
            <a:off x="7787231" y="39729757"/>
            <a:ext cx="10463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rgbClr val="FF0000"/>
                </a:solidFill>
                <a:cs typeface="Arial" panose="020B0604020202020204" pitchFamily="34" charset="0"/>
              </a:rPr>
              <a:t>Luca </a:t>
            </a:r>
            <a:r>
              <a:rPr lang="it-IT" altLang="it-IT" sz="3600" dirty="0" err="1">
                <a:solidFill>
                  <a:srgbClr val="FF0000"/>
                </a:solidFill>
                <a:cs typeface="Arial" panose="020B0604020202020204" pitchFamily="34" charset="0"/>
              </a:rPr>
              <a:t>Zelinotti</a:t>
            </a:r>
            <a:r>
              <a:rPr lang="it-IT" altLang="it-IT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chemeClr val="bg1"/>
                </a:solidFill>
                <a:cs typeface="Arial" panose="020B0604020202020204" pitchFamily="34" charset="0"/>
              </a:rPr>
              <a:t>Esperti </a:t>
            </a:r>
            <a:r>
              <a:rPr lang="it-IT" altLang="it-IT" sz="3600" dirty="0" err="1">
                <a:solidFill>
                  <a:schemeClr val="bg1"/>
                </a:solidFill>
                <a:cs typeface="Arial" panose="020B0604020202020204" pitchFamily="34" charset="0"/>
              </a:rPr>
              <a:t>CBRNe</a:t>
            </a:r>
            <a:endParaRPr lang="it-IT" altLang="it-IT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chemeClr val="bg1"/>
                </a:solidFill>
                <a:cs typeface="Arial" panose="020B0604020202020204" pitchFamily="34" charset="0"/>
              </a:rPr>
              <a:t>347/ 88 22 575 luca.zelinotti@gmail.com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chemeClr val="bg1"/>
                </a:solidFill>
                <a:cs typeface="Arial" panose="020B0604020202020204" pitchFamily="34" charset="0"/>
              </a:rPr>
              <a:t>http://it.linkedin</a:t>
            </a:r>
            <a:r>
              <a:rPr lang="it-IT" altLang="it-IT" sz="3600">
                <a:solidFill>
                  <a:schemeClr val="bg1"/>
                </a:solidFill>
                <a:cs typeface="Arial" panose="020B0604020202020204" pitchFamily="34" charset="0"/>
              </a:rPr>
              <a:t>.com/luca.zelinotti</a:t>
            </a:r>
            <a:endParaRPr lang="it-IT" altLang="it-IT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chemeClr val="bg1"/>
                </a:solidFill>
                <a:cs typeface="Arial" panose="020B0604020202020204" pitchFamily="34" charset="0"/>
              </a:rPr>
              <a:t>www.researchgate.net/profile/luca.zelinotti/info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829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2299</TotalTime>
  <Words>1175</Words>
  <Application>Microsoft Office PowerPoint</Application>
  <PresentationFormat>Personalizzato</PresentationFormat>
  <Paragraphs>105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Bodoni MT</vt:lpstr>
      <vt:lpstr>Calibri</vt:lpstr>
      <vt:lpstr>Calibri Light</vt:lpstr>
      <vt:lpstr>Tema di Office</vt:lpstr>
      <vt:lpstr>SOCCORSO IN CASO DI ATTACCO TERRORISTICO / CBRNe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Arganese</dc:creator>
  <cp:lastModifiedBy>francesco rosiello</cp:lastModifiedBy>
  <cp:revision>179</cp:revision>
  <dcterms:created xsi:type="dcterms:W3CDTF">2017-04-21T08:23:45Z</dcterms:created>
  <dcterms:modified xsi:type="dcterms:W3CDTF">2017-08-28T08:49:29Z</dcterms:modified>
</cp:coreProperties>
</file>