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8" r:id="rId2"/>
    <p:sldId id="257" r:id="rId3"/>
    <p:sldId id="259" r:id="rId4"/>
    <p:sldId id="270" r:id="rId5"/>
    <p:sldId id="260" r:id="rId6"/>
    <p:sldId id="266" r:id="rId7"/>
    <p:sldId id="272" r:id="rId8"/>
    <p:sldId id="267" r:id="rId9"/>
    <p:sldId id="273" r:id="rId10"/>
    <p:sldId id="268" r:id="rId11"/>
    <p:sldId id="271" r:id="rId12"/>
    <p:sldId id="269" r:id="rId13"/>
    <p:sldId id="262" r:id="rId14"/>
    <p:sldId id="264" r:id="rId15"/>
    <p:sldId id="265" r:id="rId16"/>
    <p:sldId id="25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037"/>
    <p:restoredTop sz="97259"/>
  </p:normalViewPr>
  <p:slideViewPr>
    <p:cSldViewPr snapToGrid="0" snapToObjects="1">
      <p:cViewPr varScale="1">
        <p:scale>
          <a:sx n="93" d="100"/>
          <a:sy n="93" d="100"/>
        </p:scale>
        <p:origin x="216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CBA6D-A869-4203-B437-D204F64A011C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F2602-1F6D-43A8-B7A7-17ABE7170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F2602-1F6D-43A8-B7A7-17ABE71708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56DC-62F4-4CA9-B325-076F1E6C2507}" type="datetime1">
              <a:rPr lang="en-US" smtClean="0"/>
              <a:t>11/6/19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49A87-81EE-48EB-B1C0-F1BAF30F0317}" type="datetime1">
              <a:rPr lang="en-US" smtClean="0"/>
              <a:t>11/6/19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A28E-FC1E-498F-94BD-447C31FF8A95}" type="datetime1">
              <a:rPr lang="en-US" smtClean="0"/>
              <a:t>11/6/19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2765964"/>
            <a:ext cx="1221946" cy="1261931"/>
          </a:xfrm>
          <a:prstGeom prst="rect">
            <a:avLst/>
          </a:prstGeom>
        </p:spPr>
      </p:pic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48F2F-EEA8-4491-9990-7A42D0FFD316}" type="datetime1">
              <a:rPr lang="en-US" smtClean="0"/>
              <a:t>11/6/19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31990-6039-41BA-BF16-83EB9BFBA0CA}" type="datetime1">
              <a:rPr lang="en-US" smtClean="0"/>
              <a:t>11/6/19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6E77-2216-4775-93C5-9CF8BFB747D2}" type="datetime1">
              <a:rPr lang="en-US" smtClean="0"/>
              <a:t>11/6/19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026BA-7AF0-4C6A-A58F-D1FB78278061}" type="datetime1">
              <a:rPr lang="en-US" smtClean="0"/>
              <a:t>11/6/19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BFF4-4E97-4DBB-B41E-D485ED9B397D}" type="datetime1">
              <a:rPr lang="en-US" smtClean="0"/>
              <a:t>11/6/19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HPDC.1997.62644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Grid Information Systems: Past, Present and Future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200" y="3499193"/>
            <a:ext cx="2743200" cy="4196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Markus Schulz, Laurence Field and Maria </a:t>
            </a:r>
            <a:r>
              <a:rPr lang="en-US" dirty="0" err="1"/>
              <a:t>Alandes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1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Grid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CHEP 2007 </a:t>
            </a:r>
          </a:p>
          <a:p>
            <a:pPr lvl="1"/>
            <a:r>
              <a:rPr lang="en-US" dirty="0"/>
              <a:t>Scalability and performance analysis of the EGEE information system</a:t>
            </a:r>
          </a:p>
          <a:p>
            <a:pPr lvl="2"/>
            <a:r>
              <a:rPr lang="en-US" dirty="0"/>
              <a:t>251 sites which provided 1428 Services. </a:t>
            </a:r>
          </a:p>
          <a:p>
            <a:pPr lvl="2"/>
            <a:r>
              <a:rPr lang="en-US" dirty="0"/>
              <a:t>2 million connections per day (</a:t>
            </a:r>
            <a:r>
              <a:rPr lang="en-US" dirty="0" err="1"/>
              <a:t>lcg-bdii.cern.ch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~100MB  in the Top BDII </a:t>
            </a:r>
          </a:p>
          <a:p>
            <a:r>
              <a:rPr lang="en-US" dirty="0"/>
              <a:t>Daily snapshots since March 2010</a:t>
            </a:r>
          </a:p>
          <a:p>
            <a:pPr lvl="1"/>
            <a:r>
              <a:rPr lang="en-US" dirty="0"/>
              <a:t>Archived !!!</a:t>
            </a:r>
          </a:p>
          <a:p>
            <a:r>
              <a:rPr lang="en-US" dirty="0"/>
              <a:t>Sep 2019 (OSG stopped publishing in 2015)</a:t>
            </a:r>
          </a:p>
          <a:p>
            <a:pPr lvl="1"/>
            <a:r>
              <a:rPr lang="en-US" dirty="0"/>
              <a:t>209 sites providing 883 Services (GLUE 2.0)</a:t>
            </a:r>
          </a:p>
          <a:p>
            <a:pPr lvl="1"/>
            <a:r>
              <a:rPr lang="en-US" dirty="0"/>
              <a:t>200 sites providing 909 Services (GLUE 1.3)</a:t>
            </a:r>
          </a:p>
          <a:p>
            <a:pPr lvl="1"/>
            <a:r>
              <a:rPr lang="en-US" dirty="0"/>
              <a:t>1 million queries per day (lcg-bdii.cern.ch)</a:t>
            </a:r>
          </a:p>
          <a:p>
            <a:pPr lvl="1"/>
            <a:r>
              <a:rPr lang="en-US" dirty="0"/>
              <a:t>~32MB  in the Top BDII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2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243965"/>
              </p:ext>
            </p:extLst>
          </p:nvPr>
        </p:nvGraphicFramePr>
        <p:xfrm>
          <a:off x="93663" y="1312863"/>
          <a:ext cx="8846508" cy="479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Worksheet" r:id="rId3" imgW="11791800" imgH="6391248" progId="Excel.Sheet.12">
                  <p:embed/>
                </p:oleObj>
              </mc:Choice>
              <mc:Fallback>
                <p:oleObj name="Worksheet" r:id="rId3" imgW="11791800" imgH="63912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663" y="1312863"/>
                        <a:ext cx="8846508" cy="4796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30777" y="3021327"/>
            <a:ext cx="2011681" cy="2135934"/>
          </a:xfr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marL="36576" indent="0">
              <a:buNone/>
            </a:pPr>
            <a:r>
              <a:rPr lang="en-US" dirty="0"/>
              <a:t>Goodbye</a:t>
            </a:r>
          </a:p>
          <a:p>
            <a:pPr marL="36576" indent="0">
              <a:buNone/>
            </a:pPr>
            <a:r>
              <a:rPr lang="en-US" sz="2200" dirty="0" err="1"/>
              <a:t>ResourceBroker</a:t>
            </a:r>
            <a:r>
              <a:rPr lang="en-US" sz="2200" dirty="0"/>
              <a:t> Nov 2010</a:t>
            </a:r>
          </a:p>
          <a:p>
            <a:pPr marL="36576" indent="0">
              <a:buNone/>
            </a:pPr>
            <a:r>
              <a:rPr lang="en-US" sz="2200" dirty="0"/>
              <a:t>CASTOR-SE Nov 2011</a:t>
            </a:r>
          </a:p>
          <a:p>
            <a:pPr marL="36576" indent="0">
              <a:buNone/>
            </a:pPr>
            <a:r>
              <a:rPr lang="en-US" sz="2200" dirty="0"/>
              <a:t>RGMA June 2012</a:t>
            </a:r>
          </a:p>
          <a:p>
            <a:pPr marL="36576" indent="0">
              <a:buNone/>
            </a:pPr>
            <a:r>
              <a:rPr lang="en-US" sz="2200" dirty="0" err="1"/>
              <a:t>GridIce</a:t>
            </a:r>
            <a:r>
              <a:rPr lang="en-US" sz="2200" dirty="0"/>
              <a:t> Dec 2012</a:t>
            </a:r>
          </a:p>
          <a:p>
            <a:pPr marL="36576" indent="0">
              <a:buNone/>
            </a:pPr>
            <a:r>
              <a:rPr lang="en-US" sz="2200" dirty="0" err="1"/>
              <a:t>org.edg.gatekeeper</a:t>
            </a:r>
            <a:r>
              <a:rPr lang="en-US" sz="2200" dirty="0"/>
              <a:t> Feb 2014</a:t>
            </a:r>
          </a:p>
          <a:p>
            <a:pPr marL="36576" indent="0">
              <a:buNone/>
            </a:pPr>
            <a:r>
              <a:rPr lang="en-US" sz="2200" dirty="0"/>
              <a:t>GUMS March 2015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Hello</a:t>
            </a:r>
          </a:p>
          <a:p>
            <a:pPr marL="36576" indent="0">
              <a:buNone/>
            </a:pPr>
            <a:r>
              <a:rPr lang="en-US" sz="2300" dirty="0"/>
              <a:t>ARC-CE (Nov 2011)</a:t>
            </a:r>
          </a:p>
          <a:p>
            <a:pPr marL="36576" indent="0">
              <a:buNone/>
            </a:pPr>
            <a:r>
              <a:rPr lang="en-US" sz="2300" dirty="0" err="1"/>
              <a:t>org.ogf.bes</a:t>
            </a:r>
            <a:r>
              <a:rPr lang="en-US" sz="2300" dirty="0"/>
              <a:t> (Oct 2014)</a:t>
            </a:r>
          </a:p>
          <a:p>
            <a:pPr marL="36576" indent="0">
              <a:buNone/>
            </a:pPr>
            <a:r>
              <a:rPr lang="en-US" sz="2300" dirty="0" err="1"/>
              <a:t>HTCondorCE</a:t>
            </a:r>
            <a:r>
              <a:rPr lang="en-US" sz="2300" dirty="0"/>
              <a:t> (March 2015)</a:t>
            </a:r>
          </a:p>
        </p:txBody>
      </p:sp>
    </p:spTree>
    <p:extLst>
      <p:ext uri="{BB962C8B-B14F-4D97-AF65-F5344CB8AC3E}">
        <p14:creationId xmlns:p14="http://schemas.microsoft.com/office/powerpoint/2010/main" val="355997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Ten Queries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511836"/>
              </p:ext>
            </p:extLst>
          </p:nvPr>
        </p:nvGraphicFramePr>
        <p:xfrm>
          <a:off x="95113" y="1597440"/>
          <a:ext cx="44672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786">
                  <a:extLst>
                    <a:ext uri="{9D8B030D-6E8A-4147-A177-3AD203B41FA5}">
                      <a16:colId xmlns:a16="http://schemas.microsoft.com/office/drawing/2014/main" val="1856518768"/>
                    </a:ext>
                  </a:extLst>
                </a:gridCol>
                <a:gridCol w="3763478">
                  <a:extLst>
                    <a:ext uri="{9D8B030D-6E8A-4147-A177-3AD203B41FA5}">
                      <a16:colId xmlns:a16="http://schemas.microsoft.com/office/drawing/2014/main" val="2264894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04282"/>
                          </a:solidFill>
                        </a:rPr>
                        <a:t>Q/h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04282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95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 CE to an 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1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VO’s SA for an 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91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All SRMs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4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 SE to a 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63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All</a:t>
                      </a:r>
                      <a:r>
                        <a:rPr lang="en-US" dirty="0"/>
                        <a:t> Services for a 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6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All</a:t>
                      </a:r>
                      <a:r>
                        <a:rPr lang="en-US" dirty="0"/>
                        <a:t> CEs for a 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41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All</a:t>
                      </a:r>
                      <a:r>
                        <a:rPr lang="en-US" dirty="0"/>
                        <a:t> SAs for a 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476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All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SubClusters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95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GlueVOView</a:t>
                      </a:r>
                      <a:r>
                        <a:rPr lang="en-US" dirty="0"/>
                        <a:t> for a 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3117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91074"/>
              </p:ext>
            </p:extLst>
          </p:nvPr>
        </p:nvGraphicFramePr>
        <p:xfrm>
          <a:off x="4820653" y="1595142"/>
          <a:ext cx="420784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95">
                  <a:extLst>
                    <a:ext uri="{9D8B030D-6E8A-4147-A177-3AD203B41FA5}">
                      <a16:colId xmlns:a16="http://schemas.microsoft.com/office/drawing/2014/main" val="1856518768"/>
                    </a:ext>
                  </a:extLst>
                </a:gridCol>
                <a:gridCol w="3157545">
                  <a:extLst>
                    <a:ext uri="{9D8B030D-6E8A-4147-A177-3AD203B41FA5}">
                      <a16:colId xmlns:a16="http://schemas.microsoft.com/office/drawing/2014/main" val="2264894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04282"/>
                          </a:solidFill>
                        </a:rPr>
                        <a:t>Q/h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04282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95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A </a:t>
                      </a:r>
                      <a:r>
                        <a:rPr lang="en-US" i="0" dirty="0">
                          <a:solidFill>
                            <a:srgbClr val="00B050"/>
                          </a:solidFill>
                        </a:rPr>
                        <a:t>specific</a:t>
                      </a:r>
                      <a:r>
                        <a:rPr lang="en-US" i="0" dirty="0"/>
                        <a:t> Cluster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1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rgbClr val="C00000"/>
                          </a:solidFill>
                        </a:rPr>
                        <a:t>All</a:t>
                      </a:r>
                      <a:r>
                        <a:rPr lang="en-US" i="0" dirty="0"/>
                        <a:t> entries</a:t>
                      </a:r>
                      <a:r>
                        <a:rPr lang="en-US" i="0" baseline="0" dirty="0"/>
                        <a:t> linked to a</a:t>
                      </a:r>
                      <a:r>
                        <a:rPr lang="en-US" i="0" dirty="0"/>
                        <a:t> Cluster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91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rgbClr val="00B050"/>
                          </a:solidFill>
                        </a:rPr>
                        <a:t>EEs of a</a:t>
                      </a:r>
                      <a:r>
                        <a:rPr lang="en-US" i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i="1" dirty="0">
                          <a:solidFill>
                            <a:srgbClr val="00B050"/>
                          </a:solidFill>
                        </a:rPr>
                        <a:t>Cluster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00B050"/>
                          </a:solidFill>
                        </a:rPr>
                        <a:t>GLUE2Shares for a 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4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A </a:t>
                      </a:r>
                      <a:r>
                        <a:rPr lang="en-US" i="0" dirty="0">
                          <a:solidFill>
                            <a:srgbClr val="00B050"/>
                          </a:solidFill>
                        </a:rPr>
                        <a:t>specific</a:t>
                      </a:r>
                      <a:r>
                        <a:rPr lang="en-US" i="0" dirty="0"/>
                        <a:t>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63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SRM endpoint</a:t>
                      </a:r>
                      <a:r>
                        <a:rPr lang="en-US" i="0" baseline="0" dirty="0"/>
                        <a:t> </a:t>
                      </a:r>
                      <a:r>
                        <a:rPr lang="en-US" i="0" baseline="0" dirty="0">
                          <a:solidFill>
                            <a:srgbClr val="00B050"/>
                          </a:solidFill>
                        </a:rPr>
                        <a:t>of a</a:t>
                      </a:r>
                      <a:r>
                        <a:rPr lang="en-US" i="0" baseline="0" dirty="0"/>
                        <a:t> SE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6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Find </a:t>
                      </a:r>
                      <a:r>
                        <a:rPr lang="en-US" i="0" dirty="0">
                          <a:solidFill>
                            <a:srgbClr val="C00000"/>
                          </a:solidFill>
                        </a:rPr>
                        <a:t>all</a:t>
                      </a:r>
                      <a:r>
                        <a:rPr lang="en-US" i="0" dirty="0"/>
                        <a:t> CEs for a 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41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Find a </a:t>
                      </a:r>
                      <a:r>
                        <a:rPr lang="en-US" i="0" dirty="0">
                          <a:solidFill>
                            <a:srgbClr val="00B050"/>
                          </a:solidFill>
                        </a:rPr>
                        <a:t>specific</a:t>
                      </a:r>
                      <a:r>
                        <a:rPr lang="en-US" i="0" dirty="0"/>
                        <a:t> CEs for a 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476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00B050"/>
                          </a:solidFill>
                        </a:rPr>
                        <a:t>A specific GLUE2</a:t>
                      </a:r>
                      <a:r>
                        <a:rPr lang="en-US" i="1" baseline="0" dirty="0">
                          <a:solidFill>
                            <a:srgbClr val="00B050"/>
                          </a:solidFill>
                        </a:rPr>
                        <a:t> share</a:t>
                      </a:r>
                      <a:endParaRPr lang="en-US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95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Cream CEs</a:t>
                      </a:r>
                      <a:r>
                        <a:rPr lang="en-US" baseline="0" dirty="0"/>
                        <a:t> for a VO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3117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31118" y="117393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5759" y="114166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8018" y="5757035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Italics show GLUE2 queries</a:t>
            </a:r>
          </a:p>
        </p:txBody>
      </p:sp>
    </p:spTree>
    <p:extLst>
      <p:ext uri="{BB962C8B-B14F-4D97-AF65-F5344CB8AC3E}">
        <p14:creationId xmlns:p14="http://schemas.microsoft.com/office/powerpoint/2010/main" val="125101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CE Provider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provider required for </a:t>
            </a:r>
            <a:r>
              <a:rPr lang="en-US" dirty="0" err="1"/>
              <a:t>HTCondorCE</a:t>
            </a:r>
            <a:endParaRPr lang="en-US" dirty="0"/>
          </a:p>
          <a:p>
            <a:pPr lvl="1"/>
            <a:r>
              <a:rPr lang="en-US" dirty="0"/>
              <a:t>Only publishes GLUE 2.0 information</a:t>
            </a:r>
          </a:p>
          <a:p>
            <a:pPr lvl="1"/>
            <a:r>
              <a:rPr lang="en-US" dirty="0"/>
              <a:t>Published initially minimal information</a:t>
            </a:r>
          </a:p>
          <a:p>
            <a:pPr lvl="2"/>
            <a:r>
              <a:rPr lang="en-US" dirty="0"/>
              <a:t>Responded to requests for additional information</a:t>
            </a:r>
          </a:p>
          <a:p>
            <a:r>
              <a:rPr lang="en-US" dirty="0"/>
              <a:t>Included upstream</a:t>
            </a:r>
          </a:p>
          <a:p>
            <a:pPr lvl="1"/>
            <a:r>
              <a:rPr lang="en-US" dirty="0"/>
              <a:t>As part of the </a:t>
            </a:r>
            <a:r>
              <a:rPr lang="en-US" dirty="0" err="1"/>
              <a:t>HTCondor</a:t>
            </a:r>
            <a:r>
              <a:rPr lang="en-US" dirty="0"/>
              <a:t> CE distribution </a:t>
            </a:r>
          </a:p>
          <a:p>
            <a:pPr lvl="1"/>
            <a:r>
              <a:rPr lang="en-US" dirty="0"/>
              <a:t>Adoption by other sites</a:t>
            </a:r>
          </a:p>
          <a:p>
            <a:r>
              <a:rPr lang="en-US" dirty="0"/>
              <a:t>Observations:</a:t>
            </a:r>
          </a:p>
          <a:p>
            <a:pPr lvl="1"/>
            <a:r>
              <a:rPr lang="en-US" dirty="0"/>
              <a:t>Compute Service information is required</a:t>
            </a:r>
          </a:p>
          <a:p>
            <a:pPr lvl="1"/>
            <a:r>
              <a:rPr lang="en-US" dirty="0"/>
              <a:t>GLUE 1.3 no longer needed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GLUE 2.0 is being used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1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system is still used</a:t>
            </a:r>
          </a:p>
          <a:p>
            <a:pPr lvl="1"/>
            <a:r>
              <a:rPr lang="en-US" dirty="0"/>
              <a:t>The usage is decreasing</a:t>
            </a:r>
          </a:p>
          <a:p>
            <a:r>
              <a:rPr lang="en-US" dirty="0"/>
              <a:t>There still seems to be a need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htcondor</a:t>
            </a:r>
            <a:r>
              <a:rPr lang="en-US" dirty="0"/>
              <a:t> provider</a:t>
            </a:r>
          </a:p>
          <a:p>
            <a:r>
              <a:rPr lang="en-US" dirty="0"/>
              <a:t>Options are the same as presented in 2011*</a:t>
            </a:r>
          </a:p>
          <a:p>
            <a:r>
              <a:rPr lang="en-US" dirty="0">
                <a:solidFill>
                  <a:srgbClr val="C00000"/>
                </a:solidFill>
              </a:rPr>
              <a:t>Lazy: </a:t>
            </a:r>
          </a:p>
          <a:p>
            <a:pPr lvl="1"/>
            <a:r>
              <a:rPr lang="en-US" dirty="0"/>
              <a:t>Do nothing </a:t>
            </a:r>
          </a:p>
          <a:p>
            <a:r>
              <a:rPr lang="en-US" dirty="0">
                <a:solidFill>
                  <a:srgbClr val="C00000"/>
                </a:solidFill>
              </a:rPr>
              <a:t>The Radical: </a:t>
            </a:r>
          </a:p>
          <a:p>
            <a:pPr lvl="1"/>
            <a:r>
              <a:rPr lang="en-US" dirty="0"/>
              <a:t>Decommission</a:t>
            </a:r>
          </a:p>
          <a:p>
            <a:r>
              <a:rPr lang="en-US" dirty="0">
                <a:solidFill>
                  <a:srgbClr val="C00000"/>
                </a:solidFill>
              </a:rPr>
              <a:t>The Slow and Steady</a:t>
            </a:r>
          </a:p>
          <a:p>
            <a:pPr lvl="1"/>
            <a:r>
              <a:rPr lang="en-US" dirty="0"/>
              <a:t>Remove site-</a:t>
            </a:r>
            <a:r>
              <a:rPr lang="en-US" dirty="0" err="1"/>
              <a:t>bdiis</a:t>
            </a:r>
            <a:endParaRPr lang="en-US" dirty="0"/>
          </a:p>
          <a:p>
            <a:pPr lvl="1"/>
            <a:r>
              <a:rPr lang="en-US" dirty="0"/>
              <a:t>Drop GLUE 1.3</a:t>
            </a:r>
          </a:p>
          <a:p>
            <a:pPr lvl="1"/>
            <a:r>
              <a:rPr lang="en-US" dirty="0"/>
              <a:t>Streamline GLUE 2.0 usage</a:t>
            </a:r>
          </a:p>
          <a:p>
            <a:r>
              <a:rPr lang="en-US" dirty="0">
                <a:solidFill>
                  <a:srgbClr val="C00000"/>
                </a:solidFill>
              </a:rPr>
              <a:t>The Rocky</a:t>
            </a:r>
          </a:p>
          <a:p>
            <a:pPr lvl="1"/>
            <a:r>
              <a:rPr lang="en-US" dirty="0"/>
              <a:t>Separate the use cases</a:t>
            </a:r>
          </a:p>
          <a:p>
            <a:pPr lvl="1"/>
            <a:r>
              <a:rPr lang="en-US" dirty="0"/>
              <a:t>Centralized and reliable service discovery system</a:t>
            </a:r>
          </a:p>
          <a:p>
            <a:pPr lvl="1"/>
            <a:r>
              <a:rPr lang="en-US" dirty="0"/>
              <a:t>Provide a single system for experiment annotation and configuration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3693" y="5808361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*https://indico.cern.ch/event/106645/</a:t>
            </a:r>
          </a:p>
        </p:txBody>
      </p:sp>
    </p:spTree>
    <p:extLst>
      <p:ext uri="{BB962C8B-B14F-4D97-AF65-F5344CB8AC3E}">
        <p14:creationId xmlns:p14="http://schemas.microsoft.com/office/powerpoint/2010/main" val="79058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20 Years of Grid Computing</a:t>
            </a:r>
          </a:p>
          <a:p>
            <a:r>
              <a:rPr lang="en-US" dirty="0"/>
              <a:t>10 Years of GLUE 2.0</a:t>
            </a:r>
          </a:p>
          <a:p>
            <a:r>
              <a:rPr lang="en-US" dirty="0">
                <a:solidFill>
                  <a:srgbClr val="C00000"/>
                </a:solidFill>
              </a:rPr>
              <a:t>Service Discovery and Status Still Relevant</a:t>
            </a:r>
          </a:p>
          <a:p>
            <a:pPr lvl="1"/>
            <a:r>
              <a:rPr lang="en-US" dirty="0"/>
              <a:t>~900 services, ~200 sites</a:t>
            </a:r>
          </a:p>
          <a:p>
            <a:r>
              <a:rPr lang="en-US" dirty="0">
                <a:solidFill>
                  <a:srgbClr val="C00000"/>
                </a:solidFill>
              </a:rPr>
              <a:t>Information providers are necessary! </a:t>
            </a:r>
          </a:p>
          <a:p>
            <a:pPr lvl="1"/>
            <a:r>
              <a:rPr lang="en-US" dirty="0"/>
              <a:t>To provide the status of services</a:t>
            </a:r>
          </a:p>
          <a:p>
            <a:pPr lvl="2"/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information models for complex services</a:t>
            </a:r>
          </a:p>
          <a:p>
            <a:pPr lvl="2"/>
            <a:r>
              <a:rPr lang="en-US" dirty="0"/>
              <a:t>Information models matter, </a:t>
            </a:r>
            <a:r>
              <a:rPr lang="en-US"/>
              <a:t>representations don’t</a:t>
            </a:r>
            <a:endParaRPr lang="en-US" dirty="0"/>
          </a:p>
          <a:p>
            <a:r>
              <a:rPr lang="en-US" dirty="0"/>
              <a:t>The Grid is shrinking</a:t>
            </a:r>
          </a:p>
          <a:p>
            <a:pPr lvl="1"/>
            <a:r>
              <a:rPr lang="en-US" dirty="0"/>
              <a:t>Peak ~2012 (in number of sites)</a:t>
            </a:r>
          </a:p>
          <a:p>
            <a:r>
              <a:rPr lang="en-US" dirty="0"/>
              <a:t>The roads ahead are the same as 2011</a:t>
            </a:r>
          </a:p>
          <a:p>
            <a:pPr lvl="1"/>
            <a:r>
              <a:rPr lang="en-US" dirty="0"/>
              <a:t> Lazy, slow and steady, radical or rocky</a:t>
            </a:r>
          </a:p>
          <a:p>
            <a:r>
              <a:rPr lang="en-US" dirty="0">
                <a:solidFill>
                  <a:srgbClr val="C00000"/>
                </a:solidFill>
              </a:rPr>
              <a:t>Validation, Validation and Validation</a:t>
            </a:r>
          </a:p>
          <a:p>
            <a:pPr lvl="1"/>
            <a:r>
              <a:rPr lang="en-US" dirty="0"/>
              <a:t>Provider, system-wide and cross-checks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4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6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Years Of Grid Computing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CHEP 2000</a:t>
            </a:r>
          </a:p>
          <a:p>
            <a:pPr lvl="1"/>
            <a:r>
              <a:rPr lang="en-US" dirty="0"/>
              <a:t>Discussions on the emerging field of Grid computing </a:t>
            </a:r>
          </a:p>
          <a:p>
            <a:pPr lvl="1"/>
            <a:r>
              <a:rPr lang="en-US" dirty="0"/>
              <a:t>Two matching fundamental concepts:</a:t>
            </a:r>
          </a:p>
          <a:p>
            <a:pPr lvl="2"/>
            <a:r>
              <a:rPr lang="en-US" dirty="0"/>
              <a:t>The integration of distributed computing resources</a:t>
            </a:r>
          </a:p>
          <a:p>
            <a:pPr lvl="2"/>
            <a:r>
              <a:rPr lang="en-US" dirty="0"/>
              <a:t>The provision of authentication and authorization</a:t>
            </a:r>
          </a:p>
          <a:p>
            <a:pPr lvl="3"/>
            <a:r>
              <a:rPr lang="en-US" dirty="0"/>
              <a:t>Enabling access resources in different administrative domains</a:t>
            </a:r>
          </a:p>
          <a:p>
            <a:r>
              <a:rPr lang="en-US" dirty="0"/>
              <a:t>The Globus Tool Kit</a:t>
            </a:r>
          </a:p>
          <a:p>
            <a:pPr lvl="1"/>
            <a:r>
              <a:rPr lang="en-US" dirty="0"/>
              <a:t>Grid Resource Information </a:t>
            </a:r>
            <a:r>
              <a:rPr lang="en-US" dirty="0">
                <a:solidFill>
                  <a:srgbClr val="C00000"/>
                </a:solidFill>
              </a:rPr>
              <a:t>Protocol</a:t>
            </a:r>
            <a:r>
              <a:rPr lang="en-US" dirty="0"/>
              <a:t> (GRIP)</a:t>
            </a:r>
          </a:p>
          <a:p>
            <a:pPr lvl="1"/>
            <a:r>
              <a:rPr lang="en-US" dirty="0"/>
              <a:t>Grid Resource Registration </a:t>
            </a:r>
            <a:r>
              <a:rPr lang="en-US" dirty="0">
                <a:solidFill>
                  <a:srgbClr val="C00000"/>
                </a:solidFill>
              </a:rPr>
              <a:t>Protocol</a:t>
            </a:r>
            <a:r>
              <a:rPr lang="en-US" dirty="0"/>
              <a:t> (GRRP)</a:t>
            </a:r>
          </a:p>
          <a:p>
            <a:pPr lvl="1"/>
            <a:r>
              <a:rPr lang="en-US" dirty="0"/>
              <a:t>Grid Resource Access and Management (GRAM)</a:t>
            </a:r>
          </a:p>
          <a:p>
            <a:pPr lvl="1"/>
            <a:r>
              <a:rPr lang="en-US" dirty="0"/>
              <a:t>Grid File Transfer </a:t>
            </a:r>
            <a:r>
              <a:rPr lang="en-US" dirty="0">
                <a:solidFill>
                  <a:srgbClr val="C00000"/>
                </a:solidFill>
              </a:rPr>
              <a:t>Protocol</a:t>
            </a:r>
            <a:r>
              <a:rPr lang="en-US" dirty="0"/>
              <a:t> (</a:t>
            </a:r>
            <a:r>
              <a:rPr lang="en-US" dirty="0" err="1"/>
              <a:t>GridFTP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Grid Security Infrastructure (GSI)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6" y="1878675"/>
            <a:ext cx="794685" cy="1215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94" y="5082443"/>
            <a:ext cx="1234960" cy="10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1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Information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Support coordinated resource-sharing and problem-solving</a:t>
            </a:r>
          </a:p>
          <a:p>
            <a:pPr lvl="1"/>
            <a:r>
              <a:rPr lang="en-US" dirty="0"/>
              <a:t>VOs need to obtain information about the </a:t>
            </a:r>
            <a:r>
              <a:rPr lang="en-US" dirty="0">
                <a:solidFill>
                  <a:srgbClr val="FF0000"/>
                </a:solidFill>
              </a:rPr>
              <a:t>structure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state</a:t>
            </a:r>
            <a:r>
              <a:rPr lang="en-US" dirty="0"/>
              <a:t> of Grid services</a:t>
            </a:r>
          </a:p>
          <a:p>
            <a:pPr lvl="2"/>
            <a:r>
              <a:rPr lang="en-US" dirty="0"/>
              <a:t>which are widely distributed geographically. </a:t>
            </a:r>
          </a:p>
          <a:p>
            <a:r>
              <a:rPr lang="en-US" dirty="0"/>
              <a:t>Information describing a Grid service is provided </a:t>
            </a:r>
            <a:r>
              <a:rPr lang="en-US" dirty="0">
                <a:solidFill>
                  <a:srgbClr val="00B050"/>
                </a:solidFill>
              </a:rPr>
              <a:t>by the service itself</a:t>
            </a:r>
          </a:p>
          <a:p>
            <a:pPr lvl="1"/>
            <a:r>
              <a:rPr lang="en-US" dirty="0"/>
              <a:t>hence the Grid service is the primary information source</a:t>
            </a:r>
          </a:p>
          <a:p>
            <a:r>
              <a:rPr lang="en-US" dirty="0"/>
              <a:t>The information provided conforms to an </a:t>
            </a:r>
            <a:r>
              <a:rPr lang="en-US" dirty="0">
                <a:solidFill>
                  <a:srgbClr val="C00000"/>
                </a:solidFill>
              </a:rPr>
              <a:t>information model</a:t>
            </a:r>
          </a:p>
          <a:p>
            <a:pPr lvl="1"/>
            <a:r>
              <a:rPr lang="en-US" dirty="0"/>
              <a:t>More details later</a:t>
            </a:r>
          </a:p>
          <a:p>
            <a:r>
              <a:rPr lang="en-US" dirty="0">
                <a:solidFill>
                  <a:srgbClr val="C00000"/>
                </a:solidFill>
              </a:rPr>
              <a:t>Assumption that the information source is up-to-date</a:t>
            </a:r>
          </a:p>
          <a:p>
            <a:pPr lvl="1"/>
            <a:r>
              <a:rPr lang="en-US" dirty="0"/>
              <a:t>that is the values represent the real state of the Grid service</a:t>
            </a:r>
          </a:p>
          <a:p>
            <a:r>
              <a:rPr lang="en-US" dirty="0"/>
              <a:t>Queries may consider </a:t>
            </a:r>
            <a:r>
              <a:rPr lang="en-US" dirty="0">
                <a:solidFill>
                  <a:srgbClr val="C00000"/>
                </a:solidFill>
              </a:rPr>
              <a:t>thousands of information sources</a:t>
            </a:r>
          </a:p>
          <a:p>
            <a:pPr lvl="1"/>
            <a:r>
              <a:rPr lang="en-US" dirty="0"/>
              <a:t>in order to enable efficient Grid functions that may utilize multiple cooperating services </a:t>
            </a:r>
          </a:p>
          <a:p>
            <a:r>
              <a:rPr lang="en-US" dirty="0"/>
              <a:t>The goal is to efficiently execute:</a:t>
            </a:r>
          </a:p>
          <a:p>
            <a:pPr lvl="1"/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many</a:t>
            </a:r>
            <a:r>
              <a:rPr lang="en-US" dirty="0"/>
              <a:t> queries</a:t>
            </a:r>
          </a:p>
          <a:p>
            <a:pPr lvl="1"/>
            <a:r>
              <a:rPr lang="en-US" dirty="0"/>
              <a:t>from </a:t>
            </a:r>
            <a:r>
              <a:rPr lang="en-US" dirty="0">
                <a:solidFill>
                  <a:srgbClr val="C00000"/>
                </a:solidFill>
              </a:rPr>
              <a:t>many</a:t>
            </a:r>
            <a:r>
              <a:rPr lang="en-US" dirty="0"/>
              <a:t> clients</a:t>
            </a:r>
          </a:p>
          <a:p>
            <a:pPr lvl="1"/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many</a:t>
            </a:r>
            <a:r>
              <a:rPr lang="en-US" dirty="0"/>
              <a:t> information sources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5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and the BDII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 </a:t>
            </a:r>
            <a:r>
              <a:rPr lang="en-US" dirty="0" err="1">
                <a:solidFill>
                  <a:srgbClr val="00B050"/>
                </a:solidFill>
              </a:rPr>
              <a:t>Metacomputing</a:t>
            </a:r>
            <a:r>
              <a:rPr lang="en-US" dirty="0">
                <a:solidFill>
                  <a:srgbClr val="00B050"/>
                </a:solidFill>
              </a:rPr>
              <a:t> Directory Service </a:t>
            </a:r>
            <a:r>
              <a:rPr lang="en-US" dirty="0"/>
              <a:t>(MDS) from the Globus project</a:t>
            </a:r>
          </a:p>
          <a:p>
            <a:pPr lvl="1"/>
            <a:r>
              <a:rPr lang="en-US" dirty="0"/>
              <a:t>two information protocols (GRIP and GRRP) from the proposed Grid architecture </a:t>
            </a:r>
          </a:p>
          <a:p>
            <a:pPr lvl="2"/>
            <a:r>
              <a:rPr lang="en-US" dirty="0"/>
              <a:t>information providers and information indexing services,</a:t>
            </a:r>
          </a:p>
          <a:p>
            <a:pPr lvl="2"/>
            <a:r>
              <a:rPr lang="en-US" dirty="0"/>
              <a:t>separation between inquiry and discovery</a:t>
            </a:r>
          </a:p>
          <a:p>
            <a:r>
              <a:rPr lang="en-US" dirty="0"/>
              <a:t>The MDS implementation adopted the standard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ightweight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irectory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ccess Protocol (</a:t>
            </a:r>
            <a:r>
              <a:rPr lang="en-US" dirty="0">
                <a:solidFill>
                  <a:srgbClr val="00B050"/>
                </a:solidFill>
              </a:rPr>
              <a:t>LDAP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GRRP messages mapped onto </a:t>
            </a:r>
            <a:r>
              <a:rPr lang="en-US" i="1" dirty="0"/>
              <a:t>LDAP add </a:t>
            </a:r>
            <a:r>
              <a:rPr lang="en-US" dirty="0"/>
              <a:t>operations</a:t>
            </a:r>
          </a:p>
          <a:p>
            <a:pPr lvl="1"/>
            <a:r>
              <a:rPr lang="en-US" dirty="0"/>
              <a:t>GRIP where it is used to define the data model, query language and transport protocol</a:t>
            </a:r>
          </a:p>
          <a:p>
            <a:endParaRPr lang="en-US" dirty="0"/>
          </a:p>
          <a:p>
            <a:r>
              <a:rPr lang="en-US" i="1" dirty="0">
                <a:solidFill>
                  <a:srgbClr val="002060"/>
                </a:solidFill>
              </a:rPr>
              <a:t>Not only is the LDAP data representation extensible and flexible, but LDAP is beginning to play a significant role in Web-based systems. Hence, we can expect wide deployment of LDAP information services, familiarity with LDAP data formats and programming, and the existence of LDAP directories with useful information.</a:t>
            </a:r>
            <a:r>
              <a:rPr lang="en-US" i="1" dirty="0"/>
              <a:t> – </a:t>
            </a:r>
            <a:r>
              <a:rPr lang="en-US" i="1" dirty="0">
                <a:solidFill>
                  <a:srgbClr val="C00000"/>
                </a:solidFill>
              </a:rPr>
              <a:t>Aug 1997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Predictions are dangerous, especially when related to the future! </a:t>
            </a:r>
          </a:p>
          <a:p>
            <a:r>
              <a:rPr lang="en-US" dirty="0"/>
              <a:t>The Berkeley Database Information Index (BDII)</a:t>
            </a:r>
          </a:p>
          <a:p>
            <a:pPr lvl="1"/>
            <a:r>
              <a:rPr lang="en-US" dirty="0"/>
              <a:t>Replaced GRRP with an information cache based on static registrations (</a:t>
            </a:r>
            <a:r>
              <a:rPr lang="en-US" dirty="0">
                <a:solidFill>
                  <a:srgbClr val="C00000"/>
                </a:solidFill>
              </a:rPr>
              <a:t>Fake II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To work around stability issues with the initial deployment of MDS in </a:t>
            </a:r>
            <a:r>
              <a:rPr lang="en-US" dirty="0" err="1"/>
              <a:t>DataGrid</a:t>
            </a:r>
            <a:r>
              <a:rPr lang="en-US" dirty="0"/>
              <a:t> project</a:t>
            </a:r>
          </a:p>
          <a:p>
            <a:pPr lvl="1"/>
            <a:r>
              <a:rPr lang="en-US" dirty="0"/>
              <a:t>Became a standard component of the EDG Middleware in </a:t>
            </a:r>
            <a:r>
              <a:rPr lang="en-US" dirty="0">
                <a:solidFill>
                  <a:srgbClr val="C00000"/>
                </a:solidFill>
              </a:rPr>
              <a:t>December 2002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56206" y="4162513"/>
            <a:ext cx="2888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DOI: 10.1109/HPDC.1997.626445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1B751-0A5D-8A4A-9473-D645137DF19C}"/>
              </a:ext>
            </a:extLst>
          </p:cNvPr>
          <p:cNvSpPr txBox="1"/>
          <p:nvPr/>
        </p:nvSpPr>
        <p:spPr>
          <a:xfrm rot="21004902">
            <a:off x="1887842" y="4866199"/>
            <a:ext cx="5365571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First short term hack becomes a long term solution</a:t>
            </a:r>
          </a:p>
        </p:txBody>
      </p:sp>
    </p:spTree>
    <p:extLst>
      <p:ext uri="{BB962C8B-B14F-4D97-AF65-F5344CB8AC3E}">
        <p14:creationId xmlns:p14="http://schemas.microsoft.com/office/powerpoint/2010/main" val="19498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Ensure agreement on the </a:t>
            </a:r>
            <a:r>
              <a:rPr lang="en-US" sz="2000" dirty="0">
                <a:solidFill>
                  <a:srgbClr val="C00000"/>
                </a:solidFill>
              </a:rPr>
              <a:t>meaning</a:t>
            </a:r>
            <a:r>
              <a:rPr lang="en-US" sz="2000" dirty="0"/>
              <a:t> of information</a:t>
            </a:r>
          </a:p>
          <a:p>
            <a:r>
              <a:rPr lang="en-US" sz="2000" dirty="0"/>
              <a:t>They describe:</a:t>
            </a:r>
          </a:p>
          <a:p>
            <a:pPr lvl="1"/>
            <a:r>
              <a:rPr lang="en-US" sz="1800" dirty="0"/>
              <a:t>The real </a:t>
            </a:r>
            <a:r>
              <a:rPr lang="en-US" sz="1800" dirty="0">
                <a:solidFill>
                  <a:srgbClr val="00B050"/>
                </a:solidFill>
              </a:rPr>
              <a:t>entities</a:t>
            </a:r>
            <a:r>
              <a:rPr lang="en-US" sz="1800" dirty="0"/>
              <a:t>  </a:t>
            </a:r>
          </a:p>
          <a:p>
            <a:pPr lvl="1"/>
            <a:r>
              <a:rPr lang="en-US" sz="1800" dirty="0"/>
              <a:t>The </a:t>
            </a:r>
            <a:r>
              <a:rPr lang="en-US" sz="1800" dirty="0">
                <a:solidFill>
                  <a:srgbClr val="00B050"/>
                </a:solidFill>
              </a:rPr>
              <a:t>relationships</a:t>
            </a:r>
            <a:r>
              <a:rPr lang="en-US" sz="1800" dirty="0"/>
              <a:t> between those entities</a:t>
            </a:r>
          </a:p>
          <a:p>
            <a:pPr lvl="1"/>
            <a:r>
              <a:rPr lang="en-US" sz="1800" dirty="0"/>
              <a:t>Their </a:t>
            </a:r>
            <a:r>
              <a:rPr lang="en-US" sz="1800" dirty="0">
                <a:solidFill>
                  <a:srgbClr val="00B050"/>
                </a:solidFill>
              </a:rPr>
              <a:t>semantics</a:t>
            </a:r>
          </a:p>
          <a:p>
            <a:r>
              <a:rPr lang="en-US" sz="2000" dirty="0"/>
              <a:t>A data model </a:t>
            </a:r>
          </a:p>
          <a:p>
            <a:pPr lvl="1"/>
            <a:r>
              <a:rPr lang="en-US" sz="1800" dirty="0"/>
              <a:t>Defines the </a:t>
            </a:r>
            <a:r>
              <a:rPr lang="en-US" sz="1800" dirty="0">
                <a:solidFill>
                  <a:srgbClr val="C00000"/>
                </a:solidFill>
              </a:rPr>
              <a:t>syntax</a:t>
            </a:r>
            <a:r>
              <a:rPr lang="en-US" sz="1800" dirty="0"/>
              <a:t> by which information is exchanged</a:t>
            </a:r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C00000"/>
                </a:solidFill>
              </a:rPr>
              <a:t>MDS</a:t>
            </a:r>
            <a:r>
              <a:rPr lang="en-US" sz="2000" dirty="0"/>
              <a:t> information model described</a:t>
            </a:r>
          </a:p>
          <a:p>
            <a:pPr lvl="1"/>
            <a:r>
              <a:rPr lang="en-US" sz="1800" dirty="0"/>
              <a:t>the physical and logical components of a </a:t>
            </a:r>
            <a:r>
              <a:rPr lang="en-US" sz="1800" dirty="0">
                <a:solidFill>
                  <a:srgbClr val="C00000"/>
                </a:solidFill>
              </a:rPr>
              <a:t>compute resource</a:t>
            </a:r>
          </a:p>
          <a:p>
            <a:r>
              <a:rPr lang="en-US" sz="2000" dirty="0"/>
              <a:t>The EDG described the Compute (</a:t>
            </a:r>
            <a:r>
              <a:rPr lang="en-US" sz="2000" dirty="0">
                <a:solidFill>
                  <a:srgbClr val="C00000"/>
                </a:solidFill>
              </a:rPr>
              <a:t>CE</a:t>
            </a:r>
            <a:r>
              <a:rPr lang="en-US" sz="2000" dirty="0"/>
              <a:t>) and Storage Elements (</a:t>
            </a:r>
            <a:r>
              <a:rPr lang="en-US" sz="2000" dirty="0">
                <a:solidFill>
                  <a:srgbClr val="00B050"/>
                </a:solidFill>
              </a:rPr>
              <a:t>SE</a:t>
            </a:r>
            <a:r>
              <a:rPr lang="en-US" sz="200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7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Information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/>
              <a:t>rid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/>
              <a:t>aboratory </a:t>
            </a:r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/>
              <a:t>niform 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/>
              <a:t>nvironment </a:t>
            </a:r>
          </a:p>
          <a:p>
            <a:pPr lvl="1"/>
            <a:r>
              <a:rPr lang="en-US" dirty="0"/>
              <a:t>Defines a uniform representation of Grid resources</a:t>
            </a:r>
          </a:p>
          <a:p>
            <a:pPr lvl="2"/>
            <a:r>
              <a:rPr lang="en-US" dirty="0"/>
              <a:t>An information model </a:t>
            </a:r>
          </a:p>
          <a:p>
            <a:pPr lvl="3"/>
            <a:r>
              <a:rPr lang="en-US" dirty="0"/>
              <a:t>and LDAP data model</a:t>
            </a:r>
          </a:p>
          <a:p>
            <a:r>
              <a:rPr lang="en-US" dirty="0"/>
              <a:t>A collaborative effort between:</a:t>
            </a:r>
          </a:p>
          <a:p>
            <a:pPr lvl="1"/>
            <a:r>
              <a:rPr lang="en-US" dirty="0" err="1"/>
              <a:t>DataTAG</a:t>
            </a:r>
            <a:r>
              <a:rPr lang="en-US" dirty="0"/>
              <a:t>, US-</a:t>
            </a:r>
            <a:r>
              <a:rPr lang="en-US" dirty="0" err="1"/>
              <a:t>iVDGL</a:t>
            </a:r>
            <a:r>
              <a:rPr lang="en-US" dirty="0"/>
              <a:t>, Globus and EDG</a:t>
            </a:r>
          </a:p>
          <a:p>
            <a:pPr lvl="1"/>
            <a:r>
              <a:rPr lang="en-US" dirty="0"/>
              <a:t>Enabled transatlantic Grid interoperability</a:t>
            </a:r>
          </a:p>
          <a:p>
            <a:r>
              <a:rPr lang="en-US" dirty="0"/>
              <a:t>GLUE 1.3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OSG/EGEE interoperability</a:t>
            </a:r>
          </a:p>
          <a:p>
            <a:pPr lvl="2"/>
            <a:r>
              <a:rPr lang="en-US" dirty="0"/>
              <a:t>Put the </a:t>
            </a:r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/>
              <a:t> in WLCG (thanks to Ruth!)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1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Years Of GLUE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GLUE Working Group </a:t>
            </a:r>
          </a:p>
          <a:p>
            <a:pPr lvl="1"/>
            <a:r>
              <a:rPr lang="en-US" dirty="0"/>
              <a:t>in the Open Grid Forum</a:t>
            </a:r>
          </a:p>
          <a:p>
            <a:pPr lvl="1"/>
            <a:r>
              <a:rPr lang="en-US" dirty="0"/>
              <a:t>GFD.147 (</a:t>
            </a:r>
            <a:r>
              <a:rPr lang="en-US" dirty="0">
                <a:solidFill>
                  <a:srgbClr val="C00000"/>
                </a:solidFill>
              </a:rPr>
              <a:t>2009</a:t>
            </a:r>
            <a:r>
              <a:rPr lang="en-US" dirty="0"/>
              <a:t>-03-03)</a:t>
            </a:r>
          </a:p>
          <a:p>
            <a:r>
              <a:rPr lang="en-US" dirty="0"/>
              <a:t>Describes  Grid Services</a:t>
            </a:r>
          </a:p>
          <a:p>
            <a:pPr lvl="1"/>
            <a:r>
              <a:rPr lang="en-US" dirty="0"/>
              <a:t>As opposed to </a:t>
            </a:r>
            <a:r>
              <a:rPr lang="en-US" b="1" dirty="0"/>
              <a:t>resources/protocols</a:t>
            </a:r>
          </a:p>
          <a:p>
            <a:r>
              <a:rPr lang="en-US" b="1" dirty="0"/>
              <a:t>Official renderings in </a:t>
            </a:r>
            <a:r>
              <a:rPr lang="en-US" b="1" dirty="0">
                <a:solidFill>
                  <a:srgbClr val="C00000"/>
                </a:solidFill>
              </a:rPr>
              <a:t>XML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50"/>
                </a:solidFill>
              </a:rPr>
              <a:t>JSON</a:t>
            </a:r>
            <a:r>
              <a:rPr lang="en-US" b="1" dirty="0"/>
              <a:t> and </a:t>
            </a:r>
            <a:r>
              <a:rPr lang="en-US" b="1" dirty="0">
                <a:solidFill>
                  <a:srgbClr val="7030A0"/>
                </a:solidFill>
              </a:rPr>
              <a:t>LDIF</a:t>
            </a:r>
          </a:p>
          <a:p>
            <a:pPr lvl="1"/>
            <a:r>
              <a:rPr lang="en-US" dirty="0"/>
              <a:t>GFD.209 Reference Realization to XML Schema</a:t>
            </a:r>
          </a:p>
          <a:p>
            <a:pPr lvl="1"/>
            <a:r>
              <a:rPr lang="en-US" dirty="0"/>
              <a:t>GFD.219 Reference Realization to JSON Schema</a:t>
            </a:r>
          </a:p>
          <a:p>
            <a:pPr lvl="1"/>
            <a:r>
              <a:rPr lang="en-US" dirty="0"/>
              <a:t>GFD.218 Reference Realization to LDAP Schema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35781" y="1038785"/>
            <a:ext cx="3350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45 phone conferences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~ 3 days talking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~ 2 months FTE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40 versions of the document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347 days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46 pages, 12787 words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254 Attributes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28 Objects</a:t>
            </a:r>
          </a:p>
        </p:txBody>
      </p:sp>
    </p:spTree>
    <p:extLst>
      <p:ext uri="{BB962C8B-B14F-4D97-AF65-F5344CB8AC3E}">
        <p14:creationId xmlns:p14="http://schemas.microsoft.com/office/powerpoint/2010/main" val="150243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Validation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Information providers</a:t>
            </a:r>
          </a:p>
          <a:p>
            <a:pPr lvl="1"/>
            <a:r>
              <a:rPr lang="en-US" dirty="0"/>
              <a:t>Distributed data sources</a:t>
            </a:r>
          </a:p>
          <a:p>
            <a:r>
              <a:rPr lang="en-US" dirty="0"/>
              <a:t>Conformance goes a long way</a:t>
            </a:r>
          </a:p>
          <a:p>
            <a:pPr lvl="1"/>
            <a:r>
              <a:rPr lang="en-US" dirty="0"/>
              <a:t>Checks </a:t>
            </a:r>
            <a:r>
              <a:rPr lang="en-US" dirty="0">
                <a:solidFill>
                  <a:srgbClr val="C00000"/>
                </a:solidFill>
              </a:rPr>
              <a:t>before</a:t>
            </a:r>
            <a:r>
              <a:rPr lang="en-US" dirty="0"/>
              <a:t> information is published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Limitations on information and data models</a:t>
            </a:r>
          </a:p>
          <a:p>
            <a:pPr lvl="1"/>
            <a:r>
              <a:rPr lang="en-US" dirty="0"/>
              <a:t>Information missing or not existing?</a:t>
            </a:r>
          </a:p>
          <a:p>
            <a:pPr lvl="1"/>
            <a:r>
              <a:rPr lang="en-US" dirty="0"/>
              <a:t>Reflects the actual state of the system?</a:t>
            </a:r>
          </a:p>
          <a:p>
            <a:pPr lvl="2"/>
            <a:r>
              <a:rPr lang="en-US" dirty="0"/>
              <a:t>Assumption that the information source is up-to-date</a:t>
            </a:r>
          </a:p>
          <a:p>
            <a:pPr lvl="2"/>
            <a:r>
              <a:rPr lang="en-US" dirty="0"/>
              <a:t>Correctness (using [bytes] vs [</a:t>
            </a:r>
            <a:r>
              <a:rPr lang="en-US" dirty="0" err="1"/>
              <a:t>Gbytes</a:t>
            </a:r>
            <a:r>
              <a:rPr lang="en-US" dirty="0"/>
              <a:t>])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6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086E-3460-6D40-AC4E-493AFF47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Architecture and Realisation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D0078-4BE2-EA46-B4DA-868254CAE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71478" y="3523405"/>
            <a:ext cx="3098800" cy="2506959"/>
          </a:xfrm>
          <a:prstGeom prst="rect">
            <a:avLst/>
          </a:prstGeom>
          <a:noFill/>
          <a:ln w="25560" cap="sq">
            <a:solidFill>
              <a:srgbClr val="2B519A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22177" y="4610849"/>
            <a:ext cx="1130300" cy="1282700"/>
          </a:xfrm>
          <a:prstGeom prst="rect">
            <a:avLst/>
          </a:prstGeom>
          <a:noFill/>
          <a:ln w="25560" cap="rnd">
            <a:solidFill>
              <a:srgbClr val="2B519A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2827" y="5499849"/>
            <a:ext cx="911225" cy="276225"/>
          </a:xfrm>
          <a:prstGeom prst="rect">
            <a:avLst/>
          </a:prstGeom>
          <a:solidFill>
            <a:srgbClr val="ABDDB3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Provider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258715" y="4715624"/>
            <a:ext cx="663575" cy="568325"/>
          </a:xfrm>
          <a:prstGeom prst="can">
            <a:avLst>
              <a:gd name="adj" fmla="val 25000"/>
            </a:avLst>
          </a:prstGeom>
          <a:solidFill>
            <a:srgbClr val="FF7B7B"/>
          </a:solidFill>
          <a:ln w="9360" cap="sq">
            <a:solidFill>
              <a:srgbClr val="2B519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resource</a:t>
            </a:r>
            <a:endParaRPr lang="en-US" altLang="en-US" sz="1200" dirty="0"/>
          </a:p>
          <a:p>
            <a:pPr algn="ctr">
              <a:buClrTx/>
              <a:buFontTx/>
              <a:buNone/>
            </a:pPr>
            <a:r>
              <a:rPr lang="en-US" altLang="en-US" sz="1200" dirty="0"/>
              <a:t>BDII</a:t>
            </a:r>
          </a:p>
        </p:txBody>
      </p:sp>
      <p:cxnSp>
        <p:nvCxnSpPr>
          <p:cNvPr id="14" name="AutoShape 9"/>
          <p:cNvCxnSpPr>
            <a:cxnSpLocks noChangeShapeType="1"/>
            <a:stCxn id="9" idx="0"/>
            <a:endCxn id="13" idx="3"/>
          </p:cNvCxnSpPr>
          <p:nvPr/>
        </p:nvCxnSpPr>
        <p:spPr bwMode="auto">
          <a:xfrm flipH="1" flipV="1">
            <a:off x="1590502" y="5283949"/>
            <a:ext cx="7938" cy="215900"/>
          </a:xfrm>
          <a:prstGeom prst="straightConnector1">
            <a:avLst/>
          </a:prstGeom>
          <a:noFill/>
          <a:ln w="25560" cap="sq">
            <a:solidFill>
              <a:srgbClr val="2B519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AutoShape 10"/>
          <p:cNvCxnSpPr>
            <a:cxnSpLocks noChangeShapeType="1"/>
            <a:stCxn id="13" idx="1"/>
            <a:endCxn id="34" idx="3"/>
          </p:cNvCxnSpPr>
          <p:nvPr/>
        </p:nvCxnSpPr>
        <p:spPr bwMode="auto">
          <a:xfrm rot="5400000" flipH="1" flipV="1">
            <a:off x="1787204" y="4045551"/>
            <a:ext cx="473372" cy="866775"/>
          </a:xfrm>
          <a:prstGeom prst="bentConnector3">
            <a:avLst>
              <a:gd name="adj1" fmla="val 50000"/>
            </a:avLst>
          </a:prstGeom>
          <a:noFill/>
          <a:ln w="25560" cap="sq">
            <a:solidFill>
              <a:srgbClr val="2B519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4430829" y="2296696"/>
            <a:ext cx="663575" cy="561975"/>
          </a:xfrm>
          <a:prstGeom prst="can">
            <a:avLst>
              <a:gd name="adj" fmla="val 25000"/>
            </a:avLst>
          </a:prstGeom>
          <a:solidFill>
            <a:srgbClr val="FF7B7B"/>
          </a:solidFill>
          <a:ln w="9360" cap="sq">
            <a:solidFill>
              <a:srgbClr val="2B519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top-level</a:t>
            </a:r>
            <a:endParaRPr lang="en-US" altLang="en-US" sz="1200" dirty="0"/>
          </a:p>
          <a:p>
            <a:pPr algn="ctr">
              <a:buClrTx/>
              <a:buFontTx/>
              <a:buNone/>
            </a:pPr>
            <a:r>
              <a:rPr lang="en-US" altLang="en-US" sz="1200" dirty="0"/>
              <a:t>BDII</a:t>
            </a:r>
          </a:p>
        </p:txBody>
      </p:sp>
      <p:cxnSp>
        <p:nvCxnSpPr>
          <p:cNvPr id="17" name="AutoShape 12"/>
          <p:cNvCxnSpPr>
            <a:cxnSpLocks noChangeShapeType="1"/>
            <a:stCxn id="34" idx="1"/>
            <a:endCxn id="16" idx="3"/>
          </p:cNvCxnSpPr>
          <p:nvPr/>
        </p:nvCxnSpPr>
        <p:spPr bwMode="auto">
          <a:xfrm rot="5400000" flipH="1" flipV="1">
            <a:off x="3199144" y="2116805"/>
            <a:ext cx="821606" cy="2305339"/>
          </a:xfrm>
          <a:prstGeom prst="bentConnector3">
            <a:avLst>
              <a:gd name="adj1" fmla="val 50000"/>
            </a:avLst>
          </a:prstGeom>
          <a:noFill/>
          <a:ln w="25560" cap="sq">
            <a:solidFill>
              <a:srgbClr val="2B519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250777" y="5806237"/>
            <a:ext cx="48571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service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 flipH="1">
            <a:off x="2739852" y="4617199"/>
            <a:ext cx="1130300" cy="1282700"/>
          </a:xfrm>
          <a:prstGeom prst="rect">
            <a:avLst/>
          </a:prstGeom>
          <a:noFill/>
          <a:ln w="25560" cap="rnd">
            <a:solidFill>
              <a:srgbClr val="2B519A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flipH="1">
            <a:off x="2963690" y="4715624"/>
            <a:ext cx="663575" cy="561975"/>
          </a:xfrm>
          <a:prstGeom prst="can">
            <a:avLst>
              <a:gd name="adj" fmla="val 25000"/>
            </a:avLst>
          </a:prstGeom>
          <a:solidFill>
            <a:srgbClr val="FF7B7B"/>
          </a:solidFill>
          <a:ln w="9360" cap="sq">
            <a:solidFill>
              <a:srgbClr val="2B519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resource</a:t>
            </a:r>
            <a:endParaRPr lang="en-US" altLang="en-US" sz="1200" dirty="0"/>
          </a:p>
          <a:p>
            <a:pPr algn="ctr">
              <a:buClrTx/>
              <a:buFontTx/>
              <a:buNone/>
            </a:pPr>
            <a:r>
              <a:rPr lang="en-US" altLang="en-US" sz="1200" dirty="0"/>
              <a:t>BDII</a:t>
            </a:r>
          </a:p>
        </p:txBody>
      </p:sp>
      <p:cxnSp>
        <p:nvCxnSpPr>
          <p:cNvPr id="28" name="AutoShape 23"/>
          <p:cNvCxnSpPr>
            <a:cxnSpLocks noChangeShapeType="1"/>
            <a:stCxn id="31" idx="0"/>
            <a:endCxn id="27" idx="3"/>
          </p:cNvCxnSpPr>
          <p:nvPr/>
        </p:nvCxnSpPr>
        <p:spPr bwMode="auto">
          <a:xfrm flipH="1" flipV="1">
            <a:off x="3295477" y="5277599"/>
            <a:ext cx="7938" cy="228600"/>
          </a:xfrm>
          <a:prstGeom prst="straightConnector1">
            <a:avLst/>
          </a:prstGeom>
          <a:noFill/>
          <a:ln w="25560" cap="sq">
            <a:solidFill>
              <a:srgbClr val="2B519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AutoShape 24"/>
          <p:cNvCxnSpPr>
            <a:cxnSpLocks noChangeShapeType="1"/>
            <a:stCxn id="27" idx="1"/>
            <a:endCxn id="34" idx="3"/>
          </p:cNvCxnSpPr>
          <p:nvPr/>
        </p:nvCxnSpPr>
        <p:spPr bwMode="auto">
          <a:xfrm rot="16200000" flipV="1">
            <a:off x="2639692" y="4059838"/>
            <a:ext cx="473372" cy="838199"/>
          </a:xfrm>
          <a:prstGeom prst="bentConnector3">
            <a:avLst>
              <a:gd name="adj1" fmla="val 50000"/>
            </a:avLst>
          </a:prstGeom>
          <a:noFill/>
          <a:ln w="25560" cap="sq">
            <a:solidFill>
              <a:srgbClr val="2B519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Text Box 25"/>
          <p:cNvSpPr txBox="1">
            <a:spLocks noChangeArrowheads="1"/>
          </p:cNvSpPr>
          <p:nvPr/>
        </p:nvSpPr>
        <p:spPr bwMode="auto">
          <a:xfrm flipH="1">
            <a:off x="3046240" y="5812587"/>
            <a:ext cx="48571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service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 flipH="1">
            <a:off x="2844627" y="5506199"/>
            <a:ext cx="917575" cy="276225"/>
          </a:xfrm>
          <a:prstGeom prst="rect">
            <a:avLst/>
          </a:prstGeom>
          <a:solidFill>
            <a:srgbClr val="ABDDB3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Provider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2125490" y="3680277"/>
            <a:ext cx="663575" cy="561975"/>
          </a:xfrm>
          <a:prstGeom prst="can">
            <a:avLst>
              <a:gd name="adj" fmla="val 25000"/>
            </a:avLst>
          </a:prstGeom>
          <a:solidFill>
            <a:srgbClr val="FF7B7B"/>
          </a:solidFill>
          <a:ln w="9360" cap="sq">
            <a:solidFill>
              <a:srgbClr val="2B519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site-level</a:t>
            </a:r>
            <a:endParaRPr lang="en-US" altLang="en-US" sz="1200" dirty="0"/>
          </a:p>
          <a:p>
            <a:pPr algn="ctr">
              <a:buClrTx/>
              <a:buFontTx/>
              <a:buNone/>
            </a:pPr>
            <a:r>
              <a:rPr lang="en-US" altLang="en-US" sz="1200" dirty="0"/>
              <a:t>BDII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923752" y="3526290"/>
            <a:ext cx="3098800" cy="2506959"/>
          </a:xfrm>
          <a:prstGeom prst="rect">
            <a:avLst/>
          </a:prstGeom>
          <a:noFill/>
          <a:ln w="25560" cap="sq">
            <a:solidFill>
              <a:srgbClr val="2B519A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1052340" y="3526290"/>
            <a:ext cx="669925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16000" tIns="0" rIns="21600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site</a:t>
            </a: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5569903" y="4607964"/>
            <a:ext cx="1130300" cy="1282700"/>
          </a:xfrm>
          <a:prstGeom prst="rect">
            <a:avLst/>
          </a:prstGeom>
          <a:noFill/>
          <a:ln w="25560" cap="rnd">
            <a:solidFill>
              <a:srgbClr val="2B519A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690553" y="5496964"/>
            <a:ext cx="911225" cy="276225"/>
          </a:xfrm>
          <a:prstGeom prst="rect">
            <a:avLst/>
          </a:prstGeom>
          <a:solidFill>
            <a:srgbClr val="ABDDB3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Provider</a:t>
            </a:r>
          </a:p>
        </p:txBody>
      </p:sp>
      <p:sp>
        <p:nvSpPr>
          <p:cNvPr id="45" name="AutoShape 40"/>
          <p:cNvSpPr>
            <a:spLocks noChangeArrowheads="1"/>
          </p:cNvSpPr>
          <p:nvPr/>
        </p:nvSpPr>
        <p:spPr bwMode="auto">
          <a:xfrm>
            <a:off x="5806441" y="4712739"/>
            <a:ext cx="663575" cy="568325"/>
          </a:xfrm>
          <a:prstGeom prst="can">
            <a:avLst>
              <a:gd name="adj" fmla="val 25000"/>
            </a:avLst>
          </a:prstGeom>
          <a:solidFill>
            <a:srgbClr val="FF7B7B"/>
          </a:solidFill>
          <a:ln w="9360" cap="sq">
            <a:solidFill>
              <a:srgbClr val="2B519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resource</a:t>
            </a:r>
            <a:endParaRPr lang="en-US" altLang="en-US" sz="1200" dirty="0"/>
          </a:p>
          <a:p>
            <a:pPr algn="ctr">
              <a:buClrTx/>
              <a:buFontTx/>
              <a:buNone/>
            </a:pPr>
            <a:r>
              <a:rPr lang="en-US" altLang="en-US" sz="1200" dirty="0"/>
              <a:t>BDII</a:t>
            </a:r>
          </a:p>
        </p:txBody>
      </p:sp>
      <p:cxnSp>
        <p:nvCxnSpPr>
          <p:cNvPr id="46" name="AutoShape 41"/>
          <p:cNvCxnSpPr>
            <a:cxnSpLocks noChangeShapeType="1"/>
            <a:stCxn id="44" idx="0"/>
            <a:endCxn id="45" idx="3"/>
          </p:cNvCxnSpPr>
          <p:nvPr/>
        </p:nvCxnSpPr>
        <p:spPr bwMode="auto">
          <a:xfrm flipH="1" flipV="1">
            <a:off x="6138228" y="5281064"/>
            <a:ext cx="7938" cy="215900"/>
          </a:xfrm>
          <a:prstGeom prst="straightConnector1">
            <a:avLst/>
          </a:prstGeom>
          <a:noFill/>
          <a:ln w="25560" cap="sq">
            <a:solidFill>
              <a:srgbClr val="2B519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AutoShape 42"/>
          <p:cNvCxnSpPr>
            <a:cxnSpLocks noChangeShapeType="1"/>
            <a:stCxn id="45" idx="1"/>
            <a:endCxn id="57" idx="3"/>
          </p:cNvCxnSpPr>
          <p:nvPr/>
        </p:nvCxnSpPr>
        <p:spPr bwMode="auto">
          <a:xfrm rot="5400000" flipH="1" flipV="1">
            <a:off x="6334930" y="4042666"/>
            <a:ext cx="473372" cy="866775"/>
          </a:xfrm>
          <a:prstGeom prst="bentConnector3">
            <a:avLst>
              <a:gd name="adj1" fmla="val 50000"/>
            </a:avLst>
          </a:prstGeom>
          <a:noFill/>
          <a:ln w="25560" cap="sq">
            <a:solidFill>
              <a:srgbClr val="2B519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5798503" y="5803352"/>
            <a:ext cx="48571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service</a:t>
            </a: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 flipH="1">
            <a:off x="7287578" y="4614314"/>
            <a:ext cx="1130300" cy="1282700"/>
          </a:xfrm>
          <a:prstGeom prst="rect">
            <a:avLst/>
          </a:prstGeom>
          <a:noFill/>
          <a:ln w="25560" cap="rnd">
            <a:solidFill>
              <a:srgbClr val="2B519A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47"/>
          <p:cNvSpPr>
            <a:spLocks noChangeArrowheads="1"/>
          </p:cNvSpPr>
          <p:nvPr/>
        </p:nvSpPr>
        <p:spPr bwMode="auto">
          <a:xfrm flipH="1">
            <a:off x="7511416" y="4712739"/>
            <a:ext cx="663575" cy="561975"/>
          </a:xfrm>
          <a:prstGeom prst="can">
            <a:avLst>
              <a:gd name="adj" fmla="val 25000"/>
            </a:avLst>
          </a:prstGeom>
          <a:solidFill>
            <a:srgbClr val="FF7B7B"/>
          </a:solidFill>
          <a:ln w="9360" cap="sq">
            <a:solidFill>
              <a:srgbClr val="2B519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resource</a:t>
            </a:r>
            <a:endParaRPr lang="en-US" altLang="en-US" sz="1200" dirty="0"/>
          </a:p>
          <a:p>
            <a:pPr algn="ctr">
              <a:buClrTx/>
              <a:buFontTx/>
              <a:buNone/>
            </a:pPr>
            <a:r>
              <a:rPr lang="en-US" altLang="en-US" sz="1200" dirty="0"/>
              <a:t>BDII</a:t>
            </a:r>
          </a:p>
        </p:txBody>
      </p:sp>
      <p:cxnSp>
        <p:nvCxnSpPr>
          <p:cNvPr id="53" name="AutoShape 48"/>
          <p:cNvCxnSpPr>
            <a:cxnSpLocks noChangeShapeType="1"/>
            <a:stCxn id="56" idx="0"/>
            <a:endCxn id="52" idx="3"/>
          </p:cNvCxnSpPr>
          <p:nvPr/>
        </p:nvCxnSpPr>
        <p:spPr bwMode="auto">
          <a:xfrm flipH="1" flipV="1">
            <a:off x="7843203" y="5274714"/>
            <a:ext cx="7938" cy="228600"/>
          </a:xfrm>
          <a:prstGeom prst="straightConnector1">
            <a:avLst/>
          </a:prstGeom>
          <a:noFill/>
          <a:ln w="25560" cap="sq">
            <a:solidFill>
              <a:srgbClr val="2B519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" name="AutoShape 49"/>
          <p:cNvCxnSpPr>
            <a:cxnSpLocks noChangeShapeType="1"/>
            <a:stCxn id="52" idx="1"/>
            <a:endCxn id="57" idx="3"/>
          </p:cNvCxnSpPr>
          <p:nvPr/>
        </p:nvCxnSpPr>
        <p:spPr bwMode="auto">
          <a:xfrm rot="16200000" flipV="1">
            <a:off x="7187418" y="4056953"/>
            <a:ext cx="473372" cy="838199"/>
          </a:xfrm>
          <a:prstGeom prst="bentConnector3">
            <a:avLst>
              <a:gd name="adj1" fmla="val 50000"/>
            </a:avLst>
          </a:prstGeom>
          <a:noFill/>
          <a:ln w="25560" cap="sq">
            <a:solidFill>
              <a:srgbClr val="2B519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" name="Text Box 50"/>
          <p:cNvSpPr txBox="1">
            <a:spLocks noChangeArrowheads="1"/>
          </p:cNvSpPr>
          <p:nvPr/>
        </p:nvSpPr>
        <p:spPr bwMode="auto">
          <a:xfrm flipH="1">
            <a:off x="7593966" y="5809702"/>
            <a:ext cx="48571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service</a:t>
            </a:r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 flipH="1">
            <a:off x="7392353" y="5503314"/>
            <a:ext cx="917575" cy="276225"/>
          </a:xfrm>
          <a:prstGeom prst="rect">
            <a:avLst/>
          </a:prstGeom>
          <a:solidFill>
            <a:srgbClr val="ABDDB3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Provider</a:t>
            </a:r>
          </a:p>
        </p:txBody>
      </p:sp>
      <p:sp>
        <p:nvSpPr>
          <p:cNvPr id="57" name="AutoShape 52"/>
          <p:cNvSpPr>
            <a:spLocks noChangeArrowheads="1"/>
          </p:cNvSpPr>
          <p:nvPr/>
        </p:nvSpPr>
        <p:spPr bwMode="auto">
          <a:xfrm>
            <a:off x="6673216" y="3677392"/>
            <a:ext cx="663575" cy="561975"/>
          </a:xfrm>
          <a:prstGeom prst="can">
            <a:avLst>
              <a:gd name="adj" fmla="val 25000"/>
            </a:avLst>
          </a:prstGeom>
          <a:solidFill>
            <a:srgbClr val="FF7B7B"/>
          </a:solidFill>
          <a:ln w="9360" cap="sq">
            <a:solidFill>
              <a:srgbClr val="2B519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200" dirty="0">
                <a:solidFill>
                  <a:srgbClr val="325FAF"/>
                </a:solidFill>
              </a:rPr>
              <a:t>site-level</a:t>
            </a:r>
            <a:endParaRPr lang="en-US" altLang="en-US" sz="1200" dirty="0"/>
          </a:p>
          <a:p>
            <a:pPr algn="ctr">
              <a:buClrTx/>
              <a:buFontTx/>
              <a:buNone/>
            </a:pPr>
            <a:r>
              <a:rPr lang="en-US" altLang="en-US" sz="1200" dirty="0"/>
              <a:t>BDII</a:t>
            </a:r>
          </a:p>
        </p:txBody>
      </p:sp>
      <p:sp>
        <p:nvSpPr>
          <p:cNvPr id="61" name="Text Box 56"/>
          <p:cNvSpPr txBox="1">
            <a:spLocks noChangeArrowheads="1"/>
          </p:cNvSpPr>
          <p:nvPr/>
        </p:nvSpPr>
        <p:spPr bwMode="auto">
          <a:xfrm>
            <a:off x="5598478" y="3523405"/>
            <a:ext cx="669925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16000" tIns="0" rIns="21600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B519A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altLang="en-US" sz="1200">
                <a:solidFill>
                  <a:srgbClr val="325FAF"/>
                </a:solidFill>
              </a:rPr>
              <a:t>site</a:t>
            </a:r>
          </a:p>
        </p:txBody>
      </p:sp>
      <p:cxnSp>
        <p:nvCxnSpPr>
          <p:cNvPr id="63" name="AutoShape 58"/>
          <p:cNvCxnSpPr>
            <a:cxnSpLocks noChangeShapeType="1"/>
            <a:stCxn id="57" idx="1"/>
            <a:endCxn id="16" idx="3"/>
          </p:cNvCxnSpPr>
          <p:nvPr/>
        </p:nvCxnSpPr>
        <p:spPr bwMode="auto">
          <a:xfrm rot="16200000" flipV="1">
            <a:off x="5474451" y="2146838"/>
            <a:ext cx="818721" cy="2242387"/>
          </a:xfrm>
          <a:prstGeom prst="bentConnector3">
            <a:avLst>
              <a:gd name="adj1" fmla="val 50000"/>
            </a:avLst>
          </a:prstGeom>
          <a:noFill/>
          <a:ln w="25560" cap="sq">
            <a:solidFill>
              <a:srgbClr val="2B519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75" name="Picture 74" descr="Free illustration: Computer, Calculator, Server - Free ..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69" y="2110856"/>
            <a:ext cx="1049469" cy="676689"/>
          </a:xfrm>
          <a:prstGeom prst="rect">
            <a:avLst/>
          </a:prstGeom>
        </p:spPr>
      </p:pic>
      <p:pic>
        <p:nvPicPr>
          <p:cNvPr id="76" name="Picture 75" descr="File:Tumbeasts server.png - Wikimedia Common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74" y="1043473"/>
            <a:ext cx="556797" cy="736911"/>
          </a:xfrm>
          <a:prstGeom prst="rect">
            <a:avLst/>
          </a:prstGeom>
        </p:spPr>
      </p:pic>
      <p:pic>
        <p:nvPicPr>
          <p:cNvPr id="77" name="Picture 76" descr="Computer Mainframe Server · Free vector graphic on Pixabay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396" y="1105832"/>
            <a:ext cx="828502" cy="96368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56" y="1044410"/>
            <a:ext cx="1138268" cy="53847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78" y="2480642"/>
            <a:ext cx="1135631" cy="349453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837381" y="280023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630679" y="19957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022552" y="176675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Monitoring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148127" y="274884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47569" y="1568162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Visualizations</a:t>
            </a:r>
          </a:p>
        </p:txBody>
      </p:sp>
    </p:spTree>
    <p:extLst>
      <p:ext uri="{BB962C8B-B14F-4D97-AF65-F5344CB8AC3E}">
        <p14:creationId xmlns:p14="http://schemas.microsoft.com/office/powerpoint/2010/main" val="3742348855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CERNCorporate4-3.potx</Template>
  <TotalTime>1062</TotalTime>
  <Words>1199</Words>
  <Application>Microsoft Macintosh PowerPoint</Application>
  <PresentationFormat>On-screen Show (4:3)</PresentationFormat>
  <Paragraphs>266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Noto Sans CJK SC</vt:lpstr>
      <vt:lpstr>Optima</vt:lpstr>
      <vt:lpstr>Wingdings</vt:lpstr>
      <vt:lpstr>CERNCorporate4-3</vt:lpstr>
      <vt:lpstr>Worksheet</vt:lpstr>
      <vt:lpstr>Grid Information Systems: Past, Present and Future</vt:lpstr>
      <vt:lpstr>20 Years Of Grid Computing </vt:lpstr>
      <vt:lpstr>Grid Information Systems</vt:lpstr>
      <vt:lpstr>MDS and the BDII</vt:lpstr>
      <vt:lpstr>Information Models</vt:lpstr>
      <vt:lpstr>GLUE Information Model</vt:lpstr>
      <vt:lpstr>10 Years Of GLUE 2.0</vt:lpstr>
      <vt:lpstr>Information Validation</vt:lpstr>
      <vt:lpstr>Architecture and Realisation </vt:lpstr>
      <vt:lpstr>Evolution Of The Grid</vt:lpstr>
      <vt:lpstr>Evolution Of The Grid</vt:lpstr>
      <vt:lpstr>Top Ten Queries</vt:lpstr>
      <vt:lpstr>HTCondor CE Provider</vt:lpstr>
      <vt:lpstr>Future</vt:lpstr>
      <vt:lpstr>Summary</vt:lpstr>
      <vt:lpstr>PowerPoint Presentation</vt:lpstr>
    </vt:vector>
  </TitlesOfParts>
  <Company>cern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Microsoft Office User</cp:lastModifiedBy>
  <cp:revision>82</cp:revision>
  <dcterms:created xsi:type="dcterms:W3CDTF">2012-11-30T11:04:26Z</dcterms:created>
  <dcterms:modified xsi:type="dcterms:W3CDTF">2019-11-06T13:06:32Z</dcterms:modified>
</cp:coreProperties>
</file>