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2"/>
  </p:notesMasterIdLst>
  <p:sldIdLst>
    <p:sldId id="831" r:id="rId5"/>
    <p:sldId id="833" r:id="rId6"/>
    <p:sldId id="834" r:id="rId7"/>
    <p:sldId id="1084" r:id="rId8"/>
    <p:sldId id="1081" r:id="rId9"/>
    <p:sldId id="1085" r:id="rId10"/>
    <p:sldId id="1086" r:id="rId11"/>
    <p:sldId id="1087" r:id="rId12"/>
    <p:sldId id="1088" r:id="rId13"/>
    <p:sldId id="1089" r:id="rId14"/>
    <p:sldId id="1090" r:id="rId15"/>
    <p:sldId id="1091" r:id="rId16"/>
    <p:sldId id="1092" r:id="rId17"/>
    <p:sldId id="1093" r:id="rId18"/>
    <p:sldId id="1094" r:id="rId19"/>
    <p:sldId id="1095" r:id="rId20"/>
    <p:sldId id="1096" r:id="rId21"/>
    <p:sldId id="1097" r:id="rId22"/>
    <p:sldId id="1098" r:id="rId23"/>
    <p:sldId id="1099" r:id="rId24"/>
    <p:sldId id="1100" r:id="rId25"/>
    <p:sldId id="1101" r:id="rId26"/>
    <p:sldId id="1102" r:id="rId27"/>
    <p:sldId id="1103" r:id="rId28"/>
    <p:sldId id="1104" r:id="rId29"/>
    <p:sldId id="1105" r:id="rId30"/>
    <p:sldId id="1106" r:id="rId31"/>
  </p:sldIdLst>
  <p:sldSz cx="9144000" cy="5143500" type="screen16x9"/>
  <p:notesSz cx="6805613" cy="9944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43B75A66-9E91-4DD9-B746-828A96ED2253}">
          <p14:sldIdLst>
            <p14:sldId id="831"/>
            <p14:sldId id="833"/>
            <p14:sldId id="834"/>
            <p14:sldId id="1084"/>
            <p14:sldId id="1081"/>
            <p14:sldId id="1085"/>
            <p14:sldId id="1086"/>
            <p14:sldId id="1087"/>
            <p14:sldId id="1088"/>
            <p14:sldId id="1089"/>
            <p14:sldId id="1090"/>
            <p14:sldId id="1091"/>
            <p14:sldId id="1092"/>
            <p14:sldId id="1093"/>
            <p14:sldId id="1094"/>
            <p14:sldId id="1095"/>
            <p14:sldId id="1096"/>
            <p14:sldId id="1097"/>
            <p14:sldId id="1098"/>
            <p14:sldId id="1099"/>
            <p14:sldId id="1100"/>
            <p14:sldId id="1101"/>
            <p14:sldId id="1102"/>
            <p14:sldId id="1103"/>
            <p14:sldId id="1104"/>
            <p14:sldId id="1105"/>
            <p14:sldId id="110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6CA7B"/>
    <a:srgbClr val="FFFF99"/>
    <a:srgbClr val="FFFF00"/>
    <a:srgbClr val="FFCCFF"/>
    <a:srgbClr val="404040"/>
    <a:srgbClr val="FFFFCC"/>
    <a:srgbClr val="CCFFCC"/>
    <a:srgbClr val="99FFCC"/>
    <a:srgbClr val="FF99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42" autoAdjust="0"/>
    <p:restoredTop sz="89659" autoAdjust="0"/>
  </p:normalViewPr>
  <p:slideViewPr>
    <p:cSldViewPr snapToGrid="0">
      <p:cViewPr varScale="1">
        <p:scale>
          <a:sx n="75" d="100"/>
          <a:sy n="75" d="100"/>
        </p:scale>
        <p:origin x="648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14" y="102"/>
      </p:cViewPr>
      <p:guideLst/>
    </p:cSldViewPr>
  </p:notesViewPr>
  <p:gridSpacing cx="719999" cy="71999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235226-B145-4E10-983B-1CC3FFD77C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CFC5A7-8C8B-4687-B28B-5BF9AEB6A4D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E418932-800F-49B7-9B85-80D8118CABFE}" type="datetimeFigureOut">
              <a:rPr lang="en-GB"/>
              <a:pPr>
                <a:defRPr/>
              </a:pPr>
              <a:t>27/05/2020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6F1F158-007E-427F-8465-C261315941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4E36E06-D37F-4889-B95F-01BE44729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3537" cy="4475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15012-0BDA-4DFA-8088-A120A094BD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E7443-C6D5-424B-AFA3-DE5D710955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20FE0A2-34EE-413D-B87D-BE548BE2D9D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4041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7966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TIMING: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FE0A2-34EE-413D-B87D-BE548BE2D9D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37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4041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0396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FE0A2-34EE-413D-B87D-BE548BE2D9D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37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4041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0396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TIMING: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FE0A2-34EE-413D-B87D-BE548BE2D9D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37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Susan Grant-Muller</a:t>
            </a:r>
            <a:r>
              <a:rPr lang="en-GB" baseline="0" dirty="0"/>
              <a:t> (ITS Leeds)</a:t>
            </a:r>
            <a:br>
              <a:rPr lang="en-GB" dirty="0"/>
            </a:br>
            <a:r>
              <a:rPr lang="en-GB" dirty="0"/>
              <a:t>Andrea </a:t>
            </a:r>
            <a:r>
              <a:rPr lang="en-GB" dirty="0" err="1"/>
              <a:t>Baroncelli</a:t>
            </a:r>
            <a:r>
              <a:rPr lang="en-GB" baseline="0" dirty="0"/>
              <a:t> (City University)</a:t>
            </a:r>
            <a:endParaRPr lang="en-GB" dirty="0"/>
          </a:p>
          <a:p>
            <a:r>
              <a:rPr lang="en-GB" dirty="0"/>
              <a:t>Barbara McGillivray</a:t>
            </a:r>
            <a:r>
              <a:rPr lang="en-GB" baseline="0" dirty="0"/>
              <a:t> (Cambridge)</a:t>
            </a:r>
          </a:p>
          <a:p>
            <a:endParaRPr lang="en-GB" baseline="0" dirty="0"/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0384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TIMING: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FE0A2-34EE-413D-B87D-BE548BE2D9D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37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039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TIMING: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FE0A2-34EE-413D-B87D-BE548BE2D9D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3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4041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96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TIMING: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FE0A2-34EE-413D-B87D-BE548BE2D9D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37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4041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8490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0FE0A2-34EE-413D-B87D-BE548BE2D9D5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0396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slide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id="{F4CF05EA-F898-4007-AD46-0661D2E50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84922"/>
            <a:ext cx="4860925" cy="5715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Slidedeck</a:t>
            </a:r>
            <a:r>
              <a:rPr lang="en-US" dirty="0"/>
              <a:t> title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F9DB4-9D8E-427B-99DD-E998B980D507}"/>
              </a:ext>
            </a:extLst>
          </p:cNvPr>
          <p:cNvCxnSpPr>
            <a:cxnSpLocks/>
          </p:cNvCxnSpPr>
          <p:nvPr userDrawn="1"/>
        </p:nvCxnSpPr>
        <p:spPr>
          <a:xfrm>
            <a:off x="431800" y="2184922"/>
            <a:ext cx="486092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3458B68-B602-4B1E-8CDB-6CDDA6530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16704"/>
            <a:ext cx="2174239" cy="953238"/>
          </a:xfrm>
          <a:prstGeom prst="rect">
            <a:avLst/>
          </a:prstGeom>
        </p:spPr>
      </p:pic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7E58FB9-FEF2-4FAA-AB76-18AB01605D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799" y="3720363"/>
            <a:ext cx="4860925" cy="454025"/>
          </a:xfr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80E1784-6502-40DF-8151-F6A3B84DF5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47790" y="1"/>
            <a:ext cx="2797795" cy="3564834"/>
          </a:xfrm>
          <a:custGeom>
            <a:avLst/>
            <a:gdLst>
              <a:gd name="connsiteX0" fmla="*/ 0 w 3816350"/>
              <a:gd name="connsiteY0" fmla="*/ 0 h 3240087"/>
              <a:gd name="connsiteX1" fmla="*/ 3816350 w 3816350"/>
              <a:gd name="connsiteY1" fmla="*/ 0 h 3240087"/>
              <a:gd name="connsiteX2" fmla="*/ 3816350 w 3816350"/>
              <a:gd name="connsiteY2" fmla="*/ 3240087 h 3240087"/>
              <a:gd name="connsiteX3" fmla="*/ 0 w 3816350"/>
              <a:gd name="connsiteY3" fmla="*/ 3240087 h 3240087"/>
              <a:gd name="connsiteX4" fmla="*/ 0 w 3816350"/>
              <a:gd name="connsiteY4" fmla="*/ 0 h 3240087"/>
              <a:gd name="connsiteX0" fmla="*/ 685800 w 3816350"/>
              <a:gd name="connsiteY0" fmla="*/ 0 h 3240087"/>
              <a:gd name="connsiteX1" fmla="*/ 3816350 w 3816350"/>
              <a:gd name="connsiteY1" fmla="*/ 0 h 3240087"/>
              <a:gd name="connsiteX2" fmla="*/ 3816350 w 3816350"/>
              <a:gd name="connsiteY2" fmla="*/ 3240087 h 3240087"/>
              <a:gd name="connsiteX3" fmla="*/ 0 w 3816350"/>
              <a:gd name="connsiteY3" fmla="*/ 3240087 h 3240087"/>
              <a:gd name="connsiteX4" fmla="*/ 685800 w 3816350"/>
              <a:gd name="connsiteY4" fmla="*/ 0 h 3240087"/>
              <a:gd name="connsiteX0" fmla="*/ 1892300 w 3816350"/>
              <a:gd name="connsiteY0" fmla="*/ 0 h 3240087"/>
              <a:gd name="connsiteX1" fmla="*/ 3816350 w 3816350"/>
              <a:gd name="connsiteY1" fmla="*/ 0 h 3240087"/>
              <a:gd name="connsiteX2" fmla="*/ 3816350 w 3816350"/>
              <a:gd name="connsiteY2" fmla="*/ 3240087 h 3240087"/>
              <a:gd name="connsiteX3" fmla="*/ 0 w 3816350"/>
              <a:gd name="connsiteY3" fmla="*/ 3240087 h 3240087"/>
              <a:gd name="connsiteX4" fmla="*/ 1892300 w 3816350"/>
              <a:gd name="connsiteY4" fmla="*/ 0 h 3240087"/>
              <a:gd name="connsiteX0" fmla="*/ 1206500 w 3130550"/>
              <a:gd name="connsiteY0" fmla="*/ 0 h 3240087"/>
              <a:gd name="connsiteX1" fmla="*/ 3130550 w 3130550"/>
              <a:gd name="connsiteY1" fmla="*/ 0 h 3240087"/>
              <a:gd name="connsiteX2" fmla="*/ 3130550 w 3130550"/>
              <a:gd name="connsiteY2" fmla="*/ 3240087 h 3240087"/>
              <a:gd name="connsiteX3" fmla="*/ 0 w 3130550"/>
              <a:gd name="connsiteY3" fmla="*/ 1754187 h 3240087"/>
              <a:gd name="connsiteX4" fmla="*/ 1206500 w 3130550"/>
              <a:gd name="connsiteY4" fmla="*/ 0 h 3240087"/>
              <a:gd name="connsiteX0" fmla="*/ 1822450 w 3746500"/>
              <a:gd name="connsiteY0" fmla="*/ 0 h 3240087"/>
              <a:gd name="connsiteX1" fmla="*/ 3746500 w 3746500"/>
              <a:gd name="connsiteY1" fmla="*/ 0 h 3240087"/>
              <a:gd name="connsiteX2" fmla="*/ 3746500 w 3746500"/>
              <a:gd name="connsiteY2" fmla="*/ 3240087 h 3240087"/>
              <a:gd name="connsiteX3" fmla="*/ 0 w 3746500"/>
              <a:gd name="connsiteY3" fmla="*/ 2154237 h 3240087"/>
              <a:gd name="connsiteX4" fmla="*/ 1822450 w 3746500"/>
              <a:gd name="connsiteY4" fmla="*/ 0 h 3240087"/>
              <a:gd name="connsiteX0" fmla="*/ 1822450 w 3752850"/>
              <a:gd name="connsiteY0" fmla="*/ 0 h 4097337"/>
              <a:gd name="connsiteX1" fmla="*/ 3746500 w 3752850"/>
              <a:gd name="connsiteY1" fmla="*/ 0 h 4097337"/>
              <a:gd name="connsiteX2" fmla="*/ 3752850 w 3752850"/>
              <a:gd name="connsiteY2" fmla="*/ 4097337 h 4097337"/>
              <a:gd name="connsiteX3" fmla="*/ 0 w 3752850"/>
              <a:gd name="connsiteY3" fmla="*/ 2154237 h 4097337"/>
              <a:gd name="connsiteX4" fmla="*/ 1822450 w 3752850"/>
              <a:gd name="connsiteY4" fmla="*/ 0 h 4097337"/>
              <a:gd name="connsiteX0" fmla="*/ 1682750 w 3613150"/>
              <a:gd name="connsiteY0" fmla="*/ 0 h 4097337"/>
              <a:gd name="connsiteX1" fmla="*/ 3606800 w 3613150"/>
              <a:gd name="connsiteY1" fmla="*/ 0 h 4097337"/>
              <a:gd name="connsiteX2" fmla="*/ 3613150 w 3613150"/>
              <a:gd name="connsiteY2" fmla="*/ 4097337 h 4097337"/>
              <a:gd name="connsiteX3" fmla="*/ 0 w 3613150"/>
              <a:gd name="connsiteY3" fmla="*/ 2014537 h 4097337"/>
              <a:gd name="connsiteX4" fmla="*/ 1682750 w 3613150"/>
              <a:gd name="connsiteY4" fmla="*/ 0 h 4097337"/>
              <a:gd name="connsiteX0" fmla="*/ 1682750 w 3613150"/>
              <a:gd name="connsiteY0" fmla="*/ 0 h 4573587"/>
              <a:gd name="connsiteX1" fmla="*/ 3606800 w 3613150"/>
              <a:gd name="connsiteY1" fmla="*/ 0 h 4573587"/>
              <a:gd name="connsiteX2" fmla="*/ 3613150 w 3613150"/>
              <a:gd name="connsiteY2" fmla="*/ 4573587 h 4573587"/>
              <a:gd name="connsiteX3" fmla="*/ 0 w 3613150"/>
              <a:gd name="connsiteY3" fmla="*/ 2014537 h 4573587"/>
              <a:gd name="connsiteX4" fmla="*/ 1682750 w 3613150"/>
              <a:gd name="connsiteY4" fmla="*/ 0 h 4573587"/>
              <a:gd name="connsiteX0" fmla="*/ 1682750 w 3610769"/>
              <a:gd name="connsiteY0" fmla="*/ 0 h 4573587"/>
              <a:gd name="connsiteX1" fmla="*/ 3606800 w 3610769"/>
              <a:gd name="connsiteY1" fmla="*/ 0 h 4573587"/>
              <a:gd name="connsiteX2" fmla="*/ 3610769 w 3610769"/>
              <a:gd name="connsiteY2" fmla="*/ 4573587 h 4573587"/>
              <a:gd name="connsiteX3" fmla="*/ 0 w 3610769"/>
              <a:gd name="connsiteY3" fmla="*/ 2014537 h 4573587"/>
              <a:gd name="connsiteX4" fmla="*/ 1682750 w 3610769"/>
              <a:gd name="connsiteY4" fmla="*/ 0 h 4573587"/>
              <a:gd name="connsiteX0" fmla="*/ 1682750 w 3607332"/>
              <a:gd name="connsiteY0" fmla="*/ 0 h 4573587"/>
              <a:gd name="connsiteX1" fmla="*/ 3606800 w 3607332"/>
              <a:gd name="connsiteY1" fmla="*/ 0 h 4573587"/>
              <a:gd name="connsiteX2" fmla="*/ 3606007 w 3607332"/>
              <a:gd name="connsiteY2" fmla="*/ 4573587 h 4573587"/>
              <a:gd name="connsiteX3" fmla="*/ 0 w 3607332"/>
              <a:gd name="connsiteY3" fmla="*/ 2014537 h 4573587"/>
              <a:gd name="connsiteX4" fmla="*/ 1682750 w 3607332"/>
              <a:gd name="connsiteY4" fmla="*/ 0 h 4573587"/>
              <a:gd name="connsiteX0" fmla="*/ 1682750 w 3608388"/>
              <a:gd name="connsiteY0" fmla="*/ 0 h 4573587"/>
              <a:gd name="connsiteX1" fmla="*/ 3606800 w 3608388"/>
              <a:gd name="connsiteY1" fmla="*/ 0 h 4573587"/>
              <a:gd name="connsiteX2" fmla="*/ 3608388 w 3608388"/>
              <a:gd name="connsiteY2" fmla="*/ 4573587 h 4573587"/>
              <a:gd name="connsiteX3" fmla="*/ 0 w 3608388"/>
              <a:gd name="connsiteY3" fmla="*/ 2014537 h 4573587"/>
              <a:gd name="connsiteX4" fmla="*/ 1682750 w 3608388"/>
              <a:gd name="connsiteY4" fmla="*/ 0 h 457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388" h="4573587">
                <a:moveTo>
                  <a:pt x="1682750" y="0"/>
                </a:moveTo>
                <a:lnTo>
                  <a:pt x="3606800" y="0"/>
                </a:lnTo>
                <a:cubicBezTo>
                  <a:pt x="3608917" y="1365779"/>
                  <a:pt x="3606271" y="3207808"/>
                  <a:pt x="3608388" y="4573587"/>
                </a:cubicBezTo>
                <a:lnTo>
                  <a:pt x="0" y="2014537"/>
                </a:lnTo>
                <a:lnTo>
                  <a:pt x="1682750" y="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3pPr marL="180975" indent="0">
              <a:buNone/>
              <a:defRPr/>
            </a:lvl3pPr>
            <a:lvl4pPr marL="612775" indent="0">
              <a:buNone/>
              <a:defRPr/>
            </a:lvl4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icon to insert picture. Don’t change slide background colour on this layout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2A712-2225-4128-B5CF-A6A9ADE52C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121" y="4146773"/>
            <a:ext cx="2366079" cy="58556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4EA048-B32D-4D76-9524-BB6092AA80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35713" y="3411417"/>
            <a:ext cx="1046162" cy="520601"/>
          </a:xfr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partner logo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0E3BF76-29CF-408D-8C9E-CBD87D9301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038" y="3408091"/>
            <a:ext cx="1046162" cy="520601"/>
          </a:xfr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partner logo</a:t>
            </a:r>
          </a:p>
        </p:txBody>
      </p:sp>
    </p:spTree>
    <p:extLst>
      <p:ext uri="{BB962C8B-B14F-4D97-AF65-F5344CB8AC3E}">
        <p14:creationId xmlns:p14="http://schemas.microsoft.com/office/powerpoint/2010/main" val="756482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3334" userDrawn="1">
          <p15:clr>
            <a:srgbClr val="FBAE40"/>
          </p15:clr>
        </p15:guide>
        <p15:guide id="7" pos="399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, bullets, image (Ligh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14B48A-5D76-4651-AC28-8612610BAC93}"/>
              </a:ext>
            </a:extLst>
          </p:cNvPr>
          <p:cNvCxnSpPr>
            <a:cxnSpLocks/>
          </p:cNvCxnSpPr>
          <p:nvPr userDrawn="1"/>
        </p:nvCxnSpPr>
        <p:spPr>
          <a:xfrm>
            <a:off x="431800" y="702773"/>
            <a:ext cx="39211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28CE3D8B-96CC-4FD0-93BD-223110855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702659"/>
            <a:ext cx="3921125" cy="545115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Summary heading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8E39823-F30B-468B-8008-58BE474301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1314449"/>
            <a:ext cx="3921124" cy="3028949"/>
          </a:xfrm>
        </p:spPr>
        <p:txBody>
          <a:bodyPr/>
          <a:lstStyle>
            <a:lvl2pPr marL="288000" indent="-28800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</a:defRPr>
            </a:lvl2pPr>
            <a:lvl3pPr marL="180975" indent="0">
              <a:buNone/>
              <a:defRPr sz="2800"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4 to 6 bullet points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838B155-C9C2-4DB1-8588-E414A618F5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1450" y="702659"/>
            <a:ext cx="3892550" cy="364074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37053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2744" userDrawn="1">
          <p15:clr>
            <a:srgbClr val="FBAE40"/>
          </p15:clr>
        </p15:guide>
        <p15:guide id="6" pos="548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, image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BA11250-F612-4164-9C20-CAEEC9CF7F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682938"/>
            <a:ext cx="3921124" cy="3660460"/>
          </a:xfrm>
        </p:spPr>
        <p:txBody>
          <a:bodyPr/>
          <a:lstStyle>
            <a:lvl1pPr marL="288000" indent="-288000"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4 to 6 bullet points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70E3B20-94D5-4F38-BAE2-3DD3B53ED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1450" y="702659"/>
            <a:ext cx="3892550" cy="364074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17820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2744" userDrawn="1">
          <p15:clr>
            <a:srgbClr val="FBAE40"/>
          </p15:clr>
        </p15:guide>
        <p15:guide id="6" pos="548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, image (Ligh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3F70B52-F7B4-4FC4-9472-3F73A12A49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682940"/>
            <a:ext cx="3920400" cy="3660460"/>
          </a:xfrm>
        </p:spPr>
        <p:txBody>
          <a:bodyPr/>
          <a:lstStyle>
            <a:lvl2pPr marL="288000" indent="-28800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</a:defRPr>
            </a:lvl2pPr>
            <a:lvl3pPr marL="180975" indent="0">
              <a:buNone/>
              <a:defRPr sz="2800">
                <a:solidFill>
                  <a:schemeClr val="tx1"/>
                </a:solidFill>
              </a:defRPr>
            </a:lvl3pPr>
          </a:lstStyle>
          <a:p>
            <a:pPr lvl="1"/>
            <a:r>
              <a:rPr lang="en-US" dirty="0"/>
              <a:t>4 to 6 bullet points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EFE4AFE-B570-485B-8926-6A4990AFE3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1450" y="702659"/>
            <a:ext cx="3892550" cy="364074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1374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2744" userDrawn="1">
          <p15:clr>
            <a:srgbClr val="FBAE40"/>
          </p15:clr>
        </p15:guide>
        <p15:guide id="6" pos="548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, bullets, image (Dark) (Al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14B48A-5D76-4651-AC28-8612610BAC93}"/>
              </a:ext>
            </a:extLst>
          </p:cNvPr>
          <p:cNvCxnSpPr>
            <a:cxnSpLocks/>
          </p:cNvCxnSpPr>
          <p:nvPr userDrawn="1"/>
        </p:nvCxnSpPr>
        <p:spPr>
          <a:xfrm>
            <a:off x="4791076" y="683054"/>
            <a:ext cx="39211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28CE3D8B-96CC-4FD0-93BD-223110855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1075" y="682940"/>
            <a:ext cx="3921125" cy="545115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Summary heading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57E95CB-6286-4E8D-8ABC-6A9BD85351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02659"/>
            <a:ext cx="3892550" cy="364074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FA79611A-8145-4287-999D-C17E624B80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1075" y="1294731"/>
            <a:ext cx="3921125" cy="3048668"/>
          </a:xfrm>
        </p:spPr>
        <p:txBody>
          <a:bodyPr/>
          <a:lstStyle>
            <a:lvl1pPr marL="288000" indent="-288000">
              <a:buFont typeface="Arial" panose="020B0604020202020204" pitchFamily="34" charset="0"/>
              <a:buChar char="–"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 to 6 bullet points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609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3016">
          <p15:clr>
            <a:srgbClr val="FBAE40"/>
          </p15:clr>
        </p15:guide>
        <p15:guide id="7" pos="27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, bullets, image (Light) (Al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14B48A-5D76-4651-AC28-8612610BAC93}"/>
              </a:ext>
            </a:extLst>
          </p:cNvPr>
          <p:cNvCxnSpPr>
            <a:cxnSpLocks/>
          </p:cNvCxnSpPr>
          <p:nvPr userDrawn="1"/>
        </p:nvCxnSpPr>
        <p:spPr>
          <a:xfrm>
            <a:off x="4791076" y="683054"/>
            <a:ext cx="39211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28CE3D8B-96CC-4FD0-93BD-223110855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1075" y="682940"/>
            <a:ext cx="3921125" cy="545115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Summary heading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8E39823-F30B-468B-8008-58BE474301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1076" y="1294731"/>
            <a:ext cx="3921124" cy="3048668"/>
          </a:xfrm>
        </p:spPr>
        <p:txBody>
          <a:bodyPr/>
          <a:lstStyle>
            <a:lvl2pPr marL="288000" indent="-28800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</a:defRPr>
            </a:lvl2pPr>
            <a:lvl3pPr marL="180975" indent="0">
              <a:buNone/>
              <a:defRPr sz="2800">
                <a:solidFill>
                  <a:schemeClr val="bg1"/>
                </a:solidFill>
              </a:defRPr>
            </a:lvl3pPr>
          </a:lstStyle>
          <a:p>
            <a:pPr lvl="1"/>
            <a:r>
              <a:rPr lang="en-US" dirty="0"/>
              <a:t>4 to 6 bullet points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57E95CB-6286-4E8D-8ABC-6A9BD85351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02659"/>
            <a:ext cx="3892550" cy="364074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00203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3016" userDrawn="1">
          <p15:clr>
            <a:srgbClr val="FBAE40"/>
          </p15:clr>
        </p15:guide>
        <p15:guide id="7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, image (Dark) (Al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BA11250-F612-4164-9C20-CAEEC9CF7F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1076" y="682940"/>
            <a:ext cx="3921124" cy="3660460"/>
          </a:xfrm>
        </p:spPr>
        <p:txBody>
          <a:bodyPr/>
          <a:lstStyle>
            <a:lvl1pPr marL="288000" indent="-288000"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4 to 6 bullet points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6DCB931-AF3E-493E-BBC5-0ACD78686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02659"/>
            <a:ext cx="3892550" cy="364074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3268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272" userDrawn="1">
          <p15:clr>
            <a:srgbClr val="FBAE40"/>
          </p15:clr>
        </p15:guide>
        <p15:guide id="7" pos="301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, image (Al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3F70B52-F7B4-4FC4-9472-3F73A12A49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7900" y="682940"/>
            <a:ext cx="3920400" cy="3660460"/>
          </a:xfrm>
        </p:spPr>
        <p:txBody>
          <a:bodyPr/>
          <a:lstStyle>
            <a:lvl2pPr marL="288000" indent="-28800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</a:defRPr>
            </a:lvl2pPr>
            <a:lvl3pPr marL="180975" indent="0">
              <a:buNone/>
              <a:defRPr sz="2800">
                <a:solidFill>
                  <a:schemeClr val="tx1"/>
                </a:solidFill>
              </a:defRPr>
            </a:lvl3pPr>
          </a:lstStyle>
          <a:p>
            <a:pPr lvl="1"/>
            <a:r>
              <a:rPr lang="en-US" dirty="0"/>
              <a:t>4 to 6 bullet points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819D4C3-6603-43E5-90D7-20E616ECFD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02659"/>
            <a:ext cx="3892550" cy="364074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41130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3016" userDrawn="1">
          <p15:clr>
            <a:srgbClr val="FBAE40"/>
          </p15:clr>
        </p15:guide>
        <p15:guide id="7" pos="2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mages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5299B8-75C7-4CEB-9D2A-D2DB0A44F4D4}"/>
              </a:ext>
            </a:extLst>
          </p:cNvPr>
          <p:cNvCxnSpPr>
            <a:cxnSpLocks/>
          </p:cNvCxnSpPr>
          <p:nvPr userDrawn="1"/>
        </p:nvCxnSpPr>
        <p:spPr>
          <a:xfrm>
            <a:off x="1079500" y="3123886"/>
            <a:ext cx="303458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3DD6AC7-34D2-4DCA-AEEA-3FFE241C7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9500" y="992188"/>
            <a:ext cx="3060700" cy="1923283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DDC7B71-8338-4886-9324-FE10798586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03801" y="992188"/>
            <a:ext cx="3060699" cy="1923283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0D6B7F-4D7A-4A69-8F7D-C94B97D75491}"/>
              </a:ext>
            </a:extLst>
          </p:cNvPr>
          <p:cNvCxnSpPr>
            <a:cxnSpLocks/>
          </p:cNvCxnSpPr>
          <p:nvPr userDrawn="1"/>
        </p:nvCxnSpPr>
        <p:spPr>
          <a:xfrm>
            <a:off x="5003803" y="3123886"/>
            <a:ext cx="30607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E9D6D81-F605-4611-878D-235C279E4A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500" y="3154366"/>
            <a:ext cx="3050407" cy="1362389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EC6CF01-8567-4E9F-AA45-61AA44F6B9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3802" y="3154365"/>
            <a:ext cx="3060700" cy="1362389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9347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2608" userDrawn="1">
          <p15:clr>
            <a:srgbClr val="FBAE40"/>
          </p15:clr>
        </p15:guide>
        <p15:guide id="7" pos="680" userDrawn="1">
          <p15:clr>
            <a:srgbClr val="FBAE40"/>
          </p15:clr>
        </p15:guide>
        <p15:guide id="8" pos="3152" userDrawn="1">
          <p15:clr>
            <a:srgbClr val="FBAE40"/>
          </p15:clr>
        </p15:guide>
        <p15:guide id="9" pos="50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mages (Ligh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0AB5B7F-65EB-40B3-8ADF-96F4B0AC0201}"/>
              </a:ext>
            </a:extLst>
          </p:cNvPr>
          <p:cNvCxnSpPr>
            <a:cxnSpLocks/>
          </p:cNvCxnSpPr>
          <p:nvPr userDrawn="1"/>
        </p:nvCxnSpPr>
        <p:spPr>
          <a:xfrm>
            <a:off x="1079500" y="3123886"/>
            <a:ext cx="303458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D68D267A-F5EA-4642-8DED-8C076DFFD0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9500" y="992188"/>
            <a:ext cx="3060700" cy="1923283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ECC00A9-083C-4789-9FCC-AB8D7284A6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03801" y="992188"/>
            <a:ext cx="3060699" cy="1923283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7EF0F4-6140-4CA6-AC02-2ADC1F1CA43D}"/>
              </a:ext>
            </a:extLst>
          </p:cNvPr>
          <p:cNvCxnSpPr>
            <a:cxnSpLocks/>
          </p:cNvCxnSpPr>
          <p:nvPr userDrawn="1"/>
        </p:nvCxnSpPr>
        <p:spPr>
          <a:xfrm>
            <a:off x="5003803" y="3123886"/>
            <a:ext cx="30607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80CF1839-676C-46B5-A599-21AA96E5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500" y="3154366"/>
            <a:ext cx="3050407" cy="1362389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0A1946A-052F-4EDE-BDC4-BAB850806D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3802" y="3154365"/>
            <a:ext cx="3060700" cy="1362389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35338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2608">
          <p15:clr>
            <a:srgbClr val="FBAE40"/>
          </p15:clr>
        </p15:guide>
        <p15:guide id="7" pos="680">
          <p15:clr>
            <a:srgbClr val="FBAE40"/>
          </p15:clr>
        </p15:guide>
        <p15:guide id="8" pos="3152">
          <p15:clr>
            <a:srgbClr val="FBAE40"/>
          </p15:clr>
        </p15:guide>
        <p15:guide id="9" pos="50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EC9224A-09C5-42AB-BE72-2D01A39D18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11525" y="3160713"/>
            <a:ext cx="2520950" cy="701302"/>
          </a:xfrm>
        </p:spPr>
        <p:txBody>
          <a:bodyPr/>
          <a:lstStyle>
            <a:lvl1pPr marL="216000" indent="-216000">
              <a:spcAft>
                <a:spcPts val="500"/>
              </a:spcAft>
              <a:buFontTx/>
              <a:buChar char="–"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23FD6B0-E4D1-480A-8912-97C55DB2CF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2200" y="3160713"/>
            <a:ext cx="2520950" cy="701301"/>
          </a:xfrm>
        </p:spPr>
        <p:txBody>
          <a:bodyPr/>
          <a:lstStyle>
            <a:lvl1pPr marL="216000" indent="-216000">
              <a:spcAft>
                <a:spcPts val="500"/>
              </a:spcAft>
              <a:buFontTx/>
              <a:buChar char="–"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F9DB4-9D8E-427B-99DD-E998B980D507}"/>
              </a:ext>
            </a:extLst>
          </p:cNvPr>
          <p:cNvCxnSpPr>
            <a:cxnSpLocks/>
          </p:cNvCxnSpPr>
          <p:nvPr userDrawn="1"/>
        </p:nvCxnSpPr>
        <p:spPr>
          <a:xfrm>
            <a:off x="431800" y="3132603"/>
            <a:ext cx="251936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42433C-D1E5-434C-A331-94DFD8E56D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800" y="1254440"/>
            <a:ext cx="2519363" cy="169200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F6DC436-4D86-413D-BBB3-A15CE4285A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12000" y="1254440"/>
            <a:ext cx="2520000" cy="169200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337A4C9-22E2-49AC-B029-CC29936ED3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2200" y="1254442"/>
            <a:ext cx="2520000" cy="169200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14B48A-5D76-4651-AC28-8612610BAC93}"/>
              </a:ext>
            </a:extLst>
          </p:cNvPr>
          <p:cNvCxnSpPr>
            <a:cxnSpLocks/>
          </p:cNvCxnSpPr>
          <p:nvPr userDrawn="1"/>
        </p:nvCxnSpPr>
        <p:spPr>
          <a:xfrm>
            <a:off x="3312000" y="3124983"/>
            <a:ext cx="2520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A2A627-4CB8-4EF2-85D8-B14D75F9C353}"/>
              </a:ext>
            </a:extLst>
          </p:cNvPr>
          <p:cNvCxnSpPr>
            <a:cxnSpLocks/>
          </p:cNvCxnSpPr>
          <p:nvPr userDrawn="1"/>
        </p:nvCxnSpPr>
        <p:spPr>
          <a:xfrm>
            <a:off x="6192200" y="3124983"/>
            <a:ext cx="2520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B5972E1-EF4A-4234-99B1-AF32BAA9EA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850" y="3161758"/>
            <a:ext cx="2519363" cy="700256"/>
          </a:xfrm>
        </p:spPr>
        <p:txBody>
          <a:bodyPr/>
          <a:lstStyle>
            <a:lvl1pPr marL="216000" indent="-216000"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15935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1859" userDrawn="1">
          <p15:clr>
            <a:srgbClr val="FBAE40"/>
          </p15:clr>
        </p15:guide>
        <p15:guide id="8" pos="3674" userDrawn="1">
          <p15:clr>
            <a:srgbClr val="FBAE40"/>
          </p15:clr>
        </p15:guide>
        <p15:guide id="9" pos="3901" userDrawn="1">
          <p15:clr>
            <a:srgbClr val="FBAE40"/>
          </p15:clr>
        </p15:guide>
        <p15:guide id="10" pos="208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slide (Light)"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id="{F4CF05EA-F898-4007-AD46-0661D2E50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84922"/>
            <a:ext cx="4860925" cy="571512"/>
          </a:xfrm>
        </p:spPr>
        <p:txBody>
          <a:bodyPr/>
          <a:lstStyle>
            <a:lvl1pPr>
              <a:lnSpc>
                <a:spcPct val="100000"/>
              </a:lnSpc>
              <a:defRPr sz="3400" b="1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Slidedeck</a:t>
            </a:r>
            <a:r>
              <a:rPr lang="en-US" dirty="0"/>
              <a:t> title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F9DB4-9D8E-427B-99DD-E998B980D507}"/>
              </a:ext>
            </a:extLst>
          </p:cNvPr>
          <p:cNvCxnSpPr>
            <a:cxnSpLocks/>
          </p:cNvCxnSpPr>
          <p:nvPr userDrawn="1"/>
        </p:nvCxnSpPr>
        <p:spPr>
          <a:xfrm>
            <a:off x="431800" y="2184922"/>
            <a:ext cx="48609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3458B68-B602-4B1E-8CDB-6CDDA6530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16704"/>
            <a:ext cx="2174240" cy="953238"/>
          </a:xfrm>
          <a:prstGeom prst="rect">
            <a:avLst/>
          </a:prstGeom>
        </p:spPr>
      </p:pic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7E58FB9-FEF2-4FAA-AB76-18AB01605D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799" y="3720363"/>
            <a:ext cx="4860925" cy="454025"/>
          </a:xfrm>
        </p:spPr>
        <p:txBody>
          <a:bodyPr/>
          <a:lstStyle>
            <a:lvl1pPr marL="0" indent="0">
              <a:buNone/>
              <a:defRPr sz="2800" b="0"/>
            </a:lvl1pPr>
          </a:lstStyle>
          <a:p>
            <a:pPr lvl="0"/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2ED003A6-3449-45F9-94DE-1B07E04CD7D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47790" y="1"/>
            <a:ext cx="2797795" cy="3564834"/>
          </a:xfrm>
          <a:custGeom>
            <a:avLst/>
            <a:gdLst>
              <a:gd name="connsiteX0" fmla="*/ 0 w 3816350"/>
              <a:gd name="connsiteY0" fmla="*/ 0 h 3240087"/>
              <a:gd name="connsiteX1" fmla="*/ 3816350 w 3816350"/>
              <a:gd name="connsiteY1" fmla="*/ 0 h 3240087"/>
              <a:gd name="connsiteX2" fmla="*/ 3816350 w 3816350"/>
              <a:gd name="connsiteY2" fmla="*/ 3240087 h 3240087"/>
              <a:gd name="connsiteX3" fmla="*/ 0 w 3816350"/>
              <a:gd name="connsiteY3" fmla="*/ 3240087 h 3240087"/>
              <a:gd name="connsiteX4" fmla="*/ 0 w 3816350"/>
              <a:gd name="connsiteY4" fmla="*/ 0 h 3240087"/>
              <a:gd name="connsiteX0" fmla="*/ 685800 w 3816350"/>
              <a:gd name="connsiteY0" fmla="*/ 0 h 3240087"/>
              <a:gd name="connsiteX1" fmla="*/ 3816350 w 3816350"/>
              <a:gd name="connsiteY1" fmla="*/ 0 h 3240087"/>
              <a:gd name="connsiteX2" fmla="*/ 3816350 w 3816350"/>
              <a:gd name="connsiteY2" fmla="*/ 3240087 h 3240087"/>
              <a:gd name="connsiteX3" fmla="*/ 0 w 3816350"/>
              <a:gd name="connsiteY3" fmla="*/ 3240087 h 3240087"/>
              <a:gd name="connsiteX4" fmla="*/ 685800 w 3816350"/>
              <a:gd name="connsiteY4" fmla="*/ 0 h 3240087"/>
              <a:gd name="connsiteX0" fmla="*/ 1892300 w 3816350"/>
              <a:gd name="connsiteY0" fmla="*/ 0 h 3240087"/>
              <a:gd name="connsiteX1" fmla="*/ 3816350 w 3816350"/>
              <a:gd name="connsiteY1" fmla="*/ 0 h 3240087"/>
              <a:gd name="connsiteX2" fmla="*/ 3816350 w 3816350"/>
              <a:gd name="connsiteY2" fmla="*/ 3240087 h 3240087"/>
              <a:gd name="connsiteX3" fmla="*/ 0 w 3816350"/>
              <a:gd name="connsiteY3" fmla="*/ 3240087 h 3240087"/>
              <a:gd name="connsiteX4" fmla="*/ 1892300 w 3816350"/>
              <a:gd name="connsiteY4" fmla="*/ 0 h 3240087"/>
              <a:gd name="connsiteX0" fmla="*/ 1206500 w 3130550"/>
              <a:gd name="connsiteY0" fmla="*/ 0 h 3240087"/>
              <a:gd name="connsiteX1" fmla="*/ 3130550 w 3130550"/>
              <a:gd name="connsiteY1" fmla="*/ 0 h 3240087"/>
              <a:gd name="connsiteX2" fmla="*/ 3130550 w 3130550"/>
              <a:gd name="connsiteY2" fmla="*/ 3240087 h 3240087"/>
              <a:gd name="connsiteX3" fmla="*/ 0 w 3130550"/>
              <a:gd name="connsiteY3" fmla="*/ 1754187 h 3240087"/>
              <a:gd name="connsiteX4" fmla="*/ 1206500 w 3130550"/>
              <a:gd name="connsiteY4" fmla="*/ 0 h 3240087"/>
              <a:gd name="connsiteX0" fmla="*/ 1822450 w 3746500"/>
              <a:gd name="connsiteY0" fmla="*/ 0 h 3240087"/>
              <a:gd name="connsiteX1" fmla="*/ 3746500 w 3746500"/>
              <a:gd name="connsiteY1" fmla="*/ 0 h 3240087"/>
              <a:gd name="connsiteX2" fmla="*/ 3746500 w 3746500"/>
              <a:gd name="connsiteY2" fmla="*/ 3240087 h 3240087"/>
              <a:gd name="connsiteX3" fmla="*/ 0 w 3746500"/>
              <a:gd name="connsiteY3" fmla="*/ 2154237 h 3240087"/>
              <a:gd name="connsiteX4" fmla="*/ 1822450 w 3746500"/>
              <a:gd name="connsiteY4" fmla="*/ 0 h 3240087"/>
              <a:gd name="connsiteX0" fmla="*/ 1822450 w 3752850"/>
              <a:gd name="connsiteY0" fmla="*/ 0 h 4097337"/>
              <a:gd name="connsiteX1" fmla="*/ 3746500 w 3752850"/>
              <a:gd name="connsiteY1" fmla="*/ 0 h 4097337"/>
              <a:gd name="connsiteX2" fmla="*/ 3752850 w 3752850"/>
              <a:gd name="connsiteY2" fmla="*/ 4097337 h 4097337"/>
              <a:gd name="connsiteX3" fmla="*/ 0 w 3752850"/>
              <a:gd name="connsiteY3" fmla="*/ 2154237 h 4097337"/>
              <a:gd name="connsiteX4" fmla="*/ 1822450 w 3752850"/>
              <a:gd name="connsiteY4" fmla="*/ 0 h 4097337"/>
              <a:gd name="connsiteX0" fmla="*/ 1682750 w 3613150"/>
              <a:gd name="connsiteY0" fmla="*/ 0 h 4097337"/>
              <a:gd name="connsiteX1" fmla="*/ 3606800 w 3613150"/>
              <a:gd name="connsiteY1" fmla="*/ 0 h 4097337"/>
              <a:gd name="connsiteX2" fmla="*/ 3613150 w 3613150"/>
              <a:gd name="connsiteY2" fmla="*/ 4097337 h 4097337"/>
              <a:gd name="connsiteX3" fmla="*/ 0 w 3613150"/>
              <a:gd name="connsiteY3" fmla="*/ 2014537 h 4097337"/>
              <a:gd name="connsiteX4" fmla="*/ 1682750 w 3613150"/>
              <a:gd name="connsiteY4" fmla="*/ 0 h 4097337"/>
              <a:gd name="connsiteX0" fmla="*/ 1682750 w 3613150"/>
              <a:gd name="connsiteY0" fmla="*/ 0 h 4573587"/>
              <a:gd name="connsiteX1" fmla="*/ 3606800 w 3613150"/>
              <a:gd name="connsiteY1" fmla="*/ 0 h 4573587"/>
              <a:gd name="connsiteX2" fmla="*/ 3613150 w 3613150"/>
              <a:gd name="connsiteY2" fmla="*/ 4573587 h 4573587"/>
              <a:gd name="connsiteX3" fmla="*/ 0 w 3613150"/>
              <a:gd name="connsiteY3" fmla="*/ 2014537 h 4573587"/>
              <a:gd name="connsiteX4" fmla="*/ 1682750 w 3613150"/>
              <a:gd name="connsiteY4" fmla="*/ 0 h 4573587"/>
              <a:gd name="connsiteX0" fmla="*/ 1682750 w 3610769"/>
              <a:gd name="connsiteY0" fmla="*/ 0 h 4573587"/>
              <a:gd name="connsiteX1" fmla="*/ 3606800 w 3610769"/>
              <a:gd name="connsiteY1" fmla="*/ 0 h 4573587"/>
              <a:gd name="connsiteX2" fmla="*/ 3610769 w 3610769"/>
              <a:gd name="connsiteY2" fmla="*/ 4573587 h 4573587"/>
              <a:gd name="connsiteX3" fmla="*/ 0 w 3610769"/>
              <a:gd name="connsiteY3" fmla="*/ 2014537 h 4573587"/>
              <a:gd name="connsiteX4" fmla="*/ 1682750 w 3610769"/>
              <a:gd name="connsiteY4" fmla="*/ 0 h 4573587"/>
              <a:gd name="connsiteX0" fmla="*/ 1682750 w 3607332"/>
              <a:gd name="connsiteY0" fmla="*/ 0 h 4573587"/>
              <a:gd name="connsiteX1" fmla="*/ 3606800 w 3607332"/>
              <a:gd name="connsiteY1" fmla="*/ 0 h 4573587"/>
              <a:gd name="connsiteX2" fmla="*/ 3606007 w 3607332"/>
              <a:gd name="connsiteY2" fmla="*/ 4573587 h 4573587"/>
              <a:gd name="connsiteX3" fmla="*/ 0 w 3607332"/>
              <a:gd name="connsiteY3" fmla="*/ 2014537 h 4573587"/>
              <a:gd name="connsiteX4" fmla="*/ 1682750 w 3607332"/>
              <a:gd name="connsiteY4" fmla="*/ 0 h 4573587"/>
              <a:gd name="connsiteX0" fmla="*/ 1682750 w 3608388"/>
              <a:gd name="connsiteY0" fmla="*/ 0 h 4573587"/>
              <a:gd name="connsiteX1" fmla="*/ 3606800 w 3608388"/>
              <a:gd name="connsiteY1" fmla="*/ 0 h 4573587"/>
              <a:gd name="connsiteX2" fmla="*/ 3608388 w 3608388"/>
              <a:gd name="connsiteY2" fmla="*/ 4573587 h 4573587"/>
              <a:gd name="connsiteX3" fmla="*/ 0 w 3608388"/>
              <a:gd name="connsiteY3" fmla="*/ 2014537 h 4573587"/>
              <a:gd name="connsiteX4" fmla="*/ 1682750 w 3608388"/>
              <a:gd name="connsiteY4" fmla="*/ 0 h 457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388" h="4573587">
                <a:moveTo>
                  <a:pt x="1682750" y="0"/>
                </a:moveTo>
                <a:lnTo>
                  <a:pt x="3606800" y="0"/>
                </a:lnTo>
                <a:cubicBezTo>
                  <a:pt x="3608917" y="1365779"/>
                  <a:pt x="3606271" y="3207808"/>
                  <a:pt x="3608388" y="4573587"/>
                </a:cubicBezTo>
                <a:lnTo>
                  <a:pt x="0" y="2014537"/>
                </a:lnTo>
                <a:lnTo>
                  <a:pt x="1682750" y="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3pPr marL="180975" indent="0">
              <a:buNone/>
              <a:defRPr/>
            </a:lvl3pPr>
            <a:lvl4pPr marL="612775" indent="0">
              <a:buNone/>
              <a:defRPr/>
            </a:lvl4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icon to insert picture. Don’t change slide background colour on this layout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8583E7-F085-412F-B4BC-63B4B47298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92" y="4147185"/>
            <a:ext cx="2364408" cy="58515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73FD1D2-09B5-4E02-BA67-7185D5FF58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35713" y="3411417"/>
            <a:ext cx="1046162" cy="520601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partner logo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27F3153-CAF8-4ECD-91DB-5B7E64B9EA3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038" y="3408091"/>
            <a:ext cx="1046162" cy="520601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partner logo</a:t>
            </a:r>
          </a:p>
        </p:txBody>
      </p:sp>
    </p:spTree>
    <p:extLst>
      <p:ext uri="{BB962C8B-B14F-4D97-AF65-F5344CB8AC3E}">
        <p14:creationId xmlns:p14="http://schemas.microsoft.com/office/powerpoint/2010/main" val="1940385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333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 (Ligh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9863077-8CC3-4BBF-B430-3855EC0D66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11525" y="3160713"/>
            <a:ext cx="2520950" cy="701302"/>
          </a:xfrm>
        </p:spPr>
        <p:txBody>
          <a:bodyPr/>
          <a:lstStyle>
            <a:lvl1pPr marL="288000" indent="-288000">
              <a:spcAft>
                <a:spcPts val="500"/>
              </a:spcAft>
              <a:buFontTx/>
              <a:buChar char="–"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A455E2B-2D9B-44D5-AF1B-E5C2833F6E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2200" y="3160713"/>
            <a:ext cx="2520950" cy="701301"/>
          </a:xfrm>
        </p:spPr>
        <p:txBody>
          <a:bodyPr/>
          <a:lstStyle>
            <a:lvl1pPr marL="288000" indent="-288000">
              <a:spcAft>
                <a:spcPts val="500"/>
              </a:spcAft>
              <a:buFontTx/>
              <a:buChar char="–"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5" name="Title 7">
            <a:extLst>
              <a:ext uri="{FF2B5EF4-FFF2-40B4-BE49-F238E27FC236}">
                <a16:creationId xmlns:a16="http://schemas.microsoft.com/office/drawing/2014/main" id="{40A893CA-5C26-4EC6-BAD0-71AE64858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3160713"/>
            <a:ext cx="2520000" cy="701304"/>
          </a:xfrm>
        </p:spPr>
        <p:txBody>
          <a:bodyPr/>
          <a:lstStyle>
            <a:lvl1pPr marL="288000" indent="-288000">
              <a:lnSpc>
                <a:spcPct val="100000"/>
              </a:lnSpc>
              <a:spcAft>
                <a:spcPts val="500"/>
              </a:spcAft>
              <a:buFontTx/>
              <a:buChar char="–"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471527B-53ED-44E4-B84A-A9BF95EDB671}"/>
              </a:ext>
            </a:extLst>
          </p:cNvPr>
          <p:cNvCxnSpPr>
            <a:cxnSpLocks/>
          </p:cNvCxnSpPr>
          <p:nvPr userDrawn="1"/>
        </p:nvCxnSpPr>
        <p:spPr>
          <a:xfrm>
            <a:off x="431800" y="3132603"/>
            <a:ext cx="252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BB69E7F7-A753-4EE6-A6F6-2E1E773084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800" y="1254440"/>
            <a:ext cx="2520000" cy="169200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756934B-E4E0-4141-9A7B-4932B5A304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12000" y="1254440"/>
            <a:ext cx="2520000" cy="169200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9E943CD3-34B8-45E5-AFBD-CA8813D4BE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2200" y="1254442"/>
            <a:ext cx="2520000" cy="1692000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56D04E-96CE-42C6-8797-23AC35DCD5B2}"/>
              </a:ext>
            </a:extLst>
          </p:cNvPr>
          <p:cNvCxnSpPr>
            <a:cxnSpLocks/>
          </p:cNvCxnSpPr>
          <p:nvPr userDrawn="1"/>
        </p:nvCxnSpPr>
        <p:spPr>
          <a:xfrm>
            <a:off x="3312000" y="3124983"/>
            <a:ext cx="252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F5CABF2-DF5C-477C-A26C-AC42B4516332}"/>
              </a:ext>
            </a:extLst>
          </p:cNvPr>
          <p:cNvCxnSpPr>
            <a:cxnSpLocks/>
          </p:cNvCxnSpPr>
          <p:nvPr userDrawn="1"/>
        </p:nvCxnSpPr>
        <p:spPr>
          <a:xfrm>
            <a:off x="6192200" y="3124983"/>
            <a:ext cx="252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589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1859" userDrawn="1">
          <p15:clr>
            <a:srgbClr val="FBAE40"/>
          </p15:clr>
        </p15:guide>
        <p15:guide id="7" pos="2086" userDrawn="1">
          <p15:clr>
            <a:srgbClr val="FBAE40"/>
          </p15:clr>
        </p15:guide>
        <p15:guide id="8" pos="3674" userDrawn="1">
          <p15:clr>
            <a:srgbClr val="FBAE40"/>
          </p15:clr>
        </p15:guide>
        <p15:guide id="9" pos="390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boxes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5299B8-75C7-4CEB-9D2A-D2DB0A44F4D4}"/>
              </a:ext>
            </a:extLst>
          </p:cNvPr>
          <p:cNvCxnSpPr>
            <a:cxnSpLocks/>
          </p:cNvCxnSpPr>
          <p:nvPr userDrawn="1"/>
        </p:nvCxnSpPr>
        <p:spPr>
          <a:xfrm>
            <a:off x="1079498" y="1606370"/>
            <a:ext cx="303458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0D6B7F-4D7A-4A69-8F7D-C94B97D75491}"/>
              </a:ext>
            </a:extLst>
          </p:cNvPr>
          <p:cNvCxnSpPr>
            <a:cxnSpLocks/>
          </p:cNvCxnSpPr>
          <p:nvPr userDrawn="1"/>
        </p:nvCxnSpPr>
        <p:spPr>
          <a:xfrm>
            <a:off x="5003801" y="1606370"/>
            <a:ext cx="30607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E9D6D81-F605-4611-878D-235C279E4A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498" y="1636850"/>
            <a:ext cx="3050407" cy="1362389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EC6CF01-8567-4E9F-AA45-61AA44F6B9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3800" y="1636849"/>
            <a:ext cx="3060700" cy="1362389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27973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2608">
          <p15:clr>
            <a:srgbClr val="FBAE40"/>
          </p15:clr>
        </p15:guide>
        <p15:guide id="7" pos="680">
          <p15:clr>
            <a:srgbClr val="FBAE40"/>
          </p15:clr>
        </p15:guide>
        <p15:guide id="8" pos="3152">
          <p15:clr>
            <a:srgbClr val="FBAE40"/>
          </p15:clr>
        </p15:guide>
        <p15:guide id="9" pos="50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boxes (Ligh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4C0798-3A00-4D85-AA21-D37CEDB1FA2D}"/>
              </a:ext>
            </a:extLst>
          </p:cNvPr>
          <p:cNvCxnSpPr>
            <a:cxnSpLocks/>
          </p:cNvCxnSpPr>
          <p:nvPr userDrawn="1"/>
        </p:nvCxnSpPr>
        <p:spPr>
          <a:xfrm>
            <a:off x="1079498" y="1606370"/>
            <a:ext cx="303458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CB00C7-989B-45C7-AA4C-E065DBEAFA1C}"/>
              </a:ext>
            </a:extLst>
          </p:cNvPr>
          <p:cNvCxnSpPr>
            <a:cxnSpLocks/>
          </p:cNvCxnSpPr>
          <p:nvPr userDrawn="1"/>
        </p:nvCxnSpPr>
        <p:spPr>
          <a:xfrm>
            <a:off x="5003801" y="1606370"/>
            <a:ext cx="30607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8DA490F-DDDB-45E4-BA8E-6EAC2B08F3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498" y="1636850"/>
            <a:ext cx="3050407" cy="1362389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98B511-DCBF-4838-9F07-F0BAEBE4EA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3800" y="1636849"/>
            <a:ext cx="3060700" cy="1362389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0336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2608">
          <p15:clr>
            <a:srgbClr val="FBAE40"/>
          </p15:clr>
        </p15:guide>
        <p15:guide id="7" pos="680">
          <p15:clr>
            <a:srgbClr val="FBAE40"/>
          </p15:clr>
        </p15:guide>
        <p15:guide id="8" pos="3152">
          <p15:clr>
            <a:srgbClr val="FBAE40"/>
          </p15:clr>
        </p15:guide>
        <p15:guide id="9" pos="50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oxes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EC9224A-09C5-42AB-BE72-2D01A39D18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10575" y="1539436"/>
            <a:ext cx="2520950" cy="701302"/>
          </a:xfrm>
        </p:spPr>
        <p:txBody>
          <a:bodyPr/>
          <a:lstStyle>
            <a:lvl1pPr marL="216000" indent="-216000">
              <a:spcAft>
                <a:spcPts val="500"/>
              </a:spcAft>
              <a:buFontTx/>
              <a:buChar char="–"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23FD6B0-E4D1-480A-8912-97C55DB2CF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1250" y="1539436"/>
            <a:ext cx="2520950" cy="701301"/>
          </a:xfrm>
        </p:spPr>
        <p:txBody>
          <a:bodyPr/>
          <a:lstStyle>
            <a:lvl1pPr marL="216000" indent="-216000">
              <a:spcAft>
                <a:spcPts val="500"/>
              </a:spcAft>
              <a:buFontTx/>
              <a:buChar char="–"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F9DB4-9D8E-427B-99DD-E998B980D507}"/>
              </a:ext>
            </a:extLst>
          </p:cNvPr>
          <p:cNvCxnSpPr>
            <a:cxnSpLocks/>
          </p:cNvCxnSpPr>
          <p:nvPr userDrawn="1"/>
        </p:nvCxnSpPr>
        <p:spPr>
          <a:xfrm>
            <a:off x="430850" y="1511326"/>
            <a:ext cx="251936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14B48A-5D76-4651-AC28-8612610BAC93}"/>
              </a:ext>
            </a:extLst>
          </p:cNvPr>
          <p:cNvCxnSpPr>
            <a:cxnSpLocks/>
          </p:cNvCxnSpPr>
          <p:nvPr userDrawn="1"/>
        </p:nvCxnSpPr>
        <p:spPr>
          <a:xfrm>
            <a:off x="3311050" y="1503706"/>
            <a:ext cx="2520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A2A627-4CB8-4EF2-85D8-B14D75F9C353}"/>
              </a:ext>
            </a:extLst>
          </p:cNvPr>
          <p:cNvCxnSpPr>
            <a:cxnSpLocks/>
          </p:cNvCxnSpPr>
          <p:nvPr userDrawn="1"/>
        </p:nvCxnSpPr>
        <p:spPr>
          <a:xfrm>
            <a:off x="6191250" y="1503706"/>
            <a:ext cx="2520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B5972E1-EF4A-4234-99B1-AF32BAA9EA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900" y="1540481"/>
            <a:ext cx="2519363" cy="700256"/>
          </a:xfrm>
        </p:spPr>
        <p:txBody>
          <a:bodyPr/>
          <a:lstStyle>
            <a:lvl1pPr marL="216000" indent="-216000"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2459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1859">
          <p15:clr>
            <a:srgbClr val="FBAE40"/>
          </p15:clr>
        </p15:guide>
        <p15:guide id="8" pos="3674">
          <p15:clr>
            <a:srgbClr val="FBAE40"/>
          </p15:clr>
        </p15:guide>
        <p15:guide id="9" pos="3901">
          <p15:clr>
            <a:srgbClr val="FBAE40"/>
          </p15:clr>
        </p15:guide>
        <p15:guide id="10" pos="208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oxes (Ligh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9026A22-B87C-46F8-B2F4-6A0F11F9AF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10575" y="1539436"/>
            <a:ext cx="2520950" cy="701302"/>
          </a:xfrm>
        </p:spPr>
        <p:txBody>
          <a:bodyPr/>
          <a:lstStyle>
            <a:lvl1pPr marL="216000" indent="-216000">
              <a:spcAft>
                <a:spcPts val="500"/>
              </a:spcAft>
              <a:buFontTx/>
              <a:buChar char="–"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911C50-0DDD-4A01-9B6D-DC79062CAB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1250" y="1539436"/>
            <a:ext cx="2520950" cy="701301"/>
          </a:xfrm>
        </p:spPr>
        <p:txBody>
          <a:bodyPr/>
          <a:lstStyle>
            <a:lvl1pPr marL="216000" indent="-216000">
              <a:spcAft>
                <a:spcPts val="500"/>
              </a:spcAft>
              <a:buFontTx/>
              <a:buChar char="–"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FD4059-1CEA-431F-9737-E09AE1FE1EB5}"/>
              </a:ext>
            </a:extLst>
          </p:cNvPr>
          <p:cNvCxnSpPr>
            <a:cxnSpLocks/>
          </p:cNvCxnSpPr>
          <p:nvPr userDrawn="1"/>
        </p:nvCxnSpPr>
        <p:spPr>
          <a:xfrm>
            <a:off x="430850" y="1511326"/>
            <a:ext cx="251936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C88001-0B7A-4142-B613-954FB5D1A6C1}"/>
              </a:ext>
            </a:extLst>
          </p:cNvPr>
          <p:cNvCxnSpPr>
            <a:cxnSpLocks/>
          </p:cNvCxnSpPr>
          <p:nvPr userDrawn="1"/>
        </p:nvCxnSpPr>
        <p:spPr>
          <a:xfrm>
            <a:off x="3311050" y="1503706"/>
            <a:ext cx="252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A71E79-A98D-4A0F-8EA8-7B9B1469E422}"/>
              </a:ext>
            </a:extLst>
          </p:cNvPr>
          <p:cNvCxnSpPr>
            <a:cxnSpLocks/>
          </p:cNvCxnSpPr>
          <p:nvPr userDrawn="1"/>
        </p:nvCxnSpPr>
        <p:spPr>
          <a:xfrm>
            <a:off x="6191250" y="1503706"/>
            <a:ext cx="252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94767EF-D844-43F5-980B-C5081407A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900" y="1540481"/>
            <a:ext cx="2519363" cy="700256"/>
          </a:xfrm>
        </p:spPr>
        <p:txBody>
          <a:bodyPr/>
          <a:lstStyle>
            <a:lvl1pPr marL="216000" indent="-216000"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20719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1859">
          <p15:clr>
            <a:srgbClr val="FBAE40"/>
          </p15:clr>
        </p15:guide>
        <p15:guide id="7" pos="2086">
          <p15:clr>
            <a:srgbClr val="FBAE40"/>
          </p15:clr>
        </p15:guide>
        <p15:guide id="8" pos="3674">
          <p15:clr>
            <a:srgbClr val="FBAE40"/>
          </p15:clr>
        </p15:guide>
        <p15:guide id="9" pos="390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mages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id="{F4CF05EA-F898-4007-AD46-0661D2E50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4710" y="2029070"/>
            <a:ext cx="2299138" cy="31978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500"/>
              </a:spcAft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F9DB4-9D8E-427B-99DD-E998B980D507}"/>
              </a:ext>
            </a:extLst>
          </p:cNvPr>
          <p:cNvCxnSpPr>
            <a:cxnSpLocks/>
          </p:cNvCxnSpPr>
          <p:nvPr userDrawn="1"/>
        </p:nvCxnSpPr>
        <p:spPr>
          <a:xfrm>
            <a:off x="1834711" y="2029084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42433C-D1E5-434C-A331-94DFD8E56D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4712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DAFBE0-E4BE-49CE-B6AE-E13838084BB3}"/>
              </a:ext>
            </a:extLst>
          </p:cNvPr>
          <p:cNvCxnSpPr>
            <a:cxnSpLocks/>
          </p:cNvCxnSpPr>
          <p:nvPr userDrawn="1"/>
        </p:nvCxnSpPr>
        <p:spPr>
          <a:xfrm>
            <a:off x="1834709" y="4203361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C0EA1AD3-FB09-47F8-BB9C-4F38BB33C2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34710" y="2585440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48226E-5BD0-47BC-A2CE-6028EB18DC46}"/>
              </a:ext>
            </a:extLst>
          </p:cNvPr>
          <p:cNvCxnSpPr>
            <a:cxnSpLocks/>
          </p:cNvCxnSpPr>
          <p:nvPr userDrawn="1"/>
        </p:nvCxnSpPr>
        <p:spPr>
          <a:xfrm>
            <a:off x="5010149" y="2029084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5F72582F-7373-4398-BCD6-DF8E97287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10150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CEB59B0-E923-4D9F-8187-603AD6A3E427}"/>
              </a:ext>
            </a:extLst>
          </p:cNvPr>
          <p:cNvCxnSpPr>
            <a:cxnSpLocks/>
          </p:cNvCxnSpPr>
          <p:nvPr userDrawn="1"/>
        </p:nvCxnSpPr>
        <p:spPr>
          <a:xfrm>
            <a:off x="5010147" y="4203361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1E76E5CD-B03D-469E-8ED5-430B557826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148" y="2585440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5DE99255-44CA-441C-BB41-85736567E2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0147" y="2029071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A523708E-9964-4FCA-9B54-EE04DBF6E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4709" y="4203347"/>
            <a:ext cx="2299138" cy="322707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A5DC7855-36C4-4F12-B064-148DB3EC7C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0147" y="4203347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23412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2608" userDrawn="1">
          <p15:clr>
            <a:srgbClr val="FBAE40"/>
          </p15:clr>
        </p15:guide>
        <p15:guide id="7" orient="horz" pos="1620" userDrawn="1">
          <p15:clr>
            <a:srgbClr val="FBAE40"/>
          </p15:clr>
        </p15:guide>
        <p15:guide id="8" pos="3152" userDrawn="1">
          <p15:clr>
            <a:srgbClr val="FBAE40"/>
          </p15:clr>
        </p15:guide>
        <p15:guide id="9" pos="1156" userDrawn="1">
          <p15:clr>
            <a:srgbClr val="FBAE40"/>
          </p15:clr>
        </p15:guide>
        <p15:guide id="10" pos="460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mages (Ligh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id="{F4CF05EA-F898-4007-AD46-0661D2E50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1062" y="2029070"/>
            <a:ext cx="2299138" cy="31978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500"/>
              </a:spcAft>
              <a:buFontTx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F9DB4-9D8E-427B-99DD-E998B980D507}"/>
              </a:ext>
            </a:extLst>
          </p:cNvPr>
          <p:cNvCxnSpPr>
            <a:cxnSpLocks/>
          </p:cNvCxnSpPr>
          <p:nvPr userDrawn="1"/>
        </p:nvCxnSpPr>
        <p:spPr>
          <a:xfrm>
            <a:off x="1841063" y="2029084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42433C-D1E5-434C-A331-94DFD8E56D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4712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DAFBE0-E4BE-49CE-B6AE-E13838084BB3}"/>
              </a:ext>
            </a:extLst>
          </p:cNvPr>
          <p:cNvCxnSpPr>
            <a:cxnSpLocks/>
          </p:cNvCxnSpPr>
          <p:nvPr userDrawn="1"/>
        </p:nvCxnSpPr>
        <p:spPr>
          <a:xfrm>
            <a:off x="1841062" y="4194254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C0EA1AD3-FB09-47F8-BB9C-4F38BB33C2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1062" y="2576334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48226E-5BD0-47BC-A2CE-6028EB18DC46}"/>
              </a:ext>
            </a:extLst>
          </p:cNvPr>
          <p:cNvCxnSpPr>
            <a:cxnSpLocks/>
          </p:cNvCxnSpPr>
          <p:nvPr userDrawn="1"/>
        </p:nvCxnSpPr>
        <p:spPr>
          <a:xfrm>
            <a:off x="5010149" y="2029084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5F72582F-7373-4398-BCD6-DF8E97287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10150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CEB59B0-E923-4D9F-8187-603AD6A3E427}"/>
              </a:ext>
            </a:extLst>
          </p:cNvPr>
          <p:cNvCxnSpPr>
            <a:cxnSpLocks/>
          </p:cNvCxnSpPr>
          <p:nvPr userDrawn="1"/>
        </p:nvCxnSpPr>
        <p:spPr>
          <a:xfrm>
            <a:off x="5010150" y="4194254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1E76E5CD-B03D-469E-8ED5-430B557826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150" y="2576334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5DE99255-44CA-441C-BB41-85736567E2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0147" y="2029071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A523708E-9964-4FCA-9B54-EE04DBF6E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41062" y="4194240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A5DC7855-36C4-4F12-B064-148DB3EC7C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0150" y="4194240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62381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1156" userDrawn="1">
          <p15:clr>
            <a:srgbClr val="FBAE40"/>
          </p15:clr>
        </p15:guide>
        <p15:guide id="7" orient="horz" pos="1620" userDrawn="1">
          <p15:clr>
            <a:srgbClr val="FBAE40"/>
          </p15:clr>
        </p15:guide>
        <p15:guide id="8" pos="2608" userDrawn="1">
          <p15:clr>
            <a:srgbClr val="FBAE40"/>
          </p15:clr>
        </p15:guide>
        <p15:guide id="9" pos="3152" userDrawn="1">
          <p15:clr>
            <a:srgbClr val="FBAE40"/>
          </p15:clr>
        </p15:guide>
        <p15:guide id="10" pos="460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 (Dark) (Al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id="{F4CF05EA-F898-4007-AD46-0661D2E50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4710" y="2029070"/>
            <a:ext cx="2299138" cy="31978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500"/>
              </a:spcAft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F9DB4-9D8E-427B-99DD-E998B980D507}"/>
              </a:ext>
            </a:extLst>
          </p:cNvPr>
          <p:cNvCxnSpPr>
            <a:cxnSpLocks/>
          </p:cNvCxnSpPr>
          <p:nvPr userDrawn="1"/>
        </p:nvCxnSpPr>
        <p:spPr>
          <a:xfrm>
            <a:off x="1834711" y="2029084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42433C-D1E5-434C-A331-94DFD8E56D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4712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DAFBE0-E4BE-49CE-B6AE-E13838084BB3}"/>
              </a:ext>
            </a:extLst>
          </p:cNvPr>
          <p:cNvCxnSpPr>
            <a:cxnSpLocks/>
          </p:cNvCxnSpPr>
          <p:nvPr userDrawn="1"/>
        </p:nvCxnSpPr>
        <p:spPr>
          <a:xfrm>
            <a:off x="1834709" y="4203361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C0EA1AD3-FB09-47F8-BB9C-4F38BB33C2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34710" y="2585440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48226E-5BD0-47BC-A2CE-6028EB18DC46}"/>
              </a:ext>
            </a:extLst>
          </p:cNvPr>
          <p:cNvCxnSpPr>
            <a:cxnSpLocks/>
          </p:cNvCxnSpPr>
          <p:nvPr userDrawn="1"/>
        </p:nvCxnSpPr>
        <p:spPr>
          <a:xfrm>
            <a:off x="5010149" y="2029084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5F72582F-7373-4398-BCD6-DF8E97287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10150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5DE99255-44CA-441C-BB41-85736567E2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0147" y="2029071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A523708E-9964-4FCA-9B54-EE04DBF6E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4709" y="4203347"/>
            <a:ext cx="2299138" cy="322707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97341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2608">
          <p15:clr>
            <a:srgbClr val="FBAE40"/>
          </p15:clr>
        </p15:guide>
        <p15:guide id="7" orient="horz" pos="1620">
          <p15:clr>
            <a:srgbClr val="FBAE40"/>
          </p15:clr>
        </p15:guide>
        <p15:guide id="8" pos="3152">
          <p15:clr>
            <a:srgbClr val="FBAE40"/>
          </p15:clr>
        </p15:guide>
        <p15:guide id="9" pos="1156">
          <p15:clr>
            <a:srgbClr val="FBAE40"/>
          </p15:clr>
        </p15:guide>
        <p15:guide id="10" pos="460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 (Light) (Al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id="{F4CF05EA-F898-4007-AD46-0661D2E50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1062" y="2029070"/>
            <a:ext cx="2299138" cy="31978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500"/>
              </a:spcAft>
              <a:buFontTx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F9DB4-9D8E-427B-99DD-E998B980D507}"/>
              </a:ext>
            </a:extLst>
          </p:cNvPr>
          <p:cNvCxnSpPr>
            <a:cxnSpLocks/>
          </p:cNvCxnSpPr>
          <p:nvPr userDrawn="1"/>
        </p:nvCxnSpPr>
        <p:spPr>
          <a:xfrm>
            <a:off x="1841063" y="2029084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42433C-D1E5-434C-A331-94DFD8E56D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4712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DAFBE0-E4BE-49CE-B6AE-E13838084BB3}"/>
              </a:ext>
            </a:extLst>
          </p:cNvPr>
          <p:cNvCxnSpPr>
            <a:cxnSpLocks/>
          </p:cNvCxnSpPr>
          <p:nvPr userDrawn="1"/>
        </p:nvCxnSpPr>
        <p:spPr>
          <a:xfrm>
            <a:off x="1841062" y="4194254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C0EA1AD3-FB09-47F8-BB9C-4F38BB33C2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1062" y="2576334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48226E-5BD0-47BC-A2CE-6028EB18DC46}"/>
              </a:ext>
            </a:extLst>
          </p:cNvPr>
          <p:cNvCxnSpPr>
            <a:cxnSpLocks/>
          </p:cNvCxnSpPr>
          <p:nvPr userDrawn="1"/>
        </p:nvCxnSpPr>
        <p:spPr>
          <a:xfrm>
            <a:off x="5010149" y="2029084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5F72582F-7373-4398-BCD6-DF8E97287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10150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5DE99255-44CA-441C-BB41-85736567E2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0147" y="2029071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A523708E-9964-4FCA-9B54-EE04DBF6E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41062" y="4194240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29239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1156">
          <p15:clr>
            <a:srgbClr val="FBAE40"/>
          </p15:clr>
        </p15:guide>
        <p15:guide id="7" orient="horz" pos="1620">
          <p15:clr>
            <a:srgbClr val="FBAE40"/>
          </p15:clr>
        </p15:guide>
        <p15:guide id="8" pos="2608">
          <p15:clr>
            <a:srgbClr val="FBAE40"/>
          </p15:clr>
        </p15:guide>
        <p15:guide id="9" pos="3152">
          <p15:clr>
            <a:srgbClr val="FBAE40"/>
          </p15:clr>
        </p15:guide>
        <p15:guide id="10" pos="460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images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id="{F4CF05EA-F898-4007-AD46-0661D2E50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2029070"/>
            <a:ext cx="2299138" cy="31978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500"/>
              </a:spcAft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F9DB4-9D8E-427B-99DD-E998B980D507}"/>
              </a:ext>
            </a:extLst>
          </p:cNvPr>
          <p:cNvCxnSpPr>
            <a:cxnSpLocks/>
          </p:cNvCxnSpPr>
          <p:nvPr userDrawn="1"/>
        </p:nvCxnSpPr>
        <p:spPr>
          <a:xfrm>
            <a:off x="431801" y="2029084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42433C-D1E5-434C-A331-94DFD8E56D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802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DAFBE0-E4BE-49CE-B6AE-E13838084BB3}"/>
              </a:ext>
            </a:extLst>
          </p:cNvPr>
          <p:cNvCxnSpPr>
            <a:cxnSpLocks/>
          </p:cNvCxnSpPr>
          <p:nvPr userDrawn="1"/>
        </p:nvCxnSpPr>
        <p:spPr>
          <a:xfrm>
            <a:off x="436125" y="4189671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C0EA1AD3-FB09-47F8-BB9C-4F38BB33C2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6125" y="2571750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48226E-5BD0-47BC-A2CE-6028EB18DC46}"/>
              </a:ext>
            </a:extLst>
          </p:cNvPr>
          <p:cNvCxnSpPr>
            <a:cxnSpLocks/>
          </p:cNvCxnSpPr>
          <p:nvPr userDrawn="1"/>
        </p:nvCxnSpPr>
        <p:spPr>
          <a:xfrm>
            <a:off x="6413064" y="2029084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5F72582F-7373-4398-BCD6-DF8E97287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3065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5DE99255-44CA-441C-BB41-85736567E2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3062" y="2029071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A523708E-9964-4FCA-9B54-EE04DBF6E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125" y="4189657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172800-1790-4DDC-B421-71C390A398BC}"/>
              </a:ext>
            </a:extLst>
          </p:cNvPr>
          <p:cNvCxnSpPr>
            <a:cxnSpLocks/>
          </p:cNvCxnSpPr>
          <p:nvPr userDrawn="1"/>
        </p:nvCxnSpPr>
        <p:spPr>
          <a:xfrm>
            <a:off x="3422428" y="2029084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3ACCC488-E951-4C81-B7B8-7BDAB396FB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22429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ECB912-D2D4-4451-97CA-8959BE18AE3F}"/>
              </a:ext>
            </a:extLst>
          </p:cNvPr>
          <p:cNvCxnSpPr>
            <a:cxnSpLocks/>
          </p:cNvCxnSpPr>
          <p:nvPr userDrawn="1"/>
        </p:nvCxnSpPr>
        <p:spPr>
          <a:xfrm>
            <a:off x="3429712" y="4189671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59268D9-83A6-43BE-857F-4A80A1AFF6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29712" y="2571750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052E2BF-E587-4DC9-85FF-50ABA8434D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22426" y="2029071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3DA4DDD4-B4BF-4187-8FEB-DA7785CA09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9712" y="4189657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4853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7" orient="horz" pos="2981" userDrawn="1">
          <p15:clr>
            <a:srgbClr val="FBAE40"/>
          </p15:clr>
        </p15:guide>
        <p15:guide id="8" pos="1723" userDrawn="1">
          <p15:clr>
            <a:srgbClr val="FBAE40"/>
          </p15:clr>
        </p15:guide>
        <p15:guide id="9" pos="2154" userDrawn="1">
          <p15:clr>
            <a:srgbClr val="FBAE40"/>
          </p15:clr>
        </p15:guide>
        <p15:guide id="10" pos="3606" userDrawn="1">
          <p15:clr>
            <a:srgbClr val="FBAE40"/>
          </p15:clr>
        </p15:guide>
        <p15:guide id="11" pos="403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knowledgements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23FD6B0-E4D1-480A-8912-97C55DB2CF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27933" y="3158668"/>
            <a:ext cx="1692000" cy="701301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6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42433C-D1E5-434C-A331-94DFD8E56D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1800" y="1375679"/>
            <a:ext cx="1692000" cy="169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person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8AD8BE2-39B8-493E-A60F-709B51DE32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27933" y="1375679"/>
            <a:ext cx="1692000" cy="169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person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6CEE51E-47DA-420E-A605-A66715C1C73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24066" y="1375679"/>
            <a:ext cx="1692000" cy="169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person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3DFB02D-3DF9-49E2-9A6D-B72407AD2A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20200" y="1375679"/>
            <a:ext cx="1692000" cy="169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person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AEE4AA6-C375-4A82-9820-15E9C81737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4066" y="3158668"/>
            <a:ext cx="1692000" cy="701301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6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E667011-FA77-499D-AD1E-64A45A637A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20200" y="3158668"/>
            <a:ext cx="1692000" cy="701301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6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name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27FD-C822-457E-ACFE-E489F48EBE31}"/>
              </a:ext>
            </a:extLst>
          </p:cNvPr>
          <p:cNvCxnSpPr>
            <a:cxnSpLocks/>
          </p:cNvCxnSpPr>
          <p:nvPr userDrawn="1"/>
        </p:nvCxnSpPr>
        <p:spPr>
          <a:xfrm>
            <a:off x="431800" y="411163"/>
            <a:ext cx="82804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D2E6AF4-EA63-4D13-92DA-87B88F006AB7}"/>
              </a:ext>
            </a:extLst>
          </p:cNvPr>
          <p:cNvSpPr txBox="1"/>
          <p:nvPr userDrawn="1"/>
        </p:nvSpPr>
        <p:spPr>
          <a:xfrm>
            <a:off x="431799" y="4372801"/>
            <a:ext cx="8280400" cy="35953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Funded by the UKRI Strategic Priorities Fund, EPSRC Grant EP/T001569/1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1496C9-07EA-4C72-8048-8D9C82A442BD}"/>
              </a:ext>
            </a:extLst>
          </p:cNvPr>
          <p:cNvCxnSpPr>
            <a:cxnSpLocks/>
          </p:cNvCxnSpPr>
          <p:nvPr userDrawn="1"/>
        </p:nvCxnSpPr>
        <p:spPr>
          <a:xfrm>
            <a:off x="431800" y="4459355"/>
            <a:ext cx="82804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54AE9F5-CE7E-4D48-924D-1461E10F30D5}"/>
              </a:ext>
            </a:extLst>
          </p:cNvPr>
          <p:cNvSpPr txBox="1"/>
          <p:nvPr userDrawn="1"/>
        </p:nvSpPr>
        <p:spPr>
          <a:xfrm>
            <a:off x="431800" y="411163"/>
            <a:ext cx="8280400" cy="6873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Acknowledgements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1135270-E52B-4662-8CF1-C78DAE3AA9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3154233"/>
            <a:ext cx="1692000" cy="701301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6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2204878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1655">
          <p15:clr>
            <a:srgbClr val="FBAE40"/>
          </p15:clr>
        </p15:guide>
        <p15:guide id="7" pos="1338">
          <p15:clr>
            <a:srgbClr val="FBAE40"/>
          </p15:clr>
        </p15:guide>
        <p15:guide id="8" pos="2721">
          <p15:clr>
            <a:srgbClr val="FBAE40"/>
          </p15:clr>
        </p15:guide>
        <p15:guide id="9" pos="3039">
          <p15:clr>
            <a:srgbClr val="FBAE40"/>
          </p15:clr>
        </p15:guide>
        <p15:guide id="10" pos="4105">
          <p15:clr>
            <a:srgbClr val="FBAE40"/>
          </p15:clr>
        </p15:guide>
        <p15:guide id="11" pos="442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images (Ligh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id="{F4CF05EA-F898-4007-AD46-0661D2E50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2029070"/>
            <a:ext cx="2299138" cy="31978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500"/>
              </a:spcAft>
              <a:buFontTx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F9DB4-9D8E-427B-99DD-E998B980D507}"/>
              </a:ext>
            </a:extLst>
          </p:cNvPr>
          <p:cNvCxnSpPr>
            <a:cxnSpLocks/>
          </p:cNvCxnSpPr>
          <p:nvPr userDrawn="1"/>
        </p:nvCxnSpPr>
        <p:spPr>
          <a:xfrm>
            <a:off x="431801" y="2029084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42433C-D1E5-434C-A331-94DFD8E56D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802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DAFBE0-E4BE-49CE-B6AE-E13838084BB3}"/>
              </a:ext>
            </a:extLst>
          </p:cNvPr>
          <p:cNvCxnSpPr>
            <a:cxnSpLocks/>
          </p:cNvCxnSpPr>
          <p:nvPr userDrawn="1"/>
        </p:nvCxnSpPr>
        <p:spPr>
          <a:xfrm>
            <a:off x="431799" y="4202205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C0EA1AD3-FB09-47F8-BB9C-4F38BB33C2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800" y="2584284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48226E-5BD0-47BC-A2CE-6028EB18DC46}"/>
              </a:ext>
            </a:extLst>
          </p:cNvPr>
          <p:cNvCxnSpPr>
            <a:cxnSpLocks/>
          </p:cNvCxnSpPr>
          <p:nvPr userDrawn="1"/>
        </p:nvCxnSpPr>
        <p:spPr>
          <a:xfrm>
            <a:off x="6413064" y="2029084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5F72582F-7373-4398-BCD6-DF8E97287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3065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5DE99255-44CA-441C-BB41-85736567E2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3062" y="2029071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A523708E-9964-4FCA-9B54-EE04DBF6E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799" y="4202191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172800-1790-4DDC-B421-71C390A398BC}"/>
              </a:ext>
            </a:extLst>
          </p:cNvPr>
          <p:cNvCxnSpPr>
            <a:cxnSpLocks/>
          </p:cNvCxnSpPr>
          <p:nvPr userDrawn="1"/>
        </p:nvCxnSpPr>
        <p:spPr>
          <a:xfrm>
            <a:off x="3422428" y="2029084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3ACCC488-E951-4C81-B7B8-7BDAB396FB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22429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ECB912-D2D4-4451-97CA-8959BE18AE3F}"/>
              </a:ext>
            </a:extLst>
          </p:cNvPr>
          <p:cNvCxnSpPr>
            <a:cxnSpLocks/>
          </p:cNvCxnSpPr>
          <p:nvPr userDrawn="1"/>
        </p:nvCxnSpPr>
        <p:spPr>
          <a:xfrm>
            <a:off x="3425386" y="4202205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59268D9-83A6-43BE-857F-4A80A1AFF6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25387" y="2584284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052E2BF-E587-4DC9-85FF-50ABA8434D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22426" y="2029071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3DA4DDD4-B4BF-4187-8FEB-DA7785CA09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5386" y="4202191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92106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1723" userDrawn="1">
          <p15:clr>
            <a:srgbClr val="FBAE40"/>
          </p15:clr>
        </p15:guide>
        <p15:guide id="7" orient="horz" pos="1620">
          <p15:clr>
            <a:srgbClr val="FBAE40"/>
          </p15:clr>
        </p15:guide>
        <p15:guide id="8" pos="2154" userDrawn="1">
          <p15:clr>
            <a:srgbClr val="FBAE40"/>
          </p15:clr>
        </p15:guide>
        <p15:guide id="9" pos="3606" userDrawn="1">
          <p15:clr>
            <a:srgbClr val="FBAE40"/>
          </p15:clr>
        </p15:guide>
        <p15:guide id="10" pos="4037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images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id="{F4CF05EA-F898-4007-AD46-0661D2E50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2029070"/>
            <a:ext cx="2299138" cy="31978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500"/>
              </a:spcAft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F9DB4-9D8E-427B-99DD-E998B980D507}"/>
              </a:ext>
            </a:extLst>
          </p:cNvPr>
          <p:cNvCxnSpPr>
            <a:cxnSpLocks/>
          </p:cNvCxnSpPr>
          <p:nvPr userDrawn="1"/>
        </p:nvCxnSpPr>
        <p:spPr>
          <a:xfrm>
            <a:off x="431801" y="2029084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42433C-D1E5-434C-A331-94DFD8E56D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802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DAFBE0-E4BE-49CE-B6AE-E13838084BB3}"/>
              </a:ext>
            </a:extLst>
          </p:cNvPr>
          <p:cNvCxnSpPr>
            <a:cxnSpLocks/>
          </p:cNvCxnSpPr>
          <p:nvPr userDrawn="1"/>
        </p:nvCxnSpPr>
        <p:spPr>
          <a:xfrm>
            <a:off x="431797" y="4189671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C0EA1AD3-FB09-47F8-BB9C-4F38BB33C2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798" y="2571750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48226E-5BD0-47BC-A2CE-6028EB18DC46}"/>
              </a:ext>
            </a:extLst>
          </p:cNvPr>
          <p:cNvCxnSpPr>
            <a:cxnSpLocks/>
          </p:cNvCxnSpPr>
          <p:nvPr userDrawn="1"/>
        </p:nvCxnSpPr>
        <p:spPr>
          <a:xfrm>
            <a:off x="6413064" y="2029084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5F72582F-7373-4398-BCD6-DF8E97287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3065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CEB59B0-E923-4D9F-8187-603AD6A3E427}"/>
              </a:ext>
            </a:extLst>
          </p:cNvPr>
          <p:cNvCxnSpPr>
            <a:cxnSpLocks/>
          </p:cNvCxnSpPr>
          <p:nvPr userDrawn="1"/>
        </p:nvCxnSpPr>
        <p:spPr>
          <a:xfrm>
            <a:off x="6413061" y="4189671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1E76E5CD-B03D-469E-8ED5-430B557826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062" y="2571750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5DE99255-44CA-441C-BB41-85736567E2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3062" y="2029071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A523708E-9964-4FCA-9B54-EE04DBF6E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797" y="4189657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A5DC7855-36C4-4F12-B064-148DB3EC7C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3061" y="4189657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172800-1790-4DDC-B421-71C390A398BC}"/>
              </a:ext>
            </a:extLst>
          </p:cNvPr>
          <p:cNvCxnSpPr>
            <a:cxnSpLocks/>
          </p:cNvCxnSpPr>
          <p:nvPr userDrawn="1"/>
        </p:nvCxnSpPr>
        <p:spPr>
          <a:xfrm>
            <a:off x="3422428" y="2029084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3ACCC488-E951-4C81-B7B8-7BDAB396FB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22429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ECB912-D2D4-4451-97CA-8959BE18AE3F}"/>
              </a:ext>
            </a:extLst>
          </p:cNvPr>
          <p:cNvCxnSpPr>
            <a:cxnSpLocks/>
          </p:cNvCxnSpPr>
          <p:nvPr userDrawn="1"/>
        </p:nvCxnSpPr>
        <p:spPr>
          <a:xfrm>
            <a:off x="3422425" y="4189671"/>
            <a:ext cx="2299138" cy="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59268D9-83A6-43BE-857F-4A80A1AFF6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22426" y="2571750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052E2BF-E587-4DC9-85FF-50ABA8434D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22426" y="2029071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3DA4DDD4-B4BF-4187-8FEB-DA7785CA09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2425" y="4189657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38544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3606" userDrawn="1">
          <p15:clr>
            <a:srgbClr val="FBAE40"/>
          </p15:clr>
        </p15:guide>
        <p15:guide id="7" orient="horz" pos="1620">
          <p15:clr>
            <a:srgbClr val="FBAE40"/>
          </p15:clr>
        </p15:guide>
        <p15:guide id="8" pos="1723" userDrawn="1">
          <p15:clr>
            <a:srgbClr val="FBAE40"/>
          </p15:clr>
        </p15:guide>
        <p15:guide id="9" pos="2154" userDrawn="1">
          <p15:clr>
            <a:srgbClr val="FBAE40"/>
          </p15:clr>
        </p15:guide>
        <p15:guide id="10" pos="4037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images (Ligh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id="{F4CF05EA-F898-4007-AD46-0661D2E50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2029070"/>
            <a:ext cx="2299138" cy="31978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500"/>
              </a:spcAft>
              <a:buFontTx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F9DB4-9D8E-427B-99DD-E998B980D507}"/>
              </a:ext>
            </a:extLst>
          </p:cNvPr>
          <p:cNvCxnSpPr>
            <a:cxnSpLocks/>
          </p:cNvCxnSpPr>
          <p:nvPr userDrawn="1"/>
        </p:nvCxnSpPr>
        <p:spPr>
          <a:xfrm>
            <a:off x="431801" y="2029084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42433C-D1E5-434C-A331-94DFD8E56D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802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DAFBE0-E4BE-49CE-B6AE-E13838084BB3}"/>
              </a:ext>
            </a:extLst>
          </p:cNvPr>
          <p:cNvCxnSpPr>
            <a:cxnSpLocks/>
          </p:cNvCxnSpPr>
          <p:nvPr userDrawn="1"/>
        </p:nvCxnSpPr>
        <p:spPr>
          <a:xfrm>
            <a:off x="436124" y="4203361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C0EA1AD3-FB09-47F8-BB9C-4F38BB33C2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6125" y="2585440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48226E-5BD0-47BC-A2CE-6028EB18DC46}"/>
              </a:ext>
            </a:extLst>
          </p:cNvPr>
          <p:cNvCxnSpPr>
            <a:cxnSpLocks/>
          </p:cNvCxnSpPr>
          <p:nvPr userDrawn="1"/>
        </p:nvCxnSpPr>
        <p:spPr>
          <a:xfrm>
            <a:off x="6413064" y="2029084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5F72582F-7373-4398-BCD6-DF8E97287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3065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CEB59B0-E923-4D9F-8187-603AD6A3E427}"/>
              </a:ext>
            </a:extLst>
          </p:cNvPr>
          <p:cNvCxnSpPr>
            <a:cxnSpLocks/>
          </p:cNvCxnSpPr>
          <p:nvPr userDrawn="1"/>
        </p:nvCxnSpPr>
        <p:spPr>
          <a:xfrm>
            <a:off x="6417388" y="4203361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1E76E5CD-B03D-469E-8ED5-430B557826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7389" y="2585440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5DE99255-44CA-441C-BB41-85736567E2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3062" y="2029071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A523708E-9964-4FCA-9B54-EE04DBF6E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124" y="4203347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A5DC7855-36C4-4F12-B064-148DB3EC7C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7388" y="4203347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172800-1790-4DDC-B421-71C390A398BC}"/>
              </a:ext>
            </a:extLst>
          </p:cNvPr>
          <p:cNvCxnSpPr>
            <a:cxnSpLocks/>
          </p:cNvCxnSpPr>
          <p:nvPr userDrawn="1"/>
        </p:nvCxnSpPr>
        <p:spPr>
          <a:xfrm>
            <a:off x="3422428" y="2029084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3ACCC488-E951-4C81-B7B8-7BDAB396FB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22429" y="411163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ECB912-D2D4-4451-97CA-8959BE18AE3F}"/>
              </a:ext>
            </a:extLst>
          </p:cNvPr>
          <p:cNvCxnSpPr>
            <a:cxnSpLocks/>
          </p:cNvCxnSpPr>
          <p:nvPr userDrawn="1"/>
        </p:nvCxnSpPr>
        <p:spPr>
          <a:xfrm>
            <a:off x="3426752" y="4203361"/>
            <a:ext cx="229913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59268D9-83A6-43BE-857F-4A80A1AFF6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26753" y="2585440"/>
            <a:ext cx="2299138" cy="1485084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052E2BF-E587-4DC9-85FF-50ABA8434D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22426" y="2029071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3DA4DDD4-B4BF-4187-8FEB-DA7785CA09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6752" y="4203347"/>
            <a:ext cx="2299138" cy="319786"/>
          </a:xfrm>
        </p:spPr>
        <p:txBody>
          <a:bodyPr/>
          <a:lstStyle>
            <a:lvl1pPr marL="0" indent="0"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96812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1723" userDrawn="1">
          <p15:clr>
            <a:srgbClr val="FBAE40"/>
          </p15:clr>
        </p15:guide>
        <p15:guide id="7" orient="horz" pos="1620">
          <p15:clr>
            <a:srgbClr val="FBAE40"/>
          </p15:clr>
        </p15:guide>
        <p15:guide id="8" pos="2154" userDrawn="1">
          <p15:clr>
            <a:srgbClr val="FBAE40"/>
          </p15:clr>
        </p15:guide>
        <p15:guide id="9" pos="3606" userDrawn="1">
          <p15:clr>
            <a:srgbClr val="FBAE40"/>
          </p15:clr>
        </p15:guide>
        <p15:guide id="10" pos="4037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, chart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75E0450-A966-4DE2-A878-B35B1C17081C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791077" y="682938"/>
            <a:ext cx="3921122" cy="366046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chart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26ACCD3-1FD3-493E-8616-B63E8A20F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682938"/>
            <a:ext cx="3921124" cy="3660460"/>
          </a:xfrm>
        </p:spPr>
        <p:txBody>
          <a:bodyPr/>
          <a:lstStyle>
            <a:lvl1pPr marL="288000" indent="-288000"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4 to 6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180869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2744" userDrawn="1">
          <p15:clr>
            <a:srgbClr val="FBAE40"/>
          </p15:clr>
        </p15:guide>
        <p15:guide id="7" pos="3016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, chart (Ligh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75E0450-A966-4DE2-A878-B35B1C17081C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791077" y="682939"/>
            <a:ext cx="3921122" cy="36604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to add chart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B92DF82-0651-4A19-A491-404FD49C15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682938"/>
            <a:ext cx="3921124" cy="3660460"/>
          </a:xfrm>
        </p:spPr>
        <p:txBody>
          <a:bodyPr/>
          <a:lstStyle>
            <a:lvl1pPr marL="288000" indent="-28800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4 to 6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105343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2744" userDrawn="1">
          <p15:clr>
            <a:srgbClr val="FBAE40"/>
          </p15:clr>
        </p15:guide>
        <p15:guide id="7" pos="3016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ople circles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42433C-D1E5-434C-A331-94DFD8E56D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1800" y="1565550"/>
            <a:ext cx="1692000" cy="169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person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8AD8BE2-39B8-493E-A60F-709B51DE32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27933" y="1565550"/>
            <a:ext cx="1692000" cy="169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person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6CEE51E-47DA-420E-A605-A66715C1C73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24066" y="1565550"/>
            <a:ext cx="1692000" cy="169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person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3DFB02D-3DF9-49E2-9A6D-B72407AD2A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20200" y="1565550"/>
            <a:ext cx="1692000" cy="169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person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27FD-C822-457E-ACFE-E489F48EBE31}"/>
              </a:ext>
            </a:extLst>
          </p:cNvPr>
          <p:cNvCxnSpPr>
            <a:cxnSpLocks/>
          </p:cNvCxnSpPr>
          <p:nvPr userDrawn="1"/>
        </p:nvCxnSpPr>
        <p:spPr>
          <a:xfrm>
            <a:off x="431800" y="428485"/>
            <a:ext cx="82804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D26AA44-1BC6-46D8-9879-903C5DA57F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800" y="411161"/>
            <a:ext cx="8280400" cy="701303"/>
          </a:xfrm>
        </p:spPr>
        <p:txBody>
          <a:bodyPr/>
          <a:lstStyle>
            <a:lvl1pPr marL="0" indent="0">
              <a:buNone/>
              <a:defRPr sz="34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People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B46A236-957D-4887-92B6-C3508EBA75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27933" y="3348539"/>
            <a:ext cx="1692000" cy="701301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6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BB2F8B0-CCF9-4D70-8E8C-5DB5EDD306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24066" y="3348539"/>
            <a:ext cx="1692000" cy="701301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6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5E3CB6D2-1B45-4D2F-8AFC-B6E91CA4C4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20200" y="3348539"/>
            <a:ext cx="1692000" cy="701301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6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559A9BBB-29D4-4E25-96F2-45FFB59BB4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1799" y="3344104"/>
            <a:ext cx="1692000" cy="701301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6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1934139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1655" userDrawn="1">
          <p15:clr>
            <a:srgbClr val="FBAE40"/>
          </p15:clr>
        </p15:guide>
        <p15:guide id="7" pos="1338" userDrawn="1">
          <p15:clr>
            <a:srgbClr val="FBAE40"/>
          </p15:clr>
        </p15:guide>
        <p15:guide id="8" pos="2721" userDrawn="1">
          <p15:clr>
            <a:srgbClr val="FBAE40"/>
          </p15:clr>
        </p15:guide>
        <p15:guide id="9" pos="3039" userDrawn="1">
          <p15:clr>
            <a:srgbClr val="FBAE40"/>
          </p15:clr>
        </p15:guide>
        <p15:guide id="10" pos="4105" userDrawn="1">
          <p15:clr>
            <a:srgbClr val="FBAE40"/>
          </p15:clr>
        </p15:guide>
        <p15:guide id="11" pos="4422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ople circles (Ligh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27FD-C822-457E-ACFE-E489F48EBE31}"/>
              </a:ext>
            </a:extLst>
          </p:cNvPr>
          <p:cNvCxnSpPr>
            <a:cxnSpLocks/>
          </p:cNvCxnSpPr>
          <p:nvPr userDrawn="1"/>
        </p:nvCxnSpPr>
        <p:spPr>
          <a:xfrm>
            <a:off x="431800" y="428485"/>
            <a:ext cx="8280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D26AA44-1BC6-46D8-9879-903C5DA57F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800" y="411163"/>
            <a:ext cx="8280400" cy="701301"/>
          </a:xfrm>
        </p:spPr>
        <p:txBody>
          <a:bodyPr/>
          <a:lstStyle>
            <a:lvl1pPr marL="0" indent="0">
              <a:buNone/>
              <a:defRPr sz="3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People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0A7FD4F-3D37-4D8B-A9B3-D5F373E2D7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1800" y="1565550"/>
            <a:ext cx="1692000" cy="169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person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05C377DA-F54D-4453-89EF-AEFF11E3EA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27933" y="1565550"/>
            <a:ext cx="1692000" cy="169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person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2A77FCAB-7CBA-41F2-B0EC-B501072A82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24066" y="1565550"/>
            <a:ext cx="1692000" cy="169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person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9B4D847-24A5-4D2D-99D1-6BDFA0F50E1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20200" y="1565550"/>
            <a:ext cx="1692000" cy="169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person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8317DC6-D786-44BE-BB0D-2E3ACEE086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27933" y="3348539"/>
            <a:ext cx="1692000" cy="701301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85E84A1-A3F9-4397-ACBE-343412EAB7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24066" y="3348539"/>
            <a:ext cx="1692000" cy="701301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2EB35B6-1653-4BA9-B107-4F31F5F00B7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20200" y="3348539"/>
            <a:ext cx="1692000" cy="701301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84A5278-D33F-4E87-A19A-20E0D80E2E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1799" y="3344104"/>
            <a:ext cx="1692000" cy="701301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1891434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1338" userDrawn="1">
          <p15:clr>
            <a:srgbClr val="FBAE40"/>
          </p15:clr>
        </p15:guide>
        <p15:guide id="7" pos="1655" userDrawn="1">
          <p15:clr>
            <a:srgbClr val="FBAE40"/>
          </p15:clr>
        </p15:guide>
        <p15:guide id="8" pos="2721" userDrawn="1">
          <p15:clr>
            <a:srgbClr val="FBAE40"/>
          </p15:clr>
        </p15:guide>
        <p15:guide id="9" pos="3039" userDrawn="1">
          <p15:clr>
            <a:srgbClr val="FBAE40"/>
          </p15:clr>
        </p15:guide>
        <p15:guide id="10" pos="4105" userDrawn="1">
          <p15:clr>
            <a:srgbClr val="FBAE40"/>
          </p15:clr>
        </p15:guide>
        <p15:guide id="11" pos="4422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, title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27FD-C822-457E-ACFE-E489F48EBE31}"/>
              </a:ext>
            </a:extLst>
          </p:cNvPr>
          <p:cNvCxnSpPr>
            <a:cxnSpLocks/>
          </p:cNvCxnSpPr>
          <p:nvPr userDrawn="1"/>
        </p:nvCxnSpPr>
        <p:spPr>
          <a:xfrm>
            <a:off x="431800" y="428485"/>
            <a:ext cx="82804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D26AA44-1BC6-46D8-9879-903C5DA57F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800" y="411163"/>
            <a:ext cx="8280400" cy="701301"/>
          </a:xfrm>
        </p:spPr>
        <p:txBody>
          <a:bodyPr/>
          <a:lstStyle>
            <a:lvl1pPr marL="0" indent="0">
              <a:buNone/>
              <a:defRPr sz="34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Slide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318D92-7125-4A8E-9F23-CCE84E4A66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447800"/>
            <a:ext cx="5645149" cy="2895598"/>
          </a:xfrm>
        </p:spPr>
        <p:txBody>
          <a:bodyPr/>
          <a:lstStyle>
            <a:lvl1pPr marL="288000" indent="-288000"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4 to 6 bullet points</a:t>
            </a:r>
          </a:p>
        </p:txBody>
      </p:sp>
    </p:spTree>
    <p:extLst>
      <p:ext uri="{BB962C8B-B14F-4D97-AF65-F5344CB8AC3E}">
        <p14:creationId xmlns:p14="http://schemas.microsoft.com/office/powerpoint/2010/main" val="386212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, title (Ligh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27FD-C822-457E-ACFE-E489F48EBE31}"/>
              </a:ext>
            </a:extLst>
          </p:cNvPr>
          <p:cNvCxnSpPr>
            <a:cxnSpLocks/>
          </p:cNvCxnSpPr>
          <p:nvPr userDrawn="1"/>
        </p:nvCxnSpPr>
        <p:spPr>
          <a:xfrm>
            <a:off x="431800" y="428485"/>
            <a:ext cx="8280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D26AA44-1BC6-46D8-9879-903C5DA57F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800" y="411163"/>
            <a:ext cx="8280400" cy="701301"/>
          </a:xfrm>
        </p:spPr>
        <p:txBody>
          <a:bodyPr/>
          <a:lstStyle>
            <a:lvl1pPr marL="0" indent="0">
              <a:buNone/>
              <a:defRPr sz="34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Slide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318D92-7125-4A8E-9F23-CCE84E4A66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447800"/>
            <a:ext cx="5645149" cy="2895598"/>
          </a:xfrm>
        </p:spPr>
        <p:txBody>
          <a:bodyPr/>
          <a:lstStyle>
            <a:lvl1pPr marL="288000" indent="-28800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4 to 6 bullet points</a:t>
            </a:r>
          </a:p>
        </p:txBody>
      </p:sp>
    </p:spTree>
    <p:extLst>
      <p:ext uri="{BB962C8B-B14F-4D97-AF65-F5344CB8AC3E}">
        <p14:creationId xmlns:p14="http://schemas.microsoft.com/office/powerpoint/2010/main" val="2058459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318D92-7125-4A8E-9F23-CCE84E4A66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411163"/>
            <a:ext cx="5645149" cy="2880000"/>
          </a:xfrm>
        </p:spPr>
        <p:txBody>
          <a:bodyPr/>
          <a:lstStyle>
            <a:lvl1pPr marL="288000" indent="-288000"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4 to 6 bullet points</a:t>
            </a:r>
          </a:p>
        </p:txBody>
      </p:sp>
    </p:spTree>
    <p:extLst>
      <p:ext uri="{BB962C8B-B14F-4D97-AF65-F5344CB8AC3E}">
        <p14:creationId xmlns:p14="http://schemas.microsoft.com/office/powerpoint/2010/main" val="49699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knowledgements (Ligh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23FD6B0-E4D1-480A-8912-97C55DB2CF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27933" y="3158668"/>
            <a:ext cx="1692000" cy="701301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42433C-D1E5-434C-A331-94DFD8E56D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1800" y="1375679"/>
            <a:ext cx="1692000" cy="169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person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8AD8BE2-39B8-493E-A60F-709B51DE32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27933" y="1375679"/>
            <a:ext cx="1692000" cy="169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person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6CEE51E-47DA-420E-A605-A66715C1C73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24066" y="1375679"/>
            <a:ext cx="1692000" cy="169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person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3DFB02D-3DF9-49E2-9A6D-B72407AD2A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20200" y="1375679"/>
            <a:ext cx="1692000" cy="169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person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AEE4AA6-C375-4A82-9820-15E9C81737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4066" y="3158668"/>
            <a:ext cx="1692000" cy="701301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E667011-FA77-499D-AD1E-64A45A637A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20200" y="3158668"/>
            <a:ext cx="1692000" cy="701301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name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27FD-C822-457E-ACFE-E489F48EBE31}"/>
              </a:ext>
            </a:extLst>
          </p:cNvPr>
          <p:cNvCxnSpPr>
            <a:cxnSpLocks/>
          </p:cNvCxnSpPr>
          <p:nvPr userDrawn="1"/>
        </p:nvCxnSpPr>
        <p:spPr>
          <a:xfrm>
            <a:off x="431800" y="411163"/>
            <a:ext cx="8280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D2E6AF4-EA63-4D13-92DA-87B88F006AB7}"/>
              </a:ext>
            </a:extLst>
          </p:cNvPr>
          <p:cNvSpPr txBox="1"/>
          <p:nvPr userDrawn="1"/>
        </p:nvSpPr>
        <p:spPr>
          <a:xfrm>
            <a:off x="431799" y="4372801"/>
            <a:ext cx="8280400" cy="35953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Funded by the UKRI Strategic Priorities Fund, EPSRC Grant EP/T001569/1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1496C9-07EA-4C72-8048-8D9C82A442BD}"/>
              </a:ext>
            </a:extLst>
          </p:cNvPr>
          <p:cNvCxnSpPr>
            <a:cxnSpLocks/>
          </p:cNvCxnSpPr>
          <p:nvPr userDrawn="1"/>
        </p:nvCxnSpPr>
        <p:spPr>
          <a:xfrm>
            <a:off x="431800" y="4459355"/>
            <a:ext cx="8280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54AE9F5-CE7E-4D48-924D-1461E10F30D5}"/>
              </a:ext>
            </a:extLst>
          </p:cNvPr>
          <p:cNvSpPr txBox="1"/>
          <p:nvPr userDrawn="1"/>
        </p:nvSpPr>
        <p:spPr>
          <a:xfrm>
            <a:off x="431800" y="411163"/>
            <a:ext cx="8280400" cy="6873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Acknowledgements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1135270-E52B-4662-8CF1-C78DAE3AA9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3154233"/>
            <a:ext cx="1692000" cy="701301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3296196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1655">
          <p15:clr>
            <a:srgbClr val="FBAE40"/>
          </p15:clr>
        </p15:guide>
        <p15:guide id="7" pos="1338">
          <p15:clr>
            <a:srgbClr val="FBAE40"/>
          </p15:clr>
        </p15:guide>
        <p15:guide id="8" pos="2721">
          <p15:clr>
            <a:srgbClr val="FBAE40"/>
          </p15:clr>
        </p15:guide>
        <p15:guide id="9" pos="3039">
          <p15:clr>
            <a:srgbClr val="FBAE40"/>
          </p15:clr>
        </p15:guide>
        <p15:guide id="10" pos="4105">
          <p15:clr>
            <a:srgbClr val="FBAE40"/>
          </p15:clr>
        </p15:guide>
        <p15:guide id="11" pos="442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Ligh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318D92-7125-4A8E-9F23-CCE84E4A66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411162"/>
            <a:ext cx="5645149" cy="2880000"/>
          </a:xfrm>
        </p:spPr>
        <p:txBody>
          <a:bodyPr/>
          <a:lstStyle>
            <a:lvl1pPr marL="288000" indent="-28800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4 to 6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719516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38DEE8-034B-4AA1-A8A7-6DFB691A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802" y="411162"/>
            <a:ext cx="8280398" cy="4321175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3425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(Ligh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549AF7-992D-4DF7-8F38-87B6CA8397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802" y="411162"/>
            <a:ext cx="8280398" cy="4321175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08362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, title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27FD-C822-457E-ACFE-E489F48EBE31}"/>
              </a:ext>
            </a:extLst>
          </p:cNvPr>
          <p:cNvCxnSpPr>
            <a:cxnSpLocks/>
          </p:cNvCxnSpPr>
          <p:nvPr userDrawn="1"/>
        </p:nvCxnSpPr>
        <p:spPr>
          <a:xfrm>
            <a:off x="431800" y="428485"/>
            <a:ext cx="82804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D26AA44-1BC6-46D8-9879-903C5DA57F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800" y="411163"/>
            <a:ext cx="8280400" cy="701301"/>
          </a:xfrm>
        </p:spPr>
        <p:txBody>
          <a:bodyPr/>
          <a:lstStyle>
            <a:lvl1pPr marL="0" indent="0">
              <a:buNone/>
              <a:defRPr sz="34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Slide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318D92-7125-4A8E-9F23-CCE84E4A66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447800"/>
            <a:ext cx="5645149" cy="2651760"/>
          </a:xfrm>
        </p:spPr>
        <p:txBody>
          <a:bodyPr/>
          <a:lstStyle>
            <a:lvl1pPr marL="288000" indent="-288000"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4 to 6 bullet points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5690464-3C1C-497F-8F4E-E218056E62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279697"/>
            <a:ext cx="8712200" cy="863802"/>
          </a:xfrm>
        </p:spPr>
        <p:txBody>
          <a:bodyPr lIns="0" rIns="108000" bIns="72000" anchor="b"/>
          <a:lstStyle>
            <a:lvl1pPr marL="0" indent="0" algn="r">
              <a:lnSpc>
                <a:spcPct val="114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Figure/Paper references. This line can get quite long…… Watch out for that.</a:t>
            </a:r>
          </a:p>
          <a:p>
            <a:pPr lvl="0"/>
            <a:r>
              <a:rPr lang="en-US" dirty="0"/>
              <a:t>#</a:t>
            </a:r>
            <a:r>
              <a:rPr lang="en-US" dirty="0" err="1"/>
              <a:t>EventHashtag</a:t>
            </a:r>
            <a:r>
              <a:rPr lang="en-US" dirty="0"/>
              <a:t>; @</a:t>
            </a:r>
            <a:r>
              <a:rPr lang="en-US" dirty="0" err="1"/>
              <a:t>kirstie_j</a:t>
            </a:r>
            <a:endParaRPr lang="en-US" dirty="0"/>
          </a:p>
          <a:p>
            <a:pPr lvl="0"/>
            <a:r>
              <a:rPr lang="en-US" dirty="0"/>
              <a:t>https://doi.org/10.5281/zenodo.1234567</a:t>
            </a:r>
          </a:p>
        </p:txBody>
      </p:sp>
    </p:spTree>
    <p:extLst>
      <p:ext uri="{BB962C8B-B14F-4D97-AF65-F5344CB8AC3E}">
        <p14:creationId xmlns:p14="http://schemas.microsoft.com/office/powerpoint/2010/main" val="946699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, no image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id="{F4CF05EA-F898-4007-AD46-0661D2E50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2184922"/>
            <a:ext cx="8280400" cy="571512"/>
          </a:xfrm>
        </p:spPr>
        <p:txBody>
          <a:bodyPr/>
          <a:lstStyle>
            <a:lvl1pPr>
              <a:lnSpc>
                <a:spcPct val="100000"/>
              </a:lnSpc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F9DB4-9D8E-427B-99DD-E998B980D507}"/>
              </a:ext>
            </a:extLst>
          </p:cNvPr>
          <p:cNvCxnSpPr>
            <a:cxnSpLocks/>
          </p:cNvCxnSpPr>
          <p:nvPr userDrawn="1"/>
        </p:nvCxnSpPr>
        <p:spPr>
          <a:xfrm>
            <a:off x="431800" y="2184922"/>
            <a:ext cx="82804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8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301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, no image (Light)"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id="{F4CF05EA-F898-4007-AD46-0661D2E50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2184922"/>
            <a:ext cx="8280400" cy="571512"/>
          </a:xfrm>
        </p:spPr>
        <p:txBody>
          <a:bodyPr/>
          <a:lstStyle>
            <a:lvl1pPr>
              <a:lnSpc>
                <a:spcPct val="100000"/>
              </a:lnSpc>
              <a:defRPr sz="3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divider title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F9DB4-9D8E-427B-99DD-E998B980D507}"/>
              </a:ext>
            </a:extLst>
          </p:cNvPr>
          <p:cNvCxnSpPr>
            <a:cxnSpLocks/>
          </p:cNvCxnSpPr>
          <p:nvPr userDrawn="1"/>
        </p:nvCxnSpPr>
        <p:spPr>
          <a:xfrm>
            <a:off x="431800" y="2184922"/>
            <a:ext cx="8280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418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301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, image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id="{F4CF05EA-F898-4007-AD46-0661D2E50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2184922"/>
            <a:ext cx="4356100" cy="571512"/>
          </a:xfrm>
        </p:spPr>
        <p:txBody>
          <a:bodyPr/>
          <a:lstStyle>
            <a:lvl1pPr>
              <a:lnSpc>
                <a:spcPct val="100000"/>
              </a:lnSpc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F9DB4-9D8E-427B-99DD-E998B980D507}"/>
              </a:ext>
            </a:extLst>
          </p:cNvPr>
          <p:cNvCxnSpPr>
            <a:cxnSpLocks/>
          </p:cNvCxnSpPr>
          <p:nvPr userDrawn="1"/>
        </p:nvCxnSpPr>
        <p:spPr>
          <a:xfrm>
            <a:off x="431800" y="2184922"/>
            <a:ext cx="43561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BBD67C99-C0BD-4075-A538-B65ED75A43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1872" y="0"/>
            <a:ext cx="3493714" cy="4573587"/>
          </a:xfrm>
          <a:custGeom>
            <a:avLst/>
            <a:gdLst>
              <a:gd name="connsiteX0" fmla="*/ 0 w 3816350"/>
              <a:gd name="connsiteY0" fmla="*/ 0 h 3240087"/>
              <a:gd name="connsiteX1" fmla="*/ 3816350 w 3816350"/>
              <a:gd name="connsiteY1" fmla="*/ 0 h 3240087"/>
              <a:gd name="connsiteX2" fmla="*/ 3816350 w 3816350"/>
              <a:gd name="connsiteY2" fmla="*/ 3240087 h 3240087"/>
              <a:gd name="connsiteX3" fmla="*/ 0 w 3816350"/>
              <a:gd name="connsiteY3" fmla="*/ 3240087 h 3240087"/>
              <a:gd name="connsiteX4" fmla="*/ 0 w 3816350"/>
              <a:gd name="connsiteY4" fmla="*/ 0 h 3240087"/>
              <a:gd name="connsiteX0" fmla="*/ 685800 w 3816350"/>
              <a:gd name="connsiteY0" fmla="*/ 0 h 3240087"/>
              <a:gd name="connsiteX1" fmla="*/ 3816350 w 3816350"/>
              <a:gd name="connsiteY1" fmla="*/ 0 h 3240087"/>
              <a:gd name="connsiteX2" fmla="*/ 3816350 w 3816350"/>
              <a:gd name="connsiteY2" fmla="*/ 3240087 h 3240087"/>
              <a:gd name="connsiteX3" fmla="*/ 0 w 3816350"/>
              <a:gd name="connsiteY3" fmla="*/ 3240087 h 3240087"/>
              <a:gd name="connsiteX4" fmla="*/ 685800 w 3816350"/>
              <a:gd name="connsiteY4" fmla="*/ 0 h 3240087"/>
              <a:gd name="connsiteX0" fmla="*/ 1892300 w 3816350"/>
              <a:gd name="connsiteY0" fmla="*/ 0 h 3240087"/>
              <a:gd name="connsiteX1" fmla="*/ 3816350 w 3816350"/>
              <a:gd name="connsiteY1" fmla="*/ 0 h 3240087"/>
              <a:gd name="connsiteX2" fmla="*/ 3816350 w 3816350"/>
              <a:gd name="connsiteY2" fmla="*/ 3240087 h 3240087"/>
              <a:gd name="connsiteX3" fmla="*/ 0 w 3816350"/>
              <a:gd name="connsiteY3" fmla="*/ 3240087 h 3240087"/>
              <a:gd name="connsiteX4" fmla="*/ 1892300 w 3816350"/>
              <a:gd name="connsiteY4" fmla="*/ 0 h 3240087"/>
              <a:gd name="connsiteX0" fmla="*/ 1206500 w 3130550"/>
              <a:gd name="connsiteY0" fmla="*/ 0 h 3240087"/>
              <a:gd name="connsiteX1" fmla="*/ 3130550 w 3130550"/>
              <a:gd name="connsiteY1" fmla="*/ 0 h 3240087"/>
              <a:gd name="connsiteX2" fmla="*/ 3130550 w 3130550"/>
              <a:gd name="connsiteY2" fmla="*/ 3240087 h 3240087"/>
              <a:gd name="connsiteX3" fmla="*/ 0 w 3130550"/>
              <a:gd name="connsiteY3" fmla="*/ 1754187 h 3240087"/>
              <a:gd name="connsiteX4" fmla="*/ 1206500 w 3130550"/>
              <a:gd name="connsiteY4" fmla="*/ 0 h 3240087"/>
              <a:gd name="connsiteX0" fmla="*/ 1822450 w 3746500"/>
              <a:gd name="connsiteY0" fmla="*/ 0 h 3240087"/>
              <a:gd name="connsiteX1" fmla="*/ 3746500 w 3746500"/>
              <a:gd name="connsiteY1" fmla="*/ 0 h 3240087"/>
              <a:gd name="connsiteX2" fmla="*/ 3746500 w 3746500"/>
              <a:gd name="connsiteY2" fmla="*/ 3240087 h 3240087"/>
              <a:gd name="connsiteX3" fmla="*/ 0 w 3746500"/>
              <a:gd name="connsiteY3" fmla="*/ 2154237 h 3240087"/>
              <a:gd name="connsiteX4" fmla="*/ 1822450 w 3746500"/>
              <a:gd name="connsiteY4" fmla="*/ 0 h 3240087"/>
              <a:gd name="connsiteX0" fmla="*/ 1822450 w 3752850"/>
              <a:gd name="connsiteY0" fmla="*/ 0 h 4097337"/>
              <a:gd name="connsiteX1" fmla="*/ 3746500 w 3752850"/>
              <a:gd name="connsiteY1" fmla="*/ 0 h 4097337"/>
              <a:gd name="connsiteX2" fmla="*/ 3752850 w 3752850"/>
              <a:gd name="connsiteY2" fmla="*/ 4097337 h 4097337"/>
              <a:gd name="connsiteX3" fmla="*/ 0 w 3752850"/>
              <a:gd name="connsiteY3" fmla="*/ 2154237 h 4097337"/>
              <a:gd name="connsiteX4" fmla="*/ 1822450 w 3752850"/>
              <a:gd name="connsiteY4" fmla="*/ 0 h 4097337"/>
              <a:gd name="connsiteX0" fmla="*/ 1682750 w 3613150"/>
              <a:gd name="connsiteY0" fmla="*/ 0 h 4097337"/>
              <a:gd name="connsiteX1" fmla="*/ 3606800 w 3613150"/>
              <a:gd name="connsiteY1" fmla="*/ 0 h 4097337"/>
              <a:gd name="connsiteX2" fmla="*/ 3613150 w 3613150"/>
              <a:gd name="connsiteY2" fmla="*/ 4097337 h 4097337"/>
              <a:gd name="connsiteX3" fmla="*/ 0 w 3613150"/>
              <a:gd name="connsiteY3" fmla="*/ 2014537 h 4097337"/>
              <a:gd name="connsiteX4" fmla="*/ 1682750 w 3613150"/>
              <a:gd name="connsiteY4" fmla="*/ 0 h 4097337"/>
              <a:gd name="connsiteX0" fmla="*/ 1682750 w 3613150"/>
              <a:gd name="connsiteY0" fmla="*/ 0 h 4573587"/>
              <a:gd name="connsiteX1" fmla="*/ 3606800 w 3613150"/>
              <a:gd name="connsiteY1" fmla="*/ 0 h 4573587"/>
              <a:gd name="connsiteX2" fmla="*/ 3613150 w 3613150"/>
              <a:gd name="connsiteY2" fmla="*/ 4573587 h 4573587"/>
              <a:gd name="connsiteX3" fmla="*/ 0 w 3613150"/>
              <a:gd name="connsiteY3" fmla="*/ 2014537 h 4573587"/>
              <a:gd name="connsiteX4" fmla="*/ 1682750 w 3613150"/>
              <a:gd name="connsiteY4" fmla="*/ 0 h 4573587"/>
              <a:gd name="connsiteX0" fmla="*/ 1682750 w 3610769"/>
              <a:gd name="connsiteY0" fmla="*/ 0 h 4573587"/>
              <a:gd name="connsiteX1" fmla="*/ 3606800 w 3610769"/>
              <a:gd name="connsiteY1" fmla="*/ 0 h 4573587"/>
              <a:gd name="connsiteX2" fmla="*/ 3610769 w 3610769"/>
              <a:gd name="connsiteY2" fmla="*/ 4573587 h 4573587"/>
              <a:gd name="connsiteX3" fmla="*/ 0 w 3610769"/>
              <a:gd name="connsiteY3" fmla="*/ 2014537 h 4573587"/>
              <a:gd name="connsiteX4" fmla="*/ 1682750 w 3610769"/>
              <a:gd name="connsiteY4" fmla="*/ 0 h 4573587"/>
              <a:gd name="connsiteX0" fmla="*/ 1682750 w 3607332"/>
              <a:gd name="connsiteY0" fmla="*/ 0 h 4573587"/>
              <a:gd name="connsiteX1" fmla="*/ 3606800 w 3607332"/>
              <a:gd name="connsiteY1" fmla="*/ 0 h 4573587"/>
              <a:gd name="connsiteX2" fmla="*/ 3606007 w 3607332"/>
              <a:gd name="connsiteY2" fmla="*/ 4573587 h 4573587"/>
              <a:gd name="connsiteX3" fmla="*/ 0 w 3607332"/>
              <a:gd name="connsiteY3" fmla="*/ 2014537 h 4573587"/>
              <a:gd name="connsiteX4" fmla="*/ 1682750 w 3607332"/>
              <a:gd name="connsiteY4" fmla="*/ 0 h 4573587"/>
              <a:gd name="connsiteX0" fmla="*/ 1682750 w 3608388"/>
              <a:gd name="connsiteY0" fmla="*/ 0 h 4573587"/>
              <a:gd name="connsiteX1" fmla="*/ 3606800 w 3608388"/>
              <a:gd name="connsiteY1" fmla="*/ 0 h 4573587"/>
              <a:gd name="connsiteX2" fmla="*/ 3608388 w 3608388"/>
              <a:gd name="connsiteY2" fmla="*/ 4573587 h 4573587"/>
              <a:gd name="connsiteX3" fmla="*/ 0 w 3608388"/>
              <a:gd name="connsiteY3" fmla="*/ 2014537 h 4573587"/>
              <a:gd name="connsiteX4" fmla="*/ 1682750 w 3608388"/>
              <a:gd name="connsiteY4" fmla="*/ 0 h 457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388" h="4573587">
                <a:moveTo>
                  <a:pt x="1682750" y="0"/>
                </a:moveTo>
                <a:lnTo>
                  <a:pt x="3606800" y="0"/>
                </a:lnTo>
                <a:cubicBezTo>
                  <a:pt x="3608917" y="1365779"/>
                  <a:pt x="3606271" y="3207808"/>
                  <a:pt x="3608388" y="4573587"/>
                </a:cubicBezTo>
                <a:lnTo>
                  <a:pt x="0" y="2014537"/>
                </a:lnTo>
                <a:lnTo>
                  <a:pt x="1682750" y="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3pPr marL="180975" indent="0">
              <a:buNone/>
              <a:defRPr/>
            </a:lvl3pPr>
            <a:lvl4pPr marL="612775" indent="0">
              <a:buNone/>
              <a:defRPr>
                <a:solidFill>
                  <a:schemeClr val="bg1"/>
                </a:solidFill>
              </a:defRPr>
            </a:lvl4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icon to insert picture. Don’t change slide background colour on this layout</a:t>
            </a:r>
          </a:p>
        </p:txBody>
      </p:sp>
    </p:spTree>
    <p:extLst>
      <p:ext uri="{BB962C8B-B14F-4D97-AF65-F5344CB8AC3E}">
        <p14:creationId xmlns:p14="http://schemas.microsoft.com/office/powerpoint/2010/main" val="2095488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301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, image (Light)"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id="{F4CF05EA-F898-4007-AD46-0661D2E50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2184922"/>
            <a:ext cx="4356100" cy="571512"/>
          </a:xfrm>
        </p:spPr>
        <p:txBody>
          <a:bodyPr/>
          <a:lstStyle>
            <a:lvl1pPr>
              <a:lnSpc>
                <a:spcPct val="100000"/>
              </a:lnSpc>
              <a:defRPr sz="3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divider title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F9DB4-9D8E-427B-99DD-E998B980D507}"/>
              </a:ext>
            </a:extLst>
          </p:cNvPr>
          <p:cNvCxnSpPr>
            <a:cxnSpLocks/>
          </p:cNvCxnSpPr>
          <p:nvPr userDrawn="1"/>
        </p:nvCxnSpPr>
        <p:spPr>
          <a:xfrm>
            <a:off x="431800" y="2184922"/>
            <a:ext cx="43561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BBD67C99-C0BD-4075-A538-B65ED75A43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1872" y="0"/>
            <a:ext cx="3493714" cy="4573587"/>
          </a:xfrm>
          <a:custGeom>
            <a:avLst/>
            <a:gdLst>
              <a:gd name="connsiteX0" fmla="*/ 0 w 3816350"/>
              <a:gd name="connsiteY0" fmla="*/ 0 h 3240087"/>
              <a:gd name="connsiteX1" fmla="*/ 3816350 w 3816350"/>
              <a:gd name="connsiteY1" fmla="*/ 0 h 3240087"/>
              <a:gd name="connsiteX2" fmla="*/ 3816350 w 3816350"/>
              <a:gd name="connsiteY2" fmla="*/ 3240087 h 3240087"/>
              <a:gd name="connsiteX3" fmla="*/ 0 w 3816350"/>
              <a:gd name="connsiteY3" fmla="*/ 3240087 h 3240087"/>
              <a:gd name="connsiteX4" fmla="*/ 0 w 3816350"/>
              <a:gd name="connsiteY4" fmla="*/ 0 h 3240087"/>
              <a:gd name="connsiteX0" fmla="*/ 685800 w 3816350"/>
              <a:gd name="connsiteY0" fmla="*/ 0 h 3240087"/>
              <a:gd name="connsiteX1" fmla="*/ 3816350 w 3816350"/>
              <a:gd name="connsiteY1" fmla="*/ 0 h 3240087"/>
              <a:gd name="connsiteX2" fmla="*/ 3816350 w 3816350"/>
              <a:gd name="connsiteY2" fmla="*/ 3240087 h 3240087"/>
              <a:gd name="connsiteX3" fmla="*/ 0 w 3816350"/>
              <a:gd name="connsiteY3" fmla="*/ 3240087 h 3240087"/>
              <a:gd name="connsiteX4" fmla="*/ 685800 w 3816350"/>
              <a:gd name="connsiteY4" fmla="*/ 0 h 3240087"/>
              <a:gd name="connsiteX0" fmla="*/ 1892300 w 3816350"/>
              <a:gd name="connsiteY0" fmla="*/ 0 h 3240087"/>
              <a:gd name="connsiteX1" fmla="*/ 3816350 w 3816350"/>
              <a:gd name="connsiteY1" fmla="*/ 0 h 3240087"/>
              <a:gd name="connsiteX2" fmla="*/ 3816350 w 3816350"/>
              <a:gd name="connsiteY2" fmla="*/ 3240087 h 3240087"/>
              <a:gd name="connsiteX3" fmla="*/ 0 w 3816350"/>
              <a:gd name="connsiteY3" fmla="*/ 3240087 h 3240087"/>
              <a:gd name="connsiteX4" fmla="*/ 1892300 w 3816350"/>
              <a:gd name="connsiteY4" fmla="*/ 0 h 3240087"/>
              <a:gd name="connsiteX0" fmla="*/ 1206500 w 3130550"/>
              <a:gd name="connsiteY0" fmla="*/ 0 h 3240087"/>
              <a:gd name="connsiteX1" fmla="*/ 3130550 w 3130550"/>
              <a:gd name="connsiteY1" fmla="*/ 0 h 3240087"/>
              <a:gd name="connsiteX2" fmla="*/ 3130550 w 3130550"/>
              <a:gd name="connsiteY2" fmla="*/ 3240087 h 3240087"/>
              <a:gd name="connsiteX3" fmla="*/ 0 w 3130550"/>
              <a:gd name="connsiteY3" fmla="*/ 1754187 h 3240087"/>
              <a:gd name="connsiteX4" fmla="*/ 1206500 w 3130550"/>
              <a:gd name="connsiteY4" fmla="*/ 0 h 3240087"/>
              <a:gd name="connsiteX0" fmla="*/ 1822450 w 3746500"/>
              <a:gd name="connsiteY0" fmla="*/ 0 h 3240087"/>
              <a:gd name="connsiteX1" fmla="*/ 3746500 w 3746500"/>
              <a:gd name="connsiteY1" fmla="*/ 0 h 3240087"/>
              <a:gd name="connsiteX2" fmla="*/ 3746500 w 3746500"/>
              <a:gd name="connsiteY2" fmla="*/ 3240087 h 3240087"/>
              <a:gd name="connsiteX3" fmla="*/ 0 w 3746500"/>
              <a:gd name="connsiteY3" fmla="*/ 2154237 h 3240087"/>
              <a:gd name="connsiteX4" fmla="*/ 1822450 w 3746500"/>
              <a:gd name="connsiteY4" fmla="*/ 0 h 3240087"/>
              <a:gd name="connsiteX0" fmla="*/ 1822450 w 3752850"/>
              <a:gd name="connsiteY0" fmla="*/ 0 h 4097337"/>
              <a:gd name="connsiteX1" fmla="*/ 3746500 w 3752850"/>
              <a:gd name="connsiteY1" fmla="*/ 0 h 4097337"/>
              <a:gd name="connsiteX2" fmla="*/ 3752850 w 3752850"/>
              <a:gd name="connsiteY2" fmla="*/ 4097337 h 4097337"/>
              <a:gd name="connsiteX3" fmla="*/ 0 w 3752850"/>
              <a:gd name="connsiteY3" fmla="*/ 2154237 h 4097337"/>
              <a:gd name="connsiteX4" fmla="*/ 1822450 w 3752850"/>
              <a:gd name="connsiteY4" fmla="*/ 0 h 4097337"/>
              <a:gd name="connsiteX0" fmla="*/ 1682750 w 3613150"/>
              <a:gd name="connsiteY0" fmla="*/ 0 h 4097337"/>
              <a:gd name="connsiteX1" fmla="*/ 3606800 w 3613150"/>
              <a:gd name="connsiteY1" fmla="*/ 0 h 4097337"/>
              <a:gd name="connsiteX2" fmla="*/ 3613150 w 3613150"/>
              <a:gd name="connsiteY2" fmla="*/ 4097337 h 4097337"/>
              <a:gd name="connsiteX3" fmla="*/ 0 w 3613150"/>
              <a:gd name="connsiteY3" fmla="*/ 2014537 h 4097337"/>
              <a:gd name="connsiteX4" fmla="*/ 1682750 w 3613150"/>
              <a:gd name="connsiteY4" fmla="*/ 0 h 4097337"/>
              <a:gd name="connsiteX0" fmla="*/ 1682750 w 3613150"/>
              <a:gd name="connsiteY0" fmla="*/ 0 h 4573587"/>
              <a:gd name="connsiteX1" fmla="*/ 3606800 w 3613150"/>
              <a:gd name="connsiteY1" fmla="*/ 0 h 4573587"/>
              <a:gd name="connsiteX2" fmla="*/ 3613150 w 3613150"/>
              <a:gd name="connsiteY2" fmla="*/ 4573587 h 4573587"/>
              <a:gd name="connsiteX3" fmla="*/ 0 w 3613150"/>
              <a:gd name="connsiteY3" fmla="*/ 2014537 h 4573587"/>
              <a:gd name="connsiteX4" fmla="*/ 1682750 w 3613150"/>
              <a:gd name="connsiteY4" fmla="*/ 0 h 4573587"/>
              <a:gd name="connsiteX0" fmla="*/ 1682750 w 3610769"/>
              <a:gd name="connsiteY0" fmla="*/ 0 h 4573587"/>
              <a:gd name="connsiteX1" fmla="*/ 3606800 w 3610769"/>
              <a:gd name="connsiteY1" fmla="*/ 0 h 4573587"/>
              <a:gd name="connsiteX2" fmla="*/ 3610769 w 3610769"/>
              <a:gd name="connsiteY2" fmla="*/ 4573587 h 4573587"/>
              <a:gd name="connsiteX3" fmla="*/ 0 w 3610769"/>
              <a:gd name="connsiteY3" fmla="*/ 2014537 h 4573587"/>
              <a:gd name="connsiteX4" fmla="*/ 1682750 w 3610769"/>
              <a:gd name="connsiteY4" fmla="*/ 0 h 4573587"/>
              <a:gd name="connsiteX0" fmla="*/ 1682750 w 3607332"/>
              <a:gd name="connsiteY0" fmla="*/ 0 h 4573587"/>
              <a:gd name="connsiteX1" fmla="*/ 3606800 w 3607332"/>
              <a:gd name="connsiteY1" fmla="*/ 0 h 4573587"/>
              <a:gd name="connsiteX2" fmla="*/ 3606007 w 3607332"/>
              <a:gd name="connsiteY2" fmla="*/ 4573587 h 4573587"/>
              <a:gd name="connsiteX3" fmla="*/ 0 w 3607332"/>
              <a:gd name="connsiteY3" fmla="*/ 2014537 h 4573587"/>
              <a:gd name="connsiteX4" fmla="*/ 1682750 w 3607332"/>
              <a:gd name="connsiteY4" fmla="*/ 0 h 4573587"/>
              <a:gd name="connsiteX0" fmla="*/ 1682750 w 3608388"/>
              <a:gd name="connsiteY0" fmla="*/ 0 h 4573587"/>
              <a:gd name="connsiteX1" fmla="*/ 3606800 w 3608388"/>
              <a:gd name="connsiteY1" fmla="*/ 0 h 4573587"/>
              <a:gd name="connsiteX2" fmla="*/ 3608388 w 3608388"/>
              <a:gd name="connsiteY2" fmla="*/ 4573587 h 4573587"/>
              <a:gd name="connsiteX3" fmla="*/ 0 w 3608388"/>
              <a:gd name="connsiteY3" fmla="*/ 2014537 h 4573587"/>
              <a:gd name="connsiteX4" fmla="*/ 1682750 w 3608388"/>
              <a:gd name="connsiteY4" fmla="*/ 0 h 457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388" h="4573587">
                <a:moveTo>
                  <a:pt x="1682750" y="0"/>
                </a:moveTo>
                <a:lnTo>
                  <a:pt x="3606800" y="0"/>
                </a:lnTo>
                <a:cubicBezTo>
                  <a:pt x="3608917" y="1365779"/>
                  <a:pt x="3606271" y="3207808"/>
                  <a:pt x="3608388" y="4573587"/>
                </a:cubicBezTo>
                <a:lnTo>
                  <a:pt x="0" y="2014537"/>
                </a:lnTo>
                <a:lnTo>
                  <a:pt x="1682750" y="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3pPr marL="180975" indent="0">
              <a:buNone/>
              <a:defRPr/>
            </a:lvl3pPr>
            <a:lvl4pPr marL="612775" indent="0">
              <a:buNone/>
              <a:defRPr/>
            </a:lvl4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icon to insert picture. Don’t change slide background colour on this layout</a:t>
            </a:r>
          </a:p>
        </p:txBody>
      </p:sp>
    </p:spTree>
    <p:extLst>
      <p:ext uri="{BB962C8B-B14F-4D97-AF65-F5344CB8AC3E}">
        <p14:creationId xmlns:p14="http://schemas.microsoft.com/office/powerpoint/2010/main" val="1545122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5488">
          <p15:clr>
            <a:srgbClr val="FBAE40"/>
          </p15:clr>
        </p15:guide>
        <p15:guide id="6" pos="301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ading, bullets, image (L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14B48A-5D76-4651-AC28-8612610BAC93}"/>
              </a:ext>
            </a:extLst>
          </p:cNvPr>
          <p:cNvCxnSpPr>
            <a:cxnSpLocks/>
          </p:cNvCxnSpPr>
          <p:nvPr userDrawn="1"/>
        </p:nvCxnSpPr>
        <p:spPr>
          <a:xfrm>
            <a:off x="431800" y="702773"/>
            <a:ext cx="39211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28CE3D8B-96CC-4FD0-93BD-223110855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702659"/>
            <a:ext cx="3921125" cy="545115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Summary heading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838B155-C9C2-4DB1-8588-E414A618F5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1450" y="702659"/>
            <a:ext cx="3892550" cy="364074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018247D9-5503-486A-97BE-69C90ACD67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25887"/>
            <a:ext cx="3921124" cy="3017512"/>
          </a:xfrm>
        </p:spPr>
        <p:txBody>
          <a:bodyPr/>
          <a:lstStyle>
            <a:lvl1pPr marL="288000" indent="-288000">
              <a:buFont typeface="Arial" panose="020B0604020202020204" pitchFamily="34" charset="0"/>
              <a:buChar char="–"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 to 6 bullet points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743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259">
          <p15:clr>
            <a:srgbClr val="FBAE40"/>
          </p15:clr>
        </p15:guide>
        <p15:guide id="5" pos="2744">
          <p15:clr>
            <a:srgbClr val="FBAE40"/>
          </p15:clr>
        </p15:guide>
        <p15:guide id="6" pos="548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5FA0B099-D98B-4334-B69B-347B6181D5C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1800" y="431800"/>
            <a:ext cx="82804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64EA9-55AA-41D3-854D-4E8DBDF87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3963"/>
            <a:ext cx="8280400" cy="14430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/>
              <a:t>Click to add sub-header text</a:t>
            </a:r>
          </a:p>
          <a:p>
            <a:pPr lvl="0"/>
            <a:endParaRPr lang="en-GB" dirty="0"/>
          </a:p>
          <a:p>
            <a:pPr marL="288000" marR="0" lvl="0" indent="-288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43" r:id="rId2"/>
    <p:sldLayoutId id="2147483990" r:id="rId3"/>
    <p:sldLayoutId id="2147483991" r:id="rId4"/>
    <p:sldLayoutId id="2147483945" r:id="rId5"/>
    <p:sldLayoutId id="2147483947" r:id="rId6"/>
    <p:sldLayoutId id="2147483946" r:id="rId7"/>
    <p:sldLayoutId id="2147483948" r:id="rId8"/>
    <p:sldLayoutId id="2147483989" r:id="rId9"/>
    <p:sldLayoutId id="2147483956" r:id="rId10"/>
    <p:sldLayoutId id="2147483955" r:id="rId11"/>
    <p:sldLayoutId id="2147483957" r:id="rId12"/>
    <p:sldLayoutId id="2147483988" r:id="rId13"/>
    <p:sldLayoutId id="2147483960" r:id="rId14"/>
    <p:sldLayoutId id="2147483961" r:id="rId15"/>
    <p:sldLayoutId id="2147483962" r:id="rId16"/>
    <p:sldLayoutId id="2147483970" r:id="rId17"/>
    <p:sldLayoutId id="2147483978" r:id="rId18"/>
    <p:sldLayoutId id="2147483951" r:id="rId19"/>
    <p:sldLayoutId id="2147483950" r:id="rId20"/>
    <p:sldLayoutId id="2147483981" r:id="rId21"/>
    <p:sldLayoutId id="2147483982" r:id="rId22"/>
    <p:sldLayoutId id="2147483983" r:id="rId23"/>
    <p:sldLayoutId id="2147483984" r:id="rId24"/>
    <p:sldLayoutId id="2147483971" r:id="rId25"/>
    <p:sldLayoutId id="2147483973" r:id="rId26"/>
    <p:sldLayoutId id="2147483985" r:id="rId27"/>
    <p:sldLayoutId id="2147483986" r:id="rId28"/>
    <p:sldLayoutId id="2147483976" r:id="rId29"/>
    <p:sldLayoutId id="2147483977" r:id="rId30"/>
    <p:sldLayoutId id="2147483975" r:id="rId31"/>
    <p:sldLayoutId id="2147483974" r:id="rId32"/>
    <p:sldLayoutId id="2147483964" r:id="rId33"/>
    <p:sldLayoutId id="2147483958" r:id="rId34"/>
    <p:sldLayoutId id="2147483954" r:id="rId35"/>
    <p:sldLayoutId id="2147483953" r:id="rId36"/>
    <p:sldLayoutId id="2147483965" r:id="rId37"/>
    <p:sldLayoutId id="2147483966" r:id="rId38"/>
    <p:sldLayoutId id="2147483967" r:id="rId39"/>
    <p:sldLayoutId id="2147483968" r:id="rId40"/>
    <p:sldLayoutId id="2147483979" r:id="rId41"/>
    <p:sldLayoutId id="2147483980" r:id="rId42"/>
    <p:sldLayoutId id="2147483992" r:id="rId43"/>
  </p:sldLayoutIdLst>
  <p:hf hdr="0"/>
  <p:txStyles>
    <p:titleStyle>
      <a:lvl1pPr marL="0" indent="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88000" marR="0" indent="-288000" algn="l" defTabSz="914400" rtl="0" eaLnBrk="0" fontAlgn="base" latinLnBrk="0" hangingPunct="0">
        <a:lnSpc>
          <a:spcPct val="100000"/>
        </a:lnSpc>
        <a:spcBef>
          <a:spcPct val="0"/>
        </a:spcBef>
        <a:spcAft>
          <a:spcPts val="800"/>
        </a:spcAft>
        <a:buClrTx/>
        <a:buSzTx/>
        <a:buFont typeface="Arial" panose="020B0604020202020204" pitchFamily="34" charset="0"/>
        <a:buChar char="–"/>
        <a:tabLst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431800" indent="-250825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600" indent="-250825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400" indent="-250825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28000" indent="-2520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0" indent="-2520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doi.org/10.5281/zenodo.3859613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tif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11" Type="http://schemas.openxmlformats.org/officeDocument/2006/relationships/image" Target="../media/image35.tiff"/><Relationship Id="rId5" Type="http://schemas.openxmlformats.org/officeDocument/2006/relationships/image" Target="../media/image29.emf"/><Relationship Id="rId10" Type="http://schemas.openxmlformats.org/officeDocument/2006/relationships/image" Target="../media/image34.tiff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5.08067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5" Type="http://schemas.openxmlformats.org/officeDocument/2006/relationships/hyperlink" Target="https://arxiv.org/abs/1909.05738" TargetMode="External"/><Relationship Id="rId4" Type="http://schemas.openxmlformats.org/officeDocument/2006/relationships/hyperlink" Target="http://learningsys.org/neurips19/assets/papers/sktime_ml_systems_neurips2019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jupyterhub-team-compass.readthedocs.io/en/latest/team.html#jupyterhub-team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ybinder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upyterhub/binderhub" TargetMode="External"/><Relationship Id="rId7" Type="http://schemas.openxmlformats.org/officeDocument/2006/relationships/hyperlink" Target="https://gitter.im/jupyterhub/binde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discourse.jupyter.org/c/binder" TargetMode="External"/><Relationship Id="rId5" Type="http://schemas.openxmlformats.org/officeDocument/2006/relationships/hyperlink" Target="https://mybinder.org/" TargetMode="External"/><Relationship Id="rId4" Type="http://schemas.openxmlformats.org/officeDocument/2006/relationships/hyperlink" Target="https://mybinder.readthedocs.i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bb.cam.ac.uk/CDBBResearchBridgehead/Networks/2018Network_ComplexInfrastructur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4" Type="http://schemas.openxmlformats.org/officeDocument/2006/relationships/hyperlink" Target="https://www.turing.ac.uk/research/research-projects/managing-uncertainty-government-modelli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f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jp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j.tripp@warwick.ac.uk" TargetMode="External"/><Relationship Id="rId7" Type="http://schemas.openxmlformats.org/officeDocument/2006/relationships/image" Target="../media/image11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hyperlink" Target="http://www.warwick.ac.uk/cim" TargetMode="External"/><Relationship Id="rId5" Type="http://schemas.openxmlformats.org/officeDocument/2006/relationships/hyperlink" Target="https://github.com/WarwickCIM/backfillz/" TargetMode="External"/><Relationship Id="rId4" Type="http://schemas.openxmlformats.org/officeDocument/2006/relationships/hyperlink" Target="https://www.turing.ac.uk/research/research-projects/visual-diagnostics-markov-chain-monte-carlo-mcmc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AEE3-D2A4-420D-B0BF-FD2D23086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Tools, Practices &amp; Systems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85A83F-2EA6-4A95-8915-8883172981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99" y="3720363"/>
            <a:ext cx="4860925" cy="1011975"/>
          </a:xfrm>
        </p:spPr>
        <p:txBody>
          <a:bodyPr/>
          <a:lstStyle/>
          <a:p>
            <a:r>
              <a:rPr lang="en-GB" sz="1800" dirty="0"/>
              <a:t>Seminar Lightning Talks, 27 May 2020</a:t>
            </a:r>
          </a:p>
          <a:p>
            <a:r>
              <a:rPr lang="en-US" sz="1800" dirty="0">
                <a:solidFill>
                  <a:srgbClr val="06CA7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https://doi.org/10.5281/zenodo.3859613</a:t>
            </a:r>
            <a:r>
              <a:rPr lang="en-US" sz="1800" dirty="0">
                <a:solidFill>
                  <a:srgbClr val="06CA7B"/>
                </a:solidFill>
              </a:rPr>
              <a:t> </a:t>
            </a:r>
          </a:p>
          <a:p>
            <a:endParaRPr lang="en-GB" dirty="0"/>
          </a:p>
        </p:txBody>
      </p:sp>
      <p:pic>
        <p:nvPicPr>
          <p:cNvPr id="16" name="Picture Placeholder 15" descr="A picture containing road, gear, ware, object&#10;&#10;Description automatically generated">
            <a:extLst>
              <a:ext uri="{FF2B5EF4-FFF2-40B4-BE49-F238E27FC236}">
                <a16:creationId xmlns:a16="http://schemas.microsoft.com/office/drawing/2014/main" id="{8F956BD5-DCF0-4E2F-9D97-622334D555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7" r="26847"/>
          <a:stretch>
            <a:fillRect/>
          </a:stretch>
        </p:blipFill>
        <p:spPr>
          <a:xfrm>
            <a:off x="5618163" y="0"/>
            <a:ext cx="3525837" cy="4283075"/>
          </a:xfrm>
        </p:spPr>
      </p:pic>
    </p:spTree>
    <p:extLst>
      <p:ext uri="{BB962C8B-B14F-4D97-AF65-F5344CB8AC3E}">
        <p14:creationId xmlns:p14="http://schemas.microsoft.com/office/powerpoint/2010/main" val="3292018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28A7-DFCC-4199-B287-718E226EE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184921"/>
            <a:ext cx="4537242" cy="139165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b="1" dirty="0" err="1"/>
              <a:t>sktime</a:t>
            </a:r>
            <a:br>
              <a:rPr lang="en-GB" dirty="0"/>
            </a:br>
            <a:r>
              <a:rPr lang="en-GB" sz="2000" dirty="0"/>
              <a:t>A Python Toolbox for Machine Learning with Time Series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30292-3DD1-4794-ACDC-DDD51EFC12DC}"/>
              </a:ext>
            </a:extLst>
          </p:cNvPr>
          <p:cNvSpPr txBox="1"/>
          <p:nvPr/>
        </p:nvSpPr>
        <p:spPr>
          <a:xfrm>
            <a:off x="431800" y="3803565"/>
            <a:ext cx="5944937" cy="7700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Investigated by </a:t>
            </a: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Markus </a:t>
            </a:r>
            <a:r>
              <a:rPr lang="en-GB" sz="2000" dirty="0" err="1">
                <a:solidFill>
                  <a:schemeClr val="bg1"/>
                </a:solidFill>
                <a:latin typeface="+mn-lt"/>
                <a:cs typeface="+mn-cs"/>
              </a:rPr>
              <a:t>Löning</a:t>
            </a: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, Anthony Bagnall, Jason Lines, Franz J. </a:t>
            </a:r>
            <a:r>
              <a:rPr lang="en-GB" sz="2000" dirty="0" err="1">
                <a:solidFill>
                  <a:schemeClr val="bg1"/>
                </a:solidFill>
                <a:latin typeface="+mn-lt"/>
                <a:cs typeface="+mn-cs"/>
              </a:rPr>
              <a:t>Király</a:t>
            </a: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, and many more …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4" name="Picture Placeholder 43" descr="A close up of a logo&#10;&#10;Description automatically generated">
            <a:extLst>
              <a:ext uri="{FF2B5EF4-FFF2-40B4-BE49-F238E27FC236}">
                <a16:creationId xmlns:a16="http://schemas.microsoft.com/office/drawing/2014/main" id="{C4660F97-4D48-5848-B351-4F426C8304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1" r="26707" b="-45903"/>
          <a:stretch/>
        </p:blipFill>
        <p:spPr>
          <a:xfrm>
            <a:off x="5651872" y="0"/>
            <a:ext cx="3493714" cy="4573587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49029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260DBD-9C02-41CC-8178-46B1121FEF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When should you use </a:t>
            </a:r>
            <a:r>
              <a:rPr lang="en-GB" dirty="0" err="1"/>
              <a:t>sktime</a:t>
            </a:r>
            <a:r>
              <a:rPr lang="en-GB" dirty="0"/>
              <a:t>?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510EB2-849C-E649-9972-1AACDB8CE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022" y="1605453"/>
            <a:ext cx="3664685" cy="16644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7F8828B-DC91-DF48-9736-2A1F9099EAB5}"/>
              </a:ext>
            </a:extLst>
          </p:cNvPr>
          <p:cNvSpPr txBox="1">
            <a:spLocks/>
          </p:cNvSpPr>
          <p:nvPr/>
        </p:nvSpPr>
        <p:spPr>
          <a:xfrm>
            <a:off x="3697151" y="3623693"/>
            <a:ext cx="5001455" cy="729940"/>
          </a:xfrm>
          <a:prstGeom prst="rect">
            <a:avLst/>
          </a:prstGeom>
        </p:spPr>
        <p:txBody>
          <a:bodyPr anchor="b"/>
          <a:lstStyle>
            <a:lvl1pPr marL="288000" marR="0" indent="-288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–"/>
              <a:tabLst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18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6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4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2400" dirty="0">
                <a:solidFill>
                  <a:schemeClr val="bg1"/>
                </a:solidFill>
              </a:rPr>
              <a:t>… among others </a:t>
            </a:r>
            <a:r>
              <a:rPr lang="en-GB" sz="1800" dirty="0">
                <a:solidFill>
                  <a:schemeClr val="bg1"/>
                </a:solidFill>
              </a:rPr>
              <a:t>(time series regression, clustering, anomaly detection, etc.)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CE2184E-C08C-2A4A-954C-35F71F14840B}"/>
              </a:ext>
            </a:extLst>
          </p:cNvPr>
          <p:cNvSpPr txBox="1">
            <a:spLocks/>
          </p:cNvSpPr>
          <p:nvPr/>
        </p:nvSpPr>
        <p:spPr>
          <a:xfrm>
            <a:off x="353601" y="1101315"/>
            <a:ext cx="3859584" cy="729940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–"/>
              <a:tabLst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18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6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4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Forecasting</a:t>
            </a:r>
          </a:p>
          <a:p>
            <a:pPr marL="0" indent="0">
              <a:buNone/>
            </a:pPr>
            <a:endParaRPr lang="en-GB" i="1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0676755-385C-4E42-BD9F-D7677173DEE2}"/>
              </a:ext>
            </a:extLst>
          </p:cNvPr>
          <p:cNvSpPr txBox="1">
            <a:spLocks/>
          </p:cNvSpPr>
          <p:nvPr/>
        </p:nvSpPr>
        <p:spPr>
          <a:xfrm>
            <a:off x="4741572" y="1107135"/>
            <a:ext cx="3859584" cy="729940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–"/>
              <a:tabLst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18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6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4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Time series classification</a:t>
            </a:r>
          </a:p>
          <a:p>
            <a:pPr marL="0" indent="0">
              <a:buNone/>
            </a:pPr>
            <a:endParaRPr lang="en-GB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F74D2B-3AB8-E541-9E43-ED58084702CE}"/>
              </a:ext>
            </a:extLst>
          </p:cNvPr>
          <p:cNvSpPr txBox="1"/>
          <p:nvPr/>
        </p:nvSpPr>
        <p:spPr>
          <a:xfrm>
            <a:off x="7255823" y="372885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C747E3-EB24-334D-83A9-A6AC0B9EF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94" y="1615247"/>
            <a:ext cx="3767791" cy="12440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46019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260DBD-9C02-41CC-8178-46B1121FEF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When should you use </a:t>
            </a:r>
            <a:r>
              <a:rPr lang="en-GB" dirty="0" err="1"/>
              <a:t>sktime</a:t>
            </a:r>
            <a:r>
              <a:rPr lang="en-GB" dirty="0"/>
              <a:t>?</a:t>
            </a:r>
          </a:p>
          <a:p>
            <a:endParaRPr lang="en-GB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CE2184E-C08C-2A4A-954C-35F71F14840B}"/>
              </a:ext>
            </a:extLst>
          </p:cNvPr>
          <p:cNvSpPr txBox="1">
            <a:spLocks/>
          </p:cNvSpPr>
          <p:nvPr/>
        </p:nvSpPr>
        <p:spPr>
          <a:xfrm>
            <a:off x="353601" y="1101315"/>
            <a:ext cx="3859584" cy="729940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–"/>
              <a:tabLst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18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6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4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Forecasting</a:t>
            </a:r>
          </a:p>
          <a:p>
            <a:pPr marL="0" indent="0">
              <a:buNone/>
            </a:pPr>
            <a:endParaRPr lang="en-GB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D05762-56D9-084F-B520-0F885E2F803A}"/>
              </a:ext>
            </a:extLst>
          </p:cNvPr>
          <p:cNvSpPr txBox="1"/>
          <p:nvPr/>
        </p:nvSpPr>
        <p:spPr>
          <a:xfrm>
            <a:off x="4825428" y="1837075"/>
            <a:ext cx="3886772" cy="811367"/>
          </a:xfrm>
          <a:prstGeom prst="rect">
            <a:avLst/>
          </a:prstGeom>
          <a:solidFill>
            <a:srgbClr val="F4F6F5"/>
          </a:solidFill>
          <a:ln>
            <a:solidFill>
              <a:srgbClr val="E5E5E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lvl="0">
              <a:buSzPct val="100000"/>
            </a:pP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forecaster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</a:t>
            </a: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ARIMA()</a:t>
            </a:r>
          </a:p>
          <a:p>
            <a:pPr lvl="0">
              <a:buSzPct val="100000"/>
            </a:pPr>
            <a:r>
              <a:rPr lang="en-US" sz="16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forecaster.</a:t>
            </a:r>
            <a:r>
              <a:rPr lang="en-US" sz="1600" dirty="0" err="1">
                <a:solidFill>
                  <a:srgbClr val="2066B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fit</a:t>
            </a: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(y)</a:t>
            </a:r>
          </a:p>
          <a:p>
            <a:pPr lvl="0">
              <a:buSzPct val="100000"/>
            </a:pPr>
            <a:r>
              <a:rPr lang="en-US" sz="16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y_pred</a:t>
            </a: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</a:t>
            </a: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forecaster.</a:t>
            </a:r>
            <a:r>
              <a:rPr lang="en-US" sz="1600" dirty="0" err="1">
                <a:solidFill>
                  <a:srgbClr val="2066B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predict</a:t>
            </a: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fh</a:t>
            </a: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09EAC-424B-2845-87A6-9B615E3F78DD}"/>
              </a:ext>
            </a:extLst>
          </p:cNvPr>
          <p:cNvSpPr txBox="1"/>
          <p:nvPr/>
        </p:nvSpPr>
        <p:spPr>
          <a:xfrm>
            <a:off x="1386336" y="3459869"/>
            <a:ext cx="6371327" cy="1057588"/>
          </a:xfrm>
          <a:prstGeom prst="rect">
            <a:avLst/>
          </a:prstGeom>
          <a:solidFill>
            <a:srgbClr val="F4F6F5"/>
          </a:solidFill>
          <a:ln>
            <a:solidFill>
              <a:srgbClr val="E5E5E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lvl="0">
              <a:buSzPct val="100000"/>
            </a:pP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regressor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</a:t>
            </a: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RandomForestRegressor</a:t>
            </a: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lvl="0">
              <a:buSzPct val="100000"/>
            </a:pP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forecaster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</a:t>
            </a:r>
            <a:r>
              <a:rPr lang="en-US" sz="1600" b="1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ReducedRegressionForecaster</a:t>
            </a: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(regressor)</a:t>
            </a:r>
          </a:p>
          <a:p>
            <a:pPr lvl="0">
              <a:buSzPct val="100000"/>
            </a:pPr>
            <a:r>
              <a:rPr lang="en-US" sz="16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forecaster.</a:t>
            </a:r>
            <a:r>
              <a:rPr lang="en-US" sz="1600" dirty="0" err="1">
                <a:solidFill>
                  <a:srgbClr val="2066B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fit</a:t>
            </a: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(y)</a:t>
            </a:r>
          </a:p>
          <a:p>
            <a:pPr lvl="0">
              <a:buSzPct val="100000"/>
            </a:pPr>
            <a:r>
              <a:rPr lang="en-US" sz="16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y_pred</a:t>
            </a: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</a:t>
            </a: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forecaster.</a:t>
            </a:r>
            <a:r>
              <a:rPr lang="en-US" sz="1600" dirty="0" err="1">
                <a:solidFill>
                  <a:srgbClr val="2066B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predict</a:t>
            </a: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fh</a:t>
            </a:r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F74D2B-3AB8-E541-9E43-ED58084702CE}"/>
              </a:ext>
            </a:extLst>
          </p:cNvPr>
          <p:cNvSpPr txBox="1"/>
          <p:nvPr/>
        </p:nvSpPr>
        <p:spPr>
          <a:xfrm>
            <a:off x="7255823" y="372885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C747E3-EB24-334D-83A9-A6AC0B9EF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94" y="1615247"/>
            <a:ext cx="3767791" cy="12440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4953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260DBD-9C02-41CC-8178-46B1121FEF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Project vision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C6CED-0C8E-468F-9B1E-42E20A425B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1" y="1112464"/>
            <a:ext cx="8280399" cy="3230934"/>
          </a:xfrm>
        </p:spPr>
        <p:txBody>
          <a:bodyPr/>
          <a:lstStyle/>
          <a:p>
            <a:r>
              <a:rPr lang="en-GB" sz="2400" dirty="0"/>
              <a:t>modular/composable</a:t>
            </a:r>
          </a:p>
          <a:p>
            <a:r>
              <a:rPr lang="en-GB" sz="2400" dirty="0"/>
              <a:t>leverage links between learning problems </a:t>
            </a:r>
            <a:r>
              <a:rPr lang="en-GB" sz="1800" dirty="0"/>
              <a:t>(e.g. forecasting ↔ regression)</a:t>
            </a:r>
          </a:p>
          <a:p>
            <a:r>
              <a:rPr lang="en-GB" sz="2400" dirty="0"/>
              <a:t>compatible with </a:t>
            </a:r>
            <a:r>
              <a:rPr lang="en-GB" sz="2400" dirty="0" err="1"/>
              <a:t>scikit</a:t>
            </a:r>
            <a:r>
              <a:rPr lang="en-GB" sz="2400" dirty="0"/>
              <a:t>-learn</a:t>
            </a:r>
          </a:p>
          <a:p>
            <a:r>
              <a:rPr lang="en-GB" sz="2400" dirty="0"/>
              <a:t>high quality </a:t>
            </a:r>
            <a:r>
              <a:rPr lang="en-GB" sz="1800" dirty="0"/>
              <a:t>(state-of-the-art algorithms)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D3049-6D32-B949-9178-F1A3608FC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1824">
            <a:off x="3712885" y="793894"/>
            <a:ext cx="963428" cy="61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00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260DBD-9C02-41CC-8178-46B1121FEF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Community</a:t>
            </a:r>
          </a:p>
          <a:p>
            <a:endParaRPr lang="en-GB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CA3A9A5-A904-2F4D-8DFB-02E7C84B19F7}"/>
              </a:ext>
            </a:extLst>
          </p:cNvPr>
          <p:cNvSpPr txBox="1">
            <a:spLocks/>
          </p:cNvSpPr>
          <p:nvPr/>
        </p:nvSpPr>
        <p:spPr>
          <a:xfrm>
            <a:off x="431800" y="1071877"/>
            <a:ext cx="4427583" cy="3660460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–"/>
              <a:tabLst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18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6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400" indent="-250825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bg1"/>
                </a:solidFill>
              </a:rPr>
              <a:t>collaborative</a:t>
            </a:r>
          </a:p>
          <a:p>
            <a:r>
              <a:rPr lang="en-GB" sz="2400" dirty="0">
                <a:solidFill>
                  <a:schemeClr val="bg1"/>
                </a:solidFill>
              </a:rPr>
              <a:t>open-source 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All contributions welcome!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41256D-3C9A-684D-9DD7-129E70B35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89" y="0"/>
            <a:ext cx="3969111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0F9650-26E6-374C-A7DD-DE5800CA9635}"/>
              </a:ext>
            </a:extLst>
          </p:cNvPr>
          <p:cNvSpPr txBox="1"/>
          <p:nvPr/>
        </p:nvSpPr>
        <p:spPr>
          <a:xfrm>
            <a:off x="5042263" y="4572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2B1B78-8451-2745-AEFF-C8FB9CE97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1" y="3942593"/>
            <a:ext cx="1413558" cy="2919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1BF9C3-F89B-B845-AB8F-6864AB52CA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2" t="18632" r="2703"/>
          <a:stretch/>
        </p:blipFill>
        <p:spPr>
          <a:xfrm>
            <a:off x="3548089" y="4527288"/>
            <a:ext cx="1374233" cy="3680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972C7E-F979-FC4D-89EC-068326AE8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14" y="4417613"/>
            <a:ext cx="1250813" cy="6184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9659EC-B157-AC4B-96C9-6445AF5D7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3971" y="4535238"/>
            <a:ext cx="1424775" cy="3601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48039E-E255-6343-A06C-CB058730EB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3102" y="3891569"/>
            <a:ext cx="1413558" cy="3601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B17059-4083-D148-8377-27DFB25596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7919" y="3784941"/>
            <a:ext cx="1118514" cy="5121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EEF6C2-F3BF-4242-B26A-528CC5D6A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5662" y="2694847"/>
            <a:ext cx="693477" cy="10066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446B3C-36AA-DF41-B7F0-FBB549C8BF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2100" y="2885167"/>
            <a:ext cx="1193583" cy="668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CF0247-B6DE-D847-9E3A-3BA8A3AD7E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173" y="2787670"/>
            <a:ext cx="1193583" cy="913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407DDC-7D08-4A4D-98CE-D853E1C101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3071" y="2893173"/>
            <a:ext cx="1295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03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547625-BFEB-49B7-BF26-4ED6BF2B92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2800" dirty="0"/>
              <a:t>Find out more and get involved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6B5A0-1EEF-4427-85D5-E869E10D7E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1" y="1196390"/>
            <a:ext cx="8273626" cy="394710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2000" dirty="0"/>
              <a:t>PI: </a:t>
            </a:r>
            <a:r>
              <a:rPr lang="en-GB" sz="2000" u="sng" dirty="0" err="1">
                <a:solidFill>
                  <a:schemeClr val="accent3"/>
                </a:solidFill>
              </a:rPr>
              <a:t>markus.loning@gmail.com</a:t>
            </a:r>
            <a:endParaRPr lang="en-GB" sz="2000" dirty="0">
              <a:solidFill>
                <a:srgbClr val="06CA7B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Alternate contact: </a:t>
            </a:r>
            <a:r>
              <a:rPr lang="en-GB" sz="2000" u="sng" dirty="0" err="1">
                <a:solidFill>
                  <a:schemeClr val="accent3"/>
                </a:solidFill>
              </a:rPr>
              <a:t>f.kiraly@ucl.ac.uk</a:t>
            </a:r>
            <a:endParaRPr lang="en-GB" sz="2000" u="sng" dirty="0">
              <a:solidFill>
                <a:schemeClr val="accent3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GitHub: </a:t>
            </a:r>
            <a:r>
              <a:rPr lang="en-GB" sz="2000" u="sng" dirty="0">
                <a:solidFill>
                  <a:schemeClr val="accent3"/>
                </a:solidFill>
              </a:rPr>
              <a:t>https://</a:t>
            </a:r>
            <a:r>
              <a:rPr lang="en-GB" sz="2000" u="sng" dirty="0" err="1">
                <a:solidFill>
                  <a:schemeClr val="accent3"/>
                </a:solidFill>
              </a:rPr>
              <a:t>github.com</a:t>
            </a:r>
            <a:r>
              <a:rPr lang="en-GB" sz="2000" u="sng" dirty="0">
                <a:solidFill>
                  <a:schemeClr val="accent3"/>
                </a:solidFill>
              </a:rPr>
              <a:t>/</a:t>
            </a:r>
            <a:r>
              <a:rPr lang="en-GB" sz="2000" u="sng" dirty="0" err="1">
                <a:solidFill>
                  <a:schemeClr val="accent3"/>
                </a:solidFill>
              </a:rPr>
              <a:t>alan</a:t>
            </a:r>
            <a:r>
              <a:rPr lang="en-GB" sz="2000" u="sng" dirty="0">
                <a:solidFill>
                  <a:schemeClr val="accent3"/>
                </a:solidFill>
              </a:rPr>
              <a:t>-</a:t>
            </a:r>
            <a:r>
              <a:rPr lang="en-GB" sz="2000" u="sng" dirty="0" err="1">
                <a:solidFill>
                  <a:schemeClr val="accent3"/>
                </a:solidFill>
              </a:rPr>
              <a:t>turing</a:t>
            </a:r>
            <a:r>
              <a:rPr lang="en-GB" sz="2000" u="sng" dirty="0">
                <a:solidFill>
                  <a:schemeClr val="accent3"/>
                </a:solidFill>
              </a:rPr>
              <a:t>-institute/</a:t>
            </a:r>
            <a:r>
              <a:rPr lang="en-GB" sz="2000" u="sng" dirty="0" err="1">
                <a:solidFill>
                  <a:schemeClr val="accent3"/>
                </a:solidFill>
              </a:rPr>
              <a:t>sktime</a:t>
            </a:r>
            <a:endParaRPr lang="en-GB" sz="2000" u="sng" dirty="0">
              <a:solidFill>
                <a:schemeClr val="accent3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Chat: </a:t>
            </a:r>
            <a:r>
              <a:rPr lang="en-GB" sz="2000" u="sng" dirty="0">
                <a:solidFill>
                  <a:schemeClr val="accent3"/>
                </a:solidFill>
              </a:rPr>
              <a:t>https://</a:t>
            </a:r>
            <a:r>
              <a:rPr lang="en-GB" sz="2000" u="sng" dirty="0" err="1">
                <a:solidFill>
                  <a:schemeClr val="accent3"/>
                </a:solidFill>
              </a:rPr>
              <a:t>gitter.im</a:t>
            </a:r>
            <a:r>
              <a:rPr lang="en-GB" sz="2000" u="sng" dirty="0">
                <a:solidFill>
                  <a:schemeClr val="accent3"/>
                </a:solidFill>
              </a:rPr>
              <a:t>/</a:t>
            </a:r>
            <a:r>
              <a:rPr lang="en-GB" sz="2000" u="sng" dirty="0" err="1">
                <a:solidFill>
                  <a:schemeClr val="accent3"/>
                </a:solidFill>
              </a:rPr>
              <a:t>sktime</a:t>
            </a:r>
            <a:endParaRPr lang="en-GB" sz="2000" u="sng" dirty="0">
              <a:solidFill>
                <a:schemeClr val="accent3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Website: </a:t>
            </a:r>
            <a:r>
              <a:rPr lang="en-GB" sz="2000" u="sng" dirty="0">
                <a:solidFill>
                  <a:schemeClr val="accent3"/>
                </a:solidFill>
              </a:rPr>
              <a:t>https://alan-turing-institute.github.io/sktime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Papers:</a:t>
            </a:r>
            <a:endParaRPr lang="en-GB" sz="1000" dirty="0"/>
          </a:p>
          <a:p>
            <a:pPr>
              <a:spcAft>
                <a:spcPts val="600"/>
              </a:spcAft>
            </a:pPr>
            <a:r>
              <a:rPr lang="en-GB" sz="1400" dirty="0"/>
              <a:t>Markus </a:t>
            </a:r>
            <a:r>
              <a:rPr lang="en-GB" sz="1400" dirty="0" err="1"/>
              <a:t>Löning</a:t>
            </a:r>
            <a:r>
              <a:rPr lang="en-GB" sz="1400" dirty="0"/>
              <a:t> and Franz </a:t>
            </a:r>
            <a:r>
              <a:rPr lang="en-GB" sz="1400" dirty="0" err="1"/>
              <a:t>Király</a:t>
            </a:r>
            <a:r>
              <a:rPr lang="en-GB" sz="1400" dirty="0"/>
              <a:t> (2020): “Forecasting with </a:t>
            </a:r>
            <a:r>
              <a:rPr lang="en-GB" sz="1400" dirty="0" err="1"/>
              <a:t>sktime</a:t>
            </a:r>
            <a:r>
              <a:rPr lang="en-GB" sz="1400" dirty="0"/>
              <a:t>”, </a:t>
            </a:r>
            <a:r>
              <a:rPr lang="en-GB" sz="1400" u="sng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arxiv.org/abs/2005.08067</a:t>
            </a:r>
            <a:endParaRPr lang="en-GB" sz="1400" u="sng" dirty="0">
              <a:solidFill>
                <a:schemeClr val="accent3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1400" dirty="0"/>
              <a:t>Markus </a:t>
            </a:r>
            <a:r>
              <a:rPr lang="en-GB" sz="1400" dirty="0" err="1"/>
              <a:t>Löning</a:t>
            </a:r>
            <a:r>
              <a:rPr lang="en-GB" sz="1400" dirty="0"/>
              <a:t> et al. (2019): “</a:t>
            </a:r>
            <a:r>
              <a:rPr lang="en-GB" sz="1400" dirty="0" err="1"/>
              <a:t>sktime</a:t>
            </a:r>
            <a:r>
              <a:rPr lang="en-GB" sz="1400" dirty="0"/>
              <a:t>: A Unified Interface for Machine Learning with Time Series”, Workshop on Systems for ML at </a:t>
            </a:r>
            <a:r>
              <a:rPr lang="en-GB" sz="1400" dirty="0" err="1"/>
              <a:t>NeurIPS</a:t>
            </a:r>
            <a:r>
              <a:rPr lang="en-GB" sz="1400" dirty="0"/>
              <a:t>, </a:t>
            </a:r>
            <a:r>
              <a:rPr lang="en-GB" sz="1400" u="sng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learningsys.org/neurips19/sktime</a:t>
            </a:r>
            <a:endParaRPr lang="en-GB" sz="1400" dirty="0"/>
          </a:p>
          <a:p>
            <a:pPr>
              <a:spcAft>
                <a:spcPts val="600"/>
              </a:spcAft>
            </a:pPr>
            <a:r>
              <a:rPr lang="en-GB" sz="1400" dirty="0"/>
              <a:t>Anthony Bagnall et al. (2019): “A tale of two toolkits, report the first: benchmarking time series classification algorithms for correctness and efficiency”, </a:t>
            </a:r>
            <a:r>
              <a:rPr lang="en-GB" sz="1400" u="sng" dirty="0">
                <a:solidFill>
                  <a:schemeClr val="accent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arxiv.org/abs/1909.05738</a:t>
            </a:r>
            <a:endParaRPr lang="en-GB" sz="1400" u="sng" dirty="0">
              <a:solidFill>
                <a:schemeClr val="accent3"/>
              </a:solidFill>
            </a:endParaRPr>
          </a:p>
          <a:p>
            <a:pPr>
              <a:spcAft>
                <a:spcPts val="600"/>
              </a:spcAft>
            </a:pPr>
            <a:endParaRPr lang="en-GB" sz="2000" u="sng" dirty="0">
              <a:solidFill>
                <a:schemeClr val="accent3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39907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28A7-DFCC-4199-B287-718E226EE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184922"/>
            <a:ext cx="4537242" cy="571512"/>
          </a:xfrm>
        </p:spPr>
        <p:txBody>
          <a:bodyPr/>
          <a:lstStyle/>
          <a:p>
            <a:r>
              <a:rPr lang="en-GB" dirty="0"/>
              <a:t>Project Binder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30292-3DD1-4794-ACDC-DDD51EFC12DC}"/>
              </a:ext>
            </a:extLst>
          </p:cNvPr>
          <p:cNvSpPr txBox="1"/>
          <p:nvPr/>
        </p:nvSpPr>
        <p:spPr>
          <a:xfrm>
            <a:off x="431799" y="4035094"/>
            <a:ext cx="6842303" cy="7700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Investigated by </a:t>
            </a: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Sarah Gibson, Kirstie Whitaker,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sz="2000" i="1" dirty="0">
                <a:solidFill>
                  <a:schemeClr val="bg1"/>
                </a:solidFill>
                <a:latin typeface="+mn-lt"/>
                <a:cs typeface="+mn-cs"/>
              </a:rPr>
              <a:t>The Turing Way </a:t>
            </a: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team and the </a:t>
            </a:r>
            <a:r>
              <a:rPr lang="en-GB" sz="2000" dirty="0" err="1">
                <a:solidFill>
                  <a:schemeClr val="bg1"/>
                </a:solidFill>
                <a:latin typeface="+mn-lt"/>
                <a:cs typeface="+mn-cs"/>
              </a:rPr>
              <a:t>Jupyter</a:t>
            </a: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 Hubs team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https://jupyterhub-team-compass.readthedocs.io/en/latest/team.html#jupyterhub-team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3" name="Picture Placeholder 12" descr="A close up of a logo&#10;&#10;Description automatically generated">
            <a:extLst>
              <a:ext uri="{FF2B5EF4-FFF2-40B4-BE49-F238E27FC236}">
                <a16:creationId xmlns:a16="http://schemas.microsoft.com/office/drawing/2014/main" id="{BC57E36F-900C-9147-A1F2-B576BBBA6A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4" t="8235" r="16739" b="-18718"/>
          <a:stretch/>
        </p:blipFill>
        <p:spPr>
          <a:xfrm>
            <a:off x="5650286" y="0"/>
            <a:ext cx="3493714" cy="4573587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15811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C6CED-0C8E-468F-9B1E-42E20A425B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400" dirty="0"/>
              <a:t>Project Binder is a </a:t>
            </a:r>
            <a:r>
              <a:rPr lang="en-GB" sz="1400" dirty="0">
                <a:solidFill>
                  <a:schemeClr val="accent1"/>
                </a:solidFill>
              </a:rPr>
              <a:t>community</a:t>
            </a:r>
            <a:r>
              <a:rPr lang="en-GB" sz="1400" dirty="0"/>
              <a:t> of data scientists and software engineers dedicated to supporting </a:t>
            </a:r>
            <a:r>
              <a:rPr lang="en-GB" sz="1400" dirty="0">
                <a:solidFill>
                  <a:schemeClr val="accent1"/>
                </a:solidFill>
              </a:rPr>
              <a:t>shareable</a:t>
            </a:r>
            <a:r>
              <a:rPr lang="en-GB" sz="1400" dirty="0"/>
              <a:t> and </a:t>
            </a:r>
            <a:r>
              <a:rPr lang="en-GB" sz="1400" dirty="0">
                <a:solidFill>
                  <a:schemeClr val="accent1"/>
                </a:solidFill>
              </a:rPr>
              <a:t>reproducible</a:t>
            </a:r>
            <a:r>
              <a:rPr lang="en-GB" sz="1400" dirty="0"/>
              <a:t> computational analyses</a:t>
            </a:r>
          </a:p>
          <a:p>
            <a:r>
              <a:rPr lang="en-GB" sz="1400" dirty="0"/>
              <a:t>Collect and </a:t>
            </a:r>
            <a:r>
              <a:rPr lang="en-GB" sz="1400" dirty="0">
                <a:solidFill>
                  <a:schemeClr val="accent1"/>
                </a:solidFill>
              </a:rPr>
              <a:t>maintain tools</a:t>
            </a:r>
            <a:r>
              <a:rPr lang="en-GB" sz="1400" dirty="0"/>
              <a:t> facilitating reproducible computational analyses to be hosted in the cloud</a:t>
            </a:r>
          </a:p>
          <a:p>
            <a:r>
              <a:rPr lang="en-GB" sz="1400" dirty="0"/>
              <a:t>Including: version control, automated Docker image creation, literate programming tools, cloud orchestration engines, and so on</a:t>
            </a:r>
          </a:p>
          <a:p>
            <a:r>
              <a:rPr lang="en-GB" sz="1400" dirty="0"/>
              <a:t>A </a:t>
            </a:r>
            <a:r>
              <a:rPr lang="en-GB" sz="1400" dirty="0">
                <a:solidFill>
                  <a:schemeClr val="accent1"/>
                </a:solidFill>
              </a:rPr>
              <a:t>full computational environment </a:t>
            </a:r>
            <a:r>
              <a:rPr lang="en-GB" sz="1400" dirty="0"/>
              <a:t>with code, data, assets can be shared with anyone via a </a:t>
            </a:r>
            <a:r>
              <a:rPr lang="en-GB" sz="1400" dirty="0">
                <a:solidFill>
                  <a:schemeClr val="accent1"/>
                </a:solidFill>
              </a:rPr>
              <a:t>single, clickable link </a:t>
            </a:r>
            <a:r>
              <a:rPr lang="en-GB" sz="1400" dirty="0"/>
              <a:t>from a browser</a:t>
            </a:r>
          </a:p>
          <a:p>
            <a:r>
              <a:rPr lang="en-GB" sz="1400" dirty="0"/>
              <a:t>A </a:t>
            </a:r>
            <a:r>
              <a:rPr lang="en-GB" sz="1400" dirty="0">
                <a:solidFill>
                  <a:schemeClr val="accent1"/>
                </a:solidFill>
              </a:rPr>
              <a:t>free</a:t>
            </a:r>
            <a:r>
              <a:rPr lang="en-GB" sz="1400" dirty="0"/>
              <a:t> and </a:t>
            </a:r>
            <a:r>
              <a:rPr lang="en-GB" sz="1400" dirty="0">
                <a:solidFill>
                  <a:schemeClr val="accent1"/>
                </a:solidFill>
              </a:rPr>
              <a:t>public</a:t>
            </a:r>
            <a:r>
              <a:rPr lang="en-GB" sz="1400" dirty="0"/>
              <a:t> version is available at </a:t>
            </a:r>
            <a:r>
              <a:rPr lang="en-GB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mybinder.org</a:t>
            </a:r>
            <a:endParaRPr lang="en-GB" sz="1400" dirty="0"/>
          </a:p>
        </p:txBody>
      </p:sp>
      <p:pic>
        <p:nvPicPr>
          <p:cNvPr id="7" name="Picture Placeholder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F410311-C383-BD45-8C90-FEA337ED5F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271" r="1" b="-271"/>
          <a:stretch/>
        </p:blipFill>
        <p:spPr>
          <a:xfrm>
            <a:off x="4572000" y="702659"/>
            <a:ext cx="4572000" cy="323379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A1B27E-5ACC-5F4B-AE53-829ED7A982C1}"/>
              </a:ext>
            </a:extLst>
          </p:cNvPr>
          <p:cNvSpPr txBox="1"/>
          <p:nvPr/>
        </p:nvSpPr>
        <p:spPr>
          <a:xfrm>
            <a:off x="4423703" y="3938927"/>
            <a:ext cx="4720297" cy="501914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bg1"/>
                </a:solidFill>
              </a:rPr>
              <a:t>Comic courtesy of Juliette Taka: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twitter.com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  <a:r>
              <a:rPr lang="en-US" sz="1200" dirty="0" err="1">
                <a:solidFill>
                  <a:schemeClr val="bg1"/>
                </a:solidFill>
              </a:rPr>
              <a:t>mybinderteam</a:t>
            </a:r>
            <a:r>
              <a:rPr lang="en-US" sz="1200" dirty="0">
                <a:solidFill>
                  <a:schemeClr val="bg1"/>
                </a:solidFill>
              </a:rPr>
              <a:t>/status/1082556317842264064</a:t>
            </a:r>
          </a:p>
        </p:txBody>
      </p:sp>
    </p:spTree>
    <p:extLst>
      <p:ext uri="{BB962C8B-B14F-4D97-AF65-F5344CB8AC3E}">
        <p14:creationId xmlns:p14="http://schemas.microsoft.com/office/powerpoint/2010/main" val="1735719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C6CED-0C8E-468F-9B1E-42E20A425B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400" dirty="0"/>
              <a:t>Binder and </a:t>
            </a:r>
            <a:r>
              <a:rPr lang="en-GB" sz="1400" i="1" dirty="0"/>
              <a:t>The Turing Way</a:t>
            </a:r>
            <a:r>
              <a:rPr lang="en-GB" sz="1400" dirty="0"/>
              <a:t> are strongly </a:t>
            </a:r>
            <a:r>
              <a:rPr lang="en-GB" sz="1400" dirty="0">
                <a:solidFill>
                  <a:schemeClr val="accent1"/>
                </a:solidFill>
              </a:rPr>
              <a:t>interconnected</a:t>
            </a:r>
          </a:p>
          <a:p>
            <a:r>
              <a:rPr lang="en-GB" sz="1400" i="1" dirty="0"/>
              <a:t>The Turing Way </a:t>
            </a:r>
            <a:r>
              <a:rPr lang="en-GB" sz="1400" dirty="0"/>
              <a:t>is a </a:t>
            </a:r>
            <a:r>
              <a:rPr lang="en-GB" sz="1400" dirty="0">
                <a:solidFill>
                  <a:schemeClr val="accent1"/>
                </a:solidFill>
              </a:rPr>
              <a:t>pedagogical resource</a:t>
            </a:r>
            <a:r>
              <a:rPr lang="en-GB" sz="1400" dirty="0"/>
              <a:t> whereas Binder is the </a:t>
            </a:r>
            <a:r>
              <a:rPr lang="en-GB" sz="1400" dirty="0">
                <a:solidFill>
                  <a:schemeClr val="accent1"/>
                </a:solidFill>
              </a:rPr>
              <a:t>technological infrastructure</a:t>
            </a:r>
          </a:p>
          <a:p>
            <a:r>
              <a:rPr lang="en-GB" sz="1400" dirty="0"/>
              <a:t>Federated </a:t>
            </a:r>
            <a:r>
              <a:rPr lang="en-GB" sz="1400" dirty="0" err="1"/>
              <a:t>mybinder.org</a:t>
            </a:r>
            <a:r>
              <a:rPr lang="en-GB" sz="1400" dirty="0"/>
              <a:t> of which the Turing is a member</a:t>
            </a:r>
          </a:p>
          <a:p>
            <a:r>
              <a:rPr lang="en-GB" sz="1400" dirty="0"/>
              <a:t>By spreading the load and maintenance amongst more resources and people, the service becomes more </a:t>
            </a:r>
            <a:r>
              <a:rPr lang="en-GB" sz="1400" dirty="0">
                <a:solidFill>
                  <a:schemeClr val="accent1"/>
                </a:solidFill>
              </a:rPr>
              <a:t>resilient</a:t>
            </a:r>
            <a:r>
              <a:rPr lang="en-GB" sz="1400" dirty="0"/>
              <a:t> and </a:t>
            </a:r>
            <a:r>
              <a:rPr lang="en-GB" sz="1400" dirty="0">
                <a:solidFill>
                  <a:schemeClr val="accent1"/>
                </a:solidFill>
              </a:rPr>
              <a:t>sustainable</a:t>
            </a:r>
          </a:p>
          <a:p>
            <a:r>
              <a:rPr lang="en-GB" sz="1400" dirty="0"/>
              <a:t>Anyone can </a:t>
            </a:r>
            <a:r>
              <a:rPr lang="en-GB" sz="1400" dirty="0">
                <a:solidFill>
                  <a:schemeClr val="accent1"/>
                </a:solidFill>
              </a:rPr>
              <a:t>deploy their own</a:t>
            </a:r>
            <a:r>
              <a:rPr lang="en-GB" sz="1400" dirty="0"/>
              <a:t> Binder service or </a:t>
            </a:r>
            <a:r>
              <a:rPr lang="en-GB" sz="1400" dirty="0">
                <a:solidFill>
                  <a:schemeClr val="accent1"/>
                </a:solidFill>
              </a:rPr>
              <a:t>apply to join</a:t>
            </a:r>
            <a:r>
              <a:rPr lang="en-GB" sz="1400" dirty="0"/>
              <a:t> the federation</a:t>
            </a:r>
          </a:p>
        </p:txBody>
      </p:sp>
      <p:pic>
        <p:nvPicPr>
          <p:cNvPr id="7" name="Picture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25866FC8-4925-D948-B49A-331EA1ED84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/>
          <a:stretch/>
        </p:blipFill>
        <p:spPr>
          <a:xfrm>
            <a:off x="4423729" y="702659"/>
            <a:ext cx="4720271" cy="310905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38ADCA-194C-A04E-B16F-7087120786F7}"/>
              </a:ext>
            </a:extLst>
          </p:cNvPr>
          <p:cNvSpPr txBox="1"/>
          <p:nvPr/>
        </p:nvSpPr>
        <p:spPr>
          <a:xfrm>
            <a:off x="4064000" y="3811712"/>
            <a:ext cx="5080000" cy="4699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chemeClr val="bg1"/>
                </a:solidFill>
                <a:latin typeface="+mn-lt"/>
                <a:cs typeface="+mn-cs"/>
              </a:rPr>
              <a:t>https://</a:t>
            </a:r>
            <a:r>
              <a:rPr lang="en-GB" sz="1400" dirty="0" err="1">
                <a:solidFill>
                  <a:schemeClr val="bg1"/>
                </a:solidFill>
                <a:latin typeface="+mn-lt"/>
                <a:cs typeface="+mn-cs"/>
              </a:rPr>
              <a:t>blog.jupyter.org</a:t>
            </a:r>
            <a:r>
              <a:rPr lang="en-GB" sz="1400" dirty="0">
                <a:solidFill>
                  <a:schemeClr val="bg1"/>
                </a:solidFill>
                <a:latin typeface="+mn-lt"/>
                <a:cs typeface="+mn-cs"/>
              </a:rPr>
              <a:t>/a-2019-retrospective-from-the-binder-project-57a449517362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128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547625-BFEB-49B7-BF26-4ED6BF2B92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2800" dirty="0"/>
              <a:t>Find out more and get involved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6B5A0-1EEF-4427-85D5-E869E10D7E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1" y="1196390"/>
            <a:ext cx="8273626" cy="372493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2000" dirty="0"/>
              <a:t>PI: </a:t>
            </a:r>
            <a:r>
              <a:rPr lang="en-GB" sz="2000" u="sng" dirty="0" err="1">
                <a:solidFill>
                  <a:schemeClr val="accent3"/>
                </a:solidFill>
              </a:rPr>
              <a:t>kwhitaker@turing.ac.uk</a:t>
            </a:r>
            <a:endParaRPr lang="en-GB" sz="2000" dirty="0">
              <a:solidFill>
                <a:srgbClr val="06CA7B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Alternate contact: </a:t>
            </a:r>
            <a:r>
              <a:rPr lang="en-GB" sz="2000" u="sng" dirty="0" err="1">
                <a:solidFill>
                  <a:schemeClr val="accent3"/>
                </a:solidFill>
              </a:rPr>
              <a:t>sgibson@turing.ac.uk</a:t>
            </a:r>
            <a:endParaRPr lang="en-GB" sz="2000" u="sng" dirty="0">
              <a:solidFill>
                <a:schemeClr val="accent3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GitHub: </a:t>
            </a:r>
            <a:r>
              <a:rPr lang="en-GB" sz="20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https://github.com/jupyterhub/binderhub</a:t>
            </a:r>
            <a:endParaRPr lang="en-GB" sz="2000" u="sng" dirty="0">
              <a:solidFill>
                <a:schemeClr val="accent3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Website: </a:t>
            </a:r>
            <a:r>
              <a:rPr lang="en-GB" sz="2000" u="sng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https://mybinder.readthedocs.io</a:t>
            </a:r>
            <a:r>
              <a:rPr lang="en-GB" sz="2000" dirty="0"/>
              <a:t> and </a:t>
            </a:r>
            <a:r>
              <a:rPr lang="en-GB" sz="2000" u="sng" dirty="0">
                <a:solidFill>
                  <a:schemeClr val="accent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https://mybinder.org</a:t>
            </a:r>
            <a:endParaRPr lang="en-GB" sz="2000" u="sng" dirty="0">
              <a:solidFill>
                <a:schemeClr val="accent3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Discourse: </a:t>
            </a:r>
            <a:r>
              <a:rPr lang="en-GB" sz="2000" dirty="0">
                <a:solidFill>
                  <a:schemeClr val="accent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https://discourse.jupyter.org/c/binder</a:t>
            </a:r>
            <a:endParaRPr lang="en-GB" sz="2000" dirty="0">
              <a:solidFill>
                <a:schemeClr val="accent3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 err="1"/>
              <a:t>Gitter</a:t>
            </a:r>
            <a:r>
              <a:rPr lang="en-GB" sz="2000" dirty="0"/>
              <a:t>: </a:t>
            </a:r>
            <a:r>
              <a:rPr lang="en-GB" sz="20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https://gitter.im/jupyterhub/binder</a:t>
            </a:r>
            <a:endParaRPr lang="en-GB" sz="2000" dirty="0">
              <a:solidFill>
                <a:schemeClr val="accent3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Twitter:</a:t>
            </a:r>
            <a:r>
              <a:rPr lang="en-GB" sz="2000" dirty="0">
                <a:solidFill>
                  <a:schemeClr val="accent3"/>
                </a:solidFill>
              </a:rPr>
              <a:t> </a:t>
            </a:r>
            <a:r>
              <a:rPr lang="en-GB" sz="2000" u="sng" dirty="0">
                <a:solidFill>
                  <a:schemeClr val="accent3"/>
                </a:solidFill>
              </a:rPr>
              <a:t>@</a:t>
            </a:r>
            <a:r>
              <a:rPr lang="en-GB" sz="2000" u="sng" dirty="0" err="1">
                <a:solidFill>
                  <a:schemeClr val="accent3"/>
                </a:solidFill>
              </a:rPr>
              <a:t>mybinderteam</a:t>
            </a:r>
            <a:endParaRPr lang="en-GB" sz="2000" u="sng" dirty="0"/>
          </a:p>
        </p:txBody>
      </p:sp>
    </p:spTree>
    <p:extLst>
      <p:ext uri="{BB962C8B-B14F-4D97-AF65-F5344CB8AC3E}">
        <p14:creationId xmlns:p14="http://schemas.microsoft.com/office/powerpoint/2010/main" val="2514563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ttp://i.imgur.com/fEg3yAZ.jpg">
            <a:extLst>
              <a:ext uri="{FF2B5EF4-FFF2-40B4-BE49-F238E27FC236}">
                <a16:creationId xmlns:a16="http://schemas.microsoft.com/office/drawing/2014/main" id="{6F26C4F8-D905-4FAE-8C43-24562D384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7" t="11829" r="27838" b="11516"/>
          <a:stretch/>
        </p:blipFill>
        <p:spPr bwMode="auto">
          <a:xfrm>
            <a:off x="5202195" y="0"/>
            <a:ext cx="3941805" cy="5114613"/>
          </a:xfrm>
          <a:custGeom>
            <a:avLst/>
            <a:gdLst>
              <a:gd name="connsiteX0" fmla="*/ 1716224 w 3744891"/>
              <a:gd name="connsiteY0" fmla="*/ 0 h 4859111"/>
              <a:gd name="connsiteX1" fmla="*/ 3744891 w 3744891"/>
              <a:gd name="connsiteY1" fmla="*/ 0 h 4859111"/>
              <a:gd name="connsiteX2" fmla="*/ 3744891 w 3744891"/>
              <a:gd name="connsiteY2" fmla="*/ 4859111 h 4859111"/>
              <a:gd name="connsiteX3" fmla="*/ 3471253 w 3744891"/>
              <a:gd name="connsiteY3" fmla="*/ 4659279 h 4859111"/>
              <a:gd name="connsiteX4" fmla="*/ 0 w 3744891"/>
              <a:gd name="connsiteY4" fmla="*/ 2128867 h 4859111"/>
              <a:gd name="connsiteX5" fmla="*/ 1592646 w 3744891"/>
              <a:gd name="connsiteY5" fmla="*/ 152264 h 485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4891" h="4859111">
                <a:moveTo>
                  <a:pt x="1716224" y="0"/>
                </a:moveTo>
                <a:lnTo>
                  <a:pt x="3744891" y="0"/>
                </a:lnTo>
                <a:lnTo>
                  <a:pt x="3744891" y="4859111"/>
                </a:lnTo>
                <a:lnTo>
                  <a:pt x="3471253" y="4659279"/>
                </a:lnTo>
                <a:cubicBezTo>
                  <a:pt x="2104087" y="3662179"/>
                  <a:pt x="2011835" y="3614574"/>
                  <a:pt x="0" y="2128867"/>
                </a:cubicBezTo>
                <a:cubicBezTo>
                  <a:pt x="967624" y="851005"/>
                  <a:pt x="62410" y="2035472"/>
                  <a:pt x="1592646" y="1522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1028A7-DFCC-4199-B287-718E226EE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184922"/>
            <a:ext cx="6890544" cy="571512"/>
          </a:xfrm>
        </p:spPr>
        <p:txBody>
          <a:bodyPr/>
          <a:lstStyle/>
          <a:p>
            <a:r>
              <a:rPr lang="en-GB" dirty="0"/>
              <a:t>WAYS that we are </a:t>
            </a:r>
            <a:br>
              <a:rPr lang="en-GB" dirty="0"/>
            </a:br>
            <a:r>
              <a:rPr lang="en-GB" dirty="0"/>
              <a:t>approaching user research</a:t>
            </a:r>
            <a:br>
              <a:rPr lang="en-GB" dirty="0"/>
            </a:br>
            <a:r>
              <a:rPr lang="en-GB" sz="2800" dirty="0">
                <a:solidFill>
                  <a:schemeClr val="bg2">
                    <a:lumMod val="50000"/>
                  </a:schemeClr>
                </a:solidFill>
              </a:rPr>
              <a:t>(WAYS - What aren’t you seeing?)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30292-3DD1-4794-ACDC-DDD51EFC12DC}"/>
              </a:ext>
            </a:extLst>
          </p:cNvPr>
          <p:cNvSpPr txBox="1"/>
          <p:nvPr/>
        </p:nvSpPr>
        <p:spPr>
          <a:xfrm>
            <a:off x="431800" y="4035094"/>
            <a:ext cx="5944937" cy="7700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chemeClr val="bg1"/>
                </a:solidFill>
              </a:rPr>
              <a:t>Investigated by: </a:t>
            </a:r>
            <a:r>
              <a:rPr lang="en-GB" sz="2000" dirty="0">
                <a:solidFill>
                  <a:schemeClr val="bg1"/>
                </a:solidFill>
              </a:rPr>
              <a:t>Greg McInerny, James Tripp,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chemeClr val="bg1"/>
                </a:solidFill>
              </a:rPr>
              <a:t>Daniela Szabluk, Marie Petrescu, Theo Damoulas, Natalie Thurlby, Joao Porto De Albuquerque</a:t>
            </a:r>
          </a:p>
        </p:txBody>
      </p:sp>
    </p:spTree>
    <p:extLst>
      <p:ext uri="{BB962C8B-B14F-4D97-AF65-F5344CB8AC3E}">
        <p14:creationId xmlns:p14="http://schemas.microsoft.com/office/powerpoint/2010/main" val="1013157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28A7-DFCC-4199-B287-718E226EE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184922"/>
            <a:ext cx="4537242" cy="571512"/>
          </a:xfrm>
        </p:spPr>
        <p:txBody>
          <a:bodyPr/>
          <a:lstStyle/>
          <a:p>
            <a:r>
              <a:rPr lang="en-GB" dirty="0"/>
              <a:t>Decision analysis for capital planning and public policy</a:t>
            </a:r>
          </a:p>
        </p:txBody>
      </p:sp>
      <p:pic>
        <p:nvPicPr>
          <p:cNvPr id="6" name="Picture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7A32968D-409C-40F3-988F-949577B8B1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1" r="25531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530292-3DD1-4794-ACDC-DDD51EFC12DC}"/>
              </a:ext>
            </a:extLst>
          </p:cNvPr>
          <p:cNvSpPr txBox="1"/>
          <p:nvPr/>
        </p:nvSpPr>
        <p:spPr>
          <a:xfrm>
            <a:off x="431800" y="3953546"/>
            <a:ext cx="8102600" cy="8601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Investigated by </a:t>
            </a: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the Turing MUGM, ASG/TPS “Multiple Models”, and CDBB “Planning methodologies” teams led by Chris Dent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schemeClr val="bg1"/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983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260DBD-9C02-41CC-8178-46B1121FEF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Modelling for decision support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C6CED-0C8E-468F-9B1E-42E20A425B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1" y="1112464"/>
            <a:ext cx="8280399" cy="3230934"/>
          </a:xfrm>
        </p:spPr>
        <p:txBody>
          <a:bodyPr/>
          <a:lstStyle/>
          <a:p>
            <a:r>
              <a:rPr lang="en-GB" sz="1600" dirty="0"/>
              <a:t>The world vs models – planning and policy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The world is complex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Capital investments and policies may be relevant in 2050+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Models are inevitably simplified representations of the world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Ways decision makers think do not always give analytically or numerically tractable utility functions</a:t>
            </a:r>
          </a:p>
          <a:p>
            <a:r>
              <a:rPr lang="en-GB" sz="1600" dirty="0"/>
              <a:t>Much interest in good practice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CDBB Digital Framework Task Group (NIC Digital Twin)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HM Government “Aqua Book” and successor activity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bg1"/>
                </a:solidFill>
              </a:rPr>
              <a:t>Ofgem</a:t>
            </a:r>
            <a:r>
              <a:rPr lang="en-GB" sz="1600" dirty="0">
                <a:solidFill>
                  <a:schemeClr val="bg1"/>
                </a:solidFill>
              </a:rPr>
              <a:t> and BEIS, MEDA</a:t>
            </a:r>
          </a:p>
          <a:p>
            <a:pPr marL="180975" lvl="2" indent="0">
              <a:buNone/>
            </a:pPr>
            <a:endParaRPr lang="en-GB" sz="1600" dirty="0">
              <a:solidFill>
                <a:schemeClr val="bg1"/>
              </a:solidFill>
            </a:endParaRPr>
          </a:p>
          <a:p>
            <a:pPr lvl="1" indent="-250825"/>
            <a:r>
              <a:rPr lang="en-GB" sz="1600" dirty="0">
                <a:solidFill>
                  <a:schemeClr val="bg1"/>
                </a:solidFill>
              </a:rPr>
              <a:t>https://www.cdbb.cam.ac.uk/what-we-do/national-digital-twin-programme</a:t>
            </a:r>
          </a:p>
          <a:p>
            <a:pPr lvl="1" indent="-250825"/>
            <a:r>
              <a:rPr lang="en-GB" sz="1600" dirty="0">
                <a:solidFill>
                  <a:schemeClr val="bg1"/>
                </a:solidFill>
              </a:rPr>
              <a:t>https://www.gov.uk/government/collections/aqua-book-resources</a:t>
            </a:r>
          </a:p>
          <a:p>
            <a:pPr lvl="1" indent="-250825"/>
            <a:r>
              <a:rPr lang="en-GB" sz="1600" dirty="0">
                <a:solidFill>
                  <a:schemeClr val="bg1"/>
                </a:solidFill>
              </a:rPr>
              <a:t>https://innovateuk.blog.gov.uk/2019/10/21/the-new-holy-grail-of-energy/</a:t>
            </a:r>
          </a:p>
          <a:p>
            <a:pPr lvl="1" indent="-250825"/>
            <a:endParaRPr lang="en-GB" sz="1600" dirty="0">
              <a:solidFill>
                <a:schemeClr val="bg1"/>
              </a:solidFill>
            </a:endParaRPr>
          </a:p>
          <a:p>
            <a:pPr lvl="1" indent="-250825"/>
            <a:endParaRPr lang="en-GB" sz="1600" dirty="0">
              <a:solidFill>
                <a:schemeClr val="bg1"/>
              </a:solidFill>
            </a:endParaRPr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021" y="228843"/>
            <a:ext cx="2374845" cy="150698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285" y="2506647"/>
            <a:ext cx="1848581" cy="25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80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260DBD-9C02-41CC-8178-46B1121FEF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Where next?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C6CED-0C8E-468F-9B1E-42E20A425B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1" y="1112464"/>
            <a:ext cx="8280399" cy="3230934"/>
          </a:xfrm>
        </p:spPr>
        <p:txBody>
          <a:bodyPr/>
          <a:lstStyle/>
          <a:p>
            <a:r>
              <a:rPr lang="en-GB" sz="1600" dirty="0"/>
              <a:t>Much demand for practical advice (industry, government, regulation, applied research)…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Many research papers for specialist community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Limited practical advice available for broad spectrum of analysts on complex situations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Starting from current skills and practices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Both nature and implementation of decision analysis</a:t>
            </a:r>
            <a:endParaRPr lang="en-GB" sz="1600" dirty="0"/>
          </a:p>
          <a:p>
            <a:r>
              <a:rPr lang="en-GB" sz="1600" dirty="0"/>
              <a:t>… so someone needs to write it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Maybe Turing TPS?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Arising from TPS / government / UQ / DT work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Turing Managing Uncertainty Guide?</a:t>
            </a:r>
          </a:p>
          <a:p>
            <a:endParaRPr lang="en-GB" sz="1600" dirty="0"/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850" y="2208441"/>
            <a:ext cx="2941999" cy="270481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F4F7DA-7A3A-4AC6-8DFC-B74AA0619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64" y="3762712"/>
            <a:ext cx="4181936" cy="116137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6529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547625-BFEB-49B7-BF26-4ED6BF2B92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2800" dirty="0"/>
              <a:t>Find out more and get involved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6B5A0-1EEF-4427-85D5-E869E10D7E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1" y="1196390"/>
            <a:ext cx="8273626" cy="306828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2000" dirty="0"/>
              <a:t>PI: </a:t>
            </a:r>
            <a:r>
              <a:rPr lang="en-GB" sz="2000" u="sng" dirty="0">
                <a:solidFill>
                  <a:schemeClr val="accent3"/>
                </a:solidFill>
              </a:rPr>
              <a:t>chris.dent@ed.ac.uk</a:t>
            </a:r>
            <a:endParaRPr lang="en-GB" sz="2000" dirty="0">
              <a:solidFill>
                <a:srgbClr val="06CA7B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/>
              <a:t>Website: </a:t>
            </a:r>
            <a:r>
              <a:rPr lang="en-GB" sz="2000" dirty="0">
                <a:solidFill>
                  <a:srgbClr val="06CA7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https://www.cdbb.cam.ac.uk/CDBBResearchBridgehead/Networks/2018Network_ComplexInfrastructure</a:t>
            </a:r>
            <a:r>
              <a:rPr lang="en-GB" sz="2000" dirty="0">
                <a:solidFill>
                  <a:srgbClr val="06CA7B"/>
                </a:solidFill>
              </a:rPr>
              <a:t>  </a:t>
            </a:r>
            <a:r>
              <a:rPr lang="en-GB" sz="2000" dirty="0">
                <a:solidFill>
                  <a:srgbClr val="06CA7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https://www.turing.ac.uk/research/research-projects/managing-uncertainty-government-modelling</a:t>
            </a:r>
            <a:r>
              <a:rPr lang="en-GB" sz="2000" dirty="0">
                <a:solidFill>
                  <a:srgbClr val="06CA7B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endParaRPr lang="en-GB" sz="2000" dirty="0"/>
          </a:p>
          <a:p>
            <a:pPr marL="0" indent="0">
              <a:spcAft>
                <a:spcPts val="600"/>
              </a:spcAft>
              <a:buNone/>
            </a:pPr>
            <a:r>
              <a:rPr lang="en-GB" sz="2000" dirty="0"/>
              <a:t>Interesting use cases (currently energy, transport, criminal justice, health)</a:t>
            </a:r>
          </a:p>
        </p:txBody>
      </p:sp>
    </p:spTree>
    <p:extLst>
      <p:ext uri="{BB962C8B-B14F-4D97-AF65-F5344CB8AC3E}">
        <p14:creationId xmlns:p14="http://schemas.microsoft.com/office/powerpoint/2010/main" val="3232499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28A7-DFCC-4199-B287-718E226EE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184922"/>
            <a:ext cx="4537242" cy="571512"/>
          </a:xfrm>
        </p:spPr>
        <p:txBody>
          <a:bodyPr/>
          <a:lstStyle/>
          <a:p>
            <a:r>
              <a:rPr lang="en-US" dirty="0" err="1"/>
              <a:t>Raphtory</a:t>
            </a:r>
            <a:r>
              <a:rPr lang="en-US" dirty="0"/>
              <a:t>: A practical system for the analysis of dynamic graphs</a:t>
            </a:r>
            <a:endParaRPr lang="en-GB" dirty="0"/>
          </a:p>
        </p:txBody>
      </p:sp>
      <p:pic>
        <p:nvPicPr>
          <p:cNvPr id="6" name="Picture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7A32968D-409C-40F3-988F-949577B8B1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1" r="25531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530292-3DD1-4794-ACDC-DDD51EFC12DC}"/>
              </a:ext>
            </a:extLst>
          </p:cNvPr>
          <p:cNvSpPr txBox="1"/>
          <p:nvPr/>
        </p:nvSpPr>
        <p:spPr>
          <a:xfrm>
            <a:off x="431800" y="4035094"/>
            <a:ext cx="5944937" cy="7700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Investigated by </a:t>
            </a: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Richard G. Clegg,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Felix </a:t>
            </a:r>
            <a:r>
              <a:rPr lang="en-GB" sz="2000" dirty="0" err="1">
                <a:solidFill>
                  <a:schemeClr val="bg1"/>
                </a:solidFill>
                <a:latin typeface="+mn-lt"/>
                <a:cs typeface="+mn-cs"/>
              </a:rPr>
              <a:t>Cuadrado</a:t>
            </a: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, Susan Grant-Muller,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sz="2000" dirty="0" err="1">
                <a:solidFill>
                  <a:schemeClr val="bg1"/>
                </a:solidFill>
                <a:latin typeface="+mn-lt"/>
                <a:cs typeface="+mn-cs"/>
              </a:rPr>
              <a:t>Imane</a:t>
            </a: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+mn-lt"/>
                <a:cs typeface="+mn-cs"/>
              </a:rPr>
              <a:t>Hafnaoui</a:t>
            </a: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, Ben Steer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7A32968D-409C-40F3-988F-949577B8B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86" y="0"/>
            <a:ext cx="3493714" cy="4573587"/>
          </a:xfrm>
          <a:custGeom>
            <a:avLst/>
            <a:gdLst>
              <a:gd name="connsiteX0" fmla="*/ 0 w 3816350"/>
              <a:gd name="connsiteY0" fmla="*/ 0 h 3240087"/>
              <a:gd name="connsiteX1" fmla="*/ 3816350 w 3816350"/>
              <a:gd name="connsiteY1" fmla="*/ 0 h 3240087"/>
              <a:gd name="connsiteX2" fmla="*/ 3816350 w 3816350"/>
              <a:gd name="connsiteY2" fmla="*/ 3240087 h 3240087"/>
              <a:gd name="connsiteX3" fmla="*/ 0 w 3816350"/>
              <a:gd name="connsiteY3" fmla="*/ 3240087 h 3240087"/>
              <a:gd name="connsiteX4" fmla="*/ 0 w 3816350"/>
              <a:gd name="connsiteY4" fmla="*/ 0 h 3240087"/>
              <a:gd name="connsiteX0" fmla="*/ 685800 w 3816350"/>
              <a:gd name="connsiteY0" fmla="*/ 0 h 3240087"/>
              <a:gd name="connsiteX1" fmla="*/ 3816350 w 3816350"/>
              <a:gd name="connsiteY1" fmla="*/ 0 h 3240087"/>
              <a:gd name="connsiteX2" fmla="*/ 3816350 w 3816350"/>
              <a:gd name="connsiteY2" fmla="*/ 3240087 h 3240087"/>
              <a:gd name="connsiteX3" fmla="*/ 0 w 3816350"/>
              <a:gd name="connsiteY3" fmla="*/ 3240087 h 3240087"/>
              <a:gd name="connsiteX4" fmla="*/ 685800 w 3816350"/>
              <a:gd name="connsiteY4" fmla="*/ 0 h 3240087"/>
              <a:gd name="connsiteX0" fmla="*/ 1892300 w 3816350"/>
              <a:gd name="connsiteY0" fmla="*/ 0 h 3240087"/>
              <a:gd name="connsiteX1" fmla="*/ 3816350 w 3816350"/>
              <a:gd name="connsiteY1" fmla="*/ 0 h 3240087"/>
              <a:gd name="connsiteX2" fmla="*/ 3816350 w 3816350"/>
              <a:gd name="connsiteY2" fmla="*/ 3240087 h 3240087"/>
              <a:gd name="connsiteX3" fmla="*/ 0 w 3816350"/>
              <a:gd name="connsiteY3" fmla="*/ 3240087 h 3240087"/>
              <a:gd name="connsiteX4" fmla="*/ 1892300 w 3816350"/>
              <a:gd name="connsiteY4" fmla="*/ 0 h 3240087"/>
              <a:gd name="connsiteX0" fmla="*/ 1206500 w 3130550"/>
              <a:gd name="connsiteY0" fmla="*/ 0 h 3240087"/>
              <a:gd name="connsiteX1" fmla="*/ 3130550 w 3130550"/>
              <a:gd name="connsiteY1" fmla="*/ 0 h 3240087"/>
              <a:gd name="connsiteX2" fmla="*/ 3130550 w 3130550"/>
              <a:gd name="connsiteY2" fmla="*/ 3240087 h 3240087"/>
              <a:gd name="connsiteX3" fmla="*/ 0 w 3130550"/>
              <a:gd name="connsiteY3" fmla="*/ 1754187 h 3240087"/>
              <a:gd name="connsiteX4" fmla="*/ 1206500 w 3130550"/>
              <a:gd name="connsiteY4" fmla="*/ 0 h 3240087"/>
              <a:gd name="connsiteX0" fmla="*/ 1822450 w 3746500"/>
              <a:gd name="connsiteY0" fmla="*/ 0 h 3240087"/>
              <a:gd name="connsiteX1" fmla="*/ 3746500 w 3746500"/>
              <a:gd name="connsiteY1" fmla="*/ 0 h 3240087"/>
              <a:gd name="connsiteX2" fmla="*/ 3746500 w 3746500"/>
              <a:gd name="connsiteY2" fmla="*/ 3240087 h 3240087"/>
              <a:gd name="connsiteX3" fmla="*/ 0 w 3746500"/>
              <a:gd name="connsiteY3" fmla="*/ 2154237 h 3240087"/>
              <a:gd name="connsiteX4" fmla="*/ 1822450 w 3746500"/>
              <a:gd name="connsiteY4" fmla="*/ 0 h 3240087"/>
              <a:gd name="connsiteX0" fmla="*/ 1822450 w 3752850"/>
              <a:gd name="connsiteY0" fmla="*/ 0 h 4097337"/>
              <a:gd name="connsiteX1" fmla="*/ 3746500 w 3752850"/>
              <a:gd name="connsiteY1" fmla="*/ 0 h 4097337"/>
              <a:gd name="connsiteX2" fmla="*/ 3752850 w 3752850"/>
              <a:gd name="connsiteY2" fmla="*/ 4097337 h 4097337"/>
              <a:gd name="connsiteX3" fmla="*/ 0 w 3752850"/>
              <a:gd name="connsiteY3" fmla="*/ 2154237 h 4097337"/>
              <a:gd name="connsiteX4" fmla="*/ 1822450 w 3752850"/>
              <a:gd name="connsiteY4" fmla="*/ 0 h 4097337"/>
              <a:gd name="connsiteX0" fmla="*/ 1682750 w 3613150"/>
              <a:gd name="connsiteY0" fmla="*/ 0 h 4097337"/>
              <a:gd name="connsiteX1" fmla="*/ 3606800 w 3613150"/>
              <a:gd name="connsiteY1" fmla="*/ 0 h 4097337"/>
              <a:gd name="connsiteX2" fmla="*/ 3613150 w 3613150"/>
              <a:gd name="connsiteY2" fmla="*/ 4097337 h 4097337"/>
              <a:gd name="connsiteX3" fmla="*/ 0 w 3613150"/>
              <a:gd name="connsiteY3" fmla="*/ 2014537 h 4097337"/>
              <a:gd name="connsiteX4" fmla="*/ 1682750 w 3613150"/>
              <a:gd name="connsiteY4" fmla="*/ 0 h 4097337"/>
              <a:gd name="connsiteX0" fmla="*/ 1682750 w 3613150"/>
              <a:gd name="connsiteY0" fmla="*/ 0 h 4573587"/>
              <a:gd name="connsiteX1" fmla="*/ 3606800 w 3613150"/>
              <a:gd name="connsiteY1" fmla="*/ 0 h 4573587"/>
              <a:gd name="connsiteX2" fmla="*/ 3613150 w 3613150"/>
              <a:gd name="connsiteY2" fmla="*/ 4573587 h 4573587"/>
              <a:gd name="connsiteX3" fmla="*/ 0 w 3613150"/>
              <a:gd name="connsiteY3" fmla="*/ 2014537 h 4573587"/>
              <a:gd name="connsiteX4" fmla="*/ 1682750 w 3613150"/>
              <a:gd name="connsiteY4" fmla="*/ 0 h 4573587"/>
              <a:gd name="connsiteX0" fmla="*/ 1682750 w 3610769"/>
              <a:gd name="connsiteY0" fmla="*/ 0 h 4573587"/>
              <a:gd name="connsiteX1" fmla="*/ 3606800 w 3610769"/>
              <a:gd name="connsiteY1" fmla="*/ 0 h 4573587"/>
              <a:gd name="connsiteX2" fmla="*/ 3610769 w 3610769"/>
              <a:gd name="connsiteY2" fmla="*/ 4573587 h 4573587"/>
              <a:gd name="connsiteX3" fmla="*/ 0 w 3610769"/>
              <a:gd name="connsiteY3" fmla="*/ 2014537 h 4573587"/>
              <a:gd name="connsiteX4" fmla="*/ 1682750 w 3610769"/>
              <a:gd name="connsiteY4" fmla="*/ 0 h 4573587"/>
              <a:gd name="connsiteX0" fmla="*/ 1682750 w 3607332"/>
              <a:gd name="connsiteY0" fmla="*/ 0 h 4573587"/>
              <a:gd name="connsiteX1" fmla="*/ 3606800 w 3607332"/>
              <a:gd name="connsiteY1" fmla="*/ 0 h 4573587"/>
              <a:gd name="connsiteX2" fmla="*/ 3606007 w 3607332"/>
              <a:gd name="connsiteY2" fmla="*/ 4573587 h 4573587"/>
              <a:gd name="connsiteX3" fmla="*/ 0 w 3607332"/>
              <a:gd name="connsiteY3" fmla="*/ 2014537 h 4573587"/>
              <a:gd name="connsiteX4" fmla="*/ 1682750 w 3607332"/>
              <a:gd name="connsiteY4" fmla="*/ 0 h 4573587"/>
              <a:gd name="connsiteX0" fmla="*/ 1682750 w 3608388"/>
              <a:gd name="connsiteY0" fmla="*/ 0 h 4573587"/>
              <a:gd name="connsiteX1" fmla="*/ 3606800 w 3608388"/>
              <a:gd name="connsiteY1" fmla="*/ 0 h 4573587"/>
              <a:gd name="connsiteX2" fmla="*/ 3608388 w 3608388"/>
              <a:gd name="connsiteY2" fmla="*/ 4573587 h 4573587"/>
              <a:gd name="connsiteX3" fmla="*/ 0 w 3608388"/>
              <a:gd name="connsiteY3" fmla="*/ 2014537 h 4573587"/>
              <a:gd name="connsiteX4" fmla="*/ 1682750 w 3608388"/>
              <a:gd name="connsiteY4" fmla="*/ 0 h 457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388" h="4573587">
                <a:moveTo>
                  <a:pt x="1682750" y="0"/>
                </a:moveTo>
                <a:lnTo>
                  <a:pt x="3606800" y="0"/>
                </a:lnTo>
                <a:cubicBezTo>
                  <a:pt x="3608917" y="1365779"/>
                  <a:pt x="3606271" y="3207808"/>
                  <a:pt x="3608388" y="4573587"/>
                </a:cubicBezTo>
                <a:lnTo>
                  <a:pt x="0" y="2014537"/>
                </a:lnTo>
                <a:lnTo>
                  <a:pt x="16827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0199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436088" y="459037"/>
            <a:ext cx="8280400" cy="701301"/>
          </a:xfrm>
        </p:spPr>
        <p:txBody>
          <a:bodyPr/>
          <a:lstStyle/>
          <a:p>
            <a:r>
              <a:rPr lang="en-GB" dirty="0"/>
              <a:t>How does </a:t>
            </a:r>
            <a:r>
              <a:rPr lang="en-GB" dirty="0" err="1"/>
              <a:t>Raphtory</a:t>
            </a:r>
            <a:r>
              <a:rPr lang="en-GB" dirty="0"/>
              <a:t> work?</a:t>
            </a:r>
          </a:p>
        </p:txBody>
      </p:sp>
      <p:pic>
        <p:nvPicPr>
          <p:cNvPr id="32" name="Google Shape;497;p67"/>
          <p:cNvPicPr preferRelativeResize="0"/>
          <p:nvPr/>
        </p:nvPicPr>
        <p:blipFill rotWithShape="1">
          <a:blip r:embed="rId2">
            <a:alphaModFix/>
          </a:blip>
          <a:srcRect l="54027" t="53158" b="2730"/>
          <a:stretch/>
        </p:blipFill>
        <p:spPr>
          <a:xfrm>
            <a:off x="5693800" y="3363025"/>
            <a:ext cx="580075" cy="55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499;p67"/>
          <p:cNvSpPr txBox="1"/>
          <p:nvPr/>
        </p:nvSpPr>
        <p:spPr>
          <a:xfrm>
            <a:off x="436088" y="3040975"/>
            <a:ext cx="1448700" cy="1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Event source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502;p67"/>
          <p:cNvPicPr preferRelativeResize="0"/>
          <p:nvPr/>
        </p:nvPicPr>
        <p:blipFill rotWithShape="1">
          <a:blip r:embed="rId2">
            <a:alphaModFix/>
          </a:blip>
          <a:srcRect l="17204" t="52449" r="45796" b="4988"/>
          <a:stretch/>
        </p:blipFill>
        <p:spPr>
          <a:xfrm>
            <a:off x="3719913" y="3367599"/>
            <a:ext cx="493175" cy="56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503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901" y="2412330"/>
            <a:ext cx="754149" cy="56731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504;p67"/>
          <p:cNvSpPr/>
          <p:nvPr/>
        </p:nvSpPr>
        <p:spPr>
          <a:xfrm rot="15378877">
            <a:off x="2496871" y="1752341"/>
            <a:ext cx="320808" cy="111111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C84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505;p67"/>
          <p:cNvSpPr/>
          <p:nvPr/>
        </p:nvSpPr>
        <p:spPr>
          <a:xfrm rot="17007868">
            <a:off x="2508123" y="2594493"/>
            <a:ext cx="320818" cy="111101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C84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506;p67"/>
          <p:cNvSpPr/>
          <p:nvPr/>
        </p:nvSpPr>
        <p:spPr>
          <a:xfrm rot="16200000">
            <a:off x="2526506" y="2176412"/>
            <a:ext cx="322500" cy="1103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C84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507;p67"/>
          <p:cNvSpPr/>
          <p:nvPr/>
        </p:nvSpPr>
        <p:spPr>
          <a:xfrm>
            <a:off x="5865875" y="2506971"/>
            <a:ext cx="322800" cy="700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C84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508;p67"/>
          <p:cNvSpPr/>
          <p:nvPr/>
        </p:nvSpPr>
        <p:spPr>
          <a:xfrm rot="10800000">
            <a:off x="6168250" y="2506979"/>
            <a:ext cx="322800" cy="700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C84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509;p67"/>
          <p:cNvSpPr/>
          <p:nvPr/>
        </p:nvSpPr>
        <p:spPr>
          <a:xfrm>
            <a:off x="3805100" y="2549921"/>
            <a:ext cx="322800" cy="700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C84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510;p67"/>
          <p:cNvSpPr/>
          <p:nvPr/>
        </p:nvSpPr>
        <p:spPr>
          <a:xfrm rot="10800000">
            <a:off x="4107475" y="2549929"/>
            <a:ext cx="322800" cy="700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C84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511;p67"/>
          <p:cNvSpPr/>
          <p:nvPr/>
        </p:nvSpPr>
        <p:spPr>
          <a:xfrm rot="5400000">
            <a:off x="5026153" y="3452550"/>
            <a:ext cx="322800" cy="493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C84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512;p67"/>
          <p:cNvSpPr/>
          <p:nvPr/>
        </p:nvSpPr>
        <p:spPr>
          <a:xfrm rot="16200000">
            <a:off x="5026178" y="3754925"/>
            <a:ext cx="322800" cy="493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C84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513;p67"/>
          <p:cNvSpPr/>
          <p:nvPr/>
        </p:nvSpPr>
        <p:spPr>
          <a:xfrm rot="5400000">
            <a:off x="5026140" y="1285250"/>
            <a:ext cx="322800" cy="493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C84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514;p67"/>
          <p:cNvPicPr preferRelativeResize="0"/>
          <p:nvPr/>
        </p:nvPicPr>
        <p:blipFill rotWithShape="1">
          <a:blip r:embed="rId2">
            <a:alphaModFix/>
          </a:blip>
          <a:srcRect l="2447" t="3281" r="47293" b="61016"/>
          <a:stretch/>
        </p:blipFill>
        <p:spPr>
          <a:xfrm>
            <a:off x="3615700" y="1300050"/>
            <a:ext cx="701600" cy="49835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515;p67"/>
          <p:cNvSpPr/>
          <p:nvPr/>
        </p:nvSpPr>
        <p:spPr>
          <a:xfrm rot="16200000">
            <a:off x="5026165" y="1587625"/>
            <a:ext cx="322800" cy="493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C84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Google Shape;516;p67"/>
          <p:cNvPicPr preferRelativeResize="0"/>
          <p:nvPr/>
        </p:nvPicPr>
        <p:blipFill rotWithShape="1">
          <a:blip r:embed="rId2">
            <a:alphaModFix/>
          </a:blip>
          <a:srcRect l="59923" t="2542" b="52225"/>
          <a:stretch/>
        </p:blipFill>
        <p:spPr>
          <a:xfrm>
            <a:off x="5752938" y="1314442"/>
            <a:ext cx="493175" cy="556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7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93275" y="2369750"/>
            <a:ext cx="975000" cy="97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18;p67"/>
          <p:cNvPicPr preferRelativeResize="0"/>
          <p:nvPr/>
        </p:nvPicPr>
        <p:blipFill rotWithShape="1">
          <a:blip r:embed="rId4">
            <a:alphaModFix/>
          </a:blip>
          <a:srcRect l="88829" b="23553"/>
          <a:stretch/>
        </p:blipFill>
        <p:spPr>
          <a:xfrm>
            <a:off x="7997400" y="1995613"/>
            <a:ext cx="975001" cy="10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19;p67"/>
          <p:cNvSpPr txBox="1"/>
          <p:nvPr/>
        </p:nvSpPr>
        <p:spPr>
          <a:xfrm>
            <a:off x="8143055" y="2838663"/>
            <a:ext cx="939393" cy="52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User</a:t>
            </a:r>
            <a:endParaRPr dirty="0"/>
          </a:p>
        </p:txBody>
      </p:sp>
      <p:pic>
        <p:nvPicPr>
          <p:cNvPr id="54" name="Google Shape;521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9445" y="3108784"/>
            <a:ext cx="1558030" cy="155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22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8675" y="3108784"/>
            <a:ext cx="1558030" cy="155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23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8675" y="991888"/>
            <a:ext cx="1558030" cy="155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24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5480" y="1013101"/>
            <a:ext cx="1558030" cy="155802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25;p67"/>
          <p:cNvSpPr/>
          <p:nvPr/>
        </p:nvSpPr>
        <p:spPr>
          <a:xfrm rot="5400000" flipH="1">
            <a:off x="7360102" y="2491238"/>
            <a:ext cx="322500" cy="732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C84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26;p67"/>
          <p:cNvSpPr txBox="1"/>
          <p:nvPr/>
        </p:nvSpPr>
        <p:spPr>
          <a:xfrm>
            <a:off x="1993525" y="3404663"/>
            <a:ext cx="13500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Roboto"/>
                <a:ea typeface="Roboto"/>
                <a:cs typeface="Roboto"/>
                <a:sym typeface="Roboto"/>
              </a:rPr>
              <a:t>Graph Updates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" name="Google Shape;527;p67"/>
          <p:cNvSpPr txBox="1"/>
          <p:nvPr/>
        </p:nvSpPr>
        <p:spPr>
          <a:xfrm>
            <a:off x="6905025" y="3009688"/>
            <a:ext cx="13500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Analysis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Request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" name="Rectangular Callout 65"/>
          <p:cNvSpPr/>
          <p:nvPr/>
        </p:nvSpPr>
        <p:spPr>
          <a:xfrm>
            <a:off x="3229985" y="1025678"/>
            <a:ext cx="4867315" cy="1324123"/>
          </a:xfrm>
          <a:prstGeom prst="wedgeRectCallout">
            <a:avLst>
              <a:gd name="adj1" fmla="val 49315"/>
              <a:gd name="adj2" fmla="val 637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What did the graph look like last yesterday?</a:t>
            </a:r>
          </a:p>
        </p:txBody>
      </p:sp>
      <p:sp>
        <p:nvSpPr>
          <p:cNvPr id="69" name="Rectangular Callout 68"/>
          <p:cNvSpPr/>
          <p:nvPr/>
        </p:nvSpPr>
        <p:spPr>
          <a:xfrm>
            <a:off x="3269824" y="1021267"/>
            <a:ext cx="4867315" cy="1324123"/>
          </a:xfrm>
          <a:prstGeom prst="wedgeRectCallout">
            <a:avLst>
              <a:gd name="adj1" fmla="val 49315"/>
              <a:gd name="adj2" fmla="val 637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What did the graph look like yesterday?</a:t>
            </a:r>
          </a:p>
        </p:txBody>
      </p:sp>
      <p:sp>
        <p:nvSpPr>
          <p:cNvPr id="68" name="Rectangular Callout 67"/>
          <p:cNvSpPr/>
          <p:nvPr/>
        </p:nvSpPr>
        <p:spPr>
          <a:xfrm>
            <a:off x="3229984" y="1022284"/>
            <a:ext cx="4867315" cy="1324123"/>
          </a:xfrm>
          <a:prstGeom prst="wedgeRectCallout">
            <a:avLst>
              <a:gd name="adj1" fmla="val 49315"/>
              <a:gd name="adj2" fmla="val 637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What did the graph look like last March?</a:t>
            </a:r>
          </a:p>
        </p:txBody>
      </p:sp>
      <p:sp>
        <p:nvSpPr>
          <p:cNvPr id="63" name="Rectangular Callout 62"/>
          <p:cNvSpPr/>
          <p:nvPr/>
        </p:nvSpPr>
        <p:spPr>
          <a:xfrm>
            <a:off x="3209846" y="1013101"/>
            <a:ext cx="4867315" cy="1324123"/>
          </a:xfrm>
          <a:prstGeom prst="wedgeRectCallout">
            <a:avLst>
              <a:gd name="adj1" fmla="val 49315"/>
              <a:gd name="adj2" fmla="val 637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How does the graph change every month?</a:t>
            </a:r>
          </a:p>
        </p:txBody>
      </p:sp>
      <p:sp>
        <p:nvSpPr>
          <p:cNvPr id="67" name="Rectangular Callout 66"/>
          <p:cNvSpPr/>
          <p:nvPr/>
        </p:nvSpPr>
        <p:spPr>
          <a:xfrm>
            <a:off x="3219915" y="1036643"/>
            <a:ext cx="4867315" cy="1324123"/>
          </a:xfrm>
          <a:prstGeom prst="wedgeRectCallout">
            <a:avLst>
              <a:gd name="adj1" fmla="val 49315"/>
              <a:gd name="adj2" fmla="val 637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When does the graph change most?</a:t>
            </a:r>
          </a:p>
        </p:txBody>
      </p:sp>
      <p:sp>
        <p:nvSpPr>
          <p:cNvPr id="65" name="Rectangular Callout 64"/>
          <p:cNvSpPr/>
          <p:nvPr/>
        </p:nvSpPr>
        <p:spPr>
          <a:xfrm>
            <a:off x="3240053" y="1047356"/>
            <a:ext cx="4867315" cy="1324123"/>
          </a:xfrm>
          <a:prstGeom prst="wedgeRectCallout">
            <a:avLst>
              <a:gd name="adj1" fmla="val 49315"/>
              <a:gd name="adj2" fmla="val 637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What happened after this node appeared?</a:t>
            </a:r>
          </a:p>
        </p:txBody>
      </p:sp>
    </p:spTree>
    <p:extLst>
      <p:ext uri="{BB962C8B-B14F-4D97-AF65-F5344CB8AC3E}">
        <p14:creationId xmlns:p14="http://schemas.microsoft.com/office/powerpoint/2010/main" val="13962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9" grpId="0" animBg="1"/>
      <p:bldP spid="68" grpId="0" animBg="1"/>
      <p:bldP spid="63" grpId="0" animBg="1"/>
      <p:bldP spid="67" grpId="0" animBg="1"/>
      <p:bldP spid="6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r="16727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4" r="14824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00" y="1565550"/>
            <a:ext cx="1692000" cy="16920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Current use cases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sz="1800" dirty="0"/>
              <a:t>Cryptocurrency markets</a:t>
            </a:r>
          </a:p>
          <a:p>
            <a:endParaRPr lang="en-GB" sz="1800" dirty="0"/>
          </a:p>
          <a:p>
            <a:r>
              <a:rPr lang="en-GB" sz="1800" dirty="0"/>
              <a:t>Rise and fall of “dark markets”</a:t>
            </a:r>
          </a:p>
          <a:p>
            <a:endParaRPr lang="en-GB" sz="1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765145" y="3359985"/>
            <a:ext cx="1809842" cy="701301"/>
          </a:xfrm>
        </p:spPr>
        <p:txBody>
          <a:bodyPr/>
          <a:lstStyle/>
          <a:p>
            <a:r>
              <a:rPr lang="en-GB" sz="1800" dirty="0"/>
              <a:t>Polarity change in word meanings</a:t>
            </a:r>
          </a:p>
          <a:p>
            <a:endParaRPr lang="en-GB" sz="1800" b="1" dirty="0"/>
          </a:p>
          <a:p>
            <a:r>
              <a:rPr lang="en-GB" sz="1800" dirty="0"/>
              <a:t>Measures words changing context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6959496" y="3349390"/>
            <a:ext cx="1813407" cy="701301"/>
          </a:xfrm>
        </p:spPr>
        <p:txBody>
          <a:bodyPr/>
          <a:lstStyle/>
          <a:p>
            <a:r>
              <a:rPr lang="en-GB" sz="1800" dirty="0"/>
              <a:t>Social network analysis</a:t>
            </a:r>
          </a:p>
          <a:p>
            <a:endParaRPr lang="en-GB" sz="1800" dirty="0"/>
          </a:p>
          <a:p>
            <a:r>
              <a:rPr lang="en-GB" sz="1800" dirty="0"/>
              <a:t>Evolution of alt-right Gab network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310394" y="3344104"/>
            <a:ext cx="2013356" cy="701301"/>
          </a:xfrm>
        </p:spPr>
        <p:txBody>
          <a:bodyPr/>
          <a:lstStyle/>
          <a:p>
            <a:r>
              <a:rPr lang="en-GB" sz="1800" dirty="0"/>
              <a:t>Urban analytics</a:t>
            </a:r>
          </a:p>
          <a:p>
            <a:endParaRPr lang="en-GB" sz="1800" dirty="0"/>
          </a:p>
          <a:p>
            <a:r>
              <a:rPr lang="en-GB" sz="1800" dirty="0"/>
              <a:t>Interventions changing user behaviour</a:t>
            </a:r>
          </a:p>
        </p:txBody>
      </p:sp>
    </p:spTree>
    <p:extLst>
      <p:ext uri="{BB962C8B-B14F-4D97-AF65-F5344CB8AC3E}">
        <p14:creationId xmlns:p14="http://schemas.microsoft.com/office/powerpoint/2010/main" val="143301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547625-BFEB-49B7-BF26-4ED6BF2B92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2800" dirty="0"/>
              <a:t>Find out more and get involved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6B5A0-1EEF-4427-85D5-E869E10D7E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1" y="1196390"/>
            <a:ext cx="8273626" cy="394710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2000" dirty="0"/>
              <a:t>PI: </a:t>
            </a:r>
            <a:r>
              <a:rPr lang="en-GB" sz="2000" u="sng" dirty="0">
                <a:solidFill>
                  <a:schemeClr val="accent3"/>
                </a:solidFill>
              </a:rPr>
              <a:t>felix.cuadrado@qmul.ac.uk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Alternate contact: </a:t>
            </a:r>
            <a:r>
              <a:rPr lang="en-GB" sz="2000" u="sng" dirty="0">
                <a:solidFill>
                  <a:schemeClr val="accent3"/>
                </a:solidFill>
              </a:rPr>
              <a:t>r.clegg@qmul.ac.uk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GitHub: </a:t>
            </a:r>
            <a:r>
              <a:rPr lang="en-GB" sz="2000" u="sng" dirty="0">
                <a:solidFill>
                  <a:schemeClr val="accent3"/>
                </a:solidFill>
              </a:rPr>
              <a:t>https://github.com/miratepuffin/raphtory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Website: </a:t>
            </a:r>
            <a:r>
              <a:rPr lang="en-GB" sz="2000" u="sng" dirty="0">
                <a:solidFill>
                  <a:schemeClr val="accent3"/>
                </a:solidFill>
              </a:rPr>
              <a:t>https://www.turing.ac.uk/research/research-projects/raphtory-practical-system-analysis-dynamic-graphs</a:t>
            </a:r>
          </a:p>
          <a:p>
            <a:pPr marL="0" indent="0">
              <a:spcAft>
                <a:spcPts val="600"/>
              </a:spcAft>
              <a:buNone/>
            </a:pPr>
            <a:endParaRPr lang="en-GB" sz="2000" dirty="0"/>
          </a:p>
          <a:p>
            <a:pPr>
              <a:spcAft>
                <a:spcPts val="600"/>
              </a:spcAft>
            </a:pPr>
            <a:r>
              <a:rPr lang="en-GB" sz="2000" dirty="0"/>
              <a:t>If you have data that can be modelled as a temporal graph we want to hear from you.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We can be “extra hands” to gain insight into your data.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We can demonstrate and help you learn to use this tool yourself.</a:t>
            </a:r>
          </a:p>
        </p:txBody>
      </p:sp>
    </p:spTree>
    <p:extLst>
      <p:ext uri="{BB962C8B-B14F-4D97-AF65-F5344CB8AC3E}">
        <p14:creationId xmlns:p14="http://schemas.microsoft.com/office/powerpoint/2010/main" val="2291492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260DBD-9C02-41CC-8178-46B1121FEF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3200" y="451781"/>
            <a:ext cx="3074412" cy="1589622"/>
          </a:xfrm>
        </p:spPr>
        <p:txBody>
          <a:bodyPr lIns="72000"/>
          <a:lstStyle/>
          <a:p>
            <a:r>
              <a:rPr lang="en-GB" dirty="0"/>
              <a:t>What would help people to visualise data?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C6CED-0C8E-468F-9B1E-42E20A425B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6231" y="481000"/>
            <a:ext cx="4073019" cy="3230934"/>
          </a:xfrm>
        </p:spPr>
        <p:txBody>
          <a:bodyPr/>
          <a:lstStyle/>
          <a:p>
            <a:pPr marL="0" indent="0">
              <a:buNone/>
            </a:pPr>
            <a:r>
              <a:rPr lang="en-GB" sz="1400" b="1" dirty="0"/>
              <a:t>WAYS - End goals</a:t>
            </a:r>
          </a:p>
          <a:p>
            <a:r>
              <a:rPr lang="en-GB" sz="1400" b="1" dirty="0"/>
              <a:t>“as you can see in figure 1…”</a:t>
            </a:r>
          </a:p>
          <a:p>
            <a:r>
              <a:rPr lang="en-GB" sz="1400" b="1" dirty="0"/>
              <a:t>What is the </a:t>
            </a:r>
            <a:r>
              <a:rPr lang="en-GB" sz="1400" b="1" dirty="0" err="1"/>
              <a:t>qq</a:t>
            </a:r>
            <a:r>
              <a:rPr lang="en-GB" sz="1400" b="1" dirty="0"/>
              <a:t>-plot</a:t>
            </a:r>
            <a:r>
              <a:rPr lang="en-GB" sz="1400" b="1" baseline="30000" dirty="0"/>
              <a:t> </a:t>
            </a:r>
            <a:r>
              <a:rPr lang="en-GB" sz="1400" b="1" dirty="0"/>
              <a:t>for Visualisations?</a:t>
            </a:r>
          </a:p>
          <a:p>
            <a:r>
              <a:rPr lang="en-GB" sz="1400" b="1" dirty="0"/>
              <a:t>Close epistemological and methodological distances between software and research </a:t>
            </a:r>
          </a:p>
          <a:p>
            <a:r>
              <a:rPr lang="en-GB" sz="1400" b="1" dirty="0"/>
              <a:t>Cognitive/Implementation/Interface issues e.g. Robertson (1988)</a:t>
            </a:r>
            <a:endParaRPr lang="en-GB" sz="1400" dirty="0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4474D93C-7F94-436F-B8BA-457995BBAED7}"/>
              </a:ext>
            </a:extLst>
          </p:cNvPr>
          <p:cNvSpPr/>
          <p:nvPr/>
        </p:nvSpPr>
        <p:spPr>
          <a:xfrm flipH="1">
            <a:off x="1011042" y="2378135"/>
            <a:ext cx="1287986" cy="790266"/>
          </a:xfrm>
          <a:prstGeom prst="arc">
            <a:avLst>
              <a:gd name="adj1" fmla="val 11320764"/>
              <a:gd name="adj2" fmla="val 12467176"/>
            </a:avLst>
          </a:prstGeom>
          <a:ln>
            <a:solidFill>
              <a:srgbClr val="FFFF99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endParaRPr lang="en-GB" sz="1200">
              <a:solidFill>
                <a:schemeClr val="accent6">
                  <a:lumMod val="40000"/>
                  <a:lumOff val="60000"/>
                </a:schemeClr>
              </a:solidFill>
              <a:latin typeface="IBM Plex Sans" panose="020B0503050203000203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63F925F-89D5-4749-91E7-6D6C32EE6410}"/>
              </a:ext>
            </a:extLst>
          </p:cNvPr>
          <p:cNvGrpSpPr/>
          <p:nvPr/>
        </p:nvGrpSpPr>
        <p:grpSpPr>
          <a:xfrm rot="1129924">
            <a:off x="1368900" y="2606745"/>
            <a:ext cx="6561741" cy="1928553"/>
            <a:chOff x="1416410" y="3042977"/>
            <a:chExt cx="6561741" cy="1928553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5BDEA756-F39D-4106-A2B3-3FB4B65091C1}"/>
                </a:ext>
              </a:extLst>
            </p:cNvPr>
            <p:cNvSpPr/>
            <p:nvPr/>
          </p:nvSpPr>
          <p:spPr>
            <a:xfrm rot="5400000" flipV="1">
              <a:off x="2373117" y="3867996"/>
              <a:ext cx="674317" cy="405572"/>
            </a:xfrm>
            <a:prstGeom prst="parallelogram">
              <a:avLst>
                <a:gd name="adj" fmla="val 37217"/>
              </a:avLst>
            </a:prstGeom>
            <a:noFill/>
            <a:ln w="6350"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6">
                    <a:lumMod val="40000"/>
                    <a:lumOff val="60000"/>
                  </a:schemeClr>
                </a:solidFill>
                <a:latin typeface="IBM Plex Sans" panose="020B0503050203000203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FD42B9A-01F5-4B63-93E6-BC9CEA3B10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6410" y="4000513"/>
              <a:ext cx="892229" cy="194530"/>
            </a:xfrm>
            <a:prstGeom prst="line">
              <a:avLst/>
            </a:prstGeom>
            <a:ln w="34925">
              <a:solidFill>
                <a:srgbClr val="FFFF9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554501B-5C40-4208-8480-929FD8FD0B5C}"/>
                </a:ext>
              </a:extLst>
            </p:cNvPr>
            <p:cNvCxnSpPr/>
            <p:nvPr/>
          </p:nvCxnSpPr>
          <p:spPr>
            <a:xfrm flipH="1" flipV="1">
              <a:off x="2301497" y="4000513"/>
              <a:ext cx="225787" cy="155369"/>
            </a:xfrm>
            <a:prstGeom prst="line">
              <a:avLst/>
            </a:prstGeom>
            <a:ln w="34925">
              <a:solidFill>
                <a:srgbClr val="FFFF9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ADF33AF-0501-4AA1-ACD6-567EE75D5A09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 flipV="1">
              <a:off x="2537422" y="3825071"/>
              <a:ext cx="328213" cy="341685"/>
            </a:xfrm>
            <a:prstGeom prst="line">
              <a:avLst/>
            </a:prstGeom>
            <a:ln w="12700">
              <a:solidFill>
                <a:srgbClr val="FFFF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D58FAB-4FD5-42F8-914B-A956E3A5ABE8}"/>
                </a:ext>
              </a:extLst>
            </p:cNvPr>
            <p:cNvCxnSpPr/>
            <p:nvPr/>
          </p:nvCxnSpPr>
          <p:spPr>
            <a:xfrm flipH="1" flipV="1">
              <a:off x="2537422" y="4166756"/>
              <a:ext cx="62907" cy="186957"/>
            </a:xfrm>
            <a:prstGeom prst="line">
              <a:avLst/>
            </a:prstGeom>
            <a:ln w="12700">
              <a:solidFill>
                <a:srgbClr val="FFFF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85FF865-FAC7-4323-8B12-C100A086A16D}"/>
                </a:ext>
              </a:extLst>
            </p:cNvPr>
            <p:cNvCxnSpPr>
              <a:stCxn id="12" idx="2"/>
            </p:cNvCxnSpPr>
            <p:nvPr/>
          </p:nvCxnSpPr>
          <p:spPr>
            <a:xfrm flipH="1">
              <a:off x="2527284" y="4077861"/>
              <a:ext cx="260976" cy="88896"/>
            </a:xfrm>
            <a:prstGeom prst="line">
              <a:avLst/>
            </a:prstGeom>
            <a:ln w="12700">
              <a:solidFill>
                <a:srgbClr val="FFFF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9B475B8-5F47-438C-B5E0-6BC2A91ABED7}"/>
                </a:ext>
              </a:extLst>
            </p:cNvPr>
            <p:cNvSpPr/>
            <p:nvPr/>
          </p:nvSpPr>
          <p:spPr>
            <a:xfrm>
              <a:off x="2507490" y="4112152"/>
              <a:ext cx="48282" cy="79736"/>
            </a:xfrm>
            <a:prstGeom prst="ellipse">
              <a:avLst/>
            </a:prstGeom>
            <a:noFill/>
            <a:ln w="12700"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6">
                    <a:lumMod val="40000"/>
                    <a:lumOff val="60000"/>
                  </a:schemeClr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C56467-E150-4FEA-9AC5-259245B4C512}"/>
                </a:ext>
              </a:extLst>
            </p:cNvPr>
            <p:cNvSpPr/>
            <p:nvPr/>
          </p:nvSpPr>
          <p:spPr>
            <a:xfrm>
              <a:off x="2788260" y="4037993"/>
              <a:ext cx="48282" cy="79736"/>
            </a:xfrm>
            <a:prstGeom prst="ellipse">
              <a:avLst/>
            </a:prstGeom>
            <a:noFill/>
            <a:ln w="12700"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6">
                    <a:lumMod val="40000"/>
                    <a:lumOff val="60000"/>
                  </a:schemeClr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C47F7DC-2E36-437D-8C05-48BD04EC8522}"/>
                </a:ext>
              </a:extLst>
            </p:cNvPr>
            <p:cNvSpPr/>
            <p:nvPr/>
          </p:nvSpPr>
          <p:spPr>
            <a:xfrm>
              <a:off x="2858564" y="3757012"/>
              <a:ext cx="48282" cy="79736"/>
            </a:xfrm>
            <a:prstGeom prst="ellipse">
              <a:avLst/>
            </a:prstGeom>
            <a:noFill/>
            <a:ln w="12700"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6">
                    <a:lumMod val="40000"/>
                    <a:lumOff val="60000"/>
                  </a:schemeClr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41D3BC-AED5-4E49-AD3C-CD7C70E47EC1}"/>
                </a:ext>
              </a:extLst>
            </p:cNvPr>
            <p:cNvSpPr/>
            <p:nvPr/>
          </p:nvSpPr>
          <p:spPr>
            <a:xfrm>
              <a:off x="2570396" y="4300467"/>
              <a:ext cx="48282" cy="79736"/>
            </a:xfrm>
            <a:prstGeom prst="ellipse">
              <a:avLst/>
            </a:prstGeom>
            <a:noFill/>
            <a:ln w="12700"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6">
                    <a:lumMod val="40000"/>
                    <a:lumOff val="60000"/>
                  </a:schemeClr>
                </a:solidFill>
                <a:latin typeface="IBM Plex Sans" panose="020B0503050203000203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358430E-7231-43A0-A791-6B635697F128}"/>
                </a:ext>
              </a:extLst>
            </p:cNvPr>
            <p:cNvCxnSpPr>
              <a:cxnSpLocks/>
            </p:cNvCxnSpPr>
            <p:nvPr/>
          </p:nvCxnSpPr>
          <p:spPr>
            <a:xfrm>
              <a:off x="6975944" y="4083243"/>
              <a:ext cx="1002207" cy="106991"/>
            </a:xfrm>
            <a:prstGeom prst="line">
              <a:avLst/>
            </a:prstGeom>
            <a:ln w="34925">
              <a:solidFill>
                <a:srgbClr val="FFFF99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9F941C44-773F-4A10-AB73-4FFBCEC3A9FE}"/>
                </a:ext>
              </a:extLst>
            </p:cNvPr>
            <p:cNvSpPr/>
            <p:nvPr/>
          </p:nvSpPr>
          <p:spPr>
            <a:xfrm rot="5400000" flipV="1">
              <a:off x="6462574" y="4086880"/>
              <a:ext cx="396031" cy="299286"/>
            </a:xfrm>
            <a:prstGeom prst="parallelogram">
              <a:avLst>
                <a:gd name="adj" fmla="val 37217"/>
              </a:avLst>
            </a:prstGeom>
            <a:noFill/>
            <a:ln w="6350"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6">
                    <a:lumMod val="40000"/>
                    <a:lumOff val="60000"/>
                  </a:schemeClr>
                </a:solidFill>
                <a:latin typeface="IBM Plex Sans" panose="020B0503050203000203" pitchFamily="34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08939E8-6AB0-4974-82E6-1B2E5A87F776}"/>
                </a:ext>
              </a:extLst>
            </p:cNvPr>
            <p:cNvGrpSpPr/>
            <p:nvPr/>
          </p:nvGrpSpPr>
          <p:grpSpPr>
            <a:xfrm>
              <a:off x="6525305" y="4108317"/>
              <a:ext cx="284927" cy="270866"/>
              <a:chOff x="7687931" y="4148657"/>
              <a:chExt cx="284927" cy="270866"/>
            </a:xfrm>
            <a:noFill/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BBE5F12-1B93-4B01-8A3B-224132B382B1}"/>
                  </a:ext>
                </a:extLst>
              </p:cNvPr>
              <p:cNvCxnSpPr>
                <a:stCxn id="21" idx="7"/>
                <a:endCxn id="19" idx="3"/>
              </p:cNvCxnSpPr>
              <p:nvPr/>
            </p:nvCxnSpPr>
            <p:spPr>
              <a:xfrm flipV="1">
                <a:off x="7729142" y="4216716"/>
                <a:ext cx="77635" cy="134748"/>
              </a:xfrm>
              <a:prstGeom prst="line">
                <a:avLst/>
              </a:prstGeom>
              <a:grpFill/>
              <a:ln w="6350">
                <a:solidFill>
                  <a:srgbClr val="FFFF99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86534C5-6B8F-4D51-9651-0EE979A0CD28}"/>
                  </a:ext>
                </a:extLst>
              </p:cNvPr>
              <p:cNvCxnSpPr>
                <a:stCxn id="20" idx="2"/>
                <a:endCxn id="19" idx="5"/>
              </p:cNvCxnSpPr>
              <p:nvPr/>
            </p:nvCxnSpPr>
            <p:spPr>
              <a:xfrm flipH="1" flipV="1">
                <a:off x="7840917" y="4216716"/>
                <a:ext cx="83659" cy="37439"/>
              </a:xfrm>
              <a:prstGeom prst="line">
                <a:avLst/>
              </a:prstGeom>
              <a:grpFill/>
              <a:ln w="6350">
                <a:solidFill>
                  <a:srgbClr val="FFFF99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4856D56-E0C3-4C95-9842-86056B6C766C}"/>
                  </a:ext>
                </a:extLst>
              </p:cNvPr>
              <p:cNvSpPr/>
              <p:nvPr/>
            </p:nvSpPr>
            <p:spPr>
              <a:xfrm>
                <a:off x="7799706" y="4148657"/>
                <a:ext cx="48282" cy="79736"/>
              </a:xfrm>
              <a:prstGeom prst="ellipse">
                <a:avLst/>
              </a:prstGeom>
              <a:grpFill/>
              <a:ln w="6350"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IBM Plex Sans" panose="020B0503050203000203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0C5A012-5B83-4FC0-A43E-37AC714A806D}"/>
                  </a:ext>
                </a:extLst>
              </p:cNvPr>
              <p:cNvSpPr/>
              <p:nvPr/>
            </p:nvSpPr>
            <p:spPr>
              <a:xfrm>
                <a:off x="7924576" y="4214287"/>
                <a:ext cx="48282" cy="79736"/>
              </a:xfrm>
              <a:prstGeom prst="ellipse">
                <a:avLst/>
              </a:prstGeom>
              <a:grpFill/>
              <a:ln w="6350"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IBM Plex Sans" panose="020B0503050203000203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726CF96-D95F-41D6-8735-AAA0BA4E2ED0}"/>
                  </a:ext>
                </a:extLst>
              </p:cNvPr>
              <p:cNvSpPr/>
              <p:nvPr/>
            </p:nvSpPr>
            <p:spPr>
              <a:xfrm>
                <a:off x="7687931" y="4339787"/>
                <a:ext cx="48282" cy="79736"/>
              </a:xfrm>
              <a:prstGeom prst="ellipse">
                <a:avLst/>
              </a:prstGeom>
              <a:grpFill/>
              <a:ln w="6350"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IBM Plex Sans" panose="020B0503050203000203" pitchFamily="34" charset="0"/>
                </a:endParaRP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6000E1D-3173-4C85-9632-4D8C8D1E25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7046" y="4085998"/>
              <a:ext cx="331546" cy="54379"/>
            </a:xfrm>
            <a:prstGeom prst="line">
              <a:avLst/>
            </a:prstGeom>
            <a:ln w="34925">
              <a:solidFill>
                <a:srgbClr val="FFFF9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672A9D8-DD80-4B0A-9998-D89B3A3585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5551" y="3733651"/>
              <a:ext cx="135926" cy="56806"/>
            </a:xfrm>
            <a:prstGeom prst="line">
              <a:avLst/>
            </a:prstGeom>
            <a:ln w="34925">
              <a:solidFill>
                <a:srgbClr val="FFFF99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5F9DECE-2FF0-481A-897C-ADFB23869A39}"/>
                </a:ext>
              </a:extLst>
            </p:cNvPr>
            <p:cNvCxnSpPr/>
            <p:nvPr/>
          </p:nvCxnSpPr>
          <p:spPr>
            <a:xfrm flipH="1" flipV="1">
              <a:off x="2877103" y="3788427"/>
              <a:ext cx="164770" cy="1391"/>
            </a:xfrm>
            <a:prstGeom prst="line">
              <a:avLst/>
            </a:prstGeom>
            <a:ln w="34925">
              <a:solidFill>
                <a:srgbClr val="FFFF9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4602624-4990-4F3A-A0B4-EB4B105FFCC5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3831265" y="4339315"/>
              <a:ext cx="2694040" cy="3337"/>
            </a:xfrm>
            <a:prstGeom prst="line">
              <a:avLst/>
            </a:prstGeom>
            <a:ln w="9525">
              <a:solidFill>
                <a:srgbClr val="FFFF9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D72767E5-CC47-4D95-B996-88A3FAB41A96}"/>
                </a:ext>
              </a:extLst>
            </p:cNvPr>
            <p:cNvSpPr/>
            <p:nvPr/>
          </p:nvSpPr>
          <p:spPr>
            <a:xfrm>
              <a:off x="6298215" y="3826607"/>
              <a:ext cx="759770" cy="977572"/>
            </a:xfrm>
            <a:prstGeom prst="arc">
              <a:avLst>
                <a:gd name="adj1" fmla="val 20112420"/>
                <a:gd name="adj2" fmla="val 1544960"/>
              </a:avLst>
            </a:prstGeom>
            <a:noFill/>
            <a:ln>
              <a:solidFill>
                <a:srgbClr val="FFFF9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endParaRPr lang="en-GB" sz="1200">
                <a:solidFill>
                  <a:schemeClr val="accent6">
                    <a:lumMod val="40000"/>
                    <a:lumOff val="60000"/>
                  </a:schemeClr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12F0E6C7-4524-47DE-88F3-E49F401F9C35}"/>
                </a:ext>
              </a:extLst>
            </p:cNvPr>
            <p:cNvSpPr/>
            <p:nvPr/>
          </p:nvSpPr>
          <p:spPr>
            <a:xfrm>
              <a:off x="6705326" y="3710594"/>
              <a:ext cx="1272825" cy="790266"/>
            </a:xfrm>
            <a:prstGeom prst="arc">
              <a:avLst>
                <a:gd name="adj1" fmla="val 11320764"/>
                <a:gd name="adj2" fmla="val 14156274"/>
              </a:avLst>
            </a:prstGeom>
            <a:noFill/>
            <a:ln>
              <a:solidFill>
                <a:srgbClr val="FFFF9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endParaRPr lang="en-GB" sz="1200">
                <a:solidFill>
                  <a:schemeClr val="accent6">
                    <a:lumMod val="40000"/>
                    <a:lumOff val="60000"/>
                  </a:schemeClr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4532EF7C-9540-432D-B9F4-AD0C62BE7EBC}"/>
                </a:ext>
              </a:extLst>
            </p:cNvPr>
            <p:cNvSpPr/>
            <p:nvPr/>
          </p:nvSpPr>
          <p:spPr>
            <a:xfrm>
              <a:off x="3317266" y="3902309"/>
              <a:ext cx="614496" cy="607409"/>
            </a:xfrm>
            <a:prstGeom prst="arc">
              <a:avLst>
                <a:gd name="adj1" fmla="val 10241121"/>
                <a:gd name="adj2" fmla="val 12528443"/>
              </a:avLst>
            </a:prstGeom>
            <a:noFill/>
            <a:ln>
              <a:solidFill>
                <a:srgbClr val="FFFF9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endParaRPr lang="en-GB" sz="1200">
                <a:solidFill>
                  <a:schemeClr val="accent6">
                    <a:lumMod val="40000"/>
                    <a:lumOff val="60000"/>
                  </a:schemeClr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91A7AC70-4EB1-4B61-89C1-52570073ACAE}"/>
                </a:ext>
              </a:extLst>
            </p:cNvPr>
            <p:cNvSpPr/>
            <p:nvPr/>
          </p:nvSpPr>
          <p:spPr>
            <a:xfrm flipH="1">
              <a:off x="5533349" y="4009611"/>
              <a:ext cx="942652" cy="588736"/>
            </a:xfrm>
            <a:prstGeom prst="arc">
              <a:avLst>
                <a:gd name="adj1" fmla="val 10992093"/>
                <a:gd name="adj2" fmla="val 14584875"/>
              </a:avLst>
            </a:prstGeom>
            <a:noFill/>
            <a:ln>
              <a:solidFill>
                <a:srgbClr val="FFFF9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endParaRPr lang="en-GB" sz="1200">
                <a:solidFill>
                  <a:schemeClr val="accent6">
                    <a:lumMod val="40000"/>
                    <a:lumOff val="60000"/>
                  </a:schemeClr>
                </a:solidFill>
                <a:latin typeface="IBM Plex Sans" panose="020B0503050203000203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6A536DF-30F9-49F7-B7CA-F48ADF1DEE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8677" y="4342652"/>
              <a:ext cx="1209648" cy="0"/>
            </a:xfrm>
            <a:prstGeom prst="line">
              <a:avLst/>
            </a:prstGeom>
            <a:ln w="34925">
              <a:solidFill>
                <a:srgbClr val="FFFF9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7E087F3E-EEBC-4E11-BF72-D84C45454D65}"/>
                </a:ext>
              </a:extLst>
            </p:cNvPr>
            <p:cNvSpPr/>
            <p:nvPr/>
          </p:nvSpPr>
          <p:spPr>
            <a:xfrm flipV="1">
              <a:off x="3836608" y="4152760"/>
              <a:ext cx="344653" cy="523242"/>
            </a:xfrm>
            <a:prstGeom prst="arc">
              <a:avLst>
                <a:gd name="adj1" fmla="val 10241121"/>
                <a:gd name="adj2" fmla="val 14584875"/>
              </a:avLst>
            </a:prstGeom>
            <a:noFill/>
            <a:ln>
              <a:solidFill>
                <a:srgbClr val="FFFF9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endParaRPr lang="en-GB" sz="1200">
                <a:solidFill>
                  <a:schemeClr val="accent6">
                    <a:lumMod val="40000"/>
                    <a:lumOff val="60000"/>
                  </a:schemeClr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04BD6E0B-AB70-446A-A8CF-A03F5C6EE270}"/>
                </a:ext>
              </a:extLst>
            </p:cNvPr>
            <p:cNvSpPr/>
            <p:nvPr/>
          </p:nvSpPr>
          <p:spPr>
            <a:xfrm flipH="1">
              <a:off x="2199837" y="4181264"/>
              <a:ext cx="1287986" cy="790266"/>
            </a:xfrm>
            <a:prstGeom prst="arc">
              <a:avLst>
                <a:gd name="adj1" fmla="val 19164689"/>
                <a:gd name="adj2" fmla="val 21254684"/>
              </a:avLst>
            </a:prstGeom>
            <a:noFill/>
            <a:ln>
              <a:solidFill>
                <a:srgbClr val="FFFF9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endParaRPr lang="en-GB" sz="1200">
                <a:solidFill>
                  <a:schemeClr val="accent6">
                    <a:lumMod val="40000"/>
                    <a:lumOff val="60000"/>
                  </a:schemeClr>
                </a:solidFill>
                <a:latin typeface="IBM Plex Sans" panose="020B0503050203000203" pitchFamily="34" charset="0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AA82696-B0F1-4FD2-9268-E284398250AF}"/>
                </a:ext>
              </a:extLst>
            </p:cNvPr>
            <p:cNvGrpSpPr/>
            <p:nvPr/>
          </p:nvGrpSpPr>
          <p:grpSpPr>
            <a:xfrm>
              <a:off x="1515824" y="3042977"/>
              <a:ext cx="6391980" cy="1836043"/>
              <a:chOff x="1515824" y="3042977"/>
              <a:chExt cx="6391980" cy="183604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867F054-32BE-4E66-94BF-E0EA30BC1A8B}"/>
                  </a:ext>
                </a:extLst>
              </p:cNvPr>
              <p:cNvSpPr/>
              <p:nvPr/>
            </p:nvSpPr>
            <p:spPr>
              <a:xfrm rot="20400000">
                <a:off x="6736754" y="4499719"/>
                <a:ext cx="541212" cy="1779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GB" sz="1200" dirty="0">
                    <a:solidFill>
                      <a:srgbClr val="FFFF99"/>
                    </a:solidFill>
                    <a:latin typeface="IBM Plex Sans" panose="020B0503050203000203" pitchFamily="34" charset="0"/>
                  </a:rPr>
                  <a:t>Tweak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44B432A-E66F-4A73-BFDB-D876FA478A2D}"/>
                  </a:ext>
                </a:extLst>
              </p:cNvPr>
              <p:cNvSpPr/>
              <p:nvPr/>
            </p:nvSpPr>
            <p:spPr>
              <a:xfrm rot="20400000">
                <a:off x="7120839" y="3491932"/>
                <a:ext cx="786965" cy="2239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GB" sz="1200" dirty="0">
                    <a:solidFill>
                      <a:srgbClr val="FFFF99"/>
                    </a:solidFill>
                    <a:latin typeface="IBM Plex Sans" panose="020B0503050203000203" pitchFamily="34" charset="0"/>
                  </a:rPr>
                  <a:t>Tried colour variations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58240E0-869A-4D89-8B5D-B5D7037760BB}"/>
                  </a:ext>
                </a:extLst>
              </p:cNvPr>
              <p:cNvSpPr/>
              <p:nvPr/>
            </p:nvSpPr>
            <p:spPr>
              <a:xfrm rot="20400000">
                <a:off x="1695068" y="4588514"/>
                <a:ext cx="1075957" cy="2905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GB" sz="1200" dirty="0">
                    <a:solidFill>
                      <a:srgbClr val="FFFF99"/>
                    </a:solidFill>
                    <a:latin typeface="IBM Plex Sans" panose="020B0503050203000203" pitchFamily="34" charset="0"/>
                  </a:rPr>
                  <a:t>Tried different chart types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E9AA2BD-0A56-4E41-B7BF-992669317B44}"/>
                  </a:ext>
                </a:extLst>
              </p:cNvPr>
              <p:cNvSpPr/>
              <p:nvPr/>
            </p:nvSpPr>
            <p:spPr>
              <a:xfrm rot="20400000">
                <a:off x="5347438" y="3624865"/>
                <a:ext cx="1800290" cy="270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GB" sz="1200" dirty="0">
                    <a:solidFill>
                      <a:srgbClr val="FFFF99"/>
                    </a:solidFill>
                    <a:latin typeface="IBM Plex Sans" panose="020B0503050203000203" pitchFamily="34" charset="0"/>
                  </a:rPr>
                  <a:t>Supervisor needed image for presentation and quickly tidied plot up.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6F1AB97-154E-44A4-9609-A3D2E946727C}"/>
                  </a:ext>
                </a:extLst>
              </p:cNvPr>
              <p:cNvSpPr/>
              <p:nvPr/>
            </p:nvSpPr>
            <p:spPr>
              <a:xfrm rot="20400000">
                <a:off x="3355856" y="3658392"/>
                <a:ext cx="1642944" cy="270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GB" sz="1200" dirty="0">
                    <a:solidFill>
                      <a:srgbClr val="FFFF99"/>
                    </a:solidFill>
                    <a:latin typeface="IBM Plex Sans" panose="020B0503050203000203" pitchFamily="34" charset="0"/>
                  </a:rPr>
                  <a:t>Searched web forums and blogs for ideas and</a:t>
                </a:r>
              </a:p>
              <a:p>
                <a:r>
                  <a:rPr lang="en-GB" sz="1200" dirty="0">
                    <a:solidFill>
                      <a:srgbClr val="FFFF99"/>
                    </a:solidFill>
                    <a:latin typeface="IBM Plex Sans" panose="020B0503050203000203" pitchFamily="34" charset="0"/>
                  </a:rPr>
                  <a:t>solutions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FFD6270-5F75-4D6E-9680-945FB163FC33}"/>
                  </a:ext>
                </a:extLst>
              </p:cNvPr>
              <p:cNvSpPr/>
              <p:nvPr/>
            </p:nvSpPr>
            <p:spPr>
              <a:xfrm rot="20400000">
                <a:off x="3836219" y="4310584"/>
                <a:ext cx="1642944" cy="270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GB" sz="1200" dirty="0">
                    <a:solidFill>
                      <a:srgbClr val="FFFF99"/>
                    </a:solidFill>
                    <a:latin typeface="IBM Plex Sans" panose="020B0503050203000203" pitchFamily="34" charset="0"/>
                  </a:rPr>
                  <a:t>Gave up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FB39C83-D13C-4B72-9821-DDC3BC43A0F0}"/>
                  </a:ext>
                </a:extLst>
              </p:cNvPr>
              <p:cNvSpPr/>
              <p:nvPr/>
            </p:nvSpPr>
            <p:spPr>
              <a:xfrm rot="20400000">
                <a:off x="1515824" y="3534440"/>
                <a:ext cx="859133" cy="2905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GB" sz="1200" dirty="0">
                    <a:solidFill>
                      <a:srgbClr val="FFFF99"/>
                    </a:solidFill>
                    <a:latin typeface="IBM Plex Sans" panose="020B0503050203000203" pitchFamily="34" charset="0"/>
                  </a:rPr>
                  <a:t>Quick </a:t>
                </a:r>
              </a:p>
              <a:p>
                <a:r>
                  <a:rPr lang="en-GB" sz="1200" dirty="0">
                    <a:solidFill>
                      <a:srgbClr val="FFFF99"/>
                    </a:solidFill>
                    <a:latin typeface="IBM Plex Sans" panose="020B0503050203000203" pitchFamily="34" charset="0"/>
                  </a:rPr>
                  <a:t>exploratory </a:t>
                </a:r>
              </a:p>
              <a:p>
                <a:r>
                  <a:rPr lang="en-GB" sz="1200" dirty="0">
                    <a:solidFill>
                      <a:srgbClr val="FFFF99"/>
                    </a:solidFill>
                    <a:latin typeface="IBM Plex Sans" panose="020B0503050203000203" pitchFamily="34" charset="0"/>
                  </a:rPr>
                  <a:t>plots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8C6E6A6-16D3-4B44-A941-1706849DA269}"/>
                  </a:ext>
                </a:extLst>
              </p:cNvPr>
              <p:cNvSpPr/>
              <p:nvPr/>
            </p:nvSpPr>
            <p:spPr>
              <a:xfrm rot="20400000">
                <a:off x="3101027" y="3042977"/>
                <a:ext cx="1642944" cy="270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GB" sz="1200" dirty="0">
                    <a:solidFill>
                      <a:srgbClr val="FFFF99"/>
                    </a:solidFill>
                    <a:latin typeface="IBM Plex Sans" panose="020B0503050203000203" pitchFamily="34" charset="0"/>
                  </a:rPr>
                  <a:t>Dead end </a:t>
                </a:r>
              </a:p>
            </p:txBody>
          </p:sp>
        </p:grp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8CDB49FE-ADA3-48CD-B8F5-F64941F8A70A}"/>
                </a:ext>
              </a:extLst>
            </p:cNvPr>
            <p:cNvSpPr/>
            <p:nvPr/>
          </p:nvSpPr>
          <p:spPr>
            <a:xfrm>
              <a:off x="3099723" y="3261938"/>
              <a:ext cx="344653" cy="801056"/>
            </a:xfrm>
            <a:prstGeom prst="arc">
              <a:avLst>
                <a:gd name="adj1" fmla="val 10241121"/>
                <a:gd name="adj2" fmla="val 14170840"/>
              </a:avLst>
            </a:prstGeom>
            <a:noFill/>
            <a:ln>
              <a:solidFill>
                <a:srgbClr val="FFFF9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endParaRPr lang="en-GB" sz="1200">
                <a:solidFill>
                  <a:schemeClr val="accent6">
                    <a:lumMod val="40000"/>
                    <a:lumOff val="60000"/>
                  </a:schemeClr>
                </a:solidFill>
                <a:latin typeface="IBM Plex Sans" panose="020B0503050203000203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9A92B27-00D6-4535-BA9E-095CBF735B90}"/>
              </a:ext>
            </a:extLst>
          </p:cNvPr>
          <p:cNvGrpSpPr/>
          <p:nvPr/>
        </p:nvGrpSpPr>
        <p:grpSpPr>
          <a:xfrm>
            <a:off x="522781" y="2084690"/>
            <a:ext cx="867613" cy="1371798"/>
            <a:chOff x="23042" y="3767680"/>
            <a:chExt cx="867613" cy="137179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EDA6EE2-E7D8-403B-9452-4E93BFAD16DC}"/>
                </a:ext>
              </a:extLst>
            </p:cNvPr>
            <p:cNvGrpSpPr/>
            <p:nvPr/>
          </p:nvGrpSpPr>
          <p:grpSpPr>
            <a:xfrm>
              <a:off x="71565" y="4032504"/>
              <a:ext cx="772695" cy="1106974"/>
              <a:chOff x="395536" y="1924342"/>
              <a:chExt cx="1682432" cy="1875168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7C8EFA5-A5A3-45D5-BA17-8867E8A3EAA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395536" y="1924342"/>
                <a:ext cx="360040" cy="27129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700" b="1" dirty="0">
                    <a:solidFill>
                      <a:srgbClr val="FFFF99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V3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97AA1D1-E8F7-4071-87CA-5B1B708C7EB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832384" y="1924342"/>
                <a:ext cx="360040" cy="27129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700" b="1" dirty="0">
                    <a:solidFill>
                      <a:srgbClr val="FFFF99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V2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9F15757-66DE-41FA-B03A-7C8BF2A9916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832384" y="2255588"/>
                <a:ext cx="360040" cy="27129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700" b="1" dirty="0">
                    <a:solidFill>
                      <a:srgbClr val="FFFF99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5D5C7AF-FD7E-4466-917C-D2E7946B55E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832384" y="2570955"/>
                <a:ext cx="360040" cy="27129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700" b="1" dirty="0">
                    <a:solidFill>
                      <a:srgbClr val="FFFF99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9D8E138-FF10-4B75-8931-1EB383457F18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832384" y="2891598"/>
                <a:ext cx="360040" cy="27129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700" b="1" dirty="0">
                    <a:solidFill>
                      <a:srgbClr val="FFFF99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B5C7699-9360-4932-85CD-E5C94AF071F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395536" y="2891598"/>
                <a:ext cx="360040" cy="27129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700" b="1" dirty="0">
                    <a:solidFill>
                      <a:srgbClr val="FFFF99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30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6FBFB20-79F0-4767-A378-39AC32C027B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395536" y="2570955"/>
                <a:ext cx="360040" cy="27129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700" b="1" dirty="0">
                    <a:solidFill>
                      <a:srgbClr val="FFFF99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20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4592868-AAEE-4723-A589-BDCB236C325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395536" y="2255588"/>
                <a:ext cx="360040" cy="27129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700" b="1" dirty="0">
                    <a:solidFill>
                      <a:srgbClr val="FFFF99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10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E4C1FFB-E12C-43C6-B243-F86FA5AF1E7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717928" y="1924342"/>
                <a:ext cx="360040" cy="27129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700" b="1" dirty="0" err="1">
                    <a:solidFill>
                      <a:srgbClr val="FFFF99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Vn</a:t>
                </a:r>
                <a:endParaRPr lang="en-GB" sz="700" b="1" dirty="0">
                  <a:solidFill>
                    <a:srgbClr val="FFFF99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C4ABFA5-B9FC-4FCF-B8C4-B2690D87847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717928" y="2255588"/>
                <a:ext cx="360040" cy="27129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700" b="1" dirty="0">
                    <a:solidFill>
                      <a:srgbClr val="FFFF99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763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97FF1CB-FEDD-4EFE-9957-4FD06E8ED52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717928" y="2570955"/>
                <a:ext cx="360040" cy="27129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700" b="1" dirty="0">
                    <a:solidFill>
                      <a:srgbClr val="FFFF99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129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576D75C-DE37-4AD8-B473-59614A57F2D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717928" y="2891598"/>
                <a:ext cx="360040" cy="27129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700" b="1" dirty="0">
                    <a:solidFill>
                      <a:srgbClr val="FFFF99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584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C793D2F-033E-421D-8873-C2768E98A71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269232" y="3528212"/>
                <a:ext cx="360040" cy="27129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700" b="1" dirty="0">
                    <a:solidFill>
                      <a:srgbClr val="FFFF99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769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4F14A18-6D64-42DE-AC8C-8CCC4ED7682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832384" y="3528212"/>
                <a:ext cx="360040" cy="27129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700" b="1" dirty="0">
                    <a:solidFill>
                      <a:srgbClr val="FFFF99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500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BCA7509-D347-45DB-A8F6-F6913F44D4C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717928" y="3528212"/>
                <a:ext cx="360040" cy="27129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700" b="1" dirty="0">
                    <a:solidFill>
                      <a:srgbClr val="FFFF99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490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5F08FEF-A1A6-45C7-B166-D438CC74310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399329" y="2010068"/>
                <a:ext cx="99846" cy="9984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GB" sz="700" b="1">
                  <a:solidFill>
                    <a:srgbClr val="FFFF99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DF2A22C-DB91-4BC5-874B-377089770CF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399329" y="2341314"/>
                <a:ext cx="99846" cy="9984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GB" sz="700" b="1">
                  <a:solidFill>
                    <a:srgbClr val="FFFF99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0ED0993-52C1-4DE4-B28E-8810E3DA4DF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399329" y="2656681"/>
                <a:ext cx="99846" cy="9984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GB" sz="700" b="1">
                  <a:solidFill>
                    <a:srgbClr val="FFFF99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3D2355F-4473-45C5-BC85-A94DEAFADA2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399329" y="2977324"/>
                <a:ext cx="99846" cy="9984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GB" sz="700" b="1">
                  <a:solidFill>
                    <a:srgbClr val="FFFF99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53206AD-74A4-4484-98C6-090FC4A93C9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25633" y="3284984"/>
                <a:ext cx="99846" cy="9984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GB" sz="700" b="1">
                  <a:solidFill>
                    <a:srgbClr val="FFFF99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EB79DBB-F3E2-4509-93F1-EE949C78F2D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2481" y="3284984"/>
                <a:ext cx="99846" cy="9984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GB" sz="700" b="1">
                  <a:solidFill>
                    <a:srgbClr val="FFFF99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353D0B5-5FB6-4F94-88D4-ED239ABB44B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399329" y="3284984"/>
                <a:ext cx="99846" cy="9984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GB" sz="700" b="1">
                  <a:solidFill>
                    <a:srgbClr val="FFFF99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2428401-170B-49F6-AD29-F64933B39AB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848025" y="3284984"/>
                <a:ext cx="99846" cy="9984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GB" sz="700" b="1">
                  <a:solidFill>
                    <a:srgbClr val="FFFF99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4B77E9C-EE55-4D04-8BF4-9EB643DCF21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25633" y="3613938"/>
                <a:ext cx="99846" cy="9984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GB" sz="700" b="1">
                  <a:solidFill>
                    <a:srgbClr val="FFFF99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3932955-9DB5-4A29-80D3-375D4B65D74B}"/>
                </a:ext>
              </a:extLst>
            </p:cNvPr>
            <p:cNvSpPr/>
            <p:nvPr/>
          </p:nvSpPr>
          <p:spPr>
            <a:xfrm>
              <a:off x="23042" y="3767680"/>
              <a:ext cx="867613" cy="21602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FFFF99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DATA</a:t>
              </a:r>
            </a:p>
          </p:txBody>
        </p:sp>
      </p:grpSp>
      <p:pic>
        <p:nvPicPr>
          <p:cNvPr id="1026" name="Picture 2" descr="ggplot2 Lollipop Plot">
            <a:extLst>
              <a:ext uri="{FF2B5EF4-FFF2-40B4-BE49-F238E27FC236}">
                <a16:creationId xmlns:a16="http://schemas.microsoft.com/office/drawing/2014/main" id="{709997F2-1516-4FC4-96C4-9891A7C3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999" y="3589495"/>
            <a:ext cx="846192" cy="136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ttp://i.imgur.com/fEg3yAZ.jpg">
            <a:extLst>
              <a:ext uri="{FF2B5EF4-FFF2-40B4-BE49-F238E27FC236}">
                <a16:creationId xmlns:a16="http://schemas.microsoft.com/office/drawing/2014/main" id="{981D7C50-7C55-430C-87F1-CDC8B81FE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1829" r="27838" b="18005"/>
          <a:stretch/>
        </p:blipFill>
        <p:spPr bwMode="auto">
          <a:xfrm>
            <a:off x="1532071" y="3785273"/>
            <a:ext cx="1736050" cy="117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F065E107-B3B0-484D-8D57-3072EFC3AC2B}"/>
              </a:ext>
            </a:extLst>
          </p:cNvPr>
          <p:cNvSpPr/>
          <p:nvPr/>
        </p:nvSpPr>
        <p:spPr>
          <a:xfrm>
            <a:off x="7870997" y="3589495"/>
            <a:ext cx="846193" cy="1368777"/>
          </a:xfrm>
          <a:prstGeom prst="rect">
            <a:avLst/>
          </a:prstGeom>
          <a:solidFill>
            <a:srgbClr val="FFFF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986EDBA-EE81-46DD-AF3C-52D5F1C9EBB0}"/>
              </a:ext>
            </a:extLst>
          </p:cNvPr>
          <p:cNvSpPr/>
          <p:nvPr/>
        </p:nvSpPr>
        <p:spPr>
          <a:xfrm>
            <a:off x="1527833" y="3774724"/>
            <a:ext cx="1736050" cy="1181042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655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6A663815-5266-41D8-915E-469B192A1811}"/>
              </a:ext>
            </a:extLst>
          </p:cNvPr>
          <p:cNvSpPr/>
          <p:nvPr/>
        </p:nvSpPr>
        <p:spPr>
          <a:xfrm rot="20214459">
            <a:off x="174593" y="1337828"/>
            <a:ext cx="1713317" cy="43348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r>
              <a:rPr lang="en-GB" sz="20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Decision Making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D6D1445-7E17-4663-A581-BD934BAAF6AB}"/>
              </a:ext>
            </a:extLst>
          </p:cNvPr>
          <p:cNvSpPr/>
          <p:nvPr/>
        </p:nvSpPr>
        <p:spPr>
          <a:xfrm rot="20214459">
            <a:off x="174593" y="2343617"/>
            <a:ext cx="1713317" cy="43348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Making Queries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22FE64C-1F56-4AFE-ACD2-8E06375A3BC6}"/>
              </a:ext>
            </a:extLst>
          </p:cNvPr>
          <p:cNvSpPr/>
          <p:nvPr/>
        </p:nvSpPr>
        <p:spPr>
          <a:xfrm rot="20214459">
            <a:off x="174593" y="3349406"/>
            <a:ext cx="1713317" cy="43348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Coding &amp; Making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260DBD-9C02-41CC-8178-46B1121FEF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9680" y="43736"/>
            <a:ext cx="8304639" cy="615873"/>
          </a:xfrm>
        </p:spPr>
        <p:txBody>
          <a:bodyPr/>
          <a:lstStyle/>
          <a:p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Triangulation – 3 user research 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808B0B-EA1E-4B44-84C7-8356F31C2074}"/>
              </a:ext>
            </a:extLst>
          </p:cNvPr>
          <p:cNvSpPr/>
          <p:nvPr/>
        </p:nvSpPr>
        <p:spPr>
          <a:xfrm>
            <a:off x="4765667" y="1253345"/>
            <a:ext cx="3773914" cy="8953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Semi-Structured Interviews</a:t>
            </a:r>
          </a:p>
          <a:p>
            <a:r>
              <a:rPr lang="en-GB" sz="1600" dirty="0">
                <a:solidFill>
                  <a:schemeClr val="tx1"/>
                </a:solidFill>
              </a:rPr>
              <a:t>Card-sorting workflow activity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12D695-9049-4E7B-AF72-8C0628230E05}"/>
              </a:ext>
            </a:extLst>
          </p:cNvPr>
          <p:cNvSpPr/>
          <p:nvPr/>
        </p:nvSpPr>
        <p:spPr>
          <a:xfrm>
            <a:off x="4765667" y="2265330"/>
            <a:ext cx="3773914" cy="89535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Digital Methods</a:t>
            </a:r>
          </a:p>
          <a:p>
            <a:r>
              <a:rPr lang="en-GB" sz="1600" dirty="0">
                <a:solidFill>
                  <a:schemeClr val="tx1"/>
                </a:solidFill>
              </a:rPr>
              <a:t>Content Analysis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00DC2C-B195-4063-8487-F4DABA39138C}"/>
              </a:ext>
            </a:extLst>
          </p:cNvPr>
          <p:cNvSpPr/>
          <p:nvPr/>
        </p:nvSpPr>
        <p:spPr>
          <a:xfrm>
            <a:off x="4765667" y="3273665"/>
            <a:ext cx="3773914" cy="89535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err="1">
                <a:solidFill>
                  <a:schemeClr val="tx1"/>
                </a:solidFill>
              </a:rPr>
              <a:t>Grapho.R</a:t>
            </a:r>
            <a:r>
              <a:rPr lang="en-GB" sz="1600" dirty="0">
                <a:solidFill>
                  <a:schemeClr val="tx1"/>
                </a:solidFill>
              </a:rPr>
              <a:t> - Code &amp; image histories</a:t>
            </a:r>
          </a:p>
          <a:p>
            <a:r>
              <a:rPr lang="en-GB" sz="1600" dirty="0">
                <a:solidFill>
                  <a:schemeClr val="tx1"/>
                </a:solidFill>
              </a:rPr>
              <a:t>“</a:t>
            </a:r>
            <a:r>
              <a:rPr lang="en-GB" sz="1600" i="1" dirty="0">
                <a:solidFill>
                  <a:schemeClr val="tx1"/>
                </a:solidFill>
              </a:rPr>
              <a:t>Distance from Default</a:t>
            </a:r>
            <a:r>
              <a:rPr lang="en-GB" sz="1600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3" name="Partial Circle 12">
            <a:extLst>
              <a:ext uri="{FF2B5EF4-FFF2-40B4-BE49-F238E27FC236}">
                <a16:creationId xmlns:a16="http://schemas.microsoft.com/office/drawing/2014/main" id="{409CBF4A-ED02-499A-A047-5DBE83314BD4}"/>
              </a:ext>
            </a:extLst>
          </p:cNvPr>
          <p:cNvSpPr/>
          <p:nvPr/>
        </p:nvSpPr>
        <p:spPr>
          <a:xfrm>
            <a:off x="1322093" y="1251004"/>
            <a:ext cx="805920" cy="895350"/>
          </a:xfrm>
          <a:prstGeom prst="pie">
            <a:avLst>
              <a:gd name="adj1" fmla="val 5392524"/>
              <a:gd name="adj2" fmla="val 1620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1.</a:t>
            </a:r>
          </a:p>
        </p:txBody>
      </p:sp>
      <p:sp>
        <p:nvSpPr>
          <p:cNvPr id="14" name="Partial Circle 13">
            <a:extLst>
              <a:ext uri="{FF2B5EF4-FFF2-40B4-BE49-F238E27FC236}">
                <a16:creationId xmlns:a16="http://schemas.microsoft.com/office/drawing/2014/main" id="{1FF05B82-5C53-40BA-9DE5-4A9F36AB677A}"/>
              </a:ext>
            </a:extLst>
          </p:cNvPr>
          <p:cNvSpPr/>
          <p:nvPr/>
        </p:nvSpPr>
        <p:spPr>
          <a:xfrm>
            <a:off x="1322093" y="2262989"/>
            <a:ext cx="805920" cy="895350"/>
          </a:xfrm>
          <a:prstGeom prst="pie">
            <a:avLst>
              <a:gd name="adj1" fmla="val 5389082"/>
              <a:gd name="adj2" fmla="val 16200000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2.</a:t>
            </a:r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E890DC41-A674-4E34-81E7-2CF9C8778F8A}"/>
              </a:ext>
            </a:extLst>
          </p:cNvPr>
          <p:cNvSpPr/>
          <p:nvPr/>
        </p:nvSpPr>
        <p:spPr>
          <a:xfrm>
            <a:off x="1322093" y="3271324"/>
            <a:ext cx="805920" cy="895350"/>
          </a:xfrm>
          <a:prstGeom prst="pie">
            <a:avLst>
              <a:gd name="adj1" fmla="val 5390032"/>
              <a:gd name="adj2" fmla="val 16200000"/>
            </a:avLst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3.</a:t>
            </a:r>
          </a:p>
        </p:txBody>
      </p:sp>
      <p:pic>
        <p:nvPicPr>
          <p:cNvPr id="31" name="Picture 30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14284883-BC9B-4AA9-9EBB-5955D5D7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r="433" b="556"/>
          <a:stretch>
            <a:fillRect/>
          </a:stretch>
        </p:blipFill>
        <p:spPr>
          <a:xfrm>
            <a:off x="8082880" y="3273665"/>
            <a:ext cx="895350" cy="895350"/>
          </a:xfrm>
          <a:custGeom>
            <a:avLst/>
            <a:gdLst>
              <a:gd name="connsiteX0" fmla="*/ 1095061 w 2190122"/>
              <a:gd name="connsiteY0" fmla="*/ 0 h 2190122"/>
              <a:gd name="connsiteX1" fmla="*/ 2190122 w 2190122"/>
              <a:gd name="connsiteY1" fmla="*/ 1095061 h 2190122"/>
              <a:gd name="connsiteX2" fmla="*/ 1095061 w 2190122"/>
              <a:gd name="connsiteY2" fmla="*/ 2190122 h 2190122"/>
              <a:gd name="connsiteX3" fmla="*/ 0 w 2190122"/>
              <a:gd name="connsiteY3" fmla="*/ 1095061 h 2190122"/>
              <a:gd name="connsiteX4" fmla="*/ 1095061 w 2190122"/>
              <a:gd name="connsiteY4" fmla="*/ 0 h 219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122" h="2190122">
                <a:moveTo>
                  <a:pt x="1095061" y="0"/>
                </a:moveTo>
                <a:cubicBezTo>
                  <a:pt x="1699846" y="0"/>
                  <a:pt x="2190122" y="490276"/>
                  <a:pt x="2190122" y="1095061"/>
                </a:cubicBezTo>
                <a:cubicBezTo>
                  <a:pt x="2190122" y="1699846"/>
                  <a:pt x="1699846" y="2190122"/>
                  <a:pt x="1095061" y="2190122"/>
                </a:cubicBezTo>
                <a:cubicBezTo>
                  <a:pt x="490276" y="2190122"/>
                  <a:pt x="0" y="1699846"/>
                  <a:pt x="0" y="1095061"/>
                </a:cubicBezTo>
                <a:cubicBezTo>
                  <a:pt x="0" y="490276"/>
                  <a:pt x="490276" y="0"/>
                  <a:pt x="1095061" y="0"/>
                </a:cubicBezTo>
                <a:close/>
              </a:path>
            </a:pathLst>
          </a:custGeom>
          <a:solidFill>
            <a:srgbClr val="CCFFCC"/>
          </a:solidFill>
        </p:spPr>
      </p:pic>
      <p:pic>
        <p:nvPicPr>
          <p:cNvPr id="33" name="Picture 32" descr="A person in a white shirt&#10;&#10;Description automatically generated">
            <a:extLst>
              <a:ext uri="{FF2B5EF4-FFF2-40B4-BE49-F238E27FC236}">
                <a16:creationId xmlns:a16="http://schemas.microsoft.com/office/drawing/2014/main" id="{73896867-44F9-4F2D-BA04-6E9F1A9AB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" r="556" b="428"/>
          <a:stretch>
            <a:fillRect/>
          </a:stretch>
        </p:blipFill>
        <p:spPr>
          <a:xfrm>
            <a:off x="8082880" y="2265330"/>
            <a:ext cx="895350" cy="895350"/>
          </a:xfrm>
          <a:custGeom>
            <a:avLst/>
            <a:gdLst>
              <a:gd name="connsiteX0" fmla="*/ 1095061 w 2190122"/>
              <a:gd name="connsiteY0" fmla="*/ 0 h 2190122"/>
              <a:gd name="connsiteX1" fmla="*/ 2190122 w 2190122"/>
              <a:gd name="connsiteY1" fmla="*/ 1095061 h 2190122"/>
              <a:gd name="connsiteX2" fmla="*/ 1095061 w 2190122"/>
              <a:gd name="connsiteY2" fmla="*/ 2190122 h 2190122"/>
              <a:gd name="connsiteX3" fmla="*/ 0 w 2190122"/>
              <a:gd name="connsiteY3" fmla="*/ 1095061 h 2190122"/>
              <a:gd name="connsiteX4" fmla="*/ 1095061 w 2190122"/>
              <a:gd name="connsiteY4" fmla="*/ 0 h 219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122" h="2190122">
                <a:moveTo>
                  <a:pt x="1095061" y="0"/>
                </a:moveTo>
                <a:cubicBezTo>
                  <a:pt x="1699846" y="0"/>
                  <a:pt x="2190122" y="490276"/>
                  <a:pt x="2190122" y="1095061"/>
                </a:cubicBezTo>
                <a:cubicBezTo>
                  <a:pt x="2190122" y="1699846"/>
                  <a:pt x="1699846" y="2190122"/>
                  <a:pt x="1095061" y="2190122"/>
                </a:cubicBezTo>
                <a:cubicBezTo>
                  <a:pt x="490276" y="2190122"/>
                  <a:pt x="0" y="1699846"/>
                  <a:pt x="0" y="1095061"/>
                </a:cubicBezTo>
                <a:cubicBezTo>
                  <a:pt x="0" y="490276"/>
                  <a:pt x="490276" y="0"/>
                  <a:pt x="1095061" y="0"/>
                </a:cubicBezTo>
                <a:close/>
              </a:path>
            </a:pathLst>
          </a:custGeom>
          <a:solidFill>
            <a:srgbClr val="FFFFCC"/>
          </a:solidFill>
        </p:spPr>
      </p:pic>
      <p:pic>
        <p:nvPicPr>
          <p:cNvPr id="32" name="Picture 3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7B98858-34F5-426E-A8A2-5342CD060C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b="7611"/>
          <a:stretch>
            <a:fillRect/>
          </a:stretch>
        </p:blipFill>
        <p:spPr>
          <a:xfrm>
            <a:off x="8083533" y="1253345"/>
            <a:ext cx="894045" cy="895350"/>
          </a:xfrm>
          <a:custGeom>
            <a:avLst/>
            <a:gdLst>
              <a:gd name="connsiteX0" fmla="*/ 1011696 w 2020488"/>
              <a:gd name="connsiteY0" fmla="*/ 0 h 2023431"/>
              <a:gd name="connsiteX1" fmla="*/ 1011736 w 2020488"/>
              <a:gd name="connsiteY1" fmla="*/ 0 h 2023431"/>
              <a:gd name="connsiteX2" fmla="*/ 1115158 w 2020488"/>
              <a:gd name="connsiteY2" fmla="*/ 5223 h 2023431"/>
              <a:gd name="connsiteX3" fmla="*/ 2018209 w 2020488"/>
              <a:gd name="connsiteY3" fmla="*/ 908273 h 2023431"/>
              <a:gd name="connsiteX4" fmla="*/ 2020488 w 2020488"/>
              <a:gd name="connsiteY4" fmla="*/ 953413 h 2023431"/>
              <a:gd name="connsiteX5" fmla="*/ 2020488 w 2020488"/>
              <a:gd name="connsiteY5" fmla="*/ 1070017 h 2023431"/>
              <a:gd name="connsiteX6" fmla="*/ 2018209 w 2020488"/>
              <a:gd name="connsiteY6" fmla="*/ 1115157 h 2023431"/>
              <a:gd name="connsiteX7" fmla="*/ 1011716 w 2020488"/>
              <a:gd name="connsiteY7" fmla="*/ 2023431 h 2023431"/>
              <a:gd name="connsiteX8" fmla="*/ 0 w 2020488"/>
              <a:gd name="connsiteY8" fmla="*/ 1011715 h 2023431"/>
              <a:gd name="connsiteX9" fmla="*/ 908274 w 2020488"/>
              <a:gd name="connsiteY9" fmla="*/ 5223 h 202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0488" h="2023431">
                <a:moveTo>
                  <a:pt x="1011696" y="0"/>
                </a:moveTo>
                <a:lnTo>
                  <a:pt x="1011736" y="0"/>
                </a:lnTo>
                <a:lnTo>
                  <a:pt x="1115158" y="5223"/>
                </a:lnTo>
                <a:cubicBezTo>
                  <a:pt x="1591311" y="53579"/>
                  <a:pt x="1969853" y="432120"/>
                  <a:pt x="2018209" y="908273"/>
                </a:cubicBezTo>
                <a:lnTo>
                  <a:pt x="2020488" y="953413"/>
                </a:lnTo>
                <a:lnTo>
                  <a:pt x="2020488" y="1070017"/>
                </a:lnTo>
                <a:lnTo>
                  <a:pt x="2018209" y="1115157"/>
                </a:lnTo>
                <a:cubicBezTo>
                  <a:pt x="1966399" y="1625321"/>
                  <a:pt x="1535549" y="2023431"/>
                  <a:pt x="1011716" y="2023431"/>
                </a:cubicBezTo>
                <a:cubicBezTo>
                  <a:pt x="452961" y="2023431"/>
                  <a:pt x="0" y="1570470"/>
                  <a:pt x="0" y="1011715"/>
                </a:cubicBezTo>
                <a:cubicBezTo>
                  <a:pt x="0" y="487882"/>
                  <a:pt x="398110" y="57033"/>
                  <a:pt x="908274" y="5223"/>
                </a:cubicBezTo>
                <a:close/>
              </a:path>
            </a:pathLst>
          </a:custGeom>
          <a:solidFill>
            <a:srgbClr val="FFCCFF"/>
          </a:solidFill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99D9B09-0B6B-4B86-A6C2-3861B599D982}"/>
              </a:ext>
            </a:extLst>
          </p:cNvPr>
          <p:cNvGrpSpPr/>
          <p:nvPr/>
        </p:nvGrpSpPr>
        <p:grpSpPr>
          <a:xfrm>
            <a:off x="1784025" y="688088"/>
            <a:ext cx="1301750" cy="3484835"/>
            <a:chOff x="3164747" y="1214624"/>
            <a:chExt cx="1301750" cy="348483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060D282-9B2D-407F-AD52-1DEEAC123C17}"/>
                </a:ext>
              </a:extLst>
            </p:cNvPr>
            <p:cNvSpPr/>
            <p:nvPr/>
          </p:nvSpPr>
          <p:spPr>
            <a:xfrm>
              <a:off x="3164747" y="1783789"/>
              <a:ext cx="1126747" cy="895350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UX Design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37CA67-88E2-4C19-A2ED-2982897DA1E3}"/>
                </a:ext>
              </a:extLst>
            </p:cNvPr>
            <p:cNvSpPr/>
            <p:nvPr/>
          </p:nvSpPr>
          <p:spPr>
            <a:xfrm>
              <a:off x="3164747" y="2795774"/>
              <a:ext cx="1126747" cy="89535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Forum Research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32F0C5-E131-4DD3-B0E1-714F49F5EE29}"/>
                </a:ext>
              </a:extLst>
            </p:cNvPr>
            <p:cNvSpPr/>
            <p:nvPr/>
          </p:nvSpPr>
          <p:spPr>
            <a:xfrm>
              <a:off x="3164747" y="3804109"/>
              <a:ext cx="1126747" cy="89535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‘Technical Fieldwork’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4C75779-BED7-448C-B461-D09D26E70448}"/>
                </a:ext>
              </a:extLst>
            </p:cNvPr>
            <p:cNvSpPr/>
            <p:nvPr/>
          </p:nvSpPr>
          <p:spPr>
            <a:xfrm>
              <a:off x="3164747" y="1214624"/>
              <a:ext cx="1301750" cy="43348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</a:rPr>
                <a:t>Area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EBA10D0-CD20-43A4-BEE9-EFE72161B069}"/>
              </a:ext>
            </a:extLst>
          </p:cNvPr>
          <p:cNvSpPr/>
          <p:nvPr/>
        </p:nvSpPr>
        <p:spPr>
          <a:xfrm>
            <a:off x="4782986" y="690429"/>
            <a:ext cx="3297493" cy="43348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Methodologies in development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7931B51-8354-4365-8B87-172ABFEEF21F}"/>
              </a:ext>
            </a:extLst>
          </p:cNvPr>
          <p:cNvSpPr/>
          <p:nvPr/>
        </p:nvSpPr>
        <p:spPr>
          <a:xfrm>
            <a:off x="8080479" y="679604"/>
            <a:ext cx="894045" cy="43348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Team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2D3FAD4-CAC8-4EE9-A549-86C82204F9E8}"/>
              </a:ext>
            </a:extLst>
          </p:cNvPr>
          <p:cNvGrpSpPr/>
          <p:nvPr/>
        </p:nvGrpSpPr>
        <p:grpSpPr>
          <a:xfrm>
            <a:off x="2920388" y="698123"/>
            <a:ext cx="1812389" cy="4003452"/>
            <a:chOff x="942405" y="1230032"/>
            <a:chExt cx="1812389" cy="400345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E479B4E-AD96-4A5C-BE9A-E7E11FE52C85}"/>
                </a:ext>
              </a:extLst>
            </p:cNvPr>
            <p:cNvSpPr/>
            <p:nvPr/>
          </p:nvSpPr>
          <p:spPr>
            <a:xfrm>
              <a:off x="1416867" y="1230032"/>
              <a:ext cx="1301750" cy="43348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r"/>
              <a:r>
                <a:rPr lang="en-GB" dirty="0">
                  <a:solidFill>
                    <a:schemeClr val="bg1">
                      <a:lumMod val="95000"/>
                    </a:schemeClr>
                  </a:solidFill>
                </a:rPr>
                <a:t>Scope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142A9BF-63E8-42A1-82CB-EB362621DFAE}"/>
                </a:ext>
              </a:extLst>
            </p:cNvPr>
            <p:cNvGrpSpPr/>
            <p:nvPr/>
          </p:nvGrpSpPr>
          <p:grpSpPr>
            <a:xfrm>
              <a:off x="982381" y="1783789"/>
              <a:ext cx="1744369" cy="895350"/>
              <a:chOff x="982381" y="1783789"/>
              <a:chExt cx="1102025" cy="895350"/>
            </a:xfrm>
          </p:grpSpPr>
          <p:sp>
            <p:nvSpPr>
              <p:cNvPr id="39" name="Right Triangle 38">
                <a:extLst>
                  <a:ext uri="{FF2B5EF4-FFF2-40B4-BE49-F238E27FC236}">
                    <a16:creationId xmlns:a16="http://schemas.microsoft.com/office/drawing/2014/main" id="{38989861-658D-47A3-8130-63184FD2BDD0}"/>
                  </a:ext>
                </a:extLst>
              </p:cNvPr>
              <p:cNvSpPr/>
              <p:nvPr/>
            </p:nvSpPr>
            <p:spPr>
              <a:xfrm>
                <a:off x="982381" y="1783789"/>
                <a:ext cx="1031610" cy="895350"/>
              </a:xfrm>
              <a:prstGeom prst="rtTriangle">
                <a:avLst/>
              </a:pr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Right Triangle 39">
                <a:extLst>
                  <a:ext uri="{FF2B5EF4-FFF2-40B4-BE49-F238E27FC236}">
                    <a16:creationId xmlns:a16="http://schemas.microsoft.com/office/drawing/2014/main" id="{BC7183E9-E17B-4D26-AF41-A1740D4DE41F}"/>
                  </a:ext>
                </a:extLst>
              </p:cNvPr>
              <p:cNvSpPr/>
              <p:nvPr/>
            </p:nvSpPr>
            <p:spPr>
              <a:xfrm rot="10800000">
                <a:off x="1052796" y="1783789"/>
                <a:ext cx="1031610" cy="895350"/>
              </a:xfrm>
              <a:prstGeom prst="rtTriangle">
                <a:avLst/>
              </a:pr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3844E9D-8A31-4DD2-B40E-6D2C77E37F6F}"/>
                </a:ext>
              </a:extLst>
            </p:cNvPr>
            <p:cNvGrpSpPr/>
            <p:nvPr/>
          </p:nvGrpSpPr>
          <p:grpSpPr>
            <a:xfrm>
              <a:off x="988497" y="2806021"/>
              <a:ext cx="1736236" cy="895350"/>
              <a:chOff x="988497" y="2806021"/>
              <a:chExt cx="1096887" cy="895350"/>
            </a:xfrm>
          </p:grpSpPr>
          <p:sp>
            <p:nvSpPr>
              <p:cNvPr id="41" name="Right Triangle 40">
                <a:extLst>
                  <a:ext uri="{FF2B5EF4-FFF2-40B4-BE49-F238E27FC236}">
                    <a16:creationId xmlns:a16="http://schemas.microsoft.com/office/drawing/2014/main" id="{AFD8B1AB-4BBC-4DAE-8822-D820B9F5DA1E}"/>
                  </a:ext>
                </a:extLst>
              </p:cNvPr>
              <p:cNvSpPr/>
              <p:nvPr/>
            </p:nvSpPr>
            <p:spPr>
              <a:xfrm>
                <a:off x="988497" y="2806021"/>
                <a:ext cx="1031610" cy="895350"/>
              </a:xfrm>
              <a:prstGeom prst="rtTriangle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ight Triangle 41">
                <a:extLst>
                  <a:ext uri="{FF2B5EF4-FFF2-40B4-BE49-F238E27FC236}">
                    <a16:creationId xmlns:a16="http://schemas.microsoft.com/office/drawing/2014/main" id="{85221E45-0BF3-4C22-9AA3-17B01EE6A4B9}"/>
                  </a:ext>
                </a:extLst>
              </p:cNvPr>
              <p:cNvSpPr/>
              <p:nvPr/>
            </p:nvSpPr>
            <p:spPr>
              <a:xfrm rot="10800000">
                <a:off x="1053774" y="2806021"/>
                <a:ext cx="1031610" cy="895350"/>
              </a:xfrm>
              <a:prstGeom prst="rtTriangle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968961E-3064-4119-9AAD-BD5115979D0E}"/>
                </a:ext>
              </a:extLst>
            </p:cNvPr>
            <p:cNvGrpSpPr/>
            <p:nvPr/>
          </p:nvGrpSpPr>
          <p:grpSpPr>
            <a:xfrm>
              <a:off x="982381" y="3803013"/>
              <a:ext cx="1736236" cy="895350"/>
              <a:chOff x="982381" y="3803013"/>
              <a:chExt cx="1096887" cy="895350"/>
            </a:xfrm>
          </p:grpSpPr>
          <p:sp>
            <p:nvSpPr>
              <p:cNvPr id="43" name="Right Triangle 42">
                <a:extLst>
                  <a:ext uri="{FF2B5EF4-FFF2-40B4-BE49-F238E27FC236}">
                    <a16:creationId xmlns:a16="http://schemas.microsoft.com/office/drawing/2014/main" id="{29EC1212-0BFE-44CA-BE3B-B2AB8912B702}"/>
                  </a:ext>
                </a:extLst>
              </p:cNvPr>
              <p:cNvSpPr/>
              <p:nvPr/>
            </p:nvSpPr>
            <p:spPr>
              <a:xfrm>
                <a:off x="982381" y="3803013"/>
                <a:ext cx="1031610" cy="895350"/>
              </a:xfrm>
              <a:prstGeom prst="rtTriangle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ight Triangle 43">
                <a:extLst>
                  <a:ext uri="{FF2B5EF4-FFF2-40B4-BE49-F238E27FC236}">
                    <a16:creationId xmlns:a16="http://schemas.microsoft.com/office/drawing/2014/main" id="{F0F14128-A0C1-4D1F-881E-845F4407307F}"/>
                  </a:ext>
                </a:extLst>
              </p:cNvPr>
              <p:cNvSpPr/>
              <p:nvPr/>
            </p:nvSpPr>
            <p:spPr>
              <a:xfrm rot="10800000">
                <a:off x="1047658" y="3803013"/>
                <a:ext cx="1031610" cy="895350"/>
              </a:xfrm>
              <a:prstGeom prst="rtTriangle">
                <a:avLst/>
              </a:prstGeom>
              <a:solidFill>
                <a:srgbClr val="CC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63CBF96-A885-4B64-BA05-75DB54787DC2}"/>
                </a:ext>
              </a:extLst>
            </p:cNvPr>
            <p:cNvGrpSpPr/>
            <p:nvPr/>
          </p:nvGrpSpPr>
          <p:grpSpPr>
            <a:xfrm>
              <a:off x="942405" y="1717751"/>
              <a:ext cx="1005126" cy="2915670"/>
              <a:chOff x="929249" y="1961156"/>
              <a:chExt cx="1005126" cy="291567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F44616A-29ED-4667-8E7C-525665541F49}"/>
                  </a:ext>
                </a:extLst>
              </p:cNvPr>
              <p:cNvSpPr/>
              <p:nvPr/>
            </p:nvSpPr>
            <p:spPr>
              <a:xfrm>
                <a:off x="934387" y="1961156"/>
                <a:ext cx="999988" cy="8953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r>
                  <a:rPr lang="en-GB" sz="1600" dirty="0">
                    <a:solidFill>
                      <a:schemeClr val="tx1"/>
                    </a:solidFill>
                  </a:rPr>
                  <a:t>Near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1212408-EB24-4B9A-B1FE-32EDB8BAA5EB}"/>
                  </a:ext>
                </a:extLst>
              </p:cNvPr>
              <p:cNvSpPr/>
              <p:nvPr/>
            </p:nvSpPr>
            <p:spPr>
              <a:xfrm>
                <a:off x="929249" y="2973141"/>
                <a:ext cx="999988" cy="8953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r>
                  <a:rPr lang="en-GB" sz="1600" dirty="0">
                    <a:solidFill>
                      <a:schemeClr val="tx1"/>
                    </a:solidFill>
                  </a:rPr>
                  <a:t>Far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9FE88C2-D47A-46CD-9B19-118CB75DA1D6}"/>
                  </a:ext>
                </a:extLst>
              </p:cNvPr>
              <p:cNvSpPr/>
              <p:nvPr/>
            </p:nvSpPr>
            <p:spPr>
              <a:xfrm>
                <a:off x="929249" y="3981476"/>
                <a:ext cx="999988" cy="8953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r>
                  <a:rPr lang="en-GB" sz="1600" dirty="0">
                    <a:solidFill>
                      <a:schemeClr val="tx1"/>
                    </a:solidFill>
                  </a:rPr>
                  <a:t>Near</a:t>
                </a:r>
              </a:p>
              <a:p>
                <a:r>
                  <a:rPr lang="en-GB" sz="1600" dirty="0">
                    <a:solidFill>
                      <a:schemeClr val="tx1"/>
                    </a:solidFill>
                  </a:rPr>
                  <a:t>from afar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1EEB4CB-D5B9-466F-A892-4FC7D645DDEE}"/>
                </a:ext>
              </a:extLst>
            </p:cNvPr>
            <p:cNvGrpSpPr/>
            <p:nvPr/>
          </p:nvGrpSpPr>
          <p:grpSpPr>
            <a:xfrm>
              <a:off x="1453044" y="1788365"/>
              <a:ext cx="1301750" cy="2915670"/>
              <a:chOff x="1137124" y="1553657"/>
              <a:chExt cx="999988" cy="291567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D913169-6F90-470E-81AA-23A8448E7ECF}"/>
                  </a:ext>
                </a:extLst>
              </p:cNvPr>
              <p:cNvSpPr/>
              <p:nvPr/>
            </p:nvSpPr>
            <p:spPr>
              <a:xfrm>
                <a:off x="1137124" y="1553657"/>
                <a:ext cx="999988" cy="8953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r"/>
                <a:r>
                  <a:rPr lang="en-GB" sz="1600" dirty="0">
                    <a:solidFill>
                      <a:schemeClr val="tx1"/>
                    </a:solidFill>
                  </a:rPr>
                  <a:t>DEEP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627663F-115D-41A9-9D7E-6647CA9066D3}"/>
                  </a:ext>
                </a:extLst>
              </p:cNvPr>
              <p:cNvSpPr/>
              <p:nvPr/>
            </p:nvSpPr>
            <p:spPr>
              <a:xfrm>
                <a:off x="1137124" y="2565642"/>
                <a:ext cx="999988" cy="8953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r"/>
                <a:r>
                  <a:rPr lang="en-GB" sz="1600" dirty="0">
                    <a:solidFill>
                      <a:schemeClr val="tx1"/>
                    </a:solidFill>
                  </a:rPr>
                  <a:t>WIDE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33FAFDA-3005-43F9-B8E1-CF05EB8C7DB1}"/>
                  </a:ext>
                </a:extLst>
              </p:cNvPr>
              <p:cNvSpPr/>
              <p:nvPr/>
            </p:nvSpPr>
            <p:spPr>
              <a:xfrm>
                <a:off x="1137124" y="3573977"/>
                <a:ext cx="999988" cy="8953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r"/>
                <a:r>
                  <a:rPr lang="en-GB" sz="1600" cap="all" dirty="0">
                    <a:solidFill>
                      <a:schemeClr val="tx1"/>
                    </a:solidFill>
                  </a:rPr>
                  <a:t>Scalable</a:t>
                </a:r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0655845-3081-4609-84EA-98139CB0A57F}"/>
                </a:ext>
              </a:extLst>
            </p:cNvPr>
            <p:cNvSpPr/>
            <p:nvPr/>
          </p:nvSpPr>
          <p:spPr>
            <a:xfrm>
              <a:off x="982377" y="4800004"/>
              <a:ext cx="1696406" cy="43348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</a:rPr>
                <a:t>Distance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F1DEC0C-A7D3-487D-B370-DA4A2E203D2A}"/>
              </a:ext>
            </a:extLst>
          </p:cNvPr>
          <p:cNvGrpSpPr/>
          <p:nvPr/>
        </p:nvGrpSpPr>
        <p:grpSpPr>
          <a:xfrm>
            <a:off x="6722088" y="4484835"/>
            <a:ext cx="1805413" cy="497616"/>
            <a:chOff x="7345657" y="1222902"/>
            <a:chExt cx="4691528" cy="1801544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7086B3E-1122-4855-B629-D3C0F7B37EA5}"/>
                </a:ext>
              </a:extLst>
            </p:cNvPr>
            <p:cNvSpPr/>
            <p:nvPr/>
          </p:nvSpPr>
          <p:spPr>
            <a:xfrm rot="5400000">
              <a:off x="8235678" y="334285"/>
              <a:ext cx="1801147" cy="3578382"/>
            </a:xfrm>
            <a:custGeom>
              <a:avLst/>
              <a:gdLst>
                <a:gd name="connsiteX0" fmla="*/ 0 w 1801147"/>
                <a:gd name="connsiteY0" fmla="*/ 2048586 h 3578382"/>
                <a:gd name="connsiteX1" fmla="*/ 0 w 1801147"/>
                <a:gd name="connsiteY1" fmla="*/ 1360639 h 3578382"/>
                <a:gd name="connsiteX2" fmla="*/ 1528 w 1801147"/>
                <a:gd name="connsiteY2" fmla="*/ 1360639 h 3578382"/>
                <a:gd name="connsiteX3" fmla="*/ 7810 w 1801147"/>
                <a:gd name="connsiteY3" fmla="*/ 1267301 h 3578382"/>
                <a:gd name="connsiteX4" fmla="*/ 132708 w 1801147"/>
                <a:gd name="connsiteY4" fmla="*/ 957859 h 3578382"/>
                <a:gd name="connsiteX5" fmla="*/ 437881 w 1801147"/>
                <a:gd name="connsiteY5" fmla="*/ 747995 h 3578382"/>
                <a:gd name="connsiteX6" fmla="*/ 545379 w 1801147"/>
                <a:gd name="connsiteY6" fmla="*/ 735939 h 3578382"/>
                <a:gd name="connsiteX7" fmla="*/ 545379 w 1801147"/>
                <a:gd name="connsiteY7" fmla="*/ 733560 h 3578382"/>
                <a:gd name="connsiteX8" fmla="*/ 669505 w 1801147"/>
                <a:gd name="connsiteY8" fmla="*/ 620844 h 3578382"/>
                <a:gd name="connsiteX9" fmla="*/ 685511 w 1801147"/>
                <a:gd name="connsiteY9" fmla="*/ 561025 h 3578382"/>
                <a:gd name="connsiteX10" fmla="*/ 689372 w 1801147"/>
                <a:gd name="connsiteY10" fmla="*/ 513323 h 3578382"/>
                <a:gd name="connsiteX11" fmla="*/ 689372 w 1801147"/>
                <a:gd name="connsiteY11" fmla="*/ 0 h 3578382"/>
                <a:gd name="connsiteX12" fmla="*/ 1094552 w 1801147"/>
                <a:gd name="connsiteY12" fmla="*/ 0 h 3578382"/>
                <a:gd name="connsiteX13" fmla="*/ 1094552 w 1801147"/>
                <a:gd name="connsiteY13" fmla="*/ 490567 h 3578382"/>
                <a:gd name="connsiteX14" fmla="*/ 1096016 w 1801147"/>
                <a:gd name="connsiteY14" fmla="*/ 490546 h 3578382"/>
                <a:gd name="connsiteX15" fmla="*/ 1094552 w 1801147"/>
                <a:gd name="connsiteY15" fmla="*/ 512508 h 3578382"/>
                <a:gd name="connsiteX16" fmla="*/ 1094552 w 1801147"/>
                <a:gd name="connsiteY16" fmla="*/ 516798 h 3578382"/>
                <a:gd name="connsiteX17" fmla="*/ 1094266 w 1801147"/>
                <a:gd name="connsiteY17" fmla="*/ 516798 h 3578382"/>
                <a:gd name="connsiteX18" fmla="*/ 1088383 w 1801147"/>
                <a:gd name="connsiteY18" fmla="*/ 605049 h 3578382"/>
                <a:gd name="connsiteX19" fmla="*/ 965459 w 1801147"/>
                <a:gd name="connsiteY19" fmla="*/ 912555 h 3578382"/>
                <a:gd name="connsiteX20" fmla="*/ 664570 w 1801147"/>
                <a:gd name="connsiteY20" fmla="*/ 1123695 h 3578382"/>
                <a:gd name="connsiteX21" fmla="*/ 553513 w 1801147"/>
                <a:gd name="connsiteY21" fmla="*/ 1137834 h 3578382"/>
                <a:gd name="connsiteX22" fmla="*/ 553438 w 1801147"/>
                <a:gd name="connsiteY22" fmla="*/ 1144051 h 3578382"/>
                <a:gd name="connsiteX23" fmla="*/ 430215 w 1801147"/>
                <a:gd name="connsiteY23" fmla="*/ 1254632 h 3578382"/>
                <a:gd name="connsiteX24" fmla="*/ 414670 w 1801147"/>
                <a:gd name="connsiteY24" fmla="*/ 1313371 h 3578382"/>
                <a:gd name="connsiteX25" fmla="*/ 410884 w 1801147"/>
                <a:gd name="connsiteY25" fmla="*/ 1360639 h 3578382"/>
                <a:gd name="connsiteX26" fmla="*/ 411513 w 1801147"/>
                <a:gd name="connsiteY26" fmla="*/ 1360639 h 3578382"/>
                <a:gd name="connsiteX27" fmla="*/ 411513 w 1801147"/>
                <a:gd name="connsiteY27" fmla="*/ 2024318 h 3578382"/>
                <a:gd name="connsiteX28" fmla="*/ 411885 w 1801147"/>
                <a:gd name="connsiteY28" fmla="*/ 2024328 h 3578382"/>
                <a:gd name="connsiteX29" fmla="*/ 520377 w 1801147"/>
                <a:gd name="connsiteY29" fmla="*/ 2149116 h 3578382"/>
                <a:gd name="connsiteX30" fmla="*/ 642379 w 1801147"/>
                <a:gd name="connsiteY30" fmla="*/ 2169779 h 3578382"/>
                <a:gd name="connsiteX31" fmla="*/ 643540 w 1801147"/>
                <a:gd name="connsiteY31" fmla="*/ 2250188 h 3578382"/>
                <a:gd name="connsiteX32" fmla="*/ 643540 w 1801147"/>
                <a:gd name="connsiteY32" fmla="*/ 2173131 h 3578382"/>
                <a:gd name="connsiteX33" fmla="*/ 1172534 w 1801147"/>
                <a:gd name="connsiteY33" fmla="*/ 2173131 h 3578382"/>
                <a:gd name="connsiteX34" fmla="*/ 1172534 w 1801147"/>
                <a:gd name="connsiteY34" fmla="*/ 2177977 h 3578382"/>
                <a:gd name="connsiteX35" fmla="*/ 1267326 w 1801147"/>
                <a:gd name="connsiteY35" fmla="*/ 2184296 h 3578382"/>
                <a:gd name="connsiteX36" fmla="*/ 1574832 w 1801147"/>
                <a:gd name="connsiteY36" fmla="*/ 2307220 h 3578382"/>
                <a:gd name="connsiteX37" fmla="*/ 1797311 w 1801147"/>
                <a:gd name="connsiteY37" fmla="*/ 2667082 h 3578382"/>
                <a:gd name="connsiteX38" fmla="*/ 1800047 w 1801147"/>
                <a:gd name="connsiteY38" fmla="*/ 2710027 h 3578382"/>
                <a:gd name="connsiteX39" fmla="*/ 1800516 w 1801147"/>
                <a:gd name="connsiteY39" fmla="*/ 2710027 h 3578382"/>
                <a:gd name="connsiteX40" fmla="*/ 1800516 w 1801147"/>
                <a:gd name="connsiteY40" fmla="*/ 2717396 h 3578382"/>
                <a:gd name="connsiteX41" fmla="*/ 1801147 w 1801147"/>
                <a:gd name="connsiteY41" fmla="*/ 2727301 h 3578382"/>
                <a:gd name="connsiteX42" fmla="*/ 1800516 w 1801147"/>
                <a:gd name="connsiteY42" fmla="*/ 2727301 h 3578382"/>
                <a:gd name="connsiteX43" fmla="*/ 1800516 w 1801147"/>
                <a:gd name="connsiteY43" fmla="*/ 3578382 h 3578382"/>
                <a:gd name="connsiteX44" fmla="*/ 1395336 w 1801147"/>
                <a:gd name="connsiteY44" fmla="*/ 3578382 h 3578382"/>
                <a:gd name="connsiteX45" fmla="*/ 1395336 w 1801147"/>
                <a:gd name="connsiteY45" fmla="*/ 2724909 h 3578382"/>
                <a:gd name="connsiteX46" fmla="*/ 1388070 w 1801147"/>
                <a:gd name="connsiteY46" fmla="*/ 2690227 h 3578382"/>
                <a:gd name="connsiteX47" fmla="*/ 1283121 w 1801147"/>
                <a:gd name="connsiteY47" fmla="*/ 2603174 h 3578382"/>
                <a:gd name="connsiteX48" fmla="*/ 1223302 w 1801147"/>
                <a:gd name="connsiteY48" fmla="*/ 2587169 h 3578382"/>
                <a:gd name="connsiteX49" fmla="*/ 1172534 w 1801147"/>
                <a:gd name="connsiteY49" fmla="*/ 2583059 h 3578382"/>
                <a:gd name="connsiteX50" fmla="*/ 1172534 w 1801147"/>
                <a:gd name="connsiteY50" fmla="*/ 2583121 h 3578382"/>
                <a:gd name="connsiteX51" fmla="*/ 643540 w 1801147"/>
                <a:gd name="connsiteY51" fmla="*/ 2583121 h 3578382"/>
                <a:gd name="connsiteX52" fmla="*/ 643540 w 1801147"/>
                <a:gd name="connsiteY52" fmla="*/ 2581060 h 3578382"/>
                <a:gd name="connsiteX53" fmla="*/ 531601 w 1801147"/>
                <a:gd name="connsiteY53" fmla="*/ 2573428 h 3578382"/>
                <a:gd name="connsiteX54" fmla="*/ 219569 w 1801147"/>
                <a:gd name="connsiteY54" fmla="*/ 2445843 h 3578382"/>
                <a:gd name="connsiteX55" fmla="*/ 2007 w 1801147"/>
                <a:gd name="connsiteY55" fmla="*/ 2074386 h 3578382"/>
                <a:gd name="connsiteX56" fmla="*/ 1309 w 1801147"/>
                <a:gd name="connsiteY56" fmla="*/ 2048586 h 357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801147" h="3578382">
                  <a:moveTo>
                    <a:pt x="0" y="2048586"/>
                  </a:moveTo>
                  <a:lnTo>
                    <a:pt x="0" y="1360639"/>
                  </a:lnTo>
                  <a:lnTo>
                    <a:pt x="1528" y="1360639"/>
                  </a:lnTo>
                  <a:lnTo>
                    <a:pt x="7810" y="1267301"/>
                  </a:lnTo>
                  <a:cubicBezTo>
                    <a:pt x="24460" y="1153605"/>
                    <a:pt x="67333" y="1046484"/>
                    <a:pt x="132708" y="957859"/>
                  </a:cubicBezTo>
                  <a:cubicBezTo>
                    <a:pt x="212480" y="849718"/>
                    <a:pt x="320130" y="776653"/>
                    <a:pt x="437881" y="747995"/>
                  </a:cubicBezTo>
                  <a:lnTo>
                    <a:pt x="545379" y="735939"/>
                  </a:lnTo>
                  <a:lnTo>
                    <a:pt x="545379" y="733560"/>
                  </a:lnTo>
                  <a:cubicBezTo>
                    <a:pt x="596079" y="733560"/>
                    <a:pt x="643116" y="690847"/>
                    <a:pt x="669505" y="620844"/>
                  </a:cubicBezTo>
                  <a:cubicBezTo>
                    <a:pt x="676567" y="602112"/>
                    <a:pt x="681936" y="581969"/>
                    <a:pt x="685511" y="561025"/>
                  </a:cubicBezTo>
                  <a:lnTo>
                    <a:pt x="689372" y="513323"/>
                  </a:lnTo>
                  <a:lnTo>
                    <a:pt x="689372" y="0"/>
                  </a:lnTo>
                  <a:lnTo>
                    <a:pt x="1094552" y="0"/>
                  </a:lnTo>
                  <a:lnTo>
                    <a:pt x="1094552" y="490567"/>
                  </a:lnTo>
                  <a:lnTo>
                    <a:pt x="1096016" y="490546"/>
                  </a:lnTo>
                  <a:lnTo>
                    <a:pt x="1094552" y="512508"/>
                  </a:lnTo>
                  <a:lnTo>
                    <a:pt x="1094552" y="516798"/>
                  </a:lnTo>
                  <a:lnTo>
                    <a:pt x="1094266" y="516798"/>
                  </a:lnTo>
                  <a:lnTo>
                    <a:pt x="1088383" y="605049"/>
                  </a:lnTo>
                  <a:cubicBezTo>
                    <a:pt x="1072015" y="717846"/>
                    <a:pt x="1029840" y="824228"/>
                    <a:pt x="965459" y="912555"/>
                  </a:cubicBezTo>
                  <a:cubicBezTo>
                    <a:pt x="886986" y="1020217"/>
                    <a:pt x="780951" y="1093689"/>
                    <a:pt x="664570" y="1123695"/>
                  </a:cubicBezTo>
                  <a:lnTo>
                    <a:pt x="553513" y="1137834"/>
                  </a:lnTo>
                  <a:lnTo>
                    <a:pt x="553438" y="1144051"/>
                  </a:lnTo>
                  <a:cubicBezTo>
                    <a:pt x="503264" y="1142444"/>
                    <a:pt x="456344" y="1184551"/>
                    <a:pt x="430215" y="1254632"/>
                  </a:cubicBezTo>
                  <a:cubicBezTo>
                    <a:pt x="423357" y="1273025"/>
                    <a:pt x="418142" y="1292804"/>
                    <a:pt x="414670" y="1313371"/>
                  </a:cubicBezTo>
                  <a:lnTo>
                    <a:pt x="410884" y="1360639"/>
                  </a:lnTo>
                  <a:lnTo>
                    <a:pt x="411513" y="1360639"/>
                  </a:lnTo>
                  <a:lnTo>
                    <a:pt x="411513" y="2024318"/>
                  </a:lnTo>
                  <a:lnTo>
                    <a:pt x="411885" y="2024328"/>
                  </a:lnTo>
                  <a:cubicBezTo>
                    <a:pt x="408045" y="2074819"/>
                    <a:pt x="449586" y="2122599"/>
                    <a:pt x="520377" y="2149116"/>
                  </a:cubicBezTo>
                  <a:cubicBezTo>
                    <a:pt x="557034" y="2162847"/>
                    <a:pt x="599322" y="2170009"/>
                    <a:pt x="642379" y="2169779"/>
                  </a:cubicBezTo>
                  <a:lnTo>
                    <a:pt x="643540" y="2250188"/>
                  </a:lnTo>
                  <a:lnTo>
                    <a:pt x="643540" y="2173131"/>
                  </a:lnTo>
                  <a:lnTo>
                    <a:pt x="1172534" y="2173131"/>
                  </a:lnTo>
                  <a:lnTo>
                    <a:pt x="1172534" y="2177977"/>
                  </a:lnTo>
                  <a:lnTo>
                    <a:pt x="1267326" y="2184296"/>
                  </a:lnTo>
                  <a:cubicBezTo>
                    <a:pt x="1380122" y="2200664"/>
                    <a:pt x="1486504" y="2242839"/>
                    <a:pt x="1574832" y="2307220"/>
                  </a:cubicBezTo>
                  <a:cubicBezTo>
                    <a:pt x="1700438" y="2398772"/>
                    <a:pt x="1779507" y="2527839"/>
                    <a:pt x="1797311" y="2667082"/>
                  </a:cubicBezTo>
                  <a:lnTo>
                    <a:pt x="1800047" y="2710027"/>
                  </a:lnTo>
                  <a:lnTo>
                    <a:pt x="1800516" y="2710027"/>
                  </a:lnTo>
                  <a:lnTo>
                    <a:pt x="1800516" y="2717396"/>
                  </a:lnTo>
                  <a:lnTo>
                    <a:pt x="1801147" y="2727301"/>
                  </a:lnTo>
                  <a:lnTo>
                    <a:pt x="1800516" y="2727301"/>
                  </a:lnTo>
                  <a:lnTo>
                    <a:pt x="1800516" y="3578382"/>
                  </a:lnTo>
                  <a:lnTo>
                    <a:pt x="1395336" y="3578382"/>
                  </a:lnTo>
                  <a:lnTo>
                    <a:pt x="1395336" y="2724909"/>
                  </a:lnTo>
                  <a:lnTo>
                    <a:pt x="1388070" y="2690227"/>
                  </a:lnTo>
                  <a:cubicBezTo>
                    <a:pt x="1372775" y="2654372"/>
                    <a:pt x="1335624" y="2622966"/>
                    <a:pt x="1283121" y="2603174"/>
                  </a:cubicBezTo>
                  <a:cubicBezTo>
                    <a:pt x="1264389" y="2596112"/>
                    <a:pt x="1244246" y="2590743"/>
                    <a:pt x="1223302" y="2587169"/>
                  </a:cubicBezTo>
                  <a:lnTo>
                    <a:pt x="1172534" y="2583059"/>
                  </a:lnTo>
                  <a:lnTo>
                    <a:pt x="1172534" y="2583121"/>
                  </a:lnTo>
                  <a:lnTo>
                    <a:pt x="643540" y="2583121"/>
                  </a:lnTo>
                  <a:lnTo>
                    <a:pt x="643540" y="2581060"/>
                  </a:lnTo>
                  <a:lnTo>
                    <a:pt x="531601" y="2573428"/>
                  </a:lnTo>
                  <a:cubicBezTo>
                    <a:pt x="416691" y="2556395"/>
                    <a:pt x="308580" y="2512571"/>
                    <a:pt x="219569" y="2445843"/>
                  </a:cubicBezTo>
                  <a:cubicBezTo>
                    <a:pt x="92679" y="2350719"/>
                    <a:pt x="15187" y="2217081"/>
                    <a:pt x="2007" y="2074386"/>
                  </a:cubicBezTo>
                  <a:lnTo>
                    <a:pt x="1309" y="2048586"/>
                  </a:ln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FE3AE55-2221-4996-9112-3C2F877A17D7}"/>
                </a:ext>
              </a:extLst>
            </p:cNvPr>
            <p:cNvSpPr/>
            <p:nvPr/>
          </p:nvSpPr>
          <p:spPr>
            <a:xfrm>
              <a:off x="10971988" y="1912275"/>
              <a:ext cx="516798" cy="40518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C7182F9-096C-4060-883F-20200D42C60A}"/>
                </a:ext>
              </a:extLst>
            </p:cNvPr>
            <p:cNvSpPr/>
            <p:nvPr/>
          </p:nvSpPr>
          <p:spPr>
            <a:xfrm>
              <a:off x="10971988" y="2606869"/>
              <a:ext cx="516798" cy="405180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BB8CF0F-A033-45B6-8D54-4192F0BDB1FE}"/>
                </a:ext>
              </a:extLst>
            </p:cNvPr>
            <p:cNvSpPr/>
            <p:nvPr/>
          </p:nvSpPr>
          <p:spPr>
            <a:xfrm>
              <a:off x="11520387" y="1914914"/>
              <a:ext cx="516798" cy="405180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4F6A1D0-69A5-4B7C-96D0-BF9374B7AFE7}"/>
                </a:ext>
              </a:extLst>
            </p:cNvPr>
            <p:cNvSpPr/>
            <p:nvPr/>
          </p:nvSpPr>
          <p:spPr>
            <a:xfrm>
              <a:off x="11520387" y="2601320"/>
              <a:ext cx="516798" cy="40518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2BDD348-20B3-4EF2-9C66-FB388F9EE435}"/>
                </a:ext>
              </a:extLst>
            </p:cNvPr>
            <p:cNvSpPr/>
            <p:nvPr/>
          </p:nvSpPr>
          <p:spPr>
            <a:xfrm>
              <a:off x="10971988" y="1222959"/>
              <a:ext cx="516798" cy="40518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4DCE31-795A-40AA-871E-700009525CA8}"/>
                </a:ext>
              </a:extLst>
            </p:cNvPr>
            <p:cNvSpPr/>
            <p:nvPr/>
          </p:nvSpPr>
          <p:spPr>
            <a:xfrm>
              <a:off x="11520387" y="1222959"/>
              <a:ext cx="516798" cy="40518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5981348-7B80-45E6-9A9B-30C5E14CFFAC}"/>
                </a:ext>
              </a:extLst>
            </p:cNvPr>
            <p:cNvSpPr/>
            <p:nvPr/>
          </p:nvSpPr>
          <p:spPr>
            <a:xfrm>
              <a:off x="7345657" y="1226068"/>
              <a:ext cx="3596684" cy="1798378"/>
            </a:xfrm>
            <a:custGeom>
              <a:avLst/>
              <a:gdLst>
                <a:gd name="connsiteX0" fmla="*/ 2875544 w 3596684"/>
                <a:gd name="connsiteY0" fmla="*/ 0 h 1798378"/>
                <a:gd name="connsiteX1" fmla="*/ 2900135 w 3596684"/>
                <a:gd name="connsiteY1" fmla="*/ 0 h 1798378"/>
                <a:gd name="connsiteX2" fmla="*/ 3596684 w 3596684"/>
                <a:gd name="connsiteY2" fmla="*/ 0 h 1798378"/>
                <a:gd name="connsiteX3" fmla="*/ 3596684 w 3596684"/>
                <a:gd name="connsiteY3" fmla="*/ 405180 h 1798378"/>
                <a:gd name="connsiteX4" fmla="*/ 2900134 w 3596684"/>
                <a:gd name="connsiteY4" fmla="*/ 405180 h 1798378"/>
                <a:gd name="connsiteX5" fmla="*/ 2900134 w 3596684"/>
                <a:gd name="connsiteY5" fmla="*/ 405310 h 1798378"/>
                <a:gd name="connsiteX6" fmla="*/ 2776008 w 3596684"/>
                <a:gd name="connsiteY6" fmla="*/ 518026 h 1798378"/>
                <a:gd name="connsiteX7" fmla="*/ 2760003 w 3596684"/>
                <a:gd name="connsiteY7" fmla="*/ 577845 h 1798378"/>
                <a:gd name="connsiteX8" fmla="*/ 2754941 w 3596684"/>
                <a:gd name="connsiteY8" fmla="*/ 640373 h 1798378"/>
                <a:gd name="connsiteX9" fmla="*/ 2755191 w 3596684"/>
                <a:gd name="connsiteY9" fmla="*/ 640373 h 1798378"/>
                <a:gd name="connsiteX10" fmla="*/ 2755191 w 3596684"/>
                <a:gd name="connsiteY10" fmla="*/ 1169367 h 1798378"/>
                <a:gd name="connsiteX11" fmla="*/ 2750229 w 3596684"/>
                <a:gd name="connsiteY11" fmla="*/ 1169367 h 1798378"/>
                <a:gd name="connsiteX12" fmla="*/ 2744026 w 3596684"/>
                <a:gd name="connsiteY12" fmla="*/ 1262425 h 1798378"/>
                <a:gd name="connsiteX13" fmla="*/ 2621102 w 3596684"/>
                <a:gd name="connsiteY13" fmla="*/ 1569931 h 1798378"/>
                <a:gd name="connsiteX14" fmla="*/ 2261240 w 3596684"/>
                <a:gd name="connsiteY14" fmla="*/ 1792410 h 1798378"/>
                <a:gd name="connsiteX15" fmla="*/ 2203585 w 3596684"/>
                <a:gd name="connsiteY15" fmla="*/ 1796083 h 1798378"/>
                <a:gd name="connsiteX16" fmla="*/ 2203585 w 3596684"/>
                <a:gd name="connsiteY16" fmla="*/ 1798378 h 1798378"/>
                <a:gd name="connsiteX17" fmla="*/ 1711765 w 3596684"/>
                <a:gd name="connsiteY17" fmla="*/ 1798378 h 1798378"/>
                <a:gd name="connsiteX18" fmla="*/ 1711765 w 3596684"/>
                <a:gd name="connsiteY18" fmla="*/ 1793481 h 1798378"/>
                <a:gd name="connsiteX19" fmla="*/ 1638102 w 3596684"/>
                <a:gd name="connsiteY19" fmla="*/ 1788570 h 1798378"/>
                <a:gd name="connsiteX20" fmla="*/ 1330596 w 3596684"/>
                <a:gd name="connsiteY20" fmla="*/ 1665646 h 1798378"/>
                <a:gd name="connsiteX21" fmla="*/ 1119456 w 3596684"/>
                <a:gd name="connsiteY21" fmla="*/ 1364756 h 1798378"/>
                <a:gd name="connsiteX22" fmla="*/ 1104782 w 3596684"/>
                <a:gd name="connsiteY22" fmla="*/ 1249497 h 1798378"/>
                <a:gd name="connsiteX23" fmla="*/ 1103418 w 3596684"/>
                <a:gd name="connsiteY23" fmla="*/ 1249497 h 1798378"/>
                <a:gd name="connsiteX24" fmla="*/ 990702 w 3596684"/>
                <a:gd name="connsiteY24" fmla="*/ 1125371 h 1798378"/>
                <a:gd name="connsiteX25" fmla="*/ 866257 w 3596684"/>
                <a:gd name="connsiteY25" fmla="*/ 1104134 h 1798378"/>
                <a:gd name="connsiteX26" fmla="*/ 866249 w 3596684"/>
                <a:gd name="connsiteY26" fmla="*/ 1103576 h 1798378"/>
                <a:gd name="connsiteX27" fmla="*/ 0 w 3596684"/>
                <a:gd name="connsiteY27" fmla="*/ 1103576 h 1798378"/>
                <a:gd name="connsiteX28" fmla="*/ 0 w 3596684"/>
                <a:gd name="connsiteY28" fmla="*/ 698396 h 1798378"/>
                <a:gd name="connsiteX29" fmla="*/ 868355 w 3596684"/>
                <a:gd name="connsiteY29" fmla="*/ 698396 h 1798378"/>
                <a:gd name="connsiteX30" fmla="*/ 868355 w 3596684"/>
                <a:gd name="connsiteY30" fmla="*/ 699390 h 1798378"/>
                <a:gd name="connsiteX31" fmla="*/ 974907 w 3596684"/>
                <a:gd name="connsiteY31" fmla="*/ 706493 h 1798378"/>
                <a:gd name="connsiteX32" fmla="*/ 1282413 w 3596684"/>
                <a:gd name="connsiteY32" fmla="*/ 829417 h 1798378"/>
                <a:gd name="connsiteX33" fmla="*/ 1493553 w 3596684"/>
                <a:gd name="connsiteY33" fmla="*/ 1130306 h 1798378"/>
                <a:gd name="connsiteX34" fmla="*/ 1508227 w 3596684"/>
                <a:gd name="connsiteY34" fmla="*/ 1245566 h 1798378"/>
                <a:gd name="connsiteX35" fmla="*/ 1509591 w 3596684"/>
                <a:gd name="connsiteY35" fmla="*/ 1245566 h 1798378"/>
                <a:gd name="connsiteX36" fmla="*/ 1622307 w 3596684"/>
                <a:gd name="connsiteY36" fmla="*/ 1369692 h 1798378"/>
                <a:gd name="connsiteX37" fmla="*/ 1746752 w 3596684"/>
                <a:gd name="connsiteY37" fmla="*/ 1390929 h 1798378"/>
                <a:gd name="connsiteX38" fmla="*/ 1746785 w 3596684"/>
                <a:gd name="connsiteY38" fmla="*/ 1393198 h 1798378"/>
                <a:gd name="connsiteX39" fmla="*/ 2201022 w 3596684"/>
                <a:gd name="connsiteY39" fmla="*/ 1393198 h 1798378"/>
                <a:gd name="connsiteX40" fmla="*/ 2201022 w 3596684"/>
                <a:gd name="connsiteY40" fmla="*/ 1390936 h 1798378"/>
                <a:gd name="connsiteX41" fmla="*/ 2325148 w 3596684"/>
                <a:gd name="connsiteY41" fmla="*/ 1278220 h 1798378"/>
                <a:gd name="connsiteX42" fmla="*/ 2341153 w 3596684"/>
                <a:gd name="connsiteY42" fmla="*/ 1218401 h 1798378"/>
                <a:gd name="connsiteX43" fmla="*/ 2345201 w 3596684"/>
                <a:gd name="connsiteY43" fmla="*/ 1168401 h 1798378"/>
                <a:gd name="connsiteX44" fmla="*/ 2345201 w 3596684"/>
                <a:gd name="connsiteY44" fmla="*/ 640373 h 1798378"/>
                <a:gd name="connsiteX45" fmla="*/ 2350027 w 3596684"/>
                <a:gd name="connsiteY45" fmla="*/ 640373 h 1798378"/>
                <a:gd name="connsiteX46" fmla="*/ 2357130 w 3596684"/>
                <a:gd name="connsiteY46" fmla="*/ 533821 h 1798378"/>
                <a:gd name="connsiteX47" fmla="*/ 2480054 w 3596684"/>
                <a:gd name="connsiteY47" fmla="*/ 226315 h 1798378"/>
                <a:gd name="connsiteX48" fmla="*/ 2839916 w 3596684"/>
                <a:gd name="connsiteY48" fmla="*/ 3836 h 1798378"/>
                <a:gd name="connsiteX49" fmla="*/ 2875544 w 3596684"/>
                <a:gd name="connsiteY49" fmla="*/ 1567 h 179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596684" h="1798378">
                  <a:moveTo>
                    <a:pt x="2875544" y="0"/>
                  </a:moveTo>
                  <a:lnTo>
                    <a:pt x="2900135" y="0"/>
                  </a:lnTo>
                  <a:lnTo>
                    <a:pt x="3596684" y="0"/>
                  </a:lnTo>
                  <a:lnTo>
                    <a:pt x="3596684" y="405180"/>
                  </a:lnTo>
                  <a:lnTo>
                    <a:pt x="2900134" y="405180"/>
                  </a:lnTo>
                  <a:lnTo>
                    <a:pt x="2900134" y="405310"/>
                  </a:lnTo>
                  <a:cubicBezTo>
                    <a:pt x="2849434" y="405310"/>
                    <a:pt x="2802397" y="448023"/>
                    <a:pt x="2776008" y="518026"/>
                  </a:cubicBezTo>
                  <a:cubicBezTo>
                    <a:pt x="2768947" y="536758"/>
                    <a:pt x="2763577" y="556901"/>
                    <a:pt x="2760003" y="577845"/>
                  </a:cubicBezTo>
                  <a:lnTo>
                    <a:pt x="2754941" y="640373"/>
                  </a:lnTo>
                  <a:lnTo>
                    <a:pt x="2755191" y="640373"/>
                  </a:lnTo>
                  <a:lnTo>
                    <a:pt x="2755191" y="1169367"/>
                  </a:lnTo>
                  <a:lnTo>
                    <a:pt x="2750229" y="1169367"/>
                  </a:lnTo>
                  <a:lnTo>
                    <a:pt x="2744026" y="1262425"/>
                  </a:lnTo>
                  <a:cubicBezTo>
                    <a:pt x="2727658" y="1375221"/>
                    <a:pt x="2685483" y="1481603"/>
                    <a:pt x="2621102" y="1569931"/>
                  </a:cubicBezTo>
                  <a:cubicBezTo>
                    <a:pt x="2529550" y="1695537"/>
                    <a:pt x="2400483" y="1774606"/>
                    <a:pt x="2261240" y="1792410"/>
                  </a:cubicBezTo>
                  <a:lnTo>
                    <a:pt x="2203585" y="1796083"/>
                  </a:lnTo>
                  <a:lnTo>
                    <a:pt x="2203585" y="1798378"/>
                  </a:lnTo>
                  <a:lnTo>
                    <a:pt x="1711765" y="1798378"/>
                  </a:lnTo>
                  <a:lnTo>
                    <a:pt x="1711765" y="1793481"/>
                  </a:lnTo>
                  <a:lnTo>
                    <a:pt x="1638102" y="1788570"/>
                  </a:lnTo>
                  <a:cubicBezTo>
                    <a:pt x="1525306" y="1772202"/>
                    <a:pt x="1418923" y="1730027"/>
                    <a:pt x="1330596" y="1665646"/>
                  </a:cubicBezTo>
                  <a:cubicBezTo>
                    <a:pt x="1222934" y="1587172"/>
                    <a:pt x="1149462" y="1481137"/>
                    <a:pt x="1119456" y="1364756"/>
                  </a:cubicBezTo>
                  <a:lnTo>
                    <a:pt x="1104782" y="1249497"/>
                  </a:lnTo>
                  <a:lnTo>
                    <a:pt x="1103418" y="1249497"/>
                  </a:lnTo>
                  <a:cubicBezTo>
                    <a:pt x="1103418" y="1198797"/>
                    <a:pt x="1060705" y="1151760"/>
                    <a:pt x="990702" y="1125371"/>
                  </a:cubicBezTo>
                  <a:cubicBezTo>
                    <a:pt x="953238" y="1111248"/>
                    <a:pt x="910130" y="1103892"/>
                    <a:pt x="866257" y="1104134"/>
                  </a:cubicBezTo>
                  <a:lnTo>
                    <a:pt x="866249" y="1103576"/>
                  </a:lnTo>
                  <a:lnTo>
                    <a:pt x="0" y="1103576"/>
                  </a:lnTo>
                  <a:lnTo>
                    <a:pt x="0" y="698396"/>
                  </a:lnTo>
                  <a:lnTo>
                    <a:pt x="868355" y="698396"/>
                  </a:lnTo>
                  <a:lnTo>
                    <a:pt x="868355" y="699390"/>
                  </a:lnTo>
                  <a:lnTo>
                    <a:pt x="974907" y="706493"/>
                  </a:lnTo>
                  <a:cubicBezTo>
                    <a:pt x="1087703" y="722861"/>
                    <a:pt x="1194085" y="765036"/>
                    <a:pt x="1282413" y="829417"/>
                  </a:cubicBezTo>
                  <a:cubicBezTo>
                    <a:pt x="1390075" y="907890"/>
                    <a:pt x="1463547" y="1013925"/>
                    <a:pt x="1493553" y="1130306"/>
                  </a:cubicBezTo>
                  <a:lnTo>
                    <a:pt x="1508227" y="1245566"/>
                  </a:lnTo>
                  <a:lnTo>
                    <a:pt x="1509591" y="1245566"/>
                  </a:lnTo>
                  <a:cubicBezTo>
                    <a:pt x="1509591" y="1296266"/>
                    <a:pt x="1552304" y="1343303"/>
                    <a:pt x="1622307" y="1369692"/>
                  </a:cubicBezTo>
                  <a:cubicBezTo>
                    <a:pt x="1659771" y="1383815"/>
                    <a:pt x="1702879" y="1391171"/>
                    <a:pt x="1746752" y="1390929"/>
                  </a:cubicBezTo>
                  <a:lnTo>
                    <a:pt x="1746785" y="1393198"/>
                  </a:lnTo>
                  <a:lnTo>
                    <a:pt x="2201022" y="1393198"/>
                  </a:lnTo>
                  <a:lnTo>
                    <a:pt x="2201022" y="1390936"/>
                  </a:lnTo>
                  <a:cubicBezTo>
                    <a:pt x="2251722" y="1390936"/>
                    <a:pt x="2298759" y="1348223"/>
                    <a:pt x="2325148" y="1278220"/>
                  </a:cubicBezTo>
                  <a:cubicBezTo>
                    <a:pt x="2332209" y="1259488"/>
                    <a:pt x="2337579" y="1239345"/>
                    <a:pt x="2341153" y="1218401"/>
                  </a:cubicBezTo>
                  <a:lnTo>
                    <a:pt x="2345201" y="1168401"/>
                  </a:lnTo>
                  <a:lnTo>
                    <a:pt x="2345201" y="640373"/>
                  </a:lnTo>
                  <a:lnTo>
                    <a:pt x="2350027" y="640373"/>
                  </a:lnTo>
                  <a:lnTo>
                    <a:pt x="2357130" y="533821"/>
                  </a:lnTo>
                  <a:cubicBezTo>
                    <a:pt x="2373498" y="421024"/>
                    <a:pt x="2415673" y="314642"/>
                    <a:pt x="2480054" y="226315"/>
                  </a:cubicBezTo>
                  <a:cubicBezTo>
                    <a:pt x="2571606" y="100710"/>
                    <a:pt x="2700673" y="21640"/>
                    <a:pt x="2839916" y="3836"/>
                  </a:cubicBezTo>
                  <a:lnTo>
                    <a:pt x="2875544" y="1567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EF2164B-6DE4-4F76-848D-4DB9B6228CB6}"/>
                </a:ext>
              </a:extLst>
            </p:cNvPr>
            <p:cNvSpPr/>
            <p:nvPr/>
          </p:nvSpPr>
          <p:spPr>
            <a:xfrm>
              <a:off x="7345657" y="1226069"/>
              <a:ext cx="3596685" cy="1788021"/>
            </a:xfrm>
            <a:custGeom>
              <a:avLst/>
              <a:gdLst>
                <a:gd name="connsiteX0" fmla="*/ 0 w 3596685"/>
                <a:gd name="connsiteY0" fmla="*/ 0 h 1788021"/>
                <a:gd name="connsiteX1" fmla="*/ 868355 w 3596685"/>
                <a:gd name="connsiteY1" fmla="*/ 0 h 1788021"/>
                <a:gd name="connsiteX2" fmla="*/ 868355 w 3596685"/>
                <a:gd name="connsiteY2" fmla="*/ 573 h 1788021"/>
                <a:gd name="connsiteX3" fmla="*/ 974907 w 3596685"/>
                <a:gd name="connsiteY3" fmla="*/ 7676 h 1788021"/>
                <a:gd name="connsiteX4" fmla="*/ 1282413 w 3596685"/>
                <a:gd name="connsiteY4" fmla="*/ 130600 h 1788021"/>
                <a:gd name="connsiteX5" fmla="*/ 1493553 w 3596685"/>
                <a:gd name="connsiteY5" fmla="*/ 431489 h 1788021"/>
                <a:gd name="connsiteX6" fmla="*/ 1507650 w 3596685"/>
                <a:gd name="connsiteY6" fmla="*/ 542214 h 1788021"/>
                <a:gd name="connsiteX7" fmla="*/ 1509591 w 3596685"/>
                <a:gd name="connsiteY7" fmla="*/ 542214 h 1788021"/>
                <a:gd name="connsiteX8" fmla="*/ 1622307 w 3596685"/>
                <a:gd name="connsiteY8" fmla="*/ 666340 h 1788021"/>
                <a:gd name="connsiteX9" fmla="*/ 1746752 w 3596685"/>
                <a:gd name="connsiteY9" fmla="*/ 687577 h 1788021"/>
                <a:gd name="connsiteX10" fmla="*/ 1746769 w 3596685"/>
                <a:gd name="connsiteY10" fmla="*/ 688780 h 1788021"/>
                <a:gd name="connsiteX11" fmla="*/ 2195665 w 3596685"/>
                <a:gd name="connsiteY11" fmla="*/ 688780 h 1788021"/>
                <a:gd name="connsiteX12" fmla="*/ 2195635 w 3596685"/>
                <a:gd name="connsiteY12" fmla="*/ 686706 h 1788021"/>
                <a:gd name="connsiteX13" fmla="*/ 2617644 w 3596685"/>
                <a:gd name="connsiteY13" fmla="*/ 817263 h 1788021"/>
                <a:gd name="connsiteX14" fmla="*/ 2828784 w 3596685"/>
                <a:gd name="connsiteY14" fmla="*/ 1118152 h 1788021"/>
                <a:gd name="connsiteX15" fmla="*/ 2843699 w 3596685"/>
                <a:gd name="connsiteY15" fmla="*/ 1235300 h 1788021"/>
                <a:gd name="connsiteX16" fmla="*/ 2844822 w 3596685"/>
                <a:gd name="connsiteY16" fmla="*/ 1235300 h 1788021"/>
                <a:gd name="connsiteX17" fmla="*/ 2957538 w 3596685"/>
                <a:gd name="connsiteY17" fmla="*/ 1359426 h 1788021"/>
                <a:gd name="connsiteX18" fmla="*/ 3081983 w 3596685"/>
                <a:gd name="connsiteY18" fmla="*/ 1380663 h 1788021"/>
                <a:gd name="connsiteX19" fmla="*/ 3082015 w 3596685"/>
                <a:gd name="connsiteY19" fmla="*/ 1382841 h 1788021"/>
                <a:gd name="connsiteX20" fmla="*/ 3596685 w 3596685"/>
                <a:gd name="connsiteY20" fmla="*/ 1382841 h 1788021"/>
                <a:gd name="connsiteX21" fmla="*/ 3596685 w 3596685"/>
                <a:gd name="connsiteY21" fmla="*/ 1788021 h 1788021"/>
                <a:gd name="connsiteX22" fmla="*/ 3079885 w 3596685"/>
                <a:gd name="connsiteY22" fmla="*/ 1788021 h 1788021"/>
                <a:gd name="connsiteX23" fmla="*/ 3079885 w 3596685"/>
                <a:gd name="connsiteY23" fmla="*/ 1785407 h 1788021"/>
                <a:gd name="connsiteX24" fmla="*/ 2973333 w 3596685"/>
                <a:gd name="connsiteY24" fmla="*/ 1778304 h 1788021"/>
                <a:gd name="connsiteX25" fmla="*/ 2665827 w 3596685"/>
                <a:gd name="connsiteY25" fmla="*/ 1655380 h 1788021"/>
                <a:gd name="connsiteX26" fmla="*/ 2454687 w 3596685"/>
                <a:gd name="connsiteY26" fmla="*/ 1354490 h 1788021"/>
                <a:gd name="connsiteX27" fmla="*/ 2439772 w 3596685"/>
                <a:gd name="connsiteY27" fmla="*/ 1237343 h 1788021"/>
                <a:gd name="connsiteX28" fmla="*/ 2436512 w 3596685"/>
                <a:gd name="connsiteY28" fmla="*/ 1237343 h 1788021"/>
                <a:gd name="connsiteX29" fmla="*/ 2324319 w 3596685"/>
                <a:gd name="connsiteY29" fmla="*/ 1114854 h 1788021"/>
                <a:gd name="connsiteX30" fmla="*/ 2201518 w 3596685"/>
                <a:gd name="connsiteY30" fmla="*/ 1094117 h 1788021"/>
                <a:gd name="connsiteX31" fmla="*/ 2201516 w 3596685"/>
                <a:gd name="connsiteY31" fmla="*/ 1093960 h 1788021"/>
                <a:gd name="connsiteX32" fmla="*/ 1711764 w 3596685"/>
                <a:gd name="connsiteY32" fmla="*/ 1093960 h 1788021"/>
                <a:gd name="connsiteX33" fmla="*/ 1711764 w 3596685"/>
                <a:gd name="connsiteY33" fmla="*/ 1090128 h 1788021"/>
                <a:gd name="connsiteX34" fmla="*/ 1638102 w 3596685"/>
                <a:gd name="connsiteY34" fmla="*/ 1085218 h 1788021"/>
                <a:gd name="connsiteX35" fmla="*/ 1330596 w 3596685"/>
                <a:gd name="connsiteY35" fmla="*/ 962294 h 1788021"/>
                <a:gd name="connsiteX36" fmla="*/ 1119456 w 3596685"/>
                <a:gd name="connsiteY36" fmla="*/ 661405 h 1788021"/>
                <a:gd name="connsiteX37" fmla="*/ 1105359 w 3596685"/>
                <a:gd name="connsiteY37" fmla="*/ 550680 h 1788021"/>
                <a:gd name="connsiteX38" fmla="*/ 1103418 w 3596685"/>
                <a:gd name="connsiteY38" fmla="*/ 550680 h 1788021"/>
                <a:gd name="connsiteX39" fmla="*/ 990702 w 3596685"/>
                <a:gd name="connsiteY39" fmla="*/ 426554 h 1788021"/>
                <a:gd name="connsiteX40" fmla="*/ 866257 w 3596685"/>
                <a:gd name="connsiteY40" fmla="*/ 405317 h 1788021"/>
                <a:gd name="connsiteX41" fmla="*/ 866255 w 3596685"/>
                <a:gd name="connsiteY41" fmla="*/ 405180 h 1788021"/>
                <a:gd name="connsiteX42" fmla="*/ 0 w 3596685"/>
                <a:gd name="connsiteY42" fmla="*/ 405180 h 1788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96685" h="1788021">
                  <a:moveTo>
                    <a:pt x="0" y="0"/>
                  </a:moveTo>
                  <a:lnTo>
                    <a:pt x="868355" y="0"/>
                  </a:lnTo>
                  <a:lnTo>
                    <a:pt x="868355" y="573"/>
                  </a:lnTo>
                  <a:lnTo>
                    <a:pt x="974907" y="7676"/>
                  </a:lnTo>
                  <a:cubicBezTo>
                    <a:pt x="1087703" y="24044"/>
                    <a:pt x="1194085" y="66219"/>
                    <a:pt x="1282413" y="130600"/>
                  </a:cubicBezTo>
                  <a:cubicBezTo>
                    <a:pt x="1390075" y="209073"/>
                    <a:pt x="1463547" y="315108"/>
                    <a:pt x="1493553" y="431489"/>
                  </a:cubicBezTo>
                  <a:lnTo>
                    <a:pt x="1507650" y="542214"/>
                  </a:lnTo>
                  <a:lnTo>
                    <a:pt x="1509591" y="542214"/>
                  </a:lnTo>
                  <a:cubicBezTo>
                    <a:pt x="1509591" y="592914"/>
                    <a:pt x="1552304" y="639951"/>
                    <a:pt x="1622307" y="666340"/>
                  </a:cubicBezTo>
                  <a:cubicBezTo>
                    <a:pt x="1659771" y="680463"/>
                    <a:pt x="1702879" y="687819"/>
                    <a:pt x="1746752" y="687577"/>
                  </a:cubicBezTo>
                  <a:lnTo>
                    <a:pt x="1746769" y="688780"/>
                  </a:lnTo>
                  <a:lnTo>
                    <a:pt x="2195665" y="688780"/>
                  </a:lnTo>
                  <a:lnTo>
                    <a:pt x="2195635" y="686706"/>
                  </a:lnTo>
                  <a:cubicBezTo>
                    <a:pt x="2350007" y="685058"/>
                    <a:pt x="2499874" y="731422"/>
                    <a:pt x="2617644" y="817263"/>
                  </a:cubicBezTo>
                  <a:cubicBezTo>
                    <a:pt x="2725306" y="895736"/>
                    <a:pt x="2798778" y="1001771"/>
                    <a:pt x="2828784" y="1118152"/>
                  </a:cubicBezTo>
                  <a:lnTo>
                    <a:pt x="2843699" y="1235300"/>
                  </a:lnTo>
                  <a:lnTo>
                    <a:pt x="2844822" y="1235300"/>
                  </a:lnTo>
                  <a:cubicBezTo>
                    <a:pt x="2844822" y="1286000"/>
                    <a:pt x="2887535" y="1333037"/>
                    <a:pt x="2957538" y="1359426"/>
                  </a:cubicBezTo>
                  <a:cubicBezTo>
                    <a:pt x="2995002" y="1373549"/>
                    <a:pt x="3038110" y="1380905"/>
                    <a:pt x="3081983" y="1380663"/>
                  </a:cubicBezTo>
                  <a:lnTo>
                    <a:pt x="3082015" y="1382841"/>
                  </a:lnTo>
                  <a:lnTo>
                    <a:pt x="3596685" y="1382841"/>
                  </a:lnTo>
                  <a:lnTo>
                    <a:pt x="3596685" y="1788021"/>
                  </a:lnTo>
                  <a:lnTo>
                    <a:pt x="3079885" y="1788021"/>
                  </a:lnTo>
                  <a:lnTo>
                    <a:pt x="3079885" y="1785407"/>
                  </a:lnTo>
                  <a:lnTo>
                    <a:pt x="2973333" y="1778304"/>
                  </a:lnTo>
                  <a:cubicBezTo>
                    <a:pt x="2860536" y="1761936"/>
                    <a:pt x="2754154" y="1719761"/>
                    <a:pt x="2665827" y="1655380"/>
                  </a:cubicBezTo>
                  <a:cubicBezTo>
                    <a:pt x="2558165" y="1576907"/>
                    <a:pt x="2484693" y="1470872"/>
                    <a:pt x="2454687" y="1354490"/>
                  </a:cubicBezTo>
                  <a:lnTo>
                    <a:pt x="2439772" y="1237343"/>
                  </a:lnTo>
                  <a:lnTo>
                    <a:pt x="2436512" y="1237343"/>
                  </a:lnTo>
                  <a:cubicBezTo>
                    <a:pt x="2436512" y="1187260"/>
                    <a:pt x="2393970" y="1140814"/>
                    <a:pt x="2324319" y="1114854"/>
                  </a:cubicBezTo>
                  <a:cubicBezTo>
                    <a:pt x="2287313" y="1101061"/>
                    <a:pt x="2244790" y="1093881"/>
                    <a:pt x="2201518" y="1094117"/>
                  </a:cubicBezTo>
                  <a:lnTo>
                    <a:pt x="2201516" y="1093960"/>
                  </a:lnTo>
                  <a:lnTo>
                    <a:pt x="1711764" y="1093960"/>
                  </a:lnTo>
                  <a:lnTo>
                    <a:pt x="1711764" y="1090128"/>
                  </a:lnTo>
                  <a:lnTo>
                    <a:pt x="1638102" y="1085218"/>
                  </a:lnTo>
                  <a:cubicBezTo>
                    <a:pt x="1525305" y="1068850"/>
                    <a:pt x="1418923" y="1026675"/>
                    <a:pt x="1330596" y="962294"/>
                  </a:cubicBezTo>
                  <a:cubicBezTo>
                    <a:pt x="1222934" y="883821"/>
                    <a:pt x="1149462" y="777785"/>
                    <a:pt x="1119456" y="661405"/>
                  </a:cubicBezTo>
                  <a:lnTo>
                    <a:pt x="1105359" y="550680"/>
                  </a:lnTo>
                  <a:lnTo>
                    <a:pt x="1103418" y="550680"/>
                  </a:lnTo>
                  <a:cubicBezTo>
                    <a:pt x="1103418" y="499980"/>
                    <a:pt x="1060705" y="452943"/>
                    <a:pt x="990702" y="426554"/>
                  </a:cubicBezTo>
                  <a:cubicBezTo>
                    <a:pt x="953238" y="412431"/>
                    <a:pt x="910130" y="405075"/>
                    <a:pt x="866257" y="405317"/>
                  </a:cubicBezTo>
                  <a:lnTo>
                    <a:pt x="866255" y="405180"/>
                  </a:lnTo>
                  <a:lnTo>
                    <a:pt x="0" y="405180"/>
                  </a:lnTo>
                  <a:close/>
                </a:path>
              </a:pathLst>
            </a:custGeom>
            <a:solidFill>
              <a:srgbClr val="FFCCFF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en-GB" sz="1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037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547625-BFEB-49B7-BF26-4ED6BF2B92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2800" dirty="0"/>
              <a:t>Find out more and get involved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757EC2A-77A4-4696-8EB2-4FDA6C1B52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1" y="1196390"/>
            <a:ext cx="5171035" cy="394710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2000" dirty="0"/>
              <a:t>PI: </a:t>
            </a:r>
            <a:r>
              <a:rPr lang="en-GB" sz="2000" u="sng" dirty="0">
                <a:solidFill>
                  <a:srgbClr val="06CA7B"/>
                </a:solidFill>
              </a:rPr>
              <a:t>g.mcinerny@warwick.ac.uk</a:t>
            </a:r>
            <a:endParaRPr lang="en-GB" sz="2000" dirty="0">
              <a:solidFill>
                <a:srgbClr val="06CA7B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Alternate contact: </a:t>
            </a:r>
            <a:r>
              <a:rPr lang="en-GB" sz="2000" dirty="0">
                <a:solidFill>
                  <a:srgbClr val="06CA7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j.tripp@warwick.ac.uk</a:t>
            </a:r>
            <a:r>
              <a:rPr lang="en-GB" sz="2000" dirty="0">
                <a:solidFill>
                  <a:srgbClr val="06CA7B"/>
                </a:solidFill>
              </a:rPr>
              <a:t> </a:t>
            </a:r>
            <a:endParaRPr lang="en-GB" sz="2000" u="sng" dirty="0">
              <a:solidFill>
                <a:srgbClr val="06CA7B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Project website: </a:t>
            </a:r>
            <a:r>
              <a:rPr lang="en-GB" sz="2000" dirty="0">
                <a:solidFill>
                  <a:srgbClr val="06CA7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https://www.turing.ac.uk/research/research-projects/visual-diagnostics-markov-chain-monte-carlo-mcmc</a:t>
            </a:r>
            <a:r>
              <a:rPr lang="en-GB" sz="2000" dirty="0">
                <a:solidFill>
                  <a:srgbClr val="06CA7B"/>
                </a:solidFill>
              </a:rPr>
              <a:t> </a:t>
            </a:r>
            <a:endParaRPr lang="en-GB" sz="2000" u="sng" dirty="0">
              <a:solidFill>
                <a:srgbClr val="06CA7B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GitHub: </a:t>
            </a:r>
            <a:r>
              <a:rPr lang="en-GB" sz="2000" dirty="0">
                <a:solidFill>
                  <a:srgbClr val="06CA7B"/>
                </a:solidFill>
                <a:latin typeface="IBM Plex Sans" panose="020B050305020300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https://github.com/WarwickCIM/backfillz</a:t>
            </a:r>
            <a:endParaRPr lang="en-GB" sz="2000" u="sng" dirty="0">
              <a:solidFill>
                <a:srgbClr val="06CA7B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Additional link: </a:t>
            </a:r>
            <a:r>
              <a:rPr lang="en-GB" sz="2000" dirty="0">
                <a:solidFill>
                  <a:srgbClr val="06CA7B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www.warwick.ac.uk/cim</a:t>
            </a:r>
            <a:endParaRPr lang="en-GB" sz="2000" u="sng" dirty="0">
              <a:solidFill>
                <a:srgbClr val="06CA7B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04D340-92B2-41E8-BE45-DE33829C707C}"/>
              </a:ext>
            </a:extLst>
          </p:cNvPr>
          <p:cNvSpPr/>
          <p:nvPr/>
        </p:nvSpPr>
        <p:spPr>
          <a:xfrm>
            <a:off x="9042763" y="2903220"/>
            <a:ext cx="4572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AD2E199-933E-4DAB-AAD4-BB01003D8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902">
            <a:off x="6258871" y="908171"/>
            <a:ext cx="2614251" cy="2180497"/>
          </a:xfrm>
          <a:prstGeom prst="rect">
            <a:avLst/>
          </a:pr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C058BD24-CDF1-4A38-B6A1-9C286AA57762}"/>
              </a:ext>
            </a:extLst>
          </p:cNvPr>
          <p:cNvSpPr/>
          <p:nvPr/>
        </p:nvSpPr>
        <p:spPr>
          <a:xfrm rot="1129924" flipH="1">
            <a:off x="7569145" y="2340251"/>
            <a:ext cx="1415213" cy="2175500"/>
          </a:xfrm>
          <a:prstGeom prst="arc">
            <a:avLst>
              <a:gd name="adj1" fmla="val 20441372"/>
              <a:gd name="adj2" fmla="val 2291375"/>
            </a:avLst>
          </a:prstGeom>
          <a:noFill/>
          <a:ln w="38100">
            <a:solidFill>
              <a:schemeClr val="bg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endParaRPr lang="en-GB" sz="1200">
              <a:solidFill>
                <a:schemeClr val="accent6">
                  <a:lumMod val="40000"/>
                  <a:lumOff val="60000"/>
                </a:schemeClr>
              </a:solidFill>
              <a:latin typeface="IBM Plex Sans" panose="020B050305020300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B20AEC-FC4B-4D38-BF16-75694843453D}"/>
              </a:ext>
            </a:extLst>
          </p:cNvPr>
          <p:cNvSpPr/>
          <p:nvPr/>
        </p:nvSpPr>
        <p:spPr>
          <a:xfrm rot="21529924">
            <a:off x="6973990" y="3747301"/>
            <a:ext cx="1800290" cy="270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dirty="0">
                <a:solidFill>
                  <a:schemeClr val="bg1"/>
                </a:solidFill>
                <a:latin typeface="IBM Plex Sans" panose="020B0503050203000203" pitchFamily="34" charset="0"/>
              </a:rPr>
              <a:t>WAYS web page coming soon…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F3A7BE4B-2F0B-452D-9540-02C9B2CEECF1}"/>
              </a:ext>
            </a:extLst>
          </p:cNvPr>
          <p:cNvSpPr/>
          <p:nvPr/>
        </p:nvSpPr>
        <p:spPr>
          <a:xfrm rot="4520276" flipH="1">
            <a:off x="5444441" y="1429490"/>
            <a:ext cx="1415213" cy="2628915"/>
          </a:xfrm>
          <a:prstGeom prst="arc">
            <a:avLst>
              <a:gd name="adj1" fmla="val 20441372"/>
              <a:gd name="adj2" fmla="val 2291375"/>
            </a:avLst>
          </a:prstGeom>
          <a:noFill/>
          <a:ln w="38100">
            <a:solidFill>
              <a:schemeClr val="bg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endParaRPr lang="en-GB" sz="1200">
              <a:solidFill>
                <a:schemeClr val="accent6">
                  <a:lumMod val="40000"/>
                  <a:lumOff val="60000"/>
                </a:schemeClr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44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28A7-DFCC-4199-B287-718E226EE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184922"/>
            <a:ext cx="4537242" cy="571512"/>
          </a:xfrm>
        </p:spPr>
        <p:txBody>
          <a:bodyPr/>
          <a:lstStyle/>
          <a:p>
            <a:r>
              <a:rPr lang="en-GB" dirty="0"/>
              <a:t>Participatory Design of Participatory Platforms’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30292-3DD1-4794-ACDC-DDD51EFC12DC}"/>
              </a:ext>
            </a:extLst>
          </p:cNvPr>
          <p:cNvSpPr txBox="1"/>
          <p:nvPr/>
        </p:nvSpPr>
        <p:spPr>
          <a:xfrm>
            <a:off x="431800" y="4035094"/>
            <a:ext cx="5944937" cy="7700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Investigated by </a:t>
            </a: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Ana Basiri, Nathanael Sheehan, Terry Lines, </a:t>
            </a:r>
            <a:r>
              <a:rPr lang="en-GB" sz="2000" dirty="0" err="1">
                <a:solidFill>
                  <a:schemeClr val="bg1"/>
                </a:solidFill>
                <a:latin typeface="+mn-lt"/>
                <a:cs typeface="+mn-cs"/>
              </a:rPr>
              <a:t>Nishit</a:t>
            </a:r>
            <a:r>
              <a:rPr lang="en-GB" sz="2000" dirty="0">
                <a:solidFill>
                  <a:schemeClr val="bg1"/>
                </a:solidFill>
                <a:latin typeface="+mn-lt"/>
                <a:cs typeface="+mn-cs"/>
              </a:rPr>
              <a:t> Biswas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reeform: Shape 11" descr="Puzzle">
            <a:extLst>
              <a:ext uri="{FF2B5EF4-FFF2-40B4-BE49-F238E27FC236}">
                <a16:creationId xmlns:a16="http://schemas.microsoft.com/office/drawing/2014/main" id="{B31B6558-48DA-4443-8954-428F10C74E64}"/>
              </a:ext>
            </a:extLst>
          </p:cNvPr>
          <p:cNvSpPr/>
          <p:nvPr/>
        </p:nvSpPr>
        <p:spPr>
          <a:xfrm>
            <a:off x="5643727" y="-23847"/>
            <a:ext cx="3498812" cy="4621279"/>
          </a:xfrm>
          <a:custGeom>
            <a:avLst/>
            <a:gdLst>
              <a:gd name="connsiteX0" fmla="*/ 3498812 w 3498812"/>
              <a:gd name="connsiteY0" fmla="*/ 0 h 4621279"/>
              <a:gd name="connsiteX1" fmla="*/ 1653586 w 3498812"/>
              <a:gd name="connsiteY1" fmla="*/ 16426 h 4621279"/>
              <a:gd name="connsiteX2" fmla="*/ 0 w 3498812"/>
              <a:gd name="connsiteY2" fmla="*/ 2031392 h 4621279"/>
              <a:gd name="connsiteX3" fmla="*/ 3482386 w 3498812"/>
              <a:gd name="connsiteY3" fmla="*/ 4621279 h 4621279"/>
              <a:gd name="connsiteX4" fmla="*/ 3498812 w 3498812"/>
              <a:gd name="connsiteY4" fmla="*/ 0 h 462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8812" h="4621279">
                <a:moveTo>
                  <a:pt x="3498812" y="0"/>
                </a:moveTo>
                <a:lnTo>
                  <a:pt x="1653586" y="16426"/>
                </a:lnTo>
                <a:lnTo>
                  <a:pt x="0" y="2031392"/>
                </a:lnTo>
                <a:lnTo>
                  <a:pt x="3482386" y="4621279"/>
                </a:lnTo>
                <a:cubicBezTo>
                  <a:pt x="3487861" y="3080853"/>
                  <a:pt x="3493337" y="1540426"/>
                  <a:pt x="3498812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135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260DBD-9C02-41CC-8178-46B1121FEF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Missingness and Bias as Data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21749-A109-4FFE-B1C4-F647512E42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593" t="-1502" r="50125" b="86631"/>
          <a:stretch>
            <a:fillRect/>
          </a:stretch>
        </p:blipFill>
        <p:spPr>
          <a:xfrm rot="2879560">
            <a:off x="8497207" y="1765951"/>
            <a:ext cx="632055" cy="1723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 descr="A close up of electronics&#10;&#10;Description automatically generated">
            <a:extLst>
              <a:ext uri="{FF2B5EF4-FFF2-40B4-BE49-F238E27FC236}">
                <a16:creationId xmlns:a16="http://schemas.microsoft.com/office/drawing/2014/main" id="{90EF0F71-D432-4A89-8E47-563FE150D4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649" r="8268"/>
          <a:stretch>
            <a:fillRect/>
          </a:stretch>
        </p:blipFill>
        <p:spPr>
          <a:xfrm>
            <a:off x="5858068" y="4111362"/>
            <a:ext cx="120851" cy="23203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FC42FB6F-6FDC-4D59-A1B2-FF4F5FF16608}"/>
              </a:ext>
            </a:extLst>
          </p:cNvPr>
          <p:cNvCxnSpPr>
            <a:cxnSpLocks/>
            <a:stCxn id="9" idx="3"/>
            <a:endCxn id="5" idx="2"/>
          </p:cNvCxnSpPr>
          <p:nvPr/>
        </p:nvCxnSpPr>
        <p:spPr>
          <a:xfrm flipV="1">
            <a:off x="7315200" y="1909800"/>
            <a:ext cx="1434000" cy="1298511"/>
          </a:xfrm>
          <a:prstGeom prst="straightConnector1">
            <a:avLst/>
          </a:prstGeom>
          <a:noFill/>
          <a:ln w="9528" cap="flat">
            <a:solidFill>
              <a:srgbClr val="ED7D31"/>
            </a:solidFill>
            <a:custDash>
              <a:ds d="299906" sp="299906"/>
            </a:custDash>
            <a:round/>
          </a:ln>
        </p:spPr>
      </p:cxnSp>
      <p:grpSp>
        <p:nvGrpSpPr>
          <p:cNvPr id="8" name="Group 65">
            <a:extLst>
              <a:ext uri="{FF2B5EF4-FFF2-40B4-BE49-F238E27FC236}">
                <a16:creationId xmlns:a16="http://schemas.microsoft.com/office/drawing/2014/main" id="{6685FAA5-B36B-48DA-80DF-18A5953A304B}"/>
              </a:ext>
            </a:extLst>
          </p:cNvPr>
          <p:cNvGrpSpPr/>
          <p:nvPr/>
        </p:nvGrpSpPr>
        <p:grpSpPr>
          <a:xfrm>
            <a:off x="6428277" y="2398260"/>
            <a:ext cx="886923" cy="1620101"/>
            <a:chOff x="6220242" y="3563535"/>
            <a:chExt cx="1443892" cy="2381902"/>
          </a:xfrm>
        </p:grpSpPr>
        <p:sp>
          <p:nvSpPr>
            <p:cNvPr id="9" name="Rectangle 24">
              <a:extLst>
                <a:ext uri="{FF2B5EF4-FFF2-40B4-BE49-F238E27FC236}">
                  <a16:creationId xmlns:a16="http://schemas.microsoft.com/office/drawing/2014/main" id="{B1F5EA53-E9D8-4376-86BD-6CFF44BCE829}"/>
                </a:ext>
              </a:extLst>
            </p:cNvPr>
            <p:cNvSpPr/>
            <p:nvPr/>
          </p:nvSpPr>
          <p:spPr>
            <a:xfrm>
              <a:off x="6220242" y="3563535"/>
              <a:ext cx="1443892" cy="2381902"/>
            </a:xfrm>
            <a:prstGeom prst="rect">
              <a:avLst/>
            </a:prstGeom>
            <a:solidFill>
              <a:srgbClr val="D9D9D9"/>
            </a:solidFill>
            <a:ln w="1904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68580" tIns="34290" rIns="68580" bIns="34290" anchor="ctr" anchorCtr="1" compatLnSpc="1">
              <a:noAutofit/>
            </a:bodyPr>
            <a:lstStyle/>
            <a:p>
              <a:pPr algn="ctr" defTabSz="685800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10" name="Group 34">
              <a:extLst>
                <a:ext uri="{FF2B5EF4-FFF2-40B4-BE49-F238E27FC236}">
                  <a16:creationId xmlns:a16="http://schemas.microsoft.com/office/drawing/2014/main" id="{96DE53FA-8893-400D-88E1-98E94C8279EC}"/>
                </a:ext>
              </a:extLst>
            </p:cNvPr>
            <p:cNvGrpSpPr/>
            <p:nvPr/>
          </p:nvGrpSpPr>
          <p:grpSpPr>
            <a:xfrm>
              <a:off x="6405335" y="3683971"/>
              <a:ext cx="381387" cy="548640"/>
              <a:chOff x="6405335" y="3683971"/>
              <a:chExt cx="381387" cy="548640"/>
            </a:xfrm>
          </p:grpSpPr>
          <p:sp>
            <p:nvSpPr>
              <p:cNvPr id="29" name="Rectangle 25">
                <a:extLst>
                  <a:ext uri="{FF2B5EF4-FFF2-40B4-BE49-F238E27FC236}">
                    <a16:creationId xmlns:a16="http://schemas.microsoft.com/office/drawing/2014/main" id="{DC55F1E8-60DE-4B0E-9F7B-5E7ECC46A6A1}"/>
                  </a:ext>
                </a:extLst>
              </p:cNvPr>
              <p:cNvSpPr/>
              <p:nvPr/>
            </p:nvSpPr>
            <p:spPr>
              <a:xfrm>
                <a:off x="6405335" y="3683971"/>
                <a:ext cx="381387" cy="548640"/>
              </a:xfrm>
              <a:prstGeom prst="rect">
                <a:avLst/>
              </a:prstGeom>
              <a:solidFill>
                <a:srgbClr val="FFFFFF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800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30" name="Straight Connector 27">
                <a:extLst>
                  <a:ext uri="{FF2B5EF4-FFF2-40B4-BE49-F238E27FC236}">
                    <a16:creationId xmlns:a16="http://schemas.microsoft.com/office/drawing/2014/main" id="{F4C10703-4492-486B-9C22-E60F66D821B1}"/>
                  </a:ext>
                </a:extLst>
              </p:cNvPr>
              <p:cNvCxnSpPr>
                <a:cxnSpLocks/>
                <a:stCxn id="29" idx="0"/>
                <a:endCxn id="29" idx="2"/>
              </p:cNvCxnSpPr>
              <p:nvPr/>
            </p:nvCxnSpPr>
            <p:spPr>
              <a:xfrm>
                <a:off x="6596029" y="3683971"/>
                <a:ext cx="0" cy="54864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31" name="Straight Connector 28">
                <a:extLst>
                  <a:ext uri="{FF2B5EF4-FFF2-40B4-BE49-F238E27FC236}">
                    <a16:creationId xmlns:a16="http://schemas.microsoft.com/office/drawing/2014/main" id="{1E6BD795-DA10-4BCF-B295-13C6690F0CFC}"/>
                  </a:ext>
                </a:extLst>
              </p:cNvPr>
              <p:cNvCxnSpPr>
                <a:cxnSpLocks/>
                <a:stCxn id="29" idx="3"/>
                <a:endCxn id="29" idx="1"/>
              </p:cNvCxnSpPr>
              <p:nvPr/>
            </p:nvCxnSpPr>
            <p:spPr>
              <a:xfrm flipH="1">
                <a:off x="6405335" y="3958291"/>
                <a:ext cx="381387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32" name="Straight Connector 32">
                <a:extLst>
                  <a:ext uri="{FF2B5EF4-FFF2-40B4-BE49-F238E27FC236}">
                    <a16:creationId xmlns:a16="http://schemas.microsoft.com/office/drawing/2014/main" id="{57EFBF85-710D-44D9-A60B-07BD490206BD}"/>
                  </a:ext>
                </a:extLst>
              </p:cNvPr>
              <p:cNvCxnSpPr/>
              <p:nvPr/>
            </p:nvCxnSpPr>
            <p:spPr>
              <a:xfrm flipH="1">
                <a:off x="6405335" y="4110694"/>
                <a:ext cx="381387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33" name="Straight Connector 33">
                <a:extLst>
                  <a:ext uri="{FF2B5EF4-FFF2-40B4-BE49-F238E27FC236}">
                    <a16:creationId xmlns:a16="http://schemas.microsoft.com/office/drawing/2014/main" id="{BA73CAC8-BA84-4B75-8A99-60D75CED429E}"/>
                  </a:ext>
                </a:extLst>
              </p:cNvPr>
              <p:cNvCxnSpPr/>
              <p:nvPr/>
            </p:nvCxnSpPr>
            <p:spPr>
              <a:xfrm flipH="1">
                <a:off x="6405335" y="3829680"/>
                <a:ext cx="381387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</p:grpSp>
        <p:grpSp>
          <p:nvGrpSpPr>
            <p:cNvPr id="11" name="Group 35">
              <a:extLst>
                <a:ext uri="{FF2B5EF4-FFF2-40B4-BE49-F238E27FC236}">
                  <a16:creationId xmlns:a16="http://schemas.microsoft.com/office/drawing/2014/main" id="{80E5DD0A-5397-44F7-9053-7CADE9753211}"/>
                </a:ext>
              </a:extLst>
            </p:cNvPr>
            <p:cNvGrpSpPr/>
            <p:nvPr/>
          </p:nvGrpSpPr>
          <p:grpSpPr>
            <a:xfrm>
              <a:off x="7092058" y="3680999"/>
              <a:ext cx="381387" cy="548640"/>
              <a:chOff x="7092058" y="3680999"/>
              <a:chExt cx="381387" cy="548640"/>
            </a:xfrm>
          </p:grpSpPr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A8420A5F-851E-4A82-A598-BA083B435C44}"/>
                  </a:ext>
                </a:extLst>
              </p:cNvPr>
              <p:cNvSpPr/>
              <p:nvPr/>
            </p:nvSpPr>
            <p:spPr>
              <a:xfrm>
                <a:off x="7092058" y="3680999"/>
                <a:ext cx="381387" cy="548640"/>
              </a:xfrm>
              <a:prstGeom prst="rect">
                <a:avLst/>
              </a:prstGeom>
              <a:solidFill>
                <a:srgbClr val="FFFFFF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800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25" name="Straight Connector 37">
                <a:extLst>
                  <a:ext uri="{FF2B5EF4-FFF2-40B4-BE49-F238E27FC236}">
                    <a16:creationId xmlns:a16="http://schemas.microsoft.com/office/drawing/2014/main" id="{65BCACBA-0098-4FFD-9F68-49CE7892E207}"/>
                  </a:ext>
                </a:extLst>
              </p:cNvPr>
              <p:cNvCxnSpPr>
                <a:cxnSpLocks/>
                <a:stCxn id="24" idx="0"/>
                <a:endCxn id="24" idx="2"/>
              </p:cNvCxnSpPr>
              <p:nvPr/>
            </p:nvCxnSpPr>
            <p:spPr>
              <a:xfrm>
                <a:off x="7282752" y="3680999"/>
                <a:ext cx="0" cy="54864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26" name="Straight Connector 38">
                <a:extLst>
                  <a:ext uri="{FF2B5EF4-FFF2-40B4-BE49-F238E27FC236}">
                    <a16:creationId xmlns:a16="http://schemas.microsoft.com/office/drawing/2014/main" id="{AE94DB78-5B1C-4D3A-B329-53C2DCD154DF}"/>
                  </a:ext>
                </a:extLst>
              </p:cNvPr>
              <p:cNvCxnSpPr>
                <a:cxnSpLocks/>
                <a:stCxn id="24" idx="3"/>
                <a:endCxn id="24" idx="1"/>
              </p:cNvCxnSpPr>
              <p:nvPr/>
            </p:nvCxnSpPr>
            <p:spPr>
              <a:xfrm flipH="1">
                <a:off x="7092058" y="3955319"/>
                <a:ext cx="381387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27" name="Straight Connector 39">
                <a:extLst>
                  <a:ext uri="{FF2B5EF4-FFF2-40B4-BE49-F238E27FC236}">
                    <a16:creationId xmlns:a16="http://schemas.microsoft.com/office/drawing/2014/main" id="{908A27D6-EB76-4FA0-8CD0-5EF1705D61A8}"/>
                  </a:ext>
                </a:extLst>
              </p:cNvPr>
              <p:cNvCxnSpPr/>
              <p:nvPr/>
            </p:nvCxnSpPr>
            <p:spPr>
              <a:xfrm flipH="1">
                <a:off x="7092058" y="4107722"/>
                <a:ext cx="381378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28" name="Straight Connector 40">
                <a:extLst>
                  <a:ext uri="{FF2B5EF4-FFF2-40B4-BE49-F238E27FC236}">
                    <a16:creationId xmlns:a16="http://schemas.microsoft.com/office/drawing/2014/main" id="{5880AF51-5D1B-47D1-BBD3-01B8AD238049}"/>
                  </a:ext>
                </a:extLst>
              </p:cNvPr>
              <p:cNvCxnSpPr/>
              <p:nvPr/>
            </p:nvCxnSpPr>
            <p:spPr>
              <a:xfrm flipH="1">
                <a:off x="7092058" y="3826709"/>
                <a:ext cx="381378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</p:grpSp>
        <p:grpSp>
          <p:nvGrpSpPr>
            <p:cNvPr id="12" name="Group 41">
              <a:extLst>
                <a:ext uri="{FF2B5EF4-FFF2-40B4-BE49-F238E27FC236}">
                  <a16:creationId xmlns:a16="http://schemas.microsoft.com/office/drawing/2014/main" id="{8C3A7936-269C-4CCC-B148-B67EF233BAC7}"/>
                </a:ext>
              </a:extLst>
            </p:cNvPr>
            <p:cNvGrpSpPr/>
            <p:nvPr/>
          </p:nvGrpSpPr>
          <p:grpSpPr>
            <a:xfrm>
              <a:off x="6405335" y="4395785"/>
              <a:ext cx="381396" cy="548640"/>
              <a:chOff x="6405335" y="4395785"/>
              <a:chExt cx="381396" cy="548640"/>
            </a:xfrm>
          </p:grpSpPr>
          <p:sp>
            <p:nvSpPr>
              <p:cNvPr id="19" name="Rectangle 42">
                <a:extLst>
                  <a:ext uri="{FF2B5EF4-FFF2-40B4-BE49-F238E27FC236}">
                    <a16:creationId xmlns:a16="http://schemas.microsoft.com/office/drawing/2014/main" id="{048370C3-4ADA-4A4F-9577-FF598448327B}"/>
                  </a:ext>
                </a:extLst>
              </p:cNvPr>
              <p:cNvSpPr/>
              <p:nvPr/>
            </p:nvSpPr>
            <p:spPr>
              <a:xfrm>
                <a:off x="6405344" y="4395785"/>
                <a:ext cx="381387" cy="548640"/>
              </a:xfrm>
              <a:prstGeom prst="rect">
                <a:avLst/>
              </a:prstGeom>
              <a:solidFill>
                <a:srgbClr val="FFFFFF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800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20" name="Straight Connector 43">
                <a:extLst>
                  <a:ext uri="{FF2B5EF4-FFF2-40B4-BE49-F238E27FC236}">
                    <a16:creationId xmlns:a16="http://schemas.microsoft.com/office/drawing/2014/main" id="{D8B7928E-6073-421C-B959-9402AB4486DB}"/>
                  </a:ext>
                </a:extLst>
              </p:cNvPr>
              <p:cNvCxnSpPr>
                <a:cxnSpLocks/>
                <a:stCxn id="19" idx="0"/>
                <a:endCxn id="19" idx="2"/>
              </p:cNvCxnSpPr>
              <p:nvPr/>
            </p:nvCxnSpPr>
            <p:spPr>
              <a:xfrm>
                <a:off x="6596038" y="4395785"/>
                <a:ext cx="0" cy="54864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21" name="Straight Connector 44">
                <a:extLst>
                  <a:ext uri="{FF2B5EF4-FFF2-40B4-BE49-F238E27FC236}">
                    <a16:creationId xmlns:a16="http://schemas.microsoft.com/office/drawing/2014/main" id="{355D3D81-86EB-42F5-BC88-273217EB5105}"/>
                  </a:ext>
                </a:extLst>
              </p:cNvPr>
              <p:cNvCxnSpPr>
                <a:cxnSpLocks/>
                <a:stCxn id="19" idx="3"/>
                <a:endCxn id="19" idx="1"/>
              </p:cNvCxnSpPr>
              <p:nvPr/>
            </p:nvCxnSpPr>
            <p:spPr>
              <a:xfrm flipH="1">
                <a:off x="6405344" y="4670105"/>
                <a:ext cx="381387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22" name="Straight Connector 45">
                <a:extLst>
                  <a:ext uri="{FF2B5EF4-FFF2-40B4-BE49-F238E27FC236}">
                    <a16:creationId xmlns:a16="http://schemas.microsoft.com/office/drawing/2014/main" id="{CA1D9BEB-DEA8-4691-AAC3-34002F15C25D}"/>
                  </a:ext>
                </a:extLst>
              </p:cNvPr>
              <p:cNvCxnSpPr/>
              <p:nvPr/>
            </p:nvCxnSpPr>
            <p:spPr>
              <a:xfrm flipH="1">
                <a:off x="6405344" y="4822509"/>
                <a:ext cx="381378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23" name="Straight Connector 46">
                <a:extLst>
                  <a:ext uri="{FF2B5EF4-FFF2-40B4-BE49-F238E27FC236}">
                    <a16:creationId xmlns:a16="http://schemas.microsoft.com/office/drawing/2014/main" id="{8B3C5629-8D24-4DAA-B8FB-B0004A2463E2}"/>
                  </a:ext>
                </a:extLst>
              </p:cNvPr>
              <p:cNvCxnSpPr/>
              <p:nvPr/>
            </p:nvCxnSpPr>
            <p:spPr>
              <a:xfrm flipH="1">
                <a:off x="6405335" y="4541495"/>
                <a:ext cx="381387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</p:grpSp>
        <p:grpSp>
          <p:nvGrpSpPr>
            <p:cNvPr id="13" name="Group 47">
              <a:extLst>
                <a:ext uri="{FF2B5EF4-FFF2-40B4-BE49-F238E27FC236}">
                  <a16:creationId xmlns:a16="http://schemas.microsoft.com/office/drawing/2014/main" id="{46CF953C-C173-4D4D-B605-629A3E462101}"/>
                </a:ext>
              </a:extLst>
            </p:cNvPr>
            <p:cNvGrpSpPr/>
            <p:nvPr/>
          </p:nvGrpSpPr>
          <p:grpSpPr>
            <a:xfrm>
              <a:off x="7104229" y="4395785"/>
              <a:ext cx="381387" cy="548640"/>
              <a:chOff x="7104229" y="4395785"/>
              <a:chExt cx="381387" cy="548640"/>
            </a:xfrm>
          </p:grpSpPr>
          <p:sp>
            <p:nvSpPr>
              <p:cNvPr id="14" name="Rectangle 48">
                <a:extLst>
                  <a:ext uri="{FF2B5EF4-FFF2-40B4-BE49-F238E27FC236}">
                    <a16:creationId xmlns:a16="http://schemas.microsoft.com/office/drawing/2014/main" id="{8A19B655-CBA1-427F-B70E-8E6714F5066F}"/>
                  </a:ext>
                </a:extLst>
              </p:cNvPr>
              <p:cNvSpPr/>
              <p:nvPr/>
            </p:nvSpPr>
            <p:spPr>
              <a:xfrm>
                <a:off x="7104229" y="4395785"/>
                <a:ext cx="381387" cy="548640"/>
              </a:xfrm>
              <a:prstGeom prst="rect">
                <a:avLst/>
              </a:prstGeom>
              <a:solidFill>
                <a:srgbClr val="FFFFFF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800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15" name="Straight Connector 49">
                <a:extLst>
                  <a:ext uri="{FF2B5EF4-FFF2-40B4-BE49-F238E27FC236}">
                    <a16:creationId xmlns:a16="http://schemas.microsoft.com/office/drawing/2014/main" id="{37DDC125-A4D4-439C-A444-E85F1470BAD0}"/>
                  </a:ext>
                </a:extLst>
              </p:cNvPr>
              <p:cNvCxnSpPr>
                <a:cxnSpLocks/>
                <a:stCxn id="14" idx="0"/>
                <a:endCxn id="14" idx="2"/>
              </p:cNvCxnSpPr>
              <p:nvPr/>
            </p:nvCxnSpPr>
            <p:spPr>
              <a:xfrm>
                <a:off x="7294923" y="4395785"/>
                <a:ext cx="0" cy="54864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16" name="Straight Connector 50">
                <a:extLst>
                  <a:ext uri="{FF2B5EF4-FFF2-40B4-BE49-F238E27FC236}">
                    <a16:creationId xmlns:a16="http://schemas.microsoft.com/office/drawing/2014/main" id="{87B70583-BA67-4EBE-AE6B-2C6DBB6229BC}"/>
                  </a:ext>
                </a:extLst>
              </p:cNvPr>
              <p:cNvCxnSpPr>
                <a:cxnSpLocks/>
                <a:stCxn id="14" idx="3"/>
                <a:endCxn id="14" idx="1"/>
              </p:cNvCxnSpPr>
              <p:nvPr/>
            </p:nvCxnSpPr>
            <p:spPr>
              <a:xfrm flipH="1">
                <a:off x="7104229" y="4670105"/>
                <a:ext cx="381387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17" name="Straight Connector 51">
                <a:extLst>
                  <a:ext uri="{FF2B5EF4-FFF2-40B4-BE49-F238E27FC236}">
                    <a16:creationId xmlns:a16="http://schemas.microsoft.com/office/drawing/2014/main" id="{843F0511-334B-4B1E-B7DF-3CA1587D49C1}"/>
                  </a:ext>
                </a:extLst>
              </p:cNvPr>
              <p:cNvCxnSpPr/>
              <p:nvPr/>
            </p:nvCxnSpPr>
            <p:spPr>
              <a:xfrm flipH="1">
                <a:off x="7104229" y="4822509"/>
                <a:ext cx="381378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18" name="Straight Connector 52">
                <a:extLst>
                  <a:ext uri="{FF2B5EF4-FFF2-40B4-BE49-F238E27FC236}">
                    <a16:creationId xmlns:a16="http://schemas.microsoft.com/office/drawing/2014/main" id="{5E9B0E27-D99A-4476-BE86-119E489697FD}"/>
                  </a:ext>
                </a:extLst>
              </p:cNvPr>
              <p:cNvCxnSpPr/>
              <p:nvPr/>
            </p:nvCxnSpPr>
            <p:spPr>
              <a:xfrm flipH="1">
                <a:off x="7104229" y="4541495"/>
                <a:ext cx="381378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</p:grpSp>
      </p:grpSp>
      <p:cxnSp>
        <p:nvCxnSpPr>
          <p:cNvPr id="34" name="Straight Connector 119">
            <a:extLst>
              <a:ext uri="{FF2B5EF4-FFF2-40B4-BE49-F238E27FC236}">
                <a16:creationId xmlns:a16="http://schemas.microsoft.com/office/drawing/2014/main" id="{9759259D-3528-4E56-9D5C-F21ABA0517E3}"/>
              </a:ext>
            </a:extLst>
          </p:cNvPr>
          <p:cNvCxnSpPr>
            <a:cxnSpLocks/>
          </p:cNvCxnSpPr>
          <p:nvPr/>
        </p:nvCxnSpPr>
        <p:spPr>
          <a:xfrm flipV="1">
            <a:off x="6475336" y="1658443"/>
            <a:ext cx="412779" cy="697149"/>
          </a:xfrm>
          <a:prstGeom prst="straightConnector1">
            <a:avLst/>
          </a:prstGeom>
          <a:noFill/>
          <a:ln w="9528" cap="flat">
            <a:solidFill>
              <a:srgbClr val="ED7D31"/>
            </a:solidFill>
            <a:custDash>
              <a:ds d="299906" sp="299906"/>
            </a:custDash>
            <a:round/>
          </a:ln>
        </p:spPr>
      </p:cxnSp>
      <p:cxnSp>
        <p:nvCxnSpPr>
          <p:cNvPr id="35" name="Straight Connector 135">
            <a:extLst>
              <a:ext uri="{FF2B5EF4-FFF2-40B4-BE49-F238E27FC236}">
                <a16:creationId xmlns:a16="http://schemas.microsoft.com/office/drawing/2014/main" id="{D12313E3-3AE4-48DF-B49C-456DA83C4491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918494" y="1626256"/>
            <a:ext cx="541933" cy="2485106"/>
          </a:xfrm>
          <a:prstGeom prst="straightConnector1">
            <a:avLst/>
          </a:prstGeom>
          <a:noFill/>
          <a:ln w="9528" cap="flat">
            <a:solidFill>
              <a:srgbClr val="ED7D31"/>
            </a:solidFill>
            <a:custDash>
              <a:ds d="299906" sp="299906"/>
            </a:custDash>
            <a:round/>
          </a:ln>
        </p:spPr>
      </p:cxnSp>
      <p:pic>
        <p:nvPicPr>
          <p:cNvPr id="36" name="Picture 139">
            <a:extLst>
              <a:ext uri="{FF2B5EF4-FFF2-40B4-BE49-F238E27FC236}">
                <a16:creationId xmlns:a16="http://schemas.microsoft.com/office/drawing/2014/main" id="{3D8F55CB-A0C4-4A0F-82EB-86880B57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2593" t="-1502" r="50125" b="86631"/>
          <a:stretch>
            <a:fillRect/>
          </a:stretch>
        </p:blipFill>
        <p:spPr>
          <a:xfrm rot="1669885">
            <a:off x="4774859" y="1954031"/>
            <a:ext cx="632053" cy="172354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37" name="Straight Connector 140">
            <a:extLst>
              <a:ext uri="{FF2B5EF4-FFF2-40B4-BE49-F238E27FC236}">
                <a16:creationId xmlns:a16="http://schemas.microsoft.com/office/drawing/2014/main" id="{467E8A81-80D4-46BE-AC77-2A3759AD3DC2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5114929" y="2063585"/>
            <a:ext cx="1313348" cy="1144726"/>
          </a:xfrm>
          <a:prstGeom prst="straightConnector1">
            <a:avLst/>
          </a:prstGeom>
          <a:noFill/>
          <a:ln w="9528" cap="flat">
            <a:solidFill>
              <a:srgbClr val="4472C4"/>
            </a:solidFill>
            <a:custDash>
              <a:ds d="299906" sp="299906"/>
            </a:custDash>
            <a:round/>
          </a:ln>
        </p:spPr>
      </p:cxnSp>
      <p:cxnSp>
        <p:nvCxnSpPr>
          <p:cNvPr id="38" name="Straight Connector 143">
            <a:extLst>
              <a:ext uri="{FF2B5EF4-FFF2-40B4-BE49-F238E27FC236}">
                <a16:creationId xmlns:a16="http://schemas.microsoft.com/office/drawing/2014/main" id="{46AF06EA-8D94-4E79-A512-9A97A06D1696}"/>
              </a:ext>
            </a:extLst>
          </p:cNvPr>
          <p:cNvCxnSpPr>
            <a:cxnSpLocks/>
            <a:stCxn id="6" idx="0"/>
            <a:endCxn id="9" idx="1"/>
          </p:cNvCxnSpPr>
          <p:nvPr/>
        </p:nvCxnSpPr>
        <p:spPr>
          <a:xfrm flipV="1">
            <a:off x="5918494" y="3208311"/>
            <a:ext cx="509783" cy="903051"/>
          </a:xfrm>
          <a:prstGeom prst="straightConnector1">
            <a:avLst/>
          </a:prstGeom>
          <a:noFill/>
          <a:ln w="9528" cap="flat">
            <a:solidFill>
              <a:srgbClr val="4472C4"/>
            </a:solidFill>
            <a:custDash>
              <a:ds d="299906" sp="299906"/>
            </a:custDash>
            <a:round/>
          </a:ln>
        </p:spPr>
      </p:cxnSp>
      <p:pic>
        <p:nvPicPr>
          <p:cNvPr id="39" name="Picture 146" descr="A close up of electronics&#10;&#10;Description automatically generated">
            <a:extLst>
              <a:ext uri="{FF2B5EF4-FFF2-40B4-BE49-F238E27FC236}">
                <a16:creationId xmlns:a16="http://schemas.microsoft.com/office/drawing/2014/main" id="{896D41DF-EDB8-464D-948B-1E11474FA5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649" r="8268"/>
          <a:stretch>
            <a:fillRect/>
          </a:stretch>
        </p:blipFill>
        <p:spPr>
          <a:xfrm>
            <a:off x="6678601" y="3171100"/>
            <a:ext cx="79783" cy="15317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0" name="Straight Connector 147">
            <a:extLst>
              <a:ext uri="{FF2B5EF4-FFF2-40B4-BE49-F238E27FC236}">
                <a16:creationId xmlns:a16="http://schemas.microsoft.com/office/drawing/2014/main" id="{7B94476F-E2DC-4B7E-AF06-6EED7C29E24A}"/>
              </a:ext>
            </a:extLst>
          </p:cNvPr>
          <p:cNvCxnSpPr>
            <a:cxnSpLocks/>
            <a:stCxn id="39" idx="1"/>
          </p:cNvCxnSpPr>
          <p:nvPr/>
        </p:nvCxnSpPr>
        <p:spPr>
          <a:xfrm flipH="1" flipV="1">
            <a:off x="5087717" y="1992368"/>
            <a:ext cx="1590884" cy="1255322"/>
          </a:xfrm>
          <a:prstGeom prst="straightConnector1">
            <a:avLst/>
          </a:prstGeom>
          <a:noFill/>
          <a:ln w="9528" cap="flat">
            <a:solidFill>
              <a:srgbClr val="4472C4"/>
            </a:solidFill>
            <a:custDash>
              <a:ds d="299906" sp="299906"/>
            </a:custDash>
            <a:round/>
          </a:ln>
        </p:spPr>
      </p:cxnSp>
      <p:grpSp>
        <p:nvGrpSpPr>
          <p:cNvPr id="41" name="Group 53">
            <a:extLst>
              <a:ext uri="{FF2B5EF4-FFF2-40B4-BE49-F238E27FC236}">
                <a16:creationId xmlns:a16="http://schemas.microsoft.com/office/drawing/2014/main" id="{73752604-1D19-4B32-88AF-727F342FBE50}"/>
              </a:ext>
            </a:extLst>
          </p:cNvPr>
          <p:cNvGrpSpPr/>
          <p:nvPr/>
        </p:nvGrpSpPr>
        <p:grpSpPr>
          <a:xfrm>
            <a:off x="4760459" y="2656498"/>
            <a:ext cx="774593" cy="1385905"/>
            <a:chOff x="3996485" y="3907852"/>
            <a:chExt cx="1261021" cy="2037584"/>
          </a:xfrm>
        </p:grpSpPr>
        <p:sp>
          <p:nvSpPr>
            <p:cNvPr id="42" name="Rectangle 54">
              <a:extLst>
                <a:ext uri="{FF2B5EF4-FFF2-40B4-BE49-F238E27FC236}">
                  <a16:creationId xmlns:a16="http://schemas.microsoft.com/office/drawing/2014/main" id="{31259EE6-3958-452B-9518-0FC292279FCA}"/>
                </a:ext>
              </a:extLst>
            </p:cNvPr>
            <p:cNvSpPr/>
            <p:nvPr/>
          </p:nvSpPr>
          <p:spPr>
            <a:xfrm>
              <a:off x="3996485" y="3907852"/>
              <a:ext cx="1261021" cy="2037584"/>
            </a:xfrm>
            <a:prstGeom prst="rect">
              <a:avLst/>
            </a:prstGeom>
            <a:solidFill>
              <a:srgbClr val="D9D9D9"/>
            </a:solidFill>
            <a:ln w="19046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68580" tIns="34290" rIns="68580" bIns="34290" anchor="ctr" anchorCtr="1" compatLnSpc="1">
              <a:noAutofit/>
            </a:bodyPr>
            <a:lstStyle/>
            <a:p>
              <a:pPr algn="ctr" defTabSz="685800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43" name="Group 55">
              <a:extLst>
                <a:ext uri="{FF2B5EF4-FFF2-40B4-BE49-F238E27FC236}">
                  <a16:creationId xmlns:a16="http://schemas.microsoft.com/office/drawing/2014/main" id="{99C7EB09-86CC-4F83-8D56-4960F126B4F9}"/>
                </a:ext>
              </a:extLst>
            </p:cNvPr>
            <p:cNvGrpSpPr/>
            <p:nvPr/>
          </p:nvGrpSpPr>
          <p:grpSpPr>
            <a:xfrm>
              <a:off x="4158142" y="4010878"/>
              <a:ext cx="333079" cy="469334"/>
              <a:chOff x="4158142" y="4010878"/>
              <a:chExt cx="333079" cy="469334"/>
            </a:xfrm>
          </p:grpSpPr>
          <p:sp>
            <p:nvSpPr>
              <p:cNvPr id="62" name="Rectangle 75">
                <a:extLst>
                  <a:ext uri="{FF2B5EF4-FFF2-40B4-BE49-F238E27FC236}">
                    <a16:creationId xmlns:a16="http://schemas.microsoft.com/office/drawing/2014/main" id="{36806DC5-56E6-4975-9A9F-CBBC9E74BCF5}"/>
                  </a:ext>
                </a:extLst>
              </p:cNvPr>
              <p:cNvSpPr/>
              <p:nvPr/>
            </p:nvSpPr>
            <p:spPr>
              <a:xfrm>
                <a:off x="4158142" y="4010878"/>
                <a:ext cx="333079" cy="469334"/>
              </a:xfrm>
              <a:prstGeom prst="rect">
                <a:avLst/>
              </a:prstGeom>
              <a:solidFill>
                <a:srgbClr val="FFFFFF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800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63" name="Straight Connector 76">
                <a:extLst>
                  <a:ext uri="{FF2B5EF4-FFF2-40B4-BE49-F238E27FC236}">
                    <a16:creationId xmlns:a16="http://schemas.microsoft.com/office/drawing/2014/main" id="{10CE4553-82C0-4E40-BF7C-2118A9F6017D}"/>
                  </a:ext>
                </a:extLst>
              </p:cNvPr>
              <p:cNvCxnSpPr>
                <a:cxnSpLocks/>
                <a:stCxn id="62" idx="0"/>
                <a:endCxn id="62" idx="2"/>
              </p:cNvCxnSpPr>
              <p:nvPr/>
            </p:nvCxnSpPr>
            <p:spPr>
              <a:xfrm>
                <a:off x="4324682" y="4010878"/>
                <a:ext cx="0" cy="469334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64" name="Straight Connector 77">
                <a:extLst>
                  <a:ext uri="{FF2B5EF4-FFF2-40B4-BE49-F238E27FC236}">
                    <a16:creationId xmlns:a16="http://schemas.microsoft.com/office/drawing/2014/main" id="{1B924787-2963-4F43-83B1-916C5515FC4A}"/>
                  </a:ext>
                </a:extLst>
              </p:cNvPr>
              <p:cNvCxnSpPr>
                <a:cxnSpLocks/>
                <a:stCxn id="62" idx="3"/>
                <a:endCxn id="62" idx="1"/>
              </p:cNvCxnSpPr>
              <p:nvPr/>
            </p:nvCxnSpPr>
            <p:spPr>
              <a:xfrm flipH="1">
                <a:off x="4158142" y="4245545"/>
                <a:ext cx="333079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65" name="Straight Connector 78">
                <a:extLst>
                  <a:ext uri="{FF2B5EF4-FFF2-40B4-BE49-F238E27FC236}">
                    <a16:creationId xmlns:a16="http://schemas.microsoft.com/office/drawing/2014/main" id="{6CC877A8-A218-48CF-9CC2-719CEDEBBE65}"/>
                  </a:ext>
                </a:extLst>
              </p:cNvPr>
              <p:cNvCxnSpPr/>
              <p:nvPr/>
            </p:nvCxnSpPr>
            <p:spPr>
              <a:xfrm flipH="1">
                <a:off x="4158142" y="4375916"/>
                <a:ext cx="333079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66" name="Straight Connector 79">
                <a:extLst>
                  <a:ext uri="{FF2B5EF4-FFF2-40B4-BE49-F238E27FC236}">
                    <a16:creationId xmlns:a16="http://schemas.microsoft.com/office/drawing/2014/main" id="{CA474654-1A32-4ADF-9F11-1BA1383BC848}"/>
                  </a:ext>
                </a:extLst>
              </p:cNvPr>
              <p:cNvCxnSpPr/>
              <p:nvPr/>
            </p:nvCxnSpPr>
            <p:spPr>
              <a:xfrm flipH="1">
                <a:off x="4158142" y="4135529"/>
                <a:ext cx="333079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</p:grpSp>
        <p:grpSp>
          <p:nvGrpSpPr>
            <p:cNvPr id="44" name="Group 56">
              <a:extLst>
                <a:ext uri="{FF2B5EF4-FFF2-40B4-BE49-F238E27FC236}">
                  <a16:creationId xmlns:a16="http://schemas.microsoft.com/office/drawing/2014/main" id="{5CE57A54-291F-46CF-BAF1-5CFC9ACE89CD}"/>
                </a:ext>
              </a:extLst>
            </p:cNvPr>
            <p:cNvGrpSpPr/>
            <p:nvPr/>
          </p:nvGrpSpPr>
          <p:grpSpPr>
            <a:xfrm>
              <a:off x="4757888" y="4008336"/>
              <a:ext cx="333079" cy="469334"/>
              <a:chOff x="4757888" y="4008336"/>
              <a:chExt cx="333079" cy="469334"/>
            </a:xfrm>
          </p:grpSpPr>
          <p:sp>
            <p:nvSpPr>
              <p:cNvPr id="57" name="Rectangle 70">
                <a:extLst>
                  <a:ext uri="{FF2B5EF4-FFF2-40B4-BE49-F238E27FC236}">
                    <a16:creationId xmlns:a16="http://schemas.microsoft.com/office/drawing/2014/main" id="{316872D5-4004-4BA5-84D2-87CAD7845EBD}"/>
                  </a:ext>
                </a:extLst>
              </p:cNvPr>
              <p:cNvSpPr/>
              <p:nvPr/>
            </p:nvSpPr>
            <p:spPr>
              <a:xfrm>
                <a:off x="4757888" y="4008336"/>
                <a:ext cx="333079" cy="469334"/>
              </a:xfrm>
              <a:prstGeom prst="rect">
                <a:avLst/>
              </a:prstGeom>
              <a:solidFill>
                <a:srgbClr val="FFFFFF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800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58" name="Straight Connector 71">
                <a:extLst>
                  <a:ext uri="{FF2B5EF4-FFF2-40B4-BE49-F238E27FC236}">
                    <a16:creationId xmlns:a16="http://schemas.microsoft.com/office/drawing/2014/main" id="{5C01FBE4-2103-465D-AE89-85C2ED96D9B6}"/>
                  </a:ext>
                </a:extLst>
              </p:cNvPr>
              <p:cNvCxnSpPr>
                <a:cxnSpLocks/>
                <a:stCxn id="57" idx="0"/>
                <a:endCxn id="57" idx="2"/>
              </p:cNvCxnSpPr>
              <p:nvPr/>
            </p:nvCxnSpPr>
            <p:spPr>
              <a:xfrm>
                <a:off x="4924428" y="4008336"/>
                <a:ext cx="0" cy="469334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59" name="Straight Connector 72">
                <a:extLst>
                  <a:ext uri="{FF2B5EF4-FFF2-40B4-BE49-F238E27FC236}">
                    <a16:creationId xmlns:a16="http://schemas.microsoft.com/office/drawing/2014/main" id="{3C45D14D-3445-4902-AAF9-55110E831122}"/>
                  </a:ext>
                </a:extLst>
              </p:cNvPr>
              <p:cNvCxnSpPr>
                <a:cxnSpLocks/>
                <a:stCxn id="57" idx="3"/>
                <a:endCxn id="57" idx="1"/>
              </p:cNvCxnSpPr>
              <p:nvPr/>
            </p:nvCxnSpPr>
            <p:spPr>
              <a:xfrm flipH="1">
                <a:off x="4757888" y="4243003"/>
                <a:ext cx="333079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60" name="Straight Connector 73">
                <a:extLst>
                  <a:ext uri="{FF2B5EF4-FFF2-40B4-BE49-F238E27FC236}">
                    <a16:creationId xmlns:a16="http://schemas.microsoft.com/office/drawing/2014/main" id="{A80478F9-D3BC-45CE-9D72-876287492AAD}"/>
                  </a:ext>
                </a:extLst>
              </p:cNvPr>
              <p:cNvCxnSpPr/>
              <p:nvPr/>
            </p:nvCxnSpPr>
            <p:spPr>
              <a:xfrm flipH="1">
                <a:off x="4757888" y="4373374"/>
                <a:ext cx="333079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61" name="Straight Connector 74">
                <a:extLst>
                  <a:ext uri="{FF2B5EF4-FFF2-40B4-BE49-F238E27FC236}">
                    <a16:creationId xmlns:a16="http://schemas.microsoft.com/office/drawing/2014/main" id="{4DBBB1D4-EF75-4A93-985C-A8257086E6C6}"/>
                  </a:ext>
                </a:extLst>
              </p:cNvPr>
              <p:cNvCxnSpPr/>
              <p:nvPr/>
            </p:nvCxnSpPr>
            <p:spPr>
              <a:xfrm flipH="1">
                <a:off x="4757888" y="4132987"/>
                <a:ext cx="333079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</p:grpSp>
        <p:grpSp>
          <p:nvGrpSpPr>
            <p:cNvPr id="45" name="Group 57">
              <a:extLst>
                <a:ext uri="{FF2B5EF4-FFF2-40B4-BE49-F238E27FC236}">
                  <a16:creationId xmlns:a16="http://schemas.microsoft.com/office/drawing/2014/main" id="{ED219D47-950F-49E7-BD72-F62B231D50E0}"/>
                </a:ext>
              </a:extLst>
            </p:cNvPr>
            <p:cNvGrpSpPr/>
            <p:nvPr/>
          </p:nvGrpSpPr>
          <p:grpSpPr>
            <a:xfrm>
              <a:off x="4158142" y="4619795"/>
              <a:ext cx="333079" cy="469334"/>
              <a:chOff x="4158142" y="4619795"/>
              <a:chExt cx="333079" cy="469334"/>
            </a:xfrm>
          </p:grpSpPr>
          <p:sp>
            <p:nvSpPr>
              <p:cNvPr id="52" name="Rectangle 64">
                <a:extLst>
                  <a:ext uri="{FF2B5EF4-FFF2-40B4-BE49-F238E27FC236}">
                    <a16:creationId xmlns:a16="http://schemas.microsoft.com/office/drawing/2014/main" id="{4911CCCF-9759-4174-AD94-AE735A5039B8}"/>
                  </a:ext>
                </a:extLst>
              </p:cNvPr>
              <p:cNvSpPr/>
              <p:nvPr/>
            </p:nvSpPr>
            <p:spPr>
              <a:xfrm>
                <a:off x="4158142" y="4619795"/>
                <a:ext cx="333079" cy="469334"/>
              </a:xfrm>
              <a:prstGeom prst="rect">
                <a:avLst/>
              </a:prstGeom>
              <a:solidFill>
                <a:srgbClr val="FFFFFF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800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53" name="Straight Connector 66">
                <a:extLst>
                  <a:ext uri="{FF2B5EF4-FFF2-40B4-BE49-F238E27FC236}">
                    <a16:creationId xmlns:a16="http://schemas.microsoft.com/office/drawing/2014/main" id="{EFB82726-C8FB-4A87-97AF-A23820DB2CF1}"/>
                  </a:ext>
                </a:extLst>
              </p:cNvPr>
              <p:cNvCxnSpPr>
                <a:cxnSpLocks/>
                <a:stCxn id="52" idx="0"/>
                <a:endCxn id="52" idx="2"/>
              </p:cNvCxnSpPr>
              <p:nvPr/>
            </p:nvCxnSpPr>
            <p:spPr>
              <a:xfrm>
                <a:off x="4324682" y="4619795"/>
                <a:ext cx="0" cy="469334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54" name="Straight Connector 67">
                <a:extLst>
                  <a:ext uri="{FF2B5EF4-FFF2-40B4-BE49-F238E27FC236}">
                    <a16:creationId xmlns:a16="http://schemas.microsoft.com/office/drawing/2014/main" id="{2A54D966-BFC6-4F6B-83A8-863859C9E2B7}"/>
                  </a:ext>
                </a:extLst>
              </p:cNvPr>
              <p:cNvCxnSpPr>
                <a:cxnSpLocks/>
                <a:stCxn id="52" idx="3"/>
                <a:endCxn id="52" idx="1"/>
              </p:cNvCxnSpPr>
              <p:nvPr/>
            </p:nvCxnSpPr>
            <p:spPr>
              <a:xfrm flipH="1">
                <a:off x="4158142" y="4854462"/>
                <a:ext cx="333079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55" name="Straight Connector 68">
                <a:extLst>
                  <a:ext uri="{FF2B5EF4-FFF2-40B4-BE49-F238E27FC236}">
                    <a16:creationId xmlns:a16="http://schemas.microsoft.com/office/drawing/2014/main" id="{C4D792B9-264D-4833-8BEB-6CBAF9E1F95A}"/>
                  </a:ext>
                </a:extLst>
              </p:cNvPr>
              <p:cNvCxnSpPr/>
              <p:nvPr/>
            </p:nvCxnSpPr>
            <p:spPr>
              <a:xfrm flipH="1">
                <a:off x="4158142" y="4984833"/>
                <a:ext cx="333079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56" name="Straight Connector 69">
                <a:extLst>
                  <a:ext uri="{FF2B5EF4-FFF2-40B4-BE49-F238E27FC236}">
                    <a16:creationId xmlns:a16="http://schemas.microsoft.com/office/drawing/2014/main" id="{E5BA1632-566E-416F-99A4-F1BEC69E6FE4}"/>
                  </a:ext>
                </a:extLst>
              </p:cNvPr>
              <p:cNvCxnSpPr/>
              <p:nvPr/>
            </p:nvCxnSpPr>
            <p:spPr>
              <a:xfrm flipH="1">
                <a:off x="4158142" y="4744446"/>
                <a:ext cx="333079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</p:grpSp>
        <p:grpSp>
          <p:nvGrpSpPr>
            <p:cNvPr id="46" name="Group 58">
              <a:extLst>
                <a:ext uri="{FF2B5EF4-FFF2-40B4-BE49-F238E27FC236}">
                  <a16:creationId xmlns:a16="http://schemas.microsoft.com/office/drawing/2014/main" id="{D7D67011-82F0-461F-BFE9-61710DF5DA95}"/>
                </a:ext>
              </a:extLst>
            </p:cNvPr>
            <p:cNvGrpSpPr/>
            <p:nvPr/>
          </p:nvGrpSpPr>
          <p:grpSpPr>
            <a:xfrm>
              <a:off x="4768513" y="4619795"/>
              <a:ext cx="333080" cy="469334"/>
              <a:chOff x="4768513" y="4619795"/>
              <a:chExt cx="333080" cy="469334"/>
            </a:xfrm>
          </p:grpSpPr>
          <p:sp>
            <p:nvSpPr>
              <p:cNvPr id="47" name="Rectangle 59">
                <a:extLst>
                  <a:ext uri="{FF2B5EF4-FFF2-40B4-BE49-F238E27FC236}">
                    <a16:creationId xmlns:a16="http://schemas.microsoft.com/office/drawing/2014/main" id="{5A37DF34-42AE-4AA5-B3E7-EBC948B79602}"/>
                  </a:ext>
                </a:extLst>
              </p:cNvPr>
              <p:cNvSpPr/>
              <p:nvPr/>
            </p:nvSpPr>
            <p:spPr>
              <a:xfrm>
                <a:off x="4768513" y="4619795"/>
                <a:ext cx="333079" cy="469334"/>
              </a:xfrm>
              <a:prstGeom prst="rect">
                <a:avLst/>
              </a:prstGeom>
              <a:solidFill>
                <a:srgbClr val="FFFFFF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800" fontAlgn="auto" hangingPunct="1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48" name="Straight Connector 60">
                <a:extLst>
                  <a:ext uri="{FF2B5EF4-FFF2-40B4-BE49-F238E27FC236}">
                    <a16:creationId xmlns:a16="http://schemas.microsoft.com/office/drawing/2014/main" id="{A9C5B1A8-E9A4-4766-B327-900B530BDA5E}"/>
                  </a:ext>
                </a:extLst>
              </p:cNvPr>
              <p:cNvCxnSpPr>
                <a:cxnSpLocks/>
                <a:stCxn id="47" idx="0"/>
                <a:endCxn id="47" idx="2"/>
              </p:cNvCxnSpPr>
              <p:nvPr/>
            </p:nvCxnSpPr>
            <p:spPr>
              <a:xfrm>
                <a:off x="4935053" y="4619795"/>
                <a:ext cx="0" cy="469334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49" name="Straight Connector 61">
                <a:extLst>
                  <a:ext uri="{FF2B5EF4-FFF2-40B4-BE49-F238E27FC236}">
                    <a16:creationId xmlns:a16="http://schemas.microsoft.com/office/drawing/2014/main" id="{88C09242-4910-4FB2-88D0-6696C2E5DE2D}"/>
                  </a:ext>
                </a:extLst>
              </p:cNvPr>
              <p:cNvCxnSpPr>
                <a:cxnSpLocks/>
                <a:stCxn id="47" idx="3"/>
                <a:endCxn id="47" idx="1"/>
              </p:cNvCxnSpPr>
              <p:nvPr/>
            </p:nvCxnSpPr>
            <p:spPr>
              <a:xfrm flipH="1">
                <a:off x="4768513" y="4854462"/>
                <a:ext cx="333079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50" name="Straight Connector 62">
                <a:extLst>
                  <a:ext uri="{FF2B5EF4-FFF2-40B4-BE49-F238E27FC236}">
                    <a16:creationId xmlns:a16="http://schemas.microsoft.com/office/drawing/2014/main" id="{65F56B05-44EE-475A-AA63-B5B3443FBCCB}"/>
                  </a:ext>
                </a:extLst>
              </p:cNvPr>
              <p:cNvCxnSpPr/>
              <p:nvPr/>
            </p:nvCxnSpPr>
            <p:spPr>
              <a:xfrm flipH="1">
                <a:off x="4768513" y="4984833"/>
                <a:ext cx="333080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  <p:cxnSp>
            <p:nvCxnSpPr>
              <p:cNvPr id="51" name="Straight Connector 63">
                <a:extLst>
                  <a:ext uri="{FF2B5EF4-FFF2-40B4-BE49-F238E27FC236}">
                    <a16:creationId xmlns:a16="http://schemas.microsoft.com/office/drawing/2014/main" id="{139FFA66-8CE5-4B56-AD62-3A02601DD7FD}"/>
                  </a:ext>
                </a:extLst>
              </p:cNvPr>
              <p:cNvCxnSpPr/>
              <p:nvPr/>
            </p:nvCxnSpPr>
            <p:spPr>
              <a:xfrm flipH="1">
                <a:off x="4768513" y="4744446"/>
                <a:ext cx="333080" cy="0"/>
              </a:xfrm>
              <a:prstGeom prst="straightConnector1">
                <a:avLst/>
              </a:prstGeom>
              <a:noFill/>
              <a:ln w="9528" cap="flat">
                <a:solidFill>
                  <a:srgbClr val="000000"/>
                </a:solidFill>
                <a:prstDash val="solid"/>
                <a:miter/>
              </a:ln>
            </p:spPr>
          </p:cxnSp>
        </p:grpSp>
      </p:grpSp>
      <p:cxnSp>
        <p:nvCxnSpPr>
          <p:cNvPr id="69" name="Straight Connector 82">
            <a:extLst>
              <a:ext uri="{FF2B5EF4-FFF2-40B4-BE49-F238E27FC236}">
                <a16:creationId xmlns:a16="http://schemas.microsoft.com/office/drawing/2014/main" id="{BCCC4DE6-A1CB-4D88-929B-2BAB802B912C}"/>
              </a:ext>
            </a:extLst>
          </p:cNvPr>
          <p:cNvCxnSpPr/>
          <p:nvPr/>
        </p:nvCxnSpPr>
        <p:spPr>
          <a:xfrm>
            <a:off x="7226021" y="622727"/>
            <a:ext cx="0" cy="0"/>
          </a:xfrm>
          <a:prstGeom prst="straightConnector1">
            <a:avLst/>
          </a:prstGeom>
          <a:noFill/>
          <a:ln w="9528" cap="flat">
            <a:solidFill>
              <a:srgbClr val="000000"/>
            </a:solidFill>
            <a:custDash>
              <a:ds d="299906" sp="299906"/>
            </a:custDash>
            <a:round/>
          </a:ln>
        </p:spPr>
      </p:cxnSp>
      <p:grpSp>
        <p:nvGrpSpPr>
          <p:cNvPr id="71" name="Content Placeholder 2">
            <a:extLst>
              <a:ext uri="{FF2B5EF4-FFF2-40B4-BE49-F238E27FC236}">
                <a16:creationId xmlns:a16="http://schemas.microsoft.com/office/drawing/2014/main" id="{2FE2F298-F5EE-4909-92AA-5512893B0743}"/>
              </a:ext>
            </a:extLst>
          </p:cNvPr>
          <p:cNvGrpSpPr/>
          <p:nvPr/>
        </p:nvGrpSpPr>
        <p:grpSpPr>
          <a:xfrm>
            <a:off x="470890" y="1237388"/>
            <a:ext cx="2892570" cy="2974911"/>
            <a:chOff x="7543800" y="539029"/>
            <a:chExt cx="4645152" cy="4901056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0603D71-3383-4F72-80FB-6ED1042D7645}"/>
                </a:ext>
              </a:extLst>
            </p:cNvPr>
            <p:cNvSpPr/>
            <p:nvPr/>
          </p:nvSpPr>
          <p:spPr>
            <a:xfrm>
              <a:off x="7543800" y="539029"/>
              <a:ext cx="4645152" cy="1400303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3" name="Rectangle 72" descr="Normal Distribution">
              <a:extLst>
                <a:ext uri="{FF2B5EF4-FFF2-40B4-BE49-F238E27FC236}">
                  <a16:creationId xmlns:a16="http://schemas.microsoft.com/office/drawing/2014/main" id="{8622ED4F-E07B-4ECC-B7E7-A1505556EB84}"/>
                </a:ext>
              </a:extLst>
            </p:cNvPr>
            <p:cNvSpPr/>
            <p:nvPr/>
          </p:nvSpPr>
          <p:spPr>
            <a:xfrm flipH="1">
              <a:off x="7619965" y="762120"/>
              <a:ext cx="946905" cy="856801"/>
            </a:xfrm>
            <a:prstGeom prst="rect">
              <a:avLst/>
            </a:prstGeom>
            <a:blipFill>
              <a:blip r:embed="rId6">
                <a:alphaModFix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1E99359-DB0E-49CE-B0E3-6BDBB4EA8EFF}"/>
                </a:ext>
              </a:extLst>
            </p:cNvPr>
            <p:cNvSpPr/>
            <p:nvPr/>
          </p:nvSpPr>
          <p:spPr>
            <a:xfrm>
              <a:off x="8643037" y="539029"/>
              <a:ext cx="3545915" cy="14003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27806"/>
                <a:gd name="f7" fmla="val 1400299"/>
                <a:gd name="f8" fmla="+- 0 0 -90"/>
                <a:gd name="f9" fmla="*/ f3 1 3027806"/>
                <a:gd name="f10" fmla="*/ f4 1 1400299"/>
                <a:gd name="f11" fmla="+- f7 0 f5"/>
                <a:gd name="f12" fmla="+- f6 0 f5"/>
                <a:gd name="f13" fmla="*/ f8 f0 1"/>
                <a:gd name="f14" fmla="*/ f12 1 3027806"/>
                <a:gd name="f15" fmla="*/ f11 1 1400299"/>
                <a:gd name="f16" fmla="*/ 0 f12 1"/>
                <a:gd name="f17" fmla="*/ 0 f11 1"/>
                <a:gd name="f18" fmla="*/ 3027806 f12 1"/>
                <a:gd name="f19" fmla="*/ 1400299 f11 1"/>
                <a:gd name="f20" fmla="*/ f13 1 f2"/>
                <a:gd name="f21" fmla="*/ f16 1 3027806"/>
                <a:gd name="f22" fmla="*/ f17 1 1400299"/>
                <a:gd name="f23" fmla="*/ f18 1 3027806"/>
                <a:gd name="f24" fmla="*/ f19 1 1400299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027806" h="1400299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11147" tIns="111147" rIns="111147" bIns="111147" anchor="ctr" anchorCtr="0" compatLnSpc="1">
              <a:noAutofit/>
            </a:bodyPr>
            <a:lstStyle/>
            <a:p>
              <a:pPr defTabSz="833439" fontAlgn="auto" hangingPunct="1">
                <a:spcBef>
                  <a:spcPts val="0"/>
                </a:spcBef>
                <a:spcAft>
                  <a:spcPts val="82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dirty="0">
                  <a:solidFill>
                    <a:srgbClr val="FFFFFF"/>
                  </a:solidFill>
                  <a:latin typeface="Calibri"/>
                </a:rPr>
                <a:t>Missing Completely At Random (MCAR)</a:t>
              </a: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A081C34-4E29-44DE-9316-1AEF1C3FAC14}"/>
                </a:ext>
              </a:extLst>
            </p:cNvPr>
            <p:cNvSpPr/>
            <p:nvPr/>
          </p:nvSpPr>
          <p:spPr>
            <a:xfrm>
              <a:off x="7543800" y="2289410"/>
              <a:ext cx="4645152" cy="1400303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6" name="Rectangle 75" descr="Business Growth">
              <a:extLst>
                <a:ext uri="{FF2B5EF4-FFF2-40B4-BE49-F238E27FC236}">
                  <a16:creationId xmlns:a16="http://schemas.microsoft.com/office/drawing/2014/main" id="{2FDD8ECB-4D63-497F-83DD-76728D7B1A99}"/>
                </a:ext>
              </a:extLst>
            </p:cNvPr>
            <p:cNvSpPr/>
            <p:nvPr/>
          </p:nvSpPr>
          <p:spPr>
            <a:xfrm>
              <a:off x="7697512" y="2491879"/>
              <a:ext cx="770162" cy="770163"/>
            </a:xfrm>
            <a:prstGeom prst="rect">
              <a:avLst/>
            </a:prstGeom>
            <a:blipFill>
              <a:blip r:embed="rId8">
                <a:alphaModFix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A251B66-8424-44C2-AA76-02AFC39B1520}"/>
                </a:ext>
              </a:extLst>
            </p:cNvPr>
            <p:cNvSpPr/>
            <p:nvPr/>
          </p:nvSpPr>
          <p:spPr>
            <a:xfrm>
              <a:off x="8640620" y="2289411"/>
              <a:ext cx="3548331" cy="14003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27806"/>
                <a:gd name="f7" fmla="val 1400299"/>
                <a:gd name="f8" fmla="+- 0 0 -90"/>
                <a:gd name="f9" fmla="*/ f3 1 3027806"/>
                <a:gd name="f10" fmla="*/ f4 1 1400299"/>
                <a:gd name="f11" fmla="+- f7 0 f5"/>
                <a:gd name="f12" fmla="+- f6 0 f5"/>
                <a:gd name="f13" fmla="*/ f8 f0 1"/>
                <a:gd name="f14" fmla="*/ f12 1 3027806"/>
                <a:gd name="f15" fmla="*/ f11 1 1400299"/>
                <a:gd name="f16" fmla="*/ 0 f12 1"/>
                <a:gd name="f17" fmla="*/ 0 f11 1"/>
                <a:gd name="f18" fmla="*/ 3027806 f12 1"/>
                <a:gd name="f19" fmla="*/ 1400299 f11 1"/>
                <a:gd name="f20" fmla="*/ f13 1 f2"/>
                <a:gd name="f21" fmla="*/ f16 1 3027806"/>
                <a:gd name="f22" fmla="*/ f17 1 1400299"/>
                <a:gd name="f23" fmla="*/ f18 1 3027806"/>
                <a:gd name="f24" fmla="*/ f19 1 1400299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027806" h="1400299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11147" tIns="111147" rIns="111147" bIns="111147" anchor="ctr" anchorCtr="0" compatLnSpc="1">
              <a:noAutofit/>
            </a:bodyPr>
            <a:lstStyle/>
            <a:p>
              <a:pPr defTabSz="833439" fontAlgn="auto" hangingPunct="1">
                <a:spcBef>
                  <a:spcPts val="0"/>
                </a:spcBef>
                <a:spcAft>
                  <a:spcPts val="82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dirty="0">
                  <a:solidFill>
                    <a:srgbClr val="FFFFFF"/>
                  </a:solidFill>
                  <a:latin typeface="Calibri"/>
                </a:rPr>
                <a:t>Missing At Random (MAR)</a:t>
              </a: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6422F93-B9E1-48ED-80FE-AFFDCD45730B}"/>
                </a:ext>
              </a:extLst>
            </p:cNvPr>
            <p:cNvSpPr/>
            <p:nvPr/>
          </p:nvSpPr>
          <p:spPr>
            <a:xfrm>
              <a:off x="7543800" y="4039782"/>
              <a:ext cx="4645152" cy="1400303"/>
            </a:xfrm>
            <a:custGeom>
              <a:avLst>
                <a:gd name="f1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160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9" name="Rectangle 78" descr="Puzzle">
              <a:extLst>
                <a:ext uri="{FF2B5EF4-FFF2-40B4-BE49-F238E27FC236}">
                  <a16:creationId xmlns:a16="http://schemas.microsoft.com/office/drawing/2014/main" id="{1DB02FC3-BEE2-497D-AEEA-A299B45448DB}"/>
                </a:ext>
              </a:extLst>
            </p:cNvPr>
            <p:cNvSpPr/>
            <p:nvPr/>
          </p:nvSpPr>
          <p:spPr>
            <a:xfrm>
              <a:off x="7736962" y="4303199"/>
              <a:ext cx="770162" cy="770163"/>
            </a:xfrm>
            <a:prstGeom prst="rect">
              <a:avLst/>
            </a:prstGeom>
            <a:blipFill>
              <a:blip r:embed="rId10">
                <a:alphaModFix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35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BE9084-FF5A-4322-9ED9-E7D1DAE09B2D}"/>
                </a:ext>
              </a:extLst>
            </p:cNvPr>
            <p:cNvSpPr/>
            <p:nvPr/>
          </p:nvSpPr>
          <p:spPr>
            <a:xfrm>
              <a:off x="8748767" y="4039783"/>
              <a:ext cx="3440184" cy="14003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27806"/>
                <a:gd name="f7" fmla="val 1400299"/>
                <a:gd name="f8" fmla="+- 0 0 -90"/>
                <a:gd name="f9" fmla="*/ f3 1 3027806"/>
                <a:gd name="f10" fmla="*/ f4 1 1400299"/>
                <a:gd name="f11" fmla="+- f7 0 f5"/>
                <a:gd name="f12" fmla="+- f6 0 f5"/>
                <a:gd name="f13" fmla="*/ f8 f0 1"/>
                <a:gd name="f14" fmla="*/ f12 1 3027806"/>
                <a:gd name="f15" fmla="*/ f11 1 1400299"/>
                <a:gd name="f16" fmla="*/ 0 f12 1"/>
                <a:gd name="f17" fmla="*/ 0 f11 1"/>
                <a:gd name="f18" fmla="*/ 3027806 f12 1"/>
                <a:gd name="f19" fmla="*/ 1400299 f11 1"/>
                <a:gd name="f20" fmla="*/ f13 1 f2"/>
                <a:gd name="f21" fmla="*/ f16 1 3027806"/>
                <a:gd name="f22" fmla="*/ f17 1 1400299"/>
                <a:gd name="f23" fmla="*/ f18 1 3027806"/>
                <a:gd name="f24" fmla="*/ f19 1 1400299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027806" h="1400299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11147" tIns="111147" rIns="111147" bIns="111147" anchor="ctr" anchorCtr="0" compatLnSpc="1">
              <a:noAutofit/>
            </a:bodyPr>
            <a:lstStyle/>
            <a:p>
              <a:pPr defTabSz="833439" fontAlgn="auto" hangingPunct="1">
                <a:spcBef>
                  <a:spcPts val="0"/>
                </a:spcBef>
                <a:spcAft>
                  <a:spcPts val="82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dirty="0">
                  <a:solidFill>
                    <a:srgbClr val="FFFFFF"/>
                  </a:solidFill>
                  <a:latin typeface="Calibri"/>
                </a:rPr>
                <a:t>Not Missing At Random (NMAR)</a:t>
              </a: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</p:grpSp>
      <p:graphicFrame>
        <p:nvGraphicFramePr>
          <p:cNvPr id="81" name="Table 4">
            <a:extLst>
              <a:ext uri="{FF2B5EF4-FFF2-40B4-BE49-F238E27FC236}">
                <a16:creationId xmlns:a16="http://schemas.microsoft.com/office/drawing/2014/main" id="{827EF2E8-A4CB-4405-9C51-D7D4F82DAC57}"/>
              </a:ext>
            </a:extLst>
          </p:cNvPr>
          <p:cNvGraphicFramePr>
            <a:graphicFrameLocks/>
          </p:cNvGraphicFramePr>
          <p:nvPr/>
        </p:nvGraphicFramePr>
        <p:xfrm>
          <a:off x="3459178" y="1149094"/>
          <a:ext cx="5563577" cy="321659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883940">
                  <a:extLst>
                    <a:ext uri="{9D8B030D-6E8A-4147-A177-3AD203B41FA5}">
                      <a16:colId xmlns:a16="http://schemas.microsoft.com/office/drawing/2014/main" val="1026864237"/>
                    </a:ext>
                  </a:extLst>
                </a:gridCol>
                <a:gridCol w="489936">
                  <a:extLst>
                    <a:ext uri="{9D8B030D-6E8A-4147-A177-3AD203B41FA5}">
                      <a16:colId xmlns:a16="http://schemas.microsoft.com/office/drawing/2014/main" val="3261773455"/>
                    </a:ext>
                  </a:extLst>
                </a:gridCol>
                <a:gridCol w="781728">
                  <a:extLst>
                    <a:ext uri="{9D8B030D-6E8A-4147-A177-3AD203B41FA5}">
                      <a16:colId xmlns:a16="http://schemas.microsoft.com/office/drawing/2014/main" val="2020415809"/>
                    </a:ext>
                  </a:extLst>
                </a:gridCol>
                <a:gridCol w="1636101">
                  <a:extLst>
                    <a:ext uri="{9D8B030D-6E8A-4147-A177-3AD203B41FA5}">
                      <a16:colId xmlns:a16="http://schemas.microsoft.com/office/drawing/2014/main" val="3999525754"/>
                    </a:ext>
                  </a:extLst>
                </a:gridCol>
                <a:gridCol w="1771872">
                  <a:extLst>
                    <a:ext uri="{9D8B030D-6E8A-4147-A177-3AD203B41FA5}">
                      <a16:colId xmlns:a16="http://schemas.microsoft.com/office/drawing/2014/main" val="2941769659"/>
                    </a:ext>
                  </a:extLst>
                </a:gridCol>
              </a:tblGrid>
              <a:tr h="853334">
                <a:tc>
                  <a:txBody>
                    <a:bodyPr/>
                    <a:lstStyle/>
                    <a:p>
                      <a:pPr lvl="0"/>
                      <a:r>
                        <a:rPr lang="en-GB" sz="1200" dirty="0" err="1"/>
                        <a:t>PseduID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 dirty="0"/>
                        <a:t>Gender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 dirty="0"/>
                        <a:t>Rejections Grant/Papers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153523"/>
                  </a:ext>
                </a:extLst>
              </a:tr>
              <a:tr h="337608"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753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£30,000-£40,000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047115"/>
                  </a:ext>
                </a:extLst>
              </a:tr>
              <a:tr h="337608"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1200" b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</a:rPr>
                        <a:t>£50,000-£60,000</a:t>
                      </a:r>
                      <a:endParaRPr lang="en-GB" sz="1200" b="0" i="0" u="none" strike="noStrike" kern="1200" cap="none" spc="0" baseline="0" dirty="0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033967"/>
                  </a:ext>
                </a:extLst>
              </a:tr>
              <a:tr h="337608"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1200"/>
                        <a:t>£10,000-£20,000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923081"/>
                  </a:ext>
                </a:extLst>
              </a:tr>
              <a:tr h="337608"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457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1200" b="0" u="none" strike="noStrike" kern="1200" cap="none" spc="0" baseline="0">
                          <a:solidFill>
                            <a:srgbClr val="000000"/>
                          </a:solidFill>
                          <a:uFillTx/>
                        </a:rPr>
                        <a:t>NA</a:t>
                      </a:r>
                      <a:endParaRPr lang="en-GB" sz="12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136357"/>
                  </a:ext>
                </a:extLst>
              </a:tr>
              <a:tr h="337608"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593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1200" b="0" u="none" strike="noStrike" kern="1200" cap="none" spc="0" baseline="0">
                          <a:solidFill>
                            <a:srgbClr val="000000"/>
                          </a:solidFill>
                          <a:uFillTx/>
                        </a:rPr>
                        <a:t>£40,000-£50,000</a:t>
                      </a:r>
                      <a:endParaRPr lang="en-GB" sz="12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190285"/>
                  </a:ext>
                </a:extLst>
              </a:tr>
              <a:tr h="337608"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943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1200" b="0" u="none" strike="noStrike" kern="1200" cap="none" spc="0" baseline="0">
                          <a:solidFill>
                            <a:srgbClr val="000000"/>
                          </a:solidFill>
                          <a:uFillTx/>
                        </a:rPr>
                        <a:t>£50,000-£60,000</a:t>
                      </a:r>
                      <a:endParaRPr lang="en-GB" sz="12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213926"/>
                  </a:ext>
                </a:extLst>
              </a:tr>
              <a:tr h="337608"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GB" sz="1200" b="0" u="none" strike="noStrike" kern="1200" cap="none" spc="0" baseline="0">
                          <a:solidFill>
                            <a:srgbClr val="000000"/>
                          </a:solidFill>
                          <a:uFillTx/>
                        </a:rPr>
                        <a:t>NA</a:t>
                      </a:r>
                      <a:endParaRPr lang="en-GB" sz="12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200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3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609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-7.40741E-7 L -0.05599 -0.03704 C -0.06771 -0.04537 -0.08594 -0.05278 -0.10521 -0.05787 C -0.1276 -0.06389 -0.14531 -0.06643 -0.1582 -0.06505 L -0.22122 -0.06042 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2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75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22174 -0.06064 L -0.22187 -0.06041 C -0.22656 -0.06088 -0.23125 -0.06203 -0.23632 -0.06064 L -0.23971 -0.05995 C -0.24075 -0.05995 -0.24166 -0.05879 -0.24284 -0.05926 C -0.24531 -0.0581 -0.24726 -0.05787 -0.24948 -0.05625 C -0.25286 -0.05486 -0.25143 -0.05532 -0.25403 -0.0537 C -0.25364 -0.05301 -0.25442 -0.05324 -0.25468 -0.05277 C -0.25586 -0.05208 -0.25625 -0.05115 -0.25677 -0.05069 C -0.25755 -0.05 -0.25833 -0.0493 -0.25885 -0.04861 C -0.25924 -0.04814 -0.25976 -0.04838 -0.26002 -0.04814 C -0.26002 -0.04699 -0.26067 -0.04629 -0.26067 -0.04606 C -0.26067 -0.04629 -0.26067 -0.04606 -0.26093 -0.0456 C -0.26054 -0.04652 -0.26093 -0.04629 -0.26093 -0.04606 C -0.26093 -0.04583 -0.26146 -0.04514 -0.26106 -0.0456 C -0.26119 -0.04467 -0.26132 -0.0449 -0.26119 -0.04444 L -0.26106 -0.04398 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2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260DBD-9C02-41CC-8178-46B1121FEF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1799" y="411163"/>
            <a:ext cx="8400099" cy="701301"/>
          </a:xfrm>
        </p:spPr>
        <p:txBody>
          <a:bodyPr/>
          <a:lstStyle/>
          <a:p>
            <a:r>
              <a:rPr lang="en-GB" sz="3600" dirty="0"/>
              <a:t>How not to miss the minorities?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C6CED-0C8E-468F-9B1E-42E20A425B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1" y="1112464"/>
            <a:ext cx="8280399" cy="3230934"/>
          </a:xfrm>
        </p:spPr>
        <p:txBody>
          <a:bodyPr/>
          <a:lstStyle/>
          <a:p>
            <a:r>
              <a:rPr lang="en-GB" sz="1400" dirty="0"/>
              <a:t>Who are the ‘Crowd’? Keep </a:t>
            </a:r>
            <a:r>
              <a:rPr lang="en-GB" sz="1400" dirty="0">
                <a:solidFill>
                  <a:srgbClr val="FFFFFF"/>
                </a:solidFill>
              </a:rPr>
              <a:t>representative democracy in mind!</a:t>
            </a:r>
          </a:p>
          <a:p>
            <a:r>
              <a:rPr lang="en-GB" sz="1400" dirty="0">
                <a:solidFill>
                  <a:srgbClr val="FFFFFF"/>
                </a:solidFill>
              </a:rPr>
              <a:t>Diversity by Design, Follow-up on missingness (either contributors or contributions)</a:t>
            </a:r>
          </a:p>
          <a:p>
            <a:pPr lvl="0"/>
            <a:r>
              <a:rPr lang="en-GB" sz="1400" dirty="0">
                <a:solidFill>
                  <a:srgbClr val="FFFFFF"/>
                </a:solidFill>
              </a:rPr>
              <a:t>Different designs for different need/groups (SOA)</a:t>
            </a:r>
          </a:p>
          <a:p>
            <a:pPr lvl="0"/>
            <a:r>
              <a:rPr lang="en-GB" sz="1400" dirty="0">
                <a:solidFill>
                  <a:srgbClr val="FFFFFF"/>
                </a:solidFill>
              </a:rPr>
              <a:t>When Missingness happens, lets put them all together! Mass imputation needs collaboration and co-operation!</a:t>
            </a:r>
          </a:p>
          <a:p>
            <a:endParaRPr lang="en-GB" sz="1400" dirty="0"/>
          </a:p>
          <a:p>
            <a:endParaRPr lang="en-GB" sz="1400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72A3B1-262A-4809-9AE0-6A149BBB2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6" t="28148" r="986" b="6321"/>
          <a:stretch/>
        </p:blipFill>
        <p:spPr>
          <a:xfrm>
            <a:off x="1778115" y="2425847"/>
            <a:ext cx="6283268" cy="252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82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547625-BFEB-49B7-BF26-4ED6BF2B92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2800" dirty="0"/>
              <a:t>Find out more and get involved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6B5A0-1EEF-4427-85D5-E869E10D7E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1" y="1196390"/>
            <a:ext cx="8273626" cy="394710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2000" dirty="0"/>
              <a:t>PI: </a:t>
            </a:r>
            <a:r>
              <a:rPr lang="en-GB" sz="2000" u="sng" dirty="0">
                <a:solidFill>
                  <a:schemeClr val="accent3"/>
                </a:solidFill>
              </a:rPr>
              <a:t>abasiri@turing.ac.uk</a:t>
            </a:r>
            <a:endParaRPr lang="en-GB" sz="2000" dirty="0">
              <a:solidFill>
                <a:srgbClr val="06CA7B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Alternate contact: </a:t>
            </a:r>
            <a:r>
              <a:rPr lang="en-GB" sz="2000" u="sng" dirty="0">
                <a:solidFill>
                  <a:schemeClr val="accent3"/>
                </a:solidFill>
              </a:rPr>
              <a:t>a.basiri@ucl.ac.uk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Website: </a:t>
            </a:r>
            <a:r>
              <a:rPr lang="en-GB" sz="2000" u="sng" dirty="0">
                <a:solidFill>
                  <a:schemeClr val="accent3"/>
                </a:solidFill>
              </a:rPr>
              <a:t>https://www.indicativedatascience.com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Twitter: </a:t>
            </a:r>
            <a:r>
              <a:rPr lang="en-GB" sz="2000" u="sng" dirty="0">
                <a:solidFill>
                  <a:schemeClr val="accent3"/>
                </a:solidFill>
              </a:rPr>
              <a:t>@</a:t>
            </a:r>
            <a:r>
              <a:rPr lang="en-GB" sz="2000" u="sng" dirty="0" err="1">
                <a:solidFill>
                  <a:schemeClr val="accent3"/>
                </a:solidFill>
              </a:rPr>
              <a:t>AnahidBasiri</a:t>
            </a:r>
            <a:endParaRPr lang="en-GB" sz="2000" u="sng" dirty="0">
              <a:solidFill>
                <a:schemeClr val="accent3"/>
              </a:solidFill>
            </a:endParaRPr>
          </a:p>
          <a:p>
            <a:pPr>
              <a:spcAft>
                <a:spcPts val="600"/>
              </a:spcAft>
            </a:pPr>
            <a:endParaRPr lang="en-GB" sz="2000" dirty="0"/>
          </a:p>
          <a:p>
            <a:pPr marL="0" indent="0">
              <a:spcAft>
                <a:spcPts val="600"/>
              </a:spcAft>
              <a:buNone/>
            </a:pPr>
            <a:r>
              <a:rPr lang="en-GB" sz="2000" dirty="0"/>
              <a:t>Lets talk about our collaboration via one of these! Maybe a new Turing special interest group?</a:t>
            </a:r>
          </a:p>
        </p:txBody>
      </p:sp>
    </p:spTree>
    <p:extLst>
      <p:ext uri="{BB962C8B-B14F-4D97-AF65-F5344CB8AC3E}">
        <p14:creationId xmlns:p14="http://schemas.microsoft.com/office/powerpoint/2010/main" val="695910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uring Presentation Palette">
      <a:dk1>
        <a:srgbClr val="1C1C1C"/>
      </a:dk1>
      <a:lt1>
        <a:sysClr val="window" lastClr="FFFFFF"/>
      </a:lt1>
      <a:dk2>
        <a:srgbClr val="404040"/>
      </a:dk2>
      <a:lt2>
        <a:srgbClr val="DEDEDE"/>
      </a:lt2>
      <a:accent1>
        <a:srgbClr val="00B0F0"/>
      </a:accent1>
      <a:accent2>
        <a:srgbClr val="0070C0"/>
      </a:accent2>
      <a:accent3>
        <a:srgbClr val="06CA7B"/>
      </a:accent3>
      <a:accent4>
        <a:srgbClr val="002060"/>
      </a:accent4>
      <a:accent5>
        <a:srgbClr val="7D02C2"/>
      </a:accent5>
      <a:accent6>
        <a:srgbClr val="FF007D"/>
      </a:accent6>
      <a:hlink>
        <a:srgbClr val="000000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 Alan Turing Master PPT with intro slides_widescreen_v3" id="{5DFD5C9A-0A2C-4E03-B4D8-1CB4749D4479}" vid="{9C62355F-E4EE-46CD-BECD-0FFB3DDDDA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1A4A18DFCAFB49A0636C7052958CE1" ma:contentTypeVersion="4" ma:contentTypeDescription="Create a new document." ma:contentTypeScope="" ma:versionID="7ac0d14689d0e8a55a18f15e764ccabd">
  <xsd:schema xmlns:xsd="http://www.w3.org/2001/XMLSchema" xmlns:xs="http://www.w3.org/2001/XMLSchema" xmlns:p="http://schemas.microsoft.com/office/2006/metadata/properties" xmlns:ns3="49d0a372-34e9-410f-adaa-2ad00f67386e" targetNamespace="http://schemas.microsoft.com/office/2006/metadata/properties" ma:root="true" ma:fieldsID="18d6232ed6ed5259b2adcaf2c22f38e5" ns3:_="">
    <xsd:import namespace="49d0a372-34e9-410f-adaa-2ad00f6738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d0a372-34e9-410f-adaa-2ad00f6738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E87A6D-4AE8-451E-8AFC-CD07CCE23D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d0a372-34e9-410f-adaa-2ad00f6738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A361FC-9574-4D3A-922B-90EB7E3EAC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D3EDB7-0ABD-4BC6-9C2A-32E4FC10473A}">
  <ds:schemaRefs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49d0a372-34e9-410f-adaa-2ad00f67386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30306</TotalTime>
  <Words>1690</Words>
  <Application>Microsoft Office PowerPoint</Application>
  <PresentationFormat>On-screen Show (16:9)</PresentationFormat>
  <Paragraphs>292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Bradley Hand ITC</vt:lpstr>
      <vt:lpstr>Calibri</vt:lpstr>
      <vt:lpstr>Courier New</vt:lpstr>
      <vt:lpstr>IBM Plex Sans</vt:lpstr>
      <vt:lpstr>Menlo</vt:lpstr>
      <vt:lpstr>Roboto</vt:lpstr>
      <vt:lpstr>Wingdings</vt:lpstr>
      <vt:lpstr>Office Theme</vt:lpstr>
      <vt:lpstr>Tools, Practices &amp; Systems</vt:lpstr>
      <vt:lpstr>WAYS that we are  approaching user research (WAYS - What aren’t you seeing?)</vt:lpstr>
      <vt:lpstr>PowerPoint Presentation</vt:lpstr>
      <vt:lpstr>PowerPoint Presentation</vt:lpstr>
      <vt:lpstr>PowerPoint Presentation</vt:lpstr>
      <vt:lpstr>Participatory Design of Participatory Platforms’</vt:lpstr>
      <vt:lpstr>PowerPoint Presentation</vt:lpstr>
      <vt:lpstr>PowerPoint Presentation</vt:lpstr>
      <vt:lpstr>PowerPoint Presentation</vt:lpstr>
      <vt:lpstr>sktime A Python Toolbox for Machine Learning with Time Series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Binder</vt:lpstr>
      <vt:lpstr>PowerPoint Presentation</vt:lpstr>
      <vt:lpstr>PowerPoint Presentation</vt:lpstr>
      <vt:lpstr>PowerPoint Presentation</vt:lpstr>
      <vt:lpstr>Decision analysis for capital planning and public policy</vt:lpstr>
      <vt:lpstr>PowerPoint Presentation</vt:lpstr>
      <vt:lpstr>PowerPoint Presentation</vt:lpstr>
      <vt:lpstr>PowerPoint Presentation</vt:lpstr>
      <vt:lpstr>Raphtory: A practical system for the analysis of dynamic graphs</vt:lpstr>
      <vt:lpstr>PowerPoint Presentation</vt:lpstr>
      <vt:lpstr>PowerPoint Presentation</vt:lpstr>
      <vt:lpstr>PowerPoint Presentation</vt:lpstr>
    </vt:vector>
  </TitlesOfParts>
  <Company>Yellow Balloon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Alan Turing Institute</dc:title>
  <dc:creator>Sophie Mclvor</dc:creator>
  <cp:lastModifiedBy>Kirstie Whitaker</cp:lastModifiedBy>
  <cp:revision>192</cp:revision>
  <cp:lastPrinted>2017-11-14T13:34:51Z</cp:lastPrinted>
  <dcterms:created xsi:type="dcterms:W3CDTF">2017-03-06T16:45:41Z</dcterms:created>
  <dcterms:modified xsi:type="dcterms:W3CDTF">2020-05-27T11:04:20Z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0x010100161A4A18DFCAFB49A0636C7052958CE1</vt:lpwstr>
  </property>
  <property fmtid="{D5CDD505-2E9C-101B-9397-08002B2CF9AE}" pid="3" name="Document Keywords">
    <vt:lpwstr/>
  </property>
</Properties>
</file>