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42"/>
    <a:srgbClr val="38803F"/>
    <a:srgbClr val="00A2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97BEE-5A22-4BEE-9467-13127164EBAC}" v="1" dt="2018-12-30T17:07:05.23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280" autoAdjust="0"/>
  </p:normalViewPr>
  <p:slideViewPr>
    <p:cSldViewPr snapToGrid="0">
      <p:cViewPr varScale="1">
        <p:scale>
          <a:sx n="16" d="100"/>
          <a:sy n="16" d="100"/>
        </p:scale>
        <p:origin x="1848"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rosiello" userId="788df94eaea59de6" providerId="LiveId" clId="{BB297BEE-5A22-4BEE-9467-13127164EBAC}"/>
    <pc:docChg chg="modSld">
      <pc:chgData name="francesco rosiello" userId="788df94eaea59de6" providerId="LiveId" clId="{BB297BEE-5A22-4BEE-9467-13127164EBAC}" dt="2018-12-30T17:07:17.281" v="11" actId="1036"/>
      <pc:docMkLst>
        <pc:docMk/>
      </pc:docMkLst>
      <pc:sldChg chg="addSp modSp">
        <pc:chgData name="francesco rosiello" userId="788df94eaea59de6" providerId="LiveId" clId="{BB297BEE-5A22-4BEE-9467-13127164EBAC}" dt="2018-12-30T17:07:17.281" v="11" actId="1036"/>
        <pc:sldMkLst>
          <pc:docMk/>
          <pc:sldMk cId="1065829899" sldId="256"/>
        </pc:sldMkLst>
        <pc:picChg chg="add mod">
          <ac:chgData name="francesco rosiello" userId="788df94eaea59de6" providerId="LiveId" clId="{BB297BEE-5A22-4BEE-9467-13127164EBAC}" dt="2018-12-30T17:07:17.281" v="11" actId="1036"/>
          <ac:picMkLst>
            <pc:docMk/>
            <pc:sldMk cId="1065829899" sldId="256"/>
            <ac:picMk id="16" creationId="{2D692A1A-1FB3-4878-9EE1-E3F3B6F29B81}"/>
          </ac:picMkLst>
        </pc:picChg>
      </pc:sldChg>
    </pc:docChg>
  </pc:docChgLst>
  <pc:docChgLst>
    <pc:chgData name="francesco rosiello" userId="788df94eaea59de6" providerId="LiveId" clId="{C97F6E4F-CB3B-445B-875D-B1BF78DF2F62}"/>
    <pc:docChg chg="modSld">
      <pc:chgData name="francesco rosiello" userId="788df94eaea59de6" providerId="LiveId" clId="{C97F6E4F-CB3B-445B-875D-B1BF78DF2F62}" dt="2018-12-17T00:41:54.684" v="0" actId="14826"/>
      <pc:docMkLst>
        <pc:docMk/>
      </pc:docMkLst>
      <pc:sldChg chg="modSp">
        <pc:chgData name="francesco rosiello" userId="788df94eaea59de6" providerId="LiveId" clId="{C97F6E4F-CB3B-445B-875D-B1BF78DF2F62}" dt="2018-12-17T00:41:54.684" v="0" actId="14826"/>
        <pc:sldMkLst>
          <pc:docMk/>
          <pc:sldMk cId="1065829899" sldId="256"/>
        </pc:sldMkLst>
        <pc:picChg chg="mod">
          <ac:chgData name="francesco rosiello" userId="788df94eaea59de6" providerId="LiveId" clId="{C97F6E4F-CB3B-445B-875D-B1BF78DF2F62}" dt="2018-12-17T00:41:54.684" v="0" actId="14826"/>
          <ac:picMkLst>
            <pc:docMk/>
            <pc:sldMk cId="1065829899" sldId="256"/>
            <ac:picMk id="21" creationId="{A2B4849D-D641-4796-82E0-BA129B191EB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it-IT"/>
              <a:t>Fare clic per modificare lo stile del titolo</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7A9EB0-2324-4229-BD29-7F785ACEDFDB}" type="datetimeFigureOut">
              <a:rPr lang="it-IT" smtClean="0"/>
              <a:t>30/12/2018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226340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7A9EB0-2324-4229-BD29-7F785ACEDFDB}" type="datetimeFigureOut">
              <a:rPr lang="it-IT" smtClean="0"/>
              <a:t>30/12/2018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266114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7A9EB0-2324-4229-BD29-7F785ACEDFDB}" type="datetimeFigureOut">
              <a:rPr lang="it-IT" smtClean="0"/>
              <a:t>30/12/2018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384422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7A9EB0-2324-4229-BD29-7F785ACEDFDB}" type="datetimeFigureOut">
              <a:rPr lang="it-IT" smtClean="0"/>
              <a:t>30/12/2018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1486871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it-IT"/>
              <a:t>Fare clic per modificare lo stile del titolo</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D7A9EB0-2324-4229-BD29-7F785ACEDFDB}" type="datetimeFigureOut">
              <a:rPr lang="it-IT" smtClean="0"/>
              <a:t>30/12/2018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146695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D7A9EB0-2324-4229-BD29-7F785ACEDFDB}" type="datetimeFigureOut">
              <a:rPr lang="it-IT" smtClean="0"/>
              <a:t>30/12/2018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200409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it-IT"/>
              <a:t>Modifica gli stili del testo dello schema</a:t>
            </a:r>
          </a:p>
        </p:txBody>
      </p:sp>
      <p:sp>
        <p:nvSpPr>
          <p:cNvPr id="4" name="Content Placeholder 3"/>
          <p:cNvSpPr>
            <a:spLocks noGrp="1"/>
          </p:cNvSpPr>
          <p:nvPr>
            <p:ph sz="half" idx="2"/>
          </p:nvPr>
        </p:nvSpPr>
        <p:spPr>
          <a:xfrm>
            <a:off x="2085368" y="15635264"/>
            <a:ext cx="12807832" cy="2299711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it-IT"/>
              <a:t>Modifica gli stili del testo dello schema</a:t>
            </a:r>
          </a:p>
        </p:txBody>
      </p:sp>
      <p:sp>
        <p:nvSpPr>
          <p:cNvPr id="6" name="Content Placeholder 5"/>
          <p:cNvSpPr>
            <a:spLocks noGrp="1"/>
          </p:cNvSpPr>
          <p:nvPr>
            <p:ph sz="quarter" idx="4"/>
          </p:nvPr>
        </p:nvSpPr>
        <p:spPr>
          <a:xfrm>
            <a:off x="15326828" y="15635264"/>
            <a:ext cx="12870909" cy="2299711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7A9EB0-2324-4229-BD29-7F785ACEDFDB}" type="datetimeFigureOut">
              <a:rPr lang="it-IT" smtClean="0"/>
              <a:t>30/12/2018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19868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1D7A9EB0-2324-4229-BD29-7F785ACEDFDB}" type="datetimeFigureOut">
              <a:rPr lang="it-IT" smtClean="0"/>
              <a:t>30/12/2018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168268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9EB0-2324-4229-BD29-7F785ACEDFDB}" type="datetimeFigureOut">
              <a:rPr lang="it-IT" smtClean="0"/>
              <a:t>30/12/2018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322133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it-IT"/>
              <a:t>Fare clic per modificare lo stile del titolo</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D7A9EB0-2324-4229-BD29-7F785ACEDFDB}" type="datetimeFigureOut">
              <a:rPr lang="it-IT" smtClean="0"/>
              <a:t>30/12/2018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335470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it-IT"/>
              <a:t>Fare clic sull'icona per inserire un'immagine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D7A9EB0-2324-4229-BD29-7F785ACEDFDB}" type="datetimeFigureOut">
              <a:rPr lang="it-IT" smtClean="0"/>
              <a:t>30/12/2018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B7F4D8E-3B6C-4FA7-987A-67F3DC68885E}" type="slidenum">
              <a:rPr lang="it-IT" smtClean="0"/>
              <a:t>‹N›</a:t>
            </a:fld>
            <a:endParaRPr lang="it-IT"/>
          </a:p>
        </p:txBody>
      </p:sp>
    </p:spTree>
    <p:extLst>
      <p:ext uri="{BB962C8B-B14F-4D97-AF65-F5344CB8AC3E}">
        <p14:creationId xmlns:p14="http://schemas.microsoft.com/office/powerpoint/2010/main" val="347197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1D7A9EB0-2324-4229-BD29-7F785ACEDFDB}" type="datetimeFigureOut">
              <a:rPr lang="it-IT" smtClean="0"/>
              <a:t>30/12/2018</a:t>
            </a:fld>
            <a:endParaRPr lang="it-IT"/>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B7F4D8E-3B6C-4FA7-987A-67F3DC68885E}" type="slidenum">
              <a:rPr lang="it-IT" smtClean="0"/>
              <a:t>‹N›</a:t>
            </a:fld>
            <a:endParaRPr lang="it-IT"/>
          </a:p>
        </p:txBody>
      </p:sp>
    </p:spTree>
    <p:extLst>
      <p:ext uri="{BB962C8B-B14F-4D97-AF65-F5344CB8AC3E}">
        <p14:creationId xmlns:p14="http://schemas.microsoft.com/office/powerpoint/2010/main" val="2257725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4000"/>
          </a:stretch>
        </a:blipFill>
        <a:effectLst/>
      </p:bgPr>
    </p:bg>
    <p:spTree>
      <p:nvGrpSpPr>
        <p:cNvPr id="1" name=""/>
        <p:cNvGrpSpPr/>
        <p:nvPr/>
      </p:nvGrpSpPr>
      <p:grpSpPr>
        <a:xfrm>
          <a:off x="0" y="0"/>
          <a:ext cx="0" cy="0"/>
          <a:chOff x="0" y="0"/>
          <a:chExt cx="0" cy="0"/>
        </a:xfrm>
      </p:grpSpPr>
      <p:sp>
        <p:nvSpPr>
          <p:cNvPr id="5" name="Trapezoid 4"/>
          <p:cNvSpPr/>
          <p:nvPr/>
        </p:nvSpPr>
        <p:spPr>
          <a:xfrm>
            <a:off x="189015" y="73230"/>
            <a:ext cx="30307870" cy="7200405"/>
          </a:xfrm>
          <a:custGeom>
            <a:avLst/>
            <a:gdLst>
              <a:gd name="connsiteX0" fmla="*/ 0 w 10004889"/>
              <a:gd name="connsiteY0" fmla="*/ 1216152 h 1216152"/>
              <a:gd name="connsiteX1" fmla="*/ 304038 w 10004889"/>
              <a:gd name="connsiteY1" fmla="*/ 0 h 1216152"/>
              <a:gd name="connsiteX2" fmla="*/ 9700851 w 10004889"/>
              <a:gd name="connsiteY2" fmla="*/ 0 h 1216152"/>
              <a:gd name="connsiteX3" fmla="*/ 10004889 w 10004889"/>
              <a:gd name="connsiteY3" fmla="*/ 1216152 h 1216152"/>
              <a:gd name="connsiteX4" fmla="*/ 0 w 10004889"/>
              <a:gd name="connsiteY4" fmla="*/ 1216152 h 1216152"/>
              <a:gd name="connsiteX0" fmla="*/ 0 w 20804279"/>
              <a:gd name="connsiteY0" fmla="*/ 1216152 h 1216152"/>
              <a:gd name="connsiteX1" fmla="*/ 304038 w 20804279"/>
              <a:gd name="connsiteY1" fmla="*/ 0 h 1216152"/>
              <a:gd name="connsiteX2" fmla="*/ 20804279 w 20804279"/>
              <a:gd name="connsiteY2" fmla="*/ 0 h 1216152"/>
              <a:gd name="connsiteX3" fmla="*/ 10004889 w 20804279"/>
              <a:gd name="connsiteY3" fmla="*/ 1216152 h 1216152"/>
              <a:gd name="connsiteX4" fmla="*/ 0 w 20804279"/>
              <a:gd name="connsiteY4" fmla="*/ 1216152 h 1216152"/>
              <a:gd name="connsiteX0" fmla="*/ 22533 w 20826812"/>
              <a:gd name="connsiteY0" fmla="*/ 5200324 h 5200324"/>
              <a:gd name="connsiteX1" fmla="*/ 0 w 20826812"/>
              <a:gd name="connsiteY1" fmla="*/ 0 h 5200324"/>
              <a:gd name="connsiteX2" fmla="*/ 20826812 w 20826812"/>
              <a:gd name="connsiteY2" fmla="*/ 3984172 h 5200324"/>
              <a:gd name="connsiteX3" fmla="*/ 10027422 w 20826812"/>
              <a:gd name="connsiteY3" fmla="*/ 5200324 h 5200324"/>
              <a:gd name="connsiteX4" fmla="*/ 22533 w 20826812"/>
              <a:gd name="connsiteY4" fmla="*/ 5200324 h 5200324"/>
              <a:gd name="connsiteX0" fmla="*/ 0 w 20836936"/>
              <a:gd name="connsiteY0" fmla="*/ 5167667 h 5200324"/>
              <a:gd name="connsiteX1" fmla="*/ 10124 w 20836936"/>
              <a:gd name="connsiteY1" fmla="*/ 0 h 5200324"/>
              <a:gd name="connsiteX2" fmla="*/ 20836936 w 20836936"/>
              <a:gd name="connsiteY2" fmla="*/ 3984172 h 5200324"/>
              <a:gd name="connsiteX3" fmla="*/ 10037546 w 20836936"/>
              <a:gd name="connsiteY3" fmla="*/ 5200324 h 5200324"/>
              <a:gd name="connsiteX4" fmla="*/ 0 w 20836936"/>
              <a:gd name="connsiteY4" fmla="*/ 5167667 h 5200324"/>
              <a:gd name="connsiteX0" fmla="*/ 0 w 20859412"/>
              <a:gd name="connsiteY0" fmla="*/ 5167667 h 5200324"/>
              <a:gd name="connsiteX1" fmla="*/ 10124 w 20859412"/>
              <a:gd name="connsiteY1" fmla="*/ 0 h 5200324"/>
              <a:gd name="connsiteX2" fmla="*/ 20859412 w 20859412"/>
              <a:gd name="connsiteY2" fmla="*/ 7194 h 5200324"/>
              <a:gd name="connsiteX3" fmla="*/ 10037546 w 20859412"/>
              <a:gd name="connsiteY3" fmla="*/ 5200324 h 5200324"/>
              <a:gd name="connsiteX4" fmla="*/ 0 w 20859412"/>
              <a:gd name="connsiteY4" fmla="*/ 5167667 h 5200324"/>
              <a:gd name="connsiteX0" fmla="*/ 0 w 20859412"/>
              <a:gd name="connsiteY0" fmla="*/ 5167667 h 5167667"/>
              <a:gd name="connsiteX1" fmla="*/ 10124 w 20859412"/>
              <a:gd name="connsiteY1" fmla="*/ 0 h 5167667"/>
              <a:gd name="connsiteX2" fmla="*/ 20859412 w 20859412"/>
              <a:gd name="connsiteY2" fmla="*/ 7194 h 5167667"/>
              <a:gd name="connsiteX3" fmla="*/ 20848646 w 20859412"/>
              <a:gd name="connsiteY3" fmla="*/ 2904887 h 5167667"/>
              <a:gd name="connsiteX4" fmla="*/ 0 w 20859412"/>
              <a:gd name="connsiteY4" fmla="*/ 5167667 h 5167667"/>
              <a:gd name="connsiteX0" fmla="*/ 0 w 20859412"/>
              <a:gd name="connsiteY0" fmla="*/ 5167667 h 5167667"/>
              <a:gd name="connsiteX1" fmla="*/ 10124 w 20859412"/>
              <a:gd name="connsiteY1" fmla="*/ 0 h 5167667"/>
              <a:gd name="connsiteX2" fmla="*/ 20859412 w 20859412"/>
              <a:gd name="connsiteY2" fmla="*/ 7194 h 5167667"/>
              <a:gd name="connsiteX3" fmla="*/ 20848646 w 20859412"/>
              <a:gd name="connsiteY3" fmla="*/ 3545475 h 5167667"/>
              <a:gd name="connsiteX4" fmla="*/ 0 w 20859412"/>
              <a:gd name="connsiteY4" fmla="*/ 5167667 h 5167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412" h="5167667">
                <a:moveTo>
                  <a:pt x="0" y="5167667"/>
                </a:moveTo>
                <a:cubicBezTo>
                  <a:pt x="3375" y="3445111"/>
                  <a:pt x="6749" y="1722556"/>
                  <a:pt x="10124" y="0"/>
                </a:cubicBezTo>
                <a:lnTo>
                  <a:pt x="20859412" y="7194"/>
                </a:lnTo>
                <a:cubicBezTo>
                  <a:pt x="20855823" y="973092"/>
                  <a:pt x="20852235" y="2579577"/>
                  <a:pt x="20848646" y="3545475"/>
                </a:cubicBezTo>
                <a:lnTo>
                  <a:pt x="0" y="5167667"/>
                </a:lnTo>
                <a:close/>
              </a:path>
            </a:pathLst>
          </a:custGeom>
          <a:gradFill flip="none" rotWithShape="1">
            <a:gsLst>
              <a:gs pos="0">
                <a:srgbClr val="38803F">
                  <a:shade val="30000"/>
                  <a:satMod val="115000"/>
                </a:srgbClr>
              </a:gs>
              <a:gs pos="50000">
                <a:srgbClr val="38803F">
                  <a:shade val="67500"/>
                  <a:satMod val="115000"/>
                </a:srgbClr>
              </a:gs>
              <a:gs pos="100000">
                <a:srgbClr val="38803F">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p:cNvSpPr/>
          <p:nvPr/>
        </p:nvSpPr>
        <p:spPr>
          <a:xfrm>
            <a:off x="-2" y="39664006"/>
            <a:ext cx="30275214" cy="3066526"/>
          </a:xfrm>
          <a:prstGeom prst="rect">
            <a:avLst/>
          </a:prstGeom>
          <a:gradFill flip="none" rotWithShape="1">
            <a:gsLst>
              <a:gs pos="0">
                <a:srgbClr val="38803F">
                  <a:shade val="30000"/>
                  <a:satMod val="115000"/>
                </a:srgbClr>
              </a:gs>
              <a:gs pos="50000">
                <a:srgbClr val="38803F">
                  <a:shade val="67500"/>
                  <a:satMod val="115000"/>
                </a:srgbClr>
              </a:gs>
              <a:gs pos="100000">
                <a:srgbClr val="38803F">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ottotitolo 2"/>
          <p:cNvSpPr txBox="1">
            <a:spLocks/>
          </p:cNvSpPr>
          <p:nvPr/>
        </p:nvSpPr>
        <p:spPr>
          <a:xfrm>
            <a:off x="749987" y="737252"/>
            <a:ext cx="15839842" cy="696544"/>
          </a:xfrm>
          <a:prstGeom prst="rect">
            <a:avLst/>
          </a:prstGeom>
        </p:spPr>
        <p:txBody>
          <a:bodyPr vert="horz" lIns="91440" tIns="45720" rIns="91440" bIns="45720" rtlCol="0">
            <a:no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a:lnSpc>
                <a:spcPct val="70000"/>
              </a:lnSpc>
            </a:pPr>
            <a:r>
              <a:rPr lang="it-IT" sz="4000" b="1" dirty="0">
                <a:solidFill>
                  <a:schemeClr val="bg1"/>
                </a:solidFill>
                <a:latin typeface="+mj-lt"/>
                <a:ea typeface="Helvetica" charset="0"/>
                <a:cs typeface="Helvetica" charset="0"/>
              </a:rPr>
              <a:t>4th International </a:t>
            </a:r>
            <a:r>
              <a:rPr lang="it-IT" sz="4000" b="1" dirty="0" err="1">
                <a:solidFill>
                  <a:schemeClr val="bg1"/>
                </a:solidFill>
                <a:latin typeface="+mj-lt"/>
                <a:ea typeface="Helvetica" charset="0"/>
                <a:cs typeface="Helvetica" charset="0"/>
              </a:rPr>
              <a:t>CBRNe</a:t>
            </a:r>
            <a:r>
              <a:rPr lang="it-IT" sz="4000" b="1" dirty="0">
                <a:solidFill>
                  <a:schemeClr val="bg1"/>
                </a:solidFill>
                <a:latin typeface="+mj-lt"/>
                <a:ea typeface="Helvetica" charset="0"/>
                <a:cs typeface="Helvetica" charset="0"/>
              </a:rPr>
              <a:t> Workshop </a:t>
            </a:r>
            <a:r>
              <a:rPr lang="mr-IN" sz="4000" b="1" dirty="0">
                <a:solidFill>
                  <a:schemeClr val="bg1"/>
                </a:solidFill>
                <a:latin typeface="+mj-lt"/>
                <a:ea typeface="Helvetica" charset="0"/>
                <a:cs typeface="Helvetica" charset="0"/>
              </a:rPr>
              <a:t>–</a:t>
            </a:r>
            <a:r>
              <a:rPr lang="it-IT" sz="4000" b="1" dirty="0">
                <a:solidFill>
                  <a:schemeClr val="bg1"/>
                </a:solidFill>
                <a:latin typeface="+mj-lt"/>
                <a:ea typeface="Helvetica" charset="0"/>
                <a:cs typeface="Helvetica" charset="0"/>
              </a:rPr>
              <a:t> Rome, 8th </a:t>
            </a:r>
            <a:r>
              <a:rPr lang="it-IT" sz="4000" b="1" dirty="0" err="1">
                <a:solidFill>
                  <a:schemeClr val="bg1"/>
                </a:solidFill>
                <a:latin typeface="+mj-lt"/>
                <a:ea typeface="Helvetica" charset="0"/>
                <a:cs typeface="Helvetica" charset="0"/>
              </a:rPr>
              <a:t>November</a:t>
            </a:r>
            <a:r>
              <a:rPr lang="it-IT" sz="4000" b="1" dirty="0">
                <a:solidFill>
                  <a:schemeClr val="bg1"/>
                </a:solidFill>
                <a:latin typeface="+mj-lt"/>
                <a:ea typeface="Helvetica" charset="0"/>
                <a:cs typeface="Helvetica" charset="0"/>
              </a:rPr>
              <a:t> 2018</a:t>
            </a:r>
          </a:p>
        </p:txBody>
      </p:sp>
      <p:sp>
        <p:nvSpPr>
          <p:cNvPr id="14" name="Rectangle 5"/>
          <p:cNvSpPr>
            <a:spLocks noGrp="1" noChangeArrowheads="1"/>
          </p:cNvSpPr>
          <p:nvPr>
            <p:ph type="subTitle" idx="1"/>
          </p:nvPr>
        </p:nvSpPr>
        <p:spPr bwMode="auto">
          <a:xfrm>
            <a:off x="1017102" y="3653693"/>
            <a:ext cx="2122933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lnSpc>
                <a:spcPct val="100000"/>
              </a:lnSpc>
              <a:spcBef>
                <a:spcPct val="0"/>
              </a:spcBef>
              <a:spcAft>
                <a:spcPct val="0"/>
              </a:spcAft>
            </a:pPr>
            <a:r>
              <a:rPr lang="it-IT" altLang="it-IT" sz="3600" b="1" dirty="0">
                <a:solidFill>
                  <a:schemeClr val="bg1"/>
                </a:solidFill>
                <a:latin typeface="+mj-lt"/>
                <a:ea typeface="Helvetica" charset="0"/>
                <a:cs typeface="Helvetica" charset="0"/>
              </a:rPr>
              <a:t>Rosiello F (1), </a:t>
            </a:r>
            <a:r>
              <a:rPr lang="it-IT" altLang="it-IT" sz="3600" b="1" dirty="0">
                <a:solidFill>
                  <a:schemeClr val="bg1"/>
                </a:solidFill>
                <a:ea typeface="Helvetica" charset="0"/>
                <a:cs typeface="Helvetica" charset="0"/>
              </a:rPr>
              <a:t>Menga LS (2), </a:t>
            </a:r>
            <a:r>
              <a:rPr lang="it-IT" altLang="it-IT" sz="3600" b="1" dirty="0">
                <a:solidFill>
                  <a:schemeClr val="bg1"/>
                </a:solidFill>
                <a:latin typeface="+mj-lt"/>
                <a:ea typeface="Helvetica" charset="0"/>
                <a:cs typeface="Helvetica" charset="0"/>
              </a:rPr>
              <a:t>Zelinotti L (3), Montibeller M (1), </a:t>
            </a:r>
            <a:r>
              <a:rPr lang="it-IT" altLang="it-IT" sz="3600" b="1" dirty="0" err="1">
                <a:solidFill>
                  <a:schemeClr val="bg1"/>
                </a:solidFill>
                <a:latin typeface="+mj-lt"/>
                <a:ea typeface="Helvetica" charset="0"/>
                <a:cs typeface="Helvetica" charset="0"/>
              </a:rPr>
              <a:t>Kolaparambil</a:t>
            </a:r>
            <a:r>
              <a:rPr lang="it-IT" altLang="it-IT" sz="3600" b="1" dirty="0">
                <a:solidFill>
                  <a:schemeClr val="bg1"/>
                </a:solidFill>
                <a:latin typeface="+mj-lt"/>
                <a:ea typeface="Helvetica" charset="0"/>
                <a:cs typeface="Helvetica" charset="0"/>
              </a:rPr>
              <a:t> </a:t>
            </a:r>
            <a:r>
              <a:rPr lang="it-IT" altLang="it-IT" sz="3600" b="1" dirty="0" err="1">
                <a:solidFill>
                  <a:schemeClr val="bg1"/>
                </a:solidFill>
                <a:latin typeface="+mj-lt"/>
                <a:ea typeface="Helvetica" charset="0"/>
                <a:cs typeface="Helvetica" charset="0"/>
              </a:rPr>
              <a:t>Varghese</a:t>
            </a:r>
            <a:r>
              <a:rPr lang="it-IT" altLang="it-IT" sz="3600" b="1" dirty="0">
                <a:solidFill>
                  <a:schemeClr val="bg1"/>
                </a:solidFill>
                <a:latin typeface="+mj-lt"/>
                <a:ea typeface="Helvetica" charset="0"/>
                <a:cs typeface="Helvetica" charset="0"/>
              </a:rPr>
              <a:t> L J </a:t>
            </a:r>
            <a:r>
              <a:rPr lang="it-IT" altLang="it-IT" sz="3600" b="1" i="1" dirty="0">
                <a:solidFill>
                  <a:schemeClr val="bg1"/>
                </a:solidFill>
                <a:latin typeface="+mj-lt"/>
                <a:ea typeface="Helvetica" charset="0"/>
                <a:cs typeface="Helvetica" charset="0"/>
              </a:rPr>
              <a:t>(4) </a:t>
            </a:r>
          </a:p>
          <a:p>
            <a:pPr lvl="0" algn="l" defTabSz="914400" eaLnBrk="0" fontAlgn="base" hangingPunct="0">
              <a:lnSpc>
                <a:spcPct val="100000"/>
              </a:lnSpc>
              <a:spcBef>
                <a:spcPct val="0"/>
              </a:spcBef>
              <a:spcAft>
                <a:spcPct val="0"/>
              </a:spcAft>
            </a:pPr>
            <a:r>
              <a:rPr lang="it-IT" altLang="it-IT" sz="3600" b="1" i="1" dirty="0">
                <a:solidFill>
                  <a:schemeClr val="bg1"/>
                </a:solidFill>
                <a:latin typeface="+mj-lt"/>
                <a:ea typeface="Helvetica" charset="0"/>
                <a:cs typeface="Helvetica" charset="0"/>
              </a:rPr>
              <a:t>1: Dipartimento di Igiene e Sanità Pubblica, Sapienza-Università di Roma</a:t>
            </a:r>
          </a:p>
          <a:p>
            <a:pPr lvl="0" algn="l" defTabSz="914400" eaLnBrk="0" fontAlgn="base" hangingPunct="0">
              <a:lnSpc>
                <a:spcPct val="100000"/>
              </a:lnSpc>
              <a:spcBef>
                <a:spcPct val="0"/>
              </a:spcBef>
              <a:spcAft>
                <a:spcPct val="0"/>
              </a:spcAft>
            </a:pPr>
            <a:r>
              <a:rPr lang="it-IT" altLang="it-IT" sz="3600" b="1" i="1" dirty="0">
                <a:solidFill>
                  <a:schemeClr val="bg1"/>
                </a:solidFill>
                <a:latin typeface="+mj-lt"/>
                <a:ea typeface="Helvetica" charset="0"/>
                <a:cs typeface="Helvetica" charset="0"/>
              </a:rPr>
              <a:t>2: Facoltà di Medicina, Università Cattolica del Sacro Cuore</a:t>
            </a:r>
          </a:p>
          <a:p>
            <a:pPr lvl="0" algn="l" defTabSz="914400" eaLnBrk="0" fontAlgn="base" hangingPunct="0">
              <a:lnSpc>
                <a:spcPct val="100000"/>
              </a:lnSpc>
              <a:spcBef>
                <a:spcPct val="0"/>
              </a:spcBef>
              <a:spcAft>
                <a:spcPct val="0"/>
              </a:spcAft>
            </a:pPr>
            <a:r>
              <a:rPr lang="it-IT" altLang="it-IT" sz="3600" b="1" i="1" dirty="0">
                <a:solidFill>
                  <a:schemeClr val="bg1"/>
                </a:solidFill>
                <a:latin typeface="+mj-lt"/>
                <a:ea typeface="Helvetica" charset="0"/>
                <a:cs typeface="Helvetica" charset="0"/>
              </a:rPr>
              <a:t>3: CBRNe Emergency Management-Formazione e sicurezza</a:t>
            </a:r>
          </a:p>
          <a:p>
            <a:pPr lvl="0" algn="l" defTabSz="914400" eaLnBrk="0" fontAlgn="base" hangingPunct="0">
              <a:lnSpc>
                <a:spcPct val="100000"/>
              </a:lnSpc>
              <a:spcBef>
                <a:spcPct val="0"/>
              </a:spcBef>
              <a:spcAft>
                <a:spcPct val="0"/>
              </a:spcAft>
            </a:pPr>
            <a:r>
              <a:rPr lang="it-IT" altLang="it-IT" sz="3600" b="1" i="1" dirty="0">
                <a:solidFill>
                  <a:schemeClr val="bg1"/>
                </a:solidFill>
                <a:latin typeface="+mj-lt"/>
                <a:ea typeface="Helvetica" charset="0"/>
                <a:cs typeface="Helvetica" charset="0"/>
              </a:rPr>
              <a:t>4: Facoltà di Medicina, Università degli studi di Perugia</a:t>
            </a:r>
          </a:p>
        </p:txBody>
      </p:sp>
      <p:sp>
        <p:nvSpPr>
          <p:cNvPr id="20" name="Rectangle 12"/>
          <p:cNvSpPr>
            <a:spLocks noChangeArrowheads="1"/>
          </p:cNvSpPr>
          <p:nvPr/>
        </p:nvSpPr>
        <p:spPr bwMode="auto">
          <a:xfrm>
            <a:off x="0" y="39987804"/>
            <a:ext cx="302752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it-IT" altLang="it-IT" sz="3600" dirty="0">
                <a:solidFill>
                  <a:schemeClr val="bg1"/>
                </a:solidFill>
                <a:cs typeface="Arial" panose="020B0604020202020204" pitchFamily="34" charset="0"/>
              </a:rPr>
              <a:t>Francesco ROSIELLO e Luca MENGA</a:t>
            </a:r>
          </a:p>
          <a:p>
            <a:pPr lvl="0" algn="ctr" defTabSz="914400" eaLnBrk="0" fontAlgn="base" hangingPunct="0">
              <a:spcBef>
                <a:spcPct val="0"/>
              </a:spcBef>
              <a:spcAft>
                <a:spcPct val="0"/>
              </a:spcAft>
            </a:pPr>
            <a:r>
              <a:rPr lang="it-IT" altLang="it-IT" sz="3600" dirty="0">
                <a:solidFill>
                  <a:schemeClr val="bg1"/>
                </a:solidFill>
                <a:cs typeface="Arial" panose="020B0604020202020204" pitchFamily="34" charset="0"/>
              </a:rPr>
              <a:t> Sapienza Università di Roma e Università Cattolica del Sacro Cuore</a:t>
            </a:r>
          </a:p>
          <a:p>
            <a:pPr lvl="0" algn="ctr" defTabSz="914400" eaLnBrk="0" fontAlgn="base" hangingPunct="0">
              <a:spcBef>
                <a:spcPct val="0"/>
              </a:spcBef>
              <a:spcAft>
                <a:spcPct val="0"/>
              </a:spcAft>
            </a:pPr>
            <a:r>
              <a:rPr lang="it-IT" altLang="it-IT" sz="3600" dirty="0">
                <a:solidFill>
                  <a:schemeClr val="bg1"/>
                </a:solidFill>
                <a:cs typeface="Arial" panose="020B0604020202020204" pitchFamily="34" charset="0"/>
              </a:rPr>
              <a:t>338/82 86 250 francesco.rosiello@hotmail.it </a:t>
            </a:r>
          </a:p>
          <a:p>
            <a:pPr lvl="0" algn="ctr" defTabSz="914400" eaLnBrk="0" fontAlgn="base" hangingPunct="0">
              <a:spcBef>
                <a:spcPct val="0"/>
              </a:spcBef>
              <a:spcAft>
                <a:spcPct val="0"/>
              </a:spcAft>
            </a:pPr>
            <a:r>
              <a:rPr lang="it-IT" altLang="it-IT" sz="3600" dirty="0">
                <a:solidFill>
                  <a:schemeClr val="bg1"/>
                </a:solidFill>
                <a:cs typeface="Arial" panose="020B0604020202020204" pitchFamily="34" charset="0"/>
              </a:rPr>
              <a:t> www.linkedin.com/in/francescorosiello            www.researchgate.net/profile/Francesco_Rosiello/info</a:t>
            </a:r>
            <a:endParaRPr kumimoji="0" lang="it-IT" altLang="it-IT" sz="3600" u="none" strike="noStrike" cap="none" normalizeH="0" baseline="0" dirty="0">
              <a:ln>
                <a:noFill/>
              </a:ln>
              <a:solidFill>
                <a:schemeClr val="bg1"/>
              </a:solidFill>
              <a:effectLst/>
              <a:latin typeface="+mj-lt"/>
              <a:ea typeface="Helvetica" charset="0"/>
              <a:cs typeface="Helvetica" charset="0"/>
            </a:endParaRPr>
          </a:p>
        </p:txBody>
      </p:sp>
      <p:sp>
        <p:nvSpPr>
          <p:cNvPr id="2" name="Titolo 1"/>
          <p:cNvSpPr>
            <a:spLocks noGrp="1"/>
          </p:cNvSpPr>
          <p:nvPr>
            <p:ph type="ctrTitle"/>
          </p:nvPr>
        </p:nvSpPr>
        <p:spPr>
          <a:xfrm>
            <a:off x="813165" y="2203205"/>
            <a:ext cx="21229336" cy="1213351"/>
          </a:xfrm>
        </p:spPr>
        <p:txBody>
          <a:bodyPr>
            <a:noAutofit/>
          </a:bodyPr>
          <a:lstStyle/>
          <a:p>
            <a:pPr algn="l"/>
            <a:r>
              <a:rPr lang="en-US" sz="4400" b="1" i="1" u="sng" dirty="0">
                <a:solidFill>
                  <a:schemeClr val="bg1"/>
                </a:solidFill>
                <a:ea typeface="Helvetica" charset="0"/>
                <a:cs typeface="Helvetica" charset="0"/>
              </a:rPr>
              <a:t>ITALY AFTER 30 YEARS OF DENUCLEARIZATION: WHAT ARE THE EFFECTS ON THE HEALTH?</a:t>
            </a:r>
            <a:br>
              <a:rPr lang="en-US" sz="4400" b="1" i="1" u="sng" dirty="0">
                <a:solidFill>
                  <a:schemeClr val="bg1"/>
                </a:solidFill>
                <a:ea typeface="Helvetica" charset="0"/>
                <a:cs typeface="Helvetica" charset="0"/>
              </a:rPr>
            </a:br>
            <a:r>
              <a:rPr lang="en-US" sz="4400" b="1" i="1" u="sng" dirty="0">
                <a:solidFill>
                  <a:schemeClr val="bg1"/>
                </a:solidFill>
                <a:ea typeface="Helvetica" charset="0"/>
                <a:cs typeface="Helvetica" charset="0"/>
              </a:rPr>
              <a:t>A review of the literature.</a:t>
            </a:r>
            <a:endParaRPr lang="it-IT" sz="4400" b="1" i="1" u="sng" dirty="0">
              <a:solidFill>
                <a:schemeClr val="bg1"/>
              </a:solidFill>
              <a:ea typeface="Helvetica" charset="0"/>
              <a:cs typeface="Helvetica"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2501" y="512298"/>
            <a:ext cx="7855147" cy="2383776"/>
          </a:xfrm>
          <a:prstGeom prst="rect">
            <a:avLst/>
          </a:prstGeom>
        </p:spPr>
      </p:pic>
      <p:sp>
        <p:nvSpPr>
          <p:cNvPr id="4" name="CasellaDiTesto 3">
            <a:extLst>
              <a:ext uri="{FF2B5EF4-FFF2-40B4-BE49-F238E27FC236}">
                <a16:creationId xmlns:a16="http://schemas.microsoft.com/office/drawing/2014/main" id="{EFD7CBCC-048A-4F0F-A678-9C77E2206EB6}"/>
              </a:ext>
            </a:extLst>
          </p:cNvPr>
          <p:cNvSpPr txBox="1"/>
          <p:nvPr/>
        </p:nvSpPr>
        <p:spPr>
          <a:xfrm>
            <a:off x="1017102" y="8659091"/>
            <a:ext cx="18511869" cy="7094250"/>
          </a:xfrm>
          <a:prstGeom prst="rect">
            <a:avLst/>
          </a:prstGeom>
          <a:noFill/>
        </p:spPr>
        <p:txBody>
          <a:bodyPr wrap="square" rtlCol="0">
            <a:spAutoFit/>
          </a:bodyPr>
          <a:lstStyle/>
          <a:p>
            <a:r>
              <a:rPr lang="en-US" sz="3500" b="1" dirty="0"/>
              <a:t>Background: </a:t>
            </a:r>
          </a:p>
          <a:p>
            <a:r>
              <a:rPr lang="en-US" sz="3500" dirty="0"/>
              <a:t>Italy has developed its own nuclear </a:t>
            </a:r>
            <a:r>
              <a:rPr lang="en-US" sz="3500" dirty="0" err="1"/>
              <a:t>programme</a:t>
            </a:r>
            <a:r>
              <a:rPr lang="en-US" sz="3500" dirty="0"/>
              <a:t> from 1963 to 1990, raising up the most powerful Nuclear Power Plant (NPP) in the world and the second most powerful Magnox central.</a:t>
            </a:r>
          </a:p>
          <a:p>
            <a:r>
              <a:rPr lang="en-US" sz="3500" dirty="0"/>
              <a:t>The nuclear growth was interrupted with the 1987 and the 2011 referendums which phased out Italy from the nuclear development: contrary to the expectation the process of denuclearization and proper disposal of nuclear waste did not occur, and there is still a large amount of nuclear waste in the country.  </a:t>
            </a:r>
          </a:p>
          <a:p>
            <a:r>
              <a:rPr lang="en-US" sz="3500" dirty="0"/>
              <a:t>In the country there are nuclear weapons and radiological wastes </a:t>
            </a:r>
            <a:r>
              <a:rPr lang="en-US" sz="3500" dirty="0" err="1"/>
              <a:t>derivating</a:t>
            </a:r>
            <a:r>
              <a:rPr lang="en-US" sz="3500" dirty="0"/>
              <a:t> from the USA and NATO military bases, old nuclear power plants, hospitals and the five reactors still active for various research purposes. The inappropriate or inexistent waste disposal caused the arising of the maintenance costs</a:t>
            </a:r>
          </a:p>
          <a:p>
            <a:r>
              <a:rPr lang="en-US" sz="3500" dirty="0"/>
              <a:t>and the occurring of negligent accidents, therefore the whole system has been heavily criticized during </a:t>
            </a:r>
            <a:r>
              <a:rPr lang="it-IT" sz="3500" dirty="0"/>
              <a:t>the last </a:t>
            </a:r>
            <a:r>
              <a:rPr lang="it-IT" sz="3500" dirty="0" err="1"/>
              <a:t>years</a:t>
            </a:r>
            <a:r>
              <a:rPr lang="it-IT" sz="3500" dirty="0"/>
              <a:t>. </a:t>
            </a:r>
          </a:p>
        </p:txBody>
      </p:sp>
      <p:sp>
        <p:nvSpPr>
          <p:cNvPr id="7" name="CasellaDiTesto 6">
            <a:extLst>
              <a:ext uri="{FF2B5EF4-FFF2-40B4-BE49-F238E27FC236}">
                <a16:creationId xmlns:a16="http://schemas.microsoft.com/office/drawing/2014/main" id="{A727D7EC-7C1E-4C3A-A0C7-193322DDFC54}"/>
              </a:ext>
            </a:extLst>
          </p:cNvPr>
          <p:cNvSpPr txBox="1"/>
          <p:nvPr/>
        </p:nvSpPr>
        <p:spPr>
          <a:xfrm>
            <a:off x="12317715" y="18711556"/>
            <a:ext cx="16923046" cy="3862596"/>
          </a:xfrm>
          <a:prstGeom prst="rect">
            <a:avLst/>
          </a:prstGeom>
          <a:noFill/>
        </p:spPr>
        <p:txBody>
          <a:bodyPr wrap="square" rtlCol="0">
            <a:spAutoFit/>
          </a:bodyPr>
          <a:lstStyle/>
          <a:p>
            <a:r>
              <a:rPr lang="en-US" sz="3500" b="1" dirty="0"/>
              <a:t>Methods: </a:t>
            </a:r>
          </a:p>
          <a:p>
            <a:r>
              <a:rPr lang="en-US" sz="3500" dirty="0"/>
              <a:t>We reviewed the articles we found in the literature, the public health data, and the journalistic investigations from a medical, biological and veterinary point of view, to analyze the Italian nuclear situation. Moreover, to enrich the study, we compared the Italian studies with foreign ones. </a:t>
            </a:r>
          </a:p>
          <a:p>
            <a:r>
              <a:rPr lang="en-US" sz="3500" dirty="0"/>
              <a:t>Since in Italy very high levels of radioactivity never occurred, we also considered the literature regarding Chernobyl and Fukushima as a “worst case scenario”.</a:t>
            </a:r>
            <a:endParaRPr lang="it-IT" dirty="0"/>
          </a:p>
        </p:txBody>
      </p:sp>
      <p:sp>
        <p:nvSpPr>
          <p:cNvPr id="9" name="CasellaDiTesto 8">
            <a:extLst>
              <a:ext uri="{FF2B5EF4-FFF2-40B4-BE49-F238E27FC236}">
                <a16:creationId xmlns:a16="http://schemas.microsoft.com/office/drawing/2014/main" id="{84E8BB0F-16E8-449A-ACF0-47816E45861F}"/>
              </a:ext>
            </a:extLst>
          </p:cNvPr>
          <p:cNvSpPr txBox="1"/>
          <p:nvPr/>
        </p:nvSpPr>
        <p:spPr>
          <a:xfrm>
            <a:off x="12317715" y="25944734"/>
            <a:ext cx="15185572" cy="3231654"/>
          </a:xfrm>
          <a:prstGeom prst="rect">
            <a:avLst/>
          </a:prstGeom>
          <a:noFill/>
        </p:spPr>
        <p:txBody>
          <a:bodyPr wrap="square" rtlCol="0">
            <a:spAutoFit/>
          </a:bodyPr>
          <a:lstStyle/>
          <a:p>
            <a:r>
              <a:rPr lang="en-US" sz="3400" b="1" dirty="0"/>
              <a:t>Findings: </a:t>
            </a:r>
          </a:p>
          <a:p>
            <a:r>
              <a:rPr lang="en-US" sz="3400" dirty="0"/>
              <a:t>We found clusters of genetic abnormalities around specific sites associated with NPPs and an increased rate of cancer, that might also be explained by the presence of different chemicals or environmental pollutants, but only few evidences have been found. </a:t>
            </a:r>
            <a:r>
              <a:rPr lang="en-US" sz="3400" i="1" dirty="0"/>
              <a:t>Given our current knowledge, we cannot exclude the possibility that living in proximity to NPPs can cause a moderate risk of cancer</a:t>
            </a:r>
            <a:r>
              <a:rPr lang="en-US" sz="3400" b="1" i="1" dirty="0"/>
              <a:t>. </a:t>
            </a:r>
          </a:p>
        </p:txBody>
      </p:sp>
      <p:sp>
        <p:nvSpPr>
          <p:cNvPr id="10" name="CasellaDiTesto 9">
            <a:extLst>
              <a:ext uri="{FF2B5EF4-FFF2-40B4-BE49-F238E27FC236}">
                <a16:creationId xmlns:a16="http://schemas.microsoft.com/office/drawing/2014/main" id="{0B99DDB5-097B-40AF-8C50-EE7A68127B38}"/>
              </a:ext>
            </a:extLst>
          </p:cNvPr>
          <p:cNvSpPr txBox="1"/>
          <p:nvPr/>
        </p:nvSpPr>
        <p:spPr>
          <a:xfrm>
            <a:off x="1268636" y="33226121"/>
            <a:ext cx="27077764" cy="1661993"/>
          </a:xfrm>
          <a:prstGeom prst="rect">
            <a:avLst/>
          </a:prstGeom>
          <a:noFill/>
        </p:spPr>
        <p:txBody>
          <a:bodyPr wrap="square" rtlCol="0">
            <a:spAutoFit/>
          </a:bodyPr>
          <a:lstStyle/>
          <a:p>
            <a:r>
              <a:rPr lang="en-US" sz="3400" b="1" dirty="0"/>
              <a:t>Conclusion: </a:t>
            </a:r>
          </a:p>
          <a:p>
            <a:r>
              <a:rPr lang="en-US" sz="3400" dirty="0"/>
              <a:t>We conclude that the risk of cancer caused by NPPs should be better monitored and that larger international studies are needed to assess whether there are any elements of increased genetic abnormalities and pathologies in the surroundings of NPPs.</a:t>
            </a:r>
          </a:p>
        </p:txBody>
      </p:sp>
      <p:sp>
        <p:nvSpPr>
          <p:cNvPr id="11" name="CasellaDiTesto 10">
            <a:extLst>
              <a:ext uri="{FF2B5EF4-FFF2-40B4-BE49-F238E27FC236}">
                <a16:creationId xmlns:a16="http://schemas.microsoft.com/office/drawing/2014/main" id="{AC986598-8517-4D00-9816-EBCB06F1F94E}"/>
              </a:ext>
            </a:extLst>
          </p:cNvPr>
          <p:cNvSpPr txBox="1"/>
          <p:nvPr/>
        </p:nvSpPr>
        <p:spPr>
          <a:xfrm>
            <a:off x="7812307" y="38937847"/>
            <a:ext cx="22462905" cy="615553"/>
          </a:xfrm>
          <a:prstGeom prst="rect">
            <a:avLst/>
          </a:prstGeom>
          <a:noFill/>
        </p:spPr>
        <p:txBody>
          <a:bodyPr wrap="square" rtlCol="0">
            <a:spAutoFit/>
          </a:bodyPr>
          <a:lstStyle/>
          <a:p>
            <a:r>
              <a:rPr lang="en-US" sz="3400" b="1" dirty="0">
                <a:solidFill>
                  <a:srgbClr val="FFFF00"/>
                </a:solidFill>
                <a:highlight>
                  <a:srgbClr val="101E42"/>
                </a:highlight>
              </a:rPr>
              <a:t>Keywords: Italian Nuclear, healthcare, review, nuclear power plant, cancer </a:t>
            </a:r>
            <a:endParaRPr lang="it-IT" sz="3400" dirty="0">
              <a:solidFill>
                <a:srgbClr val="FFFF00"/>
              </a:solidFill>
              <a:highlight>
                <a:srgbClr val="101E42"/>
              </a:highlight>
            </a:endParaRPr>
          </a:p>
        </p:txBody>
      </p:sp>
      <p:pic>
        <p:nvPicPr>
          <p:cNvPr id="15" name="Immagine 14">
            <a:extLst>
              <a:ext uri="{FF2B5EF4-FFF2-40B4-BE49-F238E27FC236}">
                <a16:creationId xmlns:a16="http://schemas.microsoft.com/office/drawing/2014/main" id="{FF047A81-2224-4A3A-82DE-7C57C6944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040" y="39883097"/>
            <a:ext cx="2520000" cy="2520000"/>
          </a:xfrm>
          <a:prstGeom prst="rect">
            <a:avLst/>
          </a:prstGeom>
        </p:spPr>
      </p:pic>
      <p:pic>
        <p:nvPicPr>
          <p:cNvPr id="13" name="Immagine 12" descr="Immagine che contiene testo, mappa&#10;&#10;Descrizione generata con affidabilità molto elevata">
            <a:extLst>
              <a:ext uri="{FF2B5EF4-FFF2-40B4-BE49-F238E27FC236}">
                <a16:creationId xmlns:a16="http://schemas.microsoft.com/office/drawing/2014/main" id="{0E3C4B16-E15D-4678-B6A7-4067B303C147}"/>
              </a:ext>
            </a:extLst>
          </p:cNvPr>
          <p:cNvPicPr>
            <a:picLocks noChangeAspect="1"/>
          </p:cNvPicPr>
          <p:nvPr/>
        </p:nvPicPr>
        <p:blipFill rotWithShape="1">
          <a:blip r:embed="rId5">
            <a:extLst>
              <a:ext uri="{28A0092B-C50C-407E-A947-70E740481C1C}">
                <a14:useLocalDpi xmlns:a14="http://schemas.microsoft.com/office/drawing/2010/main" val="0"/>
              </a:ext>
            </a:extLst>
          </a:blip>
          <a:srcRect t="16416"/>
          <a:stretch/>
        </p:blipFill>
        <p:spPr>
          <a:xfrm>
            <a:off x="20419834" y="8964542"/>
            <a:ext cx="7650000" cy="8833718"/>
          </a:xfrm>
          <a:prstGeom prst="rect">
            <a:avLst/>
          </a:prstGeom>
        </p:spPr>
      </p:pic>
      <p:pic>
        <p:nvPicPr>
          <p:cNvPr id="17" name="Immagine 16" descr="Immagine che contiene testo&#10;&#10;Descrizione generata con affidabilità molto elevata">
            <a:extLst>
              <a:ext uri="{FF2B5EF4-FFF2-40B4-BE49-F238E27FC236}">
                <a16:creationId xmlns:a16="http://schemas.microsoft.com/office/drawing/2014/main" id="{6AA0AD7A-AD4E-4524-B249-3E4F06FDA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02" y="25609454"/>
            <a:ext cx="10610850" cy="5429250"/>
          </a:xfrm>
          <a:prstGeom prst="rect">
            <a:avLst/>
          </a:prstGeom>
        </p:spPr>
      </p:pic>
      <p:pic>
        <p:nvPicPr>
          <p:cNvPr id="21" name="Immagine 20">
            <a:extLst>
              <a:ext uri="{FF2B5EF4-FFF2-40B4-BE49-F238E27FC236}">
                <a16:creationId xmlns:a16="http://schemas.microsoft.com/office/drawing/2014/main" id="{A2B4849D-D641-4796-82E0-BA129B191E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423" y="16532965"/>
            <a:ext cx="9144485" cy="7992535"/>
          </a:xfrm>
          <a:prstGeom prst="rect">
            <a:avLst/>
          </a:prstGeom>
        </p:spPr>
      </p:pic>
      <p:pic>
        <p:nvPicPr>
          <p:cNvPr id="16" name="Immagine 15">
            <a:extLst>
              <a:ext uri="{FF2B5EF4-FFF2-40B4-BE49-F238E27FC236}">
                <a16:creationId xmlns:a16="http://schemas.microsoft.com/office/drawing/2014/main" id="{2D692A1A-1FB3-4878-9EE1-E3F3B6F29B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14201" y="39990725"/>
            <a:ext cx="2551132" cy="2551132"/>
          </a:xfrm>
          <a:prstGeom prst="rect">
            <a:avLst/>
          </a:prstGeom>
        </p:spPr>
      </p:pic>
    </p:spTree>
    <p:extLst>
      <p:ext uri="{BB962C8B-B14F-4D97-AF65-F5344CB8AC3E}">
        <p14:creationId xmlns:p14="http://schemas.microsoft.com/office/powerpoint/2010/main" val="106582989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506</Words>
  <Application>Microsoft Office PowerPoint</Application>
  <PresentationFormat>Personalizzato</PresentationFormat>
  <Paragraphs>24</Paragraphs>
  <Slides>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Calibri Light</vt:lpstr>
      <vt:lpstr>Tema di Office</vt:lpstr>
      <vt:lpstr>ITALY AFTER 30 YEARS OF DENUCLEARIZATION: WHAT ARE THE EFFECTS ON THE HEALTH? A review of the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Veronica Arganese</dc:creator>
  <cp:lastModifiedBy>francesco rosiello</cp:lastModifiedBy>
  <cp:revision>43</cp:revision>
  <dcterms:created xsi:type="dcterms:W3CDTF">2017-04-21T08:23:45Z</dcterms:created>
  <dcterms:modified xsi:type="dcterms:W3CDTF">2018-12-30T17:07:20Z</dcterms:modified>
</cp:coreProperties>
</file>