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5934"/>
  </p:normalViewPr>
  <p:slideViewPr>
    <p:cSldViewPr snapToGrid="0" snapToObjects="1">
      <p:cViewPr varScale="1">
        <p:scale>
          <a:sx n="87" d="100"/>
          <a:sy n="87" d="100"/>
        </p:scale>
        <p:origin x="13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5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9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3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6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CE39-7ACA-EC4F-A596-70382D9AA82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9B38-37AE-7249-A152-A5B37FB2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6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oncomx.org/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data.oncomx.org/covid19" TargetMode="External"/><Relationship Id="rId5" Type="http://schemas.openxmlformats.org/officeDocument/2006/relationships/hyperlink" Target="mailto:nikigogate@gwu.edu" TargetMode="External"/><Relationship Id="rId4" Type="http://schemas.openxmlformats.org/officeDocument/2006/relationships/hyperlink" Target="mailto:mazumder@gwu.edu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hyperlink" Target="https://data.oncomx.org/covid1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hyperlink" Target="https://data.oncomx.org/covid1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8115176-AEC9-4FF7-8DF7-318ECB832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94A687-1FC0-AF45-B33B-624FB1DD0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00" r="-1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 useBgFill="1">
        <p:nvSpPr>
          <p:cNvPr id="27" name="Freeform: Shape 24">
            <a:extLst>
              <a:ext uri="{FF2B5EF4-FFF2-40B4-BE49-F238E27FC236}">
                <a16:creationId xmlns:a16="http://schemas.microsoft.com/office/drawing/2014/main" id="{7BC5096B-3782-42A4-8A8B-866FA29BC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5" y="0"/>
            <a:ext cx="3598163" cy="6858000"/>
          </a:xfrm>
          <a:custGeom>
            <a:avLst/>
            <a:gdLst>
              <a:gd name="connsiteX0" fmla="*/ 0 w 4196431"/>
              <a:gd name="connsiteY0" fmla="*/ 0 h 6858000"/>
              <a:gd name="connsiteX1" fmla="*/ 4196431 w 4196431"/>
              <a:gd name="connsiteY1" fmla="*/ 0 h 6858000"/>
              <a:gd name="connsiteX2" fmla="*/ 4074168 w 4196431"/>
              <a:gd name="connsiteY2" fmla="*/ 2252778 h 6858000"/>
              <a:gd name="connsiteX3" fmla="*/ 3294627 w 4196431"/>
              <a:gd name="connsiteY3" fmla="*/ 5843425 h 6858000"/>
              <a:gd name="connsiteX4" fmla="*/ 3216094 w 4196431"/>
              <a:gd name="connsiteY4" fmla="*/ 5282005 h 6858000"/>
              <a:gd name="connsiteX5" fmla="*/ 3001017 w 4196431"/>
              <a:gd name="connsiteY5" fmla="*/ 6619370 h 6858000"/>
              <a:gd name="connsiteX6" fmla="*/ 2977814 w 4196431"/>
              <a:gd name="connsiteY6" fmla="*/ 6541268 h 6858000"/>
              <a:gd name="connsiteX7" fmla="*/ 2875630 w 4196431"/>
              <a:gd name="connsiteY7" fmla="*/ 6683272 h 6858000"/>
              <a:gd name="connsiteX8" fmla="*/ 2793380 w 4196431"/>
              <a:gd name="connsiteY8" fmla="*/ 6809553 h 6858000"/>
              <a:gd name="connsiteX9" fmla="*/ 2778938 w 4196431"/>
              <a:gd name="connsiteY9" fmla="*/ 6858000 h 6858000"/>
              <a:gd name="connsiteX10" fmla="*/ 2478009 w 4196431"/>
              <a:gd name="connsiteY10" fmla="*/ 6858000 h 6858000"/>
              <a:gd name="connsiteX11" fmla="*/ 2477464 w 4196431"/>
              <a:gd name="connsiteY11" fmla="*/ 6849211 h 6858000"/>
              <a:gd name="connsiteX12" fmla="*/ 2457972 w 4196431"/>
              <a:gd name="connsiteY12" fmla="*/ 6528590 h 6858000"/>
              <a:gd name="connsiteX13" fmla="*/ 2353092 w 4196431"/>
              <a:gd name="connsiteY13" fmla="*/ 6842319 h 6858000"/>
              <a:gd name="connsiteX14" fmla="*/ 2346619 w 4196431"/>
              <a:gd name="connsiteY14" fmla="*/ 6858000 h 6858000"/>
              <a:gd name="connsiteX15" fmla="*/ 1797809 w 4196431"/>
              <a:gd name="connsiteY15" fmla="*/ 6858000 h 6858000"/>
              <a:gd name="connsiteX16" fmla="*/ 1779535 w 4196431"/>
              <a:gd name="connsiteY16" fmla="*/ 6824799 h 6858000"/>
              <a:gd name="connsiteX17" fmla="*/ 1707437 w 4196431"/>
              <a:gd name="connsiteY17" fmla="*/ 6571191 h 6858000"/>
              <a:gd name="connsiteX18" fmla="*/ 1555277 w 4196431"/>
              <a:gd name="connsiteY18" fmla="*/ 6749709 h 6858000"/>
              <a:gd name="connsiteX19" fmla="*/ 1534407 w 4196431"/>
              <a:gd name="connsiteY19" fmla="*/ 6858000 h 6858000"/>
              <a:gd name="connsiteX20" fmla="*/ 1251061 w 4196431"/>
              <a:gd name="connsiteY20" fmla="*/ 6858000 h 6858000"/>
              <a:gd name="connsiteX21" fmla="*/ 1242905 w 4196431"/>
              <a:gd name="connsiteY21" fmla="*/ 6828991 h 6858000"/>
              <a:gd name="connsiteX22" fmla="*/ 1190272 w 4196431"/>
              <a:gd name="connsiteY22" fmla="*/ 6796367 h 6858000"/>
              <a:gd name="connsiteX23" fmla="*/ 1098878 w 4196431"/>
              <a:gd name="connsiteY23" fmla="*/ 6842732 h 6858000"/>
              <a:gd name="connsiteX24" fmla="*/ 1093868 w 4196431"/>
              <a:gd name="connsiteY24" fmla="*/ 6858000 h 6858000"/>
              <a:gd name="connsiteX25" fmla="*/ 0 w 4196431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6431" h="6858000">
                <a:moveTo>
                  <a:pt x="0" y="0"/>
                </a:moveTo>
                <a:lnTo>
                  <a:pt x="4196431" y="0"/>
                </a:lnTo>
                <a:cubicBezTo>
                  <a:pt x="4163410" y="1021915"/>
                  <a:pt x="4120573" y="1975363"/>
                  <a:pt x="4074168" y="2252778"/>
                </a:cubicBezTo>
                <a:cubicBezTo>
                  <a:pt x="3487393" y="5765830"/>
                  <a:pt x="3294627" y="5843425"/>
                  <a:pt x="3294627" y="5843425"/>
                </a:cubicBezTo>
                <a:cubicBezTo>
                  <a:pt x="3294627" y="5843425"/>
                  <a:pt x="3260714" y="5467624"/>
                  <a:pt x="3216094" y="5282005"/>
                </a:cubicBezTo>
                <a:cubicBezTo>
                  <a:pt x="3207169" y="5543191"/>
                  <a:pt x="3031807" y="6578291"/>
                  <a:pt x="3001017" y="6619370"/>
                </a:cubicBezTo>
                <a:cubicBezTo>
                  <a:pt x="2993432" y="6595026"/>
                  <a:pt x="2985399" y="6567641"/>
                  <a:pt x="2977814" y="6541268"/>
                </a:cubicBezTo>
                <a:cubicBezTo>
                  <a:pt x="2952379" y="6592998"/>
                  <a:pt x="2920252" y="6641178"/>
                  <a:pt x="2875630" y="6683272"/>
                </a:cubicBezTo>
                <a:cubicBezTo>
                  <a:pt x="2837255" y="6719534"/>
                  <a:pt x="2811459" y="6762420"/>
                  <a:pt x="2793380" y="6809553"/>
                </a:cubicBezTo>
                <a:lnTo>
                  <a:pt x="2778938" y="6858000"/>
                </a:lnTo>
                <a:lnTo>
                  <a:pt x="2478009" y="6858000"/>
                </a:lnTo>
                <a:lnTo>
                  <a:pt x="2477464" y="6849211"/>
                </a:lnTo>
                <a:cubicBezTo>
                  <a:pt x="2474622" y="6741570"/>
                  <a:pt x="2479223" y="6629767"/>
                  <a:pt x="2457972" y="6528590"/>
                </a:cubicBezTo>
                <a:cubicBezTo>
                  <a:pt x="2419319" y="6660101"/>
                  <a:pt x="2384556" y="6761891"/>
                  <a:pt x="2353092" y="6842319"/>
                </a:cubicBezTo>
                <a:lnTo>
                  <a:pt x="2346619" y="6858000"/>
                </a:lnTo>
                <a:lnTo>
                  <a:pt x="1797809" y="6858000"/>
                </a:lnTo>
                <a:lnTo>
                  <a:pt x="1779535" y="6824799"/>
                </a:lnTo>
                <a:cubicBezTo>
                  <a:pt x="1741321" y="6743115"/>
                  <a:pt x="1720489" y="6658294"/>
                  <a:pt x="1707437" y="6571191"/>
                </a:cubicBezTo>
                <a:cubicBezTo>
                  <a:pt x="1669955" y="6502217"/>
                  <a:pt x="1616855" y="6820203"/>
                  <a:pt x="1555277" y="6749709"/>
                </a:cubicBezTo>
                <a:lnTo>
                  <a:pt x="1534407" y="6858000"/>
                </a:lnTo>
                <a:lnTo>
                  <a:pt x="1251061" y="6858000"/>
                </a:lnTo>
                <a:lnTo>
                  <a:pt x="1242905" y="6828991"/>
                </a:lnTo>
                <a:cubicBezTo>
                  <a:pt x="1232189" y="6812342"/>
                  <a:pt x="1215595" y="6800551"/>
                  <a:pt x="1190272" y="6796367"/>
                </a:cubicBezTo>
                <a:cubicBezTo>
                  <a:pt x="1141077" y="6789900"/>
                  <a:pt x="1114094" y="6810464"/>
                  <a:pt x="1098878" y="6842732"/>
                </a:cubicBezTo>
                <a:lnTo>
                  <a:pt x="10938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E17A77-1C23-FC40-8CB6-14158AC8453B}"/>
              </a:ext>
            </a:extLst>
          </p:cNvPr>
          <p:cNvSpPr/>
          <p:nvPr/>
        </p:nvSpPr>
        <p:spPr>
          <a:xfrm>
            <a:off x="112572" y="234034"/>
            <a:ext cx="2915694" cy="3330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COVID-19 Biomarkers in Research and Associations with Comorbidities</a:t>
            </a:r>
            <a:endParaRPr 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 descr="The George Washington University Primary Logo">
            <a:extLst>
              <a:ext uri="{FF2B5EF4-FFF2-40B4-BE49-F238E27FC236}">
                <a16:creationId xmlns:a16="http://schemas.microsoft.com/office/drawing/2014/main" id="{89616C16-7CF7-469B-B1FB-14FD59CB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8" y="5135021"/>
            <a:ext cx="805378" cy="6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7DD53F-A953-4B8E-87BA-4A3DCCA97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40" y="5931536"/>
            <a:ext cx="938954" cy="431637"/>
          </a:xfrm>
          <a:prstGeom prst="rect">
            <a:avLst/>
          </a:prstGeom>
        </p:spPr>
      </p:pic>
      <p:pic>
        <p:nvPicPr>
          <p:cNvPr id="5" name="Picture 2" descr="C:\Users\amandab2140\Downloads\ONCOMX-ORIG-FINAL-OL_transparent.png">
            <a:extLst>
              <a:ext uri="{FF2B5EF4-FFF2-40B4-BE49-F238E27FC236}">
                <a16:creationId xmlns:a16="http://schemas.microsoft.com/office/drawing/2014/main" id="{A6640BA4-CED3-415F-A3EB-6855C9D7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8" y="6411733"/>
            <a:ext cx="1103842" cy="1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F325D-D90A-440F-B3A9-F695C1738F66}"/>
              </a:ext>
            </a:extLst>
          </p:cNvPr>
          <p:cNvSpPr txBox="1"/>
          <p:nvPr/>
        </p:nvSpPr>
        <p:spPr>
          <a:xfrm>
            <a:off x="147740" y="3712688"/>
            <a:ext cx="2221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Nikhita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Gogate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Amanda Bell, Daniel Lyman, Edmund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Cauley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Ashia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Joseph, Robel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Kahsay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Raja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Mazumder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A752A5B-ED53-4A94-B3DF-E2B71BD8E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13"/>
    </mc:Choice>
    <mc:Fallback>
      <p:transition spd="slow" advTm="17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B08F28-2653-4646-BAE3-8751548488C5}"/>
              </a:ext>
            </a:extLst>
          </p:cNvPr>
          <p:cNvCxnSpPr/>
          <p:nvPr/>
        </p:nvCxnSpPr>
        <p:spPr>
          <a:xfrm flipV="1">
            <a:off x="131027" y="846095"/>
            <a:ext cx="888194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C508C43-CA60-8C4F-A324-C63F57339C5E}"/>
              </a:ext>
            </a:extLst>
          </p:cNvPr>
          <p:cNvSpPr txBox="1">
            <a:spLocks/>
          </p:cNvSpPr>
          <p:nvPr/>
        </p:nvSpPr>
        <p:spPr>
          <a:xfrm>
            <a:off x="45302" y="108185"/>
            <a:ext cx="8881945" cy="1028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AA4BF6-C514-E44B-A8CF-70A8684558B6}"/>
              </a:ext>
            </a:extLst>
          </p:cNvPr>
          <p:cNvSpPr txBox="1">
            <a:spLocks/>
          </p:cNvSpPr>
          <p:nvPr/>
        </p:nvSpPr>
        <p:spPr>
          <a:xfrm>
            <a:off x="685800" y="3785199"/>
            <a:ext cx="7315200" cy="1905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Raja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Mazumder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mazumder@gwu.edu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Nikhita Gogate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nikigogate@gwu.edu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6A547-7BD7-DC42-A54C-F4BE353E610F}"/>
              </a:ext>
            </a:extLst>
          </p:cNvPr>
          <p:cNvSpPr/>
          <p:nvPr/>
        </p:nvSpPr>
        <p:spPr>
          <a:xfrm>
            <a:off x="685800" y="1290241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looking for 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biomarker data – please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let us know if you have data and would like to collaborate!</a:t>
            </a:r>
          </a:p>
          <a:p>
            <a:pPr algn="ctr"/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Follow more details at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https://data.oncomx.org/covid19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https://www.oncomx.org/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760980-4440-6749-A615-E0C0E370B03B}"/>
              </a:ext>
            </a:extLst>
          </p:cNvPr>
          <p:cNvGrpSpPr/>
          <p:nvPr/>
        </p:nvGrpSpPr>
        <p:grpSpPr>
          <a:xfrm>
            <a:off x="3390999" y="5547203"/>
            <a:ext cx="1904803" cy="290625"/>
            <a:chOff x="3276600" y="6311899"/>
            <a:chExt cx="2133403" cy="377659"/>
          </a:xfrm>
        </p:grpSpPr>
        <p:pic>
          <p:nvPicPr>
            <p:cNvPr id="8" name="Picture 4" descr="Twitter Logo new">
              <a:extLst>
                <a:ext uri="{FF2B5EF4-FFF2-40B4-BE49-F238E27FC236}">
                  <a16:creationId xmlns:a16="http://schemas.microsoft.com/office/drawing/2014/main" id="{B4BD85ED-BB34-5045-8715-9A05E4A36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6311899"/>
              <a:ext cx="457200" cy="371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E8EEA2-7FFD-1D48-83A5-AF2CA5624338}"/>
                </a:ext>
              </a:extLst>
            </p:cNvPr>
            <p:cNvSpPr/>
            <p:nvPr/>
          </p:nvSpPr>
          <p:spPr>
            <a:xfrm>
              <a:off x="3657600" y="6320226"/>
              <a:ext cx="1752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OncoMX_KB</a:t>
              </a:r>
              <a:endParaRPr lang="en-US" dirty="0"/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E2070C0-B0C2-4EFD-922D-305BAA72C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82"/>
    </mc:Choice>
    <mc:Fallback>
      <p:transition spd="slow" advTm="20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52F510-8771-3B4C-B2DC-CE65FFA0E1D7}"/>
              </a:ext>
            </a:extLst>
          </p:cNvPr>
          <p:cNvCxnSpPr/>
          <p:nvPr/>
        </p:nvCxnSpPr>
        <p:spPr>
          <a:xfrm flipV="1">
            <a:off x="131027" y="846095"/>
            <a:ext cx="888194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FAC4616-FF73-5544-B684-16BEBD95791B}"/>
              </a:ext>
            </a:extLst>
          </p:cNvPr>
          <p:cNvSpPr txBox="1"/>
          <p:nvPr/>
        </p:nvSpPr>
        <p:spPr>
          <a:xfrm>
            <a:off x="131027" y="184654"/>
            <a:ext cx="732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COVID-19: A Global Pandemic 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B2F86F5-BE5E-434C-B496-33B196C08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54" y="1038993"/>
            <a:ext cx="7328093" cy="517277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2EF162-B2C4-4800-AD3E-D9FB3C757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4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30"/>
    </mc:Choice>
    <mc:Fallback>
      <p:transition spd="slow" advTm="39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E6F26B3-0300-174A-B56B-E1AEDD58CF76}"/>
              </a:ext>
            </a:extLst>
          </p:cNvPr>
          <p:cNvCxnSpPr/>
          <p:nvPr/>
        </p:nvCxnSpPr>
        <p:spPr>
          <a:xfrm flipV="1">
            <a:off x="131027" y="846095"/>
            <a:ext cx="888194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B2B6C2-A1DE-524D-95FB-E4B4681E1A94}"/>
              </a:ext>
            </a:extLst>
          </p:cNvPr>
          <p:cNvSpPr txBox="1"/>
          <p:nvPr/>
        </p:nvSpPr>
        <p:spPr>
          <a:xfrm>
            <a:off x="131027" y="244217"/>
            <a:ext cx="888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BEST (Biomarkers,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and other Tools)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28D14-891E-EB4D-86C9-F2B3759799A5}"/>
              </a:ext>
            </a:extLst>
          </p:cNvPr>
          <p:cNvSpPr txBox="1"/>
          <p:nvPr/>
        </p:nvSpPr>
        <p:spPr>
          <a:xfrm>
            <a:off x="131027" y="995442"/>
            <a:ext cx="888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Biomarker is a characteristic that is measured as an indicator of normal biological processes, pathogenic processes, or responses to an exposure or intervention, including therapeutic interventions. -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FDA-NIH Biomarker Working Group (FNBWG)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AAAA51E6-20CE-B948-933D-CF27D3D3E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4" y="2255105"/>
            <a:ext cx="7289452" cy="408651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916274B-A321-4B56-AC1A-F1AB091FF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6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35"/>
    </mc:Choice>
    <mc:Fallback>
      <p:transition spd="slow" advTm="47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A9AB3C-0953-C242-9D7A-11DED11F01A7}"/>
              </a:ext>
            </a:extLst>
          </p:cNvPr>
          <p:cNvCxnSpPr/>
          <p:nvPr/>
        </p:nvCxnSpPr>
        <p:spPr>
          <a:xfrm flipV="1">
            <a:off x="131027" y="846095"/>
            <a:ext cx="888194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022AD9-DDCF-5A41-8148-3A9E3D11A9AB}"/>
              </a:ext>
            </a:extLst>
          </p:cNvPr>
          <p:cNvSpPr txBox="1"/>
          <p:nvPr/>
        </p:nvSpPr>
        <p:spPr>
          <a:xfrm>
            <a:off x="119532" y="169544"/>
            <a:ext cx="732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 Biomarker Resource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9E0B9-03B4-4A41-9008-3AD6E59FFDB6}"/>
              </a:ext>
            </a:extLst>
          </p:cNvPr>
          <p:cNvSpPr txBox="1"/>
          <p:nvPr/>
        </p:nvSpPr>
        <p:spPr>
          <a:xfrm>
            <a:off x="1237307" y="947218"/>
            <a:ext cx="7683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Enrollment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6-week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Crowdsourced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 volunteers organized as curators and reviewers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35DC6-12C9-7649-9DA0-ABFB418E554E}"/>
              </a:ext>
            </a:extLst>
          </p:cNvPr>
          <p:cNvSpPr txBox="1"/>
          <p:nvPr/>
        </p:nvSpPr>
        <p:spPr>
          <a:xfrm>
            <a:off x="1237307" y="2115139"/>
            <a:ext cx="7683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Google scholar search “COVID-19 biomarkers”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over 13,000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Volunteers would read articles and fill in a structured data file for submission every week.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4B237-0E1F-9F4D-AA64-007611F76339}"/>
              </a:ext>
            </a:extLst>
          </p:cNvPr>
          <p:cNvSpPr txBox="1"/>
          <p:nvPr/>
        </p:nvSpPr>
        <p:spPr>
          <a:xfrm>
            <a:off x="1237307" y="3337381"/>
            <a:ext cx="7683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Compilation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of ontologies to harmonize data – Protein Ontology, Disease Ontology,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NCIt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terms, PubChem ID,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UniProtKB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canonical accessions – ability to add terms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BEST Biomarker classification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E1AAD3-A00B-C844-9537-99414D9C4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11" y="1080457"/>
            <a:ext cx="745104" cy="74510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0265870-99EC-9548-A625-6C241D8CC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32" y="2161915"/>
            <a:ext cx="983666" cy="983666"/>
          </a:xfrm>
          <a:prstGeom prst="rect">
            <a:avLst/>
          </a:prstGeom>
        </p:spPr>
      </p:pic>
      <p:pic>
        <p:nvPicPr>
          <p:cNvPr id="10" name="Picture 9" descr="A close up of a clock&#10;&#10;Description automatically generated">
            <a:extLst>
              <a:ext uri="{FF2B5EF4-FFF2-40B4-BE49-F238E27FC236}">
                <a16:creationId xmlns:a16="http://schemas.microsoft.com/office/drawing/2014/main" id="{277771E4-C619-B84F-85F7-225CD1EAE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84" y="3406172"/>
            <a:ext cx="970414" cy="97041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EB06D54-3EC9-3548-8A16-D45408C23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66" y="4729633"/>
            <a:ext cx="882433" cy="8824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5E5FF-19F0-EA4D-B730-54AF6DB7BDAC}"/>
              </a:ext>
            </a:extLst>
          </p:cNvPr>
          <p:cNvSpPr txBox="1"/>
          <p:nvPr/>
        </p:nvSpPr>
        <p:spPr>
          <a:xfrm>
            <a:off x="1232910" y="4707914"/>
            <a:ext cx="7683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Assessment for completeness and adherence to the rubric of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Assessment for format  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130AF0-8EFE-3544-94E8-252C488D6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11" y="5732120"/>
            <a:ext cx="808955" cy="8089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7D8A85-9FFC-EF4B-A9DE-D1E780337E7E}"/>
              </a:ext>
            </a:extLst>
          </p:cNvPr>
          <p:cNvSpPr txBox="1"/>
          <p:nvPr/>
        </p:nvSpPr>
        <p:spPr>
          <a:xfrm>
            <a:off x="1237309" y="5801448"/>
            <a:ext cx="768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Frontend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on Beta website 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https://data.oncomx.org/covid19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D7DB9AD-F747-4656-802D-A01AB59A9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02"/>
    </mc:Choice>
    <mc:Fallback>
      <p:transition spd="slow" advTm="65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4CA395-D6A2-314F-8086-7AA13534B6D1}"/>
              </a:ext>
            </a:extLst>
          </p:cNvPr>
          <p:cNvCxnSpPr/>
          <p:nvPr/>
        </p:nvCxnSpPr>
        <p:spPr>
          <a:xfrm flipV="1">
            <a:off x="131027" y="846095"/>
            <a:ext cx="888194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3533E5-4B92-0145-8CE6-BAF02481AC66}"/>
              </a:ext>
            </a:extLst>
          </p:cNvPr>
          <p:cNvSpPr txBox="1"/>
          <p:nvPr/>
        </p:nvSpPr>
        <p:spPr>
          <a:xfrm>
            <a:off x="119532" y="169544"/>
            <a:ext cx="732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Disease Biomarker Data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45824-7245-574B-BAC6-1BB1D1BC1CCC}"/>
              </a:ext>
            </a:extLst>
          </p:cNvPr>
          <p:cNvSpPr/>
          <p:nvPr/>
        </p:nvSpPr>
        <p:spPr>
          <a:xfrm>
            <a:off x="131028" y="5199962"/>
            <a:ext cx="901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Rubric for biomarker data type and column content: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Harmonization of biomarker-centric knowledge (including terms, definitions, synonyms), enriched with objects imported from related reference ontologies under a unified framework. 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ED373463-E91D-4F40-8798-9CDE0A1DB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024" y="1242539"/>
            <a:ext cx="5499456" cy="3353640"/>
          </a:xfrm>
          <a:prstGeom prst="rect">
            <a:avLst/>
          </a:prstGeom>
        </p:spPr>
      </p:pic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6DA4D08F-F49C-0641-B06A-F2733083D403}"/>
              </a:ext>
            </a:extLst>
          </p:cNvPr>
          <p:cNvSpPr/>
          <p:nvPr/>
        </p:nvSpPr>
        <p:spPr>
          <a:xfrm>
            <a:off x="2854670" y="2731643"/>
            <a:ext cx="766354" cy="244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DC63DF45-1166-554E-9E0C-596021B7CA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82" r="34088"/>
          <a:stretch/>
        </p:blipFill>
        <p:spPr>
          <a:xfrm>
            <a:off x="70764" y="945146"/>
            <a:ext cx="2991786" cy="363393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F28032-41F8-4CAE-BC90-7E608AE09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0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79"/>
    </mc:Choice>
    <mc:Fallback>
      <p:transition spd="slow" advTm="28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hart, bubble chart&#10;&#10;Description automatically generated">
            <a:extLst>
              <a:ext uri="{FF2B5EF4-FFF2-40B4-BE49-F238E27FC236}">
                <a16:creationId xmlns:a16="http://schemas.microsoft.com/office/drawing/2014/main" id="{CADFE7E0-8D1F-DC42-A87A-40C8AB987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734"/>
          <a:stretch/>
        </p:blipFill>
        <p:spPr>
          <a:xfrm>
            <a:off x="155334" y="953713"/>
            <a:ext cx="5291135" cy="467263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89494-F5A8-8840-9387-DEEF0A21F84E}"/>
              </a:ext>
            </a:extLst>
          </p:cNvPr>
          <p:cNvCxnSpPr/>
          <p:nvPr/>
        </p:nvCxnSpPr>
        <p:spPr>
          <a:xfrm flipV="1">
            <a:off x="131027" y="846095"/>
            <a:ext cx="888194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82F255-15F0-0342-B899-F16044C501A1}"/>
              </a:ext>
            </a:extLst>
          </p:cNvPr>
          <p:cNvSpPr txBox="1"/>
          <p:nvPr/>
        </p:nvSpPr>
        <p:spPr>
          <a:xfrm>
            <a:off x="131027" y="153703"/>
            <a:ext cx="732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 Biomarker Highlights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85286A2-C623-9F4E-9CD4-A5C5932C8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93864"/>
              </p:ext>
            </p:extLst>
          </p:nvPr>
        </p:nvGraphicFramePr>
        <p:xfrm>
          <a:off x="5660174" y="2919554"/>
          <a:ext cx="3352799" cy="1733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435">
                  <a:extLst>
                    <a:ext uri="{9D8B030D-6E8A-4147-A177-3AD203B41FA5}">
                      <a16:colId xmlns:a16="http://schemas.microsoft.com/office/drawing/2014/main" val="1809130861"/>
                    </a:ext>
                  </a:extLst>
                </a:gridCol>
                <a:gridCol w="2417364">
                  <a:extLst>
                    <a:ext uri="{9D8B030D-6E8A-4147-A177-3AD203B41FA5}">
                      <a16:colId xmlns:a16="http://schemas.microsoft.com/office/drawing/2014/main" val="275840201"/>
                    </a:ext>
                  </a:extLst>
                </a:gridCol>
              </a:tblGrid>
              <a:tr h="2888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Acronym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2876508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C-reactive protein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854754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Interleukin-6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250802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Neutrophil-to-Lymphocyte ratio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309608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Serum amyloid A protein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923764"/>
                  </a:ext>
                </a:extLst>
              </a:tr>
              <a:tr h="2888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Lymphocyte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735678"/>
                  </a:ext>
                </a:extLst>
              </a:tr>
            </a:tbl>
          </a:graphicData>
        </a:graphic>
      </p:graphicFrame>
      <p:pic>
        <p:nvPicPr>
          <p:cNvPr id="31" name="Picture 30" descr="Chart, bubble chart&#10;&#10;Description automatically generated">
            <a:extLst>
              <a:ext uri="{FF2B5EF4-FFF2-40B4-BE49-F238E27FC236}">
                <a16:creationId xmlns:a16="http://schemas.microsoft.com/office/drawing/2014/main" id="{8F831928-3FDE-474A-9B47-595ADFC6C9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73" t="8494" b="66038"/>
          <a:stretch/>
        </p:blipFill>
        <p:spPr>
          <a:xfrm>
            <a:off x="5446469" y="1729442"/>
            <a:ext cx="1193180" cy="98817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1F63026-3DF4-0C4F-87C6-9985C9B76173}"/>
              </a:ext>
            </a:extLst>
          </p:cNvPr>
          <p:cNvSpPr/>
          <p:nvPr/>
        </p:nvSpPr>
        <p:spPr>
          <a:xfrm>
            <a:off x="155334" y="5716540"/>
            <a:ext cx="8826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Various manuscripts asserted certain biomarkers to strongly correlate with COVID-19 (CRP, IL-6, D-dimer), while few (VWF, Cit-H3, MCSF, EWS) that showed latent connections requiring further investigations.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D3B8A13-0729-41FD-A84D-7B5DE78F4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5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82"/>
    </mc:Choice>
    <mc:Fallback>
      <p:transition spd="slow" advTm="50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355C31-26FE-2D4B-9B0F-EB8D20987C7A}"/>
              </a:ext>
            </a:extLst>
          </p:cNvPr>
          <p:cNvCxnSpPr/>
          <p:nvPr/>
        </p:nvCxnSpPr>
        <p:spPr>
          <a:xfrm flipV="1">
            <a:off x="131027" y="846095"/>
            <a:ext cx="888194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AA25CA-32B9-2F45-AFA3-97A6FEEC63AD}"/>
              </a:ext>
            </a:extLst>
          </p:cNvPr>
          <p:cNvSpPr txBox="1"/>
          <p:nvPr/>
        </p:nvSpPr>
        <p:spPr>
          <a:xfrm>
            <a:off x="119532" y="169544"/>
            <a:ext cx="888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COVID-19 Biomarker and Overlap with Comorbidities 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F0CC5E6-CBAE-5448-B933-EFDF7EC03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717" y="2253186"/>
            <a:ext cx="6402567" cy="3363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82B856-D706-4C4D-911B-7A0A2C5F4CE7}"/>
              </a:ext>
            </a:extLst>
          </p:cNvPr>
          <p:cNvSpPr/>
          <p:nvPr/>
        </p:nvSpPr>
        <p:spPr>
          <a:xfrm>
            <a:off x="119532" y="1079945"/>
            <a:ext cx="8881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suggests that hyper-activation of the immune system, coagulopathies, and the targeting of specific types of cells are the primary 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modus operandi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SARS-CoV-2. It also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sheds light on the underlying physiological or pathological association with cancer as well as metabolic syndrome, diabetes, and hyperlipidemia.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3D43259-74B5-402C-860B-62D65FE1C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9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46"/>
    </mc:Choice>
    <mc:Fallback>
      <p:transition spd="slow" advTm="8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857C35-FE70-004E-9B15-54691D0306DD}"/>
              </a:ext>
            </a:extLst>
          </p:cNvPr>
          <p:cNvCxnSpPr/>
          <p:nvPr/>
        </p:nvCxnSpPr>
        <p:spPr>
          <a:xfrm flipV="1">
            <a:off x="33491" y="846095"/>
            <a:ext cx="905256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EDD192-8B81-6E40-953D-96F4C659CDD0}"/>
              </a:ext>
            </a:extLst>
          </p:cNvPr>
          <p:cNvSpPr txBox="1"/>
          <p:nvPr/>
        </p:nvSpPr>
        <p:spPr>
          <a:xfrm>
            <a:off x="33491" y="200321"/>
            <a:ext cx="541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COVID-19 Biomarker Resource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B7E93-C096-404F-92C5-7086DA5F90A5}"/>
              </a:ext>
            </a:extLst>
          </p:cNvPr>
          <p:cNvSpPr txBox="1"/>
          <p:nvPr/>
        </p:nvSpPr>
        <p:spPr>
          <a:xfrm>
            <a:off x="5428239" y="261876"/>
            <a:ext cx="3715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https://data.oncomx.org/covid19</a:t>
            </a:r>
            <a:endParaRPr lang="en-US" sz="2000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3C2670-04D5-6841-AEE1-26C77053E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2525"/>
            <a:ext cx="9144000" cy="45529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FE491FF-359E-4DDF-8016-604818119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0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51"/>
    </mc:Choice>
    <mc:Fallback>
      <p:transition spd="slow" advTm="10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9DF82CC-668F-CA4B-906B-A2778539F322}"/>
              </a:ext>
            </a:extLst>
          </p:cNvPr>
          <p:cNvCxnSpPr/>
          <p:nvPr/>
        </p:nvCxnSpPr>
        <p:spPr>
          <a:xfrm flipV="1">
            <a:off x="131027" y="846095"/>
            <a:ext cx="888194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2FAA0C7-40A4-A34D-8809-446E78338562}"/>
              </a:ext>
            </a:extLst>
          </p:cNvPr>
          <p:cNvSpPr txBox="1">
            <a:spLocks/>
          </p:cNvSpPr>
          <p:nvPr/>
        </p:nvSpPr>
        <p:spPr>
          <a:xfrm>
            <a:off x="131027" y="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Acknowledgements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6C2AD-23A6-B34B-AAEE-33652708A89E}"/>
              </a:ext>
            </a:extLst>
          </p:cNvPr>
          <p:cNvSpPr/>
          <p:nvPr/>
        </p:nvSpPr>
        <p:spPr>
          <a:xfrm>
            <a:off x="0" y="994172"/>
            <a:ext cx="9012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Research reported is supported in part by National Cancer Institute Grant No. U01CA215010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647FA-C395-2746-8375-5953A40164BE}"/>
              </a:ext>
            </a:extLst>
          </p:cNvPr>
          <p:cNvSpPr/>
          <p:nvPr/>
        </p:nvSpPr>
        <p:spPr>
          <a:xfrm>
            <a:off x="131027" y="1480802"/>
            <a:ext cx="34708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u="sng" dirty="0">
                <a:latin typeface="Arial" panose="020B0604020202020204" pitchFamily="34" charset="0"/>
                <a:ea typeface="Times New Roman" panose="02020603050405020304" pitchFamily="18" charset="0"/>
              </a:rPr>
              <a:t>HIVE Lab (https://</a:t>
            </a:r>
            <a:r>
              <a:rPr lang="en-US" sz="12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hive.biochemistry.gwu.edu</a:t>
            </a:r>
            <a:r>
              <a:rPr lang="en-US" sz="1200" u="sng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Jiuge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Yang (content developer)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Sneh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Talwar (content developer)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Ashia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Joseph (bioinformatics curator)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2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Collaborators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Shant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Ayanyan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(physician)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Keith A. Crandall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biocuration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expert)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Dr. Darren A. Natale (Ontology expert)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Dr. Lynn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Schriml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(Ontology expert)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Dr. Sabyasachi Sen (physician)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7CB54-6801-3042-B926-E09FC77E7897}"/>
              </a:ext>
            </a:extLst>
          </p:cNvPr>
          <p:cNvSpPr/>
          <p:nvPr/>
        </p:nvSpPr>
        <p:spPr>
          <a:xfrm>
            <a:off x="131027" y="3595925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Volunteers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Anders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Gyllenhoff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Andy Cao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Anjali Shankar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Antarjot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Kaur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Arya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Adake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Ashia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Joseph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Avery Ye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Chakshu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Gandhi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Chakshu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Gandhi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Jhaveri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Gracelyn Hill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Helen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Ibeawuchi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Jonathan Ye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Kathryn Cowie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Kristina Ayers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Mariana Escalante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D6AA6-4B08-EE46-AC07-5460E03E868C}"/>
              </a:ext>
            </a:extLst>
          </p:cNvPr>
          <p:cNvSpPr/>
          <p:nvPr/>
        </p:nvSpPr>
        <p:spPr>
          <a:xfrm>
            <a:off x="3314700" y="3626346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Meylakh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Barshay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Miguel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Mazumder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Niharika Chanda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Nikita Wagle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Nora Shepherd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Noyanika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Vattathara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Nuerye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Ainiwan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Pranav Mishra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Pranav Mishra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Renee Long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Rishab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Desai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Rita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Mazumder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Ruqaia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Al-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Kohlany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Sahana Ramesh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Sara Burr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Sejal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Singh (bioinformatics curator)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Siddharth Krishnan (bioinformatics curator)</a:t>
            </a:r>
            <a:endParaRPr lang="en-US" sz="12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0FEB175-FA05-4B89-9720-FFC1BEE67B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6"/>
    </mc:Choice>
    <mc:Fallback>
      <p:transition spd="slow" advTm="9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715</Words>
  <Application>Microsoft Office PowerPoint</Application>
  <PresentationFormat>On-screen Show (4:3)</PresentationFormat>
  <Paragraphs>96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Nikhita Gogate</dc:creator>
  <cp:lastModifiedBy>Dhruv Chachad</cp:lastModifiedBy>
  <cp:revision>20</cp:revision>
  <dcterms:created xsi:type="dcterms:W3CDTF">2020-11-10T18:03:41Z</dcterms:created>
  <dcterms:modified xsi:type="dcterms:W3CDTF">2020-11-11T05:11:28Z</dcterms:modified>
</cp:coreProperties>
</file>