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3" r:id="rId4"/>
    <p:sldMasterId id="2147483879" r:id="rId5"/>
    <p:sldMasterId id="2147483901" r:id="rId6"/>
  </p:sldMasterIdLst>
  <p:notesMasterIdLst>
    <p:notesMasterId r:id="rId26"/>
  </p:notesMasterIdLst>
  <p:sldIdLst>
    <p:sldId id="367" r:id="rId7"/>
    <p:sldId id="813" r:id="rId8"/>
    <p:sldId id="318" r:id="rId9"/>
    <p:sldId id="2134806005" r:id="rId10"/>
    <p:sldId id="711" r:id="rId11"/>
    <p:sldId id="712" r:id="rId12"/>
    <p:sldId id="725" r:id="rId13"/>
    <p:sldId id="2134806004" r:id="rId14"/>
    <p:sldId id="2134806003" r:id="rId15"/>
    <p:sldId id="302" r:id="rId16"/>
    <p:sldId id="299" r:id="rId17"/>
    <p:sldId id="2134806000" r:id="rId18"/>
    <p:sldId id="2134806001" r:id="rId19"/>
    <p:sldId id="2134806002" r:id="rId20"/>
    <p:sldId id="798" r:id="rId21"/>
    <p:sldId id="797" r:id="rId22"/>
    <p:sldId id="387" r:id="rId23"/>
    <p:sldId id="388" r:id="rId24"/>
    <p:sldId id="8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0ACF80-4ED5-4217-8688-87D95E62BA7D}">
          <p14:sldIdLst>
            <p14:sldId id="367"/>
            <p14:sldId id="813"/>
            <p14:sldId id="318"/>
            <p14:sldId id="2134806005"/>
            <p14:sldId id="711"/>
            <p14:sldId id="712"/>
            <p14:sldId id="725"/>
            <p14:sldId id="2134806004"/>
            <p14:sldId id="2134806003"/>
            <p14:sldId id="302"/>
            <p14:sldId id="299"/>
            <p14:sldId id="2134806000"/>
            <p14:sldId id="2134806001"/>
            <p14:sldId id="2134806002"/>
            <p14:sldId id="798"/>
            <p14:sldId id="797"/>
            <p14:sldId id="387"/>
            <p14:sldId id="388"/>
            <p14:sldId id="8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BC9E"/>
    <a:srgbClr val="00A084"/>
    <a:srgbClr val="61E4E8"/>
    <a:srgbClr val="D88330"/>
    <a:srgbClr val="363F0A"/>
    <a:srgbClr val="CCCECD"/>
    <a:srgbClr val="AA8462"/>
    <a:srgbClr val="12AFF0"/>
    <a:srgbClr val="030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47"/>
    <p:restoredTop sz="87478"/>
  </p:normalViewPr>
  <p:slideViewPr>
    <p:cSldViewPr snapToGrid="0">
      <p:cViewPr varScale="1">
        <p:scale>
          <a:sx n="83" d="100"/>
          <a:sy n="83" d="100"/>
        </p:scale>
        <p:origin x="912" y="2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D90DBB-3F8C-4E1C-8031-A3307AFF3CF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86619E1-350A-41AE-9DC1-1903DBD2D368}">
      <dgm:prSet/>
      <dgm:spPr/>
      <dgm:t>
        <a:bodyPr/>
        <a:lstStyle/>
        <a:p>
          <a:r>
            <a:rPr lang="en-US" b="0" i="0"/>
            <a:t>NIH requires researchers to prospectively plan for how scientific data will be preserved and shared through submission of a Data Management and Sharing Plan</a:t>
          </a:r>
          <a:endParaRPr lang="en-US"/>
        </a:p>
      </dgm:t>
    </dgm:pt>
    <dgm:pt modelId="{A7278A0F-4D68-4F77-9FA4-729BDF113331}" type="parTrans" cxnId="{9A222D28-6C7B-42B6-AFFC-557A4EE5C3C0}">
      <dgm:prSet/>
      <dgm:spPr/>
      <dgm:t>
        <a:bodyPr/>
        <a:lstStyle/>
        <a:p>
          <a:endParaRPr lang="en-US"/>
        </a:p>
      </dgm:t>
    </dgm:pt>
    <dgm:pt modelId="{4C64C3F7-95DA-4B5E-AE00-5496AE4BEFFE}" type="sibTrans" cxnId="{9A222D28-6C7B-42B6-AFFC-557A4EE5C3C0}">
      <dgm:prSet/>
      <dgm:spPr/>
      <dgm:t>
        <a:bodyPr/>
        <a:lstStyle/>
        <a:p>
          <a:endParaRPr lang="en-US"/>
        </a:p>
      </dgm:t>
    </dgm:pt>
    <dgm:pt modelId="{028A7F43-7560-4BDB-A57D-7749D84152D3}">
      <dgm:prSet/>
      <dgm:spPr/>
      <dgm:t>
        <a:bodyPr/>
        <a:lstStyle/>
        <a:p>
          <a:r>
            <a:rPr lang="en-US"/>
            <a:t>Submission of a Data Management and Sharing Plan outlining how scientific data and any accompanying metadata will be managed and shared, taking into account any potential restrictions or limitations.</a:t>
          </a:r>
        </a:p>
      </dgm:t>
    </dgm:pt>
    <dgm:pt modelId="{1B1B6FA2-2E43-4B7A-BB30-15D70AA41DDE}" type="parTrans" cxnId="{072B4280-B201-4260-A9BD-44E16675A513}">
      <dgm:prSet/>
      <dgm:spPr/>
      <dgm:t>
        <a:bodyPr/>
        <a:lstStyle/>
        <a:p>
          <a:endParaRPr lang="en-US"/>
        </a:p>
      </dgm:t>
    </dgm:pt>
    <dgm:pt modelId="{F710330B-979E-4F89-A466-97E7E2B927C4}" type="sibTrans" cxnId="{072B4280-B201-4260-A9BD-44E16675A513}">
      <dgm:prSet/>
      <dgm:spPr/>
      <dgm:t>
        <a:bodyPr/>
        <a:lstStyle/>
        <a:p>
          <a:endParaRPr lang="en-US"/>
        </a:p>
      </dgm:t>
    </dgm:pt>
    <dgm:pt modelId="{10FECECA-C929-4E0D-A5E7-8AE09CAC78E8}">
      <dgm:prSet/>
      <dgm:spPr/>
      <dgm:t>
        <a:bodyPr/>
        <a:lstStyle/>
        <a:p>
          <a:r>
            <a:rPr lang="en-US"/>
            <a:t>Plan is part of the budget Justification section of the application for extramural awards and as part of the technical evaluation for contracts</a:t>
          </a:r>
        </a:p>
      </dgm:t>
    </dgm:pt>
    <dgm:pt modelId="{A722E6CD-B3C0-4DA8-867F-D60F7EB9FB69}" type="parTrans" cxnId="{96099599-A149-456E-AC3D-0D10E7FDA02D}">
      <dgm:prSet/>
      <dgm:spPr/>
      <dgm:t>
        <a:bodyPr/>
        <a:lstStyle/>
        <a:p>
          <a:endParaRPr lang="en-US"/>
        </a:p>
      </dgm:t>
    </dgm:pt>
    <dgm:pt modelId="{A436C0F3-597D-47DD-A18C-D3416D3D48A8}" type="sibTrans" cxnId="{96099599-A149-456E-AC3D-0D10E7FDA02D}">
      <dgm:prSet/>
      <dgm:spPr/>
      <dgm:t>
        <a:bodyPr/>
        <a:lstStyle/>
        <a:p>
          <a:endParaRPr lang="en-US"/>
        </a:p>
      </dgm:t>
    </dgm:pt>
    <dgm:pt modelId="{B626376C-9524-4F53-8F64-F5B3A9B977B1}" type="pres">
      <dgm:prSet presAssocID="{9ED90DBB-3F8C-4E1C-8031-A3307AFF3CFD}" presName="linear" presStyleCnt="0">
        <dgm:presLayoutVars>
          <dgm:animLvl val="lvl"/>
          <dgm:resizeHandles val="exact"/>
        </dgm:presLayoutVars>
      </dgm:prSet>
      <dgm:spPr/>
    </dgm:pt>
    <dgm:pt modelId="{D53519BF-A082-46D6-A984-95B924D96820}" type="pres">
      <dgm:prSet presAssocID="{686619E1-350A-41AE-9DC1-1903DBD2D368}" presName="parentText" presStyleLbl="node1" presStyleIdx="0" presStyleCnt="3">
        <dgm:presLayoutVars>
          <dgm:chMax val="0"/>
          <dgm:bulletEnabled val="1"/>
        </dgm:presLayoutVars>
      </dgm:prSet>
      <dgm:spPr/>
    </dgm:pt>
    <dgm:pt modelId="{9BBC86CD-5A0C-4562-B91C-9A307C2D61ED}" type="pres">
      <dgm:prSet presAssocID="{4C64C3F7-95DA-4B5E-AE00-5496AE4BEFFE}" presName="spacer" presStyleCnt="0"/>
      <dgm:spPr/>
    </dgm:pt>
    <dgm:pt modelId="{6F0BBFBD-7832-4A90-B3D8-C27D34038CEA}" type="pres">
      <dgm:prSet presAssocID="{028A7F43-7560-4BDB-A57D-7749D84152D3}" presName="parentText" presStyleLbl="node1" presStyleIdx="1" presStyleCnt="3">
        <dgm:presLayoutVars>
          <dgm:chMax val="0"/>
          <dgm:bulletEnabled val="1"/>
        </dgm:presLayoutVars>
      </dgm:prSet>
      <dgm:spPr/>
    </dgm:pt>
    <dgm:pt modelId="{6C6F7829-AEB5-48FF-B0DD-0DBEBA4BD2E3}" type="pres">
      <dgm:prSet presAssocID="{F710330B-979E-4F89-A466-97E7E2B927C4}" presName="spacer" presStyleCnt="0"/>
      <dgm:spPr/>
    </dgm:pt>
    <dgm:pt modelId="{CFE3B51C-A707-45B2-923E-E3C1285A9269}" type="pres">
      <dgm:prSet presAssocID="{10FECECA-C929-4E0D-A5E7-8AE09CAC78E8}" presName="parentText" presStyleLbl="node1" presStyleIdx="2" presStyleCnt="3">
        <dgm:presLayoutVars>
          <dgm:chMax val="0"/>
          <dgm:bulletEnabled val="1"/>
        </dgm:presLayoutVars>
      </dgm:prSet>
      <dgm:spPr/>
    </dgm:pt>
  </dgm:ptLst>
  <dgm:cxnLst>
    <dgm:cxn modelId="{9A222D28-6C7B-42B6-AFFC-557A4EE5C3C0}" srcId="{9ED90DBB-3F8C-4E1C-8031-A3307AFF3CFD}" destId="{686619E1-350A-41AE-9DC1-1903DBD2D368}" srcOrd="0" destOrd="0" parTransId="{A7278A0F-4D68-4F77-9FA4-729BDF113331}" sibTransId="{4C64C3F7-95DA-4B5E-AE00-5496AE4BEFFE}"/>
    <dgm:cxn modelId="{54404E3A-BEF5-4010-BB74-E793E5E92F7B}" type="presOf" srcId="{10FECECA-C929-4E0D-A5E7-8AE09CAC78E8}" destId="{CFE3B51C-A707-45B2-923E-E3C1285A9269}" srcOrd="0" destOrd="0" presId="urn:microsoft.com/office/officeart/2005/8/layout/vList2"/>
    <dgm:cxn modelId="{072B4280-B201-4260-A9BD-44E16675A513}" srcId="{9ED90DBB-3F8C-4E1C-8031-A3307AFF3CFD}" destId="{028A7F43-7560-4BDB-A57D-7749D84152D3}" srcOrd="1" destOrd="0" parTransId="{1B1B6FA2-2E43-4B7A-BB30-15D70AA41DDE}" sibTransId="{F710330B-979E-4F89-A466-97E7E2B927C4}"/>
    <dgm:cxn modelId="{27E66181-8BAC-45B6-B956-BC1A1B6B56BE}" type="presOf" srcId="{028A7F43-7560-4BDB-A57D-7749D84152D3}" destId="{6F0BBFBD-7832-4A90-B3D8-C27D34038CEA}" srcOrd="0" destOrd="0" presId="urn:microsoft.com/office/officeart/2005/8/layout/vList2"/>
    <dgm:cxn modelId="{96099599-A149-456E-AC3D-0D10E7FDA02D}" srcId="{9ED90DBB-3F8C-4E1C-8031-A3307AFF3CFD}" destId="{10FECECA-C929-4E0D-A5E7-8AE09CAC78E8}" srcOrd="2" destOrd="0" parTransId="{A722E6CD-B3C0-4DA8-867F-D60F7EB9FB69}" sibTransId="{A436C0F3-597D-47DD-A18C-D3416D3D48A8}"/>
    <dgm:cxn modelId="{EBE202B6-0320-4283-867F-47C741335349}" type="presOf" srcId="{9ED90DBB-3F8C-4E1C-8031-A3307AFF3CFD}" destId="{B626376C-9524-4F53-8F64-F5B3A9B977B1}" srcOrd="0" destOrd="0" presId="urn:microsoft.com/office/officeart/2005/8/layout/vList2"/>
    <dgm:cxn modelId="{153D4FF8-AB8E-44B6-9996-BAC686292F3C}" type="presOf" srcId="{686619E1-350A-41AE-9DC1-1903DBD2D368}" destId="{D53519BF-A082-46D6-A984-95B924D96820}" srcOrd="0" destOrd="0" presId="urn:microsoft.com/office/officeart/2005/8/layout/vList2"/>
    <dgm:cxn modelId="{3604B779-9650-4B14-9304-2ED71B286101}" type="presParOf" srcId="{B626376C-9524-4F53-8F64-F5B3A9B977B1}" destId="{D53519BF-A082-46D6-A984-95B924D96820}" srcOrd="0" destOrd="0" presId="urn:microsoft.com/office/officeart/2005/8/layout/vList2"/>
    <dgm:cxn modelId="{972E59D2-5C1E-48CF-92E6-91A44E38B69A}" type="presParOf" srcId="{B626376C-9524-4F53-8F64-F5B3A9B977B1}" destId="{9BBC86CD-5A0C-4562-B91C-9A307C2D61ED}" srcOrd="1" destOrd="0" presId="urn:microsoft.com/office/officeart/2005/8/layout/vList2"/>
    <dgm:cxn modelId="{780533A2-E047-4D9D-A629-400AA36680EC}" type="presParOf" srcId="{B626376C-9524-4F53-8F64-F5B3A9B977B1}" destId="{6F0BBFBD-7832-4A90-B3D8-C27D34038CEA}" srcOrd="2" destOrd="0" presId="urn:microsoft.com/office/officeart/2005/8/layout/vList2"/>
    <dgm:cxn modelId="{BCFC565A-EC2C-45F3-AAB6-1D97559FACFA}" type="presParOf" srcId="{B626376C-9524-4F53-8F64-F5B3A9B977B1}" destId="{6C6F7829-AEB5-48FF-B0DD-0DBEBA4BD2E3}" srcOrd="3" destOrd="0" presId="urn:microsoft.com/office/officeart/2005/8/layout/vList2"/>
    <dgm:cxn modelId="{F1B02121-EFC7-44EE-B1EA-42DFB94059C5}" type="presParOf" srcId="{B626376C-9524-4F53-8F64-F5B3A9B977B1}" destId="{CFE3B51C-A707-45B2-923E-E3C1285A926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519BF-A082-46D6-A984-95B924D96820}">
      <dsp:nvSpPr>
        <dsp:cNvPr id="0" name=""/>
        <dsp:cNvSpPr/>
      </dsp:nvSpPr>
      <dsp:spPr>
        <a:xfrm>
          <a:off x="0" y="382186"/>
          <a:ext cx="10515600" cy="656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NIH requires researchers to prospectively plan for how scientific data will be preserved and shared through submission of a Data Management and Sharing Plan</a:t>
          </a:r>
          <a:endParaRPr lang="en-US" sz="1700" kern="1200"/>
        </a:p>
      </dsp:txBody>
      <dsp:txXfrm>
        <a:off x="32041" y="414227"/>
        <a:ext cx="10451518" cy="592288"/>
      </dsp:txXfrm>
    </dsp:sp>
    <dsp:sp modelId="{6F0BBFBD-7832-4A90-B3D8-C27D34038CEA}">
      <dsp:nvSpPr>
        <dsp:cNvPr id="0" name=""/>
        <dsp:cNvSpPr/>
      </dsp:nvSpPr>
      <dsp:spPr>
        <a:xfrm>
          <a:off x="0" y="1087516"/>
          <a:ext cx="10515600" cy="656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Submission of a Data Management and Sharing Plan outlining how scientific data and any accompanying metadata will be managed and shared, taking into account any potential restrictions or limitations.</a:t>
          </a:r>
        </a:p>
      </dsp:txBody>
      <dsp:txXfrm>
        <a:off x="32041" y="1119557"/>
        <a:ext cx="10451518" cy="592288"/>
      </dsp:txXfrm>
    </dsp:sp>
    <dsp:sp modelId="{CFE3B51C-A707-45B2-923E-E3C1285A9269}">
      <dsp:nvSpPr>
        <dsp:cNvPr id="0" name=""/>
        <dsp:cNvSpPr/>
      </dsp:nvSpPr>
      <dsp:spPr>
        <a:xfrm>
          <a:off x="0" y="1792846"/>
          <a:ext cx="10515600" cy="656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Plan is part of the budget Justification section of the application for extramural awards and as part of the technical evaluation for contracts</a:t>
          </a:r>
        </a:p>
      </dsp:txBody>
      <dsp:txXfrm>
        <a:off x="32041" y="1824887"/>
        <a:ext cx="10451518" cy="5922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28455-DA2A-4876-94CA-8B5D06FF6C58}" type="datetimeFigureOut">
              <a:rPr lang="en-US" smtClean="0"/>
              <a:t>12/15/20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7207D-3746-4CA7-B71D-45DF9A7C416B}" type="slidenum">
              <a:rPr lang="en-US" smtClean="0"/>
              <a:t>‹#›</a:t>
            </a:fld>
            <a:endParaRPr lang="en-US"/>
          </a:p>
        </p:txBody>
      </p:sp>
    </p:spTree>
    <p:extLst>
      <p:ext uri="{BB962C8B-B14F-4D97-AF65-F5344CB8AC3E}">
        <p14:creationId xmlns:p14="http://schemas.microsoft.com/office/powerpoint/2010/main" val="287906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pen-access.mit.ed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gu.org/Learn-About-AGU/About-AGU/Data-Leadershi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a:t>
            </a:r>
          </a:p>
        </p:txBody>
      </p:sp>
      <p:sp>
        <p:nvSpPr>
          <p:cNvPr id="4" name="Slide Number Placeholder 3"/>
          <p:cNvSpPr>
            <a:spLocks noGrp="1"/>
          </p:cNvSpPr>
          <p:nvPr>
            <p:ph type="sldNum" sz="quarter" idx="5"/>
          </p:nvPr>
        </p:nvSpPr>
        <p:spPr/>
        <p:txBody>
          <a:bodyPr/>
          <a:lstStyle/>
          <a:p>
            <a:fld id="{FF47207D-3746-4CA7-B71D-45DF9A7C416B}" type="slidenum">
              <a:rPr lang="en-US" smtClean="0"/>
              <a:t>1</a:t>
            </a:fld>
            <a:endParaRPr lang="en-US"/>
          </a:p>
        </p:txBody>
      </p:sp>
    </p:spTree>
    <p:extLst>
      <p:ext uri="{BB962C8B-B14F-4D97-AF65-F5344CB8AC3E}">
        <p14:creationId xmlns:p14="http://schemas.microsoft.com/office/powerpoint/2010/main" val="259452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a:spcAft>
                <a:spcPts val="600"/>
              </a:spcAft>
              <a:buNone/>
            </a:pPr>
            <a:r>
              <a:rPr lang="en-US" sz="1800" b="1" dirty="0">
                <a:ln w="10541" cmpd="sng">
                  <a:noFill/>
                  <a:prstDash val="solid"/>
                </a:ln>
                <a:solidFill>
                  <a:schemeClr val="bg1"/>
                </a:solidFill>
              </a:rPr>
              <a:t>To achieve this legacy, all AGU members and stakeholders must have a clear understanding of the culture of responsible research, and take action to support, enable, and nurture that culture. </a:t>
            </a:r>
          </a:p>
          <a:p>
            <a:pPr marL="0" indent="0" algn="l">
              <a:spcAft>
                <a:spcPts val="600"/>
              </a:spcAft>
              <a:buNone/>
            </a:pPr>
            <a:endParaRPr lang="en-US" sz="1800" b="1" dirty="0">
              <a:ln w="10541" cmpd="sng">
                <a:noFill/>
                <a:prstDash val="solid"/>
              </a:ln>
              <a:solidFill>
                <a:schemeClr val="bg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kern="1200" dirty="0">
                <a:solidFill>
                  <a:schemeClr val="tx1"/>
                </a:solidFill>
                <a:effectLst/>
                <a:latin typeface="+mn-lt"/>
                <a:ea typeface="+mn-ea"/>
                <a:cs typeface="+mn-cs"/>
              </a:rPr>
              <a:t>Championing Open and Transparent Data </a:t>
            </a:r>
            <a:endParaRPr lang="en-US" sz="1800"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kern="1200" dirty="0">
                <a:solidFill>
                  <a:schemeClr val="tx1"/>
                </a:solidFill>
                <a:effectLst/>
                <a:latin typeface="+mn-lt"/>
                <a:ea typeface="+mn-ea"/>
                <a:cs typeface="+mn-cs"/>
              </a:rPr>
              <a:t>Enabling a Robust Science Ecosystem </a:t>
            </a:r>
            <a:endParaRPr lang="en-US" sz="1800"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kern="1200" dirty="0">
                <a:solidFill>
                  <a:schemeClr val="tx1"/>
                </a:solidFill>
                <a:effectLst/>
                <a:latin typeface="+mn-lt"/>
                <a:ea typeface="+mn-ea"/>
                <a:cs typeface="+mn-cs"/>
              </a:rPr>
              <a:t>Creating Effective Culture Change </a:t>
            </a:r>
            <a:endParaRPr lang="en-US" sz="1800" dirty="0"/>
          </a:p>
          <a:p>
            <a:pPr marL="0" indent="0" algn="l">
              <a:spcAft>
                <a:spcPts val="600"/>
              </a:spcAft>
              <a:buNone/>
            </a:pPr>
            <a:endParaRPr lang="en-US" sz="1800" b="1" dirty="0">
              <a:ln w="10541" cmpd="sng">
                <a:noFill/>
                <a:prstDash val="solid"/>
              </a:ln>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DFDE09E-C93F-484C-9EFF-88B5718CED3F}"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79983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a:spcAft>
                <a:spcPts val="600"/>
              </a:spcAft>
              <a:buNone/>
            </a:pPr>
            <a:r>
              <a:rPr lang="en-US" sz="1800" b="1" dirty="0">
                <a:ln w="10541" cmpd="sng">
                  <a:noFill/>
                  <a:prstDash val="solid"/>
                </a:ln>
                <a:solidFill>
                  <a:schemeClr val="bg1"/>
                </a:solidFill>
              </a:rPr>
              <a:t>To achieve this legacy, all AGU members and stakeholders must have a clear understanding of the culture of responsible research, and take action to support, enable, and nurture that culture. </a:t>
            </a:r>
          </a:p>
          <a:p>
            <a:pPr marL="0" indent="0" algn="l">
              <a:spcAft>
                <a:spcPts val="600"/>
              </a:spcAft>
              <a:buNone/>
            </a:pPr>
            <a:endParaRPr lang="en-US" sz="1800" b="1" dirty="0">
              <a:ln w="10541" cmpd="sng">
                <a:noFill/>
                <a:prstDash val="solid"/>
              </a:ln>
              <a:solidFill>
                <a:schemeClr val="bg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kern="1200" dirty="0">
                <a:solidFill>
                  <a:schemeClr val="tx1"/>
                </a:solidFill>
                <a:effectLst/>
                <a:latin typeface="+mn-lt"/>
                <a:ea typeface="+mn-ea"/>
                <a:cs typeface="+mn-cs"/>
              </a:rPr>
              <a:t>Championing Open and Transparent Data </a:t>
            </a:r>
            <a:endParaRPr lang="en-US" sz="1800"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kern="1200" dirty="0">
                <a:solidFill>
                  <a:schemeClr val="tx1"/>
                </a:solidFill>
                <a:effectLst/>
                <a:latin typeface="+mn-lt"/>
                <a:ea typeface="+mn-ea"/>
                <a:cs typeface="+mn-cs"/>
              </a:rPr>
              <a:t>Enabling a Robust Science Ecosystem </a:t>
            </a:r>
            <a:endParaRPr lang="en-US" sz="1800"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b="1" kern="1200" dirty="0">
                <a:solidFill>
                  <a:schemeClr val="tx1"/>
                </a:solidFill>
                <a:effectLst/>
                <a:latin typeface="+mn-lt"/>
                <a:ea typeface="+mn-ea"/>
                <a:cs typeface="+mn-cs"/>
              </a:rPr>
              <a:t>Creating Effective Culture Change </a:t>
            </a:r>
            <a:endParaRPr lang="en-US" sz="1800" dirty="0"/>
          </a:p>
          <a:p>
            <a:pPr marL="0" indent="0" algn="l">
              <a:spcAft>
                <a:spcPts val="600"/>
              </a:spcAft>
              <a:buNone/>
            </a:pPr>
            <a:endParaRPr lang="en-US" sz="1800" b="1" dirty="0">
              <a:ln w="10541" cmpd="sng">
                <a:noFill/>
                <a:prstDash val="solid"/>
              </a:ln>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DFDE09E-C93F-484C-9EFF-88B5718CED3F}"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22281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/immersive/d42859-019-00121-0/</a:t>
            </a:r>
            <a:r>
              <a:rPr lang="en-US" dirty="0" err="1"/>
              <a:t>index.html</a:t>
            </a:r>
            <a:endParaRPr lang="en-US" dirty="0"/>
          </a:p>
        </p:txBody>
      </p:sp>
      <p:sp>
        <p:nvSpPr>
          <p:cNvPr id="4" name="Slide Number Placeholder 3"/>
          <p:cNvSpPr>
            <a:spLocks noGrp="1"/>
          </p:cNvSpPr>
          <p:nvPr>
            <p:ph type="sldNum" sz="quarter" idx="5"/>
          </p:nvPr>
        </p:nvSpPr>
        <p:spPr/>
        <p:txBody>
          <a:bodyPr/>
          <a:lstStyle/>
          <a:p>
            <a:fld id="{FF47207D-3746-4CA7-B71D-45DF9A7C416B}" type="slidenum">
              <a:rPr lang="en-US" smtClean="0"/>
              <a:t>4</a:t>
            </a:fld>
            <a:endParaRPr lang="en-US"/>
          </a:p>
        </p:txBody>
      </p:sp>
    </p:spTree>
    <p:extLst>
      <p:ext uri="{BB962C8B-B14F-4D97-AF65-F5344CB8AC3E}">
        <p14:creationId xmlns:p14="http://schemas.microsoft.com/office/powerpoint/2010/main" val="2396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7207D-3746-4CA7-B71D-45DF9A7C416B}" type="slidenum">
              <a:rPr lang="en-US" smtClean="0"/>
              <a:t>7</a:t>
            </a:fld>
            <a:endParaRPr lang="en-US"/>
          </a:p>
        </p:txBody>
      </p:sp>
    </p:spTree>
    <p:extLst>
      <p:ext uri="{BB962C8B-B14F-4D97-AF65-F5344CB8AC3E}">
        <p14:creationId xmlns:p14="http://schemas.microsoft.com/office/powerpoint/2010/main" val="222369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Jerry Sheehan - (Ex Officio Member)</a:t>
            </a:r>
            <a:br>
              <a:rPr lang="en-US" dirty="0"/>
            </a:br>
            <a:r>
              <a:rPr lang="en-US" sz="1200" b="0" i="0" u="none" strike="noStrike" kern="1200" dirty="0">
                <a:solidFill>
                  <a:schemeClr val="tx1"/>
                </a:solidFill>
                <a:effectLst/>
                <a:latin typeface="+mn-lt"/>
                <a:ea typeface="+mn-ea"/>
                <a:cs typeface="+mn-cs"/>
              </a:rPr>
              <a:t>JERRY SHEEHAN (Ex-Officio Member) is the Deputy Director of the National Library of Medicine (NLM), which is part of the National Institutes of Health, U.S. Department of Health and Human Services. </a:t>
            </a:r>
          </a:p>
          <a:p>
            <a:endParaRPr lang="en-US" sz="1200" b="0" i="0" u="none" strike="noStrike" kern="1200" dirty="0">
              <a:solidFill>
                <a:schemeClr val="tx1"/>
              </a:solidFill>
              <a:effectLst/>
              <a:latin typeface="+mn-lt"/>
              <a:ea typeface="+mn-ea"/>
              <a:cs typeface="+mn-cs"/>
            </a:endParaRPr>
          </a:p>
          <a:p>
            <a:r>
              <a:rPr lang="en-US" dirty="0"/>
              <a:t>https://www8.nationalacademies.org/pa/</a:t>
            </a:r>
            <a:r>
              <a:rPr lang="en-US" dirty="0" err="1"/>
              <a:t>projectview.aspx?key</a:t>
            </a:r>
            <a:r>
              <a:rPr lang="en-US" dirty="0"/>
              <a:t>=51293 </a:t>
            </a:r>
          </a:p>
          <a:p>
            <a:endParaRPr lang="en-US" dirty="0"/>
          </a:p>
          <a:p>
            <a:r>
              <a:rPr lang="en-US" sz="1200" b="1" i="0" u="none" strike="noStrike" kern="1200" dirty="0">
                <a:solidFill>
                  <a:schemeClr val="tx1"/>
                </a:solidFill>
                <a:effectLst/>
                <a:latin typeface="+mn-lt"/>
                <a:ea typeface="+mn-ea"/>
                <a:cs typeface="+mn-cs"/>
              </a:rPr>
              <a:t>Greg </a:t>
            </a:r>
            <a:r>
              <a:rPr lang="en-US" sz="1200" b="1" i="0" u="none" strike="noStrike" kern="1200" dirty="0" err="1">
                <a:solidFill>
                  <a:schemeClr val="tx1"/>
                </a:solidFill>
                <a:effectLst/>
                <a:latin typeface="+mn-lt"/>
                <a:ea typeface="+mn-ea"/>
                <a:cs typeface="+mn-cs"/>
              </a:rPr>
              <a:t>Tananbaum</a:t>
            </a:r>
            <a:r>
              <a:rPr lang="en-US" sz="1200" b="0" i="0" u="none" strike="noStrike" kern="1200" dirty="0">
                <a:solidFill>
                  <a:schemeClr val="tx1"/>
                </a:solidFill>
                <a:effectLst/>
                <a:latin typeface="+mn-lt"/>
                <a:ea typeface="+mn-ea"/>
                <a:cs typeface="+mn-cs"/>
              </a:rPr>
              <a:t> is the founder and coordinator of the Open Research Funders Group, a partnership of philanthropies committed to the open sharing of research outputs.  In this capacity, he also co-leads the National Academies of Sciences, Engineering, and Medicine’s Roundtable on Aligning Incentives for Open Science. This multiyear project convenes critical stakeholders -- including leadership from universities, government agencies, and funders -- to fundamentally improve the correlation between open practices, credit/reward systems, and research missions &amp; values. </a:t>
            </a:r>
            <a:r>
              <a:rPr lang="en-US" sz="1200" b="0" i="0" u="none" strike="noStrike" kern="1200" dirty="0" err="1">
                <a:solidFill>
                  <a:schemeClr val="tx1"/>
                </a:solidFill>
                <a:effectLst/>
                <a:latin typeface="+mn-lt"/>
                <a:ea typeface="+mn-ea"/>
                <a:cs typeface="+mn-cs"/>
              </a:rPr>
              <a:t>Tananbaum</a:t>
            </a:r>
            <a:r>
              <a:rPr lang="en-US" sz="1200" b="0" i="0" u="none" strike="noStrike" kern="1200" dirty="0">
                <a:solidFill>
                  <a:schemeClr val="tx1"/>
                </a:solidFill>
                <a:effectLst/>
                <a:latin typeface="+mn-lt"/>
                <a:ea typeface="+mn-ea"/>
                <a:cs typeface="+mn-cs"/>
              </a:rPr>
              <a:t> has worked in open access and open science for two decades, with organizations including SPARC (the Scholarly Publishing and Academic Resources Coalition), Microsoft Research, the American Heart Association, the University of California, and the Public Library of Science (PLOS).  He holds a Master's Degree from the London School of Economics and a B.A. from Yale University.</a:t>
            </a:r>
            <a:endParaRPr lang="en-US" dirty="0"/>
          </a:p>
          <a:p>
            <a:endParaRPr lang="en-US" dirty="0"/>
          </a:p>
        </p:txBody>
      </p:sp>
      <p:sp>
        <p:nvSpPr>
          <p:cNvPr id="4" name="Slide Number Placeholder 3"/>
          <p:cNvSpPr>
            <a:spLocks noGrp="1"/>
          </p:cNvSpPr>
          <p:nvPr>
            <p:ph type="sldNum" sz="quarter" idx="5"/>
          </p:nvPr>
        </p:nvSpPr>
        <p:spPr/>
        <p:txBody>
          <a:bodyPr/>
          <a:lstStyle/>
          <a:p>
            <a:fld id="{FF47207D-3746-4CA7-B71D-45DF9A7C416B}" type="slidenum">
              <a:rPr lang="en-US" smtClean="0"/>
              <a:t>8</a:t>
            </a:fld>
            <a:endParaRPr lang="en-US"/>
          </a:p>
        </p:txBody>
      </p:sp>
    </p:spTree>
    <p:extLst>
      <p:ext uri="{BB962C8B-B14F-4D97-AF65-F5344CB8AC3E}">
        <p14:creationId xmlns:p14="http://schemas.microsoft.com/office/powerpoint/2010/main" val="285562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Signaling language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Tool kit: </a:t>
            </a:r>
            <a:r>
              <a:rPr lang="en-US" sz="1200" b="1" kern="1200" dirty="0">
                <a:solidFill>
                  <a:schemeClr val="tx1"/>
                </a:solidFill>
                <a:effectLst/>
                <a:latin typeface="+mn-lt"/>
                <a:ea typeface="+mn-ea"/>
                <a:cs typeface="+mn-cs"/>
                <a:hlinkClick r:id="rId3"/>
              </a:rPr>
              <a:t>https://www.nationalacademies.org/event/11-05-2020/docs/D2E2EB0824F0791FF1ED6537CA97B72781B7B48695C7</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F47207D-3746-4CA7-B71D-45DF9A7C416B}" type="slidenum">
              <a:rPr lang="en-US" smtClean="0"/>
              <a:t>9</a:t>
            </a:fld>
            <a:endParaRPr lang="en-US"/>
          </a:p>
        </p:txBody>
      </p:sp>
    </p:spTree>
    <p:extLst>
      <p:ext uri="{BB962C8B-B14F-4D97-AF65-F5344CB8AC3E}">
        <p14:creationId xmlns:p14="http://schemas.microsoft.com/office/powerpoint/2010/main" val="94942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linkClick r:id="rId3"/>
              </a:rPr>
              <a:t>https://www.agu.org/Learn-About-AGU/About-AGU/Data-Leadership</a:t>
            </a:r>
            <a:r>
              <a:rPr lang="en-US" sz="1200" b="1" dirty="0"/>
              <a:t> </a:t>
            </a:r>
          </a:p>
          <a:p>
            <a:endParaRPr lang="en-US" dirty="0"/>
          </a:p>
        </p:txBody>
      </p:sp>
      <p:sp>
        <p:nvSpPr>
          <p:cNvPr id="4" name="Slide Number Placeholder 3"/>
          <p:cNvSpPr>
            <a:spLocks noGrp="1"/>
          </p:cNvSpPr>
          <p:nvPr>
            <p:ph type="sldNum" sz="quarter" idx="5"/>
          </p:nvPr>
        </p:nvSpPr>
        <p:spPr/>
        <p:txBody>
          <a:bodyPr/>
          <a:lstStyle/>
          <a:p>
            <a:fld id="{FF47207D-3746-4CA7-B71D-45DF9A7C416B}" type="slidenum">
              <a:rPr lang="en-US" smtClean="0"/>
              <a:t>19</a:t>
            </a:fld>
            <a:endParaRPr lang="en-US"/>
          </a:p>
        </p:txBody>
      </p:sp>
    </p:spTree>
    <p:extLst>
      <p:ext uri="{BB962C8B-B14F-4D97-AF65-F5344CB8AC3E}">
        <p14:creationId xmlns:p14="http://schemas.microsoft.com/office/powerpoint/2010/main" val="720379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datascience.nih.gov/" TargetMode="External"/><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vmlDrawing" Target="../drawings/vmlDrawing1.vml"/><Relationship Id="rId4" Type="http://schemas.openxmlformats.org/officeDocument/2006/relationships/image" Target="../media/image20.w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4" Type="http://schemas.openxmlformats.org/officeDocument/2006/relationships/image" Target="../media/image20.w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vmlDrawing" Target="../drawings/vmlDrawing3.vml"/><Relationship Id="rId4" Type="http://schemas.openxmlformats.org/officeDocument/2006/relationships/image" Target="../media/image20.w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vmlDrawing" Target="../drawings/vmlDrawing4.vml"/><Relationship Id="rId4" Type="http://schemas.openxmlformats.org/officeDocument/2006/relationships/image" Target="../media/image20.w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vmlDrawing" Target="../drawings/vmlDrawing5.vml"/><Relationship Id="rId4" Type="http://schemas.openxmlformats.org/officeDocument/2006/relationships/image" Target="../media/image20.w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Option 1">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4828" y="-2718"/>
            <a:ext cx="12187171" cy="6862432"/>
          </a:xfrm>
          <a:prstGeom prst="rect">
            <a:avLst/>
          </a:prstGeom>
        </p:spPr>
      </p:pic>
      <p:sp>
        <p:nvSpPr>
          <p:cNvPr id="2" name="Title 1"/>
          <p:cNvSpPr>
            <a:spLocks noGrp="1"/>
          </p:cNvSpPr>
          <p:nvPr>
            <p:ph type="title" hasCustomPrompt="1"/>
          </p:nvPr>
        </p:nvSpPr>
        <p:spPr>
          <a:xfrm>
            <a:off x="762000" y="2159001"/>
            <a:ext cx="8712200" cy="1269999"/>
          </a:xfrm>
        </p:spPr>
        <p:txBody>
          <a:bodyPr anchor="t"/>
          <a:lstStyle>
            <a:lvl1pPr algn="l">
              <a:defRPr sz="3600" b="1" i="0" baseline="0">
                <a:solidFill>
                  <a:schemeClr val="bg1"/>
                </a:solidFill>
                <a:latin typeface="Libre Franklin" pitchFamily="2" charset="77"/>
                <a:ea typeface="Libre Franklin" pitchFamily="2" charset="77"/>
                <a:cs typeface="Arial" charset="0"/>
              </a:defRPr>
            </a:lvl1pPr>
          </a:lstStyle>
          <a:p>
            <a:r>
              <a:rPr lang="en-US" dirty="0"/>
              <a:t>Presentation Title</a:t>
            </a:r>
            <a:br>
              <a:rPr lang="en-US" dirty="0"/>
            </a:br>
            <a:r>
              <a:rPr lang="en-US" dirty="0"/>
              <a:t>Goes Here</a:t>
            </a:r>
          </a:p>
        </p:txBody>
      </p:sp>
      <p:sp>
        <p:nvSpPr>
          <p:cNvPr id="4" name="Text Placeholder 3"/>
          <p:cNvSpPr>
            <a:spLocks noGrp="1"/>
          </p:cNvSpPr>
          <p:nvPr>
            <p:ph type="body" sz="quarter" idx="10" hasCustomPrompt="1"/>
          </p:nvPr>
        </p:nvSpPr>
        <p:spPr>
          <a:xfrm>
            <a:off x="762000" y="3632200"/>
            <a:ext cx="11005930" cy="2926522"/>
          </a:xfrm>
        </p:spPr>
        <p:txBody>
          <a:bodyPr/>
          <a:lstStyle>
            <a:lvl1pPr marL="0" indent="0">
              <a:buNone/>
              <a:defRPr b="0" i="0" baseline="0">
                <a:solidFill>
                  <a:schemeClr val="accent1"/>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3042159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Interior Slide 2">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69434" y="2002221"/>
            <a:ext cx="11040647" cy="4299427"/>
          </a:xfrm>
        </p:spPr>
        <p:txBody>
          <a:bodyPr/>
          <a:lstStyle>
            <a:lvl1pPr marL="0" indent="0">
              <a:buNone/>
              <a:defRPr sz="2000">
                <a:latin typeface="Arial" charset="0"/>
                <a:ea typeface="Arial" charset="0"/>
                <a:cs typeface="Arial" charset="0"/>
              </a:defRPr>
            </a:lvl1pPr>
            <a:lvl2pPr marL="342882" indent="0">
              <a:buNone/>
              <a:defRPr/>
            </a:lvl2pPr>
            <a:lvl3pPr>
              <a:defRPr sz="1600">
                <a:latin typeface="Arial" charset="0"/>
                <a:ea typeface="Arial" charset="0"/>
                <a:cs typeface="Arial" charset="0"/>
              </a:defRPr>
            </a:lvl3pPr>
            <a:lvl4pPr>
              <a:defRPr sz="1400">
                <a:latin typeface="Arial" charset="0"/>
                <a:ea typeface="Arial" charset="0"/>
                <a:cs typeface="Arial" charset="0"/>
              </a:defRPr>
            </a:lvl4pPr>
            <a:lvl5pPr>
              <a:defRPr sz="1200">
                <a:latin typeface="Arial" charset="0"/>
                <a:ea typeface="Arial" charset="0"/>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hasCustomPrompt="1"/>
          </p:nvPr>
        </p:nvSpPr>
        <p:spPr>
          <a:xfrm>
            <a:off x="769434" y="930275"/>
            <a:ext cx="11040647" cy="819697"/>
          </a:xfrm>
        </p:spPr>
        <p:txBody>
          <a:bodyPr>
            <a:normAutofit/>
          </a:bodyPr>
          <a:lstStyle>
            <a:lvl1pPr marL="0" indent="0">
              <a:buNone/>
              <a:defRPr sz="3200">
                <a:solidFill>
                  <a:srgbClr val="0083BA"/>
                </a:solidFill>
                <a:latin typeface="Arial" charset="0"/>
                <a:ea typeface="Arial" charset="0"/>
                <a:cs typeface="Arial" charset="0"/>
              </a:defRPr>
            </a:lvl1pPr>
          </a:lstStyle>
          <a:p>
            <a:pPr lvl="0"/>
            <a:r>
              <a:rPr lang="en-US" dirty="0"/>
              <a:t>Title Here</a:t>
            </a:r>
          </a:p>
        </p:txBody>
      </p:sp>
    </p:spTree>
    <p:extLst>
      <p:ext uri="{BB962C8B-B14F-4D97-AF65-F5344CB8AC3E}">
        <p14:creationId xmlns:p14="http://schemas.microsoft.com/office/powerpoint/2010/main" val="1002351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terior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17" y="2408"/>
            <a:ext cx="12181177" cy="6853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a:xfrm>
            <a:off x="787400" y="711201"/>
            <a:ext cx="9474200" cy="620986"/>
          </a:xfrm>
        </p:spPr>
        <p:txBody>
          <a:bodyPr>
            <a:normAutofit/>
          </a:bodyPr>
          <a:lstStyle>
            <a:lvl1pPr marL="0" indent="0">
              <a:buNone/>
              <a:defRPr sz="3200">
                <a:solidFill>
                  <a:srgbClr val="0083BA"/>
                </a:solidFill>
                <a:latin typeface="Myriad Pro" charset="0"/>
                <a:ea typeface="Myriad Pro" charset="0"/>
                <a:cs typeface="Myriad Pro" charset="0"/>
              </a:defRPr>
            </a:lvl1pPr>
            <a:lvl2pPr>
              <a:defRPr>
                <a:latin typeface="Myriad Pro" charset="0"/>
                <a:ea typeface="Myriad Pro" charset="0"/>
                <a:cs typeface="Myriad Pro" charset="0"/>
              </a:defRPr>
            </a:lvl2pPr>
            <a:lvl3pPr>
              <a:defRPr>
                <a:latin typeface="Myriad Pro" charset="0"/>
                <a:ea typeface="Myriad Pro" charset="0"/>
                <a:cs typeface="Myriad Pro" charset="0"/>
              </a:defRPr>
            </a:lvl3pPr>
            <a:lvl4pPr>
              <a:defRPr>
                <a:latin typeface="Myriad Pro" charset="0"/>
                <a:ea typeface="Myriad Pro" charset="0"/>
                <a:cs typeface="Myriad Pro" charset="0"/>
              </a:defRPr>
            </a:lvl4pPr>
            <a:lvl5pPr>
              <a:defRPr>
                <a:latin typeface="Myriad Pro" charset="0"/>
                <a:ea typeface="Myriad Pro" charset="0"/>
                <a:cs typeface="Myriad Pro" charset="0"/>
              </a:defRPr>
            </a:lvl5pPr>
          </a:lstStyle>
          <a:p>
            <a:pPr lvl="0"/>
            <a:r>
              <a:rPr lang="en-US" dirty="0"/>
              <a:t>Title Here</a:t>
            </a:r>
          </a:p>
        </p:txBody>
      </p:sp>
      <p:sp>
        <p:nvSpPr>
          <p:cNvPr id="7" name="Text Placeholder 6"/>
          <p:cNvSpPr>
            <a:spLocks noGrp="1"/>
          </p:cNvSpPr>
          <p:nvPr>
            <p:ph type="body" sz="quarter" idx="11" hasCustomPrompt="1"/>
          </p:nvPr>
        </p:nvSpPr>
        <p:spPr>
          <a:xfrm rot="10800000" flipH="1" flipV="1">
            <a:off x="787400" y="1544746"/>
            <a:ext cx="9474200" cy="4651102"/>
          </a:xfrm>
        </p:spPr>
        <p:txBody>
          <a:bodyPr/>
          <a:lstStyle>
            <a:lvl1pPr marL="0" indent="0">
              <a:buFontTx/>
              <a:buNone/>
              <a:defRPr sz="2000">
                <a:solidFill>
                  <a:srgbClr val="003744"/>
                </a:solidFill>
                <a:latin typeface="Myriad Pro" charset="0"/>
                <a:ea typeface="Myriad Pro" charset="0"/>
                <a:cs typeface="Myriad Pro" charset="0"/>
              </a:defRPr>
            </a:lvl1pPr>
            <a:lvl2pPr marL="342882" indent="0">
              <a:buNone/>
              <a:defRPr/>
            </a:lvl2pPr>
            <a:lvl3pPr>
              <a:defRPr sz="1600">
                <a:solidFill>
                  <a:srgbClr val="003744"/>
                </a:solidFill>
                <a:latin typeface="Myriad Pro" charset="0"/>
                <a:ea typeface="Myriad Pro" charset="0"/>
                <a:cs typeface="Myriad Pro" charset="0"/>
              </a:defRPr>
            </a:lvl3pPr>
            <a:lvl4pPr>
              <a:defRPr sz="1400">
                <a:solidFill>
                  <a:srgbClr val="003744"/>
                </a:solidFill>
                <a:latin typeface="Myriad Pro" charset="0"/>
                <a:ea typeface="Myriad Pro" charset="0"/>
                <a:cs typeface="Myriad Pro" charset="0"/>
              </a:defRPr>
            </a:lvl4pPr>
            <a:lvl5pPr>
              <a:defRPr sz="1200">
                <a:solidFill>
                  <a:srgbClr val="003744"/>
                </a:solidFill>
                <a:latin typeface="Myriad Pro" charset="0"/>
                <a:ea typeface="Myriad Pro" charset="0"/>
                <a:cs typeface="Myriad Pro"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0912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A9A3-DBD2-4F3B-B4C3-C9F5F5A62819}"/>
              </a:ext>
            </a:extLst>
          </p:cNvPr>
          <p:cNvSpPr>
            <a:spLocks noGrp="1"/>
          </p:cNvSpPr>
          <p:nvPr>
            <p:ph type="title" hasCustomPrompt="1"/>
          </p:nvPr>
        </p:nvSpPr>
        <p:spPr>
          <a:xfrm>
            <a:off x="1524000" y="1122362"/>
            <a:ext cx="9144000" cy="2405062"/>
          </a:xfrm>
        </p:spPr>
        <p:txBody>
          <a:bodyPr/>
          <a:lstStyle>
            <a:lvl1pPr algn="ctr">
              <a:defRPr b="1">
                <a:solidFill>
                  <a:schemeClr val="bg1"/>
                </a:solidFill>
              </a:defRPr>
            </a:lvl1pPr>
          </a:lstStyle>
          <a:p>
            <a:r>
              <a:rPr lang="en-US" dirty="0"/>
              <a:t>Presentation Title</a:t>
            </a:r>
          </a:p>
        </p:txBody>
      </p:sp>
      <p:sp>
        <p:nvSpPr>
          <p:cNvPr id="3" name="Date Placeholder 2">
            <a:extLst>
              <a:ext uri="{FF2B5EF4-FFF2-40B4-BE49-F238E27FC236}">
                <a16:creationId xmlns:a16="http://schemas.microsoft.com/office/drawing/2014/main" id="{1D8ECF9B-0A59-4680-8EEE-9837E744A79A}"/>
              </a:ext>
            </a:extLst>
          </p:cNvPr>
          <p:cNvSpPr>
            <a:spLocks noGrp="1"/>
          </p:cNvSpPr>
          <p:nvPr>
            <p:ph type="dt" sz="half" idx="10"/>
          </p:nvPr>
        </p:nvSpPr>
        <p:spPr/>
        <p:txBody>
          <a:bodyPr/>
          <a:lstStyle/>
          <a:p>
            <a:fld id="{82AB92BA-9EC0-4697-ADDA-82707C5646CB}" type="datetimeFigureOut">
              <a:rPr lang="en-US" smtClean="0"/>
              <a:t>12/15/20</a:t>
            </a:fld>
            <a:endParaRPr lang="en-US"/>
          </a:p>
        </p:txBody>
      </p:sp>
      <p:sp>
        <p:nvSpPr>
          <p:cNvPr id="4" name="Footer Placeholder 3">
            <a:extLst>
              <a:ext uri="{FF2B5EF4-FFF2-40B4-BE49-F238E27FC236}">
                <a16:creationId xmlns:a16="http://schemas.microsoft.com/office/drawing/2014/main" id="{8EECD97B-91BF-42D9-B4A8-4F48244485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F6F0EC-3768-42A1-8B1F-6B4198E37906}"/>
              </a:ext>
            </a:extLst>
          </p:cNvPr>
          <p:cNvSpPr>
            <a:spLocks noGrp="1"/>
          </p:cNvSpPr>
          <p:nvPr>
            <p:ph type="sldNum" sz="quarter" idx="12"/>
          </p:nvPr>
        </p:nvSpPr>
        <p:spPr/>
        <p:txBody>
          <a:bodyPr/>
          <a:lstStyle/>
          <a:p>
            <a:fld id="{5E90EA07-5AC7-4C0A-AFFF-8231BEE404D5}" type="slidenum">
              <a:rPr lang="en-US" smtClean="0"/>
              <a:t>‹#›</a:t>
            </a:fld>
            <a:endParaRPr lang="en-US"/>
          </a:p>
        </p:txBody>
      </p:sp>
      <p:sp>
        <p:nvSpPr>
          <p:cNvPr id="7" name="Text Placeholder 6">
            <a:extLst>
              <a:ext uri="{FF2B5EF4-FFF2-40B4-BE49-F238E27FC236}">
                <a16:creationId xmlns:a16="http://schemas.microsoft.com/office/drawing/2014/main" id="{75480A55-EB8F-4124-BD72-8692732C0587}"/>
              </a:ext>
            </a:extLst>
          </p:cNvPr>
          <p:cNvSpPr>
            <a:spLocks noGrp="1"/>
          </p:cNvSpPr>
          <p:nvPr>
            <p:ph type="body" sz="quarter" idx="13" hasCustomPrompt="1"/>
          </p:nvPr>
        </p:nvSpPr>
        <p:spPr>
          <a:xfrm>
            <a:off x="1524000" y="3602037"/>
            <a:ext cx="9144000" cy="1655763"/>
          </a:xfrm>
        </p:spPr>
        <p:txBody>
          <a:bodyPr/>
          <a:lstStyle>
            <a:lvl1pPr marL="0" indent="0" algn="ctr">
              <a:buNone/>
              <a:defRPr>
                <a:solidFill>
                  <a:schemeClr val="bg1"/>
                </a:solidFill>
              </a:defRPr>
            </a:lvl1pPr>
            <a:lvl2pPr marL="457214" indent="0" algn="ctr">
              <a:buNone/>
              <a:defRPr>
                <a:solidFill>
                  <a:schemeClr val="bg1"/>
                </a:solidFill>
              </a:defRPr>
            </a:lvl2pPr>
            <a:lvl3pPr marL="914428" indent="0" algn="ctr">
              <a:buNone/>
              <a:defRPr>
                <a:solidFill>
                  <a:schemeClr val="bg1"/>
                </a:solidFill>
              </a:defRPr>
            </a:lvl3pPr>
            <a:lvl4pPr marL="1371642" indent="0" algn="ctr">
              <a:buNone/>
              <a:defRPr>
                <a:solidFill>
                  <a:schemeClr val="bg1"/>
                </a:solidFill>
              </a:defRPr>
            </a:lvl4pPr>
            <a:lvl5pPr marL="1828857" indent="0" algn="ctr">
              <a:buNone/>
              <a:defRPr>
                <a:solidFill>
                  <a:schemeClr val="bg1"/>
                </a:solidFill>
              </a:defRPr>
            </a:lvl5pPr>
          </a:lstStyle>
          <a:p>
            <a:pPr lvl="0"/>
            <a:r>
              <a:rPr lang="en-US" dirty="0"/>
              <a:t>Presenter Name</a:t>
            </a:r>
          </a:p>
          <a:p>
            <a:pPr lvl="0"/>
            <a:r>
              <a:rPr lang="en-US" dirty="0"/>
              <a:t>Presenter Title</a:t>
            </a:r>
          </a:p>
          <a:p>
            <a:pPr lvl="0"/>
            <a:r>
              <a:rPr lang="en-US" dirty="0"/>
              <a:t>Presenter Affiliation</a:t>
            </a:r>
          </a:p>
        </p:txBody>
      </p:sp>
      <p:sp>
        <p:nvSpPr>
          <p:cNvPr id="12" name="Text Placeholder 11">
            <a:extLst>
              <a:ext uri="{FF2B5EF4-FFF2-40B4-BE49-F238E27FC236}">
                <a16:creationId xmlns:a16="http://schemas.microsoft.com/office/drawing/2014/main" id="{72DC4AA1-19BE-418B-9A0D-D9AB473D33A7}"/>
              </a:ext>
            </a:extLst>
          </p:cNvPr>
          <p:cNvSpPr>
            <a:spLocks noGrp="1"/>
          </p:cNvSpPr>
          <p:nvPr>
            <p:ph type="body" sz="quarter" idx="14" hasCustomPrompt="1"/>
          </p:nvPr>
        </p:nvSpPr>
        <p:spPr>
          <a:xfrm>
            <a:off x="1524000" y="5746290"/>
            <a:ext cx="9144000" cy="526852"/>
          </a:xfrm>
        </p:spPr>
        <p:txBody>
          <a:bodyPr/>
          <a:lstStyle>
            <a:lvl1pPr marL="0" indent="0" algn="ctr">
              <a:buNone/>
              <a:defRPr i="1">
                <a:solidFill>
                  <a:schemeClr val="bg1"/>
                </a:solidFill>
              </a:defRPr>
            </a:lvl1pPr>
            <a:lvl2pPr marL="457214" indent="0" algn="ctr">
              <a:buNone/>
              <a:defRPr i="1">
                <a:solidFill>
                  <a:schemeClr val="bg1"/>
                </a:solidFill>
              </a:defRPr>
            </a:lvl2pPr>
            <a:lvl3pPr marL="914428" indent="0" algn="ctr">
              <a:buNone/>
              <a:defRPr i="1">
                <a:solidFill>
                  <a:schemeClr val="bg1"/>
                </a:solidFill>
              </a:defRPr>
            </a:lvl3pPr>
            <a:lvl4pPr marL="1371642" indent="0" algn="ctr">
              <a:buNone/>
              <a:defRPr i="1">
                <a:solidFill>
                  <a:schemeClr val="bg1"/>
                </a:solidFill>
              </a:defRPr>
            </a:lvl4pPr>
            <a:lvl5pPr marL="1828857" indent="0" algn="ctr">
              <a:buNone/>
              <a:defRPr i="1">
                <a:solidFill>
                  <a:schemeClr val="bg1"/>
                </a:solidFill>
              </a:defRPr>
            </a:lvl5pPr>
          </a:lstStyle>
          <a:p>
            <a:pPr lvl="0"/>
            <a:r>
              <a:rPr lang="en-US" dirty="0"/>
              <a:t>Date</a:t>
            </a:r>
          </a:p>
        </p:txBody>
      </p:sp>
    </p:spTree>
    <p:extLst>
      <p:ext uri="{BB962C8B-B14F-4D97-AF65-F5344CB8AC3E}">
        <p14:creationId xmlns:p14="http://schemas.microsoft.com/office/powerpoint/2010/main" val="2825708237"/>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AB92BA-9EC0-4697-ADDA-82707C5646CB}"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0EA07-5AC7-4C0A-AFFF-8231BEE404D5}" type="slidenum">
              <a:rPr lang="en-US" smtClean="0"/>
              <a:t>‹#›</a:t>
            </a:fld>
            <a:endParaRPr lang="en-US"/>
          </a:p>
        </p:txBody>
      </p:sp>
      <p:sp>
        <p:nvSpPr>
          <p:cNvPr id="7" name="Title 1">
            <a:extLst>
              <a:ext uri="{FF2B5EF4-FFF2-40B4-BE49-F238E27FC236}">
                <a16:creationId xmlns:a16="http://schemas.microsoft.com/office/drawing/2014/main" id="{F1993552-1C81-42EA-AC00-5B86F2DB8C25}"/>
              </a:ext>
            </a:extLst>
          </p:cNvPr>
          <p:cNvSpPr>
            <a:spLocks noGrp="1"/>
          </p:cNvSpPr>
          <p:nvPr>
            <p:ph type="ctrTitle"/>
          </p:nvPr>
        </p:nvSpPr>
        <p:spPr>
          <a:xfrm>
            <a:off x="785813" y="1721941"/>
            <a:ext cx="6751714" cy="2926310"/>
          </a:xfrm>
        </p:spPr>
        <p:txBody>
          <a:bodyPr anchor="ctr"/>
          <a:lstStyle>
            <a:lvl1pPr algn="ctr">
              <a:defRPr sz="5625" b="1"/>
            </a:lvl1pPr>
          </a:lstStyle>
          <a:p>
            <a:r>
              <a:rPr lang="en-US"/>
              <a:t>Click to edit Master title style</a:t>
            </a:r>
            <a:endParaRPr lang="en-US" dirty="0"/>
          </a:p>
        </p:txBody>
      </p:sp>
      <p:sp>
        <p:nvSpPr>
          <p:cNvPr id="8" name="Subtitle 2">
            <a:extLst>
              <a:ext uri="{FF2B5EF4-FFF2-40B4-BE49-F238E27FC236}">
                <a16:creationId xmlns:a16="http://schemas.microsoft.com/office/drawing/2014/main" id="{6CCD8982-1459-4F38-B6F0-696A9646D685}"/>
              </a:ext>
            </a:extLst>
          </p:cNvPr>
          <p:cNvSpPr>
            <a:spLocks noGrp="1"/>
          </p:cNvSpPr>
          <p:nvPr>
            <p:ph type="subTitle" idx="1"/>
          </p:nvPr>
        </p:nvSpPr>
        <p:spPr>
          <a:xfrm>
            <a:off x="785812" y="4726162"/>
            <a:ext cx="6751714" cy="1552277"/>
          </a:xfrm>
        </p:spPr>
        <p:txBody>
          <a:bodyPr anchor="ctr"/>
          <a:lstStyle>
            <a:lvl1pPr marL="0" indent="0" algn="ctr">
              <a:buNone/>
              <a:defRPr sz="2250" i="1"/>
            </a:lvl1pPr>
            <a:lvl2pPr marL="428638" indent="0" algn="ctr">
              <a:buNone/>
              <a:defRPr sz="1875"/>
            </a:lvl2pPr>
            <a:lvl3pPr marL="857276" indent="0" algn="ctr">
              <a:buNone/>
              <a:defRPr sz="1688"/>
            </a:lvl3pPr>
            <a:lvl4pPr marL="1285915" indent="0" algn="ctr">
              <a:buNone/>
              <a:defRPr sz="1500"/>
            </a:lvl4pPr>
            <a:lvl5pPr marL="1714553" indent="0" algn="ctr">
              <a:buNone/>
              <a:defRPr sz="1500"/>
            </a:lvl5pPr>
            <a:lvl6pPr marL="2143192" indent="0" algn="ctr">
              <a:buNone/>
              <a:defRPr sz="1500"/>
            </a:lvl6pPr>
            <a:lvl7pPr marL="2571830" indent="0" algn="ctr">
              <a:buNone/>
              <a:defRPr sz="1500"/>
            </a:lvl7pPr>
            <a:lvl8pPr marL="3000469" indent="0" algn="ctr">
              <a:buNone/>
              <a:defRPr sz="1500"/>
            </a:lvl8pPr>
            <a:lvl9pPr marL="3429107" indent="0" algn="ctr">
              <a:buNone/>
              <a:defRPr sz="1500"/>
            </a:lvl9pPr>
          </a:lstStyle>
          <a:p>
            <a:r>
              <a:rPr lang="en-US"/>
              <a:t>Click to edit Master subtitle style</a:t>
            </a:r>
            <a:endParaRPr lang="en-US" dirty="0"/>
          </a:p>
        </p:txBody>
      </p:sp>
    </p:spTree>
    <p:extLst>
      <p:ext uri="{BB962C8B-B14F-4D97-AF65-F5344CB8AC3E}">
        <p14:creationId xmlns:p14="http://schemas.microsoft.com/office/powerpoint/2010/main" val="2947821322"/>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IH">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AB92BA-9EC0-4697-ADDA-82707C5646CB}"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0EA07-5AC7-4C0A-AFFF-8231BEE404D5}" type="slidenum">
              <a:rPr lang="en-US" smtClean="0"/>
              <a:t>‹#›</a:t>
            </a:fld>
            <a:endParaRPr lang="en-US"/>
          </a:p>
        </p:txBody>
      </p:sp>
      <p:sp>
        <p:nvSpPr>
          <p:cNvPr id="7" name="Title 1">
            <a:extLst>
              <a:ext uri="{FF2B5EF4-FFF2-40B4-BE49-F238E27FC236}">
                <a16:creationId xmlns:a16="http://schemas.microsoft.com/office/drawing/2014/main" id="{FC32B98D-9E33-420E-B278-AA916DC6861E}"/>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D149A4F3-AFD5-4EE9-9303-C80DDDF70DCC}"/>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9687787"/>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NIH">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B95CF3-9627-4F9B-82EB-E39BF4404306}"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361476-305C-4FC7-9B8B-3338D83ECAF3}" type="slidenum">
              <a:rPr lang="en-US" smtClean="0"/>
              <a:t>‹#›</a:t>
            </a:fld>
            <a:endParaRPr lang="en-US"/>
          </a:p>
        </p:txBody>
      </p:sp>
      <p:sp>
        <p:nvSpPr>
          <p:cNvPr id="7" name="Title 1">
            <a:extLst>
              <a:ext uri="{FF2B5EF4-FFF2-40B4-BE49-F238E27FC236}">
                <a16:creationId xmlns:a16="http://schemas.microsoft.com/office/drawing/2014/main" id="{FC32B98D-9E33-420E-B278-AA916DC6861E}"/>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02DA657E-8159-41D1-B952-2E1CBA17499E}"/>
              </a:ext>
            </a:extLst>
          </p:cNvPr>
          <p:cNvSpPr>
            <a:spLocks noGrp="1"/>
          </p:cNvSpPr>
          <p:nvPr>
            <p:ph sz="half" idx="1"/>
          </p:nvPr>
        </p:nvSpPr>
        <p:spPr>
          <a:xfrm>
            <a:off x="838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74D879E2-DB10-417B-AE17-F1380B2D064A}"/>
              </a:ext>
            </a:extLst>
          </p:cNvPr>
          <p:cNvSpPr>
            <a:spLocks noGrp="1"/>
          </p:cNvSpPr>
          <p:nvPr>
            <p:ph sz="half" idx="2"/>
          </p:nvPr>
        </p:nvSpPr>
        <p:spPr>
          <a:xfrm>
            <a:off x="6172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5795467"/>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DS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AB92BA-9EC0-4697-ADDA-82707C5646CB}" type="datetimeFigureOut">
              <a:rPr lang="en-US" smtClean="0"/>
              <a:t>12/15/20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0EA07-5AC7-4C0A-AFFF-8231BEE404D5}" type="slidenum">
              <a:rPr lang="en-US" smtClean="0"/>
              <a:t>‹#›</a:t>
            </a:fld>
            <a:endParaRPr lang="en-US"/>
          </a:p>
        </p:txBody>
      </p:sp>
      <p:sp>
        <p:nvSpPr>
          <p:cNvPr id="8" name="Title 1">
            <a:extLst>
              <a:ext uri="{FF2B5EF4-FFF2-40B4-BE49-F238E27FC236}">
                <a16:creationId xmlns:a16="http://schemas.microsoft.com/office/drawing/2014/main" id="{74BF5063-444C-4A32-BF75-F4BDCA8382D5}"/>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5F4E52AB-4C0D-45CD-958B-878EF5E3F308}"/>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8303586"/>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ODS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AB92BA-9EC0-4697-ADDA-82707C5646CB}" type="datetimeFigureOut">
              <a:rPr lang="en-US" smtClean="0"/>
              <a:t>12/15/20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0EA07-5AC7-4C0A-AFFF-8231BEE404D5}" type="slidenum">
              <a:rPr lang="en-US" smtClean="0"/>
              <a:t>‹#›</a:t>
            </a:fld>
            <a:endParaRPr lang="en-US"/>
          </a:p>
        </p:txBody>
      </p:sp>
      <p:sp>
        <p:nvSpPr>
          <p:cNvPr id="7" name="Title 1">
            <a:extLst>
              <a:ext uri="{FF2B5EF4-FFF2-40B4-BE49-F238E27FC236}">
                <a16:creationId xmlns:a16="http://schemas.microsoft.com/office/drawing/2014/main" id="{F2290B34-DB71-4AD2-A24B-F06E511D2DC3}"/>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7D6E2FD0-F298-4ADA-B2A8-5D72E2C4E03C}"/>
              </a:ext>
            </a:extLst>
          </p:cNvPr>
          <p:cNvSpPr>
            <a:spLocks noGrp="1"/>
          </p:cNvSpPr>
          <p:nvPr>
            <p:ph sz="half" idx="1"/>
          </p:nvPr>
        </p:nvSpPr>
        <p:spPr>
          <a:xfrm>
            <a:off x="838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A2C6DDFC-BB08-4E5A-BB6F-4119F673812A}"/>
              </a:ext>
            </a:extLst>
          </p:cNvPr>
          <p:cNvSpPr>
            <a:spLocks noGrp="1"/>
          </p:cNvSpPr>
          <p:nvPr>
            <p:ph sz="half" idx="2"/>
          </p:nvPr>
        </p:nvSpPr>
        <p:spPr>
          <a:xfrm>
            <a:off x="6172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128463"/>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frastru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AB92BA-9EC0-4697-ADDA-82707C5646CB}"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0EA07-5AC7-4C0A-AFFF-8231BEE404D5}" type="slidenum">
              <a:rPr lang="en-US" smtClean="0"/>
              <a:t>‹#›</a:t>
            </a:fld>
            <a:endParaRPr lang="en-US"/>
          </a:p>
        </p:txBody>
      </p:sp>
      <p:sp>
        <p:nvSpPr>
          <p:cNvPr id="7" name="Title 1">
            <a:extLst>
              <a:ext uri="{FF2B5EF4-FFF2-40B4-BE49-F238E27FC236}">
                <a16:creationId xmlns:a16="http://schemas.microsoft.com/office/drawing/2014/main" id="{6DE90E3F-13E5-4EF0-AB38-58E27EAFA5B0}"/>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AD1D7608-FD41-45D0-BDC0-3E220EEE749D}"/>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4353824"/>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Infrastructur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AB92BA-9EC0-4697-ADDA-82707C5646CB}"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0EA07-5AC7-4C0A-AFFF-8231BEE404D5}" type="slidenum">
              <a:rPr lang="en-US" smtClean="0"/>
              <a:t>‹#›</a:t>
            </a:fld>
            <a:endParaRPr lang="en-US"/>
          </a:p>
        </p:txBody>
      </p:sp>
      <p:sp>
        <p:nvSpPr>
          <p:cNvPr id="7" name="Title 1">
            <a:extLst>
              <a:ext uri="{FF2B5EF4-FFF2-40B4-BE49-F238E27FC236}">
                <a16:creationId xmlns:a16="http://schemas.microsoft.com/office/drawing/2014/main" id="{6DE90E3F-13E5-4EF0-AB38-58E27EAFA5B0}"/>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17E8F8BA-D8CE-4215-B0C1-C016B0A9949A}"/>
              </a:ext>
            </a:extLst>
          </p:cNvPr>
          <p:cNvSpPr>
            <a:spLocks noGrp="1"/>
          </p:cNvSpPr>
          <p:nvPr>
            <p:ph sz="half" idx="1"/>
          </p:nvPr>
        </p:nvSpPr>
        <p:spPr>
          <a:xfrm>
            <a:off x="838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394E720B-4E37-4071-A874-66166E6D2A1E}"/>
              </a:ext>
            </a:extLst>
          </p:cNvPr>
          <p:cNvSpPr>
            <a:spLocks noGrp="1"/>
          </p:cNvSpPr>
          <p:nvPr>
            <p:ph sz="half" idx="2"/>
          </p:nvPr>
        </p:nvSpPr>
        <p:spPr>
          <a:xfrm>
            <a:off x="6172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2897125"/>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erior Slide: Option 2">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p:blipFill>
        <p:spPr bwMode="auto">
          <a:xfrm>
            <a:off x="-15336" y="-9525"/>
            <a:ext cx="12213127" cy="6877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Libre Franklin" pitchFamily="2" charset="77"/>
                <a:ea typeface="Libre Franklin"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F260DF21-0403-A546-B928-CC6B49D52FC6}"/>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222660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cosyste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AB92BA-9EC0-4697-ADDA-82707C5646CB}"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0EA07-5AC7-4C0A-AFFF-8231BEE404D5}" type="slidenum">
              <a:rPr lang="en-US" smtClean="0"/>
              <a:t>‹#›</a:t>
            </a:fld>
            <a:endParaRPr lang="en-US"/>
          </a:p>
        </p:txBody>
      </p:sp>
      <p:sp>
        <p:nvSpPr>
          <p:cNvPr id="7" name="Title 1">
            <a:extLst>
              <a:ext uri="{FF2B5EF4-FFF2-40B4-BE49-F238E27FC236}">
                <a16:creationId xmlns:a16="http://schemas.microsoft.com/office/drawing/2014/main" id="{17B27FE4-06F3-4A40-AA37-8C78B867A038}"/>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708A48A5-1E14-45D2-AD6C-912A409BD59C}"/>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968642"/>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Ecosyste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AB92BA-9EC0-4697-ADDA-82707C5646CB}" type="datetimeFigureOut">
              <a:rPr lang="en-US" smtClean="0"/>
              <a:t>12/15/20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0EA07-5AC7-4C0A-AFFF-8231BEE404D5}" type="slidenum">
              <a:rPr lang="en-US" smtClean="0"/>
              <a:t>‹#›</a:t>
            </a:fld>
            <a:endParaRPr lang="en-US"/>
          </a:p>
        </p:txBody>
      </p:sp>
      <p:sp>
        <p:nvSpPr>
          <p:cNvPr id="7" name="Title 1">
            <a:extLst>
              <a:ext uri="{FF2B5EF4-FFF2-40B4-BE49-F238E27FC236}">
                <a16:creationId xmlns:a16="http://schemas.microsoft.com/office/drawing/2014/main" id="{17B27FE4-06F3-4A40-AA37-8C78B867A038}"/>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CFD2B042-838B-4A28-A47B-980ECE5DC78B}"/>
              </a:ext>
            </a:extLst>
          </p:cNvPr>
          <p:cNvSpPr>
            <a:spLocks noGrp="1"/>
          </p:cNvSpPr>
          <p:nvPr>
            <p:ph sz="half" idx="1"/>
          </p:nvPr>
        </p:nvSpPr>
        <p:spPr>
          <a:xfrm>
            <a:off x="838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FD278EC3-2E85-47BC-9B75-E87DB2639523}"/>
              </a:ext>
            </a:extLst>
          </p:cNvPr>
          <p:cNvSpPr>
            <a:spLocks noGrp="1"/>
          </p:cNvSpPr>
          <p:nvPr>
            <p:ph sz="half" idx="2"/>
          </p:nvPr>
        </p:nvSpPr>
        <p:spPr>
          <a:xfrm>
            <a:off x="6172200" y="198755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0309125"/>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ols-Analytic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67CC10E-BBDD-4548-8357-7CE985556869}" type="datetimeFigureOut">
              <a:rPr lang="en-US" smtClean="0"/>
              <a:t>12/15/20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FA72A-4442-4FE2-A384-5EA8C10167F9}" type="slidenum">
              <a:rPr lang="en-US" smtClean="0"/>
              <a:t>‹#›</a:t>
            </a:fld>
            <a:endParaRPr lang="en-US"/>
          </a:p>
        </p:txBody>
      </p:sp>
      <p:sp>
        <p:nvSpPr>
          <p:cNvPr id="8" name="Title 1">
            <a:extLst>
              <a:ext uri="{FF2B5EF4-FFF2-40B4-BE49-F238E27FC236}">
                <a16:creationId xmlns:a16="http://schemas.microsoft.com/office/drawing/2014/main" id="{9B9F5FDC-1186-45B3-B12C-974BAFC41C3A}"/>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6AB44D99-DB41-425E-85B7-9357D3217545}"/>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0542139"/>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ools-Analytic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7CC10E-BBDD-4548-8357-7CE985556869}" type="datetimeFigureOut">
              <a:rPr lang="en-US" smtClean="0"/>
              <a:t>12/15/20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FA72A-4442-4FE2-A384-5EA8C10167F9}" type="slidenum">
              <a:rPr lang="en-US" smtClean="0"/>
              <a:t>‹#›</a:t>
            </a:fld>
            <a:endParaRPr lang="en-US"/>
          </a:p>
        </p:txBody>
      </p:sp>
      <p:sp>
        <p:nvSpPr>
          <p:cNvPr id="8" name="Title 1">
            <a:extLst>
              <a:ext uri="{FF2B5EF4-FFF2-40B4-BE49-F238E27FC236}">
                <a16:creationId xmlns:a16="http://schemas.microsoft.com/office/drawing/2014/main" id="{34480E68-429B-448D-BD92-F11ED5B638F7}"/>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Tree>
    <p:extLst>
      <p:ext uri="{BB962C8B-B14F-4D97-AF65-F5344CB8AC3E}">
        <p14:creationId xmlns:p14="http://schemas.microsoft.com/office/powerpoint/2010/main" val="1265594937"/>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munity Engagem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2AB92BA-9EC0-4697-ADDA-82707C5646CB}" type="datetimeFigureOut">
              <a:rPr lang="en-US" smtClean="0"/>
              <a:t>12/15/20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0EA07-5AC7-4C0A-AFFF-8231BEE404D5}" type="slidenum">
              <a:rPr lang="en-US" smtClean="0"/>
              <a:t>‹#›</a:t>
            </a:fld>
            <a:endParaRPr lang="en-US"/>
          </a:p>
        </p:txBody>
      </p:sp>
      <p:sp>
        <p:nvSpPr>
          <p:cNvPr id="10" name="Title 1">
            <a:extLst>
              <a:ext uri="{FF2B5EF4-FFF2-40B4-BE49-F238E27FC236}">
                <a16:creationId xmlns:a16="http://schemas.microsoft.com/office/drawing/2014/main" id="{80091A63-BF34-4887-994E-BD4F5BC38D44}"/>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718BA292-4796-478E-89B6-5FE94012FF45}"/>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528323"/>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mmunity Engagem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2AB92BA-9EC0-4697-ADDA-82707C5646CB}" type="datetimeFigureOut">
              <a:rPr lang="en-US" smtClean="0"/>
              <a:t>12/15/20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0EA07-5AC7-4C0A-AFFF-8231BEE404D5}" type="slidenum">
              <a:rPr lang="en-US" smtClean="0"/>
              <a:t>‹#›</a:t>
            </a:fld>
            <a:endParaRPr lang="en-US"/>
          </a:p>
        </p:txBody>
      </p:sp>
      <p:sp>
        <p:nvSpPr>
          <p:cNvPr id="10" name="Title 1">
            <a:extLst>
              <a:ext uri="{FF2B5EF4-FFF2-40B4-BE49-F238E27FC236}">
                <a16:creationId xmlns:a16="http://schemas.microsoft.com/office/drawing/2014/main" id="{80091A63-BF34-4887-994E-BD4F5BC38D44}"/>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2B493902-5161-4401-841E-3B25E3CFD8BD}"/>
              </a:ext>
            </a:extLst>
          </p:cNvPr>
          <p:cNvSpPr>
            <a:spLocks noGrp="1"/>
          </p:cNvSpPr>
          <p:nvPr>
            <p:ph sz="half" idx="1"/>
          </p:nvPr>
        </p:nvSpPr>
        <p:spPr>
          <a:xfrm>
            <a:off x="838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751518AE-A627-4B92-9765-93268469BFE6}"/>
              </a:ext>
            </a:extLst>
          </p:cNvPr>
          <p:cNvSpPr>
            <a:spLocks noGrp="1"/>
          </p:cNvSpPr>
          <p:nvPr>
            <p:ph sz="half" idx="2"/>
          </p:nvPr>
        </p:nvSpPr>
        <p:spPr>
          <a:xfrm>
            <a:off x="6172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5654241"/>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Workforce Developm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AB92BA-9EC0-4697-ADDA-82707C5646CB}" type="datetimeFigureOut">
              <a:rPr lang="en-US" smtClean="0"/>
              <a:t>12/15/20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0EA07-5AC7-4C0A-AFFF-8231BEE404D5}" type="slidenum">
              <a:rPr lang="en-US" smtClean="0"/>
              <a:t>‹#›</a:t>
            </a:fld>
            <a:endParaRPr lang="en-US"/>
          </a:p>
        </p:txBody>
      </p:sp>
      <p:sp>
        <p:nvSpPr>
          <p:cNvPr id="6" name="Title 1">
            <a:extLst>
              <a:ext uri="{FF2B5EF4-FFF2-40B4-BE49-F238E27FC236}">
                <a16:creationId xmlns:a16="http://schemas.microsoft.com/office/drawing/2014/main" id="{1BA55BDE-3432-40AA-86DB-FF17C2BFD81E}"/>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46A625B4-82EF-4D43-A063-6463983F3E93}"/>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728830"/>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Workforce Developm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7CC10E-BBDD-4548-8357-7CE985556869}" type="datetimeFigureOut">
              <a:rPr lang="en-US" smtClean="0"/>
              <a:t>12/15/20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FA72A-4442-4FE2-A384-5EA8C10167F9}" type="slidenum">
              <a:rPr lang="en-US" smtClean="0"/>
              <a:t>‹#›</a:t>
            </a:fld>
            <a:endParaRPr lang="en-US"/>
          </a:p>
        </p:txBody>
      </p:sp>
      <p:sp>
        <p:nvSpPr>
          <p:cNvPr id="6" name="Title 1">
            <a:extLst>
              <a:ext uri="{FF2B5EF4-FFF2-40B4-BE49-F238E27FC236}">
                <a16:creationId xmlns:a16="http://schemas.microsoft.com/office/drawing/2014/main" id="{1BA55BDE-3432-40AA-86DB-FF17C2BFD81E}"/>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465C0ED-7921-4F5F-9E6E-A3A360AC084C}"/>
              </a:ext>
            </a:extLst>
          </p:cNvPr>
          <p:cNvSpPr>
            <a:spLocks noGrp="1"/>
          </p:cNvSpPr>
          <p:nvPr>
            <p:ph sz="half" idx="1"/>
          </p:nvPr>
        </p:nvSpPr>
        <p:spPr>
          <a:xfrm>
            <a:off x="838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483CB556-02EF-4169-883E-E9D1DC88D079}"/>
              </a:ext>
            </a:extLst>
          </p:cNvPr>
          <p:cNvSpPr>
            <a:spLocks noGrp="1"/>
          </p:cNvSpPr>
          <p:nvPr>
            <p:ph sz="half" idx="2"/>
          </p:nvPr>
        </p:nvSpPr>
        <p:spPr>
          <a:xfrm>
            <a:off x="6172200" y="199707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5337479"/>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C697F2-254B-4BF1-926B-1C7425613FA1}"/>
              </a:ext>
            </a:extLst>
          </p:cNvPr>
          <p:cNvSpPr>
            <a:spLocks noGrp="1"/>
          </p:cNvSpPr>
          <p:nvPr>
            <p:ph type="dt" sz="half" idx="10"/>
          </p:nvPr>
        </p:nvSpPr>
        <p:spPr/>
        <p:txBody>
          <a:bodyPr/>
          <a:lstStyle/>
          <a:p>
            <a:fld id="{82AB92BA-9EC0-4697-ADDA-82707C5646CB}" type="datetimeFigureOut">
              <a:rPr lang="en-US" smtClean="0"/>
              <a:t>12/15/20</a:t>
            </a:fld>
            <a:endParaRPr lang="en-US"/>
          </a:p>
        </p:txBody>
      </p:sp>
      <p:sp>
        <p:nvSpPr>
          <p:cNvPr id="4" name="Footer Placeholder 3">
            <a:extLst>
              <a:ext uri="{FF2B5EF4-FFF2-40B4-BE49-F238E27FC236}">
                <a16:creationId xmlns:a16="http://schemas.microsoft.com/office/drawing/2014/main" id="{B46814FE-3546-4AF6-98DA-0BB16E25CC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850DFA-B3C2-4748-B3D4-2E7FB18FC13E}"/>
              </a:ext>
            </a:extLst>
          </p:cNvPr>
          <p:cNvSpPr>
            <a:spLocks noGrp="1"/>
          </p:cNvSpPr>
          <p:nvPr>
            <p:ph type="sldNum" sz="quarter" idx="12"/>
          </p:nvPr>
        </p:nvSpPr>
        <p:spPr/>
        <p:txBody>
          <a:bodyPr/>
          <a:lstStyle/>
          <a:p>
            <a:fld id="{5E90EA07-5AC7-4C0A-AFFF-8231BEE404D5}" type="slidenum">
              <a:rPr lang="en-US" smtClean="0"/>
              <a:t>‹#›</a:t>
            </a:fld>
            <a:endParaRPr lang="en-US"/>
          </a:p>
        </p:txBody>
      </p:sp>
      <p:sp>
        <p:nvSpPr>
          <p:cNvPr id="6" name="Content Placeholder 2">
            <a:extLst>
              <a:ext uri="{FF2B5EF4-FFF2-40B4-BE49-F238E27FC236}">
                <a16:creationId xmlns:a16="http://schemas.microsoft.com/office/drawing/2014/main" id="{4A594D27-6190-4BAE-9A16-80EACDD87FD8}"/>
              </a:ext>
            </a:extLst>
          </p:cNvPr>
          <p:cNvSpPr>
            <a:spLocks noGrp="1"/>
          </p:cNvSpPr>
          <p:nvPr>
            <p:ph idx="1"/>
          </p:nvPr>
        </p:nvSpPr>
        <p:spPr>
          <a:xfrm>
            <a:off x="838200" y="199707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C4F45AF7-9E14-4D88-9982-12AFAA943E6A}"/>
              </a:ext>
            </a:extLst>
          </p:cNvPr>
          <p:cNvSpPr>
            <a:spLocks noGrp="1"/>
          </p:cNvSpPr>
          <p:nvPr>
            <p:ph type="title"/>
          </p:nvPr>
        </p:nvSpPr>
        <p:spPr>
          <a:xfrm>
            <a:off x="838200" y="771525"/>
            <a:ext cx="10515600" cy="1090613"/>
          </a:xfrm>
        </p:spPr>
        <p:txBody>
          <a:bodyPr/>
          <a:lstStyle>
            <a:lvl1pPr algn="ctr">
              <a:defRPr b="1"/>
            </a:lvl1pPr>
          </a:lstStyle>
          <a:p>
            <a:r>
              <a:rPr lang="en-US"/>
              <a:t>Click to edit Master title style</a:t>
            </a:r>
            <a:endParaRPr lang="en-US" dirty="0"/>
          </a:p>
        </p:txBody>
      </p:sp>
    </p:spTree>
    <p:extLst>
      <p:ext uri="{BB962C8B-B14F-4D97-AF65-F5344CB8AC3E}">
        <p14:creationId xmlns:p14="http://schemas.microsoft.com/office/powerpoint/2010/main" val="3924139348"/>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C697F2-254B-4BF1-926B-1C7425613FA1}"/>
              </a:ext>
            </a:extLst>
          </p:cNvPr>
          <p:cNvSpPr>
            <a:spLocks noGrp="1"/>
          </p:cNvSpPr>
          <p:nvPr>
            <p:ph type="dt" sz="half" idx="10"/>
          </p:nvPr>
        </p:nvSpPr>
        <p:spPr/>
        <p:txBody>
          <a:bodyPr/>
          <a:lstStyle/>
          <a:p>
            <a:fld id="{82AB92BA-9EC0-4697-ADDA-82707C5646CB}" type="datetimeFigureOut">
              <a:rPr lang="en-US" smtClean="0"/>
              <a:t>12/15/20</a:t>
            </a:fld>
            <a:endParaRPr lang="en-US"/>
          </a:p>
        </p:txBody>
      </p:sp>
      <p:sp>
        <p:nvSpPr>
          <p:cNvPr id="4" name="Footer Placeholder 3">
            <a:extLst>
              <a:ext uri="{FF2B5EF4-FFF2-40B4-BE49-F238E27FC236}">
                <a16:creationId xmlns:a16="http://schemas.microsoft.com/office/drawing/2014/main" id="{B46814FE-3546-4AF6-98DA-0BB16E25CC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850DFA-B3C2-4748-B3D4-2E7FB18FC13E}"/>
              </a:ext>
            </a:extLst>
          </p:cNvPr>
          <p:cNvSpPr>
            <a:spLocks noGrp="1"/>
          </p:cNvSpPr>
          <p:nvPr>
            <p:ph type="sldNum" sz="quarter" idx="12"/>
          </p:nvPr>
        </p:nvSpPr>
        <p:spPr/>
        <p:txBody>
          <a:bodyPr/>
          <a:lstStyle/>
          <a:p>
            <a:fld id="{5E90EA07-5AC7-4C0A-AFFF-8231BEE404D5}" type="slidenum">
              <a:rPr lang="en-US" smtClean="0"/>
              <a:t>‹#›</a:t>
            </a:fld>
            <a:endParaRPr lang="en-US"/>
          </a:p>
        </p:txBody>
      </p:sp>
      <p:sp>
        <p:nvSpPr>
          <p:cNvPr id="18" name="Slide Number Placeholder 1">
            <a:extLst>
              <a:ext uri="{FF2B5EF4-FFF2-40B4-BE49-F238E27FC236}">
                <a16:creationId xmlns:a16="http://schemas.microsoft.com/office/drawing/2014/main" id="{382254DF-5193-4D0B-9FF0-A5E07C770E7D}"/>
              </a:ext>
            </a:extLst>
          </p:cNvPr>
          <p:cNvSpPr txBox="1">
            <a:spLocks/>
          </p:cNvSpPr>
          <p:nvPr/>
        </p:nvSpPr>
        <p:spPr>
          <a:xfrm>
            <a:off x="8610600" y="6356351"/>
            <a:ext cx="2743200" cy="365125"/>
          </a:xfrm>
          <a:prstGeom prst="rect">
            <a:avLst/>
          </a:prstGeom>
        </p:spPr>
        <p:txBody>
          <a:bodyPr vert="horz" lIns="85725" tIns="42863" rIns="85725" bIns="42863" rtlCol="0" anchor="ctr"/>
          <a:lstStyle>
            <a:defPPr>
              <a:defRPr lang="en-US"/>
            </a:defPPr>
            <a:lvl1pPr marL="0" algn="r" defTabSz="457200" rtl="0" eaLnBrk="1" latinLnBrk="0" hangingPunct="1">
              <a:defRPr sz="12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28625" rtl="0" eaLnBrk="1" fontAlgn="auto" latinLnBrk="0" hangingPunct="1">
              <a:lnSpc>
                <a:spcPct val="100000"/>
              </a:lnSpc>
              <a:spcBef>
                <a:spcPts val="0"/>
              </a:spcBef>
              <a:spcAft>
                <a:spcPts val="0"/>
              </a:spcAft>
              <a:buClrTx/>
              <a:buSzTx/>
              <a:buFontTx/>
              <a:buNone/>
              <a:tabLst/>
              <a:defRPr/>
            </a:pPr>
            <a:fld id="{4E01C4F7-86BD-4846-8AFB-BA3D3A2A3D5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2862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9" name="Title 7">
            <a:extLst>
              <a:ext uri="{FF2B5EF4-FFF2-40B4-BE49-F238E27FC236}">
                <a16:creationId xmlns:a16="http://schemas.microsoft.com/office/drawing/2014/main" id="{7BBAA9DD-FC19-4122-A3CA-22B2BF914953}"/>
              </a:ext>
            </a:extLst>
          </p:cNvPr>
          <p:cNvSpPr txBox="1">
            <a:spLocks/>
          </p:cNvSpPr>
          <p:nvPr/>
        </p:nvSpPr>
        <p:spPr>
          <a:xfrm>
            <a:off x="839788" y="457200"/>
            <a:ext cx="3932237" cy="1600200"/>
          </a:xfrm>
          <a:prstGeom prst="rect">
            <a:avLst/>
          </a:prstGeom>
        </p:spPr>
        <p:txBody>
          <a:bodyPr/>
          <a:lstStyle>
            <a:lvl1pPr algn="ctr" defTabSz="914377" rtl="0" eaLnBrk="1" latinLnBrk="0" hangingPunct="1">
              <a:spcBef>
                <a:spcPct val="0"/>
              </a:spcBef>
              <a:buNone/>
              <a:defRPr sz="3600" b="1" kern="1200">
                <a:solidFill>
                  <a:schemeClr val="tx2"/>
                </a:solidFill>
                <a:latin typeface="+mj-lt"/>
                <a:ea typeface="+mj-ea"/>
                <a:cs typeface="Arial" panose="020B0604020202020204" pitchFamily="34" charset="0"/>
              </a:defRPr>
            </a:lvl1pPr>
          </a:lstStyle>
          <a:p>
            <a:pPr marL="0" marR="0" lvl="0" indent="0" algn="ctr" defTabSz="857228"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44546A"/>
                </a:solidFill>
                <a:effectLst/>
                <a:uLnTx/>
                <a:uFillTx/>
                <a:latin typeface="Arial" panose="020B0604020202020204"/>
                <a:ea typeface="+mj-ea"/>
                <a:cs typeface="Arial" panose="020B0604020202020204" pitchFamily="34" charset="0"/>
              </a:rPr>
              <a:t>Office of Data Science Strategy</a:t>
            </a:r>
          </a:p>
        </p:txBody>
      </p:sp>
      <p:sp>
        <p:nvSpPr>
          <p:cNvPr id="20" name="Text Placeholder 9">
            <a:extLst>
              <a:ext uri="{FF2B5EF4-FFF2-40B4-BE49-F238E27FC236}">
                <a16:creationId xmlns:a16="http://schemas.microsoft.com/office/drawing/2014/main" id="{4C6F5327-5E48-485D-BF76-4C36DC6510E2}"/>
              </a:ext>
            </a:extLst>
          </p:cNvPr>
          <p:cNvSpPr txBox="1">
            <a:spLocks/>
          </p:cNvSpPr>
          <p:nvPr/>
        </p:nvSpPr>
        <p:spPr>
          <a:xfrm>
            <a:off x="473972" y="2057400"/>
            <a:ext cx="4663870" cy="3811588"/>
          </a:xfrm>
          <a:prstGeom prst="rect">
            <a:avLst/>
          </a:prstGeom>
        </p:spPr>
        <p:txBody>
          <a:bodyPr/>
          <a:lst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hlinkClick r:id="rId2"/>
              </a:rPr>
              <a:t>www.datascience.nih.gov</a:t>
            </a: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857228" rtl="0" eaLnBrk="1" fontAlgn="auto" latinLnBrk="0" hangingPunct="1">
              <a:lnSpc>
                <a:spcPct val="100000"/>
              </a:lnSpc>
              <a:spcBef>
                <a:spcPct val="20000"/>
              </a:spcBef>
              <a:spcAft>
                <a:spcPts val="0"/>
              </a:spcAft>
              <a:buClr>
                <a:srgbClr val="44546A"/>
              </a:buClr>
              <a:buSzTx/>
              <a:buFont typeface="Wingdings" panose="05000000000000000000" pitchFamily="2" charset="2"/>
              <a:buNone/>
              <a:tabLst/>
              <a:defRPr/>
            </a:pPr>
            <a:r>
              <a:rPr kumimoji="0" lang="en-US" sz="2250" b="1" i="1" u="none" strike="noStrike" kern="1200" cap="none" spc="0" normalizeH="0" baseline="0" noProof="0" dirty="0">
                <a:ln>
                  <a:noFill/>
                </a:ln>
                <a:solidFill>
                  <a:prstClr val="black"/>
                </a:solidFill>
                <a:effectLst/>
                <a:uLnTx/>
                <a:uFillTx/>
                <a:latin typeface="Arial" panose="020B0604020202020204"/>
                <a:ea typeface="+mn-ea"/>
                <a:cs typeface="+mn-cs"/>
              </a:rPr>
              <a:t>A modernized, integrated, FAIR biomedical data ecosystem</a:t>
            </a:r>
          </a:p>
        </p:txBody>
      </p:sp>
      <p:sp>
        <p:nvSpPr>
          <p:cNvPr id="21" name="Slide Number Placeholder 3">
            <a:extLst>
              <a:ext uri="{FF2B5EF4-FFF2-40B4-BE49-F238E27FC236}">
                <a16:creationId xmlns:a16="http://schemas.microsoft.com/office/drawing/2014/main" id="{8D564189-48AD-4812-8F6C-5603BC144840}"/>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857250" rtl="0" eaLnBrk="1" fontAlgn="auto" latinLnBrk="0" hangingPunct="1">
              <a:lnSpc>
                <a:spcPct val="100000"/>
              </a:lnSpc>
              <a:spcBef>
                <a:spcPts val="0"/>
              </a:spcBef>
              <a:spcAft>
                <a:spcPts val="0"/>
              </a:spcAft>
              <a:buClrTx/>
              <a:buSzTx/>
              <a:buFontTx/>
              <a:buNone/>
              <a:tabLst/>
              <a:defRPr/>
            </a:pPr>
            <a:fld id="{8E4CD49D-CBCD-40DF-8B7B-0786615954FB}" type="slidenum">
              <a:rPr kumimoji="0" lang="en-US" sz="1200" b="0" i="0" u="none" strike="noStrike" kern="1200" cap="none" spc="0" normalizeH="0" baseline="0" noProof="0">
                <a:ln>
                  <a:noFill/>
                </a:ln>
                <a:solidFill>
                  <a:srgbClr val="959595"/>
                </a:solidFill>
                <a:effectLst/>
                <a:uLnTx/>
                <a:uFillTx/>
                <a:latin typeface="Arial" panose="020B0604020202020204"/>
                <a:ea typeface="+mn-ea"/>
                <a:cs typeface="+mn-cs"/>
              </a:rPr>
              <a:pPr marL="0" marR="0" lvl="0" indent="0" algn="r" defTabSz="8572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59595"/>
              </a:solidFill>
              <a:effectLst/>
              <a:uLnTx/>
              <a:uFillTx/>
              <a:latin typeface="Arial" panose="020B0604020202020204"/>
              <a:ea typeface="+mn-ea"/>
              <a:cs typeface="+mn-cs"/>
            </a:endParaRPr>
          </a:p>
        </p:txBody>
      </p:sp>
      <p:pic>
        <p:nvPicPr>
          <p:cNvPr id="22" name="Picture 21">
            <a:extLst>
              <a:ext uri="{FF2B5EF4-FFF2-40B4-BE49-F238E27FC236}">
                <a16:creationId xmlns:a16="http://schemas.microsoft.com/office/drawing/2014/main" id="{EB32607E-D949-4490-BD04-1BB69AF33F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6980" y="282618"/>
            <a:ext cx="6525666" cy="5938497"/>
          </a:xfrm>
          <a:prstGeom prst="rect">
            <a:avLst/>
          </a:prstGeom>
        </p:spPr>
      </p:pic>
      <p:pic>
        <p:nvPicPr>
          <p:cNvPr id="23" name="Picture 22">
            <a:extLst>
              <a:ext uri="{FF2B5EF4-FFF2-40B4-BE49-F238E27FC236}">
                <a16:creationId xmlns:a16="http://schemas.microsoft.com/office/drawing/2014/main" id="{16777872-C92F-43A7-A685-BDF4E7D31982}"/>
              </a:ext>
            </a:extLst>
          </p:cNvPr>
          <p:cNvPicPr>
            <a:picLocks noChangeAspect="1"/>
          </p:cNvPicPr>
          <p:nvPr/>
        </p:nvPicPr>
        <p:blipFill rotWithShape="1">
          <a:blip r:embed="rId4" cstate="print">
            <a:duotone>
              <a:prstClr val="black"/>
              <a:srgbClr val="20558A">
                <a:tint val="45000"/>
                <a:satMod val="400000"/>
              </a:srgbClr>
            </a:duotone>
            <a:extLst>
              <a:ext uri="{28A0092B-C50C-407E-A947-70E740481C1C}">
                <a14:useLocalDpi xmlns:a14="http://schemas.microsoft.com/office/drawing/2010/main"/>
              </a:ext>
            </a:extLst>
          </a:blip>
          <a:srcRect/>
          <a:stretch/>
        </p:blipFill>
        <p:spPr>
          <a:xfrm>
            <a:off x="4002453" y="6280358"/>
            <a:ext cx="521816" cy="521731"/>
          </a:xfrm>
          <a:prstGeom prst="rect">
            <a:avLst/>
          </a:prstGeom>
        </p:spPr>
      </p:pic>
      <p:pic>
        <p:nvPicPr>
          <p:cNvPr id="24" name="Picture 23">
            <a:extLst>
              <a:ext uri="{FF2B5EF4-FFF2-40B4-BE49-F238E27FC236}">
                <a16:creationId xmlns:a16="http://schemas.microsoft.com/office/drawing/2014/main" id="{62607C8F-436B-42DB-9E69-1CBEE108C1FB}"/>
              </a:ext>
            </a:extLst>
          </p:cNvPr>
          <p:cNvPicPr>
            <a:picLocks noChangeAspect="1"/>
          </p:cNvPicPr>
          <p:nvPr/>
        </p:nvPicPr>
        <p:blipFill rotWithShape="1">
          <a:blip r:embed="rId5" cstate="print">
            <a:duotone>
              <a:prstClr val="black"/>
              <a:srgbClr val="5F9BAF">
                <a:tint val="45000"/>
                <a:satMod val="400000"/>
              </a:srgbClr>
            </a:duotone>
            <a:extLst>
              <a:ext uri="{28A0092B-C50C-407E-A947-70E740481C1C}">
                <a14:useLocalDpi xmlns:a14="http://schemas.microsoft.com/office/drawing/2010/main"/>
              </a:ext>
            </a:extLst>
          </a:blip>
          <a:srcRect/>
          <a:stretch/>
        </p:blipFill>
        <p:spPr>
          <a:xfrm>
            <a:off x="838200" y="6275540"/>
            <a:ext cx="521816" cy="531367"/>
          </a:xfrm>
          <a:prstGeom prst="rect">
            <a:avLst/>
          </a:prstGeom>
        </p:spPr>
      </p:pic>
      <p:sp>
        <p:nvSpPr>
          <p:cNvPr id="25" name="TextBox 24">
            <a:extLst>
              <a:ext uri="{FF2B5EF4-FFF2-40B4-BE49-F238E27FC236}">
                <a16:creationId xmlns:a16="http://schemas.microsoft.com/office/drawing/2014/main" id="{D820A215-575F-40AE-BBBB-F4D47B0C7D66}"/>
              </a:ext>
            </a:extLst>
          </p:cNvPr>
          <p:cNvSpPr txBox="1"/>
          <p:nvPr/>
        </p:nvSpPr>
        <p:spPr>
          <a:xfrm>
            <a:off x="302274" y="6374520"/>
            <a:ext cx="3079101" cy="352084"/>
          </a:xfrm>
          <a:prstGeom prst="rect">
            <a:avLst/>
          </a:prstGeom>
          <a:noFill/>
        </p:spPr>
        <p:txBody>
          <a:bodyPr wrap="square" rtlCol="0">
            <a:spAutoFit/>
          </a:bodyPr>
          <a:lstStyle/>
          <a:p>
            <a:pPr marL="0" marR="0" lvl="0" indent="0" algn="r" defTabSz="857250" eaLnBrk="1" fontAlgn="auto" latinLnBrk="0" hangingPunct="1">
              <a:lnSpc>
                <a:spcPct val="100000"/>
              </a:lnSpc>
              <a:spcBef>
                <a:spcPts val="0"/>
              </a:spcBef>
              <a:spcAft>
                <a:spcPts val="0"/>
              </a:spcAft>
              <a:buClrTx/>
              <a:buSzTx/>
              <a:buFontTx/>
              <a:buNone/>
              <a:tabLst/>
              <a:defRPr/>
            </a:pPr>
            <a:r>
              <a:rPr kumimoji="0" lang="en-US" sz="1688" b="1" i="0" u="none" strike="noStrike" kern="0" cap="none" spc="0" normalizeH="0" baseline="0" noProof="0" dirty="0">
                <a:ln>
                  <a:noFill/>
                </a:ln>
                <a:solidFill>
                  <a:srgbClr val="44546A"/>
                </a:solidFill>
                <a:effectLst/>
                <a:uLnTx/>
                <a:uFillTx/>
              </a:rPr>
              <a:t>@</a:t>
            </a:r>
            <a:r>
              <a:rPr kumimoji="0" lang="en-US" sz="1688" b="1" i="0" u="none" strike="noStrike" kern="0" cap="none" spc="0" normalizeH="0" baseline="0" noProof="0" dirty="0" err="1">
                <a:ln>
                  <a:noFill/>
                </a:ln>
                <a:solidFill>
                  <a:srgbClr val="44546A"/>
                </a:solidFill>
                <a:effectLst/>
                <a:uLnTx/>
                <a:uFillTx/>
              </a:rPr>
              <a:t>NIHDataScience</a:t>
            </a:r>
            <a:endParaRPr kumimoji="0" lang="en-US" sz="1688" b="1" i="0" u="none" strike="noStrike" kern="0" cap="none" spc="0" normalizeH="0" baseline="0" noProof="0" dirty="0">
              <a:ln>
                <a:noFill/>
              </a:ln>
              <a:solidFill>
                <a:srgbClr val="44546A"/>
              </a:solidFill>
              <a:effectLst/>
              <a:uLnTx/>
              <a:uFillTx/>
            </a:endParaRPr>
          </a:p>
        </p:txBody>
      </p:sp>
      <p:sp>
        <p:nvSpPr>
          <p:cNvPr id="26" name="Rectangle 25">
            <a:extLst>
              <a:ext uri="{FF2B5EF4-FFF2-40B4-BE49-F238E27FC236}">
                <a16:creationId xmlns:a16="http://schemas.microsoft.com/office/drawing/2014/main" id="{66003FEA-13DE-4EAC-B33A-D2A220DC8301}"/>
              </a:ext>
            </a:extLst>
          </p:cNvPr>
          <p:cNvSpPr/>
          <p:nvPr/>
        </p:nvSpPr>
        <p:spPr>
          <a:xfrm>
            <a:off x="4512900" y="6374520"/>
            <a:ext cx="1968809" cy="352084"/>
          </a:xfrm>
          <a:prstGeom prst="rect">
            <a:avLst/>
          </a:prstGeom>
        </p:spPr>
        <p:txBody>
          <a:bodyPr wrap="none">
            <a:spAutoFit/>
          </a:bodyPr>
          <a:lstStyle/>
          <a:p>
            <a:pPr marL="0" marR="0" lvl="0" indent="0" algn="r" defTabSz="857250" eaLnBrk="1" fontAlgn="auto" latinLnBrk="0" hangingPunct="1">
              <a:lnSpc>
                <a:spcPct val="100000"/>
              </a:lnSpc>
              <a:spcBef>
                <a:spcPts val="0"/>
              </a:spcBef>
              <a:spcAft>
                <a:spcPts val="0"/>
              </a:spcAft>
              <a:buClrTx/>
              <a:buSzTx/>
              <a:buFontTx/>
              <a:buNone/>
              <a:tabLst/>
              <a:defRPr/>
            </a:pPr>
            <a:r>
              <a:rPr kumimoji="0" lang="en-US" sz="1688" b="1" i="0" u="none" strike="noStrike" kern="0" cap="none" spc="0" normalizeH="0" baseline="0" noProof="0" dirty="0">
                <a:ln>
                  <a:noFill/>
                </a:ln>
                <a:solidFill>
                  <a:srgbClr val="44546A"/>
                </a:solidFill>
                <a:effectLst/>
                <a:uLnTx/>
                <a:uFillTx/>
              </a:rPr>
              <a:t>/</a:t>
            </a:r>
            <a:r>
              <a:rPr kumimoji="0" lang="en-US" sz="1688" b="1" i="0" u="none" strike="noStrike" kern="0" cap="none" spc="0" normalizeH="0" baseline="0" noProof="0" dirty="0" err="1">
                <a:ln>
                  <a:noFill/>
                </a:ln>
                <a:solidFill>
                  <a:srgbClr val="44546A"/>
                </a:solidFill>
                <a:effectLst/>
                <a:uLnTx/>
                <a:uFillTx/>
              </a:rPr>
              <a:t>NIH.DataScience</a:t>
            </a:r>
            <a:endParaRPr kumimoji="0" lang="en-US" sz="1688" b="1" i="0" u="none" strike="noStrike" kern="0" cap="none" spc="0" normalizeH="0" baseline="0" noProof="0" dirty="0">
              <a:ln>
                <a:noFill/>
              </a:ln>
              <a:solidFill>
                <a:srgbClr val="44546A"/>
              </a:solidFill>
              <a:effectLst/>
              <a:uLnTx/>
              <a:uFillTx/>
            </a:endParaRPr>
          </a:p>
        </p:txBody>
      </p:sp>
      <p:sp>
        <p:nvSpPr>
          <p:cNvPr id="27" name="Rectangle 26">
            <a:extLst>
              <a:ext uri="{FF2B5EF4-FFF2-40B4-BE49-F238E27FC236}">
                <a16:creationId xmlns:a16="http://schemas.microsoft.com/office/drawing/2014/main" id="{2D2EEA78-4A70-4427-9E9B-33FB9099092A}"/>
              </a:ext>
            </a:extLst>
          </p:cNvPr>
          <p:cNvSpPr/>
          <p:nvPr/>
        </p:nvSpPr>
        <p:spPr>
          <a:xfrm>
            <a:off x="7656720" y="6374520"/>
            <a:ext cx="2401619" cy="352084"/>
          </a:xfrm>
          <a:prstGeom prst="rect">
            <a:avLst/>
          </a:prstGeom>
        </p:spPr>
        <p:txBody>
          <a:bodyPr wrap="none">
            <a:spAutoFit/>
          </a:bodyPr>
          <a:lstStyle/>
          <a:p>
            <a:pPr marL="0" marR="0" lvl="0" indent="0" algn="r" defTabSz="857250" eaLnBrk="1" fontAlgn="auto" latinLnBrk="0" hangingPunct="1">
              <a:lnSpc>
                <a:spcPct val="100000"/>
              </a:lnSpc>
              <a:spcBef>
                <a:spcPts val="0"/>
              </a:spcBef>
              <a:spcAft>
                <a:spcPts val="0"/>
              </a:spcAft>
              <a:buClrTx/>
              <a:buSzTx/>
              <a:buFontTx/>
              <a:buNone/>
              <a:tabLst/>
              <a:defRPr/>
            </a:pPr>
            <a:r>
              <a:rPr kumimoji="0" lang="en-US" sz="1688" b="1" i="0" u="none" strike="noStrike" kern="0" cap="none" spc="0" normalizeH="0" baseline="0" noProof="0" dirty="0">
                <a:ln>
                  <a:noFill/>
                </a:ln>
                <a:solidFill>
                  <a:srgbClr val="44546A"/>
                </a:solidFill>
                <a:effectLst/>
                <a:uLnTx/>
                <a:uFillTx/>
              </a:rPr>
              <a:t>datascience@nih.gov</a:t>
            </a:r>
          </a:p>
        </p:txBody>
      </p:sp>
    </p:spTree>
    <p:extLst>
      <p:ext uri="{BB962C8B-B14F-4D97-AF65-F5344CB8AC3E}">
        <p14:creationId xmlns:p14="http://schemas.microsoft.com/office/powerpoint/2010/main" val="3460600031"/>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erior Slide: Option 3">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p:blipFill>
        <p:spPr bwMode="auto">
          <a:xfrm>
            <a:off x="-21128" y="0"/>
            <a:ext cx="12213127" cy="6877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Libre Franklin" pitchFamily="2" charset="77"/>
                <a:ea typeface="Libre Franklin"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3196B629-3140-FC46-8114-3CA190945666}"/>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1830080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o Line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B8E6-D6D9-4ED8-926B-E7F186D79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EF585C-BA6A-463C-AFFA-30F33194F599}"/>
              </a:ext>
            </a:extLst>
          </p:cNvPr>
          <p:cNvSpPr>
            <a:spLocks noGrp="1"/>
          </p:cNvSpPr>
          <p:nvPr>
            <p:ph type="dt" sz="half" idx="10"/>
          </p:nvPr>
        </p:nvSpPr>
        <p:spPr/>
        <p:txBody>
          <a:bodyPr/>
          <a:lstStyle/>
          <a:p>
            <a:fld id="{82AB92BA-9EC0-4697-ADDA-82707C5646CB}" type="datetimeFigureOut">
              <a:rPr lang="en-US" smtClean="0"/>
              <a:t>12/15/20</a:t>
            </a:fld>
            <a:endParaRPr lang="en-US"/>
          </a:p>
        </p:txBody>
      </p:sp>
      <p:sp>
        <p:nvSpPr>
          <p:cNvPr id="4" name="Footer Placeholder 3">
            <a:extLst>
              <a:ext uri="{FF2B5EF4-FFF2-40B4-BE49-F238E27FC236}">
                <a16:creationId xmlns:a16="http://schemas.microsoft.com/office/drawing/2014/main" id="{C7943055-95CC-4A5F-8D1B-58524E2774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937BDF-9630-4A82-A88E-9065B59582FF}"/>
              </a:ext>
            </a:extLst>
          </p:cNvPr>
          <p:cNvSpPr>
            <a:spLocks noGrp="1"/>
          </p:cNvSpPr>
          <p:nvPr>
            <p:ph type="sldNum" sz="quarter" idx="12"/>
          </p:nvPr>
        </p:nvSpPr>
        <p:spPr/>
        <p:txBody>
          <a:bodyPr/>
          <a:lstStyle/>
          <a:p>
            <a:fld id="{5E90EA07-5AC7-4C0A-AFFF-8231BEE404D5}" type="slidenum">
              <a:rPr lang="en-US" smtClean="0"/>
              <a:t>‹#›</a:t>
            </a:fld>
            <a:endParaRPr lang="en-US"/>
          </a:p>
        </p:txBody>
      </p:sp>
    </p:spTree>
    <p:extLst>
      <p:ext uri="{BB962C8B-B14F-4D97-AF65-F5344CB8AC3E}">
        <p14:creationId xmlns:p14="http://schemas.microsoft.com/office/powerpoint/2010/main" val="1639831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AE66-2326-45FD-BA79-CD4DDF7861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96353-6972-47EA-A699-62A010C62FF8}"/>
              </a:ext>
            </a:extLst>
          </p:cNvPr>
          <p:cNvSpPr>
            <a:spLocks noGrp="1"/>
          </p:cNvSpPr>
          <p:nvPr>
            <p:ph type="dt" sz="half" idx="10"/>
          </p:nvPr>
        </p:nvSpPr>
        <p:spPr/>
        <p:txBody>
          <a:bodyPr/>
          <a:lstStyle/>
          <a:p>
            <a:fld id="{82AB92BA-9EC0-4697-ADDA-82707C5646CB}" type="datetimeFigureOut">
              <a:rPr lang="en-US" smtClean="0"/>
              <a:t>12/15/20</a:t>
            </a:fld>
            <a:endParaRPr lang="en-US"/>
          </a:p>
        </p:txBody>
      </p:sp>
      <p:sp>
        <p:nvSpPr>
          <p:cNvPr id="4" name="Footer Placeholder 3">
            <a:extLst>
              <a:ext uri="{FF2B5EF4-FFF2-40B4-BE49-F238E27FC236}">
                <a16:creationId xmlns:a16="http://schemas.microsoft.com/office/drawing/2014/main" id="{B76E7BED-1800-4B65-96D1-3B8CE98538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3792B-5895-4D97-B84D-0E2F11D6AAA2}"/>
              </a:ext>
            </a:extLst>
          </p:cNvPr>
          <p:cNvSpPr>
            <a:spLocks noGrp="1"/>
          </p:cNvSpPr>
          <p:nvPr>
            <p:ph type="sldNum" sz="quarter" idx="12"/>
          </p:nvPr>
        </p:nvSpPr>
        <p:spPr/>
        <p:txBody>
          <a:bodyPr/>
          <a:lstStyle/>
          <a:p>
            <a:fld id="{5E90EA07-5AC7-4C0A-AFFF-8231BEE404D5}" type="slidenum">
              <a:rPr lang="en-US" smtClean="0"/>
              <a:t>‹#›</a:t>
            </a:fld>
            <a:endParaRPr lang="en-US"/>
          </a:p>
        </p:txBody>
      </p:sp>
    </p:spTree>
    <p:extLst>
      <p:ext uri="{BB962C8B-B14F-4D97-AF65-F5344CB8AC3E}">
        <p14:creationId xmlns:p14="http://schemas.microsoft.com/office/powerpoint/2010/main" val="3617325861"/>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userDrawn="1">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pic>
        <p:nvPicPr>
          <p:cNvPr id="13" name="Picture 12">
            <a:extLst>
              <a:ext uri="{FF2B5EF4-FFF2-40B4-BE49-F238E27FC236}">
                <a16:creationId xmlns:a16="http://schemas.microsoft.com/office/drawing/2014/main" id="{889EED69-EA39-4836-81F1-E6649B9274D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1688" y="6148416"/>
            <a:ext cx="2590800" cy="400022"/>
          </a:xfrm>
          <a:prstGeom prst="rect">
            <a:avLst/>
          </a:prstGeom>
        </p:spPr>
      </p:pic>
      <p:grpSp>
        <p:nvGrpSpPr>
          <p:cNvPr id="14" name="Group 13">
            <a:extLst>
              <a:ext uri="{FF2B5EF4-FFF2-40B4-BE49-F238E27FC236}">
                <a16:creationId xmlns:a16="http://schemas.microsoft.com/office/drawing/2014/main" id="{5E088E2D-CBD1-4069-8D54-204EB9BCEF49}"/>
              </a:ext>
            </a:extLst>
          </p:cNvPr>
          <p:cNvGrpSpPr/>
          <p:nvPr userDrawn="1"/>
        </p:nvGrpSpPr>
        <p:grpSpPr>
          <a:xfrm>
            <a:off x="-1188" y="-3628"/>
            <a:ext cx="91440" cy="6858000"/>
            <a:chOff x="-1188" y="-3628"/>
            <a:chExt cx="91440" cy="6625771"/>
          </a:xfrm>
        </p:grpSpPr>
        <p:sp>
          <p:nvSpPr>
            <p:cNvPr id="16" name="Rectangle 15">
              <a:extLst>
                <a:ext uri="{FF2B5EF4-FFF2-40B4-BE49-F238E27FC236}">
                  <a16:creationId xmlns:a16="http://schemas.microsoft.com/office/drawing/2014/main" id="{F73439D8-0512-487F-8B87-FC92E8DB3327}"/>
                </a:ext>
              </a:extLst>
            </p:cNvPr>
            <p:cNvSpPr/>
            <p:nvPr/>
          </p:nvSpPr>
          <p:spPr>
            <a:xfrm rot="5400000">
              <a:off x="-1052748" y="1047932"/>
              <a:ext cx="219456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147BD4-2EC8-4344-937E-E03DA5CFD23F}"/>
                </a:ext>
              </a:extLst>
            </p:cNvPr>
            <p:cNvSpPr/>
            <p:nvPr/>
          </p:nvSpPr>
          <p:spPr>
            <a:xfrm rot="5400000">
              <a:off x="-1052748" y="3263537"/>
              <a:ext cx="219456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804168-335E-4A70-905D-BDD5BE7CF967}"/>
                </a:ext>
              </a:extLst>
            </p:cNvPr>
            <p:cNvSpPr/>
            <p:nvPr/>
          </p:nvSpPr>
          <p:spPr>
            <a:xfrm rot="5400000">
              <a:off x="-1052748" y="5479143"/>
              <a:ext cx="219456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2717503"/>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11/19/2020</a:t>
            </a:r>
          </a:p>
        </p:txBody>
      </p:sp>
      <p:sp>
        <p:nvSpPr>
          <p:cNvPr id="5" name="Footer Placeholder 4"/>
          <p:cNvSpPr>
            <a:spLocks noGrp="1"/>
          </p:cNvSpPr>
          <p:nvPr>
            <p:ph type="ftr" sz="quarter" idx="11"/>
          </p:nvPr>
        </p:nvSpPr>
        <p:spPr/>
        <p:txBody>
          <a:bodyPr/>
          <a:lstStyle/>
          <a:p>
            <a:r>
              <a:rPr lang="en-US"/>
              <a:t>NSF Public Access</a:t>
            </a:r>
          </a:p>
        </p:txBody>
      </p:sp>
      <p:sp>
        <p:nvSpPr>
          <p:cNvPr id="6" name="Slide Number Placeholder 5"/>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Object 10">
            <a:extLst>
              <a:ext uri="{FF2B5EF4-FFF2-40B4-BE49-F238E27FC236}">
                <a16:creationId xmlns:a16="http://schemas.microsoft.com/office/drawing/2014/main" id="{37C22F09-17D6-4E43-AFA0-53F70F16B4EE}"/>
              </a:ext>
            </a:extLst>
          </p:cNvPr>
          <p:cNvGraphicFramePr>
            <a:graphicFrameLocks noChangeAspect="1"/>
          </p:cNvGraphicFramePr>
          <p:nvPr userDrawn="1"/>
        </p:nvGraphicFramePr>
        <p:xfrm>
          <a:off x="10930937" y="144533"/>
          <a:ext cx="1097280" cy="1098330"/>
        </p:xfrm>
        <a:graphic>
          <a:graphicData uri="http://schemas.openxmlformats.org/presentationml/2006/ole">
            <mc:AlternateContent xmlns:mc="http://schemas.openxmlformats.org/markup-compatibility/2006">
              <mc:Choice xmlns:v="urn:schemas-microsoft-com:vml" Requires="v">
                <p:oleObj spid="_x0000_s1041" r:id="rId3" imgW="6632280" imgH="6638400" progId="">
                  <p:embed/>
                </p:oleObj>
              </mc:Choice>
              <mc:Fallback>
                <p:oleObj r:id="rId3" imgW="6632280" imgH="6638400" progId="">
                  <p:embed/>
                  <p:pic>
                    <p:nvPicPr>
                      <p:cNvPr id="11" name="Object 10">
                        <a:extLst>
                          <a:ext uri="{FF2B5EF4-FFF2-40B4-BE49-F238E27FC236}">
                            <a16:creationId xmlns:a16="http://schemas.microsoft.com/office/drawing/2014/main" id="{37C22F09-17D6-4E43-AFA0-53F70F16B4EE}"/>
                          </a:ext>
                        </a:extLst>
                      </p:cNvPr>
                      <p:cNvPicPr/>
                      <p:nvPr/>
                    </p:nvPicPr>
                    <p:blipFill>
                      <a:blip r:embed="rId4"/>
                      <a:stretch>
                        <a:fillRect/>
                      </a:stretch>
                    </p:blipFill>
                    <p:spPr>
                      <a:xfrm>
                        <a:off x="10930937" y="144533"/>
                        <a:ext cx="1097280" cy="1098330"/>
                      </a:xfrm>
                      <a:prstGeom prst="rect">
                        <a:avLst/>
                      </a:prstGeom>
                    </p:spPr>
                  </p:pic>
                </p:oleObj>
              </mc:Fallback>
            </mc:AlternateContent>
          </a:graphicData>
        </a:graphic>
      </p:graphicFrame>
    </p:spTree>
    <p:extLst>
      <p:ext uri="{BB962C8B-B14F-4D97-AF65-F5344CB8AC3E}">
        <p14:creationId xmlns:p14="http://schemas.microsoft.com/office/powerpoint/2010/main" val="2645372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1097280" y="2008294"/>
            <a:ext cx="10058400" cy="4023360"/>
          </a:xfrm>
        </p:spPr>
        <p:txBody>
          <a:bodyPr/>
          <a:lstStyle>
            <a:lvl1pPr>
              <a:lnSpc>
                <a:spcPct val="100000"/>
              </a:lnSpc>
              <a:spcBef>
                <a:spcPts val="0"/>
              </a:spcBef>
              <a:spcAft>
                <a:spcPts val="600"/>
              </a:spcAft>
              <a:defRPr sz="2400"/>
            </a:lvl1pPr>
            <a:lvl2pPr>
              <a:lnSpc>
                <a:spcPct val="100000"/>
              </a:lnSpc>
              <a:spcBef>
                <a:spcPts val="0"/>
              </a:spcBef>
              <a:spcAft>
                <a:spcPts val="600"/>
              </a:spcAft>
              <a:defRPr sz="2000"/>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11/19/2020</a:t>
            </a:r>
          </a:p>
        </p:txBody>
      </p:sp>
      <p:sp>
        <p:nvSpPr>
          <p:cNvPr id="5" name="Footer Placeholder 4"/>
          <p:cNvSpPr>
            <a:spLocks noGrp="1"/>
          </p:cNvSpPr>
          <p:nvPr>
            <p:ph type="ftr" sz="quarter" idx="11"/>
          </p:nvPr>
        </p:nvSpPr>
        <p:spPr/>
        <p:txBody>
          <a:bodyPr/>
          <a:lstStyle>
            <a:lvl1pPr>
              <a:defRPr cap="small" baseline="0"/>
            </a:lvl1pPr>
          </a:lstStyle>
          <a:p>
            <a:r>
              <a:rPr lang="en-US"/>
              <a:t>NSF Public Access</a:t>
            </a:r>
            <a:endParaRPr lang="en-US" dirty="0"/>
          </a:p>
        </p:txBody>
      </p:sp>
      <p:sp>
        <p:nvSpPr>
          <p:cNvPr id="6" name="Slide Number Placeholder 5"/>
          <p:cNvSpPr>
            <a:spLocks noGrp="1"/>
          </p:cNvSpPr>
          <p:nvPr>
            <p:ph type="sldNum" sz="quarter" idx="12"/>
          </p:nvPr>
        </p:nvSpPr>
        <p:spPr/>
        <p:txBody>
          <a:bodyPr/>
          <a:lstStyle/>
          <a:p>
            <a:r>
              <a:rPr lang="en-US" dirty="0"/>
              <a:t>Slide </a:t>
            </a:r>
            <a:fld id="{C496FC2F-2AAA-4CFF-B998-96C52292BA7A}" type="slidenum">
              <a:rPr lang="en-US" smtClean="0"/>
              <a:pPr/>
              <a:t>‹#›</a:t>
            </a:fld>
            <a:endParaRPr lang="en-US" dirty="0"/>
          </a:p>
        </p:txBody>
      </p:sp>
      <p:graphicFrame>
        <p:nvGraphicFramePr>
          <p:cNvPr id="8" name="Object 7">
            <a:extLst>
              <a:ext uri="{FF2B5EF4-FFF2-40B4-BE49-F238E27FC236}">
                <a16:creationId xmlns:a16="http://schemas.microsoft.com/office/drawing/2014/main" id="{5908407A-B471-4335-B8F5-2CE400FC1DE8}"/>
              </a:ext>
            </a:extLst>
          </p:cNvPr>
          <p:cNvGraphicFramePr>
            <a:graphicFrameLocks noChangeAspect="1"/>
          </p:cNvGraphicFramePr>
          <p:nvPr userDrawn="1"/>
        </p:nvGraphicFramePr>
        <p:xfrm>
          <a:off x="10930937" y="144533"/>
          <a:ext cx="1097280" cy="1098330"/>
        </p:xfrm>
        <a:graphic>
          <a:graphicData uri="http://schemas.openxmlformats.org/presentationml/2006/ole">
            <mc:AlternateContent xmlns:mc="http://schemas.openxmlformats.org/markup-compatibility/2006">
              <mc:Choice xmlns:v="urn:schemas-microsoft-com:vml" Requires="v">
                <p:oleObj spid="_x0000_s2065" r:id="rId3" imgW="6632280" imgH="6638400" progId="">
                  <p:embed/>
                </p:oleObj>
              </mc:Choice>
              <mc:Fallback>
                <p:oleObj r:id="rId3" imgW="6632280" imgH="6638400" progId="">
                  <p:embed/>
                  <p:pic>
                    <p:nvPicPr>
                      <p:cNvPr id="8" name="Object 7">
                        <a:extLst>
                          <a:ext uri="{FF2B5EF4-FFF2-40B4-BE49-F238E27FC236}">
                            <a16:creationId xmlns:a16="http://schemas.microsoft.com/office/drawing/2014/main" id="{5908407A-B471-4335-B8F5-2CE400FC1DE8}"/>
                          </a:ext>
                        </a:extLst>
                      </p:cNvPr>
                      <p:cNvPicPr/>
                      <p:nvPr/>
                    </p:nvPicPr>
                    <p:blipFill>
                      <a:blip r:embed="rId4"/>
                      <a:stretch>
                        <a:fillRect/>
                      </a:stretch>
                    </p:blipFill>
                    <p:spPr>
                      <a:xfrm>
                        <a:off x="10930937" y="144533"/>
                        <a:ext cx="1097280" cy="1098330"/>
                      </a:xfrm>
                      <a:prstGeom prst="rect">
                        <a:avLst/>
                      </a:prstGeom>
                    </p:spPr>
                  </p:pic>
                </p:oleObj>
              </mc:Fallback>
            </mc:AlternateContent>
          </a:graphicData>
        </a:graphic>
      </p:graphicFrame>
    </p:spTree>
    <p:extLst>
      <p:ext uri="{BB962C8B-B14F-4D97-AF65-F5344CB8AC3E}">
        <p14:creationId xmlns:p14="http://schemas.microsoft.com/office/powerpoint/2010/main" val="3547902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2514600"/>
            <a:ext cx="10058400" cy="1810511"/>
          </a:xfrm>
          <a:solidFill>
            <a:schemeClr val="bg2"/>
          </a:solidFill>
        </p:spPr>
        <p:txBody>
          <a:bodyPr anchor="b" anchorCtr="0">
            <a:normAutofit/>
          </a:bodyPr>
          <a:lstStyle>
            <a:lvl1pPr>
              <a:lnSpc>
                <a:spcPct val="85000"/>
              </a:lnSpc>
              <a:defRPr sz="44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11/19/2020</a:t>
            </a:r>
          </a:p>
        </p:txBody>
      </p:sp>
      <p:sp>
        <p:nvSpPr>
          <p:cNvPr id="5" name="Footer Placeholder 4"/>
          <p:cNvSpPr>
            <a:spLocks noGrp="1"/>
          </p:cNvSpPr>
          <p:nvPr>
            <p:ph type="ftr" sz="quarter" idx="11"/>
          </p:nvPr>
        </p:nvSpPr>
        <p:spPr/>
        <p:txBody>
          <a:bodyPr/>
          <a:lstStyle/>
          <a:p>
            <a:r>
              <a:rPr lang="en-US"/>
              <a:t>NSF Public Access</a:t>
            </a:r>
          </a:p>
        </p:txBody>
      </p:sp>
      <p:sp>
        <p:nvSpPr>
          <p:cNvPr id="6" name="Slide Number Placeholder 5"/>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Object 10">
            <a:extLst>
              <a:ext uri="{FF2B5EF4-FFF2-40B4-BE49-F238E27FC236}">
                <a16:creationId xmlns:a16="http://schemas.microsoft.com/office/drawing/2014/main" id="{1C8398B1-D955-409A-A935-958A88170EB6}"/>
              </a:ext>
            </a:extLst>
          </p:cNvPr>
          <p:cNvGraphicFramePr>
            <a:graphicFrameLocks noChangeAspect="1"/>
          </p:cNvGraphicFramePr>
          <p:nvPr userDrawn="1"/>
        </p:nvGraphicFramePr>
        <p:xfrm>
          <a:off x="10930937" y="144533"/>
          <a:ext cx="1097280" cy="1098330"/>
        </p:xfrm>
        <a:graphic>
          <a:graphicData uri="http://schemas.openxmlformats.org/presentationml/2006/ole">
            <mc:AlternateContent xmlns:mc="http://schemas.openxmlformats.org/markup-compatibility/2006">
              <mc:Choice xmlns:v="urn:schemas-microsoft-com:vml" Requires="v">
                <p:oleObj spid="_x0000_s3089" r:id="rId3" imgW="6632280" imgH="6638400" progId="">
                  <p:embed/>
                </p:oleObj>
              </mc:Choice>
              <mc:Fallback>
                <p:oleObj r:id="rId3" imgW="6632280" imgH="6638400" progId="">
                  <p:embed/>
                  <p:pic>
                    <p:nvPicPr>
                      <p:cNvPr id="11" name="Object 10">
                        <a:extLst>
                          <a:ext uri="{FF2B5EF4-FFF2-40B4-BE49-F238E27FC236}">
                            <a16:creationId xmlns:a16="http://schemas.microsoft.com/office/drawing/2014/main" id="{1C8398B1-D955-409A-A935-958A88170EB6}"/>
                          </a:ext>
                        </a:extLst>
                      </p:cNvPr>
                      <p:cNvPicPr/>
                      <p:nvPr/>
                    </p:nvPicPr>
                    <p:blipFill>
                      <a:blip r:embed="rId4"/>
                      <a:stretch>
                        <a:fillRect/>
                      </a:stretch>
                    </p:blipFill>
                    <p:spPr>
                      <a:xfrm>
                        <a:off x="10930937" y="144533"/>
                        <a:ext cx="1097280" cy="1098330"/>
                      </a:xfrm>
                      <a:prstGeom prst="rect">
                        <a:avLst/>
                      </a:prstGeom>
                    </p:spPr>
                  </p:pic>
                </p:oleObj>
              </mc:Fallback>
            </mc:AlternateContent>
          </a:graphicData>
        </a:graphic>
      </p:graphicFrame>
    </p:spTree>
    <p:extLst>
      <p:ext uri="{BB962C8B-B14F-4D97-AF65-F5344CB8AC3E}">
        <p14:creationId xmlns:p14="http://schemas.microsoft.com/office/powerpoint/2010/main" val="3294599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11/19/2020</a:t>
            </a:r>
          </a:p>
        </p:txBody>
      </p:sp>
      <p:sp>
        <p:nvSpPr>
          <p:cNvPr id="6" name="Footer Placeholder 5"/>
          <p:cNvSpPr>
            <a:spLocks noGrp="1"/>
          </p:cNvSpPr>
          <p:nvPr>
            <p:ph type="ftr" sz="quarter" idx="11"/>
          </p:nvPr>
        </p:nvSpPr>
        <p:spPr/>
        <p:txBody>
          <a:bodyPr/>
          <a:lstStyle/>
          <a:p>
            <a:r>
              <a:rPr lang="en-US"/>
              <a:t>NSF Public Access</a:t>
            </a:r>
          </a:p>
        </p:txBody>
      </p:sp>
      <p:sp>
        <p:nvSpPr>
          <p:cNvPr id="7" name="Slide Number Placeholder 6"/>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spTree>
    <p:extLst>
      <p:ext uri="{BB962C8B-B14F-4D97-AF65-F5344CB8AC3E}">
        <p14:creationId xmlns:p14="http://schemas.microsoft.com/office/powerpoint/2010/main" val="292501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11/19/2020</a:t>
            </a:r>
          </a:p>
        </p:txBody>
      </p:sp>
      <p:sp>
        <p:nvSpPr>
          <p:cNvPr id="8" name="Footer Placeholder 7"/>
          <p:cNvSpPr>
            <a:spLocks noGrp="1"/>
          </p:cNvSpPr>
          <p:nvPr>
            <p:ph type="ftr" sz="quarter" idx="11"/>
          </p:nvPr>
        </p:nvSpPr>
        <p:spPr/>
        <p:txBody>
          <a:bodyPr/>
          <a:lstStyle/>
          <a:p>
            <a:r>
              <a:rPr lang="en-US"/>
              <a:t>NSF Public Access</a:t>
            </a:r>
          </a:p>
        </p:txBody>
      </p:sp>
      <p:sp>
        <p:nvSpPr>
          <p:cNvPr id="9" name="Slide Number Placeholder 8"/>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spTree>
    <p:extLst>
      <p:ext uri="{BB962C8B-B14F-4D97-AF65-F5344CB8AC3E}">
        <p14:creationId xmlns:p14="http://schemas.microsoft.com/office/powerpoint/2010/main" val="22093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11/19/2020</a:t>
            </a:r>
          </a:p>
        </p:txBody>
      </p:sp>
      <p:sp>
        <p:nvSpPr>
          <p:cNvPr id="4" name="Footer Placeholder 3"/>
          <p:cNvSpPr>
            <a:spLocks noGrp="1"/>
          </p:cNvSpPr>
          <p:nvPr>
            <p:ph type="ftr" sz="quarter" idx="11"/>
          </p:nvPr>
        </p:nvSpPr>
        <p:spPr/>
        <p:txBody>
          <a:bodyPr/>
          <a:lstStyle/>
          <a:p>
            <a:r>
              <a:rPr lang="en-US"/>
              <a:t>NSF Public Access</a:t>
            </a:r>
          </a:p>
        </p:txBody>
      </p:sp>
      <p:sp>
        <p:nvSpPr>
          <p:cNvPr id="5" name="Slide Number Placeholder 4"/>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graphicFrame>
        <p:nvGraphicFramePr>
          <p:cNvPr id="7" name="Object 6">
            <a:extLst>
              <a:ext uri="{FF2B5EF4-FFF2-40B4-BE49-F238E27FC236}">
                <a16:creationId xmlns:a16="http://schemas.microsoft.com/office/drawing/2014/main" id="{9CDDBA6D-D7F4-43B5-861B-5C8EC511019A}"/>
              </a:ext>
            </a:extLst>
          </p:cNvPr>
          <p:cNvGraphicFramePr>
            <a:graphicFrameLocks noChangeAspect="1"/>
          </p:cNvGraphicFramePr>
          <p:nvPr userDrawn="1"/>
        </p:nvGraphicFramePr>
        <p:xfrm>
          <a:off x="10930937" y="144533"/>
          <a:ext cx="1097280" cy="1098330"/>
        </p:xfrm>
        <a:graphic>
          <a:graphicData uri="http://schemas.openxmlformats.org/presentationml/2006/ole">
            <mc:AlternateContent xmlns:mc="http://schemas.openxmlformats.org/markup-compatibility/2006">
              <mc:Choice xmlns:v="urn:schemas-microsoft-com:vml" Requires="v">
                <p:oleObj spid="_x0000_s4113" r:id="rId3" imgW="6632280" imgH="6638400" progId="">
                  <p:embed/>
                </p:oleObj>
              </mc:Choice>
              <mc:Fallback>
                <p:oleObj r:id="rId3" imgW="6632280" imgH="6638400" progId="">
                  <p:embed/>
                  <p:pic>
                    <p:nvPicPr>
                      <p:cNvPr id="7" name="Object 6">
                        <a:extLst>
                          <a:ext uri="{FF2B5EF4-FFF2-40B4-BE49-F238E27FC236}">
                            <a16:creationId xmlns:a16="http://schemas.microsoft.com/office/drawing/2014/main" id="{9CDDBA6D-D7F4-43B5-861B-5C8EC511019A}"/>
                          </a:ext>
                        </a:extLst>
                      </p:cNvPr>
                      <p:cNvPicPr/>
                      <p:nvPr/>
                    </p:nvPicPr>
                    <p:blipFill>
                      <a:blip r:embed="rId4"/>
                      <a:stretch>
                        <a:fillRect/>
                      </a:stretch>
                    </p:blipFill>
                    <p:spPr>
                      <a:xfrm>
                        <a:off x="10930937" y="144533"/>
                        <a:ext cx="1097280" cy="1098330"/>
                      </a:xfrm>
                      <a:prstGeom prst="rect">
                        <a:avLst/>
                      </a:prstGeom>
                    </p:spPr>
                  </p:pic>
                </p:oleObj>
              </mc:Fallback>
            </mc:AlternateContent>
          </a:graphicData>
        </a:graphic>
      </p:graphicFrame>
    </p:spTree>
    <p:extLst>
      <p:ext uri="{BB962C8B-B14F-4D97-AF65-F5344CB8AC3E}">
        <p14:creationId xmlns:p14="http://schemas.microsoft.com/office/powerpoint/2010/main" val="346404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11/19/2020</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NSF Public Access</a:t>
            </a:r>
          </a:p>
        </p:txBody>
      </p:sp>
      <p:sp>
        <p:nvSpPr>
          <p:cNvPr id="9" name="Slide Number Placeholder 8"/>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graphicFrame>
        <p:nvGraphicFramePr>
          <p:cNvPr id="2" name="Object 1">
            <a:extLst>
              <a:ext uri="{FF2B5EF4-FFF2-40B4-BE49-F238E27FC236}">
                <a16:creationId xmlns:a16="http://schemas.microsoft.com/office/drawing/2014/main" id="{53987A81-062F-4136-BC5F-EFF3E66F8EA2}"/>
              </a:ext>
            </a:extLst>
          </p:cNvPr>
          <p:cNvGraphicFramePr>
            <a:graphicFrameLocks noChangeAspect="1"/>
          </p:cNvGraphicFramePr>
          <p:nvPr userDrawn="1"/>
        </p:nvGraphicFramePr>
        <p:xfrm>
          <a:off x="10930937" y="144533"/>
          <a:ext cx="1097280" cy="1098330"/>
        </p:xfrm>
        <a:graphic>
          <a:graphicData uri="http://schemas.openxmlformats.org/presentationml/2006/ole">
            <mc:AlternateContent xmlns:mc="http://schemas.openxmlformats.org/markup-compatibility/2006">
              <mc:Choice xmlns:v="urn:schemas-microsoft-com:vml" Requires="v">
                <p:oleObj spid="_x0000_s5137" r:id="rId3" imgW="6632280" imgH="6638400" progId="">
                  <p:embed/>
                </p:oleObj>
              </mc:Choice>
              <mc:Fallback>
                <p:oleObj r:id="rId3" imgW="6632280" imgH="6638400" progId="">
                  <p:embed/>
                  <p:pic>
                    <p:nvPicPr>
                      <p:cNvPr id="2" name="Object 1">
                        <a:extLst>
                          <a:ext uri="{FF2B5EF4-FFF2-40B4-BE49-F238E27FC236}">
                            <a16:creationId xmlns:a16="http://schemas.microsoft.com/office/drawing/2014/main" id="{53987A81-062F-4136-BC5F-EFF3E66F8EA2}"/>
                          </a:ext>
                        </a:extLst>
                      </p:cNvPr>
                      <p:cNvPicPr/>
                      <p:nvPr/>
                    </p:nvPicPr>
                    <p:blipFill>
                      <a:blip r:embed="rId4"/>
                      <a:stretch>
                        <a:fillRect/>
                      </a:stretch>
                    </p:blipFill>
                    <p:spPr>
                      <a:xfrm>
                        <a:off x="10930937" y="144533"/>
                        <a:ext cx="1097280" cy="1098330"/>
                      </a:xfrm>
                      <a:prstGeom prst="rect">
                        <a:avLst/>
                      </a:prstGeom>
                    </p:spPr>
                  </p:pic>
                </p:oleObj>
              </mc:Fallback>
            </mc:AlternateContent>
          </a:graphicData>
        </a:graphic>
      </p:graphicFrame>
    </p:spTree>
    <p:extLst>
      <p:ext uri="{BB962C8B-B14F-4D97-AF65-F5344CB8AC3E}">
        <p14:creationId xmlns:p14="http://schemas.microsoft.com/office/powerpoint/2010/main" val="339475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erior Slide: 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14"/>
            <a:ext cx="12192000" cy="6859714"/>
          </a:xfrm>
          <a:prstGeom prst="rect">
            <a:avLst/>
          </a:prstGeom>
        </p:spPr>
      </p:pic>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8" y="2002221"/>
            <a:ext cx="9680575" cy="3349843"/>
          </a:xfrm>
        </p:spPr>
        <p:txBody>
          <a:bodyPr/>
          <a:lstStyle>
            <a:lvl1pPr marL="0" indent="0">
              <a:buNone/>
              <a:defRPr sz="2000">
                <a:latin typeface="Libre Franklin" pitchFamily="2" charset="77"/>
                <a:ea typeface="Libre Franklin" pitchFamily="2" charset="77"/>
                <a:cs typeface="Arial" charset="0"/>
              </a:defRPr>
            </a:lvl1pPr>
            <a:lvl2pPr marL="342882" indent="0">
              <a:buNone/>
              <a:defRPr/>
            </a:lvl2pPr>
            <a:lvl3pPr>
              <a:defRPr sz="1600">
                <a:latin typeface="Libre Franklin" pitchFamily="2" charset="77"/>
                <a:ea typeface="Libre Franklin" pitchFamily="2" charset="77"/>
                <a:cs typeface="Arial" charset="0"/>
              </a:defRPr>
            </a:lvl3pPr>
            <a:lvl4pPr>
              <a:defRPr sz="1400">
                <a:latin typeface="Libre Franklin" pitchFamily="2" charset="77"/>
                <a:ea typeface="Libre Franklin" pitchFamily="2" charset="77"/>
                <a:cs typeface="Arial" charset="0"/>
              </a:defRPr>
            </a:lvl4pPr>
            <a:lvl5pPr>
              <a:defRPr sz="1200">
                <a:latin typeface="Libre Franklin" pitchFamily="2" charset="77"/>
                <a:ea typeface="Libre Franklin"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8" y="931989"/>
            <a:ext cx="9680575" cy="819697"/>
          </a:xfrm>
        </p:spPr>
        <p:txBody>
          <a:bodyPr>
            <a:normAutofit/>
          </a:bodyPr>
          <a:lstStyle>
            <a:lvl1pPr marL="0" indent="0">
              <a:buNone/>
              <a:defRPr sz="3200">
                <a:solidFill>
                  <a:srgbClr val="0083BA"/>
                </a:solidFill>
                <a:latin typeface="Libre Franklin" pitchFamily="2" charset="77"/>
                <a:ea typeface="Libre Franklin"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34834821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11/19/2020</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NSF Public Access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r>
              <a:rPr lang="en-US" dirty="0"/>
              <a:t>Slide </a:t>
            </a:r>
            <a:fld id="{C496FC2F-2AAA-4CFF-B998-96C52292BA7A}" type="slidenum">
              <a:rPr lang="en-US" smtClean="0"/>
              <a:t>‹#›</a:t>
            </a:fld>
            <a:endParaRPr lang="en-US" dirty="0"/>
          </a:p>
        </p:txBody>
      </p:sp>
    </p:spTree>
    <p:extLst>
      <p:ext uri="{BB962C8B-B14F-4D97-AF65-F5344CB8AC3E}">
        <p14:creationId xmlns:p14="http://schemas.microsoft.com/office/powerpoint/2010/main" val="2959584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11/19/2020</a:t>
            </a:r>
          </a:p>
        </p:txBody>
      </p:sp>
      <p:sp>
        <p:nvSpPr>
          <p:cNvPr id="6" name="Footer Placeholder 5"/>
          <p:cNvSpPr>
            <a:spLocks noGrp="1"/>
          </p:cNvSpPr>
          <p:nvPr>
            <p:ph type="ftr" sz="quarter" idx="11"/>
          </p:nvPr>
        </p:nvSpPr>
        <p:spPr/>
        <p:txBody>
          <a:bodyPr/>
          <a:lstStyle/>
          <a:p>
            <a:r>
              <a:rPr lang="en-US"/>
              <a:t>NSF Public Access</a:t>
            </a:r>
          </a:p>
        </p:txBody>
      </p:sp>
      <p:sp>
        <p:nvSpPr>
          <p:cNvPr id="7" name="Slide Number Placeholder 6"/>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spTree>
    <p:extLst>
      <p:ext uri="{BB962C8B-B14F-4D97-AF65-F5344CB8AC3E}">
        <p14:creationId xmlns:p14="http://schemas.microsoft.com/office/powerpoint/2010/main" val="2526013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11/19/2020</a:t>
            </a:r>
          </a:p>
        </p:txBody>
      </p:sp>
      <p:sp>
        <p:nvSpPr>
          <p:cNvPr id="5" name="Footer Placeholder 4"/>
          <p:cNvSpPr>
            <a:spLocks noGrp="1"/>
          </p:cNvSpPr>
          <p:nvPr>
            <p:ph type="ftr" sz="quarter" idx="11"/>
          </p:nvPr>
        </p:nvSpPr>
        <p:spPr/>
        <p:txBody>
          <a:bodyPr/>
          <a:lstStyle/>
          <a:p>
            <a:r>
              <a:rPr lang="en-US"/>
              <a:t>NSF Public Access</a:t>
            </a:r>
          </a:p>
        </p:txBody>
      </p:sp>
      <p:sp>
        <p:nvSpPr>
          <p:cNvPr id="6" name="Slide Number Placeholder 5"/>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spTree>
    <p:extLst>
      <p:ext uri="{BB962C8B-B14F-4D97-AF65-F5344CB8AC3E}">
        <p14:creationId xmlns:p14="http://schemas.microsoft.com/office/powerpoint/2010/main" val="3436154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11/19/2020</a:t>
            </a:r>
          </a:p>
        </p:txBody>
      </p:sp>
      <p:sp>
        <p:nvSpPr>
          <p:cNvPr id="5" name="Footer Placeholder 4"/>
          <p:cNvSpPr>
            <a:spLocks noGrp="1"/>
          </p:cNvSpPr>
          <p:nvPr>
            <p:ph type="ftr" sz="quarter" idx="11"/>
          </p:nvPr>
        </p:nvSpPr>
        <p:spPr/>
        <p:txBody>
          <a:bodyPr/>
          <a:lstStyle/>
          <a:p>
            <a:r>
              <a:rPr lang="en-US"/>
              <a:t>NSF Public Access</a:t>
            </a:r>
          </a:p>
        </p:txBody>
      </p:sp>
      <p:sp>
        <p:nvSpPr>
          <p:cNvPr id="6" name="Slide Number Placeholder 5"/>
          <p:cNvSpPr>
            <a:spLocks noGrp="1"/>
          </p:cNvSpPr>
          <p:nvPr>
            <p:ph type="sldNum" sz="quarter" idx="12"/>
          </p:nvPr>
        </p:nvSpPr>
        <p:spPr/>
        <p:txBody>
          <a:bodyPr/>
          <a:lstStyle/>
          <a:p>
            <a:r>
              <a:rPr lang="en-US" dirty="0"/>
              <a:t>Slide </a:t>
            </a:r>
            <a:fld id="{C496FC2F-2AAA-4CFF-B998-96C52292BA7A}" type="slidenum">
              <a:rPr lang="en-US" smtClean="0"/>
              <a:t>‹#›</a:t>
            </a:fld>
            <a:endParaRPr lang="en-US" dirty="0"/>
          </a:p>
        </p:txBody>
      </p:sp>
    </p:spTree>
    <p:extLst>
      <p:ext uri="{BB962C8B-B14F-4D97-AF65-F5344CB8AC3E}">
        <p14:creationId xmlns:p14="http://schemas.microsoft.com/office/powerpoint/2010/main" val="251871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9714"/>
          </a:xfrm>
          <a:prstGeom prst="rect">
            <a:avLst/>
          </a:prstGeom>
        </p:spPr>
      </p:pic>
      <p:sp>
        <p:nvSpPr>
          <p:cNvPr id="2" name="Title 1"/>
          <p:cNvSpPr>
            <a:spLocks noGrp="1"/>
          </p:cNvSpPr>
          <p:nvPr>
            <p:ph type="title" hasCustomPrompt="1"/>
          </p:nvPr>
        </p:nvSpPr>
        <p:spPr>
          <a:xfrm>
            <a:off x="609600" y="274639"/>
            <a:ext cx="10947400" cy="1143000"/>
          </a:xfrm>
        </p:spPr>
        <p:txBody>
          <a:bodyPr>
            <a:normAutofit/>
          </a:bodyPr>
          <a:lstStyle>
            <a:lvl1pPr>
              <a:defRPr sz="3200" b="1" i="0">
                <a:solidFill>
                  <a:srgbClr val="003744"/>
                </a:solidFill>
                <a:latin typeface="Libre Franklin" pitchFamily="2" charset="77"/>
                <a:ea typeface="Libre Franklin" pitchFamily="2" charset="77"/>
                <a:cs typeface="Arial" charset="0"/>
              </a:defRPr>
            </a:lvl1pPr>
          </a:lstStyle>
          <a:p>
            <a:pPr lvl="0"/>
            <a:r>
              <a:rPr lang="en-US" dirty="0"/>
              <a:t>Title Here</a:t>
            </a:r>
          </a:p>
        </p:txBody>
      </p:sp>
      <p:sp>
        <p:nvSpPr>
          <p:cNvPr id="3" name="Content Placeholder 2"/>
          <p:cNvSpPr>
            <a:spLocks noGrp="1"/>
          </p:cNvSpPr>
          <p:nvPr>
            <p:ph sz="half" idx="1"/>
          </p:nvPr>
        </p:nvSpPr>
        <p:spPr>
          <a:xfrm>
            <a:off x="609600" y="1600206"/>
            <a:ext cx="4775200" cy="4825994"/>
          </a:xfrm>
        </p:spPr>
        <p:txBody>
          <a:bodyPr/>
          <a:lstStyle>
            <a:lvl1pPr marL="0" indent="0">
              <a:buNone/>
              <a:defRPr sz="2100" b="0" i="0">
                <a:solidFill>
                  <a:srgbClr val="0083BA"/>
                </a:solidFill>
                <a:latin typeface="Libre Franklin" pitchFamily="2" charset="77"/>
                <a:ea typeface="Libre Franklin" pitchFamily="2" charset="77"/>
                <a:cs typeface="Arial" charset="0"/>
              </a:defRPr>
            </a:lvl1pPr>
            <a:lvl2pPr>
              <a:defRPr sz="1800" b="0" i="0">
                <a:latin typeface="Libre Franklin" pitchFamily="2" charset="77"/>
                <a:ea typeface="Libre Franklin" pitchFamily="2" charset="77"/>
                <a:cs typeface="Arial" charset="0"/>
              </a:defRPr>
            </a:lvl2pPr>
            <a:lvl3pPr>
              <a:defRPr sz="1500" b="0" i="0">
                <a:latin typeface="Libre Franklin" pitchFamily="2" charset="77"/>
                <a:ea typeface="Libre Franklin" pitchFamily="2" charset="77"/>
                <a:cs typeface="Arial" charset="0"/>
              </a:defRPr>
            </a:lvl3pPr>
            <a:lvl4pPr>
              <a:defRPr sz="1351" b="0" i="0">
                <a:latin typeface="Libre Franklin" pitchFamily="2" charset="77"/>
                <a:ea typeface="Libre Franklin" pitchFamily="2" charset="77"/>
                <a:cs typeface="Arial" charset="0"/>
              </a:defRPr>
            </a:lvl4pPr>
            <a:lvl5pPr>
              <a:defRPr sz="1351" b="0" i="0">
                <a:latin typeface="Libre Franklin" pitchFamily="2" charset="77"/>
                <a:ea typeface="Libre Franklin" pitchFamily="2" charset="77"/>
                <a:cs typeface="Arial"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89600" y="1600206"/>
            <a:ext cx="4800600" cy="4825993"/>
          </a:xfrm>
        </p:spPr>
        <p:txBody>
          <a:bodyPr/>
          <a:lstStyle>
            <a:lvl1pPr marL="0" indent="0">
              <a:buNone/>
              <a:defRPr sz="2100" b="0" i="0">
                <a:solidFill>
                  <a:srgbClr val="0083BA"/>
                </a:solidFill>
                <a:latin typeface="Libre Franklin" pitchFamily="2" charset="77"/>
                <a:ea typeface="Libre Franklin" pitchFamily="2" charset="77"/>
                <a:cs typeface="Arial" charset="0"/>
              </a:defRPr>
            </a:lvl1pPr>
            <a:lvl2pPr>
              <a:defRPr sz="1800" b="0" i="0">
                <a:latin typeface="Libre Franklin" pitchFamily="2" charset="77"/>
                <a:ea typeface="Libre Franklin" pitchFamily="2" charset="77"/>
                <a:cs typeface="Arial" charset="0"/>
              </a:defRPr>
            </a:lvl2pPr>
            <a:lvl3pPr>
              <a:defRPr sz="1500" b="0" i="0">
                <a:latin typeface="Libre Franklin" pitchFamily="2" charset="77"/>
                <a:ea typeface="Libre Franklin" pitchFamily="2" charset="77"/>
                <a:cs typeface="Arial" charset="0"/>
              </a:defRPr>
            </a:lvl3pPr>
            <a:lvl4pPr>
              <a:defRPr sz="1351" b="0" i="0">
                <a:latin typeface="Libre Franklin" pitchFamily="2" charset="77"/>
                <a:ea typeface="Libre Franklin" pitchFamily="2" charset="77"/>
                <a:cs typeface="Arial" charset="0"/>
              </a:defRPr>
            </a:lvl4pPr>
            <a:lvl5pPr>
              <a:defRPr sz="1351" b="0" i="0">
                <a:latin typeface="Libre Franklin" pitchFamily="2" charset="77"/>
                <a:ea typeface="Libre Franklin" pitchFamily="2" charset="77"/>
                <a:cs typeface="Arial"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391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9714"/>
          </a:xfrm>
          <a:prstGeom prst="rect">
            <a:avLst/>
          </a:prstGeom>
        </p:spPr>
      </p:pic>
      <p:sp>
        <p:nvSpPr>
          <p:cNvPr id="2" name="Title 1"/>
          <p:cNvSpPr>
            <a:spLocks noGrp="1"/>
          </p:cNvSpPr>
          <p:nvPr>
            <p:ph type="title"/>
          </p:nvPr>
        </p:nvSpPr>
        <p:spPr>
          <a:xfrm>
            <a:off x="609603" y="273051"/>
            <a:ext cx="4011084" cy="1162051"/>
          </a:xfrm>
        </p:spPr>
        <p:txBody>
          <a:bodyPr anchor="b">
            <a:normAutofit/>
          </a:bodyPr>
          <a:lstStyle>
            <a:lvl1pPr algn="l">
              <a:defRPr sz="2000" b="1" i="0">
                <a:solidFill>
                  <a:srgbClr val="00375D"/>
                </a:solidFill>
                <a:latin typeface="Libre Franklin" pitchFamily="2" charset="77"/>
                <a:ea typeface="Libre Franklin" pitchFamily="2" charset="77"/>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766733" y="273060"/>
            <a:ext cx="5952067" cy="5853108"/>
          </a:xfrm>
        </p:spPr>
        <p:txBody>
          <a:bodyPr/>
          <a:lstStyle>
            <a:lvl1pPr marL="0" indent="0">
              <a:buNone/>
              <a:defRPr sz="2800" b="0" i="0">
                <a:solidFill>
                  <a:srgbClr val="0083BA"/>
                </a:solidFill>
                <a:latin typeface="Libre Franklin" pitchFamily="2" charset="77"/>
                <a:ea typeface="Libre Franklin" pitchFamily="2" charset="77"/>
                <a:cs typeface="Arial" charset="0"/>
              </a:defRPr>
            </a:lvl1pPr>
            <a:lvl2pPr>
              <a:defRPr sz="2100" b="0" i="0">
                <a:latin typeface="Libre Franklin" pitchFamily="2" charset="77"/>
                <a:ea typeface="Libre Franklin" pitchFamily="2" charset="77"/>
                <a:cs typeface="Arial" charset="0"/>
              </a:defRPr>
            </a:lvl2pPr>
            <a:lvl3pPr>
              <a:defRPr sz="1800" b="0" i="0">
                <a:latin typeface="Libre Franklin" pitchFamily="2" charset="77"/>
                <a:ea typeface="Libre Franklin" pitchFamily="2" charset="77"/>
                <a:cs typeface="Arial" charset="0"/>
              </a:defRPr>
            </a:lvl3pPr>
            <a:lvl4pPr>
              <a:defRPr sz="1500" b="0" i="0">
                <a:latin typeface="Libre Franklin" pitchFamily="2" charset="77"/>
                <a:ea typeface="Libre Franklin" pitchFamily="2" charset="77"/>
                <a:cs typeface="Arial" charset="0"/>
              </a:defRPr>
            </a:lvl4pPr>
            <a:lvl5pPr>
              <a:defRPr sz="1500" b="0" i="0">
                <a:latin typeface="Libre Franklin" pitchFamily="2" charset="77"/>
                <a:ea typeface="Libre Franklin" pitchFamily="2" charset="77"/>
                <a:cs typeface="Arial"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051" b="0" i="0">
                <a:latin typeface="Libre Franklin" pitchFamily="2" charset="77"/>
                <a:ea typeface="Libre Franklin" pitchFamily="2" charset="77"/>
                <a:cs typeface="Arial" charset="0"/>
              </a:defRPr>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t>Click to edit Master text styles</a:t>
            </a:r>
          </a:p>
        </p:txBody>
      </p:sp>
    </p:spTree>
    <p:extLst>
      <p:ext uri="{BB962C8B-B14F-4D97-AF65-F5344CB8AC3E}">
        <p14:creationId xmlns:p14="http://schemas.microsoft.com/office/powerpoint/2010/main" val="284249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9714"/>
          </a:xfrm>
          <a:prstGeom prst="rect">
            <a:avLst/>
          </a:prstGeom>
        </p:spPr>
      </p:pic>
      <p:sp>
        <p:nvSpPr>
          <p:cNvPr id="2" name="Title 1"/>
          <p:cNvSpPr>
            <a:spLocks noGrp="1"/>
          </p:cNvSpPr>
          <p:nvPr>
            <p:ph type="title"/>
          </p:nvPr>
        </p:nvSpPr>
        <p:spPr>
          <a:xfrm>
            <a:off x="2389717" y="4800601"/>
            <a:ext cx="7315200" cy="566739"/>
          </a:xfrm>
        </p:spPr>
        <p:txBody>
          <a:bodyPr anchor="b"/>
          <a:lstStyle>
            <a:lvl1pPr algn="l">
              <a:defRPr sz="1500" b="0">
                <a:solidFill>
                  <a:srgbClr val="003744"/>
                </a:solidFill>
                <a:latin typeface="Libre Franklin" pitchFamily="2" charset="77"/>
                <a:ea typeface="Libre Franklin" pitchFamily="2" charset="77"/>
                <a:cs typeface="Arial"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1" b="0" i="0">
                <a:latin typeface="Libre Franklin" pitchFamily="2" charset="77"/>
                <a:ea typeface="Libre Franklin" pitchFamily="2" charset="77"/>
                <a:cs typeface="Arial" charset="0"/>
              </a:defRPr>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t>Click to edit Master text styles</a:t>
            </a:r>
          </a:p>
        </p:txBody>
      </p:sp>
    </p:spTree>
    <p:extLst>
      <p:ext uri="{BB962C8B-B14F-4D97-AF65-F5344CB8AC3E}">
        <p14:creationId xmlns:p14="http://schemas.microsoft.com/office/powerpoint/2010/main" val="3148998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5AE2BA-4612-4711-A95A-88DB4CE551C0}"/>
              </a:ext>
            </a:extLst>
          </p:cNvPr>
          <p:cNvSpPr/>
          <p:nvPr userDrawn="1"/>
        </p:nvSpPr>
        <p:spPr>
          <a:xfrm>
            <a:off x="0" y="467592"/>
            <a:ext cx="12192000"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02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a:t>Click to edit Master title style</a:t>
            </a:r>
            <a:endParaRPr lang="en-US" dirty="0"/>
          </a:p>
        </p:txBody>
      </p:sp>
      <p:sp>
        <p:nvSpPr>
          <p:cNvPr id="8" name="Rectangle 8"/>
          <p:cNvSpPr>
            <a:spLocks noGrp="1"/>
          </p:cNvSpPr>
          <p:nvPr>
            <p:ph type="body" sz="quarter" idx="13" hasCustomPrompt="1"/>
          </p:nvPr>
        </p:nvSpPr>
        <p:spPr>
          <a:xfrm>
            <a:off x="406400" y="381000"/>
            <a:ext cx="10769600" cy="228600"/>
          </a:xfrm>
          <a:solidFill>
            <a:schemeClr val="accent6">
              <a:shade val="75000"/>
            </a:schemeClr>
          </a:solidFill>
        </p:spPr>
        <p:txBody>
          <a:bodyPr/>
          <a:lstStyle>
            <a:lvl1pPr>
              <a:defRPr b="1">
                <a:solidFill>
                  <a:schemeClr val="bg1"/>
                </a:solidFill>
              </a:defRPr>
            </a:lvl1pPr>
            <a:extLst/>
          </a:lstStyle>
          <a:p>
            <a:pPr lvl="0"/>
            <a:r>
              <a:rPr lang="en-US" dirty="0"/>
              <a:t>Click to add heading</a:t>
            </a:r>
          </a:p>
        </p:txBody>
      </p:sp>
      <p:sp>
        <p:nvSpPr>
          <p:cNvPr id="11" name="Rectangle 11"/>
          <p:cNvSpPr>
            <a:spLocks noGrp="1"/>
          </p:cNvSpPr>
          <p:nvPr>
            <p:ph sz="quarter" idx="15"/>
          </p:nvPr>
        </p:nvSpPr>
        <p:spPr>
          <a:xfrm>
            <a:off x="406400" y="609600"/>
            <a:ext cx="107696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9"/>
          <p:cNvSpPr>
            <a:spLocks noGrp="1"/>
          </p:cNvSpPr>
          <p:nvPr>
            <p:ph type="dt" sz="half" idx="16"/>
          </p:nvPr>
        </p:nvSpPr>
        <p:spPr>
          <a:xfrm>
            <a:off x="9347200" y="76200"/>
            <a:ext cx="1828800" cy="228600"/>
          </a:xfrm>
          <a:prstGeom prst="rect">
            <a:avLst/>
          </a:prstGeom>
        </p:spPr>
        <p:txBody>
          <a:bodyPr/>
          <a:lstStyle/>
          <a:p>
            <a:pPr algn="r"/>
            <a:fld id="{828FD173-2CB3-4214-8741-970D8D476901}" type="datetime1">
              <a:rPr lang="en-US" smtClean="0"/>
              <a:pPr algn="r"/>
              <a:t>12/15/20</a:t>
            </a:fld>
            <a:endParaRPr lang="en-US"/>
          </a:p>
        </p:txBody>
      </p:sp>
      <p:sp>
        <p:nvSpPr>
          <p:cNvPr id="10" name="Rectangle 10"/>
          <p:cNvSpPr>
            <a:spLocks noGrp="1"/>
          </p:cNvSpPr>
          <p:nvPr>
            <p:ph type="sldNum" sz="quarter" idx="17"/>
          </p:nvPr>
        </p:nvSpPr>
        <p:spPr>
          <a:xfrm>
            <a:off x="8672576" y="6473952"/>
            <a:ext cx="1320800" cy="304800"/>
          </a:xfrm>
          <a:prstGeom prst="rect">
            <a:avLst/>
          </a:prstGeom>
        </p:spPr>
        <p:txBody>
          <a:bodyPr/>
          <a:lstStyle/>
          <a:p>
            <a:pPr algn="r"/>
            <a:fld id="{256D3EEF-DE4E-429D-8EC4-DDC531AFF587}" type="slidenum">
              <a:rPr lang="en-US" sz="1000" smtClean="0"/>
              <a:pPr algn="r"/>
              <a:t>‹#›</a:t>
            </a:fld>
            <a:endParaRPr lang="en-US"/>
          </a:p>
        </p:txBody>
      </p:sp>
      <p:sp>
        <p:nvSpPr>
          <p:cNvPr id="12" name="Rectangle 12"/>
          <p:cNvSpPr>
            <a:spLocks noGrp="1"/>
          </p:cNvSpPr>
          <p:nvPr>
            <p:ph type="ftr" sz="quarter" idx="18"/>
          </p:nvPr>
        </p:nvSpPr>
        <p:spPr>
          <a:xfrm>
            <a:off x="3606801" y="6477000"/>
            <a:ext cx="4978400" cy="304800"/>
          </a:xfrm>
          <a:prstGeom prst="rect">
            <a:avLst/>
          </a:prstGeom>
        </p:spPr>
        <p:txBody>
          <a:bodyPr/>
          <a:lstStyle/>
          <a:p>
            <a:endParaRPr lang="en-US"/>
          </a:p>
        </p:txBody>
      </p:sp>
    </p:spTree>
    <p:extLst>
      <p:ext uri="{BB962C8B-B14F-4D97-AF65-F5344CB8AC3E}">
        <p14:creationId xmlns:p14="http://schemas.microsoft.com/office/powerpoint/2010/main" val="9613765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6.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8"/>
            <a:ext cx="2844800" cy="365125"/>
          </a:xfrm>
          <a:prstGeom prst="rect">
            <a:avLst/>
          </a:prstGeom>
        </p:spPr>
        <p:txBody>
          <a:bodyPr vert="horz" lIns="91440" tIns="45720" rIns="91440" bIns="45720" rtlCol="0" anchor="ctr"/>
          <a:lstStyle>
            <a:lvl1pPr algn="l">
              <a:defRPr sz="900">
                <a:solidFill>
                  <a:schemeClr val="tx1">
                    <a:tint val="75000"/>
                  </a:schemeClr>
                </a:solidFill>
                <a:latin typeface="Libre Franklin" pitchFamily="2" charset="77"/>
              </a:defRPr>
            </a:lvl1pPr>
          </a:lstStyle>
          <a:p>
            <a:fld id="{2B761B85-93D3-564F-87C3-3392DEB2E498}" type="datetime1">
              <a:rPr lang="x-none" smtClean="0"/>
              <a:pPr/>
              <a:t>12/15/20</a:t>
            </a:fld>
            <a:endParaRPr lang="en-US" dirty="0"/>
          </a:p>
        </p:txBody>
      </p:sp>
      <p:sp>
        <p:nvSpPr>
          <p:cNvPr id="5" name="Footer Placeholder 4"/>
          <p:cNvSpPr>
            <a:spLocks noGrp="1"/>
          </p:cNvSpPr>
          <p:nvPr>
            <p:ph type="ftr" sz="quarter" idx="3"/>
          </p:nvPr>
        </p:nvSpPr>
        <p:spPr>
          <a:xfrm>
            <a:off x="4165600" y="6356358"/>
            <a:ext cx="3860800" cy="365125"/>
          </a:xfrm>
          <a:prstGeom prst="rect">
            <a:avLst/>
          </a:prstGeom>
        </p:spPr>
        <p:txBody>
          <a:bodyPr vert="horz" lIns="91440" tIns="45720" rIns="91440" bIns="45720" rtlCol="0" anchor="ctr"/>
          <a:lstStyle>
            <a:lvl1pPr algn="ctr">
              <a:defRPr sz="900">
                <a:solidFill>
                  <a:schemeClr val="tx1">
                    <a:tint val="75000"/>
                  </a:schemeClr>
                </a:solidFill>
                <a:latin typeface="Libre Franklin" pitchFamily="2" charset="77"/>
              </a:defRPr>
            </a:lvl1pPr>
          </a:lstStyle>
          <a:p>
            <a:endParaRPr lang="en-US" dirty="0"/>
          </a:p>
        </p:txBody>
      </p:sp>
      <p:sp>
        <p:nvSpPr>
          <p:cNvPr id="6" name="Slide Number Placeholder 5"/>
          <p:cNvSpPr>
            <a:spLocks noGrp="1"/>
          </p:cNvSpPr>
          <p:nvPr>
            <p:ph type="sldNum" sz="quarter" idx="4"/>
          </p:nvPr>
        </p:nvSpPr>
        <p:spPr>
          <a:xfrm>
            <a:off x="8737600" y="6356358"/>
            <a:ext cx="2844800" cy="365125"/>
          </a:xfrm>
          <a:prstGeom prst="rect">
            <a:avLst/>
          </a:prstGeom>
        </p:spPr>
        <p:txBody>
          <a:bodyPr vert="horz" lIns="91440" tIns="45720" rIns="91440" bIns="45720" rtlCol="0" anchor="ctr"/>
          <a:lstStyle>
            <a:lvl1pPr algn="r">
              <a:defRPr sz="900">
                <a:solidFill>
                  <a:schemeClr val="tx1">
                    <a:tint val="75000"/>
                  </a:schemeClr>
                </a:solidFill>
                <a:latin typeface="Libre Franklin" pitchFamily="2" charset="77"/>
              </a:defRPr>
            </a:lvl1pPr>
          </a:lstStyle>
          <a:p>
            <a:fld id="{F44F923B-FC71-9144-8FBA-BE66D401AE12}" type="slidenum">
              <a:rPr lang="en-US" smtClean="0"/>
              <a:pPr/>
              <a:t>‹#›</a:t>
            </a:fld>
            <a:endParaRPr lang="en-US" dirty="0"/>
          </a:p>
        </p:txBody>
      </p:sp>
    </p:spTree>
    <p:extLst>
      <p:ext uri="{BB962C8B-B14F-4D97-AF65-F5344CB8AC3E}">
        <p14:creationId xmlns:p14="http://schemas.microsoft.com/office/powerpoint/2010/main" val="3921335992"/>
      </p:ext>
    </p:extLst>
  </p:cSld>
  <p:clrMap bg1="lt1" tx1="dk1" bg2="lt2" tx2="dk2" accent1="accent1" accent2="accent2" accent3="accent3" accent4="accent4" accent5="accent5" accent6="accent6" hlink="hlink" folHlink="folHlink"/>
  <p:sldLayoutIdLst>
    <p:sldLayoutId id="2147483844" r:id="rId1"/>
    <p:sldLayoutId id="2147483849" r:id="rId2"/>
    <p:sldLayoutId id="2147483851" r:id="rId3"/>
    <p:sldLayoutId id="2147483854" r:id="rId4"/>
    <p:sldLayoutId id="2147483855" r:id="rId5"/>
    <p:sldLayoutId id="2147483856" r:id="rId6"/>
    <p:sldLayoutId id="2147483857" r:id="rId7"/>
    <p:sldLayoutId id="2147483873" r:id="rId8"/>
    <p:sldLayoutId id="2147483874" r:id="rId9"/>
    <p:sldLayoutId id="2147483875" r:id="rId10"/>
    <p:sldLayoutId id="2147483876" r:id="rId11"/>
  </p:sldLayoutIdLst>
  <p:hf hdr="0" ftr="0"/>
  <p:txStyles>
    <p:titleStyle>
      <a:lvl1pPr algn="ctr" defTabSz="342882" rtl="0" eaLnBrk="1" latinLnBrk="0" hangingPunct="1">
        <a:spcBef>
          <a:spcPct val="0"/>
        </a:spcBef>
        <a:buNone/>
        <a:defRPr sz="3300" kern="1200">
          <a:solidFill>
            <a:schemeClr val="tx1"/>
          </a:solidFill>
          <a:latin typeface="Libre Franklin" pitchFamily="2" charset="77"/>
          <a:ea typeface="+mj-ea"/>
          <a:cs typeface="+mj-cs"/>
        </a:defRPr>
      </a:lvl1pPr>
    </p:titleStyle>
    <p:bodyStyle>
      <a:lvl1pPr marL="257162" indent="-257162" algn="l" defTabSz="342882" rtl="0" eaLnBrk="1" latinLnBrk="0" hangingPunct="1">
        <a:spcBef>
          <a:spcPct val="20000"/>
        </a:spcBef>
        <a:buFont typeface="Arial"/>
        <a:buChar char="•"/>
        <a:defRPr sz="2400" kern="1200">
          <a:solidFill>
            <a:schemeClr val="tx1"/>
          </a:solidFill>
          <a:latin typeface="Libre Franklin" pitchFamily="2" charset="77"/>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Libre Franklin" pitchFamily="2" charset="77"/>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Libre Franklin" pitchFamily="2" charset="77"/>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Libre Franklin" pitchFamily="2" charset="77"/>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Libre Franklin" pitchFamily="2" charset="77"/>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92BA-9EC0-4697-ADDA-82707C5646CB}" type="datetimeFigureOut">
              <a:rPr lang="en-US" smtClean="0"/>
              <a:t>12/15/20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0EA07-5AC7-4C0A-AFFF-8231BEE404D5}" type="slidenum">
              <a:rPr lang="en-US" smtClean="0"/>
              <a:t>‹#›</a:t>
            </a:fld>
            <a:endParaRPr lang="en-US"/>
          </a:p>
        </p:txBody>
      </p:sp>
    </p:spTree>
    <p:extLst>
      <p:ext uri="{BB962C8B-B14F-4D97-AF65-F5344CB8AC3E}">
        <p14:creationId xmlns:p14="http://schemas.microsoft.com/office/powerpoint/2010/main" val="202142554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Lst>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xStyles>
    <p:titleStyle>
      <a:lvl1pPr algn="l" defTabSz="9144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11/19/2020</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NSF Public Access</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r>
              <a:rPr lang="en-US" dirty="0"/>
              <a:t>Slide </a:t>
            </a:r>
            <a:fld id="{C496FC2F-2AAA-4CFF-B998-96C52292BA7A}"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64371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rcid.org/0000-0003-2926-8353"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6084/m9.figshare.13227875.v2" TargetMode="External"/><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orcid.org/0000-0003-2926-8353"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576019" y="1663056"/>
            <a:ext cx="7731073" cy="1836084"/>
          </a:xfrm>
        </p:spPr>
        <p:txBody>
          <a:bodyPr>
            <a:normAutofit fontScale="90000"/>
          </a:bodyPr>
          <a:lstStyle/>
          <a:p>
            <a:r>
              <a:rPr lang="en-US" dirty="0"/>
              <a:t>Data and Software Sharing:</a:t>
            </a:r>
            <a:br>
              <a:rPr lang="en-US" dirty="0"/>
            </a:br>
            <a:r>
              <a:rPr lang="en-US" dirty="0"/>
              <a:t>Changing the Culture</a:t>
            </a:r>
            <a:br>
              <a:rPr lang="en-US" dirty="0"/>
            </a:br>
            <a:br>
              <a:rPr lang="en-US" dirty="0"/>
            </a:br>
            <a:r>
              <a:rPr lang="en-US" dirty="0"/>
              <a:t>16 December 2020</a:t>
            </a:r>
            <a:br>
              <a:rPr lang="en-US" dirty="0"/>
            </a:br>
            <a:br>
              <a:rPr lang="en-US" dirty="0"/>
            </a:br>
            <a:br>
              <a:rPr lang="en-US" sz="1300" dirty="0"/>
            </a:br>
            <a:br>
              <a:rPr lang="en-US" dirty="0"/>
            </a:br>
            <a:endParaRPr lang="en-US" dirty="0"/>
          </a:p>
        </p:txBody>
      </p:sp>
      <p:sp>
        <p:nvSpPr>
          <p:cNvPr id="23" name="Text Placeholder 22"/>
          <p:cNvSpPr>
            <a:spLocks noGrp="1"/>
          </p:cNvSpPr>
          <p:nvPr>
            <p:ph type="body" sz="quarter" idx="10"/>
          </p:nvPr>
        </p:nvSpPr>
        <p:spPr>
          <a:xfrm>
            <a:off x="593035" y="4595713"/>
            <a:ext cx="7931033" cy="1836084"/>
          </a:xfrm>
        </p:spPr>
        <p:txBody>
          <a:bodyPr>
            <a:normAutofit/>
          </a:bodyPr>
          <a:lstStyle/>
          <a:p>
            <a:r>
              <a:rPr lang="en-US" b="1" dirty="0">
                <a:solidFill>
                  <a:schemeClr val="bg1"/>
                </a:solidFill>
              </a:rPr>
              <a:t>Shelley Stall, AGU Sr. Director, Data Leadership</a:t>
            </a:r>
          </a:p>
          <a:p>
            <a:r>
              <a:rPr lang="en-US" b="1" dirty="0" err="1">
                <a:solidFill>
                  <a:schemeClr val="bg1"/>
                </a:solidFill>
              </a:rPr>
              <a:t>sstall@agu.org</a:t>
            </a:r>
            <a:r>
              <a:rPr lang="en-US" b="1" dirty="0">
                <a:solidFill>
                  <a:schemeClr val="bg1"/>
                </a:solidFill>
              </a:rPr>
              <a:t>     @</a:t>
            </a:r>
            <a:r>
              <a:rPr lang="en-US" b="1" dirty="0" err="1">
                <a:solidFill>
                  <a:schemeClr val="bg1"/>
                </a:solidFill>
              </a:rPr>
              <a:t>ShelleyStall</a:t>
            </a:r>
            <a:r>
              <a:rPr lang="en-US" b="1" dirty="0">
                <a:solidFill>
                  <a:schemeClr val="bg1"/>
                </a:solidFill>
              </a:rPr>
              <a:t> </a:t>
            </a:r>
          </a:p>
          <a:p>
            <a:r>
              <a:rPr lang="en-US" dirty="0">
                <a:solidFill>
                  <a:schemeClr val="bg1"/>
                </a:solidFill>
                <a:hlinkClick r:id="rId3">
                  <a:extLst>
                    <a:ext uri="{A12FA001-AC4F-418D-AE19-62706E023703}">
                      <ahyp:hlinkClr xmlns:ahyp="http://schemas.microsoft.com/office/drawing/2018/hyperlinkcolor" val="tx"/>
                    </a:ext>
                  </a:extLst>
                </a:hlinkClick>
              </a:rPr>
              <a:t>https://orcid.org/</a:t>
            </a:r>
            <a:r>
              <a:rPr lang="mr-IN" dirty="0">
                <a:solidFill>
                  <a:schemeClr val="bg1"/>
                </a:solidFill>
                <a:hlinkClick r:id="rId3">
                  <a:extLst>
                    <a:ext uri="{A12FA001-AC4F-418D-AE19-62706E023703}">
                      <ahyp:hlinkClr xmlns:ahyp="http://schemas.microsoft.com/office/drawing/2018/hyperlinkcolor" val="tx"/>
                    </a:ext>
                  </a:extLst>
                </a:hlinkClick>
              </a:rPr>
              <a:t>0000-0003-2926-8353</a:t>
            </a:r>
            <a:r>
              <a:rPr lang="en-US" dirty="0">
                <a:solidFill>
                  <a:schemeClr val="bg1"/>
                </a:solidFill>
              </a:rPr>
              <a:t> </a:t>
            </a:r>
            <a:endParaRPr lang="en-US" b="1" dirty="0">
              <a:solidFill>
                <a:schemeClr val="bg1"/>
              </a:solidFill>
            </a:endParaRPr>
          </a:p>
          <a:p>
            <a:r>
              <a:rPr lang="en-US" b="1" dirty="0">
                <a:solidFill>
                  <a:schemeClr val="bg1"/>
                </a:solidFill>
              </a:rPr>
              <a:t> </a:t>
            </a:r>
          </a:p>
        </p:txBody>
      </p:sp>
      <p:pic>
        <p:nvPicPr>
          <p:cNvPr id="24" name="Picture 2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88858" y="6208529"/>
            <a:ext cx="1893648" cy="662777"/>
          </a:xfrm>
          <a:prstGeom prst="rect">
            <a:avLst/>
          </a:prstGeom>
        </p:spPr>
      </p:pic>
    </p:spTree>
    <p:extLst>
      <p:ext uri="{BB962C8B-B14F-4D97-AF65-F5344CB8AC3E}">
        <p14:creationId xmlns:p14="http://schemas.microsoft.com/office/powerpoint/2010/main" val="473642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145A-E349-4932-A4A2-1BCD2D212A64}"/>
              </a:ext>
            </a:extLst>
          </p:cNvPr>
          <p:cNvSpPr>
            <a:spLocks noGrp="1"/>
          </p:cNvSpPr>
          <p:nvPr>
            <p:ph type="title"/>
          </p:nvPr>
        </p:nvSpPr>
        <p:spPr/>
        <p:txBody>
          <a:bodyPr>
            <a:normAutofit/>
          </a:bodyPr>
          <a:lstStyle/>
          <a:p>
            <a:r>
              <a:rPr lang="en-US" sz="3600" dirty="0"/>
              <a:t>NSF Public Access Repository (PAR) 1.0 </a:t>
            </a:r>
            <a:br>
              <a:rPr lang="en-US" sz="3600" dirty="0"/>
            </a:br>
            <a:r>
              <a:rPr lang="en-US" sz="3600" dirty="0"/>
              <a:t>Current System Functions and Characteristics</a:t>
            </a:r>
          </a:p>
        </p:txBody>
      </p:sp>
      <p:sp>
        <p:nvSpPr>
          <p:cNvPr id="3" name="Content Placeholder 2">
            <a:extLst>
              <a:ext uri="{FF2B5EF4-FFF2-40B4-BE49-F238E27FC236}">
                <a16:creationId xmlns:a16="http://schemas.microsoft.com/office/drawing/2014/main" id="{14FB2801-096F-492F-9822-0201CDA34891}"/>
              </a:ext>
            </a:extLst>
          </p:cNvPr>
          <p:cNvSpPr>
            <a:spLocks noGrp="1"/>
          </p:cNvSpPr>
          <p:nvPr>
            <p:ph idx="1"/>
          </p:nvPr>
        </p:nvSpPr>
        <p:spPr>
          <a:xfrm>
            <a:off x="1097280" y="2051837"/>
            <a:ext cx="5895703" cy="4023360"/>
          </a:xfrm>
        </p:spPr>
        <p:txBody>
          <a:bodyPr>
            <a:normAutofit fontScale="70000" lnSpcReduction="20000"/>
          </a:bodyPr>
          <a:lstStyle/>
          <a:p>
            <a:pPr marL="0" indent="0">
              <a:buNone/>
            </a:pPr>
            <a:r>
              <a:rPr lang="en-US" b="1" dirty="0">
                <a:solidFill>
                  <a:srgbClr val="0070C0"/>
                </a:solidFill>
              </a:rPr>
              <a:t>PAR 1.0 focused on Peer-Reviewed Articles</a:t>
            </a:r>
          </a:p>
          <a:p>
            <a:pPr marL="461963" indent="-461963">
              <a:buFont typeface="Wingdings" panose="05000000000000000000" pitchFamily="2" charset="2"/>
              <a:buChar char="§"/>
            </a:pPr>
            <a:r>
              <a:rPr lang="en-US" dirty="0"/>
              <a:t>Enables researchers to enter metadata for peer-reviewed articles or auto-populate by means of Digital Object Identifiers (DOI)</a:t>
            </a:r>
          </a:p>
          <a:p>
            <a:pPr marL="461963" indent="-461963">
              <a:buFont typeface="Wingdings" panose="05000000000000000000" pitchFamily="2" charset="2"/>
              <a:buChar char="§"/>
            </a:pPr>
            <a:r>
              <a:rPr lang="en-US" dirty="0"/>
              <a:t>Metadata recorded in PAR is also transmitted and synchronized with Award Search database</a:t>
            </a:r>
          </a:p>
          <a:p>
            <a:pPr marL="461963" indent="-461963">
              <a:buFont typeface="Wingdings" panose="05000000000000000000" pitchFamily="2" charset="2"/>
              <a:buChar char="§"/>
            </a:pPr>
            <a:r>
              <a:rPr lang="en-US" dirty="0"/>
              <a:t>The metadata for articles can be searched and displayed</a:t>
            </a:r>
          </a:p>
          <a:p>
            <a:pPr marL="461963" indent="-461963">
              <a:buFont typeface="Wingdings" panose="05000000000000000000" pitchFamily="2" charset="2"/>
              <a:buChar char="§"/>
            </a:pPr>
            <a:r>
              <a:rPr lang="en-US" dirty="0"/>
              <a:t>Researchers may deposit (or retrieve) public access articles as PDF/A files or point to download locations through DOI</a:t>
            </a:r>
          </a:p>
          <a:p>
            <a:pPr marL="461963" indent="-461963">
              <a:buFont typeface="Wingdings" panose="05000000000000000000" pitchFamily="2" charset="2"/>
              <a:buChar char="§"/>
            </a:pPr>
            <a:r>
              <a:rPr lang="en-US" dirty="0"/>
              <a:t>Note that PAR is not a single system, but rather an infrastructure of various interacting software systems in several different parts of the NSF infrastructure, also making use of modified modules from the DOE Office of Scientific and Technical Information (OSTI) system</a:t>
            </a:r>
          </a:p>
        </p:txBody>
      </p:sp>
      <p:sp>
        <p:nvSpPr>
          <p:cNvPr id="4" name="Date Placeholder 3">
            <a:extLst>
              <a:ext uri="{FF2B5EF4-FFF2-40B4-BE49-F238E27FC236}">
                <a16:creationId xmlns:a16="http://schemas.microsoft.com/office/drawing/2014/main" id="{87331DD7-DAEC-4881-85C3-E3F020F94E3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11/19/2020</a:t>
            </a:r>
          </a:p>
        </p:txBody>
      </p:sp>
      <p:sp>
        <p:nvSpPr>
          <p:cNvPr id="5" name="Footer Placeholder 4">
            <a:extLst>
              <a:ext uri="{FF2B5EF4-FFF2-40B4-BE49-F238E27FC236}">
                <a16:creationId xmlns:a16="http://schemas.microsoft.com/office/drawing/2014/main" id="{8258DA3F-E829-4707-A8A4-572C57A83E1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small" spc="0" normalizeH="0" baseline="0" noProof="0">
                <a:ln>
                  <a:noFill/>
                </a:ln>
                <a:solidFill>
                  <a:srgbClr val="FFFFFF"/>
                </a:solidFill>
                <a:effectLst/>
                <a:uLnTx/>
                <a:uFillTx/>
                <a:latin typeface="Arial" panose="020B0604020202020204"/>
                <a:ea typeface="+mn-ea"/>
                <a:cs typeface="+mn-cs"/>
              </a:rPr>
              <a:t>NSF Public Access</a:t>
            </a:r>
            <a:endParaRPr kumimoji="0" lang="en-US" sz="900" b="0" i="0" u="none" strike="noStrike" kern="1200" cap="small"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6D1710BF-155F-4059-BF13-F028F93120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Slide </a:t>
            </a:r>
            <a:fld id="{C496FC2F-2AAA-4CFF-B998-96C52292BA7A}"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8E26F5A8-C3E1-4795-90A7-EA98FBE7B7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153"/>
          <a:stretch/>
        </p:blipFill>
        <p:spPr>
          <a:xfrm>
            <a:off x="7863840" y="2474385"/>
            <a:ext cx="3291840" cy="3600812"/>
          </a:xfrm>
          <a:prstGeom prst="rect">
            <a:avLst/>
          </a:prstGeom>
        </p:spPr>
      </p:pic>
      <p:sp>
        <p:nvSpPr>
          <p:cNvPr id="7" name="TextBox 6">
            <a:extLst>
              <a:ext uri="{FF2B5EF4-FFF2-40B4-BE49-F238E27FC236}">
                <a16:creationId xmlns:a16="http://schemas.microsoft.com/office/drawing/2014/main" id="{90307D39-F175-4880-8E18-8C9D141B1BDF}"/>
              </a:ext>
            </a:extLst>
          </p:cNvPr>
          <p:cNvSpPr txBox="1"/>
          <p:nvPr/>
        </p:nvSpPr>
        <p:spPr>
          <a:xfrm>
            <a:off x="7863840" y="1937282"/>
            <a:ext cx="329184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a:ea typeface="+mn-ea"/>
                <a:cs typeface="+mn-cs"/>
              </a:rPr>
              <a:t>URL: http://par.nsf.gov</a:t>
            </a:r>
          </a:p>
        </p:txBody>
      </p:sp>
      <p:sp>
        <p:nvSpPr>
          <p:cNvPr id="9" name="TextBox 8">
            <a:extLst>
              <a:ext uri="{FF2B5EF4-FFF2-40B4-BE49-F238E27FC236}">
                <a16:creationId xmlns:a16="http://schemas.microsoft.com/office/drawing/2014/main" id="{ACEB5F9F-5288-CA4A-BAAB-8ED0C2CD1971}"/>
              </a:ext>
            </a:extLst>
          </p:cNvPr>
          <p:cNvSpPr txBox="1"/>
          <p:nvPr/>
        </p:nvSpPr>
        <p:spPr>
          <a:xfrm>
            <a:off x="3054097" y="5916495"/>
            <a:ext cx="9137903"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Slide Credit: Martin Halbert, NSF Senior Advisor for Public Access, 19 November 2020</a:t>
            </a:r>
          </a:p>
        </p:txBody>
      </p:sp>
      <p:sp>
        <p:nvSpPr>
          <p:cNvPr id="10" name="Rectangle 9">
            <a:extLst>
              <a:ext uri="{FF2B5EF4-FFF2-40B4-BE49-F238E27FC236}">
                <a16:creationId xmlns:a16="http://schemas.microsoft.com/office/drawing/2014/main" id="{0F8670F0-7A99-624E-8CF7-FE4F7B5C2E37}"/>
              </a:ext>
            </a:extLst>
          </p:cNvPr>
          <p:cNvSpPr/>
          <p:nvPr/>
        </p:nvSpPr>
        <p:spPr>
          <a:xfrm>
            <a:off x="0" y="18288"/>
            <a:ext cx="3310128" cy="5852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For Publications</a:t>
            </a:r>
          </a:p>
        </p:txBody>
      </p:sp>
    </p:spTree>
    <p:extLst>
      <p:ext uri="{BB962C8B-B14F-4D97-AF65-F5344CB8AC3E}">
        <p14:creationId xmlns:p14="http://schemas.microsoft.com/office/powerpoint/2010/main" val="297443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B807-CD63-464B-852D-8DEE4E506B52}"/>
              </a:ext>
            </a:extLst>
          </p:cNvPr>
          <p:cNvSpPr>
            <a:spLocks noGrp="1"/>
          </p:cNvSpPr>
          <p:nvPr>
            <p:ph type="title"/>
          </p:nvPr>
        </p:nvSpPr>
        <p:spPr/>
        <p:txBody>
          <a:bodyPr/>
          <a:lstStyle/>
          <a:p>
            <a:r>
              <a:rPr lang="en-US" dirty="0"/>
              <a:t>NSF PAR 2.0 Development Planning</a:t>
            </a:r>
          </a:p>
        </p:txBody>
      </p:sp>
      <p:sp>
        <p:nvSpPr>
          <p:cNvPr id="3" name="Content Placeholder 2">
            <a:extLst>
              <a:ext uri="{FF2B5EF4-FFF2-40B4-BE49-F238E27FC236}">
                <a16:creationId xmlns:a16="http://schemas.microsoft.com/office/drawing/2014/main" id="{2D804688-14CE-4123-8769-854518F1EFEA}"/>
              </a:ext>
            </a:extLst>
          </p:cNvPr>
          <p:cNvSpPr>
            <a:spLocks noGrp="1"/>
          </p:cNvSpPr>
          <p:nvPr>
            <p:ph idx="1"/>
          </p:nvPr>
        </p:nvSpPr>
        <p:spPr/>
        <p:txBody>
          <a:bodyPr>
            <a:normAutofit lnSpcReduction="10000"/>
          </a:bodyPr>
          <a:lstStyle/>
          <a:p>
            <a:pPr marL="227013" indent="-227013">
              <a:spcAft>
                <a:spcPts val="900"/>
              </a:spcAft>
              <a:buFont typeface="Wingdings" panose="05000000000000000000" pitchFamily="2" charset="2"/>
              <a:buChar char="§"/>
            </a:pPr>
            <a:r>
              <a:rPr lang="en-US" dirty="0"/>
              <a:t>Primary goal for the second version of PAR is to accommodate submissions of research data sets</a:t>
            </a:r>
          </a:p>
          <a:p>
            <a:pPr marL="227013" indent="-227013">
              <a:spcAft>
                <a:spcPts val="900"/>
              </a:spcAft>
              <a:buFont typeface="Wingdings" panose="05000000000000000000" pitchFamily="2" charset="2"/>
              <a:buChar char="§"/>
            </a:pPr>
            <a:r>
              <a:rPr lang="en-US" dirty="0"/>
              <a:t>Will not require that data sets be deposited in PAR 2.0 but instead will expect data sets to be deposited in repositories which demonstrate FAIR best practices such as maintaining sustainable long-term access through the assignment of a persistent identifier (PID) with quality descriptive metadata</a:t>
            </a:r>
          </a:p>
          <a:p>
            <a:pPr marL="227013" indent="-227013">
              <a:spcAft>
                <a:spcPts val="900"/>
              </a:spcAft>
              <a:buFont typeface="Wingdings" panose="05000000000000000000" pitchFamily="2" charset="2"/>
              <a:buChar char="§"/>
            </a:pPr>
            <a:r>
              <a:rPr lang="en-US" dirty="0"/>
              <a:t>Now planning the upgrades to the NSF PAR infrastructure to address the additional needed features</a:t>
            </a:r>
          </a:p>
          <a:p>
            <a:pPr marL="227013" indent="-227013">
              <a:spcAft>
                <a:spcPts val="900"/>
              </a:spcAft>
              <a:buFont typeface="Wingdings" panose="05000000000000000000" pitchFamily="2" charset="2"/>
              <a:buChar char="§"/>
            </a:pPr>
            <a:r>
              <a:rPr lang="en-US" dirty="0"/>
              <a:t>Aim to accomplish major development efforts in calendar 2021</a:t>
            </a:r>
          </a:p>
          <a:p>
            <a:pPr marL="519621" lvl="1" indent="-227013">
              <a:buFont typeface="Wingdings" panose="05000000000000000000" pitchFamily="2" charset="2"/>
              <a:buChar char="§"/>
            </a:pPr>
            <a:endParaRPr lang="en-US" dirty="0"/>
          </a:p>
        </p:txBody>
      </p:sp>
      <p:sp>
        <p:nvSpPr>
          <p:cNvPr id="4" name="Date Placeholder 3">
            <a:extLst>
              <a:ext uri="{FF2B5EF4-FFF2-40B4-BE49-F238E27FC236}">
                <a16:creationId xmlns:a16="http://schemas.microsoft.com/office/drawing/2014/main" id="{2B5F6309-EE13-4056-9E0F-C8923AB1EA26}"/>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11/19/2020</a:t>
            </a:r>
          </a:p>
        </p:txBody>
      </p:sp>
      <p:sp>
        <p:nvSpPr>
          <p:cNvPr id="5" name="Footer Placeholder 4">
            <a:extLst>
              <a:ext uri="{FF2B5EF4-FFF2-40B4-BE49-F238E27FC236}">
                <a16:creationId xmlns:a16="http://schemas.microsoft.com/office/drawing/2014/main" id="{28C8AC68-8478-4FB8-9B58-EA54D9C35F7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small" spc="0" normalizeH="0" baseline="0" noProof="0">
                <a:ln>
                  <a:noFill/>
                </a:ln>
                <a:solidFill>
                  <a:srgbClr val="FFFFFF"/>
                </a:solidFill>
                <a:effectLst/>
                <a:uLnTx/>
                <a:uFillTx/>
                <a:latin typeface="Arial" panose="020B0604020202020204"/>
                <a:ea typeface="+mn-ea"/>
                <a:cs typeface="+mn-cs"/>
              </a:rPr>
              <a:t>NSF Public Access</a:t>
            </a:r>
            <a:endParaRPr kumimoji="0" lang="en-US" sz="900" b="0" i="0" u="none" strike="noStrike" kern="1200" cap="small"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BDBB1605-75E1-4B9D-9378-2C6367A883F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Slide </a:t>
            </a:r>
            <a:fld id="{C496FC2F-2AAA-4CFF-B998-96C52292BA7A}"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F7987CC-2AF6-FD4A-AABF-7BF4D4048B47}"/>
              </a:ext>
            </a:extLst>
          </p:cNvPr>
          <p:cNvSpPr txBox="1"/>
          <p:nvPr/>
        </p:nvSpPr>
        <p:spPr>
          <a:xfrm>
            <a:off x="3054097" y="5825055"/>
            <a:ext cx="9137903"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Slide Credit: Martin Halbert, NSF Senior Advisor for Public Access, 19 November 2020</a:t>
            </a:r>
          </a:p>
        </p:txBody>
      </p:sp>
      <p:sp>
        <p:nvSpPr>
          <p:cNvPr id="8" name="Rectangle 7">
            <a:extLst>
              <a:ext uri="{FF2B5EF4-FFF2-40B4-BE49-F238E27FC236}">
                <a16:creationId xmlns:a16="http://schemas.microsoft.com/office/drawing/2014/main" id="{AA14102D-CC0D-2D47-B744-C43E87CE8BCE}"/>
              </a:ext>
            </a:extLst>
          </p:cNvPr>
          <p:cNvSpPr/>
          <p:nvPr/>
        </p:nvSpPr>
        <p:spPr>
          <a:xfrm>
            <a:off x="-1" y="18288"/>
            <a:ext cx="8508989" cy="5852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Evolving to Include the Data supporting Research Funding</a:t>
            </a:r>
          </a:p>
        </p:txBody>
      </p:sp>
    </p:spTree>
    <p:extLst>
      <p:ext uri="{BB962C8B-B14F-4D97-AF65-F5344CB8AC3E}">
        <p14:creationId xmlns:p14="http://schemas.microsoft.com/office/powerpoint/2010/main" val="95729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786D-E4FA-4B27-985D-B77E684EB104}"/>
              </a:ext>
            </a:extLst>
          </p:cNvPr>
          <p:cNvSpPr>
            <a:spLocks noGrp="1"/>
          </p:cNvSpPr>
          <p:nvPr>
            <p:ph type="title"/>
          </p:nvPr>
        </p:nvSpPr>
        <p:spPr/>
        <p:txBody>
          <a:bodyPr>
            <a:normAutofit fontScale="90000"/>
          </a:bodyPr>
          <a:lstStyle/>
          <a:p>
            <a:pPr algn="ctr"/>
            <a:r>
              <a:rPr lang="en-US" b="1" dirty="0"/>
              <a:t>Final NIH Policy for Data Management and Sharing (NOT-OD-21-013)</a:t>
            </a:r>
          </a:p>
        </p:txBody>
      </p:sp>
      <p:sp>
        <p:nvSpPr>
          <p:cNvPr id="3" name="TextBox 2">
            <a:extLst>
              <a:ext uri="{FF2B5EF4-FFF2-40B4-BE49-F238E27FC236}">
                <a16:creationId xmlns:a16="http://schemas.microsoft.com/office/drawing/2014/main" id="{255DCC93-94F3-4FE8-B720-43FDCEDA4F4D}"/>
              </a:ext>
            </a:extLst>
          </p:cNvPr>
          <p:cNvSpPr txBox="1"/>
          <p:nvPr/>
        </p:nvSpPr>
        <p:spPr>
          <a:xfrm>
            <a:off x="693420" y="1898208"/>
            <a:ext cx="1080516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Release Date: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October 29, 2020 |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Effective Date: </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January 25, 2023</a:t>
            </a:r>
          </a:p>
        </p:txBody>
      </p:sp>
      <p:sp>
        <p:nvSpPr>
          <p:cNvPr id="4" name="Rectangle 3">
            <a:extLst>
              <a:ext uri="{FF2B5EF4-FFF2-40B4-BE49-F238E27FC236}">
                <a16:creationId xmlns:a16="http://schemas.microsoft.com/office/drawing/2014/main" id="{DD869167-8F6B-4D76-8B96-BB2B29A1E9ED}"/>
              </a:ext>
            </a:extLst>
          </p:cNvPr>
          <p:cNvSpPr/>
          <p:nvPr/>
        </p:nvSpPr>
        <p:spPr>
          <a:xfrm>
            <a:off x="838200" y="5015547"/>
            <a:ext cx="10660380"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rial" panose="020B0604020202020204"/>
                <a:ea typeface="+mn-ea"/>
                <a:cs typeface="+mn-cs"/>
              </a:rPr>
              <a:t>The DMS Policy applies to all research, funded or conducted in whole or in part by NIH, that results in the generation of scientific data. This includes research funded or conducted by extramural grants, contracts, Intramural Research Projects, or other funding agreements regardless of NIH funding level or funding mechanism. </a:t>
            </a:r>
            <a:r>
              <a:rPr kumimoji="0" lang="en-US" sz="1800" b="1" i="0" u="none" strike="noStrike" kern="1200" cap="none" spc="0" normalizeH="0" baseline="0" noProof="0" dirty="0">
                <a:ln>
                  <a:noFill/>
                </a:ln>
                <a:solidFill>
                  <a:srgbClr val="333333"/>
                </a:solidFill>
                <a:effectLst/>
                <a:uLnTx/>
                <a:uFillTx/>
                <a:latin typeface="Arial" panose="020B0604020202020204"/>
                <a:ea typeface="+mn-ea"/>
                <a:cs typeface="+mn-cs"/>
              </a:rPr>
              <a:t>The DMS Policy does not apply to research and other activities that do not generate scientific data, including training, infrastructure development, and non-research activities.</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aphicFrame>
        <p:nvGraphicFramePr>
          <p:cNvPr id="9" name="Content Placeholder 8">
            <a:extLst>
              <a:ext uri="{FF2B5EF4-FFF2-40B4-BE49-F238E27FC236}">
                <a16:creationId xmlns:a16="http://schemas.microsoft.com/office/drawing/2014/main" id="{2EC66180-E048-4272-B24A-819931FE661F}"/>
              </a:ext>
            </a:extLst>
          </p:cNvPr>
          <p:cNvGraphicFramePr>
            <a:graphicFrameLocks noGrp="1"/>
          </p:cNvGraphicFramePr>
          <p:nvPr>
            <p:ph idx="1"/>
          </p:nvPr>
        </p:nvGraphicFramePr>
        <p:xfrm>
          <a:off x="838200" y="2220098"/>
          <a:ext cx="10515600" cy="2831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811E964-4F62-994E-BFE0-65B92DC530AA}"/>
              </a:ext>
            </a:extLst>
          </p:cNvPr>
          <p:cNvSpPr txBox="1"/>
          <p:nvPr/>
        </p:nvSpPr>
        <p:spPr>
          <a:xfrm>
            <a:off x="4956048" y="25805"/>
            <a:ext cx="7235952"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r"/>
            <a:r>
              <a:rPr lang="en-US" sz="1600" dirty="0"/>
              <a:t>Slide Credit: Susan K. </a:t>
            </a:r>
            <a:r>
              <a:rPr lang="en-US" sz="1600" dirty="0" err="1"/>
              <a:t>Gregurick</a:t>
            </a:r>
            <a:r>
              <a:rPr lang="en-US" sz="1600" dirty="0"/>
              <a:t>, Ph.D., Associate Director for Data Science</a:t>
            </a:r>
          </a:p>
          <a:p>
            <a:pPr algn="r"/>
            <a:r>
              <a:rPr lang="en-US" sz="1600" dirty="0"/>
              <a:t>National Institutes of Health, 19 November 2020</a:t>
            </a:r>
          </a:p>
        </p:txBody>
      </p:sp>
    </p:spTree>
    <p:extLst>
      <p:ext uri="{BB962C8B-B14F-4D97-AF65-F5344CB8AC3E}">
        <p14:creationId xmlns:p14="http://schemas.microsoft.com/office/powerpoint/2010/main" val="2317070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786D-E4FA-4B27-985D-B77E684EB104}"/>
              </a:ext>
            </a:extLst>
          </p:cNvPr>
          <p:cNvSpPr>
            <a:spLocks noGrp="1"/>
          </p:cNvSpPr>
          <p:nvPr>
            <p:ph type="title"/>
          </p:nvPr>
        </p:nvSpPr>
        <p:spPr/>
        <p:txBody>
          <a:bodyPr/>
          <a:lstStyle/>
          <a:p>
            <a:pPr algn="ctr"/>
            <a:r>
              <a:rPr lang="en-US" b="1" dirty="0"/>
              <a:t>Final NIH Policy for Data Management and Sharing</a:t>
            </a:r>
          </a:p>
        </p:txBody>
      </p:sp>
      <p:sp>
        <p:nvSpPr>
          <p:cNvPr id="3" name="TextBox 2">
            <a:extLst>
              <a:ext uri="{FF2B5EF4-FFF2-40B4-BE49-F238E27FC236}">
                <a16:creationId xmlns:a16="http://schemas.microsoft.com/office/drawing/2014/main" id="{255DCC93-94F3-4FE8-B720-43FDCEDA4F4D}"/>
              </a:ext>
            </a:extLst>
          </p:cNvPr>
          <p:cNvSpPr txBox="1"/>
          <p:nvPr/>
        </p:nvSpPr>
        <p:spPr>
          <a:xfrm>
            <a:off x="838200" y="2034734"/>
            <a:ext cx="10294620"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NOT-OD-21-015: Allowable Costs for Data Management and Sharing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include curation, data management and sharing data through repositories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16F81DAB-1FE8-41E0-976F-F9F2CA09BA59}"/>
              </a:ext>
            </a:extLst>
          </p:cNvPr>
          <p:cNvSpPr/>
          <p:nvPr/>
        </p:nvSpPr>
        <p:spPr>
          <a:xfrm>
            <a:off x="948690" y="3083920"/>
            <a:ext cx="10405110" cy="1015663"/>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Shared scientific data should be made accessible as soon as possible, and no later than the time of an associated publication, or the end of performance period, whichever comes first.</a:t>
            </a:r>
            <a:endParaRPr kumimoji="0" lang="en-US" sz="20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B1346988-E804-4536-9EE8-1D339B7FB6FD}"/>
              </a:ext>
            </a:extLst>
          </p:cNvPr>
          <p:cNvSpPr/>
          <p:nvPr/>
        </p:nvSpPr>
        <p:spPr>
          <a:xfrm>
            <a:off x="948690" y="5264728"/>
            <a:ext cx="10294620" cy="707886"/>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NIH strongly encourages the use of established repositories </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to the extent possible for preserving and sharing scientific data. </a:t>
            </a:r>
          </a:p>
        </p:txBody>
      </p:sp>
      <p:sp>
        <p:nvSpPr>
          <p:cNvPr id="7" name="TextBox 6">
            <a:extLst>
              <a:ext uri="{FF2B5EF4-FFF2-40B4-BE49-F238E27FC236}">
                <a16:creationId xmlns:a16="http://schemas.microsoft.com/office/drawing/2014/main" id="{8C4293AB-6779-460D-9E30-728FA87049A6}"/>
              </a:ext>
            </a:extLst>
          </p:cNvPr>
          <p:cNvSpPr txBox="1"/>
          <p:nvPr/>
        </p:nvSpPr>
        <p:spPr>
          <a:xfrm>
            <a:off x="838200" y="4351296"/>
            <a:ext cx="10294620"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NOT-OD-21-016: Selecting a Repository</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include desirable characteristics for a data sharing repository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2625778-49D4-1C41-848F-9F271E1D48DD}"/>
              </a:ext>
            </a:extLst>
          </p:cNvPr>
          <p:cNvSpPr txBox="1"/>
          <p:nvPr/>
        </p:nvSpPr>
        <p:spPr>
          <a:xfrm>
            <a:off x="3383280" y="6273225"/>
            <a:ext cx="7235952" cy="584775"/>
          </a:xfrm>
          <a:prstGeom prst="rect">
            <a:avLst/>
          </a:prstGeom>
          <a:noFill/>
        </p:spPr>
        <p:txBody>
          <a:bodyPr wrap="square" rtlCol="0">
            <a:spAutoFit/>
          </a:bodyPr>
          <a:lstStyle/>
          <a:p>
            <a:pPr algn="r"/>
            <a:r>
              <a:rPr lang="en-US" sz="1600" dirty="0"/>
              <a:t>Slide Credit: Susan K. </a:t>
            </a:r>
            <a:r>
              <a:rPr lang="en-US" sz="1600" dirty="0" err="1"/>
              <a:t>Gregurick</a:t>
            </a:r>
            <a:r>
              <a:rPr lang="en-US" sz="1600" dirty="0"/>
              <a:t>, Ph.D., Associate Director for Data Science</a:t>
            </a:r>
          </a:p>
          <a:p>
            <a:pPr algn="r"/>
            <a:r>
              <a:rPr lang="en-US" sz="1600" dirty="0"/>
              <a:t>National Institutes of Health, 19 November 2020</a:t>
            </a:r>
          </a:p>
        </p:txBody>
      </p:sp>
    </p:spTree>
    <p:extLst>
      <p:ext uri="{BB962C8B-B14F-4D97-AF65-F5344CB8AC3E}">
        <p14:creationId xmlns:p14="http://schemas.microsoft.com/office/powerpoint/2010/main" val="2887318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AD2F-1638-B141-8505-60CC307AADDA}"/>
              </a:ext>
            </a:extLst>
          </p:cNvPr>
          <p:cNvSpPr>
            <a:spLocks noGrp="1"/>
          </p:cNvSpPr>
          <p:nvPr>
            <p:ph type="title"/>
          </p:nvPr>
        </p:nvSpPr>
        <p:spPr/>
        <p:txBody>
          <a:bodyPr/>
          <a:lstStyle/>
          <a:p>
            <a:r>
              <a:rPr lang="en-US" dirty="0"/>
              <a:t>What is the Funder Focus?</a:t>
            </a:r>
          </a:p>
        </p:txBody>
      </p:sp>
      <p:sp>
        <p:nvSpPr>
          <p:cNvPr id="3" name="Text Placeholder 2">
            <a:extLst>
              <a:ext uri="{FF2B5EF4-FFF2-40B4-BE49-F238E27FC236}">
                <a16:creationId xmlns:a16="http://schemas.microsoft.com/office/drawing/2014/main" id="{9E6DE9EF-A8DA-EB44-8BCA-C39888CAA062}"/>
              </a:ext>
            </a:extLst>
          </p:cNvPr>
          <p:cNvSpPr>
            <a:spLocks noGrp="1"/>
          </p:cNvSpPr>
          <p:nvPr>
            <p:ph type="body" sz="quarter" idx="10"/>
          </p:nvPr>
        </p:nvSpPr>
        <p:spPr/>
        <p:txBody>
          <a:bodyPr/>
          <a:lstStyle/>
          <a:p>
            <a:pPr marL="457200" indent="-457200">
              <a:buAutoNum type="arabicPeriod"/>
            </a:pPr>
            <a:r>
              <a:rPr lang="en-US" dirty="0"/>
              <a:t>Data Management Plans</a:t>
            </a:r>
          </a:p>
          <a:p>
            <a:pPr marL="1014385" lvl="1" indent="-457200"/>
            <a:r>
              <a:rPr lang="en-US" dirty="0"/>
              <a:t>PI required to consider </a:t>
            </a:r>
            <a:r>
              <a:rPr lang="en-US" b="1" dirty="0"/>
              <a:t>how</a:t>
            </a:r>
            <a:r>
              <a:rPr lang="en-US" dirty="0"/>
              <a:t> data will managed and </a:t>
            </a:r>
            <a:r>
              <a:rPr lang="en-US" b="1" dirty="0"/>
              <a:t>repository selection</a:t>
            </a:r>
          </a:p>
          <a:p>
            <a:pPr marL="457200" indent="-457200">
              <a:buAutoNum type="arabicPeriod"/>
            </a:pPr>
            <a:r>
              <a:rPr lang="en-US" dirty="0"/>
              <a:t>Linking Data (and software) to a grant, publication, researcher, </a:t>
            </a:r>
            <a:r>
              <a:rPr lang="en-US" dirty="0" err="1"/>
              <a:t>etc</a:t>
            </a:r>
            <a:endParaRPr lang="en-US" dirty="0"/>
          </a:p>
          <a:p>
            <a:pPr marL="1014385" lvl="1" indent="-457200"/>
            <a:r>
              <a:rPr lang="en-US" dirty="0"/>
              <a:t>Persistent Identifiers (</a:t>
            </a:r>
            <a:r>
              <a:rPr lang="en-US" b="1" dirty="0"/>
              <a:t>PIDs</a:t>
            </a:r>
            <a:r>
              <a:rPr lang="en-US" dirty="0"/>
              <a:t>) and linked infrastructure</a:t>
            </a:r>
          </a:p>
          <a:p>
            <a:pPr marL="457200" indent="-457200">
              <a:buAutoNum type="arabicPeriod"/>
            </a:pPr>
            <a:r>
              <a:rPr lang="en-US" dirty="0"/>
              <a:t>Culture change</a:t>
            </a:r>
          </a:p>
          <a:p>
            <a:pPr marL="1014385" lvl="1" indent="-457200"/>
            <a:r>
              <a:rPr lang="en-US" dirty="0"/>
              <a:t>Evolving from recommendations to requirements</a:t>
            </a:r>
          </a:p>
        </p:txBody>
      </p:sp>
    </p:spTree>
    <p:extLst>
      <p:ext uri="{BB962C8B-B14F-4D97-AF65-F5344CB8AC3E}">
        <p14:creationId xmlns:p14="http://schemas.microsoft.com/office/powerpoint/2010/main" val="2310951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D767D-4A49-AA43-BEA9-D093DB709907}"/>
              </a:ext>
            </a:extLst>
          </p:cNvPr>
          <p:cNvSpPr>
            <a:spLocks noGrp="1"/>
          </p:cNvSpPr>
          <p:nvPr>
            <p:ph type="title"/>
          </p:nvPr>
        </p:nvSpPr>
        <p:spPr>
          <a:xfrm>
            <a:off x="201502" y="1699612"/>
            <a:ext cx="11788996" cy="781440"/>
          </a:xfrm>
        </p:spPr>
        <p:txBody>
          <a:bodyPr>
            <a:normAutofit fontScale="90000"/>
          </a:bodyPr>
          <a:lstStyle/>
          <a:p>
            <a:pPr algn="l"/>
            <a:r>
              <a:rPr lang="en-US" dirty="0"/>
              <a:t>The State of Open Data 2020</a:t>
            </a:r>
            <a:br>
              <a:rPr lang="en-US" dirty="0"/>
            </a:br>
            <a:r>
              <a:rPr lang="en-US" sz="2200" dirty="0"/>
              <a:t>Published 1 December 2020</a:t>
            </a:r>
            <a:endParaRPr lang="en-US" dirty="0"/>
          </a:p>
        </p:txBody>
      </p:sp>
      <p:pic>
        <p:nvPicPr>
          <p:cNvPr id="6" name="Content Placeholder 5" descr="A picture containing diagram&#10;&#10;Description automatically generated">
            <a:extLst>
              <a:ext uri="{FF2B5EF4-FFF2-40B4-BE49-F238E27FC236}">
                <a16:creationId xmlns:a16="http://schemas.microsoft.com/office/drawing/2014/main" id="{2D8DC064-8C4A-AC48-B954-AE4E7E54D4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65470" y="0"/>
            <a:ext cx="4906209" cy="6918109"/>
          </a:xfrm>
        </p:spPr>
      </p:pic>
      <p:sp>
        <p:nvSpPr>
          <p:cNvPr id="4" name="Slide Number Placeholder 3">
            <a:extLst>
              <a:ext uri="{FF2B5EF4-FFF2-40B4-BE49-F238E27FC236}">
                <a16:creationId xmlns:a16="http://schemas.microsoft.com/office/drawing/2014/main" id="{EC0893B0-2D5B-A54B-8A6D-652D6748F295}"/>
              </a:ext>
            </a:extLst>
          </p:cNvPr>
          <p:cNvSpPr>
            <a:spLocks noGrp="1"/>
          </p:cNvSpPr>
          <p:nvPr>
            <p:ph type="sldNum" sz="quarter" idx="12"/>
          </p:nvPr>
        </p:nvSpPr>
        <p:spPr>
          <a:xfrm>
            <a:off x="8764173" y="649287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4F923B-FC71-9144-8FBA-BE66D401AE12}" type="slidenum">
              <a:rPr lang="en-US" smtClean="0"/>
              <a:pPr/>
              <a:t>15</a:t>
            </a:fld>
            <a:endParaRPr lang="en-US" dirty="0"/>
          </a:p>
        </p:txBody>
      </p:sp>
      <p:sp>
        <p:nvSpPr>
          <p:cNvPr id="8" name="Text Placeholder 1">
            <a:extLst>
              <a:ext uri="{FF2B5EF4-FFF2-40B4-BE49-F238E27FC236}">
                <a16:creationId xmlns:a16="http://schemas.microsoft.com/office/drawing/2014/main" id="{D67917B3-766F-F74D-AC26-86E0B500B346}"/>
              </a:ext>
            </a:extLst>
          </p:cNvPr>
          <p:cNvSpPr txBox="1">
            <a:spLocks/>
          </p:cNvSpPr>
          <p:nvPr/>
        </p:nvSpPr>
        <p:spPr>
          <a:xfrm>
            <a:off x="481828" y="3962400"/>
            <a:ext cx="6490761" cy="1558462"/>
          </a:xfrm>
          <a:prstGeom prst="rect">
            <a:avLst/>
          </a:prstGeom>
        </p:spPr>
        <p:txBody>
          <a:bodyPr/>
          <a:lstStyle>
            <a:lvl1pPr marL="257162" indent="-257162" algn="l" defTabSz="342882"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2000" dirty="0"/>
              <a:t>Science, Digital; </a:t>
            </a:r>
            <a:r>
              <a:rPr lang="en-US" sz="2000" dirty="0" err="1"/>
              <a:t>Hahnel</a:t>
            </a:r>
            <a:r>
              <a:rPr lang="en-US" sz="2000" dirty="0"/>
              <a:t>, Mark; McIntosh Borrelli, Leslie; Hyndman, Alan; Baynes, Grace; </a:t>
            </a:r>
            <a:r>
              <a:rPr lang="en-US" sz="2000" dirty="0" err="1"/>
              <a:t>Crosas</a:t>
            </a:r>
            <a:r>
              <a:rPr lang="en-US" sz="2000" dirty="0"/>
              <a:t>, Merce; et al. (2020): The State of Open Data 2020. Digital Science. Report. </a:t>
            </a:r>
            <a:br>
              <a:rPr lang="en-US" sz="2000" dirty="0"/>
            </a:br>
            <a:r>
              <a:rPr lang="en-US" sz="2000" dirty="0">
                <a:hlinkClick r:id="rId3"/>
              </a:rPr>
              <a:t>https://doi.org/10.6084/m9.figshare.13227875.v2</a:t>
            </a:r>
            <a:endParaRPr lang="en-US" sz="2000" dirty="0"/>
          </a:p>
        </p:txBody>
      </p:sp>
    </p:spTree>
    <p:extLst>
      <p:ext uri="{BB962C8B-B14F-4D97-AF65-F5344CB8AC3E}">
        <p14:creationId xmlns:p14="http://schemas.microsoft.com/office/powerpoint/2010/main" val="3488150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7F6DF232-F1D5-144D-86EA-9F13FA9AD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 y="0"/>
            <a:ext cx="11456126" cy="6858000"/>
          </a:xfrm>
          <a:prstGeom prst="rect">
            <a:avLst/>
          </a:prstGeom>
        </p:spPr>
      </p:pic>
      <p:sp>
        <p:nvSpPr>
          <p:cNvPr id="6" name="Rectangle 5">
            <a:extLst>
              <a:ext uri="{FF2B5EF4-FFF2-40B4-BE49-F238E27FC236}">
                <a16:creationId xmlns:a16="http://schemas.microsoft.com/office/drawing/2014/main" id="{32D8516E-BC35-DA4C-B50D-CF1E35BABBFC}"/>
              </a:ext>
            </a:extLst>
          </p:cNvPr>
          <p:cNvSpPr/>
          <p:nvPr/>
        </p:nvSpPr>
        <p:spPr>
          <a:xfrm>
            <a:off x="8953025" y="3429000"/>
            <a:ext cx="2786743" cy="14949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400" dirty="0"/>
              <a:t>Not included:</a:t>
            </a:r>
          </a:p>
          <a:p>
            <a:pPr marL="342900" indent="-342900">
              <a:buFont typeface="Arial" panose="020B0604020202020204" pitchFamily="34" charset="0"/>
              <a:buChar char="•"/>
            </a:pPr>
            <a:r>
              <a:rPr lang="en-US" sz="2400" dirty="0"/>
              <a:t>Communities</a:t>
            </a:r>
          </a:p>
          <a:p>
            <a:pPr marL="342900" indent="-342900">
              <a:buFont typeface="Arial" panose="020B0604020202020204" pitchFamily="34" charset="0"/>
              <a:buChar char="•"/>
            </a:pPr>
            <a:r>
              <a:rPr lang="en-US" sz="2400" dirty="0"/>
              <a:t>Societies</a:t>
            </a:r>
          </a:p>
          <a:p>
            <a:pPr marL="342900" indent="-342900">
              <a:buFont typeface="Arial" panose="020B0604020202020204" pitchFamily="34" charset="0"/>
              <a:buChar char="•"/>
            </a:pPr>
            <a:r>
              <a:rPr lang="en-US" sz="2400" dirty="0"/>
              <a:t>Repositories</a:t>
            </a:r>
          </a:p>
        </p:txBody>
      </p:sp>
      <p:sp>
        <p:nvSpPr>
          <p:cNvPr id="7" name="Left Arrow 6">
            <a:extLst>
              <a:ext uri="{FF2B5EF4-FFF2-40B4-BE49-F238E27FC236}">
                <a16:creationId xmlns:a16="http://schemas.microsoft.com/office/drawing/2014/main" id="{434B6FEF-4D42-5949-87CC-47DB332293AD}"/>
              </a:ext>
            </a:extLst>
          </p:cNvPr>
          <p:cNvSpPr/>
          <p:nvPr/>
        </p:nvSpPr>
        <p:spPr>
          <a:xfrm>
            <a:off x="9927770" y="1161144"/>
            <a:ext cx="1422401" cy="667657"/>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3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C552D-8A62-2B46-B501-4351A81502F2}"/>
              </a:ext>
            </a:extLst>
          </p:cNvPr>
          <p:cNvPicPr>
            <a:picLocks noChangeAspect="1"/>
          </p:cNvPicPr>
          <p:nvPr/>
        </p:nvPicPr>
        <p:blipFill>
          <a:blip r:embed="rId2"/>
          <a:stretch>
            <a:fillRect/>
          </a:stretch>
        </p:blipFill>
        <p:spPr>
          <a:xfrm>
            <a:off x="1037976" y="0"/>
            <a:ext cx="9829800" cy="6858000"/>
          </a:xfrm>
          <a:prstGeom prst="rect">
            <a:avLst/>
          </a:prstGeom>
        </p:spPr>
      </p:pic>
    </p:spTree>
    <p:extLst>
      <p:ext uri="{BB962C8B-B14F-4D97-AF65-F5344CB8AC3E}">
        <p14:creationId xmlns:p14="http://schemas.microsoft.com/office/powerpoint/2010/main" val="330878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372F72-3F9D-5C40-A35A-DCF6C710F5CB}"/>
              </a:ext>
            </a:extLst>
          </p:cNvPr>
          <p:cNvSpPr txBox="1"/>
          <p:nvPr/>
        </p:nvSpPr>
        <p:spPr>
          <a:xfrm>
            <a:off x="4327099" y="6126236"/>
            <a:ext cx="5505033" cy="461665"/>
          </a:xfrm>
          <a:prstGeom prst="rect">
            <a:avLst/>
          </a:prstGeom>
          <a:noFill/>
          <a:ln>
            <a:solidFill>
              <a:schemeClr val="bg2"/>
            </a:solidFill>
          </a:ln>
        </p:spPr>
        <p:txBody>
          <a:bodyPr wrap="none" rtlCol="0" anchor="ctr" anchorCtr="1">
            <a:spAutoFit/>
          </a:bodyPr>
          <a:lstStyle/>
          <a:p>
            <a:pPr fontAlgn="base">
              <a:spcBef>
                <a:spcPct val="0"/>
              </a:spcBef>
              <a:spcAft>
                <a:spcPct val="0"/>
              </a:spcAft>
            </a:pPr>
            <a:r>
              <a:rPr lang="en-US" sz="2400" dirty="0">
                <a:solidFill>
                  <a:srgbClr val="000069"/>
                </a:solidFill>
                <a:latin typeface="Century Gothic" charset="0"/>
                <a:ea typeface="ＭＳ Ｐゴシック" charset="0"/>
              </a:rPr>
              <a:t>Make it possible – with infrastructure</a:t>
            </a:r>
          </a:p>
        </p:txBody>
      </p:sp>
      <p:sp>
        <p:nvSpPr>
          <p:cNvPr id="6" name="TextBox 5">
            <a:extLst>
              <a:ext uri="{FF2B5EF4-FFF2-40B4-BE49-F238E27FC236}">
                <a16:creationId xmlns:a16="http://schemas.microsoft.com/office/drawing/2014/main" id="{8DFBA3FF-6248-0A4D-94B3-8449690ECF1B}"/>
              </a:ext>
            </a:extLst>
          </p:cNvPr>
          <p:cNvSpPr txBox="1"/>
          <p:nvPr/>
        </p:nvSpPr>
        <p:spPr>
          <a:xfrm>
            <a:off x="4327097" y="4879207"/>
            <a:ext cx="5117106" cy="461665"/>
          </a:xfrm>
          <a:prstGeom prst="rect">
            <a:avLst/>
          </a:prstGeom>
          <a:noFill/>
          <a:ln>
            <a:solidFill>
              <a:schemeClr val="bg2"/>
            </a:solidFill>
          </a:ln>
        </p:spPr>
        <p:txBody>
          <a:bodyPr wrap="none" rtlCol="0" anchor="ctr" anchorCtr="1">
            <a:spAutoFit/>
          </a:bodyPr>
          <a:lstStyle/>
          <a:p>
            <a:pPr fontAlgn="base">
              <a:spcBef>
                <a:spcPct val="0"/>
              </a:spcBef>
              <a:spcAft>
                <a:spcPct val="0"/>
              </a:spcAft>
            </a:pPr>
            <a:r>
              <a:rPr lang="en-US" sz="2400" dirty="0">
                <a:solidFill>
                  <a:srgbClr val="000069"/>
                </a:solidFill>
                <a:latin typeface="Century Gothic" charset="0"/>
                <a:ea typeface="ＭＳ Ｐゴシック" charset="0"/>
              </a:rPr>
              <a:t>Make it easy – with user interface</a:t>
            </a:r>
          </a:p>
        </p:txBody>
      </p:sp>
      <p:sp>
        <p:nvSpPr>
          <p:cNvPr id="7" name="TextBox 6">
            <a:extLst>
              <a:ext uri="{FF2B5EF4-FFF2-40B4-BE49-F238E27FC236}">
                <a16:creationId xmlns:a16="http://schemas.microsoft.com/office/drawing/2014/main" id="{FF426484-A722-014D-9246-7EDEA2C71D13}"/>
              </a:ext>
            </a:extLst>
          </p:cNvPr>
          <p:cNvSpPr txBox="1"/>
          <p:nvPr/>
        </p:nvSpPr>
        <p:spPr>
          <a:xfrm>
            <a:off x="4327097" y="3695788"/>
            <a:ext cx="6854762" cy="461665"/>
          </a:xfrm>
          <a:prstGeom prst="rect">
            <a:avLst/>
          </a:prstGeom>
          <a:noFill/>
          <a:ln>
            <a:solidFill>
              <a:schemeClr val="bg2"/>
            </a:solidFill>
          </a:ln>
        </p:spPr>
        <p:txBody>
          <a:bodyPr wrap="none" rtlCol="0" anchor="ctr" anchorCtr="1">
            <a:spAutoFit/>
          </a:bodyPr>
          <a:lstStyle/>
          <a:p>
            <a:pPr fontAlgn="base">
              <a:spcBef>
                <a:spcPct val="0"/>
              </a:spcBef>
              <a:spcAft>
                <a:spcPct val="0"/>
              </a:spcAft>
            </a:pPr>
            <a:r>
              <a:rPr lang="en-US" sz="2400" dirty="0">
                <a:solidFill>
                  <a:srgbClr val="000069"/>
                </a:solidFill>
                <a:latin typeface="Century Gothic" charset="0"/>
                <a:ea typeface="ＭＳ Ｐゴシック" charset="0"/>
              </a:rPr>
              <a:t>Make it accepted – by building communities</a:t>
            </a:r>
          </a:p>
        </p:txBody>
      </p:sp>
      <p:sp>
        <p:nvSpPr>
          <p:cNvPr id="8" name="TextBox 7">
            <a:extLst>
              <a:ext uri="{FF2B5EF4-FFF2-40B4-BE49-F238E27FC236}">
                <a16:creationId xmlns:a16="http://schemas.microsoft.com/office/drawing/2014/main" id="{66B99C06-0CC3-B346-B645-FA467C70D367}"/>
              </a:ext>
            </a:extLst>
          </p:cNvPr>
          <p:cNvSpPr txBox="1"/>
          <p:nvPr/>
        </p:nvSpPr>
        <p:spPr>
          <a:xfrm>
            <a:off x="4327098" y="2375871"/>
            <a:ext cx="5394425" cy="461665"/>
          </a:xfrm>
          <a:prstGeom prst="rect">
            <a:avLst/>
          </a:prstGeom>
          <a:noFill/>
          <a:ln>
            <a:solidFill>
              <a:schemeClr val="bg2"/>
            </a:solidFill>
          </a:ln>
        </p:spPr>
        <p:txBody>
          <a:bodyPr wrap="none" rtlCol="0" anchor="ctr" anchorCtr="1">
            <a:spAutoFit/>
          </a:bodyPr>
          <a:lstStyle/>
          <a:p>
            <a:pPr fontAlgn="base">
              <a:spcBef>
                <a:spcPct val="0"/>
              </a:spcBef>
              <a:spcAft>
                <a:spcPct val="0"/>
              </a:spcAft>
            </a:pPr>
            <a:r>
              <a:rPr lang="en-US" sz="2400" dirty="0">
                <a:solidFill>
                  <a:srgbClr val="000069"/>
                </a:solidFill>
                <a:latin typeface="Century Gothic" charset="0"/>
                <a:ea typeface="ＭＳ Ｐゴシック" charset="0"/>
              </a:rPr>
              <a:t>Make it rewarding – with incentives</a:t>
            </a:r>
          </a:p>
        </p:txBody>
      </p:sp>
      <p:sp>
        <p:nvSpPr>
          <p:cNvPr id="9" name="TextBox 8">
            <a:extLst>
              <a:ext uri="{FF2B5EF4-FFF2-40B4-BE49-F238E27FC236}">
                <a16:creationId xmlns:a16="http://schemas.microsoft.com/office/drawing/2014/main" id="{013F98F9-0875-0941-8855-34E0F7A7586E}"/>
              </a:ext>
            </a:extLst>
          </p:cNvPr>
          <p:cNvSpPr txBox="1"/>
          <p:nvPr/>
        </p:nvSpPr>
        <p:spPr>
          <a:xfrm>
            <a:off x="4327097" y="929814"/>
            <a:ext cx="4754828" cy="461665"/>
          </a:xfrm>
          <a:prstGeom prst="rect">
            <a:avLst/>
          </a:prstGeom>
          <a:noFill/>
          <a:ln>
            <a:solidFill>
              <a:schemeClr val="bg2"/>
            </a:solidFill>
          </a:ln>
        </p:spPr>
        <p:txBody>
          <a:bodyPr wrap="none" rtlCol="0" anchor="ctr" anchorCtr="1">
            <a:spAutoFit/>
          </a:bodyPr>
          <a:lstStyle/>
          <a:p>
            <a:pPr fontAlgn="base">
              <a:spcBef>
                <a:spcPct val="0"/>
              </a:spcBef>
              <a:spcAft>
                <a:spcPct val="0"/>
              </a:spcAft>
            </a:pPr>
            <a:r>
              <a:rPr lang="en-US" sz="2400" dirty="0">
                <a:solidFill>
                  <a:srgbClr val="000069"/>
                </a:solidFill>
                <a:latin typeface="Century Gothic" charset="0"/>
                <a:ea typeface="ＭＳ Ｐゴシック" charset="0"/>
              </a:rPr>
              <a:t>Make it required – with policies</a:t>
            </a:r>
          </a:p>
        </p:txBody>
      </p:sp>
      <p:sp>
        <p:nvSpPr>
          <p:cNvPr id="10" name="TextBox 9">
            <a:extLst>
              <a:ext uri="{FF2B5EF4-FFF2-40B4-BE49-F238E27FC236}">
                <a16:creationId xmlns:a16="http://schemas.microsoft.com/office/drawing/2014/main" id="{CDBA3C53-9F63-D541-B8E7-94DD6CA68AB3}"/>
              </a:ext>
            </a:extLst>
          </p:cNvPr>
          <p:cNvSpPr txBox="1"/>
          <p:nvPr/>
        </p:nvSpPr>
        <p:spPr>
          <a:xfrm>
            <a:off x="5444501" y="-15498"/>
            <a:ext cx="6750566" cy="707886"/>
          </a:xfrm>
          <a:prstGeom prst="rect">
            <a:avLst/>
          </a:prstGeom>
          <a:noFill/>
          <a:ln>
            <a:solidFill>
              <a:schemeClr val="bg2"/>
            </a:solidFill>
          </a:ln>
        </p:spPr>
        <p:txBody>
          <a:bodyPr wrap="none" rtlCol="0" anchor="ctr" anchorCtr="1">
            <a:spAutoFit/>
          </a:bodyPr>
          <a:lstStyle/>
          <a:p>
            <a:pPr fontAlgn="base">
              <a:spcBef>
                <a:spcPct val="0"/>
              </a:spcBef>
              <a:spcAft>
                <a:spcPct val="0"/>
              </a:spcAft>
            </a:pPr>
            <a:r>
              <a:rPr lang="en-US" sz="2000" dirty="0">
                <a:solidFill>
                  <a:srgbClr val="E2DFCC">
                    <a:lumMod val="50000"/>
                  </a:srgbClr>
                </a:solidFill>
                <a:latin typeface="Century Gothic" charset="0"/>
                <a:ea typeface="ＭＳ Ｐゴシック" charset="0"/>
              </a:rPr>
              <a:t>Adapted from Brian </a:t>
            </a:r>
            <a:r>
              <a:rPr lang="en-US" sz="2000" dirty="0" err="1">
                <a:solidFill>
                  <a:srgbClr val="E2DFCC">
                    <a:lumMod val="50000"/>
                  </a:srgbClr>
                </a:solidFill>
                <a:latin typeface="Century Gothic" charset="0"/>
                <a:ea typeface="ＭＳ Ｐゴシック" charset="0"/>
              </a:rPr>
              <a:t>Nosek</a:t>
            </a:r>
            <a:r>
              <a:rPr lang="en-US" sz="2000" dirty="0">
                <a:solidFill>
                  <a:srgbClr val="E2DFCC">
                    <a:lumMod val="50000"/>
                  </a:srgbClr>
                </a:solidFill>
                <a:latin typeface="Century Gothic" charset="0"/>
                <a:ea typeface="ＭＳ Ｐゴシック" charset="0"/>
              </a:rPr>
              <a:t> (COS) by Marcia McNutt, </a:t>
            </a:r>
          </a:p>
          <a:p>
            <a:pPr fontAlgn="base">
              <a:spcBef>
                <a:spcPct val="0"/>
              </a:spcBef>
              <a:spcAft>
                <a:spcPct val="0"/>
              </a:spcAft>
            </a:pPr>
            <a:r>
              <a:rPr lang="en-US" sz="2000" dirty="0">
                <a:solidFill>
                  <a:srgbClr val="E2DFCC">
                    <a:lumMod val="50000"/>
                  </a:srgbClr>
                </a:solidFill>
                <a:latin typeface="Century Gothic" charset="0"/>
                <a:ea typeface="ＭＳ Ｐゴシック" charset="0"/>
              </a:rPr>
              <a:t>President of the National Academy of Science</a:t>
            </a:r>
          </a:p>
        </p:txBody>
      </p:sp>
      <p:pic>
        <p:nvPicPr>
          <p:cNvPr id="11" name="Picture 10">
            <a:extLst>
              <a:ext uri="{FF2B5EF4-FFF2-40B4-BE49-F238E27FC236}">
                <a16:creationId xmlns:a16="http://schemas.microsoft.com/office/drawing/2014/main" id="{62B87C98-D924-224C-80A8-AB621C0B58F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16200000">
            <a:off x="-727206" y="2044965"/>
            <a:ext cx="6858002" cy="2768071"/>
          </a:xfrm>
          <a:prstGeom prst="rect">
            <a:avLst/>
          </a:prstGeom>
        </p:spPr>
      </p:pic>
      <p:sp>
        <p:nvSpPr>
          <p:cNvPr id="2" name="5-Point Star 1">
            <a:extLst>
              <a:ext uri="{FF2B5EF4-FFF2-40B4-BE49-F238E27FC236}">
                <a16:creationId xmlns:a16="http://schemas.microsoft.com/office/drawing/2014/main" id="{0E8EAA9A-D6B3-AB44-9D97-9FFC1F5E9799}"/>
              </a:ext>
            </a:extLst>
          </p:cNvPr>
          <p:cNvSpPr/>
          <p:nvPr/>
        </p:nvSpPr>
        <p:spPr>
          <a:xfrm>
            <a:off x="9832132" y="2177577"/>
            <a:ext cx="923692" cy="85825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5-Point Star 15">
            <a:extLst>
              <a:ext uri="{FF2B5EF4-FFF2-40B4-BE49-F238E27FC236}">
                <a16:creationId xmlns:a16="http://schemas.microsoft.com/office/drawing/2014/main" id="{B8C7584B-E175-2C4A-BE81-888C4292C63B}"/>
              </a:ext>
            </a:extLst>
          </p:cNvPr>
          <p:cNvSpPr/>
          <p:nvPr/>
        </p:nvSpPr>
        <p:spPr>
          <a:xfrm>
            <a:off x="11178422" y="3429000"/>
            <a:ext cx="923692" cy="85825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2A1E06A5-EC4A-6A4F-8989-41E3D757E5B6}"/>
              </a:ext>
            </a:extLst>
          </p:cNvPr>
          <p:cNvSpPr/>
          <p:nvPr/>
        </p:nvSpPr>
        <p:spPr>
          <a:xfrm>
            <a:off x="9685469" y="4586579"/>
            <a:ext cx="923692" cy="85825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DE0B59-1577-0E40-9C6B-568599A63228}"/>
              </a:ext>
            </a:extLst>
          </p:cNvPr>
          <p:cNvSpPr txBox="1"/>
          <p:nvPr/>
        </p:nvSpPr>
        <p:spPr>
          <a:xfrm>
            <a:off x="4909776" y="4169058"/>
            <a:ext cx="602738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Community of Practice:  Promote data sharing, metadata standards, criteria for interoperability</a:t>
            </a:r>
          </a:p>
        </p:txBody>
      </p:sp>
    </p:spTree>
    <p:extLst>
      <p:ext uri="{BB962C8B-B14F-4D97-AF65-F5344CB8AC3E}">
        <p14:creationId xmlns:p14="http://schemas.microsoft.com/office/powerpoint/2010/main" val="2928793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090CA5-A1EE-0A43-BAE1-F01BC3BCE875}"/>
              </a:ext>
            </a:extLst>
          </p:cNvPr>
          <p:cNvSpPr>
            <a:spLocks noGrp="1"/>
          </p:cNvSpPr>
          <p:nvPr>
            <p:ph type="body" sz="quarter" idx="10"/>
          </p:nvPr>
        </p:nvSpPr>
        <p:spPr>
          <a:xfrm>
            <a:off x="858837" y="2266792"/>
            <a:ext cx="9680575" cy="2113609"/>
          </a:xfrm>
        </p:spPr>
        <p:txBody>
          <a:bodyPr>
            <a:normAutofit/>
          </a:bodyPr>
          <a:lstStyle/>
          <a:p>
            <a:r>
              <a:rPr lang="en-US" b="1" dirty="0"/>
              <a:t>Shelley Stall</a:t>
            </a:r>
          </a:p>
          <a:p>
            <a:r>
              <a:rPr lang="en-US" b="1" dirty="0"/>
              <a:t>AGU Sr. Director, Data Leadership</a:t>
            </a:r>
          </a:p>
          <a:p>
            <a:r>
              <a:rPr lang="en-US" b="1" dirty="0" err="1"/>
              <a:t>sstall@agu.org</a:t>
            </a:r>
            <a:r>
              <a:rPr lang="en-US" b="1" dirty="0"/>
              <a:t>    </a:t>
            </a:r>
          </a:p>
          <a:p>
            <a:r>
              <a:rPr lang="en-US" b="1" dirty="0"/>
              <a:t>@</a:t>
            </a:r>
            <a:r>
              <a:rPr lang="en-US" b="1" dirty="0" err="1"/>
              <a:t>ShelleyStall</a:t>
            </a:r>
            <a:r>
              <a:rPr lang="en-US" b="1" dirty="0"/>
              <a:t> </a:t>
            </a:r>
          </a:p>
          <a:p>
            <a:r>
              <a:rPr lang="en-US" b="1" dirty="0">
                <a:hlinkClick r:id="rId3"/>
              </a:rPr>
              <a:t>https://orcid.org/0000-0003-2926-8353</a:t>
            </a:r>
            <a:endParaRPr lang="en-US" b="1" dirty="0"/>
          </a:p>
        </p:txBody>
      </p:sp>
      <p:sp>
        <p:nvSpPr>
          <p:cNvPr id="5" name="Text Placeholder 4">
            <a:extLst>
              <a:ext uri="{FF2B5EF4-FFF2-40B4-BE49-F238E27FC236}">
                <a16:creationId xmlns:a16="http://schemas.microsoft.com/office/drawing/2014/main" id="{4F9AA81C-3308-8146-AB49-59B6ED365DCB}"/>
              </a:ext>
            </a:extLst>
          </p:cNvPr>
          <p:cNvSpPr>
            <a:spLocks noGrp="1"/>
          </p:cNvSpPr>
          <p:nvPr>
            <p:ph type="body" sz="quarter" idx="11"/>
          </p:nvPr>
        </p:nvSpPr>
        <p:spPr/>
        <p:txBody>
          <a:bodyPr/>
          <a:lstStyle/>
          <a:p>
            <a:r>
              <a:rPr lang="en-US" dirty="0"/>
              <a:t>Thank you</a:t>
            </a:r>
          </a:p>
        </p:txBody>
      </p:sp>
      <p:grpSp>
        <p:nvGrpSpPr>
          <p:cNvPr id="10" name="Group 9">
            <a:extLst>
              <a:ext uri="{FF2B5EF4-FFF2-40B4-BE49-F238E27FC236}">
                <a16:creationId xmlns:a16="http://schemas.microsoft.com/office/drawing/2014/main" id="{2C480375-0183-2E4D-8137-351B3EECC0E6}"/>
              </a:ext>
            </a:extLst>
          </p:cNvPr>
          <p:cNvGrpSpPr/>
          <p:nvPr/>
        </p:nvGrpSpPr>
        <p:grpSpPr>
          <a:xfrm>
            <a:off x="6829078" y="572670"/>
            <a:ext cx="4504084" cy="4481531"/>
            <a:chOff x="5775161" y="374754"/>
            <a:chExt cx="6335389" cy="6268990"/>
          </a:xfrm>
        </p:grpSpPr>
        <p:pic>
          <p:nvPicPr>
            <p:cNvPr id="11" name="Picture 10">
              <a:extLst>
                <a:ext uri="{FF2B5EF4-FFF2-40B4-BE49-F238E27FC236}">
                  <a16:creationId xmlns:a16="http://schemas.microsoft.com/office/drawing/2014/main" id="{D6EF177B-96C4-AD44-A4EB-6E8C1C3F7B9E}"/>
                </a:ext>
              </a:extLst>
            </p:cNvPr>
            <p:cNvPicPr>
              <a:picLocks noChangeAspect="1"/>
            </p:cNvPicPr>
            <p:nvPr/>
          </p:nvPicPr>
          <p:blipFill rotWithShape="1">
            <a:blip r:embed="rId4"/>
            <a:srcRect t="800" r="2085"/>
            <a:stretch/>
          </p:blipFill>
          <p:spPr>
            <a:xfrm>
              <a:off x="5978338" y="629587"/>
              <a:ext cx="6132212" cy="6014157"/>
            </a:xfrm>
            <a:prstGeom prst="rect">
              <a:avLst/>
            </a:prstGeom>
          </p:spPr>
        </p:pic>
        <p:sp>
          <p:nvSpPr>
            <p:cNvPr id="12" name="Rectangle 11">
              <a:extLst>
                <a:ext uri="{FF2B5EF4-FFF2-40B4-BE49-F238E27FC236}">
                  <a16:creationId xmlns:a16="http://schemas.microsoft.com/office/drawing/2014/main" id="{98639006-B2F4-F84F-BBC6-0A29F55FB3B2}"/>
                </a:ext>
              </a:extLst>
            </p:cNvPr>
            <p:cNvSpPr/>
            <p:nvPr/>
          </p:nvSpPr>
          <p:spPr>
            <a:xfrm>
              <a:off x="5775161" y="374754"/>
              <a:ext cx="745560" cy="5532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35956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051" y="-19051"/>
            <a:ext cx="12211051" cy="6877051"/>
          </a:xfrm>
          <a:prstGeom prst="rect">
            <a:avLst/>
          </a:prstGeom>
          <a:solidFill>
            <a:srgbClr val="03030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3" name="Content Placeholder 2"/>
          <p:cNvSpPr>
            <a:spLocks noGrp="1"/>
          </p:cNvSpPr>
          <p:nvPr>
            <p:ph idx="1"/>
          </p:nvPr>
        </p:nvSpPr>
        <p:spPr>
          <a:xfrm>
            <a:off x="942535" y="918411"/>
            <a:ext cx="10396024" cy="5021179"/>
          </a:xfrm>
          <a:ln>
            <a:noFill/>
          </a:ln>
        </p:spPr>
        <p:txBody>
          <a:bodyPr>
            <a:noAutofit/>
          </a:bodyPr>
          <a:lstStyle/>
          <a:p>
            <a:pPr marL="0" indent="0" algn="ctr">
              <a:spcAft>
                <a:spcPts val="600"/>
              </a:spcAft>
              <a:buNone/>
            </a:pPr>
            <a:r>
              <a:rPr lang="en-US" sz="3600" b="1" dirty="0">
                <a:ln w="10541" cmpd="sng">
                  <a:noFill/>
                  <a:prstDash val="solid"/>
                </a:ln>
                <a:solidFill>
                  <a:schemeClr val="bg1"/>
                </a:solidFill>
              </a:rPr>
              <a:t>AGU’s position statement on data affirms that </a:t>
            </a:r>
          </a:p>
          <a:p>
            <a:pPr marL="0" indent="0" algn="ctr">
              <a:spcAft>
                <a:spcPts val="600"/>
              </a:spcAft>
              <a:buNone/>
            </a:pPr>
            <a:endParaRPr lang="en-US" sz="1800" b="1" dirty="0">
              <a:ln w="10541" cmpd="sng">
                <a:noFill/>
                <a:prstDash val="solid"/>
              </a:ln>
              <a:solidFill>
                <a:schemeClr val="bg1"/>
              </a:solidFill>
            </a:endParaRPr>
          </a:p>
          <a:p>
            <a:pPr marL="0" indent="0" algn="ctr">
              <a:spcAft>
                <a:spcPts val="600"/>
              </a:spcAft>
              <a:buNone/>
            </a:pPr>
            <a:r>
              <a:rPr lang="en-US" sz="3200" b="1" dirty="0">
                <a:ln w="10541" cmpd="sng">
                  <a:noFill/>
                  <a:prstDash val="solid"/>
                </a:ln>
                <a:solidFill>
                  <a:schemeClr val="bg1"/>
                </a:solidFill>
              </a:rPr>
              <a:t>“Earth and space science data are a world heritage, and an essential part of the science ecosystem. All players in the science ecosystem—researchers, repositories, publishers, funders, institutions, etc.—should work to ensure that relevant scientific evidence is processed, shared, and used ethically, and is available, preserved, documented, and fairly credited.” </a:t>
            </a:r>
          </a:p>
        </p:txBody>
      </p:sp>
      <p:sp>
        <p:nvSpPr>
          <p:cNvPr id="4" name="Slide Number Placeholder 2"/>
          <p:cNvSpPr>
            <a:spLocks noGrp="1"/>
          </p:cNvSpPr>
          <p:nvPr>
            <p:ph type="sldNum" sz="quarter" idx="4294967295"/>
          </p:nvPr>
        </p:nvSpPr>
        <p:spPr>
          <a:xfrm>
            <a:off x="9347200" y="6464300"/>
            <a:ext cx="2844800" cy="365125"/>
          </a:xfrm>
          <a:prstGeom prst="rect">
            <a:avLst/>
          </a:prstGeom>
        </p:spPr>
        <p:txBody>
          <a:bodyPr vert="horz" lIns="91440" tIns="45720" rIns="91440" bIns="45720" rtlCol="0" anchor="ctr"/>
          <a:lstStyle>
            <a:defPPr>
              <a:defRPr lang="en-US"/>
            </a:defPPr>
            <a:lvl1pPr marL="0" algn="r" defTabSz="914377" rtl="0" eaLnBrk="1" latinLnBrk="0" hangingPunct="1">
              <a:defRPr sz="9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buClr>
                <a:srgbClr val="000000"/>
              </a:buClr>
            </a:pPr>
            <a:fld id="{F44F923B-FC71-9144-8FBA-BE66D401AE12}" type="slidenum">
              <a:rPr lang="en-US">
                <a:solidFill>
                  <a:prstClr val="black">
                    <a:tint val="75000"/>
                  </a:prstClr>
                </a:solidFill>
                <a:latin typeface="Arial"/>
                <a:sym typeface="Arial"/>
              </a:rPr>
              <a:pPr>
                <a:buClr>
                  <a:srgbClr val="000000"/>
                </a:buClr>
              </a:pPr>
              <a:t>2</a:t>
            </a:fld>
            <a:endParaRPr lang="en-US" dirty="0">
              <a:solidFill>
                <a:srgbClr val="3F3F3F">
                  <a:tint val="75000"/>
                </a:srgbClr>
              </a:solidFill>
              <a:latin typeface="Arial"/>
              <a:sym typeface="Arial"/>
            </a:endParaRPr>
          </a:p>
        </p:txBody>
      </p:sp>
      <p:sp>
        <p:nvSpPr>
          <p:cNvPr id="2" name="TextBox 1">
            <a:extLst>
              <a:ext uri="{FF2B5EF4-FFF2-40B4-BE49-F238E27FC236}">
                <a16:creationId xmlns:a16="http://schemas.microsoft.com/office/drawing/2014/main" id="{E0C4E2BE-03E5-294F-9E52-3AA97BD0FDD2}"/>
              </a:ext>
            </a:extLst>
          </p:cNvPr>
          <p:cNvSpPr txBox="1"/>
          <p:nvPr/>
        </p:nvSpPr>
        <p:spPr>
          <a:xfrm>
            <a:off x="175043" y="6325688"/>
            <a:ext cx="10396024" cy="307777"/>
          </a:xfrm>
          <a:prstGeom prst="rect">
            <a:avLst/>
          </a:prstGeom>
          <a:noFill/>
        </p:spPr>
        <p:txBody>
          <a:bodyPr wrap="square" rtlCol="0">
            <a:spAutoFit/>
          </a:bodyPr>
          <a:lstStyle/>
          <a:p>
            <a:pPr defTabSz="1219170">
              <a:buClr>
                <a:srgbClr val="000000"/>
              </a:buClr>
            </a:pPr>
            <a:r>
              <a:rPr lang="en-US" sz="1400" kern="0" dirty="0">
                <a:solidFill>
                  <a:srgbClr val="FFFFFF"/>
                </a:solidFill>
                <a:latin typeface="Arial"/>
                <a:cs typeface="Arial"/>
                <a:sym typeface="Arial"/>
              </a:rPr>
              <a:t>https://</a:t>
            </a:r>
            <a:r>
              <a:rPr lang="en-US" sz="1400" kern="0" dirty="0" err="1">
                <a:solidFill>
                  <a:srgbClr val="FFFFFF"/>
                </a:solidFill>
                <a:latin typeface="Arial"/>
                <a:cs typeface="Arial"/>
                <a:sym typeface="Arial"/>
              </a:rPr>
              <a:t>www.agu.org</a:t>
            </a:r>
            <a:r>
              <a:rPr lang="en-US" sz="1400" kern="0" dirty="0">
                <a:solidFill>
                  <a:srgbClr val="FFFFFF"/>
                </a:solidFill>
                <a:latin typeface="Arial"/>
                <a:cs typeface="Arial"/>
                <a:sym typeface="Arial"/>
              </a:rPr>
              <a:t>/Share-and-Advocate/Share/Policymakers/Position-Statements/</a:t>
            </a:r>
            <a:r>
              <a:rPr lang="en-US" sz="1400" kern="0" dirty="0" err="1">
                <a:solidFill>
                  <a:srgbClr val="FFFFFF"/>
                </a:solidFill>
                <a:latin typeface="Arial"/>
                <a:cs typeface="Arial"/>
                <a:sym typeface="Arial"/>
              </a:rPr>
              <a:t>Position_Data</a:t>
            </a:r>
            <a:endParaRPr lang="en-US" sz="1400" kern="0" dirty="0">
              <a:solidFill>
                <a:srgbClr val="FFFFFF"/>
              </a:solidFill>
              <a:latin typeface="Arial"/>
              <a:cs typeface="Arial"/>
              <a:sym typeface="Arial"/>
            </a:endParaRPr>
          </a:p>
        </p:txBody>
      </p:sp>
    </p:spTree>
    <p:extLst>
      <p:ext uri="{BB962C8B-B14F-4D97-AF65-F5344CB8AC3E}">
        <p14:creationId xmlns:p14="http://schemas.microsoft.com/office/powerpoint/2010/main" val="154596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051" y="-19051"/>
            <a:ext cx="12211051" cy="6877051"/>
          </a:xfrm>
          <a:prstGeom prst="rect">
            <a:avLst/>
          </a:prstGeom>
          <a:solidFill>
            <a:srgbClr val="03030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3" name="Content Placeholder 2"/>
          <p:cNvSpPr>
            <a:spLocks noGrp="1"/>
          </p:cNvSpPr>
          <p:nvPr>
            <p:ph idx="1"/>
          </p:nvPr>
        </p:nvSpPr>
        <p:spPr>
          <a:xfrm>
            <a:off x="942535" y="918411"/>
            <a:ext cx="10396024" cy="5021179"/>
          </a:xfrm>
          <a:ln>
            <a:noFill/>
          </a:ln>
        </p:spPr>
        <p:txBody>
          <a:bodyPr>
            <a:noAutofit/>
          </a:bodyPr>
          <a:lstStyle/>
          <a:p>
            <a:pPr marL="0" indent="0" algn="ctr">
              <a:spcAft>
                <a:spcPts val="600"/>
              </a:spcAft>
              <a:buNone/>
            </a:pPr>
            <a:r>
              <a:rPr lang="en-US" sz="3600" b="1" dirty="0">
                <a:ln w="10541" cmpd="sng">
                  <a:noFill/>
                  <a:prstDash val="solid"/>
                </a:ln>
                <a:solidFill>
                  <a:schemeClr val="bg1"/>
                </a:solidFill>
              </a:rPr>
              <a:t>AGU’s position statement on data affirms that </a:t>
            </a:r>
          </a:p>
          <a:p>
            <a:pPr marL="0" indent="0" algn="ctr">
              <a:spcAft>
                <a:spcPts val="600"/>
              </a:spcAft>
              <a:buNone/>
            </a:pPr>
            <a:endParaRPr lang="en-US" sz="1800" b="1" dirty="0">
              <a:ln w="10541" cmpd="sng">
                <a:noFill/>
                <a:prstDash val="solid"/>
              </a:ln>
              <a:solidFill>
                <a:schemeClr val="bg1"/>
              </a:solidFill>
            </a:endParaRPr>
          </a:p>
          <a:p>
            <a:pPr marL="0" indent="0" algn="ctr">
              <a:spcAft>
                <a:spcPts val="600"/>
              </a:spcAft>
              <a:buNone/>
            </a:pPr>
            <a:r>
              <a:rPr lang="en-US" sz="3200" b="1" dirty="0">
                <a:ln w="10541" cmpd="sng">
                  <a:noFill/>
                  <a:prstDash val="solid"/>
                </a:ln>
                <a:solidFill>
                  <a:schemeClr val="bg1"/>
                </a:solidFill>
              </a:rPr>
              <a:t>“</a:t>
            </a:r>
            <a:r>
              <a:rPr lang="en-US" sz="3200" b="1" dirty="0">
                <a:ln w="10541" cmpd="sng">
                  <a:noFill/>
                  <a:prstDash val="solid"/>
                </a:ln>
                <a:solidFill>
                  <a:schemeClr val="bg2">
                    <a:lumMod val="50000"/>
                  </a:schemeClr>
                </a:solidFill>
              </a:rPr>
              <a:t>Earth and space science data are a </a:t>
            </a:r>
            <a:r>
              <a:rPr lang="en-US" sz="3200" b="1" dirty="0">
                <a:ln w="10541" cmpd="sng">
                  <a:noFill/>
                  <a:prstDash val="solid"/>
                </a:ln>
                <a:solidFill>
                  <a:schemeClr val="bg1"/>
                </a:solidFill>
              </a:rPr>
              <a:t>world heritage, </a:t>
            </a:r>
            <a:r>
              <a:rPr lang="en-US" sz="3200" b="1" dirty="0">
                <a:ln w="10541" cmpd="sng">
                  <a:noFill/>
                  <a:prstDash val="solid"/>
                </a:ln>
                <a:solidFill>
                  <a:schemeClr val="bg2">
                    <a:lumMod val="50000"/>
                  </a:schemeClr>
                </a:solidFill>
              </a:rPr>
              <a:t>and an essential part of the science ecosystem. All players in the science ecosystem—researchers, repositories, publishers, funders, institutions, etc.—should work to </a:t>
            </a:r>
            <a:r>
              <a:rPr lang="en-US" sz="3200" b="1" dirty="0">
                <a:ln w="10541" cmpd="sng">
                  <a:noFill/>
                  <a:prstDash val="solid"/>
                </a:ln>
                <a:solidFill>
                  <a:schemeClr val="bg1"/>
                </a:solidFill>
              </a:rPr>
              <a:t>ensure that relevant scientific evidence is processed, shared, and used ethically, and is available, preserved, documented, and fairly credited.” </a:t>
            </a:r>
          </a:p>
        </p:txBody>
      </p:sp>
      <p:sp>
        <p:nvSpPr>
          <p:cNvPr id="4" name="Slide Number Placeholder 2"/>
          <p:cNvSpPr>
            <a:spLocks noGrp="1"/>
          </p:cNvSpPr>
          <p:nvPr>
            <p:ph type="sldNum" sz="quarter" idx="4294967295"/>
          </p:nvPr>
        </p:nvSpPr>
        <p:spPr>
          <a:xfrm>
            <a:off x="9347200" y="6464300"/>
            <a:ext cx="2844800" cy="365125"/>
          </a:xfrm>
          <a:prstGeom prst="rect">
            <a:avLst/>
          </a:prstGeom>
        </p:spPr>
        <p:txBody>
          <a:bodyPr vert="horz" lIns="91440" tIns="45720" rIns="91440" bIns="45720" rtlCol="0" anchor="ctr"/>
          <a:lstStyle>
            <a:defPPr>
              <a:defRPr lang="en-US"/>
            </a:defPPr>
            <a:lvl1pPr marL="0" algn="r" defTabSz="914377" rtl="0" eaLnBrk="1" latinLnBrk="0" hangingPunct="1">
              <a:defRPr sz="9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buClr>
                <a:srgbClr val="000000"/>
              </a:buClr>
            </a:pPr>
            <a:fld id="{F44F923B-FC71-9144-8FBA-BE66D401AE12}" type="slidenum">
              <a:rPr lang="en-US">
                <a:solidFill>
                  <a:prstClr val="black">
                    <a:tint val="75000"/>
                  </a:prstClr>
                </a:solidFill>
                <a:latin typeface="Arial"/>
                <a:sym typeface="Arial"/>
              </a:rPr>
              <a:pPr>
                <a:buClr>
                  <a:srgbClr val="000000"/>
                </a:buClr>
              </a:pPr>
              <a:t>3</a:t>
            </a:fld>
            <a:endParaRPr lang="en-US" dirty="0">
              <a:solidFill>
                <a:srgbClr val="3F3F3F">
                  <a:tint val="75000"/>
                </a:srgbClr>
              </a:solidFill>
              <a:latin typeface="Arial"/>
              <a:sym typeface="Arial"/>
            </a:endParaRPr>
          </a:p>
        </p:txBody>
      </p:sp>
      <p:sp>
        <p:nvSpPr>
          <p:cNvPr id="2" name="TextBox 1">
            <a:extLst>
              <a:ext uri="{FF2B5EF4-FFF2-40B4-BE49-F238E27FC236}">
                <a16:creationId xmlns:a16="http://schemas.microsoft.com/office/drawing/2014/main" id="{E0C4E2BE-03E5-294F-9E52-3AA97BD0FDD2}"/>
              </a:ext>
            </a:extLst>
          </p:cNvPr>
          <p:cNvSpPr txBox="1"/>
          <p:nvPr/>
        </p:nvSpPr>
        <p:spPr>
          <a:xfrm>
            <a:off x="175043" y="6325688"/>
            <a:ext cx="10396024" cy="307777"/>
          </a:xfrm>
          <a:prstGeom prst="rect">
            <a:avLst/>
          </a:prstGeom>
          <a:noFill/>
        </p:spPr>
        <p:txBody>
          <a:bodyPr wrap="square" rtlCol="0">
            <a:spAutoFit/>
          </a:bodyPr>
          <a:lstStyle/>
          <a:p>
            <a:pPr defTabSz="1219170">
              <a:buClr>
                <a:srgbClr val="000000"/>
              </a:buClr>
            </a:pPr>
            <a:r>
              <a:rPr lang="en-US" sz="1400" kern="0" dirty="0">
                <a:solidFill>
                  <a:srgbClr val="FFFFFF"/>
                </a:solidFill>
                <a:latin typeface="Arial"/>
                <a:cs typeface="Arial"/>
                <a:sym typeface="Arial"/>
              </a:rPr>
              <a:t>https://</a:t>
            </a:r>
            <a:r>
              <a:rPr lang="en-US" sz="1400" kern="0" dirty="0" err="1">
                <a:solidFill>
                  <a:srgbClr val="FFFFFF"/>
                </a:solidFill>
                <a:latin typeface="Arial"/>
                <a:cs typeface="Arial"/>
                <a:sym typeface="Arial"/>
              </a:rPr>
              <a:t>www.agu.org</a:t>
            </a:r>
            <a:r>
              <a:rPr lang="en-US" sz="1400" kern="0" dirty="0">
                <a:solidFill>
                  <a:srgbClr val="FFFFFF"/>
                </a:solidFill>
                <a:latin typeface="Arial"/>
                <a:cs typeface="Arial"/>
                <a:sym typeface="Arial"/>
              </a:rPr>
              <a:t>/Share-and-Advocate/Share/Policymakers/Position-Statements/</a:t>
            </a:r>
            <a:r>
              <a:rPr lang="en-US" sz="1400" kern="0" dirty="0" err="1">
                <a:solidFill>
                  <a:srgbClr val="FFFFFF"/>
                </a:solidFill>
                <a:latin typeface="Arial"/>
                <a:cs typeface="Arial"/>
                <a:sym typeface="Arial"/>
              </a:rPr>
              <a:t>Position_Data</a:t>
            </a:r>
            <a:endParaRPr lang="en-US" sz="1400" kern="0" dirty="0">
              <a:solidFill>
                <a:srgbClr val="FFFFFF"/>
              </a:solidFill>
              <a:latin typeface="Arial"/>
              <a:cs typeface="Arial"/>
              <a:sym typeface="Arial"/>
            </a:endParaRPr>
          </a:p>
        </p:txBody>
      </p:sp>
    </p:spTree>
    <p:extLst>
      <p:ext uri="{BB962C8B-B14F-4D97-AF65-F5344CB8AC3E}">
        <p14:creationId xmlns:p14="http://schemas.microsoft.com/office/powerpoint/2010/main" val="11665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CD88-1941-2746-A4B2-AD4E1556B34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2525CDA-1110-DF48-A515-8D2B38122E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599540" cy="7484278"/>
          </a:xfrm>
        </p:spPr>
      </p:pic>
    </p:spTree>
    <p:extLst>
      <p:ext uri="{BB962C8B-B14F-4D97-AF65-F5344CB8AC3E}">
        <p14:creationId xmlns:p14="http://schemas.microsoft.com/office/powerpoint/2010/main" val="4015453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2"/>
          <a:stretch>
            <a:fillRect/>
          </a:stretch>
        </p:blipFill>
        <p:spPr>
          <a:xfrm>
            <a:off x="0" y="0"/>
            <a:ext cx="4836543" cy="6884326"/>
          </a:xfrm>
          <a:prstGeom prst="rect">
            <a:avLst/>
          </a:prstGeom>
          <a:ln w="12700">
            <a:miter lim="400000"/>
          </a:ln>
        </p:spPr>
      </p:pic>
      <p:sp>
        <p:nvSpPr>
          <p:cNvPr id="13" name="•Report released July 2018">
            <a:extLst>
              <a:ext uri="{FF2B5EF4-FFF2-40B4-BE49-F238E27FC236}">
                <a16:creationId xmlns:a16="http://schemas.microsoft.com/office/drawing/2014/main" id="{182E9EC4-CF0A-534B-BE37-E25B2CB3C287}"/>
              </a:ext>
            </a:extLst>
          </p:cNvPr>
          <p:cNvSpPr txBox="1"/>
          <p:nvPr/>
        </p:nvSpPr>
        <p:spPr>
          <a:xfrm>
            <a:off x="7789294" y="6074862"/>
            <a:ext cx="2874313" cy="4103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defTabSz="457200">
              <a:defRPr sz="2666" b="0">
                <a:latin typeface="Calibri"/>
                <a:ea typeface="Calibri"/>
                <a:cs typeface="Calibri"/>
                <a:sym typeface="Calibri"/>
              </a:defRPr>
            </a:pPr>
            <a:r>
              <a:rPr sz="2000" dirty="0"/>
              <a:t>Report released July 2018</a:t>
            </a:r>
            <a:endParaRPr lang="en-US" sz="2000" dirty="0"/>
          </a:p>
        </p:txBody>
      </p:sp>
      <p:sp>
        <p:nvSpPr>
          <p:cNvPr id="2" name="Text Placeholder 1">
            <a:extLst>
              <a:ext uri="{FF2B5EF4-FFF2-40B4-BE49-F238E27FC236}">
                <a16:creationId xmlns:a16="http://schemas.microsoft.com/office/drawing/2014/main" id="{A64D42F1-410D-754C-9FD9-50CD2661D6EF}"/>
              </a:ext>
            </a:extLst>
          </p:cNvPr>
          <p:cNvSpPr>
            <a:spLocks noGrp="1"/>
          </p:cNvSpPr>
          <p:nvPr>
            <p:ph type="body" sz="quarter" idx="10"/>
          </p:nvPr>
        </p:nvSpPr>
        <p:spPr>
          <a:xfrm>
            <a:off x="5316988" y="351659"/>
            <a:ext cx="5965777" cy="903704"/>
          </a:xfrm>
        </p:spPr>
        <p:txBody>
          <a:bodyPr>
            <a:normAutofit fontScale="47500" lnSpcReduction="20000"/>
          </a:bodyPr>
          <a:lstStyle/>
          <a:p>
            <a:r>
              <a:rPr lang="en-US" dirty="0"/>
              <a:t>National Academies of Sciences, Engineering, and Medicine. 2018. </a:t>
            </a:r>
            <a:r>
              <a:rPr lang="en-US" i="1" dirty="0"/>
              <a:t>Open Science by Design: Realizing a Vision for 21st Century Research</a:t>
            </a:r>
            <a:r>
              <a:rPr lang="en-US" dirty="0"/>
              <a:t>. Washington, DC: The National Academies Press. https://</a:t>
            </a:r>
            <a:r>
              <a:rPr lang="en-US" dirty="0" err="1"/>
              <a:t>doi.org</a:t>
            </a:r>
            <a:r>
              <a:rPr lang="en-US" dirty="0"/>
              <a:t>/10.17226/25116.</a:t>
            </a:r>
          </a:p>
        </p:txBody>
      </p:sp>
      <p:sp>
        <p:nvSpPr>
          <p:cNvPr id="3" name="Text Placeholder 2">
            <a:extLst>
              <a:ext uri="{FF2B5EF4-FFF2-40B4-BE49-F238E27FC236}">
                <a16:creationId xmlns:a16="http://schemas.microsoft.com/office/drawing/2014/main" id="{7933296E-BDB3-344E-B0A0-909F6CD8ADC3}"/>
              </a:ext>
            </a:extLst>
          </p:cNvPr>
          <p:cNvSpPr>
            <a:spLocks noGrp="1"/>
          </p:cNvSpPr>
          <p:nvPr>
            <p:ph type="body" sz="quarter" idx="11"/>
          </p:nvPr>
        </p:nvSpPr>
        <p:spPr>
          <a:xfrm rot="10800000" flipH="1" flipV="1">
            <a:off x="5316990" y="1544746"/>
            <a:ext cx="4944609" cy="4651102"/>
          </a:xfrm>
        </p:spPr>
        <p:txBody>
          <a:bodyPr>
            <a:normAutofit fontScale="92500"/>
          </a:bodyPr>
          <a:lstStyle/>
          <a:p>
            <a:r>
              <a:rPr lang="en-US" sz="2400" i="1" dirty="0"/>
              <a:t>Open Science by Design</a:t>
            </a:r>
            <a:r>
              <a:rPr lang="en-US" sz="2400" dirty="0"/>
              <a:t> is aimed at overcoming barriers and </a:t>
            </a:r>
            <a:r>
              <a:rPr lang="en-US" sz="2400" b="1" dirty="0"/>
              <a:t>moving toward open science as the default approach across the research enterprise</a:t>
            </a:r>
            <a:r>
              <a:rPr lang="en-US" sz="2400" dirty="0"/>
              <a:t>. This report explores specific examples of open science and discusses a range of challenges, focusing on stakeholder perspectives. It is meant to provide guidance to the research enterprise and its stakeholders as they build strategies for achieving open science and take the next steps.</a:t>
            </a:r>
          </a:p>
        </p:txBody>
      </p:sp>
    </p:spTree>
    <p:extLst>
      <p:ext uri="{BB962C8B-B14F-4D97-AF65-F5344CB8AC3E}">
        <p14:creationId xmlns:p14="http://schemas.microsoft.com/office/powerpoint/2010/main" val="62457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FD6D2D-D6FF-4547-8621-EF9DEA393D40}"/>
              </a:ext>
            </a:extLst>
          </p:cNvPr>
          <p:cNvSpPr>
            <a:spLocks noGrp="1"/>
          </p:cNvSpPr>
          <p:nvPr>
            <p:ph type="body" sz="quarter" idx="10"/>
          </p:nvPr>
        </p:nvSpPr>
        <p:spPr/>
        <p:txBody>
          <a:bodyPr/>
          <a:lstStyle/>
          <a:p>
            <a:r>
              <a:rPr lang="en-US" dirty="0"/>
              <a:t>Definition of Open Science</a:t>
            </a:r>
          </a:p>
        </p:txBody>
      </p:sp>
      <p:sp>
        <p:nvSpPr>
          <p:cNvPr id="3" name="Text Placeholder 2">
            <a:extLst>
              <a:ext uri="{FF2B5EF4-FFF2-40B4-BE49-F238E27FC236}">
                <a16:creationId xmlns:a16="http://schemas.microsoft.com/office/drawing/2014/main" id="{7784D050-EFA3-7343-A816-9013EA86A383}"/>
              </a:ext>
            </a:extLst>
          </p:cNvPr>
          <p:cNvSpPr>
            <a:spLocks noGrp="1"/>
          </p:cNvSpPr>
          <p:nvPr>
            <p:ph type="body" sz="quarter" idx="11"/>
          </p:nvPr>
        </p:nvSpPr>
        <p:spPr/>
        <p:txBody>
          <a:bodyPr>
            <a:normAutofit/>
          </a:bodyPr>
          <a:lstStyle/>
          <a:p>
            <a:r>
              <a:rPr lang="en-US" sz="2800" dirty="0"/>
              <a:t>Open science aims to ensure the open availability and usability:</a:t>
            </a:r>
          </a:p>
          <a:p>
            <a:pPr marL="342900" indent="-342900">
              <a:buFont typeface="Arial" panose="020B0604020202020204" pitchFamily="34" charset="0"/>
              <a:buChar char="•"/>
            </a:pPr>
            <a:r>
              <a:rPr lang="en-US" sz="2800" dirty="0">
                <a:solidFill>
                  <a:schemeClr val="accent5">
                    <a:hueOff val="-82419"/>
                    <a:satOff val="-9513"/>
                    <a:lumOff val="-16343"/>
                  </a:schemeClr>
                </a:solidFill>
              </a:rPr>
              <a:t>scholarly publications</a:t>
            </a:r>
          </a:p>
          <a:p>
            <a:pPr marL="342900" indent="-342900">
              <a:buFont typeface="Arial" panose="020B0604020202020204" pitchFamily="34" charset="0"/>
              <a:buChar char="•"/>
            </a:pPr>
            <a:r>
              <a:rPr lang="en-US" sz="2800" dirty="0"/>
              <a:t>the </a:t>
            </a:r>
            <a:r>
              <a:rPr lang="en-US" sz="2800" dirty="0">
                <a:solidFill>
                  <a:schemeClr val="accent5">
                    <a:hueOff val="-82419"/>
                    <a:satOff val="-9513"/>
                    <a:lumOff val="-16343"/>
                  </a:schemeClr>
                </a:solidFill>
              </a:rPr>
              <a:t>data</a:t>
            </a:r>
            <a:r>
              <a:rPr lang="en-US" sz="2800" dirty="0"/>
              <a:t> that result from scholarly research</a:t>
            </a:r>
          </a:p>
          <a:p>
            <a:pPr marL="342900" indent="-342900">
              <a:buFont typeface="Arial" panose="020B0604020202020204" pitchFamily="34" charset="0"/>
              <a:buChar char="•"/>
            </a:pPr>
            <a:r>
              <a:rPr lang="en-US" sz="2800" dirty="0"/>
              <a:t>and the methodologies, including </a:t>
            </a:r>
            <a:r>
              <a:rPr lang="en-US" sz="2800" dirty="0">
                <a:solidFill>
                  <a:schemeClr val="accent5">
                    <a:hueOff val="-82419"/>
                    <a:satOff val="-9513"/>
                    <a:lumOff val="-16343"/>
                  </a:schemeClr>
                </a:solidFill>
              </a:rPr>
              <a:t>code or algorithms</a:t>
            </a:r>
            <a:r>
              <a:rPr lang="en-US" sz="2800" dirty="0"/>
              <a:t>, that were used to generate those data. </a:t>
            </a:r>
          </a:p>
          <a:p>
            <a:endParaRPr lang="en-US" sz="2800" dirty="0"/>
          </a:p>
        </p:txBody>
      </p:sp>
    </p:spTree>
    <p:extLst>
      <p:ext uri="{BB962C8B-B14F-4D97-AF65-F5344CB8AC3E}">
        <p14:creationId xmlns:p14="http://schemas.microsoft.com/office/powerpoint/2010/main" val="329679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FD6B8E-B60E-0E4B-9752-A3FEBC9EECB0}"/>
              </a:ext>
            </a:extLst>
          </p:cNvPr>
          <p:cNvSpPr>
            <a:spLocks noGrp="1"/>
          </p:cNvSpPr>
          <p:nvPr>
            <p:ph type="body" sz="quarter" idx="10"/>
          </p:nvPr>
        </p:nvSpPr>
        <p:spPr/>
        <p:txBody>
          <a:bodyPr/>
          <a:lstStyle/>
          <a:p>
            <a:r>
              <a:rPr lang="en-US" dirty="0"/>
              <a:t>5 Findings and Recommendations</a:t>
            </a:r>
          </a:p>
        </p:txBody>
      </p:sp>
      <p:sp>
        <p:nvSpPr>
          <p:cNvPr id="3" name="Text Placeholder 2">
            <a:extLst>
              <a:ext uri="{FF2B5EF4-FFF2-40B4-BE49-F238E27FC236}">
                <a16:creationId xmlns:a16="http://schemas.microsoft.com/office/drawing/2014/main" id="{52885B95-E6DF-244E-8C36-5C6F89F37B81}"/>
              </a:ext>
            </a:extLst>
          </p:cNvPr>
          <p:cNvSpPr>
            <a:spLocks noGrp="1"/>
          </p:cNvSpPr>
          <p:nvPr>
            <p:ph type="body" sz="quarter" idx="11"/>
          </p:nvPr>
        </p:nvSpPr>
        <p:spPr/>
        <p:txBody>
          <a:bodyPr>
            <a:normAutofit/>
          </a:bodyPr>
          <a:lstStyle/>
          <a:p>
            <a:pPr marL="514350" indent="-514350" defTabSz="217697">
              <a:spcBef>
                <a:spcPts val="1547"/>
              </a:spcBef>
              <a:buFont typeface="+mj-lt"/>
              <a:buAutoNum type="arabicPeriod"/>
              <a:defRPr sz="2543"/>
            </a:pPr>
            <a:r>
              <a:rPr lang="en-US" dirty="0"/>
              <a:t>Building a Supportive Culture - internationally</a:t>
            </a:r>
          </a:p>
          <a:p>
            <a:pPr marL="514350" indent="-514350" defTabSz="217697">
              <a:spcBef>
                <a:spcPts val="1547"/>
              </a:spcBef>
              <a:buFont typeface="+mj-lt"/>
              <a:buAutoNum type="arabicPeriod"/>
              <a:defRPr sz="2543"/>
            </a:pPr>
            <a:r>
              <a:rPr lang="en-US" dirty="0"/>
              <a:t>Training for Open Science by Design</a:t>
            </a:r>
          </a:p>
          <a:p>
            <a:pPr marL="514350" indent="-514350" defTabSz="217697">
              <a:spcBef>
                <a:spcPts val="1547"/>
              </a:spcBef>
              <a:buFont typeface="+mj-lt"/>
              <a:buAutoNum type="arabicPeriod"/>
              <a:defRPr sz="2543"/>
            </a:pPr>
            <a:r>
              <a:rPr lang="en-US" dirty="0"/>
              <a:t>Ensuring long term preservation and stewardship - Developing and sustaining the infrastructure </a:t>
            </a:r>
          </a:p>
          <a:p>
            <a:pPr marL="514350" indent="-514350" defTabSz="217697">
              <a:spcBef>
                <a:spcPts val="1547"/>
              </a:spcBef>
              <a:buFont typeface="+mj-lt"/>
              <a:buAutoNum type="arabicPeriod"/>
              <a:defRPr sz="2543"/>
            </a:pPr>
            <a:r>
              <a:rPr lang="en-US" dirty="0"/>
              <a:t>Facilitating data discovery, and reuse – FAIR Data Principles</a:t>
            </a:r>
          </a:p>
          <a:p>
            <a:pPr marL="514350" indent="-514350" defTabSz="217697">
              <a:spcBef>
                <a:spcPts val="1547"/>
              </a:spcBef>
              <a:buFont typeface="+mj-lt"/>
              <a:buAutoNum type="arabicPeriod"/>
              <a:defRPr sz="2543"/>
            </a:pPr>
            <a:r>
              <a:rPr lang="en-US" dirty="0"/>
              <a:t>Developing new approaches to fostering Open Science by Design – with public and private funder support</a:t>
            </a:r>
          </a:p>
        </p:txBody>
      </p:sp>
    </p:spTree>
    <p:extLst>
      <p:ext uri="{BB962C8B-B14F-4D97-AF65-F5344CB8AC3E}">
        <p14:creationId xmlns:p14="http://schemas.microsoft.com/office/powerpoint/2010/main" val="2218945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744583-2C43-254F-BB3A-F8990B339CE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1CDF224-BA77-B743-B308-9971C52BC771}"/>
              </a:ext>
            </a:extLst>
          </p:cNvPr>
          <p:cNvSpPr>
            <a:spLocks noGrp="1"/>
          </p:cNvSpPr>
          <p:nvPr>
            <p:ph type="body" sz="quarter" idx="1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0ACCF700-C86E-3C43-A8AB-601621509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683022"/>
          </a:xfrm>
          <a:prstGeom prst="rect">
            <a:avLst/>
          </a:prstGeom>
        </p:spPr>
      </p:pic>
      <p:sp>
        <p:nvSpPr>
          <p:cNvPr id="6" name="TextBox 5">
            <a:extLst>
              <a:ext uri="{FF2B5EF4-FFF2-40B4-BE49-F238E27FC236}">
                <a16:creationId xmlns:a16="http://schemas.microsoft.com/office/drawing/2014/main" id="{14BF8042-4839-E14F-BD98-A72817C7A430}"/>
              </a:ext>
            </a:extLst>
          </p:cNvPr>
          <p:cNvSpPr txBox="1"/>
          <p:nvPr/>
        </p:nvSpPr>
        <p:spPr>
          <a:xfrm>
            <a:off x="6013341" y="6115803"/>
            <a:ext cx="4633994" cy="369332"/>
          </a:xfrm>
          <a:prstGeom prst="rect">
            <a:avLst/>
          </a:prstGeom>
          <a:noFill/>
          <a:ln w="57150">
            <a:solidFill>
              <a:srgbClr val="00B050"/>
            </a:solidFill>
          </a:ln>
        </p:spPr>
        <p:txBody>
          <a:bodyPr wrap="square" rtlCol="0">
            <a:spAutoFit/>
          </a:bodyPr>
          <a:lstStyle/>
          <a:p>
            <a:endParaRPr lang="en-US" dirty="0">
              <a:highlight>
                <a:srgbClr val="FFFF00"/>
              </a:highlight>
            </a:endParaRPr>
          </a:p>
        </p:txBody>
      </p:sp>
    </p:spTree>
    <p:extLst>
      <p:ext uri="{BB962C8B-B14F-4D97-AF65-F5344CB8AC3E}">
        <p14:creationId xmlns:p14="http://schemas.microsoft.com/office/powerpoint/2010/main" val="413493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3836AA-4376-A644-8BC8-CF9FC79EC7B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F53C3467-FA55-F84D-9FD3-5F0CD12D5B8D}"/>
              </a:ext>
            </a:extLst>
          </p:cNvPr>
          <p:cNvSpPr>
            <a:spLocks noGrp="1"/>
          </p:cNvSpPr>
          <p:nvPr>
            <p:ph type="body" sz="quarter" idx="11"/>
          </p:nvPr>
        </p:nvSpPr>
        <p:spPr/>
        <p:txBody>
          <a:bodyPr/>
          <a:lstStyle/>
          <a:p>
            <a:endParaRPr lang="en-US"/>
          </a:p>
        </p:txBody>
      </p:sp>
      <p:pic>
        <p:nvPicPr>
          <p:cNvPr id="5" name="Picture 4" descr="Shape&#10;&#10;Description automatically generated">
            <a:extLst>
              <a:ext uri="{FF2B5EF4-FFF2-40B4-BE49-F238E27FC236}">
                <a16:creationId xmlns:a16="http://schemas.microsoft.com/office/drawing/2014/main" id="{8889479D-1E1A-7345-B18F-2EAF5985E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62272" cy="6858000"/>
          </a:xfrm>
          <a:prstGeom prst="rect">
            <a:avLst/>
          </a:prstGeom>
        </p:spPr>
      </p:pic>
      <p:sp>
        <p:nvSpPr>
          <p:cNvPr id="6" name="TextBox 5">
            <a:extLst>
              <a:ext uri="{FF2B5EF4-FFF2-40B4-BE49-F238E27FC236}">
                <a16:creationId xmlns:a16="http://schemas.microsoft.com/office/drawing/2014/main" id="{714A046A-34F6-314A-AC01-556B8CF41CB6}"/>
              </a:ext>
            </a:extLst>
          </p:cNvPr>
          <p:cNvSpPr txBox="1"/>
          <p:nvPr/>
        </p:nvSpPr>
        <p:spPr>
          <a:xfrm>
            <a:off x="3037668" y="-15498"/>
            <a:ext cx="8958020" cy="830997"/>
          </a:xfrm>
          <a:prstGeom prst="rect">
            <a:avLst/>
          </a:prstGeom>
          <a:noFill/>
        </p:spPr>
        <p:txBody>
          <a:bodyPr wrap="square" rtlCol="0">
            <a:spAutoFit/>
          </a:bodyPr>
          <a:lstStyle/>
          <a:p>
            <a:r>
              <a:rPr lang="en-US" sz="2400" b="1" dirty="0"/>
              <a:t>Slide Credit:  Greg </a:t>
            </a:r>
            <a:r>
              <a:rPr lang="en-US" sz="2400" b="1" dirty="0" err="1"/>
              <a:t>Tananbaum</a:t>
            </a:r>
            <a:r>
              <a:rPr lang="en-US" sz="2400" b="1" dirty="0"/>
              <a:t>, founder and coordinator of the Open Research Funders Group, NASEM Roundtable coordinator</a:t>
            </a:r>
          </a:p>
        </p:txBody>
      </p:sp>
      <p:pic>
        <p:nvPicPr>
          <p:cNvPr id="8" name="Picture 7">
            <a:extLst>
              <a:ext uri="{FF2B5EF4-FFF2-40B4-BE49-F238E27FC236}">
                <a16:creationId xmlns:a16="http://schemas.microsoft.com/office/drawing/2014/main" id="{67C0AE80-0909-9449-9CAC-87ADBE081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023" y="790941"/>
            <a:ext cx="1714500" cy="2070100"/>
          </a:xfrm>
          <a:prstGeom prst="rect">
            <a:avLst/>
          </a:prstGeom>
        </p:spPr>
      </p:pic>
    </p:spTree>
    <p:extLst>
      <p:ext uri="{BB962C8B-B14F-4D97-AF65-F5344CB8AC3E}">
        <p14:creationId xmlns:p14="http://schemas.microsoft.com/office/powerpoint/2010/main" val="2727311412"/>
      </p:ext>
    </p:extLst>
  </p:cSld>
  <p:clrMapOvr>
    <a:masterClrMapping/>
  </p:clrMapOvr>
</p:sld>
</file>

<file path=ppt/theme/theme1.xml><?xml version="1.0" encoding="utf-8"?>
<a:theme xmlns:a="http://schemas.openxmlformats.org/drawingml/2006/main" name="AGU_Powerpoint_Template_Widescreen">
  <a:themeElements>
    <a:clrScheme name="Centennial 1">
      <a:dk1>
        <a:srgbClr val="003744"/>
      </a:dk1>
      <a:lt1>
        <a:srgbClr val="FFFFFF"/>
      </a:lt1>
      <a:dk2>
        <a:srgbClr val="003744"/>
      </a:dk2>
      <a:lt2>
        <a:srgbClr val="FFFFFF"/>
      </a:lt2>
      <a:accent1>
        <a:srgbClr val="0082B9"/>
      </a:accent1>
      <a:accent2>
        <a:srgbClr val="003744"/>
      </a:accent2>
      <a:accent3>
        <a:srgbClr val="C44124"/>
      </a:accent3>
      <a:accent4>
        <a:srgbClr val="83528E"/>
      </a:accent4>
      <a:accent5>
        <a:srgbClr val="CC922A"/>
      </a:accent5>
      <a:accent6>
        <a:srgbClr val="71A03E"/>
      </a:accent6>
      <a:hlink>
        <a:srgbClr val="0082B9"/>
      </a:hlink>
      <a:folHlink>
        <a:srgbClr val="8352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U_Powerpoint_Template_Widescreen" id="{D1D7545E-39E3-8645-BFA8-700AFC80E2AB}" vid="{C44583F6-0DFD-3A4F-8794-D892CF78E3ED}"/>
    </a:ext>
  </a:extLst>
</a:theme>
</file>

<file path=ppt/theme/theme2.xml><?xml version="1.0" encoding="utf-8"?>
<a:theme xmlns:a="http://schemas.openxmlformats.org/drawingml/2006/main" name="ODSS2020">
  <a:themeElements>
    <a:clrScheme name="Custom 2">
      <a:dk1>
        <a:sysClr val="windowText" lastClr="000000"/>
      </a:dk1>
      <a:lt1>
        <a:sysClr val="window" lastClr="FFFFFF"/>
      </a:lt1>
      <a:dk2>
        <a:srgbClr val="44546A"/>
      </a:dk2>
      <a:lt2>
        <a:srgbClr val="E7E6E6"/>
      </a:lt2>
      <a:accent1>
        <a:srgbClr val="20558A"/>
      </a:accent1>
      <a:accent2>
        <a:srgbClr val="E57200"/>
      </a:accent2>
      <a:accent3>
        <a:srgbClr val="5F9BAF"/>
      </a:accent3>
      <a:accent4>
        <a:srgbClr val="C0143C"/>
      </a:accent4>
      <a:accent5>
        <a:srgbClr val="6C3A6D"/>
      </a:accent5>
      <a:accent6>
        <a:srgbClr val="719500"/>
      </a:accent6>
      <a:hlink>
        <a:srgbClr val="5F9BAF"/>
      </a:hlink>
      <a:folHlink>
        <a:srgbClr val="6C3A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SS2020" id="{DC46E9B1-BB89-451B-8F51-CBD349333B61}" vid="{9D2B90F6-D1B1-4247-AEA4-8BDEB2CFB161}"/>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1412E5710FBA47B11AF87F519BD5BA" ma:contentTypeVersion="4" ma:contentTypeDescription="Create a new document." ma:contentTypeScope="" ma:versionID="edbdb16f3ff8b9e836658a53b1a416bf">
  <xsd:schema xmlns:xsd="http://www.w3.org/2001/XMLSchema" xmlns:xs="http://www.w3.org/2001/XMLSchema" xmlns:p="http://schemas.microsoft.com/office/2006/metadata/properties" xmlns:ns2="00d9aef5-2194-4736-a82a-65d0b60ffa14" targetNamespace="http://schemas.microsoft.com/office/2006/metadata/properties" ma:root="true" ma:fieldsID="bdc94fa728650701b2433ef16b4fc2da" ns2:_="">
    <xsd:import namespace="00d9aef5-2194-4736-a82a-65d0b60ffa1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9aef5-2194-4736-a82a-65d0b60ffa1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FAAF45-7BE1-436F-B1FC-FB19A3DE658A}">
  <ds:schemaRefs>
    <ds:schemaRef ds:uri="http://purl.org/dc/elements/1.1/"/>
    <ds:schemaRef ds:uri="http://schemas.microsoft.com/office/2006/metadata/properties"/>
    <ds:schemaRef ds:uri="00d9aef5-2194-4736-a82a-65d0b60ffa1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967FF0E-1189-4DF5-A754-6512D01BCB56}">
  <ds:schemaRefs>
    <ds:schemaRef ds:uri="http://schemas.microsoft.com/sharepoint/v3/contenttype/forms"/>
  </ds:schemaRefs>
</ds:datastoreItem>
</file>

<file path=customXml/itemProps3.xml><?xml version="1.0" encoding="utf-8"?>
<ds:datastoreItem xmlns:ds="http://schemas.openxmlformats.org/officeDocument/2006/customXml" ds:itemID="{5B847A2D-4B50-4C55-8B02-5AA74BA222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d9aef5-2194-4736-a82a-65d0b60ffa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5444</TotalTime>
  <Words>1676</Words>
  <Application>Microsoft Macintosh PowerPoint</Application>
  <PresentationFormat>Widescreen</PresentationFormat>
  <Paragraphs>127</Paragraphs>
  <Slides>19</Slides>
  <Notes>8</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0</vt:i4>
      </vt:variant>
      <vt:variant>
        <vt:lpstr>Slide Titles</vt:lpstr>
      </vt:variant>
      <vt:variant>
        <vt:i4>19</vt:i4>
      </vt:variant>
    </vt:vector>
  </HeadingPairs>
  <TitlesOfParts>
    <vt:vector size="31" baseType="lpstr">
      <vt:lpstr>Arial</vt:lpstr>
      <vt:lpstr>Calibri</vt:lpstr>
      <vt:lpstr>Century Gothic</vt:lpstr>
      <vt:lpstr>Libre Franklin</vt:lpstr>
      <vt:lpstr>Myriad Pro</vt:lpstr>
      <vt:lpstr>Open Sans</vt:lpstr>
      <vt:lpstr>Open Sans Semibold</vt:lpstr>
      <vt:lpstr>Wingdings</vt:lpstr>
      <vt:lpstr>Wingdings 2</vt:lpstr>
      <vt:lpstr>AGU_Powerpoint_Template_Widescreen</vt:lpstr>
      <vt:lpstr>ODSS2020</vt:lpstr>
      <vt:lpstr>Retrospect</vt:lpstr>
      <vt:lpstr>Data and Software Sharing: Changing the Culture  16 December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NSF Public Access Repository (PAR) 1.0  Current System Functions and Characteristics</vt:lpstr>
      <vt:lpstr>NSF PAR 2.0 Development Planning</vt:lpstr>
      <vt:lpstr>Final NIH Policy for Data Management and Sharing (NOT-OD-21-013)</vt:lpstr>
      <vt:lpstr>Final NIH Policy for Data Management and Sharing</vt:lpstr>
      <vt:lpstr>What is the Funder Focus?</vt:lpstr>
      <vt:lpstr>The State of Open Data 2020 Published 1 December 2020</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FAIR Data (and software): Current Situation and the Challenges Ahead  23 April 2020    </dc:title>
  <dc:creator>Shelley Stall</dc:creator>
  <cp:lastModifiedBy>Shelley Stall</cp:lastModifiedBy>
  <cp:revision>52</cp:revision>
  <dcterms:created xsi:type="dcterms:W3CDTF">2020-04-21T19:08:27Z</dcterms:created>
  <dcterms:modified xsi:type="dcterms:W3CDTF">2020-12-16T15:11:15Z</dcterms:modified>
</cp:coreProperties>
</file>