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0" r:id="rId18"/>
    <p:sldId id="273" r:id="rId19"/>
    <p:sldId id="274" r:id="rId20"/>
    <p:sldId id="275" r:id="rId21"/>
    <p:sldId id="276" r:id="rId22"/>
    <p:sldId id="277" r:id="rId23"/>
    <p:sldId id="278" r:id="rId24"/>
    <p:sldId id="279" r:id="rId25"/>
    <p:sldId id="258" r:id="rId26"/>
  </p:sldIdLst>
  <p:sldSz cx="12192000" cy="6858000"/>
  <p:notesSz cx="6858000" cy="9144000"/>
  <p:defaultTex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7" autoAdjust="0"/>
    <p:restoredTop sz="94660"/>
  </p:normalViewPr>
  <p:slideViewPr>
    <p:cSldViewPr snapToGrid="0">
      <p:cViewPr>
        <p:scale>
          <a:sx n="100" d="100"/>
          <a:sy n="100" d="100"/>
        </p:scale>
        <p:origin x="144" y="1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C470F0-8043-46F8-A456-8D238F4BE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02FEBFAA-3286-4A8F-9FC1-624BA2D44B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98991B-4F9D-46B9-8BCA-FD227370727B}" type="datetimeFigureOut">
              <a:rPr lang="id-ID" smtClean="0"/>
              <a:t>30/04/20</a:t>
            </a:fld>
            <a:endParaRPr lang="id-ID"/>
          </a:p>
        </p:txBody>
      </p:sp>
      <p:sp>
        <p:nvSpPr>
          <p:cNvPr id="4" name="Footer Placeholder 3">
            <a:extLst>
              <a:ext uri="{FF2B5EF4-FFF2-40B4-BE49-F238E27FC236}">
                <a16:creationId xmlns:a16="http://schemas.microsoft.com/office/drawing/2014/main" id="{06FF45A2-30B9-4025-804F-ED73BC58E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E1A01158-3BF4-417C-B720-20ED1C966E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A9A83-A6AF-49DA-A108-7F8EC3460EA1}" type="slidenum">
              <a:rPr lang="id-ID" smtClean="0"/>
              <a:t>‹#›</a:t>
            </a:fld>
            <a:endParaRPr lang="id-ID"/>
          </a:p>
        </p:txBody>
      </p:sp>
    </p:spTree>
    <p:extLst>
      <p:ext uri="{BB962C8B-B14F-4D97-AF65-F5344CB8AC3E}">
        <p14:creationId xmlns:p14="http://schemas.microsoft.com/office/powerpoint/2010/main" val="12572465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FFF3CD"/>
            </a:gs>
            <a:gs pos="74001">
              <a:srgbClr val="A7CBDF"/>
            </a:gs>
            <a:gs pos="83000">
              <a:srgbClr val="A7CBDF"/>
            </a:gs>
            <a:gs pos="100000">
              <a:srgbClr val="C4DCEA"/>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74CFC-EBEA-4C98-B2D0-77A29CBCD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33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a:extLst>
              <a:ext uri="{FF2B5EF4-FFF2-40B4-BE49-F238E27FC236}">
                <a16:creationId xmlns:a16="http://schemas.microsoft.com/office/drawing/2014/main" id="{D1ED4AA3-5142-41A6-A8B5-909E5F6F3A36}"/>
              </a:ext>
            </a:extLst>
          </p:cNvPr>
          <p:cNvPicPr>
            <a:picLocks noChangeAspect="1"/>
          </p:cNvPicPr>
          <p:nvPr/>
        </p:nvPicPr>
        <p:blipFill rotWithShape="1">
          <a:blip r:embed="rId3"/>
          <a:srcRect t="31650" b="26179"/>
          <a:stretch/>
        </p:blipFill>
        <p:spPr>
          <a:xfrm>
            <a:off x="0" y="142875"/>
            <a:ext cx="3860800" cy="1193800"/>
          </a:xfrm>
          <a:prstGeom prst="rect">
            <a:avLst/>
          </a:prstGeom>
        </p:spPr>
      </p:pic>
      <p:pic>
        <p:nvPicPr>
          <p:cNvPr id="6" name="Picture 5">
            <a:extLst>
              <a:ext uri="{FF2B5EF4-FFF2-40B4-BE49-F238E27FC236}">
                <a16:creationId xmlns:a16="http://schemas.microsoft.com/office/drawing/2014/main" id="{16F763F2-16CF-4301-85AF-1970013AF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35488"/>
            <a:ext cx="12192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524000" y="1648947"/>
            <a:ext cx="9144000" cy="1861016"/>
          </a:xfrm>
        </p:spPr>
        <p:txBody>
          <a:bodyPr anchor="b"/>
          <a:lstStyle>
            <a:lvl1pPr algn="ctr">
              <a:defRPr sz="6000"/>
            </a:lvl1pPr>
          </a:lstStyle>
          <a:p>
            <a:r>
              <a:rPr lang="en-US" dirty="0"/>
              <a:t>YOUR TITLE</a:t>
            </a:r>
            <a:endParaRPr lang="id-ID" dirty="0"/>
          </a:p>
        </p:txBody>
      </p:sp>
      <p:sp>
        <p:nvSpPr>
          <p:cNvPr id="3" name="Subtitle 2"/>
          <p:cNvSpPr>
            <a:spLocks noGrp="1"/>
          </p:cNvSpPr>
          <p:nvPr>
            <p:ph type="subTitle" idx="1" hasCustomPrompt="1"/>
          </p:nvPr>
        </p:nvSpPr>
        <p:spPr>
          <a:xfrm>
            <a:off x="1524000" y="3602038"/>
            <a:ext cx="9144000" cy="932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Affiliation</a:t>
            </a:r>
            <a:endParaRPr lang="id-ID" dirty="0"/>
          </a:p>
        </p:txBody>
      </p:sp>
      <p:pic>
        <p:nvPicPr>
          <p:cNvPr id="24" name="Picture 23">
            <a:extLst>
              <a:ext uri="{FF2B5EF4-FFF2-40B4-BE49-F238E27FC236}">
                <a16:creationId xmlns:a16="http://schemas.microsoft.com/office/drawing/2014/main" id="{FB8A55BB-8AE2-44F9-9268-5460FD4D18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3914" y="5866423"/>
            <a:ext cx="3153772" cy="350418"/>
          </a:xfrm>
          <a:prstGeom prst="rect">
            <a:avLst/>
          </a:prstGeom>
        </p:spPr>
      </p:pic>
      <p:pic>
        <p:nvPicPr>
          <p:cNvPr id="26" name="Picture 25">
            <a:extLst>
              <a:ext uri="{FF2B5EF4-FFF2-40B4-BE49-F238E27FC236}">
                <a16:creationId xmlns:a16="http://schemas.microsoft.com/office/drawing/2014/main" id="{B89BBADB-75BE-4712-BC2E-F91D579187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59541" y="5866423"/>
            <a:ext cx="3133350" cy="341377"/>
          </a:xfrm>
          <a:prstGeom prst="rect">
            <a:avLst/>
          </a:prstGeom>
        </p:spPr>
      </p:pic>
    </p:spTree>
    <p:extLst>
      <p:ext uri="{BB962C8B-B14F-4D97-AF65-F5344CB8AC3E}">
        <p14:creationId xmlns:p14="http://schemas.microsoft.com/office/powerpoint/2010/main" val="212542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57D49D-197A-4769-83B3-BAE46B487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8">
            <a:extLst>
              <a:ext uri="{FF2B5EF4-FFF2-40B4-BE49-F238E27FC236}">
                <a16:creationId xmlns:a16="http://schemas.microsoft.com/office/drawing/2014/main" id="{4B4496DC-79CB-441E-A508-877288436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38863"/>
            <a:ext cx="12192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681037"/>
            <a:ext cx="10515600" cy="1229650"/>
          </a:xfrm>
        </p:spPr>
        <p:txBody>
          <a:bodyPr/>
          <a:lstStyle/>
          <a:p>
            <a:r>
              <a:rPr lang="en-US"/>
              <a:t>Click to edit Master title style</a:t>
            </a:r>
            <a:endParaRPr lang="id-ID" dirty="0"/>
          </a:p>
        </p:txBody>
      </p:sp>
      <p:sp>
        <p:nvSpPr>
          <p:cNvPr id="3" name="Content Placeholder 2"/>
          <p:cNvSpPr>
            <a:spLocks noGrp="1"/>
          </p:cNvSpPr>
          <p:nvPr>
            <p:ph idx="1"/>
          </p:nvPr>
        </p:nvSpPr>
        <p:spPr>
          <a:xfrm>
            <a:off x="838200" y="2006221"/>
            <a:ext cx="10515600" cy="4170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6" name="Graphic 4">
            <a:extLst>
              <a:ext uri="{FF2B5EF4-FFF2-40B4-BE49-F238E27FC236}">
                <a16:creationId xmlns:a16="http://schemas.microsoft.com/office/drawing/2014/main" id="{85CE5CE8-C2A1-4489-8457-BAE5B1F0091C}"/>
              </a:ext>
            </a:extLst>
          </p:cNvPr>
          <p:cNvPicPr>
            <a:picLocks noChangeAspect="1"/>
          </p:cNvPicPr>
          <p:nvPr userDrawn="1"/>
        </p:nvPicPr>
        <p:blipFill rotWithShape="1">
          <a:blip r:embed="rId4"/>
          <a:srcRect t="31650" b="26179"/>
          <a:stretch/>
        </p:blipFill>
        <p:spPr>
          <a:xfrm>
            <a:off x="10381966" y="5897122"/>
            <a:ext cx="1810034" cy="559682"/>
          </a:xfrm>
          <a:prstGeom prst="rect">
            <a:avLst/>
          </a:prstGeom>
        </p:spPr>
      </p:pic>
    </p:spTree>
    <p:extLst>
      <p:ext uri="{BB962C8B-B14F-4D97-AF65-F5344CB8AC3E}">
        <p14:creationId xmlns:p14="http://schemas.microsoft.com/office/powerpoint/2010/main" val="66704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09E74D7-0B20-48F7-9C73-B51B06F31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8">
            <a:extLst>
              <a:ext uri="{FF2B5EF4-FFF2-40B4-BE49-F238E27FC236}">
                <a16:creationId xmlns:a16="http://schemas.microsoft.com/office/drawing/2014/main" id="{0F579795-72A4-4CDF-B903-EEBC06FF6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38863"/>
            <a:ext cx="12192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646440"/>
            <a:ext cx="10515600" cy="1044248"/>
          </a:xfrm>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7" name="Graphic 4">
            <a:extLst>
              <a:ext uri="{FF2B5EF4-FFF2-40B4-BE49-F238E27FC236}">
                <a16:creationId xmlns:a16="http://schemas.microsoft.com/office/drawing/2014/main" id="{C7ECDEF9-DBB2-4960-A94C-5C2DCF95A7D4}"/>
              </a:ext>
            </a:extLst>
          </p:cNvPr>
          <p:cNvPicPr>
            <a:picLocks noChangeAspect="1"/>
          </p:cNvPicPr>
          <p:nvPr userDrawn="1"/>
        </p:nvPicPr>
        <p:blipFill rotWithShape="1">
          <a:blip r:embed="rId4"/>
          <a:srcRect t="31650" b="26179"/>
          <a:stretch/>
        </p:blipFill>
        <p:spPr>
          <a:xfrm>
            <a:off x="10381966" y="5897122"/>
            <a:ext cx="1810034" cy="559682"/>
          </a:xfrm>
          <a:prstGeom prst="rect">
            <a:avLst/>
          </a:prstGeom>
        </p:spPr>
      </p:pic>
    </p:spTree>
    <p:extLst>
      <p:ext uri="{BB962C8B-B14F-4D97-AF65-F5344CB8AC3E}">
        <p14:creationId xmlns:p14="http://schemas.microsoft.com/office/powerpoint/2010/main" val="38604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PPTRJI">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4DD22D8E-6AD4-4C65-8B4F-B706BCE15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8863"/>
            <a:ext cx="12192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4">
            <a:extLst>
              <a:ext uri="{FF2B5EF4-FFF2-40B4-BE49-F238E27FC236}">
                <a16:creationId xmlns:a16="http://schemas.microsoft.com/office/drawing/2014/main" id="{C65D4995-E235-4346-B26B-9AD082821361}"/>
              </a:ext>
            </a:extLst>
          </p:cNvPr>
          <p:cNvPicPr>
            <a:picLocks noChangeAspect="1"/>
          </p:cNvPicPr>
          <p:nvPr/>
        </p:nvPicPr>
        <p:blipFill rotWithShape="1">
          <a:blip r:embed="rId3"/>
          <a:srcRect t="31650" b="26179"/>
          <a:stretch/>
        </p:blipFill>
        <p:spPr>
          <a:xfrm>
            <a:off x="2413000" y="1536700"/>
            <a:ext cx="7366000" cy="2276475"/>
          </a:xfrm>
          <a:prstGeom prst="rect">
            <a:avLst/>
          </a:prstGeom>
        </p:spPr>
      </p:pic>
      <p:sp>
        <p:nvSpPr>
          <p:cNvPr id="4" name="Rectangle 3">
            <a:extLst>
              <a:ext uri="{FF2B5EF4-FFF2-40B4-BE49-F238E27FC236}">
                <a16:creationId xmlns:a16="http://schemas.microsoft.com/office/drawing/2014/main" id="{2E50BEAA-CE52-4C90-9F54-AC5E62994391}"/>
              </a:ext>
            </a:extLst>
          </p:cNvPr>
          <p:cNvSpPr/>
          <p:nvPr/>
        </p:nvSpPr>
        <p:spPr>
          <a:xfrm>
            <a:off x="3307581" y="3734157"/>
            <a:ext cx="5576847" cy="646331"/>
          </a:xfrm>
          <a:prstGeom prst="rect">
            <a:avLst/>
          </a:prstGeom>
          <a:noFill/>
        </p:spPr>
        <p:txBody>
          <a:bodyPr wrap="none">
            <a:spAutoFit/>
          </a:bodyPr>
          <a:lstStyle/>
          <a:p>
            <a:pPr algn="ctr" eaLnBrk="1" fontAlgn="auto" hangingPunct="1">
              <a:spcBef>
                <a:spcPts val="0"/>
              </a:spcBef>
              <a:spcAft>
                <a:spcPts val="0"/>
              </a:spcAft>
              <a:defRPr/>
            </a:pPr>
            <a:r>
              <a:rPr lang="en-US" sz="36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a:t>
            </a:r>
            <a:r>
              <a:rPr lang="en-US" sz="3600" b="1" dirty="0" err="1">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Berbagi</a:t>
            </a:r>
            <a:r>
              <a:rPr lang="en-US" sz="36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 </a:t>
            </a:r>
            <a:r>
              <a:rPr lang="en-US" sz="3600" b="1" dirty="0" err="1">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Giatkan</a:t>
            </a:r>
            <a:r>
              <a:rPr lang="en-US" sz="36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 </a:t>
            </a:r>
            <a:r>
              <a:rPr lang="en-US" sz="3600" b="1" dirty="0" err="1">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Publikasi</a:t>
            </a:r>
            <a:r>
              <a:rPr lang="en-US" sz="36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mn-lt"/>
              </a:rPr>
              <a:t>”</a:t>
            </a:r>
          </a:p>
        </p:txBody>
      </p:sp>
      <p:pic>
        <p:nvPicPr>
          <p:cNvPr id="14" name="Picture 13">
            <a:extLst>
              <a:ext uri="{FF2B5EF4-FFF2-40B4-BE49-F238E27FC236}">
                <a16:creationId xmlns:a16="http://schemas.microsoft.com/office/drawing/2014/main" id="{82D45C4B-CA23-45C1-9DCD-B95AED17A5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967" y="4863507"/>
            <a:ext cx="3683659" cy="414411"/>
          </a:xfrm>
          <a:prstGeom prst="rect">
            <a:avLst/>
          </a:prstGeom>
        </p:spPr>
      </p:pic>
      <p:pic>
        <p:nvPicPr>
          <p:cNvPr id="16" name="Picture 15">
            <a:extLst>
              <a:ext uri="{FF2B5EF4-FFF2-40B4-BE49-F238E27FC236}">
                <a16:creationId xmlns:a16="http://schemas.microsoft.com/office/drawing/2014/main" id="{94F63563-FBC0-4AC5-894D-6EBCA1433C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6678" y="4882015"/>
            <a:ext cx="4085355" cy="439285"/>
          </a:xfrm>
          <a:prstGeom prst="rect">
            <a:avLst/>
          </a:prstGeom>
        </p:spPr>
      </p:pic>
      <p:pic>
        <p:nvPicPr>
          <p:cNvPr id="18" name="Picture 17">
            <a:extLst>
              <a:ext uri="{FF2B5EF4-FFF2-40B4-BE49-F238E27FC236}">
                <a16:creationId xmlns:a16="http://schemas.microsoft.com/office/drawing/2014/main" id="{7106F8EF-6D4F-402F-A787-4AD7C33394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2182" y="4899959"/>
            <a:ext cx="2625939" cy="377959"/>
          </a:xfrm>
          <a:prstGeom prst="rect">
            <a:avLst/>
          </a:prstGeom>
        </p:spPr>
      </p:pic>
    </p:spTree>
    <p:extLst>
      <p:ext uri="{BB962C8B-B14F-4D97-AF65-F5344CB8AC3E}">
        <p14:creationId xmlns:p14="http://schemas.microsoft.com/office/powerpoint/2010/main" val="190276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A6FDE4-4A3B-4ADA-AC2D-CFCF122B987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endParaRPr lang="id-ID" altLang="id-ID"/>
          </a:p>
        </p:txBody>
      </p:sp>
      <p:sp>
        <p:nvSpPr>
          <p:cNvPr id="1027" name="Text Placeholder 2">
            <a:extLst>
              <a:ext uri="{FF2B5EF4-FFF2-40B4-BE49-F238E27FC236}">
                <a16:creationId xmlns:a16="http://schemas.microsoft.com/office/drawing/2014/main" id="{B7642D45-3144-4636-8C91-C6307687499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endParaRPr lang="id-ID" altLang="id-ID"/>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F7F4B26-E698-4197-A279-96C530AEEBA4}"/>
              </a:ext>
            </a:extLst>
          </p:cNvPr>
          <p:cNvSpPr>
            <a:spLocks noGrp="1" noChangeArrowheads="1"/>
          </p:cNvSpPr>
          <p:nvPr>
            <p:ph type="ctrTitle"/>
          </p:nvPr>
        </p:nvSpPr>
        <p:spPr>
          <a:xfrm>
            <a:off x="1524000" y="1649413"/>
            <a:ext cx="9144000" cy="1860550"/>
          </a:xfrm>
        </p:spPr>
        <p:txBody>
          <a:bodyPr/>
          <a:lstStyle/>
          <a:p>
            <a:r>
              <a:rPr lang="id-ID" altLang="id-ID" dirty="0"/>
              <a:t>ISSN ONLINE UNTUK JURNAL BARU</a:t>
            </a:r>
          </a:p>
        </p:txBody>
      </p:sp>
      <p:sp>
        <p:nvSpPr>
          <p:cNvPr id="6147" name="Subtitle 2">
            <a:extLst>
              <a:ext uri="{FF2B5EF4-FFF2-40B4-BE49-F238E27FC236}">
                <a16:creationId xmlns:a16="http://schemas.microsoft.com/office/drawing/2014/main" id="{6ACDA88B-45F4-4C58-8B97-136DF587F104}"/>
              </a:ext>
            </a:extLst>
          </p:cNvPr>
          <p:cNvSpPr>
            <a:spLocks noGrp="1" noChangeArrowheads="1"/>
          </p:cNvSpPr>
          <p:nvPr>
            <p:ph type="subTitle" idx="1"/>
          </p:nvPr>
        </p:nvSpPr>
        <p:spPr>
          <a:xfrm>
            <a:off x="1524000" y="3602038"/>
            <a:ext cx="9144000" cy="933450"/>
          </a:xfrm>
        </p:spPr>
        <p:txBody>
          <a:bodyPr/>
          <a:lstStyle/>
          <a:p>
            <a:r>
              <a:rPr lang="id-ID" altLang="id-ID" dirty="0"/>
              <a:t>Ramlan Mahmud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C37275-7D8C-E648-9160-C13ED5AA18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636" y="794489"/>
            <a:ext cx="9062355" cy="4969165"/>
          </a:xfrm>
        </p:spPr>
      </p:pic>
    </p:spTree>
    <p:extLst>
      <p:ext uri="{BB962C8B-B14F-4D97-AF65-F5344CB8AC3E}">
        <p14:creationId xmlns:p14="http://schemas.microsoft.com/office/powerpoint/2010/main" val="89605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2D2E-F6B1-1842-A212-8A76CDADCC6A}"/>
              </a:ext>
            </a:extLst>
          </p:cNvPr>
          <p:cNvSpPr>
            <a:spLocks noGrp="1"/>
          </p:cNvSpPr>
          <p:nvPr>
            <p:ph type="title"/>
          </p:nvPr>
        </p:nvSpPr>
        <p:spPr/>
        <p:txBody>
          <a:bodyPr/>
          <a:lstStyle/>
          <a:p>
            <a:r>
              <a:rPr lang="en-US" dirty="0" err="1"/>
              <a:t>Syarat</a:t>
            </a:r>
            <a:r>
              <a:rPr lang="en-US" dirty="0"/>
              <a:t> </a:t>
            </a:r>
            <a:r>
              <a:rPr lang="en-US" dirty="0" err="1"/>
              <a:t>Terbitan</a:t>
            </a:r>
            <a:r>
              <a:rPr lang="en-US" dirty="0"/>
              <a:t> </a:t>
            </a:r>
            <a:r>
              <a:rPr lang="en-US" dirty="0" err="1"/>
              <a:t>untuk</a:t>
            </a:r>
            <a:r>
              <a:rPr lang="en-US" dirty="0"/>
              <a:t> </a:t>
            </a:r>
            <a:r>
              <a:rPr lang="en-US" dirty="0" err="1"/>
              <a:t>Pengajuan</a:t>
            </a:r>
            <a:r>
              <a:rPr lang="en-US" dirty="0"/>
              <a:t> ISSN</a:t>
            </a:r>
          </a:p>
        </p:txBody>
      </p:sp>
      <p:pic>
        <p:nvPicPr>
          <p:cNvPr id="5" name="Content Placeholder 4">
            <a:extLst>
              <a:ext uri="{FF2B5EF4-FFF2-40B4-BE49-F238E27FC236}">
                <a16:creationId xmlns:a16="http://schemas.microsoft.com/office/drawing/2014/main" id="{34D54A1F-DA4C-E74C-A0AC-9ADBBD4F8E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8497186" cy="4170363"/>
          </a:xfrm>
        </p:spPr>
      </p:pic>
    </p:spTree>
    <p:extLst>
      <p:ext uri="{BB962C8B-B14F-4D97-AF65-F5344CB8AC3E}">
        <p14:creationId xmlns:p14="http://schemas.microsoft.com/office/powerpoint/2010/main" val="211933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B8F0-2E0C-FD47-AEE9-089C2BA0D16A}"/>
              </a:ext>
            </a:extLst>
          </p:cNvPr>
          <p:cNvSpPr>
            <a:spLocks noGrp="1"/>
          </p:cNvSpPr>
          <p:nvPr>
            <p:ph type="title"/>
          </p:nvPr>
        </p:nvSpPr>
        <p:spPr/>
        <p:txBody>
          <a:bodyPr/>
          <a:lstStyle/>
          <a:p>
            <a:r>
              <a:rPr lang="en-US" dirty="0"/>
              <a:t>Surat </a:t>
            </a:r>
            <a:r>
              <a:rPr lang="en-US" dirty="0" err="1"/>
              <a:t>permohonan</a:t>
            </a:r>
            <a:endParaRPr lang="en-US" dirty="0"/>
          </a:p>
        </p:txBody>
      </p:sp>
      <p:sp>
        <p:nvSpPr>
          <p:cNvPr id="3" name="Content Placeholder 2">
            <a:extLst>
              <a:ext uri="{FF2B5EF4-FFF2-40B4-BE49-F238E27FC236}">
                <a16:creationId xmlns:a16="http://schemas.microsoft.com/office/drawing/2014/main" id="{5D132C23-3E87-C547-B1E2-85482603D450}"/>
              </a:ext>
            </a:extLst>
          </p:cNvPr>
          <p:cNvSpPr>
            <a:spLocks noGrp="1"/>
          </p:cNvSpPr>
          <p:nvPr>
            <p:ph idx="1"/>
          </p:nvPr>
        </p:nvSpPr>
        <p:spPr>
          <a:xfrm>
            <a:off x="742760" y="1739521"/>
            <a:ext cx="4502340" cy="4170742"/>
          </a:xfrm>
        </p:spPr>
        <p:txBody>
          <a:bodyPr/>
          <a:lstStyle/>
          <a:p>
            <a:r>
              <a:rPr lang="en-US" dirty="0"/>
              <a:t>Surat </a:t>
            </a:r>
            <a:r>
              <a:rPr lang="en-US" dirty="0" err="1"/>
              <a:t>resmi</a:t>
            </a:r>
            <a:r>
              <a:rPr lang="en-US" dirty="0"/>
              <a:t> </a:t>
            </a:r>
            <a:r>
              <a:rPr lang="en-US" dirty="0" err="1"/>
              <a:t>dari</a:t>
            </a:r>
            <a:r>
              <a:rPr lang="en-US" dirty="0"/>
              <a:t> </a:t>
            </a:r>
            <a:r>
              <a:rPr lang="en-US" dirty="0" err="1"/>
              <a:t>penanggungjawab</a:t>
            </a:r>
            <a:r>
              <a:rPr lang="en-US" dirty="0"/>
              <a:t> </a:t>
            </a:r>
            <a:r>
              <a:rPr lang="en-US" dirty="0" err="1"/>
              <a:t>terbitan</a:t>
            </a:r>
            <a:r>
              <a:rPr lang="en-US" dirty="0"/>
              <a:t> </a:t>
            </a:r>
            <a:r>
              <a:rPr lang="en-US" dirty="0" err="1"/>
              <a:t>berkala</a:t>
            </a:r>
            <a:r>
              <a:rPr lang="en-US" dirty="0"/>
              <a:t> </a:t>
            </a:r>
            <a:r>
              <a:rPr lang="en-US" dirty="0" err="1"/>
              <a:t>suatu</a:t>
            </a:r>
            <a:r>
              <a:rPr lang="en-US" dirty="0"/>
              <a:t> </a:t>
            </a:r>
            <a:r>
              <a:rPr lang="en-US" dirty="0" err="1"/>
              <a:t>organisasi</a:t>
            </a:r>
            <a:r>
              <a:rPr lang="en-US" dirty="0"/>
              <a:t>/Lembaga </a:t>
            </a:r>
            <a:r>
              <a:rPr lang="en-US" dirty="0" err="1"/>
              <a:t>berbadan</a:t>
            </a:r>
            <a:r>
              <a:rPr lang="en-US" dirty="0"/>
              <a:t> hokum</a:t>
            </a:r>
          </a:p>
          <a:p>
            <a:r>
              <a:rPr lang="en-US" dirty="0" err="1"/>
              <a:t>Memiiki</a:t>
            </a:r>
            <a:r>
              <a:rPr lang="en-US" dirty="0"/>
              <a:t> kop Lembaga, </a:t>
            </a:r>
            <a:r>
              <a:rPr lang="en-US" dirty="0" err="1"/>
              <a:t>identitas</a:t>
            </a:r>
            <a:r>
              <a:rPr lang="en-US" dirty="0"/>
              <a:t> </a:t>
            </a:r>
            <a:r>
              <a:rPr lang="en-US" dirty="0" err="1"/>
              <a:t>pengelola</a:t>
            </a:r>
            <a:r>
              <a:rPr lang="en-US" dirty="0"/>
              <a:t>, </a:t>
            </a:r>
            <a:r>
              <a:rPr lang="en-US" dirty="0" err="1"/>
              <a:t>identitas</a:t>
            </a:r>
            <a:r>
              <a:rPr lang="en-US" dirty="0"/>
              <a:t> </a:t>
            </a:r>
            <a:r>
              <a:rPr lang="en-US" dirty="0" err="1"/>
              <a:t>terbitan</a:t>
            </a:r>
            <a:r>
              <a:rPr lang="en-US" dirty="0"/>
              <a:t>, </a:t>
            </a:r>
            <a:r>
              <a:rPr lang="en-US" dirty="0" err="1"/>
              <a:t>keterangan</a:t>
            </a:r>
            <a:r>
              <a:rPr lang="en-US" dirty="0"/>
              <a:t> </a:t>
            </a:r>
            <a:r>
              <a:rPr lang="en-US" dirty="0" err="1"/>
              <a:t>berkas</a:t>
            </a:r>
            <a:r>
              <a:rPr lang="en-US" dirty="0"/>
              <a:t> yang </a:t>
            </a:r>
            <a:r>
              <a:rPr lang="en-US" dirty="0" err="1"/>
              <a:t>dilampirkan</a:t>
            </a:r>
            <a:r>
              <a:rPr lang="en-US" dirty="0"/>
              <a:t> </a:t>
            </a:r>
            <a:r>
              <a:rPr lang="en-US" dirty="0" err="1"/>
              <a:t>dan</a:t>
            </a:r>
            <a:r>
              <a:rPr lang="en-US" dirty="0"/>
              <a:t> </a:t>
            </a:r>
            <a:r>
              <a:rPr lang="en-US" dirty="0" err="1"/>
              <a:t>pengesahan</a:t>
            </a:r>
            <a:r>
              <a:rPr lang="en-US" dirty="0"/>
              <a:t> </a:t>
            </a:r>
            <a:r>
              <a:rPr lang="en-US" dirty="0" err="1"/>
              <a:t>dari</a:t>
            </a:r>
            <a:r>
              <a:rPr lang="en-US" dirty="0"/>
              <a:t> </a:t>
            </a:r>
            <a:r>
              <a:rPr lang="en-US" dirty="0" err="1"/>
              <a:t>pimpinan</a:t>
            </a:r>
            <a:endParaRPr lang="en-US" dirty="0"/>
          </a:p>
        </p:txBody>
      </p:sp>
      <p:pic>
        <p:nvPicPr>
          <p:cNvPr id="5" name="Picture 4">
            <a:extLst>
              <a:ext uri="{FF2B5EF4-FFF2-40B4-BE49-F238E27FC236}">
                <a16:creationId xmlns:a16="http://schemas.microsoft.com/office/drawing/2014/main" id="{B9EF00C1-DF65-9D48-BB45-55D63CB6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634" y="1545894"/>
            <a:ext cx="3437349" cy="4729162"/>
          </a:xfrm>
          <a:prstGeom prst="rect">
            <a:avLst/>
          </a:prstGeom>
        </p:spPr>
      </p:pic>
      <p:pic>
        <p:nvPicPr>
          <p:cNvPr id="7" name="Picture 6">
            <a:extLst>
              <a:ext uri="{FF2B5EF4-FFF2-40B4-BE49-F238E27FC236}">
                <a16:creationId xmlns:a16="http://schemas.microsoft.com/office/drawing/2014/main" id="{9688185C-C353-0645-A294-4403127A6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400" y="1433533"/>
            <a:ext cx="2971800" cy="4368852"/>
          </a:xfrm>
          <a:prstGeom prst="rect">
            <a:avLst/>
          </a:prstGeom>
        </p:spPr>
      </p:pic>
    </p:spTree>
    <p:extLst>
      <p:ext uri="{BB962C8B-B14F-4D97-AF65-F5344CB8AC3E}">
        <p14:creationId xmlns:p14="http://schemas.microsoft.com/office/powerpoint/2010/main" val="214074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9D2-7CA0-FF4F-B634-5D0E74FA3D0F}"/>
              </a:ext>
            </a:extLst>
          </p:cNvPr>
          <p:cNvSpPr>
            <a:spLocks noGrp="1"/>
          </p:cNvSpPr>
          <p:nvPr>
            <p:ph type="title"/>
          </p:nvPr>
        </p:nvSpPr>
        <p:spPr/>
        <p:txBody>
          <a:bodyPr/>
          <a:lstStyle/>
          <a:p>
            <a:r>
              <a:rPr lang="en-US" dirty="0" err="1"/>
              <a:t>Halaman</a:t>
            </a:r>
            <a:r>
              <a:rPr lang="en-US" dirty="0"/>
              <a:t> Cover</a:t>
            </a:r>
          </a:p>
        </p:txBody>
      </p:sp>
      <p:pic>
        <p:nvPicPr>
          <p:cNvPr id="5" name="Content Placeholder 4">
            <a:extLst>
              <a:ext uri="{FF2B5EF4-FFF2-40B4-BE49-F238E27FC236}">
                <a16:creationId xmlns:a16="http://schemas.microsoft.com/office/drawing/2014/main" id="{AE4E50C7-F59C-934F-B584-0E0B5FB03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7192" y="1625850"/>
            <a:ext cx="6487876" cy="4170363"/>
          </a:xfrm>
        </p:spPr>
      </p:pic>
      <p:pic>
        <p:nvPicPr>
          <p:cNvPr id="7" name="Picture 6">
            <a:extLst>
              <a:ext uri="{FF2B5EF4-FFF2-40B4-BE49-F238E27FC236}">
                <a16:creationId xmlns:a16="http://schemas.microsoft.com/office/drawing/2014/main" id="{3FC2304F-E6C8-6B48-B04D-246B48B64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25850"/>
            <a:ext cx="3210260" cy="4537527"/>
          </a:xfrm>
          <a:prstGeom prst="rect">
            <a:avLst/>
          </a:prstGeom>
        </p:spPr>
      </p:pic>
    </p:spTree>
    <p:extLst>
      <p:ext uri="{BB962C8B-B14F-4D97-AF65-F5344CB8AC3E}">
        <p14:creationId xmlns:p14="http://schemas.microsoft.com/office/powerpoint/2010/main" val="196525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C156-2A9E-9D4F-BBBD-EA637E3EAFC8}"/>
              </a:ext>
            </a:extLst>
          </p:cNvPr>
          <p:cNvSpPr>
            <a:spLocks noGrp="1"/>
          </p:cNvSpPr>
          <p:nvPr>
            <p:ph type="title"/>
          </p:nvPr>
        </p:nvSpPr>
        <p:spPr/>
        <p:txBody>
          <a:bodyPr/>
          <a:lstStyle/>
          <a:p>
            <a:r>
              <a:rPr lang="en-US" dirty="0" err="1"/>
              <a:t>Halaman</a:t>
            </a:r>
            <a:r>
              <a:rPr lang="en-US" dirty="0"/>
              <a:t> Daftar Isi (minimal 5 </a:t>
            </a:r>
            <a:r>
              <a:rPr lang="en-US" dirty="0" err="1"/>
              <a:t>artikel</a:t>
            </a:r>
            <a:r>
              <a:rPr lang="en-US" dirty="0"/>
              <a:t>)</a:t>
            </a:r>
          </a:p>
        </p:txBody>
      </p:sp>
      <p:pic>
        <p:nvPicPr>
          <p:cNvPr id="5" name="Content Placeholder 4">
            <a:extLst>
              <a:ext uri="{FF2B5EF4-FFF2-40B4-BE49-F238E27FC236}">
                <a16:creationId xmlns:a16="http://schemas.microsoft.com/office/drawing/2014/main" id="{5F33F742-478A-8B48-99BC-4A867F0435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708" y="1910687"/>
            <a:ext cx="3701376" cy="4170363"/>
          </a:xfrm>
        </p:spPr>
      </p:pic>
    </p:spTree>
    <p:extLst>
      <p:ext uri="{BB962C8B-B14F-4D97-AF65-F5344CB8AC3E}">
        <p14:creationId xmlns:p14="http://schemas.microsoft.com/office/powerpoint/2010/main" val="30941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CEEE-24ED-DE4B-A3AA-F3C8212F847D}"/>
              </a:ext>
            </a:extLst>
          </p:cNvPr>
          <p:cNvSpPr>
            <a:spLocks noGrp="1"/>
          </p:cNvSpPr>
          <p:nvPr>
            <p:ph type="title"/>
          </p:nvPr>
        </p:nvSpPr>
        <p:spPr/>
        <p:txBody>
          <a:bodyPr/>
          <a:lstStyle/>
          <a:p>
            <a:r>
              <a:rPr lang="en-US" dirty="0" err="1"/>
              <a:t>Halaman</a:t>
            </a:r>
            <a:r>
              <a:rPr lang="en-US" dirty="0"/>
              <a:t> Dewan </a:t>
            </a:r>
            <a:r>
              <a:rPr lang="en-US" dirty="0" err="1"/>
              <a:t>Redaksi</a:t>
            </a:r>
            <a:endParaRPr lang="en-US" dirty="0"/>
          </a:p>
        </p:txBody>
      </p:sp>
      <p:sp>
        <p:nvSpPr>
          <p:cNvPr id="3" name="Content Placeholder 2">
            <a:extLst>
              <a:ext uri="{FF2B5EF4-FFF2-40B4-BE49-F238E27FC236}">
                <a16:creationId xmlns:a16="http://schemas.microsoft.com/office/drawing/2014/main" id="{FCAB3276-0B38-2F4C-A608-1BA2A1E29997}"/>
              </a:ext>
            </a:extLst>
          </p:cNvPr>
          <p:cNvSpPr>
            <a:spLocks noGrp="1"/>
          </p:cNvSpPr>
          <p:nvPr>
            <p:ph idx="1"/>
          </p:nvPr>
        </p:nvSpPr>
        <p:spPr/>
        <p:txBody>
          <a:bodyPr/>
          <a:lstStyle/>
          <a:p>
            <a:pPr marL="0" indent="0">
              <a:buNone/>
            </a:pPr>
            <a:r>
              <a:rPr lang="en-US" dirty="0" err="1"/>
              <a:t>Informasi</a:t>
            </a:r>
            <a:r>
              <a:rPr lang="en-US" dirty="0"/>
              <a:t> </a:t>
            </a:r>
            <a:r>
              <a:rPr lang="en-US" dirty="0" err="1"/>
              <a:t>pada</a:t>
            </a:r>
            <a:r>
              <a:rPr lang="en-US" dirty="0"/>
              <a:t> Dewan </a:t>
            </a:r>
            <a:r>
              <a:rPr lang="en-US" dirty="0" err="1"/>
              <a:t>Redaksi</a:t>
            </a:r>
            <a:r>
              <a:rPr lang="en-US" dirty="0"/>
              <a:t>:</a:t>
            </a:r>
          </a:p>
          <a:p>
            <a:r>
              <a:rPr lang="en-US" dirty="0" err="1"/>
              <a:t>Penerbit</a:t>
            </a:r>
            <a:endParaRPr lang="en-US" dirty="0"/>
          </a:p>
          <a:p>
            <a:r>
              <a:rPr lang="en-US" dirty="0"/>
              <a:t>Alamat </a:t>
            </a:r>
            <a:r>
              <a:rPr lang="en-US" dirty="0" err="1"/>
              <a:t>Penerbit</a:t>
            </a:r>
            <a:endParaRPr lang="en-US" dirty="0"/>
          </a:p>
          <a:p>
            <a:r>
              <a:rPr lang="en-US" dirty="0" err="1"/>
              <a:t>Frekuensi</a:t>
            </a:r>
            <a:r>
              <a:rPr lang="en-US" dirty="0"/>
              <a:t> </a:t>
            </a:r>
            <a:r>
              <a:rPr lang="en-US" dirty="0" err="1"/>
              <a:t>Terbit</a:t>
            </a:r>
            <a:endParaRPr lang="en-US" dirty="0"/>
          </a:p>
          <a:p>
            <a:r>
              <a:rPr lang="en-US" dirty="0" err="1"/>
              <a:t>Tahun</a:t>
            </a:r>
            <a:r>
              <a:rPr lang="en-US" dirty="0"/>
              <a:t> </a:t>
            </a:r>
            <a:r>
              <a:rPr lang="en-US" dirty="0" err="1"/>
              <a:t>Pertama</a:t>
            </a:r>
            <a:r>
              <a:rPr lang="en-US" dirty="0"/>
              <a:t> </a:t>
            </a:r>
            <a:r>
              <a:rPr lang="en-US" dirty="0" err="1"/>
              <a:t>Terbit</a:t>
            </a:r>
            <a:endParaRPr lang="en-US" dirty="0"/>
          </a:p>
          <a:p>
            <a:r>
              <a:rPr lang="en-US" dirty="0"/>
              <a:t>Bahasa </a:t>
            </a:r>
            <a:r>
              <a:rPr lang="en-US" dirty="0" err="1"/>
              <a:t>Penerbitan</a:t>
            </a:r>
            <a:endParaRPr lang="en-US" dirty="0"/>
          </a:p>
        </p:txBody>
      </p:sp>
      <p:pic>
        <p:nvPicPr>
          <p:cNvPr id="5" name="Picture 4">
            <a:extLst>
              <a:ext uri="{FF2B5EF4-FFF2-40B4-BE49-F238E27FC236}">
                <a16:creationId xmlns:a16="http://schemas.microsoft.com/office/drawing/2014/main" id="{A298F0CA-A4D0-6F4D-816B-985B6DD0D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314" y="362060"/>
            <a:ext cx="4554645" cy="5495926"/>
          </a:xfrm>
          <a:prstGeom prst="rect">
            <a:avLst/>
          </a:prstGeom>
        </p:spPr>
      </p:pic>
    </p:spTree>
    <p:extLst>
      <p:ext uri="{BB962C8B-B14F-4D97-AF65-F5344CB8AC3E}">
        <p14:creationId xmlns:p14="http://schemas.microsoft.com/office/powerpoint/2010/main" val="397351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D271-E5A3-F347-9FFB-860233218B84}"/>
              </a:ext>
            </a:extLst>
          </p:cNvPr>
          <p:cNvSpPr>
            <a:spLocks noGrp="1"/>
          </p:cNvSpPr>
          <p:nvPr>
            <p:ph type="title"/>
          </p:nvPr>
        </p:nvSpPr>
        <p:spPr/>
        <p:txBody>
          <a:bodyPr/>
          <a:lstStyle/>
          <a:p>
            <a:r>
              <a:rPr lang="en-US" dirty="0" err="1"/>
              <a:t>Bukti</a:t>
            </a:r>
            <a:r>
              <a:rPr lang="en-US" dirty="0"/>
              <a:t> </a:t>
            </a:r>
            <a:r>
              <a:rPr lang="en-US" dirty="0" err="1"/>
              <a:t>Pembayaran</a:t>
            </a:r>
            <a:endParaRPr lang="en-US" dirty="0"/>
          </a:p>
        </p:txBody>
      </p:sp>
      <p:pic>
        <p:nvPicPr>
          <p:cNvPr id="5" name="Content Placeholder 4">
            <a:extLst>
              <a:ext uri="{FF2B5EF4-FFF2-40B4-BE49-F238E27FC236}">
                <a16:creationId xmlns:a16="http://schemas.microsoft.com/office/drawing/2014/main" id="{CE83408C-7827-0041-8D74-667926F94C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9624237" cy="4170363"/>
          </a:xfrm>
        </p:spPr>
      </p:pic>
    </p:spTree>
    <p:extLst>
      <p:ext uri="{BB962C8B-B14F-4D97-AF65-F5344CB8AC3E}">
        <p14:creationId xmlns:p14="http://schemas.microsoft.com/office/powerpoint/2010/main" val="250672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15CE-558D-9149-A53A-22116EECE6D3}"/>
              </a:ext>
            </a:extLst>
          </p:cNvPr>
          <p:cNvSpPr>
            <a:spLocks noGrp="1"/>
          </p:cNvSpPr>
          <p:nvPr>
            <p:ph type="title"/>
          </p:nvPr>
        </p:nvSpPr>
        <p:spPr/>
        <p:txBody>
          <a:bodyPr/>
          <a:lstStyle/>
          <a:p>
            <a:r>
              <a:rPr lang="en-US" dirty="0" err="1"/>
              <a:t>Pasca</a:t>
            </a:r>
            <a:r>
              <a:rPr lang="en-US" dirty="0"/>
              <a:t> </a:t>
            </a:r>
            <a:r>
              <a:rPr lang="en-US" dirty="0" err="1"/>
              <a:t>Registrasi</a:t>
            </a:r>
            <a:r>
              <a:rPr lang="en-US" dirty="0"/>
              <a:t> </a:t>
            </a:r>
          </a:p>
        </p:txBody>
      </p:sp>
      <p:pic>
        <p:nvPicPr>
          <p:cNvPr id="5" name="Content Placeholder 4">
            <a:extLst>
              <a:ext uri="{FF2B5EF4-FFF2-40B4-BE49-F238E27FC236}">
                <a16:creationId xmlns:a16="http://schemas.microsoft.com/office/drawing/2014/main" id="{8FC6A1B4-90A8-F840-8E93-54A93554C1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9626600" cy="4170363"/>
          </a:xfrm>
        </p:spPr>
      </p:pic>
    </p:spTree>
    <p:extLst>
      <p:ext uri="{BB962C8B-B14F-4D97-AF65-F5344CB8AC3E}">
        <p14:creationId xmlns:p14="http://schemas.microsoft.com/office/powerpoint/2010/main" val="394210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E5B4-14C8-7B41-B420-594C6C70ED54}"/>
              </a:ext>
            </a:extLst>
          </p:cNvPr>
          <p:cNvSpPr>
            <a:spLocks noGrp="1"/>
          </p:cNvSpPr>
          <p:nvPr>
            <p:ph type="title"/>
          </p:nvPr>
        </p:nvSpPr>
        <p:spPr/>
        <p:txBody>
          <a:bodyPr/>
          <a:lstStyle/>
          <a:p>
            <a:r>
              <a:rPr lang="en-US" dirty="0" err="1"/>
              <a:t>Pasca</a:t>
            </a:r>
            <a:r>
              <a:rPr lang="en-US" dirty="0"/>
              <a:t> </a:t>
            </a:r>
            <a:r>
              <a:rPr lang="en-US" dirty="0" err="1"/>
              <a:t>Registrasi</a:t>
            </a:r>
            <a:r>
              <a:rPr lang="en-US" dirty="0"/>
              <a:t> ISSN</a:t>
            </a:r>
          </a:p>
        </p:txBody>
      </p:sp>
      <p:pic>
        <p:nvPicPr>
          <p:cNvPr id="5" name="Content Placeholder 4">
            <a:extLst>
              <a:ext uri="{FF2B5EF4-FFF2-40B4-BE49-F238E27FC236}">
                <a16:creationId xmlns:a16="http://schemas.microsoft.com/office/drawing/2014/main" id="{C96DAEC5-F5FA-044B-8C2E-B648059BC7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964" y="1910687"/>
            <a:ext cx="9964063" cy="4170363"/>
          </a:xfrm>
        </p:spPr>
      </p:pic>
    </p:spTree>
    <p:extLst>
      <p:ext uri="{BB962C8B-B14F-4D97-AF65-F5344CB8AC3E}">
        <p14:creationId xmlns:p14="http://schemas.microsoft.com/office/powerpoint/2010/main" val="292556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58DA-95DE-1D47-84A5-0B68C683C019}"/>
              </a:ext>
            </a:extLst>
          </p:cNvPr>
          <p:cNvSpPr>
            <a:spLocks noGrp="1"/>
          </p:cNvSpPr>
          <p:nvPr>
            <p:ph type="title"/>
          </p:nvPr>
        </p:nvSpPr>
        <p:spPr/>
        <p:txBody>
          <a:bodyPr/>
          <a:lstStyle/>
          <a:p>
            <a:r>
              <a:rPr lang="en-US" dirty="0" err="1"/>
              <a:t>Cek</a:t>
            </a:r>
            <a:r>
              <a:rPr lang="en-US" dirty="0"/>
              <a:t> ISSN</a:t>
            </a:r>
          </a:p>
        </p:txBody>
      </p:sp>
      <p:pic>
        <p:nvPicPr>
          <p:cNvPr id="5" name="Content Placeholder 4">
            <a:extLst>
              <a:ext uri="{FF2B5EF4-FFF2-40B4-BE49-F238E27FC236}">
                <a16:creationId xmlns:a16="http://schemas.microsoft.com/office/drawing/2014/main" id="{C8247FF1-C654-164B-82A2-DF3CB7F696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5578"/>
            <a:ext cx="9517912" cy="4170363"/>
          </a:xfrm>
        </p:spPr>
      </p:pic>
    </p:spTree>
    <p:extLst>
      <p:ext uri="{BB962C8B-B14F-4D97-AF65-F5344CB8AC3E}">
        <p14:creationId xmlns:p14="http://schemas.microsoft.com/office/powerpoint/2010/main" val="364906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2345-081D-4F7D-9876-A6837809A795}"/>
              </a:ext>
            </a:extLst>
          </p:cNvPr>
          <p:cNvSpPr>
            <a:spLocks noGrp="1"/>
          </p:cNvSpPr>
          <p:nvPr>
            <p:ph type="title"/>
          </p:nvPr>
        </p:nvSpPr>
        <p:spPr/>
        <p:txBody>
          <a:bodyPr/>
          <a:lstStyle/>
          <a:p>
            <a:r>
              <a:rPr lang="id-ID" dirty="0"/>
              <a:t>ISSN (Internasional Standard Serial </a:t>
            </a:r>
            <a:r>
              <a:rPr lang="id-ID" dirty="0" err="1"/>
              <a:t>Number</a:t>
            </a:r>
            <a:r>
              <a:rPr lang="id-ID" dirty="0"/>
              <a:t>)</a:t>
            </a:r>
          </a:p>
        </p:txBody>
      </p:sp>
      <p:sp>
        <p:nvSpPr>
          <p:cNvPr id="3" name="Content Placeholder 2">
            <a:extLst>
              <a:ext uri="{FF2B5EF4-FFF2-40B4-BE49-F238E27FC236}">
                <a16:creationId xmlns:a16="http://schemas.microsoft.com/office/drawing/2014/main" id="{052805FB-1CF9-4C91-8BBB-549C274AA924}"/>
              </a:ext>
            </a:extLst>
          </p:cNvPr>
          <p:cNvSpPr>
            <a:spLocks noGrp="1"/>
          </p:cNvSpPr>
          <p:nvPr>
            <p:ph idx="1"/>
          </p:nvPr>
        </p:nvSpPr>
        <p:spPr/>
        <p:txBody>
          <a:bodyPr/>
          <a:lstStyle/>
          <a:p>
            <a:r>
              <a:rPr lang="id-ID" dirty="0"/>
              <a:t>ISSN : delapan digit angkat yang didahului oleh singkatan ISSN, yang diberikan kepada karya berlanjut oleh jaringan ISSN (ISO 3297-2007)</a:t>
            </a:r>
          </a:p>
          <a:p>
            <a:r>
              <a:rPr lang="id-ID" dirty="0"/>
              <a:t>ISSN merupakan nomor identitas, tidak ada kaitannya dengan mutu isi terbitan, bukan merupakan bukti hukum kepemilikan hak cipta atas suatu terbitan atau isinya, dan bukan suatu perizinan terbit suatu terbitan berkala</a:t>
            </a:r>
          </a:p>
        </p:txBody>
      </p:sp>
    </p:spTree>
    <p:extLst>
      <p:ext uri="{BB962C8B-B14F-4D97-AF65-F5344CB8AC3E}">
        <p14:creationId xmlns:p14="http://schemas.microsoft.com/office/powerpoint/2010/main" val="121600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85F2-DBE8-AF4C-9C5B-791172C86117}"/>
              </a:ext>
            </a:extLst>
          </p:cNvPr>
          <p:cNvSpPr>
            <a:spLocks noGrp="1"/>
          </p:cNvSpPr>
          <p:nvPr>
            <p:ph type="title"/>
          </p:nvPr>
        </p:nvSpPr>
        <p:spPr/>
        <p:txBody>
          <a:bodyPr/>
          <a:lstStyle/>
          <a:p>
            <a:r>
              <a:rPr lang="en-US" dirty="0" err="1"/>
              <a:t>Validasi</a:t>
            </a:r>
            <a:r>
              <a:rPr lang="en-US" dirty="0"/>
              <a:t> ISSN</a:t>
            </a:r>
          </a:p>
        </p:txBody>
      </p:sp>
      <p:pic>
        <p:nvPicPr>
          <p:cNvPr id="5" name="Content Placeholder 4">
            <a:extLst>
              <a:ext uri="{FF2B5EF4-FFF2-40B4-BE49-F238E27FC236}">
                <a16:creationId xmlns:a16="http://schemas.microsoft.com/office/drawing/2014/main" id="{08743586-284C-B749-8F82-435B8A2A27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9645502" cy="4170363"/>
          </a:xfrm>
        </p:spPr>
      </p:pic>
    </p:spTree>
    <p:extLst>
      <p:ext uri="{BB962C8B-B14F-4D97-AF65-F5344CB8AC3E}">
        <p14:creationId xmlns:p14="http://schemas.microsoft.com/office/powerpoint/2010/main" val="294781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BACB-1020-DA42-87CD-37F6EC7D6773}"/>
              </a:ext>
            </a:extLst>
          </p:cNvPr>
          <p:cNvSpPr>
            <a:spLocks noGrp="1"/>
          </p:cNvSpPr>
          <p:nvPr>
            <p:ph type="title"/>
          </p:nvPr>
        </p:nvSpPr>
        <p:spPr/>
        <p:txBody>
          <a:bodyPr/>
          <a:lstStyle/>
          <a:p>
            <a:r>
              <a:rPr lang="en-US" dirty="0" err="1"/>
              <a:t>Perubahan</a:t>
            </a:r>
            <a:r>
              <a:rPr lang="en-US" dirty="0"/>
              <a:t> </a:t>
            </a:r>
            <a:r>
              <a:rPr lang="en-US" dirty="0" err="1"/>
              <a:t>pada</a:t>
            </a:r>
            <a:r>
              <a:rPr lang="en-US" dirty="0"/>
              <a:t> </a:t>
            </a:r>
            <a:r>
              <a:rPr lang="en-US" dirty="0" err="1"/>
              <a:t>Terbitan</a:t>
            </a:r>
            <a:r>
              <a:rPr lang="en-US" dirty="0"/>
              <a:t> </a:t>
            </a:r>
            <a:r>
              <a:rPr lang="en-US" dirty="0" err="1"/>
              <a:t>Berkala</a:t>
            </a:r>
            <a:r>
              <a:rPr lang="en-US" dirty="0"/>
              <a:t> yang </a:t>
            </a:r>
            <a:r>
              <a:rPr lang="en-US" dirty="0" err="1"/>
              <a:t>harus</a:t>
            </a:r>
            <a:r>
              <a:rPr lang="en-US" dirty="0"/>
              <a:t> </a:t>
            </a:r>
            <a:r>
              <a:rPr lang="en-US" dirty="0" err="1"/>
              <a:t>dilaporkan</a:t>
            </a:r>
            <a:r>
              <a:rPr lang="en-US" dirty="0"/>
              <a:t> </a:t>
            </a:r>
            <a:r>
              <a:rPr lang="en-US" dirty="0" err="1"/>
              <a:t>ke</a:t>
            </a:r>
            <a:r>
              <a:rPr lang="en-US" dirty="0"/>
              <a:t> Pusat ISSN (PDD LIPI)</a:t>
            </a:r>
          </a:p>
        </p:txBody>
      </p:sp>
      <p:pic>
        <p:nvPicPr>
          <p:cNvPr id="5" name="Content Placeholder 4">
            <a:extLst>
              <a:ext uri="{FF2B5EF4-FFF2-40B4-BE49-F238E27FC236}">
                <a16:creationId xmlns:a16="http://schemas.microsoft.com/office/drawing/2014/main" id="{833EE359-D939-114D-B0E6-166762968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9602972" cy="4170363"/>
          </a:xfrm>
        </p:spPr>
      </p:pic>
    </p:spTree>
    <p:extLst>
      <p:ext uri="{BB962C8B-B14F-4D97-AF65-F5344CB8AC3E}">
        <p14:creationId xmlns:p14="http://schemas.microsoft.com/office/powerpoint/2010/main" val="266099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C2A6-A5CA-BD42-99B9-7E12F9D991E5}"/>
              </a:ext>
            </a:extLst>
          </p:cNvPr>
          <p:cNvSpPr>
            <a:spLocks noGrp="1"/>
          </p:cNvSpPr>
          <p:nvPr>
            <p:ph type="title"/>
          </p:nvPr>
        </p:nvSpPr>
        <p:spPr/>
        <p:txBody>
          <a:bodyPr/>
          <a:lstStyle/>
          <a:p>
            <a:r>
              <a:rPr lang="en-US" dirty="0" err="1"/>
              <a:t>Perubahan</a:t>
            </a:r>
            <a:r>
              <a:rPr lang="en-US" dirty="0"/>
              <a:t> Mayor</a:t>
            </a:r>
          </a:p>
        </p:txBody>
      </p:sp>
      <p:pic>
        <p:nvPicPr>
          <p:cNvPr id="5" name="Content Placeholder 4">
            <a:extLst>
              <a:ext uri="{FF2B5EF4-FFF2-40B4-BE49-F238E27FC236}">
                <a16:creationId xmlns:a16="http://schemas.microsoft.com/office/drawing/2014/main" id="{50DE5643-76A1-254F-A68A-2BD49C105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5243623" cy="4170363"/>
          </a:xfrm>
        </p:spPr>
      </p:pic>
      <p:pic>
        <p:nvPicPr>
          <p:cNvPr id="7" name="Picture 6">
            <a:extLst>
              <a:ext uri="{FF2B5EF4-FFF2-40B4-BE49-F238E27FC236}">
                <a16:creationId xmlns:a16="http://schemas.microsoft.com/office/drawing/2014/main" id="{D71FD852-FE86-1C49-86E6-CBF0D020F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0068"/>
            <a:ext cx="5918790" cy="4011600"/>
          </a:xfrm>
          <a:prstGeom prst="rect">
            <a:avLst/>
          </a:prstGeom>
        </p:spPr>
      </p:pic>
    </p:spTree>
    <p:extLst>
      <p:ext uri="{BB962C8B-B14F-4D97-AF65-F5344CB8AC3E}">
        <p14:creationId xmlns:p14="http://schemas.microsoft.com/office/powerpoint/2010/main" val="229151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D10C-D69B-9142-ADE5-0F755735B54C}"/>
              </a:ext>
            </a:extLst>
          </p:cNvPr>
          <p:cNvSpPr>
            <a:spLocks noGrp="1"/>
          </p:cNvSpPr>
          <p:nvPr>
            <p:ph type="title"/>
          </p:nvPr>
        </p:nvSpPr>
        <p:spPr/>
        <p:txBody>
          <a:bodyPr/>
          <a:lstStyle/>
          <a:p>
            <a:r>
              <a:rPr lang="en-US" dirty="0" err="1"/>
              <a:t>Perubahan</a:t>
            </a:r>
            <a:r>
              <a:rPr lang="en-US" dirty="0"/>
              <a:t> Minor</a:t>
            </a:r>
          </a:p>
        </p:txBody>
      </p:sp>
      <p:pic>
        <p:nvPicPr>
          <p:cNvPr id="5" name="Content Placeholder 4">
            <a:extLst>
              <a:ext uri="{FF2B5EF4-FFF2-40B4-BE49-F238E27FC236}">
                <a16:creationId xmlns:a16="http://schemas.microsoft.com/office/drawing/2014/main" id="{FF79F369-B589-634D-8FB3-AF199EB8FC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03" y="1910687"/>
            <a:ext cx="9447552" cy="4170363"/>
          </a:xfrm>
        </p:spPr>
      </p:pic>
    </p:spTree>
    <p:extLst>
      <p:ext uri="{BB962C8B-B14F-4D97-AF65-F5344CB8AC3E}">
        <p14:creationId xmlns:p14="http://schemas.microsoft.com/office/powerpoint/2010/main" val="155136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5635-E7EC-434C-AF10-C3EDEE608F79}"/>
              </a:ext>
            </a:extLst>
          </p:cNvPr>
          <p:cNvSpPr>
            <a:spLocks noGrp="1"/>
          </p:cNvSpPr>
          <p:nvPr>
            <p:ph type="title"/>
          </p:nvPr>
        </p:nvSpPr>
        <p:spPr/>
        <p:txBody>
          <a:bodyPr/>
          <a:lstStyle/>
          <a:p>
            <a:r>
              <a:rPr lang="en-US" dirty="0" err="1"/>
              <a:t>Contoh</a:t>
            </a:r>
            <a:r>
              <a:rPr lang="en-US" dirty="0"/>
              <a:t> </a:t>
            </a:r>
            <a:r>
              <a:rPr lang="en-US" dirty="0" err="1"/>
              <a:t>Perubahan</a:t>
            </a:r>
            <a:r>
              <a:rPr lang="en-US" dirty="0"/>
              <a:t> Minor</a:t>
            </a:r>
          </a:p>
        </p:txBody>
      </p:sp>
      <p:pic>
        <p:nvPicPr>
          <p:cNvPr id="5" name="Content Placeholder 4">
            <a:extLst>
              <a:ext uri="{FF2B5EF4-FFF2-40B4-BE49-F238E27FC236}">
                <a16:creationId xmlns:a16="http://schemas.microsoft.com/office/drawing/2014/main" id="{F5D2D241-B304-F64F-BD40-6DE350B48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19094"/>
            <a:ext cx="10515600" cy="3545374"/>
          </a:xfrm>
        </p:spPr>
      </p:pic>
    </p:spTree>
    <p:extLst>
      <p:ext uri="{BB962C8B-B14F-4D97-AF65-F5344CB8AC3E}">
        <p14:creationId xmlns:p14="http://schemas.microsoft.com/office/powerpoint/2010/main" val="1331180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96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EB1D-D612-424C-A043-8B05304DB066}"/>
              </a:ext>
            </a:extLst>
          </p:cNvPr>
          <p:cNvSpPr>
            <a:spLocks noGrp="1"/>
          </p:cNvSpPr>
          <p:nvPr>
            <p:ph type="title"/>
          </p:nvPr>
        </p:nvSpPr>
        <p:spPr/>
        <p:txBody>
          <a:bodyPr/>
          <a:lstStyle/>
          <a:p>
            <a:pPr algn="ctr"/>
            <a:r>
              <a:rPr lang="en-US" dirty="0" err="1"/>
              <a:t>Manfaat</a:t>
            </a:r>
            <a:r>
              <a:rPr lang="en-US" dirty="0"/>
              <a:t> ISSN</a:t>
            </a:r>
          </a:p>
        </p:txBody>
      </p:sp>
      <p:pic>
        <p:nvPicPr>
          <p:cNvPr id="5" name="Content Placeholder 4">
            <a:extLst>
              <a:ext uri="{FF2B5EF4-FFF2-40B4-BE49-F238E27FC236}">
                <a16:creationId xmlns:a16="http://schemas.microsoft.com/office/drawing/2014/main" id="{C9045730-2F33-3A45-B039-363FED803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262" y="1687623"/>
            <a:ext cx="6871475" cy="4170363"/>
          </a:xfrm>
        </p:spPr>
      </p:pic>
    </p:spTree>
    <p:extLst>
      <p:ext uri="{BB962C8B-B14F-4D97-AF65-F5344CB8AC3E}">
        <p14:creationId xmlns:p14="http://schemas.microsoft.com/office/powerpoint/2010/main" val="114557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555D-6E88-0743-8D9D-D9CC64DDBE08}"/>
              </a:ext>
            </a:extLst>
          </p:cNvPr>
          <p:cNvSpPr>
            <a:spLocks noGrp="1"/>
          </p:cNvSpPr>
          <p:nvPr>
            <p:ph type="title"/>
          </p:nvPr>
        </p:nvSpPr>
        <p:spPr/>
        <p:txBody>
          <a:bodyPr/>
          <a:lstStyle/>
          <a:p>
            <a:r>
              <a:rPr lang="en-US" dirty="0"/>
              <a:t>ISSN          </a:t>
            </a:r>
            <a:r>
              <a:rPr lang="en-US" dirty="0" err="1"/>
              <a:t>Akreditasi</a:t>
            </a:r>
            <a:endParaRPr lang="en-US" dirty="0"/>
          </a:p>
        </p:txBody>
      </p:sp>
      <p:sp>
        <p:nvSpPr>
          <p:cNvPr id="5" name="Right Arrow 4">
            <a:extLst>
              <a:ext uri="{FF2B5EF4-FFF2-40B4-BE49-F238E27FC236}">
                <a16:creationId xmlns:a16="http://schemas.microsoft.com/office/drawing/2014/main" id="{D9C3CCAD-37DF-BB43-B308-5845A5FE914E}"/>
              </a:ext>
            </a:extLst>
          </p:cNvPr>
          <p:cNvSpPr/>
          <p:nvPr/>
        </p:nvSpPr>
        <p:spPr>
          <a:xfrm>
            <a:off x="2147776" y="1147006"/>
            <a:ext cx="935665" cy="29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7image30947968">
            <a:extLst>
              <a:ext uri="{FF2B5EF4-FFF2-40B4-BE49-F238E27FC236}">
                <a16:creationId xmlns:a16="http://schemas.microsoft.com/office/drawing/2014/main" id="{06B0D3BF-8C3C-BC45-A210-B2867562EF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1329" y="1444717"/>
            <a:ext cx="7937500" cy="1879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CA2956-0EF3-6946-BDF1-85DD5B749C81}"/>
              </a:ext>
            </a:extLst>
          </p:cNvPr>
          <p:cNvSpPr/>
          <p:nvPr/>
        </p:nvSpPr>
        <p:spPr>
          <a:xfrm>
            <a:off x="838200" y="3629101"/>
            <a:ext cx="9560442" cy="1815882"/>
          </a:xfrm>
          <a:prstGeom prst="rect">
            <a:avLst/>
          </a:prstGeom>
        </p:spPr>
        <p:txBody>
          <a:bodyPr wrap="square">
            <a:spAutoFit/>
          </a:bodyPr>
          <a:lstStyle/>
          <a:p>
            <a:r>
              <a:rPr lang="en-ID" sz="2800" b="1" dirty="0" err="1"/>
              <a:t>Pasal</a:t>
            </a:r>
            <a:r>
              <a:rPr lang="en-ID" sz="2800" b="1" dirty="0"/>
              <a:t> 4, Ayat 1, </a:t>
            </a:r>
            <a:r>
              <a:rPr lang="en-ID" sz="2800" b="1" dirty="0" err="1"/>
              <a:t>huruf</a:t>
            </a:r>
            <a:r>
              <a:rPr lang="en-ID" sz="2800" b="1" dirty="0"/>
              <a:t> h </a:t>
            </a:r>
            <a:endParaRPr lang="en-ID" sz="2800" dirty="0"/>
          </a:p>
          <a:p>
            <a:r>
              <a:rPr lang="en-ID" sz="2800" dirty="0" err="1"/>
              <a:t>Memiliki</a:t>
            </a:r>
            <a:r>
              <a:rPr lang="en-ID" sz="2800" dirty="0"/>
              <a:t> </a:t>
            </a:r>
            <a:r>
              <a:rPr lang="en-ID" sz="2800" dirty="0" err="1"/>
              <a:t>nomor</a:t>
            </a:r>
            <a:r>
              <a:rPr lang="en-ID" sz="2800" dirty="0"/>
              <a:t> </a:t>
            </a:r>
            <a:r>
              <a:rPr lang="en-ID" sz="2800" dirty="0" err="1"/>
              <a:t>seri</a:t>
            </a:r>
            <a:r>
              <a:rPr lang="en-ID" sz="2800" dirty="0"/>
              <a:t> </a:t>
            </a:r>
            <a:r>
              <a:rPr lang="en-ID" sz="2800" dirty="0" err="1"/>
              <a:t>standar</a:t>
            </a:r>
            <a:r>
              <a:rPr lang="en-ID" sz="2800" dirty="0"/>
              <a:t> </a:t>
            </a:r>
            <a:r>
              <a:rPr lang="en-ID" sz="2800" dirty="0" err="1"/>
              <a:t>internasional</a:t>
            </a:r>
            <a:r>
              <a:rPr lang="en-ID" sz="2800" dirty="0"/>
              <a:t> </a:t>
            </a:r>
            <a:r>
              <a:rPr lang="en-ID" sz="2800" dirty="0" err="1"/>
              <a:t>secara</a:t>
            </a:r>
            <a:r>
              <a:rPr lang="en-ID" sz="2800" dirty="0"/>
              <a:t> </a:t>
            </a:r>
            <a:r>
              <a:rPr lang="en-ID" sz="2800" dirty="0" err="1"/>
              <a:t>elektronik</a:t>
            </a:r>
            <a:r>
              <a:rPr lang="en-ID" sz="2800" dirty="0"/>
              <a:t> (</a:t>
            </a:r>
            <a:r>
              <a:rPr lang="en-ID" sz="2800" i="1" dirty="0"/>
              <a:t>Electronic International Standard Serial Number </a:t>
            </a:r>
            <a:r>
              <a:rPr lang="en-ID" sz="2800" dirty="0"/>
              <a:t>/ EISSN) </a:t>
            </a:r>
            <a:r>
              <a:rPr lang="en-ID" sz="2800" dirty="0" err="1"/>
              <a:t>dan</a:t>
            </a:r>
            <a:r>
              <a:rPr lang="en-ID" sz="2800" dirty="0"/>
              <a:t> </a:t>
            </a:r>
            <a:r>
              <a:rPr lang="en-ID" sz="2800" dirty="0" err="1"/>
              <a:t>pengenal</a:t>
            </a:r>
            <a:r>
              <a:rPr lang="en-ID" sz="2800" dirty="0"/>
              <a:t> </a:t>
            </a:r>
            <a:r>
              <a:rPr lang="en-ID" sz="2800" dirty="0" err="1"/>
              <a:t>objek</a:t>
            </a:r>
            <a:r>
              <a:rPr lang="en-ID" sz="2800" dirty="0"/>
              <a:t> digital (</a:t>
            </a:r>
            <a:r>
              <a:rPr lang="en-ID" sz="2800" i="1" dirty="0"/>
              <a:t>Digital Object Identifier </a:t>
            </a:r>
            <a:r>
              <a:rPr lang="en-ID" sz="2800" dirty="0"/>
              <a:t>/ DOI) </a:t>
            </a:r>
          </a:p>
        </p:txBody>
      </p:sp>
    </p:spTree>
    <p:extLst>
      <p:ext uri="{BB962C8B-B14F-4D97-AF65-F5344CB8AC3E}">
        <p14:creationId xmlns:p14="http://schemas.microsoft.com/office/powerpoint/2010/main" val="105006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1882-F91A-E640-9FFD-FC14C05357C8}"/>
              </a:ext>
            </a:extLst>
          </p:cNvPr>
          <p:cNvSpPr>
            <a:spLocks noGrp="1"/>
          </p:cNvSpPr>
          <p:nvPr>
            <p:ph type="title"/>
          </p:nvPr>
        </p:nvSpPr>
        <p:spPr/>
        <p:txBody>
          <a:bodyPr/>
          <a:lstStyle/>
          <a:p>
            <a:r>
              <a:rPr lang="en-US" dirty="0" err="1"/>
              <a:t>Alur</a:t>
            </a:r>
            <a:r>
              <a:rPr lang="en-US" dirty="0"/>
              <a:t> </a:t>
            </a:r>
            <a:r>
              <a:rPr lang="en-US" dirty="0" err="1"/>
              <a:t>Layanan</a:t>
            </a:r>
            <a:r>
              <a:rPr lang="en-US" dirty="0"/>
              <a:t> </a:t>
            </a:r>
            <a:r>
              <a:rPr lang="en-US" dirty="0" err="1"/>
              <a:t>Pendaftaran</a:t>
            </a:r>
            <a:r>
              <a:rPr lang="en-US" dirty="0"/>
              <a:t> ISSN (</a:t>
            </a:r>
            <a:r>
              <a:rPr lang="en-US" dirty="0" err="1"/>
              <a:t>cetak</a:t>
            </a:r>
            <a:r>
              <a:rPr lang="en-US" dirty="0"/>
              <a:t>/online)</a:t>
            </a:r>
          </a:p>
        </p:txBody>
      </p:sp>
      <p:pic>
        <p:nvPicPr>
          <p:cNvPr id="5" name="Picture 1" descr="page12image31054336">
            <a:extLst>
              <a:ext uri="{FF2B5EF4-FFF2-40B4-BE49-F238E27FC236}">
                <a16:creationId xmlns:a16="http://schemas.microsoft.com/office/drawing/2014/main" id="{5438EE26-BD06-1943-8FAD-FA6A2E349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56" y="1726125"/>
            <a:ext cx="7102550" cy="445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7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57CC-03FD-AA48-9D0B-19079F041AB6}"/>
              </a:ext>
            </a:extLst>
          </p:cNvPr>
          <p:cNvSpPr>
            <a:spLocks noGrp="1"/>
          </p:cNvSpPr>
          <p:nvPr>
            <p:ph type="title"/>
          </p:nvPr>
        </p:nvSpPr>
        <p:spPr/>
        <p:txBody>
          <a:bodyPr/>
          <a:lstStyle/>
          <a:p>
            <a:r>
              <a:rPr lang="en-US" dirty="0" err="1"/>
              <a:t>Registrasi</a:t>
            </a:r>
            <a:r>
              <a:rPr lang="en-US" dirty="0"/>
              <a:t> ISSN</a:t>
            </a:r>
          </a:p>
        </p:txBody>
      </p:sp>
      <p:pic>
        <p:nvPicPr>
          <p:cNvPr id="6" name="Picture 5">
            <a:extLst>
              <a:ext uri="{FF2B5EF4-FFF2-40B4-BE49-F238E27FC236}">
                <a16:creationId xmlns:a16="http://schemas.microsoft.com/office/drawing/2014/main" id="{93EF36C8-0114-E74E-AAC2-ED801F6DA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72" y="1755110"/>
            <a:ext cx="7953744" cy="4336982"/>
          </a:xfrm>
          <a:prstGeom prst="rect">
            <a:avLst/>
          </a:prstGeom>
        </p:spPr>
      </p:pic>
      <p:pic>
        <p:nvPicPr>
          <p:cNvPr id="10" name="Picture 9">
            <a:extLst>
              <a:ext uri="{FF2B5EF4-FFF2-40B4-BE49-F238E27FC236}">
                <a16:creationId xmlns:a16="http://schemas.microsoft.com/office/drawing/2014/main" id="{1905FE26-73F1-9349-92D2-DD1DC50AA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33844"/>
            <a:ext cx="7953744" cy="4336982"/>
          </a:xfrm>
          <a:prstGeom prst="rect">
            <a:avLst/>
          </a:prstGeom>
        </p:spPr>
      </p:pic>
    </p:spTree>
    <p:extLst>
      <p:ext uri="{BB962C8B-B14F-4D97-AF65-F5344CB8AC3E}">
        <p14:creationId xmlns:p14="http://schemas.microsoft.com/office/powerpoint/2010/main" val="397201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3F3D-4438-6640-8EB0-412546456E25}"/>
              </a:ext>
            </a:extLst>
          </p:cNvPr>
          <p:cNvSpPr>
            <a:spLocks noGrp="1"/>
          </p:cNvSpPr>
          <p:nvPr>
            <p:ph type="title"/>
          </p:nvPr>
        </p:nvSpPr>
        <p:spPr/>
        <p:txBody>
          <a:bodyPr/>
          <a:lstStyle/>
          <a:p>
            <a:r>
              <a:rPr lang="en-US" dirty="0" err="1"/>
              <a:t>Formulir</a:t>
            </a:r>
            <a:r>
              <a:rPr lang="en-US" dirty="0"/>
              <a:t> </a:t>
            </a:r>
            <a:r>
              <a:rPr lang="en-US" dirty="0" err="1"/>
              <a:t>Permohonan</a:t>
            </a:r>
            <a:r>
              <a:rPr lang="en-US" dirty="0"/>
              <a:t> ISSN</a:t>
            </a:r>
          </a:p>
        </p:txBody>
      </p:sp>
      <p:pic>
        <p:nvPicPr>
          <p:cNvPr id="5" name="Content Placeholder 4">
            <a:extLst>
              <a:ext uri="{FF2B5EF4-FFF2-40B4-BE49-F238E27FC236}">
                <a16:creationId xmlns:a16="http://schemas.microsoft.com/office/drawing/2014/main" id="{C6B14841-0E4E-B642-8111-8C8BD1ACD2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25" t="371"/>
          <a:stretch/>
        </p:blipFill>
        <p:spPr>
          <a:xfrm>
            <a:off x="1041991" y="1626781"/>
            <a:ext cx="6379535" cy="4393104"/>
          </a:xfrm>
        </p:spPr>
      </p:pic>
    </p:spTree>
    <p:extLst>
      <p:ext uri="{BB962C8B-B14F-4D97-AF65-F5344CB8AC3E}">
        <p14:creationId xmlns:p14="http://schemas.microsoft.com/office/powerpoint/2010/main" val="401509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A6A9-21FE-EF42-89D3-76317EDBD864}"/>
              </a:ext>
            </a:extLst>
          </p:cNvPr>
          <p:cNvSpPr>
            <a:spLocks noGrp="1"/>
          </p:cNvSpPr>
          <p:nvPr>
            <p:ph type="title"/>
          </p:nvPr>
        </p:nvSpPr>
        <p:spPr/>
        <p:txBody>
          <a:bodyPr/>
          <a:lstStyle/>
          <a:p>
            <a:r>
              <a:rPr lang="en-US" dirty="0" err="1"/>
              <a:t>Akses</a:t>
            </a:r>
            <a:r>
              <a:rPr lang="en-US" dirty="0"/>
              <a:t> </a:t>
            </a:r>
            <a:r>
              <a:rPr lang="en-US" dirty="0" err="1"/>
              <a:t>masuk</a:t>
            </a:r>
            <a:endParaRPr lang="en-US" dirty="0"/>
          </a:p>
        </p:txBody>
      </p:sp>
      <p:pic>
        <p:nvPicPr>
          <p:cNvPr id="5" name="Content Placeholder 4">
            <a:extLst>
              <a:ext uri="{FF2B5EF4-FFF2-40B4-BE49-F238E27FC236}">
                <a16:creationId xmlns:a16="http://schemas.microsoft.com/office/drawing/2014/main" id="{731B2463-D041-0444-911C-4280E1A226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21"/>
          <a:stretch/>
        </p:blipFill>
        <p:spPr>
          <a:xfrm>
            <a:off x="927100" y="1910687"/>
            <a:ext cx="8620936" cy="4170363"/>
          </a:xfrm>
        </p:spPr>
      </p:pic>
    </p:spTree>
    <p:extLst>
      <p:ext uri="{BB962C8B-B14F-4D97-AF65-F5344CB8AC3E}">
        <p14:creationId xmlns:p14="http://schemas.microsoft.com/office/powerpoint/2010/main" val="154230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7774-35AB-594D-88C2-6384416C7ABD}"/>
              </a:ext>
            </a:extLst>
          </p:cNvPr>
          <p:cNvSpPr>
            <a:spLocks noGrp="1"/>
          </p:cNvSpPr>
          <p:nvPr>
            <p:ph type="title"/>
          </p:nvPr>
        </p:nvSpPr>
        <p:spPr/>
        <p:txBody>
          <a:bodyPr/>
          <a:lstStyle/>
          <a:p>
            <a:r>
              <a:rPr lang="en-US" dirty="0"/>
              <a:t>Upload </a:t>
            </a:r>
            <a:r>
              <a:rPr lang="en-US" dirty="0" err="1"/>
              <a:t>Berkas</a:t>
            </a:r>
            <a:r>
              <a:rPr lang="en-US" dirty="0"/>
              <a:t> </a:t>
            </a:r>
            <a:r>
              <a:rPr lang="en-US" dirty="0" err="1"/>
              <a:t>Pendaftaran</a:t>
            </a:r>
            <a:endParaRPr lang="en-US" dirty="0"/>
          </a:p>
        </p:txBody>
      </p:sp>
      <p:pic>
        <p:nvPicPr>
          <p:cNvPr id="5" name="Content Placeholder 4">
            <a:extLst>
              <a:ext uri="{FF2B5EF4-FFF2-40B4-BE49-F238E27FC236}">
                <a16:creationId xmlns:a16="http://schemas.microsoft.com/office/drawing/2014/main" id="{876CA779-BD22-5F48-9B3C-DC03F63C2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0687"/>
            <a:ext cx="7469406" cy="4170363"/>
          </a:xfrm>
        </p:spPr>
      </p:pic>
    </p:spTree>
    <p:extLst>
      <p:ext uri="{BB962C8B-B14F-4D97-AF65-F5344CB8AC3E}">
        <p14:creationId xmlns:p14="http://schemas.microsoft.com/office/powerpoint/2010/main" val="2138885162"/>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JI-PPT-Template" id="{BE63342E-0E64-47D1-97DD-F311678BE57D}" vid="{1E463624-17C8-4225-B5C5-100C31AE6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226</Words>
  <Application>Microsoft Macintosh PowerPoint</Application>
  <PresentationFormat>Widescreen</PresentationFormat>
  <Paragraphs>36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ISSN ONLINE UNTUK JURNAL BARU</vt:lpstr>
      <vt:lpstr>ISSN (Internasional Standard Serial Number)</vt:lpstr>
      <vt:lpstr>Manfaat ISSN</vt:lpstr>
      <vt:lpstr>ISSN          Akreditasi</vt:lpstr>
      <vt:lpstr>Alur Layanan Pendaftaran ISSN (cetak/online)</vt:lpstr>
      <vt:lpstr>Registrasi ISSN</vt:lpstr>
      <vt:lpstr>Formulir Permohonan ISSN</vt:lpstr>
      <vt:lpstr>Akses masuk</vt:lpstr>
      <vt:lpstr>Upload Berkas Pendaftaran</vt:lpstr>
      <vt:lpstr>PowerPoint Presentation</vt:lpstr>
      <vt:lpstr>Syarat Terbitan untuk Pengajuan ISSN</vt:lpstr>
      <vt:lpstr>Surat permohonan</vt:lpstr>
      <vt:lpstr>Halaman Cover</vt:lpstr>
      <vt:lpstr>Halaman Daftar Isi (minimal 5 artikel)</vt:lpstr>
      <vt:lpstr>Halaman Dewan Redaksi</vt:lpstr>
      <vt:lpstr>Bukti Pembayaran</vt:lpstr>
      <vt:lpstr>Pasca Registrasi </vt:lpstr>
      <vt:lpstr>Pasca Registrasi ISSN</vt:lpstr>
      <vt:lpstr>Cek ISSN</vt:lpstr>
      <vt:lpstr>Validasi ISSN</vt:lpstr>
      <vt:lpstr>Perubahan pada Terbitan Berkala yang harus dilaporkan ke Pusat ISSN (PDD LIPI)</vt:lpstr>
      <vt:lpstr>Perubahan Mayor</vt:lpstr>
      <vt:lpstr>Perubahan Minor</vt:lpstr>
      <vt:lpstr>Contoh Perubahan Minor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Microsoft Office User</cp:lastModifiedBy>
  <cp:revision>11</cp:revision>
  <dcterms:created xsi:type="dcterms:W3CDTF">2019-12-19T09:21:09Z</dcterms:created>
  <dcterms:modified xsi:type="dcterms:W3CDTF">2020-04-30T04:51:39Z</dcterms:modified>
</cp:coreProperties>
</file>