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037" r:id="rId2"/>
    <p:sldMasterId id="2147483654" r:id="rId3"/>
  </p:sldMasterIdLst>
  <p:notesMasterIdLst>
    <p:notesMasterId r:id="rId24"/>
  </p:notesMasterIdLst>
  <p:handoutMasterIdLst>
    <p:handoutMasterId r:id="rId25"/>
  </p:handoutMasterIdLst>
  <p:sldIdLst>
    <p:sldId id="339" r:id="rId4"/>
    <p:sldId id="485" r:id="rId5"/>
    <p:sldId id="471" r:id="rId6"/>
    <p:sldId id="472" r:id="rId7"/>
    <p:sldId id="473" r:id="rId8"/>
    <p:sldId id="464" r:id="rId9"/>
    <p:sldId id="443" r:id="rId10"/>
    <p:sldId id="432" r:id="rId11"/>
    <p:sldId id="470" r:id="rId12"/>
    <p:sldId id="469" r:id="rId13"/>
    <p:sldId id="454" r:id="rId14"/>
    <p:sldId id="497" r:id="rId15"/>
    <p:sldId id="424" r:id="rId16"/>
    <p:sldId id="494" r:id="rId17"/>
    <p:sldId id="435" r:id="rId18"/>
    <p:sldId id="458" r:id="rId19"/>
    <p:sldId id="495" r:id="rId20"/>
    <p:sldId id="474" r:id="rId21"/>
    <p:sldId id="491" r:id="rId22"/>
    <p:sldId id="278" r:id="rId23"/>
  </p:sldIdLst>
  <p:sldSz cx="9144000" cy="6858000" type="screen4x3"/>
  <p:notesSz cx="7099300" cy="10234613"/>
  <p:defaultTextStyle>
    <a:defPPr>
      <a:defRPr lang="da-DK"/>
    </a:defPPr>
    <a:lvl1pPr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Verdana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36B7BA"/>
    <a:srgbClr val="66CCFF"/>
    <a:srgbClr val="003300"/>
    <a:srgbClr val="CC3399"/>
    <a:srgbClr val="FF0099"/>
    <a:srgbClr val="33CCFF"/>
    <a:srgbClr val="FF6600"/>
    <a:srgbClr val="99CC33"/>
    <a:srgbClr val="66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4779" autoAdjust="0"/>
    <p:restoredTop sz="94434" autoAdjust="0"/>
  </p:normalViewPr>
  <p:slideViewPr>
    <p:cSldViewPr>
      <p:cViewPr varScale="1">
        <p:scale>
          <a:sx n="115" d="100"/>
          <a:sy n="115" d="100"/>
        </p:scale>
        <p:origin x="15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522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2" tIns="47416" rIns="94832" bIns="47416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5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2" tIns="47416" rIns="94832" bIns="474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107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2" tIns="47416" rIns="94832" bIns="4741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en-US" altLang="da-DK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5" y="9721107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32" tIns="47416" rIns="94832" bIns="474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fld id="{F0B26C3F-B5BF-4112-9B98-0312301F0184}" type="slidenum">
              <a:rPr lang="en-US" altLang="da-DK"/>
              <a:pPr>
                <a:defRPr/>
              </a:pPr>
              <a:t>‹#›</a:t>
            </a:fld>
            <a:endParaRPr lang="en-US" altLang="da-DK"/>
          </a:p>
        </p:txBody>
      </p:sp>
    </p:spTree>
    <p:extLst>
      <p:ext uri="{BB962C8B-B14F-4D97-AF65-F5344CB8AC3E}">
        <p14:creationId xmlns:p14="http://schemas.microsoft.com/office/powerpoint/2010/main" val="3440717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32" tIns="47416" rIns="94832" bIns="47416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938" y="0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32" tIns="47416" rIns="94832" bIns="474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575" y="4861442"/>
            <a:ext cx="5206153" cy="4605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32" tIns="47416" rIns="94832" bIns="474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altLang="da-DK" noProof="0" smtClean="0"/>
              <a:t>Click to edit Master text styles</a:t>
            </a:r>
          </a:p>
          <a:p>
            <a:pPr lvl="1"/>
            <a:r>
              <a:rPr lang="da-DK" altLang="da-DK" noProof="0" smtClean="0"/>
              <a:t>Second level</a:t>
            </a:r>
          </a:p>
          <a:p>
            <a:pPr lvl="2"/>
            <a:r>
              <a:rPr lang="da-DK" altLang="da-DK" noProof="0" smtClean="0"/>
              <a:t>Third level</a:t>
            </a:r>
          </a:p>
          <a:p>
            <a:pPr lvl="3"/>
            <a:r>
              <a:rPr lang="da-DK" altLang="da-DK" noProof="0" smtClean="0"/>
              <a:t>Fourth level</a:t>
            </a:r>
          </a:p>
          <a:p>
            <a:pPr lvl="4"/>
            <a:r>
              <a:rPr lang="da-DK" altLang="da-DK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2883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32" tIns="47416" rIns="94832" bIns="47416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endParaRPr lang="da-DK" alt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938" y="9722883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4832" tIns="47416" rIns="94832" bIns="474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ea typeface="ＭＳ Ｐゴシック" pitchFamily="-80" charset="-128"/>
              </a:defRPr>
            </a:lvl1pPr>
          </a:lstStyle>
          <a:p>
            <a:pPr>
              <a:defRPr/>
            </a:pPr>
            <a:fld id="{E073459B-E732-494E-9AD8-5BA6B481DC6C}" type="slidenum">
              <a:rPr lang="da-DK" altLang="da-DK"/>
              <a:pPr>
                <a:defRPr/>
              </a:pPr>
              <a:t>‹#›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568021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ＭＳ Ｐゴシック" pitchFamily="-8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70513" indent="-296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85405" indent="-2370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59567" indent="-2370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133730" indent="-2370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607892" indent="-2370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3082054" indent="-2370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556216" indent="-2370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4030378" indent="-2370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3922553-356B-455F-93B2-551A2E2709F0}" type="slidenum">
              <a:rPr lang="da-DK" altLang="da-DK" smtClean="0"/>
              <a:pPr>
                <a:spcBef>
                  <a:spcPct val="0"/>
                </a:spcBef>
              </a:pPr>
              <a:t>1</a:t>
            </a:fld>
            <a:endParaRPr lang="da-DK" altLang="da-DK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3019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748B8-DBBC-422D-9288-79A866377E3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70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748B8-DBBC-422D-9288-79A866377E37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473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11261" indent="-273562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094247" indent="-21884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531946" indent="-21884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1969646" indent="-218849" eaLnBrk="0" hangingPunct="0">
              <a:spcBef>
                <a:spcPct val="30000"/>
              </a:spcBef>
              <a:defRPr sz="11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407345" indent="-21884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2845044" indent="-21884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282743" indent="-21884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3720442" indent="-218849" eaLnBrk="0" fontAlgn="base" hangingPunct="0">
              <a:spcBef>
                <a:spcPct val="3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3922553-356B-455F-93B2-551A2E2709F0}" type="slidenum">
              <a:rPr lang="da-DK" altLang="da-DK" smtClean="0"/>
              <a:pPr>
                <a:spcBef>
                  <a:spcPct val="0"/>
                </a:spcBef>
              </a:pPr>
              <a:t>18</a:t>
            </a:fld>
            <a:endParaRPr lang="da-DK" altLang="da-DK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0999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70513" indent="-296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85405" indent="-2370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59567" indent="-2370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133730" indent="-2370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607892" indent="-2370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3082054" indent="-2370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556216" indent="-2370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4030378" indent="-2370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B8C275-88EB-4B98-BF79-583471795551}" type="slidenum">
              <a:rPr lang="da-DK" altLang="da-DK" smtClean="0"/>
              <a:pPr>
                <a:spcBef>
                  <a:spcPct val="0"/>
                </a:spcBef>
              </a:pPr>
              <a:t>19</a:t>
            </a:fld>
            <a:endParaRPr lang="da-DK" altLang="da-DK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126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1pPr>
            <a:lvl2pPr marL="770513" indent="-29635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2pPr>
            <a:lvl3pPr marL="1185405" indent="-2370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3pPr>
            <a:lvl4pPr marL="1659567" indent="-2370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4pPr>
            <a:lvl5pPr marL="2133730" indent="-23708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5pPr>
            <a:lvl6pPr marL="2607892" indent="-2370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6pPr>
            <a:lvl7pPr marL="3082054" indent="-2370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7pPr>
            <a:lvl8pPr marL="3556216" indent="-2370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8pPr>
            <a:lvl9pPr marL="4030378" indent="-23708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Verdana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1B8C275-88EB-4B98-BF79-583471795551}" type="slidenum">
              <a:rPr lang="da-DK" altLang="da-DK" smtClean="0"/>
              <a:pPr>
                <a:spcBef>
                  <a:spcPct val="0"/>
                </a:spcBef>
              </a:pPr>
              <a:t>20</a:t>
            </a:fld>
            <a:endParaRPr lang="da-DK" altLang="da-DK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da-DK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31277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TU-DK-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cls\Desktop\DTU_ppt\Til PAW\DTU_LOGOS\Done\DTU Aqua A U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34251" b="14568"/>
          <a:stretch>
            <a:fillRect/>
          </a:stretch>
        </p:blipFill>
        <p:spPr bwMode="auto">
          <a:xfrm>
            <a:off x="619125" y="6029325"/>
            <a:ext cx="52133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0" descr="DTU Aqua frise RGB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76"/>
          <a:stretch>
            <a:fillRect/>
          </a:stretch>
        </p:blipFill>
        <p:spPr bwMode="auto">
          <a:xfrm>
            <a:off x="4432300" y="4192588"/>
            <a:ext cx="47117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da-DK" noProof="0" smtClean="0"/>
              <a:t>Klik for at redigere titeltypografi i masteren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altLang="da-DK" noProof="0" smtClean="0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3624970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722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1746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943100" cy="5861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6900" cy="5861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8653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DTU-DK-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cls\Desktop\DTU_ppt\Til PAW\DTU_LOGOS\Done\DTU Aqua A U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34251" b="14568"/>
          <a:stretch>
            <a:fillRect/>
          </a:stretch>
        </p:blipFill>
        <p:spPr bwMode="auto">
          <a:xfrm>
            <a:off x="619125" y="6029325"/>
            <a:ext cx="5213350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0" descr="DTU Aqua frise RGB 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276"/>
          <a:stretch>
            <a:fillRect/>
          </a:stretch>
        </p:blipFill>
        <p:spPr bwMode="auto">
          <a:xfrm>
            <a:off x="4432300" y="4192588"/>
            <a:ext cx="471170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da-DK" noProof="0" smtClean="0"/>
              <a:t>Klik for at redigere titeltypografi i masteren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altLang="da-DK" noProof="0" smtClean="0"/>
              <a:t>Klik for at redigere undertiteltypografien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14334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6065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3429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5411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27656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08774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5995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036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13323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5986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74462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44541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943100" cy="5861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6900" cy="5861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22980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TU-DK-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761519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28" t="43704"/>
          <a:stretch>
            <a:fillRect/>
          </a:stretch>
        </p:blipFill>
        <p:spPr bwMode="auto">
          <a:xfrm>
            <a:off x="6732588" y="2997200"/>
            <a:ext cx="2411412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DTU frise 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990"/>
          <a:stretch>
            <a:fillRect/>
          </a:stretch>
        </p:blipFill>
        <p:spPr bwMode="auto">
          <a:xfrm>
            <a:off x="4432300" y="3124200"/>
            <a:ext cx="4711700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6402388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altLang="da-DK" noProof="0" smtClean="0"/>
              <a:t>Click to edit Master title style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2860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GB" altLang="da-DK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82943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2939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55701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93549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3541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89107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71543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3427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198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4074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90683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38900" y="304800"/>
            <a:ext cx="1943100" cy="58610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676900" cy="58610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12881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600200"/>
            <a:ext cx="3810000" cy="4565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89319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18839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0779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10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9431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6188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 smtClean="0"/>
              <a:t>Klik for at redigere teksttypografierne i masteren</a:t>
            </a:r>
          </a:p>
          <a:p>
            <a:pPr lvl="1"/>
            <a:r>
              <a:rPr lang="en-GB" altLang="da-DK" smtClean="0"/>
              <a:t>Andet niveau</a:t>
            </a:r>
          </a:p>
          <a:p>
            <a:pPr lvl="2"/>
            <a:r>
              <a:rPr lang="en-GB" altLang="da-DK" smtClean="0"/>
              <a:t>Tredje niveau</a:t>
            </a:r>
          </a:p>
          <a:p>
            <a:pPr lvl="3"/>
            <a:r>
              <a:rPr lang="en-GB" altLang="da-DK" smtClean="0"/>
              <a:t>Fjerde niveau</a:t>
            </a:r>
          </a:p>
          <a:p>
            <a:pPr lvl="4"/>
            <a:r>
              <a:rPr lang="en-GB" altLang="da-DK" smtClean="0"/>
              <a:t>Femte niveau</a:t>
            </a:r>
          </a:p>
        </p:txBody>
      </p:sp>
      <p:pic>
        <p:nvPicPr>
          <p:cNvPr id="1028" name="Picture 9" descr="DTU-DK-A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11"/>
          <p:cNvSpPr>
            <a:spLocks noChangeArrowheads="1"/>
          </p:cNvSpPr>
          <p:nvPr/>
        </p:nvSpPr>
        <p:spPr bwMode="auto">
          <a:xfrm>
            <a:off x="5004049" y="6477000"/>
            <a:ext cx="337795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n-GB" altLang="da-DK" sz="1100" dirty="0" smtClean="0"/>
              <a:t>Mark R Payne (@</a:t>
            </a:r>
            <a:r>
              <a:rPr lang="en-GB" altLang="da-DK" sz="1100" dirty="0" err="1" smtClean="0"/>
              <a:t>MarkPayneAtWork</a:t>
            </a:r>
            <a:r>
              <a:rPr lang="en-GB" altLang="da-DK" sz="1100" dirty="0" smtClean="0"/>
              <a:t>)</a:t>
            </a:r>
            <a:endParaRPr lang="da-DK" altLang="da-DK" sz="1100" dirty="0" smtClean="0"/>
          </a:p>
        </p:txBody>
      </p:sp>
      <p:sp>
        <p:nvSpPr>
          <p:cNvPr id="1032" name="Rectangle 14"/>
          <p:cNvSpPr>
            <a:spLocks noChangeArrowheads="1"/>
          </p:cNvSpPr>
          <p:nvPr userDrawn="1"/>
        </p:nvSpPr>
        <p:spPr bwMode="auto">
          <a:xfrm>
            <a:off x="633413" y="6477000"/>
            <a:ext cx="509071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>
              <a:defRPr/>
            </a:pPr>
            <a:r>
              <a:rPr lang="en-US" sz="1100" b="1" dirty="0" smtClean="0"/>
              <a:t>Decadal forecasts of Atlantic </a:t>
            </a:r>
            <a:r>
              <a:rPr lang="en-US" sz="1100" b="1" dirty="0" err="1" smtClean="0"/>
              <a:t>bluefin</a:t>
            </a:r>
            <a:r>
              <a:rPr lang="en-US" sz="1100" b="1" dirty="0" smtClean="0"/>
              <a:t> tuna habitat</a:t>
            </a:r>
            <a:endParaRPr lang="da-DK" sz="11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14" r:id="rId2"/>
    <p:sldLayoutId id="2147484015" r:id="rId3"/>
    <p:sldLayoutId id="2147484016" r:id="rId4"/>
    <p:sldLayoutId id="2147484017" r:id="rId5"/>
    <p:sldLayoutId id="2147484018" r:id="rId6"/>
    <p:sldLayoutId id="2147484019" r:id="rId7"/>
    <p:sldLayoutId id="2147484036" r:id="rId8"/>
    <p:sldLayoutId id="2147484020" r:id="rId9"/>
    <p:sldLayoutId id="2147484021" r:id="rId10"/>
    <p:sldLayoutId id="2147484022" r:id="rId11"/>
    <p:sldLayoutId id="214748402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 smtClean="0"/>
              <a:t>Klik for at redigere teksttypografierne i masteren</a:t>
            </a:r>
          </a:p>
          <a:p>
            <a:pPr lvl="1"/>
            <a:r>
              <a:rPr lang="en-GB" altLang="da-DK" smtClean="0"/>
              <a:t>Andet niveau</a:t>
            </a:r>
          </a:p>
          <a:p>
            <a:pPr lvl="2"/>
            <a:r>
              <a:rPr lang="en-GB" altLang="da-DK" smtClean="0"/>
              <a:t>Tredje niveau</a:t>
            </a:r>
          </a:p>
          <a:p>
            <a:pPr lvl="3"/>
            <a:r>
              <a:rPr lang="en-GB" altLang="da-DK" smtClean="0"/>
              <a:t>Fjerde niveau</a:t>
            </a:r>
          </a:p>
          <a:p>
            <a:pPr lvl="4"/>
            <a:r>
              <a:rPr lang="en-GB" altLang="da-DK" smtClean="0"/>
              <a:t>Femte niveau</a:t>
            </a:r>
          </a:p>
        </p:txBody>
      </p:sp>
      <p:pic>
        <p:nvPicPr>
          <p:cNvPr id="1028" name="Picture 9" descr="DTU-DK-A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775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  <p:sldLayoutId id="2147484049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7724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a-DK" smtClean="0"/>
              <a:t>Click to edit Master text styles</a:t>
            </a:r>
          </a:p>
          <a:p>
            <a:pPr lvl="1"/>
            <a:r>
              <a:rPr lang="en-GB" altLang="da-DK" smtClean="0"/>
              <a:t>Second level</a:t>
            </a:r>
          </a:p>
          <a:p>
            <a:pPr lvl="2"/>
            <a:r>
              <a:rPr lang="en-GB" altLang="da-DK" smtClean="0"/>
              <a:t>Third level</a:t>
            </a:r>
          </a:p>
          <a:p>
            <a:pPr lvl="3"/>
            <a:r>
              <a:rPr lang="en-GB" altLang="da-DK" smtClean="0"/>
              <a:t>Fourth level</a:t>
            </a:r>
          </a:p>
          <a:p>
            <a:pPr lvl="4"/>
            <a:r>
              <a:rPr lang="en-GB" altLang="da-DK" smtClean="0"/>
              <a:t>Fifth level</a:t>
            </a:r>
          </a:p>
        </p:txBody>
      </p:sp>
      <p:pic>
        <p:nvPicPr>
          <p:cNvPr id="2052" name="Picture 7" descr="DTU-DK-A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32"/>
          <a:stretch>
            <a:fillRect/>
          </a:stretch>
        </p:blipFill>
        <p:spPr bwMode="auto">
          <a:xfrm>
            <a:off x="8270875" y="279400"/>
            <a:ext cx="479425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7618413" y="6477000"/>
            <a:ext cx="76358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en-GB" altLang="da-DK" sz="900" smtClean="0"/>
              <a:t>17/04/2008</a:t>
            </a:r>
            <a:endParaRPr lang="da-DK" altLang="da-DK" sz="900" smtClean="0"/>
          </a:p>
        </p:txBody>
      </p:sp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4800600" y="6477000"/>
            <a:ext cx="27416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 algn="r">
              <a:spcBef>
                <a:spcPct val="0"/>
              </a:spcBef>
              <a:defRPr/>
            </a:pPr>
            <a:r>
              <a:rPr lang="da-DK" altLang="da-DK" sz="900" smtClean="0"/>
              <a:t>Presentation name</a:t>
            </a:r>
          </a:p>
        </p:txBody>
      </p:sp>
      <p:sp>
        <p:nvSpPr>
          <p:cNvPr id="2055" name="Rectangle 11"/>
          <p:cNvSpPr>
            <a:spLocks noChangeArrowheads="1"/>
          </p:cNvSpPr>
          <p:nvPr/>
        </p:nvSpPr>
        <p:spPr bwMode="auto">
          <a:xfrm>
            <a:off x="609600" y="64770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>
              <a:spcBef>
                <a:spcPct val="0"/>
              </a:spcBef>
              <a:defRPr/>
            </a:pPr>
            <a:fld id="{9F97B877-3A58-4959-BFAB-5D9C7BD2864B}" type="slidenum">
              <a:rPr lang="da-DK" altLang="da-DK" sz="900" smtClean="0"/>
              <a:pPr>
                <a:spcBef>
                  <a:spcPct val="0"/>
                </a:spcBef>
                <a:defRPr/>
              </a:pPr>
              <a:t>‹#›</a:t>
            </a:fld>
            <a:endParaRPr lang="da-DK" altLang="da-DK" sz="900" smtClean="0"/>
          </a:p>
        </p:txBody>
      </p:sp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989013" y="6477000"/>
            <a:ext cx="3692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itchFamily="34" charset="0"/>
                <a:ea typeface="ＭＳ Ｐゴシック" pitchFamily="-80" charset="-128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en-GB" altLang="da-DK" sz="900" b="1" smtClean="0"/>
              <a:t>DTU Aqua, Technical University of Denmark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Verdana" pitchFamily="34" charset="0"/>
          <a:ea typeface="ＭＳ Ｐゴシック" pitchFamily="-80" charset="-128"/>
        </a:defRPr>
      </a:lvl9pPr>
    </p:titleStyle>
    <p:bodyStyle>
      <a:lvl1pPr marL="188913" indent="-188913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526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2pPr>
      <a:lvl3pPr marL="1279525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  <a:ea typeface="+mn-ea"/>
        </a:defRPr>
      </a:lvl3pPr>
      <a:lvl4pPr marL="1698625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117725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749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30321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893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946525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5" Type="http://schemas.openxmlformats.org/officeDocument/2006/relationships/image" Target="../media/image21.png"/><Relationship Id="rId4" Type="http://schemas.openxmlformats.org/officeDocument/2006/relationships/image" Target="../media/image2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4.png"/><Relationship Id="rId12" Type="http://schemas.microsoft.com/office/2007/relationships/hdphoto" Target="../media/hdphoto5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microsoft.com/office/2007/relationships/hdphoto" Target="../media/hdphoto2.wdp"/><Relationship Id="rId10" Type="http://schemas.microsoft.com/office/2007/relationships/hdphoto" Target="../media/hdphoto4.wdp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942728"/>
            <a:ext cx="8534400" cy="838200"/>
          </a:xfrm>
        </p:spPr>
        <p:txBody>
          <a:bodyPr/>
          <a:lstStyle/>
          <a:p>
            <a:r>
              <a:rPr lang="en-US" altLang="da-DK" sz="3600" dirty="0" smtClean="0"/>
              <a:t>Future distributions of </a:t>
            </a:r>
            <a:br>
              <a:rPr lang="en-US" altLang="da-DK" sz="3600" dirty="0" smtClean="0"/>
            </a:br>
            <a:r>
              <a:rPr lang="en-US" altLang="da-DK" sz="3600" dirty="0" smtClean="0"/>
              <a:t>Atlantic Bluefin Tuna:</a:t>
            </a:r>
            <a:br>
              <a:rPr lang="en-US" altLang="da-DK" sz="3600" dirty="0" smtClean="0"/>
            </a:br>
            <a:r>
              <a:rPr lang="en-US" altLang="da-DK" sz="3600" dirty="0" smtClean="0"/>
              <a:t>seasonal, decadal </a:t>
            </a:r>
            <a:br>
              <a:rPr lang="en-US" altLang="da-DK" sz="3600" dirty="0" smtClean="0"/>
            </a:br>
            <a:r>
              <a:rPr lang="en-US" altLang="da-DK" sz="3600" dirty="0" smtClean="0"/>
              <a:t>and centennial scales</a:t>
            </a:r>
            <a:endParaRPr lang="da-DK" altLang="da-DK" sz="3600" dirty="0" smtClean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09600" y="3573016"/>
            <a:ext cx="8138864" cy="81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da-DK" u="sng" kern="0" dirty="0" smtClean="0"/>
              <a:t>Mark R Payne</a:t>
            </a:r>
            <a:r>
              <a:rPr lang="en-US" altLang="da-DK" kern="0" dirty="0" smtClean="0"/>
              <a:t>, </a:t>
            </a:r>
            <a:r>
              <a:rPr lang="en-US" altLang="da-DK" dirty="0"/>
              <a:t>Daniela </a:t>
            </a:r>
            <a:r>
              <a:rPr lang="en-US" altLang="da-DK" dirty="0" err="1"/>
              <a:t>Matei</a:t>
            </a:r>
            <a:r>
              <a:rPr lang="en-US" altLang="da-DK" dirty="0"/>
              <a:t>, Brian R. </a:t>
            </a:r>
            <a:r>
              <a:rPr lang="en-US" altLang="da-DK" dirty="0" err="1" smtClean="0"/>
              <a:t>MacKenzie</a:t>
            </a:r>
            <a:endParaRPr lang="en-US" altLang="da-DK" kern="0" dirty="0" smtClean="0"/>
          </a:p>
          <a:p>
            <a:pPr eaLnBrk="1" hangingPunct="1"/>
            <a:r>
              <a:rPr lang="en-US" altLang="da-DK" kern="0" baseline="-25000" dirty="0" smtClean="0"/>
              <a:t>mpay@aqua.dtu.dk</a:t>
            </a:r>
            <a:br>
              <a:rPr lang="en-US" altLang="da-DK" kern="0" baseline="-25000" dirty="0" smtClean="0"/>
            </a:br>
            <a:r>
              <a:rPr lang="en-US" altLang="da-DK" kern="0" baseline="-25000" dirty="0" smtClean="0"/>
              <a:t>@</a:t>
            </a:r>
            <a:r>
              <a:rPr lang="en-US" altLang="da-DK" kern="0" baseline="-25000" dirty="0" err="1" smtClean="0"/>
              <a:t>MarkPayneAtWork</a:t>
            </a:r>
            <a:endParaRPr lang="en-US" altLang="da-DK" kern="0" baseline="-250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85564"/>
            <a:ext cx="269286" cy="271770"/>
          </a:xfrm>
          <a:prstGeom prst="rect">
            <a:avLst/>
          </a:prstGeom>
        </p:spPr>
      </p:pic>
      <p:pic>
        <p:nvPicPr>
          <p:cNvPr id="6" name="Picture 2" descr="https://encrypted-tbn0.gstatic.com/images?q=tbn:ANd9GcQI_tkV-t4iG7p1oG0Iaz1NATldStJHQHeCcwiF1B2VtiuxyEhx9z0so5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43" b="894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8761" y="4016278"/>
            <a:ext cx="269286" cy="269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74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298">
        <p:fade/>
      </p:transition>
    </mc:Choice>
    <mc:Fallback xmlns="">
      <p:transition spd="med" advTm="38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6"/>
          <a:stretch/>
        </p:blipFill>
        <p:spPr bwMode="auto">
          <a:xfrm>
            <a:off x="318623" y="754565"/>
            <a:ext cx="8820473" cy="6103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4" t="18481" r="19447" b="20363"/>
          <a:stretch/>
        </p:blipFill>
        <p:spPr bwMode="auto">
          <a:xfrm>
            <a:off x="1619672" y="1124744"/>
            <a:ext cx="1944216" cy="13763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531912"/>
          </a:xfrm>
        </p:spPr>
        <p:txBody>
          <a:bodyPr/>
          <a:lstStyle/>
          <a:p>
            <a:r>
              <a:rPr lang="da-DK" dirty="0" err="1" smtClean="0"/>
              <a:t>Thermally</a:t>
            </a:r>
            <a:r>
              <a:rPr lang="da-DK" dirty="0" smtClean="0"/>
              <a:t> </a:t>
            </a:r>
            <a:r>
              <a:rPr lang="da-DK" dirty="0" err="1" smtClean="0"/>
              <a:t>Suitable</a:t>
            </a:r>
            <a:r>
              <a:rPr lang="da-DK" dirty="0" smtClean="0"/>
              <a:t> Habitat</a:t>
            </a:r>
            <a:endParaRPr lang="da-DK" dirty="0"/>
          </a:p>
        </p:txBody>
      </p:sp>
      <p:sp>
        <p:nvSpPr>
          <p:cNvPr id="8" name="TextBox 7"/>
          <p:cNvSpPr txBox="1"/>
          <p:nvPr/>
        </p:nvSpPr>
        <p:spPr>
          <a:xfrm>
            <a:off x="1760115" y="5589240"/>
            <a:ext cx="5471370" cy="43088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200" dirty="0" smtClean="0"/>
              <a:t>Is the </a:t>
            </a:r>
            <a:r>
              <a:rPr lang="da-DK" sz="2200" dirty="0" err="1" smtClean="0"/>
              <a:t>amount</a:t>
            </a:r>
            <a:r>
              <a:rPr lang="da-DK" sz="2200" dirty="0" smtClean="0"/>
              <a:t> of habitat </a:t>
            </a:r>
            <a:r>
              <a:rPr lang="da-DK" sz="2200" dirty="0" err="1" smtClean="0"/>
              <a:t>predictable</a:t>
            </a:r>
            <a:r>
              <a:rPr lang="da-DK" sz="2200" dirty="0" smtClean="0"/>
              <a:t>?</a:t>
            </a:r>
            <a:endParaRPr lang="da-DK" sz="2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5898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995">
        <p:fade/>
      </p:transition>
    </mc:Choice>
    <mc:Fallback xmlns="">
      <p:transition spd="med" advTm="419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Forecast</a:t>
            </a:r>
            <a:r>
              <a:rPr lang="da-DK" dirty="0" smtClean="0"/>
              <a:t> / </a:t>
            </a:r>
            <a:r>
              <a:rPr lang="da-DK" dirty="0" err="1" smtClean="0"/>
              <a:t>Climate</a:t>
            </a:r>
            <a:r>
              <a:rPr lang="da-DK" dirty="0" smtClean="0"/>
              <a:t> Models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1847266"/>
              </p:ext>
            </p:extLst>
          </p:nvPr>
        </p:nvGraphicFramePr>
        <p:xfrm>
          <a:off x="609600" y="2060848"/>
          <a:ext cx="8138865" cy="28116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67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384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36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95144"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Type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Source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N. Models</a:t>
                      </a:r>
                      <a:endParaRPr lang="da-D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69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Observations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HadISST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1</a:t>
                      </a: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432"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Seasonal</a:t>
                      </a:r>
                      <a:r>
                        <a:rPr lang="da-DK" sz="1600" dirty="0" smtClean="0"/>
                        <a:t> </a:t>
                      </a:r>
                      <a:r>
                        <a:rPr lang="da-DK" sz="1600" dirty="0" err="1" smtClean="0"/>
                        <a:t>forecasts</a:t>
                      </a:r>
                      <a:r>
                        <a:rPr lang="da-DK" sz="1600" dirty="0" smtClean="0"/>
                        <a:t> </a:t>
                      </a:r>
                      <a:br>
                        <a:rPr lang="da-DK" sz="1600" dirty="0" smtClean="0"/>
                      </a:br>
                      <a:r>
                        <a:rPr lang="da-DK" sz="1600" dirty="0" smtClean="0"/>
                        <a:t>(0-12 </a:t>
                      </a:r>
                      <a:r>
                        <a:rPr lang="da-DK" sz="1600" dirty="0" err="1" smtClean="0"/>
                        <a:t>months</a:t>
                      </a:r>
                      <a:r>
                        <a:rPr lang="da-DK" sz="1600" dirty="0" smtClean="0"/>
                        <a:t>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sz="1600" dirty="0" smtClean="0"/>
                        <a:t>North American </a:t>
                      </a:r>
                      <a:r>
                        <a:rPr lang="da-DK" sz="1600" dirty="0" err="1" smtClean="0"/>
                        <a:t>Multi</a:t>
                      </a:r>
                      <a:r>
                        <a:rPr lang="da-DK" sz="1600" dirty="0" smtClean="0"/>
                        <a:t>-model Ensemble (NMME) 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7 + </a:t>
                      </a:r>
                      <a:br>
                        <a:rPr lang="da-DK" sz="1600" dirty="0" smtClean="0"/>
                      </a:br>
                      <a:r>
                        <a:rPr lang="da-DK" sz="1600" dirty="0" err="1" smtClean="0"/>
                        <a:t>Ensmean</a:t>
                      </a: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6984"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Decadal</a:t>
                      </a:r>
                      <a:r>
                        <a:rPr lang="da-DK" sz="1600" dirty="0" smtClean="0"/>
                        <a:t> </a:t>
                      </a:r>
                      <a:r>
                        <a:rPr lang="da-DK" sz="1600" dirty="0" err="1" smtClean="0"/>
                        <a:t>forecasts</a:t>
                      </a:r>
                      <a:r>
                        <a:rPr lang="da-DK" sz="1600" dirty="0" smtClean="0"/>
                        <a:t/>
                      </a:r>
                      <a:br>
                        <a:rPr lang="da-DK" sz="1600" dirty="0" smtClean="0"/>
                      </a:br>
                      <a:r>
                        <a:rPr lang="da-DK" sz="1600" dirty="0" smtClean="0"/>
                        <a:t>(1-10 </a:t>
                      </a:r>
                      <a:r>
                        <a:rPr lang="da-DK" sz="1600" dirty="0" err="1" smtClean="0"/>
                        <a:t>years</a:t>
                      </a:r>
                      <a:r>
                        <a:rPr lang="da-DK" sz="1600" dirty="0" smtClean="0"/>
                        <a:t>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NOAA </a:t>
                      </a:r>
                      <a:r>
                        <a:rPr lang="da-DK" sz="1600" dirty="0" err="1" smtClean="0"/>
                        <a:t>Geophysical</a:t>
                      </a:r>
                      <a:r>
                        <a:rPr lang="da-DK" sz="1600" dirty="0" smtClean="0"/>
                        <a:t> Fluid Dynamics Lab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err="1" smtClean="0"/>
                        <a:t>Institute</a:t>
                      </a:r>
                      <a:r>
                        <a:rPr lang="da-DK" sz="1600" dirty="0" smtClean="0"/>
                        <a:t> Pierre Simon </a:t>
                      </a:r>
                      <a:r>
                        <a:rPr lang="da-DK" sz="1600" dirty="0" err="1" smtClean="0"/>
                        <a:t>Laplace</a:t>
                      </a:r>
                      <a:endParaRPr lang="da-DK" sz="16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Max Planck</a:t>
                      </a:r>
                      <a:r>
                        <a:rPr lang="da-DK" sz="1600" baseline="0" dirty="0" smtClean="0"/>
                        <a:t> </a:t>
                      </a:r>
                      <a:r>
                        <a:rPr lang="da-DK" sz="1600" baseline="0" dirty="0" err="1" smtClean="0"/>
                        <a:t>Institute</a:t>
                      </a:r>
                      <a:r>
                        <a:rPr lang="da-DK" sz="1600" baseline="0" dirty="0" smtClean="0"/>
                        <a:t> for </a:t>
                      </a:r>
                      <a:r>
                        <a:rPr lang="da-DK" sz="1600" baseline="0" dirty="0" err="1" smtClean="0"/>
                        <a:t>Meterology</a:t>
                      </a:r>
                      <a:r>
                        <a:rPr lang="da-DK" sz="1600" baseline="0" dirty="0" smtClean="0"/>
                        <a:t> (2)</a:t>
                      </a:r>
                      <a:endParaRPr lang="da-DK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4 + </a:t>
                      </a:r>
                      <a:br>
                        <a:rPr lang="da-DK" sz="1600" dirty="0" smtClean="0"/>
                      </a:br>
                      <a:r>
                        <a:rPr lang="da-DK" sz="1600" dirty="0" err="1" smtClean="0"/>
                        <a:t>Ensmean</a:t>
                      </a: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7592">
                <a:tc>
                  <a:txBody>
                    <a:bodyPr/>
                    <a:lstStyle/>
                    <a:p>
                      <a:r>
                        <a:rPr lang="da-DK" sz="1600" dirty="0" err="1" smtClean="0"/>
                        <a:t>Climate</a:t>
                      </a:r>
                      <a:r>
                        <a:rPr lang="da-DK" sz="1600" dirty="0" smtClean="0"/>
                        <a:t> Models </a:t>
                      </a:r>
                      <a:br>
                        <a:rPr lang="da-DK" sz="1600" dirty="0" smtClean="0"/>
                      </a:br>
                      <a:r>
                        <a:rPr lang="da-DK" sz="1600" dirty="0" smtClean="0"/>
                        <a:t>(2005-2100)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dirty="0" smtClean="0"/>
                        <a:t>IPCC CMIP5 – RCP2.6, RCP8.5</a:t>
                      </a:r>
                      <a:endParaRPr lang="da-DK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sz="1600" dirty="0" smtClean="0"/>
                        <a:t>46</a:t>
                      </a:r>
                      <a:endParaRPr lang="da-DK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79843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8765">
        <p:fade/>
      </p:transition>
    </mc:Choice>
    <mc:Fallback xmlns="">
      <p:transition spd="med" advTm="1087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 smtClean="0"/>
              <a:t>Retrospective</a:t>
            </a:r>
            <a:r>
              <a:rPr lang="da-DK" dirty="0" smtClean="0"/>
              <a:t> </a:t>
            </a:r>
            <a:r>
              <a:rPr lang="da-DK" dirty="0" err="1" smtClean="0"/>
              <a:t>forecast</a:t>
            </a:r>
            <a:r>
              <a:rPr lang="da-DK" dirty="0" smtClean="0"/>
              <a:t> (hindcast) </a:t>
            </a:r>
            <a:r>
              <a:rPr lang="da-DK" dirty="0" err="1" smtClean="0"/>
              <a:t>skill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798165" y="4399670"/>
            <a:ext cx="7020000" cy="0"/>
          </a:xfrm>
          <a:prstGeom prst="straightConnector1">
            <a:avLst/>
          </a:prstGeom>
          <a:ln w="28575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206877" y="4407997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Time</a:t>
            </a:r>
            <a:endParaRPr lang="en-GB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801241" y="2463781"/>
            <a:ext cx="2846500" cy="1940454"/>
          </a:xfrm>
          <a:prstGeom prst="straightConnector1">
            <a:avLst/>
          </a:prstGeom>
          <a:ln w="28575"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542581" y="4297913"/>
            <a:ext cx="0" cy="216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3568" y="2560087"/>
            <a:ext cx="128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err="1" smtClean="0"/>
              <a:t>Lead</a:t>
            </a:r>
            <a:r>
              <a:rPr lang="da-DK" b="1" dirty="0" smtClean="0"/>
              <a:t>-Time</a:t>
            </a:r>
          </a:p>
          <a:p>
            <a:pPr algn="ctr"/>
            <a:r>
              <a:rPr lang="en-GB" dirty="0"/>
              <a:t>[years</a:t>
            </a:r>
            <a:r>
              <a:rPr lang="en-GB" dirty="0" smtClean="0"/>
              <a:t>]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752901" y="4297913"/>
            <a:ext cx="0" cy="216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3647741" y="4297913"/>
            <a:ext cx="0" cy="216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1858061" y="4297913"/>
            <a:ext cx="0" cy="216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05413" y="4297913"/>
            <a:ext cx="0" cy="216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395919" y="4696029"/>
            <a:ext cx="819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[years]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1806277" y="2463780"/>
            <a:ext cx="3096344" cy="1944221"/>
          </a:xfrm>
          <a:prstGeom prst="straightConnector1">
            <a:avLst/>
          </a:prstGeom>
          <a:ln w="12700">
            <a:prstDash val="dash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23564" y="2085816"/>
            <a:ext cx="11363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Forecast</a:t>
            </a:r>
            <a:endParaRPr lang="en-GB" dirty="0"/>
          </a:p>
        </p:txBody>
      </p:sp>
      <p:grpSp>
        <p:nvGrpSpPr>
          <p:cNvPr id="22" name="Group 21"/>
          <p:cNvGrpSpPr/>
          <p:nvPr/>
        </p:nvGrpSpPr>
        <p:grpSpPr>
          <a:xfrm>
            <a:off x="2647081" y="3698545"/>
            <a:ext cx="216000" cy="216000"/>
            <a:chOff x="2676500" y="4365128"/>
            <a:chExt cx="216000" cy="216000"/>
          </a:xfrm>
        </p:grpSpPr>
        <p:cxnSp>
          <p:nvCxnSpPr>
            <p:cNvPr id="23" name="Straight Connector 22"/>
            <p:cNvCxnSpPr/>
            <p:nvPr/>
          </p:nvCxnSpPr>
          <p:spPr>
            <a:xfrm flipV="1">
              <a:off x="2784500" y="4365128"/>
              <a:ext cx="0" cy="216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V="1">
              <a:off x="2784500" y="4367212"/>
              <a:ext cx="0" cy="216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5" name="Straight Connector 24"/>
          <p:cNvCxnSpPr/>
          <p:nvPr/>
        </p:nvCxnSpPr>
        <p:spPr>
          <a:xfrm rot="16200000" flipV="1">
            <a:off x="1588145" y="3690025"/>
            <a:ext cx="0" cy="216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3547169" y="3135157"/>
            <a:ext cx="216000" cy="216000"/>
            <a:chOff x="2676500" y="4365128"/>
            <a:chExt cx="216000" cy="216000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2784500" y="4365128"/>
              <a:ext cx="0" cy="216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V="1">
              <a:off x="2784500" y="4367212"/>
              <a:ext cx="0" cy="216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4440600" y="2584493"/>
            <a:ext cx="216000" cy="216000"/>
            <a:chOff x="2676500" y="4365128"/>
            <a:chExt cx="216000" cy="216000"/>
          </a:xfrm>
        </p:grpSpPr>
        <p:cxnSp>
          <p:nvCxnSpPr>
            <p:cNvPr id="30" name="Straight Connector 29"/>
            <p:cNvCxnSpPr/>
            <p:nvPr/>
          </p:nvCxnSpPr>
          <p:spPr>
            <a:xfrm flipV="1">
              <a:off x="2784500" y="4365128"/>
              <a:ext cx="0" cy="216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16200000" flipV="1">
              <a:off x="2784500" y="4367212"/>
              <a:ext cx="0" cy="216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32" name="Straight Arrow Connector 31"/>
          <p:cNvCxnSpPr/>
          <p:nvPr/>
        </p:nvCxnSpPr>
        <p:spPr>
          <a:xfrm flipV="1">
            <a:off x="2742381" y="3916641"/>
            <a:ext cx="0" cy="483030"/>
          </a:xfrm>
          <a:prstGeom prst="straightConnector1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647741" y="3353253"/>
            <a:ext cx="7428" cy="998900"/>
          </a:xfrm>
          <a:prstGeom prst="straightConnector1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H="1" flipV="1">
            <a:off x="3442822" y="2208154"/>
            <a:ext cx="7428" cy="2088000"/>
          </a:xfrm>
          <a:prstGeom prst="straightConnector1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1613545" y="3798025"/>
            <a:ext cx="2016000" cy="10616"/>
          </a:xfrm>
          <a:prstGeom prst="straightConnector1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50701" y="3606617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1828353" y="3060587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2</a:t>
            </a:r>
            <a:endParaRPr lang="en-GB" dirty="0"/>
          </a:p>
        </p:txBody>
      </p:sp>
      <p:cxnSp>
        <p:nvCxnSpPr>
          <p:cNvPr id="38" name="Straight Arrow Connector 37"/>
          <p:cNvCxnSpPr/>
          <p:nvPr/>
        </p:nvCxnSpPr>
        <p:spPr>
          <a:xfrm flipH="1" flipV="1">
            <a:off x="4535153" y="2786946"/>
            <a:ext cx="0" cy="1539831"/>
          </a:xfrm>
          <a:prstGeom prst="straightConnector1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H="1" flipV="1">
            <a:off x="3884782" y="2098505"/>
            <a:ext cx="0" cy="1188000"/>
          </a:xfrm>
          <a:prstGeom prst="straightConnector1">
            <a:avLst/>
          </a:prstGeom>
          <a:ln w="6350">
            <a:solidFill>
              <a:schemeClr val="tx2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rot="16200000" flipV="1">
            <a:off x="2359025" y="3147869"/>
            <a:ext cx="0" cy="216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V="1">
            <a:off x="3210445" y="2588698"/>
            <a:ext cx="0" cy="2160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2666367" y="2513921"/>
            <a:ext cx="467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 smtClean="0"/>
              <a:t>3</a:t>
            </a:r>
            <a:endParaRPr lang="en-GB" dirty="0"/>
          </a:p>
        </p:txBody>
      </p:sp>
      <p:cxnSp>
        <p:nvCxnSpPr>
          <p:cNvPr id="44" name="Straight Arrow Connector 43"/>
          <p:cNvCxnSpPr/>
          <p:nvPr/>
        </p:nvCxnSpPr>
        <p:spPr>
          <a:xfrm flipV="1">
            <a:off x="2721421" y="2455148"/>
            <a:ext cx="3096344" cy="1944221"/>
          </a:xfrm>
          <a:prstGeom prst="straightConnector1">
            <a:avLst/>
          </a:prstGeom>
          <a:ln w="12700">
            <a:prstDash val="dash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3664881" y="2412472"/>
            <a:ext cx="3096344" cy="1944221"/>
          </a:xfrm>
          <a:prstGeom prst="straightConnector1">
            <a:avLst/>
          </a:prstGeom>
          <a:ln w="12700">
            <a:prstDash val="dash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6" name="Group 45"/>
          <p:cNvGrpSpPr/>
          <p:nvPr/>
        </p:nvGrpSpPr>
        <p:grpSpPr>
          <a:xfrm>
            <a:off x="3547169" y="3698545"/>
            <a:ext cx="216000" cy="216000"/>
            <a:chOff x="2676500" y="4365128"/>
            <a:chExt cx="216000" cy="216000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2784500" y="4365128"/>
              <a:ext cx="0" cy="216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V="1">
              <a:off x="2784500" y="4367212"/>
              <a:ext cx="0" cy="216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>
            <a:off x="4447257" y="3135157"/>
            <a:ext cx="216000" cy="216000"/>
            <a:chOff x="2676500" y="4365128"/>
            <a:chExt cx="216000" cy="216000"/>
          </a:xfrm>
        </p:grpSpPr>
        <p:cxnSp>
          <p:nvCxnSpPr>
            <p:cNvPr id="50" name="Straight Connector 49"/>
            <p:cNvCxnSpPr/>
            <p:nvPr/>
          </p:nvCxnSpPr>
          <p:spPr>
            <a:xfrm flipV="1">
              <a:off x="2784500" y="4365128"/>
              <a:ext cx="0" cy="216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V="1">
              <a:off x="2784500" y="4367212"/>
              <a:ext cx="0" cy="216000"/>
            </a:xfrm>
            <a:prstGeom prst="line">
              <a:avLst/>
            </a:prstGeom>
            <a:ln w="28575"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4" name="Straight Connector 53"/>
          <p:cNvCxnSpPr/>
          <p:nvPr/>
        </p:nvCxnSpPr>
        <p:spPr>
          <a:xfrm flipV="1">
            <a:off x="4543726" y="4307414"/>
            <a:ext cx="0" cy="2160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1480145" y="4513835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1961</a:t>
            </a:r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2390361" y="4513835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1962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3303149" y="4513835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1963</a:t>
            </a:r>
            <a:endParaRPr lang="en-US" dirty="0"/>
          </a:p>
        </p:txBody>
      </p:sp>
      <p:sp>
        <p:nvSpPr>
          <p:cNvPr id="59" name="Rectangle 58"/>
          <p:cNvSpPr/>
          <p:nvPr/>
        </p:nvSpPr>
        <p:spPr>
          <a:xfrm>
            <a:off x="4166544" y="4513835"/>
            <a:ext cx="7040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1964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2166322" y="5335928"/>
            <a:ext cx="4752518" cy="76944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a-DK" sz="2200" dirty="0" err="1" smtClean="0"/>
              <a:t>Skill</a:t>
            </a:r>
            <a:r>
              <a:rPr lang="da-DK" sz="2200" dirty="0" smtClean="0"/>
              <a:t> is </a:t>
            </a:r>
            <a:r>
              <a:rPr lang="da-DK" sz="2200" dirty="0" err="1" smtClean="0"/>
              <a:t>measured</a:t>
            </a:r>
            <a:r>
              <a:rPr lang="da-DK" sz="2200" dirty="0" smtClean="0"/>
              <a:t> by </a:t>
            </a:r>
            <a:r>
              <a:rPr lang="da-DK" sz="2200" dirty="0" err="1" smtClean="0"/>
              <a:t>correlation</a:t>
            </a:r>
            <a:r>
              <a:rPr lang="da-DK" sz="2200" dirty="0" smtClean="0"/>
              <a:t> </a:t>
            </a:r>
            <a:br>
              <a:rPr lang="da-DK" sz="2200" dirty="0" smtClean="0"/>
            </a:br>
            <a:r>
              <a:rPr lang="da-DK" sz="2200" dirty="0" err="1" smtClean="0"/>
              <a:t>between</a:t>
            </a:r>
            <a:r>
              <a:rPr lang="da-DK" sz="2200" dirty="0" smtClean="0"/>
              <a:t> </a:t>
            </a:r>
            <a:r>
              <a:rPr lang="da-DK" sz="2200" dirty="0" err="1" smtClean="0"/>
              <a:t>forecast</a:t>
            </a:r>
            <a:r>
              <a:rPr lang="da-DK" sz="2200" dirty="0" smtClean="0"/>
              <a:t> and </a:t>
            </a:r>
            <a:r>
              <a:rPr lang="da-DK" sz="2200" dirty="0" err="1" smtClean="0"/>
              <a:t>observed</a:t>
            </a:r>
            <a:endParaRPr lang="da-DK" sz="2200" dirty="0"/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4535153" y="2433810"/>
            <a:ext cx="3096344" cy="1944221"/>
          </a:xfrm>
          <a:prstGeom prst="straightConnector1">
            <a:avLst/>
          </a:prstGeom>
          <a:ln w="12700">
            <a:prstDash val="dash"/>
            <a:headEnd type="none" w="med" len="med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0775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7376">
        <p:fade/>
      </p:transition>
    </mc:Choice>
    <mc:Fallback xmlns="">
      <p:transition spd="med" advTm="6737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21" grpId="0"/>
      <p:bldP spid="36" grpId="0"/>
      <p:bldP spid="37" grpId="0"/>
      <p:bldP spid="42" grpId="0"/>
      <p:bldP spid="56" grpId="0"/>
      <p:bldP spid="57" grpId="0"/>
      <p:bldP spid="58" grpId="0"/>
      <p:bldP spid="59" grpId="0"/>
      <p:bldP spid="6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638781" cy="5035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82880" cy="891952"/>
          </a:xfrm>
        </p:spPr>
        <p:txBody>
          <a:bodyPr/>
          <a:lstStyle/>
          <a:p>
            <a:r>
              <a:rPr lang="da-DK" sz="2400" dirty="0" err="1" smtClean="0"/>
              <a:t>Retrospective</a:t>
            </a:r>
            <a:r>
              <a:rPr lang="da-DK" sz="2400" dirty="0" smtClean="0"/>
              <a:t> </a:t>
            </a:r>
            <a:r>
              <a:rPr lang="da-DK" sz="2400" dirty="0" err="1" smtClean="0"/>
              <a:t>Forecast</a:t>
            </a:r>
            <a:r>
              <a:rPr lang="da-DK" sz="2400" dirty="0" smtClean="0"/>
              <a:t> (Hindcast) </a:t>
            </a:r>
            <a:r>
              <a:rPr lang="da-DK" sz="2400" dirty="0" err="1" smtClean="0"/>
              <a:t>Skill</a:t>
            </a:r>
            <a:r>
              <a:rPr lang="da-DK" sz="2400" dirty="0" smtClean="0"/>
              <a:t> - </a:t>
            </a:r>
            <a:br>
              <a:rPr lang="da-DK" sz="2400" dirty="0" smtClean="0"/>
            </a:br>
            <a:r>
              <a:rPr lang="da-DK" sz="2400" dirty="0" err="1" smtClean="0"/>
              <a:t>Area</a:t>
            </a:r>
            <a:r>
              <a:rPr lang="da-DK" sz="2400" dirty="0" smtClean="0"/>
              <a:t> of Potential </a:t>
            </a:r>
            <a:r>
              <a:rPr lang="da-DK" sz="2400" dirty="0" err="1" smtClean="0"/>
              <a:t>Bluefin</a:t>
            </a:r>
            <a:r>
              <a:rPr lang="da-DK" sz="2400" dirty="0" smtClean="0"/>
              <a:t> Tuna Habitat</a:t>
            </a:r>
            <a:endParaRPr lang="da-DK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638781" cy="5035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8638781" cy="5035732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 bwMode="auto">
          <a:xfrm rot="16200000">
            <a:off x="5096392" y="3103172"/>
            <a:ext cx="3488970" cy="1510924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03553" y="5309452"/>
            <a:ext cx="5590698" cy="430887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200" dirty="0" err="1" smtClean="0"/>
              <a:t>Significant</a:t>
            </a:r>
            <a:r>
              <a:rPr lang="da-DK" sz="2200" dirty="0" smtClean="0"/>
              <a:t> </a:t>
            </a:r>
            <a:r>
              <a:rPr lang="da-DK" sz="2200" dirty="0" err="1" smtClean="0"/>
              <a:t>skill</a:t>
            </a:r>
            <a:r>
              <a:rPr lang="da-DK" sz="2200" dirty="0" smtClean="0"/>
              <a:t> to more </a:t>
            </a:r>
            <a:r>
              <a:rPr lang="da-DK" sz="2200" dirty="0" err="1" smtClean="0"/>
              <a:t>than</a:t>
            </a:r>
            <a:r>
              <a:rPr lang="da-DK" sz="2200" dirty="0" smtClean="0"/>
              <a:t> 10 </a:t>
            </a:r>
            <a:r>
              <a:rPr lang="da-DK" sz="2200" dirty="0" err="1" smtClean="0"/>
              <a:t>years</a:t>
            </a:r>
            <a:endParaRPr lang="da-DK" sz="2200" dirty="0"/>
          </a:p>
        </p:txBody>
      </p:sp>
      <p:sp>
        <p:nvSpPr>
          <p:cNvPr id="10" name="Oval 9"/>
          <p:cNvSpPr/>
          <p:nvPr/>
        </p:nvSpPr>
        <p:spPr bwMode="auto">
          <a:xfrm rot="16200000">
            <a:off x="2994783" y="2058595"/>
            <a:ext cx="2074315" cy="1800201"/>
          </a:xfrm>
          <a:prstGeom prst="ellipse">
            <a:avLst/>
          </a:prstGeom>
          <a:noFill/>
          <a:ln w="635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705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37902">
        <p:fade/>
      </p:transition>
    </mc:Choice>
    <mc:Fallback xmlns="">
      <p:transition spd="med" advTm="1379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0" grpId="0" animBg="1"/>
      <p:bldP spid="10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75928"/>
          </a:xfrm>
        </p:spPr>
        <p:txBody>
          <a:bodyPr/>
          <a:lstStyle/>
          <a:p>
            <a:r>
              <a:rPr lang="da-DK" dirty="0" err="1" smtClean="0"/>
              <a:t>Forecast</a:t>
            </a:r>
            <a:r>
              <a:rPr lang="da-DK" dirty="0" smtClean="0"/>
              <a:t> habitat – August 2018</a:t>
            </a:r>
            <a:br>
              <a:rPr lang="da-DK" dirty="0" smtClean="0"/>
            </a:br>
            <a:r>
              <a:rPr lang="da-DK" dirty="0" smtClean="0"/>
              <a:t>(Ensemble </a:t>
            </a:r>
            <a:r>
              <a:rPr lang="da-DK" dirty="0" err="1" smtClean="0"/>
              <a:t>forecast</a:t>
            </a:r>
            <a:r>
              <a:rPr lang="da-DK" dirty="0" smtClean="0"/>
              <a:t> from NMME)</a:t>
            </a:r>
            <a:endParaRPr lang="da-DK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" y="1268760"/>
            <a:ext cx="8894123" cy="5184575"/>
          </a:xfrm>
        </p:spPr>
      </p:pic>
      <p:sp>
        <p:nvSpPr>
          <p:cNvPr id="5" name="TextBox 4"/>
          <p:cNvSpPr txBox="1"/>
          <p:nvPr/>
        </p:nvSpPr>
        <p:spPr>
          <a:xfrm>
            <a:off x="3491880" y="4221088"/>
            <a:ext cx="1467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b="1" dirty="0" err="1" smtClean="0">
                <a:solidFill>
                  <a:schemeClr val="bg1"/>
                </a:solidFill>
              </a:rPr>
              <a:t>Favourable</a:t>
            </a:r>
            <a:r>
              <a:rPr lang="da-DK" b="1" dirty="0" smtClean="0">
                <a:solidFill>
                  <a:schemeClr val="bg1"/>
                </a:solidFill>
              </a:rPr>
              <a:t/>
            </a:r>
            <a:br>
              <a:rPr lang="da-DK" b="1" dirty="0" smtClean="0">
                <a:solidFill>
                  <a:schemeClr val="bg1"/>
                </a:solidFill>
              </a:rPr>
            </a:br>
            <a:r>
              <a:rPr lang="da-DK" b="1" dirty="0" smtClean="0">
                <a:solidFill>
                  <a:schemeClr val="bg1"/>
                </a:solidFill>
              </a:rPr>
              <a:t>Habitat</a:t>
            </a:r>
            <a:endParaRPr lang="da-DK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688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4410">
        <p:fade/>
      </p:transition>
    </mc:Choice>
    <mc:Fallback xmlns="">
      <p:transition spd="med" advTm="544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6134"/>
            <a:ext cx="8638781" cy="50357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6134"/>
            <a:ext cx="8638781" cy="50357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6134"/>
            <a:ext cx="8638781" cy="50357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6134"/>
            <a:ext cx="8638781" cy="50357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24238"/>
          </a:xfrm>
        </p:spPr>
        <p:txBody>
          <a:bodyPr/>
          <a:lstStyle/>
          <a:p>
            <a:r>
              <a:rPr lang="da-DK" dirty="0" err="1" smtClean="0"/>
              <a:t>Bluefin</a:t>
            </a:r>
            <a:r>
              <a:rPr lang="da-DK" dirty="0" smtClean="0"/>
              <a:t> Tuna Habitat </a:t>
            </a:r>
            <a:r>
              <a:rPr lang="da-DK" dirty="0" err="1" smtClean="0"/>
              <a:t>Forecasts</a:t>
            </a:r>
            <a:endParaRPr lang="da-DK" dirty="0"/>
          </a:p>
        </p:txBody>
      </p:sp>
      <p:sp>
        <p:nvSpPr>
          <p:cNvPr id="13" name="Oval 12"/>
          <p:cNvSpPr/>
          <p:nvPr/>
        </p:nvSpPr>
        <p:spPr bwMode="auto">
          <a:xfrm>
            <a:off x="3231717" y="3502776"/>
            <a:ext cx="241798" cy="26664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131840" y="3140968"/>
            <a:ext cx="265393" cy="288032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7374" y="5969895"/>
            <a:ext cx="6347379" cy="76944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a-DK" sz="2200" dirty="0" err="1" smtClean="0"/>
              <a:t>Unlikely</a:t>
            </a:r>
            <a:r>
              <a:rPr lang="da-DK" sz="2200" dirty="0" smtClean="0"/>
              <a:t> to </a:t>
            </a:r>
            <a:r>
              <a:rPr lang="da-DK" sz="2200" dirty="0" err="1" smtClean="0"/>
              <a:t>see</a:t>
            </a:r>
            <a:r>
              <a:rPr lang="da-DK" sz="2200" dirty="0" smtClean="0"/>
              <a:t> Tuna in Greenland Waters </a:t>
            </a:r>
            <a:br>
              <a:rPr lang="da-DK" sz="2200" dirty="0" smtClean="0"/>
            </a:br>
            <a:r>
              <a:rPr lang="da-DK" sz="2200" dirty="0" err="1" smtClean="0"/>
              <a:t>during</a:t>
            </a:r>
            <a:r>
              <a:rPr lang="da-DK" sz="2200" dirty="0" smtClean="0"/>
              <a:t> the </a:t>
            </a:r>
            <a:r>
              <a:rPr lang="da-DK" sz="2200" dirty="0" err="1" smtClean="0"/>
              <a:t>next</a:t>
            </a:r>
            <a:r>
              <a:rPr lang="da-DK" sz="2200" dirty="0" smtClean="0"/>
              <a:t> </a:t>
            </a:r>
            <a:r>
              <a:rPr lang="da-DK" sz="2200" dirty="0" err="1" smtClean="0"/>
              <a:t>decade</a:t>
            </a:r>
            <a:endParaRPr lang="da-DK" sz="2200" dirty="0"/>
          </a:p>
        </p:txBody>
      </p:sp>
      <p:sp>
        <p:nvSpPr>
          <p:cNvPr id="16" name="TextBox 15"/>
          <p:cNvSpPr txBox="1"/>
          <p:nvPr/>
        </p:nvSpPr>
        <p:spPr>
          <a:xfrm>
            <a:off x="4538151" y="3339489"/>
            <a:ext cx="10038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Decadal</a:t>
            </a:r>
            <a:endParaRPr lang="da-DK" dirty="0"/>
          </a:p>
        </p:txBody>
      </p:sp>
      <p:sp>
        <p:nvSpPr>
          <p:cNvPr id="17" name="TextBox 16"/>
          <p:cNvSpPr txBox="1"/>
          <p:nvPr/>
        </p:nvSpPr>
        <p:spPr>
          <a:xfrm>
            <a:off x="3563888" y="4818638"/>
            <a:ext cx="8146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NMME</a:t>
            </a:r>
            <a:endParaRPr lang="da-DK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4067944" y="3678043"/>
            <a:ext cx="1944216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TextBox 20"/>
          <p:cNvSpPr txBox="1"/>
          <p:nvPr/>
        </p:nvSpPr>
        <p:spPr>
          <a:xfrm>
            <a:off x="7596336" y="1988840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RCP8.5</a:t>
            </a:r>
            <a:endParaRPr lang="da-DK" dirty="0"/>
          </a:p>
        </p:txBody>
      </p:sp>
      <p:sp>
        <p:nvSpPr>
          <p:cNvPr id="22" name="TextBox 21"/>
          <p:cNvSpPr txBox="1"/>
          <p:nvPr/>
        </p:nvSpPr>
        <p:spPr>
          <a:xfrm>
            <a:off x="7740352" y="4623498"/>
            <a:ext cx="92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RCP2.6</a:t>
            </a:r>
            <a:endParaRPr lang="da-DK" dirty="0"/>
          </a:p>
        </p:txBody>
      </p:sp>
      <p:sp>
        <p:nvSpPr>
          <p:cNvPr id="23" name="TextBox 22"/>
          <p:cNvSpPr txBox="1"/>
          <p:nvPr/>
        </p:nvSpPr>
        <p:spPr>
          <a:xfrm>
            <a:off x="2734402" y="2482417"/>
            <a:ext cx="7391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dirty="0" smtClean="0">
                <a:solidFill>
                  <a:srgbClr val="FF0000"/>
                </a:solidFill>
              </a:rPr>
              <a:t>Tuna</a:t>
            </a:r>
            <a:br>
              <a:rPr lang="da-DK" dirty="0" smtClean="0">
                <a:solidFill>
                  <a:srgbClr val="FF0000"/>
                </a:solidFill>
              </a:rPr>
            </a:br>
            <a:r>
              <a:rPr lang="da-DK" dirty="0" smtClean="0">
                <a:solidFill>
                  <a:srgbClr val="FF0000"/>
                </a:solidFill>
              </a:rPr>
              <a:t>Years</a:t>
            </a:r>
            <a:endParaRPr lang="da-DK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534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62503">
        <p:fade/>
      </p:transition>
    </mc:Choice>
    <mc:Fallback xmlns="">
      <p:transition spd="med" advTm="1625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  <p:bldP spid="17" grpId="0"/>
      <p:bldP spid="21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How robust is </a:t>
            </a:r>
            <a:r>
              <a:rPr lang="da-DK" dirty="0" err="1" smtClean="0"/>
              <a:t>this</a:t>
            </a:r>
            <a:r>
              <a:rPr lang="da-DK" dirty="0" smtClean="0"/>
              <a:t> </a:t>
            </a:r>
            <a:r>
              <a:rPr lang="da-DK" dirty="0" err="1" smtClean="0"/>
              <a:t>forecast</a:t>
            </a:r>
            <a:r>
              <a:rPr lang="da-DK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Habitat is not distribution</a:t>
            </a:r>
          </a:p>
          <a:p>
            <a:pPr lvl="1"/>
            <a:r>
              <a:rPr lang="da-DK" dirty="0" err="1" smtClean="0"/>
              <a:t>Presence</a:t>
            </a:r>
            <a:r>
              <a:rPr lang="da-DK" dirty="0" smtClean="0"/>
              <a:t> of </a:t>
            </a:r>
            <a:r>
              <a:rPr lang="da-DK" dirty="0" err="1" smtClean="0"/>
              <a:t>suitable</a:t>
            </a:r>
            <a:r>
              <a:rPr lang="da-DK" dirty="0" smtClean="0"/>
              <a:t> habitat </a:t>
            </a:r>
            <a:r>
              <a:rPr lang="da-DK" dirty="0" err="1" smtClean="0"/>
              <a:t>does</a:t>
            </a:r>
            <a:r>
              <a:rPr lang="da-DK" dirty="0" smtClean="0"/>
              <a:t> not </a:t>
            </a:r>
            <a:r>
              <a:rPr lang="da-DK" dirty="0" err="1" smtClean="0"/>
              <a:t>guarantee</a:t>
            </a:r>
            <a:r>
              <a:rPr lang="da-DK" dirty="0" smtClean="0"/>
              <a:t> </a:t>
            </a:r>
            <a:r>
              <a:rPr lang="da-DK" dirty="0" err="1" smtClean="0"/>
              <a:t>presence</a:t>
            </a:r>
            <a:r>
              <a:rPr lang="da-DK" dirty="0" smtClean="0"/>
              <a:t> of </a:t>
            </a:r>
            <a:r>
              <a:rPr lang="da-DK" dirty="0" err="1" smtClean="0"/>
              <a:t>fish</a:t>
            </a:r>
            <a:endParaRPr lang="da-DK" dirty="0" smtClean="0"/>
          </a:p>
          <a:p>
            <a:pPr lvl="1"/>
            <a:r>
              <a:rPr lang="da-DK" dirty="0" smtClean="0"/>
              <a:t>Absence of habitat </a:t>
            </a:r>
            <a:r>
              <a:rPr lang="da-DK" dirty="0" err="1" smtClean="0"/>
              <a:t>guarantees</a:t>
            </a:r>
            <a:r>
              <a:rPr lang="da-DK" dirty="0" smtClean="0"/>
              <a:t> absence of </a:t>
            </a:r>
            <a:r>
              <a:rPr lang="da-DK" dirty="0" err="1" smtClean="0"/>
              <a:t>fish</a:t>
            </a:r>
            <a:endParaRPr lang="da-DK" dirty="0" smtClean="0"/>
          </a:p>
          <a:p>
            <a:pPr lvl="1"/>
            <a:endParaRPr lang="da-DK" dirty="0" smtClean="0"/>
          </a:p>
          <a:p>
            <a:r>
              <a:rPr lang="da-DK" dirty="0" err="1" smtClean="0"/>
              <a:t>Forecast</a:t>
            </a:r>
            <a:r>
              <a:rPr lang="da-DK" dirty="0" smtClean="0"/>
              <a:t> </a:t>
            </a:r>
            <a:r>
              <a:rPr lang="da-DK" dirty="0" err="1" smtClean="0"/>
              <a:t>skill</a:t>
            </a:r>
            <a:r>
              <a:rPr lang="da-DK" dirty="0" smtClean="0"/>
              <a:t> is </a:t>
            </a:r>
            <a:r>
              <a:rPr lang="da-DK" dirty="0" err="1" smtClean="0"/>
              <a:t>therefore</a:t>
            </a:r>
            <a:r>
              <a:rPr lang="da-DK" dirty="0" smtClean="0"/>
              <a:t> </a:t>
            </a:r>
            <a:r>
              <a:rPr lang="da-DK" dirty="0" err="1" smtClean="0"/>
              <a:t>asymmetric</a:t>
            </a:r>
            <a:endParaRPr lang="da-DK" dirty="0" smtClean="0"/>
          </a:p>
          <a:p>
            <a:endParaRPr lang="da-DK" dirty="0"/>
          </a:p>
          <a:p>
            <a:r>
              <a:rPr lang="da-DK" dirty="0" err="1" smtClean="0"/>
              <a:t>Forecast</a:t>
            </a:r>
            <a:r>
              <a:rPr lang="da-DK" dirty="0" smtClean="0"/>
              <a:t> </a:t>
            </a:r>
            <a:r>
              <a:rPr lang="da-DK" dirty="0" err="1" smtClean="0"/>
              <a:t>appears</a:t>
            </a:r>
            <a:r>
              <a:rPr lang="da-DK" dirty="0" smtClean="0"/>
              <a:t> robust</a:t>
            </a:r>
          </a:p>
          <a:p>
            <a:pPr lvl="1"/>
            <a:r>
              <a:rPr lang="da-DK" dirty="0" err="1" smtClean="0"/>
              <a:t>We</a:t>
            </a:r>
            <a:r>
              <a:rPr lang="da-DK" dirty="0" smtClean="0"/>
              <a:t> </a:t>
            </a:r>
            <a:r>
              <a:rPr lang="da-DK" dirty="0" err="1" smtClean="0"/>
              <a:t>forecast</a:t>
            </a:r>
            <a:r>
              <a:rPr lang="da-DK" dirty="0" smtClean="0"/>
              <a:t> </a:t>
            </a:r>
            <a:r>
              <a:rPr lang="da-DK" dirty="0"/>
              <a:t>absence</a:t>
            </a:r>
          </a:p>
          <a:p>
            <a:pPr lvl="1"/>
            <a:r>
              <a:rPr lang="da-DK" dirty="0" smtClean="0"/>
              <a:t>Agreement </a:t>
            </a:r>
            <a:r>
              <a:rPr lang="da-DK" dirty="0" err="1" smtClean="0"/>
              <a:t>between</a:t>
            </a:r>
            <a:r>
              <a:rPr lang="da-DK" dirty="0" smtClean="0"/>
              <a:t> models</a:t>
            </a:r>
          </a:p>
          <a:p>
            <a:pPr marL="379412" lvl="1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917" y="4203359"/>
            <a:ext cx="2842539" cy="209716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6978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7856">
        <p:fade/>
      </p:transition>
    </mc:Choice>
    <mc:Fallback xmlns="">
      <p:transition spd="med" advTm="5785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r="52436"/>
          <a:stretch/>
        </p:blipFill>
        <p:spPr bwMode="auto">
          <a:xfrm>
            <a:off x="1115616" y="4334238"/>
            <a:ext cx="2736304" cy="2119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339"/>
          <a:stretch/>
        </p:blipFill>
        <p:spPr bwMode="auto">
          <a:xfrm>
            <a:off x="4070520" y="2996952"/>
            <a:ext cx="5063987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How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this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used</a:t>
            </a:r>
            <a:r>
              <a:rPr lang="da-DK" dirty="0" smtClean="0"/>
              <a:t>?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 smtClean="0"/>
              <a:t>Planning of </a:t>
            </a:r>
            <a:r>
              <a:rPr lang="da-DK" dirty="0" err="1" smtClean="0"/>
              <a:t>fishing</a:t>
            </a:r>
            <a:r>
              <a:rPr lang="da-DK" dirty="0" smtClean="0"/>
              <a:t> </a:t>
            </a:r>
            <a:r>
              <a:rPr lang="da-DK" dirty="0" err="1" smtClean="0"/>
              <a:t>activities</a:t>
            </a:r>
            <a:r>
              <a:rPr lang="da-DK" dirty="0" smtClean="0"/>
              <a:t> </a:t>
            </a:r>
          </a:p>
          <a:p>
            <a:r>
              <a:rPr lang="da-DK" dirty="0" smtClean="0"/>
              <a:t>As a basis for </a:t>
            </a:r>
            <a:r>
              <a:rPr lang="da-DK" dirty="0" err="1" smtClean="0"/>
              <a:t>choosing</a:t>
            </a:r>
            <a:r>
              <a:rPr lang="da-DK" dirty="0" smtClean="0"/>
              <a:t> </a:t>
            </a:r>
            <a:r>
              <a:rPr lang="da-DK" dirty="0" err="1" smtClean="0"/>
              <a:t>whether</a:t>
            </a:r>
            <a:r>
              <a:rPr lang="da-DK" dirty="0" smtClean="0"/>
              <a:t> to </a:t>
            </a:r>
            <a:r>
              <a:rPr lang="da-DK" dirty="0" err="1" smtClean="0"/>
              <a:t>seek</a:t>
            </a:r>
            <a:r>
              <a:rPr lang="da-DK" dirty="0" smtClean="0"/>
              <a:t> </a:t>
            </a:r>
            <a:r>
              <a:rPr lang="da-DK" dirty="0" err="1" smtClean="0"/>
              <a:t>quota</a:t>
            </a:r>
            <a:endParaRPr lang="da-DK" dirty="0" smtClean="0"/>
          </a:p>
          <a:p>
            <a:r>
              <a:rPr lang="da-DK" dirty="0" smtClean="0"/>
              <a:t>In 2018 – 2025 </a:t>
            </a:r>
          </a:p>
          <a:p>
            <a:pPr lvl="1"/>
            <a:r>
              <a:rPr lang="da-DK" dirty="0" smtClean="0"/>
              <a:t>May </a:t>
            </a:r>
            <a:r>
              <a:rPr lang="da-DK" dirty="0" err="1" smtClean="0"/>
              <a:t>see</a:t>
            </a:r>
            <a:r>
              <a:rPr lang="da-DK" dirty="0" smtClean="0"/>
              <a:t> Tuna in </a:t>
            </a:r>
            <a:br>
              <a:rPr lang="da-DK" dirty="0" smtClean="0"/>
            </a:br>
            <a:r>
              <a:rPr lang="da-DK" dirty="0" err="1" smtClean="0"/>
              <a:t>Icelandic</a:t>
            </a:r>
            <a:r>
              <a:rPr lang="da-DK" dirty="0" smtClean="0"/>
              <a:t> </a:t>
            </a:r>
            <a:r>
              <a:rPr lang="da-DK" dirty="0" err="1" smtClean="0"/>
              <a:t>waters</a:t>
            </a:r>
            <a:endParaRPr lang="da-DK" dirty="0" smtClean="0"/>
          </a:p>
          <a:p>
            <a:pPr lvl="1"/>
            <a:r>
              <a:rPr lang="da-DK" dirty="0" smtClean="0"/>
              <a:t>But not in </a:t>
            </a:r>
            <a:br>
              <a:rPr lang="da-DK" dirty="0" smtClean="0"/>
            </a:br>
            <a:r>
              <a:rPr lang="da-DK" dirty="0" smtClean="0"/>
              <a:t>Greenland </a:t>
            </a:r>
            <a:r>
              <a:rPr lang="da-DK" dirty="0" err="1" smtClean="0"/>
              <a:t>waters</a:t>
            </a:r>
            <a:endParaRPr lang="da-DK" dirty="0" smtClean="0"/>
          </a:p>
          <a:p>
            <a:pPr lvl="1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64871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2360">
        <p:fade/>
      </p:transition>
    </mc:Choice>
    <mc:Fallback xmlns="">
      <p:transition spd="med" advTm="6236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365104"/>
            <a:ext cx="7778750" cy="1008112"/>
          </a:xfrm>
        </p:spPr>
        <p:txBody>
          <a:bodyPr/>
          <a:lstStyle/>
          <a:p>
            <a:pPr eaLnBrk="1" hangingPunct="1"/>
            <a:r>
              <a:rPr lang="en-US" altLang="da-DK" sz="2000" u="sng" dirty="0"/>
              <a:t>Mark R Payne, </a:t>
            </a:r>
            <a:r>
              <a:rPr lang="en-US" altLang="da-DK" sz="2000" dirty="0"/>
              <a:t>Daniela </a:t>
            </a:r>
            <a:r>
              <a:rPr lang="en-US" altLang="da-DK" sz="2000" dirty="0" err="1"/>
              <a:t>Matei</a:t>
            </a:r>
            <a:r>
              <a:rPr lang="en-US" altLang="da-DK" sz="2000" dirty="0"/>
              <a:t>, </a:t>
            </a:r>
            <a:r>
              <a:rPr lang="en-US" altLang="da-DK" sz="2000" dirty="0" smtClean="0"/>
              <a:t/>
            </a:r>
            <a:br>
              <a:rPr lang="en-US" altLang="da-DK" sz="2000" dirty="0" smtClean="0"/>
            </a:br>
            <a:r>
              <a:rPr lang="en-US" altLang="da-DK" sz="2000" dirty="0" smtClean="0"/>
              <a:t>Brian </a:t>
            </a:r>
            <a:r>
              <a:rPr lang="en-US" altLang="da-DK" sz="2000" dirty="0"/>
              <a:t>R. </a:t>
            </a:r>
            <a:r>
              <a:rPr lang="en-US" altLang="da-DK" sz="2000" dirty="0" err="1"/>
              <a:t>MacKenzie</a:t>
            </a:r>
            <a:endParaRPr lang="en-US" altLang="da-DK" sz="2000" dirty="0"/>
          </a:p>
          <a:p>
            <a:pPr eaLnBrk="1" hangingPunct="1"/>
            <a:endParaRPr lang="en-US" altLang="da-DK" sz="1000" dirty="0" smtClean="0"/>
          </a:p>
          <a:p>
            <a:pPr eaLnBrk="1" hangingPunct="1"/>
            <a:r>
              <a:rPr lang="da-DK" altLang="da-DK" sz="1600" dirty="0" smtClean="0"/>
              <a:t>mpay@aqua.dtu.dk</a:t>
            </a:r>
            <a:br>
              <a:rPr lang="da-DK" altLang="da-DK" sz="1600" dirty="0" smtClean="0"/>
            </a:br>
            <a:r>
              <a:rPr lang="da-DK" altLang="da-DK" sz="1600" dirty="0" smtClean="0"/>
              <a:t>@</a:t>
            </a:r>
            <a:r>
              <a:rPr lang="da-DK" altLang="da-DK" sz="1600" dirty="0" err="1" smtClean="0"/>
              <a:t>MarkPayneAtWork</a:t>
            </a:r>
            <a:endParaRPr lang="da-DK" altLang="da-DK" sz="1600" dirty="0" smtClean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" y="1628800"/>
            <a:ext cx="7772400" cy="1634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da-DK" sz="2600" kern="0" dirty="0" err="1" smtClean="0"/>
              <a:t>Decadal</a:t>
            </a:r>
            <a:r>
              <a:rPr lang="da-DK" sz="2600" kern="0" dirty="0" smtClean="0"/>
              <a:t> </a:t>
            </a:r>
            <a:r>
              <a:rPr lang="da-DK" sz="2600" kern="0" dirty="0" err="1"/>
              <a:t>prediction</a:t>
            </a:r>
            <a:r>
              <a:rPr lang="da-DK" sz="2600" kern="0" dirty="0"/>
              <a:t> of </a:t>
            </a:r>
            <a:br>
              <a:rPr lang="da-DK" sz="2600" kern="0" dirty="0"/>
            </a:br>
            <a:r>
              <a:rPr lang="da-DK" sz="2600" kern="0" dirty="0"/>
              <a:t>marine </a:t>
            </a:r>
            <a:r>
              <a:rPr lang="da-DK" sz="2600" kern="0" dirty="0" err="1"/>
              <a:t>ecosystems</a:t>
            </a:r>
            <a:r>
              <a:rPr lang="da-DK" sz="2600" kern="0" dirty="0"/>
              <a:t> is </a:t>
            </a:r>
            <a:r>
              <a:rPr lang="da-DK" sz="2600" kern="0" dirty="0" err="1"/>
              <a:t>possible</a:t>
            </a:r>
            <a:endParaRPr lang="da-DK" sz="2600" kern="0" dirty="0"/>
          </a:p>
          <a:p>
            <a:pPr algn="ctr"/>
            <a:endParaRPr lang="da-DK" sz="2600" kern="0" dirty="0" smtClean="0"/>
          </a:p>
          <a:p>
            <a:pPr algn="ctr"/>
            <a:r>
              <a:rPr lang="da-DK" sz="2600" kern="0" dirty="0" smtClean="0"/>
              <a:t>Low </a:t>
            </a:r>
            <a:r>
              <a:rPr lang="da-DK" sz="2600" kern="0" dirty="0" err="1"/>
              <a:t>probability</a:t>
            </a:r>
            <a:r>
              <a:rPr lang="da-DK" sz="2600" kern="0" dirty="0"/>
              <a:t> of Tuna in </a:t>
            </a:r>
            <a:r>
              <a:rPr lang="da-DK" sz="2600" kern="0" dirty="0" smtClean="0"/>
              <a:t/>
            </a:r>
            <a:br>
              <a:rPr lang="da-DK" sz="2600" kern="0" dirty="0" smtClean="0"/>
            </a:br>
            <a:r>
              <a:rPr lang="da-DK" sz="2600" kern="0" dirty="0" smtClean="0"/>
              <a:t>Greenland </a:t>
            </a:r>
            <a:r>
              <a:rPr lang="da-DK" sz="2600" kern="0" dirty="0" err="1" smtClean="0"/>
              <a:t>waters</a:t>
            </a:r>
            <a:r>
              <a:rPr lang="da-DK" sz="2600" kern="0" dirty="0" smtClean="0"/>
              <a:t> in </a:t>
            </a:r>
            <a:r>
              <a:rPr lang="da-DK" sz="2600" kern="0" dirty="0" err="1"/>
              <a:t>next</a:t>
            </a:r>
            <a:r>
              <a:rPr lang="da-DK" sz="2600" kern="0" dirty="0"/>
              <a:t> </a:t>
            </a:r>
            <a:r>
              <a:rPr lang="da-DK" sz="2600" kern="0" dirty="0" err="1" smtClean="0"/>
              <a:t>decade</a:t>
            </a:r>
            <a:endParaRPr lang="da-DK" sz="2600" kern="0" dirty="0"/>
          </a:p>
        </p:txBody>
      </p:sp>
      <p:sp>
        <p:nvSpPr>
          <p:cNvPr id="2" name="Rectangle 1"/>
          <p:cNvSpPr/>
          <p:nvPr/>
        </p:nvSpPr>
        <p:spPr>
          <a:xfrm>
            <a:off x="537592" y="274745"/>
            <a:ext cx="7562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da-DK" sz="2800" b="1" dirty="0"/>
              <a:t>Decadal forecasts of </a:t>
            </a:r>
            <a:r>
              <a:rPr lang="en-US" altLang="da-DK" sz="2800" b="1" dirty="0" smtClean="0"/>
              <a:t/>
            </a:r>
            <a:br>
              <a:rPr lang="en-US" altLang="da-DK" sz="2800" b="1" dirty="0" smtClean="0"/>
            </a:br>
            <a:r>
              <a:rPr lang="en-US" altLang="da-DK" sz="2800" b="1" dirty="0" smtClean="0"/>
              <a:t>Atlantic </a:t>
            </a:r>
            <a:r>
              <a:rPr lang="en-US" altLang="da-DK" sz="2800" b="1" dirty="0" err="1"/>
              <a:t>bluefin</a:t>
            </a:r>
            <a:r>
              <a:rPr lang="en-US" altLang="da-DK" sz="2800" b="1" dirty="0"/>
              <a:t> tuna </a:t>
            </a:r>
            <a:r>
              <a:rPr lang="en-US" altLang="da-DK" sz="2800" b="1" dirty="0" smtClean="0"/>
              <a:t>habitat</a:t>
            </a:r>
            <a:endParaRPr lang="en-US" altLang="da-DK" sz="28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998" y="5508223"/>
            <a:ext cx="196385" cy="198197"/>
          </a:xfrm>
          <a:prstGeom prst="rect">
            <a:avLst/>
          </a:prstGeom>
        </p:spPr>
      </p:pic>
      <p:pic>
        <p:nvPicPr>
          <p:cNvPr id="9" name="Picture 2" descr="https://encrypted-tbn0.gstatic.com/images?q=tbn:ANd9GcQI_tkV-t4iG7p1oG0Iaz1NATldStJHQHeCcwiF1B2VtiuxyEhx9z0so5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943" b="8943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395" y="5301867"/>
            <a:ext cx="196385" cy="19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/>
        </p:nvCxnSpPr>
        <p:spPr bwMode="auto">
          <a:xfrm>
            <a:off x="2339752" y="4077072"/>
            <a:ext cx="453650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8260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9339">
        <p:fade/>
      </p:transition>
    </mc:Choice>
    <mc:Fallback xmlns="">
      <p:transition spd="med" advTm="1933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descr=" 614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da-DK" smtClean="0"/>
              <a:t>Acknowledgements</a:t>
            </a:r>
          </a:p>
        </p:txBody>
      </p:sp>
      <p:sp>
        <p:nvSpPr>
          <p:cNvPr id="17411" name="Rectangle 3" descr=" 6147"/>
          <p:cNvSpPr>
            <a:spLocks noGrp="1" noChangeArrowheads="1"/>
          </p:cNvSpPr>
          <p:nvPr>
            <p:ph idx="1"/>
          </p:nvPr>
        </p:nvSpPr>
        <p:spPr>
          <a:xfrm>
            <a:off x="685800" y="4437063"/>
            <a:ext cx="7772400" cy="1439862"/>
          </a:xfrm>
        </p:spPr>
        <p:txBody>
          <a:bodyPr/>
          <a:lstStyle/>
          <a:p>
            <a:pPr marL="0" indent="0" algn="just" eaLnBrk="1" hangingPunct="1">
              <a:buFontTx/>
              <a:buNone/>
            </a:pPr>
            <a:r>
              <a:rPr lang="en-US" altLang="da-DK" sz="2000" dirty="0" smtClean="0"/>
              <a:t>The research leading to these results has received funding from the European Union 7th Framework </a:t>
            </a:r>
            <a:br>
              <a:rPr lang="en-US" altLang="da-DK" sz="2000" dirty="0" smtClean="0"/>
            </a:br>
            <a:r>
              <a:rPr lang="en-US" altLang="da-DK" sz="2000" dirty="0" err="1" smtClean="0"/>
              <a:t>Programme</a:t>
            </a:r>
            <a:r>
              <a:rPr lang="en-US" altLang="da-DK" sz="2000" dirty="0" smtClean="0"/>
              <a:t> (FP7 2007-2013) under grant agreement number 308299 (NACLIM project</a:t>
            </a:r>
            <a:r>
              <a:rPr lang="en-US" altLang="da-DK" sz="2000" dirty="0"/>
              <a:t>) and Horizon 2020 research and innovation </a:t>
            </a:r>
            <a:r>
              <a:rPr lang="en-US" altLang="da-DK" sz="2000" dirty="0" err="1"/>
              <a:t>programme</a:t>
            </a:r>
            <a:r>
              <a:rPr lang="en-US" altLang="da-DK" sz="2000" dirty="0"/>
              <a:t> under grant agreement No 727852 </a:t>
            </a:r>
            <a:endParaRPr lang="en-US" altLang="da-DK" sz="2000" dirty="0" smtClean="0"/>
          </a:p>
        </p:txBody>
      </p:sp>
      <p:pic>
        <p:nvPicPr>
          <p:cNvPr id="17412" name="Picture 4" descr=" 61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32" t="18222" b="34361"/>
          <a:stretch/>
        </p:blipFill>
        <p:spPr bwMode="auto">
          <a:xfrm>
            <a:off x="5755281" y="1670984"/>
            <a:ext cx="1429246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272119"/>
            <a:ext cx="4869160" cy="730374"/>
          </a:xfrm>
          <a:prstGeom prst="rect">
            <a:avLst/>
          </a:prstGeom>
        </p:spPr>
      </p:pic>
      <p:pic>
        <p:nvPicPr>
          <p:cNvPr id="6" name="Picture 4" descr=" 61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22" r="34767" b="34361"/>
          <a:stretch/>
        </p:blipFill>
        <p:spPr bwMode="auto">
          <a:xfrm>
            <a:off x="2043108" y="1709565"/>
            <a:ext cx="2528892" cy="137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blue-action.eu/fileadmin/_processed_/csm_flag_yellow_low_58b6988d8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96155"/>
            <a:ext cx="1059505" cy="70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64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0496" y="3667632"/>
            <a:ext cx="1163632" cy="81546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7784" y="3718357"/>
            <a:ext cx="883606" cy="106985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5"/>
          <a:srcRect t="8967" b="22284"/>
          <a:stretch/>
        </p:blipFill>
        <p:spPr>
          <a:xfrm flipH="1">
            <a:off x="3704924" y="3815455"/>
            <a:ext cx="789138" cy="54253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4365104"/>
            <a:ext cx="1305033" cy="130503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2343" y="4877652"/>
            <a:ext cx="645122" cy="7924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674618" y="3408025"/>
            <a:ext cx="6303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7200" dirty="0" smtClean="0">
                <a:latin typeface="Cooper Black" panose="0208090404030B020404" pitchFamily="18" charset="0"/>
              </a:rPr>
              <a:t>?</a:t>
            </a:r>
            <a:endParaRPr lang="da-DK" sz="7200" dirty="0">
              <a:latin typeface="Cooper Black" panose="0208090404030B020404" pitchFamily="18" charset="0"/>
            </a:endParaRPr>
          </a:p>
        </p:txBody>
      </p:sp>
      <p:sp>
        <p:nvSpPr>
          <p:cNvPr id="26" name="Oval Callout 25"/>
          <p:cNvSpPr/>
          <p:nvPr/>
        </p:nvSpPr>
        <p:spPr bwMode="auto">
          <a:xfrm flipH="1">
            <a:off x="2339752" y="3356992"/>
            <a:ext cx="4176464" cy="1368152"/>
          </a:xfrm>
          <a:prstGeom prst="wedgeEllipseCallout">
            <a:avLst>
              <a:gd name="adj1" fmla="val -17324"/>
              <a:gd name="adj2" fmla="val 78647"/>
            </a:avLst>
          </a:prstGeom>
          <a:noFill/>
          <a:ln w="476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3848" y="3645024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299698" y="6127015"/>
            <a:ext cx="8811952" cy="38289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2531439" y="6226940"/>
            <a:ext cx="930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Months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804597" y="6226940"/>
            <a:ext cx="10406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Seasons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188362" y="6226940"/>
            <a:ext cx="8112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Years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596336" y="6226940"/>
            <a:ext cx="11624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Centuries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99698" y="6226940"/>
            <a:ext cx="6944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Days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5172" y="4437112"/>
            <a:ext cx="1392552" cy="139255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346467" y="1374138"/>
            <a:ext cx="3765183" cy="1959161"/>
            <a:chOff x="5346467" y="1374138"/>
            <a:chExt cx="3765183" cy="195916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08978" y="1629444"/>
              <a:ext cx="2640160" cy="1368258"/>
            </a:xfrm>
            <a:prstGeom prst="rect">
              <a:avLst/>
            </a:prstGeom>
          </p:spPr>
        </p:pic>
        <p:sp>
          <p:nvSpPr>
            <p:cNvPr id="30" name="Oval Callout 29"/>
            <p:cNvSpPr/>
            <p:nvPr/>
          </p:nvSpPr>
          <p:spPr bwMode="auto">
            <a:xfrm>
              <a:off x="5346467" y="1374138"/>
              <a:ext cx="3765183" cy="1959161"/>
            </a:xfrm>
            <a:prstGeom prst="wedgeEllipseCallout">
              <a:avLst>
                <a:gd name="adj1" fmla="val 20926"/>
                <a:gd name="adj2" fmla="val 110701"/>
              </a:avLst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1337214" y="6226940"/>
            <a:ext cx="851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Weeks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228184" y="6226940"/>
            <a:ext cx="10534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dirty="0" err="1"/>
              <a:t>Decades</a:t>
            </a:r>
            <a:endParaRPr lang="en-US" dirty="0"/>
          </a:p>
        </p:txBody>
      </p:sp>
      <p:sp>
        <p:nvSpPr>
          <p:cNvPr id="37" name="Content Placeholder 2"/>
          <p:cNvSpPr txBox="1">
            <a:spLocks/>
          </p:cNvSpPr>
          <p:nvPr/>
        </p:nvSpPr>
        <p:spPr bwMode="auto">
          <a:xfrm>
            <a:off x="472008" y="231775"/>
            <a:ext cx="7772400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8913" indent="-18891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1952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2795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986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4pPr>
            <a:lvl5pPr marL="211772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+mn-ea"/>
              </a:defRPr>
            </a:lvl5pPr>
            <a:lvl6pPr marL="25749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30321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893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946525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da-DK" sz="2800" kern="0" smtClean="0"/>
              <a:t>”Climate data is not climate information”</a:t>
            </a:r>
          </a:p>
          <a:p>
            <a:pPr marL="0" indent="0" algn="r">
              <a:buFontTx/>
              <a:buNone/>
            </a:pPr>
            <a:r>
              <a:rPr lang="da-DK" sz="2000" i="1" kern="0" smtClean="0"/>
              <a:t>- Francisco Doblas-Reyes</a:t>
            </a:r>
            <a:endParaRPr lang="da-DK" sz="2000" i="1" kern="0" dirty="0"/>
          </a:p>
        </p:txBody>
      </p:sp>
      <p:sp>
        <p:nvSpPr>
          <p:cNvPr id="41" name="TextBox 40"/>
          <p:cNvSpPr txBox="1"/>
          <p:nvPr/>
        </p:nvSpPr>
        <p:spPr>
          <a:xfrm>
            <a:off x="251520" y="5746019"/>
            <a:ext cx="1415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2000" dirty="0" smtClean="0"/>
              <a:t>Scientists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657309" y="5746019"/>
            <a:ext cx="18589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2000" dirty="0" smtClean="0"/>
              <a:t>Stakeholders</a:t>
            </a:r>
            <a:endParaRPr lang="en-NZ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7243850" y="5746019"/>
            <a:ext cx="1415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2000" dirty="0" smtClean="0"/>
              <a:t>Scientists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7504" y="1124744"/>
            <a:ext cx="3816424" cy="2163774"/>
            <a:chOff x="107504" y="1124744"/>
            <a:chExt cx="3816424" cy="2163774"/>
          </a:xfrm>
        </p:grpSpPr>
        <p:sp>
          <p:nvSpPr>
            <p:cNvPr id="33" name="Oval Callout 32"/>
            <p:cNvSpPr/>
            <p:nvPr/>
          </p:nvSpPr>
          <p:spPr bwMode="auto">
            <a:xfrm>
              <a:off x="107504" y="1124744"/>
              <a:ext cx="3816424" cy="2163774"/>
            </a:xfrm>
            <a:prstGeom prst="wedgeEllipseCallout">
              <a:avLst>
                <a:gd name="adj1" fmla="val -17324"/>
                <a:gd name="adj2" fmla="val 94890"/>
              </a:avLst>
            </a:prstGeom>
            <a:noFill/>
            <a:ln w="476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a-DK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326543"/>
              <a:ext cx="2271509" cy="170363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25686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5655">
        <p:fade/>
      </p:transition>
    </mc:Choice>
    <mc:Fallback xmlns="">
      <p:transition spd="med" advTm="10565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 animBg="1"/>
      <p:bldP spid="20" grpId="0"/>
      <p:bldP spid="23" grpId="0"/>
      <p:bldP spid="24" grpId="0"/>
      <p:bldP spid="25" grpId="0"/>
      <p:bldP spid="28" grpId="0"/>
      <p:bldP spid="43" grpId="0"/>
      <p:bldP spid="13" grpId="0"/>
      <p:bldP spid="37" grpId="0"/>
      <p:bldP spid="41" grpId="0"/>
      <p:bldP spid="44" grpId="0"/>
      <p:bldP spid="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585">
        <p:fade/>
      </p:transition>
    </mc:Choice>
    <mc:Fallback xmlns="">
      <p:transition spd="med" advTm="358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1188" y="4387850"/>
            <a:ext cx="8353425" cy="1143000"/>
          </a:xfrm>
        </p:spPr>
        <p:txBody>
          <a:bodyPr/>
          <a:lstStyle/>
          <a:p>
            <a:r>
              <a:rPr lang="da-DK" altLang="en-US" smtClean="0"/>
              <a:t>A revolution is taking place…</a:t>
            </a:r>
          </a:p>
        </p:txBody>
      </p:sp>
      <p:pic>
        <p:nvPicPr>
          <p:cNvPr id="6147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0"/>
            <a:ext cx="6780212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567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12">
        <p:fade/>
      </p:transition>
    </mc:Choice>
    <mc:Fallback xmlns="">
      <p:transition spd="med" advTm="56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mtClean="0"/>
              <a:t>Seasonal-scale forecasting of the </a:t>
            </a:r>
            <a:br>
              <a:rPr lang="da-DK" altLang="en-US" smtClean="0"/>
            </a:br>
            <a:r>
              <a:rPr lang="da-DK" altLang="en-US" smtClean="0"/>
              <a:t>ocean is a reality</a:t>
            </a:r>
          </a:p>
        </p:txBody>
      </p:sp>
      <p:pic>
        <p:nvPicPr>
          <p:cNvPr id="717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447800"/>
            <a:ext cx="597535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611188" y="5948363"/>
            <a:ext cx="77771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altLang="en-US" dirty="0"/>
              <a:t>NMME Ensemble, SST Hindcast </a:t>
            </a:r>
            <a:r>
              <a:rPr lang="da-DK" altLang="en-US" dirty="0" err="1"/>
              <a:t>Correlation</a:t>
            </a:r>
            <a:r>
              <a:rPr lang="da-DK" altLang="en-US" dirty="0"/>
              <a:t> </a:t>
            </a:r>
            <a:r>
              <a:rPr lang="da-DK" altLang="en-US" dirty="0" err="1"/>
              <a:t>skill</a:t>
            </a:r>
            <a:r>
              <a:rPr lang="da-DK" altLang="en-US" dirty="0"/>
              <a:t>, 5 </a:t>
            </a:r>
            <a:r>
              <a:rPr lang="da-DK" altLang="en-US" dirty="0" err="1" smtClean="0"/>
              <a:t>months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lead</a:t>
            </a:r>
            <a:endParaRPr lang="da-DK" altLang="en-US" dirty="0"/>
          </a:p>
        </p:txBody>
      </p:sp>
      <p:sp>
        <p:nvSpPr>
          <p:cNvPr id="5" name="Oval 4"/>
          <p:cNvSpPr/>
          <p:nvPr/>
        </p:nvSpPr>
        <p:spPr bwMode="auto">
          <a:xfrm>
            <a:off x="6012160" y="1844824"/>
            <a:ext cx="1584176" cy="1072307"/>
          </a:xfrm>
          <a:prstGeom prst="ellipse">
            <a:avLst/>
          </a:pr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4139952" y="3140969"/>
            <a:ext cx="2088232" cy="997842"/>
          </a:xfrm>
          <a:prstGeom prst="ellipse">
            <a:avLst/>
          </a:prstGeom>
          <a:noFill/>
          <a:ln w="1270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206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107">
        <p:fade/>
      </p:transition>
    </mc:Choice>
    <mc:Fallback xmlns="">
      <p:transition spd="med" advTm="521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5"/>
          <p:cNvSpPr txBox="1">
            <a:spLocks noChangeArrowheads="1"/>
          </p:cNvSpPr>
          <p:nvPr/>
        </p:nvSpPr>
        <p:spPr bwMode="auto">
          <a:xfrm>
            <a:off x="611188" y="6093296"/>
            <a:ext cx="77771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da-DK" altLang="en-US"/>
              <a:t>MPI-ESM-LR Model, SST Hindcast Correlation skill, 2-5 years lead</a:t>
            </a:r>
          </a:p>
        </p:txBody>
      </p:sp>
      <p:pic>
        <p:nvPicPr>
          <p:cNvPr id="819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2" b="-2"/>
          <a:stretch>
            <a:fillRect/>
          </a:stretch>
        </p:blipFill>
        <p:spPr bwMode="auto">
          <a:xfrm>
            <a:off x="523875" y="1484313"/>
            <a:ext cx="7361238" cy="458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altLang="en-US" smtClean="0"/>
              <a:t>Decadal-scale forecasting of the </a:t>
            </a:r>
            <a:br>
              <a:rPr lang="da-DK" altLang="en-US" smtClean="0"/>
            </a:br>
            <a:r>
              <a:rPr lang="da-DK" altLang="en-US" smtClean="0"/>
              <a:t>ocean is a reality</a:t>
            </a:r>
          </a:p>
        </p:txBody>
      </p:sp>
      <p:sp>
        <p:nvSpPr>
          <p:cNvPr id="8197" name="TextBox 7"/>
          <p:cNvSpPr txBox="1">
            <a:spLocks noChangeArrowheads="1"/>
          </p:cNvSpPr>
          <p:nvPr/>
        </p:nvSpPr>
        <p:spPr bwMode="auto">
          <a:xfrm rot="-5400000">
            <a:off x="7687469" y="4491832"/>
            <a:ext cx="2543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Verdan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altLang="en-US" sz="1800" i="1">
                <a:latin typeface="Times New Roman" panose="02020603050405020304" pitchFamily="18" charset="0"/>
                <a:cs typeface="Times New Roman" panose="02020603050405020304" pitchFamily="18" charset="0"/>
              </a:rPr>
              <a:t>Matei et al. J. Clim. 2012</a:t>
            </a:r>
          </a:p>
        </p:txBody>
      </p:sp>
      <p:sp>
        <p:nvSpPr>
          <p:cNvPr id="2" name="Oval 1"/>
          <p:cNvSpPr/>
          <p:nvPr/>
        </p:nvSpPr>
        <p:spPr bwMode="auto">
          <a:xfrm>
            <a:off x="5508104" y="1447800"/>
            <a:ext cx="2088232" cy="1809553"/>
          </a:xfrm>
          <a:prstGeom prst="ellipse">
            <a:avLst/>
          </a:prstGeom>
          <a:noFill/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a-DK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7194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2436">
        <p:fade/>
      </p:transition>
    </mc:Choice>
    <mc:Fallback xmlns="">
      <p:transition spd="med" advTm="3243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17023" y="5013176"/>
            <a:ext cx="8353425" cy="1143000"/>
          </a:xfrm>
        </p:spPr>
        <p:txBody>
          <a:bodyPr/>
          <a:lstStyle/>
          <a:p>
            <a:pPr algn="ctr"/>
            <a:r>
              <a:rPr lang="da-DK" altLang="en-US" sz="3200" dirty="0" smtClean="0"/>
              <a:t>The Challenge</a:t>
            </a:r>
            <a:r>
              <a:rPr lang="da-DK" altLang="en-US" dirty="0" smtClean="0"/>
              <a:t/>
            </a:r>
            <a:br>
              <a:rPr lang="da-DK" altLang="en-US" dirty="0" smtClean="0"/>
            </a:br>
            <a:r>
              <a:rPr lang="da-DK" altLang="en-US" dirty="0" smtClean="0"/>
              <a:t>Can </a:t>
            </a:r>
            <a:r>
              <a:rPr lang="da-DK" altLang="en-US" dirty="0" err="1" smtClean="0"/>
              <a:t>we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make</a:t>
            </a:r>
            <a:r>
              <a:rPr lang="da-DK" altLang="en-US" dirty="0" smtClean="0"/>
              <a:t> </a:t>
            </a:r>
            <a:r>
              <a:rPr lang="da-DK" altLang="en-US" dirty="0" err="1" smtClean="0"/>
              <a:t>decadal</a:t>
            </a:r>
            <a:r>
              <a:rPr lang="da-DK" altLang="en-US" dirty="0" smtClean="0"/>
              <a:t> </a:t>
            </a:r>
            <a:br>
              <a:rPr lang="da-DK" altLang="en-US" dirty="0" smtClean="0"/>
            </a:br>
            <a:r>
              <a:rPr lang="da-DK" altLang="en-US" dirty="0" err="1" smtClean="0"/>
              <a:t>forecasts</a:t>
            </a:r>
            <a:r>
              <a:rPr lang="da-DK" altLang="en-US" dirty="0" smtClean="0"/>
              <a:t> of </a:t>
            </a:r>
            <a:r>
              <a:rPr lang="da-DK" altLang="en-US" dirty="0" err="1" smtClean="0"/>
              <a:t>biology</a:t>
            </a:r>
            <a:r>
              <a:rPr lang="da-DK" altLang="en-US" dirty="0" smtClean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31640" y="2060848"/>
            <a:ext cx="2160240" cy="1152128"/>
          </a:xfrm>
          <a:prstGeom prst="rect">
            <a:avLst/>
          </a:prstGeom>
          <a:solidFill>
            <a:srgbClr val="00206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da-DK" sz="1800" b="1" dirty="0" err="1" smtClean="0"/>
              <a:t>Decadal</a:t>
            </a:r>
            <a:r>
              <a:rPr lang="da-DK" sz="1800" b="1" dirty="0" smtClean="0"/>
              <a:t/>
            </a:r>
            <a:br>
              <a:rPr lang="da-DK" sz="1800" b="1" dirty="0" smtClean="0"/>
            </a:br>
            <a:r>
              <a:rPr lang="da-DK" sz="1800" b="1" dirty="0" err="1" smtClean="0"/>
              <a:t>Physical</a:t>
            </a:r>
            <a:r>
              <a:rPr lang="da-DK" sz="1800" b="1" dirty="0" smtClean="0"/>
              <a:t/>
            </a:r>
            <a:br>
              <a:rPr lang="da-DK" sz="1800" b="1" dirty="0" smtClean="0"/>
            </a:br>
            <a:r>
              <a:rPr lang="da-DK" sz="1800" b="1" dirty="0" err="1" smtClean="0"/>
              <a:t>Forecasts</a:t>
            </a:r>
            <a:endParaRPr lang="en-US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652120" y="2060848"/>
            <a:ext cx="2160240" cy="1152128"/>
          </a:xfrm>
          <a:prstGeom prst="rect">
            <a:avLst/>
          </a:prstGeom>
          <a:solidFill>
            <a:srgbClr val="003300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 anchor="ctr" anchorCtr="1">
            <a:noAutofit/>
          </a:bodyPr>
          <a:lstStyle/>
          <a:p>
            <a:pPr algn="ctr"/>
            <a:r>
              <a:rPr lang="da-DK" sz="1800" b="1" dirty="0" err="1" smtClean="0"/>
              <a:t>Decadal</a:t>
            </a:r>
            <a:r>
              <a:rPr lang="da-DK" sz="1800" b="1" dirty="0" smtClean="0"/>
              <a:t/>
            </a:r>
            <a:br>
              <a:rPr lang="da-DK" sz="1800" b="1" dirty="0" smtClean="0"/>
            </a:br>
            <a:r>
              <a:rPr lang="da-DK" sz="1800" b="1" dirty="0" err="1" smtClean="0"/>
              <a:t>Biological</a:t>
            </a:r>
            <a:r>
              <a:rPr lang="da-DK" sz="1800" b="1" dirty="0" smtClean="0"/>
              <a:t/>
            </a:r>
            <a:br>
              <a:rPr lang="da-DK" sz="1800" b="1" dirty="0" smtClean="0"/>
            </a:br>
            <a:r>
              <a:rPr lang="da-DK" sz="1800" b="1" dirty="0" err="1" smtClean="0"/>
              <a:t>Forecasts</a:t>
            </a:r>
            <a:endParaRPr lang="en-US" sz="1800" b="1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3491880" y="2276872"/>
            <a:ext cx="2160240" cy="72008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051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8304">
        <p:fade/>
      </p:transition>
    </mc:Choice>
    <mc:Fallback xmlns="">
      <p:transition spd="med" advTm="283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r="40103"/>
          <a:stretch/>
        </p:blipFill>
        <p:spPr>
          <a:xfrm>
            <a:off x="107504" y="1498987"/>
            <a:ext cx="1800201" cy="34563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3889"/>
          <a:stretch/>
        </p:blipFill>
        <p:spPr>
          <a:xfrm rot="5400000">
            <a:off x="1223627" y="2312876"/>
            <a:ext cx="3456384" cy="180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7772400" cy="686877"/>
          </a:xfrm>
        </p:spPr>
        <p:txBody>
          <a:bodyPr/>
          <a:lstStyle/>
          <a:p>
            <a:r>
              <a:rPr lang="da-DK" dirty="0" err="1" smtClean="0"/>
              <a:t>Catches</a:t>
            </a:r>
            <a:r>
              <a:rPr lang="da-DK" dirty="0" smtClean="0"/>
              <a:t> of </a:t>
            </a:r>
            <a:r>
              <a:rPr lang="da-DK" dirty="0" err="1" smtClean="0"/>
              <a:t>Bluefin</a:t>
            </a:r>
            <a:r>
              <a:rPr lang="da-DK" dirty="0" smtClean="0"/>
              <a:t> Tuna in </a:t>
            </a:r>
            <a:br>
              <a:rPr lang="da-DK" dirty="0" smtClean="0"/>
            </a:br>
            <a:r>
              <a:rPr lang="da-DK" dirty="0" smtClean="0"/>
              <a:t>Greenland Waters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5" t="18480" r="20885" b="8830"/>
          <a:stretch/>
        </p:blipFill>
        <p:spPr bwMode="auto">
          <a:xfrm>
            <a:off x="4211960" y="1484784"/>
            <a:ext cx="4824536" cy="374971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20456" y="5124127"/>
            <a:ext cx="117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Aug</a:t>
            </a:r>
            <a:r>
              <a:rPr lang="da-DK" dirty="0" smtClean="0"/>
              <a:t> 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270496" y="5124127"/>
            <a:ext cx="11742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Aug</a:t>
            </a:r>
            <a:r>
              <a:rPr lang="da-DK" dirty="0" smtClean="0"/>
              <a:t> 2014</a:t>
            </a:r>
            <a:endParaRPr lang="en-US" dirty="0"/>
          </a:p>
        </p:txBody>
      </p:sp>
      <p:sp>
        <p:nvSpPr>
          <p:cNvPr id="11" name="Right Brace 10"/>
          <p:cNvSpPr/>
          <p:nvPr/>
        </p:nvSpPr>
        <p:spPr bwMode="auto">
          <a:xfrm>
            <a:off x="3707904" y="1268760"/>
            <a:ext cx="720080" cy="4193921"/>
          </a:xfrm>
          <a:prstGeom prst="rightBrace">
            <a:avLst>
              <a:gd name="adj1" fmla="val 80896"/>
              <a:gd name="adj2" fmla="val 50000"/>
            </a:avLst>
          </a:prstGeom>
          <a:noFill/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372200" y="2420888"/>
            <a:ext cx="504056" cy="504056"/>
          </a:xfrm>
          <a:prstGeom prst="ellipse">
            <a:avLst/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cxnSp>
        <p:nvCxnSpPr>
          <p:cNvPr id="10" name="Straight Arrow Connector 9"/>
          <p:cNvCxnSpPr>
            <a:endCxn id="11" idx="1"/>
          </p:cNvCxnSpPr>
          <p:nvPr/>
        </p:nvCxnSpPr>
        <p:spPr bwMode="auto">
          <a:xfrm flipH="1">
            <a:off x="4427984" y="2708920"/>
            <a:ext cx="2113152" cy="656801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611560" y="5733256"/>
            <a:ext cx="82723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400" dirty="0" smtClean="0"/>
              <a:t>First </a:t>
            </a:r>
            <a:r>
              <a:rPr lang="da-DK" sz="2400" dirty="0" err="1" smtClean="0"/>
              <a:t>report</a:t>
            </a:r>
            <a:r>
              <a:rPr lang="da-DK" sz="2400" dirty="0" smtClean="0"/>
              <a:t> of </a:t>
            </a:r>
            <a:r>
              <a:rPr lang="da-DK" sz="2400" dirty="0" err="1" smtClean="0"/>
              <a:t>tuna</a:t>
            </a:r>
            <a:r>
              <a:rPr lang="da-DK" sz="2400" dirty="0" smtClean="0"/>
              <a:t> in </a:t>
            </a:r>
            <a:r>
              <a:rPr lang="da-DK" sz="2400" dirty="0" err="1" smtClean="0"/>
              <a:t>this</a:t>
            </a:r>
            <a:r>
              <a:rPr lang="da-DK" sz="2400" dirty="0" smtClean="0"/>
              <a:t> </a:t>
            </a:r>
            <a:r>
              <a:rPr lang="da-DK" sz="2400" dirty="0" err="1" smtClean="0"/>
              <a:t>area</a:t>
            </a:r>
            <a:r>
              <a:rPr lang="da-DK" sz="2400" dirty="0" smtClean="0"/>
              <a:t> in at </a:t>
            </a:r>
            <a:r>
              <a:rPr lang="da-DK" sz="2400" dirty="0" err="1" smtClean="0"/>
              <a:t>least</a:t>
            </a:r>
            <a:r>
              <a:rPr lang="da-DK" sz="2400" dirty="0" smtClean="0"/>
              <a:t> 370 </a:t>
            </a:r>
            <a:r>
              <a:rPr lang="da-DK" sz="2400" dirty="0" err="1" smtClean="0"/>
              <a:t>years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9299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475">
        <p:fade/>
      </p:transition>
    </mc:Choice>
    <mc:Fallback xmlns="">
      <p:transition spd="med" advTm="6147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282880" cy="1143000"/>
          </a:xfrm>
        </p:spPr>
        <p:txBody>
          <a:bodyPr/>
          <a:lstStyle/>
          <a:p>
            <a:r>
              <a:rPr lang="da-DK" dirty="0" err="1" smtClean="0"/>
              <a:t>Bluefin</a:t>
            </a:r>
            <a:r>
              <a:rPr lang="da-DK" dirty="0" smtClean="0"/>
              <a:t> Tuna Habitat is </a:t>
            </a:r>
            <a:r>
              <a:rPr lang="da-DK" dirty="0" err="1" smtClean="0"/>
              <a:t>thermally</a:t>
            </a:r>
            <a:r>
              <a:rPr lang="da-DK" dirty="0" smtClean="0"/>
              <a:t> </a:t>
            </a:r>
            <a:r>
              <a:rPr lang="da-DK" dirty="0" err="1" smtClean="0"/>
              <a:t>constrained</a:t>
            </a:r>
            <a:endParaRPr lang="da-DK" dirty="0"/>
          </a:p>
        </p:txBody>
      </p:sp>
      <p:grpSp>
        <p:nvGrpSpPr>
          <p:cNvPr id="34" name="Group 33"/>
          <p:cNvGrpSpPr/>
          <p:nvPr/>
        </p:nvGrpSpPr>
        <p:grpSpPr>
          <a:xfrm>
            <a:off x="0" y="1556792"/>
            <a:ext cx="11000415" cy="4812429"/>
            <a:chOff x="3840457" y="1538290"/>
            <a:chExt cx="8107611" cy="3546894"/>
          </a:xfrm>
        </p:grpSpPr>
        <p:sp>
          <p:nvSpPr>
            <p:cNvPr id="35" name="Rectangle 34"/>
            <p:cNvSpPr/>
            <p:nvPr/>
          </p:nvSpPr>
          <p:spPr bwMode="auto">
            <a:xfrm>
              <a:off x="4211960" y="2492896"/>
              <a:ext cx="483852" cy="57606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sp>
          <p:nvSpPr>
            <p:cNvPr id="36" name="Rectangle 35"/>
            <p:cNvSpPr/>
            <p:nvPr/>
          </p:nvSpPr>
          <p:spPr bwMode="auto">
            <a:xfrm>
              <a:off x="3840457" y="1772816"/>
              <a:ext cx="6924233" cy="3312368"/>
            </a:xfrm>
            <a:prstGeom prst="rect">
              <a:avLst/>
            </a:prstGeom>
            <a:gradFill flip="none" rotWithShape="1">
              <a:gsLst>
                <a:gs pos="0">
                  <a:srgbClr val="36B7BA"/>
                </a:gs>
                <a:gs pos="100000">
                  <a:srgbClr val="000099"/>
                </a:gs>
              </a:gsLst>
              <a:lin ang="54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sp>
          <p:nvSpPr>
            <p:cNvPr id="37" name="Freeform 36"/>
            <p:cNvSpPr/>
            <p:nvPr/>
          </p:nvSpPr>
          <p:spPr bwMode="auto">
            <a:xfrm flipH="1">
              <a:off x="5950861" y="1772816"/>
              <a:ext cx="5605915" cy="1644441"/>
            </a:xfrm>
            <a:custGeom>
              <a:avLst/>
              <a:gdLst>
                <a:gd name="connsiteX0" fmla="*/ 0 w 3814354"/>
                <a:gd name="connsiteY0" fmla="*/ 0 h 888274"/>
                <a:gd name="connsiteX1" fmla="*/ 3814354 w 3814354"/>
                <a:gd name="connsiteY1" fmla="*/ 0 h 888274"/>
                <a:gd name="connsiteX2" fmla="*/ 3814354 w 3814354"/>
                <a:gd name="connsiteY2" fmla="*/ 600891 h 888274"/>
                <a:gd name="connsiteX3" fmla="*/ 3526971 w 3814354"/>
                <a:gd name="connsiteY3" fmla="*/ 888274 h 888274"/>
                <a:gd name="connsiteX4" fmla="*/ 39188 w 3814354"/>
                <a:gd name="connsiteY4" fmla="*/ 888274 h 888274"/>
                <a:gd name="connsiteX5" fmla="*/ 0 w 3814354"/>
                <a:gd name="connsiteY5" fmla="*/ 0 h 888274"/>
                <a:gd name="connsiteX0" fmla="*/ 0 w 4107846"/>
                <a:gd name="connsiteY0" fmla="*/ 0 h 888274"/>
                <a:gd name="connsiteX1" fmla="*/ 3814354 w 4107846"/>
                <a:gd name="connsiteY1" fmla="*/ 0 h 888274"/>
                <a:gd name="connsiteX2" fmla="*/ 3814354 w 4107846"/>
                <a:gd name="connsiteY2" fmla="*/ 600891 h 888274"/>
                <a:gd name="connsiteX3" fmla="*/ 3526971 w 4107846"/>
                <a:gd name="connsiteY3" fmla="*/ 888274 h 888274"/>
                <a:gd name="connsiteX4" fmla="*/ 39188 w 4107846"/>
                <a:gd name="connsiteY4" fmla="*/ 888274 h 888274"/>
                <a:gd name="connsiteX5" fmla="*/ 0 w 4107846"/>
                <a:gd name="connsiteY5" fmla="*/ 0 h 888274"/>
                <a:gd name="connsiteX0" fmla="*/ 0 w 4116821"/>
                <a:gd name="connsiteY0" fmla="*/ 0 h 888274"/>
                <a:gd name="connsiteX1" fmla="*/ 3814354 w 4116821"/>
                <a:gd name="connsiteY1" fmla="*/ 0 h 888274"/>
                <a:gd name="connsiteX2" fmla="*/ 3814354 w 4116821"/>
                <a:gd name="connsiteY2" fmla="*/ 600891 h 888274"/>
                <a:gd name="connsiteX3" fmla="*/ 3526971 w 4116821"/>
                <a:gd name="connsiteY3" fmla="*/ 888274 h 888274"/>
                <a:gd name="connsiteX4" fmla="*/ 39188 w 4116821"/>
                <a:gd name="connsiteY4" fmla="*/ 888274 h 888274"/>
                <a:gd name="connsiteX5" fmla="*/ 0 w 4116821"/>
                <a:gd name="connsiteY5" fmla="*/ 0 h 888274"/>
                <a:gd name="connsiteX0" fmla="*/ 0 w 4116821"/>
                <a:gd name="connsiteY0" fmla="*/ 0 h 888274"/>
                <a:gd name="connsiteX1" fmla="*/ 3814354 w 4116821"/>
                <a:gd name="connsiteY1" fmla="*/ 0 h 888274"/>
                <a:gd name="connsiteX2" fmla="*/ 3814354 w 4116821"/>
                <a:gd name="connsiteY2" fmla="*/ 600891 h 888274"/>
                <a:gd name="connsiteX3" fmla="*/ 3526971 w 4116821"/>
                <a:gd name="connsiteY3" fmla="*/ 888274 h 888274"/>
                <a:gd name="connsiteX4" fmla="*/ 39188 w 4116821"/>
                <a:gd name="connsiteY4" fmla="*/ 888274 h 888274"/>
                <a:gd name="connsiteX5" fmla="*/ 0 w 4116821"/>
                <a:gd name="connsiteY5" fmla="*/ 0 h 888274"/>
                <a:gd name="connsiteX0" fmla="*/ 0 w 3901439"/>
                <a:gd name="connsiteY0" fmla="*/ 0 h 1031966"/>
                <a:gd name="connsiteX1" fmla="*/ 3814354 w 3901439"/>
                <a:gd name="connsiteY1" fmla="*/ 0 h 1031966"/>
                <a:gd name="connsiteX2" fmla="*/ 3814354 w 3901439"/>
                <a:gd name="connsiteY2" fmla="*/ 600891 h 1031966"/>
                <a:gd name="connsiteX3" fmla="*/ 2638697 w 3901439"/>
                <a:gd name="connsiteY3" fmla="*/ 1031966 h 1031966"/>
                <a:gd name="connsiteX4" fmla="*/ 39188 w 3901439"/>
                <a:gd name="connsiteY4" fmla="*/ 888274 h 1031966"/>
                <a:gd name="connsiteX5" fmla="*/ 0 w 3901439"/>
                <a:gd name="connsiteY5" fmla="*/ 0 h 1031966"/>
                <a:gd name="connsiteX0" fmla="*/ 91441 w 3992880"/>
                <a:gd name="connsiteY0" fmla="*/ 0 h 1060697"/>
                <a:gd name="connsiteX1" fmla="*/ 3905795 w 3992880"/>
                <a:gd name="connsiteY1" fmla="*/ 0 h 1060697"/>
                <a:gd name="connsiteX2" fmla="*/ 3905795 w 3992880"/>
                <a:gd name="connsiteY2" fmla="*/ 600891 h 1060697"/>
                <a:gd name="connsiteX3" fmla="*/ 2730138 w 3992880"/>
                <a:gd name="connsiteY3" fmla="*/ 1031966 h 1060697"/>
                <a:gd name="connsiteX4" fmla="*/ 0 w 3992880"/>
                <a:gd name="connsiteY4" fmla="*/ 1018903 h 1060697"/>
                <a:gd name="connsiteX5" fmla="*/ 91441 w 3992880"/>
                <a:gd name="connsiteY5" fmla="*/ 0 h 1060697"/>
                <a:gd name="connsiteX0" fmla="*/ 91441 w 3969658"/>
                <a:gd name="connsiteY0" fmla="*/ 0 h 1060697"/>
                <a:gd name="connsiteX1" fmla="*/ 3905795 w 3969658"/>
                <a:gd name="connsiteY1" fmla="*/ 0 h 1060697"/>
                <a:gd name="connsiteX2" fmla="*/ 3905795 w 3969658"/>
                <a:gd name="connsiteY2" fmla="*/ 600891 h 1060697"/>
                <a:gd name="connsiteX3" fmla="*/ 2730138 w 3969658"/>
                <a:gd name="connsiteY3" fmla="*/ 1031966 h 1060697"/>
                <a:gd name="connsiteX4" fmla="*/ 0 w 3969658"/>
                <a:gd name="connsiteY4" fmla="*/ 1018903 h 1060697"/>
                <a:gd name="connsiteX5" fmla="*/ 91441 w 3969658"/>
                <a:gd name="connsiteY5" fmla="*/ 0 h 1060697"/>
                <a:gd name="connsiteX0" fmla="*/ 91441 w 3905795"/>
                <a:gd name="connsiteY0" fmla="*/ 0 h 1053971"/>
                <a:gd name="connsiteX1" fmla="*/ 3905795 w 3905795"/>
                <a:gd name="connsiteY1" fmla="*/ 0 h 1053971"/>
                <a:gd name="connsiteX2" fmla="*/ 3762104 w 3905795"/>
                <a:gd name="connsiteY2" fmla="*/ 692331 h 1053971"/>
                <a:gd name="connsiteX3" fmla="*/ 2730138 w 3905795"/>
                <a:gd name="connsiteY3" fmla="*/ 1031966 h 1053971"/>
                <a:gd name="connsiteX4" fmla="*/ 0 w 3905795"/>
                <a:gd name="connsiteY4" fmla="*/ 1018903 h 1053971"/>
                <a:gd name="connsiteX5" fmla="*/ 91441 w 3905795"/>
                <a:gd name="connsiteY5" fmla="*/ 0 h 1053971"/>
                <a:gd name="connsiteX0" fmla="*/ 91441 w 3905795"/>
                <a:gd name="connsiteY0" fmla="*/ 0 h 1046323"/>
                <a:gd name="connsiteX1" fmla="*/ 3905795 w 3905795"/>
                <a:gd name="connsiteY1" fmla="*/ 0 h 1046323"/>
                <a:gd name="connsiteX2" fmla="*/ 3605350 w 3905795"/>
                <a:gd name="connsiteY2" fmla="*/ 796834 h 1046323"/>
                <a:gd name="connsiteX3" fmla="*/ 2730138 w 3905795"/>
                <a:gd name="connsiteY3" fmla="*/ 1031966 h 1046323"/>
                <a:gd name="connsiteX4" fmla="*/ 0 w 3905795"/>
                <a:gd name="connsiteY4" fmla="*/ 1018903 h 1046323"/>
                <a:gd name="connsiteX5" fmla="*/ 91441 w 3905795"/>
                <a:gd name="connsiteY5" fmla="*/ 0 h 1046323"/>
                <a:gd name="connsiteX0" fmla="*/ 91441 w 3905795"/>
                <a:gd name="connsiteY0" fmla="*/ 0 h 1046323"/>
                <a:gd name="connsiteX1" fmla="*/ 3905795 w 3905795"/>
                <a:gd name="connsiteY1" fmla="*/ 0 h 1046323"/>
                <a:gd name="connsiteX2" fmla="*/ 3605350 w 3905795"/>
                <a:gd name="connsiteY2" fmla="*/ 796834 h 1046323"/>
                <a:gd name="connsiteX3" fmla="*/ 2730138 w 3905795"/>
                <a:gd name="connsiteY3" fmla="*/ 1031966 h 1046323"/>
                <a:gd name="connsiteX4" fmla="*/ 0 w 3905795"/>
                <a:gd name="connsiteY4" fmla="*/ 1018903 h 1046323"/>
                <a:gd name="connsiteX5" fmla="*/ 91441 w 3905795"/>
                <a:gd name="connsiteY5" fmla="*/ 0 h 1046323"/>
                <a:gd name="connsiteX0" fmla="*/ 91441 w 3905795"/>
                <a:gd name="connsiteY0" fmla="*/ 0 h 1031966"/>
                <a:gd name="connsiteX1" fmla="*/ 3905795 w 3905795"/>
                <a:gd name="connsiteY1" fmla="*/ 0 h 1031966"/>
                <a:gd name="connsiteX2" fmla="*/ 3605350 w 3905795"/>
                <a:gd name="connsiteY2" fmla="*/ 796834 h 1031966"/>
                <a:gd name="connsiteX3" fmla="*/ 3161213 w 3905795"/>
                <a:gd name="connsiteY3" fmla="*/ 983322 h 1031966"/>
                <a:gd name="connsiteX4" fmla="*/ 2730138 w 3905795"/>
                <a:gd name="connsiteY4" fmla="*/ 1031966 h 1031966"/>
                <a:gd name="connsiteX5" fmla="*/ 0 w 3905795"/>
                <a:gd name="connsiteY5" fmla="*/ 1018903 h 1031966"/>
                <a:gd name="connsiteX6" fmla="*/ 91441 w 3905795"/>
                <a:gd name="connsiteY6" fmla="*/ 0 h 1031966"/>
                <a:gd name="connsiteX0" fmla="*/ 91441 w 3905795"/>
                <a:gd name="connsiteY0" fmla="*/ 0 h 1040229"/>
                <a:gd name="connsiteX1" fmla="*/ 3905795 w 3905795"/>
                <a:gd name="connsiteY1" fmla="*/ 0 h 1040229"/>
                <a:gd name="connsiteX2" fmla="*/ 3605350 w 3905795"/>
                <a:gd name="connsiteY2" fmla="*/ 796834 h 1040229"/>
                <a:gd name="connsiteX3" fmla="*/ 3161213 w 3905795"/>
                <a:gd name="connsiteY3" fmla="*/ 983322 h 1040229"/>
                <a:gd name="connsiteX4" fmla="*/ 1410789 w 3905795"/>
                <a:gd name="connsiteY4" fmla="*/ 1040229 h 1040229"/>
                <a:gd name="connsiteX5" fmla="*/ 0 w 3905795"/>
                <a:gd name="connsiteY5" fmla="*/ 1018903 h 1040229"/>
                <a:gd name="connsiteX6" fmla="*/ 91441 w 3905795"/>
                <a:gd name="connsiteY6" fmla="*/ 0 h 1040229"/>
                <a:gd name="connsiteX0" fmla="*/ 91441 w 3905795"/>
                <a:gd name="connsiteY0" fmla="*/ 0 h 1040229"/>
                <a:gd name="connsiteX1" fmla="*/ 3905795 w 3905795"/>
                <a:gd name="connsiteY1" fmla="*/ 0 h 1040229"/>
                <a:gd name="connsiteX2" fmla="*/ 3513910 w 3905795"/>
                <a:gd name="connsiteY2" fmla="*/ 648096 h 1040229"/>
                <a:gd name="connsiteX3" fmla="*/ 3161213 w 3905795"/>
                <a:gd name="connsiteY3" fmla="*/ 983322 h 1040229"/>
                <a:gd name="connsiteX4" fmla="*/ 1410789 w 3905795"/>
                <a:gd name="connsiteY4" fmla="*/ 1040229 h 1040229"/>
                <a:gd name="connsiteX5" fmla="*/ 0 w 3905795"/>
                <a:gd name="connsiteY5" fmla="*/ 1018903 h 1040229"/>
                <a:gd name="connsiteX6" fmla="*/ 91441 w 3905795"/>
                <a:gd name="connsiteY6" fmla="*/ 0 h 1040229"/>
                <a:gd name="connsiteX0" fmla="*/ 91441 w 3905795"/>
                <a:gd name="connsiteY0" fmla="*/ 0 h 1040229"/>
                <a:gd name="connsiteX1" fmla="*/ 3905795 w 3905795"/>
                <a:gd name="connsiteY1" fmla="*/ 0 h 1040229"/>
                <a:gd name="connsiteX2" fmla="*/ 3513910 w 3905795"/>
                <a:gd name="connsiteY2" fmla="*/ 648096 h 1040229"/>
                <a:gd name="connsiteX3" fmla="*/ 2782391 w 3905795"/>
                <a:gd name="connsiteY3" fmla="*/ 958533 h 1040229"/>
                <a:gd name="connsiteX4" fmla="*/ 1410789 w 3905795"/>
                <a:gd name="connsiteY4" fmla="*/ 1040229 h 1040229"/>
                <a:gd name="connsiteX5" fmla="*/ 0 w 3905795"/>
                <a:gd name="connsiteY5" fmla="*/ 1018903 h 1040229"/>
                <a:gd name="connsiteX6" fmla="*/ 91441 w 3905795"/>
                <a:gd name="connsiteY6" fmla="*/ 0 h 1040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5795" h="1040229">
                  <a:moveTo>
                    <a:pt x="91441" y="0"/>
                  </a:moveTo>
                  <a:lnTo>
                    <a:pt x="3905795" y="0"/>
                  </a:lnTo>
                  <a:cubicBezTo>
                    <a:pt x="3905795" y="300445"/>
                    <a:pt x="3701144" y="488341"/>
                    <a:pt x="3513910" y="648096"/>
                  </a:cubicBezTo>
                  <a:cubicBezTo>
                    <a:pt x="3326676" y="807851"/>
                    <a:pt x="2928260" y="919344"/>
                    <a:pt x="2782391" y="958533"/>
                  </a:cubicBezTo>
                  <a:cubicBezTo>
                    <a:pt x="2636522" y="997722"/>
                    <a:pt x="1874521" y="1030167"/>
                    <a:pt x="1410789" y="1040229"/>
                  </a:cubicBezTo>
                  <a:lnTo>
                    <a:pt x="0" y="1018903"/>
                  </a:lnTo>
                  <a:lnTo>
                    <a:pt x="91441" y="0"/>
                  </a:lnTo>
                  <a:close/>
                </a:path>
              </a:pathLst>
            </a:custGeom>
            <a:gradFill>
              <a:gsLst>
                <a:gs pos="0">
                  <a:srgbClr val="FF0000"/>
                </a:gs>
                <a:gs pos="69900">
                  <a:schemeClr val="tx2">
                    <a:lumMod val="40000"/>
                    <a:lumOff val="60000"/>
                  </a:schemeClr>
                </a:gs>
              </a:gsLst>
              <a:lin ang="5400000" scaled="1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  <a:ea typeface="ＭＳ Ｐゴシック" pitchFamily="-80" charset="-128"/>
              </a:endParaRPr>
            </a:p>
          </p:txBody>
        </p:sp>
        <p:pic>
          <p:nvPicPr>
            <p:cNvPr id="38" name="Picture 2" descr="https://upload.wikimedia.org/wikipedia/commons/1/18/Bluefin-big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3469" b="94286" l="0" r="994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41" t="17451" r="2856" b="15237"/>
            <a:stretch/>
          </p:blipFill>
          <p:spPr bwMode="auto">
            <a:xfrm>
              <a:off x="7533602" y="1791058"/>
              <a:ext cx="2138568" cy="1017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" t="17688" r="4875" b="20548"/>
            <a:stretch/>
          </p:blipFill>
          <p:spPr>
            <a:xfrm>
              <a:off x="3920439" y="2642791"/>
              <a:ext cx="1440000" cy="45706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4" t="17688" r="4875" b="20548"/>
            <a:stretch/>
          </p:blipFill>
          <p:spPr>
            <a:xfrm rot="21190677" flipH="1">
              <a:off x="4020609" y="3023980"/>
              <a:ext cx="1440000" cy="457068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4118577" y="3405168"/>
              <a:ext cx="28803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err="1" smtClean="0">
                  <a:solidFill>
                    <a:schemeClr val="bg1"/>
                  </a:solidFill>
                </a:rPr>
                <a:t>Mackerel</a:t>
              </a:r>
              <a:r>
                <a:rPr lang="da-DK" dirty="0" smtClean="0">
                  <a:solidFill>
                    <a:schemeClr val="bg1"/>
                  </a:solidFill>
                </a:rPr>
                <a:t>, </a:t>
              </a:r>
              <a:r>
                <a:rPr lang="da-DK" dirty="0" err="1" smtClean="0">
                  <a:solidFill>
                    <a:schemeClr val="bg1"/>
                  </a:solidFill>
                </a:rPr>
                <a:t>Herring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42" name="Group 41"/>
            <p:cNvGrpSpPr/>
            <p:nvPr/>
          </p:nvGrpSpPr>
          <p:grpSpPr>
            <a:xfrm>
              <a:off x="6120947" y="3475526"/>
              <a:ext cx="4344668" cy="1465642"/>
              <a:chOff x="1728459" y="3979582"/>
              <a:chExt cx="4344668" cy="1465642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1519" b="79114" l="1896" r="98578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500793">
                <a:off x="3372625" y="3979582"/>
                <a:ext cx="1221391" cy="914596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0" b="100000" l="1143" r="99714">
                            <a14:foregroundMark x1="95143" y1="40157" x2="95143" y2="40157"/>
                            <a14:foregroundMark x1="96571" y1="41732" x2="96571" y2="41732"/>
                            <a14:foregroundMark x1="81857" y1="79528" x2="81857" y2="79528"/>
                            <a14:foregroundMark x1="77000" y1="96850" x2="77000" y2="96850"/>
                            <a14:foregroundMark x1="79857" y1="63780" x2="79857" y2="63780"/>
                            <a14:foregroundMark x1="80286" y1="69685" x2="80286" y2="69685"/>
                            <a14:backgroundMark x1="78857" y1="66929" x2="78857" y2="66929"/>
                            <a14:backgroundMark x1="80571" y1="74409" x2="80571" y2="74409"/>
                            <a14:backgroundMark x1="80571" y1="83858" x2="80571" y2="83858"/>
                            <a14:backgroundMark x1="82429" y1="53150" x2="82429" y2="53150"/>
                            <a14:backgroundMark x1="86000" y1="41732" x2="86000" y2="4173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278512">
                <a:off x="1728459" y="4924738"/>
                <a:ext cx="1254695" cy="455275"/>
              </a:xfrm>
              <a:prstGeom prst="rect">
                <a:avLst/>
              </a:prstGeom>
            </p:spPr>
          </p:pic>
          <p:sp>
            <p:nvSpPr>
              <p:cNvPr id="48" name="TextBox 47"/>
              <p:cNvSpPr txBox="1"/>
              <p:nvPr/>
            </p:nvSpPr>
            <p:spPr>
              <a:xfrm>
                <a:off x="3192806" y="5106670"/>
                <a:ext cx="28803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a-DK" dirty="0" err="1" smtClean="0">
                    <a:solidFill>
                      <a:schemeClr val="bg1"/>
                    </a:solidFill>
                  </a:rPr>
                  <a:t>Squid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9067747" y="2441700"/>
              <a:ext cx="288032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err="1" smtClean="0">
                  <a:solidFill>
                    <a:schemeClr val="bg1"/>
                  </a:solidFill>
                </a:rPr>
                <a:t>Warm</a:t>
              </a:r>
              <a:r>
                <a:rPr lang="da-DK" dirty="0">
                  <a:solidFill>
                    <a:schemeClr val="bg1"/>
                  </a:solidFill>
                </a:rPr>
                <a:t/>
              </a:r>
              <a:br>
                <a:rPr lang="da-DK" dirty="0">
                  <a:solidFill>
                    <a:schemeClr val="bg1"/>
                  </a:solidFill>
                </a:rPr>
              </a:br>
              <a:r>
                <a:rPr lang="da-DK" dirty="0" err="1" smtClean="0">
                  <a:solidFill>
                    <a:schemeClr val="bg1"/>
                  </a:solidFill>
                </a:rPr>
                <a:t>surface</a:t>
              </a:r>
              <a:endParaRPr lang="da-DK" dirty="0" smtClean="0">
                <a:solidFill>
                  <a:schemeClr val="bg1"/>
                </a:solidFill>
              </a:endParaRPr>
            </a:p>
            <a:p>
              <a:r>
                <a:rPr lang="da-DK" dirty="0" smtClean="0">
                  <a:solidFill>
                    <a:schemeClr val="bg1"/>
                  </a:solidFill>
                </a:rPr>
                <a:t>&gt; ~ 11°C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4427984" y="4131077"/>
              <a:ext cx="288032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smtClean="0">
                  <a:solidFill>
                    <a:schemeClr val="bg1"/>
                  </a:solidFill>
                </a:rPr>
                <a:t>Cold</a:t>
              </a:r>
              <a:br>
                <a:rPr lang="da-DK" dirty="0" smtClean="0">
                  <a:solidFill>
                    <a:schemeClr val="bg1"/>
                  </a:solidFill>
                </a:rPr>
              </a:br>
              <a:r>
                <a:rPr lang="da-DK" dirty="0" err="1" smtClean="0">
                  <a:solidFill>
                    <a:schemeClr val="bg1"/>
                  </a:solidFill>
                </a:rPr>
                <a:t>waters</a:t>
              </a:r>
              <a:endParaRPr lang="da-DK" dirty="0" smtClean="0">
                <a:solidFill>
                  <a:schemeClr val="bg1"/>
                </a:solidFill>
              </a:endParaRPr>
            </a:p>
            <a:p>
              <a:r>
                <a:rPr lang="da-DK" dirty="0" smtClean="0">
                  <a:solidFill>
                    <a:schemeClr val="bg1"/>
                  </a:solidFill>
                </a:rPr>
                <a:t>&lt; 10°C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884369" y="1538290"/>
              <a:ext cx="288032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a-DK" dirty="0" err="1" smtClean="0"/>
                <a:t>Bluefin</a:t>
              </a:r>
              <a:r>
                <a:rPr lang="da-DK" dirty="0" smtClean="0"/>
                <a:t> Tuna</a:t>
              </a:r>
              <a:endParaRPr lang="en-US" dirty="0"/>
            </a:p>
          </p:txBody>
        </p:sp>
      </p:grpSp>
      <p:sp>
        <p:nvSpPr>
          <p:cNvPr id="49" name="Curved Right Arrow 48"/>
          <p:cNvSpPr/>
          <p:nvPr/>
        </p:nvSpPr>
        <p:spPr bwMode="auto">
          <a:xfrm>
            <a:off x="607451" y="2105448"/>
            <a:ext cx="3677925" cy="1015814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sp>
        <p:nvSpPr>
          <p:cNvPr id="50" name="Curved Right Arrow 49"/>
          <p:cNvSpPr/>
          <p:nvPr/>
        </p:nvSpPr>
        <p:spPr bwMode="auto">
          <a:xfrm rot="5400000" flipH="1">
            <a:off x="6487566" y="4408462"/>
            <a:ext cx="2188444" cy="89319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ea typeface="ＭＳ Ｐゴシック" pitchFamily="-80" charset="-128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712" y="1898563"/>
            <a:ext cx="2254106" cy="23727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7847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1045">
        <p:fade/>
      </p:transition>
    </mc:Choice>
    <mc:Fallback xmlns="">
      <p:transition spd="med" advTm="10104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8354888" cy="1143000"/>
          </a:xfrm>
        </p:spPr>
        <p:txBody>
          <a:bodyPr/>
          <a:lstStyle/>
          <a:p>
            <a:r>
              <a:rPr lang="en-NZ" dirty="0" smtClean="0"/>
              <a:t>Proportion of years with suitable habitat</a:t>
            </a:r>
            <a:endParaRPr lang="en-N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9" r="3643"/>
          <a:stretch/>
        </p:blipFill>
        <p:spPr bwMode="auto">
          <a:xfrm>
            <a:off x="-9982" y="2078317"/>
            <a:ext cx="8974470" cy="3150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25262" y="5301208"/>
            <a:ext cx="188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2400" dirty="0" smtClean="0"/>
              <a:t>1985-1994</a:t>
            </a:r>
            <a:endParaRPr lang="en-NZ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005944" y="5301208"/>
            <a:ext cx="1888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NZ" sz="2400" dirty="0" smtClean="0"/>
              <a:t>2007-2011</a:t>
            </a:r>
            <a:endParaRPr lang="en-NZ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9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978">
        <p:fade/>
      </p:transition>
    </mc:Choice>
    <mc:Fallback xmlns="">
      <p:transition spd="med" advTm="3497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4|31.4|13.3|27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5|19.7|19.8|16.1|25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5|4.5|7.4|18.4|82.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27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8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6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|5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7|7.3|6|11.6|19.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10.4|7.8|14.9|1|2.5|1.2|1.6|2.2"/>
</p:tagLst>
</file>

<file path=ppt/theme/theme1.xml><?xml version="1.0" encoding="utf-8"?>
<a:theme xmlns:a="http://schemas.openxmlformats.org/drawingml/2006/main" name="DTU_Aqua[1]">
  <a:themeElements>
    <a:clrScheme name="DTU_Aqua[1]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DTU_Aqua[1]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DTU_Aqua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Aqua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Aqua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Aqua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Aqua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Aqua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Aqua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Aqua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Aqua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Aqua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Aqua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Aqua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Aqua[1]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TU_Aqua[1]">
  <a:themeElements>
    <a:clrScheme name="DTU_Aqua[1]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DTU_Aqua[1]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DTU_Aqua[1]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Aqua[1]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Aqua[1]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Aqua[1]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Aqua[1]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_Aqua[1]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Aqua[1]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Aqua[1]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Aqua[1]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Aqua[1]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Aqua[1]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Aqua[1]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_Aqua[1]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TU Corporate UK">
  <a:themeElements>
    <a:clrScheme name="DTU Corporate UK 13">
      <a:dk1>
        <a:srgbClr val="000000"/>
      </a:dk1>
      <a:lt1>
        <a:srgbClr val="FFFFFF"/>
      </a:lt1>
      <a:dk2>
        <a:srgbClr val="990000"/>
      </a:dk2>
      <a:lt2>
        <a:srgbClr val="999999"/>
      </a:lt2>
      <a:accent1>
        <a:srgbClr val="FF9900"/>
      </a:accent1>
      <a:accent2>
        <a:srgbClr val="FF66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5C00"/>
      </a:accent6>
      <a:hlink>
        <a:srgbClr val="FF0000"/>
      </a:hlink>
      <a:folHlink>
        <a:srgbClr val="990000"/>
      </a:folHlink>
    </a:clrScheme>
    <a:fontScheme name="DTU Corporate UK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a-DK" altLang="da-DK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ＭＳ Ｐゴシック" pitchFamily="-80" charset="-128"/>
          </a:defRPr>
        </a:defPPr>
      </a:lstStyle>
    </a:lnDef>
  </a:objectDefaults>
  <a:extraClrSchemeLst>
    <a:extraClrScheme>
      <a:clrScheme name="DTU Corporate U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TU Corporate U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TU Corporate UK 13">
        <a:dk1>
          <a:srgbClr val="000000"/>
        </a:dk1>
        <a:lt1>
          <a:srgbClr val="FFFFFF"/>
        </a:lt1>
        <a:dk2>
          <a:srgbClr val="990000"/>
        </a:dk2>
        <a:lt2>
          <a:srgbClr val="999999"/>
        </a:lt2>
        <a:accent1>
          <a:srgbClr val="FF9900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5C00"/>
        </a:accent6>
        <a:hlink>
          <a:srgbClr val="FF00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DTU_Aqua[1]</Template>
  <TotalTime>8150</TotalTime>
  <Words>358</Words>
  <Application>Microsoft Office PowerPoint</Application>
  <PresentationFormat>On-screen Show (4:3)</PresentationFormat>
  <Paragraphs>116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ＭＳ Ｐゴシック</vt:lpstr>
      <vt:lpstr>Cooper Black</vt:lpstr>
      <vt:lpstr>Times New Roman</vt:lpstr>
      <vt:lpstr>Verdana</vt:lpstr>
      <vt:lpstr>DTU_Aqua[1]</vt:lpstr>
      <vt:lpstr>1_DTU_Aqua[1]</vt:lpstr>
      <vt:lpstr>DTU Corporate UK</vt:lpstr>
      <vt:lpstr>Future distributions of  Atlantic Bluefin Tuna: seasonal, decadal  and centennial scales</vt:lpstr>
      <vt:lpstr>PowerPoint Presentation</vt:lpstr>
      <vt:lpstr>A revolution is taking place…</vt:lpstr>
      <vt:lpstr>Seasonal-scale forecasting of the  ocean is a reality</vt:lpstr>
      <vt:lpstr>Decadal-scale forecasting of the  ocean is a reality</vt:lpstr>
      <vt:lpstr>The Challenge Can we make decadal  forecasts of biology?</vt:lpstr>
      <vt:lpstr>Catches of Bluefin Tuna in  Greenland Waters</vt:lpstr>
      <vt:lpstr>Bluefin Tuna Habitat is thermally constrained</vt:lpstr>
      <vt:lpstr>Proportion of years with suitable habitat</vt:lpstr>
      <vt:lpstr>Thermally Suitable Habitat</vt:lpstr>
      <vt:lpstr>Forecast / Climate Models</vt:lpstr>
      <vt:lpstr>Retrospective forecast (hindcast) skill</vt:lpstr>
      <vt:lpstr>Retrospective Forecast (Hindcast) Skill -  Area of Potential Bluefin Tuna Habitat</vt:lpstr>
      <vt:lpstr>Forecast habitat – August 2018 (Ensemble forecast from NMME)</vt:lpstr>
      <vt:lpstr>Bluefin Tuna Habitat Forecasts</vt:lpstr>
      <vt:lpstr>How robust is this forecast?</vt:lpstr>
      <vt:lpstr>How can this be used?</vt:lpstr>
      <vt:lpstr>PowerPoint Presentation</vt:lpstr>
      <vt:lpstr>Acknowledgements</vt:lpstr>
      <vt:lpstr>PowerPoint Presentation</vt:lpstr>
    </vt:vector>
  </TitlesOfParts>
  <Company>DTU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edbdb</dc:creator>
  <cp:lastModifiedBy>Mark Payne</cp:lastModifiedBy>
  <cp:revision>1280</cp:revision>
  <cp:lastPrinted>2016-09-17T12:32:07Z</cp:lastPrinted>
  <dcterms:created xsi:type="dcterms:W3CDTF">2010-11-11T09:55:58Z</dcterms:created>
  <dcterms:modified xsi:type="dcterms:W3CDTF">2019-11-28T20:16:35Z</dcterms:modified>
</cp:coreProperties>
</file>