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353" r:id="rId3"/>
    <p:sldId id="354" r:id="rId4"/>
    <p:sldId id="355" r:id="rId5"/>
    <p:sldId id="344" r:id="rId6"/>
    <p:sldId id="358" r:id="rId7"/>
    <p:sldId id="282" r:id="rId8"/>
    <p:sldId id="356" r:id="rId9"/>
    <p:sldId id="349" r:id="rId10"/>
    <p:sldId id="359" r:id="rId11"/>
    <p:sldId id="360" r:id="rId12"/>
    <p:sldId id="361" r:id="rId13"/>
    <p:sldId id="350" r:id="rId14"/>
    <p:sldId id="352" r:id="rId15"/>
    <p:sldId id="314" r:id="rId16"/>
    <p:sldId id="351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" initials="" lastIdx="32" clrIdx="0"/>
  <p:cmAuthor id="2" name="Rory Macneil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14D"/>
    <a:srgbClr val="CC024B"/>
    <a:srgbClr val="66CCFF"/>
    <a:srgbClr val="FF0066"/>
    <a:srgbClr val="00CCFF"/>
    <a:srgbClr val="B93F19"/>
    <a:srgbClr val="828BA5"/>
    <a:srgbClr val="CC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87892" autoAdjust="0"/>
  </p:normalViewPr>
  <p:slideViewPr>
    <p:cSldViewPr snapToGrid="0" snapToObjects="1">
      <p:cViewPr varScale="1">
        <p:scale>
          <a:sx n="63" d="100"/>
          <a:sy n="63" d="100"/>
        </p:scale>
        <p:origin x="88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4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E21248-381B-4FAD-B4D3-8C9238181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BF3A9-F942-43D8-AA16-8AF8F5C719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600CE45-CEFE-024B-AB38-7709D0A0BC93}" type="datetimeFigureOut">
              <a:rPr lang="en-US" altLang="en-US"/>
              <a:pPr>
                <a:defRPr/>
              </a:pPr>
              <a:t>4/18/2019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E159F-4E2C-4ECA-B108-EB46AC710B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98F93-42A4-4452-A95C-85289F916A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4C9255-55C9-DB40-A92E-52DB7E2C8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D69E73-6EF0-44A6-88B6-CCA489EAB3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636B5-E3F0-4843-8FD8-613195C3CA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C2CC32B-F01D-8647-BD32-B2EB9239CD31}" type="datetimeFigureOut">
              <a:rPr lang="en-US" altLang="en-US"/>
              <a:pPr>
                <a:defRPr/>
              </a:pPr>
              <a:t>4/18/2019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E5D3F5C-CF14-42CD-9589-616E02A59C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A7D136-F696-46C8-9410-63697ABB30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6E82C-E5AE-4AF7-B2A9-A9451BA250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A0A54-E27D-447C-84CE-307806266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56A0AB8-26FF-E44F-9BEB-6870BF137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Welcome,</a:t>
            </a:r>
            <a:r>
              <a:rPr lang="en-US" baseline="0" dirty="0"/>
              <a:t> thanks for asking us. Introduce ourselves. </a:t>
            </a:r>
          </a:p>
          <a:p>
            <a:r>
              <a:rPr lang="en-US" baseline="0" dirty="0"/>
              <a:t>Overview of talk: 1) scene setting </a:t>
            </a:r>
            <a:r>
              <a:rPr lang="mr-IN" baseline="0" dirty="0"/>
              <a:t>–</a:t>
            </a:r>
            <a:r>
              <a:rPr lang="en-US" baseline="0" dirty="0"/>
              <a:t> why are we here, what are benefits of ELN, 2) How </a:t>
            </a:r>
            <a:r>
              <a:rPr lang="en-US" baseline="0" dirty="0" err="1"/>
              <a:t>RSpace</a:t>
            </a:r>
            <a:r>
              <a:rPr lang="en-US" baseline="0" dirty="0"/>
              <a:t> meets these requirements 3)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A0AB8-26FF-E44F-9BEB-6870BF1370C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471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easily</a:t>
            </a:r>
            <a:r>
              <a:rPr lang="en-US" baseline="0" dirty="0"/>
              <a:t> share content in </a:t>
            </a:r>
            <a:r>
              <a:rPr lang="en-US" baseline="0" dirty="0" err="1"/>
              <a:t>Rspace</a:t>
            </a:r>
            <a:r>
              <a:rPr lang="en-US" baseline="0" dirty="0"/>
              <a:t> either with individuals or with our whole group. There are various roles in a group  which I can explain at the demo.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AAA4C-4F4F-7046-A3B5-AB1964E6EF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33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</a:t>
            </a:r>
            <a:r>
              <a:rPr lang="en-US" baseline="0" dirty="0"/>
              <a:t> forward to seeing you at the tutorial. Please sign up now or at the start of the workshop.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A0AB8-26FF-E44F-9BEB-6870BF1370C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239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to get data out of an ELN is probably its most important feature! Storing data in an ELN isn’t the end goal </a:t>
            </a:r>
            <a:r>
              <a:rPr lang="mr-IN" baseline="0" dirty="0"/>
              <a:t>–</a:t>
            </a:r>
            <a:r>
              <a:rPr lang="en-US" baseline="0" dirty="0"/>
              <a:t> eventually you want to share, archive or publish your data. Whatever ELN you choose, you must be sure you can get your data out in a variety of formats, including machine-readable formats. Eventually, you will want to change ELN and migrate your data.</a:t>
            </a:r>
          </a:p>
          <a:p>
            <a:r>
              <a:rPr lang="en-US" baseline="0" dirty="0"/>
              <a:t> If your vendor doesn’t support machine readable formats such as JSON or XML you risk losing data in the future, or being locked in to one supplier!</a:t>
            </a:r>
          </a:p>
          <a:p>
            <a:r>
              <a:rPr lang="en-US" baseline="0" dirty="0"/>
              <a:t>At </a:t>
            </a:r>
            <a:r>
              <a:rPr lang="en-US" baseline="0" dirty="0" err="1"/>
              <a:t>Rspace</a:t>
            </a:r>
            <a:r>
              <a:rPr lang="en-US" baseline="0" dirty="0"/>
              <a:t> we want you to feel comfortable that you can get your data out at any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AAA4C-4F4F-7046-A3B5-AB1964E6EF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40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Experimental data is active for only a short time, it </a:t>
            </a:r>
            <a:r>
              <a:rPr lang="en-GB" dirty="0" err="1"/>
              <a:t>mybe</a:t>
            </a:r>
            <a:r>
              <a:rPr lang="en-GB" dirty="0"/>
              <a:t> included in publication or not, will sit there gathering dust.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6A0AB8-26FF-E44F-9BEB-6870BF1370C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9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good ELN</a:t>
            </a:r>
            <a:r>
              <a:rPr lang="en-US" baseline="0" dirty="0"/>
              <a:t> should store data securely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A0AB8-26FF-E44F-9BEB-6870BF1370C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7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Notebook</a:t>
            </a:r>
            <a:r>
              <a:rPr lang="en-US" baseline="0" dirty="0"/>
              <a:t> = ‘stream of consciousness’, but research is not linear but iterative, taking into account new published work, suggestions and results of own work. Creating a publication from a LN requires  unbinding notebook and piecing together.</a:t>
            </a:r>
          </a:p>
          <a:p>
            <a:r>
              <a:rPr lang="en-US" baseline="0" dirty="0"/>
              <a:t> to compose the experiments into a coherent narrative. Replacing a paper with notebook is not solution if ELN is also linear.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AAA4C-4F4F-7046-A3B5-AB1964E6EF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0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</a:t>
            </a:r>
            <a:r>
              <a:rPr lang="en-US" baseline="0" dirty="0"/>
              <a:t> starting ab </a:t>
            </a:r>
            <a:r>
              <a:rPr lang="en-US" baseline="0" dirty="0" err="1"/>
              <a:t>initiio</a:t>
            </a:r>
            <a:r>
              <a:rPr lang="en-US" baseline="0" dirty="0"/>
              <a:t>; will probably have existing data that you can choose to import or link to from </a:t>
            </a:r>
            <a:r>
              <a:rPr lang="en-US" baseline="0" dirty="0" err="1"/>
              <a:t>RSpace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A0AB8-26FF-E44F-9BEB-6870BF1370C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66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RSpace</a:t>
            </a:r>
            <a:r>
              <a:rPr lang="en-US" baseline="0" dirty="0"/>
              <a:t> is designed for life science researchers. But it is flexible, versatile and has many generally useful features for </a:t>
            </a:r>
            <a:r>
              <a:rPr lang="en-US" baseline="0" dirty="0" err="1"/>
              <a:t>organising</a:t>
            </a:r>
            <a:r>
              <a:rPr lang="en-US" baseline="0" dirty="0"/>
              <a:t> data so  we have users  in other disciplines too. We actually use </a:t>
            </a:r>
            <a:r>
              <a:rPr lang="en-US" baseline="0" dirty="0" err="1"/>
              <a:t>RSpace</a:t>
            </a:r>
            <a:r>
              <a:rPr lang="en-US" baseline="0" dirty="0"/>
              <a:t> ourselves for all our company documents and also for recording the results of software testing.</a:t>
            </a:r>
          </a:p>
          <a:p>
            <a:r>
              <a:rPr lang="en-US" baseline="0" dirty="0" err="1"/>
              <a:t>RSpace</a:t>
            </a:r>
            <a:r>
              <a:rPr lang="en-US" baseline="0" dirty="0"/>
              <a:t> is very usable for individuals but shines when working in a group, with its easy and intuitive sharing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AAA4C-4F4F-7046-A3B5-AB1964E6EF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Flexibility, compare</a:t>
            </a:r>
            <a:r>
              <a:rPr lang="en-US" baseline="0" dirty="0"/>
              <a:t> notebooks and folders.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6A0AB8-26FF-E44F-9BEB-6870BF1370C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4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1EE8D-B45A-6F4D-8DA3-1757B76806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0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how data is stored during this trial. We take data security very seriously; it encrypted over the network and at rest. SSL Labs currently rate our network communications ‘A’ for network protocols.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AAA4C-4F4F-7046-A3B5-AB1964E6EF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8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5A3F-E756-3749-B759-4A153302A0B1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A96C-9B14-8B4B-A4D3-0F96805A8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92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B317-B531-1348-A954-109AC3C82531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EFD1F-DA54-3342-A11C-F2C486AE9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12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C828B-F4FA-A949-BEBD-FC14CC0EE6E1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469C-61B5-A649-868D-E6B43A871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74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67D4-FD98-994C-97B0-290C4221F0B5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59CD-D931-4C47-80E3-7A3127252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5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A967-4A36-CA42-9C1C-646BB5DE3EC1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35AE-D268-024A-A0F8-4524B0291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24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6271-4933-2343-AC6F-2A27E10B1B75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CED6-6B06-7C42-8C5A-E8B8F5999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10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2CBA-6002-9648-8745-B347A4DEFAEC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FC85-2C24-0E4B-A97F-6A857F255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31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D75B-4FE3-404F-BE54-F3AD1A7056A0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73B4-19DE-BC4A-A67C-BC0AB30DD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0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9178-94CB-3949-9E3F-C6EA81111C56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0C58-2E7D-2649-8863-4C1B164B0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6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F627-7A74-2C41-9A87-5D67F21A6AC1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70C3-AB04-0B48-ABBA-F328BD8A2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2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4935-FC21-0541-B914-CDE2EE49EAA6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8AD8-5DC8-0045-841D-8C4F1F970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54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B7A4-6475-43D2-8A5B-CFDB750CA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78F2700-6D74-5645-8EE8-5CC3E2BCBABE}" type="datetime1">
              <a:rPr lang="en-GB" altLang="en-US"/>
              <a:pPr>
                <a:defRPr/>
              </a:pPr>
              <a:t>18/04/2019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908F2-16CC-4C2F-842E-12C0AD2A4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365F-B320-4C16-B092-CC2D4139E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8F8D5EE-5C1A-9A4F-B5CC-D4CC778EF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elft-eln.researchspace.com/signu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lft-eln.researchspace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lft-eln.researchspac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delft-eln.researchspace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delft-eln.researchspace.com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lft-eln.researchspac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@researchspace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delft-eln.researchspace.com/" TargetMode="External"/><Relationship Id="rId4" Type="http://schemas.openxmlformats.org/officeDocument/2006/relationships/hyperlink" Target="mailto:rob@researchspace.co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hyperlink" Target="https://delft-eln.researchspace.com/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elft-eln.researchspace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lft-eln.researchspace.com/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lft-eln.researchspace.com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lft-eln.researchspac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delft-eln.researchspace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space.is.ed.ac.uk/public/apiDoc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lft-eln.researchspace.com/" TargetMode="External"/><Relationship Id="rId4" Type="http://schemas.openxmlformats.org/officeDocument/2006/relationships/hyperlink" Target="https://github.com/rspace-o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lft-eln.researchspac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lft-eln.researchspace.com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F5185-3C95-44D6-B03E-10923C4AB8C4}"/>
              </a:ext>
            </a:extLst>
          </p:cNvPr>
          <p:cNvSpPr/>
          <p:nvPr/>
        </p:nvSpPr>
        <p:spPr>
          <a:xfrm>
            <a:off x="0" y="1685264"/>
            <a:ext cx="9144000" cy="5224463"/>
          </a:xfrm>
          <a:prstGeom prst="rect">
            <a:avLst/>
          </a:prstGeom>
          <a:solidFill>
            <a:srgbClr val="3B414D"/>
          </a:solidFill>
          <a:ln>
            <a:solidFill>
              <a:srgbClr val="3B41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89D11-4018-4E37-A23D-767B978F5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375" y="2232025"/>
            <a:ext cx="7461250" cy="22272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800" spc="-50" dirty="0">
              <a:solidFill>
                <a:srgbClr val="0092D2"/>
              </a:solidFill>
              <a:latin typeface="Calibri Light"/>
              <a:ea typeface="+mn-ea"/>
              <a:cs typeface="Calibri Light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6600" spc="-50" dirty="0">
              <a:solidFill>
                <a:schemeClr val="bg1"/>
              </a:solidFill>
              <a:latin typeface="Calibri Light"/>
              <a:ea typeface="+mn-ea"/>
              <a:cs typeface="Calibri Light"/>
            </a:endParaRPr>
          </a:p>
        </p:txBody>
      </p:sp>
      <p:pic>
        <p:nvPicPr>
          <p:cNvPr id="4100" name="Picture 3" descr="rspace_logo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482600"/>
            <a:ext cx="3760788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34E5E4-FAF3-467D-A7D9-E9451C3A7775}"/>
              </a:ext>
            </a:extLst>
          </p:cNvPr>
          <p:cNvSpPr txBox="1">
            <a:spLocks/>
          </p:cNvSpPr>
          <p:nvPr/>
        </p:nvSpPr>
        <p:spPr bwMode="auto">
          <a:xfrm>
            <a:off x="841375" y="3727846"/>
            <a:ext cx="74612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800" spc="-50" dirty="0">
              <a:solidFill>
                <a:srgbClr val="0092D2"/>
              </a:solidFill>
              <a:latin typeface="Calibri Light"/>
              <a:ea typeface="+mn-ea"/>
              <a:cs typeface="Calibri Light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4800" spc="-50" dirty="0">
                <a:solidFill>
                  <a:schemeClr val="bg1"/>
                </a:solidFill>
                <a:latin typeface="Calibri Light"/>
                <a:ea typeface="+mn-ea"/>
                <a:cs typeface="Calibri Light"/>
              </a:rPr>
              <a:t> </a:t>
            </a:r>
            <a:r>
              <a:rPr lang="en-US" sz="4000" spc="-50" dirty="0">
                <a:solidFill>
                  <a:schemeClr val="bg1"/>
                </a:solidFill>
                <a:latin typeface="Calibri Light"/>
                <a:ea typeface="+mn-ea"/>
                <a:cs typeface="Calibri Light"/>
              </a:rPr>
              <a:t>TU Delft pilot kickoff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4000" spc="-50" dirty="0">
                <a:solidFill>
                  <a:schemeClr val="bg1"/>
                </a:solidFill>
                <a:latin typeface="Calibri Light"/>
                <a:ea typeface="+mn-ea"/>
                <a:cs typeface="Calibri Light"/>
              </a:rPr>
              <a:t>18 April 2019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4000" spc="-50" dirty="0">
              <a:solidFill>
                <a:schemeClr val="bg1"/>
              </a:solidFill>
              <a:latin typeface="Calibri Light"/>
              <a:ea typeface="+mn-ea"/>
              <a:cs typeface="Calibri Light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800" spc="-50" dirty="0">
                <a:solidFill>
                  <a:schemeClr val="bg1"/>
                </a:solidFill>
                <a:latin typeface="Calibri Light"/>
                <a:ea typeface="+mn-ea"/>
                <a:cs typeface="Calibri Light"/>
              </a:rPr>
              <a:t>Rob Day and Richard Adams</a:t>
            </a:r>
            <a:endParaRPr lang="en-US" sz="1800" spc="-50" dirty="0">
              <a:solidFill>
                <a:srgbClr val="0092D2"/>
              </a:solidFill>
              <a:latin typeface="Calibri Light"/>
              <a:ea typeface="+mn-ea"/>
              <a:cs typeface="Calibri Light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4800" spc="-50" dirty="0">
              <a:solidFill>
                <a:schemeClr val="bg1"/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5C52B5B-1EAA-4DC1-A8D3-0932A3F6AC95}"/>
              </a:ext>
            </a:extLst>
          </p:cNvPr>
          <p:cNvSpPr txBox="1">
            <a:spLocks/>
          </p:cNvSpPr>
          <p:nvPr/>
        </p:nvSpPr>
        <p:spPr bwMode="auto">
          <a:xfrm>
            <a:off x="0" y="1593255"/>
            <a:ext cx="9144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800" spc="-50" dirty="0">
              <a:solidFill>
                <a:srgbClr val="0092D2"/>
              </a:solidFill>
              <a:latin typeface="Calibri Light"/>
              <a:ea typeface="+mn-ea"/>
              <a:cs typeface="Calibri Light"/>
            </a:endParaRPr>
          </a:p>
          <a:p>
            <a:pPr>
              <a:lnSpc>
                <a:spcPct val="160000"/>
              </a:lnSpc>
            </a:pPr>
            <a:r>
              <a:rPr lang="en-US" sz="4800" spc="-50" dirty="0">
                <a:solidFill>
                  <a:schemeClr val="bg1"/>
                </a:solidFill>
                <a:latin typeface="Calibri Light"/>
                <a:ea typeface="+mn-ea"/>
                <a:cs typeface="Calibri Light"/>
              </a:rPr>
              <a:t> </a:t>
            </a:r>
            <a:r>
              <a:rPr lang="en-US" altLang="en-US" sz="6000" dirty="0">
                <a:latin typeface="Arial" charset="0"/>
              </a:rPr>
              <a:t>The ELN that integrates with other research tools and infrastructure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4800" spc="-50" dirty="0">
              <a:solidFill>
                <a:schemeClr val="bg1"/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177731"/>
            <a:ext cx="9144000" cy="731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33337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https://delft-eln.researchspace.com/signup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Code: DELFT-RC18419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358379"/>
            <a:chOff x="0" y="25439"/>
            <a:chExt cx="12192000" cy="477838"/>
          </a:xfrm>
        </p:grpSpPr>
        <p:sp>
          <p:nvSpPr>
            <p:cNvPr id="5" name="Rectangle 4"/>
            <p:cNvSpPr/>
            <p:nvPr/>
          </p:nvSpPr>
          <p:spPr>
            <a:xfrm>
              <a:off x="0" y="25439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6" name="Picture 5" descr="rspacelogopp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ubtitle 2"/>
          <p:cNvSpPr txBox="1">
            <a:spLocks/>
          </p:cNvSpPr>
          <p:nvPr/>
        </p:nvSpPr>
        <p:spPr>
          <a:xfrm>
            <a:off x="1318795" y="582553"/>
            <a:ext cx="7321340" cy="7893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ct val="0"/>
              </a:spcBef>
              <a:buNone/>
            </a:pPr>
            <a:r>
              <a:rPr lang="en-GB" altLang="en-US" sz="3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Organize work in a </a:t>
            </a:r>
            <a:r>
              <a:rPr lang="en-GB" altLang="en-US" sz="3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way that suits you </a:t>
            </a:r>
            <a:endParaRPr lang="en-US" altLang="en-US" sz="3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70000"/>
              </a:lnSpc>
              <a:spcBef>
                <a:spcPct val="0"/>
              </a:spcBef>
              <a:buNone/>
            </a:pPr>
            <a:endParaRPr lang="en-US" altLang="en-US" sz="27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3848" y="7061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704" y="1021700"/>
            <a:ext cx="1196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date:</a:t>
            </a:r>
          </a:p>
          <a:p>
            <a:pPr marL="214313" indent="-214313">
              <a:buFont typeface="Arial" charset="0"/>
              <a:buChar char="•"/>
            </a:pPr>
            <a:endParaRPr lang="en-US" dirty="0"/>
          </a:p>
          <a:p>
            <a:pPr marL="214313" indent="-214313">
              <a:buFont typeface="Arial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3" y="1359559"/>
            <a:ext cx="2470485" cy="33592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783228" y="1090707"/>
            <a:ext cx="4543425" cy="3391493"/>
            <a:chOff x="5467637" y="1395009"/>
            <a:chExt cx="6057900" cy="4521990"/>
          </a:xfrm>
        </p:grpSpPr>
        <p:sp>
          <p:nvSpPr>
            <p:cNvPr id="13" name="TextBox 12"/>
            <p:cNvSpPr txBox="1"/>
            <p:nvPr/>
          </p:nvSpPr>
          <p:spPr>
            <a:xfrm>
              <a:off x="5467637" y="1395009"/>
              <a:ext cx="1594983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By project:</a:t>
              </a:r>
            </a:p>
            <a:p>
              <a:pPr marL="214313" indent="-214313">
                <a:buFont typeface="Arial" charset="0"/>
                <a:buChar char="•"/>
              </a:pPr>
              <a:endParaRPr lang="en-US" dirty="0"/>
            </a:p>
            <a:p>
              <a:pPr marL="214313" indent="-214313">
                <a:buFont typeface="Arial" charset="0"/>
                <a:buChar char="•"/>
              </a:pP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7637" y="2068899"/>
              <a:ext cx="6057900" cy="38481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867103" y="2345264"/>
            <a:ext cx="18473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50" dirty="0"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358379"/>
            <a:chOff x="0" y="25439"/>
            <a:chExt cx="12192000" cy="477838"/>
          </a:xfrm>
        </p:grpSpPr>
        <p:sp>
          <p:nvSpPr>
            <p:cNvPr id="10" name="Rectangle 9"/>
            <p:cNvSpPr/>
            <p:nvPr/>
          </p:nvSpPr>
          <p:spPr>
            <a:xfrm>
              <a:off x="0" y="25439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2" name="Picture 6" descr="rspacelogopp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Subtitle 2"/>
          <p:cNvSpPr txBox="1">
            <a:spLocks/>
          </p:cNvSpPr>
          <p:nvPr/>
        </p:nvSpPr>
        <p:spPr>
          <a:xfrm>
            <a:off x="738353" y="543228"/>
            <a:ext cx="7321340" cy="7893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Arial" charset="0"/>
                <a:ea typeface="MS PGothic" charset="-128"/>
              </a:rPr>
              <a:t>Notebooks vs folders</a:t>
            </a:r>
            <a:endParaRPr lang="en-US" altLang="en-US" sz="2700" dirty="0">
              <a:solidFill>
                <a:srgbClr val="002060"/>
              </a:solidFill>
              <a:latin typeface="Calibri Light" charset="0"/>
              <a:ea typeface="MS PGothic" charset="-128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650" dirty="0">
              <a:solidFill>
                <a:srgbClr val="002060"/>
              </a:solidFill>
              <a:latin typeface="Calibri Light" charset="0"/>
              <a:ea typeface="MS PGothic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16648"/>
              </p:ext>
            </p:extLst>
          </p:nvPr>
        </p:nvGraphicFramePr>
        <p:xfrm>
          <a:off x="1143001" y="1534707"/>
          <a:ext cx="6096000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Feature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Notebooks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Folders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Can</a:t>
                      </a:r>
                      <a:r>
                        <a:rPr lang="en-US" sz="1800" baseline="0" dirty="0"/>
                        <a:t> be shared?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Can be nested?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800" dirty="0"/>
                        <a:t>Good for: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Sequential</a:t>
                      </a:r>
                      <a:r>
                        <a:rPr lang="en-US" sz="1800" baseline="0" dirty="0"/>
                        <a:t> list of documents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Organizing</a:t>
                      </a:r>
                      <a:r>
                        <a:rPr lang="en-US" sz="1800" baseline="0" dirty="0"/>
                        <a:t> documents in tree- structure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Easy browsing</a:t>
                      </a:r>
                      <a:r>
                        <a:rPr lang="en-US" sz="1800" baseline="0" dirty="0"/>
                        <a:t> by order of creation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 Getting started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1143721"/>
            <a:ext cx="713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Notebooks </a:t>
            </a:r>
            <a:r>
              <a:rPr lang="en-US"/>
              <a:t>are simplified folders that can be shared and browsed easily  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A5B5CC-0D13-4F99-8ED0-C3AC76694168}"/>
              </a:ext>
            </a:extLst>
          </p:cNvPr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0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C123-46FD-402C-B969-6D67C002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Traceability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E1EBA-67E3-4650-B70B-C6874B551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42" y="1399881"/>
            <a:ext cx="8346558" cy="3921157"/>
          </a:xfrm>
          <a:prstGeom prst="rect">
            <a:avLst/>
          </a:prstGeom>
          <a:ln w="12700">
            <a:solidFill>
              <a:srgbClr val="3B414D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FEE15A0-65E9-4534-944B-7EFDDBE94E2F}"/>
              </a:ext>
            </a:extLst>
          </p:cNvPr>
          <p:cNvGrpSpPr/>
          <p:nvPr/>
        </p:nvGrpSpPr>
        <p:grpSpPr>
          <a:xfrm>
            <a:off x="0" y="0"/>
            <a:ext cx="9144000" cy="358379"/>
            <a:chOff x="0" y="25439"/>
            <a:chExt cx="12192000" cy="477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E62E30-56C7-42A6-82DA-EE136C2AC4A8}"/>
                </a:ext>
              </a:extLst>
            </p:cNvPr>
            <p:cNvSpPr/>
            <p:nvPr/>
          </p:nvSpPr>
          <p:spPr>
            <a:xfrm>
              <a:off x="0" y="25439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" name="Picture 6" descr="rspacelogoppt.png">
              <a:extLst>
                <a:ext uri="{FF2B5EF4-FFF2-40B4-BE49-F238E27FC236}">
                  <a16:creationId xmlns:a16="http://schemas.microsoft.com/office/drawing/2014/main" id="{259EE172-C0E1-4A86-91E4-A1CC3BA33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6227877-24AA-47AC-BC7B-0C410CF73E57}"/>
              </a:ext>
            </a:extLst>
          </p:cNvPr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F8279C-28A0-4925-AEF8-8E0EE3D23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052537"/>
            <a:ext cx="6596340" cy="5334553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237C2C9-6CE7-4A02-90CF-DC4950FB8E4B}"/>
              </a:ext>
            </a:extLst>
          </p:cNvPr>
          <p:cNvGrpSpPr/>
          <p:nvPr/>
        </p:nvGrpSpPr>
        <p:grpSpPr>
          <a:xfrm>
            <a:off x="1143000" y="1119666"/>
            <a:ext cx="7543800" cy="5334553"/>
            <a:chOff x="1305476" y="1027650"/>
            <a:chExt cx="7119664" cy="547197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9E22C5E-3FF4-441F-9F1A-658CF335448C}"/>
                </a:ext>
              </a:extLst>
            </p:cNvPr>
            <p:cNvGrpSpPr/>
            <p:nvPr/>
          </p:nvGrpSpPr>
          <p:grpSpPr>
            <a:xfrm>
              <a:off x="1305476" y="1027650"/>
              <a:ext cx="7119664" cy="5471971"/>
              <a:chOff x="1305476" y="1027650"/>
              <a:chExt cx="7119664" cy="547197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38EAEA7-4AC8-4DC3-9CB8-C92A092A7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5476" y="1027650"/>
                <a:ext cx="7119664" cy="5471971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C1FBDB2D-7592-4805-9DB8-61AA551BFD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56186" y="5268610"/>
                <a:ext cx="607470" cy="24817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5EF2518-AAFD-4824-94BA-8139FC9882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0035" y="5421010"/>
              <a:ext cx="801897" cy="9577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439"/>
            <a:ext cx="9144000" cy="405879"/>
            <a:chOff x="0" y="-37893"/>
            <a:chExt cx="12192000" cy="541170"/>
          </a:xfrm>
        </p:grpSpPr>
        <p:sp>
          <p:nvSpPr>
            <p:cNvPr id="5" name="Rectangle 4"/>
            <p:cNvSpPr/>
            <p:nvPr/>
          </p:nvSpPr>
          <p:spPr>
            <a:xfrm>
              <a:off x="0" y="-37893"/>
              <a:ext cx="12192000" cy="477837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" name="Picture 6" descr="rspacelogopp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685082" y="7254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57467"/>
              </p:ext>
            </p:extLst>
          </p:nvPr>
        </p:nvGraphicFramePr>
        <p:xfrm>
          <a:off x="626864" y="1094748"/>
          <a:ext cx="7519262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Feature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Support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How many people can use </a:t>
                      </a:r>
                      <a:r>
                        <a:rPr lang="en-US" sz="1400" dirty="0" err="1"/>
                        <a:t>RSpace</a:t>
                      </a:r>
                      <a:r>
                        <a:rPr lang="en-US" sz="1400" dirty="0"/>
                        <a:t> during Pilot?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Unlimited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0816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What is format</a:t>
                      </a:r>
                      <a:r>
                        <a:rPr lang="en-US" sz="1400" baseline="0" dirty="0"/>
                        <a:t> and restriction on files?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Any format, 500Mb max</a:t>
                      </a:r>
                      <a:r>
                        <a:rPr lang="en-US" sz="1400" b="1" baseline="0" dirty="0"/>
                        <a:t> per file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multiple files be uploaded/downloaded simultaneously?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What’s the maximum storage per user?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Unlimited</a:t>
                      </a:r>
                      <a:r>
                        <a:rPr lang="en-US" sz="1400" b="1" baseline="0" dirty="0"/>
                        <a:t> ! 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 is the data stored and is it backed up?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Amazon Web Services</a:t>
                      </a:r>
                      <a:r>
                        <a:rPr lang="en-US" sz="1400" b="0" baseline="0" dirty="0"/>
                        <a:t> (AWS) hosted in EU(Ireland).</a:t>
                      </a:r>
                    </a:p>
                    <a:p>
                      <a:r>
                        <a:rPr lang="en-US" sz="1400" b="0" baseline="0" dirty="0"/>
                        <a:t>Backed up to AWS S3 and Glacier.</a:t>
                      </a:r>
                      <a:endParaRPr lang="en-US" sz="14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82" y="1990944"/>
            <a:ext cx="304800" cy="3048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26864" y="3809028"/>
            <a:ext cx="7585336" cy="2762761"/>
            <a:chOff x="626864" y="3809028"/>
            <a:chExt cx="7585336" cy="2762761"/>
          </a:xfrm>
        </p:grpSpPr>
        <p:grpSp>
          <p:nvGrpSpPr>
            <p:cNvPr id="10" name="Group 9"/>
            <p:cNvGrpSpPr/>
            <p:nvPr/>
          </p:nvGrpSpPr>
          <p:grpSpPr>
            <a:xfrm>
              <a:off x="1399660" y="5692652"/>
              <a:ext cx="629557" cy="688578"/>
              <a:chOff x="2204028" y="3376062"/>
              <a:chExt cx="1831102" cy="2002768"/>
            </a:xfrm>
          </p:grpSpPr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4028" y="3376062"/>
                <a:ext cx="1831102" cy="2002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220596" y="4956509"/>
                <a:ext cx="1757254" cy="3897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27"/>
            <a:stretch/>
          </p:blipFill>
          <p:spPr bwMode="auto">
            <a:xfrm>
              <a:off x="2737406" y="4636692"/>
              <a:ext cx="736143" cy="83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961" y="4798053"/>
              <a:ext cx="95250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626864" y="3809028"/>
              <a:ext cx="2938878" cy="27627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19" name="Straight Arrow Connector 18"/>
            <p:cNvCxnSpPr>
              <a:endCxn id="17" idx="1"/>
            </p:cNvCxnSpPr>
            <p:nvPr/>
          </p:nvCxnSpPr>
          <p:spPr>
            <a:xfrm>
              <a:off x="3523643" y="5269052"/>
              <a:ext cx="3155318" cy="489"/>
            </a:xfrm>
            <a:prstGeom prst="straightConnector1">
              <a:avLst/>
            </a:prstGeom>
            <a:ln w="12700" cmpd="sng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33451" y="5429627"/>
              <a:ext cx="106735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EC2 instance, </a:t>
              </a:r>
              <a:r>
                <a:rPr lang="en-US" sz="1100" b="1" dirty="0" err="1"/>
                <a:t>RSpace</a:t>
              </a:r>
              <a:r>
                <a:rPr lang="en-US" sz="1100" b="1" dirty="0"/>
                <a:t> </a:t>
              </a:r>
              <a:r>
                <a:rPr lang="en-US" sz="1100" b="1" dirty="0" err="1"/>
                <a:t>webapp</a:t>
              </a:r>
              <a:endParaRPr lang="en-US" sz="11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80922" y="6212458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AWS Cloud (</a:t>
              </a:r>
              <a:r>
                <a:rPr lang="en-US" sz="1400"/>
                <a:t>EU Ireland)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52319" y="4831389"/>
              <a:ext cx="2231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HTTPS TLS == 1.2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8223" y="4101847"/>
              <a:ext cx="21139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RSpace</a:t>
              </a:r>
              <a:r>
                <a:rPr lang="en-US" dirty="0"/>
                <a:t> User device, </a:t>
              </a:r>
            </a:p>
            <a:p>
              <a:pPr algn="ctr"/>
              <a:r>
                <a:rPr lang="en-US" dirty="0"/>
                <a:t>in-browser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65298" y="3841616"/>
              <a:ext cx="8745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Local encrypted EBS volume </a:t>
              </a:r>
              <a:r>
                <a:rPr lang="en-US" sz="1100" b="1" dirty="0" err="1"/>
                <a:t>filestore</a:t>
              </a:r>
              <a:endParaRPr lang="en-US" sz="1100" b="1" dirty="0"/>
            </a:p>
          </p:txBody>
        </p:sp>
        <p:pic>
          <p:nvPicPr>
            <p:cNvPr id="25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27"/>
            <a:stretch/>
          </p:blipFill>
          <p:spPr bwMode="auto">
            <a:xfrm>
              <a:off x="663517" y="3815887"/>
              <a:ext cx="736143" cy="83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1193335" y="4660083"/>
              <a:ext cx="1544071" cy="39527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08850" y="4611057"/>
              <a:ext cx="8745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S3 backup</a:t>
              </a:r>
            </a:p>
            <a:p>
              <a:r>
                <a:rPr lang="en-US" sz="1100" b="1" dirty="0"/>
                <a:t>/recovery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042555">
              <a:off x="1442810" y="4616599"/>
              <a:ext cx="1171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aws</a:t>
              </a:r>
              <a:r>
                <a:rPr lang="en-US" sz="1200" dirty="0"/>
                <a:t> cli port 443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3060" y="5493579"/>
              <a:ext cx="77159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Local encrypted EBS </a:t>
              </a:r>
              <a:r>
                <a:rPr lang="en-US" sz="1100" b="1"/>
                <a:t>volume MySQL</a:t>
              </a:r>
              <a:endParaRPr lang="en-US" sz="1100" b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868736" y="5294350"/>
              <a:ext cx="918764" cy="358046"/>
            </a:xfrm>
            <a:prstGeom prst="straightConnector1">
              <a:avLst/>
            </a:prstGeom>
            <a:ln w="12700" cmpd="sng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2312645" y="3967189"/>
              <a:ext cx="529528" cy="809000"/>
              <a:chOff x="2204028" y="3376062"/>
              <a:chExt cx="1831102" cy="2002768"/>
            </a:xfrm>
          </p:grpSpPr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4028" y="3376062"/>
                <a:ext cx="1831102" cy="2002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2220596" y="4956509"/>
                <a:ext cx="1757254" cy="3897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Arrow Connector 33"/>
            <p:cNvCxnSpPr/>
            <p:nvPr/>
          </p:nvCxnSpPr>
          <p:spPr>
            <a:xfrm flipH="1" flipV="1">
              <a:off x="2629042" y="4447975"/>
              <a:ext cx="360130" cy="385852"/>
            </a:xfrm>
            <a:prstGeom prst="straightConnector1">
              <a:avLst/>
            </a:prstGeom>
            <a:ln w="12700" cmpd="sng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53122" y="3894233"/>
              <a:ext cx="274996" cy="27499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1383" y="5397528"/>
              <a:ext cx="274996" cy="27499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48950" y="4131392"/>
              <a:ext cx="274996" cy="274996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4" y="3377543"/>
            <a:ext cx="7690246" cy="337011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398691" y="413328"/>
            <a:ext cx="6158108" cy="62565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arial" charset="0"/>
                <a:ea typeface="Avenir Book" charset="0"/>
                <a:cs typeface="Avenir Book" charset="0"/>
              </a:rPr>
              <a:t>Delft pilot – data </a:t>
            </a:r>
            <a:endParaRPr lang="en-US" sz="3000" dirty="0">
              <a:latin typeface="Arial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9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358379"/>
            <a:chOff x="0" y="25439"/>
            <a:chExt cx="12192000" cy="477838"/>
          </a:xfrm>
        </p:grpSpPr>
        <p:sp>
          <p:nvSpPr>
            <p:cNvPr id="5" name="Rectangle 4"/>
            <p:cNvSpPr/>
            <p:nvPr/>
          </p:nvSpPr>
          <p:spPr>
            <a:xfrm>
              <a:off x="0" y="25439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" name="Picture 6" descr="rspacelogopp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685082" y="14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728" y="1397674"/>
            <a:ext cx="84167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 err="1"/>
              <a:t>RSpace</a:t>
            </a:r>
            <a:r>
              <a:rPr lang="en-US" dirty="0"/>
              <a:t> connects your data  from inception to publication.</a:t>
            </a:r>
          </a:p>
          <a:p>
            <a:pPr marL="214313" indent="-214313">
              <a:buFont typeface="Arial" charset="0"/>
              <a:buChar char="•"/>
            </a:pPr>
            <a:endParaRPr lang="en-US" dirty="0"/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Safe to try – easy to get your data out.</a:t>
            </a:r>
          </a:p>
          <a:p>
            <a:endParaRPr lang="en-US" dirty="0"/>
          </a:p>
          <a:p>
            <a:pPr marL="214313" indent="-214313">
              <a:buFont typeface="Arial" charset="0"/>
              <a:buChar char="•"/>
            </a:pPr>
            <a:r>
              <a:rPr lang="en-US" dirty="0" err="1"/>
              <a:t>ResearchSpace</a:t>
            </a:r>
            <a:r>
              <a:rPr lang="en-US" dirty="0"/>
              <a:t> is completely independent </a:t>
            </a:r>
            <a:r>
              <a:rPr lang="mr-IN" dirty="0"/>
              <a:t>–</a:t>
            </a:r>
            <a:endParaRPr lang="en-GB" dirty="0"/>
          </a:p>
          <a:p>
            <a:pPr marL="671513" lvl="1" indent="-214313">
              <a:buFont typeface="Arial" charset="0"/>
              <a:buChar char="•"/>
            </a:pPr>
            <a:r>
              <a:rPr lang="en-US" dirty="0"/>
              <a:t>We are not owned by another company and your data belongs to you</a:t>
            </a:r>
            <a:br>
              <a:rPr lang="en-US" dirty="0"/>
            </a:br>
            <a:r>
              <a:rPr lang="en-US" dirty="0"/>
              <a:t>at all times. </a:t>
            </a:r>
          </a:p>
          <a:p>
            <a:pPr marL="671513" lvl="1" indent="-214313">
              <a:buFont typeface="Arial" charset="0"/>
              <a:buChar char="•"/>
            </a:pPr>
            <a:r>
              <a:rPr lang="en-US" dirty="0"/>
              <a:t>We have no conflicting interests with a parent company and can operate entirely</a:t>
            </a:r>
            <a:br>
              <a:rPr lang="en-US" dirty="0"/>
            </a:br>
            <a:r>
              <a:rPr lang="en-US" dirty="0"/>
              <a:t>in our users’ best interests.</a:t>
            </a:r>
          </a:p>
          <a:p>
            <a:pPr marL="671513" lvl="1" indent="-214313">
              <a:buFont typeface="Arial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671513" lvl="1" indent="-214313">
              <a:buFont typeface="Arial" charset="0"/>
              <a:buChar char="•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48532" y="597205"/>
            <a:ext cx="6158108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3000" dirty="0">
                <a:solidFill>
                  <a:srgbClr val="002060"/>
                </a:solidFill>
                <a:latin typeface="arial" charset="0"/>
                <a:ea typeface="Avenir Book" charset="0"/>
                <a:cs typeface="Avenir Book" charset="0"/>
              </a:rPr>
              <a:t>Why try </a:t>
            </a:r>
            <a:r>
              <a:rPr lang="en-US" sz="3000" dirty="0" err="1">
                <a:solidFill>
                  <a:srgbClr val="002060"/>
                </a:solidFill>
                <a:latin typeface="arial" charset="0"/>
                <a:ea typeface="Avenir Book" charset="0"/>
                <a:cs typeface="Avenir Book" charset="0"/>
              </a:rPr>
              <a:t>RSpace</a:t>
            </a:r>
            <a:r>
              <a:rPr lang="en-US" sz="3000" dirty="0">
                <a:solidFill>
                  <a:srgbClr val="002060"/>
                </a:solidFill>
                <a:latin typeface="arial" charset="0"/>
                <a:ea typeface="Avenir Book" charset="0"/>
                <a:cs typeface="Avenir Book" charset="0"/>
              </a:rPr>
              <a:t>?</a:t>
            </a:r>
            <a:endParaRPr lang="en-US" sz="3000" dirty="0">
              <a:latin typeface="Arial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4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1"/>
          <p:cNvSpPr txBox="1">
            <a:spLocks noChangeArrowheads="1"/>
          </p:cNvSpPr>
          <p:nvPr/>
        </p:nvSpPr>
        <p:spPr bwMode="auto">
          <a:xfrm>
            <a:off x="0" y="1590675"/>
            <a:ext cx="91440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800100" indent="-3429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257300" indent="-3429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0066"/>
              </a:buClr>
              <a:buFont typeface="Arial" charset="0"/>
              <a:buNone/>
            </a:pPr>
            <a:endParaRPr lang="en-GB" altLang="en-US" sz="4000" b="1" dirty="0"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0066"/>
              </a:buClr>
              <a:buFont typeface="Arial" charset="0"/>
              <a:buNone/>
            </a:pPr>
            <a:r>
              <a:rPr lang="en-GB" altLang="en-US" sz="2800" b="1" dirty="0">
                <a:latin typeface="Arial" charset="0"/>
                <a:ea typeface="Arial" charset="0"/>
                <a:cs typeface="Arial" charset="0"/>
                <a:hlinkClick r:id="rId3"/>
              </a:rPr>
              <a:t>richard@researchspace.com</a:t>
            </a:r>
            <a:endParaRPr lang="en-GB" altLang="en-US" sz="2800" b="1" dirty="0"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0066"/>
              </a:buClr>
              <a:buFont typeface="Arial" charset="0"/>
              <a:buNone/>
            </a:pPr>
            <a:r>
              <a:rPr lang="en-GB" altLang="en-US" sz="2800" b="1" dirty="0">
                <a:latin typeface="Arial" charset="0"/>
                <a:ea typeface="Arial" charset="0"/>
                <a:cs typeface="Arial" charset="0"/>
                <a:hlinkClick r:id="rId4"/>
              </a:rPr>
              <a:t>rob@researchspace.com</a:t>
            </a:r>
            <a:endParaRPr lang="en-GB" altLang="en-US" sz="2800" b="1" dirty="0"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0066"/>
              </a:buClr>
              <a:buFont typeface="Arial" charset="0"/>
              <a:buNone/>
            </a:pPr>
            <a:endParaRPr lang="en-GB" altLang="en-US" sz="4000" b="1" dirty="0"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0066"/>
              </a:buClr>
              <a:buFont typeface="Arial" charset="0"/>
              <a:buNone/>
            </a:pPr>
            <a:r>
              <a:rPr lang="en-GB" altLang="en-US" sz="2800" b="1" dirty="0"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GB" altLang="en-US" sz="2800" b="1" dirty="0" err="1">
                <a:latin typeface="Arial" charset="0"/>
                <a:ea typeface="Arial" charset="0"/>
                <a:cs typeface="Arial" charset="0"/>
              </a:rPr>
              <a:t>TheConnectedLab</a:t>
            </a:r>
            <a:endParaRPr lang="en-GB" altLang="en-US" sz="2800" b="1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FF0066"/>
              </a:buClr>
              <a:buFont typeface="Arial" charset="0"/>
              <a:buNone/>
            </a:pPr>
            <a:endParaRPr lang="en-GB" alt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302F1-1DCB-4A15-BEF3-81E9AD086110}"/>
              </a:ext>
            </a:extLst>
          </p:cNvPr>
          <p:cNvSpPr txBox="1"/>
          <p:nvPr/>
        </p:nvSpPr>
        <p:spPr>
          <a:xfrm>
            <a:off x="220663" y="574675"/>
            <a:ext cx="87026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-100" dirty="0">
                <a:solidFill>
                  <a:srgbClr val="000000"/>
                </a:solidFill>
                <a:latin typeface="+mj-lt"/>
                <a:ea typeface="+mn-ea"/>
                <a:cs typeface="Arial"/>
              </a:rPr>
              <a:t>Thank you!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358379"/>
            <a:chOff x="0" y="25439"/>
            <a:chExt cx="12192000" cy="477838"/>
          </a:xfrm>
        </p:grpSpPr>
        <p:sp>
          <p:nvSpPr>
            <p:cNvPr id="8" name="Rectangle 7"/>
            <p:cNvSpPr/>
            <p:nvPr/>
          </p:nvSpPr>
          <p:spPr>
            <a:xfrm>
              <a:off x="0" y="25439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9" name="Picture 6" descr="rspacelogopp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499666" y="4576108"/>
            <a:ext cx="8423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/>
              <a:t>https</a:t>
            </a:r>
            <a:r>
              <a:rPr lang="en-US" sz="2800" b="1" dirty="0"/>
              <a:t>://</a:t>
            </a:r>
            <a:r>
              <a:rPr lang="en-US" sz="2800" b="1" dirty="0" err="1"/>
              <a:t>www.researchspace.com</a:t>
            </a:r>
            <a:r>
              <a:rPr lang="en-US" sz="2800" b="1" dirty="0"/>
              <a:t>/enterprise/</a:t>
            </a:r>
            <a:r>
              <a:rPr lang="en-US" sz="2800" b="1" dirty="0" err="1"/>
              <a:t>tu</a:t>
            </a:r>
            <a:r>
              <a:rPr lang="en-US" sz="2800" b="1" dirty="0"/>
              <a:t>-delft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358379"/>
            <a:chOff x="0" y="25439"/>
            <a:chExt cx="12192000" cy="477838"/>
          </a:xfrm>
        </p:grpSpPr>
        <p:sp>
          <p:nvSpPr>
            <p:cNvPr id="5" name="Rectangle 4"/>
            <p:cNvSpPr/>
            <p:nvPr/>
          </p:nvSpPr>
          <p:spPr>
            <a:xfrm>
              <a:off x="0" y="25439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" name="Picture 6" descr="rspacelogopp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685082" y="5591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722" y="1081267"/>
            <a:ext cx="201157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What to export?</a:t>
            </a:r>
          </a:p>
          <a:p>
            <a:endParaRPr lang="en-US" dirty="0"/>
          </a:p>
          <a:p>
            <a:pPr marL="257175" indent="-257175">
              <a:buFont typeface="Arial" charset="0"/>
              <a:buChar char="•"/>
            </a:pPr>
            <a:r>
              <a:rPr lang="en-US" sz="1500" dirty="0"/>
              <a:t>Selection of content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500" dirty="0"/>
              <a:t>Notebooks / folders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500" dirty="0"/>
              <a:t>All my work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500" dirty="0"/>
              <a:t>All my group’s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4078" y="1081267"/>
            <a:ext cx="1305668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What format?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59049" y="1081688"/>
            <a:ext cx="2508602" cy="41088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Where to export ?</a:t>
            </a:r>
          </a:p>
          <a:p>
            <a:endParaRPr lang="en-US" dirty="0"/>
          </a:p>
          <a:p>
            <a:pPr marL="257175" indent="-257175">
              <a:buFont typeface="Arial" charset="0"/>
              <a:buChar char="•"/>
            </a:pPr>
            <a:r>
              <a:rPr lang="en-US" sz="1500" dirty="0"/>
              <a:t>Download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500" dirty="0"/>
              <a:t>Store in </a:t>
            </a:r>
            <a:r>
              <a:rPr lang="en-US" sz="1500" dirty="0" err="1"/>
              <a:t>RSpace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9" name="Right Arrow 8"/>
          <p:cNvSpPr/>
          <p:nvPr/>
        </p:nvSpPr>
        <p:spPr>
          <a:xfrm>
            <a:off x="2357258" y="1614830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731593" y="1614830"/>
            <a:ext cx="733806" cy="363474"/>
          </a:xfrm>
          <a:prstGeom prst="rightArrow">
            <a:avLst>
              <a:gd name="adj1" fmla="val 563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95" y="2429121"/>
            <a:ext cx="626136" cy="626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95" y="1629362"/>
            <a:ext cx="630092" cy="6300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24" y="3156160"/>
            <a:ext cx="683868" cy="6838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33" y="3878468"/>
            <a:ext cx="777191" cy="7771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06" y="2783168"/>
            <a:ext cx="1391417" cy="43325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06" y="2104954"/>
            <a:ext cx="1455083" cy="51824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06" y="3393535"/>
            <a:ext cx="1858209" cy="102092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9" name="Rectangle 18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297360" y="375631"/>
            <a:ext cx="6158108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3000" dirty="0">
                <a:solidFill>
                  <a:srgbClr val="002060"/>
                </a:solidFill>
                <a:latin typeface="arial" charset="0"/>
                <a:ea typeface="Avenir Book" charset="0"/>
                <a:cs typeface="Avenir Book" charset="0"/>
              </a:rPr>
              <a:t>Export workflow</a:t>
            </a:r>
            <a:endParaRPr lang="en-US" sz="3000" dirty="0">
              <a:latin typeface="Arial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7" y="1815508"/>
            <a:ext cx="4029479" cy="2610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2" y="4577480"/>
            <a:ext cx="1235642" cy="1235642"/>
          </a:xfrm>
          <a:prstGeom prst="rect">
            <a:avLst/>
          </a:prstGeom>
        </p:spPr>
      </p:pic>
      <p:sp>
        <p:nvSpPr>
          <p:cNvPr id="6" name="Subtitle 2"/>
          <p:cNvSpPr txBox="1">
            <a:spLocks noGrp="1"/>
          </p:cNvSpPr>
          <p:nvPr>
            <p:ph type="title"/>
          </p:nvPr>
        </p:nvSpPr>
        <p:spPr>
          <a:xfrm>
            <a:off x="1069157" y="510013"/>
            <a:ext cx="6933939" cy="825315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ct val="0"/>
              </a:spcBef>
              <a:buNone/>
            </a:pPr>
            <a:r>
              <a:rPr lang="en-US" altLang="en-US" sz="3000" dirty="0">
                <a:solidFill>
                  <a:srgbClr val="002060"/>
                </a:solidFill>
                <a:latin typeface="Arial" charset="0"/>
                <a:ea typeface="MS PGothic" charset="-128"/>
              </a:rPr>
              <a:t>Long-term access to your research</a:t>
            </a:r>
            <a:endParaRPr lang="en-US" altLang="en-US" sz="2700" dirty="0">
              <a:solidFill>
                <a:srgbClr val="002060"/>
              </a:solidFill>
              <a:latin typeface="Calibri Light" charset="0"/>
              <a:ea typeface="MS PGothic" charset="-128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650" dirty="0">
              <a:solidFill>
                <a:srgbClr val="002060"/>
              </a:solidFill>
              <a:latin typeface="Calibri Light" charset="0"/>
              <a:ea typeface="MS PGothic" charset="-128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242395" y="4577480"/>
            <a:ext cx="2450831" cy="100415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6150" y="4686413"/>
            <a:ext cx="2129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Where’s the Tinman </a:t>
            </a:r>
          </a:p>
          <a:p>
            <a:r>
              <a:rPr lang="en-US" dirty="0"/>
              <a:t>RNAi experiments?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27" y="3000364"/>
            <a:ext cx="4381500" cy="2581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68" y="1956410"/>
            <a:ext cx="4330727" cy="10439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44000" cy="358379"/>
            <a:chOff x="0" y="25439"/>
            <a:chExt cx="12192000" cy="477838"/>
          </a:xfrm>
        </p:grpSpPr>
        <p:sp>
          <p:nvSpPr>
            <p:cNvPr id="17" name="Rectangle 16"/>
            <p:cNvSpPr/>
            <p:nvPr/>
          </p:nvSpPr>
          <p:spPr>
            <a:xfrm>
              <a:off x="0" y="25439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8" name="Picture 6" descr="rspacelogopp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xfrm>
            <a:off x="1456151" y="393065"/>
            <a:ext cx="6933939" cy="825315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ct val="0"/>
              </a:spcBef>
              <a:buNone/>
            </a:pPr>
            <a:r>
              <a:rPr lang="en-US" altLang="en-US" sz="3000" dirty="0">
                <a:solidFill>
                  <a:srgbClr val="002060"/>
                </a:solidFill>
                <a:latin typeface="Arial" charset="0"/>
                <a:ea typeface="MS PGothic" charset="-128"/>
              </a:rPr>
              <a:t>Backups and longevity</a:t>
            </a:r>
            <a:endParaRPr lang="en-US" altLang="en-US" sz="2700" dirty="0">
              <a:solidFill>
                <a:srgbClr val="002060"/>
              </a:solidFill>
              <a:latin typeface="Calibri Light" charset="0"/>
              <a:ea typeface="MS PGothic" charset="-128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650" dirty="0">
              <a:solidFill>
                <a:srgbClr val="002060"/>
              </a:solidFill>
              <a:latin typeface="Calibri Light" charset="0"/>
              <a:ea typeface="MS PGothic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41"/>
            <a:ext cx="9144000" cy="367773"/>
            <a:chOff x="0" y="12913"/>
            <a:chExt cx="12192000" cy="490364"/>
          </a:xfrm>
        </p:grpSpPr>
        <p:sp>
          <p:nvSpPr>
            <p:cNvPr id="6" name="Rectangle 5"/>
            <p:cNvSpPr/>
            <p:nvPr/>
          </p:nvSpPr>
          <p:spPr>
            <a:xfrm>
              <a:off x="0" y="12913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" name="Picture 6" descr="rspacelogopp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0" y="2194067"/>
            <a:ext cx="2143125" cy="2143125"/>
          </a:xfrm>
          <a:prstGeom prst="rect">
            <a:avLst/>
          </a:prstGeom>
        </p:spPr>
      </p:pic>
      <p:sp>
        <p:nvSpPr>
          <p:cNvPr id="112" name="Cloud 111"/>
          <p:cNvSpPr/>
          <p:nvPr/>
        </p:nvSpPr>
        <p:spPr>
          <a:xfrm>
            <a:off x="1242395" y="4577479"/>
            <a:ext cx="1335790" cy="61203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456151" y="4686413"/>
            <a:ext cx="104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Whoops!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987933" y="2603320"/>
            <a:ext cx="1879070" cy="11655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5102233" y="2717620"/>
            <a:ext cx="1879070" cy="11655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5216533" y="2831920"/>
            <a:ext cx="1879070" cy="11655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5330833" y="2946220"/>
            <a:ext cx="1879070" cy="11655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5445133" y="3060520"/>
            <a:ext cx="1879070" cy="11655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5559433" y="3174820"/>
            <a:ext cx="1879070" cy="11655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5673733" y="3289120"/>
            <a:ext cx="1879070" cy="11655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5788033" y="3403420"/>
            <a:ext cx="1879070" cy="11655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337897" y="3173966"/>
            <a:ext cx="4498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363358" y="2069261"/>
            <a:ext cx="2052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Nightly backups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2879754" y="2842177"/>
            <a:ext cx="1895393" cy="1450804"/>
            <a:chOff x="1588497" y="2349248"/>
            <a:chExt cx="2527190" cy="1554120"/>
          </a:xfrm>
        </p:grpSpPr>
        <p:grpSp>
          <p:nvGrpSpPr>
            <p:cNvPr id="38" name="Group 37"/>
            <p:cNvGrpSpPr/>
            <p:nvPr/>
          </p:nvGrpSpPr>
          <p:grpSpPr>
            <a:xfrm>
              <a:off x="1588497" y="2404997"/>
              <a:ext cx="2424765" cy="1380876"/>
              <a:chOff x="1588497" y="2292329"/>
              <a:chExt cx="2558948" cy="149354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809901" y="2798658"/>
                <a:ext cx="1205946" cy="932088"/>
              </a:xfrm>
              <a:prstGeom prst="rect">
                <a:avLst/>
              </a:prstGeom>
              <a:solidFill>
                <a:srgbClr val="FFC000">
                  <a:alpha val="62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charset="0"/>
                  <a:buChar char="•"/>
                </a:pPr>
                <a:r>
                  <a:rPr lang="en-US" dirty="0"/>
                  <a:t>Files</a:t>
                </a:r>
              </a:p>
              <a:p>
                <a:pPr marL="214313" indent="-214313">
                  <a:buFont typeface="Arial" charset="0"/>
                  <a:buChar char="•"/>
                </a:pPr>
                <a:r>
                  <a:rPr lang="en-US" dirty="0"/>
                  <a:t>Logs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588497" y="2292329"/>
                <a:ext cx="2558948" cy="532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Notebook entries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1783802" y="2606411"/>
                <a:ext cx="713983" cy="1179462"/>
                <a:chOff x="8104340" y="2297423"/>
                <a:chExt cx="1039660" cy="1887543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8104340" y="2542784"/>
                  <a:ext cx="1039660" cy="14041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8104340" y="2297423"/>
                  <a:ext cx="1039660" cy="47598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8104340" y="3708977"/>
                  <a:ext cx="1039660" cy="47598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2" name="Rounded Rectangle 101"/>
            <p:cNvSpPr/>
            <p:nvPr/>
          </p:nvSpPr>
          <p:spPr>
            <a:xfrm>
              <a:off x="1610260" y="2349248"/>
              <a:ext cx="2505427" cy="1554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3194494" y="2464821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All ELN data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873633" y="2479626"/>
            <a:ext cx="1879070" cy="1174985"/>
            <a:chOff x="4659461" y="1944235"/>
            <a:chExt cx="2505427" cy="1566646"/>
          </a:xfrm>
        </p:grpSpPr>
        <p:grpSp>
          <p:nvGrpSpPr>
            <p:cNvPr id="39" name="Group 38"/>
            <p:cNvGrpSpPr/>
            <p:nvPr/>
          </p:nvGrpSpPr>
          <p:grpSpPr>
            <a:xfrm>
              <a:off x="4659461" y="1944235"/>
              <a:ext cx="2088871" cy="1427154"/>
              <a:chOff x="1588497" y="2292329"/>
              <a:chExt cx="2204466" cy="154359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587015" y="2903839"/>
                <a:ext cx="1205948" cy="932088"/>
              </a:xfrm>
              <a:prstGeom prst="rect">
                <a:avLst/>
              </a:prstGeom>
              <a:solidFill>
                <a:srgbClr val="FFC000">
                  <a:alpha val="62000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charset="0"/>
                  <a:buChar char="•"/>
                </a:pPr>
                <a:r>
                  <a:rPr lang="en-US" dirty="0"/>
                  <a:t>Files</a:t>
                </a:r>
              </a:p>
              <a:p>
                <a:pPr marL="214313" indent="-214313">
                  <a:buFont typeface="Arial" charset="0"/>
                  <a:buChar char="•"/>
                </a:pPr>
                <a:r>
                  <a:rPr lang="en-US" dirty="0"/>
                  <a:t>Logs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88497" y="2292329"/>
                <a:ext cx="259938" cy="532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783802" y="2606411"/>
                <a:ext cx="713983" cy="1179462"/>
                <a:chOff x="8104340" y="2297423"/>
                <a:chExt cx="1039660" cy="1887543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8104340" y="2542784"/>
                  <a:ext cx="1039660" cy="140418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8104340" y="2297423"/>
                  <a:ext cx="1039660" cy="47598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8104340" y="3708977"/>
                  <a:ext cx="1039660" cy="47598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6" name="Rounded Rectangle 45"/>
            <p:cNvSpPr/>
            <p:nvPr/>
          </p:nvSpPr>
          <p:spPr>
            <a:xfrm>
              <a:off x="4659461" y="1956761"/>
              <a:ext cx="2505427" cy="15541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3318161" y="4780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1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77" y="3632419"/>
            <a:ext cx="1235642" cy="123564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-4585"/>
            <a:ext cx="9144000" cy="358379"/>
            <a:chOff x="0" y="25439"/>
            <a:chExt cx="12192000" cy="477838"/>
          </a:xfrm>
        </p:grpSpPr>
        <p:sp>
          <p:nvSpPr>
            <p:cNvPr id="5" name="Rectangle 4"/>
            <p:cNvSpPr/>
            <p:nvPr/>
          </p:nvSpPr>
          <p:spPr>
            <a:xfrm>
              <a:off x="0" y="25439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" name="Picture 6" descr="rspacelogopp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87400" y="493413"/>
            <a:ext cx="8651800" cy="857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charset="0"/>
                <a:ea typeface="Avenir Book" charset="0"/>
                <a:cs typeface="Avenir Book" charset="0"/>
              </a:rPr>
              <a:t>Note-taking is linear -  but the research process is not</a:t>
            </a:r>
            <a:endParaRPr lang="en-US" sz="28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4" y="3015720"/>
            <a:ext cx="2453052" cy="138097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61596" y="3020872"/>
            <a:ext cx="1789628" cy="742798"/>
            <a:chOff x="1692344" y="4977553"/>
            <a:chExt cx="1629292" cy="694994"/>
          </a:xfrm>
        </p:grpSpPr>
        <p:sp>
          <p:nvSpPr>
            <p:cNvPr id="10" name="Cloud 9"/>
            <p:cNvSpPr/>
            <p:nvPr/>
          </p:nvSpPr>
          <p:spPr>
            <a:xfrm>
              <a:off x="1692344" y="4977553"/>
              <a:ext cx="1457734" cy="69499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92344" y="5130909"/>
              <a:ext cx="1629292" cy="442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MSOffice docs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52977" y="4742906"/>
            <a:ext cx="2069374" cy="826746"/>
            <a:chOff x="6238819" y="5194247"/>
            <a:chExt cx="1944638" cy="694994"/>
          </a:xfrm>
        </p:grpSpPr>
        <p:sp>
          <p:nvSpPr>
            <p:cNvPr id="11" name="Cloud 10"/>
            <p:cNvSpPr/>
            <p:nvPr/>
          </p:nvSpPr>
          <p:spPr>
            <a:xfrm>
              <a:off x="6238819" y="5194247"/>
              <a:ext cx="1457734" cy="69499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93711" y="5309847"/>
              <a:ext cx="1889746" cy="408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Publications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78049" y="3434036"/>
            <a:ext cx="1718390" cy="898513"/>
            <a:chOff x="7045445" y="2699082"/>
            <a:chExt cx="1787681" cy="733417"/>
          </a:xfrm>
        </p:grpSpPr>
        <p:sp>
          <p:nvSpPr>
            <p:cNvPr id="13" name="Cloud 12"/>
            <p:cNvSpPr/>
            <p:nvPr/>
          </p:nvSpPr>
          <p:spPr>
            <a:xfrm>
              <a:off x="7045445" y="2699082"/>
              <a:ext cx="1676459" cy="73341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5845" y="2914740"/>
              <a:ext cx="1747281" cy="465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Bioinformatics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50530" y="4728303"/>
            <a:ext cx="1182270" cy="589421"/>
            <a:chOff x="8242852" y="4383069"/>
            <a:chExt cx="1349180" cy="535599"/>
          </a:xfrm>
        </p:grpSpPr>
        <p:sp>
          <p:nvSpPr>
            <p:cNvPr id="15" name="Cloud 14"/>
            <p:cNvSpPr/>
            <p:nvPr/>
          </p:nvSpPr>
          <p:spPr>
            <a:xfrm>
              <a:off x="8242852" y="4383069"/>
              <a:ext cx="1345159" cy="502629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8625" y="4426226"/>
              <a:ext cx="120340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Images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6803" y="1298581"/>
            <a:ext cx="2630610" cy="1135807"/>
            <a:chOff x="4972027" y="1924671"/>
            <a:chExt cx="1987206" cy="733417"/>
          </a:xfrm>
        </p:grpSpPr>
        <p:sp>
          <p:nvSpPr>
            <p:cNvPr id="20" name="Cloud 19"/>
            <p:cNvSpPr/>
            <p:nvPr/>
          </p:nvSpPr>
          <p:spPr>
            <a:xfrm>
              <a:off x="4972027" y="1924671"/>
              <a:ext cx="1676459" cy="73341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79371" y="1953343"/>
              <a:ext cx="1779862" cy="598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Compliance / </a:t>
              </a:r>
            </a:p>
            <a:p>
              <a:r>
                <a:rPr lang="en-US" dirty="0"/>
                <a:t>Ethics /regulations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08384" y="3905709"/>
            <a:ext cx="1432971" cy="932488"/>
            <a:chOff x="5585796" y="3785573"/>
            <a:chExt cx="1676459" cy="900709"/>
          </a:xfrm>
        </p:grpSpPr>
        <p:sp>
          <p:nvSpPr>
            <p:cNvPr id="14" name="TextBox 13"/>
            <p:cNvSpPr txBox="1"/>
            <p:nvPr/>
          </p:nvSpPr>
          <p:spPr>
            <a:xfrm>
              <a:off x="5834725" y="3824508"/>
              <a:ext cx="129411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Online </a:t>
              </a:r>
            </a:p>
            <a:p>
              <a:r>
                <a:rPr lang="en-US" dirty="0"/>
                <a:t>datasets</a:t>
              </a:r>
            </a:p>
          </p:txBody>
        </p:sp>
        <p:sp>
          <p:nvSpPr>
            <p:cNvPr id="22" name="Cloud 21"/>
            <p:cNvSpPr/>
            <p:nvPr/>
          </p:nvSpPr>
          <p:spPr>
            <a:xfrm>
              <a:off x="5585796" y="3785573"/>
              <a:ext cx="1676459" cy="73341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73588" y="2378142"/>
            <a:ext cx="1934571" cy="1151125"/>
            <a:chOff x="8737259" y="1999415"/>
            <a:chExt cx="2030467" cy="922446"/>
          </a:xfrm>
        </p:grpSpPr>
        <p:sp>
          <p:nvSpPr>
            <p:cNvPr id="17" name="Cloud 16"/>
            <p:cNvSpPr/>
            <p:nvPr/>
          </p:nvSpPr>
          <p:spPr>
            <a:xfrm>
              <a:off x="8737259" y="1999415"/>
              <a:ext cx="1676459" cy="73341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964326" y="2060087"/>
              <a:ext cx="18034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Previous </a:t>
              </a:r>
            </a:p>
            <a:p>
              <a:r>
                <a:rPr lang="en-US" dirty="0"/>
                <a:t>experiments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77981" y="2288304"/>
            <a:ext cx="1257344" cy="550063"/>
            <a:chOff x="4899966" y="1927603"/>
            <a:chExt cx="1676459" cy="733417"/>
          </a:xfrm>
        </p:grpSpPr>
        <p:sp>
          <p:nvSpPr>
            <p:cNvPr id="32" name="Cloud 31"/>
            <p:cNvSpPr/>
            <p:nvPr/>
          </p:nvSpPr>
          <p:spPr>
            <a:xfrm>
              <a:off x="4899966" y="1927603"/>
              <a:ext cx="1676459" cy="73341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63291" y="2018622"/>
              <a:ext cx="138781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Reagents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4712111" y="3302774"/>
            <a:ext cx="1135667" cy="436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096806" y="2930829"/>
            <a:ext cx="157880" cy="7241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40" idx="0"/>
          </p:cNvCxnSpPr>
          <p:nvPr/>
        </p:nvCxnSpPr>
        <p:spPr>
          <a:xfrm flipH="1">
            <a:off x="6465598" y="2835760"/>
            <a:ext cx="812945" cy="7966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40" idx="1"/>
          </p:cNvCxnSpPr>
          <p:nvPr/>
        </p:nvCxnSpPr>
        <p:spPr>
          <a:xfrm>
            <a:off x="5065728" y="4152512"/>
            <a:ext cx="782050" cy="977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" idx="1"/>
            <a:endCxn id="40" idx="0"/>
          </p:cNvCxnSpPr>
          <p:nvPr/>
        </p:nvCxnSpPr>
        <p:spPr>
          <a:xfrm flipH="1">
            <a:off x="6465598" y="2433179"/>
            <a:ext cx="740833" cy="11992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3" idx="2"/>
          </p:cNvCxnSpPr>
          <p:nvPr/>
        </p:nvCxnSpPr>
        <p:spPr>
          <a:xfrm flipH="1">
            <a:off x="6624888" y="3883293"/>
            <a:ext cx="458160" cy="1703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9" idx="1"/>
          </p:cNvCxnSpPr>
          <p:nvPr/>
        </p:nvCxnSpPr>
        <p:spPr>
          <a:xfrm flipH="1" flipV="1">
            <a:off x="6674480" y="4375424"/>
            <a:ext cx="703789" cy="6713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456753" y="4596375"/>
            <a:ext cx="540809" cy="2361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386533" y="2393460"/>
            <a:ext cx="1373352" cy="710105"/>
            <a:chOff x="4899966" y="1927603"/>
            <a:chExt cx="1676459" cy="733417"/>
          </a:xfrm>
        </p:grpSpPr>
        <p:sp>
          <p:nvSpPr>
            <p:cNvPr id="61" name="Cloud 60"/>
            <p:cNvSpPr/>
            <p:nvPr/>
          </p:nvSpPr>
          <p:spPr>
            <a:xfrm>
              <a:off x="4899966" y="1927603"/>
              <a:ext cx="1676459" cy="73341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64953" y="2069422"/>
              <a:ext cx="14115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Protocols</a:t>
              </a: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4842308" y="2717754"/>
            <a:ext cx="1254497" cy="1002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5983437" y="5263815"/>
            <a:ext cx="1597803" cy="982606"/>
            <a:chOff x="8242852" y="4383069"/>
            <a:chExt cx="1345159" cy="650070"/>
          </a:xfrm>
        </p:grpSpPr>
        <p:sp>
          <p:nvSpPr>
            <p:cNvPr id="68" name="Cloud 67"/>
            <p:cNvSpPr/>
            <p:nvPr/>
          </p:nvSpPr>
          <p:spPr>
            <a:xfrm>
              <a:off x="8242852" y="4383069"/>
              <a:ext cx="1345159" cy="502629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8626" y="4426226"/>
              <a:ext cx="1135524" cy="60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Instrument</a:t>
              </a:r>
            </a:p>
            <a:p>
              <a:r>
                <a:rPr lang="en-US" dirty="0"/>
                <a:t> data </a:t>
              </a:r>
            </a:p>
          </p:txBody>
        </p:sp>
      </p:grpSp>
      <p:cxnSp>
        <p:nvCxnSpPr>
          <p:cNvPr id="70" name="Straight Arrow Connector 69"/>
          <p:cNvCxnSpPr>
            <a:stCxn id="69" idx="0"/>
          </p:cNvCxnSpPr>
          <p:nvPr/>
        </p:nvCxnSpPr>
        <p:spPr>
          <a:xfrm flipH="1" flipV="1">
            <a:off x="6352641" y="4758641"/>
            <a:ext cx="478347" cy="5704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5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1">
            <a:extLst>
              <a:ext uri="{FF2B5EF4-FFF2-40B4-BE49-F238E27FC236}">
                <a16:creationId xmlns:a16="http://schemas.microsoft.com/office/drawing/2014/main" id="{9D4512FB-9EEC-4F27-BCF3-FA686645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417638"/>
            <a:ext cx="8963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573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tx2"/>
                </a:solidFill>
              </a:rPr>
              <a:t>Connectivity</a:t>
            </a:r>
          </a:p>
          <a:p>
            <a:pPr lvl="1" eaLnBrk="1" hangingPunct="1">
              <a:spcBef>
                <a:spcPct val="0"/>
              </a:spcBef>
              <a:buClr>
                <a:srgbClr val="66CCFF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 err="1">
                <a:solidFill>
                  <a:schemeClr val="tx2"/>
                </a:solidFill>
              </a:rPr>
              <a:t>RSpace</a:t>
            </a:r>
            <a:r>
              <a:rPr lang="en-GB" altLang="en-US" sz="2400" dirty="0">
                <a:solidFill>
                  <a:schemeClr val="tx2"/>
                </a:solidFill>
              </a:rPr>
              <a:t> is inter-operable with a wide range of generic and science-specific tools</a:t>
            </a:r>
          </a:p>
          <a:p>
            <a:pPr eaLnBrk="1" hangingPunct="1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tx2"/>
                </a:solidFill>
              </a:rPr>
              <a:t>Flexibility</a:t>
            </a:r>
          </a:p>
          <a:p>
            <a:pPr lvl="1" eaLnBrk="1" hangingPunct="1">
              <a:spcBef>
                <a:spcPct val="0"/>
              </a:spcBef>
              <a:buClr>
                <a:srgbClr val="66CCFF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>
                <a:solidFill>
                  <a:schemeClr val="tx2"/>
                </a:solidFill>
              </a:rPr>
              <a:t>Organise your data in a way that suits you and your research group</a:t>
            </a:r>
          </a:p>
          <a:p>
            <a:pPr eaLnBrk="1" hangingPunct="1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tx2"/>
                </a:solidFill>
              </a:rPr>
              <a:t>Traceability</a:t>
            </a:r>
          </a:p>
          <a:p>
            <a:pPr lvl="1" eaLnBrk="1" hangingPunct="1">
              <a:spcBef>
                <a:spcPct val="0"/>
              </a:spcBef>
              <a:buClr>
                <a:srgbClr val="66CCFF"/>
              </a:buClr>
              <a:buFont typeface="Wingdings" panose="05000000000000000000" pitchFamily="2" charset="2"/>
              <a:buChar char="v"/>
              <a:defRPr/>
            </a:pPr>
            <a:r>
              <a:rPr lang="en-GB" altLang="en-US" sz="2400" dirty="0">
                <a:solidFill>
                  <a:schemeClr val="tx2"/>
                </a:solidFill>
              </a:rPr>
              <a:t>Linking, unique IDs and powerful search simplify finding data and documents inside </a:t>
            </a:r>
            <a:r>
              <a:rPr lang="en-GB" altLang="en-US" sz="2400" i="1" dirty="0">
                <a:solidFill>
                  <a:schemeClr val="tx2"/>
                </a:solidFill>
              </a:rPr>
              <a:t>and outside </a:t>
            </a:r>
            <a:r>
              <a:rPr lang="en-GB" altLang="en-US" sz="2400" dirty="0" err="1">
                <a:solidFill>
                  <a:schemeClr val="tx2"/>
                </a:solidFill>
              </a:rPr>
              <a:t>RSpace</a:t>
            </a:r>
            <a:r>
              <a:rPr lang="en-GB" altLang="en-US" sz="2400" dirty="0">
                <a:solidFill>
                  <a:schemeClr val="tx2"/>
                </a:solidFill>
              </a:rPr>
              <a:t> and visualizing relationships between them</a:t>
            </a:r>
          </a:p>
        </p:txBody>
      </p:sp>
      <p:pic>
        <p:nvPicPr>
          <p:cNvPr id="5123" name="Picture 4" descr="rspacelogo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4925"/>
            <a:ext cx="21955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302F1-1DCB-4A15-BEF3-81E9AD086110}"/>
              </a:ext>
            </a:extLst>
          </p:cNvPr>
          <p:cNvSpPr txBox="1"/>
          <p:nvPr/>
        </p:nvSpPr>
        <p:spPr>
          <a:xfrm>
            <a:off x="241775" y="641680"/>
            <a:ext cx="87026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spc="-1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Be in charge of your data!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1038659"/>
            <a:ext cx="73374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Signup: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            Code: DELFT-RC18419</a:t>
            </a:r>
            <a:endParaRPr lang="en-US" dirty="0"/>
          </a:p>
        </p:txBody>
      </p:sp>
      <p:sp>
        <p:nvSpPr>
          <p:cNvPr id="7" name="Subtitle 2"/>
          <p:cNvSpPr txBox="1">
            <a:spLocks noGrp="1"/>
          </p:cNvSpPr>
          <p:nvPr>
            <p:ph type="title"/>
          </p:nvPr>
        </p:nvSpPr>
        <p:spPr>
          <a:xfrm>
            <a:off x="3227504" y="495991"/>
            <a:ext cx="6933939" cy="825315"/>
          </a:xfrm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ct val="0"/>
              </a:spcBef>
              <a:buNone/>
            </a:pPr>
            <a:r>
              <a:rPr lang="en-US" altLang="en-US" sz="3000" dirty="0">
                <a:solidFill>
                  <a:srgbClr val="002060"/>
                </a:solidFill>
                <a:latin typeface="Arial" charset="0"/>
                <a:ea typeface="MS PGothic" charset="-128"/>
              </a:rPr>
              <a:t>Connectivity</a:t>
            </a:r>
            <a:endParaRPr lang="en-US" altLang="en-US" sz="2700" dirty="0">
              <a:solidFill>
                <a:srgbClr val="002060"/>
              </a:solidFill>
              <a:latin typeface="Calibri Light" charset="0"/>
              <a:ea typeface="MS PGothic" charset="-128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650" dirty="0">
              <a:solidFill>
                <a:srgbClr val="002060"/>
              </a:solidFill>
              <a:latin typeface="Calibri Light" charset="0"/>
              <a:ea typeface="MS PGothic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1"/>
            <a:ext cx="9144000" cy="367773"/>
            <a:chOff x="0" y="12913"/>
            <a:chExt cx="12192000" cy="490364"/>
          </a:xfrm>
        </p:grpSpPr>
        <p:sp>
          <p:nvSpPr>
            <p:cNvPr id="9" name="Rectangle 8"/>
            <p:cNvSpPr/>
            <p:nvPr/>
          </p:nvSpPr>
          <p:spPr>
            <a:xfrm>
              <a:off x="0" y="12913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0" name="Picture 9" descr="rspacelogopp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407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453"/>
            <a:ext cx="9144000" cy="358379"/>
            <a:chOff x="0" y="25439"/>
            <a:chExt cx="12192000" cy="477838"/>
          </a:xfrm>
        </p:grpSpPr>
        <p:sp>
          <p:nvSpPr>
            <p:cNvPr id="5" name="Rectangle 4"/>
            <p:cNvSpPr/>
            <p:nvPr/>
          </p:nvSpPr>
          <p:spPr>
            <a:xfrm>
              <a:off x="0" y="25439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6" name="Picture 5" descr="rspacelogopp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ubtitle 2"/>
          <p:cNvSpPr txBox="1">
            <a:spLocks/>
          </p:cNvSpPr>
          <p:nvPr/>
        </p:nvSpPr>
        <p:spPr>
          <a:xfrm>
            <a:off x="626864" y="722678"/>
            <a:ext cx="7321340" cy="78939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Arial" charset="0"/>
                <a:ea typeface="MS PGothic" charset="-128"/>
              </a:rPr>
              <a:t>REST API</a:t>
            </a:r>
          </a:p>
          <a:p>
            <a:pPr marL="0" indent="0">
              <a:lnSpc>
                <a:spcPct val="70000"/>
              </a:lnSpc>
              <a:spcBef>
                <a:spcPct val="0"/>
              </a:spcBef>
              <a:buNone/>
            </a:pPr>
            <a:endParaRPr lang="en-US" altLang="en-US" sz="2700" dirty="0">
              <a:solidFill>
                <a:srgbClr val="002060"/>
              </a:solidFill>
              <a:latin typeface="Calibri Light" charset="0"/>
              <a:ea typeface="MS PGothic" charset="-128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650" dirty="0">
              <a:solidFill>
                <a:srgbClr val="002060"/>
              </a:solidFill>
              <a:latin typeface="Calibri Light" charset="0"/>
              <a:ea typeface="MS PGothic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1348" y="15189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691" y="1474709"/>
            <a:ext cx="4254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/>
              <a:t>Upload files, documents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Download content in JSON or CSV format</a:t>
            </a:r>
          </a:p>
          <a:p>
            <a:pPr marL="214313" indent="-214313">
              <a:buFont typeface="Arial" charset="0"/>
              <a:buChar char="•"/>
            </a:pPr>
            <a:r>
              <a:rPr lang="en-US" dirty="0"/>
              <a:t>Schedule exports</a:t>
            </a:r>
          </a:p>
          <a:p>
            <a:pPr marL="214313" indent="-214313">
              <a:buFont typeface="Arial" charset="0"/>
              <a:buChar char="•"/>
            </a:pPr>
            <a:endParaRPr lang="en-US" dirty="0"/>
          </a:p>
          <a:p>
            <a:pPr marL="214313" indent="-214313">
              <a:buFont typeface="Arial" charset="0"/>
              <a:buChar char="•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564" y="2881961"/>
            <a:ext cx="6572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API documents: </a:t>
            </a:r>
            <a:r>
              <a:rPr lang="en-US">
                <a:hlinkClick r:id="rId3"/>
              </a:rPr>
              <a:t>https://delft-eln.researchspace.com/</a:t>
            </a:r>
            <a:r>
              <a:rPr lang="en-US" dirty="0">
                <a:hlinkClick r:id="rId3"/>
              </a:rPr>
              <a:t>public/apiDocs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9565" y="3283391"/>
            <a:ext cx="551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Example code and tutorial: https://github.com/rspace-os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31E6E66-4074-4C12-8908-2121C81DE48A}"/>
              </a:ext>
            </a:extLst>
          </p:cNvPr>
          <p:cNvSpPr/>
          <p:nvPr/>
        </p:nvSpPr>
        <p:spPr>
          <a:xfrm flipH="1" flipV="1">
            <a:off x="938854" y="5638445"/>
            <a:ext cx="1145127" cy="549704"/>
          </a:xfrm>
          <a:prstGeom prst="ellipse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B595A7-24E4-42A2-8BAD-6208F094BE42}"/>
              </a:ext>
            </a:extLst>
          </p:cNvPr>
          <p:cNvSpPr/>
          <p:nvPr/>
        </p:nvSpPr>
        <p:spPr>
          <a:xfrm flipH="1" flipV="1">
            <a:off x="2866891" y="4608644"/>
            <a:ext cx="1145127" cy="549704"/>
          </a:xfrm>
          <a:prstGeom prst="ellipse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DC1970-CDA3-4532-B91B-620E48062E4C}"/>
              </a:ext>
            </a:extLst>
          </p:cNvPr>
          <p:cNvSpPr/>
          <p:nvPr/>
        </p:nvSpPr>
        <p:spPr>
          <a:xfrm flipH="1" flipV="1">
            <a:off x="5259217" y="5640040"/>
            <a:ext cx="1145127" cy="549704"/>
          </a:xfrm>
          <a:prstGeom prst="ellipse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D807D3-C93C-4A7E-80F0-066BEAF49766}"/>
              </a:ext>
            </a:extLst>
          </p:cNvPr>
          <p:cNvCxnSpPr>
            <a:cxnSpLocks/>
            <a:stCxn id="13" idx="2"/>
            <a:endCxn id="14" idx="5"/>
          </p:cNvCxnSpPr>
          <p:nvPr/>
        </p:nvCxnSpPr>
        <p:spPr>
          <a:xfrm>
            <a:off x="4012018" y="4883496"/>
            <a:ext cx="1414899" cy="837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6E8F2D-E45D-41A7-9023-D9130FAE7AEC}"/>
              </a:ext>
            </a:extLst>
          </p:cNvPr>
          <p:cNvCxnSpPr>
            <a:cxnSpLocks/>
            <a:endCxn id="13" idx="6"/>
          </p:cNvCxnSpPr>
          <p:nvPr/>
        </p:nvCxnSpPr>
        <p:spPr>
          <a:xfrm flipV="1">
            <a:off x="1916281" y="4883496"/>
            <a:ext cx="950610" cy="835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8F0C984-EF58-4E9A-9409-CCAD5189DBAD}"/>
              </a:ext>
            </a:extLst>
          </p:cNvPr>
          <p:cNvSpPr txBox="1"/>
          <p:nvPr/>
        </p:nvSpPr>
        <p:spPr>
          <a:xfrm flipH="1">
            <a:off x="1035366" y="5624623"/>
            <a:ext cx="158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input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A6A369-F173-4A1B-92FC-A190559812C1}"/>
              </a:ext>
            </a:extLst>
          </p:cNvPr>
          <p:cNvSpPr txBox="1"/>
          <p:nvPr/>
        </p:nvSpPr>
        <p:spPr>
          <a:xfrm flipH="1">
            <a:off x="5259217" y="5638445"/>
            <a:ext cx="138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Output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05CDEF-7AEF-4306-AE03-949FE0F0B5E5}"/>
              </a:ext>
            </a:extLst>
          </p:cNvPr>
          <p:cNvSpPr txBox="1"/>
          <p:nvPr/>
        </p:nvSpPr>
        <p:spPr>
          <a:xfrm flipH="1">
            <a:off x="3042743" y="4672512"/>
            <a:ext cx="138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RSpace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6C509D-C37D-4739-87BC-41AB09BE6CD1}"/>
              </a:ext>
            </a:extLst>
          </p:cNvPr>
          <p:cNvSpPr txBox="1"/>
          <p:nvPr/>
        </p:nvSpPr>
        <p:spPr>
          <a:xfrm flipH="1">
            <a:off x="1820170" y="5065644"/>
            <a:ext cx="138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5030B5-8397-4763-B2B0-83F363BC9595}"/>
              </a:ext>
            </a:extLst>
          </p:cNvPr>
          <p:cNvSpPr txBox="1"/>
          <p:nvPr/>
        </p:nvSpPr>
        <p:spPr>
          <a:xfrm flipH="1">
            <a:off x="4405985" y="4739899"/>
            <a:ext cx="138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96E349-8315-4084-9622-D0F706C7EE92}"/>
              </a:ext>
            </a:extLst>
          </p:cNvPr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6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6DEAA3-3AC7-4C9E-B510-604C63CDD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" y="746561"/>
            <a:ext cx="6657975" cy="461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5348" y="1478402"/>
            <a:ext cx="258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Links to other ELN entries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5954" y="2682279"/>
            <a:ext cx="291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Embedded Office documents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5953" y="4126790"/>
            <a:ext cx="171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Links to existing </a:t>
            </a:r>
          </a:p>
          <a:p>
            <a:r>
              <a:rPr lang="en-US" dirty="0"/>
              <a:t>external data 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5787964" y="799667"/>
            <a:ext cx="1422674" cy="95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3103325" y="1478402"/>
            <a:ext cx="316202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68557" y="2785932"/>
            <a:ext cx="39173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</p:cNvCxnSpPr>
          <p:nvPr/>
        </p:nvCxnSpPr>
        <p:spPr>
          <a:xfrm flipH="1">
            <a:off x="2216429" y="4449956"/>
            <a:ext cx="3569524" cy="2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1"/>
          </p:cNvCxnSpPr>
          <p:nvPr/>
        </p:nvCxnSpPr>
        <p:spPr>
          <a:xfrm flipH="1">
            <a:off x="2506978" y="1663068"/>
            <a:ext cx="3758370" cy="168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0" y="-9100"/>
            <a:ext cx="9144000" cy="358379"/>
            <a:chOff x="0" y="25439"/>
            <a:chExt cx="12192000" cy="477838"/>
          </a:xfrm>
        </p:grpSpPr>
        <p:sp>
          <p:nvSpPr>
            <p:cNvPr id="23" name="Rectangle 22"/>
            <p:cNvSpPr/>
            <p:nvPr/>
          </p:nvSpPr>
          <p:spPr>
            <a:xfrm>
              <a:off x="0" y="25439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4" name="Picture 6" descr="rspacelogopp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9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8402"/>
            <a:ext cx="9144000" cy="358379"/>
            <a:chOff x="0" y="25439"/>
            <a:chExt cx="12192000" cy="477838"/>
          </a:xfrm>
        </p:grpSpPr>
        <p:sp>
          <p:nvSpPr>
            <p:cNvPr id="5" name="Rectangle 4"/>
            <p:cNvSpPr/>
            <p:nvPr/>
          </p:nvSpPr>
          <p:spPr>
            <a:xfrm>
              <a:off x="0" y="25439"/>
              <a:ext cx="12192000" cy="477838"/>
            </a:xfrm>
            <a:prstGeom prst="rect">
              <a:avLst/>
            </a:prstGeom>
            <a:solidFill>
              <a:srgbClr val="239BF5">
                <a:alpha val="14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" name="Picture 6" descr="rspacelogopp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" y="93702"/>
              <a:ext cx="137636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899" y="366781"/>
            <a:ext cx="8555753" cy="62565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arial" charset="0"/>
                <a:ea typeface="Avenir Book" charset="0"/>
                <a:cs typeface="Avenir Book" charset="0"/>
              </a:rPr>
              <a:t>What research areas is </a:t>
            </a:r>
            <a:r>
              <a:rPr lang="en-US" sz="3000" dirty="0" err="1">
                <a:solidFill>
                  <a:srgbClr val="002060"/>
                </a:solidFill>
                <a:latin typeface="arial" charset="0"/>
                <a:ea typeface="Avenir Book" charset="0"/>
                <a:cs typeface="Avenir Book" charset="0"/>
              </a:rPr>
              <a:t>RSpace</a:t>
            </a:r>
            <a:r>
              <a:rPr lang="en-US" sz="3000" dirty="0">
                <a:solidFill>
                  <a:srgbClr val="002060"/>
                </a:solidFill>
                <a:latin typeface="arial" charset="0"/>
                <a:ea typeface="Avenir Book" charset="0"/>
                <a:cs typeface="Avenir Book" charset="0"/>
              </a:rPr>
              <a:t> suitable for?</a:t>
            </a:r>
            <a:endParaRPr lang="en-US" sz="3000" dirty="0">
              <a:latin typeface="Arial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867103" y="2345264"/>
            <a:ext cx="18473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5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338" y="1987027"/>
            <a:ext cx="18473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50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55006"/>
              </p:ext>
            </p:extLst>
          </p:nvPr>
        </p:nvGraphicFramePr>
        <p:xfrm>
          <a:off x="626863" y="1496268"/>
          <a:ext cx="4064000" cy="261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549">
                <a:tc>
                  <a:txBody>
                    <a:bodyPr/>
                    <a:lstStyle/>
                    <a:p>
                      <a:r>
                        <a:rPr lang="en-US" sz="1400" dirty="0"/>
                        <a:t>Discipline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92">
                <a:tc>
                  <a:txBody>
                    <a:bodyPr/>
                    <a:lstStyle/>
                    <a:p>
                      <a:r>
                        <a:rPr lang="en-US" sz="1400" dirty="0"/>
                        <a:t>Life / biomedical sciences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04">
                <a:tc>
                  <a:txBody>
                    <a:bodyPr/>
                    <a:lstStyle/>
                    <a:p>
                      <a:r>
                        <a:rPr lang="en-US" sz="1400" dirty="0"/>
                        <a:t>Plant /environmental</a:t>
                      </a:r>
                      <a:r>
                        <a:rPr lang="en-US" sz="1400" baseline="0" dirty="0"/>
                        <a:t> science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92">
                <a:tc>
                  <a:txBody>
                    <a:bodyPr/>
                    <a:lstStyle/>
                    <a:p>
                      <a:r>
                        <a:rPr lang="en-US" sz="1400" dirty="0"/>
                        <a:t>Chemistry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92">
                <a:tc>
                  <a:txBody>
                    <a:bodyPr/>
                    <a:lstStyle/>
                    <a:p>
                      <a:r>
                        <a:rPr lang="en-US" sz="1400" dirty="0"/>
                        <a:t>Engineering /Physics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492">
                <a:tc>
                  <a:txBody>
                    <a:bodyPr/>
                    <a:lstStyle/>
                    <a:p>
                      <a:r>
                        <a:rPr lang="en-US" sz="1400" dirty="0"/>
                        <a:t>Social sciences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404">
                <a:tc>
                  <a:txBody>
                    <a:bodyPr/>
                    <a:lstStyle/>
                    <a:p>
                      <a:r>
                        <a:rPr lang="en-US" sz="1400" dirty="0"/>
                        <a:t>As a general digital notebook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349274"/>
              </p:ext>
            </p:extLst>
          </p:nvPr>
        </p:nvGraphicFramePr>
        <p:xfrm>
          <a:off x="4834653" y="3098110"/>
          <a:ext cx="4064000" cy="165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340">
                <a:tc>
                  <a:txBody>
                    <a:bodyPr/>
                    <a:lstStyle/>
                    <a:p>
                      <a:r>
                        <a:rPr lang="en-US" sz="1400" dirty="0"/>
                        <a:t>User segment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40">
                <a:tc>
                  <a:txBody>
                    <a:bodyPr/>
                    <a:lstStyle/>
                    <a:p>
                      <a:r>
                        <a:rPr lang="en-US" sz="1400" dirty="0"/>
                        <a:t>Individuals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340">
                <a:tc>
                  <a:txBody>
                    <a:bodyPr/>
                    <a:lstStyle/>
                    <a:p>
                      <a:r>
                        <a:rPr lang="en-US" sz="1400" dirty="0"/>
                        <a:t>Groups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340">
                <a:tc>
                  <a:txBody>
                    <a:bodyPr/>
                    <a:lstStyle/>
                    <a:p>
                      <a:r>
                        <a:rPr lang="en-US" sz="1400" dirty="0"/>
                        <a:t>Departments/ Schools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Biotechs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7291493" y="3498996"/>
            <a:ext cx="766697" cy="1123925"/>
            <a:chOff x="4111605" y="4754000"/>
            <a:chExt cx="1022262" cy="149856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605" y="4754000"/>
              <a:ext cx="406400" cy="4064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36" y="4754000"/>
              <a:ext cx="406400" cy="4064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605" y="5160400"/>
              <a:ext cx="406400" cy="4064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36" y="5160400"/>
              <a:ext cx="406400" cy="4064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467" y="5165380"/>
              <a:ext cx="406400" cy="4064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605" y="5488234"/>
              <a:ext cx="406400" cy="4064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36" y="5463182"/>
              <a:ext cx="406400" cy="4064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467" y="5468162"/>
              <a:ext cx="406400" cy="4064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605" y="5841186"/>
              <a:ext cx="406400" cy="4064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36" y="5841186"/>
              <a:ext cx="406400" cy="4064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467" y="5846166"/>
              <a:ext cx="406400" cy="4064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06" y="1886042"/>
            <a:ext cx="304800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54" y="1886042"/>
            <a:ext cx="304800" cy="304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02" y="1886042"/>
            <a:ext cx="304800" cy="30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858" y="2259302"/>
            <a:ext cx="304800" cy="30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06" y="2259302"/>
            <a:ext cx="304800" cy="304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69" y="2585258"/>
            <a:ext cx="304800" cy="30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54" y="2582519"/>
            <a:ext cx="304800" cy="304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59" y="3201518"/>
            <a:ext cx="304800" cy="304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07" y="3201518"/>
            <a:ext cx="304800" cy="304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19" y="2263827"/>
            <a:ext cx="304800" cy="3048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52" y="2910738"/>
            <a:ext cx="304800" cy="3048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00" y="2910738"/>
            <a:ext cx="304800" cy="304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46" y="3583163"/>
            <a:ext cx="304800" cy="3048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94" y="3583163"/>
            <a:ext cx="304800" cy="3048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6499621"/>
            <a:ext cx="9213775" cy="358379"/>
          </a:xfrm>
          <a:prstGeom prst="rect">
            <a:avLst/>
          </a:prstGeom>
          <a:solidFill>
            <a:srgbClr val="239BF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Signup at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https://delft-eln.researchspace.com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/signup   Code: DELFT-RC18419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39BF5">
            <a:alpha val="14000"/>
          </a:srgbClr>
        </a:solidFill>
        <a:ln>
          <a:noFill/>
        </a:ln>
        <a:effectLst/>
      </a:spPr>
      <a:bodyPr anchor="ctr"/>
      <a:lstStyle>
        <a:defPPr algn="ctr">
          <a:defRPr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77708</TotalTime>
  <Words>1206</Words>
  <Application>Microsoft Office PowerPoint</Application>
  <PresentationFormat>On-screen Show (4:3)</PresentationFormat>
  <Paragraphs>206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Arial</vt:lpstr>
      <vt:lpstr>Avenir Book</vt:lpstr>
      <vt:lpstr>Calibri</vt:lpstr>
      <vt:lpstr>Calibri Light</vt:lpstr>
      <vt:lpstr>Mangal</vt:lpstr>
      <vt:lpstr>Wingdings</vt:lpstr>
      <vt:lpstr>Office Theme</vt:lpstr>
      <vt:lpstr>PowerPoint Presentation</vt:lpstr>
      <vt:lpstr>Long-term access to your research </vt:lpstr>
      <vt:lpstr>Backups and longevity </vt:lpstr>
      <vt:lpstr>Note-taking is linear -  but the research process is not</vt:lpstr>
      <vt:lpstr>PowerPoint Presentation</vt:lpstr>
      <vt:lpstr>Connectivity </vt:lpstr>
      <vt:lpstr>PowerPoint Presentation</vt:lpstr>
      <vt:lpstr>PowerPoint Presentation</vt:lpstr>
      <vt:lpstr>What research areas is RSpace suitable for?</vt:lpstr>
      <vt:lpstr>PowerPoint Presentation</vt:lpstr>
      <vt:lpstr>PowerPoint Presentation</vt:lpstr>
      <vt:lpstr>Traceability</vt:lpstr>
      <vt:lpstr>Delft pilot – data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Reid</dc:creator>
  <cp:lastModifiedBy>ra225</cp:lastModifiedBy>
  <cp:revision>935</cp:revision>
  <cp:lastPrinted>2018-05-19T00:05:22Z</cp:lastPrinted>
  <dcterms:created xsi:type="dcterms:W3CDTF">2016-03-28T14:55:28Z</dcterms:created>
  <dcterms:modified xsi:type="dcterms:W3CDTF">2019-04-18T07:34:50Z</dcterms:modified>
</cp:coreProperties>
</file>