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58" r:id="rId5"/>
  </p:sldMasterIdLst>
  <p:notesMasterIdLst>
    <p:notesMasterId r:id="rId65"/>
  </p:notesMasterIdLst>
  <p:sldIdLst>
    <p:sldId id="292" r:id="rId6"/>
    <p:sldId id="301" r:id="rId7"/>
    <p:sldId id="432" r:id="rId8"/>
    <p:sldId id="295" r:id="rId9"/>
    <p:sldId id="431" r:id="rId10"/>
    <p:sldId id="425" r:id="rId11"/>
    <p:sldId id="332" r:id="rId12"/>
    <p:sldId id="333" r:id="rId13"/>
    <p:sldId id="434" r:id="rId14"/>
    <p:sldId id="435" r:id="rId15"/>
    <p:sldId id="746" r:id="rId16"/>
    <p:sldId id="731" r:id="rId17"/>
    <p:sldId id="732" r:id="rId18"/>
    <p:sldId id="733" r:id="rId19"/>
    <p:sldId id="725" r:id="rId20"/>
    <p:sldId id="450" r:id="rId21"/>
    <p:sldId id="440" r:id="rId22"/>
    <p:sldId id="441" r:id="rId23"/>
    <p:sldId id="442" r:id="rId24"/>
    <p:sldId id="754" r:id="rId25"/>
    <p:sldId id="752" r:id="rId26"/>
    <p:sldId id="753" r:id="rId27"/>
    <p:sldId id="748" r:id="rId28"/>
    <p:sldId id="749" r:id="rId29"/>
    <p:sldId id="750" r:id="rId30"/>
    <p:sldId id="751" r:id="rId31"/>
    <p:sldId id="758" r:id="rId32"/>
    <p:sldId id="756" r:id="rId33"/>
    <p:sldId id="757" r:id="rId34"/>
    <p:sldId id="451" r:id="rId35"/>
    <p:sldId id="470" r:id="rId36"/>
    <p:sldId id="454" r:id="rId37"/>
    <p:sldId id="747" r:id="rId38"/>
    <p:sldId id="264" r:id="rId39"/>
    <p:sldId id="287" r:id="rId40"/>
    <p:sldId id="453" r:id="rId41"/>
    <p:sldId id="452" r:id="rId42"/>
    <p:sldId id="465" r:id="rId43"/>
    <p:sldId id="459" r:id="rId44"/>
    <p:sldId id="469" r:id="rId45"/>
    <p:sldId id="471" r:id="rId46"/>
    <p:sldId id="455" r:id="rId47"/>
    <p:sldId id="456" r:id="rId48"/>
    <p:sldId id="457" r:id="rId49"/>
    <p:sldId id="463" r:id="rId50"/>
    <p:sldId id="458" r:id="rId51"/>
    <p:sldId id="460" r:id="rId52"/>
    <p:sldId id="461" r:id="rId53"/>
    <p:sldId id="464" r:id="rId54"/>
    <p:sldId id="462" r:id="rId55"/>
    <p:sldId id="449" r:id="rId56"/>
    <p:sldId id="466" r:id="rId57"/>
    <p:sldId id="467" r:id="rId58"/>
    <p:sldId id="443" r:id="rId59"/>
    <p:sldId id="302" r:id="rId60"/>
    <p:sldId id="445" r:id="rId61"/>
    <p:sldId id="448" r:id="rId62"/>
    <p:sldId id="447" r:id="rId63"/>
    <p:sldId id="323" r:id="rId64"/>
  </p:sldIdLst>
  <p:sldSz cx="9144000" cy="5143500" type="screen16x9"/>
  <p:notesSz cx="6805613" cy="99441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12">
          <p15:clr>
            <a:srgbClr val="A4A3A4"/>
          </p15:clr>
        </p15:guide>
        <p15:guide id="2" orient="horz" pos="274">
          <p15:clr>
            <a:srgbClr val="A4A3A4"/>
          </p15:clr>
        </p15:guide>
        <p15:guide id="3" orient="horz" pos="771">
          <p15:clr>
            <a:srgbClr val="A4A3A4"/>
          </p15:clr>
        </p15:guide>
        <p15:guide id="4" orient="horz" pos="704">
          <p15:clr>
            <a:srgbClr val="A4A3A4"/>
          </p15:clr>
        </p15:guide>
        <p15:guide id="5" pos="3920">
          <p15:clr>
            <a:srgbClr val="A4A3A4"/>
          </p15:clr>
        </p15:guide>
        <p15:guide id="6" pos="271">
          <p15:clr>
            <a:srgbClr val="A4A3A4"/>
          </p15:clr>
        </p15:guide>
        <p15:guide id="7" pos="549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6A6A6"/>
    <a:srgbClr val="CCFF99"/>
    <a:srgbClr val="66FFCC"/>
    <a:srgbClr val="00FFFF"/>
    <a:srgbClr val="3DF5A2"/>
    <a:srgbClr val="00FF40"/>
    <a:srgbClr val="007DFF"/>
    <a:srgbClr val="E0F272"/>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36" autoAdjust="0"/>
    <p:restoredTop sz="79435" autoAdjust="0"/>
  </p:normalViewPr>
  <p:slideViewPr>
    <p:cSldViewPr>
      <p:cViewPr varScale="1">
        <p:scale>
          <a:sx n="66" d="100"/>
          <a:sy n="66" d="100"/>
        </p:scale>
        <p:origin x="928" y="44"/>
      </p:cViewPr>
      <p:guideLst>
        <p:guide orient="horz" pos="2812"/>
        <p:guide orient="horz" pos="274"/>
        <p:guide orient="horz" pos="771"/>
        <p:guide orient="horz" pos="704"/>
        <p:guide pos="3920"/>
        <p:guide pos="271"/>
        <p:guide pos="5490"/>
      </p:guideLst>
    </p:cSldViewPr>
  </p:slideViewPr>
  <p:outlineViewPr>
    <p:cViewPr>
      <p:scale>
        <a:sx n="33" d="100"/>
        <a:sy n="33" d="100"/>
      </p:scale>
      <p:origin x="0" y="-7722"/>
    </p:cViewPr>
  </p:outlineViewPr>
  <p:notesTextViewPr>
    <p:cViewPr>
      <p:scale>
        <a:sx n="3" d="2"/>
        <a:sy n="3" d="2"/>
      </p:scale>
      <p:origin x="0" y="0"/>
    </p:cViewPr>
  </p:notesTextViewPr>
  <p:notesViewPr>
    <p:cSldViewPr>
      <p:cViewPr varScale="1">
        <p:scale>
          <a:sx n="80" d="100"/>
          <a:sy n="80" d="100"/>
        </p:scale>
        <p:origin x="4014"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235226-B145-4E10-983B-1CC3FFD77C77}"/>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GB"/>
          </a:p>
        </p:txBody>
      </p:sp>
      <p:sp>
        <p:nvSpPr>
          <p:cNvPr id="3" name="Date Placeholder 2">
            <a:extLst>
              <a:ext uri="{FF2B5EF4-FFF2-40B4-BE49-F238E27FC236}">
                <a16:creationId xmlns:a16="http://schemas.microsoft.com/office/drawing/2014/main" id="{C4CFC5A7-8C8B-4687-B28B-5BF9AEB6A4DE}"/>
              </a:ext>
            </a:extLst>
          </p:cNvPr>
          <p:cNvSpPr>
            <a:spLocks noGrp="1"/>
          </p:cNvSpPr>
          <p:nvPr>
            <p:ph type="dt" idx="1"/>
          </p:nvPr>
        </p:nvSpPr>
        <p:spPr>
          <a:xfrm>
            <a:off x="3854450" y="0"/>
            <a:ext cx="294957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E418932-800F-49B7-9B85-80D8118CABFE}" type="datetimeFigureOut">
              <a:rPr lang="en-GB"/>
              <a:pPr>
                <a:defRPr/>
              </a:pPr>
              <a:t>02/04/2019</a:t>
            </a:fld>
            <a:endParaRPr lang="en-GB"/>
          </a:p>
        </p:txBody>
      </p:sp>
      <p:sp>
        <p:nvSpPr>
          <p:cNvPr id="4" name="Slide Image Placeholder 3">
            <a:extLst>
              <a:ext uri="{FF2B5EF4-FFF2-40B4-BE49-F238E27FC236}">
                <a16:creationId xmlns:a16="http://schemas.microsoft.com/office/drawing/2014/main" id="{46F1F158-007E-427F-8465-C2613159418F}"/>
              </a:ext>
            </a:extLst>
          </p:cNvPr>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44E36E06-D37F-4889-B95F-01BE44729479}"/>
              </a:ext>
            </a:extLst>
          </p:cNvPr>
          <p:cNvSpPr>
            <a:spLocks noGrp="1"/>
          </p:cNvSpPr>
          <p:nvPr>
            <p:ph type="body" sz="quarter" idx="3"/>
          </p:nvPr>
        </p:nvSpPr>
        <p:spPr>
          <a:xfrm>
            <a:off x="681038" y="4722813"/>
            <a:ext cx="5443537" cy="4475162"/>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7F15012-0BDA-4DFA-8088-A120A094BDD7}"/>
              </a:ext>
            </a:extLst>
          </p:cNvPr>
          <p:cNvSpPr>
            <a:spLocks noGrp="1"/>
          </p:cNvSpPr>
          <p:nvPr>
            <p:ph type="ftr" sz="quarter" idx="4"/>
          </p:nvPr>
        </p:nvSpPr>
        <p:spPr>
          <a:xfrm>
            <a:off x="0" y="9445625"/>
            <a:ext cx="2949575"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GB"/>
          </a:p>
        </p:txBody>
      </p:sp>
      <p:sp>
        <p:nvSpPr>
          <p:cNvPr id="7" name="Slide Number Placeholder 6">
            <a:extLst>
              <a:ext uri="{FF2B5EF4-FFF2-40B4-BE49-F238E27FC236}">
                <a16:creationId xmlns:a16="http://schemas.microsoft.com/office/drawing/2014/main" id="{39AE7443-C6D5-424B-AFA3-DE5D710955E3}"/>
              </a:ext>
            </a:extLst>
          </p:cNvPr>
          <p:cNvSpPr>
            <a:spLocks noGrp="1"/>
          </p:cNvSpPr>
          <p:nvPr>
            <p:ph type="sldNum" sz="quarter" idx="5"/>
          </p:nvPr>
        </p:nvSpPr>
        <p:spPr>
          <a:xfrm>
            <a:off x="3854450" y="9445625"/>
            <a:ext cx="2949575"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20FE0A2-34EE-413D-B87D-BE548BE2D9D5}"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ukri.org/funding/funding-opportuniti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0EC4943C-7DA4-41AC-AA6F-2E8615B912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58086E51-3046-4A0F-86C6-7A9D692B5E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3556" name="Slide Number Placeholder 3">
            <a:extLst>
              <a:ext uri="{FF2B5EF4-FFF2-40B4-BE49-F238E27FC236}">
                <a16:creationId xmlns:a16="http://schemas.microsoft.com/office/drawing/2014/main" id="{93BAE899-37D8-4527-819F-68E68ADCD9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A7567C-3886-48DF-B6E1-9B8D95D333F3}" type="slidenum">
              <a:rPr lang="en-GB" altLang="en-US" smtClean="0">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c66a55e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c66a55e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3c66a55ed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3" name="Google Shape;693;g3c66a55e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054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ea94d483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ea94d483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ea94d483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ea94d483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4084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2FB092D-1D66-4611-BC89-CFA8A807D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746067-F742-455B-A948-4EDA5D960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indent="0" eaLnBrk="1" hangingPunct="1">
              <a:spcBef>
                <a:spcPct val="0"/>
              </a:spcBef>
              <a:buFontTx/>
              <a:buNone/>
            </a:pPr>
            <a:endParaRPr lang="en-GB" altLang="en-US" dirty="0"/>
          </a:p>
        </p:txBody>
      </p:sp>
      <p:sp>
        <p:nvSpPr>
          <p:cNvPr id="29700" name="Slide Number Placeholder 3">
            <a:extLst>
              <a:ext uri="{FF2B5EF4-FFF2-40B4-BE49-F238E27FC236}">
                <a16:creationId xmlns:a16="http://schemas.microsoft.com/office/drawing/2014/main" id="{D47B3228-362D-48A1-B8E7-64056CC45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230A03-63F4-446B-BA5C-AE6B1C5371C1}" type="slidenum">
              <a:rPr lang="en-GB" altLang="en-US" sz="1800" smtClean="0">
                <a:solidFill>
                  <a:srgbClr val="000000"/>
                </a:solidFill>
                <a:latin typeface="Calibri" panose="020F0502020204030204" pitchFamily="34" charset="0"/>
              </a:rPr>
              <a:pPr/>
              <a:t>5</a:t>
            </a:fld>
            <a:endParaRPr lang="en-GB"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1008468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12FB092D-1D66-4611-BC89-CFA8A807D6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94746067-F742-455B-A948-4EDA5D960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628650" lvl="1" indent="-171450" eaLnBrk="1" hangingPunct="1">
              <a:spcBef>
                <a:spcPct val="0"/>
              </a:spcBef>
              <a:buFontTx/>
              <a:buChar char="•"/>
            </a:pPr>
            <a:endParaRPr lang="en-GB" altLang="en-US" dirty="0"/>
          </a:p>
        </p:txBody>
      </p:sp>
      <p:sp>
        <p:nvSpPr>
          <p:cNvPr id="29700" name="Slide Number Placeholder 3">
            <a:extLst>
              <a:ext uri="{FF2B5EF4-FFF2-40B4-BE49-F238E27FC236}">
                <a16:creationId xmlns:a16="http://schemas.microsoft.com/office/drawing/2014/main" id="{D47B3228-362D-48A1-B8E7-64056CC4598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230A03-63F4-446B-BA5C-AE6B1C5371C1}" type="slidenum">
              <a:rPr lang="en-GB" altLang="en-US" sz="1800" smtClean="0">
                <a:solidFill>
                  <a:srgbClr val="000000"/>
                </a:solidFill>
                <a:latin typeface="Calibri" panose="020F0502020204030204" pitchFamily="34" charset="0"/>
              </a:rPr>
              <a:pPr/>
              <a:t>6</a:t>
            </a:fld>
            <a:endParaRPr lang="en-GB" altLang="en-US" sz="1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7998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37F8CC4-1F25-4AB6-B17C-97C04ABE2E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C56767FF-0C23-4E4E-8FB8-A997802832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4036" name="Slide Number Placeholder 3">
            <a:extLst>
              <a:ext uri="{FF2B5EF4-FFF2-40B4-BE49-F238E27FC236}">
                <a16:creationId xmlns:a16="http://schemas.microsoft.com/office/drawing/2014/main" id="{0074D7BF-73BE-4D66-8EDB-C818BD93C3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8F7A73-5744-40C8-BDF9-5D86BB1D4FD9}" type="slidenum">
              <a:rPr lang="en-GB" altLang="en-US" smtClean="0">
                <a:latin typeface="Calibri" panose="020F0502020204030204" pitchFamily="34" charset="0"/>
              </a:rPr>
              <a:pPr/>
              <a:t>7</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369BC71-C094-458E-B3A5-47686CD044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3CA8AD91-CC53-4338-874D-D51417E77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46084" name="Slide Number Placeholder 3">
            <a:extLst>
              <a:ext uri="{FF2B5EF4-FFF2-40B4-BE49-F238E27FC236}">
                <a16:creationId xmlns:a16="http://schemas.microsoft.com/office/drawing/2014/main" id="{540959F1-21FB-4ED1-A9C5-688FF35414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AB8870-2A4B-40FC-99CB-AFB1BD127DB6}" type="slidenum">
              <a:rPr lang="en-GB" altLang="en-US" smtClean="0">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Alan Turing Institute, via EPSRC and in collaboration with a number of other research councils, has been awarded a £40 million research programme through UKRI’s </a:t>
            </a:r>
            <a:r>
              <a:rPr lang="en-GB" dirty="0">
                <a:hlinkClick r:id="rId3"/>
              </a:rPr>
              <a:t>Strategic Priorities Fund</a:t>
            </a:r>
            <a:r>
              <a:rPr lang="en-GB" dirty="0"/>
              <a:t> into technologies of AI that will provide an all-pervading underpinning of future development in many sectors.</a:t>
            </a:r>
          </a:p>
          <a:p>
            <a:r>
              <a:rPr lang="en-GB" dirty="0"/>
              <a:t>This research will support a range of objectives covering four high-priority areas, with the aim to transform: </a:t>
            </a:r>
          </a:p>
          <a:p>
            <a:r>
              <a:rPr lang="en-GB" dirty="0"/>
              <a:t>engineering and urban planning, through the development of ‘digital twins’, digital replicas of physical systems.</a:t>
            </a:r>
          </a:p>
          <a:p>
            <a:r>
              <a:rPr lang="en-GB" dirty="0"/>
              <a:t>health, through applying machine learning to assist in the detection and diagnosis of illness, and the planning and personalisation of medical treatment.</a:t>
            </a:r>
          </a:p>
          <a:p>
            <a:r>
              <a:rPr lang="en-GB" dirty="0"/>
              <a:t>the physical and life sciences, through applying AI to the vast amounts of data generated by scientific research.</a:t>
            </a:r>
          </a:p>
          <a:p>
            <a:r>
              <a:rPr lang="en-GB" dirty="0"/>
              <a:t>criminal justice, through developing the technical tools as well as the ethical foundations to prevent crime, identify and rehabilitate offenders, and improve the operation of the criminal justice system.</a:t>
            </a:r>
          </a:p>
          <a:p>
            <a:r>
              <a:rPr lang="en-GB" dirty="0"/>
              <a:t>This programme is being led by the Engineering and Physical Sciences Research Council (EPSRC) in collaboration with The Alan Turing Institute, Biotechnology and Biological Sciences Research Council (BBSRC), Medical Research Council (MRC), Natural Environment Research Council (NERC) and Science and Technology Facilities Council (STFC). It includes policy support from the Home Office and the Ministry of Justice. </a:t>
            </a:r>
          </a:p>
          <a:p>
            <a:r>
              <a:rPr lang="en-GB" dirty="0"/>
              <a:t>Researchers at The Alan Turing Institute will work across some of these challenges with government departments, such as the Home Office and the Ministry of Justice. In addition, the outcomes of this programme will support the policy development of other government departments, such as the Department for Transport, the Department for Environment, Food &amp; Rural Affairs and DHSC. This programme will ensure that the UK meets the AI needs of the Industrial Strategy and stays competitive internationally.</a:t>
            </a:r>
          </a:p>
          <a:p>
            <a:endParaRPr lang="en-GB" dirty="0"/>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9</a:t>
            </a:fld>
            <a:endParaRPr lang="en-GB" altLang="en-US"/>
          </a:p>
        </p:txBody>
      </p:sp>
    </p:spTree>
    <p:extLst>
      <p:ext uri="{BB962C8B-B14F-4D97-AF65-F5344CB8AC3E}">
        <p14:creationId xmlns:p14="http://schemas.microsoft.com/office/powerpoint/2010/main" val="247714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engineering and urban planning, through the development of ‘digital twins’, digital replicas of physical systems.</a:t>
            </a:r>
          </a:p>
          <a:p>
            <a:r>
              <a:rPr lang="en-GB" dirty="0"/>
              <a:t>* health, through applying machine learning to assist in the detection and diagnosis of illness, and the planning and personalisation of medical treatment.</a:t>
            </a:r>
          </a:p>
          <a:p>
            <a:r>
              <a:rPr lang="en-GB" dirty="0"/>
              <a:t>* the physical and life sciences, through applying AI to the vast amounts of data generated by scientific research.</a:t>
            </a:r>
          </a:p>
          <a:p>
            <a:r>
              <a:rPr lang="en-GB" dirty="0"/>
              <a:t>* criminal justice, through developing the technical tools as well as the ethical foundations to prevent crime, identify and rehabilitate offenders, and improve the operation of the criminal justice system.</a:t>
            </a:r>
          </a:p>
        </p:txBody>
      </p:sp>
      <p:sp>
        <p:nvSpPr>
          <p:cNvPr id="4" name="Slide Number Placeholder 3"/>
          <p:cNvSpPr>
            <a:spLocks noGrp="1"/>
          </p:cNvSpPr>
          <p:nvPr>
            <p:ph type="sldNum" sz="quarter" idx="5"/>
          </p:nvPr>
        </p:nvSpPr>
        <p:spPr/>
        <p:txBody>
          <a:bodyPr/>
          <a:lstStyle/>
          <a:p>
            <a:pPr>
              <a:defRPr/>
            </a:pPr>
            <a:fld id="{B20FE0A2-34EE-413D-B87D-BE548BE2D9D5}" type="slidenum">
              <a:rPr lang="en-GB" altLang="en-US" smtClean="0"/>
              <a:pPr>
                <a:defRPr/>
              </a:pPr>
              <a:t>10</a:t>
            </a:fld>
            <a:endParaRPr lang="en-GB" altLang="en-US"/>
          </a:p>
        </p:txBody>
      </p:sp>
    </p:spTree>
    <p:extLst>
      <p:ext uri="{BB962C8B-B14F-4D97-AF65-F5344CB8AC3E}">
        <p14:creationId xmlns:p14="http://schemas.microsoft.com/office/powerpoint/2010/main" val="1735920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e62ab8ac1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e62ab8ac1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39B9481-87FC-4BF7-B045-54D6BDF02FFD}"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35</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91902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op slide">
    <p:bg>
      <p:bgPr>
        <a:solidFill>
          <a:srgbClr val="404040"/>
        </a:solidFill>
        <a:effectLst/>
      </p:bgPr>
    </p:bg>
    <p:spTree>
      <p:nvGrpSpPr>
        <p:cNvPr id="1" name=""/>
        <p:cNvGrpSpPr/>
        <p:nvPr/>
      </p:nvGrpSpPr>
      <p:grpSpPr>
        <a:xfrm>
          <a:off x="0" y="0"/>
          <a:ext cx="0" cy="0"/>
          <a:chOff x="0" y="0"/>
          <a:chExt cx="0" cy="0"/>
        </a:xfrm>
      </p:grpSpPr>
      <p:sp>
        <p:nvSpPr>
          <p:cNvPr id="6" name="TextBox 4">
            <a:extLst>
              <a:ext uri="{FF2B5EF4-FFF2-40B4-BE49-F238E27FC236}">
                <a16:creationId xmlns:a16="http://schemas.microsoft.com/office/drawing/2014/main" id="{8EE18E70-7502-4E0F-8EC1-1C1B9EE7265B}"/>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7" name="Straight Connector 5">
            <a:extLst>
              <a:ext uri="{FF2B5EF4-FFF2-40B4-BE49-F238E27FC236}">
                <a16:creationId xmlns:a16="http://schemas.microsoft.com/office/drawing/2014/main" id="{0C394799-DA55-420D-9FFF-2A9FEBFE55AF}"/>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1" descr="ATI_logo_white.ai">
            <a:extLst>
              <a:ext uri="{FF2B5EF4-FFF2-40B4-BE49-F238E27FC236}">
                <a16:creationId xmlns:a16="http://schemas.microsoft.com/office/drawing/2014/main" id="{AC5B6B32-AC06-4123-B59B-DEA7C560C8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1800" y="431800"/>
            <a:ext cx="13811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Picture Placeholder 14"/>
          <p:cNvSpPr>
            <a:spLocks noGrp="1"/>
          </p:cNvSpPr>
          <p:nvPr>
            <p:ph type="pic" sz="quarter" idx="13"/>
          </p:nvPr>
        </p:nvSpPr>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txBody>
          <a:bodyPr/>
          <a:lstStyle>
            <a:lvl1pPr algn="ctr">
              <a:defRPr b="0"/>
            </a:lvl1pPr>
          </a:lstStyle>
          <a:p>
            <a:pPr lvl="0"/>
            <a:r>
              <a:rPr lang="en-US" noProof="0"/>
              <a:t>Click icon to add picture</a:t>
            </a:r>
            <a:endParaRPr lang="en-GB" noProof="0" dirty="0"/>
          </a:p>
        </p:txBody>
      </p:sp>
      <p:sp>
        <p:nvSpPr>
          <p:cNvPr id="10" name="Date Placeholder 1">
            <a:extLst>
              <a:ext uri="{FF2B5EF4-FFF2-40B4-BE49-F238E27FC236}">
                <a16:creationId xmlns:a16="http://schemas.microsoft.com/office/drawing/2014/main" id="{9B561648-857D-4B6B-8706-B5D40722772D}"/>
              </a:ext>
            </a:extLst>
          </p:cNvPr>
          <p:cNvSpPr>
            <a:spLocks noGrp="1"/>
          </p:cNvSpPr>
          <p:nvPr>
            <p:ph type="dt" sz="half" idx="15"/>
          </p:nvPr>
        </p:nvSpPr>
        <p:spPr/>
        <p:txBody>
          <a:bodyPr/>
          <a:lstStyle>
            <a:lvl1pPr>
              <a:defRPr>
                <a:solidFill>
                  <a:schemeClr val="bg1"/>
                </a:solidFill>
              </a:defRPr>
            </a:lvl1pPr>
          </a:lstStyle>
          <a:p>
            <a:pPr>
              <a:defRPr/>
            </a:pPr>
            <a:fld id="{CE278E41-C2A3-41BC-9DA0-C859D3432B9D}" type="datetime1">
              <a:rPr lang="en-GB"/>
              <a:pPr>
                <a:defRPr/>
              </a:pPr>
              <a:t>02/04/2019</a:t>
            </a:fld>
            <a:endParaRPr lang="en-GB" dirty="0"/>
          </a:p>
        </p:txBody>
      </p:sp>
      <p:sp>
        <p:nvSpPr>
          <p:cNvPr id="13" name="Rectangle 12">
            <a:extLst>
              <a:ext uri="{FF2B5EF4-FFF2-40B4-BE49-F238E27FC236}">
                <a16:creationId xmlns:a16="http://schemas.microsoft.com/office/drawing/2014/main" id="{564C1BDB-33CC-4BEF-A547-6A55FA12790D}"/>
              </a:ext>
            </a:extLst>
          </p:cNvPr>
          <p:cNvSpPr/>
          <p:nvPr userDrawn="1"/>
        </p:nvSpPr>
        <p:spPr>
          <a:xfrm>
            <a:off x="431800" y="1835768"/>
            <a:ext cx="6228432"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7">
            <a:extLst>
              <a:ext uri="{FF2B5EF4-FFF2-40B4-BE49-F238E27FC236}">
                <a16:creationId xmlns:a16="http://schemas.microsoft.com/office/drawing/2014/main" id="{F4CF05EA-F898-4007-AD46-0661D2E50EA1}"/>
              </a:ext>
            </a:extLst>
          </p:cNvPr>
          <p:cNvSpPr>
            <a:spLocks noGrp="1"/>
          </p:cNvSpPr>
          <p:nvPr>
            <p:ph type="title"/>
          </p:nvPr>
        </p:nvSpPr>
        <p:spPr>
          <a:xfrm>
            <a:off x="431800" y="1887742"/>
            <a:ext cx="6228432" cy="612000"/>
          </a:xfrm>
        </p:spPr>
        <p:txBody>
          <a:bodyPr/>
          <a:lstStyle>
            <a:lvl1pPr>
              <a:lnSpc>
                <a:spcPct val="100000"/>
              </a:lnSpc>
              <a:defRPr sz="3400" b="1">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99976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4" name="Google Shape;114;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2765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59535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Polygon (dark bg)">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2" name="Picture Placeholder 14"/>
          <p:cNvSpPr>
            <a:spLocks noGrp="1"/>
          </p:cNvSpPr>
          <p:nvPr>
            <p:ph type="pic" sz="quarter" idx="13" hasCustomPrompt="1"/>
          </p:nvPr>
        </p:nvSpPr>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accent5"/>
          </a:solidFill>
        </p:spPr>
        <p:txBody>
          <a:bodyPr/>
          <a:lstStyle>
            <a:lvl1pPr algn="r">
              <a:defRPr/>
            </a:lvl1pPr>
          </a:lstStyle>
          <a:p>
            <a:r>
              <a:rPr lang="en-GB" dirty="0"/>
              <a:t> </a:t>
            </a:r>
          </a:p>
        </p:txBody>
      </p:sp>
      <p:sp>
        <p:nvSpPr>
          <p:cNvPr id="8" name="Title 7"/>
          <p:cNvSpPr>
            <a:spLocks noGrp="1"/>
          </p:cNvSpPr>
          <p:nvPr>
            <p:ph type="title"/>
          </p:nvPr>
        </p:nvSpPr>
        <p:spPr>
          <a:xfrm>
            <a:off x="432000" y="1980000"/>
            <a:ext cx="8280000" cy="612000"/>
          </a:xfrm>
        </p:spPr>
        <p:txBody>
          <a:bodyPr/>
          <a:lstStyle>
            <a:lvl1pPr>
              <a:defRPr sz="5500" b="0">
                <a:solidFill>
                  <a:schemeClr val="bg1"/>
                </a:solidFill>
              </a:defRPr>
            </a:lvl1pPr>
          </a:lstStyle>
          <a:p>
            <a:r>
              <a:rPr lang="en-US"/>
              <a:t>Click to edit Master title style</a:t>
            </a:r>
            <a:endParaRPr lang="en-GB" dirty="0"/>
          </a:p>
        </p:txBody>
      </p:sp>
      <p:sp>
        <p:nvSpPr>
          <p:cNvPr id="10" name="Subtitle 2"/>
          <p:cNvSpPr>
            <a:spLocks noGrp="1"/>
          </p:cNvSpPr>
          <p:nvPr>
            <p:ph type="subTitle" idx="1"/>
          </p:nvPr>
        </p:nvSpPr>
        <p:spPr>
          <a:xfrm>
            <a:off x="432000" y="2664000"/>
            <a:ext cx="8280000" cy="540000"/>
          </a:xfrm>
        </p:spPr>
        <p:txBody>
          <a:bodyPr/>
          <a:lstStyle>
            <a:lvl1pPr marL="0" indent="0" algn="l">
              <a:lnSpc>
                <a:spcPct val="85000"/>
              </a:lnSpc>
              <a:buNone/>
              <a:defRPr sz="3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14" name="Picture 13" descr="ATI_logo_white.ai"/>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2000" y="432000"/>
            <a:ext cx="1381299" cy="576000"/>
          </a:xfrm>
          <a:prstGeom prst="rect">
            <a:avLst/>
          </a:prstGeom>
        </p:spPr>
      </p:pic>
      <p:sp>
        <p:nvSpPr>
          <p:cNvPr id="15" name="Picture Placeholder 10"/>
          <p:cNvSpPr>
            <a:spLocks noGrp="1"/>
          </p:cNvSpPr>
          <p:nvPr>
            <p:ph type="pic" sz="quarter" idx="14" hasCustomPrompt="1"/>
          </p:nvPr>
        </p:nvSpPr>
        <p:spPr>
          <a:xfrm>
            <a:off x="432000" y="1854000"/>
            <a:ext cx="8280000" cy="43200"/>
          </a:xfrm>
          <a:solidFill>
            <a:schemeClr val="bg1"/>
          </a:solidFill>
        </p:spPr>
        <p:txBody>
          <a:bodyPr/>
          <a:lstStyle>
            <a:lvl1pPr>
              <a:defRPr sz="100" b="0" baseline="0">
                <a:solidFill>
                  <a:schemeClr val="tx1"/>
                </a:solidFill>
              </a:defRPr>
            </a:lvl1pPr>
          </a:lstStyle>
          <a:p>
            <a:r>
              <a:rPr lang="en-GB" dirty="0"/>
              <a:t> </a:t>
            </a:r>
          </a:p>
        </p:txBody>
      </p:sp>
    </p:spTree>
    <p:extLst>
      <p:ext uri="{BB962C8B-B14F-4D97-AF65-F5344CB8AC3E}">
        <p14:creationId xmlns:p14="http://schemas.microsoft.com/office/powerpoint/2010/main" val="1533135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5"/>
        <p:cNvGrpSpPr/>
        <p:nvPr/>
      </p:nvGrpSpPr>
      <p:grpSpPr>
        <a:xfrm>
          <a:off x="0" y="0"/>
          <a:ext cx="0" cy="0"/>
          <a:chOff x="0" y="0"/>
          <a:chExt cx="0" cy="0"/>
        </a:xfrm>
      </p:grpSpPr>
      <p:sp>
        <p:nvSpPr>
          <p:cNvPr id="216" name="Google Shape;216;p39"/>
          <p:cNvSpPr txBox="1">
            <a:spLocks noGrp="1"/>
          </p:cNvSpPr>
          <p:nvPr>
            <p:ph type="ctrTitle"/>
          </p:nvPr>
        </p:nvSpPr>
        <p:spPr>
          <a:xfrm>
            <a:off x="191575" y="1583350"/>
            <a:ext cx="87480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Clr>
                <a:srgbClr val="FFF2CC"/>
              </a:buClr>
              <a:buSzPts val="4800"/>
              <a:buNone/>
              <a:defRPr sz="4800">
                <a:solidFill>
                  <a:srgbClr val="FFF2CC"/>
                </a:solidFill>
              </a:defRPr>
            </a:lvl2pPr>
            <a:lvl3pPr lvl="2" algn="ctr" rtl="0">
              <a:spcBef>
                <a:spcPts val="0"/>
              </a:spcBef>
              <a:spcAft>
                <a:spcPts val="0"/>
              </a:spcAft>
              <a:buClr>
                <a:srgbClr val="FFF2CC"/>
              </a:buClr>
              <a:buSzPts val="4800"/>
              <a:buNone/>
              <a:defRPr sz="4800">
                <a:solidFill>
                  <a:srgbClr val="FFF2CC"/>
                </a:solidFill>
              </a:defRPr>
            </a:lvl3pPr>
            <a:lvl4pPr lvl="3" algn="ctr" rtl="0">
              <a:spcBef>
                <a:spcPts val="0"/>
              </a:spcBef>
              <a:spcAft>
                <a:spcPts val="0"/>
              </a:spcAft>
              <a:buClr>
                <a:srgbClr val="FFF2CC"/>
              </a:buClr>
              <a:buSzPts val="4800"/>
              <a:buNone/>
              <a:defRPr sz="4800">
                <a:solidFill>
                  <a:srgbClr val="FFF2CC"/>
                </a:solidFill>
              </a:defRPr>
            </a:lvl4pPr>
            <a:lvl5pPr lvl="4" algn="ctr" rtl="0">
              <a:spcBef>
                <a:spcPts val="0"/>
              </a:spcBef>
              <a:spcAft>
                <a:spcPts val="0"/>
              </a:spcAft>
              <a:buClr>
                <a:srgbClr val="FFF2CC"/>
              </a:buClr>
              <a:buSzPts val="4800"/>
              <a:buNone/>
              <a:defRPr sz="4800">
                <a:solidFill>
                  <a:srgbClr val="FFF2CC"/>
                </a:solidFill>
              </a:defRPr>
            </a:lvl5pPr>
            <a:lvl6pPr lvl="5" algn="ctr" rtl="0">
              <a:spcBef>
                <a:spcPts val="0"/>
              </a:spcBef>
              <a:spcAft>
                <a:spcPts val="0"/>
              </a:spcAft>
              <a:buClr>
                <a:srgbClr val="FFF2CC"/>
              </a:buClr>
              <a:buSzPts val="4800"/>
              <a:buNone/>
              <a:defRPr sz="4800">
                <a:solidFill>
                  <a:srgbClr val="FFF2CC"/>
                </a:solidFill>
              </a:defRPr>
            </a:lvl6pPr>
            <a:lvl7pPr lvl="6" algn="ctr" rtl="0">
              <a:spcBef>
                <a:spcPts val="0"/>
              </a:spcBef>
              <a:spcAft>
                <a:spcPts val="0"/>
              </a:spcAft>
              <a:buClr>
                <a:srgbClr val="FFF2CC"/>
              </a:buClr>
              <a:buSzPts val="4800"/>
              <a:buNone/>
              <a:defRPr sz="4800">
                <a:solidFill>
                  <a:srgbClr val="FFF2CC"/>
                </a:solidFill>
              </a:defRPr>
            </a:lvl7pPr>
            <a:lvl8pPr lvl="7" algn="ctr" rtl="0">
              <a:spcBef>
                <a:spcPts val="0"/>
              </a:spcBef>
              <a:spcAft>
                <a:spcPts val="0"/>
              </a:spcAft>
              <a:buClr>
                <a:srgbClr val="FFF2CC"/>
              </a:buClr>
              <a:buSzPts val="4800"/>
              <a:buNone/>
              <a:defRPr sz="4800">
                <a:solidFill>
                  <a:srgbClr val="FFF2CC"/>
                </a:solidFill>
              </a:defRPr>
            </a:lvl8pPr>
            <a:lvl9pPr lvl="8" algn="ctr" rtl="0">
              <a:spcBef>
                <a:spcPts val="0"/>
              </a:spcBef>
              <a:spcAft>
                <a:spcPts val="0"/>
              </a:spcAft>
              <a:buClr>
                <a:srgbClr val="FFF2CC"/>
              </a:buClr>
              <a:buSzPts val="4800"/>
              <a:buNone/>
              <a:defRPr sz="4800">
                <a:solidFill>
                  <a:srgbClr val="FFF2CC"/>
                </a:solidFill>
              </a:defRPr>
            </a:lvl9pPr>
          </a:lstStyle>
          <a:p>
            <a:endParaRPr/>
          </a:p>
        </p:txBody>
      </p:sp>
      <p:sp>
        <p:nvSpPr>
          <p:cNvPr id="217" name="Google Shape;217;p39"/>
          <p:cNvSpPr txBox="1">
            <a:spLocks noGrp="1"/>
          </p:cNvSpPr>
          <p:nvPr>
            <p:ph type="subTitle" idx="1"/>
          </p:nvPr>
        </p:nvSpPr>
        <p:spPr>
          <a:xfrm>
            <a:off x="685800" y="2635718"/>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3000"/>
              <a:buNone/>
              <a:defRPr i="1">
                <a:solidFill>
                  <a:srgbClr val="FFFFFF"/>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
        <p:nvSpPr>
          <p:cNvPr id="218" name="Google Shape;218;p39"/>
          <p:cNvSpPr txBox="1"/>
          <p:nvPr/>
        </p:nvSpPr>
        <p:spPr>
          <a:xfrm>
            <a:off x="120200" y="4745600"/>
            <a:ext cx="8903400" cy="337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sz="600" i="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3337620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1">
  <p:cSld name="Title 1">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40"/>
          <p:cNvSpPr txBox="1">
            <a:spLocks noGrp="1"/>
          </p:cNvSpPr>
          <p:nvPr>
            <p:ph type="ctrTitle"/>
          </p:nvPr>
        </p:nvSpPr>
        <p:spPr>
          <a:xfrm>
            <a:off x="191575" y="1583350"/>
            <a:ext cx="8748000" cy="1159800"/>
          </a:xfrm>
          <a:prstGeom prst="rect">
            <a:avLst/>
          </a:prstGeom>
        </p:spPr>
        <p:txBody>
          <a:bodyPr spcFirstLastPara="1" wrap="square" lIns="91425" tIns="91425" rIns="91425" bIns="91425" anchor="b" anchorCtr="0"/>
          <a:lstStyle>
            <a:lvl1pPr lvl="0" algn="ctr" rtl="0">
              <a:spcBef>
                <a:spcPts val="0"/>
              </a:spcBef>
              <a:spcAft>
                <a:spcPts val="0"/>
              </a:spcAft>
              <a:buClr>
                <a:srgbClr val="000000"/>
              </a:buClr>
              <a:buSzPts val="4800"/>
              <a:buNone/>
              <a:defRPr sz="4800">
                <a:solidFill>
                  <a:srgbClr val="000000"/>
                </a:solidFill>
                <a:highlight>
                  <a:srgbClr val="FFBF00"/>
                </a:highlight>
              </a:defRPr>
            </a:lvl1pPr>
            <a:lvl2pPr lvl="1" algn="ctr" rtl="0">
              <a:spcBef>
                <a:spcPts val="0"/>
              </a:spcBef>
              <a:spcAft>
                <a:spcPts val="0"/>
              </a:spcAft>
              <a:buClr>
                <a:srgbClr val="FFF2CC"/>
              </a:buClr>
              <a:buSzPts val="4800"/>
              <a:buNone/>
              <a:defRPr sz="4800">
                <a:solidFill>
                  <a:srgbClr val="FFF2CC"/>
                </a:solidFill>
              </a:defRPr>
            </a:lvl2pPr>
            <a:lvl3pPr lvl="2" algn="ctr" rtl="0">
              <a:spcBef>
                <a:spcPts val="0"/>
              </a:spcBef>
              <a:spcAft>
                <a:spcPts val="0"/>
              </a:spcAft>
              <a:buClr>
                <a:srgbClr val="FFF2CC"/>
              </a:buClr>
              <a:buSzPts val="4800"/>
              <a:buNone/>
              <a:defRPr sz="4800">
                <a:solidFill>
                  <a:srgbClr val="FFF2CC"/>
                </a:solidFill>
              </a:defRPr>
            </a:lvl3pPr>
            <a:lvl4pPr lvl="3" algn="ctr" rtl="0">
              <a:spcBef>
                <a:spcPts val="0"/>
              </a:spcBef>
              <a:spcAft>
                <a:spcPts val="0"/>
              </a:spcAft>
              <a:buClr>
                <a:srgbClr val="FFF2CC"/>
              </a:buClr>
              <a:buSzPts val="4800"/>
              <a:buNone/>
              <a:defRPr sz="4800">
                <a:solidFill>
                  <a:srgbClr val="FFF2CC"/>
                </a:solidFill>
              </a:defRPr>
            </a:lvl4pPr>
            <a:lvl5pPr lvl="4" algn="ctr" rtl="0">
              <a:spcBef>
                <a:spcPts val="0"/>
              </a:spcBef>
              <a:spcAft>
                <a:spcPts val="0"/>
              </a:spcAft>
              <a:buClr>
                <a:srgbClr val="FFF2CC"/>
              </a:buClr>
              <a:buSzPts val="4800"/>
              <a:buNone/>
              <a:defRPr sz="4800">
                <a:solidFill>
                  <a:srgbClr val="FFF2CC"/>
                </a:solidFill>
              </a:defRPr>
            </a:lvl5pPr>
            <a:lvl6pPr lvl="5" algn="ctr" rtl="0">
              <a:spcBef>
                <a:spcPts val="0"/>
              </a:spcBef>
              <a:spcAft>
                <a:spcPts val="0"/>
              </a:spcAft>
              <a:buClr>
                <a:srgbClr val="FFF2CC"/>
              </a:buClr>
              <a:buSzPts val="4800"/>
              <a:buNone/>
              <a:defRPr sz="4800">
                <a:solidFill>
                  <a:srgbClr val="FFF2CC"/>
                </a:solidFill>
              </a:defRPr>
            </a:lvl6pPr>
            <a:lvl7pPr lvl="6" algn="ctr" rtl="0">
              <a:spcBef>
                <a:spcPts val="0"/>
              </a:spcBef>
              <a:spcAft>
                <a:spcPts val="0"/>
              </a:spcAft>
              <a:buClr>
                <a:srgbClr val="FFF2CC"/>
              </a:buClr>
              <a:buSzPts val="4800"/>
              <a:buNone/>
              <a:defRPr sz="4800">
                <a:solidFill>
                  <a:srgbClr val="FFF2CC"/>
                </a:solidFill>
              </a:defRPr>
            </a:lvl7pPr>
            <a:lvl8pPr lvl="7" algn="ctr" rtl="0">
              <a:spcBef>
                <a:spcPts val="0"/>
              </a:spcBef>
              <a:spcAft>
                <a:spcPts val="0"/>
              </a:spcAft>
              <a:buClr>
                <a:srgbClr val="FFF2CC"/>
              </a:buClr>
              <a:buSzPts val="4800"/>
              <a:buNone/>
              <a:defRPr sz="4800">
                <a:solidFill>
                  <a:srgbClr val="FFF2CC"/>
                </a:solidFill>
              </a:defRPr>
            </a:lvl8pPr>
            <a:lvl9pPr lvl="8" algn="ctr" rtl="0">
              <a:spcBef>
                <a:spcPts val="0"/>
              </a:spcBef>
              <a:spcAft>
                <a:spcPts val="0"/>
              </a:spcAft>
              <a:buClr>
                <a:srgbClr val="FFF2CC"/>
              </a:buClr>
              <a:buSzPts val="4800"/>
              <a:buNone/>
              <a:defRPr sz="4800">
                <a:solidFill>
                  <a:srgbClr val="FFF2CC"/>
                </a:solidFill>
              </a:defRPr>
            </a:lvl9pPr>
          </a:lstStyle>
          <a:p>
            <a:endParaRPr/>
          </a:p>
        </p:txBody>
      </p:sp>
      <p:sp>
        <p:nvSpPr>
          <p:cNvPr id="221" name="Google Shape;221;p40"/>
          <p:cNvSpPr txBox="1">
            <a:spLocks noGrp="1"/>
          </p:cNvSpPr>
          <p:nvPr>
            <p:ph type="subTitle" idx="1"/>
          </p:nvPr>
        </p:nvSpPr>
        <p:spPr>
          <a:xfrm>
            <a:off x="685800" y="2635718"/>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rgbClr val="000000"/>
              </a:buClr>
              <a:buSzPts val="3000"/>
              <a:buNone/>
              <a:defRPr i="1">
                <a:solidFill>
                  <a:srgbClr val="000000"/>
                </a:solidFill>
              </a:defRPr>
            </a:lvl1pPr>
            <a:lvl2pPr lvl="1" algn="ctr" rtl="0">
              <a:spcBef>
                <a:spcPts val="0"/>
              </a:spcBef>
              <a:spcAft>
                <a:spcPts val="0"/>
              </a:spcAft>
              <a:buClr>
                <a:srgbClr val="FFFFFF"/>
              </a:buClr>
              <a:buSzPts val="3000"/>
              <a:buNone/>
              <a:defRPr sz="3000">
                <a:solidFill>
                  <a:srgbClr val="FFFFFF"/>
                </a:solidFill>
              </a:defRPr>
            </a:lvl2pPr>
            <a:lvl3pPr lvl="2" algn="ctr" rtl="0">
              <a:spcBef>
                <a:spcPts val="0"/>
              </a:spcBef>
              <a:spcAft>
                <a:spcPts val="0"/>
              </a:spcAft>
              <a:buClr>
                <a:srgbClr val="FFFFFF"/>
              </a:buClr>
              <a:buSzPts val="3000"/>
              <a:buNone/>
              <a:defRPr sz="3000">
                <a:solidFill>
                  <a:srgbClr val="FFFFFF"/>
                </a:solidFill>
              </a:defRPr>
            </a:lvl3pPr>
            <a:lvl4pPr lvl="3" algn="ctr" rtl="0">
              <a:spcBef>
                <a:spcPts val="0"/>
              </a:spcBef>
              <a:spcAft>
                <a:spcPts val="0"/>
              </a:spcAft>
              <a:buClr>
                <a:srgbClr val="FFFFFF"/>
              </a:buClr>
              <a:buSzPts val="3000"/>
              <a:buNone/>
              <a:defRPr sz="3000">
                <a:solidFill>
                  <a:srgbClr val="FFFFFF"/>
                </a:solidFill>
              </a:defRPr>
            </a:lvl4pPr>
            <a:lvl5pPr lvl="4" algn="ctr" rtl="0">
              <a:spcBef>
                <a:spcPts val="0"/>
              </a:spcBef>
              <a:spcAft>
                <a:spcPts val="0"/>
              </a:spcAft>
              <a:buClr>
                <a:srgbClr val="FFFFFF"/>
              </a:buClr>
              <a:buSzPts val="3000"/>
              <a:buNone/>
              <a:defRPr sz="3000">
                <a:solidFill>
                  <a:srgbClr val="FFFFFF"/>
                </a:solidFill>
              </a:defRPr>
            </a:lvl5pPr>
            <a:lvl6pPr lvl="5" algn="ctr" rtl="0">
              <a:spcBef>
                <a:spcPts val="0"/>
              </a:spcBef>
              <a:spcAft>
                <a:spcPts val="0"/>
              </a:spcAft>
              <a:buClr>
                <a:srgbClr val="FFFFFF"/>
              </a:buClr>
              <a:buSzPts val="3000"/>
              <a:buNone/>
              <a:defRPr sz="3000">
                <a:solidFill>
                  <a:srgbClr val="FFFFFF"/>
                </a:solidFill>
              </a:defRPr>
            </a:lvl6pPr>
            <a:lvl7pPr lvl="6" algn="ctr" rtl="0">
              <a:spcBef>
                <a:spcPts val="0"/>
              </a:spcBef>
              <a:spcAft>
                <a:spcPts val="0"/>
              </a:spcAft>
              <a:buClr>
                <a:srgbClr val="FFFFFF"/>
              </a:buClr>
              <a:buSzPts val="3000"/>
              <a:buNone/>
              <a:defRPr sz="3000">
                <a:solidFill>
                  <a:srgbClr val="FFFFFF"/>
                </a:solidFill>
              </a:defRPr>
            </a:lvl7pPr>
            <a:lvl8pPr lvl="7" algn="ctr" rtl="0">
              <a:spcBef>
                <a:spcPts val="0"/>
              </a:spcBef>
              <a:spcAft>
                <a:spcPts val="0"/>
              </a:spcAft>
              <a:buClr>
                <a:srgbClr val="FFFFFF"/>
              </a:buClr>
              <a:buSzPts val="3000"/>
              <a:buNone/>
              <a:defRPr sz="3000">
                <a:solidFill>
                  <a:srgbClr val="FFFFFF"/>
                </a:solidFill>
              </a:defRPr>
            </a:lvl8pPr>
            <a:lvl9pPr lvl="8" algn="ctr" rtl="0">
              <a:spcBef>
                <a:spcPts val="0"/>
              </a:spcBef>
              <a:spcAft>
                <a:spcPts val="0"/>
              </a:spcAft>
              <a:buClr>
                <a:srgbClr val="FFFFFF"/>
              </a:buClr>
              <a:buSzPts val="3000"/>
              <a:buNone/>
              <a:defRPr sz="3000">
                <a:solidFill>
                  <a:srgbClr val="FFFFFF"/>
                </a:solidFill>
              </a:defRPr>
            </a:lvl9pPr>
          </a:lstStyle>
          <a:p>
            <a:endParaRPr/>
          </a:p>
        </p:txBody>
      </p:sp>
    </p:spTree>
    <p:extLst>
      <p:ext uri="{BB962C8B-B14F-4D97-AF65-F5344CB8AC3E}">
        <p14:creationId xmlns:p14="http://schemas.microsoft.com/office/powerpoint/2010/main" val="1717711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22"/>
        <p:cNvGrpSpPr/>
        <p:nvPr/>
      </p:nvGrpSpPr>
      <p:grpSpPr>
        <a:xfrm>
          <a:off x="0" y="0"/>
          <a:ext cx="0" cy="0"/>
          <a:chOff x="0" y="0"/>
          <a:chExt cx="0" cy="0"/>
        </a:xfrm>
      </p:grpSpPr>
      <p:sp>
        <p:nvSpPr>
          <p:cNvPr id="223" name="Google Shape;223;p41"/>
          <p:cNvSpPr txBox="1">
            <a:spLocks noGrp="1"/>
          </p:cNvSpPr>
          <p:nvPr>
            <p:ph type="body" idx="1"/>
          </p:nvPr>
        </p:nvSpPr>
        <p:spPr>
          <a:xfrm>
            <a:off x="457200" y="938337"/>
            <a:ext cx="8229600" cy="3461400"/>
          </a:xfrm>
          <a:prstGeom prst="rect">
            <a:avLst/>
          </a:prstGeom>
        </p:spPr>
        <p:txBody>
          <a:bodyPr spcFirstLastPara="1" wrap="square" lIns="91425" tIns="91425" rIns="91425" bIns="91425" anchor="t" anchorCtr="0"/>
          <a:lstStyle>
            <a:lvl1pPr marL="457200" lvl="0" indent="-381000" rtl="0">
              <a:spcBef>
                <a:spcPts val="600"/>
              </a:spcBef>
              <a:spcAft>
                <a:spcPts val="0"/>
              </a:spcAft>
              <a:buClr>
                <a:srgbClr val="000000"/>
              </a:buClr>
              <a:buSzPts val="2400"/>
              <a:buChar char="●"/>
              <a:defRPr sz="2400">
                <a:solidFill>
                  <a:srgbClr val="000000"/>
                </a:solidFill>
              </a:defRPr>
            </a:lvl1pPr>
            <a:lvl2pPr marL="914400" lvl="1" indent="-342900" rtl="0">
              <a:spcBef>
                <a:spcPts val="0"/>
              </a:spcBef>
              <a:spcAft>
                <a:spcPts val="0"/>
              </a:spcAft>
              <a:buClr>
                <a:srgbClr val="000000"/>
              </a:buClr>
              <a:buSzPts val="1800"/>
              <a:buChar char="○"/>
              <a:defRPr sz="1800">
                <a:solidFill>
                  <a:srgbClr val="000000"/>
                </a:solidFill>
              </a:defRPr>
            </a:lvl2pPr>
            <a:lvl3pPr marL="1371600" lvl="2" indent="-330200" rtl="0">
              <a:spcBef>
                <a:spcPts val="0"/>
              </a:spcBef>
              <a:spcAft>
                <a:spcPts val="0"/>
              </a:spcAft>
              <a:buClr>
                <a:srgbClr val="000000"/>
              </a:buClr>
              <a:buSzPts val="1600"/>
              <a:buChar char="■"/>
              <a:defRPr sz="1600">
                <a:solidFill>
                  <a:srgbClr val="000000"/>
                </a:solidFill>
              </a:defRPr>
            </a:lvl3pPr>
            <a:lvl4pPr marL="1828800" lvl="3" indent="-317500" rtl="0">
              <a:spcBef>
                <a:spcPts val="0"/>
              </a:spcBef>
              <a:spcAft>
                <a:spcPts val="0"/>
              </a:spcAft>
              <a:buClr>
                <a:srgbClr val="000000"/>
              </a:buClr>
              <a:buSzPts val="1400"/>
              <a:buChar char="●"/>
              <a:defRPr sz="1400">
                <a:solidFill>
                  <a:srgbClr val="000000"/>
                </a:solidFill>
              </a:defRPr>
            </a:lvl4pPr>
            <a:lvl5pPr marL="2286000" lvl="4" indent="-304800" rtl="0">
              <a:spcBef>
                <a:spcPts val="0"/>
              </a:spcBef>
              <a:spcAft>
                <a:spcPts val="0"/>
              </a:spcAft>
              <a:buClr>
                <a:srgbClr val="000000"/>
              </a:buClr>
              <a:buSzPts val="1200"/>
              <a:buChar char="○"/>
              <a:defRPr sz="1200">
                <a:solidFill>
                  <a:srgbClr val="000000"/>
                </a:solidFill>
              </a:defRPr>
            </a:lvl5pPr>
            <a:lvl6pPr marL="2743200" lvl="5" indent="-304800" rtl="0">
              <a:spcBef>
                <a:spcPts val="0"/>
              </a:spcBef>
              <a:spcAft>
                <a:spcPts val="0"/>
              </a:spcAft>
              <a:buClr>
                <a:srgbClr val="000000"/>
              </a:buClr>
              <a:buSzPts val="1200"/>
              <a:buChar char="■"/>
              <a:defRPr sz="1200">
                <a:solidFill>
                  <a:srgbClr val="000000"/>
                </a:solidFill>
              </a:defRPr>
            </a:lvl6pPr>
            <a:lvl7pPr marL="3200400" lvl="6" indent="-304800" rtl="0">
              <a:spcBef>
                <a:spcPts val="0"/>
              </a:spcBef>
              <a:spcAft>
                <a:spcPts val="0"/>
              </a:spcAft>
              <a:buClr>
                <a:srgbClr val="000000"/>
              </a:buClr>
              <a:buSzPts val="1200"/>
              <a:buChar char="●"/>
              <a:defRPr sz="1200">
                <a:solidFill>
                  <a:srgbClr val="000000"/>
                </a:solidFill>
              </a:defRPr>
            </a:lvl7pPr>
            <a:lvl8pPr marL="3657600" lvl="7" indent="-304800" rtl="0">
              <a:spcBef>
                <a:spcPts val="0"/>
              </a:spcBef>
              <a:spcAft>
                <a:spcPts val="0"/>
              </a:spcAft>
              <a:buClr>
                <a:srgbClr val="000000"/>
              </a:buClr>
              <a:buSzPts val="1200"/>
              <a:buChar char="○"/>
              <a:defRPr sz="1200">
                <a:solidFill>
                  <a:srgbClr val="000000"/>
                </a:solidFill>
              </a:defRPr>
            </a:lvl8pPr>
            <a:lvl9pPr marL="4114800" lvl="8" indent="-304800" rtl="0">
              <a:spcBef>
                <a:spcPts val="0"/>
              </a:spcBef>
              <a:spcAft>
                <a:spcPts val="0"/>
              </a:spcAft>
              <a:buClr>
                <a:srgbClr val="000000"/>
              </a:buClr>
              <a:buSzPts val="1200"/>
              <a:buChar char="■"/>
              <a:defRPr sz="1200">
                <a:solidFill>
                  <a:srgbClr val="000000"/>
                </a:solidFill>
              </a:defRPr>
            </a:lvl9pPr>
          </a:lstStyle>
          <a:p>
            <a:endParaRPr/>
          </a:p>
        </p:txBody>
      </p:sp>
      <p:sp>
        <p:nvSpPr>
          <p:cNvPr id="224" name="Google Shape;224;p41"/>
          <p:cNvSpPr txBox="1">
            <a:spLocks noGrp="1"/>
          </p:cNvSpPr>
          <p:nvPr>
            <p:ph type="title"/>
          </p:nvPr>
        </p:nvSpPr>
        <p:spPr>
          <a:xfrm>
            <a:off x="457200" y="161700"/>
            <a:ext cx="8751000" cy="653100"/>
          </a:xfrm>
          <a:prstGeom prst="rect">
            <a:avLst/>
          </a:prstGeom>
        </p:spPr>
        <p:txBody>
          <a:bodyPr spcFirstLastPara="1" wrap="square" lIns="91425" tIns="91425" rIns="91425" bIns="91425" anchor="b" anchorCtr="0"/>
          <a:lstStyle>
            <a:lvl1pPr lvl="0" rtl="0">
              <a:spcBef>
                <a:spcPts val="0"/>
              </a:spcBef>
              <a:spcAft>
                <a:spcPts val="0"/>
              </a:spcAft>
              <a:buClr>
                <a:srgbClr val="000000"/>
              </a:buClr>
              <a:buSzPts val="3600"/>
              <a:buNone/>
              <a:defRPr i="0">
                <a:solidFill>
                  <a:srgbClr val="000000"/>
                </a:solidFill>
                <a:highlight>
                  <a:srgbClr val="FFED00"/>
                </a:highlight>
              </a:defRPr>
            </a:lvl1pPr>
            <a:lvl2pPr lvl="1" rtl="0">
              <a:spcBef>
                <a:spcPts val="0"/>
              </a:spcBef>
              <a:spcAft>
                <a:spcPts val="0"/>
              </a:spcAft>
              <a:buClr>
                <a:srgbClr val="56565A"/>
              </a:buClr>
              <a:buSzPts val="3600"/>
              <a:buNone/>
              <a:defRPr>
                <a:solidFill>
                  <a:srgbClr val="56565A"/>
                </a:solidFill>
              </a:defRPr>
            </a:lvl2pPr>
            <a:lvl3pPr lvl="2" rtl="0">
              <a:spcBef>
                <a:spcPts val="0"/>
              </a:spcBef>
              <a:spcAft>
                <a:spcPts val="0"/>
              </a:spcAft>
              <a:buClr>
                <a:srgbClr val="56565A"/>
              </a:buClr>
              <a:buSzPts val="3600"/>
              <a:buNone/>
              <a:defRPr>
                <a:solidFill>
                  <a:srgbClr val="56565A"/>
                </a:solidFill>
              </a:defRPr>
            </a:lvl3pPr>
            <a:lvl4pPr lvl="3" rtl="0">
              <a:spcBef>
                <a:spcPts val="0"/>
              </a:spcBef>
              <a:spcAft>
                <a:spcPts val="0"/>
              </a:spcAft>
              <a:buClr>
                <a:srgbClr val="56565A"/>
              </a:buClr>
              <a:buSzPts val="3600"/>
              <a:buNone/>
              <a:defRPr>
                <a:solidFill>
                  <a:srgbClr val="56565A"/>
                </a:solidFill>
              </a:defRPr>
            </a:lvl4pPr>
            <a:lvl5pPr lvl="4" rtl="0">
              <a:spcBef>
                <a:spcPts val="0"/>
              </a:spcBef>
              <a:spcAft>
                <a:spcPts val="0"/>
              </a:spcAft>
              <a:buClr>
                <a:srgbClr val="56565A"/>
              </a:buClr>
              <a:buSzPts val="3600"/>
              <a:buNone/>
              <a:defRPr>
                <a:solidFill>
                  <a:srgbClr val="56565A"/>
                </a:solidFill>
              </a:defRPr>
            </a:lvl5pPr>
            <a:lvl6pPr lvl="5" rtl="0">
              <a:spcBef>
                <a:spcPts val="0"/>
              </a:spcBef>
              <a:spcAft>
                <a:spcPts val="0"/>
              </a:spcAft>
              <a:buClr>
                <a:srgbClr val="56565A"/>
              </a:buClr>
              <a:buSzPts val="3600"/>
              <a:buNone/>
              <a:defRPr>
                <a:solidFill>
                  <a:srgbClr val="56565A"/>
                </a:solidFill>
              </a:defRPr>
            </a:lvl6pPr>
            <a:lvl7pPr lvl="6" rtl="0">
              <a:spcBef>
                <a:spcPts val="0"/>
              </a:spcBef>
              <a:spcAft>
                <a:spcPts val="0"/>
              </a:spcAft>
              <a:buClr>
                <a:srgbClr val="56565A"/>
              </a:buClr>
              <a:buSzPts val="3600"/>
              <a:buNone/>
              <a:defRPr>
                <a:solidFill>
                  <a:srgbClr val="56565A"/>
                </a:solidFill>
              </a:defRPr>
            </a:lvl7pPr>
            <a:lvl8pPr lvl="7" rtl="0">
              <a:spcBef>
                <a:spcPts val="0"/>
              </a:spcBef>
              <a:spcAft>
                <a:spcPts val="0"/>
              </a:spcAft>
              <a:buClr>
                <a:srgbClr val="56565A"/>
              </a:buClr>
              <a:buSzPts val="3600"/>
              <a:buNone/>
              <a:defRPr>
                <a:solidFill>
                  <a:srgbClr val="56565A"/>
                </a:solidFill>
              </a:defRPr>
            </a:lvl8pPr>
            <a:lvl9pPr lvl="8" rtl="0">
              <a:spcBef>
                <a:spcPts val="0"/>
              </a:spcBef>
              <a:spcAft>
                <a:spcPts val="0"/>
              </a:spcAft>
              <a:buClr>
                <a:srgbClr val="56565A"/>
              </a:buClr>
              <a:buSzPts val="3600"/>
              <a:buNone/>
              <a:defRPr>
                <a:solidFill>
                  <a:srgbClr val="56565A"/>
                </a:solidFill>
              </a:defRPr>
            </a:lvl9pPr>
          </a:lstStyle>
          <a:p>
            <a:endParaRPr/>
          </a:p>
        </p:txBody>
      </p:sp>
      <p:sp>
        <p:nvSpPr>
          <p:cNvPr id="225" name="Google Shape;225;p41"/>
          <p:cNvSpPr/>
          <p:nvPr/>
        </p:nvSpPr>
        <p:spPr>
          <a:xfrm>
            <a:off x="131950" y="4776525"/>
            <a:ext cx="2546700" cy="290400"/>
          </a:xfrm>
          <a:prstGeom prst="rect">
            <a:avLst/>
          </a:pr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2294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6"/>
        <p:cNvGrpSpPr/>
        <p:nvPr/>
      </p:nvGrpSpPr>
      <p:grpSpPr>
        <a:xfrm>
          <a:off x="0" y="0"/>
          <a:ext cx="0" cy="0"/>
          <a:chOff x="0" y="0"/>
          <a:chExt cx="0" cy="0"/>
        </a:xfrm>
      </p:grpSpPr>
      <p:sp>
        <p:nvSpPr>
          <p:cNvPr id="227" name="Google Shape;227;p42"/>
          <p:cNvSpPr txBox="1">
            <a:spLocks noGrp="1"/>
          </p:cNvSpPr>
          <p:nvPr>
            <p:ph type="title"/>
          </p:nvPr>
        </p:nvSpPr>
        <p:spPr>
          <a:xfrm>
            <a:off x="51150" y="72050"/>
            <a:ext cx="9041700" cy="6531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28" name="Google Shape;228;p42"/>
          <p:cNvSpPr txBox="1">
            <a:spLocks noGrp="1"/>
          </p:cNvSpPr>
          <p:nvPr>
            <p:ph type="body" idx="1"/>
          </p:nvPr>
        </p:nvSpPr>
        <p:spPr>
          <a:xfrm>
            <a:off x="457200" y="938346"/>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29" name="Google Shape;229;p42"/>
          <p:cNvSpPr txBox="1">
            <a:spLocks noGrp="1"/>
          </p:cNvSpPr>
          <p:nvPr>
            <p:ph type="body" idx="2"/>
          </p:nvPr>
        </p:nvSpPr>
        <p:spPr>
          <a:xfrm>
            <a:off x="4692274" y="938346"/>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30" name="Google Shape;230;p42"/>
          <p:cNvSpPr txBox="1">
            <a:spLocks noGrp="1"/>
          </p:cNvSpPr>
          <p:nvPr>
            <p:ph type="sldNum" idx="12"/>
          </p:nvPr>
        </p:nvSpPr>
        <p:spPr>
          <a:xfrm>
            <a:off x="8601070" y="4334805"/>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281940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1"/>
        <p:cNvGrpSpPr/>
        <p:nvPr/>
      </p:nvGrpSpPr>
      <p:grpSpPr>
        <a:xfrm>
          <a:off x="0" y="0"/>
          <a:ext cx="0" cy="0"/>
          <a:chOff x="0" y="0"/>
          <a:chExt cx="0" cy="0"/>
        </a:xfrm>
      </p:grpSpPr>
      <p:sp>
        <p:nvSpPr>
          <p:cNvPr id="232" name="Google Shape;232;p43"/>
          <p:cNvSpPr txBox="1">
            <a:spLocks noGrp="1"/>
          </p:cNvSpPr>
          <p:nvPr>
            <p:ph type="sldNum" idx="12"/>
          </p:nvPr>
        </p:nvSpPr>
        <p:spPr>
          <a:xfrm>
            <a:off x="8601070" y="4334805"/>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33" name="Google Shape;233;p43"/>
          <p:cNvSpPr txBox="1">
            <a:spLocks noGrp="1"/>
          </p:cNvSpPr>
          <p:nvPr>
            <p:ph type="title"/>
          </p:nvPr>
        </p:nvSpPr>
        <p:spPr>
          <a:xfrm>
            <a:off x="51150" y="72050"/>
            <a:ext cx="9041700" cy="6531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736083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ubhead">
  <p:cSld name="Title and Subhead">
    <p:spTree>
      <p:nvGrpSpPr>
        <p:cNvPr id="1" name="Shape 234"/>
        <p:cNvGrpSpPr/>
        <p:nvPr/>
      </p:nvGrpSpPr>
      <p:grpSpPr>
        <a:xfrm>
          <a:off x="0" y="0"/>
          <a:ext cx="0" cy="0"/>
          <a:chOff x="0" y="0"/>
          <a:chExt cx="0" cy="0"/>
        </a:xfrm>
      </p:grpSpPr>
      <p:sp>
        <p:nvSpPr>
          <p:cNvPr id="235" name="Google Shape;235;p44"/>
          <p:cNvSpPr txBox="1">
            <a:spLocks noGrp="1"/>
          </p:cNvSpPr>
          <p:nvPr>
            <p:ph type="sldNum" idx="12"/>
          </p:nvPr>
        </p:nvSpPr>
        <p:spPr>
          <a:xfrm>
            <a:off x="8601070" y="4334805"/>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236" name="Google Shape;236;p44"/>
          <p:cNvSpPr txBox="1"/>
          <p:nvPr/>
        </p:nvSpPr>
        <p:spPr>
          <a:xfrm>
            <a:off x="44700" y="579975"/>
            <a:ext cx="9029100" cy="5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lt1"/>
                </a:solidFill>
                <a:latin typeface="Open Sans"/>
                <a:ea typeface="Open Sans"/>
                <a:cs typeface="Open Sans"/>
                <a:sym typeface="Open Sans"/>
              </a:rPr>
              <a:t>Click to edit master title style</a:t>
            </a:r>
            <a:endParaRPr sz="2400" i="1">
              <a:solidFill>
                <a:schemeClr val="lt1"/>
              </a:solidFill>
              <a:latin typeface="Open Sans"/>
              <a:ea typeface="Open Sans"/>
              <a:cs typeface="Open Sans"/>
              <a:sym typeface="Open Sans"/>
            </a:endParaRPr>
          </a:p>
        </p:txBody>
      </p:sp>
      <p:sp>
        <p:nvSpPr>
          <p:cNvPr id="237" name="Google Shape;237;p44"/>
          <p:cNvSpPr txBox="1">
            <a:spLocks noGrp="1"/>
          </p:cNvSpPr>
          <p:nvPr>
            <p:ph type="title"/>
          </p:nvPr>
        </p:nvSpPr>
        <p:spPr>
          <a:xfrm>
            <a:off x="51150" y="72050"/>
            <a:ext cx="9041700" cy="6531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10502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8"/>
        <p:cNvGrpSpPr/>
        <p:nvPr/>
      </p:nvGrpSpPr>
      <p:grpSpPr>
        <a:xfrm>
          <a:off x="0" y="0"/>
          <a:ext cx="0" cy="0"/>
          <a:chOff x="0" y="0"/>
          <a:chExt cx="0" cy="0"/>
        </a:xfrm>
      </p:grpSpPr>
      <p:sp>
        <p:nvSpPr>
          <p:cNvPr id="239" name="Google Shape;239;p45"/>
          <p:cNvSpPr txBox="1">
            <a:spLocks noGrp="1"/>
          </p:cNvSpPr>
          <p:nvPr>
            <p:ph type="body" idx="1"/>
          </p:nvPr>
        </p:nvSpPr>
        <p:spPr>
          <a:xfrm>
            <a:off x="290250" y="4334800"/>
            <a:ext cx="85635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i="1"/>
            </a:lvl1pPr>
          </a:lstStyle>
          <a:p>
            <a:endParaRPr/>
          </a:p>
        </p:txBody>
      </p:sp>
      <p:sp>
        <p:nvSpPr>
          <p:cNvPr id="240" name="Google Shape;240;p45"/>
          <p:cNvSpPr txBox="1">
            <a:spLocks noGrp="1"/>
          </p:cNvSpPr>
          <p:nvPr>
            <p:ph type="sldNum" idx="12"/>
          </p:nvPr>
        </p:nvSpPr>
        <p:spPr>
          <a:xfrm>
            <a:off x="8601070" y="4334805"/>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2411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age">
    <p:bg>
      <p:bgPr>
        <a:solidFill>
          <a:srgbClr val="E6E6E6"/>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3"/>
          </p:nvPr>
        </p:nvSpPr>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txBody>
          <a:bodyPr/>
          <a:lstStyle>
            <a:lvl1pPr algn="ctr">
              <a:defRPr b="0"/>
            </a:lvl1pPr>
          </a:lstStyle>
          <a:p>
            <a:pPr lvl="0"/>
            <a:r>
              <a:rPr lang="en-US" noProof="0" dirty="0"/>
              <a:t>Click icon to add picture</a:t>
            </a:r>
            <a:endParaRPr lang="en-GB" noProof="0" dirty="0"/>
          </a:p>
        </p:txBody>
      </p:sp>
      <p:sp>
        <p:nvSpPr>
          <p:cNvPr id="6" name="TextBox 4">
            <a:extLst>
              <a:ext uri="{FF2B5EF4-FFF2-40B4-BE49-F238E27FC236}">
                <a16:creationId xmlns:a16="http://schemas.microsoft.com/office/drawing/2014/main" id="{4AF4EE99-6FEE-42D3-860B-599D4E558DCD}"/>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a:t>The Alan Turing Institute</a:t>
            </a:r>
          </a:p>
        </p:txBody>
      </p:sp>
      <p:cxnSp>
        <p:nvCxnSpPr>
          <p:cNvPr id="7" name="Straight Connector 5">
            <a:extLst>
              <a:ext uri="{FF2B5EF4-FFF2-40B4-BE49-F238E27FC236}">
                <a16:creationId xmlns:a16="http://schemas.microsoft.com/office/drawing/2014/main" id="{E9E18ACC-BB54-453A-A3D9-AF5D1DCEA316}"/>
              </a:ext>
            </a:extLst>
          </p:cNvPr>
          <p:cNvCxnSpPr/>
          <p:nvPr userDrawn="1"/>
        </p:nvCxnSpPr>
        <p:spPr>
          <a:xfrm>
            <a:off x="431800" y="4716463"/>
            <a:ext cx="8280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431800" y="1887742"/>
            <a:ext cx="6228432" cy="612000"/>
          </a:xfrm>
        </p:spPr>
        <p:txBody>
          <a:bodyPr/>
          <a:lstStyle>
            <a:lvl1pPr>
              <a:lnSpc>
                <a:spcPct val="100000"/>
              </a:lnSpc>
              <a:defRPr sz="3400" b="1">
                <a:solidFill>
                  <a:schemeClr val="tx1"/>
                </a:solidFill>
              </a:defRPr>
            </a:lvl1pPr>
          </a:lstStyle>
          <a:p>
            <a:r>
              <a:rPr lang="en-US" dirty="0"/>
              <a:t>Click to edit Master title style</a:t>
            </a:r>
            <a:endParaRPr lang="en-GB" dirty="0"/>
          </a:p>
        </p:txBody>
      </p:sp>
      <p:sp>
        <p:nvSpPr>
          <p:cNvPr id="11" name="Date Placeholder 1">
            <a:extLst>
              <a:ext uri="{FF2B5EF4-FFF2-40B4-BE49-F238E27FC236}">
                <a16:creationId xmlns:a16="http://schemas.microsoft.com/office/drawing/2014/main" id="{D2BA7735-2333-43F4-B2BF-F926BE4CC1F3}"/>
              </a:ext>
            </a:extLst>
          </p:cNvPr>
          <p:cNvSpPr>
            <a:spLocks noGrp="1"/>
          </p:cNvSpPr>
          <p:nvPr>
            <p:ph type="dt" sz="half" idx="15"/>
          </p:nvPr>
        </p:nvSpPr>
        <p:spPr/>
        <p:txBody>
          <a:bodyPr/>
          <a:lstStyle>
            <a:lvl1pPr>
              <a:defRPr>
                <a:solidFill>
                  <a:schemeClr val="tx1"/>
                </a:solidFill>
              </a:defRPr>
            </a:lvl1pPr>
          </a:lstStyle>
          <a:p>
            <a:pPr>
              <a:defRPr/>
            </a:pPr>
            <a:fld id="{865C08DA-D09C-43A5-8C8B-653F36EFF964}" type="datetime1">
              <a:rPr lang="en-GB"/>
              <a:pPr>
                <a:defRPr/>
              </a:pPr>
              <a:t>02/04/2019</a:t>
            </a:fld>
            <a:endParaRPr lang="en-GB" dirty="0"/>
          </a:p>
        </p:txBody>
      </p:sp>
      <p:sp>
        <p:nvSpPr>
          <p:cNvPr id="2" name="Rectangle 1">
            <a:extLst>
              <a:ext uri="{FF2B5EF4-FFF2-40B4-BE49-F238E27FC236}">
                <a16:creationId xmlns:a16="http://schemas.microsoft.com/office/drawing/2014/main" id="{04FC0F6C-55F0-4536-8E87-B69AC1305A87}"/>
              </a:ext>
            </a:extLst>
          </p:cNvPr>
          <p:cNvSpPr/>
          <p:nvPr userDrawn="1"/>
        </p:nvSpPr>
        <p:spPr>
          <a:xfrm>
            <a:off x="431800" y="1835768"/>
            <a:ext cx="6228432"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1034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1"/>
        <p:cNvGrpSpPr/>
        <p:nvPr/>
      </p:nvGrpSpPr>
      <p:grpSpPr>
        <a:xfrm>
          <a:off x="0" y="0"/>
          <a:ext cx="0" cy="0"/>
          <a:chOff x="0" y="0"/>
          <a:chExt cx="0" cy="0"/>
        </a:xfrm>
      </p:grpSpPr>
      <p:sp>
        <p:nvSpPr>
          <p:cNvPr id="242" name="Google Shape;242;p46"/>
          <p:cNvSpPr txBox="1">
            <a:spLocks noGrp="1"/>
          </p:cNvSpPr>
          <p:nvPr>
            <p:ph type="sldNum" idx="12"/>
          </p:nvPr>
        </p:nvSpPr>
        <p:spPr>
          <a:xfrm>
            <a:off x="8601070" y="4334805"/>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1859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_2">
  <p:cSld name="TITLE_2">
    <p:bg>
      <p:bgPr>
        <a:blipFill>
          <a:blip r:embed="rId2">
            <a:alphaModFix/>
          </a:blip>
          <a:stretch>
            <a:fillRect/>
          </a:stretch>
        </a:blipFill>
        <a:effectLst/>
      </p:bgPr>
    </p:bg>
    <p:spTree>
      <p:nvGrpSpPr>
        <p:cNvPr id="1" name="Shape 243"/>
        <p:cNvGrpSpPr/>
        <p:nvPr/>
      </p:nvGrpSpPr>
      <p:grpSpPr>
        <a:xfrm>
          <a:off x="0" y="0"/>
          <a:ext cx="0" cy="0"/>
          <a:chOff x="0" y="0"/>
          <a:chExt cx="0" cy="0"/>
        </a:xfrm>
      </p:grpSpPr>
      <p:sp>
        <p:nvSpPr>
          <p:cNvPr id="244" name="Google Shape;244;p4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5" name="Google Shape;245;p4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60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46" name="Google Shape;246;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108584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o content black">
    <p:bg>
      <p:bgPr>
        <a:solidFill>
          <a:srgbClr val="404040"/>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871C8010-C10A-4680-87CD-8A2A30BCE242}"/>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5" name="Straight Connector 5">
            <a:extLst>
              <a:ext uri="{FF2B5EF4-FFF2-40B4-BE49-F238E27FC236}">
                <a16:creationId xmlns:a16="http://schemas.microsoft.com/office/drawing/2014/main" id="{8371B85C-0188-4221-8821-B68670C6C3FA}"/>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Date Placeholder 1">
            <a:extLst>
              <a:ext uri="{FF2B5EF4-FFF2-40B4-BE49-F238E27FC236}">
                <a16:creationId xmlns:a16="http://schemas.microsoft.com/office/drawing/2014/main" id="{D789B564-B65F-4C15-BAD8-3C1B8B545D5A}"/>
              </a:ext>
            </a:extLst>
          </p:cNvPr>
          <p:cNvSpPr>
            <a:spLocks noGrp="1"/>
          </p:cNvSpPr>
          <p:nvPr>
            <p:ph type="dt" sz="half" idx="15"/>
          </p:nvPr>
        </p:nvSpPr>
        <p:spPr/>
        <p:txBody>
          <a:bodyPr/>
          <a:lstStyle>
            <a:lvl1pPr>
              <a:defRPr>
                <a:solidFill>
                  <a:schemeClr val="bg1"/>
                </a:solidFill>
              </a:defRPr>
            </a:lvl1pPr>
          </a:lstStyle>
          <a:p>
            <a:pPr>
              <a:defRPr/>
            </a:pPr>
            <a:fld id="{2DB4E203-694E-4411-A5E5-A01B82384425}" type="datetime1">
              <a:rPr lang="en-GB"/>
              <a:pPr>
                <a:defRPr/>
              </a:pPr>
              <a:t>02/04/2019</a:t>
            </a:fld>
            <a:endParaRPr lang="en-GB" dirty="0"/>
          </a:p>
        </p:txBody>
      </p:sp>
      <p:sp>
        <p:nvSpPr>
          <p:cNvPr id="9" name="Title 7">
            <a:extLst>
              <a:ext uri="{FF2B5EF4-FFF2-40B4-BE49-F238E27FC236}">
                <a16:creationId xmlns:a16="http://schemas.microsoft.com/office/drawing/2014/main" id="{2E6F1581-B58A-429C-8271-FD022B15C411}"/>
              </a:ext>
            </a:extLst>
          </p:cNvPr>
          <p:cNvSpPr>
            <a:spLocks noGrp="1"/>
          </p:cNvSpPr>
          <p:nvPr>
            <p:ph type="title"/>
          </p:nvPr>
        </p:nvSpPr>
        <p:spPr>
          <a:xfrm>
            <a:off x="431800" y="339502"/>
            <a:ext cx="8280000" cy="612000"/>
          </a:xfrm>
        </p:spPr>
        <p:txBody>
          <a:bodyPr/>
          <a:lstStyle>
            <a:lvl1pPr>
              <a:lnSpc>
                <a:spcPct val="100000"/>
              </a:lnSpc>
              <a:defRPr sz="3200" b="0">
                <a:solidFill>
                  <a:schemeClr val="bg1"/>
                </a:solidFill>
              </a:defRPr>
            </a:lvl1pPr>
          </a:lstStyle>
          <a:p>
            <a:r>
              <a:rPr lang="en-US" dirty="0"/>
              <a:t>Click to edit Master title style</a:t>
            </a:r>
            <a:endParaRPr lang="en-GB" dirty="0"/>
          </a:p>
        </p:txBody>
      </p:sp>
      <p:sp>
        <p:nvSpPr>
          <p:cNvPr id="10" name="Rectangle 9">
            <a:extLst>
              <a:ext uri="{FF2B5EF4-FFF2-40B4-BE49-F238E27FC236}">
                <a16:creationId xmlns:a16="http://schemas.microsoft.com/office/drawing/2014/main" id="{976F1A75-16D6-4BC8-B120-1A5EA3D437FF}"/>
              </a:ext>
            </a:extLst>
          </p:cNvPr>
          <p:cNvSpPr/>
          <p:nvPr userDrawn="1"/>
        </p:nvSpPr>
        <p:spPr>
          <a:xfrm>
            <a:off x="431800" y="342674"/>
            <a:ext cx="8280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7223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content grey">
    <p:bg>
      <p:bgPr>
        <a:solidFill>
          <a:srgbClr val="E6E6E6"/>
        </a:solidFill>
        <a:effectLst/>
      </p:bgPr>
    </p:bg>
    <p:spTree>
      <p:nvGrpSpPr>
        <p:cNvPr id="1" name=""/>
        <p:cNvGrpSpPr/>
        <p:nvPr/>
      </p:nvGrpSpPr>
      <p:grpSpPr>
        <a:xfrm>
          <a:off x="0" y="0"/>
          <a:ext cx="0" cy="0"/>
          <a:chOff x="0" y="0"/>
          <a:chExt cx="0" cy="0"/>
        </a:xfrm>
      </p:grpSpPr>
      <p:sp>
        <p:nvSpPr>
          <p:cNvPr id="4" name="Date Placeholder 1">
            <a:extLst>
              <a:ext uri="{FF2B5EF4-FFF2-40B4-BE49-F238E27FC236}">
                <a16:creationId xmlns:a16="http://schemas.microsoft.com/office/drawing/2014/main" id="{F5B9C085-8AC3-4268-A366-B29751EB4ED6}"/>
              </a:ext>
            </a:extLst>
          </p:cNvPr>
          <p:cNvSpPr>
            <a:spLocks noGrp="1"/>
          </p:cNvSpPr>
          <p:nvPr>
            <p:ph type="dt" sz="half" idx="15"/>
          </p:nvPr>
        </p:nvSpPr>
        <p:spPr/>
        <p:txBody>
          <a:bodyPr/>
          <a:lstStyle>
            <a:lvl1pPr>
              <a:defRPr>
                <a:solidFill>
                  <a:schemeClr val="tx1"/>
                </a:solidFill>
              </a:defRPr>
            </a:lvl1pPr>
          </a:lstStyle>
          <a:p>
            <a:pPr>
              <a:defRPr/>
            </a:pPr>
            <a:fld id="{1F8D4DA4-3550-40C6-BD78-4E337056BB0F}" type="datetime1">
              <a:rPr lang="en-GB"/>
              <a:pPr>
                <a:defRPr/>
              </a:pPr>
              <a:t>02/04/2019</a:t>
            </a:fld>
            <a:endParaRPr lang="en-GB"/>
          </a:p>
        </p:txBody>
      </p:sp>
      <p:sp>
        <p:nvSpPr>
          <p:cNvPr id="6" name="Title 7">
            <a:extLst>
              <a:ext uri="{FF2B5EF4-FFF2-40B4-BE49-F238E27FC236}">
                <a16:creationId xmlns:a16="http://schemas.microsoft.com/office/drawing/2014/main" id="{46458DB0-81E4-473C-8F05-E673AC6AA71D}"/>
              </a:ext>
            </a:extLst>
          </p:cNvPr>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49DD2D0D-BFE2-4B5F-B262-A88AE171CB5E}"/>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4208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8" name="Title 7"/>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19DDE1E0-EE2C-45DE-9148-0261E27AE51B}"/>
              </a:ext>
            </a:extLst>
          </p:cNvPr>
          <p:cNvSpPr>
            <a:spLocks noGrp="1"/>
          </p:cNvSpPr>
          <p:nvPr>
            <p:ph type="dt" sz="half" idx="15"/>
          </p:nvPr>
        </p:nvSpPr>
        <p:spPr/>
        <p:txBody>
          <a:bodyPr/>
          <a:lstStyle>
            <a:lvl1pPr>
              <a:defRPr/>
            </a:lvl1pPr>
          </a:lstStyle>
          <a:p>
            <a:pPr>
              <a:defRPr/>
            </a:pPr>
            <a:fld id="{FA344FEF-6268-4FBA-80BF-49F171E1319F}" type="datetime1">
              <a:rPr lang="en-GB"/>
              <a:pPr>
                <a:defRPr/>
              </a:pPr>
              <a:t>02/04/2019</a:t>
            </a:fld>
            <a:endParaRPr lang="en-GB" dirty="0"/>
          </a:p>
        </p:txBody>
      </p:sp>
      <p:sp>
        <p:nvSpPr>
          <p:cNvPr id="5" name="Slide Number Placeholder 5">
            <a:extLst>
              <a:ext uri="{FF2B5EF4-FFF2-40B4-BE49-F238E27FC236}">
                <a16:creationId xmlns:a16="http://schemas.microsoft.com/office/drawing/2014/main" id="{4800508B-71A0-427E-8E7A-E086E3EDCF47}"/>
              </a:ext>
            </a:extLst>
          </p:cNvPr>
          <p:cNvSpPr>
            <a:spLocks noGrp="1"/>
          </p:cNvSpPr>
          <p:nvPr>
            <p:ph type="sldNum" sz="quarter" idx="16"/>
          </p:nvPr>
        </p:nvSpPr>
        <p:spPr/>
        <p:txBody>
          <a:bodyPr/>
          <a:lstStyle>
            <a:lvl1pPr>
              <a:defRPr/>
            </a:lvl1pPr>
          </a:lstStyle>
          <a:p>
            <a:pPr>
              <a:defRPr/>
            </a:pPr>
            <a:fld id="{0723F4AA-6BDB-435B-B70F-96D631AC163B}" type="slidenum">
              <a:rPr lang="en-GB" altLang="en-US"/>
              <a:pPr>
                <a:defRPr/>
              </a:pPr>
              <a:t>‹#›</a:t>
            </a:fld>
            <a:endParaRPr lang="en-GB" altLang="en-US"/>
          </a:p>
        </p:txBody>
      </p:sp>
      <p:sp>
        <p:nvSpPr>
          <p:cNvPr id="7" name="Rectangle 6">
            <a:extLst>
              <a:ext uri="{FF2B5EF4-FFF2-40B4-BE49-F238E27FC236}">
                <a16:creationId xmlns:a16="http://schemas.microsoft.com/office/drawing/2014/main" id="{0AE0BBD1-F037-4859-9F9A-032B9CA15F4B}"/>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128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3pPr marL="432000" indent="-252000">
              <a:defRPr/>
            </a:lvl3pPr>
            <a:lvl4pPr marL="864000" indent="-252000">
              <a:defRPr/>
            </a:lvl4pPr>
            <a:lvl5pPr marL="1296000" indent="-252000">
              <a:defRPr/>
            </a:lvl5pPr>
            <a:lvl6pPr indent="-252000">
              <a:defRPr/>
            </a:lvl6pPr>
            <a:lvl7pPr indent="-252000">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622BAAF-63B8-4AB8-8C6A-3CE7F66DBEB6}"/>
              </a:ext>
            </a:extLst>
          </p:cNvPr>
          <p:cNvSpPr>
            <a:spLocks noGrp="1"/>
          </p:cNvSpPr>
          <p:nvPr>
            <p:ph type="dt" sz="half" idx="10"/>
          </p:nvPr>
        </p:nvSpPr>
        <p:spPr/>
        <p:txBody>
          <a:bodyPr/>
          <a:lstStyle>
            <a:lvl1pPr>
              <a:defRPr/>
            </a:lvl1pPr>
          </a:lstStyle>
          <a:p>
            <a:pPr>
              <a:defRPr/>
            </a:pPr>
            <a:fld id="{5AB60A3B-1E4F-477E-A40D-63FA6238B88F}" type="datetime1">
              <a:rPr lang="en-GB"/>
              <a:pPr>
                <a:defRPr/>
              </a:pPr>
              <a:t>02/04/2019</a:t>
            </a:fld>
            <a:endParaRPr lang="en-GB" dirty="0"/>
          </a:p>
        </p:txBody>
      </p:sp>
      <p:sp>
        <p:nvSpPr>
          <p:cNvPr id="5" name="Slide Number Placeholder 5">
            <a:extLst>
              <a:ext uri="{FF2B5EF4-FFF2-40B4-BE49-F238E27FC236}">
                <a16:creationId xmlns:a16="http://schemas.microsoft.com/office/drawing/2014/main" id="{CAC404C7-7B93-412B-8DC9-E56CD266AB71}"/>
              </a:ext>
            </a:extLst>
          </p:cNvPr>
          <p:cNvSpPr>
            <a:spLocks noGrp="1"/>
          </p:cNvSpPr>
          <p:nvPr>
            <p:ph type="sldNum" sz="quarter" idx="11"/>
          </p:nvPr>
        </p:nvSpPr>
        <p:spPr/>
        <p:txBody>
          <a:bodyPr/>
          <a:lstStyle>
            <a:lvl1pPr>
              <a:defRPr/>
            </a:lvl1pPr>
          </a:lstStyle>
          <a:p>
            <a:pPr>
              <a:defRPr/>
            </a:pPr>
            <a:fld id="{9CDA4729-CA73-46FD-B7FB-3083EDFB8E2B}" type="slidenum">
              <a:rPr lang="en-GB" altLang="en-US"/>
              <a:pPr>
                <a:defRPr/>
              </a:pPr>
              <a:t>‹#›</a:t>
            </a:fld>
            <a:endParaRPr lang="en-GB" altLang="en-US"/>
          </a:p>
        </p:txBody>
      </p:sp>
      <p:sp>
        <p:nvSpPr>
          <p:cNvPr id="6" name="Title 7">
            <a:extLst>
              <a:ext uri="{FF2B5EF4-FFF2-40B4-BE49-F238E27FC236}">
                <a16:creationId xmlns:a16="http://schemas.microsoft.com/office/drawing/2014/main" id="{681CA01A-567E-48A3-8D45-58C342F8A7A9}"/>
              </a:ext>
            </a:extLst>
          </p:cNvPr>
          <p:cNvSpPr>
            <a:spLocks noGrp="1"/>
          </p:cNvSpPr>
          <p:nvPr>
            <p:ph type="title"/>
          </p:nvPr>
        </p:nvSpPr>
        <p:spPr>
          <a:xfrm>
            <a:off x="431800" y="339502"/>
            <a:ext cx="8280000" cy="612000"/>
          </a:xfrm>
        </p:spPr>
        <p:txBody>
          <a:bodyPr/>
          <a:lstStyle>
            <a:lvl1pPr>
              <a:lnSpc>
                <a:spcPct val="100000"/>
              </a:lnSpc>
              <a:defRPr sz="3200" b="0">
                <a:solidFill>
                  <a:schemeClr val="tx1"/>
                </a:solidFill>
              </a:defRPr>
            </a:lvl1pPr>
          </a:lstStyle>
          <a:p>
            <a:r>
              <a:rPr lang="en-US" dirty="0"/>
              <a:t>Click to edit Master title style</a:t>
            </a:r>
            <a:endParaRPr lang="en-GB" dirty="0"/>
          </a:p>
        </p:txBody>
      </p:sp>
      <p:sp>
        <p:nvSpPr>
          <p:cNvPr id="7" name="Rectangle 6">
            <a:extLst>
              <a:ext uri="{FF2B5EF4-FFF2-40B4-BE49-F238E27FC236}">
                <a16:creationId xmlns:a16="http://schemas.microsoft.com/office/drawing/2014/main" id="{D52ABB75-115E-465D-B19F-A054C4049C7D}"/>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133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999" y="432000"/>
            <a:ext cx="8280000" cy="2376000"/>
          </a:xfrm>
        </p:spPr>
        <p:txBody>
          <a:bodyPr/>
          <a:lstStyle>
            <a:lvl1pPr>
              <a:lnSpc>
                <a:spcPct val="85000"/>
              </a:lnSpc>
              <a:spcAft>
                <a:spcPts val="1800"/>
              </a:spcAft>
              <a:defRPr sz="2400" b="0" baseline="0"/>
            </a:lvl1pPr>
            <a:lvl2pPr>
              <a:defRPr sz="1800" b="1"/>
            </a:lvl2pPr>
            <a:lvl3pPr marL="0" indent="0">
              <a:buFontTx/>
              <a:buNone/>
              <a:defRPr sz="1800"/>
            </a:lvl3pPr>
            <a:lvl4pPr marL="468000" indent="-234000">
              <a:defRPr sz="1800"/>
            </a:lvl4pPr>
            <a:lvl5pPr marL="702000" indent="-234000">
              <a:defRPr sz="1800"/>
            </a:lvl5pPr>
            <a:lvl6pPr>
              <a:defRPr sz="1800"/>
            </a:lvl6pPr>
            <a:lvl7pPr>
              <a:defRPr sz="1800"/>
            </a:lvl7pPr>
          </a:lstStyle>
          <a:p>
            <a:pPr lvl="0"/>
            <a:r>
              <a:rPr lang="en-US" dirty="0"/>
              <a:t>Click to edit Master text styles</a:t>
            </a:r>
          </a:p>
          <a:p>
            <a:pPr lvl="1"/>
            <a:r>
              <a:rPr lang="en-US" dirty="0"/>
              <a:t>Second level</a:t>
            </a:r>
          </a:p>
          <a:p>
            <a:pPr lvl="2"/>
            <a:r>
              <a:rPr lang="en-US" dirty="0"/>
              <a:t>Third level</a:t>
            </a:r>
          </a:p>
        </p:txBody>
      </p:sp>
      <p:sp>
        <p:nvSpPr>
          <p:cNvPr id="11" name="Picture Placeholder 10"/>
          <p:cNvSpPr>
            <a:spLocks noGrp="1"/>
          </p:cNvSpPr>
          <p:nvPr>
            <p:ph type="pic" sz="quarter" idx="13"/>
          </p:nvPr>
        </p:nvSpPr>
        <p:spPr>
          <a:xfrm>
            <a:off x="432000" y="1530000"/>
            <a:ext cx="2160000" cy="54000"/>
          </a:xfrm>
          <a:solidFill>
            <a:schemeClr val="tx1"/>
          </a:solidFill>
        </p:spPr>
        <p:txBody>
          <a:bodyPr/>
          <a:lstStyle>
            <a:lvl1pPr>
              <a:defRPr sz="100" b="0" baseline="0">
                <a:solidFill>
                  <a:schemeClr val="tx1"/>
                </a:solidFill>
              </a:defRPr>
            </a:lvl1pPr>
          </a:lstStyle>
          <a:p>
            <a:pPr lvl="0"/>
            <a:r>
              <a:rPr lang="en-US" noProof="0" dirty="0"/>
              <a:t>Click icon to add picture</a:t>
            </a:r>
            <a:endParaRPr lang="en-GB" noProof="0" dirty="0"/>
          </a:p>
        </p:txBody>
      </p:sp>
      <p:sp>
        <p:nvSpPr>
          <p:cNvPr id="13" name="Picture Placeholder 12"/>
          <p:cNvSpPr>
            <a:spLocks noGrp="1"/>
          </p:cNvSpPr>
          <p:nvPr>
            <p:ph type="pic" sz="quarter" idx="14"/>
          </p:nvPr>
        </p:nvSpPr>
        <p:spPr>
          <a:xfrm>
            <a:off x="432000" y="3096000"/>
            <a:ext cx="1080000" cy="1080000"/>
          </a:xfrm>
        </p:spPr>
        <p:txBody>
          <a:bodyPr/>
          <a:lstStyle>
            <a:lvl1pPr>
              <a:defRPr sz="1000" b="0"/>
            </a:lvl1pPr>
          </a:lstStyle>
          <a:p>
            <a:pPr lvl="0"/>
            <a:r>
              <a:rPr lang="en-US" noProof="0"/>
              <a:t>Click icon to add picture</a:t>
            </a:r>
            <a:endParaRPr lang="en-GB" noProof="0"/>
          </a:p>
        </p:txBody>
      </p:sp>
      <p:sp>
        <p:nvSpPr>
          <p:cNvPr id="14" name="Picture Placeholder 12"/>
          <p:cNvSpPr>
            <a:spLocks noGrp="1"/>
          </p:cNvSpPr>
          <p:nvPr>
            <p:ph type="pic" sz="quarter" idx="15"/>
          </p:nvPr>
        </p:nvSpPr>
        <p:spPr>
          <a:xfrm>
            <a:off x="3312000" y="3096000"/>
            <a:ext cx="1080000" cy="1080000"/>
          </a:xfrm>
        </p:spPr>
        <p:txBody>
          <a:bodyPr/>
          <a:lstStyle>
            <a:lvl1pPr>
              <a:defRPr sz="1000" b="0"/>
            </a:lvl1pPr>
          </a:lstStyle>
          <a:p>
            <a:pPr lvl="0"/>
            <a:r>
              <a:rPr lang="en-US" noProof="0"/>
              <a:t>Click icon to add picture</a:t>
            </a:r>
            <a:endParaRPr lang="en-GB" noProof="0"/>
          </a:p>
        </p:txBody>
      </p:sp>
      <p:sp>
        <p:nvSpPr>
          <p:cNvPr id="15" name="Picture Placeholder 12"/>
          <p:cNvSpPr>
            <a:spLocks noGrp="1"/>
          </p:cNvSpPr>
          <p:nvPr>
            <p:ph type="pic" sz="quarter" idx="16"/>
          </p:nvPr>
        </p:nvSpPr>
        <p:spPr>
          <a:xfrm>
            <a:off x="4752000" y="3096000"/>
            <a:ext cx="1080000" cy="1080000"/>
          </a:xfrm>
        </p:spPr>
        <p:txBody>
          <a:bodyPr/>
          <a:lstStyle>
            <a:lvl1pPr>
              <a:defRPr sz="1000" b="0"/>
            </a:lvl1pPr>
          </a:lstStyle>
          <a:p>
            <a:pPr lvl="0"/>
            <a:r>
              <a:rPr lang="en-US" noProof="0"/>
              <a:t>Click icon to add picture</a:t>
            </a:r>
            <a:endParaRPr lang="en-GB" noProof="0"/>
          </a:p>
        </p:txBody>
      </p:sp>
      <p:sp>
        <p:nvSpPr>
          <p:cNvPr id="16" name="Picture Placeholder 12"/>
          <p:cNvSpPr>
            <a:spLocks noGrp="1"/>
          </p:cNvSpPr>
          <p:nvPr>
            <p:ph type="pic" sz="quarter" idx="17"/>
          </p:nvPr>
        </p:nvSpPr>
        <p:spPr>
          <a:xfrm>
            <a:off x="6192000" y="3096000"/>
            <a:ext cx="1080000" cy="1080000"/>
          </a:xfrm>
        </p:spPr>
        <p:txBody>
          <a:bodyPr/>
          <a:lstStyle>
            <a:lvl1pPr>
              <a:defRPr sz="1000" b="0"/>
            </a:lvl1pPr>
          </a:lstStyle>
          <a:p>
            <a:pPr lvl="0"/>
            <a:r>
              <a:rPr lang="en-US" noProof="0"/>
              <a:t>Click icon to add picture</a:t>
            </a:r>
            <a:endParaRPr lang="en-GB" noProof="0"/>
          </a:p>
        </p:txBody>
      </p:sp>
      <p:sp>
        <p:nvSpPr>
          <p:cNvPr id="18" name="Picture Placeholder 12"/>
          <p:cNvSpPr>
            <a:spLocks noGrp="1"/>
          </p:cNvSpPr>
          <p:nvPr>
            <p:ph type="pic" sz="quarter" idx="19"/>
          </p:nvPr>
        </p:nvSpPr>
        <p:spPr>
          <a:xfrm>
            <a:off x="7632000" y="3096000"/>
            <a:ext cx="1080000" cy="1080000"/>
          </a:xfrm>
        </p:spPr>
        <p:txBody>
          <a:bodyPr/>
          <a:lstStyle>
            <a:lvl1pPr>
              <a:defRPr sz="1000" b="0"/>
            </a:lvl1pPr>
          </a:lstStyle>
          <a:p>
            <a:pPr lvl="0"/>
            <a:r>
              <a:rPr lang="en-US" noProof="0"/>
              <a:t>Click icon to add picture</a:t>
            </a:r>
            <a:endParaRPr lang="en-GB" noProof="0"/>
          </a:p>
        </p:txBody>
      </p:sp>
      <p:sp>
        <p:nvSpPr>
          <p:cNvPr id="17" name="Picture Placeholder 12"/>
          <p:cNvSpPr>
            <a:spLocks noGrp="1"/>
          </p:cNvSpPr>
          <p:nvPr>
            <p:ph type="pic" sz="quarter" idx="21"/>
          </p:nvPr>
        </p:nvSpPr>
        <p:spPr>
          <a:xfrm>
            <a:off x="1872000" y="3096000"/>
            <a:ext cx="1080000" cy="1080000"/>
          </a:xfrm>
        </p:spPr>
        <p:txBody>
          <a:bodyPr/>
          <a:lstStyle>
            <a:lvl1pPr>
              <a:defRPr sz="1000" b="0"/>
            </a:lvl1pPr>
          </a:lstStyle>
          <a:p>
            <a:pPr lvl="0"/>
            <a:r>
              <a:rPr lang="en-US" noProof="0"/>
              <a:t>Click icon to add picture</a:t>
            </a:r>
            <a:endParaRPr lang="en-GB" noProof="0"/>
          </a:p>
        </p:txBody>
      </p:sp>
      <p:sp>
        <p:nvSpPr>
          <p:cNvPr id="12" name="Date Placeholder 3">
            <a:extLst>
              <a:ext uri="{FF2B5EF4-FFF2-40B4-BE49-F238E27FC236}">
                <a16:creationId xmlns:a16="http://schemas.microsoft.com/office/drawing/2014/main" id="{625C8C3B-1B48-4871-A27A-E21F2C18FFF9}"/>
              </a:ext>
            </a:extLst>
          </p:cNvPr>
          <p:cNvSpPr>
            <a:spLocks noGrp="1"/>
          </p:cNvSpPr>
          <p:nvPr>
            <p:ph type="dt" sz="half" idx="22"/>
          </p:nvPr>
        </p:nvSpPr>
        <p:spPr/>
        <p:txBody>
          <a:bodyPr/>
          <a:lstStyle>
            <a:lvl1pPr>
              <a:defRPr/>
            </a:lvl1pPr>
          </a:lstStyle>
          <a:p>
            <a:pPr>
              <a:defRPr/>
            </a:pPr>
            <a:fld id="{84FD311E-B66D-40F8-A1FB-0E56A90FC6D5}" type="datetime1">
              <a:rPr lang="en-GB"/>
              <a:pPr>
                <a:defRPr/>
              </a:pPr>
              <a:t>02/04/2019</a:t>
            </a:fld>
            <a:endParaRPr lang="en-GB" dirty="0"/>
          </a:p>
        </p:txBody>
      </p:sp>
      <p:sp>
        <p:nvSpPr>
          <p:cNvPr id="19" name="Slide Number Placeholder 5">
            <a:extLst>
              <a:ext uri="{FF2B5EF4-FFF2-40B4-BE49-F238E27FC236}">
                <a16:creationId xmlns:a16="http://schemas.microsoft.com/office/drawing/2014/main" id="{8B452863-23BB-408C-8690-5ACA294022B5}"/>
              </a:ext>
            </a:extLst>
          </p:cNvPr>
          <p:cNvSpPr>
            <a:spLocks noGrp="1"/>
          </p:cNvSpPr>
          <p:nvPr>
            <p:ph type="sldNum" sz="quarter" idx="23"/>
          </p:nvPr>
        </p:nvSpPr>
        <p:spPr/>
        <p:txBody>
          <a:bodyPr/>
          <a:lstStyle>
            <a:lvl1pPr>
              <a:defRPr/>
            </a:lvl1pPr>
          </a:lstStyle>
          <a:p>
            <a:pPr>
              <a:defRPr/>
            </a:pPr>
            <a:fld id="{351013DD-1452-4B0F-9E7A-AB6E0392C2A1}" type="slidenum">
              <a:rPr lang="en-GB" altLang="en-US"/>
              <a:pPr>
                <a:defRPr/>
              </a:pPr>
              <a:t>‹#›</a:t>
            </a:fld>
            <a:endParaRPr lang="en-GB" altLang="en-US"/>
          </a:p>
        </p:txBody>
      </p:sp>
      <p:sp>
        <p:nvSpPr>
          <p:cNvPr id="20" name="Rectangle 19">
            <a:extLst>
              <a:ext uri="{FF2B5EF4-FFF2-40B4-BE49-F238E27FC236}">
                <a16:creationId xmlns:a16="http://schemas.microsoft.com/office/drawing/2014/main" id="{3AD8D25E-5D4A-4348-9095-DFA43477E15C}"/>
              </a:ext>
            </a:extLst>
          </p:cNvPr>
          <p:cNvSpPr/>
          <p:nvPr userDrawn="1"/>
        </p:nvSpPr>
        <p:spPr>
          <a:xfrm>
            <a:off x="431800" y="342674"/>
            <a:ext cx="8280000" cy="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6743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78ECBD2-724D-44E0-B506-603A94A123C2}"/>
              </a:ext>
            </a:extLst>
          </p:cNvPr>
          <p:cNvSpPr>
            <a:spLocks noGrp="1"/>
          </p:cNvSpPr>
          <p:nvPr>
            <p:ph type="dt" sz="half" idx="21"/>
          </p:nvPr>
        </p:nvSpPr>
        <p:spPr/>
        <p:txBody>
          <a:bodyPr/>
          <a:lstStyle>
            <a:lvl1pPr>
              <a:defRPr/>
            </a:lvl1pPr>
          </a:lstStyle>
          <a:p>
            <a:pPr>
              <a:defRPr/>
            </a:pPr>
            <a:fld id="{2AE6F8C4-2D7F-41C7-A2DA-1B9B574A019F}" type="datetime1">
              <a:rPr lang="en-GB"/>
              <a:pPr>
                <a:defRPr/>
              </a:pPr>
              <a:t>02/04/2019</a:t>
            </a:fld>
            <a:endParaRPr lang="en-GB" dirty="0"/>
          </a:p>
        </p:txBody>
      </p:sp>
      <p:sp>
        <p:nvSpPr>
          <p:cNvPr id="5" name="Slide Number Placeholder 5">
            <a:extLst>
              <a:ext uri="{FF2B5EF4-FFF2-40B4-BE49-F238E27FC236}">
                <a16:creationId xmlns:a16="http://schemas.microsoft.com/office/drawing/2014/main" id="{D4A33973-F439-4630-9F01-06C4371A2376}"/>
              </a:ext>
            </a:extLst>
          </p:cNvPr>
          <p:cNvSpPr>
            <a:spLocks noGrp="1"/>
          </p:cNvSpPr>
          <p:nvPr>
            <p:ph type="sldNum" sz="quarter" idx="22"/>
          </p:nvPr>
        </p:nvSpPr>
        <p:spPr/>
        <p:txBody>
          <a:bodyPr/>
          <a:lstStyle>
            <a:lvl1pPr>
              <a:defRPr/>
            </a:lvl1pPr>
          </a:lstStyle>
          <a:p>
            <a:pPr>
              <a:defRPr/>
            </a:pPr>
            <a:fld id="{7105BD0D-EBF5-429D-BD54-7FC942F384EC}" type="slidenum">
              <a:rPr lang="en-GB" altLang="en-US"/>
              <a:pPr>
                <a:defRPr/>
              </a:pPr>
              <a:t>‹#›</a:t>
            </a:fld>
            <a:endParaRPr lang="en-GB" altLang="en-US"/>
          </a:p>
        </p:txBody>
      </p:sp>
    </p:spTree>
    <p:extLst>
      <p:ext uri="{BB962C8B-B14F-4D97-AF65-F5344CB8AC3E}">
        <p14:creationId xmlns:p14="http://schemas.microsoft.com/office/powerpoint/2010/main" val="11991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act Details">
    <p:bg>
      <p:bgPr>
        <a:solidFill>
          <a:srgbClr val="404040"/>
        </a:soli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676DD3BB-A8C8-44E0-85A7-8F180878BA59}"/>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dirty="0">
                <a:solidFill>
                  <a:schemeClr val="bg1"/>
                </a:solidFill>
              </a:rPr>
              <a:t>The Alan Turing Institute</a:t>
            </a:r>
          </a:p>
        </p:txBody>
      </p:sp>
      <p:cxnSp>
        <p:nvCxnSpPr>
          <p:cNvPr id="5" name="Straight Connector 5">
            <a:extLst>
              <a:ext uri="{FF2B5EF4-FFF2-40B4-BE49-F238E27FC236}">
                <a16:creationId xmlns:a16="http://schemas.microsoft.com/office/drawing/2014/main" id="{66A13792-893F-453A-854B-23B09BC6C1AF}"/>
              </a:ext>
            </a:extLst>
          </p:cNvPr>
          <p:cNvCxnSpPr/>
          <p:nvPr userDrawn="1"/>
        </p:nvCxnSpPr>
        <p:spPr>
          <a:xfrm>
            <a:off x="431800" y="4716463"/>
            <a:ext cx="82804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9" descr="ATI_logo_white.ai">
            <a:extLst>
              <a:ext uri="{FF2B5EF4-FFF2-40B4-BE49-F238E27FC236}">
                <a16:creationId xmlns:a16="http://schemas.microsoft.com/office/drawing/2014/main" id="{9DF29087-D290-4B3A-A800-022C8840AE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57200" y="457200"/>
            <a:ext cx="12080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1">
            <a:extLst>
              <a:ext uri="{FF2B5EF4-FFF2-40B4-BE49-F238E27FC236}">
                <a16:creationId xmlns:a16="http://schemas.microsoft.com/office/drawing/2014/main" id="{F33FD4B3-D552-4731-A7AF-1C3D4533A424}"/>
              </a:ext>
            </a:extLst>
          </p:cNvPr>
          <p:cNvSpPr>
            <a:spLocks noGrp="1"/>
          </p:cNvSpPr>
          <p:nvPr>
            <p:ph type="dt" sz="half" idx="15"/>
          </p:nvPr>
        </p:nvSpPr>
        <p:spPr/>
        <p:txBody>
          <a:bodyPr/>
          <a:lstStyle>
            <a:lvl1pPr>
              <a:defRPr>
                <a:solidFill>
                  <a:schemeClr val="bg1"/>
                </a:solidFill>
              </a:defRPr>
            </a:lvl1pPr>
          </a:lstStyle>
          <a:p>
            <a:pPr>
              <a:defRPr/>
            </a:pPr>
            <a:fld id="{789463CF-D6DA-4FFD-9351-B2F4EABA36A7}" type="datetime1">
              <a:rPr lang="en-GB"/>
              <a:pPr>
                <a:defRPr/>
              </a:pPr>
              <a:t>02/04/2019</a:t>
            </a:fld>
            <a:endParaRPr lang="en-GB"/>
          </a:p>
        </p:txBody>
      </p:sp>
      <p:sp>
        <p:nvSpPr>
          <p:cNvPr id="8" name="Slide Number Placeholder 3">
            <a:extLst>
              <a:ext uri="{FF2B5EF4-FFF2-40B4-BE49-F238E27FC236}">
                <a16:creationId xmlns:a16="http://schemas.microsoft.com/office/drawing/2014/main" id="{6AD7EC05-A11A-4736-92A0-3F65A9E76EA2}"/>
              </a:ext>
            </a:extLst>
          </p:cNvPr>
          <p:cNvSpPr>
            <a:spLocks noGrp="1"/>
          </p:cNvSpPr>
          <p:nvPr>
            <p:ph type="sldNum" sz="quarter" idx="16"/>
          </p:nvPr>
        </p:nvSpPr>
        <p:spPr/>
        <p:txBody>
          <a:bodyPr/>
          <a:lstStyle>
            <a:lvl1pPr>
              <a:defRPr>
                <a:solidFill>
                  <a:schemeClr val="bg1"/>
                </a:solidFill>
              </a:defRPr>
            </a:lvl1pPr>
          </a:lstStyle>
          <a:p>
            <a:pPr>
              <a:defRPr/>
            </a:pPr>
            <a:fld id="{DC439F6A-78F2-4692-956A-FE4F6A87BD04}" type="slidenum">
              <a:rPr lang="en-GB" altLang="en-US"/>
              <a:pPr>
                <a:defRPr/>
              </a:pPr>
              <a:t>‹#›</a:t>
            </a:fld>
            <a:endParaRPr lang="en-GB" altLang="en-US"/>
          </a:p>
        </p:txBody>
      </p:sp>
      <p:sp>
        <p:nvSpPr>
          <p:cNvPr id="10" name="Rectangle 9">
            <a:extLst>
              <a:ext uri="{FF2B5EF4-FFF2-40B4-BE49-F238E27FC236}">
                <a16:creationId xmlns:a16="http://schemas.microsoft.com/office/drawing/2014/main" id="{40509E7D-82C7-45D3-9892-AC18E45BA323}"/>
              </a:ext>
            </a:extLst>
          </p:cNvPr>
          <p:cNvSpPr/>
          <p:nvPr userDrawn="1"/>
        </p:nvSpPr>
        <p:spPr>
          <a:xfrm>
            <a:off x="431800" y="3006130"/>
            <a:ext cx="1331888"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10C8032-9544-4AC4-9DCC-C3715FEA9979}"/>
              </a:ext>
            </a:extLst>
          </p:cNvPr>
          <p:cNvSpPr txBox="1"/>
          <p:nvPr userDrawn="1"/>
        </p:nvSpPr>
        <p:spPr>
          <a:xfrm>
            <a:off x="431800" y="3095625"/>
            <a:ext cx="1331888" cy="1152124"/>
          </a:xfrm>
          <a:prstGeom prst="rect">
            <a:avLst/>
          </a:prstGeom>
          <a:noFill/>
        </p:spPr>
        <p:txBody>
          <a:bodyPr wrap="square" lIns="0" tIns="0" rIns="0" bIns="0" rtlCol="0">
            <a:no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dirty="0">
                <a:ln>
                  <a:noFill/>
                </a:ln>
                <a:solidFill>
                  <a:schemeClr val="bg1"/>
                </a:solidFill>
                <a:effectLst/>
                <a:uLnTx/>
                <a:uFillTx/>
                <a:latin typeface="Arial"/>
                <a:ea typeface="+mn-ea"/>
                <a:cs typeface="+mn-cs"/>
              </a:rPr>
              <a:t>turing.ac.uk</a:t>
            </a:r>
            <a:br>
              <a:rPr kumimoji="0" lang="en-GB" altLang="en-US" sz="1800" b="1" i="0" u="none" strike="noStrike" kern="1200" cap="none" spc="0" normalizeH="0" baseline="0" noProof="0" dirty="0">
                <a:ln>
                  <a:noFill/>
                </a:ln>
                <a:solidFill>
                  <a:schemeClr val="bg1"/>
                </a:solidFill>
                <a:effectLst/>
                <a:uLnTx/>
                <a:uFillTx/>
                <a:latin typeface="Arial"/>
                <a:ea typeface="+mn-ea"/>
                <a:cs typeface="+mn-cs"/>
              </a:rPr>
            </a:br>
            <a:r>
              <a:rPr kumimoji="0" lang="en-GB" altLang="en-US" sz="1800" b="1" i="0" u="none" strike="noStrike" kern="1200" cap="none" spc="0" normalizeH="0" baseline="0" noProof="0" dirty="0">
                <a:ln>
                  <a:noFill/>
                </a:ln>
                <a:solidFill>
                  <a:schemeClr val="bg1"/>
                </a:solidFill>
                <a:effectLst/>
                <a:uLnTx/>
                <a:uFillTx/>
                <a:latin typeface="Arial"/>
                <a:ea typeface="+mn-ea"/>
                <a:cs typeface="+mn-cs"/>
              </a:rPr>
              <a:t>@turinginst</a:t>
            </a:r>
          </a:p>
        </p:txBody>
      </p:sp>
    </p:spTree>
    <p:extLst>
      <p:ext uri="{BB962C8B-B14F-4D97-AF65-F5344CB8AC3E}">
        <p14:creationId xmlns:p14="http://schemas.microsoft.com/office/powerpoint/2010/main" val="3813971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2.gif"/><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Box 12">
            <a:extLst>
              <a:ext uri="{FF2B5EF4-FFF2-40B4-BE49-F238E27FC236}">
                <a16:creationId xmlns:a16="http://schemas.microsoft.com/office/drawing/2014/main" id="{3B78A1B5-5D60-4CB3-BE35-45F09174924E}"/>
              </a:ext>
            </a:extLst>
          </p:cNvPr>
          <p:cNvSpPr txBox="1">
            <a:spLocks noChangeArrowheads="1"/>
          </p:cNvSpPr>
          <p:nvPr userDrawn="1"/>
        </p:nvSpPr>
        <p:spPr bwMode="auto">
          <a:xfrm>
            <a:off x="1295400" y="4722813"/>
            <a:ext cx="36004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None/>
              <a:defRPr/>
            </a:pPr>
            <a:r>
              <a:rPr lang="en-GB" altLang="en-US" sz="800">
                <a:solidFill>
                  <a:srgbClr val="000000"/>
                </a:solidFill>
              </a:rPr>
              <a:t>The Alan Turing Institute</a:t>
            </a:r>
          </a:p>
        </p:txBody>
      </p:sp>
      <p:sp>
        <p:nvSpPr>
          <p:cNvPr id="1027" name="Title Placeholder 1">
            <a:extLst>
              <a:ext uri="{FF2B5EF4-FFF2-40B4-BE49-F238E27FC236}">
                <a16:creationId xmlns:a16="http://schemas.microsoft.com/office/drawing/2014/main" id="{5FA0B099-D98B-4334-B69B-347B6181D5C2}"/>
              </a:ext>
            </a:extLst>
          </p:cNvPr>
          <p:cNvSpPr>
            <a:spLocks noGrp="1"/>
          </p:cNvSpPr>
          <p:nvPr>
            <p:ph type="title"/>
          </p:nvPr>
        </p:nvSpPr>
        <p:spPr bwMode="auto">
          <a:xfrm>
            <a:off x="431800" y="431800"/>
            <a:ext cx="82804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3" name="Text Placeholder 2">
            <a:extLst>
              <a:ext uri="{FF2B5EF4-FFF2-40B4-BE49-F238E27FC236}">
                <a16:creationId xmlns:a16="http://schemas.microsoft.com/office/drawing/2014/main" id="{4F564EA9-55AA-41D3-854D-4E8DBDF8760C}"/>
              </a:ext>
            </a:extLst>
          </p:cNvPr>
          <p:cNvSpPr>
            <a:spLocks noGrp="1"/>
          </p:cNvSpPr>
          <p:nvPr>
            <p:ph type="body" idx="1"/>
          </p:nvPr>
        </p:nvSpPr>
        <p:spPr>
          <a:xfrm>
            <a:off x="431800" y="1223963"/>
            <a:ext cx="8280400" cy="3240087"/>
          </a:xfrm>
          <a:prstGeom prst="rect">
            <a:avLst/>
          </a:prstGeom>
        </p:spPr>
        <p:txBody>
          <a:bodyPr vert="horz" lIns="0" tIns="0" rIns="0" bIns="0" rtlCol="0" anchor="t" anchorCtr="0">
            <a:noAutofit/>
          </a:bodyPr>
          <a:lstStyle/>
          <a:p>
            <a:pPr lvl="0"/>
            <a:r>
              <a:rPr lang="en-GB" dirty="0"/>
              <a:t>Click to add sub-header text. Indent for secondary levels and bullets. Or use buttons to add content. </a:t>
            </a:r>
            <a:endParaRPr lang="en-US" dirty="0"/>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endParaRPr lang="en-GB" dirty="0"/>
          </a:p>
        </p:txBody>
      </p:sp>
      <p:sp>
        <p:nvSpPr>
          <p:cNvPr id="4" name="Date Placeholder 3">
            <a:extLst>
              <a:ext uri="{FF2B5EF4-FFF2-40B4-BE49-F238E27FC236}">
                <a16:creationId xmlns:a16="http://schemas.microsoft.com/office/drawing/2014/main" id="{B99D0711-CF50-4324-AACA-9A3E08F43046}"/>
              </a:ext>
            </a:extLst>
          </p:cNvPr>
          <p:cNvSpPr>
            <a:spLocks noGrp="1"/>
          </p:cNvSpPr>
          <p:nvPr>
            <p:ph type="dt" sz="half" idx="2"/>
          </p:nvPr>
        </p:nvSpPr>
        <p:spPr>
          <a:xfrm>
            <a:off x="431800" y="4722813"/>
            <a:ext cx="828675" cy="144462"/>
          </a:xfrm>
          <a:prstGeom prst="rect">
            <a:avLst/>
          </a:prstGeom>
        </p:spPr>
        <p:txBody>
          <a:bodyPr vert="horz" lIns="0" tIns="0" rIns="0" bIns="0" rtlCol="0" anchor="b" anchorCtr="0">
            <a:noAutofit/>
          </a:bodyPr>
          <a:lstStyle>
            <a:lvl1pPr algn="l" eaLnBrk="1" fontAlgn="auto" hangingPunct="1">
              <a:spcBef>
                <a:spcPts val="0"/>
              </a:spcBef>
              <a:spcAft>
                <a:spcPts val="0"/>
              </a:spcAft>
              <a:defRPr sz="800">
                <a:solidFill>
                  <a:schemeClr val="tx1"/>
                </a:solidFill>
                <a:latin typeface="+mn-lt"/>
                <a:cs typeface="+mn-cs"/>
              </a:defRPr>
            </a:lvl1pPr>
          </a:lstStyle>
          <a:p>
            <a:pPr>
              <a:defRPr/>
            </a:pPr>
            <a:fld id="{27360AFA-6596-4D94-916C-85BA12D9FB46}" type="datetime1">
              <a:rPr lang="en-GB"/>
              <a:pPr>
                <a:defRPr/>
              </a:pPr>
              <a:t>02/04/2019</a:t>
            </a:fld>
            <a:endParaRPr lang="en-GB" dirty="0"/>
          </a:p>
        </p:txBody>
      </p:sp>
      <p:sp>
        <p:nvSpPr>
          <p:cNvPr id="6" name="Slide Number Placeholder 5">
            <a:extLst>
              <a:ext uri="{FF2B5EF4-FFF2-40B4-BE49-F238E27FC236}">
                <a16:creationId xmlns:a16="http://schemas.microsoft.com/office/drawing/2014/main" id="{6C6101B8-A913-4DC6-83DA-276AC8DA9012}"/>
              </a:ext>
            </a:extLst>
          </p:cNvPr>
          <p:cNvSpPr>
            <a:spLocks noGrp="1"/>
          </p:cNvSpPr>
          <p:nvPr>
            <p:ph type="sldNum" sz="quarter" idx="4"/>
          </p:nvPr>
        </p:nvSpPr>
        <p:spPr>
          <a:xfrm>
            <a:off x="8172450" y="4722813"/>
            <a:ext cx="539750" cy="144462"/>
          </a:xfrm>
          <a:prstGeom prst="rect">
            <a:avLst/>
          </a:prstGeom>
        </p:spPr>
        <p:txBody>
          <a:bodyPr vert="horz" wrap="square" lIns="0" tIns="0" rIns="0" bIns="0" numCol="1" anchor="b" anchorCtr="0" compatLnSpc="1">
            <a:prstTxWarp prst="textNoShape">
              <a:avLst/>
            </a:prstTxWarp>
            <a:noAutofit/>
          </a:bodyPr>
          <a:lstStyle>
            <a:lvl1pPr algn="r" eaLnBrk="1" hangingPunct="1">
              <a:defRPr sz="800" b="1"/>
            </a:lvl1pPr>
          </a:lstStyle>
          <a:p>
            <a:pPr>
              <a:defRPr/>
            </a:pPr>
            <a:fld id="{F5125F9C-A842-4714-8AB3-35D4838AD656}" type="slidenum">
              <a:rPr lang="en-GB" altLang="en-US"/>
              <a:pPr>
                <a:defRPr/>
              </a:pPr>
              <a:t>‹#›</a:t>
            </a:fld>
            <a:endParaRPr lang="en-GB" altLang="en-US"/>
          </a:p>
        </p:txBody>
      </p:sp>
      <p:cxnSp>
        <p:nvCxnSpPr>
          <p:cNvPr id="11" name="Straight Connector 10">
            <a:extLst>
              <a:ext uri="{FF2B5EF4-FFF2-40B4-BE49-F238E27FC236}">
                <a16:creationId xmlns:a16="http://schemas.microsoft.com/office/drawing/2014/main" id="{1D2BC769-0FEC-48A6-A33C-FA6B8451362A}"/>
              </a:ext>
            </a:extLst>
          </p:cNvPr>
          <p:cNvCxnSpPr/>
          <p:nvPr userDrawn="1"/>
        </p:nvCxnSpPr>
        <p:spPr>
          <a:xfrm>
            <a:off x="431800" y="4716463"/>
            <a:ext cx="8280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42" r:id="rId1"/>
    <p:sldLayoutId id="2147483941" r:id="rId2"/>
    <p:sldLayoutId id="2147483948" r:id="rId3"/>
    <p:sldLayoutId id="2147483949" r:id="rId4"/>
    <p:sldLayoutId id="2147483930" r:id="rId5"/>
    <p:sldLayoutId id="2147483931" r:id="rId6"/>
    <p:sldLayoutId id="2147483932" r:id="rId7"/>
    <p:sldLayoutId id="2147483933" r:id="rId8"/>
    <p:sldLayoutId id="2147483953" r:id="rId9"/>
    <p:sldLayoutId id="2147483956" r:id="rId10"/>
    <p:sldLayoutId id="2147483957" r:id="rId11"/>
    <p:sldLayoutId id="2147483968" r:id="rId12"/>
  </p:sldLayoutIdLst>
  <p:hf hdr="0"/>
  <p:txStyles>
    <p:title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p:titleStyle>
    <p:bodyStyle>
      <a:lvl1pPr algn="l" rtl="0" eaLnBrk="0" fontAlgn="base" hangingPunct="0">
        <a:spcBef>
          <a:spcPct val="0"/>
        </a:spcBef>
        <a:spcAft>
          <a:spcPct val="0"/>
        </a:spcAft>
        <a:buFont typeface="Arial" panose="020B0604020202020204" pitchFamily="34" charset="0"/>
        <a:defRPr sz="2100" b="1"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18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36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5400" indent="-250825"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44700" y="44700"/>
            <a:ext cx="7267800" cy="6531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lt1"/>
              </a:buClr>
              <a:buSzPts val="3600"/>
              <a:buFont typeface="Open Sans"/>
              <a:buNone/>
              <a:defRPr sz="3600" b="1" i="1">
                <a:solidFill>
                  <a:schemeClr val="lt1"/>
                </a:solidFill>
                <a:latin typeface="Open Sans"/>
                <a:ea typeface="Open Sans"/>
                <a:cs typeface="Open Sans"/>
                <a:sym typeface="Open Sans"/>
              </a:defRPr>
            </a:lvl1pPr>
            <a:lvl2pPr lvl="1"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2pPr>
            <a:lvl3pPr lvl="2"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3pPr>
            <a:lvl4pPr lvl="3"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4pPr>
            <a:lvl5pPr lvl="4"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5pPr>
            <a:lvl6pPr lvl="5"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6pPr>
            <a:lvl7pPr lvl="6"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7pPr>
            <a:lvl8pPr lvl="7"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8pPr>
            <a:lvl9pPr lvl="8" rtl="0">
              <a:spcBef>
                <a:spcPts val="0"/>
              </a:spcBef>
              <a:spcAft>
                <a:spcPts val="0"/>
              </a:spcAft>
              <a:buClr>
                <a:srgbClr val="00A789"/>
              </a:buClr>
              <a:buSzPts val="3600"/>
              <a:buFont typeface="Open Sans"/>
              <a:buNone/>
              <a:defRPr sz="3600" b="1" i="1">
                <a:solidFill>
                  <a:srgbClr val="00A789"/>
                </a:solidFill>
                <a:latin typeface="Open Sans"/>
                <a:ea typeface="Open Sans"/>
                <a:cs typeface="Open Sans"/>
                <a:sym typeface="Open Sans"/>
              </a:defRPr>
            </a:lvl9pPr>
          </a:lstStyle>
          <a:p>
            <a:endParaRPr/>
          </a:p>
        </p:txBody>
      </p:sp>
      <p:sp>
        <p:nvSpPr>
          <p:cNvPr id="214" name="Google Shape;214;p38"/>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lt1"/>
              </a:buClr>
              <a:buSzPts val="3000"/>
              <a:buFont typeface="Open Sans"/>
              <a:buChar char="●"/>
              <a:defRPr sz="3000">
                <a:solidFill>
                  <a:schemeClr val="lt1"/>
                </a:solidFill>
                <a:latin typeface="Open Sans"/>
                <a:ea typeface="Open Sans"/>
                <a:cs typeface="Open Sans"/>
                <a:sym typeface="Open Sans"/>
              </a:defRPr>
            </a:lvl1pPr>
            <a:lvl2pPr marL="914400" lvl="1" indent="-381000" rtl="0">
              <a:spcBef>
                <a:spcPts val="0"/>
              </a:spcBef>
              <a:spcAft>
                <a:spcPts val="0"/>
              </a:spcAft>
              <a:buClr>
                <a:schemeClr val="lt1"/>
              </a:buClr>
              <a:buSzPts val="2400"/>
              <a:buFont typeface="Open Sans"/>
              <a:buChar char="○"/>
              <a:defRPr sz="2400">
                <a:solidFill>
                  <a:schemeClr val="lt1"/>
                </a:solidFill>
                <a:latin typeface="Open Sans"/>
                <a:ea typeface="Open Sans"/>
                <a:cs typeface="Open Sans"/>
                <a:sym typeface="Open Sans"/>
              </a:defRPr>
            </a:lvl2pPr>
            <a:lvl3pPr marL="1371600" lvl="2" indent="-381000" rtl="0">
              <a:spcBef>
                <a:spcPts val="0"/>
              </a:spcBef>
              <a:spcAft>
                <a:spcPts val="0"/>
              </a:spcAft>
              <a:buClr>
                <a:schemeClr val="lt1"/>
              </a:buClr>
              <a:buSzPts val="2400"/>
              <a:buFont typeface="Open Sans"/>
              <a:buChar char="■"/>
              <a:defRPr sz="2400">
                <a:solidFill>
                  <a:schemeClr val="lt1"/>
                </a:solidFill>
                <a:latin typeface="Open Sans"/>
                <a:ea typeface="Open Sans"/>
                <a:cs typeface="Open Sans"/>
                <a:sym typeface="Open Sans"/>
              </a:defRPr>
            </a:lvl3pPr>
            <a:lvl4pPr marL="1828800" lvl="3"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4pPr>
            <a:lvl5pPr marL="2286000" lvl="4"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5pPr>
            <a:lvl6pPr marL="2743200" lvl="5"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6pPr>
            <a:lvl7pPr marL="3200400" lvl="6"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7pPr>
            <a:lvl8pPr marL="3657600" lvl="7"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8pPr>
            <a:lvl9pPr marL="4114800" lvl="8" indent="-342900" rtl="0">
              <a:spcBef>
                <a:spcPts val="0"/>
              </a:spcBef>
              <a:spcAft>
                <a:spcPts val="0"/>
              </a:spcAft>
              <a:buClr>
                <a:schemeClr val="lt1"/>
              </a:buClr>
              <a:buSzPts val="1800"/>
              <a:buFont typeface="Open Sans"/>
              <a:buChar char="■"/>
              <a:defRPr sz="1800">
                <a:solidFill>
                  <a:schemeClr val="lt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304720622"/>
      </p:ext>
    </p:extLst>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6.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 Id="rId4" Type="http://schemas.openxmlformats.org/officeDocument/2006/relationships/hyperlink" Target="https://github.com/alan-turing-institute/the-turing-way-boo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4" Type="http://schemas.openxmlformats.org/officeDocument/2006/relationships/image" Target="../media/image84.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6.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hyperlink" Target="https://twitter.com/kirstie_j" TargetMode="External"/><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mozilla.github.io/olm-whitepaper/" TargetMode="External"/><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hyperlink" Target="https://doi.org/10.6084/m9.figshare.756468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96.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5.jp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hyperlink" Target="http://schiratonaitalia.blogspot.com/2011/11/checklist-de-viagem-itens-essenciais.html" TargetMode="External"/><Relationship Id="rId2" Type="http://schemas.openxmlformats.org/officeDocument/2006/relationships/image" Target="../media/image97.jpg"/><Relationship Id="rId1" Type="http://schemas.openxmlformats.org/officeDocument/2006/relationships/slideLayout" Target="../slideLayouts/slideLayout6.xml"/><Relationship Id="rId4" Type="http://schemas.openxmlformats.org/officeDocument/2006/relationships/hyperlink" Target="https://creativecommons.org/licenses/by-sa/3.0/"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hyperlink" Target="https://creativecommons.org/licenses/by/3.0/" TargetMode="External"/><Relationship Id="rId2" Type="http://schemas.openxmlformats.org/officeDocument/2006/relationships/image" Target="../media/image98.jpg"/><Relationship Id="rId1" Type="http://schemas.openxmlformats.org/officeDocument/2006/relationships/slideLayout" Target="../slideLayouts/slideLayout8.xml"/><Relationship Id="rId6" Type="http://schemas.openxmlformats.org/officeDocument/2006/relationships/hyperlink" Target="http://emergentbydesign.com/2010/07/01/guidelines-for-group-collaboration-and-emergence/" TargetMode="External"/><Relationship Id="rId5" Type="http://schemas.openxmlformats.org/officeDocument/2006/relationships/image" Target="../media/image100.png"/><Relationship Id="rId4" Type="http://schemas.openxmlformats.org/officeDocument/2006/relationships/hyperlink" Target="http://www.freestockphotos.biz/stockphoto/14525"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5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6.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s://github.com/alan-turing-institute/the-turing-way"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hyperlink" Target="https://doi.org/10.6084/m9.figshare.7564682"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doi.org/" TargetMode="External"/><Relationship Id="rId5" Type="http://schemas.openxmlformats.org/officeDocument/2006/relationships/image" Target="../media/image92.png"/><Relationship Id="rId4" Type="http://schemas.openxmlformats.org/officeDocument/2006/relationships/hyperlink" Target="https://medium.com/@penguinpress/an-excerpt-from-how-not-to-be-wrong-by-jordan-ellenberg-664e708cfc3d"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hyperlink" Target="https://doi.org/10.6084/m9.figshare.7564682"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doi.org/" TargetMode="External"/><Relationship Id="rId5" Type="http://schemas.openxmlformats.org/officeDocument/2006/relationships/image" Target="../media/image92.png"/><Relationship Id="rId4" Type="http://schemas.openxmlformats.org/officeDocument/2006/relationships/hyperlink" Target="https://medium.com/@penguinpress/an-excerpt-from-how-not-to-be-wrong-by-jordan-ellenberg-664e708cfc3d"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5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27.jpg"/><Relationship Id="rId7" Type="http://schemas.openxmlformats.org/officeDocument/2006/relationships/image" Target="../media/image131.png"/><Relationship Id="rId12" Type="http://schemas.openxmlformats.org/officeDocument/2006/relationships/image" Target="../media/image87.jp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130.png"/><Relationship Id="rId11" Type="http://schemas.openxmlformats.org/officeDocument/2006/relationships/image" Target="../media/image133.svg"/><Relationship Id="rId5" Type="http://schemas.openxmlformats.org/officeDocument/2006/relationships/image" Target="../media/image129.png"/><Relationship Id="rId10" Type="http://schemas.openxmlformats.org/officeDocument/2006/relationships/image" Target="../media/image132.png"/><Relationship Id="rId4" Type="http://schemas.openxmlformats.org/officeDocument/2006/relationships/image" Target="../media/image128.png"/><Relationship Id="rId9" Type="http://schemas.openxmlformats.org/officeDocument/2006/relationships/image" Target="../media/image95.jp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E50B57FA-4659-47CE-8AD6-46D101A5AA4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19459" name="Date Placeholder 2">
            <a:extLst>
              <a:ext uri="{FF2B5EF4-FFF2-40B4-BE49-F238E27FC236}">
                <a16:creationId xmlns:a16="http://schemas.microsoft.com/office/drawing/2014/main" id="{3F9F0809-BE29-434B-8155-65AE2D77E49D}"/>
              </a:ext>
            </a:extLst>
          </p:cNvPr>
          <p:cNvSpPr>
            <a:spLocks noGrp="1"/>
          </p:cNvSpPr>
          <p:nvPr>
            <p:ph type="dt" sz="quarter"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7A4C6BB-F0D9-459B-91CF-14675349E254}" type="datetime1">
              <a:rPr lang="en-GB" altLang="en-US" smtClean="0">
                <a:solidFill>
                  <a:schemeClr val="bg1"/>
                </a:solidFill>
              </a:rPr>
              <a:pPr/>
              <a:t>02/04/2019</a:t>
            </a:fld>
            <a:endParaRPr lang="en-GB" altLang="en-US" dirty="0">
              <a:solidFill>
                <a:schemeClr val="bg1"/>
              </a:solidFill>
            </a:endParaRPr>
          </a:p>
        </p:txBody>
      </p:sp>
      <p:sp>
        <p:nvSpPr>
          <p:cNvPr id="19460" name="Slide Number Placeholder 4">
            <a:extLst>
              <a:ext uri="{FF2B5EF4-FFF2-40B4-BE49-F238E27FC236}">
                <a16:creationId xmlns:a16="http://schemas.microsoft.com/office/drawing/2014/main" id="{19B9E81D-6C83-4C2B-B1E5-268EC342C0B0}"/>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BD8882-015C-4AD8-BE26-BC14CB050800}" type="slidenum">
              <a:rPr lang="en-GB" altLang="en-US" smtClean="0">
                <a:solidFill>
                  <a:schemeClr val="bg1"/>
                </a:solidFill>
              </a:rPr>
              <a:pPr/>
              <a:t>1</a:t>
            </a:fld>
            <a:endParaRPr lang="en-GB" altLang="en-US" dirty="0">
              <a:solidFill>
                <a:schemeClr val="bg1"/>
              </a:solidFill>
            </a:endParaRPr>
          </a:p>
        </p:txBody>
      </p:sp>
      <p:sp>
        <p:nvSpPr>
          <p:cNvPr id="19461" name="Title 3">
            <a:extLst>
              <a:ext uri="{FF2B5EF4-FFF2-40B4-BE49-F238E27FC236}">
                <a16:creationId xmlns:a16="http://schemas.microsoft.com/office/drawing/2014/main" id="{58BD0FB8-516F-4256-A6B1-162657F79299}"/>
              </a:ext>
            </a:extLst>
          </p:cNvPr>
          <p:cNvSpPr>
            <a:spLocks noGrp="1"/>
          </p:cNvSpPr>
          <p:nvPr>
            <p:ph type="title"/>
          </p:nvPr>
        </p:nvSpPr>
        <p:spPr>
          <a:xfrm>
            <a:off x="431800" y="1887742"/>
            <a:ext cx="7740650" cy="2539796"/>
          </a:xfrm>
        </p:spPr>
        <p:txBody>
          <a:bodyPr/>
          <a:lstStyle/>
          <a:p>
            <a:r>
              <a:rPr lang="en-GB" altLang="en-US" sz="4000" noProof="0" dirty="0"/>
              <a:t>The Turing Way</a:t>
            </a:r>
            <a:br>
              <a:rPr lang="en-GB" altLang="en-US" noProof="0" dirty="0"/>
            </a:br>
            <a:r>
              <a:rPr lang="en-GB" altLang="en-US" sz="2800" b="0" noProof="0" dirty="0"/>
              <a:t>A handbook for reproducible research</a:t>
            </a:r>
            <a:br>
              <a:rPr lang="en-GB" altLang="en-US" sz="2800" b="0" noProof="0" dirty="0"/>
            </a:br>
            <a:br>
              <a:rPr lang="en-GB" altLang="en-US" sz="2800" b="0" noProof="0" dirty="0"/>
            </a:br>
            <a:r>
              <a:rPr lang="en-GB" altLang="en-US" sz="2800" b="0" noProof="0" dirty="0"/>
              <a:t>Kirstie Whitaker</a:t>
            </a:r>
            <a:br>
              <a:rPr lang="en-GB" altLang="en-US" sz="2800" b="0" noProof="0" dirty="0"/>
            </a:br>
            <a:r>
              <a:rPr lang="en-GB" altLang="en-US" sz="2400" b="0" noProof="0" dirty="0"/>
              <a:t>Collaborations Workshop Demo, 2 April 2019</a:t>
            </a:r>
            <a:br>
              <a:rPr lang="en-GB" altLang="en-US" sz="2400" b="0" noProof="0" dirty="0"/>
            </a:br>
            <a:r>
              <a:rPr lang="en-GB" altLang="en-US" sz="2400" b="0" noProof="0" dirty="0"/>
              <a:t>Slides at </a:t>
            </a:r>
            <a:r>
              <a:rPr lang="en-GB" sz="2400" b="0" dirty="0"/>
              <a:t>https://doi.org/10.5281/zenodo.2621280</a:t>
            </a:r>
            <a:endParaRPr lang="en-GB" altLang="en-US" sz="2400" b="0"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B78C98-1A3A-4AA5-B358-BD48482777DE}"/>
              </a:ext>
            </a:extLst>
          </p:cNvPr>
          <p:cNvPicPr>
            <a:picLocks noChangeAspect="1"/>
          </p:cNvPicPr>
          <p:nvPr/>
        </p:nvPicPr>
        <p:blipFill rotWithShape="1">
          <a:blip r:embed="rId3">
            <a:clrChange>
              <a:clrFrom>
                <a:srgbClr val="FFFFFF"/>
              </a:clrFrom>
              <a:clrTo>
                <a:srgbClr val="FFFFFF">
                  <a:alpha val="0"/>
                </a:srgbClr>
              </a:clrTo>
            </a:clrChange>
          </a:blip>
          <a:srcRect t="28858" b="65646"/>
          <a:stretch/>
        </p:blipFill>
        <p:spPr>
          <a:xfrm>
            <a:off x="-5074" y="-92546"/>
            <a:ext cx="9149074" cy="2201748"/>
          </a:xfrm>
          <a:prstGeom prst="rect">
            <a:avLst/>
          </a:prstGeom>
        </p:spPr>
      </p:pic>
      <p:pic>
        <p:nvPicPr>
          <p:cNvPr id="5" name="Picture 4">
            <a:extLst>
              <a:ext uri="{FF2B5EF4-FFF2-40B4-BE49-F238E27FC236}">
                <a16:creationId xmlns:a16="http://schemas.microsoft.com/office/drawing/2014/main" id="{2DAD5515-ACC7-4193-8B4D-401C2FEB04F9}"/>
              </a:ext>
            </a:extLst>
          </p:cNvPr>
          <p:cNvPicPr>
            <a:picLocks noChangeAspect="1"/>
          </p:cNvPicPr>
          <p:nvPr/>
        </p:nvPicPr>
        <p:blipFill rotWithShape="1">
          <a:blip r:embed="rId3">
            <a:clrChange>
              <a:clrFrom>
                <a:srgbClr val="FFFFFF"/>
              </a:clrFrom>
              <a:clrTo>
                <a:srgbClr val="FFFFFF">
                  <a:alpha val="0"/>
                </a:srgbClr>
              </a:clrTo>
            </a:clrChange>
          </a:blip>
          <a:srcRect t="34714" b="59790"/>
          <a:stretch/>
        </p:blipFill>
        <p:spPr>
          <a:xfrm>
            <a:off x="-5074" y="2643758"/>
            <a:ext cx="9149074" cy="2201748"/>
          </a:xfrm>
          <a:prstGeom prst="rect">
            <a:avLst/>
          </a:prstGeom>
        </p:spPr>
      </p:pic>
      <p:sp>
        <p:nvSpPr>
          <p:cNvPr id="9" name="Google Shape;336;p64">
            <a:extLst>
              <a:ext uri="{FF2B5EF4-FFF2-40B4-BE49-F238E27FC236}">
                <a16:creationId xmlns:a16="http://schemas.microsoft.com/office/drawing/2014/main" id="{B155071C-3F40-428C-ADD1-9D5F0E6A8962}"/>
              </a:ext>
            </a:extLst>
          </p:cNvPr>
          <p:cNvSpPr txBox="1"/>
          <p:nvPr/>
        </p:nvSpPr>
        <p:spPr>
          <a:xfrm>
            <a:off x="0" y="4629744"/>
            <a:ext cx="9144000" cy="540000"/>
          </a:xfrm>
          <a:prstGeom prst="rect">
            <a:avLst/>
          </a:prstGeom>
          <a:solidFill>
            <a:schemeClr val="bg1"/>
          </a:solidFill>
          <a:ln>
            <a:noFill/>
          </a:ln>
        </p:spPr>
        <p:txBody>
          <a:bodyPr spcFirstLastPara="1" wrap="square" lIns="91425" tIns="91425" rIns="91425" bIns="91425" anchor="ctr" anchorCtr="0">
            <a:noAutofit/>
          </a:bodyPr>
          <a:lstStyle/>
          <a:p>
            <a:pPr lvl="0">
              <a:lnSpc>
                <a:spcPct val="120000"/>
              </a:lnSpc>
              <a:spcBef>
                <a:spcPts val="0"/>
              </a:spcBef>
              <a:spcAft>
                <a:spcPts val="0"/>
              </a:spcAft>
            </a:pPr>
            <a:r>
              <a:rPr lang="en-GB" dirty="0">
                <a:solidFill>
                  <a:sysClr val="windowText" lastClr="000000"/>
                </a:solidFill>
                <a:latin typeface="+mj-lt"/>
                <a:ea typeface="Trebuchet MS"/>
                <a:cs typeface="Trebuchet MS"/>
                <a:sym typeface="Trebuchet MS"/>
              </a:rPr>
              <a:t>https://www.turing.ac.uk/research/ai-science-engineering-health-and-government</a:t>
            </a:r>
            <a:endParaRPr dirty="0">
              <a:solidFill>
                <a:sysClr val="windowText" lastClr="000000"/>
              </a:solidFill>
              <a:latin typeface="+mj-lt"/>
              <a:ea typeface="Trebuchet MS"/>
              <a:cs typeface="Trebuchet MS"/>
              <a:sym typeface="Trebuchet MS"/>
            </a:endParaRPr>
          </a:p>
        </p:txBody>
      </p:sp>
      <p:sp>
        <p:nvSpPr>
          <p:cNvPr id="7" name="TextBox 6">
            <a:extLst>
              <a:ext uri="{FF2B5EF4-FFF2-40B4-BE49-F238E27FC236}">
                <a16:creationId xmlns:a16="http://schemas.microsoft.com/office/drawing/2014/main" id="{D55E361B-3DB8-452C-B773-4299D2DEFA56}"/>
              </a:ext>
            </a:extLst>
          </p:cNvPr>
          <p:cNvSpPr txBox="1"/>
          <p:nvPr/>
        </p:nvSpPr>
        <p:spPr>
          <a:xfrm>
            <a:off x="0" y="2109282"/>
            <a:ext cx="9144000" cy="606484"/>
          </a:xfrm>
          <a:prstGeom prst="rect">
            <a:avLst/>
          </a:prstGeom>
          <a:solidFill>
            <a:schemeClr val="accent2">
              <a:lumMod val="75000"/>
            </a:schemeClr>
          </a:solidFill>
        </p:spPr>
        <p:txBody>
          <a:bodyPr wrap="square" lIns="0" tIns="0" rIns="0" bIns="0" rtlCol="0" anchor="ctr">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2400" b="1" i="0" u="none" strike="noStrike" kern="1200" cap="none" spc="0" normalizeH="0" baseline="0" noProof="0" dirty="0">
                <a:ln>
                  <a:noFill/>
                </a:ln>
                <a:solidFill>
                  <a:schemeClr val="bg1"/>
                </a:solidFill>
                <a:effectLst/>
                <a:uLnTx/>
                <a:uFillTx/>
                <a:latin typeface="+mn-lt"/>
                <a:ea typeface="+mn-ea"/>
                <a:cs typeface="+mn-cs"/>
              </a:rPr>
              <a:t>Cross cutting theme: Tools, systems and practices</a:t>
            </a:r>
          </a:p>
        </p:txBody>
      </p:sp>
    </p:spTree>
    <p:extLst>
      <p:ext uri="{BB962C8B-B14F-4D97-AF65-F5344CB8AC3E}">
        <p14:creationId xmlns:p14="http://schemas.microsoft.com/office/powerpoint/2010/main" val="984918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ndownloader.figshare.com/files/9646846/preview/9646846/preview.jpg">
            <a:extLst>
              <a:ext uri="{FF2B5EF4-FFF2-40B4-BE49-F238E27FC236}">
                <a16:creationId xmlns:a16="http://schemas.microsoft.com/office/drawing/2014/main" id="{8791198C-D14A-45BA-89DA-7B9A3E16A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399" y="771550"/>
            <a:ext cx="5253203" cy="39399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4215618-ED72-4BEF-AEC1-A9DD3DD4256B}"/>
              </a:ext>
            </a:extLst>
          </p:cNvPr>
          <p:cNvSpPr>
            <a:spLocks noGrp="1"/>
          </p:cNvSpPr>
          <p:nvPr>
            <p:ph type="title"/>
          </p:nvPr>
        </p:nvSpPr>
        <p:spPr/>
        <p:txBody>
          <a:bodyPr/>
          <a:lstStyle/>
          <a:p>
            <a:r>
              <a:rPr lang="en-GB" dirty="0"/>
              <a:t>Fraud is not our biggest problem</a:t>
            </a:r>
          </a:p>
        </p:txBody>
      </p:sp>
      <p:sp>
        <p:nvSpPr>
          <p:cNvPr id="3" name="Date Placeholder 2">
            <a:extLst>
              <a:ext uri="{FF2B5EF4-FFF2-40B4-BE49-F238E27FC236}">
                <a16:creationId xmlns:a16="http://schemas.microsoft.com/office/drawing/2014/main" id="{B77B279E-50F1-495F-92D2-0590142BB9D3}"/>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2E3587BB-8621-4DA9-853C-EAB2682073B0}"/>
              </a:ext>
            </a:extLst>
          </p:cNvPr>
          <p:cNvSpPr>
            <a:spLocks noGrp="1"/>
          </p:cNvSpPr>
          <p:nvPr>
            <p:ph type="sldNum" sz="quarter" idx="16"/>
          </p:nvPr>
        </p:nvSpPr>
        <p:spPr/>
        <p:txBody>
          <a:bodyPr/>
          <a:lstStyle/>
          <a:p>
            <a:pPr>
              <a:defRPr/>
            </a:pPr>
            <a:fld id="{0723F4AA-6BDB-435B-B70F-96D631AC163B}" type="slidenum">
              <a:rPr lang="en-GB" altLang="en-US" smtClean="0"/>
              <a:pPr>
                <a:defRPr/>
              </a:pPr>
              <a:t>11</a:t>
            </a:fld>
            <a:endParaRPr lang="en-GB" altLang="en-US"/>
          </a:p>
        </p:txBody>
      </p:sp>
      <p:sp>
        <p:nvSpPr>
          <p:cNvPr id="6" name="Rectangle 5">
            <a:extLst>
              <a:ext uri="{FF2B5EF4-FFF2-40B4-BE49-F238E27FC236}">
                <a16:creationId xmlns:a16="http://schemas.microsoft.com/office/drawing/2014/main" id="{21C9B1F0-1C1C-4D41-8789-7FA98965321D}"/>
              </a:ext>
            </a:extLst>
          </p:cNvPr>
          <p:cNvSpPr/>
          <p:nvPr/>
        </p:nvSpPr>
        <p:spPr>
          <a:xfrm>
            <a:off x="0" y="4688834"/>
            <a:ext cx="9143999" cy="369332"/>
          </a:xfrm>
          <a:prstGeom prst="rect">
            <a:avLst/>
          </a:prstGeom>
          <a:solidFill>
            <a:schemeClr val="bg1"/>
          </a:solidFill>
        </p:spPr>
        <p:txBody>
          <a:bodyPr wrap="square" anchor="ctr">
            <a:spAutoFit/>
          </a:bodyPr>
          <a:lstStyle/>
          <a:p>
            <a:r>
              <a:rPr lang="en-GB" dirty="0">
                <a:latin typeface="+mj-lt"/>
              </a:rPr>
              <a:t>https://doi.org/10.6084/m9.figshare.5558653</a:t>
            </a:r>
          </a:p>
        </p:txBody>
      </p:sp>
    </p:spTree>
    <p:extLst>
      <p:ext uri="{BB962C8B-B14F-4D97-AF65-F5344CB8AC3E}">
        <p14:creationId xmlns:p14="http://schemas.microsoft.com/office/powerpoint/2010/main" val="2436001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F4BB2B-A240-4630-A2D2-ABDAFAAC3F99}"/>
              </a:ext>
            </a:extLst>
          </p:cNvPr>
          <p:cNvSpPr>
            <a:spLocks noGrp="1"/>
          </p:cNvSpPr>
          <p:nvPr>
            <p:ph type="title"/>
          </p:nvPr>
        </p:nvSpPr>
        <p:spPr/>
        <p:txBody>
          <a:bodyPr/>
          <a:lstStyle/>
          <a:p>
            <a:r>
              <a:rPr lang="en-GB" dirty="0"/>
              <a:t>Errors in the literature have real world effects</a:t>
            </a:r>
          </a:p>
        </p:txBody>
      </p:sp>
      <p:sp>
        <p:nvSpPr>
          <p:cNvPr id="2" name="Date Placeholder 1">
            <a:extLst>
              <a:ext uri="{FF2B5EF4-FFF2-40B4-BE49-F238E27FC236}">
                <a16:creationId xmlns:a16="http://schemas.microsoft.com/office/drawing/2014/main" id="{65F6138E-4094-4120-93E5-A40B1759CD05}"/>
              </a:ext>
            </a:extLst>
          </p:cNvPr>
          <p:cNvSpPr>
            <a:spLocks noGrp="1"/>
          </p:cNvSpPr>
          <p:nvPr>
            <p:ph type="dt" sz="half" idx="15"/>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B6C7D6FE-16A7-4112-AA92-7AB4CF9AB898}"/>
              </a:ext>
            </a:extLst>
          </p:cNvPr>
          <p:cNvSpPr>
            <a:spLocks noGrp="1"/>
          </p:cNvSpPr>
          <p:nvPr>
            <p:ph type="sldNum" sz="quarter" idx="16"/>
          </p:nvPr>
        </p:nvSpPr>
        <p:spPr/>
        <p:txBody>
          <a:bodyPr/>
          <a:lstStyle/>
          <a:p>
            <a:pPr>
              <a:defRPr/>
            </a:pPr>
            <a:fld id="{7105BD0D-EBF5-429D-BD54-7FC942F384EC}" type="slidenum">
              <a:rPr lang="en-GB" altLang="en-US" smtClean="0"/>
              <a:pPr>
                <a:defRPr/>
              </a:pPr>
              <a:t>12</a:t>
            </a:fld>
            <a:endParaRPr lang="en-GB" altLang="en-US"/>
          </a:p>
        </p:txBody>
      </p:sp>
      <p:pic>
        <p:nvPicPr>
          <p:cNvPr id="11" name="Picture 10">
            <a:extLst>
              <a:ext uri="{FF2B5EF4-FFF2-40B4-BE49-F238E27FC236}">
                <a16:creationId xmlns:a16="http://schemas.microsoft.com/office/drawing/2014/main" id="{F0C13117-CE56-4D9A-9F3F-CA2C47E87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03" y="929773"/>
            <a:ext cx="3483254" cy="3442178"/>
          </a:xfrm>
          <a:prstGeom prst="rect">
            <a:avLst/>
          </a:prstGeom>
        </p:spPr>
      </p:pic>
      <p:sp>
        <p:nvSpPr>
          <p:cNvPr id="13" name="Rectangle 12">
            <a:extLst>
              <a:ext uri="{FF2B5EF4-FFF2-40B4-BE49-F238E27FC236}">
                <a16:creationId xmlns:a16="http://schemas.microsoft.com/office/drawing/2014/main" id="{EDF8B91F-31C6-44A3-8E0E-6E8A2871A1A5}"/>
              </a:ext>
            </a:extLst>
          </p:cNvPr>
          <p:cNvSpPr/>
          <p:nvPr/>
        </p:nvSpPr>
        <p:spPr>
          <a:xfrm>
            <a:off x="0" y="4443958"/>
            <a:ext cx="9143999" cy="699542"/>
          </a:xfrm>
          <a:prstGeom prst="rect">
            <a:avLst/>
          </a:prstGeom>
          <a:solidFill>
            <a:schemeClr val="bg1"/>
          </a:solidFill>
        </p:spPr>
        <p:txBody>
          <a:bodyPr wrap="square" anchor="ctr">
            <a:noAutofit/>
          </a:bodyPr>
          <a:lstStyle/>
          <a:p>
            <a:r>
              <a:rPr lang="en-GB" sz="1400" dirty="0">
                <a:latin typeface="+mj-lt"/>
              </a:rPr>
              <a:t>https://statmodeling.stat.columbia.edu/2013/04/16/memo-to-reinhart-and-rogoff-i-think-its-best-to-admit-your-errors-and-go-on-from-there</a:t>
            </a:r>
          </a:p>
          <a:p>
            <a:r>
              <a:rPr lang="en-GB" sz="1400" dirty="0">
                <a:latin typeface="+mj-lt"/>
              </a:rPr>
              <a:t>https://www.bbc.co.uk/news/magazine-22223190</a:t>
            </a:r>
          </a:p>
        </p:txBody>
      </p:sp>
    </p:spTree>
    <p:extLst>
      <p:ext uri="{BB962C8B-B14F-4D97-AF65-F5344CB8AC3E}">
        <p14:creationId xmlns:p14="http://schemas.microsoft.com/office/powerpoint/2010/main" val="770711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CF4BB2B-A240-4630-A2D2-ABDAFAAC3F99}"/>
              </a:ext>
            </a:extLst>
          </p:cNvPr>
          <p:cNvSpPr>
            <a:spLocks noGrp="1"/>
          </p:cNvSpPr>
          <p:nvPr>
            <p:ph type="title"/>
          </p:nvPr>
        </p:nvSpPr>
        <p:spPr/>
        <p:txBody>
          <a:bodyPr/>
          <a:lstStyle/>
          <a:p>
            <a:r>
              <a:rPr lang="en-GB" dirty="0"/>
              <a:t>Errors in the literature have real world effects</a:t>
            </a:r>
          </a:p>
        </p:txBody>
      </p:sp>
      <p:sp>
        <p:nvSpPr>
          <p:cNvPr id="2" name="Date Placeholder 1">
            <a:extLst>
              <a:ext uri="{FF2B5EF4-FFF2-40B4-BE49-F238E27FC236}">
                <a16:creationId xmlns:a16="http://schemas.microsoft.com/office/drawing/2014/main" id="{65F6138E-4094-4120-93E5-A40B1759CD05}"/>
              </a:ext>
            </a:extLst>
          </p:cNvPr>
          <p:cNvSpPr>
            <a:spLocks noGrp="1"/>
          </p:cNvSpPr>
          <p:nvPr>
            <p:ph type="dt" sz="half" idx="15"/>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B6C7D6FE-16A7-4112-AA92-7AB4CF9AB898}"/>
              </a:ext>
            </a:extLst>
          </p:cNvPr>
          <p:cNvSpPr>
            <a:spLocks noGrp="1"/>
          </p:cNvSpPr>
          <p:nvPr>
            <p:ph type="sldNum" sz="quarter" idx="16"/>
          </p:nvPr>
        </p:nvSpPr>
        <p:spPr/>
        <p:txBody>
          <a:bodyPr/>
          <a:lstStyle/>
          <a:p>
            <a:pPr>
              <a:defRPr/>
            </a:pPr>
            <a:fld id="{7105BD0D-EBF5-429D-BD54-7FC942F384EC}" type="slidenum">
              <a:rPr lang="en-GB" altLang="en-US" smtClean="0"/>
              <a:pPr>
                <a:defRPr/>
              </a:pPr>
              <a:t>13</a:t>
            </a:fld>
            <a:endParaRPr lang="en-GB" altLang="en-US"/>
          </a:p>
        </p:txBody>
      </p:sp>
      <p:pic>
        <p:nvPicPr>
          <p:cNvPr id="11" name="Picture 10">
            <a:extLst>
              <a:ext uri="{FF2B5EF4-FFF2-40B4-BE49-F238E27FC236}">
                <a16:creationId xmlns:a16="http://schemas.microsoft.com/office/drawing/2014/main" id="{F0C13117-CE56-4D9A-9F3F-CA2C47E87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503" y="929773"/>
            <a:ext cx="3483254" cy="3442178"/>
          </a:xfrm>
          <a:prstGeom prst="rect">
            <a:avLst/>
          </a:prstGeom>
        </p:spPr>
      </p:pic>
      <p:sp>
        <p:nvSpPr>
          <p:cNvPr id="13" name="Rectangle 12">
            <a:extLst>
              <a:ext uri="{FF2B5EF4-FFF2-40B4-BE49-F238E27FC236}">
                <a16:creationId xmlns:a16="http://schemas.microsoft.com/office/drawing/2014/main" id="{EDF8B91F-31C6-44A3-8E0E-6E8A2871A1A5}"/>
              </a:ext>
            </a:extLst>
          </p:cNvPr>
          <p:cNvSpPr/>
          <p:nvPr/>
        </p:nvSpPr>
        <p:spPr>
          <a:xfrm>
            <a:off x="0" y="4443958"/>
            <a:ext cx="9143999" cy="699542"/>
          </a:xfrm>
          <a:prstGeom prst="rect">
            <a:avLst/>
          </a:prstGeom>
          <a:solidFill>
            <a:schemeClr val="bg1"/>
          </a:solidFill>
        </p:spPr>
        <p:txBody>
          <a:bodyPr wrap="square" anchor="ctr">
            <a:noAutofit/>
          </a:bodyPr>
          <a:lstStyle/>
          <a:p>
            <a:r>
              <a:rPr lang="en-GB" sz="1400" dirty="0">
                <a:latin typeface="+mj-lt"/>
              </a:rPr>
              <a:t>https://statmodeling.stat.columbia.edu/2013/04/16/memo-to-reinhart-and-rogoff-i-think-its-best-to-admit-your-errors-and-go-on-from-there</a:t>
            </a:r>
          </a:p>
          <a:p>
            <a:r>
              <a:rPr lang="en-GB" sz="1400" dirty="0">
                <a:latin typeface="+mj-lt"/>
              </a:rPr>
              <a:t>https://www.bbc.co.uk/news/magazine-22223190</a:t>
            </a:r>
          </a:p>
        </p:txBody>
      </p:sp>
      <p:pic>
        <p:nvPicPr>
          <p:cNvPr id="18" name="Picture 17">
            <a:extLst>
              <a:ext uri="{FF2B5EF4-FFF2-40B4-BE49-F238E27FC236}">
                <a16:creationId xmlns:a16="http://schemas.microsoft.com/office/drawing/2014/main" id="{2984A617-F4F9-4FA6-8277-39558AE230ED}"/>
              </a:ext>
            </a:extLst>
          </p:cNvPr>
          <p:cNvPicPr>
            <a:picLocks noChangeAspect="1"/>
          </p:cNvPicPr>
          <p:nvPr/>
        </p:nvPicPr>
        <p:blipFill rotWithShape="1">
          <a:blip r:embed="rId3"/>
          <a:srcRect l="9746" t="1777" r="37164" b="84665"/>
          <a:stretch/>
        </p:blipFill>
        <p:spPr>
          <a:xfrm>
            <a:off x="5362260" y="951502"/>
            <a:ext cx="2842237" cy="3410684"/>
          </a:xfrm>
          <a:prstGeom prst="rect">
            <a:avLst/>
          </a:prstGeom>
        </p:spPr>
      </p:pic>
    </p:spTree>
    <p:extLst>
      <p:ext uri="{BB962C8B-B14F-4D97-AF65-F5344CB8AC3E}">
        <p14:creationId xmlns:p14="http://schemas.microsoft.com/office/powerpoint/2010/main" val="158315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CEE61C7-047C-46A5-80A0-88A17B3A6755}"/>
              </a:ext>
            </a:extLst>
          </p:cNvPr>
          <p:cNvSpPr>
            <a:spLocks noGrp="1"/>
          </p:cNvSpPr>
          <p:nvPr>
            <p:ph type="dt" sz="half" idx="10"/>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19AFF3D2-88CA-47D2-8678-267F08F34BCD}"/>
              </a:ext>
            </a:extLst>
          </p:cNvPr>
          <p:cNvSpPr>
            <a:spLocks noGrp="1"/>
          </p:cNvSpPr>
          <p:nvPr>
            <p:ph type="sldNum" sz="quarter" idx="11"/>
          </p:nvPr>
        </p:nvSpPr>
        <p:spPr/>
        <p:txBody>
          <a:bodyPr/>
          <a:lstStyle/>
          <a:p>
            <a:pPr>
              <a:defRPr/>
            </a:pPr>
            <a:fld id="{9CDA4729-CA73-46FD-B7FB-3083EDFB8E2B}" type="slidenum">
              <a:rPr lang="en-GB" altLang="en-US" smtClean="0"/>
              <a:pPr>
                <a:defRPr/>
              </a:pPr>
              <a:t>14</a:t>
            </a:fld>
            <a:endParaRPr lang="en-GB" altLang="en-US"/>
          </a:p>
        </p:txBody>
      </p:sp>
      <p:sp>
        <p:nvSpPr>
          <p:cNvPr id="5" name="Title 4">
            <a:extLst>
              <a:ext uri="{FF2B5EF4-FFF2-40B4-BE49-F238E27FC236}">
                <a16:creationId xmlns:a16="http://schemas.microsoft.com/office/drawing/2014/main" id="{A377A03A-525C-40BE-B302-1B25A45D51E0}"/>
              </a:ext>
            </a:extLst>
          </p:cNvPr>
          <p:cNvSpPr>
            <a:spLocks noGrp="1"/>
          </p:cNvSpPr>
          <p:nvPr>
            <p:ph type="title"/>
          </p:nvPr>
        </p:nvSpPr>
        <p:spPr>
          <a:xfrm>
            <a:off x="431800" y="339502"/>
            <a:ext cx="5436344" cy="612000"/>
          </a:xfrm>
        </p:spPr>
        <p:txBody>
          <a:bodyPr/>
          <a:lstStyle/>
          <a:p>
            <a:r>
              <a:rPr lang="en-GB" dirty="0"/>
              <a:t>Explicitly replicating research is very (very) hard</a:t>
            </a:r>
          </a:p>
        </p:txBody>
      </p:sp>
      <p:pic>
        <p:nvPicPr>
          <p:cNvPr id="7170" name="Picture 2" descr="https://www.nature.com/polopoly_fs/7.25852.1440587393!/image/replicatation-graphic-b.png_gen/derivatives/landscape_300/replicatation-graphic-b.png">
            <a:extLst>
              <a:ext uri="{FF2B5EF4-FFF2-40B4-BE49-F238E27FC236}">
                <a16:creationId xmlns:a16="http://schemas.microsoft.com/office/drawing/2014/main" id="{E36F3960-A888-4AFC-AFC8-42828C585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5694"/>
            <a:ext cx="3131839" cy="43219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BB8266A-4570-439A-8297-43BEAF6A2319}"/>
              </a:ext>
            </a:extLst>
          </p:cNvPr>
          <p:cNvSpPr/>
          <p:nvPr/>
        </p:nvSpPr>
        <p:spPr>
          <a:xfrm>
            <a:off x="0" y="4443958"/>
            <a:ext cx="9143999" cy="699542"/>
          </a:xfrm>
          <a:prstGeom prst="rect">
            <a:avLst/>
          </a:prstGeom>
          <a:solidFill>
            <a:schemeClr val="bg1"/>
          </a:solidFill>
        </p:spPr>
        <p:txBody>
          <a:bodyPr wrap="square" anchor="ctr">
            <a:noAutofit/>
          </a:bodyPr>
          <a:lstStyle/>
          <a:p>
            <a:r>
              <a:rPr lang="en-GB" sz="1400" dirty="0">
                <a:latin typeface="+mj-lt"/>
              </a:rPr>
              <a:t>https://elifesciences.org/collections/9b1e83d1/reproducibility-project-cancer-biology</a:t>
            </a:r>
          </a:p>
          <a:p>
            <a:r>
              <a:rPr lang="en-GB" sz="1400" dirty="0">
                <a:latin typeface="+mj-lt"/>
              </a:rPr>
              <a:t>https://www.sciencemag.org/news/2018/07/plan-replicate-50-high-impact-cancer-papers-shrinks-just-18</a:t>
            </a:r>
          </a:p>
          <a:p>
            <a:r>
              <a:rPr lang="en-GB" sz="1400" dirty="0"/>
              <a:t>https://www.nature.com/news/over-half-of-psychology-studies-fail-reproducibility-test-1.18248</a:t>
            </a:r>
          </a:p>
        </p:txBody>
      </p:sp>
      <p:pic>
        <p:nvPicPr>
          <p:cNvPr id="6" name="Picture 5">
            <a:extLst>
              <a:ext uri="{FF2B5EF4-FFF2-40B4-BE49-F238E27FC236}">
                <a16:creationId xmlns:a16="http://schemas.microsoft.com/office/drawing/2014/main" id="{652733F0-4391-4BAF-87CA-B94818F1A15B}"/>
              </a:ext>
            </a:extLst>
          </p:cNvPr>
          <p:cNvPicPr>
            <a:picLocks noChangeAspect="1"/>
          </p:cNvPicPr>
          <p:nvPr/>
        </p:nvPicPr>
        <p:blipFill rotWithShape="1">
          <a:blip r:embed="rId3"/>
          <a:srcRect b="88102"/>
          <a:stretch/>
        </p:blipFill>
        <p:spPr>
          <a:xfrm>
            <a:off x="251520" y="1296144"/>
            <a:ext cx="4173533" cy="3147814"/>
          </a:xfrm>
          <a:prstGeom prst="rect">
            <a:avLst/>
          </a:prstGeom>
        </p:spPr>
      </p:pic>
      <p:pic>
        <p:nvPicPr>
          <p:cNvPr id="8" name="Picture 7">
            <a:extLst>
              <a:ext uri="{FF2B5EF4-FFF2-40B4-BE49-F238E27FC236}">
                <a16:creationId xmlns:a16="http://schemas.microsoft.com/office/drawing/2014/main" id="{B40D9E17-4D12-46B5-8DBE-58B71B11BC50}"/>
              </a:ext>
            </a:extLst>
          </p:cNvPr>
          <p:cNvPicPr>
            <a:picLocks noChangeAspect="1"/>
          </p:cNvPicPr>
          <p:nvPr/>
        </p:nvPicPr>
        <p:blipFill rotWithShape="1">
          <a:blip r:embed="rId4"/>
          <a:srcRect l="7259" t="5022" r="37497" b="81336"/>
          <a:stretch/>
        </p:blipFill>
        <p:spPr>
          <a:xfrm>
            <a:off x="3131841" y="2297394"/>
            <a:ext cx="2988000" cy="2232000"/>
          </a:xfrm>
          <a:prstGeom prst="rect">
            <a:avLst/>
          </a:prstGeom>
        </p:spPr>
      </p:pic>
    </p:spTree>
    <p:extLst>
      <p:ext uri="{BB962C8B-B14F-4D97-AF65-F5344CB8AC3E}">
        <p14:creationId xmlns:p14="http://schemas.microsoft.com/office/powerpoint/2010/main" val="112091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4EF3C-F6CD-4067-8094-32AA7E1A29B1}"/>
              </a:ext>
            </a:extLst>
          </p:cNvPr>
          <p:cNvSpPr>
            <a:spLocks noGrp="1"/>
          </p:cNvSpPr>
          <p:nvPr>
            <p:ph idx="1"/>
          </p:nvPr>
        </p:nvSpPr>
        <p:spPr>
          <a:xfrm>
            <a:off x="431800" y="1223963"/>
            <a:ext cx="4074442" cy="3240087"/>
          </a:xfrm>
        </p:spPr>
        <p:txBody>
          <a:bodyPr vert="horz" lIns="91440" tIns="45720" rIns="91440" bIns="45720" rtlCol="0" anchor="t" anchorCtr="0">
            <a:noAutofit/>
          </a:bodyPr>
          <a:lstStyle/>
          <a:p>
            <a:pPr marL="285750" indent="-228600" eaLnBrk="1" hangingPunct="1">
              <a:lnSpc>
                <a:spcPct val="90000"/>
              </a:lnSpc>
              <a:spcAft>
                <a:spcPts val="600"/>
              </a:spcAft>
              <a:buFont typeface="Arial" panose="020B0604020202020204" pitchFamily="34" charset="0"/>
              <a:buChar char="•"/>
            </a:pPr>
            <a:r>
              <a:rPr lang="en-US" b="0" dirty="0"/>
              <a:t>Focus on real cross-project needs</a:t>
            </a:r>
          </a:p>
          <a:p>
            <a:pPr marL="717750" lvl="2" indent="-228600">
              <a:lnSpc>
                <a:spcPct val="90000"/>
              </a:lnSpc>
              <a:spcAft>
                <a:spcPts val="600"/>
              </a:spcAft>
              <a:buFont typeface="Arial" panose="020B0604020202020204" pitchFamily="34" charset="0"/>
              <a:buChar char="•"/>
            </a:pPr>
            <a:r>
              <a:rPr lang="en-US" dirty="0"/>
              <a:t>Driven by 'researcher pain points'.</a:t>
            </a:r>
            <a:endParaRPr lang="en-US" b="0" dirty="0">
              <a:cs typeface="Arial"/>
            </a:endParaRPr>
          </a:p>
          <a:p>
            <a:pPr marL="285750" indent="-228600" eaLnBrk="1" hangingPunct="1">
              <a:lnSpc>
                <a:spcPct val="90000"/>
              </a:lnSpc>
              <a:spcAft>
                <a:spcPts val="600"/>
              </a:spcAft>
              <a:buFont typeface="Arial" panose="020B0604020202020204" pitchFamily="34" charset="0"/>
              <a:buChar char="•"/>
            </a:pPr>
            <a:r>
              <a:rPr lang="en-US" b="0" dirty="0"/>
              <a:t>We will </a:t>
            </a:r>
            <a:r>
              <a:rPr lang="en-US" dirty="0"/>
              <a:t>not </a:t>
            </a:r>
            <a:r>
              <a:rPr lang="en-US" b="0" dirty="0"/>
              <a:t>make things just because we think they're interesting.</a:t>
            </a:r>
            <a:endParaRPr lang="en-US" b="0" dirty="0">
              <a:cs typeface="Arial"/>
            </a:endParaRPr>
          </a:p>
          <a:p>
            <a:pPr marL="717550" lvl="2" indent="-228600" eaLnBrk="1" hangingPunct="1">
              <a:lnSpc>
                <a:spcPct val="90000"/>
              </a:lnSpc>
              <a:spcAft>
                <a:spcPts val="600"/>
              </a:spcAft>
              <a:buFont typeface="Arial" panose="020B0604020202020204" pitchFamily="34" charset="0"/>
              <a:buChar char="•"/>
            </a:pPr>
            <a:r>
              <a:rPr lang="en-US" dirty="0"/>
              <a:t>Usefulness</a:t>
            </a:r>
            <a:r>
              <a:rPr lang="en-US" b="0" dirty="0"/>
              <a:t> to applied researchers is key.</a:t>
            </a:r>
            <a:endParaRPr lang="en-US" dirty="0">
              <a:cs typeface="Arial"/>
            </a:endParaRPr>
          </a:p>
        </p:txBody>
      </p:sp>
      <p:sp>
        <p:nvSpPr>
          <p:cNvPr id="5" name="Date Placeholder 4">
            <a:extLst>
              <a:ext uri="{FF2B5EF4-FFF2-40B4-BE49-F238E27FC236}">
                <a16:creationId xmlns:a16="http://schemas.microsoft.com/office/drawing/2014/main" id="{4E0345DD-F28F-4D5D-AE45-66FCCB07A891}"/>
              </a:ext>
            </a:extLst>
          </p:cNvPr>
          <p:cNvSpPr>
            <a:spLocks noGrp="1"/>
          </p:cNvSpPr>
          <p:nvPr>
            <p:ph type="dt" sz="half" idx="10"/>
          </p:nvPr>
        </p:nvSpPr>
        <p:spPr/>
        <p:txBody>
          <a:bodyPr vert="horz" lIns="91440" tIns="45720" rIns="91440" bIns="45720" rtlCol="0" anchor="ctr">
            <a:normAutofit fontScale="32500" lnSpcReduction="20000"/>
          </a:bodyPr>
          <a:lstStyle/>
          <a:p>
            <a:pPr>
              <a:lnSpc>
                <a:spcPct val="90000"/>
              </a:lnSpc>
              <a:spcAft>
                <a:spcPts val="600"/>
              </a:spcAft>
              <a:defRPr/>
            </a:pPr>
            <a:endParaRPr lang="en-US" sz="1200" dirty="0">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97455347-C6D4-4DBD-B320-F126F6DAF18E}"/>
              </a:ext>
            </a:extLst>
          </p:cNvPr>
          <p:cNvSpPr>
            <a:spLocks noGrp="1"/>
          </p:cNvSpPr>
          <p:nvPr>
            <p:ph type="sldNum" sz="quarter" idx="11"/>
          </p:nvPr>
        </p:nvSpPr>
        <p:spPr/>
        <p:txBody>
          <a:bodyPr vert="horz" lIns="91440" tIns="45720" rIns="91440" bIns="45720" rtlCol="0" anchor="ctr">
            <a:normAutofit fontScale="32500" lnSpcReduction="20000"/>
          </a:bodyPr>
          <a:lstStyle/>
          <a:p>
            <a:pPr fontAlgn="auto">
              <a:lnSpc>
                <a:spcPct val="90000"/>
              </a:lnSpc>
              <a:spcBef>
                <a:spcPts val="0"/>
              </a:spcBef>
              <a:spcAft>
                <a:spcPts val="600"/>
              </a:spcAft>
              <a:defRPr/>
            </a:pPr>
            <a:fld id="{128FA4FC-8334-40DA-9595-BE83E1ECD18D}" type="slidenum">
              <a:rPr lang="en-US" altLang="en-US" sz="1200" b="0">
                <a:solidFill>
                  <a:prstClr val="black">
                    <a:tint val="75000"/>
                  </a:prstClr>
                </a:solidFill>
                <a:latin typeface="Calibri" panose="020F0502020204030204"/>
                <a:cs typeface="+mn-cs"/>
              </a:rPr>
              <a:pPr fontAlgn="auto">
                <a:lnSpc>
                  <a:spcPct val="90000"/>
                </a:lnSpc>
                <a:spcBef>
                  <a:spcPts val="0"/>
                </a:spcBef>
                <a:spcAft>
                  <a:spcPts val="600"/>
                </a:spcAft>
                <a:defRPr/>
              </a:pPr>
              <a:t>15</a:t>
            </a:fld>
            <a:endParaRPr lang="en-US" altLang="en-US" sz="1200" b="0">
              <a:solidFill>
                <a:prstClr val="black">
                  <a:tint val="75000"/>
                </a:prstClr>
              </a:solidFill>
              <a:latin typeface="Calibri" panose="020F0502020204030204"/>
              <a:cs typeface="+mn-cs"/>
            </a:endParaRPr>
          </a:p>
        </p:txBody>
      </p:sp>
      <p:sp>
        <p:nvSpPr>
          <p:cNvPr id="2" name="Title 1">
            <a:extLst>
              <a:ext uri="{FF2B5EF4-FFF2-40B4-BE49-F238E27FC236}">
                <a16:creationId xmlns:a16="http://schemas.microsoft.com/office/drawing/2014/main" id="{CDD5F704-7163-4C18-A6EF-B6E735560806}"/>
              </a:ext>
            </a:extLst>
          </p:cNvPr>
          <p:cNvSpPr>
            <a:spLocks noGrp="1"/>
          </p:cNvSpPr>
          <p:nvPr>
            <p:ph type="title"/>
          </p:nvPr>
        </p:nvSpPr>
        <p:spPr/>
        <p:txBody>
          <a:bodyPr vert="horz" lIns="91440" tIns="45720" rIns="91440" bIns="45720" rtlCol="0" anchor="ctr">
            <a:normAutofit/>
          </a:bodyPr>
          <a:lstStyle/>
          <a:p>
            <a:pPr eaLnBrk="1" hangingPunct="1">
              <a:lnSpc>
                <a:spcPct val="90000"/>
              </a:lnSpc>
            </a:pPr>
            <a:r>
              <a:rPr lang="en-US" sz="3700"/>
              <a:t>Tools, Practices and Systems</a:t>
            </a:r>
          </a:p>
        </p:txBody>
      </p:sp>
      <p:pic>
        <p:nvPicPr>
          <p:cNvPr id="8" name="Picture 7">
            <a:extLst>
              <a:ext uri="{FF2B5EF4-FFF2-40B4-BE49-F238E27FC236}">
                <a16:creationId xmlns:a16="http://schemas.microsoft.com/office/drawing/2014/main" id="{5DCC1FC8-2135-401D-B0F8-A0E1C3EAE0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4562632" y="1223963"/>
            <a:ext cx="4207870" cy="2807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CD68FEC-500B-4A0F-8793-C7A841D28ABA}"/>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https://www.turing.ac.uk/research/interest-groups/tools-practices-and-systems</a:t>
            </a:r>
          </a:p>
        </p:txBody>
      </p:sp>
    </p:spTree>
    <p:extLst>
      <p:ext uri="{BB962C8B-B14F-4D97-AF65-F5344CB8AC3E}">
        <p14:creationId xmlns:p14="http://schemas.microsoft.com/office/powerpoint/2010/main" val="405426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929D26-3A25-4691-B03C-8E346FDA6455}"/>
              </a:ext>
            </a:extLst>
          </p:cNvPr>
          <p:cNvSpPr>
            <a:spLocks noGrp="1"/>
          </p:cNvSpPr>
          <p:nvPr>
            <p:ph type="title"/>
          </p:nvPr>
        </p:nvSpPr>
        <p:spPr>
          <a:xfrm>
            <a:off x="431800" y="1887742"/>
            <a:ext cx="8964736" cy="612000"/>
          </a:xfrm>
        </p:spPr>
        <p:txBody>
          <a:bodyPr/>
          <a:lstStyle/>
          <a:p>
            <a:r>
              <a:rPr lang="en-GB" altLang="en-US" dirty="0"/>
              <a:t>The Turing Way</a:t>
            </a:r>
            <a:br>
              <a:rPr lang="en-GB" altLang="en-US" dirty="0"/>
            </a:br>
            <a:r>
              <a:rPr lang="en-GB" altLang="en-US" sz="2800" b="0" dirty="0"/>
              <a:t>A lightly opinionated handbook</a:t>
            </a:r>
            <a:br>
              <a:rPr lang="en-GB" altLang="en-US" sz="2800" b="0" dirty="0"/>
            </a:br>
            <a:r>
              <a:rPr lang="en-GB" altLang="en-US" sz="2800" b="0" dirty="0"/>
              <a:t>for reproducible data science</a:t>
            </a:r>
            <a:br>
              <a:rPr lang="en-GB" altLang="en-US" sz="2800" b="0" dirty="0"/>
            </a:br>
            <a:br>
              <a:rPr lang="en-GB" altLang="en-US" sz="2800" b="0" dirty="0"/>
            </a:br>
            <a:br>
              <a:rPr lang="en-GB" altLang="en-US" sz="2800" b="0" dirty="0"/>
            </a:br>
            <a:r>
              <a:rPr lang="en-GB" altLang="en-US" sz="2800" b="0" i="1" dirty="0">
                <a:hlinkClick r:id="rId2"/>
              </a:rPr>
              <a:t>https://github.com/alan-turing-institute/the-turing-way</a:t>
            </a:r>
            <a:r>
              <a:rPr lang="en-GB" altLang="en-US" sz="2800" b="0" i="1" dirty="0"/>
              <a:t> </a:t>
            </a:r>
            <a:endParaRPr lang="en-GB" altLang="en-US" sz="2800" b="0" noProof="0" dirty="0"/>
          </a:p>
        </p:txBody>
      </p:sp>
      <p:sp>
        <p:nvSpPr>
          <p:cNvPr id="6" name="Date Placeholder 3">
            <a:extLst>
              <a:ext uri="{FF2B5EF4-FFF2-40B4-BE49-F238E27FC236}">
                <a16:creationId xmlns:a16="http://schemas.microsoft.com/office/drawing/2014/main" id="{1DB0E0FD-5DB2-4AD6-9066-0600950B6A85}"/>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CE083C-8F70-4CC7-9A00-99A1E190112F}" type="datetime1">
              <a:rPr lang="en-GB" altLang="en-US" smtClean="0"/>
              <a:pPr/>
              <a:t>02/04/2019</a:t>
            </a:fld>
            <a:endParaRPr lang="en-GB" altLang="en-US" dirty="0"/>
          </a:p>
        </p:txBody>
      </p:sp>
      <p:sp>
        <p:nvSpPr>
          <p:cNvPr id="47106" name="Slide Number Placeholder 5">
            <a:extLst>
              <a:ext uri="{FF2B5EF4-FFF2-40B4-BE49-F238E27FC236}">
                <a16:creationId xmlns:a16="http://schemas.microsoft.com/office/drawing/2014/main" id="{7E4578DC-4004-461C-8F96-EEFAE1168695}"/>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507575-D402-4719-B10B-F0E6C87EF089}" type="slidenum">
              <a:rPr lang="en-GB" altLang="en-US" smtClean="0"/>
              <a:pPr/>
              <a:t>16</a:t>
            </a:fld>
            <a:endParaRPr lang="en-GB" altLang="en-US"/>
          </a:p>
        </p:txBody>
      </p:sp>
      <p:pic>
        <p:nvPicPr>
          <p:cNvPr id="5" name="Picture Placeholder 4">
            <a:extLst>
              <a:ext uri="{FF2B5EF4-FFF2-40B4-BE49-F238E27FC236}">
                <a16:creationId xmlns:a16="http://schemas.microsoft.com/office/drawing/2014/main" id="{638CA571-A801-4021-922C-4C3CCFB9E41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0287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3FF3-257B-4B08-8B90-428297E92305}"/>
              </a:ext>
            </a:extLst>
          </p:cNvPr>
          <p:cNvSpPr>
            <a:spLocks noGrp="1"/>
          </p:cNvSpPr>
          <p:nvPr>
            <p:ph type="title"/>
          </p:nvPr>
        </p:nvSpPr>
        <p:spPr/>
        <p:txBody>
          <a:bodyPr/>
          <a:lstStyle/>
          <a:p>
            <a:r>
              <a:rPr lang="en-GB" dirty="0"/>
              <a:t>What does reproducible mean?</a:t>
            </a:r>
          </a:p>
        </p:txBody>
      </p:sp>
      <p:sp>
        <p:nvSpPr>
          <p:cNvPr id="3" name="Date Placeholder 2">
            <a:extLst>
              <a:ext uri="{FF2B5EF4-FFF2-40B4-BE49-F238E27FC236}">
                <a16:creationId xmlns:a16="http://schemas.microsoft.com/office/drawing/2014/main" id="{DD0903B0-7D9B-4B00-98F6-386D4CA8B275}"/>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5E4B120C-3C8D-4F7B-B9A8-52E3DDEAA422}"/>
              </a:ext>
            </a:extLst>
          </p:cNvPr>
          <p:cNvSpPr>
            <a:spLocks noGrp="1"/>
          </p:cNvSpPr>
          <p:nvPr>
            <p:ph type="sldNum" sz="quarter" idx="16"/>
          </p:nvPr>
        </p:nvSpPr>
        <p:spPr/>
        <p:txBody>
          <a:bodyPr/>
          <a:lstStyle/>
          <a:p>
            <a:pPr>
              <a:defRPr/>
            </a:pPr>
            <a:fld id="{0723F4AA-6BDB-435B-B70F-96D631AC163B}" type="slidenum">
              <a:rPr lang="en-GB" altLang="en-US" smtClean="0"/>
              <a:pPr>
                <a:defRPr/>
              </a:pPr>
              <a:t>17</a:t>
            </a:fld>
            <a:endParaRPr lang="en-GB" altLang="en-US"/>
          </a:p>
        </p:txBody>
      </p:sp>
      <p:graphicFrame>
        <p:nvGraphicFramePr>
          <p:cNvPr id="5" name="Table 4">
            <a:extLst>
              <a:ext uri="{FF2B5EF4-FFF2-40B4-BE49-F238E27FC236}">
                <a16:creationId xmlns:a16="http://schemas.microsoft.com/office/drawing/2014/main" id="{10FF5033-672A-4AE8-A0CC-A88D25A5C105}"/>
              </a:ext>
            </a:extLst>
          </p:cNvPr>
          <p:cNvGraphicFramePr>
            <a:graphicFrameLocks noGrp="1"/>
          </p:cNvGraphicFramePr>
          <p:nvPr>
            <p:extLst>
              <p:ext uri="{D42A27DB-BD31-4B8C-83A1-F6EECF244321}">
                <p14:modId xmlns:p14="http://schemas.microsoft.com/office/powerpoint/2010/main" val="1679222861"/>
              </p:ext>
            </p:extLst>
          </p:nvPr>
        </p:nvGraphicFramePr>
        <p:xfrm>
          <a:off x="683568" y="1059582"/>
          <a:ext cx="7776864" cy="3600400"/>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95368565"/>
                    </a:ext>
                  </a:extLst>
                </a:gridCol>
                <a:gridCol w="864096">
                  <a:extLst>
                    <a:ext uri="{9D8B030D-6E8A-4147-A177-3AD203B41FA5}">
                      <a16:colId xmlns:a16="http://schemas.microsoft.com/office/drawing/2014/main" val="1063661409"/>
                    </a:ext>
                  </a:extLst>
                </a:gridCol>
                <a:gridCol w="3024336">
                  <a:extLst>
                    <a:ext uri="{9D8B030D-6E8A-4147-A177-3AD203B41FA5}">
                      <a16:colId xmlns:a16="http://schemas.microsoft.com/office/drawing/2014/main" val="1479851905"/>
                    </a:ext>
                  </a:extLst>
                </a:gridCol>
                <a:gridCol w="3024336">
                  <a:extLst>
                    <a:ext uri="{9D8B030D-6E8A-4147-A177-3AD203B41FA5}">
                      <a16:colId xmlns:a16="http://schemas.microsoft.com/office/drawing/2014/main" val="188804056"/>
                    </a:ext>
                  </a:extLst>
                </a:gridCol>
              </a:tblGrid>
              <a:tr h="711253">
                <a:tc>
                  <a:txBody>
                    <a:bodyPr/>
                    <a:lstStyle/>
                    <a:p>
                      <a:pPr algn="ctr"/>
                      <a:endParaRPr lang="en-GB" dirty="0">
                        <a:latin typeface="Gill Sans MT" panose="020B0502020104020203" pitchFamily="34" charset="0"/>
                      </a:endParaRPr>
                    </a:p>
                  </a:txBody>
                  <a:tcPr anchor="ctr">
                    <a:noFill/>
                  </a:tcPr>
                </a:tc>
                <a:tc>
                  <a:txBody>
                    <a:bodyPr/>
                    <a:lstStyle/>
                    <a:p>
                      <a:pPr algn="ctr"/>
                      <a:endParaRPr lang="en-GB" dirty="0">
                        <a:latin typeface="Gill Sans MT" panose="020B0502020104020203" pitchFamily="34" charset="0"/>
                      </a:endParaRPr>
                    </a:p>
                  </a:txBody>
                  <a:tcPr anchor="ctr">
                    <a:noFill/>
                  </a:tcPr>
                </a:tc>
                <a:tc gridSpan="2">
                  <a:txBody>
                    <a:bodyPr/>
                    <a:lstStyle/>
                    <a:p>
                      <a:pPr algn="ctr"/>
                      <a:r>
                        <a:rPr lang="en-GB" sz="3600" dirty="0">
                          <a:solidFill>
                            <a:schemeClr val="bg1"/>
                          </a:solidFill>
                          <a:latin typeface="Gill Sans MT" panose="020B0502020104020203" pitchFamily="34" charset="0"/>
                        </a:rPr>
                        <a:t>Data</a:t>
                      </a:r>
                      <a:endParaRPr lang="en-GB" sz="4400" dirty="0">
                        <a:solidFill>
                          <a:schemeClr val="bg1"/>
                        </a:solidFill>
                        <a:latin typeface="Gill Sans MT" panose="020B0502020104020203" pitchFamily="34" charset="0"/>
                      </a:endParaRPr>
                    </a:p>
                  </a:txBody>
                  <a:tcPr anchor="ctr">
                    <a:solidFill>
                      <a:srgbClr val="008080"/>
                    </a:solidFill>
                  </a:tcPr>
                </a:tc>
                <a:tc hMerge="1">
                  <a:txBody>
                    <a:bodyPr/>
                    <a:lstStyle/>
                    <a:p>
                      <a:endParaRPr lang="en-GB" dirty="0"/>
                    </a:p>
                  </a:txBody>
                  <a:tcPr/>
                </a:tc>
                <a:extLst>
                  <a:ext uri="{0D108BD9-81ED-4DB2-BD59-A6C34878D82A}">
                    <a16:rowId xmlns:a16="http://schemas.microsoft.com/office/drawing/2014/main" val="2690884886"/>
                  </a:ext>
                </a:extLst>
              </a:tr>
              <a:tr h="628075">
                <a:tc>
                  <a:txBody>
                    <a:bodyPr/>
                    <a:lstStyle/>
                    <a:p>
                      <a:pPr algn="ctr"/>
                      <a:endParaRPr lang="en-GB" dirty="0">
                        <a:latin typeface="Gill Sans MT" panose="020B0502020104020203" pitchFamily="34" charset="0"/>
                      </a:endParaRPr>
                    </a:p>
                  </a:txBody>
                  <a:tcPr anchor="ctr">
                    <a:noFill/>
                  </a:tcPr>
                </a:tc>
                <a:tc>
                  <a:txBody>
                    <a:bodyPr/>
                    <a:lstStyle/>
                    <a:p>
                      <a:pPr algn="ctr"/>
                      <a:endParaRPr lang="en-GB" dirty="0">
                        <a:latin typeface="Gill Sans MT" panose="020B0502020104020203" pitchFamily="34" charset="0"/>
                      </a:endParaRPr>
                    </a:p>
                  </a:txBody>
                  <a:tcPr anchor="ctr">
                    <a:noFill/>
                  </a:tcPr>
                </a:tc>
                <a:tc>
                  <a:txBody>
                    <a:bodyPr/>
                    <a:lstStyle/>
                    <a:p>
                      <a:pPr algn="ctr"/>
                      <a:r>
                        <a:rPr lang="en-GB" sz="2000" dirty="0">
                          <a:latin typeface="Gill Sans MT" panose="020B0502020104020203" pitchFamily="34" charset="0"/>
                        </a:rPr>
                        <a:t>Same</a:t>
                      </a:r>
                      <a:endParaRPr lang="en-GB" sz="2400" dirty="0">
                        <a:latin typeface="Gill Sans MT" panose="020B0502020104020203" pitchFamily="34" charset="0"/>
                      </a:endParaRPr>
                    </a:p>
                  </a:txBody>
                  <a:tcPr anchor="ctr">
                    <a:solidFill>
                      <a:srgbClr val="008080">
                        <a:alpha val="50000"/>
                      </a:srgbClr>
                    </a:solidFill>
                  </a:tcPr>
                </a:tc>
                <a:tc>
                  <a:txBody>
                    <a:bodyPr/>
                    <a:lstStyle/>
                    <a:p>
                      <a:pPr algn="ctr"/>
                      <a:r>
                        <a:rPr lang="en-GB" sz="2000" dirty="0">
                          <a:latin typeface="Gill Sans MT" panose="020B0502020104020203" pitchFamily="34" charset="0"/>
                        </a:rPr>
                        <a:t>Different</a:t>
                      </a:r>
                      <a:endParaRPr lang="en-GB" sz="2400" dirty="0">
                        <a:latin typeface="Gill Sans MT" panose="020B0502020104020203" pitchFamily="34" charset="0"/>
                      </a:endParaRPr>
                    </a:p>
                  </a:txBody>
                  <a:tcPr anchor="ctr">
                    <a:solidFill>
                      <a:srgbClr val="008080">
                        <a:alpha val="50000"/>
                      </a:srgbClr>
                    </a:solidFill>
                  </a:tcPr>
                </a:tc>
                <a:extLst>
                  <a:ext uri="{0D108BD9-81ED-4DB2-BD59-A6C34878D82A}">
                    <a16:rowId xmlns:a16="http://schemas.microsoft.com/office/drawing/2014/main" val="2299976131"/>
                  </a:ext>
                </a:extLst>
              </a:tr>
              <a:tr h="1130536">
                <a:tc rowSpan="2">
                  <a:txBody>
                    <a:bodyPr/>
                    <a:lstStyle/>
                    <a:p>
                      <a:pPr algn="ctr"/>
                      <a:r>
                        <a:rPr lang="en-GB" sz="3600" b="1" dirty="0">
                          <a:solidFill>
                            <a:schemeClr val="bg1"/>
                          </a:solidFill>
                          <a:latin typeface="Gill Sans MT" panose="020B0502020104020203" pitchFamily="34" charset="0"/>
                        </a:rPr>
                        <a:t>Analysis</a:t>
                      </a:r>
                    </a:p>
                  </a:txBody>
                  <a:tcPr vert="vert270" anchor="ctr">
                    <a:solidFill>
                      <a:srgbClr val="008080"/>
                    </a:solidFill>
                  </a:tcPr>
                </a:tc>
                <a:tc>
                  <a:txBody>
                    <a:bodyPr/>
                    <a:lstStyle/>
                    <a:p>
                      <a:pPr algn="ctr"/>
                      <a:r>
                        <a:rPr lang="en-GB" sz="2000" dirty="0">
                          <a:latin typeface="Gill Sans MT" panose="020B0502020104020203" pitchFamily="34" charset="0"/>
                        </a:rPr>
                        <a:t>Same</a:t>
                      </a:r>
                    </a:p>
                  </a:txBody>
                  <a:tcPr vert="vert270" anchor="ctr">
                    <a:solidFill>
                      <a:srgbClr val="008080">
                        <a:alpha val="50000"/>
                      </a:srgbClr>
                    </a:solidFill>
                  </a:tcPr>
                </a:tc>
                <a:tc>
                  <a:txBody>
                    <a:bodyPr/>
                    <a:lstStyle/>
                    <a:p>
                      <a:pPr algn="ctr"/>
                      <a:r>
                        <a:rPr lang="en-GB" sz="3200" dirty="0">
                          <a:latin typeface="Gill Sans MT" panose="020B0502020104020203" pitchFamily="34" charset="0"/>
                        </a:rPr>
                        <a:t>Reproducible</a:t>
                      </a:r>
                      <a:endParaRPr lang="en-GB" sz="1600" dirty="0">
                        <a:latin typeface="Gill Sans MT" panose="020B0502020104020203" pitchFamily="34" charset="0"/>
                      </a:endParaRPr>
                    </a:p>
                  </a:txBody>
                  <a:tcPr anchor="ctr">
                    <a:solidFill>
                      <a:srgbClr val="008080">
                        <a:alpha val="20000"/>
                      </a:srgbClr>
                    </a:solidFill>
                  </a:tcPr>
                </a:tc>
                <a:tc>
                  <a:txBody>
                    <a:bodyPr/>
                    <a:lstStyle/>
                    <a:p>
                      <a:pPr algn="ctr"/>
                      <a:r>
                        <a:rPr lang="en-GB" sz="3200" dirty="0">
                          <a:latin typeface="Gill Sans MT" panose="020B0502020104020203" pitchFamily="34" charset="0"/>
                        </a:rPr>
                        <a:t>Replicable</a:t>
                      </a:r>
                      <a:endParaRPr lang="en-GB" sz="1600" dirty="0">
                        <a:latin typeface="Gill Sans MT" panose="020B0502020104020203" pitchFamily="34" charset="0"/>
                      </a:endParaRPr>
                    </a:p>
                  </a:txBody>
                  <a:tcPr anchor="ctr">
                    <a:solidFill>
                      <a:srgbClr val="008080">
                        <a:alpha val="20000"/>
                      </a:srgbClr>
                    </a:solidFill>
                  </a:tcPr>
                </a:tc>
                <a:extLst>
                  <a:ext uri="{0D108BD9-81ED-4DB2-BD59-A6C34878D82A}">
                    <a16:rowId xmlns:a16="http://schemas.microsoft.com/office/drawing/2014/main" val="3239240244"/>
                  </a:ext>
                </a:extLst>
              </a:tr>
              <a:tr h="1130536">
                <a:tc vMerge="1">
                  <a:txBody>
                    <a:bodyPr/>
                    <a:lstStyle/>
                    <a:p>
                      <a:endParaRPr lang="en-GB" dirty="0"/>
                    </a:p>
                  </a:txBody>
                  <a:tcPr/>
                </a:tc>
                <a:tc>
                  <a:txBody>
                    <a:bodyPr/>
                    <a:lstStyle/>
                    <a:p>
                      <a:pPr algn="ctr"/>
                      <a:r>
                        <a:rPr lang="en-GB" sz="2000" dirty="0">
                          <a:latin typeface="Gill Sans MT" panose="020B0502020104020203" pitchFamily="34" charset="0"/>
                        </a:rPr>
                        <a:t>Different</a:t>
                      </a:r>
                      <a:endParaRPr lang="en-GB" sz="1800" dirty="0">
                        <a:latin typeface="Gill Sans MT" panose="020B0502020104020203" pitchFamily="34" charset="0"/>
                      </a:endParaRPr>
                    </a:p>
                  </a:txBody>
                  <a:tcPr vert="vert270" anchor="ctr">
                    <a:solidFill>
                      <a:srgbClr val="008080">
                        <a:alpha val="50000"/>
                      </a:srgbClr>
                    </a:solidFill>
                  </a:tcPr>
                </a:tc>
                <a:tc>
                  <a:txBody>
                    <a:bodyPr/>
                    <a:lstStyle/>
                    <a:p>
                      <a:pPr algn="ctr"/>
                      <a:r>
                        <a:rPr lang="en-GB" sz="3200" dirty="0">
                          <a:latin typeface="Gill Sans MT" panose="020B0502020104020203" pitchFamily="34" charset="0"/>
                        </a:rPr>
                        <a:t>Robust</a:t>
                      </a:r>
                      <a:endParaRPr lang="en-GB" sz="1600" dirty="0">
                        <a:latin typeface="Gill Sans MT" panose="020B0502020104020203" pitchFamily="34" charset="0"/>
                      </a:endParaRPr>
                    </a:p>
                  </a:txBody>
                  <a:tcPr anchor="ctr">
                    <a:solidFill>
                      <a:srgbClr val="008080">
                        <a:alpha val="20000"/>
                      </a:srgbClr>
                    </a:solidFill>
                  </a:tcPr>
                </a:tc>
                <a:tc>
                  <a:txBody>
                    <a:bodyPr/>
                    <a:lstStyle/>
                    <a:p>
                      <a:pPr algn="ctr"/>
                      <a:r>
                        <a:rPr lang="en-GB" sz="3200" dirty="0" err="1">
                          <a:latin typeface="Gill Sans MT" panose="020B0502020104020203" pitchFamily="34" charset="0"/>
                        </a:rPr>
                        <a:t>Generalisable</a:t>
                      </a:r>
                      <a:endParaRPr lang="en-GB" sz="3200" dirty="0">
                        <a:latin typeface="Gill Sans MT" panose="020B0502020104020203" pitchFamily="34" charset="0"/>
                      </a:endParaRPr>
                    </a:p>
                  </a:txBody>
                  <a:tcPr anchor="ctr">
                    <a:solidFill>
                      <a:srgbClr val="008080">
                        <a:alpha val="20000"/>
                      </a:srgbClr>
                    </a:solidFill>
                  </a:tcPr>
                </a:tc>
                <a:extLst>
                  <a:ext uri="{0D108BD9-81ED-4DB2-BD59-A6C34878D82A}">
                    <a16:rowId xmlns:a16="http://schemas.microsoft.com/office/drawing/2014/main" val="4061938836"/>
                  </a:ext>
                </a:extLst>
              </a:tr>
            </a:tbl>
          </a:graphicData>
        </a:graphic>
      </p:graphicFrame>
      <p:sp>
        <p:nvSpPr>
          <p:cNvPr id="6" name="Rectangle 5">
            <a:extLst>
              <a:ext uri="{FF2B5EF4-FFF2-40B4-BE49-F238E27FC236}">
                <a16:creationId xmlns:a16="http://schemas.microsoft.com/office/drawing/2014/main" id="{1A1EB02A-4D7F-4843-848A-B66476D1FC98}"/>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428517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3C38-C3A9-4FEF-B33C-936899EC194D}"/>
              </a:ext>
            </a:extLst>
          </p:cNvPr>
          <p:cNvSpPr>
            <a:spLocks noGrp="1"/>
          </p:cNvSpPr>
          <p:nvPr>
            <p:ph type="title"/>
          </p:nvPr>
        </p:nvSpPr>
        <p:spPr/>
        <p:txBody>
          <a:bodyPr/>
          <a:lstStyle/>
          <a:p>
            <a:r>
              <a:rPr lang="en-GB" dirty="0"/>
              <a:t>Why don’t people do this already?</a:t>
            </a:r>
          </a:p>
        </p:txBody>
      </p:sp>
      <p:sp>
        <p:nvSpPr>
          <p:cNvPr id="3" name="Date Placeholder 2">
            <a:extLst>
              <a:ext uri="{FF2B5EF4-FFF2-40B4-BE49-F238E27FC236}">
                <a16:creationId xmlns:a16="http://schemas.microsoft.com/office/drawing/2014/main" id="{495D5BED-4CCE-4105-B497-C7AB9458247A}"/>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9A0CF621-D50D-453E-A097-E3404621479F}"/>
              </a:ext>
            </a:extLst>
          </p:cNvPr>
          <p:cNvSpPr>
            <a:spLocks noGrp="1"/>
          </p:cNvSpPr>
          <p:nvPr>
            <p:ph type="sldNum" sz="quarter" idx="16"/>
          </p:nvPr>
        </p:nvSpPr>
        <p:spPr/>
        <p:txBody>
          <a:bodyPr/>
          <a:lstStyle/>
          <a:p>
            <a:pPr>
              <a:defRPr/>
            </a:pPr>
            <a:fld id="{0723F4AA-6BDB-435B-B70F-96D631AC163B}" type="slidenum">
              <a:rPr lang="en-GB" altLang="en-US" smtClean="0"/>
              <a:pPr>
                <a:defRPr/>
              </a:pPr>
              <a:t>18</a:t>
            </a:fld>
            <a:endParaRPr lang="en-GB" altLang="en-US"/>
          </a:p>
        </p:txBody>
      </p:sp>
      <p:sp>
        <p:nvSpPr>
          <p:cNvPr id="5" name="Title 3">
            <a:extLst>
              <a:ext uri="{FF2B5EF4-FFF2-40B4-BE49-F238E27FC236}">
                <a16:creationId xmlns:a16="http://schemas.microsoft.com/office/drawing/2014/main" id="{EF16B520-597C-49C1-9081-A74DEF772AE8}"/>
              </a:ext>
            </a:extLst>
          </p:cNvPr>
          <p:cNvSpPr txBox="1">
            <a:spLocks/>
          </p:cNvSpPr>
          <p:nvPr/>
        </p:nvSpPr>
        <p:spPr bwMode="auto">
          <a:xfrm>
            <a:off x="2015516" y="1481148"/>
            <a:ext cx="5112568" cy="2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algn="ctr"/>
            <a:r>
              <a:rPr lang="en-GB" sz="5400" dirty="0">
                <a:solidFill>
                  <a:srgbClr val="008080"/>
                </a:solidFill>
                <a:latin typeface="Gill Sans MT" panose="020B0502020104020203" pitchFamily="34" charset="0"/>
              </a:rPr>
              <a:t>Barriers to reproducible research</a:t>
            </a:r>
          </a:p>
        </p:txBody>
      </p:sp>
      <p:sp>
        <p:nvSpPr>
          <p:cNvPr id="6" name="TextBox 5">
            <a:extLst>
              <a:ext uri="{FF2B5EF4-FFF2-40B4-BE49-F238E27FC236}">
                <a16:creationId xmlns:a16="http://schemas.microsoft.com/office/drawing/2014/main" id="{AFED9046-E94C-4F9F-8932-283130538FA5}"/>
              </a:ext>
            </a:extLst>
          </p:cNvPr>
          <p:cNvSpPr txBox="1"/>
          <p:nvPr/>
        </p:nvSpPr>
        <p:spPr>
          <a:xfrm>
            <a:off x="3851920" y="3723674"/>
            <a:ext cx="3657791"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Held to higher standards than others</a:t>
            </a:r>
          </a:p>
        </p:txBody>
      </p:sp>
      <p:sp>
        <p:nvSpPr>
          <p:cNvPr id="7" name="TextBox 6">
            <a:extLst>
              <a:ext uri="{FF2B5EF4-FFF2-40B4-BE49-F238E27FC236}">
                <a16:creationId xmlns:a16="http://schemas.microsoft.com/office/drawing/2014/main" id="{3D894076-7D7A-4527-A256-207555425903}"/>
              </a:ext>
            </a:extLst>
          </p:cNvPr>
          <p:cNvSpPr txBox="1"/>
          <p:nvPr/>
        </p:nvSpPr>
        <p:spPr>
          <a:xfrm>
            <a:off x="251520" y="977840"/>
            <a:ext cx="2876066"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Is not considered for promotion</a:t>
            </a:r>
          </a:p>
        </p:txBody>
      </p:sp>
      <p:sp>
        <p:nvSpPr>
          <p:cNvPr id="8" name="TextBox 7">
            <a:extLst>
              <a:ext uri="{FF2B5EF4-FFF2-40B4-BE49-F238E27FC236}">
                <a16:creationId xmlns:a16="http://schemas.microsoft.com/office/drawing/2014/main" id="{1811C0D3-6D35-4D0D-9107-99036CF6F845}"/>
              </a:ext>
            </a:extLst>
          </p:cNvPr>
          <p:cNvSpPr txBox="1"/>
          <p:nvPr/>
        </p:nvSpPr>
        <p:spPr>
          <a:xfrm>
            <a:off x="4476426" y="951502"/>
            <a:ext cx="1823766"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Takes time</a:t>
            </a:r>
          </a:p>
        </p:txBody>
      </p:sp>
      <p:sp>
        <p:nvSpPr>
          <p:cNvPr id="9" name="TextBox 8">
            <a:extLst>
              <a:ext uri="{FF2B5EF4-FFF2-40B4-BE49-F238E27FC236}">
                <a16:creationId xmlns:a16="http://schemas.microsoft.com/office/drawing/2014/main" id="{5AB8326D-CB8D-4F27-A37D-3DD8F73C5744}"/>
              </a:ext>
            </a:extLst>
          </p:cNvPr>
          <p:cNvSpPr txBox="1"/>
          <p:nvPr/>
        </p:nvSpPr>
        <p:spPr>
          <a:xfrm>
            <a:off x="594587" y="2778142"/>
            <a:ext cx="2078604"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Requires additional skills</a:t>
            </a:r>
          </a:p>
        </p:txBody>
      </p:sp>
      <p:sp>
        <p:nvSpPr>
          <p:cNvPr id="10" name="TextBox 9">
            <a:extLst>
              <a:ext uri="{FF2B5EF4-FFF2-40B4-BE49-F238E27FC236}">
                <a16:creationId xmlns:a16="http://schemas.microsoft.com/office/drawing/2014/main" id="{6DCBA25B-BF7D-4F62-BBBA-0694BE5BF7FE}"/>
              </a:ext>
            </a:extLst>
          </p:cNvPr>
          <p:cNvSpPr txBox="1"/>
          <p:nvPr/>
        </p:nvSpPr>
        <p:spPr>
          <a:xfrm>
            <a:off x="6457726" y="1349694"/>
            <a:ext cx="2843808" cy="1200329"/>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Publication bias towards novel findings</a:t>
            </a:r>
          </a:p>
        </p:txBody>
      </p:sp>
      <p:sp>
        <p:nvSpPr>
          <p:cNvPr id="11" name="TextBox 10">
            <a:extLst>
              <a:ext uri="{FF2B5EF4-FFF2-40B4-BE49-F238E27FC236}">
                <a16:creationId xmlns:a16="http://schemas.microsoft.com/office/drawing/2014/main" id="{A3074298-0026-4DB9-97DE-71F7D6E8BA3A}"/>
              </a:ext>
            </a:extLst>
          </p:cNvPr>
          <p:cNvSpPr txBox="1"/>
          <p:nvPr/>
        </p:nvSpPr>
        <p:spPr>
          <a:xfrm>
            <a:off x="6577872" y="3193641"/>
            <a:ext cx="205330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Plead the 5th</a:t>
            </a:r>
          </a:p>
        </p:txBody>
      </p:sp>
      <p:sp>
        <p:nvSpPr>
          <p:cNvPr id="12" name="TextBox 11">
            <a:extLst>
              <a:ext uri="{FF2B5EF4-FFF2-40B4-BE49-F238E27FC236}">
                <a16:creationId xmlns:a16="http://schemas.microsoft.com/office/drawing/2014/main" id="{33FBEE4F-AA6F-430F-B0EB-B897FA29A67A}"/>
              </a:ext>
            </a:extLst>
          </p:cNvPr>
          <p:cNvSpPr txBox="1"/>
          <p:nvPr/>
        </p:nvSpPr>
        <p:spPr>
          <a:xfrm>
            <a:off x="251520" y="3992411"/>
            <a:ext cx="327753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Support additional users</a:t>
            </a:r>
          </a:p>
        </p:txBody>
      </p:sp>
      <p:sp>
        <p:nvSpPr>
          <p:cNvPr id="13" name="Rectangle 12">
            <a:extLst>
              <a:ext uri="{FF2B5EF4-FFF2-40B4-BE49-F238E27FC236}">
                <a16:creationId xmlns:a16="http://schemas.microsoft.com/office/drawing/2014/main" id="{F192159B-09FD-42FF-8397-F3C59D14FA01}"/>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120136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3C38-C3A9-4FEF-B33C-936899EC194D}"/>
              </a:ext>
            </a:extLst>
          </p:cNvPr>
          <p:cNvSpPr>
            <a:spLocks noGrp="1"/>
          </p:cNvSpPr>
          <p:nvPr>
            <p:ph type="title"/>
          </p:nvPr>
        </p:nvSpPr>
        <p:spPr/>
        <p:txBody>
          <a:bodyPr/>
          <a:lstStyle/>
          <a:p>
            <a:r>
              <a:rPr lang="en-GB" dirty="0"/>
              <a:t>Why don’t people do this already?</a:t>
            </a:r>
          </a:p>
        </p:txBody>
      </p:sp>
      <p:sp>
        <p:nvSpPr>
          <p:cNvPr id="3" name="Date Placeholder 2">
            <a:extLst>
              <a:ext uri="{FF2B5EF4-FFF2-40B4-BE49-F238E27FC236}">
                <a16:creationId xmlns:a16="http://schemas.microsoft.com/office/drawing/2014/main" id="{495D5BED-4CCE-4105-B497-C7AB9458247A}"/>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9A0CF621-D50D-453E-A097-E3404621479F}"/>
              </a:ext>
            </a:extLst>
          </p:cNvPr>
          <p:cNvSpPr>
            <a:spLocks noGrp="1"/>
          </p:cNvSpPr>
          <p:nvPr>
            <p:ph type="sldNum" sz="quarter" idx="16"/>
          </p:nvPr>
        </p:nvSpPr>
        <p:spPr/>
        <p:txBody>
          <a:bodyPr/>
          <a:lstStyle/>
          <a:p>
            <a:pPr>
              <a:defRPr/>
            </a:pPr>
            <a:fld id="{0723F4AA-6BDB-435B-B70F-96D631AC163B}" type="slidenum">
              <a:rPr lang="en-GB" altLang="en-US" smtClean="0"/>
              <a:pPr>
                <a:defRPr/>
              </a:pPr>
              <a:t>19</a:t>
            </a:fld>
            <a:endParaRPr lang="en-GB" altLang="en-US"/>
          </a:p>
        </p:txBody>
      </p:sp>
      <p:sp>
        <p:nvSpPr>
          <p:cNvPr id="5" name="Title 3">
            <a:extLst>
              <a:ext uri="{FF2B5EF4-FFF2-40B4-BE49-F238E27FC236}">
                <a16:creationId xmlns:a16="http://schemas.microsoft.com/office/drawing/2014/main" id="{EF16B520-597C-49C1-9081-A74DEF772AE8}"/>
              </a:ext>
            </a:extLst>
          </p:cNvPr>
          <p:cNvSpPr txBox="1">
            <a:spLocks/>
          </p:cNvSpPr>
          <p:nvPr/>
        </p:nvSpPr>
        <p:spPr bwMode="auto">
          <a:xfrm>
            <a:off x="2015516" y="1481148"/>
            <a:ext cx="5112568" cy="2336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rtl="0" eaLnBrk="0" fontAlgn="base" hangingPunct="0">
              <a:lnSpc>
                <a:spcPct val="85000"/>
              </a:lnSpc>
              <a:spcBef>
                <a:spcPct val="0"/>
              </a:spcBef>
              <a:spcAft>
                <a:spcPct val="0"/>
              </a:spcAft>
              <a:defRPr sz="2100" b="1"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pPr algn="ctr"/>
            <a:r>
              <a:rPr lang="en-GB" sz="5400" dirty="0">
                <a:solidFill>
                  <a:srgbClr val="008080"/>
                </a:solidFill>
                <a:latin typeface="Gill Sans MT" panose="020B0502020104020203" pitchFamily="34" charset="0"/>
              </a:rPr>
              <a:t>Barriers to reproducible research</a:t>
            </a:r>
          </a:p>
        </p:txBody>
      </p:sp>
      <p:sp>
        <p:nvSpPr>
          <p:cNvPr id="6" name="TextBox 5">
            <a:extLst>
              <a:ext uri="{FF2B5EF4-FFF2-40B4-BE49-F238E27FC236}">
                <a16:creationId xmlns:a16="http://schemas.microsoft.com/office/drawing/2014/main" id="{AFED9046-E94C-4F9F-8932-283130538FA5}"/>
              </a:ext>
            </a:extLst>
          </p:cNvPr>
          <p:cNvSpPr txBox="1"/>
          <p:nvPr/>
        </p:nvSpPr>
        <p:spPr>
          <a:xfrm>
            <a:off x="3851920" y="3723674"/>
            <a:ext cx="3657791"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Held to higher standards than others</a:t>
            </a:r>
          </a:p>
        </p:txBody>
      </p:sp>
      <p:sp>
        <p:nvSpPr>
          <p:cNvPr id="7" name="TextBox 6">
            <a:extLst>
              <a:ext uri="{FF2B5EF4-FFF2-40B4-BE49-F238E27FC236}">
                <a16:creationId xmlns:a16="http://schemas.microsoft.com/office/drawing/2014/main" id="{3D894076-7D7A-4527-A256-207555425903}"/>
              </a:ext>
            </a:extLst>
          </p:cNvPr>
          <p:cNvSpPr txBox="1"/>
          <p:nvPr/>
        </p:nvSpPr>
        <p:spPr>
          <a:xfrm>
            <a:off x="251520" y="977840"/>
            <a:ext cx="2876066" cy="830997"/>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Is not considered for promotion</a:t>
            </a:r>
          </a:p>
        </p:txBody>
      </p:sp>
      <p:sp>
        <p:nvSpPr>
          <p:cNvPr id="8" name="TextBox 7">
            <a:extLst>
              <a:ext uri="{FF2B5EF4-FFF2-40B4-BE49-F238E27FC236}">
                <a16:creationId xmlns:a16="http://schemas.microsoft.com/office/drawing/2014/main" id="{1811C0D3-6D35-4D0D-9107-99036CF6F845}"/>
              </a:ext>
            </a:extLst>
          </p:cNvPr>
          <p:cNvSpPr txBox="1"/>
          <p:nvPr/>
        </p:nvSpPr>
        <p:spPr>
          <a:xfrm>
            <a:off x="4476426" y="951502"/>
            <a:ext cx="1823766"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Takes time</a:t>
            </a:r>
          </a:p>
        </p:txBody>
      </p:sp>
      <p:sp>
        <p:nvSpPr>
          <p:cNvPr id="9" name="TextBox 8">
            <a:extLst>
              <a:ext uri="{FF2B5EF4-FFF2-40B4-BE49-F238E27FC236}">
                <a16:creationId xmlns:a16="http://schemas.microsoft.com/office/drawing/2014/main" id="{5AB8326D-CB8D-4F27-A37D-3DD8F73C5744}"/>
              </a:ext>
            </a:extLst>
          </p:cNvPr>
          <p:cNvSpPr txBox="1"/>
          <p:nvPr/>
        </p:nvSpPr>
        <p:spPr>
          <a:xfrm>
            <a:off x="594587" y="2778142"/>
            <a:ext cx="2078604" cy="830997"/>
          </a:xfrm>
          <a:prstGeom prst="rect">
            <a:avLst/>
          </a:prstGeom>
          <a:noFill/>
        </p:spPr>
        <p:txBody>
          <a:bodyPr wrap="square" rtlCol="0">
            <a:spAutoFit/>
          </a:bodyPr>
          <a:lstStyle/>
          <a:p>
            <a:pPr algn="ctr"/>
            <a:r>
              <a:rPr lang="en-GB" sz="2400" dirty="0">
                <a:solidFill>
                  <a:schemeClr val="accent5"/>
                </a:solidFill>
                <a:latin typeface="Gill Sans MT" panose="020B0502020104020203" pitchFamily="34" charset="0"/>
              </a:rPr>
              <a:t>Requires additional skills</a:t>
            </a:r>
          </a:p>
        </p:txBody>
      </p:sp>
      <p:sp>
        <p:nvSpPr>
          <p:cNvPr id="10" name="TextBox 9">
            <a:extLst>
              <a:ext uri="{FF2B5EF4-FFF2-40B4-BE49-F238E27FC236}">
                <a16:creationId xmlns:a16="http://schemas.microsoft.com/office/drawing/2014/main" id="{6DCBA25B-BF7D-4F62-BBBA-0694BE5BF7FE}"/>
              </a:ext>
            </a:extLst>
          </p:cNvPr>
          <p:cNvSpPr txBox="1"/>
          <p:nvPr/>
        </p:nvSpPr>
        <p:spPr>
          <a:xfrm>
            <a:off x="6457726" y="1349694"/>
            <a:ext cx="2843808" cy="1200329"/>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Publication bias towards novel findings</a:t>
            </a:r>
          </a:p>
        </p:txBody>
      </p:sp>
      <p:sp>
        <p:nvSpPr>
          <p:cNvPr id="11" name="TextBox 10">
            <a:extLst>
              <a:ext uri="{FF2B5EF4-FFF2-40B4-BE49-F238E27FC236}">
                <a16:creationId xmlns:a16="http://schemas.microsoft.com/office/drawing/2014/main" id="{A3074298-0026-4DB9-97DE-71F7D6E8BA3A}"/>
              </a:ext>
            </a:extLst>
          </p:cNvPr>
          <p:cNvSpPr txBox="1"/>
          <p:nvPr/>
        </p:nvSpPr>
        <p:spPr>
          <a:xfrm>
            <a:off x="6577872" y="3193641"/>
            <a:ext cx="205330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Plead the 5th</a:t>
            </a:r>
          </a:p>
        </p:txBody>
      </p:sp>
      <p:sp>
        <p:nvSpPr>
          <p:cNvPr id="12" name="TextBox 11">
            <a:extLst>
              <a:ext uri="{FF2B5EF4-FFF2-40B4-BE49-F238E27FC236}">
                <a16:creationId xmlns:a16="http://schemas.microsoft.com/office/drawing/2014/main" id="{33FBEE4F-AA6F-430F-B0EB-B897FA29A67A}"/>
              </a:ext>
            </a:extLst>
          </p:cNvPr>
          <p:cNvSpPr txBox="1"/>
          <p:nvPr/>
        </p:nvSpPr>
        <p:spPr>
          <a:xfrm>
            <a:off x="251520" y="3992411"/>
            <a:ext cx="3277534" cy="461665"/>
          </a:xfrm>
          <a:prstGeom prst="rect">
            <a:avLst/>
          </a:prstGeom>
          <a:noFill/>
        </p:spPr>
        <p:txBody>
          <a:bodyPr wrap="square" rtlCol="0">
            <a:spAutoFit/>
          </a:bodyPr>
          <a:lstStyle/>
          <a:p>
            <a:pPr algn="ctr"/>
            <a:r>
              <a:rPr lang="en-GB" sz="2400" dirty="0">
                <a:solidFill>
                  <a:schemeClr val="bg1">
                    <a:lumMod val="50000"/>
                  </a:schemeClr>
                </a:solidFill>
                <a:latin typeface="Gill Sans MT" panose="020B0502020104020203" pitchFamily="34" charset="0"/>
              </a:rPr>
              <a:t>Support additional users</a:t>
            </a:r>
          </a:p>
        </p:txBody>
      </p:sp>
      <p:sp>
        <p:nvSpPr>
          <p:cNvPr id="14" name="Rectangle 13">
            <a:extLst>
              <a:ext uri="{FF2B5EF4-FFF2-40B4-BE49-F238E27FC236}">
                <a16:creationId xmlns:a16="http://schemas.microsoft.com/office/drawing/2014/main" id="{F7BCECCF-5E73-41BF-97B9-F4B3CB6C1E40}"/>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https://dx.doi.org/10.6084/m9.figshare.7140050</a:t>
            </a:r>
          </a:p>
        </p:txBody>
      </p:sp>
    </p:spTree>
    <p:extLst>
      <p:ext uri="{BB962C8B-B14F-4D97-AF65-F5344CB8AC3E}">
        <p14:creationId xmlns:p14="http://schemas.microsoft.com/office/powerpoint/2010/main" val="3498022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nedict Cumberbatch as Alan Turing in The Imitation Game">
            <a:extLst>
              <a:ext uri="{FF2B5EF4-FFF2-40B4-BE49-F238E27FC236}">
                <a16:creationId xmlns:a16="http://schemas.microsoft.com/office/drawing/2014/main" id="{0D9D720A-89DC-44B3-A61C-207B7A186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64" y="0"/>
            <a:ext cx="9324528" cy="582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85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0E15C90C-CEBE-4A70-97EB-3F857741C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91" y="0"/>
            <a:ext cx="8452818" cy="4688673"/>
          </a:xfrm>
          <a:prstGeom prst="rect">
            <a:avLst/>
          </a:prstGeom>
        </p:spPr>
      </p:pic>
      <p:sp>
        <p:nvSpPr>
          <p:cNvPr id="4" name="Rectangle 3">
            <a:extLst>
              <a:ext uri="{FF2B5EF4-FFF2-40B4-BE49-F238E27FC236}">
                <a16:creationId xmlns:a16="http://schemas.microsoft.com/office/drawing/2014/main" id="{46CA8CFB-E940-4FE4-8282-DD6A7007C180}"/>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https://github.com/alan-turing-institute/the-turing-way/tree/master/workshops</a:t>
            </a:r>
          </a:p>
        </p:txBody>
      </p:sp>
    </p:spTree>
    <p:extLst>
      <p:ext uri="{BB962C8B-B14F-4D97-AF65-F5344CB8AC3E}">
        <p14:creationId xmlns:p14="http://schemas.microsoft.com/office/powerpoint/2010/main" val="3444243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D1dsrGhXgAEzinq.jpg:large">
            <a:extLst>
              <a:ext uri="{FF2B5EF4-FFF2-40B4-BE49-F238E27FC236}">
                <a16:creationId xmlns:a16="http://schemas.microsoft.com/office/drawing/2014/main" id="{B28F28FF-EC37-4BE0-9C8F-9EA64028D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312" y="0"/>
            <a:ext cx="3857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2661B6-C3ED-4408-8A0F-F75217F4EF55}"/>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https://github.com/alan-turing-institute/the-turing-way/tree/master/workshops</a:t>
            </a:r>
          </a:p>
        </p:txBody>
      </p:sp>
    </p:spTree>
    <p:extLst>
      <p:ext uri="{BB962C8B-B14F-4D97-AF65-F5344CB8AC3E}">
        <p14:creationId xmlns:p14="http://schemas.microsoft.com/office/powerpoint/2010/main" val="2364032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3CF019-4AD5-4C9F-9E4A-8CF16EEDDAC8}"/>
              </a:ext>
            </a:extLst>
          </p:cNvPr>
          <p:cNvPicPr>
            <a:picLocks noChangeAspect="1"/>
          </p:cNvPicPr>
          <p:nvPr/>
        </p:nvPicPr>
        <p:blipFill rotWithShape="1">
          <a:blip r:embed="rId2"/>
          <a:srcRect l="15880" t="37400" r="14928" b="31801"/>
          <a:stretch/>
        </p:blipFill>
        <p:spPr>
          <a:xfrm>
            <a:off x="4758249" y="0"/>
            <a:ext cx="3935440" cy="4603500"/>
          </a:xfrm>
          <a:prstGeom prst="rect">
            <a:avLst/>
          </a:prstGeom>
        </p:spPr>
      </p:pic>
      <p:pic>
        <p:nvPicPr>
          <p:cNvPr id="1026" name="Picture 2" descr="https://pbs.twimg.com/media/D1dsrGhXgAEzinq.jpg:large">
            <a:extLst>
              <a:ext uri="{FF2B5EF4-FFF2-40B4-BE49-F238E27FC236}">
                <a16:creationId xmlns:a16="http://schemas.microsoft.com/office/drawing/2014/main" id="{B28F28FF-EC37-4BE0-9C8F-9EA64028D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12" y="0"/>
            <a:ext cx="3857625"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B2661B6-C3ED-4408-8A0F-F75217F4EF55}"/>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https://github.com/alan-turing-institute/the-turing-way/tree/master/workshops</a:t>
            </a:r>
          </a:p>
        </p:txBody>
      </p:sp>
    </p:spTree>
    <p:extLst>
      <p:ext uri="{BB962C8B-B14F-4D97-AF65-F5344CB8AC3E}">
        <p14:creationId xmlns:p14="http://schemas.microsoft.com/office/powerpoint/2010/main" val="340254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E7BB2-7BCC-42DA-AB75-586882397044}"/>
              </a:ext>
            </a:extLst>
          </p:cNvPr>
          <p:cNvPicPr>
            <a:picLocks noChangeAspect="1"/>
          </p:cNvPicPr>
          <p:nvPr/>
        </p:nvPicPr>
        <p:blipFill>
          <a:blip r:embed="rId2"/>
          <a:stretch>
            <a:fillRect/>
          </a:stretch>
        </p:blipFill>
        <p:spPr>
          <a:xfrm>
            <a:off x="492749" y="0"/>
            <a:ext cx="8158501" cy="4576000"/>
          </a:xfrm>
          <a:prstGeom prst="rect">
            <a:avLst/>
          </a:prstGeom>
        </p:spPr>
      </p:pic>
      <p:sp>
        <p:nvSpPr>
          <p:cNvPr id="3" name="Rectangle 2">
            <a:extLst>
              <a:ext uri="{FF2B5EF4-FFF2-40B4-BE49-F238E27FC236}">
                <a16:creationId xmlns:a16="http://schemas.microsoft.com/office/drawing/2014/main" id="{DDA02234-D181-42D9-B6F3-8FDB9B3A9F4C}"/>
              </a:ext>
            </a:extLst>
          </p:cNvPr>
          <p:cNvSpPr/>
          <p:nvPr/>
        </p:nvSpPr>
        <p:spPr>
          <a:xfrm>
            <a:off x="0" y="4603500"/>
            <a:ext cx="9143999" cy="540000"/>
          </a:xfrm>
          <a:prstGeom prst="rect">
            <a:avLst/>
          </a:prstGeom>
          <a:solidFill>
            <a:schemeClr val="bg1"/>
          </a:solidFill>
        </p:spPr>
        <p:txBody>
          <a:bodyPr wrap="square" anchor="ctr">
            <a:noAutofit/>
          </a:bodyPr>
          <a:lstStyle/>
          <a:p>
            <a:r>
              <a:rPr lang="en-GB" dirty="0"/>
              <a:t>https://speakerdeck.com/choldgraf/jupyter-book-interactive-books-running-in-the-cloud</a:t>
            </a:r>
            <a:endParaRPr lang="en-GB" dirty="0">
              <a:latin typeface="+mj-lt"/>
            </a:endParaRPr>
          </a:p>
        </p:txBody>
      </p:sp>
    </p:spTree>
    <p:extLst>
      <p:ext uri="{BB962C8B-B14F-4D97-AF65-F5344CB8AC3E}">
        <p14:creationId xmlns:p14="http://schemas.microsoft.com/office/powerpoint/2010/main" val="2400201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016F1-2993-4075-BEBE-71F92028E257}"/>
              </a:ext>
            </a:extLst>
          </p:cNvPr>
          <p:cNvPicPr>
            <a:picLocks noChangeAspect="1"/>
          </p:cNvPicPr>
          <p:nvPr/>
        </p:nvPicPr>
        <p:blipFill>
          <a:blip r:embed="rId2"/>
          <a:stretch>
            <a:fillRect/>
          </a:stretch>
        </p:blipFill>
        <p:spPr>
          <a:xfrm>
            <a:off x="492749" y="0"/>
            <a:ext cx="8158501" cy="4576000"/>
          </a:xfrm>
          <a:prstGeom prst="rect">
            <a:avLst/>
          </a:prstGeom>
        </p:spPr>
      </p:pic>
      <p:sp>
        <p:nvSpPr>
          <p:cNvPr id="4" name="Rectangle 3">
            <a:extLst>
              <a:ext uri="{FF2B5EF4-FFF2-40B4-BE49-F238E27FC236}">
                <a16:creationId xmlns:a16="http://schemas.microsoft.com/office/drawing/2014/main" id="{E9F71639-41E0-4C73-A762-C07B09020724}"/>
              </a:ext>
            </a:extLst>
          </p:cNvPr>
          <p:cNvSpPr/>
          <p:nvPr/>
        </p:nvSpPr>
        <p:spPr>
          <a:xfrm>
            <a:off x="0" y="4603500"/>
            <a:ext cx="9143999" cy="540000"/>
          </a:xfrm>
          <a:prstGeom prst="rect">
            <a:avLst/>
          </a:prstGeom>
          <a:solidFill>
            <a:schemeClr val="bg1"/>
          </a:solidFill>
        </p:spPr>
        <p:txBody>
          <a:bodyPr wrap="square" anchor="ctr">
            <a:noAutofit/>
          </a:bodyPr>
          <a:lstStyle/>
          <a:p>
            <a:r>
              <a:rPr lang="en-GB" dirty="0"/>
              <a:t>https://speakerdeck.com/choldgraf/jupyter-book-interactive-books-running-in-the-cloud</a:t>
            </a:r>
            <a:endParaRPr lang="en-GB" dirty="0">
              <a:latin typeface="+mj-lt"/>
            </a:endParaRPr>
          </a:p>
        </p:txBody>
      </p:sp>
    </p:spTree>
    <p:extLst>
      <p:ext uri="{BB962C8B-B14F-4D97-AF65-F5344CB8AC3E}">
        <p14:creationId xmlns:p14="http://schemas.microsoft.com/office/powerpoint/2010/main" val="3347867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306872-C6D0-4AFF-BB00-2A11ADEC474A}"/>
              </a:ext>
            </a:extLst>
          </p:cNvPr>
          <p:cNvPicPr>
            <a:picLocks noChangeAspect="1"/>
          </p:cNvPicPr>
          <p:nvPr/>
        </p:nvPicPr>
        <p:blipFill>
          <a:blip r:embed="rId2"/>
          <a:stretch>
            <a:fillRect/>
          </a:stretch>
        </p:blipFill>
        <p:spPr>
          <a:xfrm>
            <a:off x="492749" y="0"/>
            <a:ext cx="8158501" cy="4576000"/>
          </a:xfrm>
          <a:prstGeom prst="rect">
            <a:avLst/>
          </a:prstGeom>
        </p:spPr>
      </p:pic>
      <p:sp>
        <p:nvSpPr>
          <p:cNvPr id="3" name="Rectangle 2">
            <a:extLst>
              <a:ext uri="{FF2B5EF4-FFF2-40B4-BE49-F238E27FC236}">
                <a16:creationId xmlns:a16="http://schemas.microsoft.com/office/drawing/2014/main" id="{85EB7752-FD3D-46EA-A0B8-17CC5E1E9F97}"/>
              </a:ext>
            </a:extLst>
          </p:cNvPr>
          <p:cNvSpPr/>
          <p:nvPr/>
        </p:nvSpPr>
        <p:spPr>
          <a:xfrm>
            <a:off x="0" y="4603500"/>
            <a:ext cx="9143999" cy="540000"/>
          </a:xfrm>
          <a:prstGeom prst="rect">
            <a:avLst/>
          </a:prstGeom>
          <a:solidFill>
            <a:schemeClr val="bg1"/>
          </a:solidFill>
        </p:spPr>
        <p:txBody>
          <a:bodyPr wrap="square" anchor="ctr">
            <a:noAutofit/>
          </a:bodyPr>
          <a:lstStyle/>
          <a:p>
            <a:r>
              <a:rPr lang="en-GB" dirty="0"/>
              <a:t>https://speakerdeck.com/choldgraf/jupyter-book-interactive-books-running-in-the-cloud</a:t>
            </a:r>
            <a:endParaRPr lang="en-GB" dirty="0">
              <a:latin typeface="+mj-lt"/>
            </a:endParaRPr>
          </a:p>
        </p:txBody>
      </p:sp>
    </p:spTree>
    <p:extLst>
      <p:ext uri="{BB962C8B-B14F-4D97-AF65-F5344CB8AC3E}">
        <p14:creationId xmlns:p14="http://schemas.microsoft.com/office/powerpoint/2010/main" val="313198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D97927-B216-4E68-9D28-8AA282118C91}"/>
              </a:ext>
            </a:extLst>
          </p:cNvPr>
          <p:cNvSpPr/>
          <p:nvPr/>
        </p:nvSpPr>
        <p:spPr>
          <a:xfrm>
            <a:off x="0" y="4603500"/>
            <a:ext cx="9143999" cy="540000"/>
          </a:xfrm>
          <a:prstGeom prst="rect">
            <a:avLst/>
          </a:prstGeom>
          <a:solidFill>
            <a:schemeClr val="bg1"/>
          </a:solidFill>
        </p:spPr>
        <p:txBody>
          <a:bodyPr wrap="square" anchor="ctr">
            <a:noAutofit/>
          </a:bodyPr>
          <a:lstStyle/>
          <a:p>
            <a:r>
              <a:rPr lang="en-GB" dirty="0"/>
              <a:t>https://speakerdeck.com/choldgraf/jupyter-book-interactive-books-running-in-the-cloud</a:t>
            </a:r>
            <a:endParaRPr lang="en-GB" dirty="0">
              <a:latin typeface="+mj-lt"/>
            </a:endParaRPr>
          </a:p>
        </p:txBody>
      </p:sp>
      <p:pic>
        <p:nvPicPr>
          <p:cNvPr id="4" name="Picture 3">
            <a:extLst>
              <a:ext uri="{FF2B5EF4-FFF2-40B4-BE49-F238E27FC236}">
                <a16:creationId xmlns:a16="http://schemas.microsoft.com/office/drawing/2014/main" id="{2961A24B-3C5F-4B03-A43E-9828D855AEA6}"/>
              </a:ext>
            </a:extLst>
          </p:cNvPr>
          <p:cNvPicPr>
            <a:picLocks noChangeAspect="1"/>
          </p:cNvPicPr>
          <p:nvPr/>
        </p:nvPicPr>
        <p:blipFill>
          <a:blip r:embed="rId2"/>
          <a:stretch>
            <a:fillRect/>
          </a:stretch>
        </p:blipFill>
        <p:spPr>
          <a:xfrm>
            <a:off x="492749" y="0"/>
            <a:ext cx="8158501" cy="4576000"/>
          </a:xfrm>
          <a:prstGeom prst="rect">
            <a:avLst/>
          </a:prstGeom>
        </p:spPr>
      </p:pic>
    </p:spTree>
    <p:extLst>
      <p:ext uri="{BB962C8B-B14F-4D97-AF65-F5344CB8AC3E}">
        <p14:creationId xmlns:p14="http://schemas.microsoft.com/office/powerpoint/2010/main" val="1529609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F6829-4581-4036-870D-DCEC4C3ECC30}"/>
              </a:ext>
            </a:extLst>
          </p:cNvPr>
          <p:cNvPicPr>
            <a:picLocks noChangeAspect="1"/>
          </p:cNvPicPr>
          <p:nvPr/>
        </p:nvPicPr>
        <p:blipFill>
          <a:blip r:embed="rId2"/>
          <a:stretch>
            <a:fillRect/>
          </a:stretch>
        </p:blipFill>
        <p:spPr>
          <a:xfrm>
            <a:off x="492749" y="0"/>
            <a:ext cx="8158501" cy="4576000"/>
          </a:xfrm>
          <a:prstGeom prst="rect">
            <a:avLst/>
          </a:prstGeom>
        </p:spPr>
      </p:pic>
      <p:sp>
        <p:nvSpPr>
          <p:cNvPr id="3" name="Rectangle 2">
            <a:extLst>
              <a:ext uri="{FF2B5EF4-FFF2-40B4-BE49-F238E27FC236}">
                <a16:creationId xmlns:a16="http://schemas.microsoft.com/office/drawing/2014/main" id="{6FD97927-B216-4E68-9D28-8AA282118C91}"/>
              </a:ext>
            </a:extLst>
          </p:cNvPr>
          <p:cNvSpPr/>
          <p:nvPr/>
        </p:nvSpPr>
        <p:spPr>
          <a:xfrm>
            <a:off x="0" y="4603500"/>
            <a:ext cx="9143999" cy="540000"/>
          </a:xfrm>
          <a:prstGeom prst="rect">
            <a:avLst/>
          </a:prstGeom>
          <a:solidFill>
            <a:schemeClr val="bg1"/>
          </a:solidFill>
        </p:spPr>
        <p:txBody>
          <a:bodyPr wrap="square" anchor="ctr">
            <a:noAutofit/>
          </a:bodyPr>
          <a:lstStyle/>
          <a:p>
            <a:r>
              <a:rPr lang="en-GB" dirty="0"/>
              <a:t>https://speakerdeck.com/choldgraf/jupyter-book-interactive-books-running-in-the-cloud</a:t>
            </a:r>
            <a:endParaRPr lang="en-GB" dirty="0">
              <a:latin typeface="+mj-lt"/>
            </a:endParaRPr>
          </a:p>
        </p:txBody>
      </p:sp>
    </p:spTree>
    <p:extLst>
      <p:ext uri="{BB962C8B-B14F-4D97-AF65-F5344CB8AC3E}">
        <p14:creationId xmlns:p14="http://schemas.microsoft.com/office/powerpoint/2010/main" val="621210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929D26-3A25-4691-B03C-8E346FDA6455}"/>
              </a:ext>
            </a:extLst>
          </p:cNvPr>
          <p:cNvSpPr>
            <a:spLocks noGrp="1"/>
          </p:cNvSpPr>
          <p:nvPr>
            <p:ph type="title"/>
          </p:nvPr>
        </p:nvSpPr>
        <p:spPr>
          <a:xfrm>
            <a:off x="431800" y="1887742"/>
            <a:ext cx="8964736" cy="612000"/>
          </a:xfrm>
        </p:spPr>
        <p:txBody>
          <a:bodyPr/>
          <a:lstStyle/>
          <a:p>
            <a:r>
              <a:rPr lang="en-GB" altLang="en-US" dirty="0"/>
              <a:t>The Turing Way</a:t>
            </a:r>
            <a:br>
              <a:rPr lang="en-GB" altLang="en-US" dirty="0"/>
            </a:br>
            <a:r>
              <a:rPr lang="en-GB" altLang="en-US" sz="2800" b="0" dirty="0"/>
              <a:t>A lightly opinionated handbook</a:t>
            </a:r>
            <a:br>
              <a:rPr lang="en-GB" altLang="en-US" sz="2800" b="0" dirty="0"/>
            </a:br>
            <a:r>
              <a:rPr lang="en-GB" altLang="en-US" sz="2800" b="0" dirty="0"/>
              <a:t>for reproducible data science</a:t>
            </a:r>
            <a:br>
              <a:rPr lang="en-GB" altLang="en-US" sz="2800" b="0" dirty="0"/>
            </a:br>
            <a:br>
              <a:rPr lang="en-GB" altLang="en-US" sz="2800" b="0" dirty="0"/>
            </a:br>
            <a:br>
              <a:rPr lang="en-GB" altLang="en-US" sz="2800" b="0" dirty="0"/>
            </a:br>
            <a:r>
              <a:rPr lang="en-GB" altLang="en-US" sz="2800" b="0" i="1" dirty="0">
                <a:hlinkClick r:id="rId2"/>
              </a:rPr>
              <a:t>https://github.com/alan-turing-institute/the-turing-way</a:t>
            </a:r>
            <a:r>
              <a:rPr lang="en-GB" altLang="en-US" sz="2800" b="0" i="1" dirty="0"/>
              <a:t> </a:t>
            </a:r>
            <a:endParaRPr lang="en-GB" altLang="en-US" sz="2800" b="0" noProof="0" dirty="0"/>
          </a:p>
        </p:txBody>
      </p:sp>
      <p:sp>
        <p:nvSpPr>
          <p:cNvPr id="6" name="Date Placeholder 3">
            <a:extLst>
              <a:ext uri="{FF2B5EF4-FFF2-40B4-BE49-F238E27FC236}">
                <a16:creationId xmlns:a16="http://schemas.microsoft.com/office/drawing/2014/main" id="{1DB0E0FD-5DB2-4AD6-9066-0600950B6A85}"/>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CE083C-8F70-4CC7-9A00-99A1E190112F}" type="datetime1">
              <a:rPr lang="en-GB" altLang="en-US" smtClean="0"/>
              <a:pPr/>
              <a:t>02/04/2019</a:t>
            </a:fld>
            <a:endParaRPr lang="en-GB" altLang="en-US" dirty="0"/>
          </a:p>
        </p:txBody>
      </p:sp>
      <p:sp>
        <p:nvSpPr>
          <p:cNvPr id="47106" name="Slide Number Placeholder 5">
            <a:extLst>
              <a:ext uri="{FF2B5EF4-FFF2-40B4-BE49-F238E27FC236}">
                <a16:creationId xmlns:a16="http://schemas.microsoft.com/office/drawing/2014/main" id="{7E4578DC-4004-461C-8F96-EEFAE1168695}"/>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507575-D402-4719-B10B-F0E6C87EF089}" type="slidenum">
              <a:rPr lang="en-GB" altLang="en-US" smtClean="0"/>
              <a:pPr/>
              <a:t>28</a:t>
            </a:fld>
            <a:endParaRPr lang="en-GB" altLang="en-US"/>
          </a:p>
        </p:txBody>
      </p:sp>
      <p:pic>
        <p:nvPicPr>
          <p:cNvPr id="5" name="Picture Placeholder 4">
            <a:extLst>
              <a:ext uri="{FF2B5EF4-FFF2-40B4-BE49-F238E27FC236}">
                <a16:creationId xmlns:a16="http://schemas.microsoft.com/office/drawing/2014/main" id="{638CA571-A801-4021-922C-4C3CCFB9E41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71051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6929D26-3A25-4691-B03C-8E346FDA6455}"/>
              </a:ext>
            </a:extLst>
          </p:cNvPr>
          <p:cNvSpPr>
            <a:spLocks noGrp="1"/>
          </p:cNvSpPr>
          <p:nvPr>
            <p:ph type="title"/>
          </p:nvPr>
        </p:nvSpPr>
        <p:spPr>
          <a:xfrm>
            <a:off x="431800" y="1887742"/>
            <a:ext cx="8964736" cy="612000"/>
          </a:xfrm>
        </p:spPr>
        <p:txBody>
          <a:bodyPr/>
          <a:lstStyle/>
          <a:p>
            <a:r>
              <a:rPr lang="en-GB" altLang="en-US" dirty="0"/>
              <a:t>The Turing Way</a:t>
            </a:r>
            <a:br>
              <a:rPr lang="en-GB" altLang="en-US" dirty="0"/>
            </a:br>
            <a:r>
              <a:rPr lang="en-GB" altLang="en-US" sz="2800" b="0" dirty="0"/>
              <a:t>A lightly opinionated </a:t>
            </a:r>
            <a:r>
              <a:rPr lang="en-GB" altLang="en-US" sz="2800" dirty="0">
                <a:solidFill>
                  <a:schemeClr val="accent2"/>
                </a:solidFill>
              </a:rPr>
              <a:t>handbook</a:t>
            </a:r>
            <a:br>
              <a:rPr lang="en-GB" altLang="en-US" sz="2800" b="0" dirty="0"/>
            </a:br>
            <a:r>
              <a:rPr lang="en-GB" altLang="en-US" sz="2800" b="0" dirty="0"/>
              <a:t>for reproducible data science</a:t>
            </a:r>
            <a:br>
              <a:rPr lang="en-GB" altLang="en-US" sz="2800" b="0" dirty="0"/>
            </a:br>
            <a:br>
              <a:rPr lang="en-GB" altLang="en-US" sz="2800" b="0" dirty="0"/>
            </a:br>
            <a:br>
              <a:rPr lang="en-GB" altLang="en-US" sz="2800" b="0" dirty="0"/>
            </a:br>
            <a:r>
              <a:rPr lang="en-GB" altLang="en-US" sz="2800" b="0" i="1" dirty="0">
                <a:hlinkClick r:id="rId2"/>
              </a:rPr>
              <a:t>https://github.com/alan-turing-institute/the-turing-way</a:t>
            </a:r>
            <a:r>
              <a:rPr lang="en-GB" altLang="en-US" sz="2800" b="0" i="1" dirty="0"/>
              <a:t> </a:t>
            </a:r>
            <a:endParaRPr lang="en-GB" altLang="en-US" sz="2800" b="0" noProof="0" dirty="0"/>
          </a:p>
        </p:txBody>
      </p:sp>
      <p:sp>
        <p:nvSpPr>
          <p:cNvPr id="6" name="Date Placeholder 3">
            <a:extLst>
              <a:ext uri="{FF2B5EF4-FFF2-40B4-BE49-F238E27FC236}">
                <a16:creationId xmlns:a16="http://schemas.microsoft.com/office/drawing/2014/main" id="{1DB0E0FD-5DB2-4AD6-9066-0600950B6A85}"/>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CE083C-8F70-4CC7-9A00-99A1E190112F}" type="datetime1">
              <a:rPr lang="en-GB" altLang="en-US" smtClean="0"/>
              <a:pPr/>
              <a:t>02/04/2019</a:t>
            </a:fld>
            <a:endParaRPr lang="en-GB" altLang="en-US" dirty="0"/>
          </a:p>
        </p:txBody>
      </p:sp>
      <p:sp>
        <p:nvSpPr>
          <p:cNvPr id="47106" name="Slide Number Placeholder 5">
            <a:extLst>
              <a:ext uri="{FF2B5EF4-FFF2-40B4-BE49-F238E27FC236}">
                <a16:creationId xmlns:a16="http://schemas.microsoft.com/office/drawing/2014/main" id="{7E4578DC-4004-461C-8F96-EEFAE1168695}"/>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507575-D402-4719-B10B-F0E6C87EF089}" type="slidenum">
              <a:rPr lang="en-GB" altLang="en-US" smtClean="0"/>
              <a:pPr/>
              <a:t>29</a:t>
            </a:fld>
            <a:endParaRPr lang="en-GB" altLang="en-US"/>
          </a:p>
        </p:txBody>
      </p:sp>
      <p:pic>
        <p:nvPicPr>
          <p:cNvPr id="5" name="Picture Placeholder 4">
            <a:extLst>
              <a:ext uri="{FF2B5EF4-FFF2-40B4-BE49-F238E27FC236}">
                <a16:creationId xmlns:a16="http://schemas.microsoft.com/office/drawing/2014/main" id="{638CA571-A801-4021-922C-4C3CCFB9E415}"/>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5B7B44F2-16E4-45FC-85C7-6277380FDD4C}"/>
              </a:ext>
            </a:extLst>
          </p:cNvPr>
          <p:cNvSpPr txBox="1"/>
          <p:nvPr/>
        </p:nvSpPr>
        <p:spPr>
          <a:xfrm>
            <a:off x="1260474" y="3219822"/>
            <a:ext cx="6335861" cy="612000"/>
          </a:xfrm>
          <a:prstGeom prst="rect">
            <a:avLst/>
          </a:prstGeom>
          <a:noFill/>
        </p:spPr>
        <p:txBody>
          <a:bodyPr wrap="square" lIns="0" tIns="0" rIns="0" bIns="0" rtlCol="0">
            <a:noAutofit/>
          </a:bodyPr>
          <a:lstStyle/>
          <a:p>
            <a:pPr algn="ctr" eaLnBrk="1" fontAlgn="auto" hangingPunct="1">
              <a:spcBef>
                <a:spcPts val="0"/>
              </a:spcBef>
              <a:spcAft>
                <a:spcPts val="0"/>
              </a:spcAft>
            </a:pPr>
            <a:r>
              <a:rPr lang="en-GB" altLang="en-US" sz="2800" i="1" dirty="0">
                <a:solidFill>
                  <a:schemeClr val="accent2"/>
                </a:solidFill>
                <a:hlinkClick r:id="rId4">
                  <a:extLst>
                    <a:ext uri="{A12FA001-AC4F-418D-AE19-62706E023703}">
                      <ahyp:hlinkClr xmlns:ahyp="http://schemas.microsoft.com/office/drawing/2018/hyperlinkcolor" val="tx"/>
                    </a:ext>
                  </a:extLst>
                </a:hlinkClick>
              </a:rPr>
              <a:t>https://github.com/alan-turing-institute/ </a:t>
            </a:r>
            <a:r>
              <a:rPr lang="en-GB" altLang="en-US" sz="2800" b="1" i="1" dirty="0">
                <a:solidFill>
                  <a:schemeClr val="accent2"/>
                </a:solidFill>
                <a:hlinkClick r:id="rId4">
                  <a:extLst>
                    <a:ext uri="{A12FA001-AC4F-418D-AE19-62706E023703}">
                      <ahyp:hlinkClr xmlns:ahyp="http://schemas.microsoft.com/office/drawing/2018/hyperlinkcolor" val="tx"/>
                    </a:ext>
                  </a:extLst>
                </a:hlinkClick>
              </a:rPr>
              <a:t>the-</a:t>
            </a:r>
            <a:r>
              <a:rPr lang="en-GB" altLang="en-US" sz="2800" b="1" i="1" dirty="0" err="1">
                <a:solidFill>
                  <a:schemeClr val="accent2"/>
                </a:solidFill>
                <a:hlinkClick r:id="rId4">
                  <a:extLst>
                    <a:ext uri="{A12FA001-AC4F-418D-AE19-62706E023703}">
                      <ahyp:hlinkClr xmlns:ahyp="http://schemas.microsoft.com/office/drawing/2018/hyperlinkcolor" val="tx"/>
                    </a:ext>
                  </a:extLst>
                </a:hlinkClick>
              </a:rPr>
              <a:t>turing</a:t>
            </a:r>
            <a:r>
              <a:rPr lang="en-GB" altLang="en-US" sz="2800" b="1" i="1" dirty="0">
                <a:solidFill>
                  <a:schemeClr val="accent2"/>
                </a:solidFill>
                <a:hlinkClick r:id="rId4">
                  <a:extLst>
                    <a:ext uri="{A12FA001-AC4F-418D-AE19-62706E023703}">
                      <ahyp:hlinkClr xmlns:ahyp="http://schemas.microsoft.com/office/drawing/2018/hyperlinkcolor" val="tx"/>
                    </a:ext>
                  </a:extLst>
                </a:hlinkClick>
              </a:rPr>
              <a:t>-way-book</a:t>
            </a:r>
            <a:endParaRPr kumimoji="0" lang="en-GB" sz="2800" b="1" i="0" u="none" strike="noStrike" kern="1200" cap="none" spc="0" normalizeH="0" baseline="0" noProof="0" dirty="0">
              <a:ln>
                <a:noFill/>
              </a:ln>
              <a:solidFill>
                <a:schemeClr val="accent2"/>
              </a:solidFill>
              <a:effectLst/>
              <a:uLnTx/>
              <a:uFillTx/>
              <a:latin typeface="+mn-lt"/>
              <a:cs typeface="+mn-cs"/>
            </a:endParaRPr>
          </a:p>
        </p:txBody>
      </p:sp>
    </p:spTree>
    <p:extLst>
      <p:ext uri="{BB962C8B-B14F-4D97-AF65-F5344CB8AC3E}">
        <p14:creationId xmlns:p14="http://schemas.microsoft.com/office/powerpoint/2010/main" val="412549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EA2826-CEF4-4C1D-AAD1-6A54B2AEAA8B}"/>
              </a:ext>
            </a:extLst>
          </p:cNvPr>
          <p:cNvSpPr>
            <a:spLocks noGrp="1"/>
          </p:cNvSpPr>
          <p:nvPr>
            <p:ph type="dt" sz="half" idx="21"/>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7CEB6ABA-B1BE-485F-967E-FBF9FA179DF6}"/>
              </a:ext>
            </a:extLst>
          </p:cNvPr>
          <p:cNvSpPr>
            <a:spLocks noGrp="1"/>
          </p:cNvSpPr>
          <p:nvPr>
            <p:ph type="sldNum" sz="quarter" idx="22"/>
          </p:nvPr>
        </p:nvSpPr>
        <p:spPr/>
        <p:txBody>
          <a:bodyPr/>
          <a:lstStyle/>
          <a:p>
            <a:pPr>
              <a:defRPr/>
            </a:pPr>
            <a:fld id="{7105BD0D-EBF5-429D-BD54-7FC942F384EC}" type="slidenum">
              <a:rPr lang="en-GB" altLang="en-US" smtClean="0"/>
              <a:pPr>
                <a:defRPr/>
              </a:pPr>
              <a:t>3</a:t>
            </a:fld>
            <a:endParaRPr lang="en-GB" altLang="en-US"/>
          </a:p>
        </p:txBody>
      </p:sp>
      <p:pic>
        <p:nvPicPr>
          <p:cNvPr id="4" name="Google Shape;331;p64">
            <a:extLst>
              <a:ext uri="{FF2B5EF4-FFF2-40B4-BE49-F238E27FC236}">
                <a16:creationId xmlns:a16="http://schemas.microsoft.com/office/drawing/2014/main" id="{72EE8751-1B1E-4C8E-A027-11E9985F4F49}"/>
              </a:ext>
            </a:extLst>
          </p:cNvPr>
          <p:cNvPicPr preferRelativeResize="0"/>
          <p:nvPr/>
        </p:nvPicPr>
        <p:blipFill rotWithShape="1">
          <a:blip r:embed="rId2">
            <a:alphaModFix/>
          </a:blip>
          <a:srcRect b="15624"/>
          <a:stretch/>
        </p:blipFill>
        <p:spPr>
          <a:xfrm>
            <a:off x="0" y="0"/>
            <a:ext cx="9144000" cy="5143500"/>
          </a:xfrm>
          <a:prstGeom prst="rect">
            <a:avLst/>
          </a:prstGeom>
          <a:noFill/>
          <a:ln>
            <a:noFill/>
          </a:ln>
        </p:spPr>
      </p:pic>
      <p:sp>
        <p:nvSpPr>
          <p:cNvPr id="5" name="Google Shape;336;p64">
            <a:extLst>
              <a:ext uri="{FF2B5EF4-FFF2-40B4-BE49-F238E27FC236}">
                <a16:creationId xmlns:a16="http://schemas.microsoft.com/office/drawing/2014/main" id="{052A625C-D791-4134-887A-B84E0A0042EA}"/>
              </a:ext>
            </a:extLst>
          </p:cNvPr>
          <p:cNvSpPr txBox="1"/>
          <p:nvPr/>
        </p:nvSpPr>
        <p:spPr>
          <a:xfrm>
            <a:off x="0" y="4423500"/>
            <a:ext cx="9144000" cy="720000"/>
          </a:xfrm>
          <a:prstGeom prst="rect">
            <a:avLst/>
          </a:prstGeom>
          <a:noFill/>
          <a:ln>
            <a:noFill/>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dirty="0">
                <a:solidFill>
                  <a:srgbClr val="FFFFFF"/>
                </a:solidFill>
                <a:latin typeface="+mj-lt"/>
                <a:ea typeface="Trebuchet MS"/>
                <a:cs typeface="Trebuchet MS"/>
                <a:sym typeface="Trebuchet MS"/>
              </a:rPr>
              <a:t>Neurohackweek 2016</a:t>
            </a:r>
            <a:endParaRPr dirty="0">
              <a:solidFill>
                <a:srgbClr val="FFFFFF"/>
              </a:solidFill>
              <a:latin typeface="+mj-lt"/>
              <a:ea typeface="Trebuchet MS"/>
              <a:cs typeface="Trebuchet MS"/>
              <a:sym typeface="Trebuchet MS"/>
            </a:endParaRPr>
          </a:p>
          <a:p>
            <a:pPr marL="0" lvl="0" indent="0" algn="l" rtl="0">
              <a:lnSpc>
                <a:spcPct val="120000"/>
              </a:lnSpc>
              <a:spcBef>
                <a:spcPts val="0"/>
              </a:spcBef>
              <a:spcAft>
                <a:spcPts val="0"/>
              </a:spcAft>
              <a:buNone/>
            </a:pPr>
            <a:r>
              <a:rPr lang="en" dirty="0">
                <a:solidFill>
                  <a:srgbClr val="FFFFFF"/>
                </a:solidFill>
                <a:latin typeface="+mj-lt"/>
                <a:ea typeface="Trebuchet MS"/>
                <a:cs typeface="Trebuchet MS"/>
                <a:sym typeface="Trebuchet MS"/>
              </a:rPr>
              <a:t>Photo credit: Chris Gorgolewski</a:t>
            </a:r>
            <a:endParaRPr dirty="0">
              <a:solidFill>
                <a:srgbClr val="FFFFFF"/>
              </a:solidFill>
              <a:latin typeface="+mj-lt"/>
              <a:ea typeface="Trebuchet MS"/>
              <a:cs typeface="Trebuchet MS"/>
              <a:sym typeface="Trebuchet MS"/>
            </a:endParaRPr>
          </a:p>
        </p:txBody>
      </p:sp>
    </p:spTree>
    <p:extLst>
      <p:ext uri="{BB962C8B-B14F-4D97-AF65-F5344CB8AC3E}">
        <p14:creationId xmlns:p14="http://schemas.microsoft.com/office/powerpoint/2010/main" val="3740559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800" y="1070815"/>
            <a:ext cx="8280400" cy="3393235"/>
          </a:xfrm>
        </p:spPr>
        <p:txBody>
          <a:bodyPr/>
          <a:lstStyle/>
          <a:p>
            <a:r>
              <a:rPr lang="en-GB" dirty="0"/>
              <a:t>Chapters will include:</a:t>
            </a:r>
          </a:p>
          <a:p>
            <a:pPr marL="342900" indent="-342900">
              <a:buFont typeface="Arial" panose="020B0604020202020204" pitchFamily="34" charset="0"/>
              <a:buChar char="•"/>
            </a:pPr>
            <a:r>
              <a:rPr lang="en-GB" dirty="0"/>
              <a:t>Research data management</a:t>
            </a:r>
          </a:p>
          <a:p>
            <a:pPr marL="342900" indent="-342900">
              <a:buFont typeface="Arial" panose="020B0604020202020204" pitchFamily="34" charset="0"/>
              <a:buChar char="•"/>
            </a:pPr>
            <a:r>
              <a:rPr lang="en-GB" dirty="0"/>
              <a:t>Open science</a:t>
            </a:r>
          </a:p>
          <a:p>
            <a:pPr marL="342900" indent="-342900">
              <a:buFont typeface="Arial" panose="020B0604020202020204" pitchFamily="34" charset="0"/>
              <a:buChar char="•"/>
            </a:pPr>
            <a:r>
              <a:rPr lang="en-GB" dirty="0"/>
              <a:t>Reproducibility</a:t>
            </a:r>
          </a:p>
          <a:p>
            <a:pPr marL="342900" indent="-342900">
              <a:buFont typeface="Arial" panose="020B0604020202020204" pitchFamily="34" charset="0"/>
              <a:buChar char="•"/>
            </a:pPr>
            <a:r>
              <a:rPr lang="en-GB" dirty="0"/>
              <a:t>Version control with git</a:t>
            </a:r>
          </a:p>
          <a:p>
            <a:pPr marL="342900" indent="-342900">
              <a:buFont typeface="Arial" panose="020B0604020202020204" pitchFamily="34" charset="0"/>
              <a:buChar char="•"/>
            </a:pPr>
            <a:r>
              <a:rPr lang="en-GB" dirty="0"/>
              <a:t>Your working environment (IDE, </a:t>
            </a:r>
          </a:p>
          <a:p>
            <a:r>
              <a:rPr lang="en-GB" dirty="0"/>
              <a:t>				notebooks etc)</a:t>
            </a:r>
          </a:p>
          <a:p>
            <a:pPr marL="342900" indent="-342900">
              <a:buFont typeface="Arial" panose="020B0604020202020204" pitchFamily="34" charset="0"/>
              <a:buChar char="•"/>
            </a:pPr>
            <a:r>
              <a:rPr lang="en-GB" dirty="0"/>
              <a:t>Capturing your compute environment</a:t>
            </a:r>
          </a:p>
          <a:p>
            <a:pPr marL="342900" indent="-342900">
              <a:buFont typeface="Arial" panose="020B0604020202020204" pitchFamily="34" charset="0"/>
              <a:buChar char="•"/>
            </a:pPr>
            <a:r>
              <a:rPr lang="en-GB" dirty="0"/>
              <a:t>Testing for research</a:t>
            </a:r>
          </a:p>
          <a:p>
            <a:pPr marL="342900" indent="-342900">
              <a:buFont typeface="Arial" panose="020B0604020202020204" pitchFamily="34" charset="0"/>
              <a:buChar char="•"/>
            </a:pPr>
            <a:r>
              <a:rPr lang="en-GB" dirty="0"/>
              <a:t>Continuous integration</a:t>
            </a:r>
          </a:p>
          <a:p>
            <a:pPr marL="342900" indent="-342900">
              <a:buFont typeface="Arial" panose="020B0604020202020204" pitchFamily="34" charset="0"/>
              <a:buChar char="•"/>
            </a:pPr>
            <a:r>
              <a:rPr lang="en-GB" dirty="0"/>
              <a:t>Collaborating through GitHub/GitLab</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30</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Requires additional skills</a:t>
            </a:r>
          </a:p>
        </p:txBody>
      </p:sp>
      <p:sp>
        <p:nvSpPr>
          <p:cNvPr id="6" name="Rectangle 5">
            <a:extLst>
              <a:ext uri="{FF2B5EF4-FFF2-40B4-BE49-F238E27FC236}">
                <a16:creationId xmlns:a16="http://schemas.microsoft.com/office/drawing/2014/main" id="{FE6561CE-F5DA-43F0-8807-FA6A9A5A672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https://github.com/alan-turing-institute/the-turing-way/blob/master/book_skeleton.md</a:t>
            </a:r>
          </a:p>
        </p:txBody>
      </p:sp>
      <p:pic>
        <p:nvPicPr>
          <p:cNvPr id="12" name="Picture 11" descr="A picture containing indoor, table, sitting&#10;&#10;Description automatically generated">
            <a:extLst>
              <a:ext uri="{FF2B5EF4-FFF2-40B4-BE49-F238E27FC236}">
                <a16:creationId xmlns:a16="http://schemas.microsoft.com/office/drawing/2014/main" id="{93CE786C-5696-4FB1-B1FD-2AE938DBBF41}"/>
              </a:ext>
            </a:extLst>
          </p:cNvPr>
          <p:cNvPicPr>
            <a:picLocks noChangeAspect="1"/>
          </p:cNvPicPr>
          <p:nvPr/>
        </p:nvPicPr>
        <p:blipFill rotWithShape="1">
          <a:blip r:embed="rId2">
            <a:extLst>
              <a:ext uri="{28A0092B-C50C-407E-A947-70E740481C1C}">
                <a14:useLocalDpi xmlns:a14="http://schemas.microsoft.com/office/drawing/2010/main" val="0"/>
              </a:ext>
            </a:extLst>
          </a:blip>
          <a:srcRect b="19166"/>
          <a:stretch/>
        </p:blipFill>
        <p:spPr>
          <a:xfrm>
            <a:off x="4945656" y="-20538"/>
            <a:ext cx="2880000" cy="1746029"/>
          </a:xfrm>
          <a:prstGeom prst="rect">
            <a:avLst/>
          </a:prstGeom>
        </p:spPr>
      </p:pic>
      <p:pic>
        <p:nvPicPr>
          <p:cNvPr id="8" name="Picture 7" descr="A picture containing ceiling, indoor&#10;&#10;Description automatically generated">
            <a:extLst>
              <a:ext uri="{FF2B5EF4-FFF2-40B4-BE49-F238E27FC236}">
                <a16:creationId xmlns:a16="http://schemas.microsoft.com/office/drawing/2014/main" id="{786E3565-444E-4E6C-A822-1AAB00667A2F}"/>
              </a:ext>
            </a:extLst>
          </p:cNvPr>
          <p:cNvPicPr>
            <a:picLocks noChangeAspect="1"/>
          </p:cNvPicPr>
          <p:nvPr/>
        </p:nvPicPr>
        <p:blipFill rotWithShape="1">
          <a:blip r:embed="rId3">
            <a:extLst>
              <a:ext uri="{28A0092B-C50C-407E-A947-70E740481C1C}">
                <a14:useLocalDpi xmlns:a14="http://schemas.microsoft.com/office/drawing/2010/main" val="0"/>
              </a:ext>
            </a:extLst>
          </a:blip>
          <a:srcRect t="19166" b="11480"/>
          <a:stretch/>
        </p:blipFill>
        <p:spPr>
          <a:xfrm>
            <a:off x="5604828" y="1498677"/>
            <a:ext cx="2880000" cy="1498074"/>
          </a:xfrm>
          <a:prstGeom prst="rect">
            <a:avLst/>
          </a:prstGeom>
        </p:spPr>
      </p:pic>
      <p:pic>
        <p:nvPicPr>
          <p:cNvPr id="10" name="Picture 9">
            <a:extLst>
              <a:ext uri="{FF2B5EF4-FFF2-40B4-BE49-F238E27FC236}">
                <a16:creationId xmlns:a16="http://schemas.microsoft.com/office/drawing/2014/main" id="{59F66A32-CEE9-40EC-8267-8D6FD3E270E7}"/>
              </a:ext>
            </a:extLst>
          </p:cNvPr>
          <p:cNvPicPr>
            <a:picLocks noChangeAspect="1"/>
          </p:cNvPicPr>
          <p:nvPr/>
        </p:nvPicPr>
        <p:blipFill rotWithShape="1">
          <a:blip r:embed="rId4">
            <a:extLst>
              <a:ext uri="{28A0092B-C50C-407E-A947-70E740481C1C}">
                <a14:useLocalDpi xmlns:a14="http://schemas.microsoft.com/office/drawing/2010/main" val="0"/>
              </a:ext>
            </a:extLst>
          </a:blip>
          <a:srcRect t="7081"/>
          <a:stretch/>
        </p:blipFill>
        <p:spPr>
          <a:xfrm>
            <a:off x="6264000" y="2715765"/>
            <a:ext cx="2880000" cy="2007047"/>
          </a:xfrm>
          <a:prstGeom prst="rect">
            <a:avLst/>
          </a:prstGeom>
        </p:spPr>
      </p:pic>
    </p:spTree>
    <p:extLst>
      <p:ext uri="{BB962C8B-B14F-4D97-AF65-F5344CB8AC3E}">
        <p14:creationId xmlns:p14="http://schemas.microsoft.com/office/powerpoint/2010/main" val="580310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33DE122-A66E-40DB-860F-D29483BC305B}"/>
              </a:ext>
            </a:extLst>
          </p:cNvPr>
          <p:cNvSpPr>
            <a:spLocks noGrp="1"/>
          </p:cNvSpPr>
          <p:nvPr>
            <p:ph idx="1"/>
          </p:nvPr>
        </p:nvSpPr>
        <p:spPr>
          <a:xfrm>
            <a:off x="431800" y="1070815"/>
            <a:ext cx="8280400" cy="3393235"/>
          </a:xfrm>
        </p:spPr>
        <p:txBody>
          <a:bodyPr/>
          <a:lstStyle/>
          <a:p>
            <a:r>
              <a:rPr lang="en-GB" dirty="0"/>
              <a:t>Chapters will include:</a:t>
            </a:r>
          </a:p>
          <a:p>
            <a:pPr marL="342900" indent="-342900">
              <a:buFont typeface="Arial" panose="020B0604020202020204" pitchFamily="34" charset="0"/>
              <a:buChar char="•"/>
            </a:pPr>
            <a:r>
              <a:rPr lang="en-GB" dirty="0"/>
              <a:t>Research data management</a:t>
            </a:r>
          </a:p>
          <a:p>
            <a:pPr marL="342900" indent="-342900">
              <a:buFont typeface="Arial" panose="020B0604020202020204" pitchFamily="34" charset="0"/>
              <a:buChar char="•"/>
            </a:pPr>
            <a:r>
              <a:rPr lang="en-GB" dirty="0"/>
              <a:t>Open research</a:t>
            </a:r>
          </a:p>
          <a:p>
            <a:pPr marL="342900" indent="-342900">
              <a:buFont typeface="Arial" panose="020B0604020202020204" pitchFamily="34" charset="0"/>
              <a:buChar char="•"/>
            </a:pPr>
            <a:r>
              <a:rPr lang="en-GB" dirty="0"/>
              <a:t>Reproducibility</a:t>
            </a:r>
          </a:p>
          <a:p>
            <a:pPr marL="342900" indent="-342900">
              <a:buFont typeface="Arial" panose="020B0604020202020204" pitchFamily="34" charset="0"/>
              <a:buChar char="•"/>
            </a:pPr>
            <a:r>
              <a:rPr lang="en-GB" dirty="0"/>
              <a:t>Version control with git</a:t>
            </a:r>
          </a:p>
          <a:p>
            <a:pPr marL="342900" indent="-342900">
              <a:buFont typeface="Arial" panose="020B0604020202020204" pitchFamily="34" charset="0"/>
              <a:buChar char="•"/>
            </a:pPr>
            <a:r>
              <a:rPr lang="en-GB" dirty="0"/>
              <a:t>Your working environment (IDE, </a:t>
            </a:r>
          </a:p>
          <a:p>
            <a:r>
              <a:rPr lang="en-GB" dirty="0"/>
              <a:t>				notebooks etc)</a:t>
            </a:r>
          </a:p>
          <a:p>
            <a:pPr marL="342900" indent="-342900">
              <a:buFont typeface="Arial" panose="020B0604020202020204" pitchFamily="34" charset="0"/>
              <a:buChar char="•"/>
            </a:pPr>
            <a:r>
              <a:rPr lang="en-GB" dirty="0"/>
              <a:t>Capturing your compute environment</a:t>
            </a:r>
          </a:p>
          <a:p>
            <a:pPr marL="342900" indent="-342900">
              <a:buFont typeface="Arial" panose="020B0604020202020204" pitchFamily="34" charset="0"/>
              <a:buChar char="•"/>
            </a:pPr>
            <a:r>
              <a:rPr lang="en-GB" dirty="0"/>
              <a:t>Testing for research</a:t>
            </a:r>
          </a:p>
          <a:p>
            <a:pPr marL="342900" indent="-342900">
              <a:buFont typeface="Arial" panose="020B0604020202020204" pitchFamily="34" charset="0"/>
              <a:buChar char="•"/>
            </a:pPr>
            <a:r>
              <a:rPr lang="en-GB" dirty="0"/>
              <a:t>Continuous integration</a:t>
            </a:r>
          </a:p>
          <a:p>
            <a:pPr marL="342900" indent="-342900">
              <a:buFont typeface="Arial" panose="020B0604020202020204" pitchFamily="34" charset="0"/>
              <a:buChar char="•"/>
            </a:pPr>
            <a:r>
              <a:rPr lang="en-GB" dirty="0"/>
              <a:t>Collaborating through GitHub/GitLab</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p:txBody>
      </p:sp>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31</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Requires additional skills</a:t>
            </a:r>
          </a:p>
        </p:txBody>
      </p:sp>
      <p:sp>
        <p:nvSpPr>
          <p:cNvPr id="6" name="Rectangle 5">
            <a:extLst>
              <a:ext uri="{FF2B5EF4-FFF2-40B4-BE49-F238E27FC236}">
                <a16:creationId xmlns:a16="http://schemas.microsoft.com/office/drawing/2014/main" id="{FE6561CE-F5DA-43F0-8807-FA6A9A5A6725}"/>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https://github.com/alan-turing-institute/the-turing-way/blob/master/book_skeleton.md</a:t>
            </a:r>
          </a:p>
        </p:txBody>
      </p:sp>
      <p:pic>
        <p:nvPicPr>
          <p:cNvPr id="12" name="Picture 11" descr="A picture containing indoor, table, sitting&#10;&#10;Description automatically generated">
            <a:extLst>
              <a:ext uri="{FF2B5EF4-FFF2-40B4-BE49-F238E27FC236}">
                <a16:creationId xmlns:a16="http://schemas.microsoft.com/office/drawing/2014/main" id="{93CE786C-5696-4FB1-B1FD-2AE938DBBF41}"/>
              </a:ext>
            </a:extLst>
          </p:cNvPr>
          <p:cNvPicPr>
            <a:picLocks noChangeAspect="1"/>
          </p:cNvPicPr>
          <p:nvPr/>
        </p:nvPicPr>
        <p:blipFill rotWithShape="1">
          <a:blip r:embed="rId2">
            <a:extLst>
              <a:ext uri="{28A0092B-C50C-407E-A947-70E740481C1C}">
                <a14:useLocalDpi xmlns:a14="http://schemas.microsoft.com/office/drawing/2010/main" val="0"/>
              </a:ext>
            </a:extLst>
          </a:blip>
          <a:srcRect b="19166"/>
          <a:stretch/>
        </p:blipFill>
        <p:spPr>
          <a:xfrm>
            <a:off x="4945656" y="-20538"/>
            <a:ext cx="2880000" cy="1746029"/>
          </a:xfrm>
          <a:prstGeom prst="rect">
            <a:avLst/>
          </a:prstGeom>
        </p:spPr>
      </p:pic>
      <p:pic>
        <p:nvPicPr>
          <p:cNvPr id="8" name="Picture 7" descr="A picture containing ceiling, indoor&#10;&#10;Description automatically generated">
            <a:extLst>
              <a:ext uri="{FF2B5EF4-FFF2-40B4-BE49-F238E27FC236}">
                <a16:creationId xmlns:a16="http://schemas.microsoft.com/office/drawing/2014/main" id="{786E3565-444E-4E6C-A822-1AAB00667A2F}"/>
              </a:ext>
            </a:extLst>
          </p:cNvPr>
          <p:cNvPicPr>
            <a:picLocks noChangeAspect="1"/>
          </p:cNvPicPr>
          <p:nvPr/>
        </p:nvPicPr>
        <p:blipFill rotWithShape="1">
          <a:blip r:embed="rId3">
            <a:extLst>
              <a:ext uri="{28A0092B-C50C-407E-A947-70E740481C1C}">
                <a14:useLocalDpi xmlns:a14="http://schemas.microsoft.com/office/drawing/2010/main" val="0"/>
              </a:ext>
            </a:extLst>
          </a:blip>
          <a:srcRect t="19166" b="11480"/>
          <a:stretch/>
        </p:blipFill>
        <p:spPr>
          <a:xfrm>
            <a:off x="5604828" y="1498677"/>
            <a:ext cx="2880000" cy="1498074"/>
          </a:xfrm>
          <a:prstGeom prst="rect">
            <a:avLst/>
          </a:prstGeom>
        </p:spPr>
      </p:pic>
      <p:pic>
        <p:nvPicPr>
          <p:cNvPr id="10" name="Picture 9">
            <a:extLst>
              <a:ext uri="{FF2B5EF4-FFF2-40B4-BE49-F238E27FC236}">
                <a16:creationId xmlns:a16="http://schemas.microsoft.com/office/drawing/2014/main" id="{59F66A32-CEE9-40EC-8267-8D6FD3E270E7}"/>
              </a:ext>
            </a:extLst>
          </p:cNvPr>
          <p:cNvPicPr>
            <a:picLocks noChangeAspect="1"/>
          </p:cNvPicPr>
          <p:nvPr/>
        </p:nvPicPr>
        <p:blipFill rotWithShape="1">
          <a:blip r:embed="rId4">
            <a:extLst>
              <a:ext uri="{28A0092B-C50C-407E-A947-70E740481C1C}">
                <a14:useLocalDpi xmlns:a14="http://schemas.microsoft.com/office/drawing/2010/main" val="0"/>
              </a:ext>
            </a:extLst>
          </a:blip>
          <a:srcRect t="7081"/>
          <a:stretch/>
        </p:blipFill>
        <p:spPr>
          <a:xfrm>
            <a:off x="6264000" y="2715765"/>
            <a:ext cx="2880000" cy="2007047"/>
          </a:xfrm>
          <a:prstGeom prst="rect">
            <a:avLst/>
          </a:prstGeom>
        </p:spPr>
      </p:pic>
      <p:pic>
        <p:nvPicPr>
          <p:cNvPr id="13" name="Graphic 12" descr="Rocket">
            <a:extLst>
              <a:ext uri="{FF2B5EF4-FFF2-40B4-BE49-F238E27FC236}">
                <a16:creationId xmlns:a16="http://schemas.microsoft.com/office/drawing/2014/main" id="{01E4CF43-6E40-4B3B-A4CD-511B9CB12D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30624" y="1611598"/>
            <a:ext cx="529208" cy="529208"/>
          </a:xfrm>
          <a:prstGeom prst="rect">
            <a:avLst/>
          </a:prstGeom>
        </p:spPr>
      </p:pic>
      <p:pic>
        <p:nvPicPr>
          <p:cNvPr id="14" name="Graphic 13" descr="Rocket">
            <a:extLst>
              <a:ext uri="{FF2B5EF4-FFF2-40B4-BE49-F238E27FC236}">
                <a16:creationId xmlns:a16="http://schemas.microsoft.com/office/drawing/2014/main" id="{70ECB905-8C77-4871-BABF-0C11600936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9792" y="1911654"/>
            <a:ext cx="529208" cy="529208"/>
          </a:xfrm>
          <a:prstGeom prst="rect">
            <a:avLst/>
          </a:prstGeom>
        </p:spPr>
      </p:pic>
      <p:pic>
        <p:nvPicPr>
          <p:cNvPr id="15" name="Graphic 14" descr="Rocket">
            <a:extLst>
              <a:ext uri="{FF2B5EF4-FFF2-40B4-BE49-F238E27FC236}">
                <a16:creationId xmlns:a16="http://schemas.microsoft.com/office/drawing/2014/main" id="{795643E2-0332-4BC5-A68D-778DC7D016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6728" y="2211710"/>
            <a:ext cx="529208" cy="529208"/>
          </a:xfrm>
          <a:prstGeom prst="rect">
            <a:avLst/>
          </a:prstGeom>
        </p:spPr>
      </p:pic>
      <p:pic>
        <p:nvPicPr>
          <p:cNvPr id="20" name="Graphic 19" descr="Rocket">
            <a:extLst>
              <a:ext uri="{FF2B5EF4-FFF2-40B4-BE49-F238E27FC236}">
                <a16:creationId xmlns:a16="http://schemas.microsoft.com/office/drawing/2014/main" id="{BB8231D0-967D-483D-9A4C-E4B0A531D8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29252" y="1346994"/>
            <a:ext cx="529208" cy="529208"/>
          </a:xfrm>
          <a:prstGeom prst="rect">
            <a:avLst/>
          </a:prstGeom>
        </p:spPr>
      </p:pic>
      <p:pic>
        <p:nvPicPr>
          <p:cNvPr id="21" name="Graphic 20" descr="Rocket">
            <a:extLst>
              <a:ext uri="{FF2B5EF4-FFF2-40B4-BE49-F238E27FC236}">
                <a16:creationId xmlns:a16="http://schemas.microsoft.com/office/drawing/2014/main" id="{3F6D8B50-B4CE-42A0-A118-C103C430AEF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22912" y="3266678"/>
            <a:ext cx="529208" cy="529208"/>
          </a:xfrm>
          <a:prstGeom prst="rect">
            <a:avLst/>
          </a:prstGeom>
        </p:spPr>
      </p:pic>
      <p:pic>
        <p:nvPicPr>
          <p:cNvPr id="22" name="Graphic 21" descr="Rocket">
            <a:extLst>
              <a:ext uri="{FF2B5EF4-FFF2-40B4-BE49-F238E27FC236}">
                <a16:creationId xmlns:a16="http://schemas.microsoft.com/office/drawing/2014/main" id="{11432A06-5F03-4A8C-BD6C-39B88CBF60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3296" y="3554710"/>
            <a:ext cx="529208" cy="529208"/>
          </a:xfrm>
          <a:prstGeom prst="rect">
            <a:avLst/>
          </a:prstGeom>
        </p:spPr>
      </p:pic>
      <p:pic>
        <p:nvPicPr>
          <p:cNvPr id="23" name="Graphic 22" descr="Rocket">
            <a:extLst>
              <a:ext uri="{FF2B5EF4-FFF2-40B4-BE49-F238E27FC236}">
                <a16:creationId xmlns:a16="http://schemas.microsoft.com/office/drawing/2014/main" id="{F2C26C2B-C6D9-4A58-9254-9C32C155C1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6918" y="3795886"/>
            <a:ext cx="529208" cy="529208"/>
          </a:xfrm>
          <a:prstGeom prst="rect">
            <a:avLst/>
          </a:prstGeom>
        </p:spPr>
      </p:pic>
    </p:spTree>
    <p:extLst>
      <p:ext uri="{BB962C8B-B14F-4D97-AF65-F5344CB8AC3E}">
        <p14:creationId xmlns:p14="http://schemas.microsoft.com/office/powerpoint/2010/main" val="2921561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3EEE81BE-15CC-4530-8315-2F92A41CF578}"/>
              </a:ext>
            </a:extLst>
          </p:cNvPr>
          <p:cNvSpPr>
            <a:spLocks noGrp="1"/>
          </p:cNvSpPr>
          <p:nvPr>
            <p:ph idx="1"/>
          </p:nvPr>
        </p:nvSpPr>
        <p:spPr>
          <a:xfrm>
            <a:off x="431800" y="1223963"/>
            <a:ext cx="3276104" cy="3240087"/>
          </a:xfrm>
        </p:spPr>
        <p:txBody>
          <a:bodyPr/>
          <a:lstStyle/>
          <a:p>
            <a:pPr marL="342900" indent="-342900">
              <a:buFont typeface="Arial" panose="020B0604020202020204" pitchFamily="34" charset="0"/>
              <a:buChar char="•"/>
            </a:pPr>
            <a:r>
              <a:rPr lang="en-GB" dirty="0"/>
              <a:t>Rachael Ainsworth</a:t>
            </a:r>
          </a:p>
          <a:p>
            <a:pPr marL="342900" indent="-342900">
              <a:buFont typeface="Arial" panose="020B0604020202020204" pitchFamily="34" charset="0"/>
              <a:buChar char="•"/>
            </a:pPr>
            <a:r>
              <a:rPr lang="en-GB" dirty="0"/>
              <a:t>Becky Arnold</a:t>
            </a:r>
          </a:p>
          <a:p>
            <a:pPr marL="342900" indent="-342900">
              <a:buFont typeface="Arial" panose="020B0604020202020204" pitchFamily="34" charset="0"/>
              <a:buChar char="•"/>
            </a:pPr>
            <a:r>
              <a:rPr lang="en-GB" dirty="0"/>
              <a:t>Louise Bowler</a:t>
            </a:r>
          </a:p>
          <a:p>
            <a:pPr marL="342900" indent="-342900">
              <a:buFont typeface="Arial" panose="020B0604020202020204" pitchFamily="34" charset="0"/>
              <a:buChar char="•"/>
            </a:pPr>
            <a:r>
              <a:rPr lang="en-GB" dirty="0"/>
              <a:t>Sarah Gibson</a:t>
            </a:r>
          </a:p>
          <a:p>
            <a:pPr marL="342900" indent="-342900">
              <a:buFont typeface="Arial" panose="020B0604020202020204" pitchFamily="34" charset="0"/>
              <a:buChar char="•"/>
            </a:pPr>
            <a:r>
              <a:rPr lang="en-GB" dirty="0"/>
              <a:t>Patricia </a:t>
            </a:r>
            <a:r>
              <a:rPr lang="en-GB" dirty="0" err="1"/>
              <a:t>Herterich</a:t>
            </a:r>
            <a:endParaRPr lang="en-GB" dirty="0"/>
          </a:p>
          <a:p>
            <a:pPr marL="342900" indent="-342900">
              <a:buFont typeface="Arial" panose="020B0604020202020204" pitchFamily="34" charset="0"/>
              <a:buChar char="•"/>
            </a:pPr>
            <a:r>
              <a:rPr lang="en-GB" dirty="0"/>
              <a:t>Rosie </a:t>
            </a:r>
            <a:r>
              <a:rPr lang="en-GB" dirty="0" err="1"/>
              <a:t>Higman</a:t>
            </a:r>
            <a:endParaRPr lang="en-GB" dirty="0"/>
          </a:p>
          <a:p>
            <a:pPr marL="342900" indent="-342900">
              <a:buFont typeface="Arial" panose="020B0604020202020204" pitchFamily="34" charset="0"/>
              <a:buChar char="•"/>
            </a:pPr>
            <a:r>
              <a:rPr lang="en-GB" dirty="0"/>
              <a:t>Anna </a:t>
            </a:r>
            <a:r>
              <a:rPr lang="en-GB" dirty="0" err="1"/>
              <a:t>Krystalli</a:t>
            </a:r>
            <a:endParaRPr lang="en-GB" dirty="0"/>
          </a:p>
          <a:p>
            <a:pPr marL="342900" indent="-342900">
              <a:buFont typeface="Arial" panose="020B0604020202020204" pitchFamily="34" charset="0"/>
              <a:buChar char="•"/>
            </a:pPr>
            <a:r>
              <a:rPr lang="en-GB" dirty="0"/>
              <a:t>Alex Morley</a:t>
            </a:r>
          </a:p>
          <a:p>
            <a:pPr marL="342900" indent="-342900">
              <a:buFont typeface="Arial" panose="020B0604020202020204" pitchFamily="34" charset="0"/>
              <a:buChar char="•"/>
            </a:pPr>
            <a:r>
              <a:rPr lang="en-GB" dirty="0"/>
              <a:t>Martin O’Reilly</a:t>
            </a:r>
          </a:p>
          <a:p>
            <a:pPr marL="342900" indent="-342900">
              <a:buFont typeface="Arial" panose="020B0604020202020204" pitchFamily="34" charset="0"/>
              <a:buChar char="•"/>
            </a:pPr>
            <a:r>
              <a:rPr lang="en-GB" dirty="0"/>
              <a:t>. . . </a:t>
            </a:r>
          </a:p>
        </p:txBody>
      </p:sp>
      <p:sp>
        <p:nvSpPr>
          <p:cNvPr id="2" name="Date Placeholder 1">
            <a:extLst>
              <a:ext uri="{FF2B5EF4-FFF2-40B4-BE49-F238E27FC236}">
                <a16:creationId xmlns:a16="http://schemas.microsoft.com/office/drawing/2014/main" id="{A17B2DEC-3EC3-4C3A-A243-A3C22FD1705D}"/>
              </a:ext>
            </a:extLst>
          </p:cNvPr>
          <p:cNvSpPr>
            <a:spLocks noGrp="1"/>
          </p:cNvSpPr>
          <p:nvPr>
            <p:ph type="dt" sz="half" idx="10"/>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5D8643CC-24F7-4FBE-86BD-CCA17F628BCA}"/>
              </a:ext>
            </a:extLst>
          </p:cNvPr>
          <p:cNvSpPr>
            <a:spLocks noGrp="1"/>
          </p:cNvSpPr>
          <p:nvPr>
            <p:ph type="sldNum" sz="quarter" idx="11"/>
          </p:nvPr>
        </p:nvSpPr>
        <p:spPr/>
        <p:txBody>
          <a:bodyPr/>
          <a:lstStyle/>
          <a:p>
            <a:pPr>
              <a:defRPr/>
            </a:pPr>
            <a:fld id="{7105BD0D-EBF5-429D-BD54-7FC942F384EC}" type="slidenum">
              <a:rPr lang="en-GB" altLang="en-US" smtClean="0"/>
              <a:pPr>
                <a:defRPr/>
              </a:pPr>
              <a:t>32</a:t>
            </a:fld>
            <a:endParaRPr lang="en-GB" altLang="en-US"/>
          </a:p>
        </p:txBody>
      </p:sp>
      <p:sp>
        <p:nvSpPr>
          <p:cNvPr id="8" name="Title 7">
            <a:extLst>
              <a:ext uri="{FF2B5EF4-FFF2-40B4-BE49-F238E27FC236}">
                <a16:creationId xmlns:a16="http://schemas.microsoft.com/office/drawing/2014/main" id="{94CD4F79-4656-4104-903A-CF018D0BC0A2}"/>
              </a:ext>
            </a:extLst>
          </p:cNvPr>
          <p:cNvSpPr>
            <a:spLocks noGrp="1"/>
          </p:cNvSpPr>
          <p:nvPr>
            <p:ph type="title"/>
          </p:nvPr>
        </p:nvSpPr>
        <p:spPr/>
        <p:txBody>
          <a:bodyPr/>
          <a:lstStyle/>
          <a:p>
            <a:r>
              <a:rPr lang="en-GB" dirty="0"/>
              <a:t>Built by a team….and you!</a:t>
            </a:r>
          </a:p>
        </p:txBody>
      </p:sp>
      <p:pic>
        <p:nvPicPr>
          <p:cNvPr id="5" name="Picture 4" descr="A group of people sitting at a desk&#10;&#10;Description automatically generated">
            <a:extLst>
              <a:ext uri="{FF2B5EF4-FFF2-40B4-BE49-F238E27FC236}">
                <a16:creationId xmlns:a16="http://schemas.microsoft.com/office/drawing/2014/main" id="{9AA39706-9EAE-4E63-A9C1-DB4161AD4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0796" y="951502"/>
            <a:ext cx="4754232" cy="3580531"/>
          </a:xfrm>
          <a:prstGeom prst="rect">
            <a:avLst/>
          </a:prstGeom>
        </p:spPr>
      </p:pic>
      <p:sp>
        <p:nvSpPr>
          <p:cNvPr id="7" name="Rectangle 6">
            <a:extLst>
              <a:ext uri="{FF2B5EF4-FFF2-40B4-BE49-F238E27FC236}">
                <a16:creationId xmlns:a16="http://schemas.microsoft.com/office/drawing/2014/main" id="{BE493DD5-7AC3-488D-8B50-142E761DCC98}"/>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https://github.com/alan-turing-institute/the-turing-way/blob/master/contributors.md</a:t>
            </a:r>
          </a:p>
        </p:txBody>
      </p:sp>
    </p:spTree>
    <p:extLst>
      <p:ext uri="{BB962C8B-B14F-4D97-AF65-F5344CB8AC3E}">
        <p14:creationId xmlns:p14="http://schemas.microsoft.com/office/powerpoint/2010/main" val="4138417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991F299-9330-448F-A621-BEF23E959A17}"/>
              </a:ext>
            </a:extLst>
          </p:cNvPr>
          <p:cNvSpPr>
            <a:spLocks noGrp="1"/>
          </p:cNvSpPr>
          <p:nvPr>
            <p:ph type="title"/>
          </p:nvPr>
        </p:nvSpPr>
        <p:spPr/>
        <p:txBody>
          <a:bodyPr/>
          <a:lstStyle/>
          <a:p>
            <a:r>
              <a:rPr lang="en-GB" dirty="0"/>
              <a:t>The emoji key to celebrate our contributors</a:t>
            </a:r>
          </a:p>
        </p:txBody>
      </p:sp>
      <p:sp>
        <p:nvSpPr>
          <p:cNvPr id="2" name="Date Placeholder 1">
            <a:extLst>
              <a:ext uri="{FF2B5EF4-FFF2-40B4-BE49-F238E27FC236}">
                <a16:creationId xmlns:a16="http://schemas.microsoft.com/office/drawing/2014/main" id="{7C2864FE-AC9E-46CD-B636-0732E6ED40E4}"/>
              </a:ext>
            </a:extLst>
          </p:cNvPr>
          <p:cNvSpPr>
            <a:spLocks noGrp="1"/>
          </p:cNvSpPr>
          <p:nvPr>
            <p:ph type="dt" sz="half" idx="15"/>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00A7CAA5-F695-48CB-81C4-B778CCFD9FDB}"/>
              </a:ext>
            </a:extLst>
          </p:cNvPr>
          <p:cNvSpPr>
            <a:spLocks noGrp="1"/>
          </p:cNvSpPr>
          <p:nvPr>
            <p:ph type="sldNum" sz="quarter" idx="16"/>
          </p:nvPr>
        </p:nvSpPr>
        <p:spPr/>
        <p:txBody>
          <a:bodyPr/>
          <a:lstStyle/>
          <a:p>
            <a:pPr>
              <a:defRPr/>
            </a:pPr>
            <a:fld id="{7105BD0D-EBF5-429D-BD54-7FC942F384EC}" type="slidenum">
              <a:rPr lang="en-GB" altLang="en-US" smtClean="0"/>
              <a:pPr>
                <a:defRPr/>
              </a:pPr>
              <a:t>33</a:t>
            </a:fld>
            <a:endParaRPr lang="en-GB" altLang="en-US"/>
          </a:p>
        </p:txBody>
      </p:sp>
      <p:pic>
        <p:nvPicPr>
          <p:cNvPr id="8" name="Picture 7" descr="A picture containing screenshot, photo&#10;&#10;Description automatically generated">
            <a:extLst>
              <a:ext uri="{FF2B5EF4-FFF2-40B4-BE49-F238E27FC236}">
                <a16:creationId xmlns:a16="http://schemas.microsoft.com/office/drawing/2014/main" id="{35C10402-ABC9-4ED5-B10D-2361A3817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1033946"/>
            <a:ext cx="7823602" cy="3626036"/>
          </a:xfrm>
          <a:prstGeom prst="rect">
            <a:avLst/>
          </a:prstGeom>
        </p:spPr>
      </p:pic>
      <p:sp>
        <p:nvSpPr>
          <p:cNvPr id="11" name="Rectangle 10">
            <a:extLst>
              <a:ext uri="{FF2B5EF4-FFF2-40B4-BE49-F238E27FC236}">
                <a16:creationId xmlns:a16="http://schemas.microsoft.com/office/drawing/2014/main" id="{4C1C899C-B4C9-45AB-83D2-A61FA31FF5D1}"/>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https://github.com/alan-turing-institute/the-turing-way/blob/master/README.md</a:t>
            </a:r>
          </a:p>
        </p:txBody>
      </p:sp>
    </p:spTree>
    <p:extLst>
      <p:ext uri="{BB962C8B-B14F-4D97-AF65-F5344CB8AC3E}">
        <p14:creationId xmlns:p14="http://schemas.microsoft.com/office/powerpoint/2010/main" val="693294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70"/>
          <p:cNvSpPr txBox="1">
            <a:spLocks noGrp="1"/>
          </p:cNvSpPr>
          <p:nvPr>
            <p:ph type="title"/>
          </p:nvPr>
        </p:nvSpPr>
        <p:spPr>
          <a:xfrm>
            <a:off x="228600" y="314100"/>
            <a:ext cx="8751000" cy="653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Zilla Slab"/>
                <a:ea typeface="Zilla Slab"/>
                <a:cs typeface="Zilla Slab"/>
                <a:sym typeface="Zilla Slab"/>
              </a:rPr>
              <a:t>Open Leadership Principles</a:t>
            </a:r>
            <a:endParaRPr>
              <a:latin typeface="Zilla Slab"/>
              <a:ea typeface="Zilla Slab"/>
              <a:cs typeface="Zilla Slab"/>
              <a:sym typeface="Zilla Slab"/>
            </a:endParaRPr>
          </a:p>
        </p:txBody>
      </p:sp>
      <p:sp>
        <p:nvSpPr>
          <p:cNvPr id="376" name="Google Shape;376;p70"/>
          <p:cNvSpPr txBox="1">
            <a:spLocks noGrp="1"/>
          </p:cNvSpPr>
          <p:nvPr>
            <p:ph type="body" idx="1"/>
          </p:nvPr>
        </p:nvSpPr>
        <p:spPr>
          <a:xfrm>
            <a:off x="407850" y="3108500"/>
            <a:ext cx="2648100" cy="6531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a:solidFill>
                  <a:schemeClr val="dk1"/>
                </a:solidFill>
              </a:rPr>
              <a:t>Understanding</a:t>
            </a:r>
            <a:br>
              <a:rPr lang="en" b="1">
                <a:solidFill>
                  <a:schemeClr val="dk1"/>
                </a:solidFill>
              </a:rPr>
            </a:br>
            <a:r>
              <a:rPr lang="en" sz="1800">
                <a:solidFill>
                  <a:schemeClr val="dk1"/>
                </a:solidFill>
              </a:rPr>
              <a:t>You make the work accessible and clear</a:t>
            </a:r>
            <a:endParaRPr sz="1800"/>
          </a:p>
        </p:txBody>
      </p:sp>
      <p:sp>
        <p:nvSpPr>
          <p:cNvPr id="377" name="Google Shape;377;p70"/>
          <p:cNvSpPr txBox="1">
            <a:spLocks noGrp="1"/>
          </p:cNvSpPr>
          <p:nvPr>
            <p:ph type="body" idx="1"/>
          </p:nvPr>
        </p:nvSpPr>
        <p:spPr>
          <a:xfrm>
            <a:off x="3280050" y="3108500"/>
            <a:ext cx="2648100" cy="1038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dirty="0"/>
              <a:t>Sharing</a:t>
            </a:r>
            <a:br>
              <a:rPr lang="en" b="1" dirty="0"/>
            </a:br>
            <a:r>
              <a:rPr lang="en" sz="1800" dirty="0"/>
              <a:t>You make the work easy to adapt, reproduce, and spread</a:t>
            </a:r>
            <a:endParaRPr sz="1800" dirty="0"/>
          </a:p>
        </p:txBody>
      </p:sp>
      <p:sp>
        <p:nvSpPr>
          <p:cNvPr id="378" name="Google Shape;378;p70"/>
          <p:cNvSpPr txBox="1">
            <a:spLocks noGrp="1"/>
          </p:cNvSpPr>
          <p:nvPr>
            <p:ph type="body" idx="1"/>
          </p:nvPr>
        </p:nvSpPr>
        <p:spPr>
          <a:xfrm>
            <a:off x="5904775" y="3108500"/>
            <a:ext cx="3032700" cy="15963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 sz="1800" b="1" dirty="0"/>
              <a:t>Participation &amp; Inclusion</a:t>
            </a:r>
            <a:br>
              <a:rPr lang="en" b="1" dirty="0"/>
            </a:br>
            <a:r>
              <a:rPr lang="en" sz="1800" dirty="0"/>
              <a:t>You build shared ownership and agency to make the work inviting and sustainable for all.</a:t>
            </a:r>
            <a:endParaRPr sz="1800" dirty="0"/>
          </a:p>
        </p:txBody>
      </p:sp>
      <p:sp>
        <p:nvSpPr>
          <p:cNvPr id="379" name="Google Shape;379;p70"/>
          <p:cNvSpPr/>
          <p:nvPr/>
        </p:nvSpPr>
        <p:spPr>
          <a:xfrm>
            <a:off x="7573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0"/>
          <p:cNvSpPr/>
          <p:nvPr/>
        </p:nvSpPr>
        <p:spPr>
          <a:xfrm>
            <a:off x="35974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0"/>
          <p:cNvSpPr/>
          <p:nvPr/>
        </p:nvSpPr>
        <p:spPr>
          <a:xfrm>
            <a:off x="6437550" y="1093100"/>
            <a:ext cx="1949100" cy="1949100"/>
          </a:xfrm>
          <a:prstGeom prst="ellipse">
            <a:avLst/>
          </a:prstGeom>
          <a:solidFill>
            <a:srgbClr val="00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82" name="Google Shape;382;p70" descr="fa-share-alt.png"/>
          <p:cNvPicPr preferRelativeResize="0"/>
          <p:nvPr/>
        </p:nvPicPr>
        <p:blipFill>
          <a:blip r:embed="rId3">
            <a:alphaModFix/>
          </a:blip>
          <a:stretch>
            <a:fillRect/>
          </a:stretch>
        </p:blipFill>
        <p:spPr>
          <a:xfrm>
            <a:off x="3783275" y="1355125"/>
            <a:ext cx="1425052" cy="1425052"/>
          </a:xfrm>
          <a:prstGeom prst="rect">
            <a:avLst/>
          </a:prstGeom>
          <a:noFill/>
          <a:ln>
            <a:noFill/>
          </a:ln>
        </p:spPr>
      </p:pic>
      <p:pic>
        <p:nvPicPr>
          <p:cNvPr id="383" name="Google Shape;383;p70"/>
          <p:cNvPicPr preferRelativeResize="0"/>
          <p:nvPr/>
        </p:nvPicPr>
        <p:blipFill>
          <a:blip r:embed="rId4">
            <a:alphaModFix/>
          </a:blip>
          <a:stretch>
            <a:fillRect/>
          </a:stretch>
        </p:blipFill>
        <p:spPr>
          <a:xfrm>
            <a:off x="6622975" y="1277800"/>
            <a:ext cx="1596300" cy="1596300"/>
          </a:xfrm>
          <a:prstGeom prst="rect">
            <a:avLst/>
          </a:prstGeom>
          <a:noFill/>
          <a:ln>
            <a:noFill/>
          </a:ln>
        </p:spPr>
      </p:pic>
      <p:pic>
        <p:nvPicPr>
          <p:cNvPr id="384" name="Google Shape;384;p70"/>
          <p:cNvPicPr preferRelativeResize="0"/>
          <p:nvPr/>
        </p:nvPicPr>
        <p:blipFill rotWithShape="1">
          <a:blip r:embed="rId5">
            <a:alphaModFix/>
          </a:blip>
          <a:srcRect b="16548"/>
          <a:stretch/>
        </p:blipFill>
        <p:spPr>
          <a:xfrm>
            <a:off x="700013" y="1238737"/>
            <a:ext cx="2006426" cy="1674425"/>
          </a:xfrm>
          <a:prstGeom prst="rect">
            <a:avLst/>
          </a:prstGeom>
          <a:noFill/>
          <a:ln>
            <a:noFill/>
          </a:ln>
        </p:spPr>
      </p:pic>
      <p:sp>
        <p:nvSpPr>
          <p:cNvPr id="385" name="Google Shape;385;p70"/>
          <p:cNvSpPr txBox="1"/>
          <p:nvPr/>
        </p:nvSpPr>
        <p:spPr>
          <a:xfrm>
            <a:off x="116875" y="4187693"/>
            <a:ext cx="5787900" cy="6939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rPr>
              <a:t>Read more</a:t>
            </a:r>
            <a:endParaRPr kumimoji="0" sz="1800" b="1"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0" i="0" u="sng" strike="noStrike" kern="0" cap="none" spc="0" normalizeH="0" baseline="0" noProof="0" dirty="0">
                <a:ln>
                  <a:noFill/>
                </a:ln>
                <a:solidFill>
                  <a:srgbClr val="1155CC"/>
                </a:solidFill>
                <a:effectLst/>
                <a:highlight>
                  <a:srgbClr val="FFED00"/>
                </a:highlight>
                <a:uLnTx/>
                <a:uFillTx/>
                <a:latin typeface="Zilla Slab"/>
                <a:ea typeface="Zilla Slab"/>
                <a:cs typeface="Zilla Slab"/>
                <a:sym typeface="Zilla Slab"/>
                <a:hlinkClick r:id="rId6"/>
              </a:rPr>
              <a:t>https://mozilla.github.io/olm-whitepaper</a:t>
            </a:r>
            <a:endParaRPr kumimoji="0" sz="1800" b="0" i="0" u="none" strike="noStrike" kern="0" cap="none" spc="0" normalizeH="0" baseline="0" noProof="0" dirty="0">
              <a:ln>
                <a:noFill/>
              </a:ln>
              <a:solidFill>
                <a:srgbClr val="000000"/>
              </a:solidFill>
              <a:effectLst/>
              <a:highlight>
                <a:srgbClr val="FFED00"/>
              </a:highlight>
              <a:uLnTx/>
              <a:uFillTx/>
              <a:latin typeface="Zilla Slab"/>
              <a:ea typeface="Zilla Slab"/>
              <a:cs typeface="Zilla Slab"/>
              <a:sym typeface="Zilla Slab"/>
            </a:endParaRPr>
          </a:p>
        </p:txBody>
      </p:sp>
      <p:pic>
        <p:nvPicPr>
          <p:cNvPr id="13" name="Google Shape;24;p4">
            <a:extLst>
              <a:ext uri="{FF2B5EF4-FFF2-40B4-BE49-F238E27FC236}">
                <a16:creationId xmlns:a16="http://schemas.microsoft.com/office/drawing/2014/main" id="{DC710C56-C3D1-41D3-91AC-90173EAFDA23}"/>
              </a:ext>
            </a:extLst>
          </p:cNvPr>
          <p:cNvPicPr preferRelativeResize="0">
            <a:picLocks noChangeAspect="1"/>
          </p:cNvPicPr>
          <p:nvPr/>
        </p:nvPicPr>
        <p:blipFill>
          <a:blip r:embed="rId7">
            <a:alphaModFix/>
          </a:blip>
          <a:stretch>
            <a:fillRect/>
          </a:stretch>
        </p:blipFill>
        <p:spPr>
          <a:xfrm>
            <a:off x="7740000" y="4680000"/>
            <a:ext cx="1197269" cy="343200"/>
          </a:xfrm>
          <a:prstGeom prst="rect">
            <a:avLst/>
          </a:prstGeom>
          <a:noFill/>
          <a:ln>
            <a:noFill/>
          </a:ln>
        </p:spPr>
      </p:pic>
      <p:sp>
        <p:nvSpPr>
          <p:cNvPr id="15" name="Google Shape;25;p4">
            <a:extLst>
              <a:ext uri="{FF2B5EF4-FFF2-40B4-BE49-F238E27FC236}">
                <a16:creationId xmlns:a16="http://schemas.microsoft.com/office/drawing/2014/main" id="{409589D5-C098-4561-B482-077600559829}"/>
              </a:ext>
            </a:extLst>
          </p:cNvPr>
          <p:cNvSpPr txBox="1"/>
          <p:nvPr/>
        </p:nvSpPr>
        <p:spPr>
          <a:xfrm>
            <a:off x="3941909" y="4568875"/>
            <a:ext cx="3798091" cy="574625"/>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0" i="0" u="sng" strike="noStrike" kern="0" cap="none" spc="0" normalizeH="0" baseline="0" noProof="0" dirty="0">
                <a:ln>
                  <a:noFill/>
                </a:ln>
                <a:solidFill>
                  <a:srgbClr val="3A858D"/>
                </a:solidFill>
                <a:effectLst/>
                <a:uLnTx/>
                <a:uFillTx/>
                <a:latin typeface="Arial"/>
                <a:cs typeface="Arial"/>
                <a:sym typeface="Arial"/>
                <a:hlinkClick r:id="rId8">
                  <a:extLst>
                    <a:ext uri="{A12FA001-AC4F-418D-AE19-62706E023703}">
                      <ahyp:hlinkClr xmlns:ahyp="http://schemas.microsoft.com/office/drawing/2018/hyperlinkcolor" val="tx"/>
                    </a:ext>
                  </a:extLst>
                </a:hlinkClick>
              </a:rPr>
              <a:t>@kirstie_j</a:t>
            </a:r>
            <a:endParaRPr kumimoji="0" sz="1400" b="0" i="0" u="none" strike="noStrike" kern="0" cap="none" spc="0" normalizeH="0" baseline="0" noProof="0" dirty="0">
              <a:ln>
                <a:noFill/>
              </a:ln>
              <a:solidFill>
                <a:srgbClr val="3A858D"/>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3A858D"/>
                </a:solidFill>
                <a:effectLst/>
                <a:uLnTx/>
                <a:uFillTx/>
                <a:latin typeface="Arial"/>
                <a:cs typeface="Arial"/>
                <a:sym typeface="Arial"/>
                <a:hlinkClick r:id="rId9">
                  <a:extLst>
                    <a:ext uri="{A12FA001-AC4F-418D-AE19-62706E023703}">
                      <ahyp:hlinkClr xmlns:ahyp="http://schemas.microsoft.com/office/drawing/2018/hyperlinkcolor" val="tx"/>
                    </a:ext>
                  </a:extLst>
                </a:hlinkClick>
              </a:rPr>
              <a:t>https://doi.org/10.6084/m9.figshare.7564682</a:t>
            </a:r>
            <a:endParaRPr kumimoji="0" sz="1400" b="0" i="0" u="none" strike="noStrike" kern="0" cap="none" spc="0" normalizeH="0" baseline="0" noProof="0" dirty="0">
              <a:ln>
                <a:noFill/>
              </a:ln>
              <a:solidFill>
                <a:srgbClr val="3A858D"/>
              </a:solidFill>
              <a:effectLst/>
              <a:uLnTx/>
              <a:uFillTx/>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791EE70-674C-4C83-84EE-04B3B627DFE7}"/>
              </a:ext>
            </a:extLst>
          </p:cNvPr>
          <p:cNvSpPr>
            <a:spLocks noGrp="1"/>
          </p:cNvSpPr>
          <p:nvPr>
            <p:ph type="pic" sz="quarter" idx="14"/>
          </p:nvPr>
        </p:nvSpPr>
        <p:spPr>
          <a:xfrm>
            <a:off x="432000" y="1854000"/>
            <a:ext cx="8280000" cy="43200"/>
          </a:xfrm>
        </p:spPr>
      </p:sp>
      <p:sp>
        <p:nvSpPr>
          <p:cNvPr id="28" name="Text Placeholder 4">
            <a:extLst>
              <a:ext uri="{FF2B5EF4-FFF2-40B4-BE49-F238E27FC236}">
                <a16:creationId xmlns:a16="http://schemas.microsoft.com/office/drawing/2014/main" id="{3081B154-013D-4DDE-B817-44AA7F69CD53}"/>
              </a:ext>
            </a:extLst>
          </p:cNvPr>
          <p:cNvSpPr txBox="1">
            <a:spLocks/>
          </p:cNvSpPr>
          <p:nvPr/>
        </p:nvSpPr>
        <p:spPr>
          <a:xfrm>
            <a:off x="428908" y="3363838"/>
            <a:ext cx="5760000" cy="1548072"/>
          </a:xfrm>
          <a:prstGeom prst="rect">
            <a:avLst/>
          </a:prstGeom>
        </p:spPr>
        <p:txBody>
          <a:bodyPr/>
          <a:lstStyle>
            <a:lvl1pPr marL="0" indent="0" algn="l" defTabSz="914400" rtl="0" eaLnBrk="1" latinLnBrk="0" hangingPunct="1">
              <a:spcBef>
                <a:spcPts val="0"/>
              </a:spcBef>
              <a:spcAft>
                <a:spcPts val="0"/>
              </a:spcAft>
              <a:buFont typeface="Arial" panose="020B0604020202020204" pitchFamily="34" charset="0"/>
              <a:buNone/>
              <a:defRPr sz="2100" b="1" kern="1200">
                <a:solidFill>
                  <a:schemeClr val="tx1"/>
                </a:solidFill>
                <a:latin typeface="+mn-lt"/>
                <a:ea typeface="+mn-ea"/>
                <a:cs typeface="+mn-cs"/>
              </a:defRPr>
            </a:lvl1pPr>
            <a:lvl2pPr marL="0" indent="0" algn="l" defTabSz="914400" rtl="0" eaLnBrk="1" latinLnBrk="0" hangingPunct="1">
              <a:spcBef>
                <a:spcPts val="0"/>
              </a:spcBef>
              <a:spcAft>
                <a:spcPts val="0"/>
              </a:spcAft>
              <a:buFont typeface="Arial" panose="020B0604020202020204" pitchFamily="34" charset="0"/>
              <a:buNone/>
              <a:defRPr sz="2100" kern="1200">
                <a:solidFill>
                  <a:schemeClr val="tx1"/>
                </a:solidFill>
                <a:latin typeface="+mn-lt"/>
                <a:ea typeface="+mn-ea"/>
                <a:cs typeface="+mn-cs"/>
              </a:defRPr>
            </a:lvl2pPr>
            <a:lvl3pPr marL="432000" indent="-252000" algn="l" defTabSz="914400" rtl="0" eaLnBrk="1" latinLnBrk="0" hangingPunct="1">
              <a:spcBef>
                <a:spcPts val="0"/>
              </a:spcBef>
              <a:spcAft>
                <a:spcPts val="0"/>
              </a:spcAft>
              <a:buFont typeface="Arial" panose="020B0604020202020204" pitchFamily="34" charset="0"/>
              <a:buChar char="–"/>
              <a:defRPr sz="2100" kern="1200">
                <a:solidFill>
                  <a:schemeClr val="tx1"/>
                </a:solidFill>
                <a:latin typeface="+mn-lt"/>
                <a:ea typeface="+mn-ea"/>
                <a:cs typeface="+mn-cs"/>
              </a:defRPr>
            </a:lvl3pPr>
            <a:lvl4pPr marL="864000" indent="-252000" algn="l" defTabSz="914400" rtl="0" eaLnBrk="1" latinLnBrk="0" hangingPunct="1">
              <a:spcBef>
                <a:spcPts val="0"/>
              </a:spcBef>
              <a:spcAft>
                <a:spcPts val="0"/>
              </a:spcAft>
              <a:buFont typeface="Arial" panose="020B0604020202020204" pitchFamily="34" charset="0"/>
              <a:buChar char="–"/>
              <a:defRPr sz="2100" kern="1200">
                <a:solidFill>
                  <a:schemeClr val="tx1"/>
                </a:solidFill>
                <a:latin typeface="+mn-lt"/>
                <a:ea typeface="+mn-ea"/>
                <a:cs typeface="+mn-cs"/>
              </a:defRPr>
            </a:lvl4pPr>
            <a:lvl5pPr marL="1296000" indent="-252000" algn="l" defTabSz="914400" rtl="0" eaLnBrk="1" latinLnBrk="0" hangingPunct="1">
              <a:spcBef>
                <a:spcPts val="0"/>
              </a:spcBef>
              <a:spcAft>
                <a:spcPts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tabLst>
                <a:tab pos="2511425" algn="l"/>
                <a:tab pos="3859213" algn="l"/>
              </a:tabLst>
            </a:pPr>
            <a:r>
              <a:rPr lang="en-GB" sz="1600" dirty="0">
                <a:solidFill>
                  <a:schemeClr val="bg1"/>
                </a:solidFill>
              </a:rPr>
              <a:t>kwhitaker@turing.ac.uk	t: @</a:t>
            </a:r>
            <a:r>
              <a:rPr lang="en-GB" sz="1600" dirty="0" err="1">
                <a:solidFill>
                  <a:schemeClr val="bg1"/>
                </a:solidFill>
              </a:rPr>
              <a:t>kirstie_j</a:t>
            </a:r>
            <a:r>
              <a:rPr lang="en-GB" sz="1600" dirty="0">
                <a:solidFill>
                  <a:schemeClr val="bg1"/>
                </a:solidFill>
              </a:rPr>
              <a:t>	g: @</a:t>
            </a:r>
            <a:r>
              <a:rPr lang="en-GB" sz="1600" dirty="0" err="1">
                <a:solidFill>
                  <a:schemeClr val="bg1"/>
                </a:solidFill>
              </a:rPr>
              <a:t>KirstieJane</a:t>
            </a:r>
            <a:endParaRPr lang="en-GB" sz="1600" dirty="0">
              <a:solidFill>
                <a:schemeClr val="bg1"/>
              </a:solidFill>
            </a:endParaRPr>
          </a:p>
          <a:p>
            <a:r>
              <a:rPr lang="en-GB" sz="1600" dirty="0">
                <a:solidFill>
                  <a:schemeClr val="bg1"/>
                </a:solidFill>
              </a:rPr>
              <a:t>github.com/</a:t>
            </a:r>
            <a:r>
              <a:rPr lang="en-GB" sz="1600" dirty="0" err="1">
                <a:solidFill>
                  <a:schemeClr val="bg1"/>
                </a:solidFill>
              </a:rPr>
              <a:t>alan</a:t>
            </a:r>
            <a:r>
              <a:rPr lang="en-GB" sz="1600" dirty="0">
                <a:solidFill>
                  <a:schemeClr val="bg1"/>
                </a:solidFill>
              </a:rPr>
              <a:t>-</a:t>
            </a:r>
            <a:r>
              <a:rPr lang="en-GB" sz="1600" dirty="0" err="1">
                <a:solidFill>
                  <a:schemeClr val="bg1"/>
                </a:solidFill>
              </a:rPr>
              <a:t>turing</a:t>
            </a:r>
            <a:r>
              <a:rPr lang="en-GB" sz="1600" dirty="0">
                <a:solidFill>
                  <a:schemeClr val="bg1"/>
                </a:solidFill>
              </a:rPr>
              <a:t>-institute/the-</a:t>
            </a:r>
            <a:r>
              <a:rPr lang="en-GB" sz="1600" dirty="0" err="1">
                <a:solidFill>
                  <a:schemeClr val="bg1"/>
                </a:solidFill>
              </a:rPr>
              <a:t>turing</a:t>
            </a:r>
            <a:r>
              <a:rPr lang="en-GB" sz="1600" dirty="0">
                <a:solidFill>
                  <a:schemeClr val="bg1"/>
                </a:solidFill>
              </a:rPr>
              <a:t>-way</a:t>
            </a:r>
          </a:p>
          <a:p>
            <a:r>
              <a:rPr lang="en-GB" sz="1600" dirty="0">
                <a:solidFill>
                  <a:schemeClr val="bg1"/>
                </a:solidFill>
              </a:rPr>
              <a:t>github.com/</a:t>
            </a:r>
            <a:r>
              <a:rPr lang="en-GB" sz="1600" dirty="0" err="1">
                <a:solidFill>
                  <a:schemeClr val="bg1"/>
                </a:solidFill>
              </a:rPr>
              <a:t>alan</a:t>
            </a:r>
            <a:r>
              <a:rPr lang="en-GB" sz="1600" dirty="0">
                <a:solidFill>
                  <a:schemeClr val="bg1"/>
                </a:solidFill>
              </a:rPr>
              <a:t>-</a:t>
            </a:r>
            <a:r>
              <a:rPr lang="en-GB" sz="1600" dirty="0" err="1">
                <a:solidFill>
                  <a:schemeClr val="bg1"/>
                </a:solidFill>
              </a:rPr>
              <a:t>turing</a:t>
            </a:r>
            <a:r>
              <a:rPr lang="en-GB" sz="1600" dirty="0">
                <a:solidFill>
                  <a:schemeClr val="bg1"/>
                </a:solidFill>
              </a:rPr>
              <a:t>-institute/the-</a:t>
            </a:r>
            <a:r>
              <a:rPr lang="en-GB" sz="1600" dirty="0" err="1">
                <a:solidFill>
                  <a:schemeClr val="bg1"/>
                </a:solidFill>
              </a:rPr>
              <a:t>turing</a:t>
            </a:r>
            <a:r>
              <a:rPr lang="en-GB" sz="1600" dirty="0">
                <a:solidFill>
                  <a:schemeClr val="bg1"/>
                </a:solidFill>
              </a:rPr>
              <a:t>-way-book</a:t>
            </a:r>
          </a:p>
          <a:p>
            <a:r>
              <a:rPr lang="en-GB" sz="1600" dirty="0">
                <a:solidFill>
                  <a:schemeClr val="bg1"/>
                </a:solidFill>
              </a:rPr>
              <a:t>gitter.im/</a:t>
            </a:r>
            <a:r>
              <a:rPr lang="en-GB" sz="1600" dirty="0" err="1">
                <a:solidFill>
                  <a:schemeClr val="bg1"/>
                </a:solidFill>
              </a:rPr>
              <a:t>alan</a:t>
            </a:r>
            <a:r>
              <a:rPr lang="en-GB" sz="1600" dirty="0">
                <a:solidFill>
                  <a:schemeClr val="bg1"/>
                </a:solidFill>
              </a:rPr>
              <a:t>-</a:t>
            </a:r>
            <a:r>
              <a:rPr lang="en-GB" sz="1600" dirty="0" err="1">
                <a:solidFill>
                  <a:schemeClr val="bg1"/>
                </a:solidFill>
              </a:rPr>
              <a:t>turing</a:t>
            </a:r>
            <a:r>
              <a:rPr lang="en-GB" sz="1600" dirty="0">
                <a:solidFill>
                  <a:schemeClr val="bg1"/>
                </a:solidFill>
              </a:rPr>
              <a:t>-institute/the-</a:t>
            </a:r>
            <a:r>
              <a:rPr lang="en-GB" sz="1600" dirty="0" err="1">
                <a:solidFill>
                  <a:schemeClr val="bg1"/>
                </a:solidFill>
              </a:rPr>
              <a:t>turing</a:t>
            </a:r>
            <a:r>
              <a:rPr lang="en-GB" sz="1600" dirty="0">
                <a:solidFill>
                  <a:schemeClr val="bg1"/>
                </a:solidFill>
              </a:rPr>
              <a:t>-way</a:t>
            </a:r>
          </a:p>
          <a:p>
            <a:r>
              <a:rPr lang="en-GB" sz="1600" dirty="0">
                <a:solidFill>
                  <a:schemeClr val="bg1"/>
                </a:solidFill>
              </a:rPr>
              <a:t>tinyletter.com/</a:t>
            </a:r>
            <a:r>
              <a:rPr lang="en-GB" sz="1600" dirty="0" err="1">
                <a:solidFill>
                  <a:schemeClr val="bg1"/>
                </a:solidFill>
              </a:rPr>
              <a:t>TuringWay</a:t>
            </a:r>
            <a:endParaRPr lang="en-GB" sz="1600" dirty="0">
              <a:solidFill>
                <a:schemeClr val="bg1"/>
              </a:solidFill>
            </a:endParaRPr>
          </a:p>
          <a:p>
            <a:r>
              <a:rPr lang="en-GB" sz="1600" dirty="0" err="1">
                <a:solidFill>
                  <a:schemeClr val="bg1"/>
                </a:solidFill>
              </a:rPr>
              <a:t>doi</a:t>
            </a:r>
            <a:r>
              <a:rPr lang="en-GB" sz="1600" dirty="0">
                <a:solidFill>
                  <a:schemeClr val="bg1"/>
                </a:solidFill>
              </a:rPr>
              <a:t>: 10.5281/zenodo.2621280</a:t>
            </a:r>
          </a:p>
        </p:txBody>
      </p:sp>
      <p:pic>
        <p:nvPicPr>
          <p:cNvPr id="6" name="Picture 5" descr="ATI_logo_white.ai">
            <a:extLst>
              <a:ext uri="{FF2B5EF4-FFF2-40B4-BE49-F238E27FC236}">
                <a16:creationId xmlns:a16="http://schemas.microsoft.com/office/drawing/2014/main" id="{CD338DF3-D5D9-450D-81CD-DA7914A9C0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0" y="432000"/>
            <a:ext cx="1381299" cy="576000"/>
          </a:xfrm>
          <a:prstGeom prst="rect">
            <a:avLst/>
          </a:prstGeom>
        </p:spPr>
      </p:pic>
      <p:pic>
        <p:nvPicPr>
          <p:cNvPr id="19" name="Picture Placeholder 18">
            <a:extLst>
              <a:ext uri="{FF2B5EF4-FFF2-40B4-BE49-F238E27FC236}">
                <a16:creationId xmlns:a16="http://schemas.microsoft.com/office/drawing/2014/main" id="{2122E888-5A5F-4A52-A0F9-BC82D0D8BAF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7321" b="7321"/>
          <a:stretch>
            <a:fillRect/>
          </a:stretch>
        </p:blipFill>
        <p:spPr>
          <a:xfrm>
            <a:off x="3787775" y="0"/>
            <a:ext cx="5356225" cy="4572000"/>
          </a:xfrm>
        </p:spPr>
      </p:pic>
      <p:sp>
        <p:nvSpPr>
          <p:cNvPr id="3" name="Title 2">
            <a:extLst>
              <a:ext uri="{FF2B5EF4-FFF2-40B4-BE49-F238E27FC236}">
                <a16:creationId xmlns:a16="http://schemas.microsoft.com/office/drawing/2014/main" id="{E1C27133-4D9B-4011-ADEB-D36466C3F34D}"/>
              </a:ext>
            </a:extLst>
          </p:cNvPr>
          <p:cNvSpPr>
            <a:spLocks noGrp="1"/>
          </p:cNvSpPr>
          <p:nvPr>
            <p:ph type="title"/>
          </p:nvPr>
        </p:nvSpPr>
        <p:spPr/>
        <p:txBody>
          <a:bodyPr/>
          <a:lstStyle/>
          <a:p>
            <a:r>
              <a:rPr lang="en-GB" dirty="0"/>
              <a:t>Thank you</a:t>
            </a:r>
            <a:br>
              <a:rPr lang="en-GB" dirty="0"/>
            </a:br>
            <a:r>
              <a:rPr lang="en-GB" sz="3000" dirty="0"/>
              <a:t>Lets discuss how we can work together!</a:t>
            </a:r>
          </a:p>
        </p:txBody>
      </p:sp>
      <p:grpSp>
        <p:nvGrpSpPr>
          <p:cNvPr id="4" name="Group 3">
            <a:extLst>
              <a:ext uri="{FF2B5EF4-FFF2-40B4-BE49-F238E27FC236}">
                <a16:creationId xmlns:a16="http://schemas.microsoft.com/office/drawing/2014/main" id="{5819C82B-FB45-4E22-BEDD-4A572999337B}"/>
              </a:ext>
            </a:extLst>
          </p:cNvPr>
          <p:cNvGrpSpPr/>
          <p:nvPr/>
        </p:nvGrpSpPr>
        <p:grpSpPr>
          <a:xfrm>
            <a:off x="1920836" y="346032"/>
            <a:ext cx="1388072" cy="747936"/>
            <a:chOff x="1887716" y="432000"/>
            <a:chExt cx="1388072" cy="747936"/>
          </a:xfrm>
        </p:grpSpPr>
        <p:pic>
          <p:nvPicPr>
            <p:cNvPr id="11" name="Picture 2" descr="Image result for mozilla">
              <a:extLst>
                <a:ext uri="{FF2B5EF4-FFF2-40B4-BE49-F238E27FC236}">
                  <a16:creationId xmlns:a16="http://schemas.microsoft.com/office/drawing/2014/main" id="{99099CF7-8437-4FC8-AC33-AA3F4BFEBD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388" y="432000"/>
              <a:ext cx="1382400" cy="395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90F3094-C428-4E78-94A6-9AAFAE40D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716" y="817056"/>
              <a:ext cx="1382400" cy="362880"/>
            </a:xfrm>
            <a:prstGeom prst="rect">
              <a:avLst/>
            </a:prstGeom>
          </p:spPr>
        </p:pic>
      </p:grpSp>
      <p:pic>
        <p:nvPicPr>
          <p:cNvPr id="15" name="Picture 14">
            <a:extLst>
              <a:ext uri="{FF2B5EF4-FFF2-40B4-BE49-F238E27FC236}">
                <a16:creationId xmlns:a16="http://schemas.microsoft.com/office/drawing/2014/main" id="{C2CB47E0-4E78-4C05-A75F-4070EDA37D46}"/>
              </a:ext>
            </a:extLst>
          </p:cNvPr>
          <p:cNvPicPr>
            <a:picLocks noGrp="1"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3787775" y="0"/>
            <a:ext cx="5356225" cy="4572000"/>
          </a:xfrm>
          <a:custGeom>
            <a:avLst/>
            <a:gdLst>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0 w 5356225"/>
              <a:gd name="connsiteY6" fmla="*/ 4572000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2925147 w 5356225"/>
              <a:gd name="connsiteY6" fmla="*/ 2430624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289041 w 5356225"/>
              <a:gd name="connsiteY6" fmla="*/ 2206689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820886 w 5356225"/>
              <a:gd name="connsiteY6" fmla="*/ 1870787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0 w 5356225"/>
              <a:gd name="connsiteY5" fmla="*/ 4572000 h 4572000"/>
              <a:gd name="connsiteX6" fmla="*/ 3359021 w 5356225"/>
              <a:gd name="connsiteY6" fmla="*/ 2006081 h 4572000"/>
              <a:gd name="connsiteX7" fmla="*/ 0 w 5356225"/>
              <a:gd name="connsiteY7"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1 w 5356225"/>
              <a:gd name="connsiteY5" fmla="*/ 2006081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99502 w 5356225"/>
              <a:gd name="connsiteY5" fmla="*/ 1975124 h 4572000"/>
              <a:gd name="connsiteX6" fmla="*/ 0 w 5356225"/>
              <a:gd name="connsiteY6" fmla="*/ 0 h 4572000"/>
              <a:gd name="connsiteX0" fmla="*/ 0 w 5356225"/>
              <a:gd name="connsiteY0" fmla="*/ 0 h 4572000"/>
              <a:gd name="connsiteX1" fmla="*/ 5356225 w 5356225"/>
              <a:gd name="connsiteY1" fmla="*/ 0 h 4572000"/>
              <a:gd name="connsiteX2" fmla="*/ 5356225 w 5356225"/>
              <a:gd name="connsiteY2" fmla="*/ 0 h 4572000"/>
              <a:gd name="connsiteX3" fmla="*/ 5356225 w 5356225"/>
              <a:gd name="connsiteY3" fmla="*/ 4572000 h 4572000"/>
              <a:gd name="connsiteX4" fmla="*/ 5356225 w 5356225"/>
              <a:gd name="connsiteY4" fmla="*/ 4572000 h 4572000"/>
              <a:gd name="connsiteX5" fmla="*/ 3359020 w 5356225"/>
              <a:gd name="connsiteY5" fmla="*/ 2013224 h 4572000"/>
              <a:gd name="connsiteX6" fmla="*/ 0 w 5356225"/>
              <a:gd name="connsiteY6"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225" h="4572000">
                <a:moveTo>
                  <a:pt x="0" y="0"/>
                </a:moveTo>
                <a:lnTo>
                  <a:pt x="5356225" y="0"/>
                </a:lnTo>
                <a:lnTo>
                  <a:pt x="5356225" y="0"/>
                </a:lnTo>
                <a:lnTo>
                  <a:pt x="5356225" y="4572000"/>
                </a:lnTo>
                <a:lnTo>
                  <a:pt x="5356225" y="4572000"/>
                </a:lnTo>
                <a:lnTo>
                  <a:pt x="3359020" y="2013224"/>
                </a:lnTo>
                <a:lnTo>
                  <a:pt x="0" y="0"/>
                </a:lnTo>
                <a:close/>
              </a:path>
            </a:pathLst>
          </a:custGeom>
          <a:solidFill>
            <a:schemeClr val="bg1">
              <a:lumMod val="85000"/>
            </a:schemeClr>
          </a:solidFill>
        </p:spPr>
      </p:pic>
    </p:spTree>
    <p:extLst>
      <p:ext uri="{BB962C8B-B14F-4D97-AF65-F5344CB8AC3E}">
        <p14:creationId xmlns:p14="http://schemas.microsoft.com/office/powerpoint/2010/main" val="1192753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36</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Checklists for researcher, PI and admin team</a:t>
            </a:r>
          </a:p>
        </p:txBody>
      </p:sp>
      <p:sp>
        <p:nvSpPr>
          <p:cNvPr id="6" name="Rectangle 5">
            <a:extLst>
              <a:ext uri="{FF2B5EF4-FFF2-40B4-BE49-F238E27FC236}">
                <a16:creationId xmlns:a16="http://schemas.microsoft.com/office/drawing/2014/main" id="{FE6561CE-F5DA-43F0-8807-FA6A9A5A672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https://github.com/alan-turing-institute/the-turing-way/blob/master/book_skeleton.md</a:t>
            </a:r>
          </a:p>
        </p:txBody>
      </p:sp>
      <p:sp>
        <p:nvSpPr>
          <p:cNvPr id="7" name="Content Placeholder 4">
            <a:extLst>
              <a:ext uri="{FF2B5EF4-FFF2-40B4-BE49-F238E27FC236}">
                <a16:creationId xmlns:a16="http://schemas.microsoft.com/office/drawing/2014/main" id="{D1DA24A1-42F1-41B1-9187-EA2673C73C09}"/>
              </a:ext>
            </a:extLst>
          </p:cNvPr>
          <p:cNvSpPr txBox="1">
            <a:spLocks/>
          </p:cNvSpPr>
          <p:nvPr/>
        </p:nvSpPr>
        <p:spPr>
          <a:xfrm>
            <a:off x="3419872" y="951502"/>
            <a:ext cx="5256808" cy="3651998"/>
          </a:xfrm>
          <a:prstGeom prst="rect">
            <a:avLst/>
          </a:prstGeom>
        </p:spPr>
        <p:txBody>
          <a:bodyPr vert="horz" lIns="0" tIns="0" rIns="0" bIns="0" rtlCol="0" anchor="t"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1600" dirty="0"/>
              <a:t>Researcher</a:t>
            </a:r>
          </a:p>
          <a:p>
            <a:pPr marL="742950" lvl="1" indent="-285750">
              <a:buFont typeface="Arial" panose="020B0604020202020204" pitchFamily="34" charset="0"/>
              <a:buChar char="•"/>
            </a:pPr>
            <a:r>
              <a:rPr lang="en-GB" sz="1600" dirty="0"/>
              <a:t>Version control</a:t>
            </a:r>
          </a:p>
          <a:p>
            <a:pPr marL="742950" lvl="1" indent="-285750">
              <a:buFont typeface="Arial" panose="020B0604020202020204" pitchFamily="34" charset="0"/>
              <a:buChar char="•"/>
            </a:pPr>
            <a:r>
              <a:rPr lang="en-GB" sz="1600" dirty="0"/>
              <a:t>Capturing compute environment</a:t>
            </a:r>
          </a:p>
          <a:p>
            <a:pPr marL="742950" lvl="1" indent="-285750">
              <a:buFont typeface="Arial" panose="020B0604020202020204" pitchFamily="34" charset="0"/>
              <a:buChar char="•"/>
            </a:pPr>
            <a:r>
              <a:rPr lang="en-GB" sz="1600" dirty="0"/>
              <a:t>Writing and running the code</a:t>
            </a:r>
          </a:p>
          <a:p>
            <a:pPr lvl="1"/>
            <a:endParaRPr lang="en-GB" sz="1600" dirty="0"/>
          </a:p>
          <a:p>
            <a:pPr marL="285750" indent="-285750">
              <a:buFont typeface="Arial" panose="020B0604020202020204" pitchFamily="34" charset="0"/>
              <a:buChar char="•"/>
            </a:pPr>
            <a:r>
              <a:rPr lang="en-GB" sz="1600" dirty="0"/>
              <a:t>PI</a:t>
            </a:r>
          </a:p>
          <a:p>
            <a:pPr marL="742950" lvl="1" indent="-285750">
              <a:buFont typeface="Arial" panose="020B0604020202020204" pitchFamily="34" charset="0"/>
              <a:buChar char="•"/>
            </a:pPr>
            <a:r>
              <a:rPr lang="en-GB" sz="1600" dirty="0"/>
              <a:t>Results presented are those from the final run of the analysis</a:t>
            </a:r>
          </a:p>
          <a:p>
            <a:pPr marL="742950" lvl="1" indent="-285750">
              <a:buFont typeface="Arial" panose="020B0604020202020204" pitchFamily="34" charset="0"/>
              <a:buChar char="•"/>
            </a:pPr>
            <a:r>
              <a:rPr lang="en-GB" sz="1600" dirty="0"/>
              <a:t>Check that another researcher can run the code</a:t>
            </a:r>
          </a:p>
          <a:p>
            <a:pPr marL="742950" lvl="1"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Admin</a:t>
            </a:r>
          </a:p>
          <a:p>
            <a:pPr marL="742950" lvl="1" indent="-285750">
              <a:buFont typeface="Arial" panose="020B0604020202020204" pitchFamily="34" charset="0"/>
              <a:buChar char="•"/>
            </a:pPr>
            <a:r>
              <a:rPr lang="en-GB" sz="1600" dirty="0"/>
              <a:t>Version control</a:t>
            </a:r>
          </a:p>
          <a:p>
            <a:pPr marL="742950" lvl="1" indent="-285750">
              <a:buFont typeface="Arial" panose="020B0604020202020204" pitchFamily="34" charset="0"/>
              <a:buChar char="•"/>
            </a:pPr>
            <a:r>
              <a:rPr lang="en-GB" sz="1600" dirty="0"/>
              <a:t>Data and code archive</a:t>
            </a:r>
          </a:p>
          <a:p>
            <a:pPr marL="742950" lvl="1" indent="-285750">
              <a:buFont typeface="Arial" panose="020B0604020202020204" pitchFamily="34" charset="0"/>
              <a:buChar char="•"/>
            </a:pPr>
            <a:r>
              <a:rPr lang="en-GB" sz="1600" dirty="0"/>
              <a:t>Open access publication</a:t>
            </a:r>
          </a:p>
        </p:txBody>
      </p:sp>
      <p:pic>
        <p:nvPicPr>
          <p:cNvPr id="11" name="Picture 10">
            <a:extLst>
              <a:ext uri="{FF2B5EF4-FFF2-40B4-BE49-F238E27FC236}">
                <a16:creationId xmlns:a16="http://schemas.microsoft.com/office/drawing/2014/main" id="{4F147383-A2F9-42CF-B6E3-2205BE48E80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9116"/>
          <a:stretch/>
        </p:blipFill>
        <p:spPr>
          <a:xfrm>
            <a:off x="467320" y="906455"/>
            <a:ext cx="2717056" cy="3711655"/>
          </a:xfrm>
          <a:prstGeom prst="rect">
            <a:avLst/>
          </a:prstGeom>
        </p:spPr>
      </p:pic>
      <p:sp>
        <p:nvSpPr>
          <p:cNvPr id="12" name="TextBox 11">
            <a:extLst>
              <a:ext uri="{FF2B5EF4-FFF2-40B4-BE49-F238E27FC236}">
                <a16:creationId xmlns:a16="http://schemas.microsoft.com/office/drawing/2014/main" id="{99465F70-33A4-40F6-B001-649DFAE4F2BB}"/>
              </a:ext>
            </a:extLst>
          </p:cNvPr>
          <p:cNvSpPr txBox="1"/>
          <p:nvPr/>
        </p:nvSpPr>
        <p:spPr>
          <a:xfrm>
            <a:off x="2860999" y="5143500"/>
            <a:ext cx="3422002" cy="138499"/>
          </a:xfrm>
          <a:prstGeom prst="rect">
            <a:avLst/>
          </a:prstGeom>
          <a:noFill/>
        </p:spPr>
        <p:txBody>
          <a:bodyPr wrap="square" lIns="0" tIns="0" rIns="0" bIns="0" rtlCol="0">
            <a:spAutoFit/>
          </a:bodyPr>
          <a:lstStyle/>
          <a:p>
            <a:r>
              <a:rPr lang="en-GB" sz="900" dirty="0">
                <a:hlinkClick r:id="rId3" tooltip="http://schiratonaitalia.blogspot.com/2011/11/checklist-de-viagem-itens-essenciais.html"/>
              </a:rPr>
              <a:t>This Photo</a:t>
            </a:r>
            <a:r>
              <a:rPr lang="en-GB" sz="900" dirty="0"/>
              <a:t> by Unknown Author is licensed under </a:t>
            </a:r>
            <a:r>
              <a:rPr lang="en-GB" sz="900" dirty="0">
                <a:hlinkClick r:id="rId4" tooltip="https://creativecommons.org/licenses/by-sa/3.0/"/>
              </a:rPr>
              <a:t>CC BY-SA</a:t>
            </a:r>
            <a:endParaRPr lang="en-GB" sz="900" dirty="0"/>
          </a:p>
        </p:txBody>
      </p:sp>
    </p:spTree>
    <p:extLst>
      <p:ext uri="{BB962C8B-B14F-4D97-AF65-F5344CB8AC3E}">
        <p14:creationId xmlns:p14="http://schemas.microsoft.com/office/powerpoint/2010/main" val="4087491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EB7843-A4CA-4B66-BAB5-D34791F5C068}"/>
              </a:ext>
            </a:extLst>
          </p:cNvPr>
          <p:cNvSpPr>
            <a:spLocks noGrp="1"/>
          </p:cNvSpPr>
          <p:nvPr>
            <p:ph type="dt" sz="half" idx="10"/>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D2C821EA-55B5-4FD7-B1B7-F2FA4F74AD5F}"/>
              </a:ext>
            </a:extLst>
          </p:cNvPr>
          <p:cNvSpPr>
            <a:spLocks noGrp="1"/>
          </p:cNvSpPr>
          <p:nvPr>
            <p:ph type="sldNum" sz="quarter" idx="11"/>
          </p:nvPr>
        </p:nvSpPr>
        <p:spPr/>
        <p:txBody>
          <a:bodyPr/>
          <a:lstStyle/>
          <a:p>
            <a:pPr>
              <a:defRPr/>
            </a:pPr>
            <a:fld id="{0723F4AA-6BDB-435B-B70F-96D631AC163B}" type="slidenum">
              <a:rPr lang="en-GB" altLang="en-US" smtClean="0"/>
              <a:pPr>
                <a:defRPr/>
              </a:pPr>
              <a:t>37</a:t>
            </a:fld>
            <a:endParaRPr lang="en-GB" altLang="en-US"/>
          </a:p>
        </p:txBody>
      </p:sp>
      <p:sp>
        <p:nvSpPr>
          <p:cNvPr id="2" name="Title 1">
            <a:extLst>
              <a:ext uri="{FF2B5EF4-FFF2-40B4-BE49-F238E27FC236}">
                <a16:creationId xmlns:a16="http://schemas.microsoft.com/office/drawing/2014/main" id="{4D70379F-73F2-4569-A6A0-A67A739DF653}"/>
              </a:ext>
            </a:extLst>
          </p:cNvPr>
          <p:cNvSpPr>
            <a:spLocks noGrp="1"/>
          </p:cNvSpPr>
          <p:nvPr>
            <p:ph type="title"/>
          </p:nvPr>
        </p:nvSpPr>
        <p:spPr/>
        <p:txBody>
          <a:bodyPr/>
          <a:lstStyle/>
          <a:p>
            <a:r>
              <a:rPr lang="en-GB" dirty="0"/>
              <a:t>Held to higher standards than others</a:t>
            </a:r>
          </a:p>
        </p:txBody>
      </p:sp>
      <p:sp>
        <p:nvSpPr>
          <p:cNvPr id="6" name="Rectangle 5">
            <a:extLst>
              <a:ext uri="{FF2B5EF4-FFF2-40B4-BE49-F238E27FC236}">
                <a16:creationId xmlns:a16="http://schemas.microsoft.com/office/drawing/2014/main" id="{FE6561CE-F5DA-43F0-8807-FA6A9A5A672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https://github.com/alan-turing-institute/the-turing-way/blob/master/book_skeleton.md</a:t>
            </a:r>
          </a:p>
        </p:txBody>
      </p:sp>
      <p:sp>
        <p:nvSpPr>
          <p:cNvPr id="7" name="Content Placeholder 4">
            <a:extLst>
              <a:ext uri="{FF2B5EF4-FFF2-40B4-BE49-F238E27FC236}">
                <a16:creationId xmlns:a16="http://schemas.microsoft.com/office/drawing/2014/main" id="{FA06A6F5-23EC-4A63-AAB2-C0CA3B118A93}"/>
              </a:ext>
            </a:extLst>
          </p:cNvPr>
          <p:cNvSpPr txBox="1">
            <a:spLocks/>
          </p:cNvSpPr>
          <p:nvPr/>
        </p:nvSpPr>
        <p:spPr>
          <a:xfrm>
            <a:off x="4776000" y="1067134"/>
            <a:ext cx="3960000" cy="3304816"/>
          </a:xfrm>
          <a:prstGeom prst="rect">
            <a:avLst/>
          </a:prstGeom>
        </p:spPr>
        <p:txBody>
          <a:bodyPr vert="horz" lIns="0" tIns="0" rIns="0" bIns="0" rtlCol="0" anchor="ctr"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4400" i="1" dirty="0"/>
              <a:t>Share the responsibility</a:t>
            </a:r>
          </a:p>
          <a:p>
            <a:pPr algn="ctr"/>
            <a:r>
              <a:rPr lang="en-GB" sz="4400" i="1" dirty="0"/>
              <a:t>of reproducibility</a:t>
            </a:r>
          </a:p>
        </p:txBody>
      </p:sp>
      <p:sp>
        <p:nvSpPr>
          <p:cNvPr id="8" name="Content Placeholder 4">
            <a:extLst>
              <a:ext uri="{FF2B5EF4-FFF2-40B4-BE49-F238E27FC236}">
                <a16:creationId xmlns:a16="http://schemas.microsoft.com/office/drawing/2014/main" id="{7735F122-2980-4CF7-BABD-98E3ED98D4AE}"/>
              </a:ext>
            </a:extLst>
          </p:cNvPr>
          <p:cNvSpPr txBox="1">
            <a:spLocks/>
          </p:cNvSpPr>
          <p:nvPr/>
        </p:nvSpPr>
        <p:spPr>
          <a:xfrm>
            <a:off x="408000" y="1067134"/>
            <a:ext cx="3960000" cy="3304816"/>
          </a:xfrm>
          <a:prstGeom prst="rect">
            <a:avLst/>
          </a:prstGeom>
        </p:spPr>
        <p:txBody>
          <a:bodyPr vert="horz" lIns="0" tIns="0" rIns="0" bIns="0" rtlCol="0" anchor="ctr" anchorCtr="0">
            <a:noAutofit/>
          </a:bodyPr>
          <a:lstStyle>
            <a:lvl1pPr algn="l" rtl="0" eaLnBrk="0" fontAlgn="base" hangingPunct="0">
              <a:spcBef>
                <a:spcPct val="0"/>
              </a:spcBef>
              <a:spcAft>
                <a:spcPct val="0"/>
              </a:spcAft>
              <a:buFont typeface="Arial" panose="020B0604020202020204" pitchFamily="34" charset="0"/>
              <a:defRPr sz="2100" b="0" kern="1200">
                <a:solidFill>
                  <a:schemeClr val="tx1"/>
                </a:solidFill>
                <a:latin typeface="+mn-lt"/>
                <a:ea typeface="+mn-ea"/>
                <a:cs typeface="+mn-cs"/>
              </a:defRPr>
            </a:lvl1pPr>
            <a:lvl2pPr algn="l" rtl="0" eaLnBrk="0" fontAlgn="base" hangingPunct="0">
              <a:spcBef>
                <a:spcPct val="0"/>
              </a:spcBef>
              <a:spcAft>
                <a:spcPct val="0"/>
              </a:spcAft>
              <a:buFont typeface="Arial" panose="020B0604020202020204" pitchFamily="34" charset="0"/>
              <a:defRPr sz="2100" kern="1200">
                <a:solidFill>
                  <a:schemeClr val="tx1"/>
                </a:solidFill>
                <a:latin typeface="+mn-lt"/>
                <a:ea typeface="+mn-ea"/>
                <a:cs typeface="+mn-cs"/>
              </a:defRPr>
            </a:lvl2pPr>
            <a:lvl3pPr marL="432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3pPr>
            <a:lvl4pPr marL="864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4pPr>
            <a:lvl5pPr marL="1296000" indent="-252000" algn="l" rtl="0" eaLnBrk="0" fontAlgn="base" hangingPunct="0">
              <a:spcBef>
                <a:spcPct val="0"/>
              </a:spcBef>
              <a:spcAft>
                <a:spcPct val="0"/>
              </a:spcAft>
              <a:buFont typeface="Arial" panose="020B0604020202020204" pitchFamily="34" charset="0"/>
              <a:buChar char="–"/>
              <a:defRPr sz="2100" kern="1200">
                <a:solidFill>
                  <a:schemeClr val="tx1"/>
                </a:solidFill>
                <a:latin typeface="+mn-lt"/>
                <a:ea typeface="+mn-ea"/>
                <a:cs typeface="+mn-cs"/>
              </a:defRPr>
            </a:lvl5pPr>
            <a:lvl6pPr marL="1728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6pPr>
            <a:lvl7pPr marL="2160000" indent="-252000" algn="l" defTabSz="914400" rtl="0" eaLnBrk="1" latinLnBrk="0" hangingPunct="1">
              <a:spcBef>
                <a:spcPts val="0"/>
              </a:spcBef>
              <a:buFont typeface="Arial" panose="020B0604020202020204" pitchFamily="34" charset="0"/>
              <a:buChar char="–"/>
              <a:defRPr sz="21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GB" sz="4400" i="1" dirty="0"/>
              <a:t>Make reproducibility, “too easy</a:t>
            </a:r>
          </a:p>
          <a:p>
            <a:pPr algn="ctr"/>
            <a:r>
              <a:rPr lang="en-GB" sz="4400" i="1" dirty="0"/>
              <a:t>not to do”</a:t>
            </a:r>
          </a:p>
        </p:txBody>
      </p:sp>
    </p:spTree>
    <p:extLst>
      <p:ext uri="{BB962C8B-B14F-4D97-AF65-F5344CB8AC3E}">
        <p14:creationId xmlns:p14="http://schemas.microsoft.com/office/powerpoint/2010/main" val="2158144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9AAE081-4176-4953-9ECE-E8E319F8D55F}"/>
              </a:ext>
            </a:extLst>
          </p:cNvPr>
          <p:cNvSpPr>
            <a:spLocks noGrp="1"/>
          </p:cNvSpPr>
          <p:nvPr>
            <p:ph idx="1"/>
          </p:nvPr>
        </p:nvSpPr>
        <p:spPr>
          <a:xfrm>
            <a:off x="431800" y="1223963"/>
            <a:ext cx="4397075" cy="3240087"/>
          </a:xfrm>
        </p:spPr>
        <p:txBody>
          <a:bodyPr/>
          <a:lstStyle/>
          <a:p>
            <a:pPr marL="342900" indent="-342900">
              <a:buFont typeface="Arial" panose="020B0604020202020204" pitchFamily="34" charset="0"/>
              <a:buChar char="•"/>
            </a:pPr>
            <a:r>
              <a:rPr lang="en-GB" dirty="0"/>
              <a:t>Binder to the rescue!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Repo2docker: capture the compute environment and builds a container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Send to cloud resources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Open a link in a browser and run the code!</a:t>
            </a:r>
          </a:p>
        </p:txBody>
      </p:sp>
      <p:sp>
        <p:nvSpPr>
          <p:cNvPr id="2" name="Date Placeholder 1">
            <a:extLst>
              <a:ext uri="{FF2B5EF4-FFF2-40B4-BE49-F238E27FC236}">
                <a16:creationId xmlns:a16="http://schemas.microsoft.com/office/drawing/2014/main" id="{02487B30-7B14-49DE-9174-1E6BF26777BA}"/>
              </a:ext>
            </a:extLst>
          </p:cNvPr>
          <p:cNvSpPr>
            <a:spLocks noGrp="1"/>
          </p:cNvSpPr>
          <p:nvPr>
            <p:ph type="dt" sz="half" idx="10"/>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678A2356-B68C-452C-84C6-19A2E53BE0FD}"/>
              </a:ext>
            </a:extLst>
          </p:cNvPr>
          <p:cNvSpPr>
            <a:spLocks noGrp="1"/>
          </p:cNvSpPr>
          <p:nvPr>
            <p:ph type="sldNum" sz="quarter" idx="11"/>
          </p:nvPr>
        </p:nvSpPr>
        <p:spPr/>
        <p:txBody>
          <a:bodyPr/>
          <a:lstStyle/>
          <a:p>
            <a:pPr>
              <a:defRPr/>
            </a:pPr>
            <a:fld id="{7105BD0D-EBF5-429D-BD54-7FC942F384EC}" type="slidenum">
              <a:rPr lang="en-GB" altLang="en-US" smtClean="0"/>
              <a:pPr>
                <a:defRPr/>
              </a:pPr>
              <a:t>38</a:t>
            </a:fld>
            <a:endParaRPr lang="en-GB" altLang="en-US"/>
          </a:p>
        </p:txBody>
      </p:sp>
      <p:sp>
        <p:nvSpPr>
          <p:cNvPr id="5" name="Title 4">
            <a:extLst>
              <a:ext uri="{FF2B5EF4-FFF2-40B4-BE49-F238E27FC236}">
                <a16:creationId xmlns:a16="http://schemas.microsoft.com/office/drawing/2014/main" id="{019B54B5-100D-4E77-8B12-A67AB3AA28BC}"/>
              </a:ext>
            </a:extLst>
          </p:cNvPr>
          <p:cNvSpPr>
            <a:spLocks noGrp="1"/>
          </p:cNvSpPr>
          <p:nvPr>
            <p:ph type="title"/>
          </p:nvPr>
        </p:nvSpPr>
        <p:spPr/>
        <p:txBody>
          <a:bodyPr/>
          <a:lstStyle/>
          <a:p>
            <a:r>
              <a:rPr lang="en-GB" dirty="0"/>
              <a:t>Interactive checks</a:t>
            </a:r>
          </a:p>
        </p:txBody>
      </p:sp>
      <p:pic>
        <p:nvPicPr>
          <p:cNvPr id="4" name="Picture 3">
            <a:extLst>
              <a:ext uri="{FF2B5EF4-FFF2-40B4-BE49-F238E27FC236}">
                <a16:creationId xmlns:a16="http://schemas.microsoft.com/office/drawing/2014/main" id="{8A6039DF-2C2E-430C-B6ED-CD3B63BF911E}"/>
              </a:ext>
            </a:extLst>
          </p:cNvPr>
          <p:cNvPicPr>
            <a:picLocks noChangeAspect="1"/>
          </p:cNvPicPr>
          <p:nvPr/>
        </p:nvPicPr>
        <p:blipFill rotWithShape="1">
          <a:blip r:embed="rId2"/>
          <a:srcRect l="15880" t="37400" r="14928" b="31801"/>
          <a:stretch/>
        </p:blipFill>
        <p:spPr>
          <a:xfrm>
            <a:off x="4746924" y="0"/>
            <a:ext cx="4397075" cy="5143500"/>
          </a:xfrm>
          <a:prstGeom prst="rect">
            <a:avLst/>
          </a:prstGeom>
        </p:spPr>
      </p:pic>
      <p:sp>
        <p:nvSpPr>
          <p:cNvPr id="7" name="Rectangle 6">
            <a:extLst>
              <a:ext uri="{FF2B5EF4-FFF2-40B4-BE49-F238E27FC236}">
                <a16:creationId xmlns:a16="http://schemas.microsoft.com/office/drawing/2014/main" id="{D24C76D3-745A-4F08-B7A1-DEC28D7C7E4D}"/>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https://jupyterhub-team-compass.readthedocs.io/en/latest/team.html#binder-team</a:t>
            </a:r>
          </a:p>
        </p:txBody>
      </p:sp>
    </p:spTree>
    <p:extLst>
      <p:ext uri="{BB962C8B-B14F-4D97-AF65-F5344CB8AC3E}">
        <p14:creationId xmlns:p14="http://schemas.microsoft.com/office/powerpoint/2010/main" val="2998847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CA25FF-B416-4DBD-97B9-FB59DCAE9725}"/>
              </a:ext>
            </a:extLst>
          </p:cNvPr>
          <p:cNvSpPr>
            <a:spLocks noGrp="1"/>
          </p:cNvSpPr>
          <p:nvPr>
            <p:ph type="dt" sz="half" idx="21"/>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A5DBC752-9324-4CC8-8476-B4E6842250F2}"/>
              </a:ext>
            </a:extLst>
          </p:cNvPr>
          <p:cNvSpPr>
            <a:spLocks noGrp="1"/>
          </p:cNvSpPr>
          <p:nvPr>
            <p:ph type="sldNum" sz="quarter" idx="22"/>
          </p:nvPr>
        </p:nvSpPr>
        <p:spPr/>
        <p:txBody>
          <a:bodyPr/>
          <a:lstStyle/>
          <a:p>
            <a:pPr>
              <a:defRPr/>
            </a:pPr>
            <a:fld id="{9CDA4729-CA73-46FD-B7FB-3083EDFB8E2B}" type="slidenum">
              <a:rPr lang="en-GB" altLang="en-US" smtClean="0"/>
              <a:pPr>
                <a:defRPr/>
              </a:pPr>
              <a:t>39</a:t>
            </a:fld>
            <a:endParaRPr lang="en-GB" altLang="en-US"/>
          </a:p>
        </p:txBody>
      </p:sp>
      <p:sp>
        <p:nvSpPr>
          <p:cNvPr id="8" name="Rectangle 7">
            <a:extLst>
              <a:ext uri="{FF2B5EF4-FFF2-40B4-BE49-F238E27FC236}">
                <a16:creationId xmlns:a16="http://schemas.microsoft.com/office/drawing/2014/main" id="{87D56260-91C9-4E44-A430-B0FA6CDEC69A}"/>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Courtesy of Juliette Belin: https://twitter.com/JulietteTaka/status/1082735653929000960</a:t>
            </a:r>
          </a:p>
        </p:txBody>
      </p:sp>
      <p:pic>
        <p:nvPicPr>
          <p:cNvPr id="7" name="Picture 6" descr="A picture containing text, map&#10;&#10;Description automatically generated">
            <a:extLst>
              <a:ext uri="{FF2B5EF4-FFF2-40B4-BE49-F238E27FC236}">
                <a16:creationId xmlns:a16="http://schemas.microsoft.com/office/drawing/2014/main" id="{C4B85D08-334C-4FEB-99DC-F2E6E427A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110" y="0"/>
            <a:ext cx="6679780" cy="4722813"/>
          </a:xfrm>
          <a:prstGeom prst="rect">
            <a:avLst/>
          </a:prstGeom>
        </p:spPr>
      </p:pic>
    </p:spTree>
    <p:extLst>
      <p:ext uri="{BB962C8B-B14F-4D97-AF65-F5344CB8AC3E}">
        <p14:creationId xmlns:p14="http://schemas.microsoft.com/office/powerpoint/2010/main" val="74563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1">
            <a:extLst>
              <a:ext uri="{FF2B5EF4-FFF2-40B4-BE49-F238E27FC236}">
                <a16:creationId xmlns:a16="http://schemas.microsoft.com/office/drawing/2014/main" id="{0E9DC6E5-5511-4A2C-9AA1-A1D8327887C4}"/>
              </a:ext>
            </a:extLst>
          </p:cNvPr>
          <p:cNvSpPr>
            <a:spLocks noGrp="1" noChangeArrowheads="1"/>
          </p:cNvSpPr>
          <p:nvPr>
            <p:ph idx="1"/>
          </p:nvPr>
        </p:nvSpPr>
        <p:spPr bwMode="auto">
          <a:xfrm>
            <a:off x="431800" y="1036216"/>
            <a:ext cx="5940402" cy="1696383"/>
          </a:xfrm>
        </p:spPr>
        <p:txBody>
          <a:bodyPr wrap="square" numCol="1" compatLnSpc="1">
            <a:prstTxWarp prst="textNoShape">
              <a:avLst/>
            </a:prstTxWarp>
          </a:bodyPr>
          <a:lstStyle/>
          <a:p>
            <a:pPr eaLnBrk="1" hangingPunct="1"/>
            <a:r>
              <a:rPr lang="en-GB" altLang="en-US" dirty="0"/>
              <a:t>“</a:t>
            </a:r>
            <a:r>
              <a:rPr lang="en-GB" altLang="en-US" noProof="0" dirty="0"/>
              <a:t>We will found The Alan Turing Institute </a:t>
            </a:r>
            <a:br>
              <a:rPr lang="en-GB" altLang="en-US" noProof="0" dirty="0"/>
            </a:br>
            <a:r>
              <a:rPr lang="en-GB" altLang="en-US" noProof="0" dirty="0"/>
              <a:t>to ensure Britain leads the way again in </a:t>
            </a:r>
            <a:br>
              <a:rPr lang="en-GB" altLang="en-US" noProof="0" dirty="0"/>
            </a:br>
            <a:r>
              <a:rPr lang="en-GB" altLang="en-US" noProof="0" dirty="0"/>
              <a:t>the use of big data and algorithm research”</a:t>
            </a:r>
          </a:p>
          <a:p>
            <a:pPr lvl="1" eaLnBrk="1" hangingPunct="1"/>
            <a:r>
              <a:rPr lang="en-GB" altLang="en-US" noProof="0" dirty="0"/>
              <a:t>George Osborne, Chancellor of the Exchequer</a:t>
            </a:r>
          </a:p>
          <a:p>
            <a:pPr lvl="2" eaLnBrk="1" hangingPunct="1"/>
            <a:r>
              <a:rPr lang="en-GB" altLang="en-US" noProof="0" dirty="0"/>
              <a:t>Budget Speech, March 2014</a:t>
            </a:r>
          </a:p>
        </p:txBody>
      </p:sp>
      <p:grpSp>
        <p:nvGrpSpPr>
          <p:cNvPr id="22534" name="Group 48">
            <a:extLst>
              <a:ext uri="{FF2B5EF4-FFF2-40B4-BE49-F238E27FC236}">
                <a16:creationId xmlns:a16="http://schemas.microsoft.com/office/drawing/2014/main" id="{1402214B-25A8-484C-840F-93CD9CB05380}"/>
              </a:ext>
            </a:extLst>
          </p:cNvPr>
          <p:cNvGrpSpPr>
            <a:grpSpLocks/>
          </p:cNvGrpSpPr>
          <p:nvPr/>
        </p:nvGrpSpPr>
        <p:grpSpPr bwMode="auto">
          <a:xfrm>
            <a:off x="3278188" y="3233712"/>
            <a:ext cx="2432050" cy="1135063"/>
            <a:chOff x="3943807" y="1529999"/>
            <a:chExt cx="2432768" cy="1135079"/>
          </a:xfrm>
        </p:grpSpPr>
        <p:sp>
          <p:nvSpPr>
            <p:cNvPr id="26" name="Rectangle 25">
              <a:extLst>
                <a:ext uri="{FF2B5EF4-FFF2-40B4-BE49-F238E27FC236}">
                  <a16:creationId xmlns:a16="http://schemas.microsoft.com/office/drawing/2014/main" id="{79E413EC-EF37-4247-8F0D-6E666CE3169B}"/>
                </a:ext>
              </a:extLst>
            </p:cNvPr>
            <p:cNvSpPr/>
            <p:nvPr/>
          </p:nvSpPr>
          <p:spPr bwMode="auto">
            <a:xfrm>
              <a:off x="3943807" y="1529999"/>
              <a:ext cx="2432768" cy="1135079"/>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cxnSp>
          <p:nvCxnSpPr>
            <p:cNvPr id="27" name="Straight Connector 26">
              <a:extLst>
                <a:ext uri="{FF2B5EF4-FFF2-40B4-BE49-F238E27FC236}">
                  <a16:creationId xmlns:a16="http://schemas.microsoft.com/office/drawing/2014/main" id="{B39560F2-9897-45FD-B477-31DF00D5E93D}"/>
                </a:ext>
              </a:extLst>
            </p:cNvPr>
            <p:cNvCxnSpPr>
              <a:cxnSpLocks/>
            </p:cNvCxnSpPr>
            <p:nvPr/>
          </p:nvCxnSpPr>
          <p:spPr bwMode="auto">
            <a:xfrm>
              <a:off x="3943807" y="1529999"/>
              <a:ext cx="24327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46" name="Title 5">
              <a:extLst>
                <a:ext uri="{FF2B5EF4-FFF2-40B4-BE49-F238E27FC236}">
                  <a16:creationId xmlns:a16="http://schemas.microsoft.com/office/drawing/2014/main" id="{A1CD1D39-11FB-490C-92AF-BE2BA6541B37}"/>
                </a:ext>
              </a:extLst>
            </p:cNvPr>
            <p:cNvSpPr txBox="1">
              <a:spLocks/>
            </p:cNvSpPr>
            <p:nvPr/>
          </p:nvSpPr>
          <p:spPr bwMode="auto">
            <a:xfrm>
              <a:off x="4043368" y="1596339"/>
              <a:ext cx="2203042" cy="981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Network of university members</a:t>
              </a:r>
            </a:p>
          </p:txBody>
        </p:sp>
      </p:grpSp>
      <p:sp>
        <p:nvSpPr>
          <p:cNvPr id="32" name="Rectangle 31">
            <a:extLst>
              <a:ext uri="{FF2B5EF4-FFF2-40B4-BE49-F238E27FC236}">
                <a16:creationId xmlns:a16="http://schemas.microsoft.com/office/drawing/2014/main" id="{8D64EF93-531F-4A23-85DB-6572D699408B}"/>
              </a:ext>
            </a:extLst>
          </p:cNvPr>
          <p:cNvSpPr/>
          <p:nvPr/>
        </p:nvSpPr>
        <p:spPr bwMode="auto">
          <a:xfrm>
            <a:off x="431800" y="3233712"/>
            <a:ext cx="2432050" cy="1138238"/>
          </a:xfrm>
          <a:prstGeom prst="rect">
            <a:avLst/>
          </a:prstGeom>
          <a:solidFill>
            <a:srgbClr val="66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3" name="Straight Connector 32">
            <a:extLst>
              <a:ext uri="{FF2B5EF4-FFF2-40B4-BE49-F238E27FC236}">
                <a16:creationId xmlns:a16="http://schemas.microsoft.com/office/drawing/2014/main" id="{3472DB15-F471-42AB-AE63-EE85986B93A8}"/>
              </a:ext>
            </a:extLst>
          </p:cNvPr>
          <p:cNvCxnSpPr>
            <a:cxnSpLocks/>
          </p:cNvCxnSpPr>
          <p:nvPr/>
        </p:nvCxnSpPr>
        <p:spPr bwMode="auto">
          <a:xfrm>
            <a:off x="431800" y="3233712"/>
            <a:ext cx="24320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37" name="Title 5">
            <a:extLst>
              <a:ext uri="{FF2B5EF4-FFF2-40B4-BE49-F238E27FC236}">
                <a16:creationId xmlns:a16="http://schemas.microsoft.com/office/drawing/2014/main" id="{A44D0277-B8AD-4B7C-8690-033E85EFD85D}"/>
              </a:ext>
            </a:extLst>
          </p:cNvPr>
          <p:cNvSpPr txBox="1">
            <a:spLocks/>
          </p:cNvSpPr>
          <p:nvPr/>
        </p:nvSpPr>
        <p:spPr bwMode="auto">
          <a:xfrm>
            <a:off x="531813" y="3300387"/>
            <a:ext cx="2239987" cy="98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Network of industry, charity, government partners</a:t>
            </a:r>
          </a:p>
        </p:txBody>
      </p:sp>
      <p:grpSp>
        <p:nvGrpSpPr>
          <p:cNvPr id="22538" name="Group 49">
            <a:extLst>
              <a:ext uri="{FF2B5EF4-FFF2-40B4-BE49-F238E27FC236}">
                <a16:creationId xmlns:a16="http://schemas.microsoft.com/office/drawing/2014/main" id="{7A1A68C8-5F0E-449B-A4EF-4F3A101D9FB1}"/>
              </a:ext>
            </a:extLst>
          </p:cNvPr>
          <p:cNvGrpSpPr>
            <a:grpSpLocks/>
          </p:cNvGrpSpPr>
          <p:nvPr/>
        </p:nvGrpSpPr>
        <p:grpSpPr bwMode="auto">
          <a:xfrm>
            <a:off x="6124575" y="3233712"/>
            <a:ext cx="2432050" cy="1135063"/>
            <a:chOff x="6503901" y="1536006"/>
            <a:chExt cx="2432770" cy="1135078"/>
          </a:xfrm>
        </p:grpSpPr>
        <p:sp>
          <p:nvSpPr>
            <p:cNvPr id="35" name="Rectangle 34">
              <a:extLst>
                <a:ext uri="{FF2B5EF4-FFF2-40B4-BE49-F238E27FC236}">
                  <a16:creationId xmlns:a16="http://schemas.microsoft.com/office/drawing/2014/main" id="{32ECE269-0B33-4CB3-BEFC-EA8891CCBBDC}"/>
                </a:ext>
              </a:extLst>
            </p:cNvPr>
            <p:cNvSpPr/>
            <p:nvPr/>
          </p:nvSpPr>
          <p:spPr bwMode="auto">
            <a:xfrm>
              <a:off x="6503901" y="1536006"/>
              <a:ext cx="2432770" cy="1135078"/>
            </a:xfrm>
            <a:prstGeom prst="rect">
              <a:avLst/>
            </a:prstGeom>
            <a:solidFill>
              <a:srgbClr val="00FF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cxnSp>
          <p:nvCxnSpPr>
            <p:cNvPr id="36" name="Straight Connector 35">
              <a:extLst>
                <a:ext uri="{FF2B5EF4-FFF2-40B4-BE49-F238E27FC236}">
                  <a16:creationId xmlns:a16="http://schemas.microsoft.com/office/drawing/2014/main" id="{4288B217-BE63-4808-AEC8-F610D09527CD}"/>
                </a:ext>
              </a:extLst>
            </p:cNvPr>
            <p:cNvCxnSpPr>
              <a:cxnSpLocks/>
            </p:cNvCxnSpPr>
            <p:nvPr/>
          </p:nvCxnSpPr>
          <p:spPr bwMode="auto">
            <a:xfrm>
              <a:off x="6503901" y="1536006"/>
              <a:ext cx="243277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543" name="Title 5">
              <a:extLst>
                <a:ext uri="{FF2B5EF4-FFF2-40B4-BE49-F238E27FC236}">
                  <a16:creationId xmlns:a16="http://schemas.microsoft.com/office/drawing/2014/main" id="{B2C3A5F9-597E-42B1-A49C-6044FE752D0D}"/>
                </a:ext>
              </a:extLst>
            </p:cNvPr>
            <p:cNvSpPr txBox="1">
              <a:spLocks/>
            </p:cNvSpPr>
            <p:nvPr/>
          </p:nvSpPr>
          <p:spPr bwMode="auto">
            <a:xfrm>
              <a:off x="6607541" y="1602345"/>
              <a:ext cx="2248434" cy="94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2000" dirty="0"/>
                <a:t>Strategic government investment</a:t>
              </a:r>
            </a:p>
          </p:txBody>
        </p:sp>
      </p:grpSp>
      <p:sp>
        <p:nvSpPr>
          <p:cNvPr id="22540" name="Slide Number Placeholder 5">
            <a:extLst>
              <a:ext uri="{FF2B5EF4-FFF2-40B4-BE49-F238E27FC236}">
                <a16:creationId xmlns:a16="http://schemas.microsoft.com/office/drawing/2014/main" id="{9B17836D-FC8C-402D-A047-9D786884B120}"/>
              </a:ext>
            </a:extLst>
          </p:cNvPr>
          <p:cNvSpPr>
            <a:spLocks noGrp="1"/>
          </p:cNvSpPr>
          <p:nvPr>
            <p:ph type="sldNum" sz="quarter" idx="2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0113D3-9F2E-4E50-95C9-2CD5D37EC3DB}" type="slidenum">
              <a:rPr lang="en-GB" altLang="en-US" smtClean="0"/>
              <a:pPr/>
              <a:t>4</a:t>
            </a:fld>
            <a:endParaRPr lang="en-GB" altLang="en-US"/>
          </a:p>
        </p:txBody>
      </p:sp>
      <p:sp>
        <p:nvSpPr>
          <p:cNvPr id="21" name="Date Placeholder 3">
            <a:extLst>
              <a:ext uri="{FF2B5EF4-FFF2-40B4-BE49-F238E27FC236}">
                <a16:creationId xmlns:a16="http://schemas.microsoft.com/office/drawing/2014/main" id="{B4C5AF2A-8EFB-4AD6-B628-21BCA9027362}"/>
              </a:ext>
            </a:extLst>
          </p:cNvPr>
          <p:cNvSpPr txBox="1">
            <a:spLocks/>
          </p:cNvSpPr>
          <p:nvPr/>
        </p:nvSpPr>
        <p:spPr bwMode="auto">
          <a:xfrm>
            <a:off x="428507" y="4729956"/>
            <a:ext cx="828675" cy="1444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b" anchorCtr="0" compatLnSpc="1">
            <a:prstTxWarp prst="textNoShape">
              <a:avLst/>
            </a:prstTxWarp>
            <a:noAutofit/>
          </a:bodyPr>
          <a:lstStyle>
            <a:defPPr>
              <a:defRPr lang="en-US"/>
            </a:defPPr>
            <a:lvl1pPr algn="l" rtl="0" eaLnBrk="1" fontAlgn="auto" hangingPunct="1">
              <a:spcBef>
                <a:spcPts val="0"/>
              </a:spcBef>
              <a:spcAft>
                <a:spcPts val="0"/>
              </a:spcAft>
              <a:defRPr sz="8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pPr fontAlgn="base">
              <a:spcBef>
                <a:spcPct val="0"/>
              </a:spcBef>
              <a:spcAft>
                <a:spcPct val="0"/>
              </a:spcAft>
            </a:pPr>
            <a:fld id="{1A685EF8-8A99-47CB-9EBA-4E9932DCBD0D}" type="datetime1">
              <a:rPr lang="en-GB" altLang="en-US" smtClean="0"/>
              <a:pPr fontAlgn="base">
                <a:spcBef>
                  <a:spcPct val="0"/>
                </a:spcBef>
                <a:spcAft>
                  <a:spcPct val="0"/>
                </a:spcAft>
              </a:pPr>
              <a:t>02/04/2019</a:t>
            </a:fld>
            <a:endParaRPr lang="en-GB" altLang="en-US" dirty="0"/>
          </a:p>
        </p:txBody>
      </p:sp>
      <p:sp>
        <p:nvSpPr>
          <p:cNvPr id="15" name="Rectangle 14">
            <a:extLst>
              <a:ext uri="{FF2B5EF4-FFF2-40B4-BE49-F238E27FC236}">
                <a16:creationId xmlns:a16="http://schemas.microsoft.com/office/drawing/2014/main" id="{F424407A-3F87-401A-936A-457CEFFB3397}"/>
              </a:ext>
            </a:extLst>
          </p:cNvPr>
          <p:cNvSpPr/>
          <p:nvPr/>
        </p:nvSpPr>
        <p:spPr>
          <a:xfrm>
            <a:off x="438082" y="2135965"/>
            <a:ext cx="5790102"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8" name="Title 1">
            <a:extLst>
              <a:ext uri="{FF2B5EF4-FFF2-40B4-BE49-F238E27FC236}">
                <a16:creationId xmlns:a16="http://schemas.microsoft.com/office/drawing/2014/main" id="{FA7B2E37-EFA9-4432-9E5C-E4FB27772416}"/>
              </a:ext>
            </a:extLst>
          </p:cNvPr>
          <p:cNvSpPr txBox="1">
            <a:spLocks/>
          </p:cNvSpPr>
          <p:nvPr/>
        </p:nvSpPr>
        <p:spPr bwMode="auto">
          <a:xfrm>
            <a:off x="428507" y="335189"/>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0" fontAlgn="base" hangingPunct="0">
              <a:lnSpc>
                <a:spcPct val="100000"/>
              </a:lnSpc>
              <a:spcBef>
                <a:spcPct val="0"/>
              </a:spcBef>
              <a:spcAft>
                <a:spcPct val="0"/>
              </a:spcAft>
              <a:defRPr sz="3200" b="0" kern="1200">
                <a:solidFill>
                  <a:schemeClr val="tx1"/>
                </a:solidFill>
                <a:latin typeface="+mj-lt"/>
                <a:ea typeface="+mj-ea"/>
                <a:cs typeface="+mj-cs"/>
              </a:defRPr>
            </a:lvl1pPr>
            <a:lvl2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2pPr>
            <a:lvl3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3pPr>
            <a:lvl4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4pPr>
            <a:lvl5pPr algn="l" rtl="0" eaLnBrk="0" fontAlgn="base" hangingPunct="0">
              <a:lnSpc>
                <a:spcPct val="85000"/>
              </a:lnSpc>
              <a:spcBef>
                <a:spcPct val="0"/>
              </a:spcBef>
              <a:spcAft>
                <a:spcPct val="0"/>
              </a:spcAft>
              <a:defRPr sz="2100" b="1">
                <a:solidFill>
                  <a:schemeClr val="tx1"/>
                </a:solidFill>
                <a:latin typeface="Arial" panose="020B0604020202020204" pitchFamily="34" charset="0"/>
              </a:defRPr>
            </a:lvl5pPr>
            <a:lvl6pPr marL="457200" algn="l" rtl="0" fontAlgn="base">
              <a:lnSpc>
                <a:spcPct val="85000"/>
              </a:lnSpc>
              <a:spcBef>
                <a:spcPct val="0"/>
              </a:spcBef>
              <a:spcAft>
                <a:spcPct val="0"/>
              </a:spcAft>
              <a:defRPr sz="2100" b="1">
                <a:solidFill>
                  <a:schemeClr val="tx1"/>
                </a:solidFill>
                <a:latin typeface="Arial" panose="020B0604020202020204" pitchFamily="34" charset="0"/>
              </a:defRPr>
            </a:lvl6pPr>
            <a:lvl7pPr marL="914400" algn="l" rtl="0" fontAlgn="base">
              <a:lnSpc>
                <a:spcPct val="85000"/>
              </a:lnSpc>
              <a:spcBef>
                <a:spcPct val="0"/>
              </a:spcBef>
              <a:spcAft>
                <a:spcPct val="0"/>
              </a:spcAft>
              <a:defRPr sz="2100" b="1">
                <a:solidFill>
                  <a:schemeClr val="tx1"/>
                </a:solidFill>
                <a:latin typeface="Arial" panose="020B0604020202020204" pitchFamily="34" charset="0"/>
              </a:defRPr>
            </a:lvl7pPr>
            <a:lvl8pPr marL="1371600" algn="l" rtl="0" fontAlgn="base">
              <a:lnSpc>
                <a:spcPct val="85000"/>
              </a:lnSpc>
              <a:spcBef>
                <a:spcPct val="0"/>
              </a:spcBef>
              <a:spcAft>
                <a:spcPct val="0"/>
              </a:spcAft>
              <a:defRPr sz="2100" b="1">
                <a:solidFill>
                  <a:schemeClr val="tx1"/>
                </a:solidFill>
                <a:latin typeface="Arial" panose="020B0604020202020204" pitchFamily="34" charset="0"/>
              </a:defRPr>
            </a:lvl8pPr>
            <a:lvl9pPr marL="1828800" algn="l" rtl="0" fontAlgn="base">
              <a:lnSpc>
                <a:spcPct val="85000"/>
              </a:lnSpc>
              <a:spcBef>
                <a:spcPct val="0"/>
              </a:spcBef>
              <a:spcAft>
                <a:spcPct val="0"/>
              </a:spcAft>
              <a:defRPr sz="2100" b="1">
                <a:solidFill>
                  <a:schemeClr val="tx1"/>
                </a:solidFill>
                <a:latin typeface="Arial" panose="020B0604020202020204" pitchFamily="34" charset="0"/>
              </a:defRPr>
            </a:lvl9pPr>
          </a:lstStyle>
          <a:p>
            <a:r>
              <a:rPr lang="en-GB" altLang="en-US" dirty="0"/>
              <a:t>Founding the Institute</a:t>
            </a:r>
          </a:p>
        </p:txBody>
      </p:sp>
      <p:pic>
        <p:nvPicPr>
          <p:cNvPr id="18" name="Picture 2">
            <a:extLst>
              <a:ext uri="{FF2B5EF4-FFF2-40B4-BE49-F238E27FC236}">
                <a16:creationId xmlns:a16="http://schemas.microsoft.com/office/drawing/2014/main" id="{ED5A74B6-D68A-4DC2-92A7-0D90008F7E5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729476" y="2040170"/>
            <a:ext cx="1730956" cy="6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a:extLst>
              <a:ext uri="{FF2B5EF4-FFF2-40B4-BE49-F238E27FC236}">
                <a16:creationId xmlns:a16="http://schemas.microsoft.com/office/drawing/2014/main" id="{F3D41472-EE40-4A4C-AD74-CCDEDD53DE1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29476" y="1036216"/>
            <a:ext cx="1730956" cy="78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CA25FF-B416-4DBD-97B9-FB59DCAE9725}"/>
              </a:ext>
            </a:extLst>
          </p:cNvPr>
          <p:cNvSpPr>
            <a:spLocks noGrp="1"/>
          </p:cNvSpPr>
          <p:nvPr>
            <p:ph type="dt" sz="half" idx="21"/>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A5DBC752-9324-4CC8-8476-B4E6842250F2}"/>
              </a:ext>
            </a:extLst>
          </p:cNvPr>
          <p:cNvSpPr>
            <a:spLocks noGrp="1"/>
          </p:cNvSpPr>
          <p:nvPr>
            <p:ph type="sldNum" sz="quarter" idx="22"/>
          </p:nvPr>
        </p:nvSpPr>
        <p:spPr/>
        <p:txBody>
          <a:bodyPr/>
          <a:lstStyle/>
          <a:p>
            <a:pPr>
              <a:defRPr/>
            </a:pPr>
            <a:fld id="{9CDA4729-CA73-46FD-B7FB-3083EDFB8E2B}" type="slidenum">
              <a:rPr lang="en-GB" altLang="en-US" smtClean="0"/>
              <a:pPr>
                <a:defRPr/>
              </a:pPr>
              <a:t>40</a:t>
            </a:fld>
            <a:endParaRPr lang="en-GB" altLang="en-US"/>
          </a:p>
        </p:txBody>
      </p:sp>
      <p:sp>
        <p:nvSpPr>
          <p:cNvPr id="8" name="Rectangle 7">
            <a:extLst>
              <a:ext uri="{FF2B5EF4-FFF2-40B4-BE49-F238E27FC236}">
                <a16:creationId xmlns:a16="http://schemas.microsoft.com/office/drawing/2014/main" id="{87D56260-91C9-4E44-A430-B0FA6CDEC69A}"/>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Courtesy of Juliette Belin: https://twitter.com/JulietteTaka/status/1082735653929000960</a:t>
            </a:r>
          </a:p>
        </p:txBody>
      </p:sp>
      <p:pic>
        <p:nvPicPr>
          <p:cNvPr id="7" name="Picture 6" descr="A picture containing text, map&#10;&#10;Description automatically generated">
            <a:extLst>
              <a:ext uri="{FF2B5EF4-FFF2-40B4-BE49-F238E27FC236}">
                <a16:creationId xmlns:a16="http://schemas.microsoft.com/office/drawing/2014/main" id="{C4B85D08-334C-4FEB-99DC-F2E6E427A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2110" y="0"/>
            <a:ext cx="6679780" cy="4722813"/>
          </a:xfrm>
          <a:prstGeom prst="rect">
            <a:avLst/>
          </a:prstGeom>
        </p:spPr>
      </p:pic>
      <p:pic>
        <p:nvPicPr>
          <p:cNvPr id="5" name="Picture 4">
            <a:extLst>
              <a:ext uri="{FF2B5EF4-FFF2-40B4-BE49-F238E27FC236}">
                <a16:creationId xmlns:a16="http://schemas.microsoft.com/office/drawing/2014/main" id="{02FC71F0-EE62-4E11-A531-17F4B067B2F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03014" y="1357899"/>
            <a:ext cx="3676766" cy="3785601"/>
          </a:xfrm>
          <a:prstGeom prst="rect">
            <a:avLst/>
          </a:prstGeom>
        </p:spPr>
      </p:pic>
      <p:pic>
        <p:nvPicPr>
          <p:cNvPr id="9" name="Picture 8">
            <a:extLst>
              <a:ext uri="{FF2B5EF4-FFF2-40B4-BE49-F238E27FC236}">
                <a16:creationId xmlns:a16="http://schemas.microsoft.com/office/drawing/2014/main" id="{54D39E71-CD39-4DC6-AC1D-E5B99328A5A0}"/>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812" t="52800" r="9051" b="13307"/>
          <a:stretch/>
        </p:blipFill>
        <p:spPr>
          <a:xfrm>
            <a:off x="6156176" y="2714197"/>
            <a:ext cx="1296144" cy="937674"/>
          </a:xfrm>
          <a:prstGeom prst="roundRect">
            <a:avLst>
              <a:gd name="adj" fmla="val 50000"/>
            </a:avLst>
          </a:prstGeom>
        </p:spPr>
      </p:pic>
      <p:sp>
        <p:nvSpPr>
          <p:cNvPr id="10" name="TextBox 9">
            <a:extLst>
              <a:ext uri="{FF2B5EF4-FFF2-40B4-BE49-F238E27FC236}">
                <a16:creationId xmlns:a16="http://schemas.microsoft.com/office/drawing/2014/main" id="{E2CE7CB7-D0A6-4525-8F96-6A97DD464798}"/>
              </a:ext>
            </a:extLst>
          </p:cNvPr>
          <p:cNvSpPr txBox="1"/>
          <p:nvPr/>
        </p:nvSpPr>
        <p:spPr>
          <a:xfrm>
            <a:off x="1143000" y="5143500"/>
            <a:ext cx="6858000" cy="138499"/>
          </a:xfrm>
          <a:prstGeom prst="rect">
            <a:avLst/>
          </a:prstGeom>
          <a:noFill/>
        </p:spPr>
        <p:txBody>
          <a:bodyPr wrap="square" lIns="0" tIns="0" rIns="0" bIns="0" rtlCol="0">
            <a:spAutoFit/>
          </a:bodyPr>
          <a:lstStyle/>
          <a:p>
            <a:r>
              <a:rPr lang="en-GB" sz="900">
                <a:hlinkClick r:id="rId6" tooltip="http://emergentbydesign.com/2010/07/01/guidelines-for-group-collaboration-and-emergence/"/>
              </a:rPr>
              <a:t>This Photo</a:t>
            </a:r>
            <a:r>
              <a:rPr lang="en-GB" sz="900"/>
              <a:t> by Unknown Author is licensed under </a:t>
            </a:r>
            <a:r>
              <a:rPr lang="en-GB" sz="900">
                <a:hlinkClick r:id="rId7" tooltip="https://creativecommons.org/licenses/by/3.0/"/>
              </a:rPr>
              <a:t>CC BY</a:t>
            </a:r>
            <a:endParaRPr lang="en-GB" sz="900"/>
          </a:p>
        </p:txBody>
      </p:sp>
    </p:spTree>
    <p:extLst>
      <p:ext uri="{BB962C8B-B14F-4D97-AF65-F5344CB8AC3E}">
        <p14:creationId xmlns:p14="http://schemas.microsoft.com/office/powerpoint/2010/main" val="2210435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10458-7A02-4387-9CF1-8693531E9EA2}"/>
              </a:ext>
            </a:extLst>
          </p:cNvPr>
          <p:cNvSpPr>
            <a:spLocks noGrp="1"/>
          </p:cNvSpPr>
          <p:nvPr>
            <p:ph type="dt" sz="half" idx="21"/>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35AE40EF-22CD-4DF9-BAD5-04E8EA1E6F50}"/>
              </a:ext>
            </a:extLst>
          </p:cNvPr>
          <p:cNvSpPr>
            <a:spLocks noGrp="1"/>
          </p:cNvSpPr>
          <p:nvPr>
            <p:ph type="sldNum" sz="quarter" idx="22"/>
          </p:nvPr>
        </p:nvSpPr>
        <p:spPr/>
        <p:txBody>
          <a:bodyPr/>
          <a:lstStyle/>
          <a:p>
            <a:pPr>
              <a:defRPr/>
            </a:pPr>
            <a:fld id="{7105BD0D-EBF5-429D-BD54-7FC942F384EC}" type="slidenum">
              <a:rPr lang="en-GB" altLang="en-US" smtClean="0"/>
              <a:pPr>
                <a:defRPr/>
              </a:pPr>
              <a:t>41</a:t>
            </a:fld>
            <a:endParaRPr lang="en-GB" altLang="en-US"/>
          </a:p>
        </p:txBody>
      </p:sp>
      <p:pic>
        <p:nvPicPr>
          <p:cNvPr id="5" name="Picture 4">
            <a:extLst>
              <a:ext uri="{FF2B5EF4-FFF2-40B4-BE49-F238E27FC236}">
                <a16:creationId xmlns:a16="http://schemas.microsoft.com/office/drawing/2014/main" id="{FCD36E97-DCAE-4021-AED0-0117DABBDC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spTree>
    <p:extLst>
      <p:ext uri="{BB962C8B-B14F-4D97-AF65-F5344CB8AC3E}">
        <p14:creationId xmlns:p14="http://schemas.microsoft.com/office/powerpoint/2010/main" val="4246035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9A874A-862A-4091-8CAC-0E23CEDE39D0}"/>
              </a:ext>
            </a:extLst>
          </p:cNvPr>
          <p:cNvSpPr>
            <a:spLocks noGrp="1"/>
          </p:cNvSpPr>
          <p:nvPr>
            <p:ph type="title"/>
          </p:nvPr>
        </p:nvSpPr>
        <p:spPr/>
        <p:txBody>
          <a:bodyPr/>
          <a:lstStyle/>
          <a:p>
            <a:r>
              <a:rPr lang="en-GB" dirty="0"/>
              <a:t>Version control</a:t>
            </a:r>
          </a:p>
        </p:txBody>
      </p:sp>
      <p:sp>
        <p:nvSpPr>
          <p:cNvPr id="2" name="Date Placeholder 1">
            <a:extLst>
              <a:ext uri="{FF2B5EF4-FFF2-40B4-BE49-F238E27FC236}">
                <a16:creationId xmlns:a16="http://schemas.microsoft.com/office/drawing/2014/main" id="{B8371A9E-055E-4A4E-A25D-EF9F5EDC9427}"/>
              </a:ext>
            </a:extLst>
          </p:cNvPr>
          <p:cNvSpPr>
            <a:spLocks noGrp="1"/>
          </p:cNvSpPr>
          <p:nvPr>
            <p:ph type="dt" sz="half" idx="15"/>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E5DDEA9A-0B72-44AB-B504-38E9F4BF4752}"/>
              </a:ext>
            </a:extLst>
          </p:cNvPr>
          <p:cNvSpPr>
            <a:spLocks noGrp="1"/>
          </p:cNvSpPr>
          <p:nvPr>
            <p:ph type="sldNum" sz="quarter" idx="16"/>
          </p:nvPr>
        </p:nvSpPr>
        <p:spPr/>
        <p:txBody>
          <a:bodyPr/>
          <a:lstStyle/>
          <a:p>
            <a:pPr>
              <a:defRPr/>
            </a:pPr>
            <a:fld id="{7105BD0D-EBF5-429D-BD54-7FC942F384EC}" type="slidenum">
              <a:rPr lang="en-GB" altLang="en-US" smtClean="0"/>
              <a:pPr>
                <a:defRPr/>
              </a:pPr>
              <a:t>42</a:t>
            </a:fld>
            <a:endParaRPr lang="en-GB" altLang="en-US"/>
          </a:p>
        </p:txBody>
      </p:sp>
      <p:pic>
        <p:nvPicPr>
          <p:cNvPr id="5" name="Picture 4">
            <a:extLst>
              <a:ext uri="{FF2B5EF4-FFF2-40B4-BE49-F238E27FC236}">
                <a16:creationId xmlns:a16="http://schemas.microsoft.com/office/drawing/2014/main" id="{088C0F96-67F5-4EA6-A629-A65B0B34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432" y="2282"/>
            <a:ext cx="3855914" cy="5141218"/>
          </a:xfrm>
          <a:prstGeom prst="rect">
            <a:avLst/>
          </a:prstGeom>
        </p:spPr>
      </p:pic>
      <p:pic>
        <p:nvPicPr>
          <p:cNvPr id="6" name="Picture 2" descr="http://3.bp.blogspot.com/-SnWr9oa-G30/UY6tZKwGZPI/AAAAAAAABLc/dyQGoX_i3E8/s800/Github.png">
            <a:extLst>
              <a:ext uri="{FF2B5EF4-FFF2-40B4-BE49-F238E27FC236}">
                <a16:creationId xmlns:a16="http://schemas.microsoft.com/office/drawing/2014/main" id="{67A3C4DD-8221-4A5D-A8C5-1E7E9C5AC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4" y="919353"/>
            <a:ext cx="5302194" cy="359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796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9A874A-862A-4091-8CAC-0E23CEDE39D0}"/>
              </a:ext>
            </a:extLst>
          </p:cNvPr>
          <p:cNvSpPr>
            <a:spLocks noGrp="1"/>
          </p:cNvSpPr>
          <p:nvPr>
            <p:ph type="title"/>
          </p:nvPr>
        </p:nvSpPr>
        <p:spPr/>
        <p:txBody>
          <a:bodyPr/>
          <a:lstStyle/>
          <a:p>
            <a:r>
              <a:rPr lang="en-GB" dirty="0"/>
              <a:t>Version control</a:t>
            </a:r>
          </a:p>
        </p:txBody>
      </p:sp>
      <p:sp>
        <p:nvSpPr>
          <p:cNvPr id="2" name="Date Placeholder 1">
            <a:extLst>
              <a:ext uri="{FF2B5EF4-FFF2-40B4-BE49-F238E27FC236}">
                <a16:creationId xmlns:a16="http://schemas.microsoft.com/office/drawing/2014/main" id="{B8371A9E-055E-4A4E-A25D-EF9F5EDC9427}"/>
              </a:ext>
            </a:extLst>
          </p:cNvPr>
          <p:cNvSpPr>
            <a:spLocks noGrp="1"/>
          </p:cNvSpPr>
          <p:nvPr>
            <p:ph type="dt" sz="half" idx="15"/>
          </p:nvPr>
        </p:nvSpPr>
        <p:spPr/>
        <p:txBody>
          <a:bodyPr/>
          <a:lstStyle/>
          <a:p>
            <a:pPr>
              <a:defRPr/>
            </a:pPr>
            <a:fld id="{2AE6F8C4-2D7F-41C7-A2DA-1B9B574A019F}" type="datetime1">
              <a:rPr lang="en-GB" smtClean="0"/>
              <a:pPr>
                <a:defRPr/>
              </a:pPr>
              <a:t>02/04/2019</a:t>
            </a:fld>
            <a:endParaRPr lang="en-GB" dirty="0"/>
          </a:p>
        </p:txBody>
      </p:sp>
      <p:sp>
        <p:nvSpPr>
          <p:cNvPr id="3" name="Slide Number Placeholder 2">
            <a:extLst>
              <a:ext uri="{FF2B5EF4-FFF2-40B4-BE49-F238E27FC236}">
                <a16:creationId xmlns:a16="http://schemas.microsoft.com/office/drawing/2014/main" id="{E5DDEA9A-0B72-44AB-B504-38E9F4BF4752}"/>
              </a:ext>
            </a:extLst>
          </p:cNvPr>
          <p:cNvSpPr>
            <a:spLocks noGrp="1"/>
          </p:cNvSpPr>
          <p:nvPr>
            <p:ph type="sldNum" sz="quarter" idx="16"/>
          </p:nvPr>
        </p:nvSpPr>
        <p:spPr/>
        <p:txBody>
          <a:bodyPr/>
          <a:lstStyle/>
          <a:p>
            <a:pPr>
              <a:defRPr/>
            </a:pPr>
            <a:fld id="{7105BD0D-EBF5-429D-BD54-7FC942F384EC}" type="slidenum">
              <a:rPr lang="en-GB" altLang="en-US" smtClean="0"/>
              <a:pPr>
                <a:defRPr/>
              </a:pPr>
              <a:t>43</a:t>
            </a:fld>
            <a:endParaRPr lang="en-GB" altLang="en-US"/>
          </a:p>
        </p:txBody>
      </p:sp>
      <p:pic>
        <p:nvPicPr>
          <p:cNvPr id="5" name="Picture 4">
            <a:extLst>
              <a:ext uri="{FF2B5EF4-FFF2-40B4-BE49-F238E27FC236}">
                <a16:creationId xmlns:a16="http://schemas.microsoft.com/office/drawing/2014/main" id="{088C0F96-67F5-4EA6-A629-A65B0B343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1432" y="2282"/>
            <a:ext cx="3855914" cy="5141218"/>
          </a:xfrm>
          <a:prstGeom prst="rect">
            <a:avLst/>
          </a:prstGeom>
        </p:spPr>
      </p:pic>
      <p:pic>
        <p:nvPicPr>
          <p:cNvPr id="6" name="Picture 2" descr="http://3.bp.blogspot.com/-SnWr9oa-G30/UY6tZKwGZPI/AAAAAAAABLc/dyQGoX_i3E8/s800/Github.png">
            <a:extLst>
              <a:ext uri="{FF2B5EF4-FFF2-40B4-BE49-F238E27FC236}">
                <a16:creationId xmlns:a16="http://schemas.microsoft.com/office/drawing/2014/main" id="{67A3C4DD-8221-4A5D-A8C5-1E7E9C5AC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4" y="919353"/>
            <a:ext cx="5302194" cy="3596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B833F41-F9E4-4FF1-8689-D2A4AC507B26}"/>
              </a:ext>
            </a:extLst>
          </p:cNvPr>
          <p:cNvPicPr>
            <a:picLocks noChangeAspect="1"/>
          </p:cNvPicPr>
          <p:nvPr/>
        </p:nvPicPr>
        <p:blipFill rotWithShape="1">
          <a:blip r:embed="rId4">
            <a:clrChange>
              <a:clrFrom>
                <a:srgbClr val="FFFFFF"/>
              </a:clrFrom>
              <a:clrTo>
                <a:srgbClr val="FFFFFF">
                  <a:alpha val="0"/>
                </a:srgbClr>
              </a:clrTo>
            </a:clrChange>
          </a:blip>
          <a:srcRect l="41334" t="23913" r="46854" b="50580"/>
          <a:stretch/>
        </p:blipFill>
        <p:spPr>
          <a:xfrm>
            <a:off x="2178186" y="3027149"/>
            <a:ext cx="1080000" cy="1080000"/>
          </a:xfrm>
          <a:prstGeom prst="rect">
            <a:avLst/>
          </a:prstGeom>
        </p:spPr>
      </p:pic>
      <p:pic>
        <p:nvPicPr>
          <p:cNvPr id="9" name="Picture 8">
            <a:extLst>
              <a:ext uri="{FF2B5EF4-FFF2-40B4-BE49-F238E27FC236}">
                <a16:creationId xmlns:a16="http://schemas.microsoft.com/office/drawing/2014/main" id="{C5433749-819B-453C-8A8C-E94448B82618}"/>
              </a:ext>
            </a:extLst>
          </p:cNvPr>
          <p:cNvPicPr>
            <a:picLocks noChangeAspect="1"/>
          </p:cNvPicPr>
          <p:nvPr/>
        </p:nvPicPr>
        <p:blipFill rotWithShape="1">
          <a:blip r:embed="rId5">
            <a:clrChange>
              <a:clrFrom>
                <a:srgbClr val="FEFEFE"/>
              </a:clrFrom>
              <a:clrTo>
                <a:srgbClr val="FEFEFE">
                  <a:alpha val="0"/>
                </a:srgbClr>
              </a:clrTo>
            </a:clrChange>
          </a:blip>
          <a:srcRect l="41341" t="44898" r="46848" b="29592"/>
          <a:stretch/>
        </p:blipFill>
        <p:spPr>
          <a:xfrm>
            <a:off x="3635896" y="3027089"/>
            <a:ext cx="1080000" cy="1080120"/>
          </a:xfrm>
          <a:prstGeom prst="rect">
            <a:avLst/>
          </a:prstGeom>
        </p:spPr>
      </p:pic>
      <p:pic>
        <p:nvPicPr>
          <p:cNvPr id="11" name="Picture 10">
            <a:extLst>
              <a:ext uri="{FF2B5EF4-FFF2-40B4-BE49-F238E27FC236}">
                <a16:creationId xmlns:a16="http://schemas.microsoft.com/office/drawing/2014/main" id="{AE58A961-4261-4383-A07D-681EEFDA1ED2}"/>
              </a:ext>
            </a:extLst>
          </p:cNvPr>
          <p:cNvPicPr>
            <a:picLocks noChangeAspect="1"/>
          </p:cNvPicPr>
          <p:nvPr/>
        </p:nvPicPr>
        <p:blipFill rotWithShape="1">
          <a:blip r:embed="rId6">
            <a:clrChange>
              <a:clrFrom>
                <a:srgbClr val="FFFFFF"/>
              </a:clrFrom>
              <a:clrTo>
                <a:srgbClr val="FFFFFF">
                  <a:alpha val="0"/>
                </a:srgbClr>
              </a:clrTo>
            </a:clrChange>
          </a:blip>
          <a:srcRect l="41664" t="17107" r="46527" b="57382"/>
          <a:stretch/>
        </p:blipFill>
        <p:spPr>
          <a:xfrm>
            <a:off x="720475" y="3027149"/>
            <a:ext cx="1080000" cy="1080000"/>
          </a:xfrm>
          <a:prstGeom prst="rect">
            <a:avLst/>
          </a:prstGeom>
        </p:spPr>
      </p:pic>
    </p:spTree>
    <p:extLst>
      <p:ext uri="{BB962C8B-B14F-4D97-AF65-F5344CB8AC3E}">
        <p14:creationId xmlns:p14="http://schemas.microsoft.com/office/powerpoint/2010/main" val="3226054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D440-88BE-455A-8DFA-F25CD0B05498}"/>
              </a:ext>
            </a:extLst>
          </p:cNvPr>
          <p:cNvSpPr>
            <a:spLocks noGrp="1"/>
          </p:cNvSpPr>
          <p:nvPr>
            <p:ph type="title"/>
          </p:nvPr>
        </p:nvSpPr>
        <p:spPr/>
        <p:txBody>
          <a:bodyPr/>
          <a:lstStyle/>
          <a:p>
            <a:r>
              <a:rPr lang="en-GB" dirty="0"/>
              <a:t>Testing (aka making explicit sanity checks)</a:t>
            </a:r>
          </a:p>
        </p:txBody>
      </p:sp>
      <p:sp>
        <p:nvSpPr>
          <p:cNvPr id="3" name="Date Placeholder 2">
            <a:extLst>
              <a:ext uri="{FF2B5EF4-FFF2-40B4-BE49-F238E27FC236}">
                <a16:creationId xmlns:a16="http://schemas.microsoft.com/office/drawing/2014/main" id="{6B1EBA62-AF73-4C19-93C0-F7F7F70FC331}"/>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99A3A70C-6B60-41FE-824E-E6B84867591D}"/>
              </a:ext>
            </a:extLst>
          </p:cNvPr>
          <p:cNvSpPr>
            <a:spLocks noGrp="1"/>
          </p:cNvSpPr>
          <p:nvPr>
            <p:ph type="sldNum" sz="quarter" idx="16"/>
          </p:nvPr>
        </p:nvSpPr>
        <p:spPr/>
        <p:txBody>
          <a:bodyPr/>
          <a:lstStyle/>
          <a:p>
            <a:pPr>
              <a:defRPr/>
            </a:pPr>
            <a:fld id="{0723F4AA-6BDB-435B-B70F-96D631AC163B}" type="slidenum">
              <a:rPr lang="en-GB" altLang="en-US" smtClean="0"/>
              <a:pPr>
                <a:defRPr/>
              </a:pPr>
              <a:t>44</a:t>
            </a:fld>
            <a:endParaRPr lang="en-GB" altLang="en-US"/>
          </a:p>
        </p:txBody>
      </p:sp>
      <p:sp>
        <p:nvSpPr>
          <p:cNvPr id="14" name="TextBox 13">
            <a:extLst>
              <a:ext uri="{FF2B5EF4-FFF2-40B4-BE49-F238E27FC236}">
                <a16:creationId xmlns:a16="http://schemas.microsoft.com/office/drawing/2014/main" id="{4B12799F-B1D8-49B8-AF85-F41B5BBB1BAB}"/>
              </a:ext>
            </a:extLst>
          </p:cNvPr>
          <p:cNvSpPr txBox="1"/>
          <p:nvPr/>
        </p:nvSpPr>
        <p:spPr>
          <a:xfrm>
            <a:off x="764652" y="1053521"/>
            <a:ext cx="7614295" cy="35865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2000" dirty="0">
                <a:solidFill>
                  <a:prstClr val="black"/>
                </a:solidFill>
                <a:latin typeface="+mn-lt"/>
                <a:cs typeface="+mn-cs"/>
              </a:rPr>
              <a:t>Is your code doing what you think it’s doing? Does 2 + 2 = 4?</a:t>
            </a:r>
          </a:p>
        </p:txBody>
      </p:sp>
    </p:spTree>
    <p:extLst>
      <p:ext uri="{BB962C8B-B14F-4D97-AF65-F5344CB8AC3E}">
        <p14:creationId xmlns:p14="http://schemas.microsoft.com/office/powerpoint/2010/main" val="32457991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D440-88BE-455A-8DFA-F25CD0B05498}"/>
              </a:ext>
            </a:extLst>
          </p:cNvPr>
          <p:cNvSpPr>
            <a:spLocks noGrp="1"/>
          </p:cNvSpPr>
          <p:nvPr>
            <p:ph type="title"/>
          </p:nvPr>
        </p:nvSpPr>
        <p:spPr/>
        <p:txBody>
          <a:bodyPr/>
          <a:lstStyle/>
          <a:p>
            <a:r>
              <a:rPr lang="en-GB" dirty="0"/>
              <a:t>Testing (aka making explicit sanity checks)</a:t>
            </a:r>
          </a:p>
        </p:txBody>
      </p:sp>
      <p:sp>
        <p:nvSpPr>
          <p:cNvPr id="3" name="Date Placeholder 2">
            <a:extLst>
              <a:ext uri="{FF2B5EF4-FFF2-40B4-BE49-F238E27FC236}">
                <a16:creationId xmlns:a16="http://schemas.microsoft.com/office/drawing/2014/main" id="{6B1EBA62-AF73-4C19-93C0-F7F7F70FC331}"/>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99A3A70C-6B60-41FE-824E-E6B84867591D}"/>
              </a:ext>
            </a:extLst>
          </p:cNvPr>
          <p:cNvSpPr>
            <a:spLocks noGrp="1"/>
          </p:cNvSpPr>
          <p:nvPr>
            <p:ph type="sldNum" sz="quarter" idx="16"/>
          </p:nvPr>
        </p:nvSpPr>
        <p:spPr/>
        <p:txBody>
          <a:bodyPr/>
          <a:lstStyle/>
          <a:p>
            <a:pPr>
              <a:defRPr/>
            </a:pPr>
            <a:fld id="{0723F4AA-6BDB-435B-B70F-96D631AC163B}" type="slidenum">
              <a:rPr lang="en-GB" altLang="en-US" smtClean="0"/>
              <a:pPr>
                <a:defRPr/>
              </a:pPr>
              <a:t>45</a:t>
            </a:fld>
            <a:endParaRPr lang="en-GB" altLang="en-US"/>
          </a:p>
        </p:txBody>
      </p:sp>
      <p:sp>
        <p:nvSpPr>
          <p:cNvPr id="14" name="TextBox 13">
            <a:extLst>
              <a:ext uri="{FF2B5EF4-FFF2-40B4-BE49-F238E27FC236}">
                <a16:creationId xmlns:a16="http://schemas.microsoft.com/office/drawing/2014/main" id="{4B12799F-B1D8-49B8-AF85-F41B5BBB1BAB}"/>
              </a:ext>
            </a:extLst>
          </p:cNvPr>
          <p:cNvSpPr txBox="1"/>
          <p:nvPr/>
        </p:nvSpPr>
        <p:spPr>
          <a:xfrm>
            <a:off x="764652" y="1053521"/>
            <a:ext cx="7614295" cy="35865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2000" dirty="0">
                <a:solidFill>
                  <a:prstClr val="black"/>
                </a:solidFill>
                <a:latin typeface="+mn-lt"/>
                <a:cs typeface="+mn-cs"/>
              </a:rPr>
              <a:t>Is your code doing what you think it’s doing? Does 2 + 2 = 4?</a:t>
            </a:r>
          </a:p>
        </p:txBody>
      </p:sp>
      <p:pic>
        <p:nvPicPr>
          <p:cNvPr id="16" name="Picture 15">
            <a:extLst>
              <a:ext uri="{FF2B5EF4-FFF2-40B4-BE49-F238E27FC236}">
                <a16:creationId xmlns:a16="http://schemas.microsoft.com/office/drawing/2014/main" id="{9B50CA36-2D68-4470-8A14-8F99F9EBF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419622"/>
            <a:ext cx="3208618" cy="3208618"/>
          </a:xfrm>
          <a:prstGeom prst="rect">
            <a:avLst/>
          </a:prstGeom>
        </p:spPr>
      </p:pic>
      <p:sp>
        <p:nvSpPr>
          <p:cNvPr id="17" name="TextBox 16">
            <a:extLst>
              <a:ext uri="{FF2B5EF4-FFF2-40B4-BE49-F238E27FC236}">
                <a16:creationId xmlns:a16="http://schemas.microsoft.com/office/drawing/2014/main" id="{F6F04182-8FB9-43EB-B5AC-CF0988BABD20}"/>
              </a:ext>
            </a:extLst>
          </p:cNvPr>
          <p:cNvSpPr txBox="1"/>
          <p:nvPr/>
        </p:nvSpPr>
        <p:spPr>
          <a:xfrm>
            <a:off x="4572000" y="1635646"/>
            <a:ext cx="4139800" cy="2454333"/>
          </a:xfrm>
          <a:prstGeom prst="rect">
            <a:avLst/>
          </a:prstGeom>
          <a:noFill/>
        </p:spPr>
        <p:txBody>
          <a:bodyPr wrap="square" lIns="0" tIns="0" rIns="0" bIns="0" rtlCol="0" anchor="ctr">
            <a:noAutofit/>
          </a:bodyPr>
          <a:lstStyle/>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pPr>
            <a:r>
              <a:rPr kumimoji="0" lang="en-GB" sz="2800" b="0" i="0" u="none" strike="noStrike" kern="1200" cap="none" spc="0" normalizeH="0" baseline="0" noProof="0" dirty="0" err="1">
                <a:ln>
                  <a:noFill/>
                </a:ln>
                <a:solidFill>
                  <a:prstClr val="black"/>
                </a:solidFill>
                <a:effectLst/>
                <a:uLnTx/>
                <a:uFillTx/>
                <a:latin typeface="Courier New" panose="02070309020205020404" pitchFamily="49" charset="0"/>
                <a:cs typeface="Courier New" panose="02070309020205020404" pitchFamily="49" charset="0"/>
              </a:rPr>
              <a:t>Assert.AreEqual</a:t>
            </a:r>
            <a:r>
              <a:rPr kumimoji="0" lang="en-GB" sz="2800" b="0" i="0" u="none" strike="noStrike" kern="1200" cap="none" spc="0" normalizeH="0" baseline="0" noProof="0" dirty="0">
                <a:ln>
                  <a:noFill/>
                </a:ln>
                <a:solidFill>
                  <a:prstClr val="black"/>
                </a:solidFill>
                <a:effectLst/>
                <a:uLnTx/>
                <a:uFillTx/>
                <a:latin typeface="Courier New" panose="02070309020205020404" pitchFamily="49" charset="0"/>
                <a:cs typeface="Courier New" panose="02070309020205020404" pitchFamily="49" charset="0"/>
              </a:rPr>
              <a:t>(</a:t>
            </a:r>
          </a:p>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pPr>
            <a:r>
              <a:rPr lang="en-GB" sz="2800" dirty="0">
                <a:solidFill>
                  <a:prstClr val="black"/>
                </a:solidFill>
                <a:latin typeface="Courier New" panose="02070309020205020404" pitchFamily="49" charset="0"/>
                <a:cs typeface="Courier New" panose="02070309020205020404" pitchFamily="49" charset="0"/>
              </a:rPr>
              <a:t>    </a:t>
            </a:r>
            <a:r>
              <a:rPr lang="en-GB" sz="2800" dirty="0" err="1">
                <a:solidFill>
                  <a:prstClr val="black"/>
                </a:solidFill>
                <a:latin typeface="Courier New" panose="02070309020205020404" pitchFamily="49" charset="0"/>
                <a:cs typeface="Courier New" panose="02070309020205020404" pitchFamily="49" charset="0"/>
              </a:rPr>
              <a:t>GetTimeOfDay</a:t>
            </a:r>
            <a:r>
              <a:rPr lang="en-GB" sz="2800" dirty="0">
                <a:solidFill>
                  <a:prstClr val="black"/>
                </a:solidFill>
                <a:latin typeface="Courier New" panose="02070309020205020404" pitchFamily="49" charset="0"/>
                <a:cs typeface="Courier New" panose="02070309020205020404" pitchFamily="49" charset="0"/>
              </a:rPr>
              <a:t>(),</a:t>
            </a:r>
          </a:p>
          <a:p>
            <a:pPr marL="0" marR="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pPr>
            <a:r>
              <a:rPr lang="en-GB" sz="2800" dirty="0">
                <a:solidFill>
                  <a:prstClr val="black"/>
                </a:solidFill>
                <a:latin typeface="Courier New" panose="02070309020205020404" pitchFamily="49" charset="0"/>
                <a:cs typeface="Courier New" panose="02070309020205020404" pitchFamily="49" charset="0"/>
              </a:rPr>
              <a:t>    “Morning” )</a:t>
            </a:r>
          </a:p>
        </p:txBody>
      </p:sp>
      <p:sp>
        <p:nvSpPr>
          <p:cNvPr id="18" name="Rectangle 17">
            <a:extLst>
              <a:ext uri="{FF2B5EF4-FFF2-40B4-BE49-F238E27FC236}">
                <a16:creationId xmlns:a16="http://schemas.microsoft.com/office/drawing/2014/main" id="{4DD4875A-6EC5-448B-B4CE-C005C60DCB15}"/>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https://www.toptal.com/qa/how-to-write-testable-code-and-why-it-matters</a:t>
            </a:r>
          </a:p>
        </p:txBody>
      </p:sp>
    </p:spTree>
    <p:extLst>
      <p:ext uri="{BB962C8B-B14F-4D97-AF65-F5344CB8AC3E}">
        <p14:creationId xmlns:p14="http://schemas.microsoft.com/office/powerpoint/2010/main" val="4260772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BD440-88BE-455A-8DFA-F25CD0B05498}"/>
              </a:ext>
            </a:extLst>
          </p:cNvPr>
          <p:cNvSpPr>
            <a:spLocks noGrp="1"/>
          </p:cNvSpPr>
          <p:nvPr>
            <p:ph type="title"/>
          </p:nvPr>
        </p:nvSpPr>
        <p:spPr/>
        <p:txBody>
          <a:bodyPr/>
          <a:lstStyle/>
          <a:p>
            <a:r>
              <a:rPr lang="en-GB" dirty="0"/>
              <a:t>Testing (aka making explicit sanity checks)</a:t>
            </a:r>
          </a:p>
        </p:txBody>
      </p:sp>
      <p:sp>
        <p:nvSpPr>
          <p:cNvPr id="3" name="Date Placeholder 2">
            <a:extLst>
              <a:ext uri="{FF2B5EF4-FFF2-40B4-BE49-F238E27FC236}">
                <a16:creationId xmlns:a16="http://schemas.microsoft.com/office/drawing/2014/main" id="{6B1EBA62-AF73-4C19-93C0-F7F7F70FC331}"/>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99A3A70C-6B60-41FE-824E-E6B84867591D}"/>
              </a:ext>
            </a:extLst>
          </p:cNvPr>
          <p:cNvSpPr>
            <a:spLocks noGrp="1"/>
          </p:cNvSpPr>
          <p:nvPr>
            <p:ph type="sldNum" sz="quarter" idx="16"/>
          </p:nvPr>
        </p:nvSpPr>
        <p:spPr/>
        <p:txBody>
          <a:bodyPr/>
          <a:lstStyle/>
          <a:p>
            <a:pPr>
              <a:defRPr/>
            </a:pPr>
            <a:fld id="{0723F4AA-6BDB-435B-B70F-96D631AC163B}" type="slidenum">
              <a:rPr lang="en-GB" altLang="en-US" smtClean="0"/>
              <a:pPr>
                <a:defRPr/>
              </a:pPr>
              <a:t>46</a:t>
            </a:fld>
            <a:endParaRPr lang="en-GB" altLang="en-US"/>
          </a:p>
        </p:txBody>
      </p:sp>
      <p:pic>
        <p:nvPicPr>
          <p:cNvPr id="5" name="Picture 4">
            <a:extLst>
              <a:ext uri="{FF2B5EF4-FFF2-40B4-BE49-F238E27FC236}">
                <a16:creationId xmlns:a16="http://schemas.microsoft.com/office/drawing/2014/main" id="{D90F41D1-B195-473A-BA4A-6600BC955EF3}"/>
              </a:ext>
            </a:extLst>
          </p:cNvPr>
          <p:cNvPicPr>
            <a:picLocks noChangeAspect="1"/>
          </p:cNvPicPr>
          <p:nvPr/>
        </p:nvPicPr>
        <p:blipFill rotWithShape="1">
          <a:blip r:embed="rId2"/>
          <a:srcRect l="30511" t="24786" r="37008" b="13580"/>
          <a:stretch/>
        </p:blipFill>
        <p:spPr>
          <a:xfrm>
            <a:off x="3312000" y="1610698"/>
            <a:ext cx="2520000" cy="2520000"/>
          </a:xfrm>
          <a:prstGeom prst="rect">
            <a:avLst/>
          </a:prstGeom>
        </p:spPr>
      </p:pic>
      <p:pic>
        <p:nvPicPr>
          <p:cNvPr id="6" name="Picture 5">
            <a:extLst>
              <a:ext uri="{FF2B5EF4-FFF2-40B4-BE49-F238E27FC236}">
                <a16:creationId xmlns:a16="http://schemas.microsoft.com/office/drawing/2014/main" id="{866540A1-EB4F-45FB-84C5-21FCE4E688CD}"/>
              </a:ext>
            </a:extLst>
          </p:cNvPr>
          <p:cNvPicPr>
            <a:picLocks noChangeAspect="1"/>
          </p:cNvPicPr>
          <p:nvPr/>
        </p:nvPicPr>
        <p:blipFill rotWithShape="1">
          <a:blip r:embed="rId3"/>
          <a:srcRect l="30807" t="24786" r="36712" b="13580"/>
          <a:stretch/>
        </p:blipFill>
        <p:spPr>
          <a:xfrm>
            <a:off x="6228000" y="1610698"/>
            <a:ext cx="2520000" cy="2520000"/>
          </a:xfrm>
          <a:prstGeom prst="rect">
            <a:avLst/>
          </a:prstGeom>
        </p:spPr>
      </p:pic>
      <p:pic>
        <p:nvPicPr>
          <p:cNvPr id="7" name="Picture 6">
            <a:extLst>
              <a:ext uri="{FF2B5EF4-FFF2-40B4-BE49-F238E27FC236}">
                <a16:creationId xmlns:a16="http://schemas.microsoft.com/office/drawing/2014/main" id="{297E48EA-9DA7-4F7A-BDB0-509B5E71AED0}"/>
              </a:ext>
            </a:extLst>
          </p:cNvPr>
          <p:cNvPicPr>
            <a:picLocks noChangeAspect="1"/>
          </p:cNvPicPr>
          <p:nvPr/>
        </p:nvPicPr>
        <p:blipFill rotWithShape="1">
          <a:blip r:embed="rId4"/>
          <a:srcRect l="29330" t="19182" r="38189" b="19182"/>
          <a:stretch/>
        </p:blipFill>
        <p:spPr>
          <a:xfrm>
            <a:off x="396000" y="1610698"/>
            <a:ext cx="2520000" cy="2520000"/>
          </a:xfrm>
          <a:prstGeom prst="rect">
            <a:avLst/>
          </a:prstGeom>
        </p:spPr>
      </p:pic>
      <p:pic>
        <p:nvPicPr>
          <p:cNvPr id="8" name="Graphic 7" descr="Checkmark">
            <a:extLst>
              <a:ext uri="{FF2B5EF4-FFF2-40B4-BE49-F238E27FC236}">
                <a16:creationId xmlns:a16="http://schemas.microsoft.com/office/drawing/2014/main" id="{3057E0D0-6610-4B0A-B15F-70946CFCD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5736" y="3457550"/>
            <a:ext cx="914400" cy="914400"/>
          </a:xfrm>
          <a:prstGeom prst="rect">
            <a:avLst/>
          </a:prstGeom>
        </p:spPr>
      </p:pic>
      <p:pic>
        <p:nvPicPr>
          <p:cNvPr id="11" name="Graphic 10" descr="Close">
            <a:extLst>
              <a:ext uri="{FF2B5EF4-FFF2-40B4-BE49-F238E27FC236}">
                <a16:creationId xmlns:a16="http://schemas.microsoft.com/office/drawing/2014/main" id="{8644E7CF-7A11-493A-94FC-69B0913D00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97760" y="3457550"/>
            <a:ext cx="914400" cy="914400"/>
          </a:xfrm>
          <a:prstGeom prst="rect">
            <a:avLst/>
          </a:prstGeom>
        </p:spPr>
      </p:pic>
      <p:pic>
        <p:nvPicPr>
          <p:cNvPr id="12" name="Graphic 11" descr="Close">
            <a:extLst>
              <a:ext uri="{FF2B5EF4-FFF2-40B4-BE49-F238E27FC236}">
                <a16:creationId xmlns:a16="http://schemas.microsoft.com/office/drawing/2014/main" id="{28B8139D-DAA8-402C-AD89-3B36ACA3CB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50088" y="3457550"/>
            <a:ext cx="914400" cy="914400"/>
          </a:xfrm>
          <a:prstGeom prst="rect">
            <a:avLst/>
          </a:prstGeom>
        </p:spPr>
      </p:pic>
      <p:sp>
        <p:nvSpPr>
          <p:cNvPr id="13" name="TextBox 12">
            <a:extLst>
              <a:ext uri="{FF2B5EF4-FFF2-40B4-BE49-F238E27FC236}">
                <a16:creationId xmlns:a16="http://schemas.microsoft.com/office/drawing/2014/main" id="{FEB07DB2-BB49-4F12-A48B-1F539F115E86}"/>
              </a:ext>
            </a:extLst>
          </p:cNvPr>
          <p:cNvSpPr txBox="1"/>
          <p:nvPr/>
        </p:nvSpPr>
        <p:spPr>
          <a:xfrm>
            <a:off x="764652" y="4302233"/>
            <a:ext cx="7614295" cy="35865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dirty="0">
                <a:solidFill>
                  <a:prstClr val="black"/>
                </a:solidFill>
                <a:latin typeface="+mn-lt"/>
                <a:cs typeface="+mn-cs"/>
              </a:rPr>
              <a:t>A very simple check: Is total brain volume within an expected range?</a:t>
            </a:r>
          </a:p>
        </p:txBody>
      </p:sp>
      <p:sp>
        <p:nvSpPr>
          <p:cNvPr id="14" name="TextBox 13">
            <a:extLst>
              <a:ext uri="{FF2B5EF4-FFF2-40B4-BE49-F238E27FC236}">
                <a16:creationId xmlns:a16="http://schemas.microsoft.com/office/drawing/2014/main" id="{4B12799F-B1D8-49B8-AF85-F41B5BBB1BAB}"/>
              </a:ext>
            </a:extLst>
          </p:cNvPr>
          <p:cNvSpPr txBox="1"/>
          <p:nvPr/>
        </p:nvSpPr>
        <p:spPr>
          <a:xfrm>
            <a:off x="764652" y="1053521"/>
            <a:ext cx="7614295" cy="358655"/>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lang="en-GB" sz="2000" dirty="0">
                <a:solidFill>
                  <a:prstClr val="black"/>
                </a:solidFill>
                <a:latin typeface="+mn-lt"/>
                <a:cs typeface="+mn-cs"/>
              </a:rPr>
              <a:t>Is your code doing what you think it’s doing? Does 2 + 2 = 4?</a:t>
            </a:r>
          </a:p>
        </p:txBody>
      </p:sp>
    </p:spTree>
    <p:extLst>
      <p:ext uri="{BB962C8B-B14F-4D97-AF65-F5344CB8AC3E}">
        <p14:creationId xmlns:p14="http://schemas.microsoft.com/office/powerpoint/2010/main" val="3485072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52B38C40-A35B-47D1-BAED-7A43DFDC87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51" y="480628"/>
            <a:ext cx="7632898" cy="4290926"/>
          </a:xfrm>
        </p:spPr>
      </p:pic>
      <p:sp>
        <p:nvSpPr>
          <p:cNvPr id="3" name="Date Placeholder 2">
            <a:extLst>
              <a:ext uri="{FF2B5EF4-FFF2-40B4-BE49-F238E27FC236}">
                <a16:creationId xmlns:a16="http://schemas.microsoft.com/office/drawing/2014/main" id="{BAEE7D69-AE3D-466C-B9A0-573EBB3CD3C0}"/>
              </a:ext>
            </a:extLst>
          </p:cNvPr>
          <p:cNvSpPr>
            <a:spLocks noGrp="1"/>
          </p:cNvSpPr>
          <p:nvPr>
            <p:ph type="dt" sz="half" idx="10"/>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149F25A0-308F-4811-A81D-696164DCD398}"/>
              </a:ext>
            </a:extLst>
          </p:cNvPr>
          <p:cNvSpPr>
            <a:spLocks noGrp="1"/>
          </p:cNvSpPr>
          <p:nvPr>
            <p:ph type="sldNum" sz="quarter" idx="11"/>
          </p:nvPr>
        </p:nvSpPr>
        <p:spPr/>
        <p:txBody>
          <a:bodyPr/>
          <a:lstStyle/>
          <a:p>
            <a:pPr>
              <a:defRPr/>
            </a:pPr>
            <a:fld id="{9CDA4729-CA73-46FD-B7FB-3083EDFB8E2B}" type="slidenum">
              <a:rPr lang="en-GB" altLang="en-US" smtClean="0"/>
              <a:pPr>
                <a:defRPr/>
              </a:pPr>
              <a:t>47</a:t>
            </a:fld>
            <a:endParaRPr lang="en-GB" altLang="en-US"/>
          </a:p>
        </p:txBody>
      </p:sp>
      <p:sp>
        <p:nvSpPr>
          <p:cNvPr id="5" name="Title 4">
            <a:extLst>
              <a:ext uri="{FF2B5EF4-FFF2-40B4-BE49-F238E27FC236}">
                <a16:creationId xmlns:a16="http://schemas.microsoft.com/office/drawing/2014/main" id="{26CBC21D-880B-40C5-BF13-537EA8743A5F}"/>
              </a:ext>
            </a:extLst>
          </p:cNvPr>
          <p:cNvSpPr>
            <a:spLocks noGrp="1"/>
          </p:cNvSpPr>
          <p:nvPr>
            <p:ph type="title"/>
          </p:nvPr>
        </p:nvSpPr>
        <p:spPr/>
        <p:txBody>
          <a:bodyPr/>
          <a:lstStyle/>
          <a:p>
            <a:r>
              <a:rPr lang="en-GB" dirty="0"/>
              <a:t>Continuous integration for research</a:t>
            </a:r>
          </a:p>
        </p:txBody>
      </p:sp>
      <p:sp>
        <p:nvSpPr>
          <p:cNvPr id="8" name="Rectangle 7">
            <a:extLst>
              <a:ext uri="{FF2B5EF4-FFF2-40B4-BE49-F238E27FC236}">
                <a16:creationId xmlns:a16="http://schemas.microsoft.com/office/drawing/2014/main" id="{19722A1A-16E6-4696-A000-A021BD661BA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https://elifesciences.org/labs/e623676c/reproducibility-automated</a:t>
            </a:r>
          </a:p>
        </p:txBody>
      </p:sp>
      <p:sp>
        <p:nvSpPr>
          <p:cNvPr id="9" name="Rectangle 8">
            <a:extLst>
              <a:ext uri="{FF2B5EF4-FFF2-40B4-BE49-F238E27FC236}">
                <a16:creationId xmlns:a16="http://schemas.microsoft.com/office/drawing/2014/main" id="{E45990D2-AF63-4258-A4E0-72C4AB63DF1C}"/>
              </a:ext>
            </a:extLst>
          </p:cNvPr>
          <p:cNvSpPr/>
          <p:nvPr/>
        </p:nvSpPr>
        <p:spPr>
          <a:xfrm>
            <a:off x="4572000" y="951502"/>
            <a:ext cx="3960440" cy="3651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84395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52B38C40-A35B-47D1-BAED-7A43DFDC87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51" y="480628"/>
            <a:ext cx="7632898" cy="4290926"/>
          </a:xfrm>
        </p:spPr>
      </p:pic>
      <p:sp>
        <p:nvSpPr>
          <p:cNvPr id="3" name="Date Placeholder 2">
            <a:extLst>
              <a:ext uri="{FF2B5EF4-FFF2-40B4-BE49-F238E27FC236}">
                <a16:creationId xmlns:a16="http://schemas.microsoft.com/office/drawing/2014/main" id="{BAEE7D69-AE3D-466C-B9A0-573EBB3CD3C0}"/>
              </a:ext>
            </a:extLst>
          </p:cNvPr>
          <p:cNvSpPr>
            <a:spLocks noGrp="1"/>
          </p:cNvSpPr>
          <p:nvPr>
            <p:ph type="dt" sz="half" idx="10"/>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149F25A0-308F-4811-A81D-696164DCD398}"/>
              </a:ext>
            </a:extLst>
          </p:cNvPr>
          <p:cNvSpPr>
            <a:spLocks noGrp="1"/>
          </p:cNvSpPr>
          <p:nvPr>
            <p:ph type="sldNum" sz="quarter" idx="11"/>
          </p:nvPr>
        </p:nvSpPr>
        <p:spPr/>
        <p:txBody>
          <a:bodyPr/>
          <a:lstStyle/>
          <a:p>
            <a:pPr>
              <a:defRPr/>
            </a:pPr>
            <a:fld id="{9CDA4729-CA73-46FD-B7FB-3083EDFB8E2B}" type="slidenum">
              <a:rPr lang="en-GB" altLang="en-US" smtClean="0"/>
              <a:pPr>
                <a:defRPr/>
              </a:pPr>
              <a:t>48</a:t>
            </a:fld>
            <a:endParaRPr lang="en-GB" altLang="en-US"/>
          </a:p>
        </p:txBody>
      </p:sp>
      <p:sp>
        <p:nvSpPr>
          <p:cNvPr id="5" name="Title 4">
            <a:extLst>
              <a:ext uri="{FF2B5EF4-FFF2-40B4-BE49-F238E27FC236}">
                <a16:creationId xmlns:a16="http://schemas.microsoft.com/office/drawing/2014/main" id="{26CBC21D-880B-40C5-BF13-537EA8743A5F}"/>
              </a:ext>
            </a:extLst>
          </p:cNvPr>
          <p:cNvSpPr>
            <a:spLocks noGrp="1"/>
          </p:cNvSpPr>
          <p:nvPr>
            <p:ph type="title"/>
          </p:nvPr>
        </p:nvSpPr>
        <p:spPr/>
        <p:txBody>
          <a:bodyPr/>
          <a:lstStyle/>
          <a:p>
            <a:r>
              <a:rPr lang="en-GB" dirty="0"/>
              <a:t>Continuous integration for research</a:t>
            </a:r>
          </a:p>
        </p:txBody>
      </p:sp>
      <p:sp>
        <p:nvSpPr>
          <p:cNvPr id="8" name="Rectangle 7">
            <a:extLst>
              <a:ext uri="{FF2B5EF4-FFF2-40B4-BE49-F238E27FC236}">
                <a16:creationId xmlns:a16="http://schemas.microsoft.com/office/drawing/2014/main" id="{19722A1A-16E6-4696-A000-A021BD661BA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https://elifesciences.org/labs/e623676c/reproducibility-automated</a:t>
            </a:r>
          </a:p>
        </p:txBody>
      </p:sp>
    </p:spTree>
    <p:extLst>
      <p:ext uri="{BB962C8B-B14F-4D97-AF65-F5344CB8AC3E}">
        <p14:creationId xmlns:p14="http://schemas.microsoft.com/office/powerpoint/2010/main" val="249117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close up of a map&#10;&#10;Description automatically generated">
            <a:extLst>
              <a:ext uri="{FF2B5EF4-FFF2-40B4-BE49-F238E27FC236}">
                <a16:creationId xmlns:a16="http://schemas.microsoft.com/office/drawing/2014/main" id="{52B38C40-A35B-47D1-BAED-7A43DFDC87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51" y="480628"/>
            <a:ext cx="7632898" cy="4290926"/>
          </a:xfrm>
        </p:spPr>
      </p:pic>
      <p:sp>
        <p:nvSpPr>
          <p:cNvPr id="3" name="Date Placeholder 2">
            <a:extLst>
              <a:ext uri="{FF2B5EF4-FFF2-40B4-BE49-F238E27FC236}">
                <a16:creationId xmlns:a16="http://schemas.microsoft.com/office/drawing/2014/main" id="{BAEE7D69-AE3D-466C-B9A0-573EBB3CD3C0}"/>
              </a:ext>
            </a:extLst>
          </p:cNvPr>
          <p:cNvSpPr>
            <a:spLocks noGrp="1"/>
          </p:cNvSpPr>
          <p:nvPr>
            <p:ph type="dt" sz="half" idx="10"/>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149F25A0-308F-4811-A81D-696164DCD398}"/>
              </a:ext>
            </a:extLst>
          </p:cNvPr>
          <p:cNvSpPr>
            <a:spLocks noGrp="1"/>
          </p:cNvSpPr>
          <p:nvPr>
            <p:ph type="sldNum" sz="quarter" idx="11"/>
          </p:nvPr>
        </p:nvSpPr>
        <p:spPr/>
        <p:txBody>
          <a:bodyPr/>
          <a:lstStyle/>
          <a:p>
            <a:pPr>
              <a:defRPr/>
            </a:pPr>
            <a:fld id="{9CDA4729-CA73-46FD-B7FB-3083EDFB8E2B}" type="slidenum">
              <a:rPr lang="en-GB" altLang="en-US" smtClean="0"/>
              <a:pPr>
                <a:defRPr/>
              </a:pPr>
              <a:t>49</a:t>
            </a:fld>
            <a:endParaRPr lang="en-GB" altLang="en-US"/>
          </a:p>
        </p:txBody>
      </p:sp>
      <p:sp>
        <p:nvSpPr>
          <p:cNvPr id="5" name="Title 4">
            <a:extLst>
              <a:ext uri="{FF2B5EF4-FFF2-40B4-BE49-F238E27FC236}">
                <a16:creationId xmlns:a16="http://schemas.microsoft.com/office/drawing/2014/main" id="{26CBC21D-880B-40C5-BF13-537EA8743A5F}"/>
              </a:ext>
            </a:extLst>
          </p:cNvPr>
          <p:cNvSpPr>
            <a:spLocks noGrp="1"/>
          </p:cNvSpPr>
          <p:nvPr>
            <p:ph type="title"/>
          </p:nvPr>
        </p:nvSpPr>
        <p:spPr/>
        <p:txBody>
          <a:bodyPr/>
          <a:lstStyle/>
          <a:p>
            <a:r>
              <a:rPr lang="en-GB" dirty="0"/>
              <a:t>Continuous integration for research</a:t>
            </a:r>
          </a:p>
        </p:txBody>
      </p:sp>
      <p:sp>
        <p:nvSpPr>
          <p:cNvPr id="8" name="Rectangle 7">
            <a:extLst>
              <a:ext uri="{FF2B5EF4-FFF2-40B4-BE49-F238E27FC236}">
                <a16:creationId xmlns:a16="http://schemas.microsoft.com/office/drawing/2014/main" id="{19722A1A-16E6-4696-A000-A021BD661BA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https://elifesciences.org/labs/e623676c/reproducibility-automated</a:t>
            </a:r>
          </a:p>
        </p:txBody>
      </p:sp>
      <p:sp>
        <p:nvSpPr>
          <p:cNvPr id="9" name="TextBox 8">
            <a:extLst>
              <a:ext uri="{FF2B5EF4-FFF2-40B4-BE49-F238E27FC236}">
                <a16:creationId xmlns:a16="http://schemas.microsoft.com/office/drawing/2014/main" id="{BFC27C28-19DF-4479-883F-E363C6429B76}"/>
              </a:ext>
            </a:extLst>
          </p:cNvPr>
          <p:cNvSpPr txBox="1"/>
          <p:nvPr/>
        </p:nvSpPr>
        <p:spPr>
          <a:xfrm>
            <a:off x="5724128" y="2394764"/>
            <a:ext cx="1705496" cy="1246076"/>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2400" b="1" i="0" u="none" strike="noStrike" kern="1200" cap="none" spc="0" normalizeH="0" baseline="0" noProof="0" dirty="0">
                <a:ln>
                  <a:noFill/>
                </a:ln>
                <a:solidFill>
                  <a:prstClr val="black"/>
                </a:solidFill>
                <a:effectLst/>
                <a:uLnTx/>
                <a:uFillTx/>
                <a:latin typeface="+mn-lt"/>
                <a:ea typeface="+mn-ea"/>
                <a:cs typeface="+mn-cs"/>
              </a:rPr>
              <a:t>Check to see what’s changed!!</a:t>
            </a:r>
          </a:p>
        </p:txBody>
      </p:sp>
    </p:spTree>
    <p:extLst>
      <p:ext uri="{BB962C8B-B14F-4D97-AF65-F5344CB8AC3E}">
        <p14:creationId xmlns:p14="http://schemas.microsoft.com/office/powerpoint/2010/main" val="235919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5">
            <a:extLst>
              <a:ext uri="{FF2B5EF4-FFF2-40B4-BE49-F238E27FC236}">
                <a16:creationId xmlns:a16="http://schemas.microsoft.com/office/drawing/2014/main" id="{DE05B2EC-9336-430A-8D1E-0C142A0BE724}"/>
              </a:ext>
            </a:extLst>
          </p:cNvPr>
          <p:cNvSpPr>
            <a:spLocks noGrp="1"/>
          </p:cNvSpPr>
          <p:nvPr>
            <p:ph type="title"/>
          </p:nvPr>
        </p:nvSpPr>
        <p:spPr/>
        <p:txBody>
          <a:bodyPr/>
          <a:lstStyle/>
          <a:p>
            <a:r>
              <a:rPr lang="en-GB" altLang="en-US" noProof="0" dirty="0"/>
              <a:t>The Institute’s partners and collaborators</a:t>
            </a:r>
          </a:p>
        </p:txBody>
      </p:sp>
      <p:sp>
        <p:nvSpPr>
          <p:cNvPr id="28675" name="Date Placeholder 2">
            <a:extLst>
              <a:ext uri="{FF2B5EF4-FFF2-40B4-BE49-F238E27FC236}">
                <a16:creationId xmlns:a16="http://schemas.microsoft.com/office/drawing/2014/main" id="{FA468619-53FC-47C5-BD54-9EACBE668EC0}"/>
              </a:ext>
            </a:extLst>
          </p:cNvPr>
          <p:cNvSpPr>
            <a:spLocks noGrp="1"/>
          </p:cNvSpPr>
          <p:nvPr>
            <p:ph type="dt" sz="quarter"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2560EA-5AE7-4C9E-B6D7-11027919EF48}" type="datetime1">
              <a:rPr lang="en-GB" altLang="en-US" smtClean="0"/>
              <a:pPr/>
              <a:t>02/04/2019</a:t>
            </a:fld>
            <a:endParaRPr lang="en-GB" altLang="en-US"/>
          </a:p>
        </p:txBody>
      </p:sp>
      <p:sp>
        <p:nvSpPr>
          <p:cNvPr id="28676" name="Slide Number Placeholder 4">
            <a:extLst>
              <a:ext uri="{FF2B5EF4-FFF2-40B4-BE49-F238E27FC236}">
                <a16:creationId xmlns:a16="http://schemas.microsoft.com/office/drawing/2014/main" id="{3AD236F0-004E-4EDB-B417-38CCC40EF2CC}"/>
              </a:ext>
            </a:extLst>
          </p:cNvPr>
          <p:cNvSpPr>
            <a:spLocks noGrp="1"/>
          </p:cNvSpPr>
          <p:nvPr>
            <p:ph type="sldNum" sz="quarter" idx="16"/>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FFEFFB-0B7B-4095-A329-BDB53B8D3755}" type="slidenum">
              <a:rPr lang="en-GB" altLang="en-US" smtClean="0"/>
              <a:pPr/>
              <a:t>5</a:t>
            </a:fld>
            <a:endParaRPr lang="en-GB" altLang="en-US"/>
          </a:p>
        </p:txBody>
      </p:sp>
      <p:sp>
        <p:nvSpPr>
          <p:cNvPr id="19" name="Rectangle 18">
            <a:extLst>
              <a:ext uri="{FF2B5EF4-FFF2-40B4-BE49-F238E27FC236}">
                <a16:creationId xmlns:a16="http://schemas.microsoft.com/office/drawing/2014/main" id="{E0282FE7-E343-4711-92D2-8A94398430E8}"/>
              </a:ext>
            </a:extLst>
          </p:cNvPr>
          <p:cNvSpPr/>
          <p:nvPr/>
        </p:nvSpPr>
        <p:spPr>
          <a:xfrm>
            <a:off x="431800" y="1016427"/>
            <a:ext cx="8280400" cy="988071"/>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12" name="Group 11">
            <a:extLst>
              <a:ext uri="{FF2B5EF4-FFF2-40B4-BE49-F238E27FC236}">
                <a16:creationId xmlns:a16="http://schemas.microsoft.com/office/drawing/2014/main" id="{3175F1C3-928B-456C-91E8-185557105E03}"/>
              </a:ext>
            </a:extLst>
          </p:cNvPr>
          <p:cNvGrpSpPr/>
          <p:nvPr/>
        </p:nvGrpSpPr>
        <p:grpSpPr>
          <a:xfrm>
            <a:off x="719900" y="1108551"/>
            <a:ext cx="7703800" cy="803822"/>
            <a:chOff x="584927" y="1100987"/>
            <a:chExt cx="7703800" cy="803822"/>
          </a:xfrm>
        </p:grpSpPr>
        <p:pic>
          <p:nvPicPr>
            <p:cNvPr id="28679" name="Picture 12">
              <a:extLst>
                <a:ext uri="{FF2B5EF4-FFF2-40B4-BE49-F238E27FC236}">
                  <a16:creationId xmlns:a16="http://schemas.microsoft.com/office/drawing/2014/main" id="{ADEB0E0C-DB68-4585-B35B-69C54B0E121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584927" y="1216702"/>
              <a:ext cx="1682489" cy="57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4">
              <a:extLst>
                <a:ext uri="{FF2B5EF4-FFF2-40B4-BE49-F238E27FC236}">
                  <a16:creationId xmlns:a16="http://schemas.microsoft.com/office/drawing/2014/main" id="{8C45B36E-E160-4E93-898F-4149ACBC6F2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2771984" y="1119637"/>
              <a:ext cx="1155560" cy="76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8">
              <a:extLst>
                <a:ext uri="{FF2B5EF4-FFF2-40B4-BE49-F238E27FC236}">
                  <a16:creationId xmlns:a16="http://schemas.microsoft.com/office/drawing/2014/main" id="{B5EFFEA4-1BB6-491B-A8B3-20F93BEC39E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768530" y="1268010"/>
              <a:ext cx="1520197" cy="46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A663D2E1-1720-4879-AEC8-112143EDCE02}"/>
                </a:ext>
              </a:extLst>
            </p:cNvPr>
            <p:cNvGrpSpPr/>
            <p:nvPr/>
          </p:nvGrpSpPr>
          <p:grpSpPr>
            <a:xfrm>
              <a:off x="4432112" y="1100987"/>
              <a:ext cx="1831850" cy="803822"/>
              <a:chOff x="4472668" y="1286924"/>
              <a:chExt cx="2037292" cy="893971"/>
            </a:xfrm>
          </p:grpSpPr>
          <p:pic>
            <p:nvPicPr>
              <p:cNvPr id="29" name="Picture 20">
                <a:extLst>
                  <a:ext uri="{FF2B5EF4-FFF2-40B4-BE49-F238E27FC236}">
                    <a16:creationId xmlns:a16="http://schemas.microsoft.com/office/drawing/2014/main" id="{1DD38509-ECF8-446C-8AEA-04E6CDDE86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5807827" y="1452737"/>
                <a:ext cx="702133" cy="56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oup 29">
                <a:extLst>
                  <a:ext uri="{FF2B5EF4-FFF2-40B4-BE49-F238E27FC236}">
                    <a16:creationId xmlns:a16="http://schemas.microsoft.com/office/drawing/2014/main" id="{51B2A856-6192-4A7F-8C33-CA26718495F5}"/>
                  </a:ext>
                </a:extLst>
              </p:cNvPr>
              <p:cNvGrpSpPr/>
              <p:nvPr/>
            </p:nvGrpSpPr>
            <p:grpSpPr>
              <a:xfrm>
                <a:off x="4472668" y="1286924"/>
                <a:ext cx="1182580" cy="893971"/>
                <a:chOff x="4476428" y="1272317"/>
                <a:chExt cx="1182580" cy="893971"/>
              </a:xfrm>
            </p:grpSpPr>
            <p:pic>
              <p:nvPicPr>
                <p:cNvPr id="31" name="Picture 22">
                  <a:extLst>
                    <a:ext uri="{FF2B5EF4-FFF2-40B4-BE49-F238E27FC236}">
                      <a16:creationId xmlns:a16="http://schemas.microsoft.com/office/drawing/2014/main" id="{96888F5A-0041-42FF-BA1C-3CFFE0F64E7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4476428" y="1272317"/>
                  <a:ext cx="1182580" cy="33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4">
                  <a:extLst>
                    <a:ext uri="{FF2B5EF4-FFF2-40B4-BE49-F238E27FC236}">
                      <a16:creationId xmlns:a16="http://schemas.microsoft.com/office/drawing/2014/main" id="{B8A0C8CA-EA57-477D-B7DA-65136A9FF62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658221" y="1785788"/>
                  <a:ext cx="818993" cy="38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14" name="Group 13">
            <a:extLst>
              <a:ext uri="{FF2B5EF4-FFF2-40B4-BE49-F238E27FC236}">
                <a16:creationId xmlns:a16="http://schemas.microsoft.com/office/drawing/2014/main" id="{99E28263-CD37-4EF9-A8F5-EB8ECF5ADF8A}"/>
              </a:ext>
            </a:extLst>
          </p:cNvPr>
          <p:cNvGrpSpPr/>
          <p:nvPr/>
        </p:nvGrpSpPr>
        <p:grpSpPr>
          <a:xfrm>
            <a:off x="433173" y="3164690"/>
            <a:ext cx="8273408" cy="499948"/>
            <a:chOff x="433173" y="3164690"/>
            <a:chExt cx="8273408" cy="499948"/>
          </a:xfrm>
        </p:grpSpPr>
        <p:pic>
          <p:nvPicPr>
            <p:cNvPr id="28692" name="Picture 10">
              <a:extLst>
                <a:ext uri="{FF2B5EF4-FFF2-40B4-BE49-F238E27FC236}">
                  <a16:creationId xmlns:a16="http://schemas.microsoft.com/office/drawing/2014/main" id="{EE0F8860-25BF-4202-B366-8FB2C5E49F6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3487737" y="3362170"/>
              <a:ext cx="881435" cy="10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5" name="Picture 34">
              <a:extLst>
                <a:ext uri="{FF2B5EF4-FFF2-40B4-BE49-F238E27FC236}">
                  <a16:creationId xmlns:a16="http://schemas.microsoft.com/office/drawing/2014/main" id="{95826986-2463-4CE6-ADD1-5AC71EDB845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433173" y="3281868"/>
              <a:ext cx="1352442" cy="26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4">
              <a:extLst>
                <a:ext uri="{FF2B5EF4-FFF2-40B4-BE49-F238E27FC236}">
                  <a16:creationId xmlns:a16="http://schemas.microsoft.com/office/drawing/2014/main" id="{4A270129-749D-4C8B-8386-CB9444809F6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6259498" y="3330236"/>
              <a:ext cx="1061987" cy="168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16">
              <a:extLst>
                <a:ext uri="{FF2B5EF4-FFF2-40B4-BE49-F238E27FC236}">
                  <a16:creationId xmlns:a16="http://schemas.microsoft.com/office/drawing/2014/main" id="{6AC414F0-4E97-4D57-A980-ADE0B7014C8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810589" y="3310389"/>
              <a:ext cx="1007492" cy="20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
              <a:extLst>
                <a:ext uri="{FF2B5EF4-FFF2-40B4-BE49-F238E27FC236}">
                  <a16:creationId xmlns:a16="http://schemas.microsoft.com/office/drawing/2014/main" id="{9A869B55-3CEB-45DD-A5D2-E1C98058387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7762903" y="3180115"/>
              <a:ext cx="943678" cy="46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a:extLst>
                <a:ext uri="{FF2B5EF4-FFF2-40B4-BE49-F238E27FC236}">
                  <a16:creationId xmlns:a16="http://schemas.microsoft.com/office/drawing/2014/main" id="{2C3423A4-C73E-4740-B475-655965E7FCF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227032" y="3164690"/>
              <a:ext cx="819288" cy="49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a:extLst>
              <a:ext uri="{FF2B5EF4-FFF2-40B4-BE49-F238E27FC236}">
                <a16:creationId xmlns:a16="http://schemas.microsoft.com/office/drawing/2014/main" id="{6FD12B1B-05A2-4A8A-9E9D-3F82B835491D}"/>
              </a:ext>
            </a:extLst>
          </p:cNvPr>
          <p:cNvGrpSpPr/>
          <p:nvPr/>
        </p:nvGrpSpPr>
        <p:grpSpPr>
          <a:xfrm>
            <a:off x="431935" y="3896910"/>
            <a:ext cx="8279730" cy="680683"/>
            <a:chOff x="431935" y="3896910"/>
            <a:chExt cx="8279730" cy="680683"/>
          </a:xfrm>
        </p:grpSpPr>
        <p:pic>
          <p:nvPicPr>
            <p:cNvPr id="28694" name="Picture 30">
              <a:extLst>
                <a:ext uri="{FF2B5EF4-FFF2-40B4-BE49-F238E27FC236}">
                  <a16:creationId xmlns:a16="http://schemas.microsoft.com/office/drawing/2014/main" id="{209F37CA-A498-4090-9C04-97951927F15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3025049" y="3927172"/>
              <a:ext cx="846715" cy="62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8" name="Picture 2">
              <a:extLst>
                <a:ext uri="{FF2B5EF4-FFF2-40B4-BE49-F238E27FC236}">
                  <a16:creationId xmlns:a16="http://schemas.microsoft.com/office/drawing/2014/main" id="{8E2E8721-E4E8-43C7-A924-AF9CCE0EF08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431935" y="4052602"/>
              <a:ext cx="1322920" cy="3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0">
              <a:extLst>
                <a:ext uri="{FF2B5EF4-FFF2-40B4-BE49-F238E27FC236}">
                  <a16:creationId xmlns:a16="http://schemas.microsoft.com/office/drawing/2014/main" id="{5B5B24C6-1FF9-4A27-A144-3EE6FD76E43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2189576" y="3896910"/>
              <a:ext cx="400752" cy="6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a:extLst>
                <a:ext uri="{FF2B5EF4-FFF2-40B4-BE49-F238E27FC236}">
                  <a16:creationId xmlns:a16="http://schemas.microsoft.com/office/drawing/2014/main" id="{887E08DA-88E8-4127-ACC9-2D493E3CC572}"/>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5803949" y="4069873"/>
              <a:ext cx="1008209" cy="3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a:extLst>
                <a:ext uri="{FF2B5EF4-FFF2-40B4-BE49-F238E27FC236}">
                  <a16:creationId xmlns:a16="http://schemas.microsoft.com/office/drawing/2014/main" id="{68109A39-6F70-47FF-936D-BB6AC31A8166}"/>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tretch>
              <a:fillRect/>
            </a:stretch>
          </p:blipFill>
          <p:spPr bwMode="auto">
            <a:xfrm>
              <a:off x="7246877" y="4122240"/>
              <a:ext cx="1464788" cy="23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0">
              <a:extLst>
                <a:ext uri="{FF2B5EF4-FFF2-40B4-BE49-F238E27FC236}">
                  <a16:creationId xmlns:a16="http://schemas.microsoft.com/office/drawing/2014/main" id="{F55737EC-D0BE-4C70-877D-EC13012E8FDC}"/>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tretch>
              <a:fillRect/>
            </a:stretch>
          </p:blipFill>
          <p:spPr bwMode="auto">
            <a:xfrm>
              <a:off x="4306485" y="4045053"/>
              <a:ext cx="1062743" cy="38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34F7CABF-5AB7-4088-8D5F-7C790C750106}"/>
              </a:ext>
            </a:extLst>
          </p:cNvPr>
          <p:cNvGrpSpPr/>
          <p:nvPr/>
        </p:nvGrpSpPr>
        <p:grpSpPr>
          <a:xfrm>
            <a:off x="431800" y="2211710"/>
            <a:ext cx="8274781" cy="720708"/>
            <a:chOff x="431800" y="2211710"/>
            <a:chExt cx="8274781" cy="720708"/>
          </a:xfrm>
        </p:grpSpPr>
        <p:pic>
          <p:nvPicPr>
            <p:cNvPr id="28690" name="Picture 16">
              <a:extLst>
                <a:ext uri="{FF2B5EF4-FFF2-40B4-BE49-F238E27FC236}">
                  <a16:creationId xmlns:a16="http://schemas.microsoft.com/office/drawing/2014/main" id="{9C9D423D-60F1-4341-AEC5-8B1C9C1B12D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tretch>
              <a:fillRect/>
            </a:stretch>
          </p:blipFill>
          <p:spPr bwMode="auto">
            <a:xfrm>
              <a:off x="5915337" y="2434047"/>
              <a:ext cx="1183106" cy="27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20">
              <a:extLst>
                <a:ext uri="{FF2B5EF4-FFF2-40B4-BE49-F238E27FC236}">
                  <a16:creationId xmlns:a16="http://schemas.microsoft.com/office/drawing/2014/main" id="{C53BBC2C-2D5B-40E4-AF16-7E9B32457BC9}"/>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tretch>
              <a:fillRect/>
            </a:stretch>
          </p:blipFill>
          <p:spPr bwMode="auto">
            <a:xfrm>
              <a:off x="4936270" y="2211710"/>
              <a:ext cx="554036" cy="72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3" name="Picture 28">
              <a:extLst>
                <a:ext uri="{FF2B5EF4-FFF2-40B4-BE49-F238E27FC236}">
                  <a16:creationId xmlns:a16="http://schemas.microsoft.com/office/drawing/2014/main" id="{98F7455B-3D0D-45CB-BB46-243A3AD1719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tretch>
              <a:fillRect/>
            </a:stretch>
          </p:blipFill>
          <p:spPr bwMode="auto">
            <a:xfrm>
              <a:off x="1815315" y="2415855"/>
              <a:ext cx="1183105" cy="31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a:extLst>
                <a:ext uri="{FF2B5EF4-FFF2-40B4-BE49-F238E27FC236}">
                  <a16:creationId xmlns:a16="http://schemas.microsoft.com/office/drawing/2014/main" id="{655D9277-8493-41AE-A498-2F8D2980621F}"/>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3423451" y="2436752"/>
              <a:ext cx="1087788" cy="27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a:extLst>
                <a:ext uri="{FF2B5EF4-FFF2-40B4-BE49-F238E27FC236}">
                  <a16:creationId xmlns:a16="http://schemas.microsoft.com/office/drawing/2014/main" id="{A1A2F21A-7B5B-4EFB-8490-FCD5E3E009B6}"/>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tretch>
              <a:fillRect/>
            </a:stretch>
          </p:blipFill>
          <p:spPr bwMode="auto">
            <a:xfrm>
              <a:off x="7523476" y="2368100"/>
              <a:ext cx="1183105" cy="40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6">
              <a:extLst>
                <a:ext uri="{FF2B5EF4-FFF2-40B4-BE49-F238E27FC236}">
                  <a16:creationId xmlns:a16="http://schemas.microsoft.com/office/drawing/2014/main" id="{82B7BE56-0005-4234-83B0-927EE946244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431800" y="2334951"/>
              <a:ext cx="958484" cy="47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386899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AEE7D69-AE3D-466C-B9A0-573EBB3CD3C0}"/>
              </a:ext>
            </a:extLst>
          </p:cNvPr>
          <p:cNvSpPr>
            <a:spLocks noGrp="1"/>
          </p:cNvSpPr>
          <p:nvPr>
            <p:ph type="dt" sz="half" idx="10"/>
          </p:nvPr>
        </p:nvSpPr>
        <p:spPr/>
        <p:txBody>
          <a:bodyPr/>
          <a:lstStyle/>
          <a:p>
            <a:pPr>
              <a:defRPr/>
            </a:pPr>
            <a:fld id="{5AB60A3B-1E4F-477E-A40D-63FA6238B88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149F25A0-308F-4811-A81D-696164DCD398}"/>
              </a:ext>
            </a:extLst>
          </p:cNvPr>
          <p:cNvSpPr>
            <a:spLocks noGrp="1"/>
          </p:cNvSpPr>
          <p:nvPr>
            <p:ph type="sldNum" sz="quarter" idx="11"/>
          </p:nvPr>
        </p:nvSpPr>
        <p:spPr/>
        <p:txBody>
          <a:bodyPr/>
          <a:lstStyle/>
          <a:p>
            <a:pPr>
              <a:defRPr/>
            </a:pPr>
            <a:fld id="{9CDA4729-CA73-46FD-B7FB-3083EDFB8E2B}" type="slidenum">
              <a:rPr lang="en-GB" altLang="en-US" smtClean="0"/>
              <a:pPr>
                <a:defRPr/>
              </a:pPr>
              <a:t>50</a:t>
            </a:fld>
            <a:endParaRPr lang="en-GB" altLang="en-US"/>
          </a:p>
        </p:txBody>
      </p:sp>
      <p:sp>
        <p:nvSpPr>
          <p:cNvPr id="8" name="Rectangle 7">
            <a:extLst>
              <a:ext uri="{FF2B5EF4-FFF2-40B4-BE49-F238E27FC236}">
                <a16:creationId xmlns:a16="http://schemas.microsoft.com/office/drawing/2014/main" id="{19722A1A-16E6-4696-A000-A021BD661BA5}"/>
              </a:ext>
            </a:extLst>
          </p:cNvPr>
          <p:cNvSpPr/>
          <p:nvPr/>
        </p:nvSpPr>
        <p:spPr>
          <a:xfrm>
            <a:off x="0" y="4603500"/>
            <a:ext cx="9143999" cy="540000"/>
          </a:xfrm>
          <a:prstGeom prst="rect">
            <a:avLst/>
          </a:prstGeom>
          <a:solidFill>
            <a:schemeClr val="bg1"/>
          </a:solidFill>
        </p:spPr>
        <p:txBody>
          <a:bodyPr wrap="square" anchor="ctr">
            <a:noAutofit/>
          </a:bodyPr>
          <a:lstStyle/>
          <a:p>
            <a:r>
              <a:rPr lang="en-GB" dirty="0">
                <a:latin typeface="+mj-lt"/>
              </a:rPr>
              <a:t>https://elifesciences.org/labs/e623676c/reproducibility-automated</a:t>
            </a:r>
          </a:p>
        </p:txBody>
      </p:sp>
      <p:pic>
        <p:nvPicPr>
          <p:cNvPr id="6" name="Picture 5" descr="A screenshot of a social media post&#10;&#10;Description automatically generated">
            <a:extLst>
              <a:ext uri="{FF2B5EF4-FFF2-40B4-BE49-F238E27FC236}">
                <a16:creationId xmlns:a16="http://schemas.microsoft.com/office/drawing/2014/main" id="{B7BCA86D-BDC5-4168-82B9-FDBF7F1EF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79" y="1039776"/>
            <a:ext cx="4838677" cy="3563724"/>
          </a:xfrm>
          <a:prstGeom prst="rect">
            <a:avLst/>
          </a:prstGeom>
        </p:spPr>
      </p:pic>
      <p:pic>
        <p:nvPicPr>
          <p:cNvPr id="7" name="Content Placeholder 6" descr="A close up of a map&#10;&#10;Description automatically generated">
            <a:extLst>
              <a:ext uri="{FF2B5EF4-FFF2-40B4-BE49-F238E27FC236}">
                <a16:creationId xmlns:a16="http://schemas.microsoft.com/office/drawing/2014/main" id="{52B38C40-A35B-47D1-BAED-7A43DFDC8750}"/>
              </a:ext>
            </a:extLst>
          </p:cNvPr>
          <p:cNvPicPr>
            <a:picLocks noGrp="1" noChangeAspect="1"/>
          </p:cNvPicPr>
          <p:nvPr>
            <p:ph idx="1"/>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943"/>
          <a:stretch/>
        </p:blipFill>
        <p:spPr>
          <a:xfrm>
            <a:off x="4644007" y="480628"/>
            <a:ext cx="3744441" cy="4290926"/>
          </a:xfrm>
        </p:spPr>
      </p:pic>
      <p:sp>
        <p:nvSpPr>
          <p:cNvPr id="5" name="Title 4">
            <a:extLst>
              <a:ext uri="{FF2B5EF4-FFF2-40B4-BE49-F238E27FC236}">
                <a16:creationId xmlns:a16="http://schemas.microsoft.com/office/drawing/2014/main" id="{26CBC21D-880B-40C5-BF13-537EA8743A5F}"/>
              </a:ext>
            </a:extLst>
          </p:cNvPr>
          <p:cNvSpPr>
            <a:spLocks noGrp="1"/>
          </p:cNvSpPr>
          <p:nvPr>
            <p:ph type="title"/>
          </p:nvPr>
        </p:nvSpPr>
        <p:spPr/>
        <p:txBody>
          <a:bodyPr/>
          <a:lstStyle/>
          <a:p>
            <a:r>
              <a:rPr lang="en-GB" dirty="0"/>
              <a:t>Continuous integration for research</a:t>
            </a:r>
          </a:p>
        </p:txBody>
      </p:sp>
      <p:sp>
        <p:nvSpPr>
          <p:cNvPr id="10" name="TextBox 9">
            <a:extLst>
              <a:ext uri="{FF2B5EF4-FFF2-40B4-BE49-F238E27FC236}">
                <a16:creationId xmlns:a16="http://schemas.microsoft.com/office/drawing/2014/main" id="{CC44DA24-9B6E-419C-A2F2-111B66310410}"/>
              </a:ext>
            </a:extLst>
          </p:cNvPr>
          <p:cNvSpPr txBox="1"/>
          <p:nvPr/>
        </p:nvSpPr>
        <p:spPr>
          <a:xfrm>
            <a:off x="5724128" y="2394764"/>
            <a:ext cx="1705496" cy="1246076"/>
          </a:xfrm>
          <a:prstGeom prst="rect">
            <a:avLst/>
          </a:prstGeom>
          <a:noFill/>
        </p:spPr>
        <p:txBody>
          <a:bodyPr wrap="square" lIns="0" tIns="0" rIns="0" bIns="0" rtlCol="0">
            <a:noAutofit/>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pPr>
            <a:r>
              <a:rPr kumimoji="0" lang="en-GB" sz="2400" b="1" i="0" u="none" strike="noStrike" kern="1200" cap="none" spc="0" normalizeH="0" baseline="0" noProof="0" dirty="0">
                <a:ln>
                  <a:noFill/>
                </a:ln>
                <a:solidFill>
                  <a:prstClr val="black"/>
                </a:solidFill>
                <a:effectLst/>
                <a:uLnTx/>
                <a:uFillTx/>
                <a:latin typeface="+mn-lt"/>
                <a:ea typeface="+mn-ea"/>
                <a:cs typeface="+mn-cs"/>
              </a:rPr>
              <a:t>Check to see what’s changed!!</a:t>
            </a:r>
          </a:p>
        </p:txBody>
      </p:sp>
    </p:spTree>
    <p:extLst>
      <p:ext uri="{BB962C8B-B14F-4D97-AF65-F5344CB8AC3E}">
        <p14:creationId xmlns:p14="http://schemas.microsoft.com/office/powerpoint/2010/main" val="1688716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a:extLst>
              <a:ext uri="{FF2B5EF4-FFF2-40B4-BE49-F238E27FC236}">
                <a16:creationId xmlns:a16="http://schemas.microsoft.com/office/drawing/2014/main" id="{8C4E8724-6745-44F6-8839-E6EC56EAAA01}"/>
              </a:ext>
            </a:extLst>
          </p:cNvPr>
          <p:cNvSpPr>
            <a:spLocks noGrp="1"/>
          </p:cNvSpPr>
          <p:nvPr>
            <p:ph type="title"/>
          </p:nvPr>
        </p:nvSpPr>
        <p:spPr>
          <a:xfrm>
            <a:off x="431800" y="1887742"/>
            <a:ext cx="9396784" cy="612000"/>
          </a:xfrm>
        </p:spPr>
        <p:txBody>
          <a:bodyPr/>
          <a:lstStyle/>
          <a:p>
            <a:r>
              <a:rPr lang="en-GB" altLang="en-US" noProof="0" dirty="0"/>
              <a:t>Building a culture of</a:t>
            </a:r>
            <a:br>
              <a:rPr lang="en-GB" altLang="en-US" noProof="0" dirty="0"/>
            </a:br>
            <a:r>
              <a:rPr lang="en-GB" altLang="en-US" noProof="0" dirty="0"/>
              <a:t>collaborative science</a:t>
            </a:r>
            <a:br>
              <a:rPr lang="en-GB" altLang="en-US" sz="2800" b="0" dirty="0"/>
            </a:br>
            <a:br>
              <a:rPr lang="en-GB" altLang="en-US" sz="2800" b="0" dirty="0"/>
            </a:br>
            <a:br>
              <a:rPr lang="en-GB" altLang="en-US" sz="2800" b="0" dirty="0"/>
            </a:br>
            <a:br>
              <a:rPr lang="en-GB" altLang="en-US" sz="2800" b="0" dirty="0"/>
            </a:br>
            <a:r>
              <a:rPr lang="en-GB" altLang="en-US" sz="2800" b="0" i="1" dirty="0">
                <a:hlinkClick r:id="rId2"/>
              </a:rPr>
              <a:t>https://github.com/alan-turing-institute/the-turing-way</a:t>
            </a:r>
            <a:r>
              <a:rPr lang="en-GB" altLang="en-US" sz="2800" b="0" i="1" dirty="0"/>
              <a:t> </a:t>
            </a:r>
            <a:endParaRPr lang="en-GB" altLang="en-US" sz="2800" b="0" i="1" noProof="0" dirty="0"/>
          </a:p>
        </p:txBody>
      </p:sp>
      <p:sp>
        <p:nvSpPr>
          <p:cNvPr id="20482" name="Date Placeholder 3">
            <a:extLst>
              <a:ext uri="{FF2B5EF4-FFF2-40B4-BE49-F238E27FC236}">
                <a16:creationId xmlns:a16="http://schemas.microsoft.com/office/drawing/2014/main" id="{03B07B61-2CBA-4EB3-9545-EC45D67443F1}"/>
              </a:ext>
            </a:extLst>
          </p:cNvPr>
          <p:cNvSpPr>
            <a:spLocks noGrp="1"/>
          </p:cNvSpPr>
          <p:nvPr>
            <p:ph type="dt" sz="half" idx="15"/>
          </p:nvPr>
        </p:nvSpPr>
        <p:spPr>
          <a:xfrm>
            <a:off x="431800" y="4722813"/>
            <a:ext cx="828675"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685EF8-8A99-47CB-9EBA-4E9932DCBD0D}" type="datetime1">
              <a:rPr lang="en-GB" altLang="en-US" smtClean="0"/>
              <a:pPr/>
              <a:t>02/04/2019</a:t>
            </a:fld>
            <a:endParaRPr lang="en-GB" altLang="en-US" dirty="0"/>
          </a:p>
        </p:txBody>
      </p:sp>
      <p:sp>
        <p:nvSpPr>
          <p:cNvPr id="20483" name="Slide Number Placeholder 5">
            <a:extLst>
              <a:ext uri="{FF2B5EF4-FFF2-40B4-BE49-F238E27FC236}">
                <a16:creationId xmlns:a16="http://schemas.microsoft.com/office/drawing/2014/main" id="{BA28EE1C-ADB2-4CFE-AF75-A0AF3ACFAE43}"/>
              </a:ext>
            </a:extLst>
          </p:cNvPr>
          <p:cNvSpPr>
            <a:spLocks noGrp="1"/>
          </p:cNvSpPr>
          <p:nvPr>
            <p:ph type="sldNum" sz="quarter" idx="4294967295"/>
          </p:nvPr>
        </p:nvSpPr>
        <p:spPr>
          <a:xfrm>
            <a:off x="8172450" y="4722813"/>
            <a:ext cx="539750" cy="144462"/>
          </a:xfrm>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941F2D-A43B-4207-BD30-D84518152E1A}" type="slidenum">
              <a:rPr lang="en-GB" altLang="en-US" smtClean="0"/>
              <a:pPr/>
              <a:t>51</a:t>
            </a:fld>
            <a:endParaRPr lang="en-GB" altLang="en-US"/>
          </a:p>
        </p:txBody>
      </p:sp>
      <p:pic>
        <p:nvPicPr>
          <p:cNvPr id="14" name="Picture Placeholder 13">
            <a:extLst>
              <a:ext uri="{FF2B5EF4-FFF2-40B4-BE49-F238E27FC236}">
                <a16:creationId xmlns:a16="http://schemas.microsoft.com/office/drawing/2014/main" id="{C2CB47E0-4E78-4C05-A75F-4070EDA37D46}"/>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0217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98E988-C90D-4F01-8116-C9FB8CCCFDE6}"/>
              </a:ext>
            </a:extLst>
          </p:cNvPr>
          <p:cNvSpPr>
            <a:spLocks noGrp="1"/>
          </p:cNvSpPr>
          <p:nvPr>
            <p:ph type="title"/>
          </p:nvPr>
        </p:nvSpPr>
        <p:spPr/>
        <p:txBody>
          <a:bodyPr/>
          <a:lstStyle/>
          <a:p>
            <a:r>
              <a:rPr lang="en-GB" dirty="0"/>
              <a:t>The Data Science Unicorn</a:t>
            </a:r>
          </a:p>
        </p:txBody>
      </p:sp>
      <p:sp>
        <p:nvSpPr>
          <p:cNvPr id="4" name="Date Placeholder 3">
            <a:extLst>
              <a:ext uri="{FF2B5EF4-FFF2-40B4-BE49-F238E27FC236}">
                <a16:creationId xmlns:a16="http://schemas.microsoft.com/office/drawing/2014/main" id="{86E47071-2645-4C76-93A9-68E0D1DE0AD6}"/>
              </a:ext>
            </a:extLst>
          </p:cNvPr>
          <p:cNvSpPr>
            <a:spLocks noGrp="1"/>
          </p:cNvSpPr>
          <p:nvPr>
            <p:ph type="dt" sz="half" idx="15"/>
          </p:nvPr>
        </p:nvSpPr>
        <p:spPr/>
        <p:txBody>
          <a:bodyPr/>
          <a:lstStyle/>
          <a:p>
            <a:pPr>
              <a:defRPr/>
            </a:pPr>
            <a:fld id="{865C08DA-D09C-43A5-8C8B-653F36EFF964}" type="datetime1">
              <a:rPr lang="en-GB" smtClean="0"/>
              <a:pPr>
                <a:defRPr/>
              </a:pPr>
              <a:t>02/04/2019</a:t>
            </a:fld>
            <a:endParaRPr lang="en-GB" dirty="0"/>
          </a:p>
        </p:txBody>
      </p:sp>
      <p:pic>
        <p:nvPicPr>
          <p:cNvPr id="7" name="Picture 6">
            <a:extLst>
              <a:ext uri="{FF2B5EF4-FFF2-40B4-BE49-F238E27FC236}">
                <a16:creationId xmlns:a16="http://schemas.microsoft.com/office/drawing/2014/main" id="{9054CE4A-C0A5-4372-A4C5-3AD53E7B3376}"/>
              </a:ext>
            </a:extLst>
          </p:cNvPr>
          <p:cNvPicPr>
            <a:picLocks noChangeAspect="1"/>
          </p:cNvPicPr>
          <p:nvPr/>
        </p:nvPicPr>
        <p:blipFill rotWithShape="1">
          <a:blip r:embed="rId2">
            <a:extLst>
              <a:ext uri="{28A0092B-C50C-407E-A947-70E740481C1C}">
                <a14:useLocalDpi xmlns:a14="http://schemas.microsoft.com/office/drawing/2010/main" val="0"/>
              </a:ext>
            </a:extLst>
          </a:blip>
          <a:srcRect t="14563" b="1956"/>
          <a:stretch/>
        </p:blipFill>
        <p:spPr>
          <a:xfrm>
            <a:off x="2200456" y="1059582"/>
            <a:ext cx="4742688" cy="4071218"/>
          </a:xfrm>
          <a:prstGeom prst="rect">
            <a:avLst/>
          </a:prstGeom>
        </p:spPr>
      </p:pic>
      <p:sp>
        <p:nvSpPr>
          <p:cNvPr id="8" name="Rectangle 7">
            <a:extLst>
              <a:ext uri="{FF2B5EF4-FFF2-40B4-BE49-F238E27FC236}">
                <a16:creationId xmlns:a16="http://schemas.microsoft.com/office/drawing/2014/main" id="{F961A4A9-86AC-482F-81C6-BA74F4B9B2E5}"/>
              </a:ext>
            </a:extLst>
          </p:cNvPr>
          <p:cNvSpPr/>
          <p:nvPr/>
        </p:nvSpPr>
        <p:spPr>
          <a:xfrm>
            <a:off x="0" y="4603500"/>
            <a:ext cx="9143999" cy="540000"/>
          </a:xfrm>
          <a:prstGeom prst="rect">
            <a:avLst/>
          </a:prstGeom>
          <a:solidFill>
            <a:schemeClr val="bg1"/>
          </a:solidFill>
        </p:spPr>
        <p:txBody>
          <a:bodyPr wrap="square" anchor="ctr">
            <a:spAutoFit/>
          </a:bodyPr>
          <a:lstStyle/>
          <a:p>
            <a:r>
              <a:rPr lang="en-GB" dirty="0">
                <a:latin typeface="+mj-lt"/>
              </a:rPr>
              <a:t>https://www.luther.edu/computer-science/data-science-major/why-study</a:t>
            </a:r>
          </a:p>
        </p:txBody>
      </p:sp>
      <p:pic>
        <p:nvPicPr>
          <p:cNvPr id="9" name="Picture 8">
            <a:extLst>
              <a:ext uri="{FF2B5EF4-FFF2-40B4-BE49-F238E27FC236}">
                <a16:creationId xmlns:a16="http://schemas.microsoft.com/office/drawing/2014/main" id="{3735A1C9-F056-43F0-8053-039B5F408EA5}"/>
              </a:ext>
            </a:extLst>
          </p:cNvPr>
          <p:cNvPicPr>
            <a:picLocks noChangeAspect="1"/>
          </p:cNvPicPr>
          <p:nvPr/>
        </p:nvPicPr>
        <p:blipFill rotWithShape="1">
          <a:blip r:embed="rId2">
            <a:extLst>
              <a:ext uri="{28A0092B-C50C-407E-A947-70E740481C1C}">
                <a14:useLocalDpi xmlns:a14="http://schemas.microsoft.com/office/drawing/2010/main" val="0"/>
              </a:ext>
            </a:extLst>
          </a:blip>
          <a:srcRect t="86553" r="48654" b="2374"/>
          <a:stretch/>
        </p:blipFill>
        <p:spPr>
          <a:xfrm>
            <a:off x="5608404" y="4109788"/>
            <a:ext cx="2435168" cy="540000"/>
          </a:xfrm>
          <a:prstGeom prst="rect">
            <a:avLst/>
          </a:prstGeom>
        </p:spPr>
      </p:pic>
    </p:spTree>
    <p:extLst>
      <p:ext uri="{BB962C8B-B14F-4D97-AF65-F5344CB8AC3E}">
        <p14:creationId xmlns:p14="http://schemas.microsoft.com/office/powerpoint/2010/main" val="3915605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front of a crowd posing for the camera&#10;&#10;Description automatically generated">
            <a:extLst>
              <a:ext uri="{FF2B5EF4-FFF2-40B4-BE49-F238E27FC236}">
                <a16:creationId xmlns:a16="http://schemas.microsoft.com/office/drawing/2014/main" id="{7283A634-2677-4C65-A096-E9253996C50A}"/>
              </a:ext>
            </a:extLst>
          </p:cNvPr>
          <p:cNvPicPr>
            <a:picLocks noChangeAspect="1"/>
          </p:cNvPicPr>
          <p:nvPr/>
        </p:nvPicPr>
        <p:blipFill rotWithShape="1">
          <a:blip r:embed="rId2">
            <a:extLst>
              <a:ext uri="{28A0092B-C50C-407E-A947-70E740481C1C}">
                <a14:useLocalDpi xmlns:a14="http://schemas.microsoft.com/office/drawing/2010/main" val="0"/>
              </a:ext>
            </a:extLst>
          </a:blip>
          <a:srcRect t="11585" b="13163"/>
          <a:stretch/>
        </p:blipFill>
        <p:spPr>
          <a:xfrm>
            <a:off x="0" y="0"/>
            <a:ext cx="9143999" cy="5160764"/>
          </a:xfrm>
          <a:prstGeom prst="rect">
            <a:avLst/>
          </a:prstGeom>
        </p:spPr>
      </p:pic>
      <p:sp>
        <p:nvSpPr>
          <p:cNvPr id="4" name="Date Placeholder 3">
            <a:extLst>
              <a:ext uri="{FF2B5EF4-FFF2-40B4-BE49-F238E27FC236}">
                <a16:creationId xmlns:a16="http://schemas.microsoft.com/office/drawing/2014/main" id="{86E47071-2645-4C76-93A9-68E0D1DE0AD6}"/>
              </a:ext>
            </a:extLst>
          </p:cNvPr>
          <p:cNvSpPr>
            <a:spLocks noGrp="1"/>
          </p:cNvSpPr>
          <p:nvPr>
            <p:ph type="dt" sz="half" idx="21"/>
          </p:nvPr>
        </p:nvSpPr>
        <p:spPr/>
        <p:txBody>
          <a:bodyPr/>
          <a:lstStyle/>
          <a:p>
            <a:pPr>
              <a:defRPr/>
            </a:pPr>
            <a:fld id="{865C08DA-D09C-43A5-8C8B-653F36EFF964}" type="datetime1">
              <a:rPr lang="en-GB" smtClean="0"/>
              <a:pPr>
                <a:defRPr/>
              </a:pPr>
              <a:t>02/04/2019</a:t>
            </a:fld>
            <a:endParaRPr lang="en-GB" dirty="0"/>
          </a:p>
        </p:txBody>
      </p:sp>
      <p:sp>
        <p:nvSpPr>
          <p:cNvPr id="8" name="Rectangle 7">
            <a:extLst>
              <a:ext uri="{FF2B5EF4-FFF2-40B4-BE49-F238E27FC236}">
                <a16:creationId xmlns:a16="http://schemas.microsoft.com/office/drawing/2014/main" id="{F961A4A9-86AC-482F-81C6-BA74F4B9B2E5}"/>
              </a:ext>
            </a:extLst>
          </p:cNvPr>
          <p:cNvSpPr/>
          <p:nvPr/>
        </p:nvSpPr>
        <p:spPr>
          <a:xfrm>
            <a:off x="0" y="4688834"/>
            <a:ext cx="9143999" cy="369332"/>
          </a:xfrm>
          <a:prstGeom prst="rect">
            <a:avLst/>
          </a:prstGeom>
          <a:noFill/>
        </p:spPr>
        <p:txBody>
          <a:bodyPr wrap="square" anchor="ctr">
            <a:spAutoFit/>
          </a:bodyPr>
          <a:lstStyle/>
          <a:p>
            <a:r>
              <a:rPr lang="en-GB" dirty="0">
                <a:solidFill>
                  <a:schemeClr val="bg1"/>
                </a:solidFill>
                <a:latin typeface="+mj-lt"/>
              </a:rPr>
              <a:t>https://neurohackademy.org/apply</a:t>
            </a:r>
          </a:p>
        </p:txBody>
      </p:sp>
      <p:sp>
        <p:nvSpPr>
          <p:cNvPr id="10" name="TextBox 9">
            <a:extLst>
              <a:ext uri="{FF2B5EF4-FFF2-40B4-BE49-F238E27FC236}">
                <a16:creationId xmlns:a16="http://schemas.microsoft.com/office/drawing/2014/main" id="{6880B6EB-C2A2-4198-A1CC-7134300F5AF6}"/>
              </a:ext>
            </a:extLst>
          </p:cNvPr>
          <p:cNvSpPr txBox="1"/>
          <p:nvPr/>
        </p:nvSpPr>
        <p:spPr>
          <a:xfrm>
            <a:off x="3680791" y="3926284"/>
            <a:ext cx="5436096" cy="1234480"/>
          </a:xfrm>
          <a:prstGeom prst="rect">
            <a:avLst/>
          </a:prstGeom>
          <a:solidFill>
            <a:srgbClr val="A6A6A6">
              <a:alpha val="50196"/>
            </a:srgbClr>
          </a:solidFill>
        </p:spPr>
        <p:txBody>
          <a:bodyPr wrap="square" lIns="108000" tIns="72000" rIns="108000" bIns="72000" rtlCol="0" anchor="ctr">
            <a:noAutofit/>
          </a:bodyPr>
          <a:lstStyle/>
          <a:p>
            <a:pPr marR="0" algn="r" defTabSz="914400" rtl="0" eaLnBrk="1" fontAlgn="auto" latinLnBrk="0" hangingPunct="1">
              <a:lnSpc>
                <a:spcPct val="100000"/>
              </a:lnSpc>
              <a:spcBef>
                <a:spcPts val="600"/>
              </a:spcBef>
              <a:spcAft>
                <a:spcPts val="0"/>
              </a:spcAft>
              <a:buClrTx/>
              <a:buSzTx/>
              <a:tabLst/>
            </a:pPr>
            <a:r>
              <a:rPr lang="en-GB" sz="3600" b="1" i="1" dirty="0">
                <a:solidFill>
                  <a:schemeClr val="accent3"/>
                </a:solidFill>
                <a:latin typeface="+mn-lt"/>
                <a:cs typeface="+mn-cs"/>
              </a:rPr>
              <a:t>How can we incentivise team science?</a:t>
            </a:r>
            <a:endParaRPr kumimoji="0" lang="en-GB" sz="3600" b="1" i="1" u="none" strike="noStrike" kern="1200" cap="none" spc="0" normalizeH="0" baseline="0" noProof="0" dirty="0">
              <a:ln>
                <a:noFill/>
              </a:ln>
              <a:solidFill>
                <a:schemeClr val="accent3"/>
              </a:solidFill>
              <a:effectLst/>
              <a:uLnTx/>
              <a:uFillTx/>
              <a:latin typeface="+mn-lt"/>
              <a:cs typeface="+mn-cs"/>
            </a:endParaRPr>
          </a:p>
        </p:txBody>
      </p:sp>
    </p:spTree>
    <p:extLst>
      <p:ext uri="{BB962C8B-B14F-4D97-AF65-F5344CB8AC3E}">
        <p14:creationId xmlns:p14="http://schemas.microsoft.com/office/powerpoint/2010/main" val="688510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BD91-0E1F-444A-976E-F9B535E01CD3}"/>
              </a:ext>
            </a:extLst>
          </p:cNvPr>
          <p:cNvSpPr>
            <a:spLocks noGrp="1"/>
          </p:cNvSpPr>
          <p:nvPr>
            <p:ph type="title"/>
          </p:nvPr>
        </p:nvSpPr>
        <p:spPr/>
        <p:txBody>
          <a:bodyPr/>
          <a:lstStyle/>
          <a:p>
            <a:r>
              <a:rPr lang="en-GB" dirty="0"/>
              <a:t>Open is so much more than reproducible</a:t>
            </a:r>
          </a:p>
        </p:txBody>
      </p:sp>
      <p:sp>
        <p:nvSpPr>
          <p:cNvPr id="3" name="Date Placeholder 2">
            <a:extLst>
              <a:ext uri="{FF2B5EF4-FFF2-40B4-BE49-F238E27FC236}">
                <a16:creationId xmlns:a16="http://schemas.microsoft.com/office/drawing/2014/main" id="{AED32357-24B8-40EA-AB58-83F3D3D12C04}"/>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6523B250-B7E3-4BC9-9A62-AB7EDBB06513}"/>
              </a:ext>
            </a:extLst>
          </p:cNvPr>
          <p:cNvSpPr>
            <a:spLocks noGrp="1"/>
          </p:cNvSpPr>
          <p:nvPr>
            <p:ph type="sldNum" sz="quarter" idx="16"/>
          </p:nvPr>
        </p:nvSpPr>
        <p:spPr/>
        <p:txBody>
          <a:bodyPr/>
          <a:lstStyle/>
          <a:p>
            <a:pPr>
              <a:defRPr/>
            </a:pPr>
            <a:fld id="{0723F4AA-6BDB-435B-B70F-96D631AC163B}" type="slidenum">
              <a:rPr lang="en-GB" altLang="en-US" smtClean="0"/>
              <a:pPr>
                <a:defRPr/>
              </a:pPr>
              <a:t>54</a:t>
            </a:fld>
            <a:endParaRPr lang="en-GB" altLang="en-US"/>
          </a:p>
        </p:txBody>
      </p:sp>
      <p:sp>
        <p:nvSpPr>
          <p:cNvPr id="6" name="Rectangle 5">
            <a:extLst>
              <a:ext uri="{FF2B5EF4-FFF2-40B4-BE49-F238E27FC236}">
                <a16:creationId xmlns:a16="http://schemas.microsoft.com/office/drawing/2014/main" id="{F9CFF914-85F8-474D-8343-7AFB9842CEBA}"/>
              </a:ext>
            </a:extLst>
          </p:cNvPr>
          <p:cNvSpPr/>
          <p:nvPr/>
        </p:nvSpPr>
        <p:spPr>
          <a:xfrm>
            <a:off x="0" y="4515966"/>
            <a:ext cx="9144000" cy="6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Google Shape;347;p65">
            <a:extLst>
              <a:ext uri="{FF2B5EF4-FFF2-40B4-BE49-F238E27FC236}">
                <a16:creationId xmlns:a16="http://schemas.microsoft.com/office/drawing/2014/main" id="{A39C2B90-FD72-4082-9FEE-4BE296BB61E0}"/>
              </a:ext>
            </a:extLst>
          </p:cNvPr>
          <p:cNvPicPr preferRelativeResize="0"/>
          <p:nvPr/>
        </p:nvPicPr>
        <p:blipFill>
          <a:blip r:embed="rId2">
            <a:clrChange>
              <a:clrFrom>
                <a:srgbClr val="FFFFFF"/>
              </a:clrFrom>
              <a:clrTo>
                <a:srgbClr val="FFFFFF">
                  <a:alpha val="0"/>
                </a:srgbClr>
              </a:clrTo>
            </a:clrChange>
          </a:blip>
          <a:stretch>
            <a:fillRect/>
          </a:stretch>
        </p:blipFill>
        <p:spPr>
          <a:xfrm>
            <a:off x="946994" y="948298"/>
            <a:ext cx="7250012" cy="4195202"/>
          </a:xfrm>
          <a:prstGeom prst="rect">
            <a:avLst/>
          </a:prstGeom>
          <a:noFill/>
          <a:ln>
            <a:noFill/>
          </a:ln>
        </p:spPr>
      </p:pic>
    </p:spTree>
    <p:extLst>
      <p:ext uri="{BB962C8B-B14F-4D97-AF65-F5344CB8AC3E}">
        <p14:creationId xmlns:p14="http://schemas.microsoft.com/office/powerpoint/2010/main" val="868099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8"/>
          <p:cNvSpPr/>
          <p:nvPr/>
        </p:nvSpPr>
        <p:spPr>
          <a:xfrm>
            <a:off x="-64150" y="0"/>
            <a:ext cx="9240300" cy="380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6" name="Google Shape;696;p108"/>
          <p:cNvPicPr preferRelativeResize="0"/>
          <p:nvPr/>
        </p:nvPicPr>
        <p:blipFill>
          <a:blip r:embed="rId3">
            <a:alphaModFix/>
          </a:blip>
          <a:stretch>
            <a:fillRect/>
          </a:stretch>
        </p:blipFill>
        <p:spPr>
          <a:xfrm>
            <a:off x="949620" y="0"/>
            <a:ext cx="7244760" cy="3803501"/>
          </a:xfrm>
          <a:prstGeom prst="rect">
            <a:avLst/>
          </a:prstGeom>
          <a:noFill/>
          <a:ln>
            <a:noFill/>
          </a:ln>
        </p:spPr>
      </p:pic>
      <p:sp>
        <p:nvSpPr>
          <p:cNvPr id="3" name="Rectangle 2">
            <a:extLst>
              <a:ext uri="{FF2B5EF4-FFF2-40B4-BE49-F238E27FC236}">
                <a16:creationId xmlns:a16="http://schemas.microsoft.com/office/drawing/2014/main" id="{692B3B05-851C-4DE8-9D95-ADC2646E7AF6}"/>
              </a:ext>
            </a:extLst>
          </p:cNvPr>
          <p:cNvSpPr/>
          <p:nvPr/>
        </p:nvSpPr>
        <p:spPr>
          <a:xfrm>
            <a:off x="0" y="3803400"/>
            <a:ext cx="9144000" cy="134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Google Shape;697;p108"/>
          <p:cNvSpPr txBox="1"/>
          <p:nvPr/>
        </p:nvSpPr>
        <p:spPr>
          <a:xfrm>
            <a:off x="462750" y="3960325"/>
            <a:ext cx="8218500" cy="81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u="sng" dirty="0">
                <a:solidFill>
                  <a:schemeClr val="bg2"/>
                </a:solidFill>
                <a:latin typeface="+mj-lt"/>
                <a:ea typeface="Trebuchet MS"/>
                <a:cs typeface="Trebuchet MS"/>
                <a:sym typeface="Trebuchet MS"/>
                <a:hlinkClick r:id="rId4">
                  <a:extLst>
                    <a:ext uri="{A12FA001-AC4F-418D-AE19-62706E023703}">
                      <ahyp:hlinkClr xmlns:ahyp="http://schemas.microsoft.com/office/drawing/2018/hyperlinkcolor" val="tx"/>
                    </a:ext>
                  </a:extLst>
                </a:hlinkClick>
              </a:rPr>
              <a:t>https://medium.com/@penguinpress/an-excerpt-from-how-not-to-be-wrong-by-jordan-ellenberg-664e708cfc3d</a:t>
            </a:r>
            <a:r>
              <a:rPr lang="en" sz="1800" b="1" dirty="0">
                <a:solidFill>
                  <a:schemeClr val="bg2"/>
                </a:solidFill>
                <a:latin typeface="+mj-lt"/>
                <a:ea typeface="Trebuchet MS"/>
                <a:cs typeface="Trebuchet MS"/>
                <a:sym typeface="Trebuchet MS"/>
              </a:rPr>
              <a:t> </a:t>
            </a:r>
            <a:endParaRPr sz="1800" b="1" dirty="0">
              <a:solidFill>
                <a:schemeClr val="bg2"/>
              </a:solidFill>
              <a:latin typeface="+mj-lt"/>
              <a:ea typeface="Trebuchet MS"/>
              <a:cs typeface="Trebuchet MS"/>
              <a:sym typeface="Trebuchet MS"/>
            </a:endParaRPr>
          </a:p>
        </p:txBody>
      </p:sp>
      <p:pic>
        <p:nvPicPr>
          <p:cNvPr id="7" name="Google Shape;24;p4">
            <a:extLst>
              <a:ext uri="{FF2B5EF4-FFF2-40B4-BE49-F238E27FC236}">
                <a16:creationId xmlns:a16="http://schemas.microsoft.com/office/drawing/2014/main" id="{1A70E350-D94D-4709-AA49-D7D04C5CDA15}"/>
              </a:ext>
            </a:extLst>
          </p:cNvPr>
          <p:cNvPicPr preferRelativeResize="0">
            <a:picLocks noChangeAspect="1"/>
          </p:cNvPicPr>
          <p:nvPr/>
        </p:nvPicPr>
        <p:blipFill>
          <a:blip r:embed="rId5">
            <a:alphaModFix/>
          </a:blip>
          <a:stretch>
            <a:fillRect/>
          </a:stretch>
        </p:blipFill>
        <p:spPr>
          <a:xfrm>
            <a:off x="7740000" y="4680000"/>
            <a:ext cx="1197269" cy="343200"/>
          </a:xfrm>
          <a:prstGeom prst="rect">
            <a:avLst/>
          </a:prstGeom>
          <a:noFill/>
          <a:ln>
            <a:noFill/>
          </a:ln>
        </p:spPr>
      </p:pic>
      <p:sp>
        <p:nvSpPr>
          <p:cNvPr id="4" name="Rectangle 3">
            <a:extLst>
              <a:ext uri="{FF2B5EF4-FFF2-40B4-BE49-F238E27FC236}">
                <a16:creationId xmlns:a16="http://schemas.microsoft.com/office/drawing/2014/main" id="{484D9679-4EC3-4409-BAE0-A1F97B2A66FA}"/>
              </a:ext>
            </a:extLst>
          </p:cNvPr>
          <p:cNvSpPr/>
          <p:nvPr/>
        </p:nvSpPr>
        <p:spPr>
          <a:xfrm>
            <a:off x="0" y="4774168"/>
            <a:ext cx="5508104" cy="369332"/>
          </a:xfrm>
          <a:prstGeom prst="rect">
            <a:avLst/>
          </a:prstGeom>
        </p:spPr>
        <p:txBody>
          <a:bodyPr wrap="square" anchor="ctr">
            <a:spAutoFit/>
          </a:bodyPr>
          <a:lstStyle/>
          <a:p>
            <a:pPr lvl="0">
              <a:spcBef>
                <a:spcPts val="0"/>
              </a:spcBef>
              <a:spcAft>
                <a:spcPts val="0"/>
              </a:spcAft>
            </a:pPr>
            <a:r>
              <a:rPr lang="en-GB" dirty="0">
                <a:solidFill>
                  <a:schemeClr val="bg1"/>
                </a:solidFill>
                <a:hlinkClick r:id="rId6">
                  <a:extLst>
                    <a:ext uri="{A12FA001-AC4F-418D-AE19-62706E023703}">
                      <ahyp:hlinkClr xmlns:ahyp="http://schemas.microsoft.com/office/drawing/2018/hyperlinkcolor" val="tx"/>
                    </a:ext>
                  </a:extLst>
                </a:hlinkClick>
              </a:rPr>
              <a:t>https://doi.org/</a:t>
            </a:r>
            <a:r>
              <a:rPr lang="en-GB" dirty="0">
                <a:solidFill>
                  <a:schemeClr val="bg1"/>
                </a:solidFill>
                <a:hlinkClick r:id="rId7">
                  <a:extLst>
                    <a:ext uri="{A12FA001-AC4F-418D-AE19-62706E023703}">
                      <ahyp:hlinkClr xmlns:ahyp="http://schemas.microsoft.com/office/drawing/2018/hyperlinkcolor" val="tx"/>
                    </a:ext>
                  </a:extLst>
                </a:hlinkClick>
              </a:rPr>
              <a:t>10.6084/m9.figshare.7564682</a:t>
            </a:r>
            <a:endParaRPr lang="en-GB" dirty="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108"/>
          <p:cNvSpPr/>
          <p:nvPr/>
        </p:nvSpPr>
        <p:spPr>
          <a:xfrm>
            <a:off x="-64150" y="0"/>
            <a:ext cx="9240300" cy="3803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6" name="Google Shape;696;p108"/>
          <p:cNvPicPr preferRelativeResize="0"/>
          <p:nvPr/>
        </p:nvPicPr>
        <p:blipFill>
          <a:blip r:embed="rId3">
            <a:alphaModFix/>
          </a:blip>
          <a:stretch>
            <a:fillRect/>
          </a:stretch>
        </p:blipFill>
        <p:spPr>
          <a:xfrm>
            <a:off x="949620" y="0"/>
            <a:ext cx="7244760" cy="3803501"/>
          </a:xfrm>
          <a:prstGeom prst="rect">
            <a:avLst/>
          </a:prstGeom>
          <a:noFill/>
          <a:ln>
            <a:noFill/>
          </a:ln>
        </p:spPr>
      </p:pic>
      <p:sp>
        <p:nvSpPr>
          <p:cNvPr id="3" name="Rectangle 2">
            <a:extLst>
              <a:ext uri="{FF2B5EF4-FFF2-40B4-BE49-F238E27FC236}">
                <a16:creationId xmlns:a16="http://schemas.microsoft.com/office/drawing/2014/main" id="{692B3B05-851C-4DE8-9D95-ADC2646E7AF6}"/>
              </a:ext>
            </a:extLst>
          </p:cNvPr>
          <p:cNvSpPr/>
          <p:nvPr/>
        </p:nvSpPr>
        <p:spPr>
          <a:xfrm>
            <a:off x="0" y="3803400"/>
            <a:ext cx="9144000" cy="1340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7" name="Google Shape;697;p108"/>
          <p:cNvSpPr txBox="1"/>
          <p:nvPr/>
        </p:nvSpPr>
        <p:spPr>
          <a:xfrm>
            <a:off x="462750" y="3960325"/>
            <a:ext cx="8218500" cy="811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b="1" u="sng" dirty="0">
                <a:solidFill>
                  <a:schemeClr val="bg2"/>
                </a:solidFill>
                <a:latin typeface="+mj-lt"/>
                <a:ea typeface="Trebuchet MS"/>
                <a:cs typeface="Trebuchet MS"/>
                <a:sym typeface="Trebuchet MS"/>
                <a:hlinkClick r:id="rId4">
                  <a:extLst>
                    <a:ext uri="{A12FA001-AC4F-418D-AE19-62706E023703}">
                      <ahyp:hlinkClr xmlns:ahyp="http://schemas.microsoft.com/office/drawing/2018/hyperlinkcolor" val="tx"/>
                    </a:ext>
                  </a:extLst>
                </a:hlinkClick>
              </a:rPr>
              <a:t>https://medium.com/@penguinpress/an-excerpt-from-how-not-to-be-wrong-by-jordan-ellenberg-664e708cfc3d</a:t>
            </a:r>
            <a:r>
              <a:rPr lang="en" sz="1800" b="1" dirty="0">
                <a:solidFill>
                  <a:schemeClr val="bg2"/>
                </a:solidFill>
                <a:latin typeface="+mj-lt"/>
                <a:ea typeface="Trebuchet MS"/>
                <a:cs typeface="Trebuchet MS"/>
                <a:sym typeface="Trebuchet MS"/>
              </a:rPr>
              <a:t> </a:t>
            </a:r>
            <a:endParaRPr sz="1800" b="1" dirty="0">
              <a:solidFill>
                <a:schemeClr val="bg2"/>
              </a:solidFill>
              <a:latin typeface="+mj-lt"/>
              <a:ea typeface="Trebuchet MS"/>
              <a:cs typeface="Trebuchet MS"/>
              <a:sym typeface="Trebuchet MS"/>
            </a:endParaRPr>
          </a:p>
        </p:txBody>
      </p:sp>
      <p:pic>
        <p:nvPicPr>
          <p:cNvPr id="7" name="Google Shape;24;p4">
            <a:extLst>
              <a:ext uri="{FF2B5EF4-FFF2-40B4-BE49-F238E27FC236}">
                <a16:creationId xmlns:a16="http://schemas.microsoft.com/office/drawing/2014/main" id="{1A70E350-D94D-4709-AA49-D7D04C5CDA15}"/>
              </a:ext>
            </a:extLst>
          </p:cNvPr>
          <p:cNvPicPr preferRelativeResize="0">
            <a:picLocks noChangeAspect="1"/>
          </p:cNvPicPr>
          <p:nvPr/>
        </p:nvPicPr>
        <p:blipFill>
          <a:blip r:embed="rId5">
            <a:alphaModFix/>
          </a:blip>
          <a:stretch>
            <a:fillRect/>
          </a:stretch>
        </p:blipFill>
        <p:spPr>
          <a:xfrm>
            <a:off x="7740000" y="4680000"/>
            <a:ext cx="1197269" cy="343200"/>
          </a:xfrm>
          <a:prstGeom prst="rect">
            <a:avLst/>
          </a:prstGeom>
          <a:noFill/>
          <a:ln>
            <a:noFill/>
          </a:ln>
        </p:spPr>
      </p:pic>
      <p:sp>
        <p:nvSpPr>
          <p:cNvPr id="4" name="Rectangle 3">
            <a:extLst>
              <a:ext uri="{FF2B5EF4-FFF2-40B4-BE49-F238E27FC236}">
                <a16:creationId xmlns:a16="http://schemas.microsoft.com/office/drawing/2014/main" id="{484D9679-4EC3-4409-BAE0-A1F97B2A66FA}"/>
              </a:ext>
            </a:extLst>
          </p:cNvPr>
          <p:cNvSpPr/>
          <p:nvPr/>
        </p:nvSpPr>
        <p:spPr>
          <a:xfrm>
            <a:off x="0" y="4774168"/>
            <a:ext cx="5508104" cy="369332"/>
          </a:xfrm>
          <a:prstGeom prst="rect">
            <a:avLst/>
          </a:prstGeom>
        </p:spPr>
        <p:txBody>
          <a:bodyPr wrap="square" anchor="ctr">
            <a:spAutoFit/>
          </a:bodyPr>
          <a:lstStyle/>
          <a:p>
            <a:pPr lvl="0">
              <a:spcBef>
                <a:spcPts val="0"/>
              </a:spcBef>
              <a:spcAft>
                <a:spcPts val="0"/>
              </a:spcAft>
            </a:pPr>
            <a:r>
              <a:rPr lang="en-GB" dirty="0">
                <a:solidFill>
                  <a:schemeClr val="bg1"/>
                </a:solidFill>
                <a:hlinkClick r:id="rId6">
                  <a:extLst>
                    <a:ext uri="{A12FA001-AC4F-418D-AE19-62706E023703}">
                      <ahyp:hlinkClr xmlns:ahyp="http://schemas.microsoft.com/office/drawing/2018/hyperlinkcolor" val="tx"/>
                    </a:ext>
                  </a:extLst>
                </a:hlinkClick>
              </a:rPr>
              <a:t>https://doi.org/</a:t>
            </a:r>
            <a:r>
              <a:rPr lang="en-GB" dirty="0">
                <a:solidFill>
                  <a:schemeClr val="bg1"/>
                </a:solidFill>
                <a:hlinkClick r:id="rId7">
                  <a:extLst>
                    <a:ext uri="{A12FA001-AC4F-418D-AE19-62706E023703}">
                      <ahyp:hlinkClr xmlns:ahyp="http://schemas.microsoft.com/office/drawing/2018/hyperlinkcolor" val="tx"/>
                    </a:ext>
                  </a:extLst>
                </a:hlinkClick>
              </a:rPr>
              <a:t>10.6084/m9.figshare.7564682</a:t>
            </a:r>
            <a:endParaRPr lang="en-GB" dirty="0">
              <a:solidFill>
                <a:schemeClr val="bg1"/>
              </a:solidFill>
            </a:endParaRPr>
          </a:p>
        </p:txBody>
      </p:sp>
      <p:pic>
        <p:nvPicPr>
          <p:cNvPr id="8" name="Google Shape;708;p109">
            <a:extLst>
              <a:ext uri="{FF2B5EF4-FFF2-40B4-BE49-F238E27FC236}">
                <a16:creationId xmlns:a16="http://schemas.microsoft.com/office/drawing/2014/main" id="{26A737F6-CF15-4D01-839F-D5119E10AFCC}"/>
              </a:ext>
            </a:extLst>
          </p:cNvPr>
          <p:cNvPicPr preferRelativeResize="0"/>
          <p:nvPr/>
        </p:nvPicPr>
        <p:blipFill>
          <a:blip r:embed="rId8">
            <a:alphaModFix/>
          </a:blip>
          <a:stretch>
            <a:fillRect/>
          </a:stretch>
        </p:blipFill>
        <p:spPr>
          <a:xfrm>
            <a:off x="812175" y="2470762"/>
            <a:ext cx="7487675" cy="929125"/>
          </a:xfrm>
          <a:prstGeom prst="rect">
            <a:avLst/>
          </a:prstGeom>
          <a:noFill/>
          <a:ln>
            <a:noFill/>
          </a:ln>
        </p:spPr>
      </p:pic>
    </p:spTree>
    <p:extLst>
      <p:ext uri="{BB962C8B-B14F-4D97-AF65-F5344CB8AC3E}">
        <p14:creationId xmlns:p14="http://schemas.microsoft.com/office/powerpoint/2010/main" val="2260735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3C1986F-33A8-42E9-A27F-605285289AC3}"/>
              </a:ext>
            </a:extLst>
          </p:cNvPr>
          <p:cNvSpPr>
            <a:spLocks noGrp="1"/>
          </p:cNvSpPr>
          <p:nvPr>
            <p:ph type="dt" sz="half" idx="15"/>
          </p:nvPr>
        </p:nvSpPr>
        <p:spPr/>
        <p:txBody>
          <a:bodyPr/>
          <a:lstStyle/>
          <a:p>
            <a:pPr>
              <a:defRPr/>
            </a:pPr>
            <a:endParaRPr lang="en-GB" dirty="0"/>
          </a:p>
        </p:txBody>
      </p:sp>
      <p:sp>
        <p:nvSpPr>
          <p:cNvPr id="4" name="Slide Number Placeholder 3">
            <a:extLst>
              <a:ext uri="{FF2B5EF4-FFF2-40B4-BE49-F238E27FC236}">
                <a16:creationId xmlns:a16="http://schemas.microsoft.com/office/drawing/2014/main" id="{98BC2F4E-1B4D-404D-AE9B-5097436650D6}"/>
              </a:ext>
            </a:extLst>
          </p:cNvPr>
          <p:cNvSpPr>
            <a:spLocks noGrp="1"/>
          </p:cNvSpPr>
          <p:nvPr>
            <p:ph type="sldNum" sz="quarter" idx="16"/>
          </p:nvPr>
        </p:nvSpPr>
        <p:spPr/>
        <p:txBody>
          <a:bodyPr/>
          <a:lstStyle/>
          <a:p>
            <a:pPr>
              <a:defRPr/>
            </a:pPr>
            <a:fld id="{0723F4AA-6BDB-435B-B70F-96D631AC163B}" type="slidenum">
              <a:rPr lang="en-GB" altLang="en-US" smtClean="0"/>
              <a:pPr>
                <a:defRPr/>
              </a:pPr>
              <a:t>57</a:t>
            </a:fld>
            <a:endParaRPr lang="en-GB" altLang="en-US" dirty="0"/>
          </a:p>
        </p:txBody>
      </p:sp>
      <p:pic>
        <p:nvPicPr>
          <p:cNvPr id="5" name="Picture 4">
            <a:extLst>
              <a:ext uri="{FF2B5EF4-FFF2-40B4-BE49-F238E27FC236}">
                <a16:creationId xmlns:a16="http://schemas.microsoft.com/office/drawing/2014/main" id="{134D46CA-468E-4A83-8B20-73F65A9A186A}"/>
              </a:ext>
            </a:extLst>
          </p:cNvPr>
          <p:cNvPicPr>
            <a:picLocks noChangeAspect="1"/>
          </p:cNvPicPr>
          <p:nvPr/>
        </p:nvPicPr>
        <p:blipFill>
          <a:blip r:embed="rId2"/>
          <a:stretch>
            <a:fillRect/>
          </a:stretch>
        </p:blipFill>
        <p:spPr>
          <a:xfrm>
            <a:off x="1" y="1"/>
            <a:ext cx="4413900" cy="2715766"/>
          </a:xfrm>
          <a:prstGeom prst="rect">
            <a:avLst/>
          </a:prstGeom>
        </p:spPr>
      </p:pic>
      <p:pic>
        <p:nvPicPr>
          <p:cNvPr id="7" name="Picture 6" descr="A picture containing aircraft, transport, balloon&#10;&#10;Description generated with very high confidence">
            <a:extLst>
              <a:ext uri="{FF2B5EF4-FFF2-40B4-BE49-F238E27FC236}">
                <a16:creationId xmlns:a16="http://schemas.microsoft.com/office/drawing/2014/main" id="{DD401598-2683-4444-BC4B-DBAA6EC3F4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2" r="7686"/>
          <a:stretch/>
        </p:blipFill>
        <p:spPr>
          <a:xfrm>
            <a:off x="-1730" y="2715767"/>
            <a:ext cx="4320480" cy="2427732"/>
          </a:xfrm>
          <a:prstGeom prst="rect">
            <a:avLst/>
          </a:prstGeom>
        </p:spPr>
      </p:pic>
      <p:pic>
        <p:nvPicPr>
          <p:cNvPr id="1026" name="Picture 2" descr="https://pbs.twimg.com/media/Dnya9ATXcAAvGIv.jpg:large">
            <a:extLst>
              <a:ext uri="{FF2B5EF4-FFF2-40B4-BE49-F238E27FC236}">
                <a16:creationId xmlns:a16="http://schemas.microsoft.com/office/drawing/2014/main" id="{F52811AA-E763-4AFF-B464-F306F80C58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0"/>
            <a:ext cx="2724130" cy="27241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pbs.twimg.com/media/DntbSe6XsAAzAg1.jpg:large">
            <a:extLst>
              <a:ext uri="{FF2B5EF4-FFF2-40B4-BE49-F238E27FC236}">
                <a16:creationId xmlns:a16="http://schemas.microsoft.com/office/drawing/2014/main" id="{FD03D3FC-EDB9-42B3-A3A6-B96085F1F50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9" t="20601" r="13591" b="32036"/>
          <a:stretch/>
        </p:blipFill>
        <p:spPr bwMode="auto">
          <a:xfrm>
            <a:off x="4318749" y="2707404"/>
            <a:ext cx="4825250" cy="24360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bs.twimg.com/media/DnsCMoBXgAArpRK.jpg:large">
            <a:extLst>
              <a:ext uri="{FF2B5EF4-FFF2-40B4-BE49-F238E27FC236}">
                <a16:creationId xmlns:a16="http://schemas.microsoft.com/office/drawing/2014/main" id="{6AA41203-9C5B-4DD9-85E5-AB032C0793E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961" t="4224" r="18678"/>
          <a:stretch/>
        </p:blipFill>
        <p:spPr bwMode="auto">
          <a:xfrm>
            <a:off x="6710678" y="0"/>
            <a:ext cx="2433321" cy="271576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D8EE85F-A0EF-4E81-A376-E3D5756DE8CA}"/>
              </a:ext>
            </a:extLst>
          </p:cNvPr>
          <p:cNvSpPr/>
          <p:nvPr/>
        </p:nvSpPr>
        <p:spPr>
          <a:xfrm>
            <a:off x="0" y="4688834"/>
            <a:ext cx="9143999" cy="369332"/>
          </a:xfrm>
          <a:prstGeom prst="rect">
            <a:avLst/>
          </a:prstGeom>
          <a:noFill/>
        </p:spPr>
        <p:txBody>
          <a:bodyPr wrap="square" anchor="ctr">
            <a:spAutoFit/>
          </a:bodyPr>
          <a:lstStyle/>
          <a:p>
            <a:r>
              <a:rPr lang="en-GB" dirty="0">
                <a:solidFill>
                  <a:schemeClr val="bg1"/>
                </a:solidFill>
                <a:latin typeface="+mj-lt"/>
              </a:rPr>
              <a:t>https://stemgamechangers.github.io</a:t>
            </a:r>
          </a:p>
        </p:txBody>
      </p:sp>
    </p:spTree>
    <p:extLst>
      <p:ext uri="{BB962C8B-B14F-4D97-AF65-F5344CB8AC3E}">
        <p14:creationId xmlns:p14="http://schemas.microsoft.com/office/powerpoint/2010/main" val="1800322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115" descr="22848013206_21528710f9_k.jpg"/>
          <p:cNvPicPr preferRelativeResize="0"/>
          <p:nvPr/>
        </p:nvPicPr>
        <p:blipFill>
          <a:blip r:embed="rId3">
            <a:alphaModFix/>
          </a:blip>
          <a:stretch>
            <a:fillRect/>
          </a:stretch>
        </p:blipFill>
        <p:spPr>
          <a:xfrm>
            <a:off x="-248050" y="-74400"/>
            <a:ext cx="9811675" cy="5302925"/>
          </a:xfrm>
          <a:prstGeom prst="rect">
            <a:avLst/>
          </a:prstGeom>
          <a:noFill/>
          <a:ln>
            <a:noFill/>
          </a:ln>
        </p:spPr>
      </p:pic>
      <p:grpSp>
        <p:nvGrpSpPr>
          <p:cNvPr id="1137" name="Google Shape;1137;p115"/>
          <p:cNvGrpSpPr/>
          <p:nvPr/>
        </p:nvGrpSpPr>
        <p:grpSpPr>
          <a:xfrm>
            <a:off x="0" y="227825"/>
            <a:ext cx="6300192" cy="811200"/>
            <a:chOff x="0" y="256400"/>
            <a:chExt cx="4314900" cy="811200"/>
          </a:xfrm>
        </p:grpSpPr>
        <p:sp>
          <p:nvSpPr>
            <p:cNvPr id="1138" name="Google Shape;1138;p115"/>
            <p:cNvSpPr/>
            <p:nvPr/>
          </p:nvSpPr>
          <p:spPr>
            <a:xfrm>
              <a:off x="0" y="256400"/>
              <a:ext cx="4314900" cy="811200"/>
            </a:xfrm>
            <a:prstGeom prst="homePlate">
              <a:avLst>
                <a:gd name="adj" fmla="val 32886"/>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15"/>
            <p:cNvSpPr txBox="1"/>
            <p:nvPr/>
          </p:nvSpPr>
          <p:spPr>
            <a:xfrm>
              <a:off x="181961" y="302550"/>
              <a:ext cx="3713838" cy="7188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GB" sz="3200" i="1" dirty="0">
                  <a:solidFill>
                    <a:srgbClr val="FFFFFF"/>
                  </a:solidFill>
                  <a:latin typeface="+mj-lt"/>
                  <a:ea typeface="Trebuchet MS"/>
                  <a:cs typeface="Trebuchet MS"/>
                  <a:sym typeface="Trebuchet MS"/>
                </a:rPr>
                <a:t>Data science at scale</a:t>
              </a:r>
              <a:endParaRPr sz="3200" i="1" dirty="0">
                <a:solidFill>
                  <a:srgbClr val="FFFFFF"/>
                </a:solidFill>
                <a:latin typeface="+mj-lt"/>
                <a:ea typeface="Trebuchet MS"/>
                <a:cs typeface="Trebuchet MS"/>
                <a:sym typeface="Trebuchet MS"/>
              </a:endParaRPr>
            </a:p>
          </p:txBody>
        </p:sp>
      </p:grpSp>
      <p:sp>
        <p:nvSpPr>
          <p:cNvPr id="10" name="Google Shape;1136;p115">
            <a:extLst>
              <a:ext uri="{FF2B5EF4-FFF2-40B4-BE49-F238E27FC236}">
                <a16:creationId xmlns:a16="http://schemas.microsoft.com/office/drawing/2014/main" id="{CC249880-A632-48BC-BE0C-3B2E616D3397}"/>
              </a:ext>
            </a:extLst>
          </p:cNvPr>
          <p:cNvSpPr txBox="1"/>
          <p:nvPr/>
        </p:nvSpPr>
        <p:spPr>
          <a:xfrm>
            <a:off x="-213646" y="4603500"/>
            <a:ext cx="9027300" cy="54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a:p>
            <a:pPr marL="0" lvl="0" indent="0" rtl="0">
              <a:lnSpc>
                <a:spcPct val="120000"/>
              </a:lnSpc>
              <a:spcBef>
                <a:spcPts val="0"/>
              </a:spcBef>
              <a:spcAft>
                <a:spcPts val="0"/>
              </a:spcAft>
              <a:buNone/>
            </a:pPr>
            <a:r>
              <a:rPr lang="en" dirty="0">
                <a:solidFill>
                  <a:srgbClr val="FFFFFF"/>
                </a:solidFill>
              </a:rPr>
              <a:t>https://www.flickr.com/photos/mozfest/22455631157/in/album-72157658649418943</a:t>
            </a:r>
            <a:endParaRPr dirty="0">
              <a:solidFill>
                <a:srgbClr val="FFFFFF"/>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p115" descr="22848013206_21528710f9_k.jpg"/>
          <p:cNvPicPr preferRelativeResize="0"/>
          <p:nvPr/>
        </p:nvPicPr>
        <p:blipFill>
          <a:blip r:embed="rId3">
            <a:alphaModFix/>
          </a:blip>
          <a:stretch>
            <a:fillRect/>
          </a:stretch>
        </p:blipFill>
        <p:spPr>
          <a:xfrm>
            <a:off x="-248050" y="-74400"/>
            <a:ext cx="9811675" cy="5302925"/>
          </a:xfrm>
          <a:prstGeom prst="rect">
            <a:avLst/>
          </a:prstGeom>
          <a:noFill/>
          <a:ln>
            <a:noFill/>
          </a:ln>
        </p:spPr>
      </p:pic>
      <p:sp>
        <p:nvSpPr>
          <p:cNvPr id="1136" name="Google Shape;1136;p115"/>
          <p:cNvSpPr txBox="1"/>
          <p:nvPr/>
        </p:nvSpPr>
        <p:spPr>
          <a:xfrm>
            <a:off x="-213646" y="4603500"/>
            <a:ext cx="9027300" cy="54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dirty="0"/>
          </a:p>
          <a:p>
            <a:pPr marL="0" lvl="0" indent="0" rtl="0">
              <a:lnSpc>
                <a:spcPct val="120000"/>
              </a:lnSpc>
              <a:spcBef>
                <a:spcPts val="0"/>
              </a:spcBef>
              <a:spcAft>
                <a:spcPts val="0"/>
              </a:spcAft>
              <a:buNone/>
            </a:pPr>
            <a:r>
              <a:rPr lang="en" dirty="0">
                <a:solidFill>
                  <a:srgbClr val="FFFFFF"/>
                </a:solidFill>
              </a:rPr>
              <a:t>https://www.flickr.com/photos/mozfest/22455631157/in/album-72157658649418943</a:t>
            </a:r>
            <a:endParaRPr dirty="0">
              <a:solidFill>
                <a:srgbClr val="FFFFFF"/>
              </a:solidFill>
            </a:endParaRPr>
          </a:p>
        </p:txBody>
      </p:sp>
      <p:sp>
        <p:nvSpPr>
          <p:cNvPr id="2" name="Rectangle 1">
            <a:extLst>
              <a:ext uri="{FF2B5EF4-FFF2-40B4-BE49-F238E27FC236}">
                <a16:creationId xmlns:a16="http://schemas.microsoft.com/office/drawing/2014/main" id="{69B0400A-1CA3-47EA-BE59-8E6B8ABFD7BA}"/>
              </a:ext>
            </a:extLst>
          </p:cNvPr>
          <p:cNvSpPr/>
          <p:nvPr/>
        </p:nvSpPr>
        <p:spPr>
          <a:xfrm>
            <a:off x="84543" y="1707654"/>
            <a:ext cx="6188231" cy="248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itle 3">
            <a:extLst>
              <a:ext uri="{FF2B5EF4-FFF2-40B4-BE49-F238E27FC236}">
                <a16:creationId xmlns:a16="http://schemas.microsoft.com/office/drawing/2014/main" id="{19FE1618-6048-4F57-A21E-D6B1D851F5FC}"/>
              </a:ext>
            </a:extLst>
          </p:cNvPr>
          <p:cNvSpPr txBox="1">
            <a:spLocks/>
          </p:cNvSpPr>
          <p:nvPr/>
        </p:nvSpPr>
        <p:spPr>
          <a:xfrm>
            <a:off x="-252300" y="1842054"/>
            <a:ext cx="7272808" cy="219432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1800"/>
              </a:spcAft>
            </a:pPr>
            <a:r>
              <a:rPr lang="en-GB" sz="2700" dirty="0">
                <a:solidFill>
                  <a:schemeClr val="accent2"/>
                </a:solidFill>
              </a:rPr>
              <a:t>	</a:t>
            </a:r>
            <a:r>
              <a:rPr lang="en-GB" sz="2700" i="1" dirty="0">
                <a:solidFill>
                  <a:schemeClr val="accent2"/>
                </a:solidFill>
              </a:rPr>
              <a:t>Please come and join us!</a:t>
            </a:r>
          </a:p>
          <a:p>
            <a:pPr>
              <a:spcAft>
                <a:spcPts val="1350"/>
              </a:spcAft>
            </a:pPr>
            <a:r>
              <a:rPr lang="en-GB" sz="2100" dirty="0">
                <a:solidFill>
                  <a:schemeClr val="accent2"/>
                </a:solidFill>
              </a:rPr>
              <a:t>	github.com/</a:t>
            </a:r>
            <a:r>
              <a:rPr lang="en-GB" sz="2100" dirty="0" err="1">
                <a:solidFill>
                  <a:schemeClr val="accent2"/>
                </a:solidFill>
              </a:rPr>
              <a:t>alan</a:t>
            </a:r>
            <a:r>
              <a:rPr lang="en-GB" sz="2100" dirty="0">
                <a:solidFill>
                  <a:schemeClr val="accent2"/>
                </a:solidFill>
              </a:rPr>
              <a:t>-</a:t>
            </a:r>
            <a:r>
              <a:rPr lang="en-GB" sz="2100" dirty="0" err="1">
                <a:solidFill>
                  <a:schemeClr val="accent2"/>
                </a:solidFill>
              </a:rPr>
              <a:t>turing</a:t>
            </a:r>
            <a:r>
              <a:rPr lang="en-GB" sz="2100" dirty="0">
                <a:solidFill>
                  <a:schemeClr val="accent2"/>
                </a:solidFill>
              </a:rPr>
              <a:t>-institute/the-turing-way</a:t>
            </a:r>
          </a:p>
          <a:p>
            <a:pPr>
              <a:spcAft>
                <a:spcPts val="1350"/>
              </a:spcAft>
            </a:pPr>
            <a:r>
              <a:rPr lang="en-GB" sz="2100" dirty="0">
                <a:solidFill>
                  <a:schemeClr val="accent2"/>
                </a:solidFill>
              </a:rPr>
              <a:t>	gitter.im/alan-turing-institute/the-turing-way</a:t>
            </a:r>
          </a:p>
          <a:p>
            <a:pPr>
              <a:spcAft>
                <a:spcPts val="1350"/>
              </a:spcAft>
            </a:pPr>
            <a:r>
              <a:rPr lang="en-GB" sz="2100" dirty="0">
                <a:solidFill>
                  <a:schemeClr val="accent2"/>
                </a:solidFill>
              </a:rPr>
              <a:t>	@</a:t>
            </a:r>
            <a:r>
              <a:rPr lang="en-GB" sz="2100" dirty="0" err="1">
                <a:solidFill>
                  <a:schemeClr val="accent2"/>
                </a:solidFill>
              </a:rPr>
              <a:t>kirstie_j</a:t>
            </a:r>
            <a:r>
              <a:rPr lang="en-GB" sz="2100" dirty="0">
                <a:solidFill>
                  <a:schemeClr val="accent2"/>
                </a:solidFill>
              </a:rPr>
              <a:t>, @</a:t>
            </a:r>
            <a:r>
              <a:rPr lang="en-GB" sz="2100" dirty="0" err="1">
                <a:solidFill>
                  <a:schemeClr val="accent2"/>
                </a:solidFill>
              </a:rPr>
              <a:t>whitakerlab</a:t>
            </a:r>
            <a:endParaRPr lang="en-GB" sz="2100" dirty="0">
              <a:solidFill>
                <a:schemeClr val="accent2"/>
              </a:solidFill>
            </a:endParaRPr>
          </a:p>
          <a:p>
            <a:pPr>
              <a:spcAft>
                <a:spcPts val="1350"/>
              </a:spcAft>
            </a:pPr>
            <a:r>
              <a:rPr lang="en-GB" sz="2100" dirty="0">
                <a:solidFill>
                  <a:schemeClr val="accent2"/>
                </a:solidFill>
              </a:rPr>
              <a:t>	</a:t>
            </a:r>
            <a:r>
              <a:rPr lang="en-GB" sz="2100" dirty="0" err="1">
                <a:solidFill>
                  <a:schemeClr val="accent2"/>
                </a:solidFill>
              </a:rPr>
              <a:t>doi</a:t>
            </a:r>
            <a:r>
              <a:rPr lang="en-GB" sz="2100" dirty="0">
                <a:solidFill>
                  <a:schemeClr val="accent2"/>
                </a:solidFill>
              </a:rPr>
              <a:t>: 10.6084/m9.figshare.7649156</a:t>
            </a:r>
          </a:p>
        </p:txBody>
      </p:sp>
      <p:pic>
        <p:nvPicPr>
          <p:cNvPr id="18" name="Picture 2" descr="https://pmcdeadline2.files.wordpress.com/2014/06/twitter-logo.png?w=970">
            <a:extLst>
              <a:ext uri="{FF2B5EF4-FFF2-40B4-BE49-F238E27FC236}">
                <a16:creationId xmlns:a16="http://schemas.microsoft.com/office/drawing/2014/main" id="{5A748E73-59F0-43FC-B260-2B86BE497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48" y="3327189"/>
            <a:ext cx="3429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CAF1B28E-DEF3-456B-B4B0-83618763E9CE}"/>
              </a:ext>
            </a:extLst>
          </p:cNvPr>
          <p:cNvPicPr>
            <a:picLocks noChangeAspect="1"/>
          </p:cNvPicPr>
          <p:nvPr/>
        </p:nvPicPr>
        <p:blipFill>
          <a:blip r:embed="rId5"/>
          <a:stretch>
            <a:fillRect/>
          </a:stretch>
        </p:blipFill>
        <p:spPr>
          <a:xfrm>
            <a:off x="175383" y="3813026"/>
            <a:ext cx="344431" cy="342900"/>
          </a:xfrm>
          <a:prstGeom prst="rect">
            <a:avLst/>
          </a:prstGeom>
        </p:spPr>
      </p:pic>
      <p:pic>
        <p:nvPicPr>
          <p:cNvPr id="20" name="Picture 4" descr="https://encrypted-tbn0.gstatic.com/images?q=tbn:ANd9GcTr1WT7d5fbNTZQ1D5DHIbJJT3BNXcw7iIi7tZfZKE_FtzBPcQs05G-VSw">
            <a:extLst>
              <a:ext uri="{FF2B5EF4-FFF2-40B4-BE49-F238E27FC236}">
                <a16:creationId xmlns:a16="http://schemas.microsoft.com/office/drawing/2014/main" id="{71B73694-14C3-41C7-900D-51552145A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148" y="2356413"/>
            <a:ext cx="342900" cy="342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273D9514-12CD-4C39-B241-E1D40D53724B}"/>
              </a:ext>
            </a:extLst>
          </p:cNvPr>
          <p:cNvGrpSpPr/>
          <p:nvPr/>
        </p:nvGrpSpPr>
        <p:grpSpPr>
          <a:xfrm>
            <a:off x="6776942" y="341767"/>
            <a:ext cx="2282515" cy="2214095"/>
            <a:chOff x="3537655" y="1698971"/>
            <a:chExt cx="2160000" cy="2095252"/>
          </a:xfrm>
        </p:grpSpPr>
        <p:pic>
          <p:nvPicPr>
            <p:cNvPr id="21" name="Picture 20">
              <a:extLst>
                <a:ext uri="{FF2B5EF4-FFF2-40B4-BE49-F238E27FC236}">
                  <a16:creationId xmlns:a16="http://schemas.microsoft.com/office/drawing/2014/main" id="{5B71337F-7808-4235-97AD-1141F2E40F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37655" y="1698971"/>
              <a:ext cx="2160000" cy="915841"/>
            </a:xfrm>
            <a:prstGeom prst="rect">
              <a:avLst/>
            </a:prstGeom>
          </p:spPr>
        </p:pic>
        <p:pic>
          <p:nvPicPr>
            <p:cNvPr id="23" name="Picture 2" descr="Image result for mozilla">
              <a:extLst>
                <a:ext uri="{FF2B5EF4-FFF2-40B4-BE49-F238E27FC236}">
                  <a16:creationId xmlns:a16="http://schemas.microsoft.com/office/drawing/2014/main" id="{3D2FBF0A-471E-401A-A626-F8ADCA127D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655" y="3176598"/>
              <a:ext cx="2160000" cy="6176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4B20E6A-AC23-482F-8B51-F0333A59F1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37655" y="2611334"/>
              <a:ext cx="2160000" cy="567000"/>
            </a:xfrm>
            <a:prstGeom prst="rect">
              <a:avLst/>
            </a:prstGeom>
          </p:spPr>
        </p:pic>
      </p:grpSp>
      <p:sp>
        <p:nvSpPr>
          <p:cNvPr id="30" name="Google Shape;25;p4">
            <a:extLst>
              <a:ext uri="{FF2B5EF4-FFF2-40B4-BE49-F238E27FC236}">
                <a16:creationId xmlns:a16="http://schemas.microsoft.com/office/drawing/2014/main" id="{C2098F86-A1B8-4B69-9AB7-BB4BE998CF1A}"/>
              </a:ext>
            </a:extLst>
          </p:cNvPr>
          <p:cNvSpPr txBox="1"/>
          <p:nvPr/>
        </p:nvSpPr>
        <p:spPr>
          <a:xfrm>
            <a:off x="3941909" y="4568875"/>
            <a:ext cx="3798091" cy="574625"/>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endParaRPr dirty="0">
              <a:solidFill>
                <a:srgbClr val="31EBFF"/>
              </a:solidFill>
            </a:endParaRPr>
          </a:p>
        </p:txBody>
      </p:sp>
      <p:pic>
        <p:nvPicPr>
          <p:cNvPr id="8" name="Graphic 7">
            <a:extLst>
              <a:ext uri="{FF2B5EF4-FFF2-40B4-BE49-F238E27FC236}">
                <a16:creationId xmlns:a16="http://schemas.microsoft.com/office/drawing/2014/main" id="{796386D8-53E8-4AAF-B5C1-1227B03D1B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6598" y="2842251"/>
            <a:ext cx="342000" cy="342000"/>
          </a:xfrm>
          <a:prstGeom prst="rect">
            <a:avLst/>
          </a:prstGeom>
        </p:spPr>
      </p:pic>
      <p:grpSp>
        <p:nvGrpSpPr>
          <p:cNvPr id="34" name="Google Shape;1137;p115">
            <a:extLst>
              <a:ext uri="{FF2B5EF4-FFF2-40B4-BE49-F238E27FC236}">
                <a16:creationId xmlns:a16="http://schemas.microsoft.com/office/drawing/2014/main" id="{9740355D-0051-4BFA-88D0-75FEFF649900}"/>
              </a:ext>
            </a:extLst>
          </p:cNvPr>
          <p:cNvGrpSpPr/>
          <p:nvPr/>
        </p:nvGrpSpPr>
        <p:grpSpPr>
          <a:xfrm>
            <a:off x="0" y="227825"/>
            <a:ext cx="6300192" cy="811200"/>
            <a:chOff x="0" y="256400"/>
            <a:chExt cx="4314900" cy="811200"/>
          </a:xfrm>
        </p:grpSpPr>
        <p:sp>
          <p:nvSpPr>
            <p:cNvPr id="35" name="Google Shape;1138;p115">
              <a:extLst>
                <a:ext uri="{FF2B5EF4-FFF2-40B4-BE49-F238E27FC236}">
                  <a16:creationId xmlns:a16="http://schemas.microsoft.com/office/drawing/2014/main" id="{61EA29C1-D62B-482B-AC11-5CA36E62AF93}"/>
                </a:ext>
              </a:extLst>
            </p:cNvPr>
            <p:cNvSpPr/>
            <p:nvPr/>
          </p:nvSpPr>
          <p:spPr>
            <a:xfrm>
              <a:off x="0" y="256400"/>
              <a:ext cx="4314900" cy="811200"/>
            </a:xfrm>
            <a:prstGeom prst="homePlate">
              <a:avLst>
                <a:gd name="adj" fmla="val 32886"/>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9;p115">
              <a:extLst>
                <a:ext uri="{FF2B5EF4-FFF2-40B4-BE49-F238E27FC236}">
                  <a16:creationId xmlns:a16="http://schemas.microsoft.com/office/drawing/2014/main" id="{A6279408-95B9-43A9-B10E-1F5993C1F967}"/>
                </a:ext>
              </a:extLst>
            </p:cNvPr>
            <p:cNvSpPr txBox="1"/>
            <p:nvPr/>
          </p:nvSpPr>
          <p:spPr>
            <a:xfrm>
              <a:off x="181961" y="302550"/>
              <a:ext cx="3713838" cy="718800"/>
            </a:xfrm>
            <a:prstGeom prst="rect">
              <a:avLst/>
            </a:prstGeom>
            <a:solidFill>
              <a:srgbClr val="9900FF"/>
            </a:solidFill>
            <a:ln>
              <a:noFill/>
            </a:ln>
          </p:spPr>
          <p:txBody>
            <a:bodyPr spcFirstLastPara="1" wrap="square" lIns="91425" tIns="91425" rIns="91425" bIns="91425" anchor="ctr" anchorCtr="0">
              <a:noAutofit/>
            </a:bodyPr>
            <a:lstStyle/>
            <a:p>
              <a:pPr marL="0" lvl="0" indent="0" algn="l" rtl="0">
                <a:lnSpc>
                  <a:spcPct val="108000"/>
                </a:lnSpc>
                <a:spcBef>
                  <a:spcPts val="0"/>
                </a:spcBef>
                <a:spcAft>
                  <a:spcPts val="0"/>
                </a:spcAft>
                <a:buNone/>
              </a:pPr>
              <a:r>
                <a:rPr lang="en-GB" sz="3200" i="1" dirty="0">
                  <a:solidFill>
                    <a:srgbClr val="FFFFFF"/>
                  </a:solidFill>
                  <a:latin typeface="+mj-lt"/>
                  <a:ea typeface="Trebuchet MS"/>
                  <a:cs typeface="Trebuchet MS"/>
                  <a:sym typeface="Trebuchet MS"/>
                </a:rPr>
                <a:t>Thank you!</a:t>
              </a:r>
              <a:endParaRPr sz="3200" i="1" dirty="0">
                <a:solidFill>
                  <a:srgbClr val="FFFFFF"/>
                </a:solidFill>
                <a:latin typeface="+mj-lt"/>
                <a:ea typeface="Trebuchet MS"/>
                <a:cs typeface="Trebuchet MS"/>
                <a:sym typeface="Trebuchet MS"/>
              </a:endParaRPr>
            </a:p>
          </p:txBody>
        </p:sp>
      </p:grpSp>
      <p:pic>
        <p:nvPicPr>
          <p:cNvPr id="37" name="Picture 36" descr="A group of people sitting at a desk&#10;&#10;Description automatically generated">
            <a:extLst>
              <a:ext uri="{FF2B5EF4-FFF2-40B4-BE49-F238E27FC236}">
                <a16:creationId xmlns:a16="http://schemas.microsoft.com/office/drawing/2014/main" id="{03664760-B2B8-47F1-8DD3-00A792B109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1335" y="2499742"/>
            <a:ext cx="3104930" cy="2338401"/>
          </a:xfrm>
          <a:prstGeom prst="rect">
            <a:avLst/>
          </a:prstGeom>
        </p:spPr>
      </p:pic>
    </p:spTree>
    <p:extLst>
      <p:ext uri="{BB962C8B-B14F-4D97-AF65-F5344CB8AC3E}">
        <p14:creationId xmlns:p14="http://schemas.microsoft.com/office/powerpoint/2010/main" val="155100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5">
            <a:extLst>
              <a:ext uri="{FF2B5EF4-FFF2-40B4-BE49-F238E27FC236}">
                <a16:creationId xmlns:a16="http://schemas.microsoft.com/office/drawing/2014/main" id="{DE05B2EC-9336-430A-8D1E-0C142A0BE724}"/>
              </a:ext>
            </a:extLst>
          </p:cNvPr>
          <p:cNvSpPr>
            <a:spLocks noGrp="1"/>
          </p:cNvSpPr>
          <p:nvPr>
            <p:ph type="title"/>
          </p:nvPr>
        </p:nvSpPr>
        <p:spPr>
          <a:xfrm>
            <a:off x="431800" y="339502"/>
            <a:ext cx="8280000" cy="612000"/>
          </a:xfrm>
        </p:spPr>
        <p:txBody>
          <a:bodyPr/>
          <a:lstStyle/>
          <a:p>
            <a:r>
              <a:rPr lang="en-GB" dirty="0"/>
              <a:t>Our university network</a:t>
            </a:r>
            <a:endParaRPr lang="en-GB" altLang="en-US" noProof="0" dirty="0"/>
          </a:p>
        </p:txBody>
      </p:sp>
      <p:sp>
        <p:nvSpPr>
          <p:cNvPr id="28675" name="Date Placeholder 2">
            <a:extLst>
              <a:ext uri="{FF2B5EF4-FFF2-40B4-BE49-F238E27FC236}">
                <a16:creationId xmlns:a16="http://schemas.microsoft.com/office/drawing/2014/main" id="{FA468619-53FC-47C5-BD54-9EACBE668EC0}"/>
              </a:ext>
            </a:extLst>
          </p:cNvPr>
          <p:cNvSpPr>
            <a:spLocks noGrp="1"/>
          </p:cNvSpPr>
          <p:nvPr>
            <p:ph type="dt" sz="quarter" idx="15"/>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809325-9764-44E6-92C5-F94D4057230F}" type="datetime1">
              <a:rPr lang="en-GB" altLang="en-US" smtClean="0"/>
              <a:t>02/04/2019</a:t>
            </a:fld>
            <a:endParaRPr lang="en-GB" altLang="en-US" dirty="0"/>
          </a:p>
        </p:txBody>
      </p:sp>
      <p:sp>
        <p:nvSpPr>
          <p:cNvPr id="28676" name="Slide Number Placeholder 4">
            <a:extLst>
              <a:ext uri="{FF2B5EF4-FFF2-40B4-BE49-F238E27FC236}">
                <a16:creationId xmlns:a16="http://schemas.microsoft.com/office/drawing/2014/main" id="{3AD236F0-004E-4EDB-B417-38CCC40EF2CC}"/>
              </a:ext>
            </a:extLst>
          </p:cNvPr>
          <p:cNvSpPr>
            <a:spLocks noGrp="1"/>
          </p:cNvSpPr>
          <p:nvPr>
            <p:ph type="sldNum" sz="quarter" idx="16"/>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FFEFFB-0B7B-4095-A329-BDB53B8D3755}" type="slidenum">
              <a:rPr lang="en-GB" altLang="en-US" smtClean="0"/>
              <a:pPr/>
              <a:t>6</a:t>
            </a:fld>
            <a:endParaRPr lang="en-GB" altLang="en-US" dirty="0"/>
          </a:p>
        </p:txBody>
      </p:sp>
      <p:pic>
        <p:nvPicPr>
          <p:cNvPr id="4" name="Picture 3">
            <a:extLst>
              <a:ext uri="{FF2B5EF4-FFF2-40B4-BE49-F238E27FC236}">
                <a16:creationId xmlns:a16="http://schemas.microsoft.com/office/drawing/2014/main" id="{7536D710-8EDB-4E52-9723-F17A6C45649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3858" y="771550"/>
            <a:ext cx="2858022" cy="3805615"/>
          </a:xfrm>
          <a:prstGeom prst="rect">
            <a:avLst/>
          </a:prstGeom>
        </p:spPr>
      </p:pic>
      <p:grpSp>
        <p:nvGrpSpPr>
          <p:cNvPr id="2" name="Group 1">
            <a:extLst>
              <a:ext uri="{FF2B5EF4-FFF2-40B4-BE49-F238E27FC236}">
                <a16:creationId xmlns:a16="http://schemas.microsoft.com/office/drawing/2014/main" id="{9A158E4B-84E3-41EA-A6C4-B339A49DAE36}"/>
              </a:ext>
            </a:extLst>
          </p:cNvPr>
          <p:cNvGrpSpPr/>
          <p:nvPr/>
        </p:nvGrpSpPr>
        <p:grpSpPr>
          <a:xfrm>
            <a:off x="4854536" y="1059582"/>
            <a:ext cx="3052939" cy="333886"/>
            <a:chOff x="4854536" y="1157136"/>
            <a:chExt cx="3052939" cy="333886"/>
          </a:xfrm>
        </p:grpSpPr>
        <p:pic>
          <p:nvPicPr>
            <p:cNvPr id="35" name="Picture 10" descr="http://www.ed.ac.uk/sites/all/themes/uoe/assets/logo.png">
              <a:extLst>
                <a:ext uri="{FF2B5EF4-FFF2-40B4-BE49-F238E27FC236}">
                  <a16:creationId xmlns:a16="http://schemas.microsoft.com/office/drawing/2014/main" id="{E3740B62-559C-465C-9033-6CD323CC0DE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4241" y="1157136"/>
              <a:ext cx="1393234" cy="33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0" descr="https://upload.wikimedia.org/wikipedia/en/thumb/2/2b/University_of_Cambridge_logo.svg/1280px-University_of_Cambridge_logo.svg.png">
              <a:extLst>
                <a:ext uri="{FF2B5EF4-FFF2-40B4-BE49-F238E27FC236}">
                  <a16:creationId xmlns:a16="http://schemas.microsoft.com/office/drawing/2014/main" id="{08AB8A74-C4B8-4D03-A364-C8D042C662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854536" y="1206419"/>
              <a:ext cx="1140557" cy="23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a:extLst>
              <a:ext uri="{FF2B5EF4-FFF2-40B4-BE49-F238E27FC236}">
                <a16:creationId xmlns:a16="http://schemas.microsoft.com/office/drawing/2014/main" id="{56DBCB48-89DB-4AE4-801F-756E76B90311}"/>
              </a:ext>
            </a:extLst>
          </p:cNvPr>
          <p:cNvGrpSpPr/>
          <p:nvPr/>
        </p:nvGrpSpPr>
        <p:grpSpPr>
          <a:xfrm>
            <a:off x="4241859" y="1682679"/>
            <a:ext cx="4021696" cy="566620"/>
            <a:chOff x="4211960" y="1682940"/>
            <a:chExt cx="4021696" cy="566620"/>
          </a:xfrm>
        </p:grpSpPr>
        <p:pic>
          <p:nvPicPr>
            <p:cNvPr id="37" name="Picture 18">
              <a:extLst>
                <a:ext uri="{FF2B5EF4-FFF2-40B4-BE49-F238E27FC236}">
                  <a16:creationId xmlns:a16="http://schemas.microsoft.com/office/drawing/2014/main" id="{E18D46B1-6F27-4799-A9C1-1CDDB6CF62B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4211960" y="1800624"/>
              <a:ext cx="1076656" cy="33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https://upload.wikimedia.org/wikipedia/en/thumb/d/d1/University_College_London_logo.svg/1280px-University_College_London_logo.svg.png">
              <a:extLst>
                <a:ext uri="{FF2B5EF4-FFF2-40B4-BE49-F238E27FC236}">
                  <a16:creationId xmlns:a16="http://schemas.microsoft.com/office/drawing/2014/main" id="{A8EED4EF-77C3-4ADF-9317-80F1447D402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757392" y="1821251"/>
              <a:ext cx="990630" cy="28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
              <a:extLst>
                <a:ext uri="{FF2B5EF4-FFF2-40B4-BE49-F238E27FC236}">
                  <a16:creationId xmlns:a16="http://schemas.microsoft.com/office/drawing/2014/main" id="{503073AF-B9DA-4CDA-A651-5060D7106E4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7380312" y="1682940"/>
              <a:ext cx="853344" cy="566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27EAAD44-01B9-4822-8866-87D3C0FE2EC6}"/>
              </a:ext>
            </a:extLst>
          </p:cNvPr>
          <p:cNvGrpSpPr/>
          <p:nvPr/>
        </p:nvGrpSpPr>
        <p:grpSpPr>
          <a:xfrm>
            <a:off x="4854537" y="3259188"/>
            <a:ext cx="2796339" cy="486665"/>
            <a:chOff x="5481938" y="3392235"/>
            <a:chExt cx="2796339" cy="486665"/>
          </a:xfrm>
        </p:grpSpPr>
        <p:pic>
          <p:nvPicPr>
            <p:cNvPr id="41" name="Picture 24">
              <a:extLst>
                <a:ext uri="{FF2B5EF4-FFF2-40B4-BE49-F238E27FC236}">
                  <a16:creationId xmlns:a16="http://schemas.microsoft.com/office/drawing/2014/main" id="{224EE7E6-5A94-4DA5-8647-A27B6743AB2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7141642" y="3397453"/>
              <a:ext cx="1136635" cy="48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 descr="A close up of a logo&#10;&#10;Description generated with very high confidence">
              <a:extLst>
                <a:ext uri="{FF2B5EF4-FFF2-40B4-BE49-F238E27FC236}">
                  <a16:creationId xmlns:a16="http://schemas.microsoft.com/office/drawing/2014/main" id="{976CC114-ACC4-4787-B9F4-615FDF9567EB}"/>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481938" y="3392235"/>
              <a:ext cx="1140557" cy="3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3593DC26-BAF5-4886-A7FE-4E9E50B20E06}"/>
              </a:ext>
            </a:extLst>
          </p:cNvPr>
          <p:cNvGrpSpPr/>
          <p:nvPr/>
        </p:nvGrpSpPr>
        <p:grpSpPr>
          <a:xfrm>
            <a:off x="4211960" y="2539032"/>
            <a:ext cx="4081493" cy="430684"/>
            <a:chOff x="4597376" y="2691729"/>
            <a:chExt cx="4081493" cy="430684"/>
          </a:xfrm>
        </p:grpSpPr>
        <p:pic>
          <p:nvPicPr>
            <p:cNvPr id="42" name="Picture 32">
              <a:extLst>
                <a:ext uri="{FF2B5EF4-FFF2-40B4-BE49-F238E27FC236}">
                  <a16:creationId xmlns:a16="http://schemas.microsoft.com/office/drawing/2014/main" id="{A82E6FE7-56FF-4D50-BA84-84179D1985B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7538314" y="2691729"/>
              <a:ext cx="1140555" cy="43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4">
              <a:extLst>
                <a:ext uri="{FF2B5EF4-FFF2-40B4-BE49-F238E27FC236}">
                  <a16:creationId xmlns:a16="http://schemas.microsoft.com/office/drawing/2014/main" id="{B2DDA070-5541-4388-8CAB-BF17CD3D81C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bwMode="auto">
            <a:xfrm>
              <a:off x="6067845" y="2740490"/>
              <a:ext cx="1140557" cy="29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a:extLst>
                <a:ext uri="{FF2B5EF4-FFF2-40B4-BE49-F238E27FC236}">
                  <a16:creationId xmlns:a16="http://schemas.microsoft.com/office/drawing/2014/main" id="{67A12B2E-9F10-4F2C-8012-AA0AEF3581B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597376" y="2691729"/>
              <a:ext cx="1140557" cy="345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F7EC5AE6-B32F-4BB7-9864-2189BF5B5108}"/>
              </a:ext>
            </a:extLst>
          </p:cNvPr>
          <p:cNvGrpSpPr/>
          <p:nvPr/>
        </p:nvGrpSpPr>
        <p:grpSpPr>
          <a:xfrm>
            <a:off x="4215128" y="4035326"/>
            <a:ext cx="4075157" cy="449041"/>
            <a:chOff x="4540748" y="4138835"/>
            <a:chExt cx="4075157" cy="449041"/>
          </a:xfrm>
        </p:grpSpPr>
        <p:pic>
          <p:nvPicPr>
            <p:cNvPr id="40" name="Picture 11" descr="A close up of a logo&#10;&#10;Description generated with very high confidence">
              <a:extLst>
                <a:ext uri="{FF2B5EF4-FFF2-40B4-BE49-F238E27FC236}">
                  <a16:creationId xmlns:a16="http://schemas.microsoft.com/office/drawing/2014/main" id="{9FFB9CA9-90BA-43A5-935D-BD1DE868228D}"/>
                </a:ext>
              </a:extLst>
            </p:cNvPr>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40748" y="4148360"/>
              <a:ext cx="1140557" cy="30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9">
              <a:extLst>
                <a:ext uri="{FF2B5EF4-FFF2-40B4-BE49-F238E27FC236}">
                  <a16:creationId xmlns:a16="http://schemas.microsoft.com/office/drawing/2014/main" id="{51750FE0-D5E6-410B-B266-0BC36AD4C51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7475348" y="4162158"/>
              <a:ext cx="1140557" cy="25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7">
              <a:extLst>
                <a:ext uri="{FF2B5EF4-FFF2-40B4-BE49-F238E27FC236}">
                  <a16:creationId xmlns:a16="http://schemas.microsoft.com/office/drawing/2014/main" id="{080A8D5F-C8CC-4976-8E36-8E0024E16D2C}"/>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bwMode="auto">
            <a:xfrm>
              <a:off x="6056139" y="4138835"/>
              <a:ext cx="1136635" cy="44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006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4" name="Title 5">
            <a:extLst>
              <a:ext uri="{FF2B5EF4-FFF2-40B4-BE49-F238E27FC236}">
                <a16:creationId xmlns:a16="http://schemas.microsoft.com/office/drawing/2014/main" id="{D2986819-2907-4D08-A4CC-D4A5ABE8EF8C}"/>
              </a:ext>
            </a:extLst>
          </p:cNvPr>
          <p:cNvSpPr>
            <a:spLocks noGrp="1"/>
          </p:cNvSpPr>
          <p:nvPr>
            <p:ph type="title"/>
          </p:nvPr>
        </p:nvSpPr>
        <p:spPr/>
        <p:txBody>
          <a:bodyPr/>
          <a:lstStyle/>
          <a:p>
            <a:r>
              <a:rPr lang="en-GB" altLang="en-US" noProof="0" dirty="0"/>
              <a:t>Challenges</a:t>
            </a:r>
          </a:p>
        </p:txBody>
      </p:sp>
      <p:sp>
        <p:nvSpPr>
          <p:cNvPr id="43012" name="Date Placeholder 2">
            <a:extLst>
              <a:ext uri="{FF2B5EF4-FFF2-40B4-BE49-F238E27FC236}">
                <a16:creationId xmlns:a16="http://schemas.microsoft.com/office/drawing/2014/main" id="{A442E4A0-16FD-416B-82CD-EF90DD39BA66}"/>
              </a:ext>
            </a:extLst>
          </p:cNvPr>
          <p:cNvSpPr>
            <a:spLocks noGrp="1"/>
          </p:cNvSpPr>
          <p:nvPr>
            <p:ph type="dt" sz="half" idx="15"/>
          </p:nvPr>
        </p:nvSpPr>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AAE2DC8-1DE1-4B5A-AED9-562F679DA569}" type="datetime1">
              <a:rPr lang="en-GB" altLang="en-US" smtClean="0"/>
              <a:pPr/>
              <a:t>02/04/2019</a:t>
            </a:fld>
            <a:endParaRPr lang="en-GB" altLang="en-US"/>
          </a:p>
        </p:txBody>
      </p:sp>
      <p:sp>
        <p:nvSpPr>
          <p:cNvPr id="43013" name="Slide Number Placeholder 4">
            <a:extLst>
              <a:ext uri="{FF2B5EF4-FFF2-40B4-BE49-F238E27FC236}">
                <a16:creationId xmlns:a16="http://schemas.microsoft.com/office/drawing/2014/main" id="{D3F8EA0E-23F1-4474-9446-E076E8E996FB}"/>
              </a:ext>
            </a:extLst>
          </p:cNvPr>
          <p:cNvSpPr>
            <a:spLocks noGrp="1"/>
          </p:cNvSpPr>
          <p:nvPr>
            <p:ph type="sldNum" sz="quarter" idx="16"/>
          </p:nvPr>
        </p:nvSpPr>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167855-AB1B-4F83-930C-7701A9788438}" type="slidenum">
              <a:rPr lang="en-GB" altLang="en-US" smtClean="0"/>
              <a:pPr/>
              <a:t>7</a:t>
            </a:fld>
            <a:endParaRPr lang="en-GB" altLang="en-US"/>
          </a:p>
        </p:txBody>
      </p:sp>
      <p:pic>
        <p:nvPicPr>
          <p:cNvPr id="43038" name="Picture 7">
            <a:extLst>
              <a:ext uri="{FF2B5EF4-FFF2-40B4-BE49-F238E27FC236}">
                <a16:creationId xmlns:a16="http://schemas.microsoft.com/office/drawing/2014/main" id="{6E4665E1-3086-4231-BC6C-76A445DDAB2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auto">
          <a:xfrm>
            <a:off x="419100"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D66EE869-62A5-425F-B597-D42DAFDC5458}"/>
              </a:ext>
            </a:extLst>
          </p:cNvPr>
          <p:cNvSpPr/>
          <p:nvPr/>
        </p:nvSpPr>
        <p:spPr bwMode="auto">
          <a:xfrm>
            <a:off x="419100"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54" name="TextBox 53">
            <a:extLst>
              <a:ext uri="{FF2B5EF4-FFF2-40B4-BE49-F238E27FC236}">
                <a16:creationId xmlns:a16="http://schemas.microsoft.com/office/drawing/2014/main" id="{924DB9B6-14DD-4B49-A5F3-3EA030DE2DB8}"/>
              </a:ext>
            </a:extLst>
          </p:cNvPr>
          <p:cNvSpPr txBox="1"/>
          <p:nvPr/>
        </p:nvSpPr>
        <p:spPr bwMode="auto">
          <a:xfrm>
            <a:off x="419100" y="1796107"/>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GB" sz="1150" b="1" dirty="0">
                <a:solidFill>
                  <a:schemeClr val="bg1"/>
                </a:solidFill>
                <a:latin typeface="+mn-lt"/>
                <a:cs typeface="+mn-cs"/>
              </a:rPr>
              <a:t>Revolutionise healthcare</a:t>
            </a:r>
          </a:p>
        </p:txBody>
      </p:sp>
      <p:pic>
        <p:nvPicPr>
          <p:cNvPr id="43035" name="Picture 46">
            <a:extLst>
              <a:ext uri="{FF2B5EF4-FFF2-40B4-BE49-F238E27FC236}">
                <a16:creationId xmlns:a16="http://schemas.microsoft.com/office/drawing/2014/main" id="{C4258892-2D7D-4167-A41F-B514D8CBF2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auto">
          <a:xfrm>
            <a:off x="2546350" y="1377594"/>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a16="http://schemas.microsoft.com/office/drawing/2014/main" id="{1F3AC0E6-47C2-4435-A51D-E75E38FA3370}"/>
              </a:ext>
            </a:extLst>
          </p:cNvPr>
          <p:cNvSpPr/>
          <p:nvPr/>
        </p:nvSpPr>
        <p:spPr bwMode="auto">
          <a:xfrm>
            <a:off x="2546350"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60" name="TextBox 59">
            <a:extLst>
              <a:ext uri="{FF2B5EF4-FFF2-40B4-BE49-F238E27FC236}">
                <a16:creationId xmlns:a16="http://schemas.microsoft.com/office/drawing/2014/main" id="{D6DD9AFB-3561-45C9-8EF5-7F8130482CC9}"/>
              </a:ext>
            </a:extLst>
          </p:cNvPr>
          <p:cNvSpPr txBox="1"/>
          <p:nvPr/>
        </p:nvSpPr>
        <p:spPr bwMode="auto">
          <a:xfrm>
            <a:off x="2546350" y="1796107"/>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GB" sz="1150" b="1" dirty="0">
                <a:solidFill>
                  <a:schemeClr val="bg1"/>
                </a:solidFill>
                <a:latin typeface="+mn-lt"/>
                <a:cs typeface="+mn-cs"/>
              </a:rPr>
              <a:t>Deliver safer, smarter engineering</a:t>
            </a:r>
          </a:p>
        </p:txBody>
      </p:sp>
      <p:pic>
        <p:nvPicPr>
          <p:cNvPr id="43032" name="Picture 47">
            <a:extLst>
              <a:ext uri="{FF2B5EF4-FFF2-40B4-BE49-F238E27FC236}">
                <a16:creationId xmlns:a16="http://schemas.microsoft.com/office/drawing/2014/main" id="{B24FA87B-9988-4E64-B7A8-19CB89CE4A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4668837"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0452F09B-9EB8-4B23-A9ED-BD1AFD1FB881}"/>
              </a:ext>
            </a:extLst>
          </p:cNvPr>
          <p:cNvSpPr/>
          <p:nvPr/>
        </p:nvSpPr>
        <p:spPr bwMode="auto">
          <a:xfrm>
            <a:off x="4668837" y="1796107"/>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56" name="TextBox 55">
            <a:extLst>
              <a:ext uri="{FF2B5EF4-FFF2-40B4-BE49-F238E27FC236}">
                <a16:creationId xmlns:a16="http://schemas.microsoft.com/office/drawing/2014/main" id="{6D5E06A1-5705-44CF-A401-5F2552AFE656}"/>
              </a:ext>
            </a:extLst>
          </p:cNvPr>
          <p:cNvSpPr txBox="1"/>
          <p:nvPr/>
        </p:nvSpPr>
        <p:spPr bwMode="auto">
          <a:xfrm>
            <a:off x="4668837" y="1796107"/>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Manage security in an insecure world</a:t>
            </a:r>
            <a:endParaRPr lang="en-GB" sz="1150" b="1" dirty="0">
              <a:solidFill>
                <a:schemeClr val="bg1"/>
              </a:solidFill>
              <a:latin typeface="+mn-lt"/>
              <a:cs typeface="+mn-cs"/>
            </a:endParaRPr>
          </a:p>
        </p:txBody>
      </p:sp>
      <p:pic>
        <p:nvPicPr>
          <p:cNvPr id="43029" name="Picture 48">
            <a:extLst>
              <a:ext uri="{FF2B5EF4-FFF2-40B4-BE49-F238E27FC236}">
                <a16:creationId xmlns:a16="http://schemas.microsoft.com/office/drawing/2014/main" id="{51580F14-B5C5-49BA-81F8-0795A9C9EE0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bwMode="auto">
          <a:xfrm>
            <a:off x="6786563" y="1378441"/>
            <a:ext cx="1908000" cy="127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51">
            <a:extLst>
              <a:ext uri="{FF2B5EF4-FFF2-40B4-BE49-F238E27FC236}">
                <a16:creationId xmlns:a16="http://schemas.microsoft.com/office/drawing/2014/main" id="{6F8545C8-9FE5-4BFF-8D29-38A4339DF64C}"/>
              </a:ext>
            </a:extLst>
          </p:cNvPr>
          <p:cNvSpPr/>
          <p:nvPr/>
        </p:nvSpPr>
        <p:spPr bwMode="auto">
          <a:xfrm>
            <a:off x="6786563" y="1796107"/>
            <a:ext cx="1908000" cy="434975"/>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77" name="TextBox 76">
            <a:extLst>
              <a:ext uri="{FF2B5EF4-FFF2-40B4-BE49-F238E27FC236}">
                <a16:creationId xmlns:a16="http://schemas.microsoft.com/office/drawing/2014/main" id="{D4F95986-5B1F-47DD-86F4-AB908A6DE6D6}"/>
              </a:ext>
            </a:extLst>
          </p:cNvPr>
          <p:cNvSpPr txBox="1"/>
          <p:nvPr/>
        </p:nvSpPr>
        <p:spPr bwMode="auto">
          <a:xfrm>
            <a:off x="6786563" y="1796107"/>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Shine a light on our economy </a:t>
            </a:r>
            <a:endParaRPr lang="en-GB" sz="1150" b="1" dirty="0">
              <a:solidFill>
                <a:schemeClr val="bg1"/>
              </a:solidFill>
              <a:latin typeface="+mn-lt"/>
              <a:cs typeface="+mn-cs"/>
            </a:endParaRPr>
          </a:p>
        </p:txBody>
      </p:sp>
      <p:sp>
        <p:nvSpPr>
          <p:cNvPr id="43019" name="TextBox 6">
            <a:extLst>
              <a:ext uri="{FF2B5EF4-FFF2-40B4-BE49-F238E27FC236}">
                <a16:creationId xmlns:a16="http://schemas.microsoft.com/office/drawing/2014/main" id="{BD58E6F1-99CC-4F7A-9D66-105E126F0A84}"/>
              </a:ext>
            </a:extLst>
          </p:cNvPr>
          <p:cNvSpPr txBox="1">
            <a:spLocks noChangeArrowheads="1"/>
          </p:cNvSpPr>
          <p:nvPr/>
        </p:nvSpPr>
        <p:spPr bwMode="auto">
          <a:xfrm>
            <a:off x="433388" y="886098"/>
            <a:ext cx="5710237"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t>Advance data science and artificial intelligence to…</a:t>
            </a:r>
          </a:p>
        </p:txBody>
      </p:sp>
      <p:pic>
        <p:nvPicPr>
          <p:cNvPr id="43041" name="Picture 70">
            <a:extLst>
              <a:ext uri="{FF2B5EF4-FFF2-40B4-BE49-F238E27FC236}">
                <a16:creationId xmlns:a16="http://schemas.microsoft.com/office/drawing/2014/main" id="{31166C7C-E0DC-4238-8BCB-3670B86258E3}"/>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786563"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339CF4A8-E24E-4F28-89DC-07450D49E0B8}"/>
              </a:ext>
            </a:extLst>
          </p:cNvPr>
          <p:cNvSpPr/>
          <p:nvPr/>
        </p:nvSpPr>
        <p:spPr bwMode="auto">
          <a:xfrm>
            <a:off x="6786563" y="3291558"/>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pic>
        <p:nvPicPr>
          <p:cNvPr id="43044" name="Picture 64">
            <a:extLst>
              <a:ext uri="{FF2B5EF4-FFF2-40B4-BE49-F238E27FC236}">
                <a16:creationId xmlns:a16="http://schemas.microsoft.com/office/drawing/2014/main" id="{1B34D0D8-F4A7-48E8-B705-0478C1557D3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4668837"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D7BBF29D-6EC2-440C-BA54-B6E95430F29E}"/>
              </a:ext>
            </a:extLst>
          </p:cNvPr>
          <p:cNvSpPr/>
          <p:nvPr/>
        </p:nvSpPr>
        <p:spPr bwMode="auto">
          <a:xfrm>
            <a:off x="4668837" y="3189958"/>
            <a:ext cx="1908000" cy="638175"/>
          </a:xfrm>
          <a:prstGeom prst="rect">
            <a:avLst/>
          </a:prstGeom>
          <a:solidFill>
            <a:schemeClr val="tx1">
              <a:lumMod val="75000"/>
              <a:lumOff val="2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84" name="TextBox 83">
            <a:extLst>
              <a:ext uri="{FF2B5EF4-FFF2-40B4-BE49-F238E27FC236}">
                <a16:creationId xmlns:a16="http://schemas.microsoft.com/office/drawing/2014/main" id="{FBFDA838-8C2E-4223-85F3-F500F107A866}"/>
              </a:ext>
            </a:extLst>
          </p:cNvPr>
          <p:cNvSpPr txBox="1"/>
          <p:nvPr/>
        </p:nvSpPr>
        <p:spPr bwMode="auto">
          <a:xfrm>
            <a:off x="4668837" y="3291558"/>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Supercharge research </a:t>
            </a:r>
          </a:p>
          <a:p>
            <a:pPr algn="ctr" defTabSz="685800" eaLnBrk="1" fontAlgn="auto" hangingPunct="1">
              <a:spcBef>
                <a:spcPts val="0"/>
              </a:spcBef>
              <a:spcAft>
                <a:spcPts val="0"/>
              </a:spcAft>
              <a:defRPr/>
            </a:pPr>
            <a:r>
              <a:rPr lang="en-US" sz="1150" b="1" dirty="0">
                <a:solidFill>
                  <a:schemeClr val="bg1"/>
                </a:solidFill>
                <a:latin typeface="+mn-lt"/>
                <a:cs typeface="+mn-cs"/>
              </a:rPr>
              <a:t>in science and </a:t>
            </a:r>
          </a:p>
          <a:p>
            <a:pPr algn="ctr" defTabSz="685800" eaLnBrk="1" fontAlgn="auto" hangingPunct="1">
              <a:spcBef>
                <a:spcPts val="0"/>
              </a:spcBef>
              <a:spcAft>
                <a:spcPts val="0"/>
              </a:spcAft>
              <a:defRPr/>
            </a:pPr>
            <a:r>
              <a:rPr lang="en-US" sz="1150" b="1" dirty="0">
                <a:solidFill>
                  <a:schemeClr val="bg1"/>
                </a:solidFill>
                <a:latin typeface="+mn-lt"/>
                <a:cs typeface="+mn-cs"/>
              </a:rPr>
              <a:t>humanities </a:t>
            </a:r>
            <a:endParaRPr lang="en-GB" sz="1150" b="1" dirty="0">
              <a:solidFill>
                <a:schemeClr val="bg1"/>
              </a:solidFill>
              <a:latin typeface="+mn-lt"/>
              <a:cs typeface="+mn-cs"/>
            </a:endParaRPr>
          </a:p>
        </p:txBody>
      </p:sp>
      <p:pic>
        <p:nvPicPr>
          <p:cNvPr id="43026" name="Picture 62">
            <a:extLst>
              <a:ext uri="{FF2B5EF4-FFF2-40B4-BE49-F238E27FC236}">
                <a16:creationId xmlns:a16="http://schemas.microsoft.com/office/drawing/2014/main" id="{2E61EEBC-75CF-46F6-8A63-4306A9B06E3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419100" y="2873892"/>
            <a:ext cx="1908000" cy="127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86">
            <a:extLst>
              <a:ext uri="{FF2B5EF4-FFF2-40B4-BE49-F238E27FC236}">
                <a16:creationId xmlns:a16="http://schemas.microsoft.com/office/drawing/2014/main" id="{6EB173CA-D399-4C8C-BB8E-0BE37F76488E}"/>
              </a:ext>
            </a:extLst>
          </p:cNvPr>
          <p:cNvSpPr/>
          <p:nvPr/>
        </p:nvSpPr>
        <p:spPr bwMode="auto">
          <a:xfrm>
            <a:off x="419100" y="3189958"/>
            <a:ext cx="1908000" cy="6381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82" name="TextBox 81">
            <a:extLst>
              <a:ext uri="{FF2B5EF4-FFF2-40B4-BE49-F238E27FC236}">
                <a16:creationId xmlns:a16="http://schemas.microsoft.com/office/drawing/2014/main" id="{5FC31090-2AB2-4E30-927B-3D2698780A39}"/>
              </a:ext>
            </a:extLst>
          </p:cNvPr>
          <p:cNvSpPr txBox="1"/>
          <p:nvPr/>
        </p:nvSpPr>
        <p:spPr bwMode="auto">
          <a:xfrm>
            <a:off x="419100" y="3291558"/>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Make algorithmic </a:t>
            </a:r>
          </a:p>
          <a:p>
            <a:pPr algn="ctr" defTabSz="685800" eaLnBrk="1" fontAlgn="auto" hangingPunct="1">
              <a:spcBef>
                <a:spcPts val="0"/>
              </a:spcBef>
              <a:spcAft>
                <a:spcPts val="0"/>
              </a:spcAft>
              <a:defRPr/>
            </a:pPr>
            <a:r>
              <a:rPr lang="en-US" sz="1150" b="1" dirty="0">
                <a:solidFill>
                  <a:schemeClr val="bg1"/>
                </a:solidFill>
                <a:latin typeface="+mn-lt"/>
                <a:cs typeface="+mn-cs"/>
              </a:rPr>
              <a:t>systems fair, </a:t>
            </a:r>
          </a:p>
          <a:p>
            <a:pPr algn="ctr" defTabSz="685800" eaLnBrk="1" fontAlgn="auto" hangingPunct="1">
              <a:spcBef>
                <a:spcPts val="0"/>
              </a:spcBef>
              <a:spcAft>
                <a:spcPts val="0"/>
              </a:spcAft>
              <a:defRPr/>
            </a:pPr>
            <a:r>
              <a:rPr lang="en-US" sz="1150" b="1" dirty="0">
                <a:solidFill>
                  <a:schemeClr val="bg1"/>
                </a:solidFill>
                <a:latin typeface="+mn-lt"/>
                <a:cs typeface="+mn-cs"/>
              </a:rPr>
              <a:t>transparent, and ethical</a:t>
            </a:r>
            <a:endParaRPr lang="en-GB" sz="1150" b="1" dirty="0">
              <a:solidFill>
                <a:schemeClr val="bg1"/>
              </a:solidFill>
              <a:latin typeface="+mn-lt"/>
              <a:cs typeface="+mn-cs"/>
            </a:endParaRPr>
          </a:p>
        </p:txBody>
      </p:sp>
      <p:pic>
        <p:nvPicPr>
          <p:cNvPr id="43023" name="Picture 63">
            <a:extLst>
              <a:ext uri="{FF2B5EF4-FFF2-40B4-BE49-F238E27FC236}">
                <a16:creationId xmlns:a16="http://schemas.microsoft.com/office/drawing/2014/main" id="{7EFFEB62-1E9E-4E70-BC4E-69ACEA6FB04C}"/>
              </a:ext>
            </a:extLst>
          </p:cNvPr>
          <p:cNvPicPr>
            <a:picLocks noChangeAspect="1"/>
          </p:cNvPicPr>
          <p:nvPr/>
        </p:nvPicPr>
        <p:blipFill>
          <a:blip r:embed="rId10" cstate="print">
            <a:extLst>
              <a:ext uri="{28A0092B-C50C-407E-A947-70E740481C1C}">
                <a14:useLocalDpi xmlns:a14="http://schemas.microsoft.com/office/drawing/2010/main"/>
              </a:ext>
            </a:extLst>
          </a:blip>
          <a:srcRect r="-2"/>
          <a:stretch>
            <a:fillRect/>
          </a:stretch>
        </p:blipFill>
        <p:spPr bwMode="auto">
          <a:xfrm>
            <a:off x="2546350" y="2873045"/>
            <a:ext cx="1908000" cy="12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85">
            <a:extLst>
              <a:ext uri="{FF2B5EF4-FFF2-40B4-BE49-F238E27FC236}">
                <a16:creationId xmlns:a16="http://schemas.microsoft.com/office/drawing/2014/main" id="{6AD98A78-A2CC-4C6C-A091-31289EBE3A47}"/>
              </a:ext>
            </a:extLst>
          </p:cNvPr>
          <p:cNvSpPr/>
          <p:nvPr/>
        </p:nvSpPr>
        <p:spPr bwMode="auto">
          <a:xfrm>
            <a:off x="2546350" y="3189958"/>
            <a:ext cx="1908000" cy="638175"/>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b="1" dirty="0"/>
          </a:p>
        </p:txBody>
      </p:sp>
      <p:sp>
        <p:nvSpPr>
          <p:cNvPr id="83" name="TextBox 82">
            <a:extLst>
              <a:ext uri="{FF2B5EF4-FFF2-40B4-BE49-F238E27FC236}">
                <a16:creationId xmlns:a16="http://schemas.microsoft.com/office/drawing/2014/main" id="{12441ACE-6348-46ED-B738-B421E52573F7}"/>
              </a:ext>
            </a:extLst>
          </p:cNvPr>
          <p:cNvSpPr txBox="1"/>
          <p:nvPr/>
        </p:nvSpPr>
        <p:spPr bwMode="auto">
          <a:xfrm>
            <a:off x="2546350" y="3291558"/>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Design computers for </a:t>
            </a:r>
          </a:p>
          <a:p>
            <a:pPr algn="ctr" defTabSz="685800" eaLnBrk="1" fontAlgn="auto" hangingPunct="1">
              <a:spcBef>
                <a:spcPts val="0"/>
              </a:spcBef>
              <a:spcAft>
                <a:spcPts val="0"/>
              </a:spcAft>
              <a:defRPr/>
            </a:pPr>
            <a:r>
              <a:rPr lang="en-US" sz="1150" b="1" dirty="0">
                <a:solidFill>
                  <a:schemeClr val="bg1"/>
                </a:solidFill>
                <a:latin typeface="+mn-lt"/>
                <a:cs typeface="+mn-cs"/>
              </a:rPr>
              <a:t>the next generation </a:t>
            </a:r>
          </a:p>
          <a:p>
            <a:pPr algn="ctr" defTabSz="685800" eaLnBrk="1" fontAlgn="auto" hangingPunct="1">
              <a:spcBef>
                <a:spcPts val="0"/>
              </a:spcBef>
              <a:spcAft>
                <a:spcPts val="0"/>
              </a:spcAft>
              <a:defRPr/>
            </a:pPr>
            <a:r>
              <a:rPr lang="en-US" sz="1150" b="1" dirty="0">
                <a:solidFill>
                  <a:schemeClr val="bg1"/>
                </a:solidFill>
                <a:latin typeface="+mn-lt"/>
                <a:cs typeface="+mn-cs"/>
              </a:rPr>
              <a:t>of algorithms</a:t>
            </a:r>
            <a:endParaRPr lang="en-GB" sz="1150" b="1" dirty="0">
              <a:solidFill>
                <a:schemeClr val="bg1"/>
              </a:solidFill>
              <a:latin typeface="+mn-lt"/>
              <a:cs typeface="+mn-cs"/>
            </a:endParaRPr>
          </a:p>
        </p:txBody>
      </p:sp>
      <p:sp>
        <p:nvSpPr>
          <p:cNvPr id="85" name="TextBox 84">
            <a:extLst>
              <a:ext uri="{FF2B5EF4-FFF2-40B4-BE49-F238E27FC236}">
                <a16:creationId xmlns:a16="http://schemas.microsoft.com/office/drawing/2014/main" id="{7F20BB87-F250-4403-9FBA-218BC89F4AF6}"/>
              </a:ext>
            </a:extLst>
          </p:cNvPr>
          <p:cNvSpPr txBox="1"/>
          <p:nvPr/>
        </p:nvSpPr>
        <p:spPr bwMode="auto">
          <a:xfrm>
            <a:off x="6786563" y="3291558"/>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GB" sz="1150" b="1" dirty="0">
                <a:solidFill>
                  <a:schemeClr val="bg1"/>
                </a:solidFill>
                <a:latin typeface="+mn-lt"/>
                <a:cs typeface="+mn-cs"/>
              </a:rPr>
              <a:t>Foster government innovation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itle 5">
            <a:extLst>
              <a:ext uri="{FF2B5EF4-FFF2-40B4-BE49-F238E27FC236}">
                <a16:creationId xmlns:a16="http://schemas.microsoft.com/office/drawing/2014/main" id="{CDB07AB3-1558-45EB-823B-6F2D7A8BEB02}"/>
              </a:ext>
            </a:extLst>
          </p:cNvPr>
          <p:cNvSpPr>
            <a:spLocks noGrp="1"/>
          </p:cNvSpPr>
          <p:nvPr>
            <p:ph type="title"/>
          </p:nvPr>
        </p:nvSpPr>
        <p:spPr/>
        <p:txBody>
          <a:bodyPr/>
          <a:lstStyle/>
          <a:p>
            <a:r>
              <a:rPr lang="en-GB" altLang="en-US" noProof="0" dirty="0"/>
              <a:t>Core capabilities </a:t>
            </a:r>
          </a:p>
        </p:txBody>
      </p:sp>
      <p:sp>
        <p:nvSpPr>
          <p:cNvPr id="45061" name="Date Placeholder 2">
            <a:extLst>
              <a:ext uri="{FF2B5EF4-FFF2-40B4-BE49-F238E27FC236}">
                <a16:creationId xmlns:a16="http://schemas.microsoft.com/office/drawing/2014/main" id="{8B85A2AD-C164-4DA8-BA07-0286A15CB975}"/>
              </a:ext>
            </a:extLst>
          </p:cNvPr>
          <p:cNvSpPr>
            <a:spLocks noGrp="1"/>
          </p:cNvSpPr>
          <p:nvPr>
            <p:ph type="dt" sz="half" idx="15"/>
          </p:nvPr>
        </p:nvSpPr>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49A49A-A30E-45EF-AD50-D3851F58A6DC}" type="datetime1">
              <a:rPr lang="en-GB" altLang="en-US" smtClean="0"/>
              <a:pPr/>
              <a:t>02/04/2019</a:t>
            </a:fld>
            <a:endParaRPr lang="en-GB" altLang="en-US"/>
          </a:p>
        </p:txBody>
      </p:sp>
      <p:sp>
        <p:nvSpPr>
          <p:cNvPr id="45062" name="Slide Number Placeholder 4">
            <a:extLst>
              <a:ext uri="{FF2B5EF4-FFF2-40B4-BE49-F238E27FC236}">
                <a16:creationId xmlns:a16="http://schemas.microsoft.com/office/drawing/2014/main" id="{50E028DB-EB7D-41C6-84E2-E6DD0A1BB999}"/>
              </a:ext>
            </a:extLst>
          </p:cNvPr>
          <p:cNvSpPr>
            <a:spLocks noGrp="1"/>
          </p:cNvSpPr>
          <p:nvPr>
            <p:ph type="sldNum" sz="quarter" idx="16"/>
          </p:nvPr>
        </p:nvSpPr>
        <p:spPr/>
        <p:txBody>
          <a:bodyPr/>
          <a:lstStyle>
            <a:lvl1pPr defTabSz="912813">
              <a:defRPr>
                <a:solidFill>
                  <a:schemeClr val="tx1"/>
                </a:solidFill>
                <a:latin typeface="Arial" panose="020B0604020202020204" pitchFamily="34" charset="0"/>
                <a:cs typeface="Arial" panose="020B0604020202020204" pitchFamily="34" charset="0"/>
              </a:defRPr>
            </a:lvl1pPr>
            <a:lvl2pPr marL="742950" indent="-285750" defTabSz="912813">
              <a:defRPr>
                <a:solidFill>
                  <a:schemeClr val="tx1"/>
                </a:solidFill>
                <a:latin typeface="Arial" panose="020B0604020202020204" pitchFamily="34" charset="0"/>
                <a:cs typeface="Arial" panose="020B0604020202020204" pitchFamily="34" charset="0"/>
              </a:defRPr>
            </a:lvl2pPr>
            <a:lvl3pPr marL="1143000" indent="-228600" defTabSz="912813">
              <a:defRPr>
                <a:solidFill>
                  <a:schemeClr val="tx1"/>
                </a:solidFill>
                <a:latin typeface="Arial" panose="020B0604020202020204" pitchFamily="34" charset="0"/>
                <a:cs typeface="Arial" panose="020B0604020202020204" pitchFamily="34" charset="0"/>
              </a:defRPr>
            </a:lvl3pPr>
            <a:lvl4pPr marL="1600200" indent="-228600" defTabSz="912813">
              <a:defRPr>
                <a:solidFill>
                  <a:schemeClr val="tx1"/>
                </a:solidFill>
                <a:latin typeface="Arial" panose="020B0604020202020204" pitchFamily="34" charset="0"/>
                <a:cs typeface="Arial" panose="020B0604020202020204" pitchFamily="34" charset="0"/>
              </a:defRPr>
            </a:lvl4pPr>
            <a:lvl5pPr marL="2057400" indent="-228600" defTabSz="912813">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6F056B-20FA-406E-88CD-3C038323AFAD}" type="slidenum">
              <a:rPr lang="en-GB" altLang="en-US" smtClean="0"/>
              <a:pPr/>
              <a:t>8</a:t>
            </a:fld>
            <a:endParaRPr lang="en-GB" altLang="en-US"/>
          </a:p>
        </p:txBody>
      </p:sp>
      <p:grpSp>
        <p:nvGrpSpPr>
          <p:cNvPr id="9" name="Group 8">
            <a:extLst>
              <a:ext uri="{FF2B5EF4-FFF2-40B4-BE49-F238E27FC236}">
                <a16:creationId xmlns:a16="http://schemas.microsoft.com/office/drawing/2014/main" id="{D1955941-764D-4B16-A376-3E6E56CBF180}"/>
              </a:ext>
            </a:extLst>
          </p:cNvPr>
          <p:cNvGrpSpPr/>
          <p:nvPr/>
        </p:nvGrpSpPr>
        <p:grpSpPr>
          <a:xfrm>
            <a:off x="2555800" y="1208204"/>
            <a:ext cx="1908000" cy="1270800"/>
            <a:chOff x="4679800" y="1212055"/>
            <a:chExt cx="1908000" cy="1270800"/>
          </a:xfrm>
        </p:grpSpPr>
        <p:pic>
          <p:nvPicPr>
            <p:cNvPr id="27" name="Picture 47">
              <a:extLst>
                <a:ext uri="{FF2B5EF4-FFF2-40B4-BE49-F238E27FC236}">
                  <a16:creationId xmlns:a16="http://schemas.microsoft.com/office/drawing/2014/main" id="{EB36AF5C-B351-4E67-B80A-DB447D4ACB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4679800" y="1212055"/>
              <a:ext cx="1908000"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a:extLst>
                <a:ext uri="{FF2B5EF4-FFF2-40B4-BE49-F238E27FC236}">
                  <a16:creationId xmlns:a16="http://schemas.microsoft.com/office/drawing/2014/main" id="{19655106-FBB8-49D1-B09B-A537989D2BC6}"/>
                </a:ext>
              </a:extLst>
            </p:cNvPr>
            <p:cNvSpPr/>
            <p:nvPr/>
          </p:nvSpPr>
          <p:spPr>
            <a:xfrm>
              <a:off x="4679800" y="1631363"/>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56" name="TextBox 55">
              <a:extLst>
                <a:ext uri="{FF2B5EF4-FFF2-40B4-BE49-F238E27FC236}">
                  <a16:creationId xmlns:a16="http://schemas.microsoft.com/office/drawing/2014/main" id="{097D68DD-17CA-4711-9502-C271D038BE22}"/>
                </a:ext>
              </a:extLst>
            </p:cNvPr>
            <p:cNvSpPr txBox="1"/>
            <p:nvPr/>
          </p:nvSpPr>
          <p:spPr>
            <a:xfrm>
              <a:off x="4679800" y="1631363"/>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Security and robustness</a:t>
              </a:r>
              <a:endParaRPr lang="en-GB" sz="1150" b="1" dirty="0">
                <a:solidFill>
                  <a:schemeClr val="bg1"/>
                </a:solidFill>
                <a:latin typeface="+mn-lt"/>
                <a:cs typeface="+mn-cs"/>
              </a:endParaRPr>
            </a:p>
          </p:txBody>
        </p:sp>
      </p:grpSp>
      <p:grpSp>
        <p:nvGrpSpPr>
          <p:cNvPr id="7" name="Group 6">
            <a:extLst>
              <a:ext uri="{FF2B5EF4-FFF2-40B4-BE49-F238E27FC236}">
                <a16:creationId xmlns:a16="http://schemas.microsoft.com/office/drawing/2014/main" id="{54918FC4-CD5E-4EE3-A899-56994DF2DCD3}"/>
              </a:ext>
            </a:extLst>
          </p:cNvPr>
          <p:cNvGrpSpPr/>
          <p:nvPr/>
        </p:nvGrpSpPr>
        <p:grpSpPr>
          <a:xfrm>
            <a:off x="6803800" y="1212055"/>
            <a:ext cx="1908000" cy="1270801"/>
            <a:chOff x="6857522" y="1212527"/>
            <a:chExt cx="1908000" cy="1270801"/>
          </a:xfrm>
        </p:grpSpPr>
        <p:pic>
          <p:nvPicPr>
            <p:cNvPr id="45073" name="Picture 48">
              <a:extLst>
                <a:ext uri="{FF2B5EF4-FFF2-40B4-BE49-F238E27FC236}">
                  <a16:creationId xmlns:a16="http://schemas.microsoft.com/office/drawing/2014/main" id="{894BAC92-E13E-4D8F-9B3F-442F402A850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rot="5400000">
              <a:off x="7176121" y="893928"/>
              <a:ext cx="1270801"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292E349-C580-4703-B1DD-0FEDE136CF43}"/>
                </a:ext>
              </a:extLst>
            </p:cNvPr>
            <p:cNvGrpSpPr/>
            <p:nvPr/>
          </p:nvGrpSpPr>
          <p:grpSpPr>
            <a:xfrm>
              <a:off x="6857522" y="1631363"/>
              <a:ext cx="1908000" cy="434975"/>
              <a:chOff x="6852043" y="2344737"/>
              <a:chExt cx="1908000" cy="434975"/>
            </a:xfrm>
          </p:grpSpPr>
          <p:sp>
            <p:nvSpPr>
              <p:cNvPr id="52" name="Rectangle 51">
                <a:extLst>
                  <a:ext uri="{FF2B5EF4-FFF2-40B4-BE49-F238E27FC236}">
                    <a16:creationId xmlns:a16="http://schemas.microsoft.com/office/drawing/2014/main" id="{98812B8C-D92F-4E0C-A23C-74F636BF107D}"/>
                  </a:ext>
                </a:extLst>
              </p:cNvPr>
              <p:cNvSpPr/>
              <p:nvPr/>
            </p:nvSpPr>
            <p:spPr>
              <a:xfrm>
                <a:off x="6852043" y="2344737"/>
                <a:ext cx="1908000" cy="434975"/>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77" name="TextBox 76">
                <a:extLst>
                  <a:ext uri="{FF2B5EF4-FFF2-40B4-BE49-F238E27FC236}">
                    <a16:creationId xmlns:a16="http://schemas.microsoft.com/office/drawing/2014/main" id="{E39878D8-062F-46DA-B83D-E6FC43BFF764}"/>
                  </a:ext>
                </a:extLst>
              </p:cNvPr>
              <p:cNvSpPr txBox="1"/>
              <p:nvPr/>
            </p:nvSpPr>
            <p:spPr>
              <a:xfrm>
                <a:off x="6852043" y="2344737"/>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Machine learning and artificial intelligence</a:t>
                </a:r>
                <a:endParaRPr lang="en-GB" sz="1150" b="1" dirty="0">
                  <a:solidFill>
                    <a:schemeClr val="bg1"/>
                  </a:solidFill>
                  <a:latin typeface="+mn-lt"/>
                  <a:cs typeface="+mn-cs"/>
                </a:endParaRPr>
              </a:p>
            </p:txBody>
          </p:sp>
        </p:grpSp>
      </p:grpSp>
      <p:pic>
        <p:nvPicPr>
          <p:cNvPr id="45064" name="Picture 7">
            <a:extLst>
              <a:ext uri="{FF2B5EF4-FFF2-40B4-BE49-F238E27FC236}">
                <a16:creationId xmlns:a16="http://schemas.microsoft.com/office/drawing/2014/main" id="{F4A07E85-580B-4E34-B1C8-EC80A67D13C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bwMode="auto">
          <a:xfrm>
            <a:off x="431600" y="1208204"/>
            <a:ext cx="1908000" cy="12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B930BE1B-B182-4D00-A08A-58D9171ED875}"/>
              </a:ext>
            </a:extLst>
          </p:cNvPr>
          <p:cNvSpPr/>
          <p:nvPr/>
        </p:nvSpPr>
        <p:spPr>
          <a:xfrm>
            <a:off x="431600" y="1627512"/>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54" name="TextBox 53">
            <a:extLst>
              <a:ext uri="{FF2B5EF4-FFF2-40B4-BE49-F238E27FC236}">
                <a16:creationId xmlns:a16="http://schemas.microsoft.com/office/drawing/2014/main" id="{5260B665-832F-4F3B-8197-FD9DC1A0CC5E}"/>
              </a:ext>
            </a:extLst>
          </p:cNvPr>
          <p:cNvSpPr txBox="1"/>
          <p:nvPr/>
        </p:nvSpPr>
        <p:spPr>
          <a:xfrm>
            <a:off x="431600" y="1627512"/>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System architecture</a:t>
            </a:r>
            <a:endParaRPr lang="en-GB" sz="1150" b="1" dirty="0">
              <a:solidFill>
                <a:schemeClr val="bg1"/>
              </a:solidFill>
              <a:latin typeface="+mn-lt"/>
              <a:cs typeface="+mn-cs"/>
            </a:endParaRPr>
          </a:p>
        </p:txBody>
      </p:sp>
      <p:grpSp>
        <p:nvGrpSpPr>
          <p:cNvPr id="14" name="Group 13">
            <a:extLst>
              <a:ext uri="{FF2B5EF4-FFF2-40B4-BE49-F238E27FC236}">
                <a16:creationId xmlns:a16="http://schemas.microsoft.com/office/drawing/2014/main" id="{8304EB1A-D8D8-4AFD-ADB4-965917E6FA88}"/>
              </a:ext>
            </a:extLst>
          </p:cNvPr>
          <p:cNvGrpSpPr/>
          <p:nvPr/>
        </p:nvGrpSpPr>
        <p:grpSpPr>
          <a:xfrm>
            <a:off x="431600" y="2711232"/>
            <a:ext cx="1908000" cy="1271471"/>
            <a:chOff x="2555800" y="1213115"/>
            <a:chExt cx="1908000" cy="1271471"/>
          </a:xfrm>
        </p:grpSpPr>
        <p:pic>
          <p:nvPicPr>
            <p:cNvPr id="45067" name="Picture 46">
              <a:extLst>
                <a:ext uri="{FF2B5EF4-FFF2-40B4-BE49-F238E27FC236}">
                  <a16:creationId xmlns:a16="http://schemas.microsoft.com/office/drawing/2014/main" id="{0395603F-F193-429A-A8AE-99CBF6ABFAC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555800" y="1213115"/>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69">
              <a:extLst>
                <a:ext uri="{FF2B5EF4-FFF2-40B4-BE49-F238E27FC236}">
                  <a16:creationId xmlns:a16="http://schemas.microsoft.com/office/drawing/2014/main" id="{1EB21EC0-4751-4494-BD3D-34DF98131512}"/>
                </a:ext>
              </a:extLst>
            </p:cNvPr>
            <p:cNvSpPr/>
            <p:nvPr/>
          </p:nvSpPr>
          <p:spPr>
            <a:xfrm>
              <a:off x="2555800" y="1631363"/>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60" name="TextBox 59">
              <a:extLst>
                <a:ext uri="{FF2B5EF4-FFF2-40B4-BE49-F238E27FC236}">
                  <a16:creationId xmlns:a16="http://schemas.microsoft.com/office/drawing/2014/main" id="{416DE6C2-6EE5-426C-ADAF-B9D1762C61CE}"/>
                </a:ext>
              </a:extLst>
            </p:cNvPr>
            <p:cNvSpPr txBox="1"/>
            <p:nvPr/>
          </p:nvSpPr>
          <p:spPr>
            <a:xfrm>
              <a:off x="2555800" y="1631363"/>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Mathematical modelling </a:t>
              </a:r>
            </a:p>
            <a:p>
              <a:pPr algn="ctr" defTabSz="685800" eaLnBrk="1" fontAlgn="auto" hangingPunct="1">
                <a:spcBef>
                  <a:spcPts val="0"/>
                </a:spcBef>
                <a:spcAft>
                  <a:spcPts val="0"/>
                </a:spcAft>
                <a:defRPr/>
              </a:pPr>
              <a:r>
                <a:rPr lang="en-US" sz="1150" b="1" dirty="0">
                  <a:solidFill>
                    <a:schemeClr val="bg1"/>
                  </a:solidFill>
                  <a:latin typeface="+mn-lt"/>
                  <a:cs typeface="+mn-cs"/>
                </a:rPr>
                <a:t>of complex systems</a:t>
              </a:r>
              <a:endParaRPr lang="en-GB" sz="1150" b="1" dirty="0">
                <a:solidFill>
                  <a:schemeClr val="bg1"/>
                </a:solidFill>
                <a:latin typeface="+mn-lt"/>
                <a:cs typeface="+mn-cs"/>
              </a:endParaRPr>
            </a:p>
          </p:txBody>
        </p:sp>
      </p:grpSp>
      <p:grpSp>
        <p:nvGrpSpPr>
          <p:cNvPr id="10" name="Group 9">
            <a:extLst>
              <a:ext uri="{FF2B5EF4-FFF2-40B4-BE49-F238E27FC236}">
                <a16:creationId xmlns:a16="http://schemas.microsoft.com/office/drawing/2014/main" id="{AD9950FB-A5EE-4A47-9BC2-5A39A1321073}"/>
              </a:ext>
            </a:extLst>
          </p:cNvPr>
          <p:cNvGrpSpPr/>
          <p:nvPr/>
        </p:nvGrpSpPr>
        <p:grpSpPr>
          <a:xfrm>
            <a:off x="4679800" y="2711232"/>
            <a:ext cx="1908000" cy="1270799"/>
            <a:chOff x="4679800" y="2711232"/>
            <a:chExt cx="1908000" cy="1270799"/>
          </a:xfrm>
        </p:grpSpPr>
        <p:pic>
          <p:nvPicPr>
            <p:cNvPr id="45058" name="Picture 70">
              <a:extLst>
                <a:ext uri="{FF2B5EF4-FFF2-40B4-BE49-F238E27FC236}">
                  <a16:creationId xmlns:a16="http://schemas.microsoft.com/office/drawing/2014/main" id="{7DD8975D-485E-4C94-875A-C08312F285B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79800" y="2711232"/>
              <a:ext cx="1908000" cy="1270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FEB32718-B433-4389-B719-B12CD5D6AC29}"/>
                </a:ext>
              </a:extLst>
            </p:cNvPr>
            <p:cNvSpPr/>
            <p:nvPr/>
          </p:nvSpPr>
          <p:spPr>
            <a:xfrm>
              <a:off x="4679800" y="3026110"/>
              <a:ext cx="1908000" cy="648072"/>
            </a:xfrm>
            <a:prstGeom prst="rect">
              <a:avLst/>
            </a:prstGeom>
            <a:solidFill>
              <a:schemeClr val="tx1">
                <a:lumMod val="75000"/>
                <a:lumOff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85" name="TextBox 84">
              <a:extLst>
                <a:ext uri="{FF2B5EF4-FFF2-40B4-BE49-F238E27FC236}">
                  <a16:creationId xmlns:a16="http://schemas.microsoft.com/office/drawing/2014/main" id="{84631CF7-F863-42CF-81B5-67BB017D5EDC}"/>
                </a:ext>
              </a:extLst>
            </p:cNvPr>
            <p:cNvSpPr txBox="1"/>
            <p:nvPr/>
          </p:nvSpPr>
          <p:spPr>
            <a:xfrm>
              <a:off x="4679800" y="3132659"/>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GB" sz="1150" b="1" dirty="0">
                  <a:solidFill>
                    <a:schemeClr val="bg1"/>
                  </a:solidFill>
                  <a:latin typeface="+mn-lt"/>
                  <a:cs typeface="+mn-cs"/>
                </a:rPr>
                <a:t>Ethics of data </a:t>
              </a:r>
            </a:p>
            <a:p>
              <a:pPr algn="ctr" defTabSz="685800" eaLnBrk="1" fontAlgn="auto" hangingPunct="1">
                <a:spcBef>
                  <a:spcPts val="0"/>
                </a:spcBef>
                <a:spcAft>
                  <a:spcPts val="0"/>
                </a:spcAft>
                <a:defRPr/>
              </a:pPr>
              <a:r>
                <a:rPr lang="en-GB" sz="1150" b="1" dirty="0">
                  <a:solidFill>
                    <a:schemeClr val="bg1"/>
                  </a:solidFill>
                  <a:latin typeface="+mn-lt"/>
                  <a:cs typeface="+mn-cs"/>
                </a:rPr>
                <a:t>science and artificial intelligence</a:t>
              </a:r>
            </a:p>
          </p:txBody>
        </p:sp>
      </p:grpSp>
      <p:grpSp>
        <p:nvGrpSpPr>
          <p:cNvPr id="12" name="Group 11">
            <a:extLst>
              <a:ext uri="{FF2B5EF4-FFF2-40B4-BE49-F238E27FC236}">
                <a16:creationId xmlns:a16="http://schemas.microsoft.com/office/drawing/2014/main" id="{BCC61313-35BB-4FFF-B2EA-8F2BAD0EC835}"/>
              </a:ext>
            </a:extLst>
          </p:cNvPr>
          <p:cNvGrpSpPr/>
          <p:nvPr/>
        </p:nvGrpSpPr>
        <p:grpSpPr>
          <a:xfrm>
            <a:off x="4679800" y="1208204"/>
            <a:ext cx="1908000" cy="1271471"/>
            <a:chOff x="431800" y="2710560"/>
            <a:chExt cx="1908000" cy="1271471"/>
          </a:xfrm>
        </p:grpSpPr>
        <p:pic>
          <p:nvPicPr>
            <p:cNvPr id="45076" name="Picture 43">
              <a:extLst>
                <a:ext uri="{FF2B5EF4-FFF2-40B4-BE49-F238E27FC236}">
                  <a16:creationId xmlns:a16="http://schemas.microsoft.com/office/drawing/2014/main" id="{4F6469DB-CBF3-401A-B351-C6B8E7DDBB34}"/>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431800" y="2710560"/>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183D888B-19C7-409C-8FE9-F51ACCDBB6AA}"/>
                </a:ext>
              </a:extLst>
            </p:cNvPr>
            <p:cNvSpPr/>
            <p:nvPr/>
          </p:nvSpPr>
          <p:spPr>
            <a:xfrm>
              <a:off x="431800" y="3022259"/>
              <a:ext cx="1908000" cy="648072"/>
            </a:xfrm>
            <a:prstGeom prst="rect">
              <a:avLst/>
            </a:pr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46" name="TextBox 45">
              <a:extLst>
                <a:ext uri="{FF2B5EF4-FFF2-40B4-BE49-F238E27FC236}">
                  <a16:creationId xmlns:a16="http://schemas.microsoft.com/office/drawing/2014/main" id="{3D093D02-488D-46C5-809D-BB4984F3BDBF}"/>
                </a:ext>
              </a:extLst>
            </p:cNvPr>
            <p:cNvSpPr txBox="1"/>
            <p:nvPr/>
          </p:nvSpPr>
          <p:spPr>
            <a:xfrm>
              <a:off x="431800" y="3128808"/>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Core statistics:</a:t>
              </a:r>
            </a:p>
            <a:p>
              <a:pPr algn="ctr" defTabSz="685800" eaLnBrk="1" fontAlgn="auto" hangingPunct="1">
                <a:spcBef>
                  <a:spcPts val="0"/>
                </a:spcBef>
                <a:spcAft>
                  <a:spcPts val="0"/>
                </a:spcAft>
                <a:defRPr/>
              </a:pPr>
              <a:r>
                <a:rPr lang="en-US" sz="1150" b="1" dirty="0">
                  <a:solidFill>
                    <a:schemeClr val="bg1"/>
                  </a:solidFill>
                  <a:latin typeface="+mn-lt"/>
                  <a:cs typeface="+mn-cs"/>
                </a:rPr>
                <a:t>complex structure</a:t>
              </a:r>
            </a:p>
            <a:p>
              <a:pPr algn="ctr" defTabSz="685800" eaLnBrk="1" fontAlgn="auto" hangingPunct="1">
                <a:spcBef>
                  <a:spcPts val="0"/>
                </a:spcBef>
                <a:spcAft>
                  <a:spcPts val="0"/>
                </a:spcAft>
                <a:defRPr/>
              </a:pPr>
              <a:r>
                <a:rPr lang="en-US" sz="1150" b="1" dirty="0">
                  <a:solidFill>
                    <a:schemeClr val="bg1"/>
                  </a:solidFill>
                  <a:latin typeface="+mn-lt"/>
                  <a:cs typeface="+mn-cs"/>
                </a:rPr>
                <a:t> in data</a:t>
              </a:r>
              <a:endParaRPr lang="en-GB" sz="1150" b="1" dirty="0">
                <a:solidFill>
                  <a:schemeClr val="bg1"/>
                </a:solidFill>
                <a:latin typeface="+mn-lt"/>
                <a:cs typeface="+mn-cs"/>
              </a:endParaRPr>
            </a:p>
          </p:txBody>
        </p:sp>
      </p:grpSp>
      <p:grpSp>
        <p:nvGrpSpPr>
          <p:cNvPr id="11" name="Group 10">
            <a:extLst>
              <a:ext uri="{FF2B5EF4-FFF2-40B4-BE49-F238E27FC236}">
                <a16:creationId xmlns:a16="http://schemas.microsoft.com/office/drawing/2014/main" id="{9F8E75BD-11E7-45CF-8572-A92099E62CEB}"/>
              </a:ext>
            </a:extLst>
          </p:cNvPr>
          <p:cNvGrpSpPr/>
          <p:nvPr/>
        </p:nvGrpSpPr>
        <p:grpSpPr>
          <a:xfrm>
            <a:off x="2555800" y="2714411"/>
            <a:ext cx="1908000" cy="1271471"/>
            <a:chOff x="2555800" y="2714411"/>
            <a:chExt cx="1908000" cy="1271471"/>
          </a:xfrm>
        </p:grpSpPr>
        <p:pic>
          <p:nvPicPr>
            <p:cNvPr id="45079" name="Picture 54">
              <a:extLst>
                <a:ext uri="{FF2B5EF4-FFF2-40B4-BE49-F238E27FC236}">
                  <a16:creationId xmlns:a16="http://schemas.microsoft.com/office/drawing/2014/main" id="{8683F1ED-C6A5-484F-ADBC-428AB11A2C87}"/>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555800" y="2714411"/>
              <a:ext cx="1908000" cy="127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Rectangle 56">
              <a:extLst>
                <a:ext uri="{FF2B5EF4-FFF2-40B4-BE49-F238E27FC236}">
                  <a16:creationId xmlns:a16="http://schemas.microsoft.com/office/drawing/2014/main" id="{CA5FE4F8-3808-4816-B7E3-DA7CCA07E5EE}"/>
                </a:ext>
              </a:extLst>
            </p:cNvPr>
            <p:cNvSpPr/>
            <p:nvPr/>
          </p:nvSpPr>
          <p:spPr>
            <a:xfrm>
              <a:off x="2555800" y="3132659"/>
              <a:ext cx="1908000" cy="434975"/>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150" dirty="0"/>
            </a:p>
          </p:txBody>
        </p:sp>
        <p:sp>
          <p:nvSpPr>
            <p:cNvPr id="58" name="TextBox 57">
              <a:extLst>
                <a:ext uri="{FF2B5EF4-FFF2-40B4-BE49-F238E27FC236}">
                  <a16:creationId xmlns:a16="http://schemas.microsoft.com/office/drawing/2014/main" id="{7A7A07F2-E731-4094-815A-9A7D4794A1D6}"/>
                </a:ext>
              </a:extLst>
            </p:cNvPr>
            <p:cNvSpPr txBox="1"/>
            <p:nvPr/>
          </p:nvSpPr>
          <p:spPr>
            <a:xfrm>
              <a:off x="2555800" y="3132659"/>
              <a:ext cx="1908000" cy="434975"/>
            </a:xfrm>
            <a:prstGeom prst="rect">
              <a:avLst/>
            </a:prstGeom>
            <a:noFill/>
          </p:spPr>
          <p:txBody>
            <a:bodyPr lIns="0" tIns="0" rIns="0" bIns="0" anchor="ctr"/>
            <a:lstStyle/>
            <a:p>
              <a:pPr algn="ctr" defTabSz="685800" eaLnBrk="1" fontAlgn="auto" hangingPunct="1">
                <a:spcBef>
                  <a:spcPts val="0"/>
                </a:spcBef>
                <a:spcAft>
                  <a:spcPts val="0"/>
                </a:spcAft>
                <a:defRPr/>
              </a:pPr>
              <a:r>
                <a:rPr lang="en-US" sz="1150" b="1" dirty="0">
                  <a:solidFill>
                    <a:schemeClr val="bg1"/>
                  </a:solidFill>
                  <a:latin typeface="+mn-lt"/>
                  <a:cs typeface="+mn-cs"/>
                </a:rPr>
                <a:t>Understanding human behaviour</a:t>
              </a:r>
              <a:endParaRPr lang="en-GB" sz="1150" b="1" dirty="0">
                <a:solidFill>
                  <a:schemeClr val="bg1"/>
                </a:solidFill>
                <a:latin typeface="+mn-lt"/>
                <a:cs typeface="+mn-cs"/>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DC558-5E8F-4E13-98F3-12300E34EA01}"/>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207694B3-86BF-4432-A5EA-EAE234BD3FBD}"/>
              </a:ext>
            </a:extLst>
          </p:cNvPr>
          <p:cNvSpPr>
            <a:spLocks noGrp="1"/>
          </p:cNvSpPr>
          <p:nvPr>
            <p:ph type="dt" sz="half" idx="15"/>
          </p:nvPr>
        </p:nvSpPr>
        <p:spPr/>
        <p:txBody>
          <a:bodyPr/>
          <a:lstStyle/>
          <a:p>
            <a:pPr>
              <a:defRPr/>
            </a:pPr>
            <a:fld id="{FA344FEF-6268-4FBA-80BF-49F171E1319F}" type="datetime1">
              <a:rPr lang="en-GB" smtClean="0"/>
              <a:pPr>
                <a:defRPr/>
              </a:pPr>
              <a:t>02/04/2019</a:t>
            </a:fld>
            <a:endParaRPr lang="en-GB" dirty="0"/>
          </a:p>
        </p:txBody>
      </p:sp>
      <p:sp>
        <p:nvSpPr>
          <p:cNvPr id="4" name="Slide Number Placeholder 3">
            <a:extLst>
              <a:ext uri="{FF2B5EF4-FFF2-40B4-BE49-F238E27FC236}">
                <a16:creationId xmlns:a16="http://schemas.microsoft.com/office/drawing/2014/main" id="{5E2AA4EF-43EF-4200-A165-B7AFA1539848}"/>
              </a:ext>
            </a:extLst>
          </p:cNvPr>
          <p:cNvSpPr>
            <a:spLocks noGrp="1"/>
          </p:cNvSpPr>
          <p:nvPr>
            <p:ph type="sldNum" sz="quarter" idx="16"/>
          </p:nvPr>
        </p:nvSpPr>
        <p:spPr/>
        <p:txBody>
          <a:bodyPr/>
          <a:lstStyle/>
          <a:p>
            <a:pPr>
              <a:defRPr/>
            </a:pPr>
            <a:fld id="{0723F4AA-6BDB-435B-B70F-96D631AC163B}" type="slidenum">
              <a:rPr lang="en-GB" altLang="en-US" smtClean="0"/>
              <a:pPr>
                <a:defRPr/>
              </a:pPr>
              <a:t>9</a:t>
            </a:fld>
            <a:endParaRPr lang="en-GB" altLang="en-US"/>
          </a:p>
        </p:txBody>
      </p:sp>
      <p:pic>
        <p:nvPicPr>
          <p:cNvPr id="7" name="Picture 6">
            <a:extLst>
              <a:ext uri="{FF2B5EF4-FFF2-40B4-BE49-F238E27FC236}">
                <a16:creationId xmlns:a16="http://schemas.microsoft.com/office/drawing/2014/main" id="{E4D8163E-1DA9-4614-B09D-CE8FD07A1CE5}"/>
              </a:ext>
            </a:extLst>
          </p:cNvPr>
          <p:cNvPicPr>
            <a:picLocks noChangeAspect="1"/>
          </p:cNvPicPr>
          <p:nvPr/>
        </p:nvPicPr>
        <p:blipFill rotWithShape="1">
          <a:blip r:embed="rId3"/>
          <a:srcRect b="82699"/>
          <a:stretch/>
        </p:blipFill>
        <p:spPr>
          <a:xfrm>
            <a:off x="0" y="-1"/>
            <a:ext cx="9144000" cy="5143501"/>
          </a:xfrm>
          <a:prstGeom prst="rect">
            <a:avLst/>
          </a:prstGeom>
        </p:spPr>
      </p:pic>
      <p:sp>
        <p:nvSpPr>
          <p:cNvPr id="8" name="Google Shape;336;p64">
            <a:extLst>
              <a:ext uri="{FF2B5EF4-FFF2-40B4-BE49-F238E27FC236}">
                <a16:creationId xmlns:a16="http://schemas.microsoft.com/office/drawing/2014/main" id="{98422CD1-0983-467D-B321-0EC719FC976E}"/>
              </a:ext>
            </a:extLst>
          </p:cNvPr>
          <p:cNvSpPr txBox="1"/>
          <p:nvPr/>
        </p:nvSpPr>
        <p:spPr>
          <a:xfrm>
            <a:off x="0" y="4423500"/>
            <a:ext cx="9144000" cy="720000"/>
          </a:xfrm>
          <a:prstGeom prst="rect">
            <a:avLst/>
          </a:prstGeom>
          <a:solidFill>
            <a:schemeClr val="bg1"/>
          </a:solidFill>
          <a:ln>
            <a:noFill/>
          </a:ln>
        </p:spPr>
        <p:txBody>
          <a:bodyPr spcFirstLastPara="1" wrap="square" lIns="91425" tIns="91425" rIns="91425" bIns="91425" anchor="ctr" anchorCtr="0">
            <a:noAutofit/>
          </a:bodyPr>
          <a:lstStyle/>
          <a:p>
            <a:pPr lvl="0">
              <a:lnSpc>
                <a:spcPct val="120000"/>
              </a:lnSpc>
              <a:spcBef>
                <a:spcPts val="0"/>
              </a:spcBef>
              <a:spcAft>
                <a:spcPts val="0"/>
              </a:spcAft>
            </a:pPr>
            <a:r>
              <a:rPr lang="en-GB" dirty="0">
                <a:solidFill>
                  <a:sysClr val="windowText" lastClr="000000"/>
                </a:solidFill>
                <a:latin typeface="+mj-lt"/>
                <a:ea typeface="Trebuchet MS"/>
                <a:cs typeface="Trebuchet MS"/>
                <a:sym typeface="Trebuchet MS"/>
              </a:rPr>
              <a:t>https://www.turing.ac.uk/news/alan-turing-institute-spearhead-new-cutting-edge-data-science-and-artificial-intelligence</a:t>
            </a:r>
            <a:endParaRPr dirty="0">
              <a:solidFill>
                <a:sysClr val="windowText" lastClr="000000"/>
              </a:solidFill>
              <a:latin typeface="+mj-lt"/>
              <a:ea typeface="Trebuchet MS"/>
              <a:cs typeface="Trebuchet MS"/>
              <a:sym typeface="Trebuchet MS"/>
            </a:endParaRPr>
          </a:p>
        </p:txBody>
      </p:sp>
    </p:spTree>
    <p:extLst>
      <p:ext uri="{BB962C8B-B14F-4D97-AF65-F5344CB8AC3E}">
        <p14:creationId xmlns:p14="http://schemas.microsoft.com/office/powerpoint/2010/main" val="276123468"/>
      </p:ext>
    </p:extLst>
  </p:cSld>
  <p:clrMapOvr>
    <a:masterClrMapping/>
  </p:clrMapOvr>
</p:sld>
</file>

<file path=ppt/theme/theme1.xml><?xml version="1.0" encoding="utf-8"?>
<a:theme xmlns:a="http://schemas.openxmlformats.org/drawingml/2006/main" name="Office Theme">
  <a:themeElements>
    <a:clrScheme name="Red&amp;White - Alan Turing">
      <a:dk1>
        <a:sysClr val="windowText" lastClr="000000"/>
      </a:dk1>
      <a:lt1>
        <a:sysClr val="window" lastClr="FFFFFF"/>
      </a:lt1>
      <a:dk2>
        <a:srgbClr val="00FF00"/>
      </a:dk2>
      <a:lt2>
        <a:srgbClr val="00FFFF"/>
      </a:lt2>
      <a:accent1>
        <a:srgbClr val="0000FF"/>
      </a:accent1>
      <a:accent2>
        <a:srgbClr val="7D00FF"/>
      </a:accent2>
      <a:accent3>
        <a:srgbClr val="FF00FF"/>
      </a:accent3>
      <a:accent4>
        <a:srgbClr val="FF0000"/>
      </a:accent4>
      <a:accent5>
        <a:srgbClr val="FF7D00"/>
      </a:accent5>
      <a:accent6>
        <a:srgbClr val="FFFF00"/>
      </a:accent6>
      <a:hlink>
        <a:srgbClr val="FF7D00"/>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600" b="0" i="0" u="none" strike="noStrike" kern="1200" cap="none" spc="0" normalizeH="0" baseline="0" noProof="0" dirty="0" smtClean="0">
            <a:ln>
              <a:noFill/>
            </a:ln>
            <a:solidFill>
              <a:prstClr val="black"/>
            </a:solidFill>
            <a:effectLst/>
            <a:uLnTx/>
            <a:uFillTx/>
            <a:latin typeface="+mn-lt"/>
            <a:ea typeface="+mn-ea"/>
            <a:cs typeface="+mn-cs"/>
          </a:defRPr>
        </a:defPPr>
      </a:lstStyle>
    </a:txDef>
  </a:objectDefaults>
  <a:extraClrSchemeLst/>
  <a:extLst>
    <a:ext uri="{05A4C25C-085E-4340-85A3-A5531E510DB2}">
      <thm15:themeFamily xmlns:thm15="http://schemas.microsoft.com/office/thememl/2012/main" name="The Alan Turing Master PPT with intro slides_widescreen_v3" id="{5DFD5C9A-0A2C-4E03-B4D8-1CB4749D4479}" vid="{9C62355F-E4EE-46CD-BECD-0FFB3DDDDA07}"/>
    </a:ext>
  </a:extLst>
</a:theme>
</file>

<file path=ppt/theme/theme2.xml><?xml version="1.0" encoding="utf-8"?>
<a:theme xmlns:a="http://schemas.openxmlformats.org/drawingml/2006/main" name="Mozilla 2016">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AA62DCEA4FAE4394823B509BA2709F" ma:contentTypeVersion="" ma:contentTypeDescription="Create a new document." ma:contentTypeScope="" ma:versionID="7fa597a5e847f07cf163fb619f9efa77">
  <xsd:schema xmlns:xsd="http://www.w3.org/2001/XMLSchema" xmlns:xs="http://www.w3.org/2001/XMLSchema" xmlns:p="http://schemas.microsoft.com/office/2006/metadata/properties" xmlns:ns2="ddc16f2e-ac79-420b-bf02-152a3fab2b22" xmlns:ns3="e5618448-e42b-40ea-80d2-fe7c2030a18b" targetNamespace="http://schemas.microsoft.com/office/2006/metadata/properties" ma:root="true" ma:fieldsID="162ca76256fd612d7d3c8c6d8964d819" ns2:_="" ns3:_="">
    <xsd:import namespace="ddc16f2e-ac79-420b-bf02-152a3fab2b22"/>
    <xsd:import namespace="e5618448-e42b-40ea-80d2-fe7c2030a18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16f2e-ac79-420b-bf02-152a3fab2b2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5618448-e42b-40ea-80d2-fe7c2030a18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C02856-F721-4C90-8851-9BFE0F573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16f2e-ac79-420b-bf02-152a3fab2b22"/>
    <ds:schemaRef ds:uri="e5618448-e42b-40ea-80d2-fe7c2030a1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DCF4741-202D-4812-B71B-D493A1CE7FD2}">
  <ds:schemaRefs>
    <ds:schemaRef ds:uri="http://schemas.microsoft.com/sharepoint/v3/contenttype/forms"/>
  </ds:schemaRefs>
</ds:datastoreItem>
</file>

<file path=customXml/itemProps3.xml><?xml version="1.0" encoding="utf-8"?>
<ds:datastoreItem xmlns:ds="http://schemas.openxmlformats.org/officeDocument/2006/customXml" ds:itemID="{42D3EDB7-0ABD-4BC6-9C2A-32E4FC10473A}">
  <ds:schemaRefs>
    <ds:schemaRef ds:uri="http://purl.org/dc/elements/1.1/"/>
    <ds:schemaRef ds:uri="ddc16f2e-ac79-420b-bf02-152a3fab2b22"/>
    <ds:schemaRef ds:uri="e5618448-e42b-40ea-80d2-fe7c2030a18b"/>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16834</TotalTime>
  <Words>1525</Words>
  <Application>Microsoft Office PowerPoint</Application>
  <PresentationFormat>On-screen Show (16:9)</PresentationFormat>
  <Paragraphs>349</Paragraphs>
  <Slides>59</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Calibri</vt:lpstr>
      <vt:lpstr>Courier New</vt:lpstr>
      <vt:lpstr>Gill Sans MT</vt:lpstr>
      <vt:lpstr>Open Sans</vt:lpstr>
      <vt:lpstr>Zilla Slab</vt:lpstr>
      <vt:lpstr>Office Theme</vt:lpstr>
      <vt:lpstr>Mozilla 2016</vt:lpstr>
      <vt:lpstr>The Turing Way A handbook for reproducible research  Kirstie Whitaker Collaborations Workshop Demo, 2 April 2019 Slides at https://doi.org/10.5281/zenodo.2621280</vt:lpstr>
      <vt:lpstr>PowerPoint Presentation</vt:lpstr>
      <vt:lpstr>PowerPoint Presentation</vt:lpstr>
      <vt:lpstr>PowerPoint Presentation</vt:lpstr>
      <vt:lpstr>The Institute’s partners and collaborators</vt:lpstr>
      <vt:lpstr>Our university network</vt:lpstr>
      <vt:lpstr>Challenges</vt:lpstr>
      <vt:lpstr>Core capabilities </vt:lpstr>
      <vt:lpstr>PowerPoint Presentation</vt:lpstr>
      <vt:lpstr>PowerPoint Presentation</vt:lpstr>
      <vt:lpstr>Fraud is not our biggest problem</vt:lpstr>
      <vt:lpstr>Errors in the literature have real world effects</vt:lpstr>
      <vt:lpstr>Errors in the literature have real world effects</vt:lpstr>
      <vt:lpstr>Explicitly replicating research is very (very) hard</vt:lpstr>
      <vt:lpstr>Tools, Practices and Systems</vt:lpstr>
      <vt:lpstr>The Turing Way A lightly opinionated handbook for reproducible data science   https://github.com/alan-turing-institute/the-turing-way </vt:lpstr>
      <vt:lpstr>What does reproducible mean?</vt:lpstr>
      <vt:lpstr>Why don’t people do this already?</vt:lpstr>
      <vt:lpstr>Why don’t people do this already?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Turing Way A lightly opinionated handbook for reproducible data science   https://github.com/alan-turing-institute/the-turing-way </vt:lpstr>
      <vt:lpstr>The Turing Way A lightly opinionated handbook for reproducible data science   https://github.com/alan-turing-institute/the-turing-way </vt:lpstr>
      <vt:lpstr>Requires additional skills</vt:lpstr>
      <vt:lpstr>Requires additional skills</vt:lpstr>
      <vt:lpstr>Built by a team….and you!</vt:lpstr>
      <vt:lpstr>The emoji key to celebrate our contributors</vt:lpstr>
      <vt:lpstr>Open Leadership Principles</vt:lpstr>
      <vt:lpstr>Thank you Lets discuss how we can work together!</vt:lpstr>
      <vt:lpstr>Checklists for researcher, PI and admin team</vt:lpstr>
      <vt:lpstr>Held to higher standards than others</vt:lpstr>
      <vt:lpstr>Interactive checks</vt:lpstr>
      <vt:lpstr>PowerPoint Presentation</vt:lpstr>
      <vt:lpstr>PowerPoint Presentation</vt:lpstr>
      <vt:lpstr>PowerPoint Presentation</vt:lpstr>
      <vt:lpstr>Version control</vt:lpstr>
      <vt:lpstr>Version control</vt:lpstr>
      <vt:lpstr>Testing (aka making explicit sanity checks)</vt:lpstr>
      <vt:lpstr>Testing (aka making explicit sanity checks)</vt:lpstr>
      <vt:lpstr>Testing (aka making explicit sanity checks)</vt:lpstr>
      <vt:lpstr>Continuous integration for research</vt:lpstr>
      <vt:lpstr>Continuous integration for research</vt:lpstr>
      <vt:lpstr>Continuous integration for research</vt:lpstr>
      <vt:lpstr>Continuous integration for research</vt:lpstr>
      <vt:lpstr>Building a culture of collaborative science    https://github.com/alan-turing-institute/the-turing-way </vt:lpstr>
      <vt:lpstr>The Data Science Unicorn</vt:lpstr>
      <vt:lpstr>PowerPoint Presentation</vt:lpstr>
      <vt:lpstr>Open is so much more than reproducible</vt:lpstr>
      <vt:lpstr>PowerPoint Presentation</vt:lpstr>
      <vt:lpstr>PowerPoint Presentation</vt:lpstr>
      <vt:lpstr>PowerPoint Presentation</vt:lpstr>
      <vt:lpstr>PowerPoint Presentation</vt:lpstr>
      <vt:lpstr>PowerPoint Presentation</vt:lpstr>
    </vt:vector>
  </TitlesOfParts>
  <Company>Yellow Balloon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Alan Turing Institute</dc:title>
  <dc:creator>Sophie Mclvor</dc:creator>
  <cp:lastModifiedBy>Kirstie Whitaker</cp:lastModifiedBy>
  <cp:revision>111</cp:revision>
  <cp:lastPrinted>2017-11-14T13:34:51Z</cp:lastPrinted>
  <dcterms:created xsi:type="dcterms:W3CDTF">2017-03-06T16:45:41Z</dcterms:created>
  <dcterms:modified xsi:type="dcterms:W3CDTF">2019-04-02T14:07:54Z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0x01010059AA62DCEA4FAE4394823B509BA2709F</vt:lpwstr>
  </property>
  <property fmtid="{D5CDD505-2E9C-101B-9397-08002B2CF9AE}" pid="3" name="Document Keywords">
    <vt:lpwstr/>
  </property>
</Properties>
</file>