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6" r:id="rId2"/>
    <p:sldId id="293" r:id="rId3"/>
    <p:sldId id="276" r:id="rId4"/>
    <p:sldId id="257" r:id="rId5"/>
    <p:sldId id="267" r:id="rId6"/>
    <p:sldId id="277" r:id="rId7"/>
    <p:sldId id="268" r:id="rId8"/>
    <p:sldId id="275" r:id="rId9"/>
    <p:sldId id="272" r:id="rId10"/>
    <p:sldId id="281" r:id="rId11"/>
    <p:sldId id="282" r:id="rId12"/>
    <p:sldId id="278" r:id="rId13"/>
    <p:sldId id="284" r:id="rId14"/>
    <p:sldId id="286" r:id="rId15"/>
    <p:sldId id="287" r:id="rId16"/>
    <p:sldId id="260" r:id="rId17"/>
    <p:sldId id="292" r:id="rId18"/>
    <p:sldId id="261" r:id="rId19"/>
    <p:sldId id="289" r:id="rId20"/>
    <p:sldId id="28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FF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86442"/>
  </p:normalViewPr>
  <p:slideViewPr>
    <p:cSldViewPr>
      <p:cViewPr varScale="1">
        <p:scale>
          <a:sx n="94" d="100"/>
          <a:sy n="94" d="100"/>
        </p:scale>
        <p:origin x="2416" y="192"/>
      </p:cViewPr>
      <p:guideLst>
        <p:guide orient="horz" pos="2160"/>
        <p:guide pos="2880"/>
      </p:guideLst>
    </p:cSldViewPr>
  </p:slideViewPr>
  <p:outlineViewPr>
    <p:cViewPr>
      <p:scale>
        <a:sx n="33" d="100"/>
        <a:sy n="33" d="100"/>
      </p:scale>
      <p:origin x="0" y="-13992"/>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44D8E-7AA9-2C41-BD02-2EF05072551B}" type="datetimeFigureOut">
              <a:rPr lang="en-US" smtClean="0"/>
              <a:t>6/29/19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3820A-B226-C247-9C5B-9524F3BFEE95}" type="slidenum">
              <a:rPr lang="en-US" smtClean="0"/>
              <a:t>‹#›</a:t>
            </a:fld>
            <a:endParaRPr lang="en-US"/>
          </a:p>
        </p:txBody>
      </p:sp>
    </p:spTree>
    <p:extLst>
      <p:ext uri="{BB962C8B-B14F-4D97-AF65-F5344CB8AC3E}">
        <p14:creationId xmlns:p14="http://schemas.microsoft.com/office/powerpoint/2010/main" val="128460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F3820A-B226-C247-9C5B-9524F3BFEE95}" type="slidenum">
              <a:rPr lang="en-US" smtClean="0"/>
              <a:t>1</a:t>
            </a:fld>
            <a:endParaRPr lang="en-US"/>
          </a:p>
        </p:txBody>
      </p:sp>
    </p:spTree>
    <p:extLst>
      <p:ext uri="{BB962C8B-B14F-4D97-AF65-F5344CB8AC3E}">
        <p14:creationId xmlns:p14="http://schemas.microsoft.com/office/powerpoint/2010/main" val="26682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day/night 60kHz WWVB transitions were delineated by deep nulls every day. This suggests multipath interference between competing propagation modes of comparable amplitude but 180-degree phase difference. Additional nulls with much less depth were noted at different times indicating the 180-degree phase relationship but unequal amplitudes. The phase shift could arise either from different path lengths or different wave speeds in the two paths, or both. For example, earth-hugging ground wave dominates at night and elevated duct during the day. During the transition both modes</a:t>
            </a:r>
            <a:r>
              <a:rPr lang="en-US" baseline="0" dirty="0"/>
              <a:t> give comparable amplitudes</a:t>
            </a:r>
            <a:r>
              <a:rPr lang="en-US" dirty="0"/>
              <a:t> but are out of phase. </a:t>
            </a:r>
          </a:p>
        </p:txBody>
      </p:sp>
      <p:sp>
        <p:nvSpPr>
          <p:cNvPr id="4" name="Slide Number Placeholder 3"/>
          <p:cNvSpPr>
            <a:spLocks noGrp="1"/>
          </p:cNvSpPr>
          <p:nvPr>
            <p:ph type="sldNum" sz="quarter" idx="5"/>
          </p:nvPr>
        </p:nvSpPr>
        <p:spPr/>
        <p:txBody>
          <a:bodyPr/>
          <a:lstStyle/>
          <a:p>
            <a:fld id="{E4F3820A-B226-C247-9C5B-9524F3BFEE95}" type="slidenum">
              <a:rPr lang="en-US" smtClean="0"/>
              <a:t>10</a:t>
            </a:fld>
            <a:endParaRPr lang="en-US"/>
          </a:p>
        </p:txBody>
      </p:sp>
    </p:spTree>
    <p:extLst>
      <p:ext uri="{BB962C8B-B14F-4D97-AF65-F5344CB8AC3E}">
        <p14:creationId xmlns:p14="http://schemas.microsoft.com/office/powerpoint/2010/main" val="218649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timing of the nulls was compared to sunrise and sunset over several days. Both the morning and evening nulls tracked with sunrise and sunset but the morning null timing showed a lot more jitter.</a:t>
            </a:r>
          </a:p>
        </p:txBody>
      </p:sp>
      <p:sp>
        <p:nvSpPr>
          <p:cNvPr id="4" name="Slide Number Placeholder 3"/>
          <p:cNvSpPr>
            <a:spLocks noGrp="1"/>
          </p:cNvSpPr>
          <p:nvPr>
            <p:ph type="sldNum" sz="quarter" idx="5"/>
          </p:nvPr>
        </p:nvSpPr>
        <p:spPr/>
        <p:txBody>
          <a:bodyPr/>
          <a:lstStyle/>
          <a:p>
            <a:fld id="{E4F3820A-B226-C247-9C5B-9524F3BFEE95}" type="slidenum">
              <a:rPr lang="en-US" smtClean="0"/>
              <a:t>11</a:t>
            </a:fld>
            <a:endParaRPr lang="en-US"/>
          </a:p>
        </p:txBody>
      </p:sp>
    </p:spTree>
    <p:extLst>
      <p:ext uri="{BB962C8B-B14F-4D97-AF65-F5344CB8AC3E}">
        <p14:creationId xmlns:p14="http://schemas.microsoft.com/office/powerpoint/2010/main" val="231022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could be inserted in the proceedings after the above slide 8 “Occurrence of Night/Day propagation Nulls Followed the Sun”</a:t>
            </a:r>
          </a:p>
        </p:txBody>
      </p:sp>
      <p:sp>
        <p:nvSpPr>
          <p:cNvPr id="4" name="Slide Number Placeholder 3"/>
          <p:cNvSpPr>
            <a:spLocks noGrp="1"/>
          </p:cNvSpPr>
          <p:nvPr>
            <p:ph type="sldNum" sz="quarter" idx="5"/>
          </p:nvPr>
        </p:nvSpPr>
        <p:spPr/>
        <p:txBody>
          <a:bodyPr/>
          <a:lstStyle/>
          <a:p>
            <a:fld id="{E4F3820A-B226-C247-9C5B-9524F3BFEE95}" type="slidenum">
              <a:rPr lang="en-US" smtClean="0"/>
              <a:t>12</a:t>
            </a:fld>
            <a:endParaRPr lang="en-US"/>
          </a:p>
        </p:txBody>
      </p:sp>
    </p:spTree>
    <p:extLst>
      <p:ext uri="{BB962C8B-B14F-4D97-AF65-F5344CB8AC3E}">
        <p14:creationId xmlns:p14="http://schemas.microsoft.com/office/powerpoint/2010/main" val="1263610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proceedings, this slide could replace above slide 9 ”Summary of Eclipse Observations”.</a:t>
            </a:r>
          </a:p>
        </p:txBody>
      </p:sp>
      <p:sp>
        <p:nvSpPr>
          <p:cNvPr id="4" name="Slide Number Placeholder 3"/>
          <p:cNvSpPr>
            <a:spLocks noGrp="1"/>
          </p:cNvSpPr>
          <p:nvPr>
            <p:ph type="sldNum" sz="quarter" idx="5"/>
          </p:nvPr>
        </p:nvSpPr>
        <p:spPr/>
        <p:txBody>
          <a:bodyPr/>
          <a:lstStyle/>
          <a:p>
            <a:fld id="{E4F3820A-B226-C247-9C5B-9524F3BFEE95}" type="slidenum">
              <a:rPr lang="en-US" smtClean="0"/>
              <a:t>13</a:t>
            </a:fld>
            <a:endParaRPr lang="en-US"/>
          </a:p>
        </p:txBody>
      </p:sp>
    </p:spTree>
    <p:extLst>
      <p:ext uri="{BB962C8B-B14F-4D97-AF65-F5344CB8AC3E}">
        <p14:creationId xmlns:p14="http://schemas.microsoft.com/office/powerpoint/2010/main" val="420596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Setup to precisely measure the frequency of an HF signal. To get the resolution, the receiver is used in USB mode with a frequency offset to produce an audible beat note. An audio spectrum analyzer is then used to to measure the audio frequency to a fraction of a Hz precision. The system must be calibrated using a known frequency standard such as WWV. Once you are at this point you can see and compensate for the effects of the ionosphere. Calibration is done by measuring the difference between displayed and known frequency, and then applying this offset to the unknown signal</a:t>
            </a:r>
          </a:p>
        </p:txBody>
      </p:sp>
      <p:sp>
        <p:nvSpPr>
          <p:cNvPr id="4" name="Slide Number Placeholder 3"/>
          <p:cNvSpPr>
            <a:spLocks noGrp="1"/>
          </p:cNvSpPr>
          <p:nvPr>
            <p:ph type="sldNum" sz="quarter" idx="5"/>
          </p:nvPr>
        </p:nvSpPr>
        <p:spPr/>
        <p:txBody>
          <a:bodyPr/>
          <a:lstStyle/>
          <a:p>
            <a:fld id="{E4F3820A-B226-C247-9C5B-9524F3BFEE95}" type="slidenum">
              <a:rPr lang="en-US" smtClean="0"/>
              <a:t>14</a:t>
            </a:fld>
            <a:endParaRPr lang="en-US"/>
          </a:p>
        </p:txBody>
      </p:sp>
    </p:spTree>
    <p:extLst>
      <p:ext uri="{BB962C8B-B14F-4D97-AF65-F5344CB8AC3E}">
        <p14:creationId xmlns:p14="http://schemas.microsoft.com/office/powerpoint/2010/main" val="163010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 frequency characteristics of 5MHz WWV during day, night, and transition periods. There is a negative swing at dusk indicating Doppler from increasing path length or slowing wave velocity. Frequency swings positive at dawn indicating decreasing path length or increasing wave speed. The dawn data also shows multiple frequency swings that increase in a harmonic or overtone progression. </a:t>
            </a:r>
          </a:p>
        </p:txBody>
      </p:sp>
      <p:sp>
        <p:nvSpPr>
          <p:cNvPr id="4" name="Slide Number Placeholder 3"/>
          <p:cNvSpPr>
            <a:spLocks noGrp="1"/>
          </p:cNvSpPr>
          <p:nvPr>
            <p:ph type="sldNum" sz="quarter" idx="5"/>
          </p:nvPr>
        </p:nvSpPr>
        <p:spPr/>
        <p:txBody>
          <a:bodyPr/>
          <a:lstStyle/>
          <a:p>
            <a:fld id="{E4F3820A-B226-C247-9C5B-9524F3BFEE95}" type="slidenum">
              <a:rPr lang="en-US" smtClean="0"/>
              <a:t>15</a:t>
            </a:fld>
            <a:endParaRPr lang="en-US"/>
          </a:p>
        </p:txBody>
      </p:sp>
    </p:spTree>
    <p:extLst>
      <p:ext uri="{BB962C8B-B14F-4D97-AF65-F5344CB8AC3E}">
        <p14:creationId xmlns:p14="http://schemas.microsoft.com/office/powerpoint/2010/main" val="234521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propagation path between two fixed stations rotates from night into daylight, the part of the atmosphere illuminated by the sun lowers. The associated descending regions of ionization can provide the path length shortening responsible for positive Doppler shift. At dusk, the illumination region ascends and the increasing ionization height can provide negative Doppler shift. Calculations that take into account the rotation speed of the earth give good correlation to observed shifts. But timing does not match observed data</a:t>
            </a:r>
            <a:r>
              <a:rPr lang="en-US" baseline="0" dirty="0"/>
              <a:t> in that much of the swings occur outside the shadow zones.</a:t>
            </a:r>
            <a:r>
              <a:rPr lang="en-US" dirty="0"/>
              <a:t> </a:t>
            </a:r>
          </a:p>
        </p:txBody>
      </p:sp>
      <p:sp>
        <p:nvSpPr>
          <p:cNvPr id="4" name="Slide Number Placeholder 3"/>
          <p:cNvSpPr>
            <a:spLocks noGrp="1"/>
          </p:cNvSpPr>
          <p:nvPr>
            <p:ph type="sldNum" sz="quarter" idx="5"/>
          </p:nvPr>
        </p:nvSpPr>
        <p:spPr/>
        <p:txBody>
          <a:bodyPr/>
          <a:lstStyle/>
          <a:p>
            <a:fld id="{E4F3820A-B226-C247-9C5B-9524F3BFEE95}" type="slidenum">
              <a:rPr lang="en-US" smtClean="0"/>
              <a:t>16</a:t>
            </a:fld>
            <a:endParaRPr lang="en-US"/>
          </a:p>
        </p:txBody>
      </p:sp>
    </p:spTree>
    <p:extLst>
      <p:ext uri="{BB962C8B-B14F-4D97-AF65-F5344CB8AC3E}">
        <p14:creationId xmlns:p14="http://schemas.microsoft.com/office/powerpoint/2010/main" val="1822696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Doppler</a:t>
            </a:r>
            <a:r>
              <a:rPr lang="en-US" baseline="0" dirty="0"/>
              <a:t> calculations of the</a:t>
            </a:r>
            <a:r>
              <a:rPr lang="en-US" dirty="0"/>
              <a:t> changing illumination heights caused by shadowing give good correlation to the observed</a:t>
            </a:r>
            <a:r>
              <a:rPr lang="en-US" baseline="0" dirty="0"/>
              <a:t> </a:t>
            </a:r>
            <a:r>
              <a:rPr lang="en-US" dirty="0"/>
              <a:t>frequency shifts, the timing shows much of the swing to occur outside of the shadow region and into full sun. This suggests that varying wave speed caused by changing free electron density contributes to the frequency swings. An increasing/decreasing wave speed can produce the same frequency swing as a closing/receding path length.</a:t>
            </a:r>
          </a:p>
        </p:txBody>
      </p:sp>
      <p:sp>
        <p:nvSpPr>
          <p:cNvPr id="4" name="Slide Number Placeholder 3"/>
          <p:cNvSpPr>
            <a:spLocks noGrp="1"/>
          </p:cNvSpPr>
          <p:nvPr>
            <p:ph type="sldNum" sz="quarter" idx="5"/>
          </p:nvPr>
        </p:nvSpPr>
        <p:spPr/>
        <p:txBody>
          <a:bodyPr/>
          <a:lstStyle/>
          <a:p>
            <a:fld id="{E4F3820A-B226-C247-9C5B-9524F3BFEE95}" type="slidenum">
              <a:rPr lang="en-US" smtClean="0"/>
              <a:t>17</a:t>
            </a:fld>
            <a:endParaRPr lang="en-US"/>
          </a:p>
        </p:txBody>
      </p:sp>
    </p:spTree>
    <p:extLst>
      <p:ext uri="{BB962C8B-B14F-4D97-AF65-F5344CB8AC3E}">
        <p14:creationId xmlns:p14="http://schemas.microsoft.com/office/powerpoint/2010/main" val="150748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explanations for the multiple overtone nature of the 5MHz dawn frequency swings were postulated. Most</a:t>
            </a:r>
            <a:r>
              <a:rPr lang="en-US" baseline="0" dirty="0"/>
              <a:t> likely is the multiplicative effect of multiple hops or modes where the frequency shift magnitude is multiplied by mode order. E.g., a two hop mode gives twice the swing of a single hop. Also considered was a nonlinear effect from accelerating wave speed. If wave speed is accelerating, frequency not only shifts but sweeps and produces sidebands like an FM transmitter.  In some instances the higher order swings are larger than proportional, and this correlates to the larger effect on overall path length for high angle modes. </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18</a:t>
            </a:fld>
            <a:endParaRPr lang="en-US"/>
          </a:p>
        </p:txBody>
      </p:sp>
    </p:spTree>
    <p:extLst>
      <p:ext uri="{BB962C8B-B14F-4D97-AF65-F5344CB8AC3E}">
        <p14:creationId xmlns:p14="http://schemas.microsoft.com/office/powerpoint/2010/main" val="346719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Critical Frequency data supports the multiple hop explanation for overtone</a:t>
            </a:r>
            <a:r>
              <a:rPr lang="en-US" baseline="0" dirty="0"/>
              <a:t> frequency swings. At dawn the Critical Frequency slews through 5MHz, opening the path for high angle modes and multiple hops. Overtone swings were observed at 2.5 and 5MHz but not at 10MHz. The Critical Frequency never reached 10MHz so high angle modes were not possible. This lends additional credence to the multiple hop explanation. </a:t>
            </a:r>
            <a:r>
              <a:rPr lang="en-US" dirty="0"/>
              <a:t> </a:t>
            </a:r>
          </a:p>
        </p:txBody>
      </p:sp>
      <p:sp>
        <p:nvSpPr>
          <p:cNvPr id="4" name="Slide Number Placeholder 3"/>
          <p:cNvSpPr>
            <a:spLocks noGrp="1"/>
          </p:cNvSpPr>
          <p:nvPr>
            <p:ph type="sldNum" sz="quarter" idx="5"/>
          </p:nvPr>
        </p:nvSpPr>
        <p:spPr/>
        <p:txBody>
          <a:bodyPr/>
          <a:lstStyle/>
          <a:p>
            <a:fld id="{E4F3820A-B226-C247-9C5B-9524F3BFEE95}" type="slidenum">
              <a:rPr lang="en-US" smtClean="0"/>
              <a:t>19</a:t>
            </a:fld>
            <a:endParaRPr lang="en-US"/>
          </a:p>
        </p:txBody>
      </p:sp>
    </p:spTree>
    <p:extLst>
      <p:ext uri="{BB962C8B-B14F-4D97-AF65-F5344CB8AC3E}">
        <p14:creationId xmlns:p14="http://schemas.microsoft.com/office/powerpoint/2010/main" val="426651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ionosphere – molecules, UV, ions and free electrons. Layers, electron density, reflection, refraction, absorption. Propagation modes: ground wave, sky wave, ducting. Mechanism of absorption – loss of energy moving electrons around. D-layer absorbs during day &amp; goes away at night. Question: did eclipse make ionosphere thin it </a:t>
            </a:r>
            <a:r>
              <a:rPr lang="en-US"/>
              <a:t>was night?</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2</a:t>
            </a:fld>
            <a:endParaRPr lang="en-US"/>
          </a:p>
        </p:txBody>
      </p:sp>
    </p:spTree>
    <p:extLst>
      <p:ext uri="{BB962C8B-B14F-4D97-AF65-F5344CB8AC3E}">
        <p14:creationId xmlns:p14="http://schemas.microsoft.com/office/powerpoint/2010/main" val="2229598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F3820A-B226-C247-9C5B-9524F3BFEE95}" type="slidenum">
              <a:rPr lang="en-US" smtClean="0"/>
              <a:t>20</a:t>
            </a:fld>
            <a:endParaRPr lang="en-US"/>
          </a:p>
        </p:txBody>
      </p:sp>
    </p:spTree>
    <p:extLst>
      <p:ext uri="{BB962C8B-B14F-4D97-AF65-F5344CB8AC3E}">
        <p14:creationId xmlns:p14="http://schemas.microsoft.com/office/powerpoint/2010/main" val="120089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Propagation</a:t>
            </a:r>
            <a:r>
              <a:rPr lang="en-US" baseline="0" dirty="0"/>
              <a:t> of 5MHz WWV and 60kHz WWVB between Ft. Collins, CO and San Antonio, TX during the </a:t>
            </a:r>
            <a:r>
              <a:rPr lang="en-US" dirty="0"/>
              <a:t>August 21, 2017 eclipse was recorded and analyzed</a:t>
            </a:r>
            <a:r>
              <a:rPr lang="en-US" baseline="0" dirty="0"/>
              <a:t> to quantify the impact of the eclipse on HF and LF propagation. This path was also used to observe ionosphere-induced frequency shifts.</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3</a:t>
            </a:fld>
            <a:endParaRPr lang="en-US"/>
          </a:p>
        </p:txBody>
      </p:sp>
    </p:spTree>
    <p:extLst>
      <p:ext uri="{BB962C8B-B14F-4D97-AF65-F5344CB8AC3E}">
        <p14:creationId xmlns:p14="http://schemas.microsoft.com/office/powerpoint/2010/main" val="327547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Instrumentation used at 60kHz was a 4m</a:t>
            </a:r>
            <a:r>
              <a:rPr lang="en-US" baseline="30000" dirty="0"/>
              <a:t>2</a:t>
            </a:r>
            <a:r>
              <a:rPr lang="en-US" baseline="0" dirty="0"/>
              <a:t> tuned loop with a custom superheterodyne receiver. A spectrum analyzer and oscilloscope were also used to monitor and manually record the signals.</a:t>
            </a:r>
          </a:p>
          <a:p>
            <a:r>
              <a:rPr lang="en-US" baseline="0" dirty="0"/>
              <a:t>Instrumentation at 5MHz was a horizontal dipole antenna with an Icom R9000 receiver modified to bring out the S-meter voltage.</a:t>
            </a:r>
          </a:p>
          <a:p>
            <a:r>
              <a:rPr lang="en-US" baseline="0" dirty="0"/>
              <a:t>Data was digitized and recorded on a laptop computer. </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4</a:t>
            </a:fld>
            <a:endParaRPr lang="en-US"/>
          </a:p>
        </p:txBody>
      </p:sp>
    </p:spTree>
    <p:extLst>
      <p:ext uri="{BB962C8B-B14F-4D97-AF65-F5344CB8AC3E}">
        <p14:creationId xmlns:p14="http://schemas.microsoft.com/office/powerpoint/2010/main" val="233343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Appearance of the receiver outputs on the oscilloscope. The green trace is the Demodulated Envelope Voltage of the WWVB bit stream. The red trace riding on top of it is the output of the Peak Envelope Detector, designed specifically to faithfully represent the peak RF envelope voltage while minimizing the effects of static crashes from lightning. The top purple trace is the S-meter voltage for 5MHz WWV from the Icom receiver. </a:t>
            </a:r>
          </a:p>
        </p:txBody>
      </p:sp>
      <p:sp>
        <p:nvSpPr>
          <p:cNvPr id="4" name="Slide Number Placeholder 3"/>
          <p:cNvSpPr>
            <a:spLocks noGrp="1"/>
          </p:cNvSpPr>
          <p:nvPr>
            <p:ph type="sldNum" sz="quarter" idx="5"/>
          </p:nvPr>
        </p:nvSpPr>
        <p:spPr/>
        <p:txBody>
          <a:bodyPr/>
          <a:lstStyle/>
          <a:p>
            <a:fld id="{E4F3820A-B226-C247-9C5B-9524F3BFEE95}" type="slidenum">
              <a:rPr lang="en-US" smtClean="0"/>
              <a:t>5</a:t>
            </a:fld>
            <a:endParaRPr lang="en-US"/>
          </a:p>
        </p:txBody>
      </p:sp>
    </p:spTree>
    <p:extLst>
      <p:ext uri="{BB962C8B-B14F-4D97-AF65-F5344CB8AC3E}">
        <p14:creationId xmlns:p14="http://schemas.microsoft.com/office/powerpoint/2010/main" val="172641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could be inserted in the proceedings after the above slide 4 “</a:t>
            </a:r>
            <a:r>
              <a:rPr lang="en-US" sz="1200" dirty="0"/>
              <a:t>Expanded Scale Example of 5 MHz WWV S-Meter Voltage and WWVB Peak and Demodulated Waveforms Recorded by Data Logger”</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6</a:t>
            </a:fld>
            <a:endParaRPr lang="en-US"/>
          </a:p>
        </p:txBody>
      </p:sp>
    </p:spTree>
    <p:extLst>
      <p:ext uri="{BB962C8B-B14F-4D97-AF65-F5344CB8AC3E}">
        <p14:creationId xmlns:p14="http://schemas.microsoft.com/office/powerpoint/2010/main" val="111764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were taken several days before and after the eclipse to characterize normal daytime and nighttime amplitude levels. The top green trace is the 5MHz WWV S-meter voltage. Width of the trace reflects normal selective fading (QSB). The lower red trace is the demodulated WWVB data. A digitizing rate of 0.035 SPS was chosen to catch both the maximum and minimum carrier levels without temporal beat notes. The white trace riding on top is the output of the Peak Envelope Detector. Note the relatively smooth half-sine shape of the daytime WWVB propagation.</a:t>
            </a:r>
          </a:p>
        </p:txBody>
      </p:sp>
      <p:sp>
        <p:nvSpPr>
          <p:cNvPr id="4" name="Slide Number Placeholder 3"/>
          <p:cNvSpPr>
            <a:spLocks noGrp="1"/>
          </p:cNvSpPr>
          <p:nvPr>
            <p:ph type="sldNum" sz="quarter" idx="5"/>
          </p:nvPr>
        </p:nvSpPr>
        <p:spPr/>
        <p:txBody>
          <a:bodyPr/>
          <a:lstStyle/>
          <a:p>
            <a:fld id="{E4F3820A-B226-C247-9C5B-9524F3BFEE95}" type="slidenum">
              <a:rPr lang="en-US" smtClean="0"/>
              <a:t>7</a:t>
            </a:fld>
            <a:endParaRPr lang="en-US"/>
          </a:p>
        </p:txBody>
      </p:sp>
    </p:spTree>
    <p:extLst>
      <p:ext uri="{BB962C8B-B14F-4D97-AF65-F5344CB8AC3E}">
        <p14:creationId xmlns:p14="http://schemas.microsoft.com/office/powerpoint/2010/main" val="258698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daytime data from the day of the eclipse. The eclipse enhanced propagation of both 5MHz WWV and 60kHz WWVB by 10dB. The red/white WWVB data appears more pointed at the peak because it is in linear format. The green WWV data also shows 10dB enhancement but appears more rounded because the S-meter voltage is linear-in-dB. The enhancement began at 1650z, peaked at 1804z, and ended at 1900z.</a:t>
            </a:r>
          </a:p>
        </p:txBody>
      </p:sp>
      <p:sp>
        <p:nvSpPr>
          <p:cNvPr id="4" name="Slide Number Placeholder 3"/>
          <p:cNvSpPr>
            <a:spLocks noGrp="1"/>
          </p:cNvSpPr>
          <p:nvPr>
            <p:ph type="sldNum" sz="quarter" idx="5"/>
          </p:nvPr>
        </p:nvSpPr>
        <p:spPr/>
        <p:txBody>
          <a:bodyPr/>
          <a:lstStyle/>
          <a:p>
            <a:fld id="{E4F3820A-B226-C247-9C5B-9524F3BFEE95}" type="slidenum">
              <a:rPr lang="en-US" smtClean="0"/>
              <a:t>8</a:t>
            </a:fld>
            <a:endParaRPr lang="en-US"/>
          </a:p>
        </p:txBody>
      </p:sp>
    </p:spTree>
    <p:extLst>
      <p:ext uri="{BB962C8B-B14F-4D97-AF65-F5344CB8AC3E}">
        <p14:creationId xmlns:p14="http://schemas.microsoft.com/office/powerpoint/2010/main" val="67914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could be inserted in the proceedings after the above slide 6 “</a:t>
            </a:r>
            <a:r>
              <a:rPr lang="en-US" sz="1200" dirty="0"/>
              <a:t>The Observed Eclipse-Induced Enhancement Was 10 dB </a:t>
            </a:r>
            <a:br>
              <a:rPr lang="en-US" sz="1200" dirty="0"/>
            </a:br>
            <a:r>
              <a:rPr lang="en-US" sz="1200" dirty="0"/>
              <a:t>For Both 5 MHz WWV and 60 kHz WWVB”.</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9</a:t>
            </a:fld>
            <a:endParaRPr lang="en-US"/>
          </a:p>
        </p:txBody>
      </p:sp>
    </p:spTree>
    <p:extLst>
      <p:ext uri="{BB962C8B-B14F-4D97-AF65-F5344CB8AC3E}">
        <p14:creationId xmlns:p14="http://schemas.microsoft.com/office/powerpoint/2010/main" val="222194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9D0EB2-3637-6645-87BA-6AFA0D6FA0EB}" type="datetime1">
              <a:rPr lang="en-US" smtClean="0"/>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CC18B-D7ED-794F-B781-5BD7C2E073E2}" type="datetime1">
              <a:rPr lang="en-US" smtClean="0"/>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4F664-7CF5-5242-951D-D3C79319BA19}" type="datetime1">
              <a:rPr lang="en-US" smtClean="0"/>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14C55-6593-3642-A647-049EBAD8FEB3}" type="datetime1">
              <a:rPr lang="en-US" smtClean="0"/>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830C6B-B7D7-214F-9458-F1D3A00ECAF0}" type="datetime1">
              <a:rPr lang="en-US" smtClean="0"/>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15499-DEA1-6149-966C-9F1D2A68C706}" type="datetime1">
              <a:rPr lang="en-US" smtClean="0"/>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20D355-316B-584F-A01F-3E8F7C6A9B2C}" type="datetime1">
              <a:rPr lang="en-US" smtClean="0"/>
              <a:t>6/29/19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1D74BB-ED0A-2543-93A2-48A151EA79DB}" type="datetime1">
              <a:rPr lang="en-US" smtClean="0"/>
              <a:t>6/29/19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3F89-5CE0-D145-A1FD-7D436FDF2693}" type="datetime1">
              <a:rPr lang="en-US" smtClean="0"/>
              <a:t>6/29/19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FB2165-9F06-EA48-969E-1D6D73E6926F}" type="datetime1">
              <a:rPr lang="en-US" smtClean="0"/>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B25EB2-02F3-E54F-A363-F1D9FC5EC31D}" type="datetime1">
              <a:rPr lang="en-US" smtClean="0"/>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B340E-2E17-3245-B589-530C1966D044}" type="datetime1">
              <a:rPr lang="en-US" smtClean="0"/>
              <a:t>6/29/19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2E099-75C6-4785-BA6C-247B514205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8001000" cy="3733800"/>
          </a:xfrm>
        </p:spPr>
        <p:txBody>
          <a:bodyPr>
            <a:normAutofit/>
          </a:bodyPr>
          <a:lstStyle/>
          <a:p>
            <a:r>
              <a:rPr lang="en-US" sz="4000" dirty="0"/>
              <a:t>Ionospheric Disturbances at Dawn, Dusk, and During the 2017 Eclipse</a:t>
            </a:r>
            <a:br>
              <a:rPr lang="en-US" sz="4000" dirty="0"/>
            </a:br>
            <a:br>
              <a:rPr lang="en-US" sz="4000" dirty="0"/>
            </a:br>
            <a:r>
              <a:rPr lang="en-US" sz="4000" dirty="0"/>
              <a:t>Dayton Hamvention/</a:t>
            </a:r>
            <a:br>
              <a:rPr lang="en-US" sz="4000" dirty="0"/>
            </a:br>
            <a:r>
              <a:rPr lang="en-US" sz="4000" dirty="0"/>
              <a:t>Club Talk Version</a:t>
            </a:r>
          </a:p>
        </p:txBody>
      </p:sp>
      <p:sp>
        <p:nvSpPr>
          <p:cNvPr id="3" name="Subtitle 2"/>
          <p:cNvSpPr>
            <a:spLocks noGrp="1"/>
          </p:cNvSpPr>
          <p:nvPr>
            <p:ph type="subTitle" idx="1"/>
          </p:nvPr>
        </p:nvSpPr>
        <p:spPr>
          <a:xfrm>
            <a:off x="1676400" y="4191000"/>
            <a:ext cx="5562600" cy="2362200"/>
          </a:xfrm>
        </p:spPr>
        <p:txBody>
          <a:bodyPr>
            <a:normAutofit lnSpcReduction="10000"/>
          </a:bodyPr>
          <a:lstStyle/>
          <a:p>
            <a:r>
              <a:rPr lang="en-US" sz="2800" dirty="0"/>
              <a:t>June 14, 2019 </a:t>
            </a:r>
          </a:p>
          <a:p>
            <a:r>
              <a:rPr lang="en-US" sz="2800" dirty="0"/>
              <a:t>Steve Cerwin WA5FRF</a:t>
            </a:r>
          </a:p>
          <a:p>
            <a:r>
              <a:rPr lang="en-US" sz="2800" dirty="0"/>
              <a:t>WA5FRF@arrl.net</a:t>
            </a:r>
          </a:p>
          <a:p>
            <a:r>
              <a:rPr lang="en-US" sz="2800" dirty="0"/>
              <a:t>Mico, TX 78056 EL09nn</a:t>
            </a:r>
          </a:p>
          <a:p>
            <a:r>
              <a:rPr lang="en-US" sz="2800" dirty="0"/>
              <a:t>N29’ 35”  W98’ 53”</a:t>
            </a:r>
          </a:p>
        </p:txBody>
      </p:sp>
      <p:sp>
        <p:nvSpPr>
          <p:cNvPr id="4" name="Slide Number Placeholder 3">
            <a:extLst>
              <a:ext uri="{FF2B5EF4-FFF2-40B4-BE49-F238E27FC236}">
                <a16:creationId xmlns:a16="http://schemas.microsoft.com/office/drawing/2014/main" id="{F962FDF8-C652-094C-8C3F-12A9467B6531}"/>
              </a:ext>
            </a:extLst>
          </p:cNvPr>
          <p:cNvSpPr>
            <a:spLocks noGrp="1"/>
          </p:cNvSpPr>
          <p:nvPr>
            <p:ph type="sldNum" sz="quarter" idx="12"/>
          </p:nvPr>
        </p:nvSpPr>
        <p:spPr/>
        <p:txBody>
          <a:bodyPr/>
          <a:lstStyle/>
          <a:p>
            <a:fld id="{9402E099-75C6-4785-BA6C-247B514205D8}" type="slidenum">
              <a:rPr lang="en-US" smtClean="0"/>
              <a:t>1</a:t>
            </a:fld>
            <a:endParaRPr lang="en-US" dirty="0"/>
          </a:p>
        </p:txBody>
      </p:sp>
    </p:spTree>
    <p:extLst>
      <p:ext uri="{BB962C8B-B14F-4D97-AF65-F5344CB8AC3E}">
        <p14:creationId xmlns:p14="http://schemas.microsoft.com/office/powerpoint/2010/main" val="75311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314054" cy="2697162"/>
          </a:xfrm>
        </p:spPr>
        <p:txBody>
          <a:bodyPr>
            <a:noAutofit/>
          </a:bodyPr>
          <a:lstStyle/>
          <a:p>
            <a:r>
              <a:rPr lang="en-US" sz="2800" dirty="0"/>
              <a:t>WWVB Transition from Nighttime to Daytime Propagation Was Delineated by Deep Nulls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013216"/>
            <a:ext cx="3727283" cy="373342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93" y="2971800"/>
            <a:ext cx="3810000" cy="38162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173" y="212240"/>
            <a:ext cx="5213829" cy="3550436"/>
          </a:xfrm>
          <a:prstGeom prst="rect">
            <a:avLst/>
          </a:prstGeom>
        </p:spPr>
      </p:pic>
      <p:sp>
        <p:nvSpPr>
          <p:cNvPr id="11" name="Oval 10"/>
          <p:cNvSpPr/>
          <p:nvPr/>
        </p:nvSpPr>
        <p:spPr>
          <a:xfrm>
            <a:off x="4724400" y="2152352"/>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10400" y="2133600"/>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2000" y="4883802"/>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14599" y="5359736"/>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05400" y="4997774"/>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086600" y="5394558"/>
            <a:ext cx="762000" cy="743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52600" y="3886200"/>
            <a:ext cx="692369" cy="369332"/>
          </a:xfrm>
          <a:prstGeom prst="rect">
            <a:avLst/>
          </a:prstGeom>
          <a:noFill/>
        </p:spPr>
        <p:txBody>
          <a:bodyPr wrap="none" rtlCol="0">
            <a:spAutoFit/>
          </a:bodyPr>
          <a:lstStyle/>
          <a:p>
            <a:r>
              <a:rPr lang="en-US" dirty="0">
                <a:solidFill>
                  <a:schemeClr val="bg1"/>
                </a:solidFill>
              </a:rPr>
              <a:t>Night</a:t>
            </a:r>
          </a:p>
        </p:txBody>
      </p:sp>
      <p:sp>
        <p:nvSpPr>
          <p:cNvPr id="18" name="TextBox 17"/>
          <p:cNvSpPr txBox="1"/>
          <p:nvPr/>
        </p:nvSpPr>
        <p:spPr>
          <a:xfrm>
            <a:off x="6200472" y="3880292"/>
            <a:ext cx="692369" cy="369332"/>
          </a:xfrm>
          <a:prstGeom prst="rect">
            <a:avLst/>
          </a:prstGeom>
          <a:noFill/>
        </p:spPr>
        <p:txBody>
          <a:bodyPr wrap="none" rtlCol="0">
            <a:spAutoFit/>
          </a:bodyPr>
          <a:lstStyle/>
          <a:p>
            <a:r>
              <a:rPr lang="en-US" dirty="0">
                <a:solidFill>
                  <a:schemeClr val="bg1"/>
                </a:solidFill>
              </a:rPr>
              <a:t>Night</a:t>
            </a:r>
          </a:p>
        </p:txBody>
      </p:sp>
      <p:sp>
        <p:nvSpPr>
          <p:cNvPr id="19" name="TextBox 18"/>
          <p:cNvSpPr txBox="1"/>
          <p:nvPr/>
        </p:nvSpPr>
        <p:spPr>
          <a:xfrm>
            <a:off x="3266772" y="4267200"/>
            <a:ext cx="537968" cy="369332"/>
          </a:xfrm>
          <a:prstGeom prst="rect">
            <a:avLst/>
          </a:prstGeom>
          <a:noFill/>
        </p:spPr>
        <p:txBody>
          <a:bodyPr wrap="none" rtlCol="0">
            <a:spAutoFit/>
          </a:bodyPr>
          <a:lstStyle/>
          <a:p>
            <a:r>
              <a:rPr lang="en-US" dirty="0">
                <a:solidFill>
                  <a:schemeClr val="bg1"/>
                </a:solidFill>
              </a:rPr>
              <a:t>Day</a:t>
            </a:r>
          </a:p>
        </p:txBody>
      </p:sp>
      <p:sp>
        <p:nvSpPr>
          <p:cNvPr id="21" name="TextBox 20"/>
          <p:cNvSpPr txBox="1"/>
          <p:nvPr/>
        </p:nvSpPr>
        <p:spPr>
          <a:xfrm>
            <a:off x="7848600" y="4393951"/>
            <a:ext cx="537968" cy="369332"/>
          </a:xfrm>
          <a:prstGeom prst="rect">
            <a:avLst/>
          </a:prstGeom>
          <a:noFill/>
        </p:spPr>
        <p:txBody>
          <a:bodyPr wrap="none" rtlCol="0">
            <a:spAutoFit/>
          </a:bodyPr>
          <a:lstStyle/>
          <a:p>
            <a:r>
              <a:rPr lang="en-US" dirty="0">
                <a:solidFill>
                  <a:schemeClr val="bg1"/>
                </a:solidFill>
              </a:rPr>
              <a:t>Day</a:t>
            </a:r>
          </a:p>
        </p:txBody>
      </p:sp>
      <p:sp>
        <p:nvSpPr>
          <p:cNvPr id="22" name="TextBox 21"/>
          <p:cNvSpPr txBox="1"/>
          <p:nvPr/>
        </p:nvSpPr>
        <p:spPr>
          <a:xfrm>
            <a:off x="6015232" y="1295400"/>
            <a:ext cx="537968" cy="369332"/>
          </a:xfrm>
          <a:prstGeom prst="rect">
            <a:avLst/>
          </a:prstGeom>
          <a:noFill/>
        </p:spPr>
        <p:txBody>
          <a:bodyPr wrap="none" rtlCol="0">
            <a:spAutoFit/>
          </a:bodyPr>
          <a:lstStyle/>
          <a:p>
            <a:r>
              <a:rPr lang="en-US" dirty="0"/>
              <a:t>Day</a:t>
            </a:r>
          </a:p>
        </p:txBody>
      </p:sp>
      <p:sp>
        <p:nvSpPr>
          <p:cNvPr id="2" name="Slide Number Placeholder 1">
            <a:extLst>
              <a:ext uri="{FF2B5EF4-FFF2-40B4-BE49-F238E27FC236}">
                <a16:creationId xmlns:a16="http://schemas.microsoft.com/office/drawing/2014/main" id="{F65BF1D3-B084-1342-A045-1DCFE55199D0}"/>
              </a:ext>
            </a:extLst>
          </p:cNvPr>
          <p:cNvSpPr>
            <a:spLocks noGrp="1"/>
          </p:cNvSpPr>
          <p:nvPr>
            <p:ph type="sldNum" sz="quarter" idx="12"/>
          </p:nvPr>
        </p:nvSpPr>
        <p:spPr/>
        <p:txBody>
          <a:bodyPr/>
          <a:lstStyle/>
          <a:p>
            <a:fld id="{9402E099-75C6-4785-BA6C-247B514205D8}" type="slidenum">
              <a:rPr lang="en-US" smtClean="0"/>
              <a:t>10</a:t>
            </a:fld>
            <a:endParaRPr lang="en-US"/>
          </a:p>
        </p:txBody>
      </p:sp>
    </p:spTree>
    <p:extLst>
      <p:ext uri="{BB962C8B-B14F-4D97-AF65-F5344CB8AC3E}">
        <p14:creationId xmlns:p14="http://schemas.microsoft.com/office/powerpoint/2010/main" val="116954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Occurrence of Night/Day propagation Nulls Followed the Sun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52600"/>
            <a:ext cx="6223610" cy="3860800"/>
          </a:xfrm>
          <a:prstGeom prst="rect">
            <a:avLst/>
          </a:prstGeom>
        </p:spPr>
      </p:pic>
      <p:sp>
        <p:nvSpPr>
          <p:cNvPr id="4" name="TextBox 3"/>
          <p:cNvSpPr txBox="1"/>
          <p:nvPr/>
        </p:nvSpPr>
        <p:spPr>
          <a:xfrm>
            <a:off x="304800" y="1752600"/>
            <a:ext cx="2590800" cy="3785652"/>
          </a:xfrm>
          <a:prstGeom prst="rect">
            <a:avLst/>
          </a:prstGeom>
          <a:noFill/>
        </p:spPr>
        <p:txBody>
          <a:bodyPr wrap="square" rtlCol="0">
            <a:spAutoFit/>
          </a:bodyPr>
          <a:lstStyle/>
          <a:p>
            <a:r>
              <a:rPr lang="en-US" sz="2400" dirty="0"/>
              <a:t>Timing of the nulls generally tracked sunrise and sunset. As the days got shorter, the morning null occurred later in the day and the evening null occurred earlier.</a:t>
            </a:r>
          </a:p>
        </p:txBody>
      </p:sp>
      <p:sp>
        <p:nvSpPr>
          <p:cNvPr id="5" name="Oval 4"/>
          <p:cNvSpPr/>
          <p:nvPr/>
        </p:nvSpPr>
        <p:spPr>
          <a:xfrm>
            <a:off x="4267200" y="3200400"/>
            <a:ext cx="10668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53200" y="3200400"/>
            <a:ext cx="9906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4572000" y="4876800"/>
            <a:ext cx="762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15100" y="4864100"/>
            <a:ext cx="762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CD58040-8C11-C740-BF30-2684569AD58A}"/>
              </a:ext>
            </a:extLst>
          </p:cNvPr>
          <p:cNvSpPr>
            <a:spLocks noGrp="1"/>
          </p:cNvSpPr>
          <p:nvPr>
            <p:ph type="sldNum" sz="quarter" idx="12"/>
          </p:nvPr>
        </p:nvSpPr>
        <p:spPr>
          <a:xfrm>
            <a:off x="6553200" y="5899150"/>
            <a:ext cx="2133600" cy="365125"/>
          </a:xfrm>
        </p:spPr>
        <p:txBody>
          <a:bodyPr/>
          <a:lstStyle/>
          <a:p>
            <a:fld id="{9402E099-75C6-4785-BA6C-247B514205D8}" type="slidenum">
              <a:rPr lang="en-US" smtClean="0"/>
              <a:t>11</a:t>
            </a:fld>
            <a:endParaRPr lang="en-US"/>
          </a:p>
        </p:txBody>
      </p:sp>
      <p:sp>
        <p:nvSpPr>
          <p:cNvPr id="9" name="TextBox 8">
            <a:extLst>
              <a:ext uri="{FF2B5EF4-FFF2-40B4-BE49-F238E27FC236}">
                <a16:creationId xmlns:a16="http://schemas.microsoft.com/office/drawing/2014/main" id="{C21598D5-B8A2-F84D-89E6-32FC45FF5AA1}"/>
              </a:ext>
            </a:extLst>
          </p:cNvPr>
          <p:cNvSpPr txBox="1"/>
          <p:nvPr/>
        </p:nvSpPr>
        <p:spPr>
          <a:xfrm>
            <a:off x="647700" y="5722203"/>
            <a:ext cx="7848600" cy="830997"/>
          </a:xfrm>
          <a:prstGeom prst="rect">
            <a:avLst/>
          </a:prstGeom>
          <a:noFill/>
        </p:spPr>
        <p:txBody>
          <a:bodyPr wrap="square" rtlCol="0">
            <a:spAutoFit/>
          </a:bodyPr>
          <a:lstStyle/>
          <a:p>
            <a:r>
              <a:rPr lang="en-US" sz="1600" dirty="0"/>
              <a:t>Possible null mechanisms: 1) Multipath interference between competing daytime and nighttime propagation modes of different path length or wave speed. E.g., Nighttime ground wave vs. Daytime elevated duct; or phase shift caused by elevation-dependent wave speed.</a:t>
            </a:r>
          </a:p>
        </p:txBody>
      </p:sp>
    </p:spTree>
    <p:extLst>
      <p:ext uri="{BB962C8B-B14F-4D97-AF65-F5344CB8AC3E}">
        <p14:creationId xmlns:p14="http://schemas.microsoft.com/office/powerpoint/2010/main" val="173243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276" y="373730"/>
            <a:ext cx="4762500" cy="3175000"/>
          </a:xfrm>
          <a:prstGeom prst="rect">
            <a:avLst/>
          </a:prstGeom>
        </p:spPr>
      </p:pic>
      <p:sp>
        <p:nvSpPr>
          <p:cNvPr id="11" name="Oval 10"/>
          <p:cNvSpPr/>
          <p:nvPr/>
        </p:nvSpPr>
        <p:spPr>
          <a:xfrm>
            <a:off x="6248400" y="1397000"/>
            <a:ext cx="685800" cy="812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9625" y="192340"/>
            <a:ext cx="3962400" cy="3617660"/>
          </a:xfrm>
        </p:spPr>
        <p:txBody>
          <a:bodyPr>
            <a:normAutofit fontScale="90000"/>
          </a:bodyPr>
          <a:lstStyle/>
          <a:p>
            <a:br>
              <a:rPr lang="en-US" sz="2800" dirty="0"/>
            </a:br>
            <a:br>
              <a:rPr lang="en-US" sz="2800" dirty="0"/>
            </a:br>
            <a:r>
              <a:rPr lang="en-US" sz="2800" dirty="0"/>
              <a:t>SIDs Produced Propagation Spikes  With a Rapid Onset and ~45 min Decay. The Spikes were observed at multiple times during the day time. Some produced as much propagation enhancement as the eclipse. </a:t>
            </a:r>
            <a:br>
              <a:rPr lang="en-US" sz="2800" dirty="0"/>
            </a:br>
            <a:br>
              <a:rPr lang="en-US" sz="2800" dirty="0"/>
            </a:br>
            <a:endParaRPr lang="en-US"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33" y="3810000"/>
            <a:ext cx="2826117" cy="28307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3810000"/>
            <a:ext cx="2854576" cy="28545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2927" y="3815014"/>
            <a:ext cx="2897195" cy="2882900"/>
          </a:xfrm>
          <a:prstGeom prst="rect">
            <a:avLst/>
          </a:prstGeom>
        </p:spPr>
      </p:pic>
      <p:sp>
        <p:nvSpPr>
          <p:cNvPr id="13" name="Oval 12"/>
          <p:cNvSpPr/>
          <p:nvPr/>
        </p:nvSpPr>
        <p:spPr>
          <a:xfrm>
            <a:off x="5257800" y="5275514"/>
            <a:ext cx="533400" cy="508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33600" y="5351714"/>
            <a:ext cx="533400" cy="508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153400" y="5554914"/>
            <a:ext cx="685800" cy="5334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6477000" y="1752600"/>
            <a:ext cx="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629400" y="1981200"/>
            <a:ext cx="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36242" y="1266195"/>
            <a:ext cx="575799" cy="261610"/>
          </a:xfrm>
          <a:prstGeom prst="rect">
            <a:avLst/>
          </a:prstGeom>
          <a:noFill/>
        </p:spPr>
        <p:txBody>
          <a:bodyPr wrap="none" rtlCol="0">
            <a:spAutoFit/>
          </a:bodyPr>
          <a:lstStyle/>
          <a:p>
            <a:r>
              <a:rPr lang="en-US" sz="1100" dirty="0"/>
              <a:t>Eclipse</a:t>
            </a:r>
          </a:p>
        </p:txBody>
      </p:sp>
      <p:cxnSp>
        <p:nvCxnSpPr>
          <p:cNvPr id="17" name="Straight Arrow Connector 16"/>
          <p:cNvCxnSpPr/>
          <p:nvPr/>
        </p:nvCxnSpPr>
        <p:spPr>
          <a:xfrm>
            <a:off x="5791200" y="1500641"/>
            <a:ext cx="238922" cy="1757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A4653A7-53E1-B843-87C2-9DC258636145}"/>
              </a:ext>
            </a:extLst>
          </p:cNvPr>
          <p:cNvSpPr>
            <a:spLocks noGrp="1"/>
          </p:cNvSpPr>
          <p:nvPr>
            <p:ph type="sldNum" sz="quarter" idx="12"/>
          </p:nvPr>
        </p:nvSpPr>
        <p:spPr/>
        <p:txBody>
          <a:bodyPr/>
          <a:lstStyle/>
          <a:p>
            <a:fld id="{9402E099-75C6-4785-BA6C-247B514205D8}" type="slidenum">
              <a:rPr lang="en-US" smtClean="0"/>
              <a:t>12</a:t>
            </a:fld>
            <a:endParaRPr lang="en-US"/>
          </a:p>
        </p:txBody>
      </p:sp>
      <p:sp>
        <p:nvSpPr>
          <p:cNvPr id="9" name="TextBox 8">
            <a:extLst>
              <a:ext uri="{FF2B5EF4-FFF2-40B4-BE49-F238E27FC236}">
                <a16:creationId xmlns:a16="http://schemas.microsoft.com/office/drawing/2014/main" id="{34A259FE-265E-594F-A864-485DE36C002D}"/>
              </a:ext>
            </a:extLst>
          </p:cNvPr>
          <p:cNvSpPr txBox="1"/>
          <p:nvPr/>
        </p:nvSpPr>
        <p:spPr>
          <a:xfrm>
            <a:off x="5181600" y="2576823"/>
            <a:ext cx="2590800" cy="646331"/>
          </a:xfrm>
          <a:prstGeom prst="rect">
            <a:avLst/>
          </a:prstGeom>
          <a:noFill/>
        </p:spPr>
        <p:txBody>
          <a:bodyPr wrap="square" rtlCol="0">
            <a:spAutoFit/>
          </a:bodyPr>
          <a:lstStyle/>
          <a:p>
            <a:r>
              <a:rPr lang="en-US" dirty="0"/>
              <a:t>A SID can cause reflection from the D layer at LF.</a:t>
            </a:r>
          </a:p>
        </p:txBody>
      </p:sp>
    </p:spTree>
    <p:extLst>
      <p:ext uri="{BB962C8B-B14F-4D97-AF65-F5344CB8AC3E}">
        <p14:creationId xmlns:p14="http://schemas.microsoft.com/office/powerpoint/2010/main" val="377895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of Eclipse Observations</a:t>
            </a:r>
          </a:p>
        </p:txBody>
      </p:sp>
      <p:sp>
        <p:nvSpPr>
          <p:cNvPr id="4" name="Content Placeholder 3"/>
          <p:cNvSpPr>
            <a:spLocks noGrp="1"/>
          </p:cNvSpPr>
          <p:nvPr>
            <p:ph idx="1"/>
          </p:nvPr>
        </p:nvSpPr>
        <p:spPr>
          <a:xfrm>
            <a:off x="152400" y="1295400"/>
            <a:ext cx="8686800" cy="5029200"/>
          </a:xfrm>
        </p:spPr>
        <p:txBody>
          <a:bodyPr>
            <a:normAutofit fontScale="55000" lnSpcReduction="20000"/>
          </a:bodyPr>
          <a:lstStyle/>
          <a:p>
            <a:r>
              <a:rPr lang="en-US" sz="3800" dirty="0"/>
              <a:t>The August 21, 2017 eclipse resulted in peak enhancement of 10 dB for both 60 kHz WWVB and 5 MHz WWV signals for a Ft. Collins, CO to San Antonio, TX path, even though propagation was completely below the path of totality.</a:t>
            </a:r>
          </a:p>
          <a:p>
            <a:r>
              <a:rPr lang="en-US" sz="3800" dirty="0"/>
              <a:t>The transition from nighttime to daytime propagation for WWVB was marked by sharp and deep nulls suggesting multipath interference between competing propagation modes. Timing of the nulls was observed to track sunrise and sunset from day-to-day.</a:t>
            </a:r>
          </a:p>
          <a:p>
            <a:r>
              <a:rPr lang="en-US" sz="3800" dirty="0"/>
              <a:t>Besides being stronger, nighttime WWVB propagation exhibits much more selective fading than daytime propagation. On some days the selective fading showed periodicity. By contrast, daytime WWVB propagation exhibited a mostly smooth half-sine wave amplitude shape between the morning and evening nulls, free from selective fading. This suggests the QSB occurs higher in the ionosphere, blocked by D-layer absorption during the day.</a:t>
            </a:r>
          </a:p>
          <a:p>
            <a:r>
              <a:rPr lang="en-US" sz="3800" dirty="0"/>
              <a:t>Additional instances of brief propagation enhancement were observed in the WWVB daytime signal strengths. These SIDs produced enhancements that were characterized by sudden onset and ~45 minute decay times. </a:t>
            </a:r>
          </a:p>
          <a:p>
            <a:endParaRPr lang="en-US" dirty="0"/>
          </a:p>
        </p:txBody>
      </p:sp>
      <p:sp>
        <p:nvSpPr>
          <p:cNvPr id="2" name="Slide Number Placeholder 1">
            <a:extLst>
              <a:ext uri="{FF2B5EF4-FFF2-40B4-BE49-F238E27FC236}">
                <a16:creationId xmlns:a16="http://schemas.microsoft.com/office/drawing/2014/main" id="{520B7EA9-449A-D845-9CEC-2F81F8335558}"/>
              </a:ext>
            </a:extLst>
          </p:cNvPr>
          <p:cNvSpPr>
            <a:spLocks noGrp="1"/>
          </p:cNvSpPr>
          <p:nvPr>
            <p:ph type="sldNum" sz="quarter" idx="12"/>
          </p:nvPr>
        </p:nvSpPr>
        <p:spPr/>
        <p:txBody>
          <a:bodyPr/>
          <a:lstStyle/>
          <a:p>
            <a:fld id="{9402E099-75C6-4785-BA6C-247B514205D8}" type="slidenum">
              <a:rPr lang="en-US" smtClean="0"/>
              <a:t>13</a:t>
            </a:fld>
            <a:endParaRPr lang="en-US"/>
          </a:p>
        </p:txBody>
      </p:sp>
    </p:spTree>
    <p:extLst>
      <p:ext uri="{BB962C8B-B14F-4D97-AF65-F5344CB8AC3E}">
        <p14:creationId xmlns:p14="http://schemas.microsoft.com/office/powerpoint/2010/main" val="25884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DCFA-6DE8-EE48-932A-09E6F08D685A}"/>
              </a:ext>
            </a:extLst>
          </p:cNvPr>
          <p:cNvSpPr>
            <a:spLocks noGrp="1"/>
          </p:cNvSpPr>
          <p:nvPr>
            <p:ph type="title"/>
          </p:nvPr>
        </p:nvSpPr>
        <p:spPr>
          <a:xfrm>
            <a:off x="342900" y="33729"/>
            <a:ext cx="8305800" cy="915585"/>
          </a:xfrm>
        </p:spPr>
        <p:txBody>
          <a:bodyPr>
            <a:noAutofit/>
          </a:bodyPr>
          <a:lstStyle/>
          <a:p>
            <a:r>
              <a:rPr lang="en-US" sz="3200" dirty="0"/>
              <a:t>Skywave Frequency Measurement Challenges For ARRL FMT</a:t>
            </a:r>
          </a:p>
        </p:txBody>
      </p:sp>
      <p:sp>
        <p:nvSpPr>
          <p:cNvPr id="3" name="Content Placeholder 2">
            <a:extLst>
              <a:ext uri="{FF2B5EF4-FFF2-40B4-BE49-F238E27FC236}">
                <a16:creationId xmlns:a16="http://schemas.microsoft.com/office/drawing/2014/main" id="{C51F5C8B-A8AD-6647-B17F-F870FABD4F68}"/>
              </a:ext>
            </a:extLst>
          </p:cNvPr>
          <p:cNvSpPr>
            <a:spLocks noGrp="1"/>
          </p:cNvSpPr>
          <p:nvPr>
            <p:ph sz="half" idx="2"/>
          </p:nvPr>
        </p:nvSpPr>
        <p:spPr>
          <a:xfrm>
            <a:off x="228600" y="1219200"/>
            <a:ext cx="2971800" cy="5181600"/>
          </a:xfrm>
        </p:spPr>
        <p:txBody>
          <a:bodyPr>
            <a:normAutofit fontScale="85000" lnSpcReduction="10000"/>
          </a:bodyPr>
          <a:lstStyle/>
          <a:p>
            <a:r>
              <a:rPr lang="en-US" dirty="0"/>
              <a:t>Objective: measure the frequency of a skywave HF signal to sub-Hz precision.</a:t>
            </a:r>
          </a:p>
          <a:p>
            <a:pPr lvl="1"/>
            <a:r>
              <a:rPr lang="en-US" dirty="0"/>
              <a:t> e.g., &lt; 0.1 ppm  </a:t>
            </a:r>
          </a:p>
          <a:p>
            <a:r>
              <a:rPr lang="en-US" dirty="0"/>
              <a:t>Communications receivers do not have enough significant digits or accuracy.</a:t>
            </a:r>
          </a:p>
          <a:p>
            <a:r>
              <a:rPr lang="en-US" dirty="0"/>
              <a:t>The ionosphere changes the apparent frequency through Doppler effects and/or varying wave speed.</a:t>
            </a:r>
          </a:p>
        </p:txBody>
      </p:sp>
      <p:sp>
        <p:nvSpPr>
          <p:cNvPr id="8" name="Content Placeholder 7">
            <a:extLst>
              <a:ext uri="{FF2B5EF4-FFF2-40B4-BE49-F238E27FC236}">
                <a16:creationId xmlns:a16="http://schemas.microsoft.com/office/drawing/2014/main" id="{AA8E1278-79FE-AA4E-9F33-8E42A2802967}"/>
              </a:ext>
            </a:extLst>
          </p:cNvPr>
          <p:cNvSpPr>
            <a:spLocks noGrp="1"/>
          </p:cNvSpPr>
          <p:nvPr>
            <p:ph sz="quarter" idx="4"/>
          </p:nvPr>
        </p:nvSpPr>
        <p:spPr>
          <a:xfrm>
            <a:off x="3238500" y="1219200"/>
            <a:ext cx="3009900" cy="2819400"/>
          </a:xfrm>
        </p:spPr>
        <p:txBody>
          <a:bodyPr>
            <a:normAutofit fontScale="85000" lnSpcReduction="10000"/>
          </a:bodyPr>
          <a:lstStyle/>
          <a:p>
            <a:r>
              <a:rPr lang="en-US" dirty="0"/>
              <a:t>A solution: use USB mode, tune RX low by a fixed offset to get an audible beat note, then use an audio spectrum analyzer to accurately measure the offset.</a:t>
            </a:r>
          </a:p>
          <a:p>
            <a:r>
              <a:rPr lang="en-US" dirty="0"/>
              <a:t>Calibrate to nearest WWV frequency.   </a:t>
            </a:r>
          </a:p>
        </p:txBody>
      </p:sp>
      <p:pic>
        <p:nvPicPr>
          <p:cNvPr id="5" name="Picture 4">
            <a:extLst>
              <a:ext uri="{FF2B5EF4-FFF2-40B4-BE49-F238E27FC236}">
                <a16:creationId xmlns:a16="http://schemas.microsoft.com/office/drawing/2014/main" id="{6AB0A469-2806-BE48-955A-E7A9C73D7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72175" y="2257425"/>
            <a:ext cx="3429000" cy="2571750"/>
          </a:xfrm>
          <a:prstGeom prst="rect">
            <a:avLst/>
          </a:prstGeom>
        </p:spPr>
      </p:pic>
      <p:sp>
        <p:nvSpPr>
          <p:cNvPr id="9" name="Triangle 8">
            <a:extLst>
              <a:ext uri="{FF2B5EF4-FFF2-40B4-BE49-F238E27FC236}">
                <a16:creationId xmlns:a16="http://schemas.microsoft.com/office/drawing/2014/main" id="{21B4CB64-EC5B-E941-86C6-6FDA0B32D38D}"/>
              </a:ext>
            </a:extLst>
          </p:cNvPr>
          <p:cNvSpPr/>
          <p:nvPr/>
        </p:nvSpPr>
        <p:spPr>
          <a:xfrm rot="10800000">
            <a:off x="3680233" y="4572000"/>
            <a:ext cx="461951" cy="278016"/>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2103F52-C18D-3340-BE6F-CFDDF245EF66}"/>
              </a:ext>
            </a:extLst>
          </p:cNvPr>
          <p:cNvCxnSpPr>
            <a:stCxn id="9" idx="0"/>
          </p:cNvCxnSpPr>
          <p:nvPr/>
        </p:nvCxnSpPr>
        <p:spPr>
          <a:xfrm flipH="1">
            <a:off x="3909979" y="4850016"/>
            <a:ext cx="1229" cy="17918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CB19BE-5708-C948-9D0C-E9059A3238CC}"/>
              </a:ext>
            </a:extLst>
          </p:cNvPr>
          <p:cNvSpPr txBox="1"/>
          <p:nvPr/>
        </p:nvSpPr>
        <p:spPr>
          <a:xfrm>
            <a:off x="3221521" y="4189815"/>
            <a:ext cx="1252266" cy="307777"/>
          </a:xfrm>
          <a:prstGeom prst="rect">
            <a:avLst/>
          </a:prstGeom>
          <a:noFill/>
        </p:spPr>
        <p:txBody>
          <a:bodyPr wrap="none" rtlCol="0">
            <a:spAutoFit/>
          </a:bodyPr>
          <a:lstStyle/>
          <a:p>
            <a:r>
              <a:rPr lang="en-US" sz="1400" dirty="0"/>
              <a:t>5.0 MHz WWV</a:t>
            </a:r>
          </a:p>
        </p:txBody>
      </p:sp>
      <p:cxnSp>
        <p:nvCxnSpPr>
          <p:cNvPr id="15" name="Straight Connector 14">
            <a:extLst>
              <a:ext uri="{FF2B5EF4-FFF2-40B4-BE49-F238E27FC236}">
                <a16:creationId xmlns:a16="http://schemas.microsoft.com/office/drawing/2014/main" id="{1B0A0177-CF9B-304D-B63D-B9C6A260C6F9}"/>
              </a:ext>
            </a:extLst>
          </p:cNvPr>
          <p:cNvCxnSpPr/>
          <p:nvPr/>
        </p:nvCxnSpPr>
        <p:spPr>
          <a:xfrm flipH="1">
            <a:off x="3908832" y="5025896"/>
            <a:ext cx="586968"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A40F1D-424F-E141-A20F-B18153734C29}"/>
              </a:ext>
            </a:extLst>
          </p:cNvPr>
          <p:cNvCxnSpPr>
            <a:cxnSpLocks/>
          </p:cNvCxnSpPr>
          <p:nvPr/>
        </p:nvCxnSpPr>
        <p:spPr>
          <a:xfrm flipH="1">
            <a:off x="5922525" y="5025896"/>
            <a:ext cx="478275"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CE0677-C358-834A-82B8-EF1373183F84}"/>
              </a:ext>
            </a:extLst>
          </p:cNvPr>
          <p:cNvSpPr txBox="1"/>
          <p:nvPr/>
        </p:nvSpPr>
        <p:spPr>
          <a:xfrm>
            <a:off x="6400800" y="4711008"/>
            <a:ext cx="2571750" cy="584775"/>
          </a:xfrm>
          <a:prstGeom prst="rect">
            <a:avLst/>
          </a:prstGeom>
          <a:solidFill>
            <a:schemeClr val="bg1"/>
          </a:solidFill>
          <a:ln>
            <a:solidFill>
              <a:schemeClr val="accent1">
                <a:shade val="95000"/>
                <a:satMod val="105000"/>
              </a:schemeClr>
            </a:solidFill>
          </a:ln>
        </p:spPr>
        <p:txBody>
          <a:bodyPr wrap="square" rtlCol="0">
            <a:spAutoFit/>
          </a:bodyPr>
          <a:lstStyle/>
          <a:p>
            <a:pPr algn="ctr"/>
            <a:r>
              <a:rPr lang="en-US" sz="1600" dirty="0"/>
              <a:t>Laptop Running Spectrum Lab Audio Analyzer</a:t>
            </a:r>
          </a:p>
        </p:txBody>
      </p:sp>
      <p:sp>
        <p:nvSpPr>
          <p:cNvPr id="19" name="TextBox 18">
            <a:extLst>
              <a:ext uri="{FF2B5EF4-FFF2-40B4-BE49-F238E27FC236}">
                <a16:creationId xmlns:a16="http://schemas.microsoft.com/office/drawing/2014/main" id="{AD544366-9285-0249-92FF-416F4B7D697A}"/>
              </a:ext>
            </a:extLst>
          </p:cNvPr>
          <p:cNvSpPr txBox="1"/>
          <p:nvPr/>
        </p:nvSpPr>
        <p:spPr>
          <a:xfrm>
            <a:off x="3731795" y="5420844"/>
            <a:ext cx="2971800" cy="307777"/>
          </a:xfrm>
          <a:prstGeom prst="rect">
            <a:avLst/>
          </a:prstGeom>
          <a:noFill/>
        </p:spPr>
        <p:txBody>
          <a:bodyPr wrap="square" rtlCol="0">
            <a:spAutoFit/>
          </a:bodyPr>
          <a:lstStyle/>
          <a:p>
            <a:r>
              <a:rPr lang="en-US" sz="1400" dirty="0"/>
              <a:t>Icom R8600 Communications Receiver</a:t>
            </a:r>
          </a:p>
        </p:txBody>
      </p:sp>
      <p:sp>
        <p:nvSpPr>
          <p:cNvPr id="20" name="TextBox 19">
            <a:extLst>
              <a:ext uri="{FF2B5EF4-FFF2-40B4-BE49-F238E27FC236}">
                <a16:creationId xmlns:a16="http://schemas.microsoft.com/office/drawing/2014/main" id="{EC75D3DA-9EEA-224A-9704-DA80618289CF}"/>
              </a:ext>
            </a:extLst>
          </p:cNvPr>
          <p:cNvSpPr txBox="1"/>
          <p:nvPr/>
        </p:nvSpPr>
        <p:spPr>
          <a:xfrm>
            <a:off x="3238500" y="5806544"/>
            <a:ext cx="3422925" cy="369332"/>
          </a:xfrm>
          <a:prstGeom prst="rect">
            <a:avLst/>
          </a:prstGeom>
          <a:noFill/>
        </p:spPr>
        <p:txBody>
          <a:bodyPr wrap="none" rtlCol="0">
            <a:spAutoFit/>
          </a:bodyPr>
          <a:lstStyle/>
          <a:p>
            <a:r>
              <a:rPr lang="en-US" dirty="0"/>
              <a:t>Check WWV before and after FMT.</a:t>
            </a:r>
          </a:p>
        </p:txBody>
      </p:sp>
      <p:sp>
        <p:nvSpPr>
          <p:cNvPr id="21" name="Slide Number Placeholder 20">
            <a:extLst>
              <a:ext uri="{FF2B5EF4-FFF2-40B4-BE49-F238E27FC236}">
                <a16:creationId xmlns:a16="http://schemas.microsoft.com/office/drawing/2014/main" id="{6808D048-CF57-074C-B4B7-1ABB529AEF4E}"/>
              </a:ext>
            </a:extLst>
          </p:cNvPr>
          <p:cNvSpPr>
            <a:spLocks noGrp="1"/>
          </p:cNvSpPr>
          <p:nvPr>
            <p:ph type="sldNum" sz="quarter" idx="12"/>
          </p:nvPr>
        </p:nvSpPr>
        <p:spPr/>
        <p:txBody>
          <a:bodyPr/>
          <a:lstStyle/>
          <a:p>
            <a:fld id="{9402E099-75C6-4785-BA6C-247B514205D8}" type="slidenum">
              <a:rPr lang="en-US" smtClean="0"/>
              <a:t>14</a:t>
            </a:fld>
            <a:endParaRPr lang="en-US" dirty="0"/>
          </a:p>
        </p:txBody>
      </p:sp>
      <p:pic>
        <p:nvPicPr>
          <p:cNvPr id="7" name="Picture 6">
            <a:extLst>
              <a:ext uri="{FF2B5EF4-FFF2-40B4-BE49-F238E27FC236}">
                <a16:creationId xmlns:a16="http://schemas.microsoft.com/office/drawing/2014/main" id="{73A3BEDD-6F5E-324F-B76A-5BEAD9726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728" y="4624538"/>
            <a:ext cx="1887934" cy="770691"/>
          </a:xfrm>
          <a:prstGeom prst="rect">
            <a:avLst/>
          </a:prstGeom>
        </p:spPr>
      </p:pic>
      <p:cxnSp>
        <p:nvCxnSpPr>
          <p:cNvPr id="6" name="Straight Connector 5">
            <a:extLst>
              <a:ext uri="{FF2B5EF4-FFF2-40B4-BE49-F238E27FC236}">
                <a16:creationId xmlns:a16="http://schemas.microsoft.com/office/drawing/2014/main" id="{CE45F3D5-74ED-164B-AED0-F7C9F3984981}"/>
              </a:ext>
            </a:extLst>
          </p:cNvPr>
          <p:cNvCxnSpPr/>
          <p:nvPr/>
        </p:nvCxnSpPr>
        <p:spPr>
          <a:xfrm>
            <a:off x="8153400" y="2590800"/>
            <a:ext cx="0" cy="30480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6D4CD8-DAE8-DC44-A8FE-778D26DA91ED}"/>
              </a:ext>
            </a:extLst>
          </p:cNvPr>
          <p:cNvCxnSpPr/>
          <p:nvPr/>
        </p:nvCxnSpPr>
        <p:spPr>
          <a:xfrm>
            <a:off x="8305800" y="2590800"/>
            <a:ext cx="0" cy="30480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F122B9A-1F6D-B049-B4C5-1E9D92405EF4}"/>
              </a:ext>
            </a:extLst>
          </p:cNvPr>
          <p:cNvCxnSpPr/>
          <p:nvPr/>
        </p:nvCxnSpPr>
        <p:spPr>
          <a:xfrm>
            <a:off x="8001000" y="2743200"/>
            <a:ext cx="152400"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9CB936-7FD2-F344-B2EB-6DD922EBF8A3}"/>
              </a:ext>
            </a:extLst>
          </p:cNvPr>
          <p:cNvCxnSpPr/>
          <p:nvPr/>
        </p:nvCxnSpPr>
        <p:spPr>
          <a:xfrm flipH="1">
            <a:off x="8305800" y="2743200"/>
            <a:ext cx="152400"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82E062-EF0F-7A4F-91AB-BCD7E2E44F68}"/>
              </a:ext>
            </a:extLst>
          </p:cNvPr>
          <p:cNvSpPr txBox="1"/>
          <p:nvPr/>
        </p:nvSpPr>
        <p:spPr>
          <a:xfrm>
            <a:off x="8001000" y="2895600"/>
            <a:ext cx="498855" cy="307777"/>
          </a:xfrm>
          <a:prstGeom prst="rect">
            <a:avLst/>
          </a:prstGeom>
          <a:noFill/>
        </p:spPr>
        <p:txBody>
          <a:bodyPr wrap="none" rtlCol="0">
            <a:spAutoFit/>
          </a:bodyPr>
          <a:lstStyle/>
          <a:p>
            <a:r>
              <a:rPr lang="en-US" sz="1400" dirty="0">
                <a:solidFill>
                  <a:schemeClr val="tx2">
                    <a:lumMod val="40000"/>
                    <a:lumOff val="60000"/>
                  </a:schemeClr>
                </a:solidFill>
              </a:rPr>
              <a:t>1 Hz</a:t>
            </a:r>
          </a:p>
        </p:txBody>
      </p:sp>
      <p:pic>
        <p:nvPicPr>
          <p:cNvPr id="30" name="Picture 29">
            <a:extLst>
              <a:ext uri="{FF2B5EF4-FFF2-40B4-BE49-F238E27FC236}">
                <a16:creationId xmlns:a16="http://schemas.microsoft.com/office/drawing/2014/main" id="{6ECFC2A6-265A-1E4D-A839-F7F46D409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0072" y="4696936"/>
            <a:ext cx="888319" cy="503381"/>
          </a:xfrm>
          <a:prstGeom prst="rect">
            <a:avLst/>
          </a:prstGeom>
        </p:spPr>
      </p:pic>
    </p:spTree>
    <p:extLst>
      <p:ext uri="{BB962C8B-B14F-4D97-AF65-F5344CB8AC3E}">
        <p14:creationId xmlns:p14="http://schemas.microsoft.com/office/powerpoint/2010/main" val="122345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1F3146-6952-FF43-8712-9D05A7A5D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397" y="266700"/>
            <a:ext cx="4919133" cy="6324600"/>
          </a:xfrm>
          <a:prstGeom prst="rect">
            <a:avLst/>
          </a:prstGeom>
        </p:spPr>
      </p:pic>
      <p:pic>
        <p:nvPicPr>
          <p:cNvPr id="10" name="Picture 9">
            <a:extLst>
              <a:ext uri="{FF2B5EF4-FFF2-40B4-BE49-F238E27FC236}">
                <a16:creationId xmlns:a16="http://schemas.microsoft.com/office/drawing/2014/main" id="{B18E74E0-BBC6-3A40-9C70-635923AF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397" y="266700"/>
            <a:ext cx="4919133" cy="6324600"/>
          </a:xfrm>
          <a:prstGeom prst="rect">
            <a:avLst/>
          </a:prstGeom>
        </p:spPr>
      </p:pic>
      <p:sp>
        <p:nvSpPr>
          <p:cNvPr id="8" name="Title 7">
            <a:extLst>
              <a:ext uri="{FF2B5EF4-FFF2-40B4-BE49-F238E27FC236}">
                <a16:creationId xmlns:a16="http://schemas.microsoft.com/office/drawing/2014/main" id="{030CF7E7-0F56-9E43-AF8E-6A1F2A09C3C9}"/>
              </a:ext>
            </a:extLst>
          </p:cNvPr>
          <p:cNvSpPr>
            <a:spLocks noGrp="1"/>
          </p:cNvSpPr>
          <p:nvPr>
            <p:ph type="title"/>
          </p:nvPr>
        </p:nvSpPr>
        <p:spPr>
          <a:xfrm>
            <a:off x="228600" y="136525"/>
            <a:ext cx="4191000" cy="6584950"/>
          </a:xfrm>
          <a:solidFill>
            <a:schemeClr val="bg1"/>
          </a:solidFill>
        </p:spPr>
        <p:txBody>
          <a:bodyPr>
            <a:noAutofit/>
          </a:bodyPr>
          <a:lstStyle/>
          <a:p>
            <a:r>
              <a:rPr lang="en-US" sz="2800" dirty="0"/>
              <a:t>On-Air Frequency Measurements of 5 MHz WWV Showed Smooth Daytime and Turbulent Nighttime Characteristics with a Prominent Negative Swing at Dusk and Positive  Swing at Dawn. The Dawn Swing Additionally Showed Multiple Harmonically Related Swings.   </a:t>
            </a:r>
          </a:p>
        </p:txBody>
      </p:sp>
      <p:sp>
        <p:nvSpPr>
          <p:cNvPr id="7" name="Slide Number Placeholder 6">
            <a:extLst>
              <a:ext uri="{FF2B5EF4-FFF2-40B4-BE49-F238E27FC236}">
                <a16:creationId xmlns:a16="http://schemas.microsoft.com/office/drawing/2014/main" id="{29416241-0002-BA48-8328-D751328C9BA9}"/>
              </a:ext>
            </a:extLst>
          </p:cNvPr>
          <p:cNvSpPr>
            <a:spLocks noGrp="1"/>
          </p:cNvSpPr>
          <p:nvPr>
            <p:ph type="sldNum" sz="quarter" idx="12"/>
          </p:nvPr>
        </p:nvSpPr>
        <p:spPr/>
        <p:txBody>
          <a:bodyPr/>
          <a:lstStyle/>
          <a:p>
            <a:fld id="{9402E099-75C6-4785-BA6C-247B514205D8}" type="slidenum">
              <a:rPr lang="en-US" smtClean="0"/>
              <a:t>15</a:t>
            </a:fld>
            <a:endParaRPr lang="en-US"/>
          </a:p>
        </p:txBody>
      </p:sp>
      <p:cxnSp>
        <p:nvCxnSpPr>
          <p:cNvPr id="5" name="Straight Arrow Connector 4">
            <a:extLst>
              <a:ext uri="{FF2B5EF4-FFF2-40B4-BE49-F238E27FC236}">
                <a16:creationId xmlns:a16="http://schemas.microsoft.com/office/drawing/2014/main" id="{D6E3B877-838F-9B46-95AC-F94CECF9E127}"/>
              </a:ext>
            </a:extLst>
          </p:cNvPr>
          <p:cNvCxnSpPr>
            <a:cxnSpLocks/>
          </p:cNvCxnSpPr>
          <p:nvPr/>
        </p:nvCxnSpPr>
        <p:spPr>
          <a:xfrm flipV="1">
            <a:off x="8610600" y="2020788"/>
            <a:ext cx="0" cy="381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26C0AD-28E2-4941-8447-62547E76FA3B}"/>
              </a:ext>
            </a:extLst>
          </p:cNvPr>
          <p:cNvCxnSpPr>
            <a:cxnSpLocks/>
          </p:cNvCxnSpPr>
          <p:nvPr/>
        </p:nvCxnSpPr>
        <p:spPr>
          <a:xfrm>
            <a:off x="8610600" y="1371600"/>
            <a:ext cx="0" cy="381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47FFAD-BFF1-234E-B545-C8E499FDD419}"/>
              </a:ext>
            </a:extLst>
          </p:cNvPr>
          <p:cNvSpPr txBox="1"/>
          <p:nvPr/>
        </p:nvSpPr>
        <p:spPr>
          <a:xfrm>
            <a:off x="8408327" y="1713011"/>
            <a:ext cx="500009" cy="307777"/>
          </a:xfrm>
          <a:prstGeom prst="rect">
            <a:avLst/>
          </a:prstGeom>
          <a:noFill/>
        </p:spPr>
        <p:txBody>
          <a:bodyPr wrap="none" rtlCol="0">
            <a:spAutoFit/>
          </a:bodyPr>
          <a:lstStyle/>
          <a:p>
            <a:r>
              <a:rPr lang="en-US" sz="1400" dirty="0">
                <a:solidFill>
                  <a:schemeClr val="bg1"/>
                </a:solidFill>
              </a:rPr>
              <a:t>1 hr.</a:t>
            </a:r>
          </a:p>
        </p:txBody>
      </p:sp>
      <p:sp>
        <p:nvSpPr>
          <p:cNvPr id="2" name="TextBox 1">
            <a:extLst>
              <a:ext uri="{FF2B5EF4-FFF2-40B4-BE49-F238E27FC236}">
                <a16:creationId xmlns:a16="http://schemas.microsoft.com/office/drawing/2014/main" id="{DDCF3911-C6D4-1E43-BB3E-4245AB8CC5F0}"/>
              </a:ext>
            </a:extLst>
          </p:cNvPr>
          <p:cNvSpPr txBox="1"/>
          <p:nvPr/>
        </p:nvSpPr>
        <p:spPr>
          <a:xfrm>
            <a:off x="7959345" y="4876800"/>
            <a:ext cx="498855" cy="307777"/>
          </a:xfrm>
          <a:prstGeom prst="rect">
            <a:avLst/>
          </a:prstGeom>
          <a:noFill/>
        </p:spPr>
        <p:txBody>
          <a:bodyPr wrap="none" rtlCol="0">
            <a:spAutoFit/>
          </a:bodyPr>
          <a:lstStyle/>
          <a:p>
            <a:r>
              <a:rPr lang="en-US" sz="1400" dirty="0">
                <a:solidFill>
                  <a:schemeClr val="bg1"/>
                </a:solidFill>
              </a:rPr>
              <a:t>1 Hz</a:t>
            </a:r>
          </a:p>
        </p:txBody>
      </p:sp>
      <p:cxnSp>
        <p:nvCxnSpPr>
          <p:cNvPr id="11" name="Straight Arrow Connector 10">
            <a:extLst>
              <a:ext uri="{FF2B5EF4-FFF2-40B4-BE49-F238E27FC236}">
                <a16:creationId xmlns:a16="http://schemas.microsoft.com/office/drawing/2014/main" id="{F9CA4064-31A1-D646-9AF4-ADA717668F3F}"/>
              </a:ext>
            </a:extLst>
          </p:cNvPr>
          <p:cNvCxnSpPr>
            <a:cxnSpLocks/>
          </p:cNvCxnSpPr>
          <p:nvPr/>
        </p:nvCxnSpPr>
        <p:spPr>
          <a:xfrm flipH="1">
            <a:off x="8443734" y="5030689"/>
            <a:ext cx="3192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C34EBA3-D60E-004A-AF0F-473B8D7811F3}"/>
              </a:ext>
            </a:extLst>
          </p:cNvPr>
          <p:cNvCxnSpPr>
            <a:cxnSpLocks/>
          </p:cNvCxnSpPr>
          <p:nvPr/>
        </p:nvCxnSpPr>
        <p:spPr>
          <a:xfrm>
            <a:off x="7620000" y="5030688"/>
            <a:ext cx="33934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33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9A1DE-A1B6-5941-AB2C-BB158DD342E1}"/>
              </a:ext>
            </a:extLst>
          </p:cNvPr>
          <p:cNvPicPr>
            <a:picLocks noChangeAspect="1"/>
          </p:cNvPicPr>
          <p:nvPr/>
        </p:nvPicPr>
        <p:blipFill>
          <a:blip r:embed="rId3"/>
          <a:stretch>
            <a:fillRect/>
          </a:stretch>
        </p:blipFill>
        <p:spPr>
          <a:xfrm>
            <a:off x="1159933" y="1574800"/>
            <a:ext cx="6824133" cy="5118100"/>
          </a:xfrm>
          <a:prstGeom prst="rect">
            <a:avLst/>
          </a:prstGeom>
        </p:spPr>
      </p:pic>
      <p:sp>
        <p:nvSpPr>
          <p:cNvPr id="2" name="Title 1">
            <a:extLst>
              <a:ext uri="{FF2B5EF4-FFF2-40B4-BE49-F238E27FC236}">
                <a16:creationId xmlns:a16="http://schemas.microsoft.com/office/drawing/2014/main" id="{F372FC64-55DE-E34E-91EE-05DE93A1B62C}"/>
              </a:ext>
            </a:extLst>
          </p:cNvPr>
          <p:cNvSpPr>
            <a:spLocks noGrp="1"/>
          </p:cNvSpPr>
          <p:nvPr>
            <p:ph type="title"/>
          </p:nvPr>
        </p:nvSpPr>
        <p:spPr>
          <a:xfrm>
            <a:off x="628648" y="173037"/>
            <a:ext cx="7886700" cy="1325563"/>
          </a:xfrm>
        </p:spPr>
        <p:txBody>
          <a:bodyPr>
            <a:noAutofit/>
          </a:bodyPr>
          <a:lstStyle/>
          <a:p>
            <a:pPr algn="ctr"/>
            <a:r>
              <a:rPr lang="en-US" sz="3200" dirty="0"/>
              <a:t>Descending and Ascending Ionization Regions Caused by Rotation of Earth Can Provide the Changing Path Length Required for Doppler </a:t>
            </a:r>
          </a:p>
        </p:txBody>
      </p:sp>
      <p:cxnSp>
        <p:nvCxnSpPr>
          <p:cNvPr id="26" name="Straight Connector 25">
            <a:extLst>
              <a:ext uri="{FF2B5EF4-FFF2-40B4-BE49-F238E27FC236}">
                <a16:creationId xmlns:a16="http://schemas.microsoft.com/office/drawing/2014/main" id="{58962EE9-AD6E-5E4B-AE1C-7BB2F98C7CDA}"/>
              </a:ext>
            </a:extLst>
          </p:cNvPr>
          <p:cNvCxnSpPr>
            <a:cxnSpLocks/>
          </p:cNvCxnSpPr>
          <p:nvPr/>
        </p:nvCxnSpPr>
        <p:spPr>
          <a:xfrm flipH="1" flipV="1">
            <a:off x="3898900" y="2247900"/>
            <a:ext cx="673099" cy="1885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B0602A-7DAE-5E46-A070-8C71F467FCF6}"/>
              </a:ext>
            </a:extLst>
          </p:cNvPr>
          <p:cNvCxnSpPr>
            <a:cxnSpLocks/>
          </p:cNvCxnSpPr>
          <p:nvPr/>
        </p:nvCxnSpPr>
        <p:spPr>
          <a:xfrm flipH="1" flipV="1">
            <a:off x="3703110" y="2247900"/>
            <a:ext cx="868889" cy="18938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771800-CD71-C24C-8DBA-E51C39D89FE0}"/>
              </a:ext>
            </a:extLst>
          </p:cNvPr>
          <p:cNvCxnSpPr>
            <a:cxnSpLocks/>
          </p:cNvCxnSpPr>
          <p:nvPr/>
        </p:nvCxnSpPr>
        <p:spPr>
          <a:xfrm flipH="1" flipV="1">
            <a:off x="3529278" y="2247900"/>
            <a:ext cx="1042723" cy="1885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DF69955-2C86-284A-BB03-9ABC8581D798}"/>
              </a:ext>
            </a:extLst>
          </p:cNvPr>
          <p:cNvCxnSpPr>
            <a:cxnSpLocks/>
          </p:cNvCxnSpPr>
          <p:nvPr/>
        </p:nvCxnSpPr>
        <p:spPr>
          <a:xfrm flipH="1">
            <a:off x="3898900" y="4141788"/>
            <a:ext cx="692150" cy="18526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119501-C07E-7649-8B20-D5D55C4A9EDA}"/>
              </a:ext>
            </a:extLst>
          </p:cNvPr>
          <p:cNvCxnSpPr>
            <a:cxnSpLocks/>
          </p:cNvCxnSpPr>
          <p:nvPr/>
        </p:nvCxnSpPr>
        <p:spPr>
          <a:xfrm flipV="1">
            <a:off x="3703110" y="4137819"/>
            <a:ext cx="868889" cy="18565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FCF4AE-3B6A-A04B-BAC0-27A4F8ABE1BD}"/>
              </a:ext>
            </a:extLst>
          </p:cNvPr>
          <p:cNvCxnSpPr>
            <a:cxnSpLocks/>
          </p:cNvCxnSpPr>
          <p:nvPr/>
        </p:nvCxnSpPr>
        <p:spPr>
          <a:xfrm flipV="1">
            <a:off x="3529278" y="4141788"/>
            <a:ext cx="1061772" cy="18526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B0ECC93-23AE-9B46-A124-E631C0820B1A}"/>
              </a:ext>
            </a:extLst>
          </p:cNvPr>
          <p:cNvSpPr/>
          <p:nvPr/>
        </p:nvSpPr>
        <p:spPr>
          <a:xfrm>
            <a:off x="2686049" y="2247900"/>
            <a:ext cx="3771900" cy="374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Calculated 5 MHz Doppler Shifts for ionization descending from a height of the F layer to the top of the D layer at a rate set by the rotation of the Earth are a good match to measured values.</a:t>
            </a:r>
          </a:p>
        </p:txBody>
      </p:sp>
      <p:cxnSp>
        <p:nvCxnSpPr>
          <p:cNvPr id="22" name="Straight Arrow Connector 21">
            <a:extLst>
              <a:ext uri="{FF2B5EF4-FFF2-40B4-BE49-F238E27FC236}">
                <a16:creationId xmlns:a16="http://schemas.microsoft.com/office/drawing/2014/main" id="{C7C72356-4E44-0240-88C8-EF02F137C03E}"/>
              </a:ext>
            </a:extLst>
          </p:cNvPr>
          <p:cNvCxnSpPr>
            <a:cxnSpLocks/>
          </p:cNvCxnSpPr>
          <p:nvPr/>
        </p:nvCxnSpPr>
        <p:spPr>
          <a:xfrm flipV="1">
            <a:off x="3649133" y="2438401"/>
            <a:ext cx="463021" cy="2278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50E6E6-34C2-CA49-87B5-49FFB115A82D}"/>
              </a:ext>
            </a:extLst>
          </p:cNvPr>
          <p:cNvCxnSpPr>
            <a:cxnSpLocks/>
          </p:cNvCxnSpPr>
          <p:nvPr/>
        </p:nvCxnSpPr>
        <p:spPr>
          <a:xfrm flipH="1" flipV="1">
            <a:off x="3651249" y="5575300"/>
            <a:ext cx="408915" cy="2159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58ED565-84A3-0040-8C6E-80DFD0098E46}"/>
              </a:ext>
            </a:extLst>
          </p:cNvPr>
          <p:cNvSpPr txBox="1"/>
          <p:nvPr/>
        </p:nvSpPr>
        <p:spPr>
          <a:xfrm>
            <a:off x="3450694" y="2653770"/>
            <a:ext cx="2242608" cy="738664"/>
          </a:xfrm>
          <a:prstGeom prst="rect">
            <a:avLst/>
          </a:prstGeom>
          <a:noFill/>
        </p:spPr>
        <p:txBody>
          <a:bodyPr wrap="square" rtlCol="0">
            <a:spAutoFit/>
          </a:bodyPr>
          <a:lstStyle/>
          <a:p>
            <a:pPr algn="ctr"/>
            <a:r>
              <a:rPr lang="en-US" sz="1400" dirty="0">
                <a:solidFill>
                  <a:schemeClr val="bg1"/>
                </a:solidFill>
              </a:rPr>
              <a:t>Descending Ionization In Morning =&gt; Shortening Path Length and Positive Doppler</a:t>
            </a:r>
          </a:p>
        </p:txBody>
      </p:sp>
      <p:sp>
        <p:nvSpPr>
          <p:cNvPr id="49" name="TextBox 48">
            <a:extLst>
              <a:ext uri="{FF2B5EF4-FFF2-40B4-BE49-F238E27FC236}">
                <a16:creationId xmlns:a16="http://schemas.microsoft.com/office/drawing/2014/main" id="{D7040C84-16EC-534A-B84E-E6411E273457}"/>
              </a:ext>
            </a:extLst>
          </p:cNvPr>
          <p:cNvSpPr txBox="1"/>
          <p:nvPr/>
        </p:nvSpPr>
        <p:spPr>
          <a:xfrm>
            <a:off x="3410476" y="4852516"/>
            <a:ext cx="2323043" cy="735856"/>
          </a:xfrm>
          <a:prstGeom prst="rect">
            <a:avLst/>
          </a:prstGeom>
          <a:noFill/>
        </p:spPr>
        <p:txBody>
          <a:bodyPr wrap="square" rtlCol="0">
            <a:spAutoFit/>
          </a:bodyPr>
          <a:lstStyle/>
          <a:p>
            <a:pPr algn="ctr"/>
            <a:r>
              <a:rPr lang="en-US" sz="1400" dirty="0">
                <a:solidFill>
                  <a:schemeClr val="bg1"/>
                </a:solidFill>
              </a:rPr>
              <a:t>Ascending Ionization in Evening =&gt; Lengthening Path Length and Negative Doppler</a:t>
            </a:r>
          </a:p>
        </p:txBody>
      </p:sp>
      <p:sp>
        <p:nvSpPr>
          <p:cNvPr id="58" name="Oval 57">
            <a:extLst>
              <a:ext uri="{FF2B5EF4-FFF2-40B4-BE49-F238E27FC236}">
                <a16:creationId xmlns:a16="http://schemas.microsoft.com/office/drawing/2014/main" id="{CFC7E814-B6A5-CB46-A5E5-69F27B935FDE}"/>
              </a:ext>
            </a:extLst>
          </p:cNvPr>
          <p:cNvSpPr/>
          <p:nvPr/>
        </p:nvSpPr>
        <p:spPr>
          <a:xfrm>
            <a:off x="3746500" y="23749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4642A12-B689-8247-BECF-3742004F947A}"/>
              </a:ext>
            </a:extLst>
          </p:cNvPr>
          <p:cNvSpPr/>
          <p:nvPr/>
        </p:nvSpPr>
        <p:spPr>
          <a:xfrm>
            <a:off x="3619500" y="24384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C266235-F8D3-B94D-812E-84691A53313E}"/>
              </a:ext>
            </a:extLst>
          </p:cNvPr>
          <p:cNvSpPr/>
          <p:nvPr/>
        </p:nvSpPr>
        <p:spPr>
          <a:xfrm>
            <a:off x="3898900" y="23114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CCF6FEB-503B-9C40-B612-F1F9345FE4CB}"/>
              </a:ext>
            </a:extLst>
          </p:cNvPr>
          <p:cNvSpPr/>
          <p:nvPr/>
        </p:nvSpPr>
        <p:spPr>
          <a:xfrm>
            <a:off x="3606800" y="57277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A25EDAC-A5A2-DE4A-A03C-A09E7AD8AC2E}"/>
              </a:ext>
            </a:extLst>
          </p:cNvPr>
          <p:cNvSpPr/>
          <p:nvPr/>
        </p:nvSpPr>
        <p:spPr>
          <a:xfrm>
            <a:off x="3746500" y="57912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24F10B5-AE73-074C-B494-9533DFF2D1D9}"/>
              </a:ext>
            </a:extLst>
          </p:cNvPr>
          <p:cNvSpPr/>
          <p:nvPr/>
        </p:nvSpPr>
        <p:spPr>
          <a:xfrm>
            <a:off x="3898900" y="58547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CA6D257-47B0-344B-BC81-60C8645477AC}"/>
              </a:ext>
            </a:extLst>
          </p:cNvPr>
          <p:cNvSpPr>
            <a:spLocks noGrp="1"/>
          </p:cNvSpPr>
          <p:nvPr>
            <p:ph type="sldNum" sz="quarter" idx="12"/>
          </p:nvPr>
        </p:nvSpPr>
        <p:spPr/>
        <p:txBody>
          <a:bodyPr/>
          <a:lstStyle/>
          <a:p>
            <a:fld id="{9402E099-75C6-4785-BA6C-247B514205D8}" type="slidenum">
              <a:rPr lang="en-US" smtClean="0"/>
              <a:t>16</a:t>
            </a:fld>
            <a:endParaRPr lang="en-US"/>
          </a:p>
        </p:txBody>
      </p:sp>
      <p:sp>
        <p:nvSpPr>
          <p:cNvPr id="5" name="TextBox 4">
            <a:extLst>
              <a:ext uri="{FF2B5EF4-FFF2-40B4-BE49-F238E27FC236}">
                <a16:creationId xmlns:a16="http://schemas.microsoft.com/office/drawing/2014/main" id="{EEFA8717-22CF-D043-A7D0-7CC5B8530589}"/>
              </a:ext>
            </a:extLst>
          </p:cNvPr>
          <p:cNvSpPr txBox="1"/>
          <p:nvPr/>
        </p:nvSpPr>
        <p:spPr>
          <a:xfrm>
            <a:off x="5715323" y="5516224"/>
            <a:ext cx="2373523" cy="1446550"/>
          </a:xfrm>
          <a:prstGeom prst="rect">
            <a:avLst/>
          </a:prstGeom>
          <a:noFill/>
        </p:spPr>
        <p:txBody>
          <a:bodyPr wrap="square" rtlCol="0">
            <a:spAutoFit/>
          </a:bodyPr>
          <a:lstStyle/>
          <a:p>
            <a:r>
              <a:rPr lang="en-US" sz="1400" dirty="0"/>
              <a:t>A vertical change in ionization can produce Doppler shifts between two fixed stations. But a change in wave speed produces an identical result.</a:t>
            </a:r>
          </a:p>
          <a:p>
            <a:endParaRPr lang="en-US" dirty="0"/>
          </a:p>
        </p:txBody>
      </p:sp>
      <p:sp>
        <p:nvSpPr>
          <p:cNvPr id="6" name="TextBox 5">
            <a:extLst>
              <a:ext uri="{FF2B5EF4-FFF2-40B4-BE49-F238E27FC236}">
                <a16:creationId xmlns:a16="http://schemas.microsoft.com/office/drawing/2014/main" id="{DAE309B2-2460-8F41-81D1-C0828C631DC0}"/>
              </a:ext>
            </a:extLst>
          </p:cNvPr>
          <p:cNvSpPr txBox="1"/>
          <p:nvPr/>
        </p:nvSpPr>
        <p:spPr>
          <a:xfrm>
            <a:off x="6962009" y="3897898"/>
            <a:ext cx="945580" cy="369332"/>
          </a:xfrm>
          <a:prstGeom prst="rect">
            <a:avLst/>
          </a:prstGeom>
          <a:noFill/>
        </p:spPr>
        <p:txBody>
          <a:bodyPr wrap="none" rtlCol="0">
            <a:spAutoFit/>
          </a:bodyPr>
          <a:lstStyle/>
          <a:p>
            <a:r>
              <a:rPr lang="en-US" dirty="0"/>
              <a:t>Sunlight</a:t>
            </a:r>
          </a:p>
        </p:txBody>
      </p:sp>
      <p:cxnSp>
        <p:nvCxnSpPr>
          <p:cNvPr id="8" name="Straight Arrow Connector 7">
            <a:extLst>
              <a:ext uri="{FF2B5EF4-FFF2-40B4-BE49-F238E27FC236}">
                <a16:creationId xmlns:a16="http://schemas.microsoft.com/office/drawing/2014/main" id="{3A0C7727-C34B-6C4B-93C1-78FA029736D7}"/>
              </a:ext>
            </a:extLst>
          </p:cNvPr>
          <p:cNvCxnSpPr/>
          <p:nvPr/>
        </p:nvCxnSpPr>
        <p:spPr>
          <a:xfrm flipH="1">
            <a:off x="6962009" y="3733800"/>
            <a:ext cx="8103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84B672F-2AB2-2846-B982-C5FABD536E80}"/>
              </a:ext>
            </a:extLst>
          </p:cNvPr>
          <p:cNvCxnSpPr/>
          <p:nvPr/>
        </p:nvCxnSpPr>
        <p:spPr>
          <a:xfrm flipH="1">
            <a:off x="6962009" y="4419600"/>
            <a:ext cx="8103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4212BF9-0289-BC4E-AB32-9DFDF82D1676}"/>
              </a:ext>
            </a:extLst>
          </p:cNvPr>
          <p:cNvSpPr txBox="1"/>
          <p:nvPr/>
        </p:nvSpPr>
        <p:spPr>
          <a:xfrm>
            <a:off x="1265180" y="3949184"/>
            <a:ext cx="930768" cy="369332"/>
          </a:xfrm>
          <a:prstGeom prst="rect">
            <a:avLst/>
          </a:prstGeom>
          <a:noFill/>
        </p:spPr>
        <p:txBody>
          <a:bodyPr wrap="none" rtlCol="0">
            <a:spAutoFit/>
          </a:bodyPr>
          <a:lstStyle/>
          <a:p>
            <a:r>
              <a:rPr lang="en-US" dirty="0">
                <a:solidFill>
                  <a:schemeClr val="bg1"/>
                </a:solidFill>
              </a:rPr>
              <a:t>Shadow</a:t>
            </a:r>
          </a:p>
        </p:txBody>
      </p:sp>
    </p:spTree>
    <p:extLst>
      <p:ext uri="{BB962C8B-B14F-4D97-AF65-F5344CB8AC3E}">
        <p14:creationId xmlns:p14="http://schemas.microsoft.com/office/powerpoint/2010/main" val="287254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CB0ECC93-23AE-9B46-A124-E631C0820B1A}"/>
              </a:ext>
            </a:extLst>
          </p:cNvPr>
          <p:cNvSpPr/>
          <p:nvPr/>
        </p:nvSpPr>
        <p:spPr>
          <a:xfrm>
            <a:off x="2686049" y="2247900"/>
            <a:ext cx="3771900" cy="374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7A9A1DE-A1B6-5941-AB2C-BB158DD342E1}"/>
              </a:ext>
            </a:extLst>
          </p:cNvPr>
          <p:cNvPicPr>
            <a:picLocks noChangeAspect="1"/>
          </p:cNvPicPr>
          <p:nvPr/>
        </p:nvPicPr>
        <p:blipFill>
          <a:blip r:embed="rId3"/>
          <a:stretch>
            <a:fillRect/>
          </a:stretch>
        </p:blipFill>
        <p:spPr>
          <a:xfrm>
            <a:off x="1159933" y="1574800"/>
            <a:ext cx="6824133" cy="5118100"/>
          </a:xfrm>
          <a:prstGeom prst="rect">
            <a:avLst/>
          </a:prstGeom>
        </p:spPr>
      </p:pic>
      <p:sp>
        <p:nvSpPr>
          <p:cNvPr id="2" name="Title 1">
            <a:extLst>
              <a:ext uri="{FF2B5EF4-FFF2-40B4-BE49-F238E27FC236}">
                <a16:creationId xmlns:a16="http://schemas.microsoft.com/office/drawing/2014/main" id="{F372FC64-55DE-E34E-91EE-05DE93A1B62C}"/>
              </a:ext>
            </a:extLst>
          </p:cNvPr>
          <p:cNvSpPr>
            <a:spLocks noGrp="1"/>
          </p:cNvSpPr>
          <p:nvPr>
            <p:ph type="title"/>
          </p:nvPr>
        </p:nvSpPr>
        <p:spPr>
          <a:xfrm>
            <a:off x="304800" y="173986"/>
            <a:ext cx="8534400" cy="1293145"/>
          </a:xfrm>
        </p:spPr>
        <p:txBody>
          <a:bodyPr>
            <a:noAutofit/>
          </a:bodyPr>
          <a:lstStyle/>
          <a:p>
            <a:pPr algn="ctr"/>
            <a:r>
              <a:rPr lang="en-US" sz="2800" dirty="0"/>
              <a:t>Timing of Frequency Swings Shows Partial Correlation to Shadowing. But the Swings Extend Well Into Full Sun Suggesting Changing Wave Speed Plays a Role.</a:t>
            </a:r>
          </a:p>
        </p:txBody>
      </p:sp>
      <p:sp>
        <p:nvSpPr>
          <p:cNvPr id="6" name="TextBox 5">
            <a:extLst>
              <a:ext uri="{FF2B5EF4-FFF2-40B4-BE49-F238E27FC236}">
                <a16:creationId xmlns:a16="http://schemas.microsoft.com/office/drawing/2014/main" id="{DB01402B-348D-3548-9AE5-DA23348F0B2A}"/>
              </a:ext>
            </a:extLst>
          </p:cNvPr>
          <p:cNvSpPr txBox="1"/>
          <p:nvPr/>
        </p:nvSpPr>
        <p:spPr>
          <a:xfrm>
            <a:off x="4170746" y="1549400"/>
            <a:ext cx="872355" cy="369332"/>
          </a:xfrm>
          <a:prstGeom prst="rect">
            <a:avLst/>
          </a:prstGeom>
          <a:noFill/>
        </p:spPr>
        <p:txBody>
          <a:bodyPr wrap="none" rtlCol="0">
            <a:spAutoFit/>
          </a:bodyPr>
          <a:lstStyle/>
          <a:p>
            <a:r>
              <a:rPr lang="en-US" dirty="0"/>
              <a:t>Sunrise</a:t>
            </a:r>
          </a:p>
        </p:txBody>
      </p:sp>
      <p:sp>
        <p:nvSpPr>
          <p:cNvPr id="7" name="TextBox 6">
            <a:extLst>
              <a:ext uri="{FF2B5EF4-FFF2-40B4-BE49-F238E27FC236}">
                <a16:creationId xmlns:a16="http://schemas.microsoft.com/office/drawing/2014/main" id="{72A048E7-953B-1643-99BC-521986D3D845}"/>
              </a:ext>
            </a:extLst>
          </p:cNvPr>
          <p:cNvSpPr txBox="1"/>
          <p:nvPr/>
        </p:nvSpPr>
        <p:spPr>
          <a:xfrm>
            <a:off x="4189884" y="6285265"/>
            <a:ext cx="815031" cy="369332"/>
          </a:xfrm>
          <a:prstGeom prst="rect">
            <a:avLst/>
          </a:prstGeom>
          <a:noFill/>
        </p:spPr>
        <p:txBody>
          <a:bodyPr wrap="none" rtlCol="0">
            <a:spAutoFit/>
          </a:bodyPr>
          <a:lstStyle/>
          <a:p>
            <a:r>
              <a:rPr lang="en-US" dirty="0"/>
              <a:t>Sunset</a:t>
            </a:r>
          </a:p>
        </p:txBody>
      </p:sp>
      <p:sp>
        <p:nvSpPr>
          <p:cNvPr id="66" name="Oval 65">
            <a:extLst>
              <a:ext uri="{FF2B5EF4-FFF2-40B4-BE49-F238E27FC236}">
                <a16:creationId xmlns:a16="http://schemas.microsoft.com/office/drawing/2014/main" id="{E71B6C41-85C3-BF4F-9E80-85CDD0F7FA2A}"/>
              </a:ext>
            </a:extLst>
          </p:cNvPr>
          <p:cNvSpPr/>
          <p:nvPr/>
        </p:nvSpPr>
        <p:spPr>
          <a:xfrm>
            <a:off x="4648200" y="59436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59E844FF-FE44-1A45-AAC7-3A312DF6A5F0}"/>
              </a:ext>
            </a:extLst>
          </p:cNvPr>
          <p:cNvSpPr/>
          <p:nvPr/>
        </p:nvSpPr>
        <p:spPr>
          <a:xfrm>
            <a:off x="4559300" y="59563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1EF529F2-0190-234D-BA71-1E6BDF7408F3}"/>
              </a:ext>
            </a:extLst>
          </p:cNvPr>
          <p:cNvCxnSpPr>
            <a:cxnSpLocks/>
          </p:cNvCxnSpPr>
          <p:nvPr/>
        </p:nvCxnSpPr>
        <p:spPr>
          <a:xfrm flipV="1">
            <a:off x="2870200" y="3779027"/>
            <a:ext cx="0" cy="5440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D3E987A-6697-CC4A-9C47-5FB4229F1ACA}"/>
              </a:ext>
            </a:extLst>
          </p:cNvPr>
          <p:cNvSpPr txBox="1"/>
          <p:nvPr/>
        </p:nvSpPr>
        <p:spPr>
          <a:xfrm>
            <a:off x="2851443" y="3866399"/>
            <a:ext cx="982898" cy="369332"/>
          </a:xfrm>
          <a:prstGeom prst="rect">
            <a:avLst/>
          </a:prstGeom>
          <a:noFill/>
        </p:spPr>
        <p:txBody>
          <a:bodyPr wrap="none" rtlCol="0">
            <a:spAutoFit/>
          </a:bodyPr>
          <a:lstStyle/>
          <a:p>
            <a:r>
              <a:rPr lang="en-US" dirty="0">
                <a:solidFill>
                  <a:schemeClr val="bg1"/>
                </a:solidFill>
              </a:rPr>
              <a:t>Rotation</a:t>
            </a:r>
          </a:p>
        </p:txBody>
      </p:sp>
      <p:sp>
        <p:nvSpPr>
          <p:cNvPr id="74" name="TextBox 73">
            <a:extLst>
              <a:ext uri="{FF2B5EF4-FFF2-40B4-BE49-F238E27FC236}">
                <a16:creationId xmlns:a16="http://schemas.microsoft.com/office/drawing/2014/main" id="{3CE66F88-6E64-CF4F-9735-D598ACDC94E9}"/>
              </a:ext>
            </a:extLst>
          </p:cNvPr>
          <p:cNvSpPr txBox="1"/>
          <p:nvPr/>
        </p:nvSpPr>
        <p:spPr>
          <a:xfrm>
            <a:off x="5480022" y="3289460"/>
            <a:ext cx="419025" cy="276999"/>
          </a:xfrm>
          <a:prstGeom prst="rect">
            <a:avLst/>
          </a:prstGeom>
          <a:noFill/>
        </p:spPr>
        <p:txBody>
          <a:bodyPr wrap="none" rtlCol="0">
            <a:spAutoFit/>
          </a:bodyPr>
          <a:lstStyle/>
          <a:p>
            <a:r>
              <a:rPr lang="en-US" sz="1200" dirty="0">
                <a:solidFill>
                  <a:schemeClr val="bg1"/>
                </a:solidFill>
              </a:rPr>
              <a:t>Day</a:t>
            </a:r>
          </a:p>
        </p:txBody>
      </p:sp>
      <p:sp>
        <p:nvSpPr>
          <p:cNvPr id="75" name="TextBox 74">
            <a:extLst>
              <a:ext uri="{FF2B5EF4-FFF2-40B4-BE49-F238E27FC236}">
                <a16:creationId xmlns:a16="http://schemas.microsoft.com/office/drawing/2014/main" id="{9EE0A6DA-F5E4-CE4F-BA30-AEA0A42AC3CE}"/>
              </a:ext>
            </a:extLst>
          </p:cNvPr>
          <p:cNvSpPr txBox="1"/>
          <p:nvPr/>
        </p:nvSpPr>
        <p:spPr>
          <a:xfrm>
            <a:off x="3870734" y="3289259"/>
            <a:ext cx="521489" cy="276999"/>
          </a:xfrm>
          <a:prstGeom prst="rect">
            <a:avLst/>
          </a:prstGeom>
          <a:noFill/>
        </p:spPr>
        <p:txBody>
          <a:bodyPr wrap="none" rtlCol="0">
            <a:spAutoFit/>
          </a:bodyPr>
          <a:lstStyle/>
          <a:p>
            <a:r>
              <a:rPr lang="en-US" sz="1200" dirty="0">
                <a:solidFill>
                  <a:schemeClr val="bg1"/>
                </a:solidFill>
              </a:rPr>
              <a:t>Night</a:t>
            </a:r>
          </a:p>
        </p:txBody>
      </p:sp>
      <p:sp>
        <p:nvSpPr>
          <p:cNvPr id="76" name="TextBox 75">
            <a:extLst>
              <a:ext uri="{FF2B5EF4-FFF2-40B4-BE49-F238E27FC236}">
                <a16:creationId xmlns:a16="http://schemas.microsoft.com/office/drawing/2014/main" id="{6954CB69-1AC0-184D-9105-341E2058C819}"/>
              </a:ext>
            </a:extLst>
          </p:cNvPr>
          <p:cNvSpPr txBox="1"/>
          <p:nvPr/>
        </p:nvSpPr>
        <p:spPr>
          <a:xfrm>
            <a:off x="5269215" y="4885018"/>
            <a:ext cx="419025" cy="276999"/>
          </a:xfrm>
          <a:prstGeom prst="rect">
            <a:avLst/>
          </a:prstGeom>
          <a:noFill/>
        </p:spPr>
        <p:txBody>
          <a:bodyPr wrap="none" rtlCol="0">
            <a:spAutoFit/>
          </a:bodyPr>
          <a:lstStyle/>
          <a:p>
            <a:r>
              <a:rPr lang="en-US" sz="1200" dirty="0">
                <a:solidFill>
                  <a:schemeClr val="bg1"/>
                </a:solidFill>
              </a:rPr>
              <a:t>Day</a:t>
            </a:r>
          </a:p>
        </p:txBody>
      </p:sp>
      <p:sp>
        <p:nvSpPr>
          <p:cNvPr id="77" name="TextBox 76">
            <a:extLst>
              <a:ext uri="{FF2B5EF4-FFF2-40B4-BE49-F238E27FC236}">
                <a16:creationId xmlns:a16="http://schemas.microsoft.com/office/drawing/2014/main" id="{1F608B6D-7888-934D-A7CB-85EE2EC6E359}"/>
              </a:ext>
            </a:extLst>
          </p:cNvPr>
          <p:cNvSpPr txBox="1"/>
          <p:nvPr/>
        </p:nvSpPr>
        <p:spPr>
          <a:xfrm>
            <a:off x="3552351" y="4886652"/>
            <a:ext cx="521489" cy="276999"/>
          </a:xfrm>
          <a:prstGeom prst="rect">
            <a:avLst/>
          </a:prstGeom>
          <a:noFill/>
        </p:spPr>
        <p:txBody>
          <a:bodyPr wrap="none" rtlCol="0">
            <a:spAutoFit/>
          </a:bodyPr>
          <a:lstStyle/>
          <a:p>
            <a:r>
              <a:rPr lang="en-US" sz="1200" dirty="0">
                <a:solidFill>
                  <a:schemeClr val="bg1"/>
                </a:solidFill>
              </a:rPr>
              <a:t>Night</a:t>
            </a:r>
          </a:p>
        </p:txBody>
      </p:sp>
      <p:cxnSp>
        <p:nvCxnSpPr>
          <p:cNvPr id="78" name="Straight Arrow Connector 77">
            <a:extLst>
              <a:ext uri="{FF2B5EF4-FFF2-40B4-BE49-F238E27FC236}">
                <a16:creationId xmlns:a16="http://schemas.microsoft.com/office/drawing/2014/main" id="{670CDAB6-7AF2-D047-BDCC-FD2F2262D9FA}"/>
              </a:ext>
            </a:extLst>
          </p:cNvPr>
          <p:cNvCxnSpPr>
            <a:cxnSpLocks/>
          </p:cNvCxnSpPr>
          <p:nvPr/>
        </p:nvCxnSpPr>
        <p:spPr>
          <a:xfrm>
            <a:off x="6271543" y="3779027"/>
            <a:ext cx="0" cy="5389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2376335-FB75-6D45-B953-5589BC7DC82E}"/>
              </a:ext>
            </a:extLst>
          </p:cNvPr>
          <p:cNvSpPr/>
          <p:nvPr/>
        </p:nvSpPr>
        <p:spPr>
          <a:xfrm>
            <a:off x="4572000" y="22098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70BB9CC-FE63-A64B-89BF-6BBB803CFAE0}"/>
              </a:ext>
            </a:extLst>
          </p:cNvPr>
          <p:cNvSpPr/>
          <p:nvPr/>
        </p:nvSpPr>
        <p:spPr>
          <a:xfrm>
            <a:off x="4267200" y="22098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4CFEC23-1610-1C44-B944-0A16100C3579}"/>
              </a:ext>
            </a:extLst>
          </p:cNvPr>
          <p:cNvCxnSpPr>
            <a:cxnSpLocks/>
            <a:endCxn id="66" idx="2"/>
          </p:cNvCxnSpPr>
          <p:nvPr/>
        </p:nvCxnSpPr>
        <p:spPr>
          <a:xfrm>
            <a:off x="4571998" y="5791119"/>
            <a:ext cx="76202" cy="19058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D504A68-5055-954A-AA82-9FA7FD5E37F5}"/>
              </a:ext>
            </a:extLst>
          </p:cNvPr>
          <p:cNvCxnSpPr>
            <a:cxnSpLocks/>
            <a:endCxn id="36" idx="5"/>
          </p:cNvCxnSpPr>
          <p:nvPr/>
        </p:nvCxnSpPr>
        <p:spPr>
          <a:xfrm flipH="1" flipV="1">
            <a:off x="4332241" y="2274841"/>
            <a:ext cx="492366" cy="2079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1FAC1F51-9E92-D74A-AFB6-9E4D7717B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513" y="4481106"/>
            <a:ext cx="1170011" cy="1310013"/>
          </a:xfrm>
          <a:prstGeom prst="rect">
            <a:avLst/>
          </a:prstGeom>
        </p:spPr>
      </p:pic>
      <p:pic>
        <p:nvPicPr>
          <p:cNvPr id="38" name="Picture 37">
            <a:extLst>
              <a:ext uri="{FF2B5EF4-FFF2-40B4-BE49-F238E27FC236}">
                <a16:creationId xmlns:a16="http://schemas.microsoft.com/office/drawing/2014/main" id="{D3BCEB9E-106C-434F-9F5C-A30979917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158" y="2498506"/>
            <a:ext cx="1165218" cy="1265669"/>
          </a:xfrm>
          <a:prstGeom prst="rect">
            <a:avLst/>
          </a:prstGeom>
        </p:spPr>
      </p:pic>
      <p:sp>
        <p:nvSpPr>
          <p:cNvPr id="83" name="TextBox 82">
            <a:extLst>
              <a:ext uri="{FF2B5EF4-FFF2-40B4-BE49-F238E27FC236}">
                <a16:creationId xmlns:a16="http://schemas.microsoft.com/office/drawing/2014/main" id="{90BE907C-E6C1-0940-9EF2-5A5693465D2A}"/>
              </a:ext>
            </a:extLst>
          </p:cNvPr>
          <p:cNvSpPr txBox="1"/>
          <p:nvPr/>
        </p:nvSpPr>
        <p:spPr>
          <a:xfrm>
            <a:off x="5013465" y="1577594"/>
            <a:ext cx="668773" cy="430887"/>
          </a:xfrm>
          <a:prstGeom prst="rect">
            <a:avLst/>
          </a:prstGeom>
          <a:noFill/>
        </p:spPr>
        <p:txBody>
          <a:bodyPr wrap="none" rtlCol="0">
            <a:spAutoFit/>
          </a:bodyPr>
          <a:lstStyle/>
          <a:p>
            <a:r>
              <a:rPr lang="en-US" sz="1100" dirty="0"/>
              <a:t>WA5FRF</a:t>
            </a:r>
          </a:p>
          <a:p>
            <a:r>
              <a:rPr lang="en-US" sz="1100" dirty="0"/>
              <a:t>1251z</a:t>
            </a:r>
          </a:p>
        </p:txBody>
      </p:sp>
      <p:sp>
        <p:nvSpPr>
          <p:cNvPr id="84" name="TextBox 83">
            <a:extLst>
              <a:ext uri="{FF2B5EF4-FFF2-40B4-BE49-F238E27FC236}">
                <a16:creationId xmlns:a16="http://schemas.microsoft.com/office/drawing/2014/main" id="{D09CBBBA-649C-074B-B6A7-00B483F64BED}"/>
              </a:ext>
            </a:extLst>
          </p:cNvPr>
          <p:cNvSpPr txBox="1"/>
          <p:nvPr/>
        </p:nvSpPr>
        <p:spPr>
          <a:xfrm>
            <a:off x="3487194" y="1567118"/>
            <a:ext cx="529312" cy="430887"/>
          </a:xfrm>
          <a:prstGeom prst="rect">
            <a:avLst/>
          </a:prstGeom>
          <a:noFill/>
        </p:spPr>
        <p:txBody>
          <a:bodyPr wrap="none" rtlCol="0">
            <a:spAutoFit/>
          </a:bodyPr>
          <a:lstStyle/>
          <a:p>
            <a:r>
              <a:rPr lang="en-US" sz="1100" dirty="0"/>
              <a:t>WWV</a:t>
            </a:r>
          </a:p>
          <a:p>
            <a:r>
              <a:rPr lang="en-US" sz="1100" dirty="0"/>
              <a:t>1336z</a:t>
            </a:r>
          </a:p>
        </p:txBody>
      </p:sp>
      <p:sp>
        <p:nvSpPr>
          <p:cNvPr id="85" name="TextBox 84">
            <a:extLst>
              <a:ext uri="{FF2B5EF4-FFF2-40B4-BE49-F238E27FC236}">
                <a16:creationId xmlns:a16="http://schemas.microsoft.com/office/drawing/2014/main" id="{DAF05AFD-E701-9247-BF61-2E8CC09AED54}"/>
              </a:ext>
            </a:extLst>
          </p:cNvPr>
          <p:cNvSpPr txBox="1"/>
          <p:nvPr/>
        </p:nvSpPr>
        <p:spPr>
          <a:xfrm>
            <a:off x="3561040" y="6276028"/>
            <a:ext cx="668773" cy="430887"/>
          </a:xfrm>
          <a:prstGeom prst="rect">
            <a:avLst/>
          </a:prstGeom>
          <a:noFill/>
        </p:spPr>
        <p:txBody>
          <a:bodyPr wrap="none" rtlCol="0">
            <a:spAutoFit/>
          </a:bodyPr>
          <a:lstStyle/>
          <a:p>
            <a:r>
              <a:rPr lang="en-US" sz="1100" dirty="0"/>
              <a:t>WA5FRF</a:t>
            </a:r>
          </a:p>
          <a:p>
            <a:r>
              <a:rPr lang="en-US" sz="1100" dirty="0"/>
              <a:t>2344z</a:t>
            </a:r>
          </a:p>
        </p:txBody>
      </p:sp>
      <p:sp>
        <p:nvSpPr>
          <p:cNvPr id="86" name="TextBox 85">
            <a:extLst>
              <a:ext uri="{FF2B5EF4-FFF2-40B4-BE49-F238E27FC236}">
                <a16:creationId xmlns:a16="http://schemas.microsoft.com/office/drawing/2014/main" id="{BEC0780F-525E-0C49-8E75-61FD65D8D0B5}"/>
              </a:ext>
            </a:extLst>
          </p:cNvPr>
          <p:cNvSpPr txBox="1"/>
          <p:nvPr/>
        </p:nvSpPr>
        <p:spPr>
          <a:xfrm>
            <a:off x="5061383" y="6255472"/>
            <a:ext cx="529312" cy="430887"/>
          </a:xfrm>
          <a:prstGeom prst="rect">
            <a:avLst/>
          </a:prstGeom>
          <a:noFill/>
        </p:spPr>
        <p:txBody>
          <a:bodyPr wrap="none" rtlCol="0">
            <a:spAutoFit/>
          </a:bodyPr>
          <a:lstStyle/>
          <a:p>
            <a:r>
              <a:rPr lang="en-US" sz="1100" dirty="0"/>
              <a:t>WWV</a:t>
            </a:r>
          </a:p>
          <a:p>
            <a:r>
              <a:rPr lang="en-US" sz="1100" dirty="0"/>
              <a:t>2351z</a:t>
            </a:r>
          </a:p>
        </p:txBody>
      </p:sp>
      <p:cxnSp>
        <p:nvCxnSpPr>
          <p:cNvPr id="93" name="Straight Connector 92">
            <a:extLst>
              <a:ext uri="{FF2B5EF4-FFF2-40B4-BE49-F238E27FC236}">
                <a16:creationId xmlns:a16="http://schemas.microsoft.com/office/drawing/2014/main" id="{BCD489E7-B5D6-6045-9401-8E08932DFD30}"/>
              </a:ext>
            </a:extLst>
          </p:cNvPr>
          <p:cNvCxnSpPr>
            <a:stCxn id="31" idx="4"/>
            <a:endCxn id="67" idx="0"/>
          </p:cNvCxnSpPr>
          <p:nvPr/>
        </p:nvCxnSpPr>
        <p:spPr>
          <a:xfrm flipH="1">
            <a:off x="4597400" y="2286000"/>
            <a:ext cx="12700" cy="36703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C7BE159-0491-B941-9546-B14A3B4268BA}"/>
              </a:ext>
            </a:extLst>
          </p:cNvPr>
          <p:cNvSpPr txBox="1"/>
          <p:nvPr/>
        </p:nvSpPr>
        <p:spPr>
          <a:xfrm>
            <a:off x="4829690" y="5360829"/>
            <a:ext cx="442750" cy="246221"/>
          </a:xfrm>
          <a:prstGeom prst="rect">
            <a:avLst/>
          </a:prstGeom>
          <a:noFill/>
        </p:spPr>
        <p:txBody>
          <a:bodyPr wrap="none" rtlCol="0">
            <a:spAutoFit/>
          </a:bodyPr>
          <a:lstStyle/>
          <a:p>
            <a:r>
              <a:rPr lang="en-US" sz="1000" dirty="0">
                <a:solidFill>
                  <a:schemeClr val="bg1"/>
                </a:solidFill>
              </a:rPr>
              <a:t>Time</a:t>
            </a:r>
          </a:p>
        </p:txBody>
      </p:sp>
      <p:cxnSp>
        <p:nvCxnSpPr>
          <p:cNvPr id="14" name="Straight Arrow Connector 13">
            <a:extLst>
              <a:ext uri="{FF2B5EF4-FFF2-40B4-BE49-F238E27FC236}">
                <a16:creationId xmlns:a16="http://schemas.microsoft.com/office/drawing/2014/main" id="{AB00E7A9-8C97-B340-BA10-4719E624AB13}"/>
              </a:ext>
            </a:extLst>
          </p:cNvPr>
          <p:cNvCxnSpPr>
            <a:cxnSpLocks/>
          </p:cNvCxnSpPr>
          <p:nvPr/>
        </p:nvCxnSpPr>
        <p:spPr>
          <a:xfrm flipH="1">
            <a:off x="4686532" y="5486400"/>
            <a:ext cx="19026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977A396-53AC-384A-951E-6C6ED8F73192}"/>
              </a:ext>
            </a:extLst>
          </p:cNvPr>
          <p:cNvCxnSpPr>
            <a:cxnSpLocks/>
          </p:cNvCxnSpPr>
          <p:nvPr/>
        </p:nvCxnSpPr>
        <p:spPr>
          <a:xfrm flipV="1">
            <a:off x="5257800" y="3657600"/>
            <a:ext cx="214964" cy="44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8F93C2-A50C-FA4C-B878-691533E6C86E}"/>
              </a:ext>
            </a:extLst>
          </p:cNvPr>
          <p:cNvSpPr txBox="1"/>
          <p:nvPr/>
        </p:nvSpPr>
        <p:spPr>
          <a:xfrm>
            <a:off x="4827184" y="3517417"/>
            <a:ext cx="468398" cy="261610"/>
          </a:xfrm>
          <a:prstGeom prst="rect">
            <a:avLst/>
          </a:prstGeom>
          <a:noFill/>
        </p:spPr>
        <p:txBody>
          <a:bodyPr wrap="none" rtlCol="0">
            <a:spAutoFit/>
          </a:bodyPr>
          <a:lstStyle/>
          <a:p>
            <a:r>
              <a:rPr lang="en-US" sz="1100" dirty="0">
                <a:solidFill>
                  <a:schemeClr val="bg1"/>
                </a:solidFill>
              </a:rPr>
              <a:t>Time</a:t>
            </a:r>
          </a:p>
        </p:txBody>
      </p:sp>
      <p:cxnSp>
        <p:nvCxnSpPr>
          <p:cNvPr id="104" name="Straight Arrow Connector 103">
            <a:extLst>
              <a:ext uri="{FF2B5EF4-FFF2-40B4-BE49-F238E27FC236}">
                <a16:creationId xmlns:a16="http://schemas.microsoft.com/office/drawing/2014/main" id="{355F082A-3813-C24B-979D-1E3C0852707D}"/>
              </a:ext>
            </a:extLst>
          </p:cNvPr>
          <p:cNvCxnSpPr/>
          <p:nvPr/>
        </p:nvCxnSpPr>
        <p:spPr>
          <a:xfrm flipH="1">
            <a:off x="4648200" y="1918732"/>
            <a:ext cx="609600" cy="291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52C6EF1-029D-734F-9E07-4AFE4D079994}"/>
              </a:ext>
            </a:extLst>
          </p:cNvPr>
          <p:cNvCxnSpPr>
            <a:stCxn id="84" idx="2"/>
          </p:cNvCxnSpPr>
          <p:nvPr/>
        </p:nvCxnSpPr>
        <p:spPr>
          <a:xfrm>
            <a:off x="3751850" y="1998005"/>
            <a:ext cx="477963" cy="195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716C00D-192F-D94A-9E0F-4277CE9C3E4E}"/>
              </a:ext>
            </a:extLst>
          </p:cNvPr>
          <p:cNvCxnSpPr>
            <a:stCxn id="85" idx="0"/>
          </p:cNvCxnSpPr>
          <p:nvPr/>
        </p:nvCxnSpPr>
        <p:spPr>
          <a:xfrm flipV="1">
            <a:off x="3895427" y="6032500"/>
            <a:ext cx="663873" cy="243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A55141A1-A89C-3D47-9AC2-0A7C702B6DE8}"/>
              </a:ext>
            </a:extLst>
          </p:cNvPr>
          <p:cNvCxnSpPr>
            <a:cxnSpLocks/>
          </p:cNvCxnSpPr>
          <p:nvPr/>
        </p:nvCxnSpPr>
        <p:spPr>
          <a:xfrm flipH="1" flipV="1">
            <a:off x="4724400" y="6010133"/>
            <a:ext cx="623452" cy="234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53DE35F3-22C7-1747-A816-778A48EBFDE3}"/>
              </a:ext>
            </a:extLst>
          </p:cNvPr>
          <p:cNvSpPr txBox="1"/>
          <p:nvPr/>
        </p:nvSpPr>
        <p:spPr>
          <a:xfrm>
            <a:off x="5300331" y="3866399"/>
            <a:ext cx="982898" cy="369332"/>
          </a:xfrm>
          <a:prstGeom prst="rect">
            <a:avLst/>
          </a:prstGeom>
          <a:noFill/>
        </p:spPr>
        <p:txBody>
          <a:bodyPr wrap="none" rtlCol="0">
            <a:spAutoFit/>
          </a:bodyPr>
          <a:lstStyle/>
          <a:p>
            <a:r>
              <a:rPr lang="en-US" dirty="0">
                <a:solidFill>
                  <a:schemeClr val="bg1"/>
                </a:solidFill>
              </a:rPr>
              <a:t>Rotation</a:t>
            </a:r>
          </a:p>
        </p:txBody>
      </p:sp>
      <p:sp>
        <p:nvSpPr>
          <p:cNvPr id="3" name="Slide Number Placeholder 2">
            <a:extLst>
              <a:ext uri="{FF2B5EF4-FFF2-40B4-BE49-F238E27FC236}">
                <a16:creationId xmlns:a16="http://schemas.microsoft.com/office/drawing/2014/main" id="{0F00190B-D479-F441-B5F6-93FF52D230FF}"/>
              </a:ext>
            </a:extLst>
          </p:cNvPr>
          <p:cNvSpPr>
            <a:spLocks noGrp="1"/>
          </p:cNvSpPr>
          <p:nvPr>
            <p:ph type="sldNum" sz="quarter" idx="12"/>
          </p:nvPr>
        </p:nvSpPr>
        <p:spPr/>
        <p:txBody>
          <a:bodyPr/>
          <a:lstStyle/>
          <a:p>
            <a:fld id="{9402E099-75C6-4785-BA6C-247B514205D8}" type="slidenum">
              <a:rPr lang="en-US" smtClean="0"/>
              <a:t>17</a:t>
            </a:fld>
            <a:endParaRPr lang="en-US"/>
          </a:p>
        </p:txBody>
      </p:sp>
      <p:sp>
        <p:nvSpPr>
          <p:cNvPr id="5" name="TextBox 4">
            <a:extLst>
              <a:ext uri="{FF2B5EF4-FFF2-40B4-BE49-F238E27FC236}">
                <a16:creationId xmlns:a16="http://schemas.microsoft.com/office/drawing/2014/main" id="{2AB639B8-52B4-8240-B522-B6A050AE93CC}"/>
              </a:ext>
            </a:extLst>
          </p:cNvPr>
          <p:cNvSpPr txBox="1"/>
          <p:nvPr/>
        </p:nvSpPr>
        <p:spPr>
          <a:xfrm>
            <a:off x="6283230" y="5360829"/>
            <a:ext cx="1675438" cy="1384995"/>
          </a:xfrm>
          <a:prstGeom prst="rect">
            <a:avLst/>
          </a:prstGeom>
          <a:noFill/>
        </p:spPr>
        <p:txBody>
          <a:bodyPr wrap="square" rtlCol="0">
            <a:spAutoFit/>
          </a:bodyPr>
          <a:lstStyle/>
          <a:p>
            <a:r>
              <a:rPr lang="en-US" sz="1400" dirty="0"/>
              <a:t>The Evening Negative Frequency Swing Begins While the Ionosphere is in Full Sun, Albeit with Waning Angle.</a:t>
            </a:r>
          </a:p>
        </p:txBody>
      </p:sp>
      <p:sp>
        <p:nvSpPr>
          <p:cNvPr id="9" name="TextBox 8">
            <a:extLst>
              <a:ext uri="{FF2B5EF4-FFF2-40B4-BE49-F238E27FC236}">
                <a16:creationId xmlns:a16="http://schemas.microsoft.com/office/drawing/2014/main" id="{9346BA4C-515E-A34A-8B46-34AAA0AE82E1}"/>
              </a:ext>
            </a:extLst>
          </p:cNvPr>
          <p:cNvSpPr txBox="1"/>
          <p:nvPr/>
        </p:nvSpPr>
        <p:spPr>
          <a:xfrm>
            <a:off x="1127692" y="1562150"/>
            <a:ext cx="1922257" cy="369332"/>
          </a:xfrm>
          <a:prstGeom prst="rect">
            <a:avLst/>
          </a:prstGeom>
          <a:noFill/>
        </p:spPr>
        <p:txBody>
          <a:bodyPr wrap="none" rtlCol="0">
            <a:spAutoFit/>
          </a:bodyPr>
          <a:lstStyle/>
          <a:p>
            <a:r>
              <a:rPr lang="en-US" dirty="0"/>
              <a:t>November 5, 2017</a:t>
            </a:r>
          </a:p>
        </p:txBody>
      </p:sp>
      <p:sp>
        <p:nvSpPr>
          <p:cNvPr id="10" name="TextBox 9">
            <a:extLst>
              <a:ext uri="{FF2B5EF4-FFF2-40B4-BE49-F238E27FC236}">
                <a16:creationId xmlns:a16="http://schemas.microsoft.com/office/drawing/2014/main" id="{AD585CCD-B47F-0D45-AFC3-7F1D1A49175E}"/>
              </a:ext>
            </a:extLst>
          </p:cNvPr>
          <p:cNvSpPr txBox="1"/>
          <p:nvPr/>
        </p:nvSpPr>
        <p:spPr>
          <a:xfrm>
            <a:off x="1507624" y="6032500"/>
            <a:ext cx="2116298" cy="523220"/>
          </a:xfrm>
          <a:prstGeom prst="rect">
            <a:avLst/>
          </a:prstGeom>
          <a:noFill/>
        </p:spPr>
        <p:txBody>
          <a:bodyPr wrap="square" rtlCol="0">
            <a:spAutoFit/>
          </a:bodyPr>
          <a:lstStyle/>
          <a:p>
            <a:r>
              <a:rPr lang="en-US" sz="1400" dirty="0"/>
              <a:t>Recombination time smooths sudden changes.</a:t>
            </a:r>
          </a:p>
        </p:txBody>
      </p:sp>
      <p:sp>
        <p:nvSpPr>
          <p:cNvPr id="12" name="TextBox 11">
            <a:extLst>
              <a:ext uri="{FF2B5EF4-FFF2-40B4-BE49-F238E27FC236}">
                <a16:creationId xmlns:a16="http://schemas.microsoft.com/office/drawing/2014/main" id="{5F36C300-B834-8648-B727-5B83DA4519E6}"/>
              </a:ext>
            </a:extLst>
          </p:cNvPr>
          <p:cNvSpPr txBox="1"/>
          <p:nvPr/>
        </p:nvSpPr>
        <p:spPr>
          <a:xfrm>
            <a:off x="6081392" y="1549524"/>
            <a:ext cx="1978874" cy="954107"/>
          </a:xfrm>
          <a:prstGeom prst="rect">
            <a:avLst/>
          </a:prstGeom>
          <a:noFill/>
        </p:spPr>
        <p:txBody>
          <a:bodyPr wrap="square" rtlCol="0">
            <a:spAutoFit/>
          </a:bodyPr>
          <a:lstStyle/>
          <a:p>
            <a:r>
              <a:rPr lang="en-US" sz="1400" dirty="0"/>
              <a:t>The Morning Positive Swing Begins Just Before Sunrise and Continues into Full Sun.</a:t>
            </a:r>
          </a:p>
        </p:txBody>
      </p:sp>
      <p:cxnSp>
        <p:nvCxnSpPr>
          <p:cNvPr id="17" name="Straight Arrow Connector 16">
            <a:extLst>
              <a:ext uri="{FF2B5EF4-FFF2-40B4-BE49-F238E27FC236}">
                <a16:creationId xmlns:a16="http://schemas.microsoft.com/office/drawing/2014/main" id="{C7F634D3-9360-D446-93D6-F15BA0AE79EA}"/>
              </a:ext>
            </a:extLst>
          </p:cNvPr>
          <p:cNvCxnSpPr/>
          <p:nvPr/>
        </p:nvCxnSpPr>
        <p:spPr>
          <a:xfrm>
            <a:off x="3276600" y="2286000"/>
            <a:ext cx="199551" cy="30480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70F4B63-0845-9C43-96F9-F8E594B01E45}"/>
              </a:ext>
            </a:extLst>
          </p:cNvPr>
          <p:cNvCxnSpPr/>
          <p:nvPr/>
        </p:nvCxnSpPr>
        <p:spPr>
          <a:xfrm flipH="1">
            <a:off x="3305649" y="5638800"/>
            <a:ext cx="199551" cy="33655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4D194F5-609D-B444-BDC1-B4EF6F54D85C}"/>
              </a:ext>
            </a:extLst>
          </p:cNvPr>
          <p:cNvCxnSpPr/>
          <p:nvPr/>
        </p:nvCxnSpPr>
        <p:spPr>
          <a:xfrm>
            <a:off x="3730628" y="2258269"/>
            <a:ext cx="79372" cy="18013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636EA5-E2B6-9944-AB58-FB5C8B6D9FAE}"/>
              </a:ext>
            </a:extLst>
          </p:cNvPr>
          <p:cNvCxnSpPr/>
          <p:nvPr/>
        </p:nvCxnSpPr>
        <p:spPr>
          <a:xfrm flipH="1">
            <a:off x="3654722" y="5827801"/>
            <a:ext cx="107745" cy="182332"/>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0C428B1-85D7-8049-B555-475093D621AE}"/>
              </a:ext>
            </a:extLst>
          </p:cNvPr>
          <p:cNvSpPr txBox="1"/>
          <p:nvPr/>
        </p:nvSpPr>
        <p:spPr>
          <a:xfrm>
            <a:off x="6769666" y="3197842"/>
            <a:ext cx="1375825" cy="1600438"/>
          </a:xfrm>
          <a:prstGeom prst="rect">
            <a:avLst/>
          </a:prstGeom>
          <a:noFill/>
        </p:spPr>
        <p:txBody>
          <a:bodyPr wrap="square" rtlCol="0">
            <a:spAutoFit/>
          </a:bodyPr>
          <a:lstStyle/>
          <a:p>
            <a:r>
              <a:rPr lang="en-US" sz="1400" dirty="0"/>
              <a:t>Changing sun angle changes ionization, changing wave speed and apparent frequency. </a:t>
            </a:r>
          </a:p>
        </p:txBody>
      </p:sp>
    </p:spTree>
    <p:extLst>
      <p:ext uri="{BB962C8B-B14F-4D97-AF65-F5344CB8AC3E}">
        <p14:creationId xmlns:p14="http://schemas.microsoft.com/office/powerpoint/2010/main" val="292791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FF4FB98-D7BF-4B48-B4A9-4F1D1CFB1DA6}"/>
              </a:ext>
            </a:extLst>
          </p:cNvPr>
          <p:cNvCxnSpPr>
            <a:cxnSpLocks/>
          </p:cNvCxnSpPr>
          <p:nvPr/>
        </p:nvCxnSpPr>
        <p:spPr>
          <a:xfrm flipH="1" flipV="1">
            <a:off x="2705798" y="4419999"/>
            <a:ext cx="1320102" cy="118070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0B866E-00AF-2349-9143-0C39FE74799B}"/>
              </a:ext>
            </a:extLst>
          </p:cNvPr>
          <p:cNvSpPr>
            <a:spLocks noGrp="1"/>
          </p:cNvSpPr>
          <p:nvPr>
            <p:ph type="title"/>
          </p:nvPr>
        </p:nvSpPr>
        <p:spPr>
          <a:xfrm>
            <a:off x="366922" y="119679"/>
            <a:ext cx="8349760" cy="1128914"/>
          </a:xfrm>
        </p:spPr>
        <p:txBody>
          <a:bodyPr>
            <a:normAutofit/>
          </a:bodyPr>
          <a:lstStyle/>
          <a:p>
            <a:pPr algn="ctr"/>
            <a:r>
              <a:rPr lang="en-US" sz="3200" dirty="0"/>
              <a:t>Possible Contributors to Multiple Frequency Swings During Night-Day Transition</a:t>
            </a:r>
          </a:p>
        </p:txBody>
      </p:sp>
      <p:cxnSp>
        <p:nvCxnSpPr>
          <p:cNvPr id="17" name="Straight Connector 16">
            <a:extLst>
              <a:ext uri="{FF2B5EF4-FFF2-40B4-BE49-F238E27FC236}">
                <a16:creationId xmlns:a16="http://schemas.microsoft.com/office/drawing/2014/main" id="{16879424-C500-9945-A771-E2B39B54F7F0}"/>
              </a:ext>
            </a:extLst>
          </p:cNvPr>
          <p:cNvCxnSpPr/>
          <p:nvPr/>
        </p:nvCxnSpPr>
        <p:spPr>
          <a:xfrm>
            <a:off x="476250" y="5600700"/>
            <a:ext cx="3943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049EB0-9FB4-844C-B924-1EA086166D98}"/>
              </a:ext>
            </a:extLst>
          </p:cNvPr>
          <p:cNvCxnSpPr>
            <a:cxnSpLocks/>
          </p:cNvCxnSpPr>
          <p:nvPr/>
        </p:nvCxnSpPr>
        <p:spPr>
          <a:xfrm flipV="1">
            <a:off x="876300" y="4394199"/>
            <a:ext cx="1511299" cy="120650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2A27297-7884-1546-B908-DBFDDFE665E3}"/>
              </a:ext>
            </a:extLst>
          </p:cNvPr>
          <p:cNvCxnSpPr>
            <a:cxnSpLocks/>
          </p:cNvCxnSpPr>
          <p:nvPr/>
        </p:nvCxnSpPr>
        <p:spPr>
          <a:xfrm flipV="1">
            <a:off x="876300" y="5181601"/>
            <a:ext cx="1571625" cy="4190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685994-0F11-6B4B-93A6-3BE0254F14B8}"/>
              </a:ext>
            </a:extLst>
          </p:cNvPr>
          <p:cNvCxnSpPr>
            <a:cxnSpLocks/>
          </p:cNvCxnSpPr>
          <p:nvPr/>
        </p:nvCxnSpPr>
        <p:spPr>
          <a:xfrm>
            <a:off x="2609059" y="5175253"/>
            <a:ext cx="1416841" cy="4254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5ECEF92-40B9-654B-9B57-B86B5289A070}"/>
              </a:ext>
            </a:extLst>
          </p:cNvPr>
          <p:cNvCxnSpPr/>
          <p:nvPr/>
        </p:nvCxnSpPr>
        <p:spPr>
          <a:xfrm>
            <a:off x="2527300" y="4267200"/>
            <a:ext cx="0" cy="2540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047D9F9-D1EF-D34A-A691-9C75998DABFB}"/>
              </a:ext>
            </a:extLst>
          </p:cNvPr>
          <p:cNvCxnSpPr/>
          <p:nvPr/>
        </p:nvCxnSpPr>
        <p:spPr>
          <a:xfrm>
            <a:off x="2527300" y="5156199"/>
            <a:ext cx="0" cy="2540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77248C-A41D-6A43-B442-16A087E3C976}"/>
              </a:ext>
            </a:extLst>
          </p:cNvPr>
          <p:cNvCxnSpPr>
            <a:cxnSpLocks/>
          </p:cNvCxnSpPr>
          <p:nvPr/>
        </p:nvCxnSpPr>
        <p:spPr>
          <a:xfrm flipV="1">
            <a:off x="876299" y="4521200"/>
            <a:ext cx="1651000" cy="1079500"/>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6B6F648-AF88-D143-B207-7482C21D1FFF}"/>
              </a:ext>
            </a:extLst>
          </p:cNvPr>
          <p:cNvCxnSpPr>
            <a:cxnSpLocks/>
          </p:cNvCxnSpPr>
          <p:nvPr/>
        </p:nvCxnSpPr>
        <p:spPr>
          <a:xfrm flipH="1" flipV="1">
            <a:off x="2527300" y="4521200"/>
            <a:ext cx="1498600" cy="1079500"/>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27E685-6ED9-964A-9BAB-1312A0F71954}"/>
              </a:ext>
            </a:extLst>
          </p:cNvPr>
          <p:cNvCxnSpPr>
            <a:cxnSpLocks/>
          </p:cNvCxnSpPr>
          <p:nvPr/>
        </p:nvCxnSpPr>
        <p:spPr>
          <a:xfrm flipV="1">
            <a:off x="876298" y="5410199"/>
            <a:ext cx="1651001" cy="190501"/>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26819C8-8AE2-2B4B-A1AF-927DF4895567}"/>
              </a:ext>
            </a:extLst>
          </p:cNvPr>
          <p:cNvCxnSpPr>
            <a:cxnSpLocks/>
          </p:cNvCxnSpPr>
          <p:nvPr/>
        </p:nvCxnSpPr>
        <p:spPr>
          <a:xfrm>
            <a:off x="2527299" y="5410198"/>
            <a:ext cx="1498601" cy="190502"/>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35E7384-8309-F04E-AD84-BE072DD5D42F}"/>
              </a:ext>
            </a:extLst>
          </p:cNvPr>
          <p:cNvCxnSpPr/>
          <p:nvPr/>
        </p:nvCxnSpPr>
        <p:spPr>
          <a:xfrm>
            <a:off x="2247900" y="4267200"/>
            <a:ext cx="279399" cy="254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FE0C77-64BF-4542-813A-3F98AA0C6900}"/>
              </a:ext>
            </a:extLst>
          </p:cNvPr>
          <p:cNvCxnSpPr>
            <a:cxnSpLocks/>
          </p:cNvCxnSpPr>
          <p:nvPr/>
        </p:nvCxnSpPr>
        <p:spPr>
          <a:xfrm>
            <a:off x="2414628" y="5041899"/>
            <a:ext cx="99971" cy="342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7702F3-6A6B-D444-B490-8FC119E69BAA}"/>
              </a:ext>
            </a:extLst>
          </p:cNvPr>
          <p:cNvCxnSpPr>
            <a:cxnSpLocks/>
          </p:cNvCxnSpPr>
          <p:nvPr/>
        </p:nvCxnSpPr>
        <p:spPr>
          <a:xfrm flipV="1">
            <a:off x="2527299" y="4279899"/>
            <a:ext cx="254001" cy="2540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B66510-9355-864A-B35B-4C6B31795834}"/>
              </a:ext>
            </a:extLst>
          </p:cNvPr>
          <p:cNvCxnSpPr>
            <a:cxnSpLocks/>
          </p:cNvCxnSpPr>
          <p:nvPr/>
        </p:nvCxnSpPr>
        <p:spPr>
          <a:xfrm flipV="1">
            <a:off x="2527299" y="5041899"/>
            <a:ext cx="112672" cy="3556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6BD55A-2D9E-4248-9187-712C7A822DD9}"/>
              </a:ext>
            </a:extLst>
          </p:cNvPr>
          <p:cNvCxnSpPr>
            <a:cxnSpLocks/>
          </p:cNvCxnSpPr>
          <p:nvPr/>
        </p:nvCxnSpPr>
        <p:spPr>
          <a:xfrm flipV="1">
            <a:off x="2379737" y="4280694"/>
            <a:ext cx="161891" cy="1262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A703E92-87C2-484B-86B7-E54B6AFF94CF}"/>
              </a:ext>
            </a:extLst>
          </p:cNvPr>
          <p:cNvCxnSpPr>
            <a:cxnSpLocks/>
          </p:cNvCxnSpPr>
          <p:nvPr/>
        </p:nvCxnSpPr>
        <p:spPr>
          <a:xfrm>
            <a:off x="2541628" y="4280693"/>
            <a:ext cx="172242" cy="13930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866D7F4-BFD3-F848-A0F3-CCF5C0776F81}"/>
              </a:ext>
            </a:extLst>
          </p:cNvPr>
          <p:cNvCxnSpPr>
            <a:cxnSpLocks/>
          </p:cNvCxnSpPr>
          <p:nvPr/>
        </p:nvCxnSpPr>
        <p:spPr>
          <a:xfrm flipV="1">
            <a:off x="2455937" y="5156198"/>
            <a:ext cx="85691" cy="2540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B794E9-4471-3346-9B70-D719C67DDFDE}"/>
              </a:ext>
            </a:extLst>
          </p:cNvPr>
          <p:cNvCxnSpPr>
            <a:cxnSpLocks/>
          </p:cNvCxnSpPr>
          <p:nvPr/>
        </p:nvCxnSpPr>
        <p:spPr>
          <a:xfrm>
            <a:off x="2543232" y="5156198"/>
            <a:ext cx="96739" cy="3809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1113283-E306-6E47-A0B5-DE6EFEBE7F4B}"/>
              </a:ext>
            </a:extLst>
          </p:cNvPr>
          <p:cNvSpPr txBox="1"/>
          <p:nvPr/>
        </p:nvSpPr>
        <p:spPr>
          <a:xfrm>
            <a:off x="674706" y="5638797"/>
            <a:ext cx="3705186" cy="1066806"/>
          </a:xfrm>
          <a:prstGeom prst="rect">
            <a:avLst/>
          </a:prstGeom>
          <a:noFill/>
        </p:spPr>
        <p:txBody>
          <a:bodyPr wrap="square" rtlCol="0">
            <a:spAutoFit/>
          </a:bodyPr>
          <a:lstStyle/>
          <a:p>
            <a:r>
              <a:rPr lang="en-US" sz="1600" dirty="0"/>
              <a:t>A given change in reflection height produces a larger change in path length at higher takeoff angles, exaggerating frequency swings for multi-hop modes.</a:t>
            </a:r>
          </a:p>
        </p:txBody>
      </p:sp>
      <p:pic>
        <p:nvPicPr>
          <p:cNvPr id="5" name="Picture 4">
            <a:extLst>
              <a:ext uri="{FF2B5EF4-FFF2-40B4-BE49-F238E27FC236}">
                <a16:creationId xmlns:a16="http://schemas.microsoft.com/office/drawing/2014/main" id="{F90312E9-E025-AB49-8A78-6C270099E940}"/>
              </a:ext>
            </a:extLst>
          </p:cNvPr>
          <p:cNvPicPr>
            <a:picLocks noChangeAspect="1"/>
          </p:cNvPicPr>
          <p:nvPr/>
        </p:nvPicPr>
        <p:blipFill>
          <a:blip r:embed="rId3"/>
          <a:stretch>
            <a:fillRect/>
          </a:stretch>
        </p:blipFill>
        <p:spPr>
          <a:xfrm>
            <a:off x="4929227" y="2987573"/>
            <a:ext cx="3776133" cy="1797152"/>
          </a:xfrm>
          <a:prstGeom prst="rect">
            <a:avLst/>
          </a:prstGeom>
        </p:spPr>
      </p:pic>
      <p:sp>
        <p:nvSpPr>
          <p:cNvPr id="10" name="TextBox 9">
            <a:extLst>
              <a:ext uri="{FF2B5EF4-FFF2-40B4-BE49-F238E27FC236}">
                <a16:creationId xmlns:a16="http://schemas.microsoft.com/office/drawing/2014/main" id="{56FAD9D6-07E6-A941-91A3-030D7BD257BD}"/>
              </a:ext>
            </a:extLst>
          </p:cNvPr>
          <p:cNvSpPr txBox="1"/>
          <p:nvPr/>
        </p:nvSpPr>
        <p:spPr>
          <a:xfrm>
            <a:off x="4864068" y="4991534"/>
            <a:ext cx="3906449" cy="1815882"/>
          </a:xfrm>
          <a:prstGeom prst="rect">
            <a:avLst/>
          </a:prstGeom>
          <a:solidFill>
            <a:schemeClr val="bg1"/>
          </a:solidFill>
        </p:spPr>
        <p:txBody>
          <a:bodyPr wrap="square" rtlCol="0">
            <a:spAutoFit/>
          </a:bodyPr>
          <a:lstStyle/>
          <a:p>
            <a:r>
              <a:rPr lang="en-US" sz="1600" dirty="0"/>
              <a:t>Multiple and Single Hop modes can have different path lengths, wave speeds, and rates of change. </a:t>
            </a:r>
          </a:p>
          <a:p>
            <a:endParaRPr lang="en-US" sz="1600" dirty="0"/>
          </a:p>
          <a:p>
            <a:r>
              <a:rPr lang="en-US" sz="1600" dirty="0"/>
              <a:t>Nonlinear effects from accelerating wave speed caused by rapidly increasing free electron density can generate overtones.</a:t>
            </a:r>
            <a:endParaRPr lang="en-US" dirty="0"/>
          </a:p>
        </p:txBody>
      </p:sp>
      <p:sp>
        <p:nvSpPr>
          <p:cNvPr id="11" name="TextBox 10">
            <a:extLst>
              <a:ext uri="{FF2B5EF4-FFF2-40B4-BE49-F238E27FC236}">
                <a16:creationId xmlns:a16="http://schemas.microsoft.com/office/drawing/2014/main" id="{FC6338C0-23E6-BC49-A566-5304BAC1E9CC}"/>
              </a:ext>
            </a:extLst>
          </p:cNvPr>
          <p:cNvSpPr txBox="1"/>
          <p:nvPr/>
        </p:nvSpPr>
        <p:spPr>
          <a:xfrm>
            <a:off x="4541802" y="1222824"/>
            <a:ext cx="4485346" cy="1569660"/>
          </a:xfrm>
          <a:prstGeom prst="rect">
            <a:avLst/>
          </a:prstGeom>
          <a:noFill/>
        </p:spPr>
        <p:txBody>
          <a:bodyPr wrap="square" rtlCol="0">
            <a:spAutoFit/>
          </a:bodyPr>
          <a:lstStyle/>
          <a:p>
            <a:r>
              <a:rPr lang="en-US" sz="1600" dirty="0"/>
              <a:t>With descending ionization at dawn or increasing wave speed, simultaneous Multiple Hops multiplies path length and rate of change by number of hops. </a:t>
            </a:r>
          </a:p>
          <a:p>
            <a:endParaRPr lang="en-US" sz="1600" dirty="0"/>
          </a:p>
          <a:p>
            <a:r>
              <a:rPr lang="en-US" sz="1600" dirty="0"/>
              <a:t>Critical Angle must support frequency in use for high-angle modes.  </a:t>
            </a:r>
          </a:p>
        </p:txBody>
      </p:sp>
      <p:sp>
        <p:nvSpPr>
          <p:cNvPr id="3" name="Slide Number Placeholder 2">
            <a:extLst>
              <a:ext uri="{FF2B5EF4-FFF2-40B4-BE49-F238E27FC236}">
                <a16:creationId xmlns:a16="http://schemas.microsoft.com/office/drawing/2014/main" id="{E22167B4-84BD-5246-8325-D8927129DC69}"/>
              </a:ext>
            </a:extLst>
          </p:cNvPr>
          <p:cNvSpPr>
            <a:spLocks noGrp="1"/>
          </p:cNvSpPr>
          <p:nvPr>
            <p:ph type="sldNum" sz="quarter" idx="12"/>
          </p:nvPr>
        </p:nvSpPr>
        <p:spPr>
          <a:xfrm>
            <a:off x="6553200" y="6416675"/>
            <a:ext cx="2133600" cy="365125"/>
          </a:xfrm>
        </p:spPr>
        <p:txBody>
          <a:bodyPr/>
          <a:lstStyle/>
          <a:p>
            <a:fld id="{9402E099-75C6-4785-BA6C-247B514205D8}" type="slidenum">
              <a:rPr lang="en-US" smtClean="0"/>
              <a:t>18</a:t>
            </a:fld>
            <a:endParaRPr lang="en-US"/>
          </a:p>
        </p:txBody>
      </p:sp>
      <p:pic>
        <p:nvPicPr>
          <p:cNvPr id="32" name="Picture 31">
            <a:extLst>
              <a:ext uri="{FF2B5EF4-FFF2-40B4-BE49-F238E27FC236}">
                <a16:creationId xmlns:a16="http://schemas.microsoft.com/office/drawing/2014/main" id="{8DDC22C9-A5BF-7845-9ED3-D9460B3970B4}"/>
              </a:ext>
            </a:extLst>
          </p:cNvPr>
          <p:cNvPicPr>
            <a:picLocks noChangeAspect="1"/>
          </p:cNvPicPr>
          <p:nvPr/>
        </p:nvPicPr>
        <p:blipFill>
          <a:blip r:embed="rId4"/>
          <a:stretch>
            <a:fillRect/>
          </a:stretch>
        </p:blipFill>
        <p:spPr>
          <a:xfrm>
            <a:off x="594724" y="1351997"/>
            <a:ext cx="4027226" cy="2100158"/>
          </a:xfrm>
          <a:prstGeom prst="rect">
            <a:avLst/>
          </a:prstGeom>
        </p:spPr>
      </p:pic>
      <p:sp>
        <p:nvSpPr>
          <p:cNvPr id="33" name="TextBox 32">
            <a:extLst>
              <a:ext uri="{FF2B5EF4-FFF2-40B4-BE49-F238E27FC236}">
                <a16:creationId xmlns:a16="http://schemas.microsoft.com/office/drawing/2014/main" id="{67A625F7-D47F-4D47-822B-60CB8ACB4C1D}"/>
              </a:ext>
            </a:extLst>
          </p:cNvPr>
          <p:cNvSpPr txBox="1"/>
          <p:nvPr/>
        </p:nvSpPr>
        <p:spPr>
          <a:xfrm>
            <a:off x="816011" y="3350268"/>
            <a:ext cx="3422576" cy="584775"/>
          </a:xfrm>
          <a:prstGeom prst="rect">
            <a:avLst/>
          </a:prstGeom>
          <a:noFill/>
        </p:spPr>
        <p:txBody>
          <a:bodyPr wrap="square" rtlCol="0">
            <a:spAutoFit/>
          </a:bodyPr>
          <a:lstStyle/>
          <a:p>
            <a:r>
              <a:rPr lang="en-US" sz="1600" dirty="0"/>
              <a:t>Multiple Hops: Each Additional Hop Adds an Overtone-Related Swing</a:t>
            </a:r>
          </a:p>
        </p:txBody>
      </p:sp>
      <p:cxnSp>
        <p:nvCxnSpPr>
          <p:cNvPr id="19" name="Straight Arrow Connector 18">
            <a:extLst>
              <a:ext uri="{FF2B5EF4-FFF2-40B4-BE49-F238E27FC236}">
                <a16:creationId xmlns:a16="http://schemas.microsoft.com/office/drawing/2014/main" id="{9F4CF05A-CC94-084E-BFE4-303DEB564ED2}"/>
              </a:ext>
            </a:extLst>
          </p:cNvPr>
          <p:cNvCxnSpPr>
            <a:cxnSpLocks/>
          </p:cNvCxnSpPr>
          <p:nvPr/>
        </p:nvCxnSpPr>
        <p:spPr>
          <a:xfrm flipH="1">
            <a:off x="3810000" y="1676400"/>
            <a:ext cx="731802" cy="331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1C68B4-1EF2-7E4F-B7A2-6C9C18DEC677}"/>
              </a:ext>
            </a:extLst>
          </p:cNvPr>
          <p:cNvSpPr txBox="1"/>
          <p:nvPr/>
        </p:nvSpPr>
        <p:spPr>
          <a:xfrm>
            <a:off x="5988966" y="4725332"/>
            <a:ext cx="1651414" cy="261610"/>
          </a:xfrm>
          <a:prstGeom prst="rect">
            <a:avLst/>
          </a:prstGeom>
          <a:noFill/>
        </p:spPr>
        <p:txBody>
          <a:bodyPr wrap="none" rtlCol="0">
            <a:spAutoFit/>
          </a:bodyPr>
          <a:lstStyle/>
          <a:p>
            <a:r>
              <a:rPr lang="en-US" sz="1100" dirty="0"/>
              <a:t>From ARRL Antenna Book</a:t>
            </a:r>
          </a:p>
        </p:txBody>
      </p:sp>
    </p:spTree>
    <p:extLst>
      <p:ext uri="{BB962C8B-B14F-4D97-AF65-F5344CB8AC3E}">
        <p14:creationId xmlns:p14="http://schemas.microsoft.com/office/powerpoint/2010/main" val="633596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641FB5-64AC-EF4F-99AF-7D8B33C3C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666" y="4342490"/>
            <a:ext cx="1624134" cy="1792148"/>
          </a:xfrm>
          <a:prstGeom prst="rect">
            <a:avLst/>
          </a:prstGeom>
        </p:spPr>
      </p:pic>
      <p:pic>
        <p:nvPicPr>
          <p:cNvPr id="10" name="Picture 9">
            <a:extLst>
              <a:ext uri="{FF2B5EF4-FFF2-40B4-BE49-F238E27FC236}">
                <a16:creationId xmlns:a16="http://schemas.microsoft.com/office/drawing/2014/main" id="{D4B67BC6-4695-044D-A4CF-CEF1D8F20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109" y="4342490"/>
            <a:ext cx="1604291" cy="1796806"/>
          </a:xfrm>
          <a:prstGeom prst="rect">
            <a:avLst/>
          </a:prstGeom>
        </p:spPr>
      </p:pic>
      <p:pic>
        <p:nvPicPr>
          <p:cNvPr id="4" name="Picture 3">
            <a:extLst>
              <a:ext uri="{FF2B5EF4-FFF2-40B4-BE49-F238E27FC236}">
                <a16:creationId xmlns:a16="http://schemas.microsoft.com/office/drawing/2014/main" id="{CA34D6A7-9CC4-8F4A-B21A-C54825DE0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792" y="4342490"/>
            <a:ext cx="1600573" cy="1792148"/>
          </a:xfrm>
          <a:prstGeom prst="rect">
            <a:avLst/>
          </a:prstGeom>
        </p:spPr>
      </p:pic>
      <p:sp>
        <p:nvSpPr>
          <p:cNvPr id="6" name="Title 5">
            <a:extLst>
              <a:ext uri="{FF2B5EF4-FFF2-40B4-BE49-F238E27FC236}">
                <a16:creationId xmlns:a16="http://schemas.microsoft.com/office/drawing/2014/main" id="{F5F25C30-40B7-8242-A0B6-2CFBC850D53F}"/>
              </a:ext>
            </a:extLst>
          </p:cNvPr>
          <p:cNvSpPr>
            <a:spLocks noGrp="1"/>
          </p:cNvSpPr>
          <p:nvPr>
            <p:ph type="title"/>
          </p:nvPr>
        </p:nvSpPr>
        <p:spPr>
          <a:xfrm>
            <a:off x="457199" y="76200"/>
            <a:ext cx="8324006" cy="1143000"/>
          </a:xfrm>
        </p:spPr>
        <p:txBody>
          <a:bodyPr>
            <a:noAutofit/>
          </a:bodyPr>
          <a:lstStyle/>
          <a:p>
            <a:r>
              <a:rPr lang="en-US" sz="3600" dirty="0"/>
              <a:t>Dawn Critical Frequency Data Enables High Angle Multiple Hops at and Below 5 MHz</a:t>
            </a:r>
          </a:p>
        </p:txBody>
      </p:sp>
      <p:sp>
        <p:nvSpPr>
          <p:cNvPr id="7" name="Content Placeholder 6">
            <a:extLst>
              <a:ext uri="{FF2B5EF4-FFF2-40B4-BE49-F238E27FC236}">
                <a16:creationId xmlns:a16="http://schemas.microsoft.com/office/drawing/2014/main" id="{1939436C-8332-FE49-865A-7C83547E32D2}"/>
              </a:ext>
            </a:extLst>
          </p:cNvPr>
          <p:cNvSpPr>
            <a:spLocks noGrp="1"/>
          </p:cNvSpPr>
          <p:nvPr>
            <p:ph idx="1"/>
          </p:nvPr>
        </p:nvSpPr>
        <p:spPr>
          <a:xfrm>
            <a:off x="61069" y="1727652"/>
            <a:ext cx="3942259" cy="3874477"/>
          </a:xfrm>
        </p:spPr>
        <p:txBody>
          <a:bodyPr>
            <a:normAutofit fontScale="40000" lnSpcReduction="20000"/>
          </a:bodyPr>
          <a:lstStyle/>
          <a:p>
            <a:r>
              <a:rPr lang="en-US" sz="4400" dirty="0"/>
              <a:t>Critical frequency opens 2.5 and 5MHz for high angle modes at dawn, enabling multiple hops.</a:t>
            </a:r>
          </a:p>
          <a:p>
            <a:r>
              <a:rPr lang="en-US" sz="4400" dirty="0"/>
              <a:t>Overtone related frequency swings do not appear on 10MHz WWV; critical frequency data shows high angle propagation and multiple hops not possible.</a:t>
            </a:r>
          </a:p>
          <a:p>
            <a:r>
              <a:rPr lang="en-US" sz="4400" dirty="0"/>
              <a:t>Multiple swings sometimes appear at 2.5MHz, though not as prominent, suggesting D-layer absorption of multiple hops. </a:t>
            </a:r>
          </a:p>
          <a:p>
            <a:r>
              <a:rPr lang="en-US" sz="4400" dirty="0"/>
              <a:t>The Critical Frequency data supports premise that the overtone frequency swings come from multiple modes that open at dawn.</a:t>
            </a:r>
          </a:p>
          <a:p>
            <a:endParaRPr lang="en-US" dirty="0"/>
          </a:p>
          <a:p>
            <a:endParaRPr lang="en-US" dirty="0"/>
          </a:p>
        </p:txBody>
      </p:sp>
      <p:sp>
        <p:nvSpPr>
          <p:cNvPr id="3" name="Slide Number Placeholder 2">
            <a:extLst>
              <a:ext uri="{FF2B5EF4-FFF2-40B4-BE49-F238E27FC236}">
                <a16:creationId xmlns:a16="http://schemas.microsoft.com/office/drawing/2014/main" id="{9888CA4F-EA3B-9642-9162-4849F3302882}"/>
              </a:ext>
            </a:extLst>
          </p:cNvPr>
          <p:cNvSpPr>
            <a:spLocks noGrp="1"/>
          </p:cNvSpPr>
          <p:nvPr>
            <p:ph type="sldNum" sz="quarter" idx="12"/>
          </p:nvPr>
        </p:nvSpPr>
        <p:spPr/>
        <p:txBody>
          <a:bodyPr/>
          <a:lstStyle/>
          <a:p>
            <a:fld id="{9402E099-75C6-4785-BA6C-247B514205D8}" type="slidenum">
              <a:rPr lang="en-US" smtClean="0"/>
              <a:t>19</a:t>
            </a:fld>
            <a:endParaRPr lang="en-US"/>
          </a:p>
        </p:txBody>
      </p:sp>
      <p:pic>
        <p:nvPicPr>
          <p:cNvPr id="5" name="Picture 4">
            <a:extLst>
              <a:ext uri="{FF2B5EF4-FFF2-40B4-BE49-F238E27FC236}">
                <a16:creationId xmlns:a16="http://schemas.microsoft.com/office/drawing/2014/main" id="{A7291A51-6071-6646-8821-2FC2759D7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438" y="1330217"/>
            <a:ext cx="3599605" cy="2953197"/>
          </a:xfrm>
          <a:prstGeom prst="rect">
            <a:avLst/>
          </a:prstGeom>
        </p:spPr>
      </p:pic>
      <p:sp>
        <p:nvSpPr>
          <p:cNvPr id="14" name="TextBox 13">
            <a:extLst>
              <a:ext uri="{FF2B5EF4-FFF2-40B4-BE49-F238E27FC236}">
                <a16:creationId xmlns:a16="http://schemas.microsoft.com/office/drawing/2014/main" id="{ABF06446-8E31-0B4E-B9CD-8462357044C3}"/>
              </a:ext>
            </a:extLst>
          </p:cNvPr>
          <p:cNvSpPr txBox="1"/>
          <p:nvPr/>
        </p:nvSpPr>
        <p:spPr>
          <a:xfrm>
            <a:off x="4729464" y="4353194"/>
            <a:ext cx="962123" cy="369332"/>
          </a:xfrm>
          <a:prstGeom prst="rect">
            <a:avLst/>
          </a:prstGeom>
          <a:noFill/>
        </p:spPr>
        <p:txBody>
          <a:bodyPr wrap="none" rtlCol="0">
            <a:spAutoFit/>
          </a:bodyPr>
          <a:lstStyle/>
          <a:p>
            <a:r>
              <a:rPr lang="en-US" dirty="0">
                <a:solidFill>
                  <a:schemeClr val="bg1"/>
                </a:solidFill>
              </a:rPr>
              <a:t>2.5 MHz</a:t>
            </a:r>
          </a:p>
        </p:txBody>
      </p:sp>
      <p:sp>
        <p:nvSpPr>
          <p:cNvPr id="15" name="TextBox 14">
            <a:extLst>
              <a:ext uri="{FF2B5EF4-FFF2-40B4-BE49-F238E27FC236}">
                <a16:creationId xmlns:a16="http://schemas.microsoft.com/office/drawing/2014/main" id="{D2E71C15-A044-0C4A-A0B4-FA37871FFD1C}"/>
              </a:ext>
            </a:extLst>
          </p:cNvPr>
          <p:cNvSpPr txBox="1"/>
          <p:nvPr/>
        </p:nvSpPr>
        <p:spPr>
          <a:xfrm>
            <a:off x="6261202" y="4364840"/>
            <a:ext cx="962123" cy="369332"/>
          </a:xfrm>
          <a:prstGeom prst="rect">
            <a:avLst/>
          </a:prstGeom>
          <a:noFill/>
        </p:spPr>
        <p:txBody>
          <a:bodyPr wrap="none" rtlCol="0">
            <a:spAutoFit/>
          </a:bodyPr>
          <a:lstStyle/>
          <a:p>
            <a:r>
              <a:rPr lang="en-US" dirty="0">
                <a:solidFill>
                  <a:schemeClr val="bg1"/>
                </a:solidFill>
              </a:rPr>
              <a:t>5.0 MHz</a:t>
            </a:r>
          </a:p>
        </p:txBody>
      </p:sp>
      <p:sp>
        <p:nvSpPr>
          <p:cNvPr id="16" name="TextBox 15">
            <a:extLst>
              <a:ext uri="{FF2B5EF4-FFF2-40B4-BE49-F238E27FC236}">
                <a16:creationId xmlns:a16="http://schemas.microsoft.com/office/drawing/2014/main" id="{DF792740-7DB6-A644-80F1-A69EE07292C6}"/>
              </a:ext>
            </a:extLst>
          </p:cNvPr>
          <p:cNvSpPr txBox="1"/>
          <p:nvPr/>
        </p:nvSpPr>
        <p:spPr>
          <a:xfrm>
            <a:off x="8074992" y="4353194"/>
            <a:ext cx="904415" cy="369332"/>
          </a:xfrm>
          <a:prstGeom prst="rect">
            <a:avLst/>
          </a:prstGeom>
          <a:noFill/>
        </p:spPr>
        <p:txBody>
          <a:bodyPr wrap="none" rtlCol="0">
            <a:spAutoFit/>
          </a:bodyPr>
          <a:lstStyle/>
          <a:p>
            <a:r>
              <a:rPr lang="en-US" dirty="0">
                <a:solidFill>
                  <a:schemeClr val="bg1"/>
                </a:solidFill>
              </a:rPr>
              <a:t>10 MHz</a:t>
            </a:r>
          </a:p>
        </p:txBody>
      </p:sp>
      <p:sp>
        <p:nvSpPr>
          <p:cNvPr id="19" name="TextBox 18">
            <a:extLst>
              <a:ext uri="{FF2B5EF4-FFF2-40B4-BE49-F238E27FC236}">
                <a16:creationId xmlns:a16="http://schemas.microsoft.com/office/drawing/2014/main" id="{C017031A-B70A-CA4A-B101-29E3BE1D5FBE}"/>
              </a:ext>
            </a:extLst>
          </p:cNvPr>
          <p:cNvSpPr txBox="1"/>
          <p:nvPr/>
        </p:nvSpPr>
        <p:spPr>
          <a:xfrm>
            <a:off x="4844438" y="5761072"/>
            <a:ext cx="634789" cy="338554"/>
          </a:xfrm>
          <a:prstGeom prst="rect">
            <a:avLst/>
          </a:prstGeom>
          <a:noFill/>
        </p:spPr>
        <p:txBody>
          <a:bodyPr wrap="none" rtlCol="0">
            <a:spAutoFit/>
          </a:bodyPr>
          <a:lstStyle/>
          <a:p>
            <a:r>
              <a:rPr lang="en-US" sz="1600" dirty="0">
                <a:solidFill>
                  <a:schemeClr val="bg1"/>
                </a:solidFill>
              </a:rPr>
              <a:t>Night</a:t>
            </a:r>
          </a:p>
        </p:txBody>
      </p:sp>
      <p:sp>
        <p:nvSpPr>
          <p:cNvPr id="20" name="TextBox 19">
            <a:extLst>
              <a:ext uri="{FF2B5EF4-FFF2-40B4-BE49-F238E27FC236}">
                <a16:creationId xmlns:a16="http://schemas.microsoft.com/office/drawing/2014/main" id="{DCF71585-C3B6-1B48-A45C-CE6080A46358}"/>
              </a:ext>
            </a:extLst>
          </p:cNvPr>
          <p:cNvSpPr txBox="1"/>
          <p:nvPr/>
        </p:nvSpPr>
        <p:spPr>
          <a:xfrm>
            <a:off x="6571672" y="5020256"/>
            <a:ext cx="662554" cy="338554"/>
          </a:xfrm>
          <a:prstGeom prst="rect">
            <a:avLst/>
          </a:prstGeom>
          <a:noFill/>
        </p:spPr>
        <p:txBody>
          <a:bodyPr wrap="none" rtlCol="0">
            <a:spAutoFit/>
          </a:bodyPr>
          <a:lstStyle/>
          <a:p>
            <a:r>
              <a:rPr lang="en-US" sz="1600" dirty="0">
                <a:solidFill>
                  <a:schemeClr val="bg1"/>
                </a:solidFill>
              </a:rPr>
              <a:t>Dawn</a:t>
            </a:r>
          </a:p>
        </p:txBody>
      </p:sp>
      <p:sp>
        <p:nvSpPr>
          <p:cNvPr id="21" name="TextBox 20">
            <a:extLst>
              <a:ext uri="{FF2B5EF4-FFF2-40B4-BE49-F238E27FC236}">
                <a16:creationId xmlns:a16="http://schemas.microsoft.com/office/drawing/2014/main" id="{32482EC1-BE4D-3741-BA34-E3556FCE408F}"/>
              </a:ext>
            </a:extLst>
          </p:cNvPr>
          <p:cNvSpPr txBox="1"/>
          <p:nvPr/>
        </p:nvSpPr>
        <p:spPr>
          <a:xfrm>
            <a:off x="8389121" y="4738009"/>
            <a:ext cx="498278" cy="338554"/>
          </a:xfrm>
          <a:prstGeom prst="rect">
            <a:avLst/>
          </a:prstGeom>
          <a:noFill/>
        </p:spPr>
        <p:txBody>
          <a:bodyPr wrap="none" rtlCol="0">
            <a:spAutoFit/>
          </a:bodyPr>
          <a:lstStyle/>
          <a:p>
            <a:r>
              <a:rPr lang="en-US" sz="1600" dirty="0">
                <a:solidFill>
                  <a:schemeClr val="bg1"/>
                </a:solidFill>
              </a:rPr>
              <a:t>Day</a:t>
            </a:r>
          </a:p>
        </p:txBody>
      </p:sp>
      <p:sp>
        <p:nvSpPr>
          <p:cNvPr id="25" name="TextBox 24">
            <a:extLst>
              <a:ext uri="{FF2B5EF4-FFF2-40B4-BE49-F238E27FC236}">
                <a16:creationId xmlns:a16="http://schemas.microsoft.com/office/drawing/2014/main" id="{149B1F53-11E4-A24B-88EB-D6A0B5A3E3F5}"/>
              </a:ext>
            </a:extLst>
          </p:cNvPr>
          <p:cNvSpPr txBox="1"/>
          <p:nvPr/>
        </p:nvSpPr>
        <p:spPr>
          <a:xfrm>
            <a:off x="5706201" y="2329934"/>
            <a:ext cx="2271776" cy="369332"/>
          </a:xfrm>
          <a:prstGeom prst="rect">
            <a:avLst/>
          </a:prstGeom>
          <a:noFill/>
        </p:spPr>
        <p:txBody>
          <a:bodyPr wrap="none" rtlCol="0">
            <a:spAutoFit/>
          </a:bodyPr>
          <a:lstStyle/>
          <a:p>
            <a:r>
              <a:rPr lang="en-US" dirty="0"/>
              <a:t>Night      Dawn      Day</a:t>
            </a:r>
          </a:p>
        </p:txBody>
      </p:sp>
      <p:cxnSp>
        <p:nvCxnSpPr>
          <p:cNvPr id="27" name="Straight Arrow Connector 26">
            <a:extLst>
              <a:ext uri="{FF2B5EF4-FFF2-40B4-BE49-F238E27FC236}">
                <a16:creationId xmlns:a16="http://schemas.microsoft.com/office/drawing/2014/main" id="{ACF0FE6C-D0E3-A444-9A41-F677515B6BAC}"/>
              </a:ext>
            </a:extLst>
          </p:cNvPr>
          <p:cNvCxnSpPr/>
          <p:nvPr/>
        </p:nvCxnSpPr>
        <p:spPr>
          <a:xfrm>
            <a:off x="7175602" y="2514600"/>
            <a:ext cx="139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6FF063-13A7-364A-82FA-96D9F2BB3917}"/>
              </a:ext>
            </a:extLst>
          </p:cNvPr>
          <p:cNvCxnSpPr/>
          <p:nvPr/>
        </p:nvCxnSpPr>
        <p:spPr>
          <a:xfrm>
            <a:off x="6400800" y="2514600"/>
            <a:ext cx="139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916D6E7-CEF1-1243-9411-0FF108DBC04B}"/>
              </a:ext>
            </a:extLst>
          </p:cNvPr>
          <p:cNvSpPr txBox="1"/>
          <p:nvPr/>
        </p:nvSpPr>
        <p:spPr>
          <a:xfrm>
            <a:off x="3962400" y="6248400"/>
            <a:ext cx="237566" cy="369332"/>
          </a:xfrm>
          <a:prstGeom prst="rect">
            <a:avLst/>
          </a:prstGeom>
          <a:noFill/>
        </p:spPr>
        <p:txBody>
          <a:bodyPr wrap="none" rtlCol="0">
            <a:spAutoFit/>
          </a:bodyPr>
          <a:lstStyle/>
          <a:p>
            <a:r>
              <a:rPr lang="en-US" dirty="0"/>
              <a:t> </a:t>
            </a:r>
          </a:p>
        </p:txBody>
      </p:sp>
      <p:sp>
        <p:nvSpPr>
          <p:cNvPr id="17" name="TextBox 16">
            <a:extLst>
              <a:ext uri="{FF2B5EF4-FFF2-40B4-BE49-F238E27FC236}">
                <a16:creationId xmlns:a16="http://schemas.microsoft.com/office/drawing/2014/main" id="{C6BB167B-8A3D-474C-9B4C-EE9EC9228439}"/>
              </a:ext>
            </a:extLst>
          </p:cNvPr>
          <p:cNvSpPr txBox="1"/>
          <p:nvPr/>
        </p:nvSpPr>
        <p:spPr>
          <a:xfrm>
            <a:off x="5131118" y="4878235"/>
            <a:ext cx="629858" cy="215444"/>
          </a:xfrm>
          <a:prstGeom prst="rect">
            <a:avLst/>
          </a:prstGeom>
          <a:solidFill>
            <a:schemeClr val="tx1"/>
          </a:solidFill>
        </p:spPr>
        <p:txBody>
          <a:bodyPr wrap="square" rtlCol="0">
            <a:spAutoFit/>
          </a:bodyPr>
          <a:lstStyle/>
          <a:p>
            <a:r>
              <a:rPr lang="en-US" sz="800" dirty="0">
                <a:solidFill>
                  <a:srgbClr val="FFFF00"/>
                </a:solidFill>
              </a:rPr>
              <a:t>SR WWVB</a:t>
            </a:r>
          </a:p>
        </p:txBody>
      </p:sp>
      <p:sp>
        <p:nvSpPr>
          <p:cNvPr id="23" name="TextBox 22">
            <a:extLst>
              <a:ext uri="{FF2B5EF4-FFF2-40B4-BE49-F238E27FC236}">
                <a16:creationId xmlns:a16="http://schemas.microsoft.com/office/drawing/2014/main" id="{E572E8FA-9531-DF4D-9665-7128A428696C}"/>
              </a:ext>
            </a:extLst>
          </p:cNvPr>
          <p:cNvSpPr txBox="1"/>
          <p:nvPr/>
        </p:nvSpPr>
        <p:spPr>
          <a:xfrm>
            <a:off x="5068059" y="5368488"/>
            <a:ext cx="660758" cy="215444"/>
          </a:xfrm>
          <a:prstGeom prst="rect">
            <a:avLst/>
          </a:prstGeom>
          <a:solidFill>
            <a:schemeClr val="tx1"/>
          </a:solidFill>
        </p:spPr>
        <p:txBody>
          <a:bodyPr wrap="none" rtlCol="0">
            <a:spAutoFit/>
          </a:bodyPr>
          <a:lstStyle/>
          <a:p>
            <a:r>
              <a:rPr lang="en-US" sz="800" dirty="0">
                <a:solidFill>
                  <a:srgbClr val="FFFF00"/>
                </a:solidFill>
              </a:rPr>
              <a:t>SR WA5FRF</a:t>
            </a:r>
          </a:p>
        </p:txBody>
      </p:sp>
      <p:sp>
        <p:nvSpPr>
          <p:cNvPr id="26" name="TextBox 25">
            <a:extLst>
              <a:ext uri="{FF2B5EF4-FFF2-40B4-BE49-F238E27FC236}">
                <a16:creationId xmlns:a16="http://schemas.microsoft.com/office/drawing/2014/main" id="{84D5D02C-CD8E-254F-8E74-92EFEAB85B7E}"/>
              </a:ext>
            </a:extLst>
          </p:cNvPr>
          <p:cNvSpPr txBox="1"/>
          <p:nvPr/>
        </p:nvSpPr>
        <p:spPr>
          <a:xfrm>
            <a:off x="4523584" y="6085315"/>
            <a:ext cx="931665" cy="276999"/>
          </a:xfrm>
          <a:prstGeom prst="rect">
            <a:avLst/>
          </a:prstGeom>
          <a:noFill/>
        </p:spPr>
        <p:txBody>
          <a:bodyPr wrap="none" rtlCol="0">
            <a:spAutoFit/>
          </a:bodyPr>
          <a:lstStyle/>
          <a:p>
            <a:r>
              <a:rPr lang="en-US" sz="1200" dirty="0"/>
              <a:t>02/17/2019</a:t>
            </a:r>
          </a:p>
        </p:txBody>
      </p:sp>
      <p:sp>
        <p:nvSpPr>
          <p:cNvPr id="31" name="TextBox 30">
            <a:extLst>
              <a:ext uri="{FF2B5EF4-FFF2-40B4-BE49-F238E27FC236}">
                <a16:creationId xmlns:a16="http://schemas.microsoft.com/office/drawing/2014/main" id="{7F9BD905-2618-CF45-A39D-529DF6D3E8F4}"/>
              </a:ext>
            </a:extLst>
          </p:cNvPr>
          <p:cNvSpPr txBox="1"/>
          <p:nvPr/>
        </p:nvSpPr>
        <p:spPr>
          <a:xfrm>
            <a:off x="6096000" y="6099626"/>
            <a:ext cx="931665" cy="276999"/>
          </a:xfrm>
          <a:prstGeom prst="rect">
            <a:avLst/>
          </a:prstGeom>
          <a:noFill/>
        </p:spPr>
        <p:txBody>
          <a:bodyPr wrap="none" rtlCol="0">
            <a:spAutoFit/>
          </a:bodyPr>
          <a:lstStyle/>
          <a:p>
            <a:r>
              <a:rPr lang="en-US" sz="1200" dirty="0"/>
              <a:t>10/14/2018</a:t>
            </a:r>
          </a:p>
        </p:txBody>
      </p:sp>
      <p:sp>
        <p:nvSpPr>
          <p:cNvPr id="32" name="TextBox 31">
            <a:extLst>
              <a:ext uri="{FF2B5EF4-FFF2-40B4-BE49-F238E27FC236}">
                <a16:creationId xmlns:a16="http://schemas.microsoft.com/office/drawing/2014/main" id="{2DBE3EE7-F86E-0545-9D46-893B4D0ADD9D}"/>
              </a:ext>
            </a:extLst>
          </p:cNvPr>
          <p:cNvSpPr txBox="1"/>
          <p:nvPr/>
        </p:nvSpPr>
        <p:spPr>
          <a:xfrm>
            <a:off x="7696200" y="6099626"/>
            <a:ext cx="931665" cy="276999"/>
          </a:xfrm>
          <a:prstGeom prst="rect">
            <a:avLst/>
          </a:prstGeom>
          <a:noFill/>
        </p:spPr>
        <p:txBody>
          <a:bodyPr wrap="none" rtlCol="0">
            <a:spAutoFit/>
          </a:bodyPr>
          <a:lstStyle/>
          <a:p>
            <a:r>
              <a:rPr lang="en-US" sz="1200" dirty="0"/>
              <a:t>10/30/2018</a:t>
            </a:r>
          </a:p>
        </p:txBody>
      </p:sp>
      <p:sp>
        <p:nvSpPr>
          <p:cNvPr id="2" name="TextBox 1">
            <a:extLst>
              <a:ext uri="{FF2B5EF4-FFF2-40B4-BE49-F238E27FC236}">
                <a16:creationId xmlns:a16="http://schemas.microsoft.com/office/drawing/2014/main" id="{B1A32794-3E5E-1F4B-B183-7432BB4AC608}"/>
              </a:ext>
            </a:extLst>
          </p:cNvPr>
          <p:cNvSpPr txBox="1"/>
          <p:nvPr/>
        </p:nvSpPr>
        <p:spPr>
          <a:xfrm>
            <a:off x="5751639" y="1256699"/>
            <a:ext cx="2708755" cy="276999"/>
          </a:xfrm>
          <a:prstGeom prst="rect">
            <a:avLst/>
          </a:prstGeom>
          <a:noFill/>
        </p:spPr>
        <p:txBody>
          <a:bodyPr wrap="none" rtlCol="0">
            <a:spAutoFit/>
          </a:bodyPr>
          <a:lstStyle/>
          <a:p>
            <a:r>
              <a:rPr lang="en-US" sz="1200" dirty="0"/>
              <a:t>Data from Region 6 Army MARS Website</a:t>
            </a:r>
          </a:p>
        </p:txBody>
      </p:sp>
    </p:spTree>
    <p:extLst>
      <p:ext uri="{BB962C8B-B14F-4D97-AF65-F5344CB8AC3E}">
        <p14:creationId xmlns:p14="http://schemas.microsoft.com/office/powerpoint/2010/main" val="208774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284FC5-C0B2-E947-8E4D-AF2366467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82852"/>
            <a:ext cx="3048000" cy="1763889"/>
          </a:xfrm>
          <a:prstGeom prst="rect">
            <a:avLst/>
          </a:prstGeom>
        </p:spPr>
      </p:pic>
      <p:sp>
        <p:nvSpPr>
          <p:cNvPr id="7" name="Title 6">
            <a:extLst>
              <a:ext uri="{FF2B5EF4-FFF2-40B4-BE49-F238E27FC236}">
                <a16:creationId xmlns:a16="http://schemas.microsoft.com/office/drawing/2014/main" id="{E3D11ABF-261F-7A44-B02F-1DCCAD6F17B0}"/>
              </a:ext>
            </a:extLst>
          </p:cNvPr>
          <p:cNvSpPr>
            <a:spLocks noGrp="1"/>
          </p:cNvSpPr>
          <p:nvPr>
            <p:ph type="title"/>
          </p:nvPr>
        </p:nvSpPr>
        <p:spPr>
          <a:xfrm>
            <a:off x="228600" y="228600"/>
            <a:ext cx="8764258" cy="1200708"/>
          </a:xfrm>
          <a:solidFill>
            <a:schemeClr val="bg1"/>
          </a:solidFill>
        </p:spPr>
        <p:txBody>
          <a:bodyPr>
            <a:noAutofit/>
          </a:bodyPr>
          <a:lstStyle/>
          <a:p>
            <a:r>
              <a:rPr lang="en-US" sz="3600" dirty="0"/>
              <a:t>The Ionosphere Has layers That Behave Differently at Night Than During the Day</a:t>
            </a:r>
          </a:p>
        </p:txBody>
      </p:sp>
      <p:sp>
        <p:nvSpPr>
          <p:cNvPr id="4" name="Slide Number Placeholder 3">
            <a:extLst>
              <a:ext uri="{FF2B5EF4-FFF2-40B4-BE49-F238E27FC236}">
                <a16:creationId xmlns:a16="http://schemas.microsoft.com/office/drawing/2014/main" id="{0120346A-BA9C-354E-A2D9-D0221FBF054B}"/>
              </a:ext>
            </a:extLst>
          </p:cNvPr>
          <p:cNvSpPr>
            <a:spLocks noGrp="1"/>
          </p:cNvSpPr>
          <p:nvPr>
            <p:ph type="sldNum" sz="quarter" idx="12"/>
          </p:nvPr>
        </p:nvSpPr>
        <p:spPr/>
        <p:txBody>
          <a:bodyPr/>
          <a:lstStyle/>
          <a:p>
            <a:fld id="{9402E099-75C6-4785-BA6C-247B514205D8}" type="slidenum">
              <a:rPr lang="en-US" smtClean="0"/>
              <a:t>2</a:t>
            </a:fld>
            <a:endParaRPr lang="en-US"/>
          </a:p>
        </p:txBody>
      </p:sp>
      <p:pic>
        <p:nvPicPr>
          <p:cNvPr id="11" name="Picture 10">
            <a:extLst>
              <a:ext uri="{FF2B5EF4-FFF2-40B4-BE49-F238E27FC236}">
                <a16:creationId xmlns:a16="http://schemas.microsoft.com/office/drawing/2014/main" id="{BDC8DCB0-FFFA-C74E-84C6-2B0FE9353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77" y="2863950"/>
            <a:ext cx="2208947" cy="3067982"/>
          </a:xfrm>
          <a:prstGeom prst="rect">
            <a:avLst/>
          </a:prstGeom>
        </p:spPr>
      </p:pic>
      <p:pic>
        <p:nvPicPr>
          <p:cNvPr id="13" name="Picture 12">
            <a:extLst>
              <a:ext uri="{FF2B5EF4-FFF2-40B4-BE49-F238E27FC236}">
                <a16:creationId xmlns:a16="http://schemas.microsoft.com/office/drawing/2014/main" id="{A1EEE775-E998-7A4C-8465-4030C33FA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00" y="1955800"/>
            <a:ext cx="3009900" cy="863600"/>
          </a:xfrm>
          <a:prstGeom prst="rect">
            <a:avLst/>
          </a:prstGeom>
        </p:spPr>
      </p:pic>
      <p:pic>
        <p:nvPicPr>
          <p:cNvPr id="16" name="Picture 15">
            <a:extLst>
              <a:ext uri="{FF2B5EF4-FFF2-40B4-BE49-F238E27FC236}">
                <a16:creationId xmlns:a16="http://schemas.microsoft.com/office/drawing/2014/main" id="{B1D450B5-8738-9B4C-8815-CCC652A54789}"/>
              </a:ext>
            </a:extLst>
          </p:cNvPr>
          <p:cNvPicPr>
            <a:picLocks noChangeAspect="1"/>
          </p:cNvPicPr>
          <p:nvPr/>
        </p:nvPicPr>
        <p:blipFill>
          <a:blip r:embed="rId6"/>
          <a:stretch>
            <a:fillRect/>
          </a:stretch>
        </p:blipFill>
        <p:spPr>
          <a:xfrm>
            <a:off x="2933697" y="2829939"/>
            <a:ext cx="6121400" cy="3060700"/>
          </a:xfrm>
          <a:prstGeom prst="rect">
            <a:avLst/>
          </a:prstGeom>
        </p:spPr>
      </p:pic>
      <p:sp>
        <p:nvSpPr>
          <p:cNvPr id="18" name="TextBox 17">
            <a:extLst>
              <a:ext uri="{FF2B5EF4-FFF2-40B4-BE49-F238E27FC236}">
                <a16:creationId xmlns:a16="http://schemas.microsoft.com/office/drawing/2014/main" id="{2D45E123-48B5-5046-B9E7-801D3EF5009C}"/>
              </a:ext>
            </a:extLst>
          </p:cNvPr>
          <p:cNvSpPr txBox="1"/>
          <p:nvPr/>
        </p:nvSpPr>
        <p:spPr>
          <a:xfrm>
            <a:off x="4127497" y="6066136"/>
            <a:ext cx="3733800" cy="646331"/>
          </a:xfrm>
          <a:prstGeom prst="rect">
            <a:avLst/>
          </a:prstGeom>
          <a:noFill/>
        </p:spPr>
        <p:txBody>
          <a:bodyPr wrap="square" rtlCol="0">
            <a:spAutoFit/>
          </a:bodyPr>
          <a:lstStyle/>
          <a:p>
            <a:r>
              <a:rPr lang="en-US" dirty="0"/>
              <a:t>The D layer absorbs low frequencies during the day but disappears at night </a:t>
            </a:r>
          </a:p>
        </p:txBody>
      </p:sp>
      <p:sp>
        <p:nvSpPr>
          <p:cNvPr id="19" name="TextBox 18">
            <a:extLst>
              <a:ext uri="{FF2B5EF4-FFF2-40B4-BE49-F238E27FC236}">
                <a16:creationId xmlns:a16="http://schemas.microsoft.com/office/drawing/2014/main" id="{B02DEE21-C9BF-AB45-824B-4D630EE4E9FE}"/>
              </a:ext>
            </a:extLst>
          </p:cNvPr>
          <p:cNvSpPr txBox="1"/>
          <p:nvPr/>
        </p:nvSpPr>
        <p:spPr>
          <a:xfrm>
            <a:off x="3274110" y="2144669"/>
            <a:ext cx="5554854" cy="646331"/>
          </a:xfrm>
          <a:prstGeom prst="rect">
            <a:avLst/>
          </a:prstGeom>
          <a:noFill/>
        </p:spPr>
        <p:txBody>
          <a:bodyPr wrap="none" rtlCol="0">
            <a:spAutoFit/>
          </a:bodyPr>
          <a:lstStyle/>
          <a:p>
            <a:r>
              <a:rPr lang="en-US" dirty="0"/>
              <a:t>Types of Propagation: </a:t>
            </a:r>
          </a:p>
          <a:p>
            <a:r>
              <a:rPr lang="en-US" dirty="0"/>
              <a:t>		Ground Wave, Sky Wave, and Ducting</a:t>
            </a:r>
          </a:p>
        </p:txBody>
      </p:sp>
      <p:cxnSp>
        <p:nvCxnSpPr>
          <p:cNvPr id="21" name="Straight Arrow Connector 20">
            <a:extLst>
              <a:ext uri="{FF2B5EF4-FFF2-40B4-BE49-F238E27FC236}">
                <a16:creationId xmlns:a16="http://schemas.microsoft.com/office/drawing/2014/main" id="{EECEC653-E61B-774A-A205-080B7C102B4F}"/>
              </a:ext>
            </a:extLst>
          </p:cNvPr>
          <p:cNvCxnSpPr>
            <a:cxnSpLocks/>
          </p:cNvCxnSpPr>
          <p:nvPr/>
        </p:nvCxnSpPr>
        <p:spPr>
          <a:xfrm flipH="1" flipV="1">
            <a:off x="4724400" y="4953000"/>
            <a:ext cx="533400" cy="1120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9C07E5-2E00-6847-B6C6-67BF5D7009D6}"/>
              </a:ext>
            </a:extLst>
          </p:cNvPr>
          <p:cNvCxnSpPr/>
          <p:nvPr/>
        </p:nvCxnSpPr>
        <p:spPr>
          <a:xfrm flipV="1">
            <a:off x="6400800" y="5029200"/>
            <a:ext cx="533400" cy="1044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B3379B-1245-D543-9D17-AAE3B294E58D}"/>
              </a:ext>
            </a:extLst>
          </p:cNvPr>
          <p:cNvSpPr txBox="1"/>
          <p:nvPr/>
        </p:nvSpPr>
        <p:spPr>
          <a:xfrm>
            <a:off x="473865" y="1399887"/>
            <a:ext cx="2665290" cy="584775"/>
          </a:xfrm>
          <a:prstGeom prst="rect">
            <a:avLst/>
          </a:prstGeom>
          <a:noFill/>
        </p:spPr>
        <p:txBody>
          <a:bodyPr wrap="square" rtlCol="0">
            <a:spAutoFit/>
          </a:bodyPr>
          <a:lstStyle/>
          <a:p>
            <a:pPr algn="ctr"/>
            <a:r>
              <a:rPr lang="en-US" sz="1600" dirty="0"/>
              <a:t>A traveling wave loses energy by accelerating electrons</a:t>
            </a:r>
          </a:p>
        </p:txBody>
      </p:sp>
      <p:sp>
        <p:nvSpPr>
          <p:cNvPr id="26" name="TextBox 25">
            <a:extLst>
              <a:ext uri="{FF2B5EF4-FFF2-40B4-BE49-F238E27FC236}">
                <a16:creationId xmlns:a16="http://schemas.microsoft.com/office/drawing/2014/main" id="{A5A298FE-B7A7-3441-B2CB-409B8FB5F8DA}"/>
              </a:ext>
            </a:extLst>
          </p:cNvPr>
          <p:cNvSpPr txBox="1"/>
          <p:nvPr/>
        </p:nvSpPr>
        <p:spPr>
          <a:xfrm>
            <a:off x="1023139" y="5412912"/>
            <a:ext cx="1584536" cy="369332"/>
          </a:xfrm>
          <a:prstGeom prst="rect">
            <a:avLst/>
          </a:prstGeom>
          <a:noFill/>
        </p:spPr>
        <p:txBody>
          <a:bodyPr wrap="none" rtlCol="0">
            <a:spAutoFit/>
          </a:bodyPr>
          <a:lstStyle/>
          <a:p>
            <a:r>
              <a:rPr lang="en-US" dirty="0"/>
              <a:t>More per cycle</a:t>
            </a:r>
          </a:p>
        </p:txBody>
      </p:sp>
      <p:sp>
        <p:nvSpPr>
          <p:cNvPr id="28" name="TextBox 27">
            <a:extLst>
              <a:ext uri="{FF2B5EF4-FFF2-40B4-BE49-F238E27FC236}">
                <a16:creationId xmlns:a16="http://schemas.microsoft.com/office/drawing/2014/main" id="{E229AA05-0ABE-0640-8860-C5E3F5ED770B}"/>
              </a:ext>
            </a:extLst>
          </p:cNvPr>
          <p:cNvSpPr txBox="1"/>
          <p:nvPr/>
        </p:nvSpPr>
        <p:spPr>
          <a:xfrm>
            <a:off x="85366" y="5873474"/>
            <a:ext cx="3124167" cy="923330"/>
          </a:xfrm>
          <a:prstGeom prst="rect">
            <a:avLst/>
          </a:prstGeom>
          <a:noFill/>
        </p:spPr>
        <p:txBody>
          <a:bodyPr wrap="square" rtlCol="0">
            <a:spAutoFit/>
          </a:bodyPr>
          <a:lstStyle/>
          <a:p>
            <a:pPr algn="ctr"/>
            <a:r>
              <a:rPr lang="en-US" dirty="0"/>
              <a:t>Lower frequencies have longer wavelengths  and encounter more electrons =&gt; more loss</a:t>
            </a:r>
          </a:p>
        </p:txBody>
      </p:sp>
      <p:cxnSp>
        <p:nvCxnSpPr>
          <p:cNvPr id="29" name="Straight Arrow Connector 28">
            <a:extLst>
              <a:ext uri="{FF2B5EF4-FFF2-40B4-BE49-F238E27FC236}">
                <a16:creationId xmlns:a16="http://schemas.microsoft.com/office/drawing/2014/main" id="{EBDD3A3C-71A8-5044-A72D-191641ED2932}"/>
              </a:ext>
            </a:extLst>
          </p:cNvPr>
          <p:cNvCxnSpPr>
            <a:cxnSpLocks/>
          </p:cNvCxnSpPr>
          <p:nvPr/>
        </p:nvCxnSpPr>
        <p:spPr>
          <a:xfrm flipH="1">
            <a:off x="3057833" y="6312555"/>
            <a:ext cx="974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47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FB83-CFC6-7F44-BEDC-EB2CD56327FF}"/>
              </a:ext>
            </a:extLst>
          </p:cNvPr>
          <p:cNvSpPr>
            <a:spLocks noGrp="1"/>
          </p:cNvSpPr>
          <p:nvPr>
            <p:ph type="title"/>
          </p:nvPr>
        </p:nvSpPr>
        <p:spPr>
          <a:xfrm>
            <a:off x="432148" y="304800"/>
            <a:ext cx="8229600" cy="715962"/>
          </a:xfrm>
        </p:spPr>
        <p:txBody>
          <a:bodyPr>
            <a:normAutofit fontScale="90000"/>
          </a:bodyPr>
          <a:lstStyle/>
          <a:p>
            <a:r>
              <a:rPr lang="en-US" dirty="0"/>
              <a:t>Summary of Frequency Observations</a:t>
            </a:r>
          </a:p>
        </p:txBody>
      </p:sp>
      <p:sp>
        <p:nvSpPr>
          <p:cNvPr id="3" name="Content Placeholder 2">
            <a:extLst>
              <a:ext uri="{FF2B5EF4-FFF2-40B4-BE49-F238E27FC236}">
                <a16:creationId xmlns:a16="http://schemas.microsoft.com/office/drawing/2014/main" id="{639DE711-C585-494F-8C79-C311592CA8D9}"/>
              </a:ext>
            </a:extLst>
          </p:cNvPr>
          <p:cNvSpPr>
            <a:spLocks noGrp="1"/>
          </p:cNvSpPr>
          <p:nvPr>
            <p:ph idx="1"/>
          </p:nvPr>
        </p:nvSpPr>
        <p:spPr>
          <a:xfrm>
            <a:off x="432148" y="1143000"/>
            <a:ext cx="8407052" cy="5213350"/>
          </a:xfrm>
        </p:spPr>
        <p:txBody>
          <a:bodyPr>
            <a:normAutofit fontScale="25000" lnSpcReduction="20000"/>
          </a:bodyPr>
          <a:lstStyle/>
          <a:p>
            <a:r>
              <a:rPr lang="en-US" sz="7200" dirty="0"/>
              <a:t>The ionosphere changes the apparent frequency of a skywave signal through Doppler effects and/or varying wave speeds. These effects cannot be ignored if on-the-air frequency measurement to better than 1Hz precision at HF is required.</a:t>
            </a:r>
          </a:p>
          <a:p>
            <a:r>
              <a:rPr lang="en-US" sz="7200" dirty="0"/>
              <a:t>Vertically changing ionization caused by changing sun illumination angle can produce Doppler shifts between two fixed stations. But a changing wave speed produces an identical result.</a:t>
            </a:r>
          </a:p>
          <a:p>
            <a:r>
              <a:rPr lang="en-US" sz="7200" dirty="0"/>
              <a:t>On-air frequency measurements of both 2.5 and 5 MHz WWV showed smooth daytime and turbulent nighttime frequency characteristics with a prominent negative swing at dusk and positive  swing at dawn. Frequency characteristics at 10 MHz were turbulent for both day and night and did not exhibit higher order swings.</a:t>
            </a:r>
          </a:p>
          <a:p>
            <a:r>
              <a:rPr lang="en-US" sz="7200" dirty="0"/>
              <a:t>The shadowing effect from rotation of the earth into and away from sunlight produces descending illumination at dawn and ascending illumination at dusk. These could be responsible for positive and negative Doppler shifts. However observed timing of the swings, especially at dusk, does not align with shadowing geometry. Slow day-long and night-long frequency drifts were also noted. These suggest changing wave speed plays a large if not dominant role.</a:t>
            </a:r>
          </a:p>
          <a:p>
            <a:r>
              <a:rPr lang="en-US" sz="7200" dirty="0"/>
              <a:t>The dawn swings at 2.5 and 5 MHz showed multiple frequency overtones but 10 MHz did not. The critical frequency data shows opening of high angle propagation up to 6 MHz at dawn, enabling multiple hops for 2.5 and 5 MHz WWV. </a:t>
            </a:r>
          </a:p>
          <a:p>
            <a:r>
              <a:rPr lang="en-US" sz="7200" dirty="0"/>
              <a:t>Additional hops multiply effective path length changes, suggesting multiple hops and/or high angle propagation modes are the underlying cause for the overtone swings.</a:t>
            </a:r>
          </a:p>
          <a:p>
            <a:pPr marL="0" indent="0">
              <a:buNone/>
            </a:pPr>
            <a:endParaRPr lang="en-US" dirty="0"/>
          </a:p>
        </p:txBody>
      </p:sp>
      <p:sp>
        <p:nvSpPr>
          <p:cNvPr id="4" name="Slide Number Placeholder 3">
            <a:extLst>
              <a:ext uri="{FF2B5EF4-FFF2-40B4-BE49-F238E27FC236}">
                <a16:creationId xmlns:a16="http://schemas.microsoft.com/office/drawing/2014/main" id="{9DB4E718-1C9D-6C4B-8C48-933CB28692F8}"/>
              </a:ext>
            </a:extLst>
          </p:cNvPr>
          <p:cNvSpPr>
            <a:spLocks noGrp="1"/>
          </p:cNvSpPr>
          <p:nvPr>
            <p:ph type="sldNum" sz="quarter" idx="12"/>
          </p:nvPr>
        </p:nvSpPr>
        <p:spPr/>
        <p:txBody>
          <a:bodyPr/>
          <a:lstStyle/>
          <a:p>
            <a:fld id="{9402E099-75C6-4785-BA6C-247B514205D8}" type="slidenum">
              <a:rPr lang="en-US" smtClean="0"/>
              <a:t>20</a:t>
            </a:fld>
            <a:endParaRPr lang="en-US"/>
          </a:p>
        </p:txBody>
      </p:sp>
    </p:spTree>
    <p:extLst>
      <p:ext uri="{BB962C8B-B14F-4D97-AF65-F5344CB8AC3E}">
        <p14:creationId xmlns:p14="http://schemas.microsoft.com/office/powerpoint/2010/main" val="84326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470" y="2691062"/>
            <a:ext cx="2828317" cy="40780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 y="3352800"/>
            <a:ext cx="6078167" cy="3416300"/>
          </a:xfrm>
          <a:prstGeom prst="rect">
            <a:avLst/>
          </a:prstGeom>
        </p:spPr>
      </p:pic>
      <p:sp>
        <p:nvSpPr>
          <p:cNvPr id="4" name="Title 3"/>
          <p:cNvSpPr>
            <a:spLocks noGrp="1"/>
          </p:cNvSpPr>
          <p:nvPr>
            <p:ph type="title"/>
          </p:nvPr>
        </p:nvSpPr>
        <p:spPr>
          <a:xfrm>
            <a:off x="225379" y="125319"/>
            <a:ext cx="8461421" cy="1269252"/>
          </a:xfrm>
        </p:spPr>
        <p:txBody>
          <a:bodyPr>
            <a:noAutofit/>
          </a:bodyPr>
          <a:lstStyle/>
          <a:p>
            <a:r>
              <a:rPr lang="en-US" sz="3200" dirty="0"/>
              <a:t>Eclipse Amplitude and Daily Frequency Observations on WWV/WWVB Propagation Between Ft. Collins, CO and San Antonio, TX</a:t>
            </a:r>
          </a:p>
        </p:txBody>
      </p:sp>
      <p:sp>
        <p:nvSpPr>
          <p:cNvPr id="14" name="TextBox 13"/>
          <p:cNvSpPr txBox="1"/>
          <p:nvPr/>
        </p:nvSpPr>
        <p:spPr>
          <a:xfrm>
            <a:off x="225379" y="1519237"/>
            <a:ext cx="2549416" cy="1754326"/>
          </a:xfrm>
          <a:prstGeom prst="rect">
            <a:avLst/>
          </a:prstGeom>
          <a:noFill/>
        </p:spPr>
        <p:txBody>
          <a:bodyPr wrap="none" rtlCol="0">
            <a:spAutoFit/>
          </a:bodyPr>
          <a:lstStyle/>
          <a:p>
            <a:r>
              <a:rPr lang="en-US" dirty="0"/>
              <a:t>WWVB to WA5FRF:</a:t>
            </a:r>
          </a:p>
          <a:p>
            <a:r>
              <a:rPr lang="en-US" dirty="0"/>
              <a:t>153’ True</a:t>
            </a:r>
          </a:p>
          <a:p>
            <a:r>
              <a:rPr lang="en-US" dirty="0"/>
              <a:t>1348 km</a:t>
            </a:r>
          </a:p>
          <a:p>
            <a:r>
              <a:rPr lang="en-US" dirty="0"/>
              <a:t>837 miles </a:t>
            </a:r>
          </a:p>
          <a:p>
            <a:r>
              <a:rPr lang="en-US" dirty="0"/>
              <a:t>270 wavelengths</a:t>
            </a:r>
          </a:p>
          <a:p>
            <a:r>
              <a:rPr lang="en-US" dirty="0"/>
              <a:t>4.5 ms propagation delay</a:t>
            </a:r>
          </a:p>
        </p:txBody>
      </p:sp>
      <p:sp>
        <p:nvSpPr>
          <p:cNvPr id="15" name="TextBox 14"/>
          <p:cNvSpPr txBox="1"/>
          <p:nvPr/>
        </p:nvSpPr>
        <p:spPr>
          <a:xfrm>
            <a:off x="7077075" y="5638800"/>
            <a:ext cx="1862137" cy="923330"/>
          </a:xfrm>
          <a:prstGeom prst="rect">
            <a:avLst/>
          </a:prstGeom>
          <a:noFill/>
        </p:spPr>
        <p:txBody>
          <a:bodyPr wrap="square" rtlCol="0">
            <a:spAutoFit/>
          </a:bodyPr>
          <a:lstStyle/>
          <a:p>
            <a:r>
              <a:rPr lang="en-US" dirty="0">
                <a:solidFill>
                  <a:schemeClr val="bg1"/>
                </a:solidFill>
              </a:rPr>
              <a:t>~ 70% Partial Eclipse</a:t>
            </a:r>
            <a:r>
              <a:rPr lang="en-US" dirty="0"/>
              <a:t> </a:t>
            </a:r>
            <a:r>
              <a:rPr lang="en-US" dirty="0">
                <a:solidFill>
                  <a:schemeClr val="bg1"/>
                </a:solidFill>
              </a:rPr>
              <a:t> Seen Near San Antonio</a:t>
            </a:r>
            <a:endParaRPr lang="en-US"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9338" y="1553916"/>
            <a:ext cx="3814797" cy="2179884"/>
          </a:xfrm>
          <a:prstGeom prst="rect">
            <a:avLst/>
          </a:prstGeom>
        </p:spPr>
      </p:pic>
      <p:cxnSp>
        <p:nvCxnSpPr>
          <p:cNvPr id="22" name="Straight Connector 21"/>
          <p:cNvCxnSpPr/>
          <p:nvPr/>
        </p:nvCxnSpPr>
        <p:spPr>
          <a:xfrm>
            <a:off x="5570925" y="2438400"/>
            <a:ext cx="448875" cy="1032600"/>
          </a:xfrm>
          <a:prstGeom prst="line">
            <a:avLst/>
          </a:prstGeom>
          <a:ln w="28575">
            <a:solidFill>
              <a:schemeClr val="accent6">
                <a:lumMod val="75000"/>
              </a:schemeClr>
            </a:solidFill>
          </a:ln>
          <a:effectLst>
            <a:softEdge rad="0"/>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CDE12B5-32E5-0940-8DBE-FDB9FA0C079A}"/>
              </a:ext>
            </a:extLst>
          </p:cNvPr>
          <p:cNvSpPr>
            <a:spLocks noGrp="1"/>
          </p:cNvSpPr>
          <p:nvPr>
            <p:ph type="sldNum" sz="quarter" idx="12"/>
          </p:nvPr>
        </p:nvSpPr>
        <p:spPr/>
        <p:txBody>
          <a:bodyPr/>
          <a:lstStyle/>
          <a:p>
            <a:fld id="{9402E099-75C6-4785-BA6C-247B514205D8}" type="slidenum">
              <a:rPr lang="en-US" smtClean="0"/>
              <a:t>3</a:t>
            </a:fld>
            <a:endParaRPr lang="en-US"/>
          </a:p>
        </p:txBody>
      </p:sp>
      <p:sp>
        <p:nvSpPr>
          <p:cNvPr id="3" name="TextBox 2">
            <a:extLst>
              <a:ext uri="{FF2B5EF4-FFF2-40B4-BE49-F238E27FC236}">
                <a16:creationId xmlns:a16="http://schemas.microsoft.com/office/drawing/2014/main" id="{88FBD94A-0A3E-4B49-AD0C-A3EBA1E16F03}"/>
              </a:ext>
            </a:extLst>
          </p:cNvPr>
          <p:cNvSpPr txBox="1"/>
          <p:nvPr/>
        </p:nvSpPr>
        <p:spPr>
          <a:xfrm>
            <a:off x="2362908" y="1512688"/>
            <a:ext cx="1721244" cy="1200329"/>
          </a:xfrm>
          <a:prstGeom prst="rect">
            <a:avLst/>
          </a:prstGeom>
          <a:noFill/>
        </p:spPr>
        <p:txBody>
          <a:bodyPr wrap="square" rtlCol="0">
            <a:spAutoFit/>
          </a:bodyPr>
          <a:lstStyle/>
          <a:p>
            <a:r>
              <a:rPr lang="en-US" dirty="0"/>
              <a:t>Frequencies:</a:t>
            </a:r>
          </a:p>
          <a:p>
            <a:r>
              <a:rPr lang="en-US" dirty="0"/>
              <a:t>WWV at 2.5, 5, and 10 MHz</a:t>
            </a:r>
          </a:p>
          <a:p>
            <a:r>
              <a:rPr lang="en-US" dirty="0"/>
              <a:t>WWVB at 60kHz </a:t>
            </a:r>
          </a:p>
        </p:txBody>
      </p:sp>
      <p:sp>
        <p:nvSpPr>
          <p:cNvPr id="5" name="TextBox 4">
            <a:extLst>
              <a:ext uri="{FF2B5EF4-FFF2-40B4-BE49-F238E27FC236}">
                <a16:creationId xmlns:a16="http://schemas.microsoft.com/office/drawing/2014/main" id="{FFE5AC23-7667-6F46-BD1D-97208B1BCE84}"/>
              </a:ext>
            </a:extLst>
          </p:cNvPr>
          <p:cNvSpPr txBox="1"/>
          <p:nvPr/>
        </p:nvSpPr>
        <p:spPr>
          <a:xfrm>
            <a:off x="4170696" y="2773395"/>
            <a:ext cx="1482353" cy="738664"/>
          </a:xfrm>
          <a:prstGeom prst="rect">
            <a:avLst/>
          </a:prstGeom>
          <a:noFill/>
        </p:spPr>
        <p:txBody>
          <a:bodyPr wrap="square" rtlCol="0">
            <a:spAutoFit/>
          </a:bodyPr>
          <a:lstStyle/>
          <a:p>
            <a:r>
              <a:rPr lang="en-US" sz="1400" dirty="0"/>
              <a:t>Propagation Path Completely South of Line of Totality</a:t>
            </a:r>
          </a:p>
        </p:txBody>
      </p:sp>
    </p:spTree>
    <p:extLst>
      <p:ext uri="{BB962C8B-B14F-4D97-AF65-F5344CB8AC3E}">
        <p14:creationId xmlns:p14="http://schemas.microsoft.com/office/powerpoint/2010/main" val="58334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5762C60-7DD7-A34C-AFF3-6634B315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976" y="3664791"/>
            <a:ext cx="2759623" cy="1569044"/>
          </a:xfrm>
          <a:prstGeom prst="rect">
            <a:avLst/>
          </a:prstGeom>
        </p:spPr>
      </p:pic>
      <p:pic>
        <p:nvPicPr>
          <p:cNvPr id="4" name="Picture 3">
            <a:extLst>
              <a:ext uri="{FF2B5EF4-FFF2-40B4-BE49-F238E27FC236}">
                <a16:creationId xmlns:a16="http://schemas.microsoft.com/office/drawing/2014/main" id="{CF7C91F6-7DE0-504C-A3F0-03AE812A7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441" y="3255213"/>
            <a:ext cx="3048029" cy="2255541"/>
          </a:xfrm>
          <a:prstGeom prst="rect">
            <a:avLst/>
          </a:prstGeom>
        </p:spPr>
      </p:pic>
      <p:sp>
        <p:nvSpPr>
          <p:cNvPr id="2" name="Title 1">
            <a:extLst>
              <a:ext uri="{FF2B5EF4-FFF2-40B4-BE49-F238E27FC236}">
                <a16:creationId xmlns:a16="http://schemas.microsoft.com/office/drawing/2014/main" id="{9A7FC33F-35C9-F949-B8C4-9471B6601CC6}"/>
              </a:ext>
            </a:extLst>
          </p:cNvPr>
          <p:cNvSpPr>
            <a:spLocks noGrp="1"/>
          </p:cNvSpPr>
          <p:nvPr>
            <p:ph type="title"/>
          </p:nvPr>
        </p:nvSpPr>
        <p:spPr>
          <a:xfrm>
            <a:off x="444342" y="101361"/>
            <a:ext cx="8229600" cy="1143000"/>
          </a:xfrm>
        </p:spPr>
        <p:txBody>
          <a:bodyPr>
            <a:normAutofit fontScale="90000"/>
          </a:bodyPr>
          <a:lstStyle/>
          <a:p>
            <a:r>
              <a:rPr lang="en-US" dirty="0"/>
              <a:t>WWVB and WWV Instrumentation for Eclipse Amplitude Data</a:t>
            </a:r>
          </a:p>
        </p:txBody>
      </p:sp>
      <p:pic>
        <p:nvPicPr>
          <p:cNvPr id="6" name="Picture 5">
            <a:extLst>
              <a:ext uri="{FF2B5EF4-FFF2-40B4-BE49-F238E27FC236}">
                <a16:creationId xmlns:a16="http://schemas.microsoft.com/office/drawing/2014/main" id="{37004A4B-AADF-4F42-9B94-280F4E58BA27}"/>
              </a:ext>
            </a:extLst>
          </p:cNvPr>
          <p:cNvPicPr>
            <a:picLocks noChangeAspect="1"/>
          </p:cNvPicPr>
          <p:nvPr/>
        </p:nvPicPr>
        <p:blipFill>
          <a:blip r:embed="rId5"/>
          <a:stretch>
            <a:fillRect/>
          </a:stretch>
        </p:blipFill>
        <p:spPr>
          <a:xfrm rot="10800000">
            <a:off x="1961886" y="1763237"/>
            <a:ext cx="2063141" cy="1547356"/>
          </a:xfrm>
          <a:prstGeom prst="rect">
            <a:avLst/>
          </a:prstGeom>
        </p:spPr>
      </p:pic>
      <p:pic>
        <p:nvPicPr>
          <p:cNvPr id="8" name="Picture 7">
            <a:extLst>
              <a:ext uri="{FF2B5EF4-FFF2-40B4-BE49-F238E27FC236}">
                <a16:creationId xmlns:a16="http://schemas.microsoft.com/office/drawing/2014/main" id="{9098252A-B153-7142-9E98-D9456CF9FEF6}"/>
              </a:ext>
            </a:extLst>
          </p:cNvPr>
          <p:cNvPicPr>
            <a:picLocks noChangeAspect="1"/>
          </p:cNvPicPr>
          <p:nvPr/>
        </p:nvPicPr>
        <p:blipFill>
          <a:blip r:embed="rId6"/>
          <a:stretch>
            <a:fillRect/>
          </a:stretch>
        </p:blipFill>
        <p:spPr>
          <a:xfrm>
            <a:off x="717634" y="1763238"/>
            <a:ext cx="989367" cy="1547357"/>
          </a:xfrm>
          <a:prstGeom prst="rect">
            <a:avLst/>
          </a:prstGeom>
        </p:spPr>
      </p:pic>
      <p:pic>
        <p:nvPicPr>
          <p:cNvPr id="10" name="Picture 9">
            <a:extLst>
              <a:ext uri="{FF2B5EF4-FFF2-40B4-BE49-F238E27FC236}">
                <a16:creationId xmlns:a16="http://schemas.microsoft.com/office/drawing/2014/main" id="{D06332CF-FEDA-E54B-B81F-FE2CB7BB5433}"/>
              </a:ext>
            </a:extLst>
          </p:cNvPr>
          <p:cNvPicPr>
            <a:picLocks noChangeAspect="1"/>
          </p:cNvPicPr>
          <p:nvPr/>
        </p:nvPicPr>
        <p:blipFill>
          <a:blip r:embed="rId7"/>
          <a:stretch>
            <a:fillRect/>
          </a:stretch>
        </p:blipFill>
        <p:spPr>
          <a:xfrm>
            <a:off x="4419600" y="1759209"/>
            <a:ext cx="2068513" cy="1551385"/>
          </a:xfrm>
          <a:prstGeom prst="rect">
            <a:avLst/>
          </a:prstGeom>
        </p:spPr>
      </p:pic>
      <p:cxnSp>
        <p:nvCxnSpPr>
          <p:cNvPr id="12" name="Straight Arrow Connector 11">
            <a:extLst>
              <a:ext uri="{FF2B5EF4-FFF2-40B4-BE49-F238E27FC236}">
                <a16:creationId xmlns:a16="http://schemas.microsoft.com/office/drawing/2014/main" id="{39726D47-115A-DC44-94EE-D6317999420A}"/>
              </a:ext>
            </a:extLst>
          </p:cNvPr>
          <p:cNvCxnSpPr/>
          <p:nvPr/>
        </p:nvCxnSpPr>
        <p:spPr>
          <a:xfrm flipV="1">
            <a:off x="1063195" y="2308315"/>
            <a:ext cx="414338"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4B023C5-8F40-CD40-BD95-1C0C8771D405}"/>
              </a:ext>
            </a:extLst>
          </p:cNvPr>
          <p:cNvCxnSpPr>
            <a:stCxn id="8" idx="3"/>
            <a:endCxn id="6" idx="3"/>
          </p:cNvCxnSpPr>
          <p:nvPr/>
        </p:nvCxnSpPr>
        <p:spPr>
          <a:xfrm flipV="1">
            <a:off x="1707001" y="2536916"/>
            <a:ext cx="254884" cy="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3946C4D-C5AA-BE4A-ABA5-0DBF01745AFA}"/>
              </a:ext>
            </a:extLst>
          </p:cNvPr>
          <p:cNvCxnSpPr>
            <a:cxnSpLocks/>
          </p:cNvCxnSpPr>
          <p:nvPr/>
        </p:nvCxnSpPr>
        <p:spPr>
          <a:xfrm>
            <a:off x="4025026" y="2308316"/>
            <a:ext cx="394574"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491E2C-6346-914D-AFC6-FE02CBF6E217}"/>
              </a:ext>
            </a:extLst>
          </p:cNvPr>
          <p:cNvCxnSpPr>
            <a:cxnSpLocks/>
          </p:cNvCxnSpPr>
          <p:nvPr/>
        </p:nvCxnSpPr>
        <p:spPr>
          <a:xfrm>
            <a:off x="2590800" y="3399688"/>
            <a:ext cx="0" cy="228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394E4C-0AB1-F14E-BDBF-7FB6996FFA2B}"/>
              </a:ext>
            </a:extLst>
          </p:cNvPr>
          <p:cNvCxnSpPr>
            <a:cxnSpLocks/>
          </p:cNvCxnSpPr>
          <p:nvPr/>
        </p:nvCxnSpPr>
        <p:spPr>
          <a:xfrm flipV="1">
            <a:off x="4025026" y="2637689"/>
            <a:ext cx="197287" cy="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287FD1-EA2A-F249-A421-EF01DF488D1D}"/>
              </a:ext>
            </a:extLst>
          </p:cNvPr>
          <p:cNvCxnSpPr>
            <a:cxnSpLocks/>
          </p:cNvCxnSpPr>
          <p:nvPr/>
        </p:nvCxnSpPr>
        <p:spPr>
          <a:xfrm>
            <a:off x="2590800" y="3399688"/>
            <a:ext cx="1631513"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92D9EA-A9F3-B84A-AE83-1948CC326205}"/>
              </a:ext>
            </a:extLst>
          </p:cNvPr>
          <p:cNvCxnSpPr/>
          <p:nvPr/>
        </p:nvCxnSpPr>
        <p:spPr>
          <a:xfrm>
            <a:off x="4222313" y="2637689"/>
            <a:ext cx="0" cy="76199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327FBC-4AA5-1D49-8181-9E9E7F8D7525}"/>
              </a:ext>
            </a:extLst>
          </p:cNvPr>
          <p:cNvSpPr txBox="1"/>
          <p:nvPr/>
        </p:nvSpPr>
        <p:spPr>
          <a:xfrm>
            <a:off x="559682" y="1085695"/>
            <a:ext cx="1244929" cy="738664"/>
          </a:xfrm>
          <a:prstGeom prst="rect">
            <a:avLst/>
          </a:prstGeom>
          <a:noFill/>
        </p:spPr>
        <p:txBody>
          <a:bodyPr wrap="square" rtlCol="0">
            <a:spAutoFit/>
          </a:bodyPr>
          <a:lstStyle/>
          <a:p>
            <a:pPr algn="ctr"/>
            <a:r>
              <a:rPr lang="en-US" sz="1400" dirty="0"/>
              <a:t>60 kHz WWVB Tuned Loop Antenna</a:t>
            </a:r>
          </a:p>
        </p:txBody>
      </p:sp>
      <p:sp>
        <p:nvSpPr>
          <p:cNvPr id="29" name="TextBox 28">
            <a:extLst>
              <a:ext uri="{FF2B5EF4-FFF2-40B4-BE49-F238E27FC236}">
                <a16:creationId xmlns:a16="http://schemas.microsoft.com/office/drawing/2014/main" id="{CFC75508-34FA-6445-8213-690AA985E5FE}"/>
              </a:ext>
            </a:extLst>
          </p:cNvPr>
          <p:cNvSpPr txBox="1"/>
          <p:nvPr/>
        </p:nvSpPr>
        <p:spPr>
          <a:xfrm>
            <a:off x="2031637" y="1410913"/>
            <a:ext cx="1882375" cy="307777"/>
          </a:xfrm>
          <a:prstGeom prst="rect">
            <a:avLst/>
          </a:prstGeom>
          <a:noFill/>
        </p:spPr>
        <p:txBody>
          <a:bodyPr wrap="none" rtlCol="0">
            <a:spAutoFit/>
          </a:bodyPr>
          <a:lstStyle/>
          <a:p>
            <a:r>
              <a:rPr lang="en-US" sz="1400" dirty="0"/>
              <a:t>Low Noise Preamp/BPF</a:t>
            </a:r>
          </a:p>
        </p:txBody>
      </p:sp>
      <p:sp>
        <p:nvSpPr>
          <p:cNvPr id="30" name="TextBox 29">
            <a:extLst>
              <a:ext uri="{FF2B5EF4-FFF2-40B4-BE49-F238E27FC236}">
                <a16:creationId xmlns:a16="http://schemas.microsoft.com/office/drawing/2014/main" id="{8A93BEB4-2115-F24A-9A29-33595EE46D38}"/>
              </a:ext>
            </a:extLst>
          </p:cNvPr>
          <p:cNvSpPr txBox="1"/>
          <p:nvPr/>
        </p:nvSpPr>
        <p:spPr>
          <a:xfrm>
            <a:off x="4394623" y="1383682"/>
            <a:ext cx="2118465" cy="307777"/>
          </a:xfrm>
          <a:prstGeom prst="rect">
            <a:avLst/>
          </a:prstGeom>
          <a:noFill/>
        </p:spPr>
        <p:txBody>
          <a:bodyPr wrap="none" rtlCol="0">
            <a:spAutoFit/>
          </a:bodyPr>
          <a:lstStyle/>
          <a:p>
            <a:r>
              <a:rPr lang="en-US" sz="1400" dirty="0"/>
              <a:t>Superheterodyne Receiver</a:t>
            </a:r>
          </a:p>
        </p:txBody>
      </p:sp>
      <p:sp>
        <p:nvSpPr>
          <p:cNvPr id="31" name="TextBox 30">
            <a:extLst>
              <a:ext uri="{FF2B5EF4-FFF2-40B4-BE49-F238E27FC236}">
                <a16:creationId xmlns:a16="http://schemas.microsoft.com/office/drawing/2014/main" id="{7053F96B-5659-414C-89BB-E312F601B676}"/>
              </a:ext>
            </a:extLst>
          </p:cNvPr>
          <p:cNvSpPr txBox="1"/>
          <p:nvPr/>
        </p:nvSpPr>
        <p:spPr>
          <a:xfrm>
            <a:off x="2222987" y="5076930"/>
            <a:ext cx="1552926" cy="307777"/>
          </a:xfrm>
          <a:prstGeom prst="rect">
            <a:avLst/>
          </a:prstGeom>
          <a:noFill/>
        </p:spPr>
        <p:txBody>
          <a:bodyPr wrap="none" rtlCol="0">
            <a:spAutoFit/>
          </a:bodyPr>
          <a:lstStyle/>
          <a:p>
            <a:r>
              <a:rPr lang="en-US" sz="1400" dirty="0"/>
              <a:t>Spectrum Analyzer</a:t>
            </a:r>
          </a:p>
        </p:txBody>
      </p:sp>
      <p:pic>
        <p:nvPicPr>
          <p:cNvPr id="35" name="Picture 34">
            <a:extLst>
              <a:ext uri="{FF2B5EF4-FFF2-40B4-BE49-F238E27FC236}">
                <a16:creationId xmlns:a16="http://schemas.microsoft.com/office/drawing/2014/main" id="{395C9C8E-A588-F445-901D-5B099A431C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0047" y="4028891"/>
            <a:ext cx="889230" cy="719026"/>
          </a:xfrm>
          <a:prstGeom prst="rect">
            <a:avLst/>
          </a:prstGeom>
        </p:spPr>
      </p:pic>
      <p:pic>
        <p:nvPicPr>
          <p:cNvPr id="11" name="Picture 10">
            <a:extLst>
              <a:ext uri="{FF2B5EF4-FFF2-40B4-BE49-F238E27FC236}">
                <a16:creationId xmlns:a16="http://schemas.microsoft.com/office/drawing/2014/main" id="{3FAEECD5-D447-FF4F-B01C-E70B4F3D29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1" y="3933088"/>
            <a:ext cx="1219200" cy="918220"/>
          </a:xfrm>
          <a:prstGeom prst="rect">
            <a:avLst/>
          </a:prstGeom>
        </p:spPr>
      </p:pic>
      <p:cxnSp>
        <p:nvCxnSpPr>
          <p:cNvPr id="36" name="Straight Arrow Connector 35">
            <a:extLst>
              <a:ext uri="{FF2B5EF4-FFF2-40B4-BE49-F238E27FC236}">
                <a16:creationId xmlns:a16="http://schemas.microsoft.com/office/drawing/2014/main" id="{AB7584D1-A244-6940-8FF7-F95BDA736758}"/>
              </a:ext>
            </a:extLst>
          </p:cNvPr>
          <p:cNvCxnSpPr>
            <a:cxnSpLocks/>
          </p:cNvCxnSpPr>
          <p:nvPr/>
        </p:nvCxnSpPr>
        <p:spPr>
          <a:xfrm>
            <a:off x="5410200" y="3303885"/>
            <a:ext cx="0" cy="40060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38CB245-D145-8147-8FE1-42D64847413E}"/>
              </a:ext>
            </a:extLst>
          </p:cNvPr>
          <p:cNvSpPr txBox="1"/>
          <p:nvPr/>
        </p:nvSpPr>
        <p:spPr>
          <a:xfrm>
            <a:off x="4559142" y="5141372"/>
            <a:ext cx="1598066" cy="307777"/>
          </a:xfrm>
          <a:prstGeom prst="rect">
            <a:avLst/>
          </a:prstGeom>
          <a:noFill/>
        </p:spPr>
        <p:txBody>
          <a:bodyPr wrap="none" rtlCol="0">
            <a:spAutoFit/>
          </a:bodyPr>
          <a:lstStyle/>
          <a:p>
            <a:r>
              <a:rPr lang="en-US" sz="1400" dirty="0"/>
              <a:t>Digital Oscilloscope</a:t>
            </a:r>
          </a:p>
        </p:txBody>
      </p:sp>
      <p:pic>
        <p:nvPicPr>
          <p:cNvPr id="40" name="Picture 39">
            <a:extLst>
              <a:ext uri="{FF2B5EF4-FFF2-40B4-BE49-F238E27FC236}">
                <a16:creationId xmlns:a16="http://schemas.microsoft.com/office/drawing/2014/main" id="{8F2710D4-931A-6F4C-8E5F-3784E59B09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1885" y="5451360"/>
            <a:ext cx="2081495" cy="1028328"/>
          </a:xfrm>
          <a:prstGeom prst="rect">
            <a:avLst/>
          </a:prstGeom>
        </p:spPr>
      </p:pic>
      <p:sp>
        <p:nvSpPr>
          <p:cNvPr id="41" name="TextBox 40">
            <a:extLst>
              <a:ext uri="{FF2B5EF4-FFF2-40B4-BE49-F238E27FC236}">
                <a16:creationId xmlns:a16="http://schemas.microsoft.com/office/drawing/2014/main" id="{DA49B301-FE78-7E43-836C-ACD968AE938A}"/>
              </a:ext>
            </a:extLst>
          </p:cNvPr>
          <p:cNvSpPr txBox="1"/>
          <p:nvPr/>
        </p:nvSpPr>
        <p:spPr>
          <a:xfrm>
            <a:off x="2139662" y="6325799"/>
            <a:ext cx="1707583" cy="307777"/>
          </a:xfrm>
          <a:prstGeom prst="rect">
            <a:avLst/>
          </a:prstGeom>
          <a:noFill/>
        </p:spPr>
        <p:txBody>
          <a:bodyPr wrap="none" rtlCol="0">
            <a:spAutoFit/>
          </a:bodyPr>
          <a:lstStyle/>
          <a:p>
            <a:r>
              <a:rPr lang="en-US" sz="1400" dirty="0"/>
              <a:t>Icom R9000 Receiver</a:t>
            </a:r>
          </a:p>
        </p:txBody>
      </p:sp>
      <p:sp>
        <p:nvSpPr>
          <p:cNvPr id="42" name="Triangle 41">
            <a:extLst>
              <a:ext uri="{FF2B5EF4-FFF2-40B4-BE49-F238E27FC236}">
                <a16:creationId xmlns:a16="http://schemas.microsoft.com/office/drawing/2014/main" id="{3CA63A1B-DE9A-E741-8552-CBAF3580051F}"/>
              </a:ext>
            </a:extLst>
          </p:cNvPr>
          <p:cNvSpPr/>
          <p:nvPr/>
        </p:nvSpPr>
        <p:spPr>
          <a:xfrm rot="10800000">
            <a:off x="833449" y="5486400"/>
            <a:ext cx="461951" cy="278016"/>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3285598F-E5E6-C246-8CD6-AD4F2E61690F}"/>
              </a:ext>
            </a:extLst>
          </p:cNvPr>
          <p:cNvCxnSpPr>
            <a:stCxn id="42" idx="0"/>
          </p:cNvCxnSpPr>
          <p:nvPr/>
        </p:nvCxnSpPr>
        <p:spPr>
          <a:xfrm flipH="1">
            <a:off x="1063195" y="5764416"/>
            <a:ext cx="1229" cy="17918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283B8E-3AB2-744F-985F-11C02FB3FD66}"/>
              </a:ext>
            </a:extLst>
          </p:cNvPr>
          <p:cNvCxnSpPr>
            <a:cxnSpLocks/>
          </p:cNvCxnSpPr>
          <p:nvPr/>
        </p:nvCxnSpPr>
        <p:spPr>
          <a:xfrm>
            <a:off x="1063195" y="5943600"/>
            <a:ext cx="89869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BF0EE41-1D9B-A54D-BCEA-7837073B4A9A}"/>
              </a:ext>
            </a:extLst>
          </p:cNvPr>
          <p:cNvSpPr txBox="1"/>
          <p:nvPr/>
        </p:nvSpPr>
        <p:spPr>
          <a:xfrm>
            <a:off x="338765" y="5956467"/>
            <a:ext cx="1368236" cy="523220"/>
          </a:xfrm>
          <a:prstGeom prst="rect">
            <a:avLst/>
          </a:prstGeom>
          <a:noFill/>
        </p:spPr>
        <p:txBody>
          <a:bodyPr wrap="square" rtlCol="0">
            <a:spAutoFit/>
          </a:bodyPr>
          <a:lstStyle/>
          <a:p>
            <a:pPr algn="ctr"/>
            <a:r>
              <a:rPr lang="en-US" sz="1400" dirty="0"/>
              <a:t>Horizontal Pol. Dipole Antenna</a:t>
            </a:r>
          </a:p>
        </p:txBody>
      </p:sp>
      <p:sp>
        <p:nvSpPr>
          <p:cNvPr id="50" name="TextBox 49">
            <a:extLst>
              <a:ext uri="{FF2B5EF4-FFF2-40B4-BE49-F238E27FC236}">
                <a16:creationId xmlns:a16="http://schemas.microsoft.com/office/drawing/2014/main" id="{50659D37-EA82-9646-B526-B1F6AA85777C}"/>
              </a:ext>
            </a:extLst>
          </p:cNvPr>
          <p:cNvSpPr txBox="1"/>
          <p:nvPr/>
        </p:nvSpPr>
        <p:spPr>
          <a:xfrm>
            <a:off x="499745" y="3300467"/>
            <a:ext cx="1375120" cy="1384995"/>
          </a:xfrm>
          <a:prstGeom prst="rect">
            <a:avLst/>
          </a:prstGeom>
          <a:noFill/>
        </p:spPr>
        <p:txBody>
          <a:bodyPr wrap="none" rtlCol="0">
            <a:spAutoFit/>
          </a:bodyPr>
          <a:lstStyle/>
          <a:p>
            <a:pPr algn="ctr"/>
            <a:r>
              <a:rPr lang="en-US" sz="1400" dirty="0"/>
              <a:t>2m/side </a:t>
            </a:r>
          </a:p>
          <a:p>
            <a:pPr algn="ctr"/>
            <a:r>
              <a:rPr lang="en-US" sz="1400" dirty="0"/>
              <a:t>4m</a:t>
            </a:r>
            <a:r>
              <a:rPr lang="en-US" sz="1400" baseline="30000" dirty="0"/>
              <a:t>2</a:t>
            </a:r>
            <a:r>
              <a:rPr lang="en-US" sz="1400" dirty="0"/>
              <a:t> area</a:t>
            </a:r>
          </a:p>
          <a:p>
            <a:pPr algn="ctr"/>
            <a:r>
              <a:rPr lang="en-US" sz="1400" dirty="0"/>
              <a:t> 6 turns #14</a:t>
            </a:r>
          </a:p>
          <a:p>
            <a:pPr algn="ctr"/>
            <a:r>
              <a:rPr lang="en-US" sz="1400" dirty="0"/>
              <a:t>Vert. Pol.</a:t>
            </a:r>
          </a:p>
          <a:p>
            <a:pPr algn="ctr"/>
            <a:r>
              <a:rPr lang="en-US" sz="1400" dirty="0"/>
              <a:t> Electrostatically</a:t>
            </a:r>
          </a:p>
          <a:p>
            <a:pPr algn="ctr"/>
            <a:r>
              <a:rPr lang="en-US" sz="1400" dirty="0"/>
              <a:t> Shielded</a:t>
            </a:r>
            <a:endParaRPr lang="en-US" dirty="0"/>
          </a:p>
        </p:txBody>
      </p:sp>
      <p:sp>
        <p:nvSpPr>
          <p:cNvPr id="51" name="TextBox 50">
            <a:extLst>
              <a:ext uri="{FF2B5EF4-FFF2-40B4-BE49-F238E27FC236}">
                <a16:creationId xmlns:a16="http://schemas.microsoft.com/office/drawing/2014/main" id="{DFC95EF7-66E2-CD4F-AC45-320250C67E57}"/>
              </a:ext>
            </a:extLst>
          </p:cNvPr>
          <p:cNvSpPr txBox="1"/>
          <p:nvPr/>
        </p:nvSpPr>
        <p:spPr>
          <a:xfrm rot="19975293">
            <a:off x="892058" y="2202946"/>
            <a:ext cx="591829" cy="261610"/>
          </a:xfrm>
          <a:prstGeom prst="rect">
            <a:avLst/>
          </a:prstGeom>
          <a:noFill/>
        </p:spPr>
        <p:txBody>
          <a:bodyPr wrap="none" rtlCol="0">
            <a:spAutoFit/>
          </a:bodyPr>
          <a:lstStyle/>
          <a:p>
            <a:r>
              <a:rPr lang="en-US" sz="1100" dirty="0">
                <a:solidFill>
                  <a:srgbClr val="FFFF00"/>
                </a:solidFill>
              </a:rPr>
              <a:t>WWVB</a:t>
            </a:r>
          </a:p>
        </p:txBody>
      </p:sp>
      <p:sp>
        <p:nvSpPr>
          <p:cNvPr id="52" name="TextBox 51">
            <a:extLst>
              <a:ext uri="{FF2B5EF4-FFF2-40B4-BE49-F238E27FC236}">
                <a16:creationId xmlns:a16="http://schemas.microsoft.com/office/drawing/2014/main" id="{C5A1690C-B3E2-9A43-A691-13F7D2877B9E}"/>
              </a:ext>
            </a:extLst>
          </p:cNvPr>
          <p:cNvSpPr txBox="1"/>
          <p:nvPr/>
        </p:nvSpPr>
        <p:spPr>
          <a:xfrm>
            <a:off x="396750" y="5154209"/>
            <a:ext cx="1252266" cy="307777"/>
          </a:xfrm>
          <a:prstGeom prst="rect">
            <a:avLst/>
          </a:prstGeom>
          <a:noFill/>
        </p:spPr>
        <p:txBody>
          <a:bodyPr wrap="none" rtlCol="0">
            <a:spAutoFit/>
          </a:bodyPr>
          <a:lstStyle/>
          <a:p>
            <a:r>
              <a:rPr lang="en-US" sz="1400" dirty="0"/>
              <a:t>5.0 MHz WWV</a:t>
            </a:r>
          </a:p>
        </p:txBody>
      </p:sp>
      <p:sp>
        <p:nvSpPr>
          <p:cNvPr id="53" name="TextBox 52">
            <a:extLst>
              <a:ext uri="{FF2B5EF4-FFF2-40B4-BE49-F238E27FC236}">
                <a16:creationId xmlns:a16="http://schemas.microsoft.com/office/drawing/2014/main" id="{024FD9F6-29AC-D146-8AA0-62EA24CF8B7D}"/>
              </a:ext>
            </a:extLst>
          </p:cNvPr>
          <p:cNvSpPr txBox="1"/>
          <p:nvPr/>
        </p:nvSpPr>
        <p:spPr>
          <a:xfrm>
            <a:off x="2743200" y="5591145"/>
            <a:ext cx="471792" cy="200055"/>
          </a:xfrm>
          <a:prstGeom prst="rect">
            <a:avLst/>
          </a:prstGeom>
          <a:solidFill>
            <a:schemeClr val="accent6">
              <a:lumMod val="50000"/>
            </a:schemeClr>
          </a:solidFill>
        </p:spPr>
        <p:txBody>
          <a:bodyPr wrap="square" rtlCol="0">
            <a:spAutoFit/>
          </a:bodyPr>
          <a:lstStyle/>
          <a:p>
            <a:r>
              <a:rPr lang="en-US" sz="700" dirty="0">
                <a:solidFill>
                  <a:srgbClr val="FFFF00"/>
                </a:solidFill>
              </a:rPr>
              <a:t>5.000.</a:t>
            </a:r>
          </a:p>
        </p:txBody>
      </p:sp>
      <p:sp>
        <p:nvSpPr>
          <p:cNvPr id="54" name="TextBox 53">
            <a:extLst>
              <a:ext uri="{FF2B5EF4-FFF2-40B4-BE49-F238E27FC236}">
                <a16:creationId xmlns:a16="http://schemas.microsoft.com/office/drawing/2014/main" id="{6A7F1F70-2193-2743-9EBE-2C647ED41915}"/>
              </a:ext>
            </a:extLst>
          </p:cNvPr>
          <p:cNvSpPr txBox="1"/>
          <p:nvPr/>
        </p:nvSpPr>
        <p:spPr>
          <a:xfrm>
            <a:off x="2832035" y="3046587"/>
            <a:ext cx="1207318" cy="276999"/>
          </a:xfrm>
          <a:prstGeom prst="rect">
            <a:avLst/>
          </a:prstGeom>
          <a:noFill/>
        </p:spPr>
        <p:txBody>
          <a:bodyPr wrap="none" rtlCol="0">
            <a:spAutoFit/>
          </a:bodyPr>
          <a:lstStyle/>
          <a:p>
            <a:r>
              <a:rPr lang="en-US" sz="1200" dirty="0"/>
              <a:t>Resonating Caps</a:t>
            </a:r>
          </a:p>
        </p:txBody>
      </p:sp>
      <p:cxnSp>
        <p:nvCxnSpPr>
          <p:cNvPr id="56" name="Straight Arrow Connector 55">
            <a:extLst>
              <a:ext uri="{FF2B5EF4-FFF2-40B4-BE49-F238E27FC236}">
                <a16:creationId xmlns:a16="http://schemas.microsoft.com/office/drawing/2014/main" id="{5E5124DB-9FA0-1D48-B957-D02F750B9EA3}"/>
              </a:ext>
            </a:extLst>
          </p:cNvPr>
          <p:cNvCxnSpPr/>
          <p:nvPr/>
        </p:nvCxnSpPr>
        <p:spPr>
          <a:xfrm flipH="1" flipV="1">
            <a:off x="2895600" y="2819400"/>
            <a:ext cx="228600" cy="28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7814A946-74BF-2640-8D0D-C7D53F08C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5662" y="3751295"/>
            <a:ext cx="1755897" cy="1281805"/>
          </a:xfrm>
          <a:prstGeom prst="rect">
            <a:avLst/>
          </a:prstGeom>
        </p:spPr>
      </p:pic>
      <p:sp>
        <p:nvSpPr>
          <p:cNvPr id="59" name="TextBox 58">
            <a:extLst>
              <a:ext uri="{FF2B5EF4-FFF2-40B4-BE49-F238E27FC236}">
                <a16:creationId xmlns:a16="http://schemas.microsoft.com/office/drawing/2014/main" id="{AD45CDE2-CA03-964F-A521-4A229F2E4836}"/>
              </a:ext>
            </a:extLst>
          </p:cNvPr>
          <p:cNvSpPr txBox="1"/>
          <p:nvPr/>
        </p:nvSpPr>
        <p:spPr>
          <a:xfrm>
            <a:off x="7022855" y="5025752"/>
            <a:ext cx="1461510" cy="307777"/>
          </a:xfrm>
          <a:prstGeom prst="rect">
            <a:avLst/>
          </a:prstGeom>
          <a:noFill/>
        </p:spPr>
        <p:txBody>
          <a:bodyPr wrap="square" rtlCol="0">
            <a:spAutoFit/>
          </a:bodyPr>
          <a:lstStyle/>
          <a:p>
            <a:pPr algn="ctr"/>
            <a:r>
              <a:rPr lang="en-US" sz="1400" dirty="0"/>
              <a:t>Digitizer</a:t>
            </a:r>
          </a:p>
        </p:txBody>
      </p:sp>
      <p:sp>
        <p:nvSpPr>
          <p:cNvPr id="60" name="TextBox 59">
            <a:extLst>
              <a:ext uri="{FF2B5EF4-FFF2-40B4-BE49-F238E27FC236}">
                <a16:creationId xmlns:a16="http://schemas.microsoft.com/office/drawing/2014/main" id="{3A929C67-1B61-5B4E-A327-CDAA84D891E8}"/>
              </a:ext>
            </a:extLst>
          </p:cNvPr>
          <p:cNvSpPr txBox="1"/>
          <p:nvPr/>
        </p:nvSpPr>
        <p:spPr>
          <a:xfrm>
            <a:off x="6529785" y="5310772"/>
            <a:ext cx="2561663" cy="1661993"/>
          </a:xfrm>
          <a:prstGeom prst="rect">
            <a:avLst/>
          </a:prstGeom>
          <a:noFill/>
        </p:spPr>
        <p:txBody>
          <a:bodyPr wrap="none" rtlCol="0">
            <a:spAutoFit/>
          </a:bodyPr>
          <a:lstStyle/>
          <a:p>
            <a:r>
              <a:rPr lang="en-US" sz="1400" u="sng" dirty="0"/>
              <a:t>Signals Recorded:</a:t>
            </a:r>
          </a:p>
          <a:p>
            <a:r>
              <a:rPr lang="en-US" sz="1400" dirty="0"/>
              <a:t>WWVB:</a:t>
            </a:r>
          </a:p>
          <a:p>
            <a:r>
              <a:rPr lang="en-US" sz="1400" dirty="0"/>
              <a:t>  Peak Envelope Voltage</a:t>
            </a:r>
          </a:p>
          <a:p>
            <a:r>
              <a:rPr lang="en-US" sz="1400" dirty="0"/>
              <a:t>  Demodulated Envelope Voltage</a:t>
            </a:r>
          </a:p>
          <a:p>
            <a:r>
              <a:rPr lang="en-US" sz="1400" dirty="0"/>
              <a:t>WWV:</a:t>
            </a:r>
          </a:p>
          <a:p>
            <a:r>
              <a:rPr lang="en-US" sz="1400" dirty="0"/>
              <a:t>   S-Meter Voltage </a:t>
            </a:r>
          </a:p>
          <a:p>
            <a:endParaRPr lang="en-US" dirty="0"/>
          </a:p>
        </p:txBody>
      </p:sp>
      <p:cxnSp>
        <p:nvCxnSpPr>
          <p:cNvPr id="62" name="Straight Arrow Connector 61">
            <a:extLst>
              <a:ext uri="{FF2B5EF4-FFF2-40B4-BE49-F238E27FC236}">
                <a16:creationId xmlns:a16="http://schemas.microsoft.com/office/drawing/2014/main" id="{B5BC6366-3586-544E-BCFB-2BDA60C20F5D}"/>
              </a:ext>
            </a:extLst>
          </p:cNvPr>
          <p:cNvCxnSpPr>
            <a:cxnSpLocks/>
          </p:cNvCxnSpPr>
          <p:nvPr/>
        </p:nvCxnSpPr>
        <p:spPr>
          <a:xfrm>
            <a:off x="6858000" y="41148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2669B05-9D2C-5A41-81C9-9BAE0518A7F6}"/>
              </a:ext>
            </a:extLst>
          </p:cNvPr>
          <p:cNvCxnSpPr>
            <a:cxnSpLocks/>
          </p:cNvCxnSpPr>
          <p:nvPr/>
        </p:nvCxnSpPr>
        <p:spPr>
          <a:xfrm>
            <a:off x="6858000" y="42672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0052581-23AF-2449-867D-53181D46F860}"/>
              </a:ext>
            </a:extLst>
          </p:cNvPr>
          <p:cNvCxnSpPr>
            <a:cxnSpLocks/>
          </p:cNvCxnSpPr>
          <p:nvPr/>
        </p:nvCxnSpPr>
        <p:spPr>
          <a:xfrm>
            <a:off x="6875662" y="4449313"/>
            <a:ext cx="3628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54A4B0C-CAE6-C049-B309-BE0F471AC8D5}"/>
              </a:ext>
            </a:extLst>
          </p:cNvPr>
          <p:cNvCxnSpPr>
            <a:stCxn id="40" idx="3"/>
          </p:cNvCxnSpPr>
          <p:nvPr/>
        </p:nvCxnSpPr>
        <p:spPr>
          <a:xfrm flipV="1">
            <a:off x="4043380" y="5943600"/>
            <a:ext cx="2444733" cy="21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4AE5F4-4128-9E45-AE7A-1A809F5C7319}"/>
              </a:ext>
            </a:extLst>
          </p:cNvPr>
          <p:cNvCxnSpPr>
            <a:cxnSpLocks/>
          </p:cNvCxnSpPr>
          <p:nvPr/>
        </p:nvCxnSpPr>
        <p:spPr>
          <a:xfrm>
            <a:off x="6488113" y="5230818"/>
            <a:ext cx="0" cy="723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AB774B6-6C96-BF40-898E-1A727E255514}"/>
              </a:ext>
            </a:extLst>
          </p:cNvPr>
          <p:cNvCxnSpPr>
            <a:cxnSpLocks/>
          </p:cNvCxnSpPr>
          <p:nvPr/>
        </p:nvCxnSpPr>
        <p:spPr>
          <a:xfrm>
            <a:off x="6488113" y="5230818"/>
            <a:ext cx="3875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0CC3E0-433E-2843-A3C7-489D86B16955}"/>
              </a:ext>
            </a:extLst>
          </p:cNvPr>
          <p:cNvCxnSpPr>
            <a:cxnSpLocks/>
          </p:cNvCxnSpPr>
          <p:nvPr/>
        </p:nvCxnSpPr>
        <p:spPr>
          <a:xfrm>
            <a:off x="6875662" y="4449313"/>
            <a:ext cx="0" cy="78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3E07AB3-E006-924C-BE89-EA73CFF05A96}"/>
              </a:ext>
            </a:extLst>
          </p:cNvPr>
          <p:cNvCxnSpPr/>
          <p:nvPr/>
        </p:nvCxnSpPr>
        <p:spPr>
          <a:xfrm flipV="1">
            <a:off x="6858000" y="3513988"/>
            <a:ext cx="0" cy="753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E35FEA4-FD03-4644-B0B7-833BCEC96D41}"/>
              </a:ext>
            </a:extLst>
          </p:cNvPr>
          <p:cNvCxnSpPr>
            <a:cxnSpLocks/>
          </p:cNvCxnSpPr>
          <p:nvPr/>
        </p:nvCxnSpPr>
        <p:spPr>
          <a:xfrm flipH="1" flipV="1">
            <a:off x="5943600" y="3504186"/>
            <a:ext cx="914400" cy="9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0693C4-ADD9-D544-A6FD-E7BB12061CB8}"/>
              </a:ext>
            </a:extLst>
          </p:cNvPr>
          <p:cNvCxnSpPr>
            <a:cxnSpLocks/>
          </p:cNvCxnSpPr>
          <p:nvPr/>
        </p:nvCxnSpPr>
        <p:spPr>
          <a:xfrm>
            <a:off x="5943600" y="3310594"/>
            <a:ext cx="0" cy="203394"/>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6F9AE3D-F344-8147-A58C-90EA93167386}"/>
              </a:ext>
            </a:extLst>
          </p:cNvPr>
          <p:cNvSpPr txBox="1"/>
          <p:nvPr/>
        </p:nvSpPr>
        <p:spPr>
          <a:xfrm>
            <a:off x="4535668" y="5700119"/>
            <a:ext cx="1364028" cy="307777"/>
          </a:xfrm>
          <a:prstGeom prst="rect">
            <a:avLst/>
          </a:prstGeom>
          <a:noFill/>
        </p:spPr>
        <p:txBody>
          <a:bodyPr wrap="none" rtlCol="0">
            <a:spAutoFit/>
          </a:bodyPr>
          <a:lstStyle/>
          <a:p>
            <a:r>
              <a:rPr lang="en-US" sz="1400" dirty="0"/>
              <a:t>S-Meter Voltage</a:t>
            </a:r>
          </a:p>
        </p:txBody>
      </p:sp>
      <p:pic>
        <p:nvPicPr>
          <p:cNvPr id="88" name="Picture 87">
            <a:extLst>
              <a:ext uri="{FF2B5EF4-FFF2-40B4-BE49-F238E27FC236}">
                <a16:creationId xmlns:a16="http://schemas.microsoft.com/office/drawing/2014/main" id="{6906DDA0-5815-0944-868A-E43D9389B7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6740180" y="1564550"/>
            <a:ext cx="2019801" cy="1514851"/>
          </a:xfrm>
          <a:prstGeom prst="rect">
            <a:avLst/>
          </a:prstGeom>
        </p:spPr>
      </p:pic>
      <p:cxnSp>
        <p:nvCxnSpPr>
          <p:cNvPr id="89" name="Straight Arrow Connector 88">
            <a:extLst>
              <a:ext uri="{FF2B5EF4-FFF2-40B4-BE49-F238E27FC236}">
                <a16:creationId xmlns:a16="http://schemas.microsoft.com/office/drawing/2014/main" id="{EB482850-36F5-6E43-8D75-92C0430FC0A1}"/>
              </a:ext>
            </a:extLst>
          </p:cNvPr>
          <p:cNvCxnSpPr>
            <a:cxnSpLocks/>
            <a:endCxn id="88" idx="3"/>
          </p:cNvCxnSpPr>
          <p:nvPr/>
        </p:nvCxnSpPr>
        <p:spPr>
          <a:xfrm flipV="1">
            <a:off x="7750080" y="3331876"/>
            <a:ext cx="0" cy="52501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6A0C2105-6501-C643-AC87-B61DA1697B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7227" y="1728698"/>
            <a:ext cx="556077" cy="557302"/>
          </a:xfrm>
          <a:prstGeom prst="rect">
            <a:avLst/>
          </a:prstGeom>
        </p:spPr>
      </p:pic>
      <p:sp>
        <p:nvSpPr>
          <p:cNvPr id="94" name="TextBox 93">
            <a:extLst>
              <a:ext uri="{FF2B5EF4-FFF2-40B4-BE49-F238E27FC236}">
                <a16:creationId xmlns:a16="http://schemas.microsoft.com/office/drawing/2014/main" id="{0B34EE50-1A00-FE4B-85FD-4BA3AE049472}"/>
              </a:ext>
            </a:extLst>
          </p:cNvPr>
          <p:cNvSpPr txBox="1"/>
          <p:nvPr/>
        </p:nvSpPr>
        <p:spPr>
          <a:xfrm>
            <a:off x="6938607" y="1188002"/>
            <a:ext cx="1622945" cy="307777"/>
          </a:xfrm>
          <a:prstGeom prst="rect">
            <a:avLst/>
          </a:prstGeom>
          <a:solidFill>
            <a:schemeClr val="bg1"/>
          </a:solidFill>
        </p:spPr>
        <p:txBody>
          <a:bodyPr wrap="none" rtlCol="0">
            <a:spAutoFit/>
          </a:bodyPr>
          <a:lstStyle/>
          <a:p>
            <a:r>
              <a:rPr lang="en-US" sz="1400" dirty="0"/>
              <a:t>  Laptop Computer  </a:t>
            </a:r>
          </a:p>
        </p:txBody>
      </p:sp>
      <p:sp>
        <p:nvSpPr>
          <p:cNvPr id="3" name="Slide Number Placeholder 2">
            <a:extLst>
              <a:ext uri="{FF2B5EF4-FFF2-40B4-BE49-F238E27FC236}">
                <a16:creationId xmlns:a16="http://schemas.microsoft.com/office/drawing/2014/main" id="{AC9C73CD-3795-414C-8291-19EFAF0653AE}"/>
              </a:ext>
            </a:extLst>
          </p:cNvPr>
          <p:cNvSpPr>
            <a:spLocks noGrp="1"/>
          </p:cNvSpPr>
          <p:nvPr>
            <p:ph type="sldNum" sz="quarter" idx="12"/>
          </p:nvPr>
        </p:nvSpPr>
        <p:spPr/>
        <p:txBody>
          <a:bodyPr/>
          <a:lstStyle/>
          <a:p>
            <a:fld id="{9402E099-75C6-4785-BA6C-247B514205D8}" type="slidenum">
              <a:rPr lang="en-US" smtClean="0"/>
              <a:t>4</a:t>
            </a:fld>
            <a:endParaRPr lang="en-US"/>
          </a:p>
        </p:txBody>
      </p:sp>
    </p:spTree>
    <p:extLst>
      <p:ext uri="{BB962C8B-B14F-4D97-AF65-F5344CB8AC3E}">
        <p14:creationId xmlns:p14="http://schemas.microsoft.com/office/powerpoint/2010/main" val="343661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1676400"/>
          </a:xfrm>
        </p:spPr>
        <p:txBody>
          <a:bodyPr>
            <a:noAutofit/>
          </a:bodyPr>
          <a:lstStyle/>
          <a:p>
            <a:r>
              <a:rPr lang="en-US" sz="2400" dirty="0"/>
              <a:t>Expanded Scale Example of 5 MHz WWV S-Meter Voltage and WWVB Peak and Demodulated Waveforms Recorded by Data Logger</a:t>
            </a:r>
          </a:p>
        </p:txBody>
      </p:sp>
      <p:pic>
        <p:nvPicPr>
          <p:cNvPr id="3" name="Picture 2" descr="scope_48.png"/>
          <p:cNvPicPr>
            <a:picLocks noChangeAspect="1"/>
          </p:cNvPicPr>
          <p:nvPr/>
        </p:nvPicPr>
        <p:blipFill>
          <a:blip r:embed="rId3" cstate="print"/>
          <a:stretch>
            <a:fillRect/>
          </a:stretch>
        </p:blipFill>
        <p:spPr>
          <a:xfrm>
            <a:off x="1371600" y="1371600"/>
            <a:ext cx="6477000" cy="5243588"/>
          </a:xfrm>
          <a:prstGeom prst="rect">
            <a:avLst/>
          </a:prstGeom>
        </p:spPr>
      </p:pic>
      <p:sp>
        <p:nvSpPr>
          <p:cNvPr id="4" name="TextBox 3"/>
          <p:cNvSpPr txBox="1"/>
          <p:nvPr/>
        </p:nvSpPr>
        <p:spPr>
          <a:xfrm>
            <a:off x="1547812" y="2096869"/>
            <a:ext cx="3048000" cy="646331"/>
          </a:xfrm>
          <a:prstGeom prst="rect">
            <a:avLst/>
          </a:prstGeom>
          <a:noFill/>
        </p:spPr>
        <p:txBody>
          <a:bodyPr wrap="square" rtlCol="0">
            <a:spAutoFit/>
          </a:bodyPr>
          <a:lstStyle/>
          <a:p>
            <a:r>
              <a:rPr lang="en-US" dirty="0"/>
              <a:t>5 MHz WWV </a:t>
            </a:r>
            <a:r>
              <a:rPr lang="en-US"/>
              <a:t>S-Meter Voltage From R9000 Receiver </a:t>
            </a:r>
            <a:endParaRPr lang="en-US" dirty="0"/>
          </a:p>
        </p:txBody>
      </p:sp>
      <p:cxnSp>
        <p:nvCxnSpPr>
          <p:cNvPr id="6" name="Straight Arrow Connector 5"/>
          <p:cNvCxnSpPr/>
          <p:nvPr/>
        </p:nvCxnSpPr>
        <p:spPr>
          <a:xfrm>
            <a:off x="2895600" y="2667000"/>
            <a:ext cx="3048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29000" y="2895600"/>
            <a:ext cx="4193584" cy="646331"/>
          </a:xfrm>
          <a:prstGeom prst="rect">
            <a:avLst/>
          </a:prstGeom>
          <a:noFill/>
        </p:spPr>
        <p:txBody>
          <a:bodyPr wrap="none" rtlCol="0">
            <a:spAutoFit/>
          </a:bodyPr>
          <a:lstStyle/>
          <a:p>
            <a:r>
              <a:rPr lang="en-US" dirty="0"/>
              <a:t>WWVB Peak Envelope Voltage</a:t>
            </a:r>
          </a:p>
          <a:p>
            <a:r>
              <a:rPr lang="en-US" dirty="0"/>
              <a:t>                    Demodulated Envelope Voltage</a:t>
            </a:r>
          </a:p>
        </p:txBody>
      </p:sp>
      <p:cxnSp>
        <p:nvCxnSpPr>
          <p:cNvPr id="9" name="Straight Arrow Connector 8"/>
          <p:cNvCxnSpPr/>
          <p:nvPr/>
        </p:nvCxnSpPr>
        <p:spPr>
          <a:xfrm>
            <a:off x="5105400" y="3581400"/>
            <a:ext cx="4572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38600" y="3200400"/>
            <a:ext cx="3048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1600" y="5943600"/>
            <a:ext cx="6477000" cy="646331"/>
          </a:xfrm>
          <a:prstGeom prst="rect">
            <a:avLst/>
          </a:prstGeom>
          <a:solidFill>
            <a:schemeClr val="bg1">
              <a:lumMod val="85000"/>
            </a:schemeClr>
          </a:solidFill>
        </p:spPr>
        <p:txBody>
          <a:bodyPr wrap="square" rtlCol="0">
            <a:spAutoFit/>
          </a:bodyPr>
          <a:lstStyle/>
          <a:p>
            <a:pPr algn="ctr"/>
            <a:r>
              <a:rPr lang="en-US" dirty="0"/>
              <a:t>5 MHz WWV S-Meter Voltage is Linear-in-dB</a:t>
            </a:r>
          </a:p>
          <a:p>
            <a:pPr algn="ctr"/>
            <a:r>
              <a:rPr lang="en-US" dirty="0"/>
              <a:t>WWVB Envelope Voltages are Linear Volts</a:t>
            </a:r>
          </a:p>
        </p:txBody>
      </p:sp>
      <p:sp>
        <p:nvSpPr>
          <p:cNvPr id="20" name="TextBox 19"/>
          <p:cNvSpPr txBox="1"/>
          <p:nvPr/>
        </p:nvSpPr>
        <p:spPr>
          <a:xfrm>
            <a:off x="7315200" y="5257800"/>
            <a:ext cx="1600200" cy="646331"/>
          </a:xfrm>
          <a:prstGeom prst="rect">
            <a:avLst/>
          </a:prstGeom>
          <a:solidFill>
            <a:schemeClr val="bg1"/>
          </a:solidFill>
        </p:spPr>
        <p:txBody>
          <a:bodyPr wrap="square" rtlCol="0">
            <a:spAutoFit/>
          </a:bodyPr>
          <a:lstStyle/>
          <a:p>
            <a:r>
              <a:rPr lang="en-US" dirty="0"/>
              <a:t>Static Crashes from Lightning</a:t>
            </a:r>
          </a:p>
        </p:txBody>
      </p:sp>
      <p:cxnSp>
        <p:nvCxnSpPr>
          <p:cNvPr id="22" name="Straight Arrow Connector 21"/>
          <p:cNvCxnSpPr/>
          <p:nvPr/>
        </p:nvCxnSpPr>
        <p:spPr>
          <a:xfrm flipH="1" flipV="1">
            <a:off x="7010400" y="48768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953125" y="2033587"/>
            <a:ext cx="1895475" cy="369332"/>
          </a:xfrm>
          <a:prstGeom prst="rect">
            <a:avLst/>
          </a:prstGeom>
          <a:noFill/>
        </p:spPr>
        <p:txBody>
          <a:bodyPr wrap="square" rtlCol="0">
            <a:spAutoFit/>
          </a:bodyPr>
          <a:lstStyle/>
          <a:p>
            <a:r>
              <a:rPr lang="en-US" dirty="0"/>
              <a:t>10-Second Record</a:t>
            </a:r>
          </a:p>
        </p:txBody>
      </p:sp>
      <p:sp>
        <p:nvSpPr>
          <p:cNvPr id="8" name="Slide Number Placeholder 7">
            <a:extLst>
              <a:ext uri="{FF2B5EF4-FFF2-40B4-BE49-F238E27FC236}">
                <a16:creationId xmlns:a16="http://schemas.microsoft.com/office/drawing/2014/main" id="{9619BEE2-67E7-6147-8762-DD707AE11251}"/>
              </a:ext>
            </a:extLst>
          </p:cNvPr>
          <p:cNvSpPr>
            <a:spLocks noGrp="1"/>
          </p:cNvSpPr>
          <p:nvPr>
            <p:ph type="sldNum" sz="quarter" idx="12"/>
          </p:nvPr>
        </p:nvSpPr>
        <p:spPr/>
        <p:txBody>
          <a:bodyPr/>
          <a:lstStyle/>
          <a:p>
            <a:fld id="{9402E099-75C6-4785-BA6C-247B514205D8}" type="slidenum">
              <a:rPr lang="en-US" smtClean="0"/>
              <a:t>5</a:t>
            </a:fld>
            <a:endParaRPr lang="en-US"/>
          </a:p>
        </p:txBody>
      </p:sp>
    </p:spTree>
    <p:extLst>
      <p:ext uri="{BB962C8B-B14F-4D97-AF65-F5344CB8AC3E}">
        <p14:creationId xmlns:p14="http://schemas.microsoft.com/office/powerpoint/2010/main" val="40858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Spectrum Analyzer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141" y="1600200"/>
            <a:ext cx="6600259" cy="4970872"/>
          </a:xfrm>
          <a:prstGeom prst="rect">
            <a:avLst/>
          </a:prstGeom>
        </p:spPr>
      </p:pic>
      <p:sp>
        <p:nvSpPr>
          <p:cNvPr id="4" name="TextBox 3"/>
          <p:cNvSpPr txBox="1"/>
          <p:nvPr/>
        </p:nvSpPr>
        <p:spPr>
          <a:xfrm>
            <a:off x="5577170" y="2209800"/>
            <a:ext cx="2195230" cy="923330"/>
          </a:xfrm>
          <a:prstGeom prst="rect">
            <a:avLst/>
          </a:prstGeom>
          <a:solidFill>
            <a:schemeClr val="tx1"/>
          </a:solidFill>
        </p:spPr>
        <p:txBody>
          <a:bodyPr wrap="square" rtlCol="0">
            <a:spAutoFit/>
          </a:bodyPr>
          <a:lstStyle/>
          <a:p>
            <a:r>
              <a:rPr lang="en-US" dirty="0">
                <a:solidFill>
                  <a:schemeClr val="bg1"/>
                </a:solidFill>
              </a:rPr>
              <a:t>Passband Shape from Coil Resonance and </a:t>
            </a:r>
            <a:r>
              <a:rPr lang="en-US">
                <a:solidFill>
                  <a:schemeClr val="bg1"/>
                </a:solidFill>
              </a:rPr>
              <a:t>Preamp Selectivity</a:t>
            </a:r>
            <a:endParaRPr lang="en-US" dirty="0">
              <a:solidFill>
                <a:schemeClr val="bg1"/>
              </a:solidFill>
            </a:endParaRPr>
          </a:p>
        </p:txBody>
      </p:sp>
      <p:cxnSp>
        <p:nvCxnSpPr>
          <p:cNvPr id="6" name="Straight Arrow Connector 5"/>
          <p:cNvCxnSpPr/>
          <p:nvPr/>
        </p:nvCxnSpPr>
        <p:spPr>
          <a:xfrm flipH="1">
            <a:off x="5439341" y="3133130"/>
            <a:ext cx="351859" cy="4943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6429" y="2641937"/>
            <a:ext cx="2086541" cy="2585323"/>
          </a:xfrm>
          <a:prstGeom prst="rect">
            <a:avLst/>
          </a:prstGeom>
          <a:noFill/>
        </p:spPr>
        <p:txBody>
          <a:bodyPr wrap="square" rtlCol="0">
            <a:spAutoFit/>
          </a:bodyPr>
          <a:lstStyle/>
          <a:p>
            <a:r>
              <a:rPr lang="en-US" dirty="0"/>
              <a:t>Analyzer set to average 100 scans.</a:t>
            </a:r>
          </a:p>
          <a:p>
            <a:endParaRPr lang="en-US" dirty="0"/>
          </a:p>
          <a:p>
            <a:r>
              <a:rPr lang="en-US" dirty="0"/>
              <a:t>Data recorded at:</a:t>
            </a:r>
          </a:p>
          <a:p>
            <a:r>
              <a:rPr lang="en-US" dirty="0"/>
              <a:t> </a:t>
            </a:r>
          </a:p>
          <a:p>
            <a:r>
              <a:rPr lang="en-US" dirty="0"/>
              <a:t>60 kHz for WWVB </a:t>
            </a:r>
          </a:p>
          <a:p>
            <a:endParaRPr lang="en-US" dirty="0"/>
          </a:p>
          <a:p>
            <a:r>
              <a:rPr lang="en-US" dirty="0"/>
              <a:t>61 kHz for background noise.</a:t>
            </a:r>
          </a:p>
        </p:txBody>
      </p:sp>
      <p:cxnSp>
        <p:nvCxnSpPr>
          <p:cNvPr id="9" name="Straight Arrow Connector 8"/>
          <p:cNvCxnSpPr/>
          <p:nvPr/>
        </p:nvCxnSpPr>
        <p:spPr>
          <a:xfrm flipV="1">
            <a:off x="2133600" y="2971800"/>
            <a:ext cx="3124200"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554814" y="3810000"/>
            <a:ext cx="4129371"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58100" y="1532936"/>
            <a:ext cx="13716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AC13647-21B9-C848-A8F2-E782AB7326F8}"/>
              </a:ext>
            </a:extLst>
          </p:cNvPr>
          <p:cNvSpPr>
            <a:spLocks noGrp="1"/>
          </p:cNvSpPr>
          <p:nvPr>
            <p:ph type="sldNum" sz="quarter" idx="12"/>
          </p:nvPr>
        </p:nvSpPr>
        <p:spPr/>
        <p:txBody>
          <a:bodyPr/>
          <a:lstStyle/>
          <a:p>
            <a:fld id="{9402E099-75C6-4785-BA6C-247B514205D8}" type="slidenum">
              <a:rPr lang="en-US" smtClean="0"/>
              <a:t>6</a:t>
            </a:fld>
            <a:endParaRPr lang="en-US"/>
          </a:p>
        </p:txBody>
      </p:sp>
    </p:spTree>
    <p:extLst>
      <p:ext uri="{BB962C8B-B14F-4D97-AF65-F5344CB8AC3E}">
        <p14:creationId xmlns:p14="http://schemas.microsoft.com/office/powerpoint/2010/main" val="114716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9364" y="163153"/>
            <a:ext cx="8153400" cy="1631558"/>
          </a:xfrm>
        </p:spPr>
        <p:txBody>
          <a:bodyPr>
            <a:noAutofit/>
          </a:bodyPr>
          <a:lstStyle/>
          <a:p>
            <a:r>
              <a:rPr lang="en-US" sz="3200" dirty="0"/>
              <a:t>24 Hour Recordings of WWVB and 5 MHz WWV</a:t>
            </a:r>
            <a:br>
              <a:rPr lang="en-US" sz="3200" dirty="0"/>
            </a:br>
            <a:r>
              <a:rPr lang="en-US" sz="3200" dirty="0"/>
              <a:t> Before and After the Day of the Eclipse</a:t>
            </a:r>
            <a:br>
              <a:rPr lang="en-US" sz="3200" dirty="0"/>
            </a:br>
            <a:r>
              <a:rPr lang="en-US" sz="2800" dirty="0"/>
              <a:t>Ft. Collins, CO to San Antonio, TX Path. 23-23z</a:t>
            </a:r>
            <a:endParaRPr lang="en-US" sz="3200" dirty="0"/>
          </a:p>
        </p:txBody>
      </p:sp>
      <p:pic>
        <p:nvPicPr>
          <p:cNvPr id="6" name="Picture 5" descr="Before-After 24hr.PNG"/>
          <p:cNvPicPr>
            <a:picLocks noChangeAspect="1"/>
          </p:cNvPicPr>
          <p:nvPr/>
        </p:nvPicPr>
        <p:blipFill>
          <a:blip r:embed="rId3" cstate="print"/>
          <a:stretch>
            <a:fillRect/>
          </a:stretch>
        </p:blipFill>
        <p:spPr>
          <a:xfrm>
            <a:off x="0" y="1905000"/>
            <a:ext cx="9144000" cy="4583326"/>
          </a:xfrm>
          <a:prstGeom prst="rect">
            <a:avLst/>
          </a:prstGeom>
        </p:spPr>
      </p:pic>
      <p:sp>
        <p:nvSpPr>
          <p:cNvPr id="7" name="TextBox 6"/>
          <p:cNvSpPr txBox="1"/>
          <p:nvPr/>
        </p:nvSpPr>
        <p:spPr>
          <a:xfrm>
            <a:off x="609600" y="5867400"/>
            <a:ext cx="8305800" cy="914400"/>
          </a:xfrm>
          <a:prstGeom prst="rect">
            <a:avLst/>
          </a:prstGeom>
          <a:solidFill>
            <a:schemeClr val="bg1">
              <a:lumMod val="85000"/>
            </a:schemeClr>
          </a:solidFill>
        </p:spPr>
        <p:txBody>
          <a:bodyPr wrap="square" rtlCol="0">
            <a:spAutoFit/>
          </a:bodyPr>
          <a:lstStyle/>
          <a:p>
            <a:pPr algn="ctr"/>
            <a:r>
              <a:rPr lang="en-US" dirty="0"/>
              <a:t>Top Trace (Green): 5 MHz WWV S-meter voltage from R9000 receiver – Linear-in-dB</a:t>
            </a:r>
          </a:p>
          <a:p>
            <a:pPr algn="ctr"/>
            <a:r>
              <a:rPr lang="en-US" dirty="0"/>
              <a:t>Middle Trace (White): WWVB Peak Envelope Voltage – Linear Volts</a:t>
            </a:r>
          </a:p>
          <a:p>
            <a:pPr algn="ctr"/>
            <a:r>
              <a:rPr lang="en-US" dirty="0"/>
              <a:t>Bottom Trace: (Red): WWVB Demodulated Envelope Voltage – Linear Volts</a:t>
            </a:r>
          </a:p>
        </p:txBody>
      </p:sp>
      <p:sp>
        <p:nvSpPr>
          <p:cNvPr id="8" name="TextBox 7"/>
          <p:cNvSpPr txBox="1"/>
          <p:nvPr/>
        </p:nvSpPr>
        <p:spPr>
          <a:xfrm>
            <a:off x="3352800" y="4495800"/>
            <a:ext cx="537840" cy="369332"/>
          </a:xfrm>
          <a:prstGeom prst="rect">
            <a:avLst/>
          </a:prstGeom>
          <a:noFill/>
        </p:spPr>
        <p:txBody>
          <a:bodyPr wrap="none" rtlCol="0">
            <a:spAutoFit/>
          </a:bodyPr>
          <a:lstStyle/>
          <a:p>
            <a:r>
              <a:rPr lang="en-US" dirty="0">
                <a:solidFill>
                  <a:schemeClr val="bg1"/>
                </a:solidFill>
              </a:rPr>
              <a:t>Day</a:t>
            </a:r>
          </a:p>
        </p:txBody>
      </p:sp>
      <p:sp>
        <p:nvSpPr>
          <p:cNvPr id="9" name="TextBox 8"/>
          <p:cNvSpPr txBox="1"/>
          <p:nvPr/>
        </p:nvSpPr>
        <p:spPr>
          <a:xfrm>
            <a:off x="1524000" y="3505200"/>
            <a:ext cx="692305" cy="369332"/>
          </a:xfrm>
          <a:prstGeom prst="rect">
            <a:avLst/>
          </a:prstGeom>
          <a:noFill/>
        </p:spPr>
        <p:txBody>
          <a:bodyPr wrap="none" rtlCol="0">
            <a:spAutoFit/>
          </a:bodyPr>
          <a:lstStyle/>
          <a:p>
            <a:r>
              <a:rPr lang="en-US" dirty="0">
                <a:solidFill>
                  <a:schemeClr val="bg1"/>
                </a:solidFill>
              </a:rPr>
              <a:t>Night</a:t>
            </a:r>
          </a:p>
        </p:txBody>
      </p:sp>
      <p:sp>
        <p:nvSpPr>
          <p:cNvPr id="10" name="TextBox 9"/>
          <p:cNvSpPr txBox="1"/>
          <p:nvPr/>
        </p:nvSpPr>
        <p:spPr>
          <a:xfrm>
            <a:off x="6096000" y="3505200"/>
            <a:ext cx="692305" cy="369332"/>
          </a:xfrm>
          <a:prstGeom prst="rect">
            <a:avLst/>
          </a:prstGeom>
          <a:noFill/>
        </p:spPr>
        <p:txBody>
          <a:bodyPr wrap="none" rtlCol="0">
            <a:spAutoFit/>
          </a:bodyPr>
          <a:lstStyle/>
          <a:p>
            <a:r>
              <a:rPr lang="en-US" dirty="0">
                <a:solidFill>
                  <a:schemeClr val="bg1"/>
                </a:solidFill>
              </a:rPr>
              <a:t>Night</a:t>
            </a:r>
          </a:p>
        </p:txBody>
      </p:sp>
      <p:sp>
        <p:nvSpPr>
          <p:cNvPr id="11" name="TextBox 10"/>
          <p:cNvSpPr txBox="1"/>
          <p:nvPr/>
        </p:nvSpPr>
        <p:spPr>
          <a:xfrm>
            <a:off x="8001000" y="4495800"/>
            <a:ext cx="537840" cy="369332"/>
          </a:xfrm>
          <a:prstGeom prst="rect">
            <a:avLst/>
          </a:prstGeom>
          <a:noFill/>
        </p:spPr>
        <p:txBody>
          <a:bodyPr wrap="none" rtlCol="0">
            <a:spAutoFit/>
          </a:bodyPr>
          <a:lstStyle/>
          <a:p>
            <a:r>
              <a:rPr lang="en-US" dirty="0">
                <a:solidFill>
                  <a:schemeClr val="bg1"/>
                </a:solidFill>
              </a:rPr>
              <a:t>Day</a:t>
            </a:r>
          </a:p>
        </p:txBody>
      </p:sp>
      <p:sp>
        <p:nvSpPr>
          <p:cNvPr id="12" name="TextBox 11"/>
          <p:cNvSpPr txBox="1"/>
          <p:nvPr/>
        </p:nvSpPr>
        <p:spPr>
          <a:xfrm>
            <a:off x="2609995" y="5666601"/>
            <a:ext cx="438005" cy="276999"/>
          </a:xfrm>
          <a:prstGeom prst="rect">
            <a:avLst/>
          </a:prstGeom>
          <a:noFill/>
        </p:spPr>
        <p:txBody>
          <a:bodyPr wrap="none" rtlCol="0">
            <a:spAutoFit/>
          </a:bodyPr>
          <a:lstStyle/>
          <a:p>
            <a:r>
              <a:rPr lang="en-US" sz="1200" dirty="0"/>
              <a:t>UTC</a:t>
            </a:r>
          </a:p>
        </p:txBody>
      </p:sp>
      <p:sp>
        <p:nvSpPr>
          <p:cNvPr id="13" name="TextBox 12"/>
          <p:cNvSpPr txBox="1"/>
          <p:nvPr/>
        </p:nvSpPr>
        <p:spPr>
          <a:xfrm>
            <a:off x="7181995" y="5666601"/>
            <a:ext cx="438005" cy="276999"/>
          </a:xfrm>
          <a:prstGeom prst="rect">
            <a:avLst/>
          </a:prstGeom>
          <a:noFill/>
        </p:spPr>
        <p:txBody>
          <a:bodyPr wrap="square" rtlCol="0">
            <a:spAutoFit/>
          </a:bodyPr>
          <a:lstStyle/>
          <a:p>
            <a:r>
              <a:rPr lang="en-US" sz="1200" dirty="0"/>
              <a:t>UTC</a:t>
            </a:r>
          </a:p>
        </p:txBody>
      </p:sp>
      <p:sp>
        <p:nvSpPr>
          <p:cNvPr id="14" name="TextBox 13"/>
          <p:cNvSpPr txBox="1"/>
          <p:nvPr/>
        </p:nvSpPr>
        <p:spPr>
          <a:xfrm>
            <a:off x="2362200" y="1981200"/>
            <a:ext cx="1356462" cy="369332"/>
          </a:xfrm>
          <a:prstGeom prst="rect">
            <a:avLst/>
          </a:prstGeom>
          <a:noFill/>
        </p:spPr>
        <p:txBody>
          <a:bodyPr wrap="none" rtlCol="0">
            <a:spAutoFit/>
          </a:bodyPr>
          <a:lstStyle/>
          <a:p>
            <a:r>
              <a:rPr lang="en-US" dirty="0"/>
              <a:t>10 Aug 2017</a:t>
            </a:r>
          </a:p>
        </p:txBody>
      </p:sp>
      <p:sp>
        <p:nvSpPr>
          <p:cNvPr id="15" name="TextBox 14"/>
          <p:cNvSpPr txBox="1"/>
          <p:nvPr/>
        </p:nvSpPr>
        <p:spPr>
          <a:xfrm>
            <a:off x="6934200" y="1981200"/>
            <a:ext cx="1356462" cy="369332"/>
          </a:xfrm>
          <a:prstGeom prst="rect">
            <a:avLst/>
          </a:prstGeom>
          <a:noFill/>
        </p:spPr>
        <p:txBody>
          <a:bodyPr wrap="none" rtlCol="0">
            <a:spAutoFit/>
          </a:bodyPr>
          <a:lstStyle/>
          <a:p>
            <a:r>
              <a:rPr lang="en-US" dirty="0"/>
              <a:t>22 Aug 2017</a:t>
            </a:r>
          </a:p>
        </p:txBody>
      </p:sp>
      <p:sp>
        <p:nvSpPr>
          <p:cNvPr id="16" name="Rectangle 15"/>
          <p:cNvSpPr/>
          <p:nvPr/>
        </p:nvSpPr>
        <p:spPr>
          <a:xfrm>
            <a:off x="2438400" y="5715000"/>
            <a:ext cx="152400" cy="1524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10400" y="5715000"/>
            <a:ext cx="152400" cy="1524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3400" y="4865132"/>
            <a:ext cx="619080" cy="523220"/>
          </a:xfrm>
          <a:prstGeom prst="rect">
            <a:avLst/>
          </a:prstGeom>
          <a:noFill/>
        </p:spPr>
        <p:txBody>
          <a:bodyPr wrap="none" rtlCol="0">
            <a:spAutoFit/>
          </a:bodyPr>
          <a:lstStyle/>
          <a:p>
            <a:r>
              <a:rPr lang="en-US" sz="1400" dirty="0">
                <a:solidFill>
                  <a:schemeClr val="bg1"/>
                </a:solidFill>
              </a:rPr>
              <a:t>08/10</a:t>
            </a:r>
          </a:p>
          <a:p>
            <a:r>
              <a:rPr lang="en-US" sz="1400" dirty="0">
                <a:solidFill>
                  <a:schemeClr val="bg1"/>
                </a:solidFill>
              </a:rPr>
              <a:t>|-&gt;</a:t>
            </a:r>
          </a:p>
        </p:txBody>
      </p:sp>
      <p:sp>
        <p:nvSpPr>
          <p:cNvPr id="3" name="TextBox 2"/>
          <p:cNvSpPr txBox="1"/>
          <p:nvPr/>
        </p:nvSpPr>
        <p:spPr>
          <a:xfrm>
            <a:off x="5105400" y="4865132"/>
            <a:ext cx="619080" cy="523220"/>
          </a:xfrm>
          <a:prstGeom prst="rect">
            <a:avLst/>
          </a:prstGeom>
          <a:noFill/>
        </p:spPr>
        <p:txBody>
          <a:bodyPr wrap="none" rtlCol="0">
            <a:spAutoFit/>
          </a:bodyPr>
          <a:lstStyle/>
          <a:p>
            <a:r>
              <a:rPr lang="en-US" sz="1400" dirty="0">
                <a:solidFill>
                  <a:schemeClr val="bg1"/>
                </a:solidFill>
              </a:rPr>
              <a:t>08/22</a:t>
            </a:r>
          </a:p>
          <a:p>
            <a:r>
              <a:rPr lang="en-US" sz="1400" dirty="0">
                <a:solidFill>
                  <a:schemeClr val="bg1"/>
                </a:solidFill>
              </a:rPr>
              <a:t>|-&gt;</a:t>
            </a:r>
          </a:p>
        </p:txBody>
      </p:sp>
      <p:sp>
        <p:nvSpPr>
          <p:cNvPr id="5" name="Slide Number Placeholder 4">
            <a:extLst>
              <a:ext uri="{FF2B5EF4-FFF2-40B4-BE49-F238E27FC236}">
                <a16:creationId xmlns:a16="http://schemas.microsoft.com/office/drawing/2014/main" id="{DE5A82D4-CB0F-0F4C-BF16-9AEB5FD7F55C}"/>
              </a:ext>
            </a:extLst>
          </p:cNvPr>
          <p:cNvSpPr>
            <a:spLocks noGrp="1"/>
          </p:cNvSpPr>
          <p:nvPr>
            <p:ph type="sldNum" sz="quarter" idx="12"/>
          </p:nvPr>
        </p:nvSpPr>
        <p:spPr/>
        <p:txBody>
          <a:bodyPr/>
          <a:lstStyle/>
          <a:p>
            <a:fld id="{9402E099-75C6-4785-BA6C-247B514205D8}" type="slidenum">
              <a:rPr lang="en-US" smtClean="0"/>
              <a:t>7</a:t>
            </a:fld>
            <a:endParaRPr lang="en-US"/>
          </a:p>
        </p:txBody>
      </p:sp>
      <p:sp>
        <p:nvSpPr>
          <p:cNvPr id="18" name="TextBox 17">
            <a:extLst>
              <a:ext uri="{FF2B5EF4-FFF2-40B4-BE49-F238E27FC236}">
                <a16:creationId xmlns:a16="http://schemas.microsoft.com/office/drawing/2014/main" id="{50494657-04C7-284F-B40A-496610552C87}"/>
              </a:ext>
            </a:extLst>
          </p:cNvPr>
          <p:cNvSpPr txBox="1"/>
          <p:nvPr/>
        </p:nvSpPr>
        <p:spPr>
          <a:xfrm>
            <a:off x="2895600" y="2743200"/>
            <a:ext cx="1329210" cy="369332"/>
          </a:xfrm>
          <a:prstGeom prst="rect">
            <a:avLst/>
          </a:prstGeom>
          <a:noFill/>
        </p:spPr>
        <p:txBody>
          <a:bodyPr wrap="none" rtlCol="0">
            <a:spAutoFit/>
          </a:bodyPr>
          <a:lstStyle/>
          <a:p>
            <a:r>
              <a:rPr lang="en-US" dirty="0">
                <a:solidFill>
                  <a:schemeClr val="bg1"/>
                </a:solidFill>
              </a:rPr>
              <a:t>5MHz WWV</a:t>
            </a:r>
          </a:p>
        </p:txBody>
      </p:sp>
      <p:sp>
        <p:nvSpPr>
          <p:cNvPr id="19" name="TextBox 18">
            <a:extLst>
              <a:ext uri="{FF2B5EF4-FFF2-40B4-BE49-F238E27FC236}">
                <a16:creationId xmlns:a16="http://schemas.microsoft.com/office/drawing/2014/main" id="{3565E928-3F6D-ED41-AB97-CD3CA46AAED3}"/>
              </a:ext>
            </a:extLst>
          </p:cNvPr>
          <p:cNvSpPr txBox="1"/>
          <p:nvPr/>
        </p:nvSpPr>
        <p:spPr>
          <a:xfrm>
            <a:off x="439003" y="4094202"/>
            <a:ext cx="1478290" cy="369332"/>
          </a:xfrm>
          <a:prstGeom prst="rect">
            <a:avLst/>
          </a:prstGeom>
          <a:noFill/>
        </p:spPr>
        <p:txBody>
          <a:bodyPr wrap="none" rtlCol="0">
            <a:spAutoFit/>
          </a:bodyPr>
          <a:lstStyle/>
          <a:p>
            <a:r>
              <a:rPr lang="en-US" dirty="0">
                <a:solidFill>
                  <a:schemeClr val="bg1"/>
                </a:solidFill>
              </a:rPr>
              <a:t>60kHz WWVB</a:t>
            </a:r>
          </a:p>
        </p:txBody>
      </p:sp>
      <p:cxnSp>
        <p:nvCxnSpPr>
          <p:cNvPr id="21" name="Straight Arrow Connector 20">
            <a:extLst>
              <a:ext uri="{FF2B5EF4-FFF2-40B4-BE49-F238E27FC236}">
                <a16:creationId xmlns:a16="http://schemas.microsoft.com/office/drawing/2014/main" id="{E5FE0DEF-05C1-E843-8D91-90BF708706CB}"/>
              </a:ext>
            </a:extLst>
          </p:cNvPr>
          <p:cNvCxnSpPr/>
          <p:nvPr/>
        </p:nvCxnSpPr>
        <p:spPr>
          <a:xfrm flipH="1">
            <a:off x="3048000" y="3112532"/>
            <a:ext cx="512205" cy="3926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0B4D6D-D007-2742-A042-F2C265D91B22}"/>
              </a:ext>
            </a:extLst>
          </p:cNvPr>
          <p:cNvCxnSpPr>
            <a:cxnSpLocks/>
          </p:cNvCxnSpPr>
          <p:nvPr/>
        </p:nvCxnSpPr>
        <p:spPr>
          <a:xfrm>
            <a:off x="691982" y="4442362"/>
            <a:ext cx="356017" cy="2585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49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2590800" cy="6248400"/>
          </a:xfrm>
        </p:spPr>
        <p:txBody>
          <a:bodyPr>
            <a:normAutofit/>
          </a:bodyPr>
          <a:lstStyle/>
          <a:p>
            <a:r>
              <a:rPr lang="en-US" sz="3200" dirty="0"/>
              <a:t>The Observed Eclipse-Induced Enhancement Was 10 dB </a:t>
            </a:r>
            <a:br>
              <a:rPr lang="en-US" sz="3200" dirty="0"/>
            </a:br>
            <a:r>
              <a:rPr lang="en-US" sz="3200" dirty="0"/>
              <a:t>For Both </a:t>
            </a:r>
            <a:br>
              <a:rPr lang="en-US" sz="3200" dirty="0"/>
            </a:br>
            <a:r>
              <a:rPr lang="en-US" sz="3200" dirty="0"/>
              <a:t>5 MHz WWV and </a:t>
            </a:r>
            <a:br>
              <a:rPr lang="en-US" sz="3200" dirty="0"/>
            </a:br>
            <a:r>
              <a:rPr lang="en-US" sz="3200" dirty="0"/>
              <a:t>60 kHz WWVB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99" y="411163"/>
            <a:ext cx="6238124" cy="6248400"/>
          </a:xfrm>
          <a:prstGeom prst="rect">
            <a:avLst/>
          </a:prstGeom>
        </p:spPr>
      </p:pic>
      <p:sp>
        <p:nvSpPr>
          <p:cNvPr id="5" name="TextBox 4"/>
          <p:cNvSpPr txBox="1"/>
          <p:nvPr/>
        </p:nvSpPr>
        <p:spPr>
          <a:xfrm>
            <a:off x="3951890" y="1371600"/>
            <a:ext cx="1989647" cy="369332"/>
          </a:xfrm>
          <a:prstGeom prst="rect">
            <a:avLst/>
          </a:prstGeom>
          <a:noFill/>
        </p:spPr>
        <p:txBody>
          <a:bodyPr wrap="none" rtlCol="0">
            <a:spAutoFit/>
          </a:bodyPr>
          <a:lstStyle/>
          <a:p>
            <a:r>
              <a:rPr lang="en-US" dirty="0">
                <a:solidFill>
                  <a:srgbClr val="0BFF0B"/>
                </a:solidFill>
              </a:rPr>
              <a:t>5 MHz WWV - </a:t>
            </a:r>
            <a:r>
              <a:rPr lang="en-US" dirty="0" err="1">
                <a:solidFill>
                  <a:srgbClr val="0BFF0B"/>
                </a:solidFill>
              </a:rPr>
              <a:t>dBm</a:t>
            </a:r>
            <a:endParaRPr lang="en-US" dirty="0">
              <a:solidFill>
                <a:srgbClr val="0BFF0B"/>
              </a:solidFill>
            </a:endParaRPr>
          </a:p>
        </p:txBody>
      </p:sp>
      <p:sp>
        <p:nvSpPr>
          <p:cNvPr id="6" name="TextBox 5"/>
          <p:cNvSpPr txBox="1"/>
          <p:nvPr/>
        </p:nvSpPr>
        <p:spPr>
          <a:xfrm>
            <a:off x="3691346" y="3762653"/>
            <a:ext cx="2170915" cy="369332"/>
          </a:xfrm>
          <a:prstGeom prst="rect">
            <a:avLst/>
          </a:prstGeom>
          <a:noFill/>
        </p:spPr>
        <p:txBody>
          <a:bodyPr wrap="none" rtlCol="0">
            <a:spAutoFit/>
          </a:bodyPr>
          <a:lstStyle/>
          <a:p>
            <a:r>
              <a:rPr lang="en-US">
                <a:solidFill>
                  <a:schemeClr val="bg1"/>
                </a:solidFill>
              </a:rPr>
              <a:t>60 kHz WWVB - Volts</a:t>
            </a:r>
          </a:p>
        </p:txBody>
      </p:sp>
      <p:cxnSp>
        <p:nvCxnSpPr>
          <p:cNvPr id="9" name="Straight Arrow Connector 8"/>
          <p:cNvCxnSpPr/>
          <p:nvPr/>
        </p:nvCxnSpPr>
        <p:spPr>
          <a:xfrm>
            <a:off x="6477000" y="2438400"/>
            <a:ext cx="1" cy="3048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91287" y="4419600"/>
            <a:ext cx="0"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491287" y="3200400"/>
            <a:ext cx="1" cy="3349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477000" y="5181600"/>
            <a:ext cx="1" cy="3349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72200" y="4126468"/>
            <a:ext cx="762000" cy="369332"/>
          </a:xfrm>
          <a:prstGeom prst="rect">
            <a:avLst/>
          </a:prstGeom>
          <a:noFill/>
        </p:spPr>
        <p:txBody>
          <a:bodyPr wrap="square" rtlCol="0">
            <a:spAutoFit/>
          </a:bodyPr>
          <a:lstStyle/>
          <a:p>
            <a:r>
              <a:rPr lang="en-US" dirty="0">
                <a:solidFill>
                  <a:schemeClr val="bg1"/>
                </a:solidFill>
              </a:rPr>
              <a:t>10 dB</a:t>
            </a:r>
          </a:p>
        </p:txBody>
      </p:sp>
      <p:sp>
        <p:nvSpPr>
          <p:cNvPr id="23" name="TextBox 22"/>
          <p:cNvSpPr txBox="1"/>
          <p:nvPr/>
        </p:nvSpPr>
        <p:spPr>
          <a:xfrm>
            <a:off x="6096000" y="2133601"/>
            <a:ext cx="762000" cy="646331"/>
          </a:xfrm>
          <a:prstGeom prst="rect">
            <a:avLst/>
          </a:prstGeom>
          <a:noFill/>
        </p:spPr>
        <p:txBody>
          <a:bodyPr wrap="square" rtlCol="0">
            <a:spAutoFit/>
          </a:bodyPr>
          <a:lstStyle/>
          <a:p>
            <a:r>
              <a:rPr lang="en-US">
                <a:solidFill>
                  <a:schemeClr val="bg1"/>
                </a:solidFill>
              </a:rPr>
              <a:t>10 dB</a:t>
            </a:r>
          </a:p>
          <a:p>
            <a:endParaRPr lang="en-US" dirty="0"/>
          </a:p>
        </p:txBody>
      </p:sp>
      <p:sp>
        <p:nvSpPr>
          <p:cNvPr id="3" name="Slide Number Placeholder 2">
            <a:extLst>
              <a:ext uri="{FF2B5EF4-FFF2-40B4-BE49-F238E27FC236}">
                <a16:creationId xmlns:a16="http://schemas.microsoft.com/office/drawing/2014/main" id="{6EBD97CC-1036-EB46-906F-03ABE1C17B91}"/>
              </a:ext>
            </a:extLst>
          </p:cNvPr>
          <p:cNvSpPr>
            <a:spLocks noGrp="1"/>
          </p:cNvSpPr>
          <p:nvPr>
            <p:ph type="sldNum" sz="quarter" idx="12"/>
          </p:nvPr>
        </p:nvSpPr>
        <p:spPr/>
        <p:txBody>
          <a:bodyPr/>
          <a:lstStyle/>
          <a:p>
            <a:fld id="{9402E099-75C6-4785-BA6C-247B514205D8}" type="slidenum">
              <a:rPr lang="en-US" smtClean="0"/>
              <a:t>8</a:t>
            </a:fld>
            <a:endParaRPr lang="en-US"/>
          </a:p>
        </p:txBody>
      </p:sp>
      <p:sp>
        <p:nvSpPr>
          <p:cNvPr id="7" name="TextBox 6">
            <a:extLst>
              <a:ext uri="{FF2B5EF4-FFF2-40B4-BE49-F238E27FC236}">
                <a16:creationId xmlns:a16="http://schemas.microsoft.com/office/drawing/2014/main" id="{D3204978-899B-D541-A0D4-104FFC3E25EB}"/>
              </a:ext>
            </a:extLst>
          </p:cNvPr>
          <p:cNvSpPr txBox="1"/>
          <p:nvPr/>
        </p:nvSpPr>
        <p:spPr>
          <a:xfrm>
            <a:off x="7138745" y="1390389"/>
            <a:ext cx="1321196" cy="923330"/>
          </a:xfrm>
          <a:prstGeom prst="rect">
            <a:avLst/>
          </a:prstGeom>
          <a:noFill/>
        </p:spPr>
        <p:txBody>
          <a:bodyPr wrap="none" rtlCol="0">
            <a:spAutoFit/>
          </a:bodyPr>
          <a:lstStyle/>
          <a:p>
            <a:r>
              <a:rPr lang="en-US" dirty="0">
                <a:solidFill>
                  <a:schemeClr val="bg1"/>
                </a:solidFill>
              </a:rPr>
              <a:t>Start: 1650z</a:t>
            </a:r>
          </a:p>
          <a:p>
            <a:r>
              <a:rPr lang="en-US" dirty="0">
                <a:solidFill>
                  <a:schemeClr val="bg1"/>
                </a:solidFill>
              </a:rPr>
              <a:t>Peak: 1804z</a:t>
            </a:r>
          </a:p>
          <a:p>
            <a:r>
              <a:rPr lang="en-US" dirty="0">
                <a:solidFill>
                  <a:schemeClr val="bg1"/>
                </a:solidFill>
              </a:rPr>
              <a:t>End:   1900z</a:t>
            </a:r>
          </a:p>
        </p:txBody>
      </p:sp>
    </p:spTree>
    <p:extLst>
      <p:ext uri="{BB962C8B-B14F-4D97-AF65-F5344CB8AC3E}">
        <p14:creationId xmlns:p14="http://schemas.microsoft.com/office/powerpoint/2010/main" val="131549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808719"/>
            <a:ext cx="7135700" cy="4744481"/>
          </a:xfrm>
          <a:prstGeom prst="rect">
            <a:avLst/>
          </a:prstGeom>
        </p:spPr>
      </p:pic>
      <p:sp>
        <p:nvSpPr>
          <p:cNvPr id="2" name="Title 1"/>
          <p:cNvSpPr>
            <a:spLocks noGrp="1"/>
          </p:cNvSpPr>
          <p:nvPr>
            <p:ph type="title"/>
          </p:nvPr>
        </p:nvSpPr>
        <p:spPr>
          <a:xfrm>
            <a:off x="304800" y="228600"/>
            <a:ext cx="8382000" cy="1371600"/>
          </a:xfrm>
        </p:spPr>
        <p:txBody>
          <a:bodyPr>
            <a:noAutofit/>
          </a:bodyPr>
          <a:lstStyle/>
          <a:p>
            <a:r>
              <a:rPr lang="en-US" sz="3200" dirty="0"/>
              <a:t>Spectrum Analyzer Data Taken Manually Before, During, and After Eclipse Agreed with Data Logged  from WWVB Receiver</a:t>
            </a:r>
          </a:p>
        </p:txBody>
      </p:sp>
      <p:sp>
        <p:nvSpPr>
          <p:cNvPr id="4" name="TextBox 3"/>
          <p:cNvSpPr txBox="1"/>
          <p:nvPr/>
        </p:nvSpPr>
        <p:spPr>
          <a:xfrm>
            <a:off x="4267200" y="5105400"/>
            <a:ext cx="2743199" cy="646331"/>
          </a:xfrm>
          <a:prstGeom prst="rect">
            <a:avLst/>
          </a:prstGeom>
          <a:noFill/>
        </p:spPr>
        <p:txBody>
          <a:bodyPr wrap="square" rtlCol="0">
            <a:spAutoFit/>
          </a:bodyPr>
          <a:lstStyle/>
          <a:p>
            <a:r>
              <a:rPr lang="en-US" dirty="0"/>
              <a:t>Propagation Enhancement from Eclipse ~ 10 dB</a:t>
            </a:r>
          </a:p>
        </p:txBody>
      </p:sp>
      <p:cxnSp>
        <p:nvCxnSpPr>
          <p:cNvPr id="6" name="Straight Arrow Connector 5"/>
          <p:cNvCxnSpPr/>
          <p:nvPr/>
        </p:nvCxnSpPr>
        <p:spPr>
          <a:xfrm flipH="1" flipV="1">
            <a:off x="4114800" y="4343400"/>
            <a:ext cx="4953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505200" y="3523952"/>
            <a:ext cx="838200" cy="819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01D49D7-111A-BC49-8DD8-36026E764405}"/>
              </a:ext>
            </a:extLst>
          </p:cNvPr>
          <p:cNvSpPr>
            <a:spLocks noGrp="1"/>
          </p:cNvSpPr>
          <p:nvPr>
            <p:ph type="sldNum" sz="quarter" idx="12"/>
          </p:nvPr>
        </p:nvSpPr>
        <p:spPr/>
        <p:txBody>
          <a:bodyPr/>
          <a:lstStyle/>
          <a:p>
            <a:fld id="{9402E099-75C6-4785-BA6C-247B514205D8}" type="slidenum">
              <a:rPr lang="en-US" smtClean="0"/>
              <a:t>9</a:t>
            </a:fld>
            <a:endParaRPr lang="en-US"/>
          </a:p>
        </p:txBody>
      </p:sp>
    </p:spTree>
    <p:extLst>
      <p:ext uri="{BB962C8B-B14F-4D97-AF65-F5344CB8AC3E}">
        <p14:creationId xmlns:p14="http://schemas.microsoft.com/office/powerpoint/2010/main" val="3260506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{A0B3DA83-5F38-C34C-8F1F-9C66696861A4}tf10001071</Template>
  <TotalTime>10864</TotalTime>
  <Words>2888</Words>
  <Application>Microsoft Macintosh PowerPoint</Application>
  <PresentationFormat>On-screen Show (4:3)</PresentationFormat>
  <Paragraphs>256</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Ionospheric Disturbances at Dawn, Dusk, and During the 2017 Eclipse  Dayton Hamvention/ Club Talk Version</vt:lpstr>
      <vt:lpstr>The Ionosphere Has layers That Behave Differently at Night Than During the Day</vt:lpstr>
      <vt:lpstr>Eclipse Amplitude and Daily Frequency Observations on WWV/WWVB Propagation Between Ft. Collins, CO and San Antonio, TX</vt:lpstr>
      <vt:lpstr>WWVB and WWV Instrumentation for Eclipse Amplitude Data</vt:lpstr>
      <vt:lpstr>Expanded Scale Example of 5 MHz WWV S-Meter Voltage and WWVB Peak and Demodulated Waveforms Recorded by Data Logger</vt:lpstr>
      <vt:lpstr>Example of Spectrum Analyzer Data</vt:lpstr>
      <vt:lpstr>24 Hour Recordings of WWVB and 5 MHz WWV  Before and After the Day of the Eclipse Ft. Collins, CO to San Antonio, TX Path. 23-23z</vt:lpstr>
      <vt:lpstr>The Observed Eclipse-Induced Enhancement Was 10 dB  For Both  5 MHz WWV and  60 kHz WWVB  </vt:lpstr>
      <vt:lpstr>Spectrum Analyzer Data Taken Manually Before, During, and After Eclipse Agreed with Data Logged  from WWVB Receiver</vt:lpstr>
      <vt:lpstr>WWVB Transition from Nighttime to Daytime Propagation Was Delineated by Deep Nulls</vt:lpstr>
      <vt:lpstr>Occurrence of Night/Day propagation Nulls Followed the Sun</vt:lpstr>
      <vt:lpstr>  SIDs Produced Propagation Spikes  With a Rapid Onset and ~45 min Decay. The Spikes were observed at multiple times during the day time. Some produced as much propagation enhancement as the eclipse.   </vt:lpstr>
      <vt:lpstr>Summary of Eclipse Observations</vt:lpstr>
      <vt:lpstr>Skywave Frequency Measurement Challenges For ARRL FMT</vt:lpstr>
      <vt:lpstr>On-Air Frequency Measurements of 5 MHz WWV Showed Smooth Daytime and Turbulent Nighttime Characteristics with a Prominent Negative Swing at Dusk and Positive  Swing at Dawn. The Dawn Swing Additionally Showed Multiple Harmonically Related Swings.   </vt:lpstr>
      <vt:lpstr>Descending and Ascending Ionization Regions Caused by Rotation of Earth Can Provide the Changing Path Length Required for Doppler </vt:lpstr>
      <vt:lpstr>Timing of Frequency Swings Shows Partial Correlation to Shadowing. But the Swings Extend Well Into Full Sun Suggesting Changing Wave Speed Plays a Role.</vt:lpstr>
      <vt:lpstr>Possible Contributors to Multiple Frequency Swings During Night-Day Transition</vt:lpstr>
      <vt:lpstr>Dawn Critical Frequency Data Enables High Angle Multiple Hops at and Below 5 MHz</vt:lpstr>
      <vt:lpstr>Summary of Frequency Observations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WWVB Propagation Baseline Ft. Collins, CO to San Antonio, TX</dc:title>
  <dc:creator>scerwin</dc:creator>
  <cp:lastModifiedBy>STEVE CERWIN</cp:lastModifiedBy>
  <cp:revision>265</cp:revision>
  <cp:lastPrinted>2017-09-05T14:40:38Z</cp:lastPrinted>
  <dcterms:created xsi:type="dcterms:W3CDTF">2017-07-20T21:26:00Z</dcterms:created>
  <dcterms:modified xsi:type="dcterms:W3CDTF">2019-06-29T14:41:01Z</dcterms:modified>
</cp:coreProperties>
</file>