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5" r:id="rId2"/>
    <p:sldId id="257" r:id="rId3"/>
    <p:sldId id="307" r:id="rId4"/>
    <p:sldId id="277" r:id="rId5"/>
    <p:sldId id="273" r:id="rId6"/>
    <p:sldId id="275" r:id="rId7"/>
    <p:sldId id="280" r:id="rId8"/>
    <p:sldId id="305" r:id="rId9"/>
    <p:sldId id="278" r:id="rId10"/>
    <p:sldId id="281" r:id="rId11"/>
    <p:sldId id="310" r:id="rId12"/>
    <p:sldId id="256" r:id="rId13"/>
    <p:sldId id="311" r:id="rId14"/>
    <p:sldId id="260" r:id="rId15"/>
    <p:sldId id="314" r:id="rId16"/>
    <p:sldId id="266" r:id="rId17"/>
    <p:sldId id="265" r:id="rId18"/>
    <p:sldId id="261" r:id="rId19"/>
    <p:sldId id="262" r:id="rId20"/>
    <p:sldId id="268" r:id="rId21"/>
    <p:sldId id="263" r:id="rId22"/>
    <p:sldId id="269" r:id="rId23"/>
    <p:sldId id="264" r:id="rId24"/>
    <p:sldId id="313" r:id="rId25"/>
    <p:sldId id="276" r:id="rId26"/>
    <p:sldId id="31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77" autoAdjust="0"/>
    <p:restoredTop sz="94660"/>
  </p:normalViewPr>
  <p:slideViewPr>
    <p:cSldViewPr snapToGrid="0">
      <p:cViewPr varScale="1">
        <p:scale>
          <a:sx n="88" d="100"/>
          <a:sy n="88" d="100"/>
        </p:scale>
        <p:origin x="96" y="6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380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3A2A8-BA51-4376-AFC1-4AFADFD3511C}"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93CCD-9DF5-46DE-8E29-F8058F16D74B}" type="slidenum">
              <a:rPr lang="en-US" smtClean="0"/>
              <a:t>‹#›</a:t>
            </a:fld>
            <a:endParaRPr lang="en-US"/>
          </a:p>
        </p:txBody>
      </p:sp>
    </p:spTree>
    <p:extLst>
      <p:ext uri="{BB962C8B-B14F-4D97-AF65-F5344CB8AC3E}">
        <p14:creationId xmlns:p14="http://schemas.microsoft.com/office/powerpoint/2010/main" val="156831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C8D3D-6A02-4046-B301-055329FAA45A}" type="slidenum">
              <a:rPr lang="en-US" smtClean="0"/>
              <a:t>1</a:t>
            </a:fld>
            <a:endParaRPr lang="en-US"/>
          </a:p>
        </p:txBody>
      </p:sp>
    </p:spTree>
    <p:extLst>
      <p:ext uri="{BB962C8B-B14F-4D97-AF65-F5344CB8AC3E}">
        <p14:creationId xmlns:p14="http://schemas.microsoft.com/office/powerpoint/2010/main" val="266014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take a look</a:t>
            </a:r>
            <a:r>
              <a:rPr lang="en-US" baseline="0" dirty="0" smtClean="0"/>
              <a:t> again at that report from Pew. </a:t>
            </a:r>
            <a:endParaRPr lang="en-US" dirty="0" smtClean="0"/>
          </a:p>
          <a:p>
            <a:r>
              <a:rPr lang="en-US" dirty="0" smtClean="0"/>
              <a:t>This is what Roper’s database of metadata for archived studies looks like now. It contains the necessary information in an organized and standardized form, but there’s a fair amount of information in each field. To make this conform with DDI standards, we have to introduce greater granularity in the metadata</a:t>
            </a:r>
            <a:endParaRPr lang="en-US" dirty="0"/>
          </a:p>
        </p:txBody>
      </p:sp>
      <p:sp>
        <p:nvSpPr>
          <p:cNvPr id="4" name="Slide Number Placeholder 3"/>
          <p:cNvSpPr>
            <a:spLocks noGrp="1"/>
          </p:cNvSpPr>
          <p:nvPr>
            <p:ph type="sldNum" sz="quarter" idx="10"/>
          </p:nvPr>
        </p:nvSpPr>
        <p:spPr/>
        <p:txBody>
          <a:bodyPr/>
          <a:lstStyle/>
          <a:p>
            <a:fld id="{C97C8D3D-6A02-4046-B301-055329FAA45A}" type="slidenum">
              <a:rPr lang="en-US" smtClean="0"/>
              <a:t>5</a:t>
            </a:fld>
            <a:endParaRPr lang="en-US"/>
          </a:p>
        </p:txBody>
      </p:sp>
    </p:spTree>
    <p:extLst>
      <p:ext uri="{BB962C8B-B14F-4D97-AF65-F5344CB8AC3E}">
        <p14:creationId xmlns:p14="http://schemas.microsoft.com/office/powerpoint/2010/main" val="291326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DDI does help to drive that push toward greater granularity – as does the AAPOR Transparency Initiative by encouraging survey research organizations to provide more information about methods. But again, we could achieve that without adopting DDI. But by adopting DDI standards, we now have a way of identifying each piece of metadata we are including that is consistent with other organizations and that expedites machine readability.</a:t>
            </a:r>
          </a:p>
          <a:p>
            <a:endParaRPr lang="en-US" dirty="0"/>
          </a:p>
          <a:p>
            <a:r>
              <a:rPr lang="en-US" dirty="0" smtClean="0"/>
              <a:t>We’re currently in </a:t>
            </a:r>
            <a:r>
              <a:rPr lang="en-US" dirty="0" err="1" smtClean="0"/>
              <a:t>betatesting</a:t>
            </a:r>
            <a:r>
              <a:rPr lang="en-US" dirty="0" smtClean="0"/>
              <a:t> for a data processing system that reads and writes to DDI. This processing system will be used internally, but there’s an external component as well, which will allow data providers to submit data. I’m going to show you some of what that looks like.</a:t>
            </a:r>
            <a:endParaRPr lang="en-US" dirty="0"/>
          </a:p>
        </p:txBody>
      </p:sp>
      <p:sp>
        <p:nvSpPr>
          <p:cNvPr id="4" name="Slide Number Placeholder 3"/>
          <p:cNvSpPr>
            <a:spLocks noGrp="1"/>
          </p:cNvSpPr>
          <p:nvPr>
            <p:ph type="sldNum" sz="quarter" idx="10"/>
          </p:nvPr>
        </p:nvSpPr>
        <p:spPr/>
        <p:txBody>
          <a:bodyPr/>
          <a:lstStyle/>
          <a:p>
            <a:fld id="{C97C8D3D-6A02-4046-B301-055329FAA45A}" type="slidenum">
              <a:rPr lang="en-US" smtClean="0"/>
              <a:t>6</a:t>
            </a:fld>
            <a:endParaRPr lang="en-US"/>
          </a:p>
        </p:txBody>
      </p:sp>
    </p:spTree>
    <p:extLst>
      <p:ext uri="{BB962C8B-B14F-4D97-AF65-F5344CB8AC3E}">
        <p14:creationId xmlns:p14="http://schemas.microsoft.com/office/powerpoint/2010/main" val="1276543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AAPOR’s disclosure elements – location in DDI – availability</a:t>
            </a:r>
            <a:r>
              <a:rPr lang="en-US" baseline="0" dirty="0" smtClean="0"/>
              <a:t> in metadata at Roper</a:t>
            </a:r>
            <a:endParaRPr lang="en-US" dirty="0"/>
          </a:p>
        </p:txBody>
      </p:sp>
      <p:sp>
        <p:nvSpPr>
          <p:cNvPr id="4" name="Slide Number Placeholder 3"/>
          <p:cNvSpPr>
            <a:spLocks noGrp="1"/>
          </p:cNvSpPr>
          <p:nvPr>
            <p:ph type="sldNum" sz="quarter" idx="10"/>
          </p:nvPr>
        </p:nvSpPr>
        <p:spPr/>
        <p:txBody>
          <a:bodyPr/>
          <a:lstStyle/>
          <a:p>
            <a:fld id="{C97C8D3D-6A02-4046-B301-055329FAA45A}" type="slidenum">
              <a:rPr lang="en-US" smtClean="0"/>
              <a:t>9</a:t>
            </a:fld>
            <a:endParaRPr lang="en-US"/>
          </a:p>
        </p:txBody>
      </p:sp>
    </p:spTree>
    <p:extLst>
      <p:ext uri="{BB962C8B-B14F-4D97-AF65-F5344CB8AC3E}">
        <p14:creationId xmlns:p14="http://schemas.microsoft.com/office/powerpoint/2010/main" val="342908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C0BA13-A62E-4CA7-B12B-B5A0D68FB688}"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156946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0BA13-A62E-4CA7-B12B-B5A0D68FB688}"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393970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0BA13-A62E-4CA7-B12B-B5A0D68FB688}"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32281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C0BA13-A62E-4CA7-B12B-B5A0D68FB688}"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3423141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C0BA13-A62E-4CA7-B12B-B5A0D68FB688}"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1762405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C0BA13-A62E-4CA7-B12B-B5A0D68FB688}"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144303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C0BA13-A62E-4CA7-B12B-B5A0D68FB688}"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287960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C0BA13-A62E-4CA7-B12B-B5A0D68FB688}"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323093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0BA13-A62E-4CA7-B12B-B5A0D68FB688}"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129533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C0BA13-A62E-4CA7-B12B-B5A0D68FB688}"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166546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C0BA13-A62E-4CA7-B12B-B5A0D68FB688}"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07A84-A250-40C8-8C99-4E17FF0FC7A6}" type="slidenum">
              <a:rPr lang="en-US" smtClean="0"/>
              <a:t>‹#›</a:t>
            </a:fld>
            <a:endParaRPr lang="en-US"/>
          </a:p>
        </p:txBody>
      </p:sp>
    </p:spTree>
    <p:extLst>
      <p:ext uri="{BB962C8B-B14F-4D97-AF65-F5344CB8AC3E}">
        <p14:creationId xmlns:p14="http://schemas.microsoft.com/office/powerpoint/2010/main" val="212107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BA13-A62E-4CA7-B12B-B5A0D68FB688}"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07A84-A250-40C8-8C99-4E17FF0FC7A6}" type="slidenum">
              <a:rPr lang="en-US" smtClean="0"/>
              <a:t>‹#›</a:t>
            </a:fld>
            <a:endParaRPr lang="en-US"/>
          </a:p>
        </p:txBody>
      </p:sp>
    </p:spTree>
    <p:extLst>
      <p:ext uri="{BB962C8B-B14F-4D97-AF65-F5344CB8AC3E}">
        <p14:creationId xmlns:p14="http://schemas.microsoft.com/office/powerpoint/2010/main" val="3112045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block@cornell.edu)" TargetMode="External"/><Relationship Id="rId2" Type="http://schemas.openxmlformats.org/officeDocument/2006/relationships/hyperlink" Target="mailto:kjw93@cornell.edu)"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aapor.org/Standards-Ethics/Transparency-Initiative/FAQs.aspx"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37" y="370626"/>
            <a:ext cx="10058400" cy="2809646"/>
          </a:xfrm>
          <a:prstGeom prst="rect">
            <a:avLst/>
          </a:prstGeom>
        </p:spPr>
      </p:pic>
      <p:sp>
        <p:nvSpPr>
          <p:cNvPr id="3" name="TextBox 2"/>
          <p:cNvSpPr txBox="1"/>
          <p:nvPr/>
        </p:nvSpPr>
        <p:spPr>
          <a:xfrm>
            <a:off x="337457" y="3354179"/>
            <a:ext cx="12151321" cy="3662541"/>
          </a:xfrm>
          <a:prstGeom prst="rect">
            <a:avLst/>
          </a:prstGeom>
          <a:noFill/>
        </p:spPr>
        <p:txBody>
          <a:bodyPr wrap="square" rtlCol="0">
            <a:spAutoFit/>
          </a:bodyPr>
          <a:lstStyle/>
          <a:p>
            <a:pPr algn="ctr"/>
            <a:endParaRPr lang="en-US" sz="3600" b="1" dirty="0" smtClean="0"/>
          </a:p>
          <a:p>
            <a:pPr algn="ctr"/>
            <a:r>
              <a:rPr lang="en-US" sz="3600" b="1" dirty="0" smtClean="0"/>
              <a:t>DDI Drives </a:t>
            </a:r>
            <a:r>
              <a:rPr lang="en-US" sz="3600" b="1" dirty="0" err="1" smtClean="0"/>
              <a:t>Roper@Cornell</a:t>
            </a:r>
            <a:r>
              <a:rPr lang="en-US" sz="3600" b="1" dirty="0" smtClean="0"/>
              <a:t> Improvements</a:t>
            </a:r>
            <a:endParaRPr lang="en-US" sz="3600" b="1" dirty="0"/>
          </a:p>
          <a:p>
            <a:endParaRPr lang="en-US" sz="3600" b="1" dirty="0" smtClean="0"/>
          </a:p>
          <a:p>
            <a:pPr algn="ctr"/>
            <a:r>
              <a:rPr lang="en-US" sz="2000" b="1" dirty="0" smtClean="0"/>
              <a:t>Kathleen </a:t>
            </a:r>
            <a:r>
              <a:rPr lang="en-US" sz="2000" b="1" dirty="0"/>
              <a:t>Weldon, Director of Data Operations and </a:t>
            </a:r>
            <a:r>
              <a:rPr lang="en-US" sz="2000" b="1" dirty="0" smtClean="0"/>
              <a:t>Communications</a:t>
            </a:r>
          </a:p>
          <a:p>
            <a:pPr algn="ctr"/>
            <a:r>
              <a:rPr lang="en-US" sz="2000" b="1" dirty="0" smtClean="0"/>
              <a:t>Roper </a:t>
            </a:r>
            <a:r>
              <a:rPr lang="en-US" sz="2000" b="1" dirty="0"/>
              <a:t>Center for Public Opinion Research </a:t>
            </a:r>
            <a:r>
              <a:rPr lang="en-US" sz="2000" b="1" dirty="0" smtClean="0"/>
              <a:t/>
            </a:r>
            <a:br>
              <a:rPr lang="en-US" sz="2000" b="1" dirty="0" smtClean="0"/>
            </a:br>
            <a:endParaRPr lang="en-US" sz="2000" b="1" dirty="0"/>
          </a:p>
          <a:p>
            <a:pPr algn="ctr"/>
            <a:r>
              <a:rPr lang="en-US" sz="2000" b="1" dirty="0" smtClean="0"/>
              <a:t>William Block, Director</a:t>
            </a:r>
          </a:p>
          <a:p>
            <a:pPr algn="ctr"/>
            <a:r>
              <a:rPr lang="en-US" sz="2000" b="1" dirty="0" smtClean="0"/>
              <a:t>Cornell Institute for Social and Economic Research (CISER)</a:t>
            </a:r>
          </a:p>
          <a:p>
            <a:endParaRPr lang="en-US" sz="2400" b="1" dirty="0" smtClean="0"/>
          </a:p>
        </p:txBody>
      </p:sp>
    </p:spTree>
    <p:extLst>
      <p:ext uri="{BB962C8B-B14F-4D97-AF65-F5344CB8AC3E}">
        <p14:creationId xmlns:p14="http://schemas.microsoft.com/office/powerpoint/2010/main" val="3632341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016" y="1367481"/>
            <a:ext cx="10840995" cy="2677656"/>
          </a:xfrm>
          <a:prstGeom prst="rect">
            <a:avLst/>
          </a:prstGeom>
          <a:noFill/>
        </p:spPr>
        <p:txBody>
          <a:bodyPr wrap="square" rtlCol="0">
            <a:spAutoFit/>
          </a:bodyPr>
          <a:lstStyle/>
          <a:p>
            <a:r>
              <a:rPr lang="en-US" sz="2800" dirty="0" smtClean="0"/>
              <a:t>Adoption of DDI metadata standards and AAPOR TI disclosure standards has improved </a:t>
            </a:r>
            <a:r>
              <a:rPr lang="en-US" sz="2800" i="1" dirty="0" smtClean="0"/>
              <a:t>New </a:t>
            </a:r>
            <a:r>
              <a:rPr lang="en-US" sz="2800" dirty="0" smtClean="0"/>
              <a:t>Roper dataset ingest (DDI and TI Elements already incorporated into our new Data Deposit and Ingest Tool)</a:t>
            </a:r>
          </a:p>
          <a:p>
            <a:endParaRPr lang="en-US" sz="2800" dirty="0"/>
          </a:p>
          <a:p>
            <a:pPr lvl="1"/>
            <a:r>
              <a:rPr lang="en-US" sz="2800" dirty="0" smtClean="0"/>
              <a:t>But what about existing, older Roper Data?  </a:t>
            </a:r>
            <a:endParaRPr lang="en-US" dirty="0" smtClean="0"/>
          </a:p>
          <a:p>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1090" y="500698"/>
            <a:ext cx="1552813" cy="65984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671" y="704025"/>
            <a:ext cx="1668499" cy="5343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113" y="47863"/>
            <a:ext cx="2958034" cy="836701"/>
          </a:xfrm>
          <a:prstGeom prst="rect">
            <a:avLst/>
          </a:prstGeom>
        </p:spPr>
      </p:pic>
    </p:spTree>
    <p:extLst>
      <p:ext uri="{BB962C8B-B14F-4D97-AF65-F5344CB8AC3E}">
        <p14:creationId xmlns:p14="http://schemas.microsoft.com/office/powerpoint/2010/main" val="2275334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016" y="1367481"/>
            <a:ext cx="10840995" cy="4647426"/>
          </a:xfrm>
          <a:prstGeom prst="rect">
            <a:avLst/>
          </a:prstGeom>
          <a:noFill/>
        </p:spPr>
        <p:txBody>
          <a:bodyPr wrap="square" rtlCol="0">
            <a:spAutoFit/>
          </a:bodyPr>
          <a:lstStyle/>
          <a:p>
            <a:r>
              <a:rPr lang="en-US" sz="2800" dirty="0" smtClean="0"/>
              <a:t>Recall </a:t>
            </a:r>
            <a:r>
              <a:rPr lang="en-US" sz="2800" dirty="0"/>
              <a:t>that Roper’s Mission extends  beyond collecting, preserving, and disseminating public opinion data.  Our mission is also to:</a:t>
            </a:r>
          </a:p>
          <a:p>
            <a:pPr marL="1376363" indent="-461963">
              <a:buFont typeface="Arial" panose="020B0604020202020204" pitchFamily="34" charset="0"/>
              <a:buChar char="•"/>
              <a:tabLst>
                <a:tab pos="1317625" algn="l"/>
              </a:tabLst>
            </a:pPr>
            <a:r>
              <a:rPr lang="en-US" sz="2800" b="1" dirty="0">
                <a:solidFill>
                  <a:srgbClr val="3D3D3D"/>
                </a:solidFill>
                <a:latin typeface="Arial" panose="020B0604020202020204" pitchFamily="34" charset="0"/>
              </a:rPr>
              <a:t>serve as a resource to help improve the practice of survey research</a:t>
            </a:r>
            <a:r>
              <a:rPr lang="en-US" sz="2800" dirty="0">
                <a:solidFill>
                  <a:srgbClr val="3D3D3D"/>
                </a:solidFill>
                <a:latin typeface="Arial" panose="020B0604020202020204" pitchFamily="34" charset="0"/>
              </a:rPr>
              <a:t>; and,</a:t>
            </a:r>
          </a:p>
          <a:p>
            <a:pPr marL="1376363" indent="-461963">
              <a:buFont typeface="Arial" panose="020B0604020202020204" pitchFamily="34" charset="0"/>
              <a:buChar char="•"/>
              <a:tabLst>
                <a:tab pos="1317625" algn="l"/>
              </a:tabLst>
            </a:pPr>
            <a:r>
              <a:rPr lang="en-US" sz="2800" dirty="0">
                <a:solidFill>
                  <a:srgbClr val="3D3D3D"/>
                </a:solidFill>
                <a:latin typeface="Arial" panose="020B0604020202020204" pitchFamily="34" charset="0"/>
              </a:rPr>
              <a:t>to </a:t>
            </a:r>
            <a:r>
              <a:rPr lang="en-US" sz="2800" b="1" dirty="0">
                <a:solidFill>
                  <a:srgbClr val="3D3D3D"/>
                </a:solidFill>
                <a:latin typeface="Arial" panose="020B0604020202020204" pitchFamily="34" charset="0"/>
              </a:rPr>
              <a:t>broaden the understanding of public opinion</a:t>
            </a:r>
            <a:endParaRPr lang="en-US" sz="2800" dirty="0"/>
          </a:p>
          <a:p>
            <a:endParaRPr lang="en-US" sz="2800" dirty="0" smtClean="0"/>
          </a:p>
          <a:p>
            <a:r>
              <a:rPr lang="en-US" sz="2800" dirty="0" smtClean="0"/>
              <a:t>And Roper has an extensive collection of early public opinion polls:</a:t>
            </a:r>
          </a:p>
          <a:p>
            <a:pPr lvl="1"/>
            <a:r>
              <a:rPr lang="en-US" b="1" dirty="0" smtClean="0"/>
              <a:t>1935-1939:  161 Studies  </a:t>
            </a:r>
            <a:r>
              <a:rPr lang="en-US" dirty="0" smtClean="0"/>
              <a:t>Gallup</a:t>
            </a:r>
            <a:r>
              <a:rPr lang="en-US" dirty="0"/>
              <a:t>, Roper and British Institute of Public Opinion (British Gallup) only </a:t>
            </a:r>
          </a:p>
          <a:p>
            <a:pPr lvl="1"/>
            <a:r>
              <a:rPr lang="en-US" b="1" dirty="0" smtClean="0"/>
              <a:t>1940-1949:  877 </a:t>
            </a:r>
            <a:r>
              <a:rPr lang="en-US" b="1" dirty="0"/>
              <a:t>studies </a:t>
            </a:r>
            <a:r>
              <a:rPr lang="en-US" dirty="0" smtClean="0"/>
              <a:t>+NORC</a:t>
            </a:r>
            <a:r>
              <a:rPr lang="en-US" dirty="0"/>
              <a:t>, Canadian Gallup, Minnesota Poll, ORC, </a:t>
            </a:r>
            <a:r>
              <a:rPr lang="en-US" dirty="0" smtClean="0"/>
              <a:t>Crossley, etc.</a:t>
            </a:r>
            <a:endParaRPr lang="en-US" dirty="0"/>
          </a:p>
          <a:p>
            <a:pPr lvl="1"/>
            <a:r>
              <a:rPr lang="en-US" b="1" dirty="0" smtClean="0"/>
              <a:t>1950-1959:  1054 studies</a:t>
            </a:r>
            <a:r>
              <a:rPr lang="en-US" dirty="0" smtClean="0"/>
              <a:t> +even more providers</a:t>
            </a:r>
            <a:endParaRPr lang="en-US" b="1" dirty="0" smtClean="0"/>
          </a:p>
          <a:p>
            <a:pPr lvl="1"/>
            <a:r>
              <a:rPr lang="en-US" b="1" dirty="0" smtClean="0"/>
              <a:t>1960-1969:  </a:t>
            </a:r>
            <a:r>
              <a:rPr lang="en-US" b="1" dirty="0"/>
              <a:t>1923 </a:t>
            </a:r>
            <a:r>
              <a:rPr lang="en-US" b="1" dirty="0" smtClean="0"/>
              <a:t>studies</a:t>
            </a:r>
            <a:r>
              <a:rPr lang="en-US" dirty="0" smtClean="0"/>
              <a:t> transitionary </a:t>
            </a:r>
            <a:r>
              <a:rPr lang="en-US" dirty="0"/>
              <a:t>period to “modern polling” </a:t>
            </a:r>
            <a:r>
              <a:rPr lang="en-US" dirty="0" smtClean="0"/>
              <a:t>era</a:t>
            </a:r>
            <a:endParaRPr lang="en-US" dirty="0"/>
          </a:p>
          <a:p>
            <a:endParaRPr lang="en-US" sz="28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113" y="47863"/>
            <a:ext cx="2958034" cy="836701"/>
          </a:xfrm>
          <a:prstGeom prst="rect">
            <a:avLst/>
          </a:prstGeom>
        </p:spPr>
      </p:pic>
    </p:spTree>
    <p:extLst>
      <p:ext uri="{BB962C8B-B14F-4D97-AF65-F5344CB8AC3E}">
        <p14:creationId xmlns:p14="http://schemas.microsoft.com/office/powerpoint/2010/main" val="1044289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342022"/>
            <a:ext cx="11839074" cy="906963"/>
          </a:xfrm>
        </p:spPr>
        <p:txBody>
          <a:bodyPr>
            <a:normAutofit/>
          </a:bodyPr>
          <a:lstStyle/>
          <a:p>
            <a:pPr algn="l"/>
            <a:r>
              <a:rPr lang="en-US" sz="4000" dirty="0" smtClean="0"/>
              <a:t>Why Focus on Early Data? </a:t>
            </a:r>
            <a:endParaRPr lang="en-US" sz="4000" dirty="0"/>
          </a:p>
        </p:txBody>
      </p:sp>
      <p:sp>
        <p:nvSpPr>
          <p:cNvPr id="3" name="Subtitle 2"/>
          <p:cNvSpPr>
            <a:spLocks noGrp="1"/>
          </p:cNvSpPr>
          <p:nvPr>
            <p:ph type="subTitle" idx="1"/>
          </p:nvPr>
        </p:nvSpPr>
        <p:spPr>
          <a:xfrm>
            <a:off x="737936" y="645151"/>
            <a:ext cx="10828421" cy="5526506"/>
          </a:xfrm>
        </p:spPr>
        <p:txBody>
          <a:bodyPr>
            <a:normAutofit fontScale="92500" lnSpcReduction="20000"/>
          </a:bodyPr>
          <a:lstStyle/>
          <a:p>
            <a:pPr algn="l"/>
            <a:endParaRPr lang="en-US" dirty="0" smtClean="0"/>
          </a:p>
          <a:p>
            <a:pPr marL="342900" indent="-342900" algn="l">
              <a:buFont typeface="Arial" charset="0"/>
              <a:buChar char="•"/>
            </a:pPr>
            <a:r>
              <a:rPr lang="en-US" dirty="0" smtClean="0"/>
              <a:t>“</a:t>
            </a:r>
            <a:r>
              <a:rPr lang="en-US" dirty="0"/>
              <a:t>Lost knowledge” – fewer researchers are familiar with the debates of the early years of </a:t>
            </a:r>
            <a:r>
              <a:rPr lang="en-US" dirty="0" smtClean="0"/>
              <a:t>polling. Some simply discount these polls; others use them as if they are no different from current polls.  User </a:t>
            </a:r>
            <a:r>
              <a:rPr lang="en-US" dirty="0"/>
              <a:t>e</a:t>
            </a:r>
            <a:r>
              <a:rPr lang="en-US" dirty="0" smtClean="0"/>
              <a:t>ducation is needed</a:t>
            </a:r>
            <a:r>
              <a:rPr lang="en-US" dirty="0"/>
              <a:t>!</a:t>
            </a:r>
            <a:r>
              <a:rPr lang="en-US" dirty="0" smtClean="0"/>
              <a:t> </a:t>
            </a:r>
            <a:r>
              <a:rPr lang="en-US" dirty="0"/>
              <a:t> </a:t>
            </a:r>
          </a:p>
          <a:p>
            <a:pPr marL="800100" lvl="1" indent="-342900" algn="l">
              <a:buFont typeface="Arial" charset="0"/>
              <a:buChar char="•"/>
            </a:pPr>
            <a:r>
              <a:rPr lang="en-US" dirty="0" smtClean="0"/>
              <a:t>“One </a:t>
            </a:r>
            <a:r>
              <a:rPr lang="en-US" dirty="0"/>
              <a:t>reason why scholars have ignored these data is that, from a </a:t>
            </a:r>
            <a:r>
              <a:rPr lang="en-US" dirty="0" smtClean="0"/>
              <a:t>modern standpoint</a:t>
            </a:r>
            <a:r>
              <a:rPr lang="en-US" dirty="0"/>
              <a:t>, the data collection methods seem substandard. Principles of </a:t>
            </a:r>
            <a:r>
              <a:rPr lang="en-US" dirty="0" smtClean="0"/>
              <a:t>random selection </a:t>
            </a:r>
            <a:r>
              <a:rPr lang="en-US" dirty="0"/>
              <a:t>took a backseat to interviewer discretion and concerns over </a:t>
            </a:r>
            <a:r>
              <a:rPr lang="en-US" dirty="0" smtClean="0"/>
              <a:t>survey cost</a:t>
            </a:r>
            <a:r>
              <a:rPr lang="en-US" dirty="0"/>
              <a:t>. But acknowledging that the data were collected in ways that now </a:t>
            </a:r>
            <a:r>
              <a:rPr lang="en-US" dirty="0" smtClean="0"/>
              <a:t>appear questionable </a:t>
            </a:r>
            <a:r>
              <a:rPr lang="en-US" dirty="0"/>
              <a:t>does not mean scholars should ignore these early public </a:t>
            </a:r>
            <a:r>
              <a:rPr lang="en-US" dirty="0" smtClean="0"/>
              <a:t>opinion polls</a:t>
            </a:r>
            <a:r>
              <a:rPr lang="en-US" dirty="0"/>
              <a:t>. Whatever their flaws, these polls still provide insight into the beliefs of </a:t>
            </a:r>
            <a:r>
              <a:rPr lang="en-US" dirty="0" smtClean="0"/>
              <a:t>the mass </a:t>
            </a:r>
            <a:r>
              <a:rPr lang="en-US" dirty="0"/>
              <a:t>public during a critical era of American history. The alternative, after </a:t>
            </a:r>
            <a:r>
              <a:rPr lang="en-US" dirty="0" smtClean="0"/>
              <a:t>all, is </a:t>
            </a:r>
            <a:r>
              <a:rPr lang="en-US" dirty="0"/>
              <a:t>to consign a whole era of unique survey data to the dustbin of history</a:t>
            </a:r>
            <a:r>
              <a:rPr lang="en-US" dirty="0" smtClean="0"/>
              <a:t>.”*</a:t>
            </a:r>
            <a:endParaRPr lang="en-US" dirty="0"/>
          </a:p>
          <a:p>
            <a:pPr marL="800100" lvl="1" indent="-342900" algn="l">
              <a:buFont typeface="Arial" charset="0"/>
              <a:buChar char="•"/>
            </a:pPr>
            <a:endParaRPr lang="en-US" dirty="0"/>
          </a:p>
          <a:p>
            <a:pPr marL="342900" indent="-342900" algn="l">
              <a:buFont typeface="Arial" charset="0"/>
              <a:buChar char="•"/>
            </a:pPr>
            <a:r>
              <a:rPr lang="en-US" dirty="0"/>
              <a:t>After </a:t>
            </a:r>
            <a:r>
              <a:rPr lang="en-US" dirty="0" smtClean="0"/>
              <a:t>several decades of relatively consistent methods among major polls, we’re in a period of greatly expanding methodologies. What </a:t>
            </a:r>
            <a:r>
              <a:rPr lang="en-US" dirty="0"/>
              <a:t>goes around, comes around – some online opt-in nonprobability polls use quota methods, a new version of the approach taken before </a:t>
            </a:r>
            <a:r>
              <a:rPr lang="en-US" dirty="0" smtClean="0"/>
              <a:t>1950. </a:t>
            </a:r>
            <a:endParaRPr lang="en-US" dirty="0"/>
          </a:p>
          <a:p>
            <a:pPr algn="l"/>
            <a:endParaRPr lang="en-US" dirty="0" smtClean="0"/>
          </a:p>
          <a:p>
            <a:pPr marL="342900" indent="-342900" algn="l">
              <a:buFont typeface="Arial" charset="0"/>
              <a:buChar char="•"/>
            </a:pPr>
            <a:r>
              <a:rPr lang="en-US" dirty="0" smtClean="0"/>
              <a:t>The key:  early polls may have been inconsistently documented</a:t>
            </a:r>
            <a:r>
              <a:rPr lang="mr-IN" dirty="0" smtClean="0"/>
              <a:t>…</a:t>
            </a:r>
            <a:r>
              <a:rPr lang="en-US" dirty="0" smtClean="0"/>
              <a:t>but documentation often exists in some form!</a:t>
            </a:r>
          </a:p>
          <a:p>
            <a:pPr algn="l"/>
            <a:endParaRPr lang="en-US" dirty="0" smtClean="0"/>
          </a:p>
          <a:p>
            <a:pPr algn="l"/>
            <a:endParaRPr lang="en-US" dirty="0"/>
          </a:p>
        </p:txBody>
      </p:sp>
      <p:sp>
        <p:nvSpPr>
          <p:cNvPr id="4" name="Rectangle 3"/>
          <p:cNvSpPr/>
          <p:nvPr/>
        </p:nvSpPr>
        <p:spPr>
          <a:xfrm>
            <a:off x="-296562" y="6273225"/>
            <a:ext cx="12488562" cy="584775"/>
          </a:xfrm>
          <a:prstGeom prst="rect">
            <a:avLst/>
          </a:prstGeom>
        </p:spPr>
        <p:txBody>
          <a:bodyPr wrap="square">
            <a:spAutoFit/>
          </a:bodyPr>
          <a:lstStyle/>
          <a:p>
            <a:pPr lvl="1"/>
            <a:r>
              <a:rPr lang="en-US" sz="1600" dirty="0" smtClean="0"/>
              <a:t>*</a:t>
            </a:r>
            <a:r>
              <a:rPr lang="en-US" sz="1600" dirty="0" err="1" smtClean="0"/>
              <a:t>Berinsky</a:t>
            </a:r>
            <a:r>
              <a:rPr lang="en-US" sz="1600" dirty="0"/>
              <a:t>, Adam J. "American public opinion in the 1930s and 1940s: The analysis of quota-controlled sample survey data." </a:t>
            </a:r>
            <a:r>
              <a:rPr lang="en-US" sz="1600" i="1" dirty="0"/>
              <a:t>International Journal of Public Opinion Quarterly</a:t>
            </a:r>
            <a:r>
              <a:rPr lang="en-US" sz="1600" dirty="0"/>
              <a:t> 70.4 (2006): 499-529.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0"/>
            <a:ext cx="2958034" cy="836701"/>
          </a:xfrm>
          <a:prstGeom prst="rect">
            <a:avLst/>
          </a:prstGeom>
        </p:spPr>
      </p:pic>
    </p:spTree>
    <p:extLst>
      <p:ext uri="{BB962C8B-B14F-4D97-AF65-F5344CB8AC3E}">
        <p14:creationId xmlns:p14="http://schemas.microsoft.com/office/powerpoint/2010/main" val="3972547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What are the challenges? </a:t>
            </a:r>
            <a:endParaRPr lang="en-US" sz="4000" dirty="0"/>
          </a:p>
        </p:txBody>
      </p:sp>
      <p:sp>
        <p:nvSpPr>
          <p:cNvPr id="3" name="Subtitle 2"/>
          <p:cNvSpPr>
            <a:spLocks noGrp="1"/>
          </p:cNvSpPr>
          <p:nvPr>
            <p:ph type="subTitle" idx="1"/>
          </p:nvPr>
        </p:nvSpPr>
        <p:spPr>
          <a:xfrm>
            <a:off x="932371" y="1293420"/>
            <a:ext cx="9585158" cy="5130529"/>
          </a:xfrm>
        </p:spPr>
        <p:txBody>
          <a:bodyPr>
            <a:noAutofit/>
          </a:bodyPr>
          <a:lstStyle/>
          <a:p>
            <a:pPr algn="l"/>
            <a:r>
              <a:rPr lang="en-US" b="1" dirty="0" smtClean="0"/>
              <a:t>Substantive: What</a:t>
            </a:r>
            <a:endParaRPr lang="en-US" b="1" dirty="0" smtClean="0"/>
          </a:p>
          <a:p>
            <a:pPr marL="342900" indent="-342900" algn="l">
              <a:buFont typeface="Arial" charset="0"/>
              <a:buChar char="•"/>
            </a:pPr>
            <a:r>
              <a:rPr lang="en-US" dirty="0" smtClean="0"/>
              <a:t>Population Universe</a:t>
            </a:r>
          </a:p>
          <a:p>
            <a:pPr marL="342900" indent="-342900" algn="l">
              <a:buFont typeface="Arial" charset="0"/>
              <a:buChar char="•"/>
            </a:pPr>
            <a:r>
              <a:rPr lang="en-US" dirty="0" smtClean="0"/>
              <a:t>Quota Sample/Probability Sample</a:t>
            </a:r>
          </a:p>
          <a:p>
            <a:pPr marL="342900" indent="-342900" algn="l">
              <a:buFont typeface="Arial" charset="0"/>
              <a:buChar char="•"/>
            </a:pPr>
            <a:r>
              <a:rPr lang="en-US" dirty="0" smtClean="0"/>
              <a:t>Variable Information</a:t>
            </a:r>
          </a:p>
          <a:p>
            <a:pPr marL="342900" indent="-342900" algn="l">
              <a:buFont typeface="Arial" charset="0"/>
              <a:buChar char="•"/>
            </a:pPr>
            <a:r>
              <a:rPr lang="en-US" dirty="0" smtClean="0"/>
              <a:t>Weighting and Sample Size</a:t>
            </a:r>
          </a:p>
          <a:p>
            <a:pPr algn="l"/>
            <a:endParaRPr lang="en-US" dirty="0" smtClean="0"/>
          </a:p>
          <a:p>
            <a:pPr algn="l"/>
            <a:r>
              <a:rPr lang="en-US" b="1" dirty="0" smtClean="0"/>
              <a:t>Procedural: How</a:t>
            </a:r>
            <a:endParaRPr lang="en-US" b="1" dirty="0" smtClean="0"/>
          </a:p>
          <a:p>
            <a:pPr marL="342900" indent="-342900" algn="l">
              <a:buFont typeface="Arial" charset="0"/>
              <a:buChar char="•"/>
            </a:pPr>
            <a:r>
              <a:rPr lang="en-US" dirty="0" smtClean="0"/>
              <a:t>Documenting changes in how terms are used (“</a:t>
            </a:r>
            <a:r>
              <a:rPr lang="en-US" dirty="0"/>
              <a:t>n</a:t>
            </a:r>
            <a:r>
              <a:rPr lang="en-US" dirty="0" smtClean="0"/>
              <a:t>ational adult”)</a:t>
            </a:r>
          </a:p>
          <a:p>
            <a:pPr marL="342900" indent="-342900" algn="l">
              <a:buFont typeface="Arial" charset="0"/>
              <a:buChar char="•"/>
            </a:pPr>
            <a:r>
              <a:rPr lang="en-US" dirty="0" smtClean="0"/>
              <a:t>Data-provider information versus outside sources </a:t>
            </a:r>
          </a:p>
          <a:p>
            <a:pPr marL="342900" indent="-342900" algn="l">
              <a:buFont typeface="Arial" charset="0"/>
              <a:buChar char="•"/>
            </a:pPr>
            <a:r>
              <a:rPr lang="en-US" dirty="0" smtClean="0"/>
              <a:t>Missing or inconsistent information</a:t>
            </a:r>
          </a:p>
          <a:p>
            <a:pPr marL="342900" indent="-342900" algn="l">
              <a:buFont typeface="Arial" charset="0"/>
              <a:buChar char="•"/>
            </a:pPr>
            <a:r>
              <a:rPr lang="en-US" dirty="0" smtClean="0"/>
              <a:t>Choosing appropriate approaches to provide sufficient information</a:t>
            </a:r>
            <a:endParaRPr lang="en-US" sz="2400" dirty="0" smtClean="0"/>
          </a:p>
          <a:p>
            <a:pPr lvl="1" algn="l"/>
            <a:endParaRPr lang="en-US"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spTree>
    <p:extLst>
      <p:ext uri="{BB962C8B-B14F-4D97-AF65-F5344CB8AC3E}">
        <p14:creationId xmlns:p14="http://schemas.microsoft.com/office/powerpoint/2010/main" val="125022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Population Universe</a:t>
            </a:r>
            <a:endParaRPr lang="en-US" sz="4000" dirty="0"/>
          </a:p>
        </p:txBody>
      </p:sp>
      <p:sp>
        <p:nvSpPr>
          <p:cNvPr id="3" name="Subtitle 2"/>
          <p:cNvSpPr>
            <a:spLocks noGrp="1"/>
          </p:cNvSpPr>
          <p:nvPr>
            <p:ph type="subTitle" idx="1"/>
          </p:nvPr>
        </p:nvSpPr>
        <p:spPr>
          <a:xfrm>
            <a:off x="128337" y="1308016"/>
            <a:ext cx="11269579" cy="4972467"/>
          </a:xfrm>
        </p:spPr>
        <p:txBody>
          <a:bodyPr>
            <a:normAutofit/>
          </a:bodyPr>
          <a:lstStyle/>
          <a:p>
            <a:pPr marL="342900" indent="-342900" algn="l">
              <a:buFont typeface="Arial" charset="0"/>
              <a:buChar char="•"/>
            </a:pPr>
            <a:r>
              <a:rPr lang="en-US" dirty="0" smtClean="0"/>
              <a:t>Population Universe for most early polls described as “national adult”</a:t>
            </a:r>
          </a:p>
          <a:p>
            <a:pPr marL="342900" indent="-342900" algn="l">
              <a:buFont typeface="Arial" charset="0"/>
              <a:buChar char="•"/>
            </a:pPr>
            <a:r>
              <a:rPr lang="en-US" dirty="0" smtClean="0"/>
              <a:t>However, Berinsky/</a:t>
            </a:r>
            <a:r>
              <a:rPr lang="en-US" dirty="0" err="1" smtClean="0"/>
              <a:t>Schickler’s</a:t>
            </a:r>
            <a:r>
              <a:rPr lang="en-US" dirty="0" smtClean="0"/>
              <a:t> work reveals that:</a:t>
            </a:r>
          </a:p>
          <a:p>
            <a:pPr marL="800100" lvl="1" indent="-342900" algn="l">
              <a:buFont typeface="Arial" charset="0"/>
              <a:buChar char="•"/>
            </a:pPr>
            <a:r>
              <a:rPr lang="en-US" sz="2400" dirty="0" smtClean="0"/>
              <a:t>Gallup’s </a:t>
            </a:r>
            <a:r>
              <a:rPr lang="en-US" sz="2400" dirty="0"/>
              <a:t>target population was “the engaged public” (similar to a likely voter sample)</a:t>
            </a:r>
          </a:p>
          <a:p>
            <a:pPr lvl="2" algn="l"/>
            <a:r>
              <a:rPr lang="en-US" sz="2000" i="1" dirty="0" smtClean="0"/>
              <a:t>Gallup used </a:t>
            </a:r>
            <a:r>
              <a:rPr lang="en-US" sz="2000" i="1" dirty="0"/>
              <a:t>voting in previous elections as guide to setting of quotas and selection of geographic </a:t>
            </a:r>
            <a:r>
              <a:rPr lang="en-US" sz="2000" i="1" dirty="0" smtClean="0"/>
              <a:t>area.  This resulted in the </a:t>
            </a:r>
            <a:r>
              <a:rPr lang="en-US" sz="2000" i="1" dirty="0" err="1" smtClean="0"/>
              <a:t>undersampling</a:t>
            </a:r>
            <a:r>
              <a:rPr lang="en-US" sz="2000" i="1" dirty="0" smtClean="0"/>
              <a:t> of women</a:t>
            </a:r>
            <a:r>
              <a:rPr lang="en-US" sz="2000" i="1" dirty="0"/>
              <a:t>, blacks in South, </a:t>
            </a:r>
            <a:r>
              <a:rPr lang="en-US" sz="2000" i="1" dirty="0" smtClean="0"/>
              <a:t>etc.</a:t>
            </a:r>
          </a:p>
          <a:p>
            <a:pPr marL="800100" lvl="1" indent="-342900" algn="l">
              <a:buFont typeface="Arial" charset="0"/>
              <a:buChar char="•"/>
            </a:pPr>
            <a:r>
              <a:rPr lang="en-US" sz="2400" dirty="0" smtClean="0"/>
              <a:t>Roper </a:t>
            </a:r>
            <a:r>
              <a:rPr lang="en-US" sz="2400" dirty="0"/>
              <a:t>and NORC: target population was the national adult population</a:t>
            </a:r>
            <a:endParaRPr lang="en-US" dirty="0"/>
          </a:p>
          <a:p>
            <a:pPr marL="342900" indent="-342900" algn="l">
              <a:buFont typeface="Arial" charset="0"/>
              <a:buChar char="•"/>
            </a:pPr>
            <a:r>
              <a:rPr lang="en-US" dirty="0" smtClean="0"/>
              <a:t>Important to note that this information was:</a:t>
            </a:r>
          </a:p>
          <a:p>
            <a:pPr marL="800100" lvl="1" indent="-342900" algn="l">
              <a:buFont typeface="Arial" charset="0"/>
              <a:buChar char="•"/>
            </a:pPr>
            <a:r>
              <a:rPr lang="en-US" sz="2400" dirty="0"/>
              <a:t>Well-known at the time</a:t>
            </a:r>
          </a:p>
          <a:p>
            <a:pPr marL="800100" lvl="1" indent="-342900" algn="l">
              <a:buFont typeface="Arial" charset="0"/>
              <a:buChar char="•"/>
            </a:pPr>
            <a:r>
              <a:rPr lang="en-US" sz="2400" dirty="0"/>
              <a:t>Well-documented in contemporaneous literature</a:t>
            </a:r>
          </a:p>
          <a:p>
            <a:pPr marL="800100" lvl="1" indent="-342900" algn="l">
              <a:buFont typeface="Arial" charset="0"/>
              <a:buChar char="•"/>
            </a:pPr>
            <a:r>
              <a:rPr lang="en-US" sz="2400" dirty="0"/>
              <a:t>Supported by documentation available on some Roper Center datasets</a:t>
            </a:r>
          </a:p>
          <a:p>
            <a:pPr marL="342900" indent="-342900" algn="l">
              <a:buFont typeface="Arial" charset="0"/>
              <a:buChar char="•"/>
            </a:pPr>
            <a:r>
              <a:rPr lang="en-US" dirty="0" smtClean="0"/>
              <a:t>Flagging </a:t>
            </a:r>
            <a:r>
              <a:rPr lang="en-US" dirty="0"/>
              <a:t>of these issues is required</a:t>
            </a:r>
          </a:p>
          <a:p>
            <a:pPr lvl="3" algn="l"/>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spTree>
    <p:extLst>
      <p:ext uri="{BB962C8B-B14F-4D97-AF65-F5344CB8AC3E}">
        <p14:creationId xmlns:p14="http://schemas.microsoft.com/office/powerpoint/2010/main" val="3539564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4460" t="17710" r="29412" b="16144"/>
          <a:stretch/>
        </p:blipFill>
        <p:spPr>
          <a:xfrm>
            <a:off x="1093181" y="53531"/>
            <a:ext cx="10264587" cy="6804469"/>
          </a:xfrm>
          <a:prstGeom prst="rect">
            <a:avLst/>
          </a:prstGeom>
        </p:spPr>
      </p:pic>
      <p:pic>
        <p:nvPicPr>
          <p:cNvPr id="6" name="Picture 5"/>
          <p:cNvPicPr>
            <a:picLocks noChangeAspect="1"/>
          </p:cNvPicPr>
          <p:nvPr/>
        </p:nvPicPr>
        <p:blipFill rotWithShape="1">
          <a:blip r:embed="rId2"/>
          <a:srcRect l="22094" t="81387" r="67851" b="16853"/>
          <a:stretch/>
        </p:blipFill>
        <p:spPr>
          <a:xfrm>
            <a:off x="2512612" y="6604000"/>
            <a:ext cx="1838960" cy="181113"/>
          </a:xfrm>
          <a:prstGeom prst="rect">
            <a:avLst/>
          </a:prstGeom>
          <a:solidFill>
            <a:srgbClr val="FFFF00">
              <a:alpha val="45000"/>
            </a:srgbClr>
          </a:solidFill>
          <a:ln>
            <a:solidFill>
              <a:srgbClr val="C00000"/>
            </a:solidFill>
          </a:ln>
        </p:spPr>
      </p:pic>
    </p:spTree>
    <p:extLst>
      <p:ext uri="{BB962C8B-B14F-4D97-AF65-F5344CB8AC3E}">
        <p14:creationId xmlns:p14="http://schemas.microsoft.com/office/powerpoint/2010/main" val="403452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4.16667E-7 2.59259E-6 L 0.13099 -0.28588 " pathEditMode="relative" rAng="0" ptsTypes="AA">
                                      <p:cBhvr>
                                        <p:cTn id="9" dur="2000" fill="hold"/>
                                        <p:tgtEl>
                                          <p:spTgt spid="6"/>
                                        </p:tgtEl>
                                        <p:attrNameLst>
                                          <p:attrName>ppt_x</p:attrName>
                                          <p:attrName>ppt_y</p:attrName>
                                        </p:attrNameLst>
                                      </p:cBhvr>
                                      <p:rCtr x="6549" y="-14306"/>
                                    </p:animMotion>
                                  </p:childTnLst>
                                </p:cTn>
                              </p:par>
                            </p:childTnLst>
                          </p:cTn>
                        </p:par>
                        <p:par>
                          <p:cTn id="10" fill="hold">
                            <p:stCondLst>
                              <p:cond delay="2000"/>
                            </p:stCondLst>
                            <p:childTnLst>
                              <p:par>
                                <p:cTn id="11" presetID="6" presetClass="emph" presetSubtype="0" fill="hold" nodeType="afterEffect">
                                  <p:stCondLst>
                                    <p:cond delay="0"/>
                                  </p:stCondLst>
                                  <p:childTnLst>
                                    <p:animScale>
                                      <p:cBhvr>
                                        <p:cTn id="12" dur="2000" fill="hold"/>
                                        <p:tgtEl>
                                          <p:spTgt spid="6"/>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Population Universe (continued)</a:t>
            </a:r>
            <a:endParaRPr lang="en-US" sz="4000" dirty="0"/>
          </a:p>
        </p:txBody>
      </p:sp>
      <p:sp>
        <p:nvSpPr>
          <p:cNvPr id="3" name="Subtitle 2"/>
          <p:cNvSpPr>
            <a:spLocks noGrp="1"/>
          </p:cNvSpPr>
          <p:nvPr>
            <p:ph type="subTitle" idx="1"/>
          </p:nvPr>
        </p:nvSpPr>
        <p:spPr>
          <a:xfrm>
            <a:off x="128337" y="1190086"/>
            <a:ext cx="6469233" cy="4972467"/>
          </a:xfrm>
        </p:spPr>
        <p:txBody>
          <a:bodyPr>
            <a:normAutofit/>
          </a:bodyPr>
          <a:lstStyle/>
          <a:p>
            <a:pPr algn="l"/>
            <a:r>
              <a:rPr lang="en-US" dirty="0" smtClean="0"/>
              <a:t>Other additions to the “national adult” population:</a:t>
            </a:r>
          </a:p>
          <a:p>
            <a:pPr marL="800100" lvl="1" indent="-342900" algn="l">
              <a:buFont typeface="Arial" charset="0"/>
              <a:buChar char="•"/>
            </a:pPr>
            <a:r>
              <a:rPr lang="en-US" dirty="0" smtClean="0"/>
              <a:t>Non-institutionalized (true of today’s polling as well)</a:t>
            </a:r>
          </a:p>
          <a:p>
            <a:pPr marL="800100" lvl="1" indent="-342900" algn="l">
              <a:buFont typeface="Arial" charset="0"/>
              <a:buChar char="•"/>
            </a:pPr>
            <a:r>
              <a:rPr lang="en-US" dirty="0" smtClean="0"/>
              <a:t>Ages ranges varied– NORC and Roper considered “adult” to be 21 or older, but Gallup datasets show age variables revealing respondents as young as 14</a:t>
            </a:r>
          </a:p>
          <a:p>
            <a:pPr marL="800100" lvl="1" indent="-342900" algn="l">
              <a:buFont typeface="Arial" charset="0"/>
              <a:buChar char="•"/>
            </a:pPr>
            <a:r>
              <a:rPr lang="en-US" dirty="0" smtClean="0"/>
              <a:t>Civilian population only</a:t>
            </a:r>
            <a:r>
              <a:rPr lang="mr-IN" dirty="0" smtClean="0"/>
              <a:t>…</a:t>
            </a:r>
            <a:r>
              <a:rPr lang="en-US" dirty="0" smtClean="0"/>
              <a:t>or not?</a:t>
            </a:r>
          </a:p>
          <a:p>
            <a:pPr marL="1257300" lvl="2" indent="-342900" algn="l">
              <a:buFont typeface="Arial" charset="0"/>
              <a:buChar char="•"/>
            </a:pPr>
            <a:r>
              <a:rPr lang="en-US" dirty="0" smtClean="0"/>
              <a:t>NORC documentation specified Civilian population only.  No indication of this limitation in Gallup polling, except on the scanned questionnaires: interviewers were given instructions not to interview members of the armed services from August 1944 to November 1945:</a:t>
            </a:r>
          </a:p>
          <a:p>
            <a:pPr algn="l"/>
            <a:r>
              <a:rPr lang="en-US" dirty="0"/>
              <a:t>	</a:t>
            </a:r>
          </a:p>
          <a:p>
            <a:pPr lvl="3" algn="l"/>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pic>
        <p:nvPicPr>
          <p:cNvPr id="5" name="Picture 4"/>
          <p:cNvPicPr>
            <a:picLocks noChangeAspect="1"/>
          </p:cNvPicPr>
          <p:nvPr/>
        </p:nvPicPr>
        <p:blipFill rotWithShape="1">
          <a:blip r:embed="rId3"/>
          <a:srcRect l="28421" t="37536" r="29211" b="13122"/>
          <a:stretch/>
        </p:blipFill>
        <p:spPr>
          <a:xfrm>
            <a:off x="6858345" y="1651516"/>
            <a:ext cx="5333655" cy="3882106"/>
          </a:xfrm>
          <a:prstGeom prst="rect">
            <a:avLst/>
          </a:prstGeom>
        </p:spPr>
      </p:pic>
      <p:grpSp>
        <p:nvGrpSpPr>
          <p:cNvPr id="9" name="Group 8"/>
          <p:cNvGrpSpPr/>
          <p:nvPr/>
        </p:nvGrpSpPr>
        <p:grpSpPr>
          <a:xfrm>
            <a:off x="7400529" y="4958073"/>
            <a:ext cx="3033791" cy="701047"/>
            <a:chOff x="7400529" y="4958073"/>
            <a:chExt cx="3033791" cy="701047"/>
          </a:xfrm>
        </p:grpSpPr>
        <p:pic>
          <p:nvPicPr>
            <p:cNvPr id="7" name="Picture 6"/>
            <p:cNvPicPr>
              <a:picLocks noChangeAspect="1"/>
            </p:cNvPicPr>
            <p:nvPr/>
          </p:nvPicPr>
          <p:blipFill rotWithShape="1">
            <a:blip r:embed="rId3"/>
            <a:srcRect l="32756" t="81375" r="43816" b="14637"/>
            <a:stretch/>
          </p:blipFill>
          <p:spPr>
            <a:xfrm>
              <a:off x="7400529" y="5120633"/>
              <a:ext cx="2979631" cy="316982"/>
            </a:xfrm>
            <a:prstGeom prst="rect">
              <a:avLst/>
            </a:prstGeom>
          </p:spPr>
        </p:pic>
        <p:sp>
          <p:nvSpPr>
            <p:cNvPr id="8" name="Oval 7"/>
            <p:cNvSpPr/>
            <p:nvPr/>
          </p:nvSpPr>
          <p:spPr>
            <a:xfrm>
              <a:off x="7508240" y="4958073"/>
              <a:ext cx="2926080" cy="70104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714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nodeType="afterEffect">
                                  <p:stCondLst>
                                    <p:cond delay="0"/>
                                  </p:stCondLst>
                                  <p:childTnLst>
                                    <p:animMotion origin="layout" path="M 0.01185 0.00093 L -0.26849 0.00371 " pathEditMode="relative" rAng="0" ptsTypes="AA">
                                      <p:cBhvr>
                                        <p:cTn id="9" dur="2000" fill="hold"/>
                                        <p:tgtEl>
                                          <p:spTgt spid="9"/>
                                        </p:tgtEl>
                                        <p:attrNameLst>
                                          <p:attrName>ppt_x</p:attrName>
                                          <p:attrName>ppt_y</p:attrName>
                                        </p:attrNameLst>
                                      </p:cBhvr>
                                      <p:rCtr x="-14023" y="139"/>
                                    </p:animMotion>
                                  </p:childTnLst>
                                </p:cTn>
                              </p:par>
                            </p:childTnLst>
                          </p:cTn>
                        </p:par>
                        <p:par>
                          <p:cTn id="10" fill="hold">
                            <p:stCondLst>
                              <p:cond delay="2000"/>
                            </p:stCondLst>
                            <p:childTnLst>
                              <p:par>
                                <p:cTn id="11" presetID="6" presetClass="emph" presetSubtype="0" fill="hold" nodeType="afterEffect">
                                  <p:stCondLst>
                                    <p:cond delay="0"/>
                                  </p:stCondLst>
                                  <p:childTnLst>
                                    <p:animScale>
                                      <p:cBhvr>
                                        <p:cTn id="12" dur="2000" fill="hold"/>
                                        <p:tgtEl>
                                          <p:spTgt spid="9"/>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Quota Sampling/Probability Sampling</a:t>
            </a:r>
            <a:endParaRPr lang="en-US" sz="4000" dirty="0"/>
          </a:p>
        </p:txBody>
      </p:sp>
      <p:sp>
        <p:nvSpPr>
          <p:cNvPr id="4" name="Subtitle 2"/>
          <p:cNvSpPr>
            <a:spLocks noGrp="1"/>
          </p:cNvSpPr>
          <p:nvPr>
            <p:ph type="subTitle" idx="1"/>
          </p:nvPr>
        </p:nvSpPr>
        <p:spPr>
          <a:xfrm>
            <a:off x="417093" y="1403683"/>
            <a:ext cx="10932695" cy="4716379"/>
          </a:xfrm>
        </p:spPr>
        <p:txBody>
          <a:bodyPr>
            <a:normAutofit fontScale="92500" lnSpcReduction="20000"/>
          </a:bodyPr>
          <a:lstStyle/>
          <a:p>
            <a:pPr marL="342900" indent="-342900" algn="l">
              <a:buFont typeface="Arial" charset="0"/>
              <a:buChar char="•"/>
            </a:pPr>
            <a:r>
              <a:rPr lang="en-US" sz="2200" dirty="0"/>
              <a:t>Most organizations moved from purposive/quota sampling to some form of probability sampling after the 1948 election </a:t>
            </a:r>
            <a:r>
              <a:rPr lang="en-US" sz="2200" dirty="0" smtClean="0"/>
              <a:t>(“Dewey </a:t>
            </a:r>
            <a:r>
              <a:rPr lang="en-US" sz="2200" dirty="0"/>
              <a:t>Defeats </a:t>
            </a:r>
            <a:r>
              <a:rPr lang="en-US" sz="2200" dirty="0" smtClean="0"/>
              <a:t>Truman”)</a:t>
            </a:r>
          </a:p>
          <a:p>
            <a:pPr marL="342900" indent="-342900" algn="l">
              <a:buFont typeface="Arial" charset="0"/>
              <a:buChar char="•"/>
            </a:pPr>
            <a:r>
              <a:rPr lang="en-US" sz="2200" dirty="0" smtClean="0"/>
              <a:t>Older documentation was the primary source for timing of changes of methods</a:t>
            </a:r>
          </a:p>
          <a:p>
            <a:pPr algn="l"/>
            <a:r>
              <a:rPr lang="en-US" sz="2200" dirty="0" smtClean="0"/>
              <a:t>For example:</a:t>
            </a:r>
          </a:p>
          <a:p>
            <a:pPr lvl="1" algn="l"/>
            <a:r>
              <a:rPr lang="en-US" sz="2200" dirty="0" smtClean="0"/>
              <a:t>Prior </a:t>
            </a:r>
            <a:r>
              <a:rPr lang="en-US" sz="2200" dirty="0"/>
              <a:t>to 1950, the samples for all Gallup surveys, excluding special surveys, were a combination of what it known as a purposive design for the selection of cities, towns and rural areas, and the quota method for the selection of individuals within such </a:t>
            </a:r>
            <a:r>
              <a:rPr lang="en-US" sz="2200" dirty="0" smtClean="0"/>
              <a:t>areas.</a:t>
            </a:r>
            <a:endParaRPr lang="en-US" sz="2200" dirty="0"/>
          </a:p>
          <a:p>
            <a:pPr marL="342900" indent="-342900" algn="l">
              <a:buFont typeface="Arial" charset="0"/>
              <a:buChar char="•"/>
            </a:pPr>
            <a:r>
              <a:rPr lang="en-US" sz="2200" dirty="0" smtClean="0"/>
              <a:t>Gallup and NORC had clear documentation available on some surveys that referenced entire periods. Other organizations had less information. In some cases, inferences had to be made from other information.</a:t>
            </a:r>
            <a:endParaRPr lang="en-US" sz="2200" dirty="0"/>
          </a:p>
          <a:p>
            <a:pPr marL="342900" indent="-342900" algn="l">
              <a:buFont typeface="Arial" charset="0"/>
              <a:buChar char="•"/>
            </a:pPr>
            <a:r>
              <a:rPr lang="en-US" sz="2200" dirty="0" smtClean="0"/>
              <a:t>For example, interviewer instructions might describe selecting households by circling a block and stopping at every fifth house, indicating probability-based household selection. Or instructions might remind the field interviewers of the importance of trying to get a “good cross-section” of respondents by walking out of town and not just relying on those available in rail stations or stores. Such instructions indicate a quota sample.</a:t>
            </a:r>
          </a:p>
          <a:p>
            <a:pPr algn="l"/>
            <a:r>
              <a:rPr lang="en-US" sz="2200" b="1" dirty="0"/>
              <a:t>Roper Center’s challenge: To determine when organizations switched methods and what polls were conducted using what sampling procedures</a:t>
            </a:r>
          </a:p>
          <a:p>
            <a:pPr algn="l"/>
            <a:endParaRPr lang="en-US" sz="2300" dirty="0"/>
          </a:p>
          <a:p>
            <a:pPr algn="l"/>
            <a:endParaRPr lang="en-US" sz="2300" dirty="0" smtClean="0"/>
          </a:p>
          <a:p>
            <a:pPr algn="l"/>
            <a:endParaRPr lang="en-US" sz="23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spTree>
    <p:extLst>
      <p:ext uri="{BB962C8B-B14F-4D97-AF65-F5344CB8AC3E}">
        <p14:creationId xmlns:p14="http://schemas.microsoft.com/office/powerpoint/2010/main" val="446283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Variable-level information and subjectivity</a:t>
            </a:r>
            <a:endParaRPr lang="en-US" sz="4000" dirty="0"/>
          </a:p>
        </p:txBody>
      </p:sp>
      <p:sp>
        <p:nvSpPr>
          <p:cNvPr id="3" name="Subtitle 2"/>
          <p:cNvSpPr>
            <a:spLocks noGrp="1"/>
          </p:cNvSpPr>
          <p:nvPr>
            <p:ph type="subTitle" idx="1"/>
          </p:nvPr>
        </p:nvSpPr>
        <p:spPr>
          <a:xfrm>
            <a:off x="1114926" y="1267911"/>
            <a:ext cx="9553073" cy="2790742"/>
          </a:xfrm>
        </p:spPr>
        <p:txBody>
          <a:bodyPr>
            <a:normAutofit/>
          </a:bodyPr>
          <a:lstStyle/>
          <a:p>
            <a:pPr algn="l"/>
            <a:r>
              <a:rPr lang="en-US" dirty="0" smtClean="0"/>
              <a:t>Important information about some variables provided in some studies, but not others.</a:t>
            </a:r>
          </a:p>
          <a:p>
            <a:pPr algn="l"/>
            <a:r>
              <a:rPr lang="en-US" dirty="0" smtClean="0"/>
              <a:t>For example, Roper’s interviewers were trained to code an economic class variable based on judgments of how wealthy an individual appeared to be for a particular location – so “wealthy” in NYC was different from wealthy in poor rural areas, a relative wealth scale* </a:t>
            </a:r>
            <a:endParaRPr lang="en-US" dirty="0"/>
          </a:p>
        </p:txBody>
      </p:sp>
      <p:sp>
        <p:nvSpPr>
          <p:cNvPr id="4" name="Rectangle 3"/>
          <p:cNvSpPr/>
          <p:nvPr/>
        </p:nvSpPr>
        <p:spPr>
          <a:xfrm>
            <a:off x="8420692" y="6165673"/>
            <a:ext cx="3837210" cy="600164"/>
          </a:xfrm>
          <a:prstGeom prst="rect">
            <a:avLst/>
          </a:prstGeom>
        </p:spPr>
        <p:txBody>
          <a:bodyPr wrap="square">
            <a:spAutoFit/>
          </a:bodyPr>
          <a:lstStyle/>
          <a:p>
            <a:r>
              <a:rPr lang="en-US" sz="1100" dirty="0" smtClean="0">
                <a:solidFill>
                  <a:srgbClr val="333333"/>
                </a:solidFill>
                <a:latin typeface="Arial" panose="020B0604020202020204" pitchFamily="34" charset="0"/>
              </a:rPr>
              <a:t>*Roper</a:t>
            </a:r>
            <a:r>
              <a:rPr lang="en-US" sz="1100" dirty="0">
                <a:solidFill>
                  <a:srgbClr val="333333"/>
                </a:solidFill>
                <a:latin typeface="Arial" panose="020B0604020202020204" pitchFamily="34" charset="0"/>
              </a:rPr>
              <a:t>, E. (1940). Classifying Respondents by Economic Status. </a:t>
            </a:r>
            <a:r>
              <a:rPr lang="en-US" sz="1100" i="1" dirty="0">
                <a:solidFill>
                  <a:srgbClr val="333333"/>
                </a:solidFill>
                <a:latin typeface="Arial" panose="020B0604020202020204" pitchFamily="34" charset="0"/>
              </a:rPr>
              <a:t>The Public Opinion Quarterly,</a:t>
            </a:r>
            <a:r>
              <a:rPr lang="en-US" sz="1100" dirty="0">
                <a:solidFill>
                  <a:srgbClr val="333333"/>
                </a:solidFill>
                <a:latin typeface="Arial" panose="020B0604020202020204" pitchFamily="34" charset="0"/>
              </a:rPr>
              <a:t> </a:t>
            </a:r>
            <a:r>
              <a:rPr lang="en-US" sz="1100" i="1" dirty="0">
                <a:solidFill>
                  <a:srgbClr val="333333"/>
                </a:solidFill>
                <a:latin typeface="Arial" panose="020B0604020202020204" pitchFamily="34" charset="0"/>
              </a:rPr>
              <a:t>4</a:t>
            </a:r>
            <a:r>
              <a:rPr lang="en-US" sz="1100" dirty="0">
                <a:solidFill>
                  <a:srgbClr val="333333"/>
                </a:solidFill>
                <a:latin typeface="Arial" panose="020B0604020202020204" pitchFamily="34" charset="0"/>
              </a:rPr>
              <a:t>(2), 270-272. Retrieved from http://www.jstor.org/stable/2744643</a:t>
            </a:r>
            <a:endParaRPr lang="en-US" sz="1100" dirty="0"/>
          </a:p>
        </p:txBody>
      </p:sp>
    </p:spTree>
    <p:extLst>
      <p:ext uri="{BB962C8B-B14F-4D97-AF65-F5344CB8AC3E}">
        <p14:creationId xmlns:p14="http://schemas.microsoft.com/office/powerpoint/2010/main" val="879014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Weighting and Sample Sizes</a:t>
            </a:r>
            <a:endParaRPr lang="en-US" sz="4000" dirty="0"/>
          </a:p>
        </p:txBody>
      </p:sp>
      <p:sp>
        <p:nvSpPr>
          <p:cNvPr id="3" name="Subtitle 2"/>
          <p:cNvSpPr>
            <a:spLocks noGrp="1"/>
          </p:cNvSpPr>
          <p:nvPr>
            <p:ph type="subTitle" idx="1"/>
          </p:nvPr>
        </p:nvSpPr>
        <p:spPr>
          <a:xfrm>
            <a:off x="1235241" y="1468437"/>
            <a:ext cx="9865895" cy="4909214"/>
          </a:xfrm>
        </p:spPr>
        <p:txBody>
          <a:bodyPr>
            <a:noAutofit/>
          </a:bodyPr>
          <a:lstStyle/>
          <a:p>
            <a:pPr marL="342900" indent="-342900" algn="l">
              <a:buFont typeface="Arial" charset="0"/>
              <a:buChar char="•"/>
            </a:pPr>
            <a:r>
              <a:rPr lang="en-US" sz="2000" dirty="0" smtClean="0"/>
              <a:t>Weighting in the days of punch card data analysis was done by duplicating the punch card of the respondent to be weighted more heavily.  Normally this was done by a “times at home” question, intended to determine whether a respondent would be more or less likely to be at home during the interview period. Those less frequently available to be interviewed were “weighted up.”</a:t>
            </a:r>
          </a:p>
          <a:p>
            <a:pPr marL="342900" indent="-342900" algn="l">
              <a:buFont typeface="Arial" charset="0"/>
              <a:buChar char="•"/>
            </a:pPr>
            <a:r>
              <a:rPr lang="en-US" sz="2000" dirty="0" smtClean="0"/>
              <a:t>In practice, this meant that some datasets could have many more records than actual respondents.</a:t>
            </a:r>
          </a:p>
          <a:p>
            <a:pPr marL="342900" indent="-342900" algn="l">
              <a:buFont typeface="Arial" charset="0"/>
              <a:buChar char="•"/>
            </a:pPr>
            <a:r>
              <a:rPr lang="en-US" sz="2000" dirty="0"/>
              <a:t>To determine accuracy of sample sizes in Roper metadata, we first looked for perfect duplicates. Found no studies with these.</a:t>
            </a:r>
          </a:p>
          <a:p>
            <a:pPr marL="342900" indent="-342900" algn="l">
              <a:buFont typeface="Arial" charset="0"/>
              <a:buChar char="•"/>
            </a:pPr>
            <a:r>
              <a:rPr lang="en-US" sz="2000" dirty="0" smtClean="0"/>
              <a:t>Found </a:t>
            </a:r>
            <a:r>
              <a:rPr lang="en-US" sz="2000" dirty="0"/>
              <a:t>documentation on a few files from the 1960s that indicated that duplicate cards were marked as such with punch in a particular columns </a:t>
            </a:r>
            <a:r>
              <a:rPr lang="en-US" sz="2000" dirty="0" smtClean="0"/>
              <a:t>(</a:t>
            </a:r>
            <a:r>
              <a:rPr lang="en-US" sz="2000" dirty="0"/>
              <a:t>columns 79 and 80; variable sometimes given a name like “dup”)</a:t>
            </a:r>
          </a:p>
          <a:p>
            <a:pPr marL="342900" indent="-342900" algn="l" fontAlgn="t">
              <a:buFont typeface="Arial" charset="0"/>
              <a:buChar char="•"/>
            </a:pPr>
            <a:r>
              <a:rPr lang="en-US" sz="2000" dirty="0" smtClean="0"/>
              <a:t>Removing </a:t>
            </a:r>
            <a:r>
              <a:rPr lang="en-US" sz="2000" dirty="0"/>
              <a:t>the duplicate cards from a selection of studies from 1960-1967 resulted in sample size of approximately 1500, the size of standard Gallup poll samples as described by George Gallup in contemporaneous reports, including Congressional testimony* </a:t>
            </a:r>
            <a:br>
              <a:rPr lang="en-US" sz="2000" dirty="0"/>
            </a:br>
            <a:endParaRPr lang="en-US" sz="2000" dirty="0" smtClean="0"/>
          </a:p>
          <a:p>
            <a:pPr algn="l" fontAlgn="t"/>
            <a:r>
              <a:rPr lang="en-US" sz="1800" dirty="0" smtClean="0"/>
              <a:t>*</a:t>
            </a:r>
            <a:r>
              <a:rPr lang="en-US" sz="1800" dirty="0"/>
              <a:t>Congressional Record, August 22, 1960</a:t>
            </a:r>
          </a:p>
          <a:p>
            <a:pPr marL="342900" indent="-342900" algn="l">
              <a:buFont typeface="Arial" charset="0"/>
              <a:buChar char="•"/>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spTree>
    <p:extLst>
      <p:ext uri="{BB962C8B-B14F-4D97-AF65-F5344CB8AC3E}">
        <p14:creationId xmlns:p14="http://schemas.microsoft.com/office/powerpoint/2010/main" val="2221208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805" y="704692"/>
            <a:ext cx="4917989" cy="1373758"/>
          </a:xfrm>
          <a:prstGeom prst="rect">
            <a:avLst/>
          </a:prstGeom>
        </p:spPr>
      </p:pic>
      <p:sp>
        <p:nvSpPr>
          <p:cNvPr id="4" name="Rectangle 3"/>
          <p:cNvSpPr/>
          <p:nvPr/>
        </p:nvSpPr>
        <p:spPr>
          <a:xfrm>
            <a:off x="280085" y="2622372"/>
            <a:ext cx="11747157" cy="3416320"/>
          </a:xfrm>
          <a:prstGeom prst="rect">
            <a:avLst/>
          </a:prstGeom>
        </p:spPr>
        <p:txBody>
          <a:bodyPr wrap="square">
            <a:spAutoFit/>
          </a:bodyPr>
          <a:lstStyle/>
          <a:p>
            <a:r>
              <a:rPr lang="en-US" sz="2400" dirty="0">
                <a:solidFill>
                  <a:srgbClr val="3D3D3D"/>
                </a:solidFill>
                <a:latin typeface="Arial" panose="020B0604020202020204" pitchFamily="34" charset="0"/>
              </a:rPr>
              <a:t>The Roper Center for Public Opinion Research, located at Cornell University, is one of the world’s leading archives of social science data, specializing in data from public opinion surveys</a:t>
            </a:r>
            <a:r>
              <a:rPr lang="en-US" sz="2400" dirty="0" smtClean="0">
                <a:solidFill>
                  <a:srgbClr val="3D3D3D"/>
                </a:solidFill>
                <a:latin typeface="Arial" panose="020B0604020202020204" pitchFamily="34" charset="0"/>
              </a:rPr>
              <a:t>.</a:t>
            </a:r>
          </a:p>
          <a:p>
            <a:pPr marL="1376363" indent="-461963">
              <a:buFont typeface="Arial" panose="020B0604020202020204" pitchFamily="34" charset="0"/>
              <a:buChar char="•"/>
              <a:tabLst>
                <a:tab pos="1317625" algn="l"/>
              </a:tabLst>
            </a:pPr>
            <a:endParaRPr lang="en-US" sz="2400" dirty="0" smtClean="0">
              <a:solidFill>
                <a:srgbClr val="3D3D3D"/>
              </a:solidFill>
              <a:latin typeface="Arial" panose="020B0604020202020204" pitchFamily="34" charset="0"/>
            </a:endParaRPr>
          </a:p>
          <a:p>
            <a:pPr marL="1376363" indent="-461963">
              <a:buFont typeface="Arial" panose="020B0604020202020204" pitchFamily="34" charset="0"/>
              <a:buChar char="•"/>
              <a:tabLst>
                <a:tab pos="1317625" algn="l"/>
              </a:tabLst>
            </a:pPr>
            <a:r>
              <a:rPr lang="en-US" sz="2400" dirty="0" smtClean="0">
                <a:solidFill>
                  <a:srgbClr val="3D3D3D"/>
                </a:solidFill>
                <a:latin typeface="Arial" panose="020B0604020202020204" pitchFamily="34" charset="0"/>
              </a:rPr>
              <a:t>23,000 datasets from 1935-today</a:t>
            </a:r>
          </a:p>
          <a:p>
            <a:pPr marL="1376363" indent="-461963">
              <a:buFont typeface="Arial" panose="020B0604020202020204" pitchFamily="34" charset="0"/>
              <a:buChar char="•"/>
              <a:tabLst>
                <a:tab pos="1317625" algn="l"/>
              </a:tabLst>
            </a:pPr>
            <a:r>
              <a:rPr lang="en-US" sz="2400" dirty="0" smtClean="0">
                <a:solidFill>
                  <a:srgbClr val="3D3D3D"/>
                </a:solidFill>
                <a:latin typeface="Arial" panose="020B0604020202020204" pitchFamily="34" charset="0"/>
              </a:rPr>
              <a:t>Data from over 100 countries</a:t>
            </a:r>
          </a:p>
          <a:p>
            <a:pPr marL="1376363" indent="-461963">
              <a:buFont typeface="Arial" panose="020B0604020202020204" pitchFamily="34" charset="0"/>
              <a:buChar char="•"/>
              <a:tabLst>
                <a:tab pos="1317625" algn="l"/>
              </a:tabLst>
            </a:pPr>
            <a:r>
              <a:rPr lang="en-US" sz="2400" dirty="0" smtClean="0">
                <a:solidFill>
                  <a:srgbClr val="3D3D3D"/>
                </a:solidFill>
                <a:latin typeface="Arial" panose="020B0604020202020204" pitchFamily="34" charset="0"/>
              </a:rPr>
              <a:t>700,000 questions in the </a:t>
            </a:r>
            <a:r>
              <a:rPr lang="en-US" sz="2400" dirty="0" err="1" smtClean="0">
                <a:solidFill>
                  <a:srgbClr val="3D3D3D"/>
                </a:solidFill>
                <a:latin typeface="Arial" panose="020B0604020202020204" pitchFamily="34" charset="0"/>
              </a:rPr>
              <a:t>iPOLL</a:t>
            </a:r>
            <a:r>
              <a:rPr lang="en-US" sz="2400" dirty="0" smtClean="0">
                <a:solidFill>
                  <a:srgbClr val="3D3D3D"/>
                </a:solidFill>
                <a:latin typeface="Arial" panose="020B0604020202020204" pitchFamily="34" charset="0"/>
              </a:rPr>
              <a:t> database of US national poll results</a:t>
            </a:r>
          </a:p>
          <a:p>
            <a:pPr marL="1376363" indent="-461963">
              <a:buFont typeface="Arial" panose="020B0604020202020204" pitchFamily="34" charset="0"/>
              <a:buChar char="•"/>
              <a:tabLst>
                <a:tab pos="1317625" algn="l"/>
              </a:tabLst>
            </a:pPr>
            <a:r>
              <a:rPr lang="en-US" sz="2400" dirty="0" smtClean="0">
                <a:solidFill>
                  <a:srgbClr val="3D3D3D"/>
                </a:solidFill>
                <a:latin typeface="Arial" panose="020B0604020202020204" pitchFamily="34" charset="0"/>
              </a:rPr>
              <a:t>Current data organizations include media organizations, academic survey research organizations and nonprofits (from the U.S. and around the world)</a:t>
            </a:r>
            <a:endParaRPr lang="en-US" sz="2400" dirty="0"/>
          </a:p>
        </p:txBody>
      </p:sp>
    </p:spTree>
    <p:extLst>
      <p:ext uri="{BB962C8B-B14F-4D97-AF65-F5344CB8AC3E}">
        <p14:creationId xmlns:p14="http://schemas.microsoft.com/office/powerpoint/2010/main" val="2794950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Weighting and Sample Sizes (continued)</a:t>
            </a:r>
            <a:endParaRPr lang="en-US" sz="4000" dirty="0"/>
          </a:p>
        </p:txBody>
      </p:sp>
      <p:sp>
        <p:nvSpPr>
          <p:cNvPr id="3" name="Subtitle 2"/>
          <p:cNvSpPr>
            <a:spLocks noGrp="1"/>
          </p:cNvSpPr>
          <p:nvPr>
            <p:ph type="subTitle" idx="1"/>
          </p:nvPr>
        </p:nvSpPr>
        <p:spPr>
          <a:xfrm>
            <a:off x="962527" y="1227221"/>
            <a:ext cx="10595810" cy="5061284"/>
          </a:xfrm>
        </p:spPr>
        <p:txBody>
          <a:bodyPr>
            <a:noAutofit/>
          </a:bodyPr>
          <a:lstStyle/>
          <a:p>
            <a:pPr marL="342900" indent="-342900" algn="l">
              <a:buFont typeface="Arial" charset="0"/>
              <a:buChar char="•"/>
            </a:pPr>
            <a:r>
              <a:rPr lang="en-US" sz="2000" dirty="0" smtClean="0"/>
              <a:t>But was that all? Sample sizes in the 30s and 40s as reported in the database were much larger (2500-5000), decreased in the fifties, then abruptly increased in 1960, only to drop to approximately 1500 suddenly in 1967.</a:t>
            </a:r>
          </a:p>
          <a:p>
            <a:pPr marL="342900" indent="-342900" algn="l">
              <a:buFont typeface="Arial" charset="0"/>
              <a:buChar char="•"/>
            </a:pPr>
            <a:r>
              <a:rPr lang="en-US" sz="2000" dirty="0" smtClean="0"/>
              <a:t>No similar documentation regarding weighting/columns or variable names like “dup” appeared on earlier Gallup polls, nor on Roper or NORC polls</a:t>
            </a:r>
          </a:p>
          <a:p>
            <a:pPr marL="342900" indent="-342900" algn="l">
              <a:buFont typeface="Arial" charset="0"/>
              <a:buChar char="•"/>
            </a:pPr>
            <a:r>
              <a:rPr lang="en-US" sz="2000" dirty="0" smtClean="0"/>
              <a:t>Many early questionnaires from Gallup had handwritten sample sizes for each form on the document – these roughly matched the larger sizes in the dataset</a:t>
            </a:r>
          </a:p>
          <a:p>
            <a:pPr marL="342900" indent="-342900" algn="l">
              <a:buFont typeface="Arial" charset="0"/>
              <a:buChar char="•"/>
            </a:pPr>
            <a:r>
              <a:rPr lang="en-US" sz="2000" dirty="0" smtClean="0"/>
              <a:t>Although it is possible to weight a quota sample, the point of using a quota is to “</a:t>
            </a:r>
            <a:r>
              <a:rPr lang="en-US" sz="2000" dirty="0" err="1" smtClean="0"/>
              <a:t>preweight</a:t>
            </a:r>
            <a:r>
              <a:rPr lang="en-US" sz="2000" dirty="0" smtClean="0"/>
              <a:t>.” It appears that Gallup introduced weighting after probability. Cost increases with probability polls also may have led to an interest in decreasing poll sizes.</a:t>
            </a:r>
          </a:p>
          <a:p>
            <a:pPr marL="342900" indent="-342900" algn="l">
              <a:buFont typeface="Arial" charset="0"/>
              <a:buChar char="•"/>
            </a:pPr>
            <a:r>
              <a:rPr lang="en-US" sz="2000" dirty="0" smtClean="0"/>
              <a:t>Further evidence indicates that large sample sizes on other studies were likely accurate – Roper Center documentation of change in sample sizes on a NORC study, as well as Congressional testimony from George Gallup and Elmo Roper in which Gallup described his standard sample as 1500, Roper as 3000.</a:t>
            </a:r>
          </a:p>
          <a:p>
            <a:pPr marL="342900" indent="-342900" algn="l">
              <a:buFont typeface="Arial" charset="0"/>
              <a:buChar char="•"/>
            </a:pPr>
            <a:r>
              <a:rPr lang="en-US" sz="2000" dirty="0" smtClean="0"/>
              <a:t>All evidence indicates the issue of recorded sample sizes representing the weighted sample size affected datasets from 1960-1967</a:t>
            </a:r>
          </a:p>
          <a:p>
            <a:pPr marL="342900" indent="-342900" algn="l">
              <a:buFont typeface="Arial" charset="0"/>
              <a:buChar char="•"/>
            </a:pPr>
            <a:endParaRPr lang="en-US" sz="2000" dirty="0" smtClean="0"/>
          </a:p>
          <a:p>
            <a:pPr algn="l"/>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spTree>
    <p:extLst>
      <p:ext uri="{BB962C8B-B14F-4D97-AF65-F5344CB8AC3E}">
        <p14:creationId xmlns:p14="http://schemas.microsoft.com/office/powerpoint/2010/main" val="2627037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Sources of information</a:t>
            </a:r>
            <a:endParaRPr lang="en-US" sz="4000" dirty="0"/>
          </a:p>
        </p:txBody>
      </p:sp>
      <p:sp>
        <p:nvSpPr>
          <p:cNvPr id="3" name="Subtitle 2"/>
          <p:cNvSpPr>
            <a:spLocks noGrp="1"/>
          </p:cNvSpPr>
          <p:nvPr>
            <p:ph type="subTitle" idx="1"/>
          </p:nvPr>
        </p:nvSpPr>
        <p:spPr>
          <a:xfrm>
            <a:off x="489283" y="1379595"/>
            <a:ext cx="10932695" cy="4830692"/>
          </a:xfrm>
        </p:spPr>
        <p:txBody>
          <a:bodyPr>
            <a:normAutofit lnSpcReduction="10000"/>
          </a:bodyPr>
          <a:lstStyle/>
          <a:p>
            <a:pPr marL="342900" indent="-342900" algn="l">
              <a:buFont typeface="Arial" charset="0"/>
              <a:buChar char="•"/>
            </a:pPr>
            <a:r>
              <a:rPr lang="en-US" dirty="0" smtClean="0"/>
              <a:t>Roper Center documentation</a:t>
            </a:r>
          </a:p>
          <a:p>
            <a:pPr marL="800100" lvl="1" indent="-342900" algn="l">
              <a:buFont typeface="Arial" charset="0"/>
              <a:buChar char="•"/>
            </a:pPr>
            <a:r>
              <a:rPr lang="en-US" dirty="0" smtClean="0"/>
              <a:t>Sampling method field in early records</a:t>
            </a:r>
          </a:p>
          <a:p>
            <a:pPr marL="800100" lvl="1" indent="-342900" algn="l">
              <a:buFont typeface="Arial" charset="0"/>
              <a:buChar char="•"/>
            </a:pPr>
            <a:r>
              <a:rPr lang="en-US" dirty="0" smtClean="0"/>
              <a:t>Scans of questionnaires with valuable notes </a:t>
            </a:r>
          </a:p>
          <a:p>
            <a:pPr marL="800100" lvl="1" indent="-342900" algn="l">
              <a:buFont typeface="Arial" charset="0"/>
              <a:buChar char="•"/>
            </a:pPr>
            <a:r>
              <a:rPr lang="en-US" dirty="0" smtClean="0"/>
              <a:t>Interviewer instructions</a:t>
            </a:r>
          </a:p>
          <a:p>
            <a:pPr marL="342900" indent="-342900" algn="l">
              <a:buFont typeface="Arial" charset="0"/>
              <a:buChar char="•"/>
            </a:pPr>
            <a:r>
              <a:rPr lang="en-US" dirty="0" smtClean="0"/>
              <a:t>Berinsky-</a:t>
            </a:r>
            <a:r>
              <a:rPr lang="en-US" dirty="0" err="1" smtClean="0"/>
              <a:t>Schickler’s</a:t>
            </a:r>
            <a:r>
              <a:rPr lang="en-US" dirty="0" smtClean="0"/>
              <a:t> work, particularly:</a:t>
            </a:r>
          </a:p>
          <a:p>
            <a:pPr marL="800100" lvl="1" indent="-342900" algn="l">
              <a:buFont typeface="Arial" charset="0"/>
              <a:buChar char="•"/>
            </a:pPr>
            <a:r>
              <a:rPr lang="en-US" dirty="0" smtClean="0"/>
              <a:t>Berinsky</a:t>
            </a:r>
            <a:r>
              <a:rPr lang="en-US" dirty="0"/>
              <a:t>, Adam J. "American public opinion in the 1930s and 1940s: The analysis of quota-controlled sample survey data." </a:t>
            </a:r>
            <a:r>
              <a:rPr lang="en-US" i="1" dirty="0"/>
              <a:t>International Journal of Public Opinion Quarterly</a:t>
            </a:r>
            <a:r>
              <a:rPr lang="en-US" dirty="0"/>
              <a:t> 70.4 (2006): 499-529</a:t>
            </a:r>
            <a:r>
              <a:rPr lang="en-US" dirty="0" smtClean="0"/>
              <a:t>.</a:t>
            </a:r>
          </a:p>
          <a:p>
            <a:pPr marL="342900" indent="-342900" algn="l">
              <a:buFont typeface="Arial" charset="0"/>
              <a:buChar char="•"/>
            </a:pPr>
            <a:r>
              <a:rPr lang="en-US" dirty="0" smtClean="0"/>
              <a:t>Contemporaneous public opinion literature: Public Opinion Quarterly</a:t>
            </a:r>
            <a:r>
              <a:rPr lang="en-US" i="1" dirty="0" smtClean="0"/>
              <a:t>, </a:t>
            </a:r>
            <a:r>
              <a:rPr lang="en-US" dirty="0"/>
              <a:t>etc</a:t>
            </a:r>
            <a:r>
              <a:rPr lang="en-US" dirty="0" smtClean="0"/>
              <a:t>.</a:t>
            </a:r>
            <a:endParaRPr lang="en-US" sz="2300" dirty="0"/>
          </a:p>
          <a:p>
            <a:pPr marL="342900" indent="-342900" algn="l">
              <a:buFont typeface="Arial" charset="0"/>
              <a:buChar char="•"/>
            </a:pPr>
            <a:r>
              <a:rPr lang="en-US" sz="2300" dirty="0"/>
              <a:t>Contemporaneous books on public opinion </a:t>
            </a:r>
            <a:r>
              <a:rPr lang="en-US" sz="2300" dirty="0" smtClean="0"/>
              <a:t>research</a:t>
            </a:r>
          </a:p>
          <a:p>
            <a:pPr marL="342900" indent="-342900" algn="l">
              <a:buFont typeface="Arial" charset="0"/>
              <a:buChar char="•"/>
            </a:pPr>
            <a:r>
              <a:rPr lang="en-US" sz="2300" dirty="0" smtClean="0"/>
              <a:t>Later articles and interviews</a:t>
            </a:r>
          </a:p>
          <a:p>
            <a:pPr marL="342900" indent="-342900" algn="l">
              <a:buFont typeface="Arial" charset="0"/>
              <a:buChar char="•"/>
            </a:pPr>
            <a:r>
              <a:rPr lang="en-US" sz="2300" dirty="0" smtClean="0"/>
              <a:t>Congressional testimony </a:t>
            </a:r>
            <a:endParaRPr lang="en-US" sz="2300" dirty="0"/>
          </a:p>
          <a:p>
            <a:pPr marL="342900" indent="-342900" algn="l">
              <a:buFont typeface="Arial" charset="0"/>
              <a:buChar char="•"/>
            </a:pPr>
            <a:r>
              <a:rPr lang="en-US" sz="2300" dirty="0" smtClean="0"/>
              <a:t>Datasets themselves</a:t>
            </a:r>
            <a:endParaRPr lang="en-US"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spTree>
    <p:extLst>
      <p:ext uri="{BB962C8B-B14F-4D97-AF65-F5344CB8AC3E}">
        <p14:creationId xmlns:p14="http://schemas.microsoft.com/office/powerpoint/2010/main" val="1447519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What Roper Is Doing with </a:t>
            </a:r>
            <a:r>
              <a:rPr lang="en-US" sz="4000" dirty="0"/>
              <a:t>T</a:t>
            </a:r>
            <a:r>
              <a:rPr lang="en-US" sz="4000" dirty="0" smtClean="0"/>
              <a:t>his Information</a:t>
            </a:r>
            <a:endParaRPr lang="en-US" sz="4000" dirty="0"/>
          </a:p>
        </p:txBody>
      </p:sp>
      <p:sp>
        <p:nvSpPr>
          <p:cNvPr id="3" name="Subtitle 2"/>
          <p:cNvSpPr>
            <a:spLocks noGrp="1"/>
          </p:cNvSpPr>
          <p:nvPr>
            <p:ph type="subTitle" idx="1"/>
          </p:nvPr>
        </p:nvSpPr>
        <p:spPr>
          <a:xfrm>
            <a:off x="962527" y="1227221"/>
            <a:ext cx="10595810" cy="5061284"/>
          </a:xfrm>
        </p:spPr>
        <p:txBody>
          <a:bodyPr>
            <a:normAutofit/>
          </a:bodyPr>
          <a:lstStyle/>
          <a:p>
            <a:pPr algn="l"/>
            <a:r>
              <a:rPr lang="en-US" dirty="0" smtClean="0"/>
              <a:t>Many possible approaches, including:</a:t>
            </a:r>
          </a:p>
          <a:p>
            <a:pPr marL="342900" indent="-342900" algn="l">
              <a:buFont typeface="Arial" charset="0"/>
              <a:buChar char="•"/>
            </a:pPr>
            <a:r>
              <a:rPr lang="en-US" dirty="0" smtClean="0"/>
              <a:t>Adding new metadata fields (sampling procedure)</a:t>
            </a:r>
          </a:p>
          <a:p>
            <a:pPr marL="342900" indent="-342900" algn="l">
              <a:buFont typeface="Arial" charset="0"/>
              <a:buChar char="•"/>
            </a:pPr>
            <a:r>
              <a:rPr lang="en-US" dirty="0" smtClean="0"/>
              <a:t>Increasing information in other fields (universe)</a:t>
            </a:r>
          </a:p>
          <a:p>
            <a:pPr marL="342900" indent="-342900" algn="l">
              <a:buFont typeface="Arial" charset="0"/>
              <a:buChar char="•"/>
            </a:pPr>
            <a:r>
              <a:rPr lang="en-US" dirty="0" smtClean="0"/>
              <a:t>Creating new fields to capture specific information (unweighted n, weighted n, estimated unweighted n – limitations of DDI, no notes field available on sample size)</a:t>
            </a:r>
          </a:p>
          <a:p>
            <a:pPr marL="342900" indent="-342900" algn="l">
              <a:buFont typeface="Arial" charset="0"/>
              <a:buChar char="•"/>
            </a:pPr>
            <a:r>
              <a:rPr lang="en-US" dirty="0" smtClean="0"/>
              <a:t>Flagging potentially confusing metadata and providing explanatory text</a:t>
            </a:r>
          </a:p>
          <a:p>
            <a:pPr marL="342900" indent="-342900" algn="l">
              <a:buFont typeface="Arial" charset="0"/>
              <a:buChar char="•"/>
            </a:pPr>
            <a:r>
              <a:rPr lang="en-US" dirty="0" smtClean="0"/>
              <a:t>Providing general information about the methods and data from each polling organization active in the early years  to be linked from each study, as well as comparative information </a:t>
            </a:r>
          </a:p>
          <a:p>
            <a:pPr marL="342900" indent="-342900" algn="l">
              <a:buFont typeface="Arial" charset="0"/>
              <a:buChar char="•"/>
            </a:pPr>
            <a:r>
              <a:rPr lang="en-US" dirty="0" smtClean="0"/>
              <a:t>Providing a glossary of terms</a:t>
            </a:r>
          </a:p>
          <a:p>
            <a:pPr marL="342900" indent="-342900" algn="l">
              <a:buFont typeface="Arial" charset="0"/>
              <a:buChar char="•"/>
            </a:pPr>
            <a:endParaRPr lang="en-US" dirty="0"/>
          </a:p>
          <a:p>
            <a:pPr algn="l"/>
            <a:endParaRPr lang="en-US" dirty="0" smtClean="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spTree>
    <p:extLst>
      <p:ext uri="{BB962C8B-B14F-4D97-AF65-F5344CB8AC3E}">
        <p14:creationId xmlns:p14="http://schemas.microsoft.com/office/powerpoint/2010/main" val="160240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34" y="78110"/>
            <a:ext cx="11839074" cy="498540"/>
          </a:xfrm>
        </p:spPr>
        <p:txBody>
          <a:bodyPr>
            <a:normAutofit fontScale="90000"/>
          </a:bodyPr>
          <a:lstStyle/>
          <a:p>
            <a:pPr algn="l"/>
            <a:r>
              <a:rPr lang="en-US" sz="4000" dirty="0" smtClean="0"/>
              <a:t>Quota Sampling/Probability Sampling</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222378773"/>
              </p:ext>
            </p:extLst>
          </p:nvPr>
        </p:nvGraphicFramePr>
        <p:xfrm>
          <a:off x="0" y="595460"/>
          <a:ext cx="12192000" cy="6256639"/>
        </p:xfrm>
        <a:graphic>
          <a:graphicData uri="http://schemas.openxmlformats.org/drawingml/2006/table">
            <a:tbl>
              <a:tblPr firstRow="1" bandRow="1">
                <a:tableStyleId>{0505E3EF-67EA-436B-97B2-0124C06EBD24}</a:tableStyleId>
              </a:tblPr>
              <a:tblGrid>
                <a:gridCol w="1952368">
                  <a:extLst>
                    <a:ext uri="{9D8B030D-6E8A-4147-A177-3AD203B41FA5}">
                      <a16:colId xmlns:a16="http://schemas.microsoft.com/office/drawing/2014/main" val="1394075836"/>
                    </a:ext>
                  </a:extLst>
                </a:gridCol>
                <a:gridCol w="3220994">
                  <a:extLst>
                    <a:ext uri="{9D8B030D-6E8A-4147-A177-3AD203B41FA5}">
                      <a16:colId xmlns:a16="http://schemas.microsoft.com/office/drawing/2014/main" val="3500907937"/>
                    </a:ext>
                  </a:extLst>
                </a:gridCol>
                <a:gridCol w="7018638">
                  <a:extLst>
                    <a:ext uri="{9D8B030D-6E8A-4147-A177-3AD203B41FA5}">
                      <a16:colId xmlns:a16="http://schemas.microsoft.com/office/drawing/2014/main" val="2660006054"/>
                    </a:ext>
                  </a:extLst>
                </a:gridCol>
              </a:tblGrid>
              <a:tr h="328827">
                <a:tc>
                  <a:txBody>
                    <a:bodyPr/>
                    <a:lstStyle/>
                    <a:p>
                      <a:endParaRPr lang="en-US" sz="1600" dirty="0"/>
                    </a:p>
                  </a:txBody>
                  <a:tcPr/>
                </a:tc>
                <a:tc>
                  <a:txBody>
                    <a:bodyPr/>
                    <a:lstStyle/>
                    <a:p>
                      <a:r>
                        <a:rPr lang="en-US" sz="1600" dirty="0" smtClean="0"/>
                        <a:t>Classic Roper Center</a:t>
                      </a:r>
                      <a:endParaRPr lang="en-US" sz="1600" dirty="0"/>
                    </a:p>
                  </a:txBody>
                  <a:tcPr/>
                </a:tc>
                <a:tc>
                  <a:txBody>
                    <a:bodyPr/>
                    <a:lstStyle/>
                    <a:p>
                      <a:r>
                        <a:rPr lang="en-US" sz="1600" dirty="0" smtClean="0"/>
                        <a:t>Improved</a:t>
                      </a:r>
                      <a:r>
                        <a:rPr lang="en-US" sz="1600" baseline="0" dirty="0" smtClean="0"/>
                        <a:t> Roper Center</a:t>
                      </a:r>
                      <a:endParaRPr lang="en-US" sz="1600" dirty="0"/>
                    </a:p>
                  </a:txBody>
                  <a:tcPr/>
                </a:tc>
                <a:extLst>
                  <a:ext uri="{0D108BD9-81ED-4DB2-BD59-A6C34878D82A}">
                    <a16:rowId xmlns:a16="http://schemas.microsoft.com/office/drawing/2014/main" val="3228767980"/>
                  </a:ext>
                </a:extLst>
              </a:tr>
              <a:tr h="1560860">
                <a:tc>
                  <a:txBody>
                    <a:bodyPr/>
                    <a:lstStyle/>
                    <a:p>
                      <a:r>
                        <a:rPr lang="en-US" sz="1600" dirty="0" smtClean="0"/>
                        <a:t>Early polls</a:t>
                      </a:r>
                      <a:endParaRPr lang="en-US" sz="1600" dirty="0"/>
                    </a:p>
                  </a:txBody>
                  <a:tcPr/>
                </a:tc>
                <a:tc>
                  <a:txBody>
                    <a:bodyPr/>
                    <a:lstStyle/>
                    <a:p>
                      <a:r>
                        <a:rPr lang="en-US" sz="1600" dirty="0" smtClean="0"/>
                        <a:t>No information in metadata </a:t>
                      </a:r>
                    </a:p>
                    <a:p>
                      <a:endParaRPr lang="en-US" sz="1600" dirty="0" smtClean="0"/>
                    </a:p>
                    <a:p>
                      <a:r>
                        <a:rPr lang="en-US" sz="1600" dirty="0" smtClean="0"/>
                        <a:t>Extensive</a:t>
                      </a:r>
                      <a:r>
                        <a:rPr lang="en-US" sz="1600" baseline="0" dirty="0" smtClean="0"/>
                        <a:t> i</a:t>
                      </a:r>
                      <a:r>
                        <a:rPr lang="en-US" sz="1600" dirty="0" smtClean="0"/>
                        <a:t>nformation</a:t>
                      </a:r>
                      <a:r>
                        <a:rPr lang="en-US" sz="1600" baseline="0" dirty="0" smtClean="0"/>
                        <a:t> about sampling provided in codebooks for some datasets; no information in others</a:t>
                      </a:r>
                      <a:endParaRPr lang="en-US" sz="1600" dirty="0" smtClean="0"/>
                    </a:p>
                  </a:txBody>
                  <a:tcPr/>
                </a:tc>
                <a:tc>
                  <a:txBody>
                    <a:bodyPr/>
                    <a:lstStyle/>
                    <a:p>
                      <a:r>
                        <a:rPr lang="en-US" sz="1600" dirty="0" err="1" smtClean="0"/>
                        <a:t>Sampling</a:t>
                      </a:r>
                      <a:r>
                        <a:rPr lang="en-US" sz="1600" baseline="0" dirty="0" err="1" smtClean="0"/>
                        <a:t>Procedure</a:t>
                      </a:r>
                      <a:r>
                        <a:rPr lang="en-US" sz="1600" baseline="0" dirty="0" smtClean="0"/>
                        <a:t>, DDI controlled language</a:t>
                      </a:r>
                    </a:p>
                    <a:p>
                      <a:pPr lvl="1"/>
                      <a:r>
                        <a:rPr lang="en-US" sz="1400" kern="1200" baseline="0" dirty="0" smtClean="0">
                          <a:solidFill>
                            <a:schemeClr val="dk1"/>
                          </a:solidFill>
                          <a:latin typeface="+mn-lt"/>
                          <a:ea typeface="+mn-ea"/>
                          <a:cs typeface="+mn-cs"/>
                        </a:rPr>
                        <a:t>Most are: </a:t>
                      </a:r>
                    </a:p>
                    <a:p>
                      <a:pPr lvl="2"/>
                      <a:r>
                        <a:rPr lang="en-US" sz="1400" kern="1200" baseline="0" dirty="0" err="1" smtClean="0">
                          <a:solidFill>
                            <a:schemeClr val="dk1"/>
                          </a:solidFill>
                          <a:latin typeface="+mn-lt"/>
                          <a:ea typeface="+mn-ea"/>
                          <a:cs typeface="+mn-cs"/>
                        </a:rPr>
                        <a:t>Nonprobability.Quota</a:t>
                      </a:r>
                      <a:r>
                        <a:rPr lang="en-US" sz="1400" kern="1200" baseline="0" dirty="0" smtClean="0">
                          <a:solidFill>
                            <a:schemeClr val="dk1"/>
                          </a:solidFill>
                          <a:latin typeface="+mn-lt"/>
                          <a:ea typeface="+mn-ea"/>
                          <a:cs typeface="+mn-cs"/>
                        </a:rPr>
                        <a:t> (individuals) AND 	</a:t>
                      </a:r>
                      <a:br>
                        <a:rPr lang="en-US" sz="1400" kern="1200" baseline="0" dirty="0" smtClean="0">
                          <a:solidFill>
                            <a:schemeClr val="dk1"/>
                          </a:solidFill>
                          <a:latin typeface="+mn-lt"/>
                          <a:ea typeface="+mn-ea"/>
                          <a:cs typeface="+mn-cs"/>
                        </a:rPr>
                      </a:br>
                      <a:r>
                        <a:rPr lang="en-US" sz="1400" kern="1200" baseline="0" dirty="0" err="1" smtClean="0">
                          <a:solidFill>
                            <a:schemeClr val="dk1"/>
                          </a:solidFill>
                          <a:latin typeface="+mn-lt"/>
                          <a:ea typeface="+mn-ea"/>
                          <a:cs typeface="+mn-cs"/>
                        </a:rPr>
                        <a:t>Nonprobability.Purposive</a:t>
                      </a:r>
                      <a:r>
                        <a:rPr lang="en-US" sz="1400" kern="1200" baseline="0" dirty="0" smtClean="0">
                          <a:solidFill>
                            <a:schemeClr val="dk1"/>
                          </a:solidFill>
                          <a:latin typeface="+mn-lt"/>
                          <a:ea typeface="+mn-ea"/>
                          <a:cs typeface="+mn-cs"/>
                        </a:rPr>
                        <a:t> (geographic selection)</a:t>
                      </a:r>
                    </a:p>
                    <a:p>
                      <a:r>
                        <a:rPr lang="en-US" sz="1600" kern="1200" baseline="0" dirty="0" smtClean="0">
                          <a:solidFill>
                            <a:schemeClr val="dk1"/>
                          </a:solidFill>
                          <a:latin typeface="+mn-lt"/>
                          <a:ea typeface="+mn-ea"/>
                          <a:cs typeface="+mn-cs"/>
                        </a:rPr>
                        <a:t>More extensive info in all documentation files</a:t>
                      </a:r>
                    </a:p>
                    <a:p>
                      <a:r>
                        <a:rPr lang="en-US" sz="1600" kern="1200" baseline="0" dirty="0" smtClean="0">
                          <a:solidFill>
                            <a:schemeClr val="dk1"/>
                          </a:solidFill>
                          <a:latin typeface="+mn-lt"/>
                          <a:ea typeface="+mn-ea"/>
                          <a:cs typeface="+mn-cs"/>
                        </a:rPr>
                        <a:t>Generalized resource pages about sampling procedures of major organizations</a:t>
                      </a:r>
                      <a:endParaRPr lang="en-US" sz="1600" kern="1200" baseline="0" dirty="0">
                        <a:solidFill>
                          <a:schemeClr val="dk1"/>
                        </a:solidFill>
                        <a:latin typeface="+mn-lt"/>
                        <a:ea typeface="+mn-ea"/>
                        <a:cs typeface="+mn-cs"/>
                      </a:endParaRPr>
                    </a:p>
                  </a:txBody>
                  <a:tcPr/>
                </a:tc>
                <a:extLst>
                  <a:ext uri="{0D108BD9-81ED-4DB2-BD59-A6C34878D82A}">
                    <a16:rowId xmlns:a16="http://schemas.microsoft.com/office/drawing/2014/main" val="2414856073"/>
                  </a:ext>
                </a:extLst>
              </a:tr>
              <a:tr h="2551883">
                <a:tc>
                  <a:txBody>
                    <a:bodyPr/>
                    <a:lstStyle/>
                    <a:p>
                      <a:r>
                        <a:rPr lang="en-US" sz="1600" dirty="0" smtClean="0"/>
                        <a:t>Middle</a:t>
                      </a:r>
                      <a:r>
                        <a:rPr lang="en-US" sz="1600" baseline="0" dirty="0" smtClean="0"/>
                        <a:t>-period polls</a:t>
                      </a:r>
                      <a:endParaRPr lang="en-US" sz="1600" dirty="0"/>
                    </a:p>
                  </a:txBody>
                  <a:tcPr/>
                </a:tc>
                <a:tc>
                  <a:txBody>
                    <a:bodyPr/>
                    <a:lstStyle/>
                    <a:p>
                      <a:r>
                        <a:rPr lang="en-US" sz="1600" dirty="0" smtClean="0"/>
                        <a:t>No</a:t>
                      </a:r>
                      <a:r>
                        <a:rPr lang="en-US" sz="1600" baseline="0" dirty="0" smtClean="0"/>
                        <a:t> information in metadata</a:t>
                      </a:r>
                    </a:p>
                    <a:p>
                      <a:endParaRPr lang="en-US" sz="16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Extensive</a:t>
                      </a:r>
                      <a:r>
                        <a:rPr lang="en-US" sz="1600" baseline="0" dirty="0" smtClean="0"/>
                        <a:t> i</a:t>
                      </a:r>
                      <a:r>
                        <a:rPr lang="en-US" sz="1600" dirty="0" smtClean="0"/>
                        <a:t>nformation</a:t>
                      </a:r>
                      <a:r>
                        <a:rPr lang="en-US" sz="1600" baseline="0" dirty="0" smtClean="0"/>
                        <a:t> about sampling provided in codebooks for some datasets; no information in others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t>Sampling</a:t>
                      </a:r>
                      <a:r>
                        <a:rPr lang="en-US" sz="1600" baseline="0" dirty="0" err="1" smtClean="0"/>
                        <a:t>Procedure</a:t>
                      </a:r>
                      <a:r>
                        <a:rPr lang="en-US" sz="1600" baseline="0" dirty="0" smtClean="0"/>
                        <a:t>, DDI controlled language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latin typeface="+mn-lt"/>
                          <a:ea typeface="+mn-ea"/>
                          <a:cs typeface="+mn-cs"/>
                        </a:rPr>
                        <a:t>Mixed approaches: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400" kern="1200" baseline="0" dirty="0" err="1" smtClean="0">
                          <a:solidFill>
                            <a:schemeClr val="dk1"/>
                          </a:solidFill>
                          <a:latin typeface="+mn-lt"/>
                          <a:ea typeface="+mn-ea"/>
                          <a:cs typeface="+mn-cs"/>
                        </a:rPr>
                        <a:t>Probability.Stratified.Proportional</a:t>
                      </a:r>
                      <a:r>
                        <a:rPr lang="en-US" sz="1400" kern="1200" baseline="0" dirty="0" smtClean="0">
                          <a:solidFill>
                            <a:schemeClr val="dk1"/>
                          </a:solidFill>
                          <a:latin typeface="+mn-lt"/>
                          <a:ea typeface="+mn-ea"/>
                          <a:cs typeface="+mn-cs"/>
                        </a:rPr>
                        <a:t> (most areas) AND </a:t>
                      </a:r>
                      <a:r>
                        <a:rPr lang="en-US" sz="1400" kern="1200" baseline="0" dirty="0" err="1" smtClean="0">
                          <a:solidFill>
                            <a:schemeClr val="dk1"/>
                          </a:solidFill>
                          <a:latin typeface="+mn-lt"/>
                          <a:ea typeface="+mn-ea"/>
                          <a:cs typeface="+mn-cs"/>
                        </a:rPr>
                        <a:t>Nonprobability.Quota</a:t>
                      </a:r>
                      <a:r>
                        <a:rPr lang="en-US" sz="1400" kern="1200" baseline="0" dirty="0" smtClean="0">
                          <a:solidFill>
                            <a:schemeClr val="dk1"/>
                          </a:solidFill>
                          <a:latin typeface="+mn-lt"/>
                          <a:ea typeface="+mn-ea"/>
                          <a:cs typeface="+mn-cs"/>
                        </a:rPr>
                        <a:t> (rural areas)</a:t>
                      </a:r>
                    </a:p>
                    <a:p>
                      <a:pPr lvl="2" algn="l"/>
                      <a:r>
                        <a:rPr lang="en-US" sz="1400" kern="1200" baseline="0" dirty="0" smtClean="0">
                          <a:solidFill>
                            <a:schemeClr val="dk1"/>
                          </a:solidFill>
                          <a:latin typeface="+mn-lt"/>
                          <a:ea typeface="+mn-ea"/>
                          <a:cs typeface="+mn-cs"/>
                        </a:rPr>
                        <a:t>or</a:t>
                      </a:r>
                      <a:br>
                        <a:rPr lang="en-US" sz="1400" kern="1200" baseline="0" dirty="0" smtClean="0">
                          <a:solidFill>
                            <a:schemeClr val="dk1"/>
                          </a:solidFill>
                          <a:latin typeface="+mn-lt"/>
                          <a:ea typeface="+mn-ea"/>
                          <a:cs typeface="+mn-cs"/>
                        </a:rPr>
                      </a:br>
                      <a:r>
                        <a:rPr lang="en-US" sz="1400" kern="1200" baseline="0" dirty="0" err="1" smtClean="0">
                          <a:solidFill>
                            <a:schemeClr val="dk1"/>
                          </a:solidFill>
                          <a:latin typeface="+mn-lt"/>
                          <a:ea typeface="+mn-ea"/>
                          <a:cs typeface="+mn-cs"/>
                        </a:rPr>
                        <a:t>Nonprobability.Quota</a:t>
                      </a:r>
                      <a:r>
                        <a:rPr lang="en-US" sz="1400" kern="1200" baseline="0" dirty="0" smtClean="0">
                          <a:solidFill>
                            <a:schemeClr val="dk1"/>
                          </a:solidFill>
                          <a:latin typeface="+mn-lt"/>
                          <a:ea typeface="+mn-ea"/>
                          <a:cs typeface="+mn-cs"/>
                        </a:rPr>
                        <a:t> (individuals) AND 	</a:t>
                      </a:r>
                      <a:br>
                        <a:rPr lang="en-US" sz="1400" kern="1200" baseline="0" dirty="0" smtClean="0">
                          <a:solidFill>
                            <a:schemeClr val="dk1"/>
                          </a:solidFill>
                          <a:latin typeface="+mn-lt"/>
                          <a:ea typeface="+mn-ea"/>
                          <a:cs typeface="+mn-cs"/>
                        </a:rPr>
                      </a:br>
                      <a:r>
                        <a:rPr lang="en-US" sz="1400" kern="1200" baseline="0" dirty="0" err="1" smtClean="0">
                          <a:solidFill>
                            <a:schemeClr val="dk1"/>
                          </a:solidFill>
                          <a:latin typeface="+mn-lt"/>
                          <a:ea typeface="+mn-ea"/>
                          <a:cs typeface="+mn-cs"/>
                        </a:rPr>
                        <a:t>Probability.Multistage</a:t>
                      </a:r>
                      <a:r>
                        <a:rPr lang="en-US" sz="1400" kern="1200" baseline="0" dirty="0" smtClean="0">
                          <a:solidFill>
                            <a:schemeClr val="dk1"/>
                          </a:solidFill>
                          <a:latin typeface="+mn-lt"/>
                          <a:ea typeface="+mn-ea"/>
                          <a:cs typeface="+mn-cs"/>
                        </a:rPr>
                        <a:t> (household selection)</a:t>
                      </a:r>
                    </a:p>
                    <a:p>
                      <a:pPr lvl="2" algn="l"/>
                      <a:r>
                        <a:rPr lang="en-US" sz="1400" kern="1200" baseline="0" dirty="0" smtClean="0">
                          <a:solidFill>
                            <a:schemeClr val="dk1"/>
                          </a:solidFill>
                          <a:latin typeface="+mn-lt"/>
                          <a:ea typeface="+mn-ea"/>
                          <a:cs typeface="+mn-cs"/>
                        </a:rPr>
                        <a:t>or</a:t>
                      </a:r>
                    </a:p>
                    <a:p>
                      <a:pPr lvl="2"/>
                      <a:r>
                        <a:rPr lang="en-US" sz="1400" kern="1200" baseline="0" dirty="0" err="1" smtClean="0">
                          <a:solidFill>
                            <a:schemeClr val="dk1"/>
                          </a:solidFill>
                          <a:latin typeface="+mn-lt"/>
                          <a:ea typeface="+mn-ea"/>
                          <a:cs typeface="+mn-cs"/>
                        </a:rPr>
                        <a:t>Probability.Stratified.Proportional</a:t>
                      </a:r>
                      <a:endParaRPr lang="en-US" sz="140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More extensive info in all documentation files</a:t>
                      </a:r>
                      <a:br>
                        <a:rPr lang="en-US" sz="1600" kern="1200" baseline="0" dirty="0" smtClean="0">
                          <a:solidFill>
                            <a:schemeClr val="dk1"/>
                          </a:solidFill>
                          <a:latin typeface="+mn-lt"/>
                          <a:ea typeface="+mn-ea"/>
                          <a:cs typeface="+mn-cs"/>
                        </a:rPr>
                      </a:br>
                      <a:r>
                        <a:rPr lang="en-US" sz="1600" kern="1200" baseline="0" dirty="0" smtClean="0">
                          <a:solidFill>
                            <a:schemeClr val="dk1"/>
                          </a:solidFill>
                          <a:latin typeface="+mn-lt"/>
                          <a:ea typeface="+mn-ea"/>
                          <a:cs typeface="+mn-cs"/>
                        </a:rPr>
                        <a:t>Generalized resource pages about sampling procedures of major organizations</a:t>
                      </a:r>
                    </a:p>
                  </a:txBody>
                  <a:tcPr/>
                </a:tc>
                <a:extLst>
                  <a:ext uri="{0D108BD9-81ED-4DB2-BD59-A6C34878D82A}">
                    <a16:rowId xmlns:a16="http://schemas.microsoft.com/office/drawing/2014/main" val="2549147501"/>
                  </a:ext>
                </a:extLst>
              </a:tr>
              <a:tr h="1808616">
                <a:tc>
                  <a:txBody>
                    <a:bodyPr/>
                    <a:lstStyle/>
                    <a:p>
                      <a:r>
                        <a:rPr lang="en-US" sz="1600" dirty="0" smtClean="0"/>
                        <a:t>Current polls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No information in metadata; only probability-based polls accepted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Information</a:t>
                      </a:r>
                      <a:r>
                        <a:rPr lang="en-US" sz="1600" baseline="0" dirty="0" smtClean="0"/>
                        <a:t> provided in documentation files dependent on data provider reporting</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smtClean="0"/>
                        <a:t>Sampling</a:t>
                      </a:r>
                      <a:r>
                        <a:rPr lang="en-US" sz="1600" baseline="0" dirty="0" err="1" smtClean="0"/>
                        <a:t>Procedure</a:t>
                      </a:r>
                      <a:r>
                        <a:rPr lang="en-US" sz="1600" baseline="0" dirty="0" smtClean="0"/>
                        <a:t>, DDI controlled language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dk1"/>
                          </a:solidFill>
                          <a:latin typeface="+mn-lt"/>
                          <a:ea typeface="+mn-ea"/>
                          <a:cs typeface="+mn-cs"/>
                        </a:rPr>
                        <a:t>Most:</a:t>
                      </a:r>
                    </a:p>
                    <a:p>
                      <a:pPr lvl="2"/>
                      <a:r>
                        <a:rPr lang="en-US" sz="1400" kern="1200" baseline="0" dirty="0" err="1" smtClean="0">
                          <a:solidFill>
                            <a:schemeClr val="dk1"/>
                          </a:solidFill>
                          <a:latin typeface="+mn-lt"/>
                          <a:ea typeface="+mn-ea"/>
                          <a:cs typeface="+mn-cs"/>
                        </a:rPr>
                        <a:t>Probability.Stratified.Proportional</a:t>
                      </a:r>
                      <a:endParaRPr lang="en-US" sz="1400" kern="1200" baseline="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latin typeface="+mn-lt"/>
                          <a:ea typeface="+mn-ea"/>
                          <a:cs typeface="+mn-cs"/>
                        </a:rPr>
                        <a:t>More extensive info in all documentation files</a:t>
                      </a:r>
                      <a:br>
                        <a:rPr lang="en-US" sz="1600" kern="1200" baseline="0" dirty="0" smtClean="0">
                          <a:solidFill>
                            <a:schemeClr val="dk1"/>
                          </a:solidFill>
                          <a:latin typeface="+mn-lt"/>
                          <a:ea typeface="+mn-ea"/>
                          <a:cs typeface="+mn-cs"/>
                        </a:rPr>
                      </a:br>
                      <a:r>
                        <a:rPr lang="en-US" sz="1600" kern="1200" baseline="0" dirty="0" smtClean="0">
                          <a:solidFill>
                            <a:schemeClr val="dk1"/>
                          </a:solidFill>
                          <a:latin typeface="+mn-lt"/>
                          <a:ea typeface="+mn-ea"/>
                          <a:cs typeface="+mn-cs"/>
                        </a:rPr>
                        <a:t>Generalized resource pages about sampling procedures of major field organizations (most current data providers contract with small number of field organizations)</a:t>
                      </a:r>
                      <a:endParaRPr lang="en-US" sz="1600" dirty="0"/>
                    </a:p>
                  </a:txBody>
                  <a:tcPr/>
                </a:tc>
                <a:extLst>
                  <a:ext uri="{0D108BD9-81ED-4DB2-BD59-A6C34878D82A}">
                    <a16:rowId xmlns:a16="http://schemas.microsoft.com/office/drawing/2014/main" val="4203811048"/>
                  </a:ext>
                </a:extLst>
              </a:tr>
            </a:tbl>
          </a:graphicData>
        </a:graphic>
      </p:graphicFrame>
    </p:spTree>
    <p:extLst>
      <p:ext uri="{BB962C8B-B14F-4D97-AF65-F5344CB8AC3E}">
        <p14:creationId xmlns:p14="http://schemas.microsoft.com/office/powerpoint/2010/main" val="3804455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1717"/>
          <a:stretch/>
        </p:blipFill>
        <p:spPr>
          <a:xfrm>
            <a:off x="2744352" y="0"/>
            <a:ext cx="6844677" cy="6858000"/>
          </a:xfrm>
          <a:prstGeom prst="rect">
            <a:avLst/>
          </a:prstGeom>
        </p:spPr>
      </p:pic>
      <p:sp>
        <p:nvSpPr>
          <p:cNvPr id="5" name="Rectangle 4"/>
          <p:cNvSpPr/>
          <p:nvPr/>
        </p:nvSpPr>
        <p:spPr>
          <a:xfrm>
            <a:off x="0" y="6096001"/>
            <a:ext cx="2751910" cy="830997"/>
          </a:xfrm>
          <a:prstGeom prst="rect">
            <a:avLst/>
          </a:prstGeom>
        </p:spPr>
        <p:txBody>
          <a:bodyPr wrap="square">
            <a:spAutoFit/>
          </a:bodyPr>
          <a:lstStyle/>
          <a:p>
            <a:r>
              <a:rPr lang="en-US" sz="1200" dirty="0"/>
              <a:t>Sampling Opinions, An Analysis of Survey Procedure, Frederick F. Stephan and Philip J. McCarthy. New York: John Wiley &amp; Sons, Inc., 1958. </a:t>
            </a:r>
            <a:r>
              <a:rPr lang="en-US" sz="1200" dirty="0" smtClean="0"/>
              <a:t>p. 42.</a:t>
            </a:r>
            <a:endParaRPr lang="en-US" sz="1200" dirty="0"/>
          </a:p>
        </p:txBody>
      </p:sp>
    </p:spTree>
    <p:extLst>
      <p:ext uri="{BB962C8B-B14F-4D97-AF65-F5344CB8AC3E}">
        <p14:creationId xmlns:p14="http://schemas.microsoft.com/office/powerpoint/2010/main" val="3978016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135774"/>
            <a:ext cx="11839074" cy="906963"/>
          </a:xfrm>
        </p:spPr>
        <p:txBody>
          <a:bodyPr>
            <a:normAutofit/>
          </a:bodyPr>
          <a:lstStyle/>
          <a:p>
            <a:pPr algn="l"/>
            <a:r>
              <a:rPr lang="en-US" sz="4000" dirty="0" smtClean="0"/>
              <a:t>Our Goal is to Promote:</a:t>
            </a:r>
            <a:endParaRPr lang="en-US" sz="4000" dirty="0"/>
          </a:p>
        </p:txBody>
      </p:sp>
      <p:sp>
        <p:nvSpPr>
          <p:cNvPr id="3" name="Subtitle 2"/>
          <p:cNvSpPr>
            <a:spLocks noGrp="1"/>
          </p:cNvSpPr>
          <p:nvPr>
            <p:ph type="subTitle" idx="1"/>
          </p:nvPr>
        </p:nvSpPr>
        <p:spPr>
          <a:xfrm>
            <a:off x="962527" y="1227221"/>
            <a:ext cx="10595810" cy="5061284"/>
          </a:xfrm>
        </p:spPr>
        <p:txBody>
          <a:bodyPr>
            <a:normAutofit lnSpcReduction="10000"/>
          </a:bodyPr>
          <a:lstStyle/>
          <a:p>
            <a:pPr marL="342900" indent="-342900" algn="l">
              <a:buFont typeface="Arial" charset="0"/>
              <a:buChar char="•"/>
            </a:pPr>
            <a:r>
              <a:rPr lang="en-US" dirty="0" smtClean="0"/>
              <a:t>Better understanding by researchers of both limits to, and value of, early data.</a:t>
            </a:r>
          </a:p>
          <a:p>
            <a:pPr marL="342900" indent="-342900" algn="l">
              <a:buFont typeface="Arial" charset="0"/>
              <a:buChar char="•"/>
            </a:pPr>
            <a:r>
              <a:rPr lang="en-US" dirty="0" smtClean="0"/>
              <a:t>Increased and better-informed use of this data.</a:t>
            </a:r>
          </a:p>
          <a:p>
            <a:pPr marL="342900" indent="-342900" algn="l">
              <a:buFont typeface="Arial" charset="0"/>
              <a:buChar char="•"/>
            </a:pPr>
            <a:r>
              <a:rPr lang="en-US" dirty="0" smtClean="0"/>
              <a:t>Better understanding of polling methods overall, including “new” methods that bear similarities to old methods (quota samples online) </a:t>
            </a:r>
          </a:p>
          <a:p>
            <a:pPr algn="l"/>
            <a:r>
              <a:rPr lang="en-US" dirty="0" smtClean="0"/>
              <a:t>		</a:t>
            </a:r>
            <a:r>
              <a:rPr lang="en-US" i="1" dirty="0"/>
              <a:t>The past is never dead. It's not even past. William Faulkner</a:t>
            </a:r>
          </a:p>
          <a:p>
            <a:pPr algn="l"/>
            <a:endParaRPr lang="en-US" dirty="0" smtClean="0"/>
          </a:p>
          <a:p>
            <a:pPr algn="l"/>
            <a:endParaRPr lang="en-US" dirty="0"/>
          </a:p>
          <a:p>
            <a:pPr algn="l"/>
            <a:r>
              <a:rPr lang="en-US" dirty="0" smtClean="0"/>
              <a:t>All in a manner consistent with the Roper Center’s Mission, to collect, preserve, and disseminate public opinion data, and:</a:t>
            </a:r>
          </a:p>
          <a:p>
            <a:pPr marL="1376363" indent="-461963" algn="l">
              <a:buFont typeface="Arial" panose="020B0604020202020204" pitchFamily="34" charset="0"/>
              <a:buChar char="•"/>
              <a:tabLst>
                <a:tab pos="1317625" algn="l"/>
              </a:tabLst>
            </a:pPr>
            <a:r>
              <a:rPr lang="en-US" dirty="0">
                <a:solidFill>
                  <a:srgbClr val="3D3D3D"/>
                </a:solidFill>
                <a:latin typeface="Arial" panose="020B0604020202020204" pitchFamily="34" charset="0"/>
              </a:rPr>
              <a:t>to </a:t>
            </a:r>
            <a:r>
              <a:rPr lang="en-US" b="1" dirty="0">
                <a:solidFill>
                  <a:srgbClr val="3D3D3D"/>
                </a:solidFill>
                <a:latin typeface="Arial" panose="020B0604020202020204" pitchFamily="34" charset="0"/>
              </a:rPr>
              <a:t>serve as a resource to help improve the practice of survey research</a:t>
            </a:r>
            <a:r>
              <a:rPr lang="en-US" dirty="0">
                <a:solidFill>
                  <a:srgbClr val="3D3D3D"/>
                </a:solidFill>
                <a:latin typeface="Arial" panose="020B0604020202020204" pitchFamily="34" charset="0"/>
              </a:rPr>
              <a:t>; and,</a:t>
            </a:r>
          </a:p>
          <a:p>
            <a:pPr marL="1376363" indent="-461963" algn="l">
              <a:buFont typeface="Arial" panose="020B0604020202020204" pitchFamily="34" charset="0"/>
              <a:buChar char="•"/>
              <a:tabLst>
                <a:tab pos="1317625" algn="l"/>
              </a:tabLst>
            </a:pPr>
            <a:r>
              <a:rPr lang="en-US" dirty="0">
                <a:solidFill>
                  <a:srgbClr val="3D3D3D"/>
                </a:solidFill>
                <a:latin typeface="Arial" panose="020B0604020202020204" pitchFamily="34" charset="0"/>
              </a:rPr>
              <a:t>to </a:t>
            </a:r>
            <a:r>
              <a:rPr lang="en-US" b="1" dirty="0">
                <a:solidFill>
                  <a:srgbClr val="3D3D3D"/>
                </a:solidFill>
                <a:latin typeface="Arial" panose="020B0604020202020204" pitchFamily="34" charset="0"/>
              </a:rPr>
              <a:t>broaden the understanding of public opinion</a:t>
            </a:r>
            <a:r>
              <a:rPr lang="en-US" dirty="0">
                <a:solidFill>
                  <a:srgbClr val="3D3D3D"/>
                </a:solidFill>
                <a:latin typeface="Arial" panose="020B0604020202020204" pitchFamily="34" charset="0"/>
              </a:rPr>
              <a:t> through the use of survey data in the United States and abroad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spTree>
    <p:extLst>
      <p:ext uri="{BB962C8B-B14F-4D97-AF65-F5344CB8AC3E}">
        <p14:creationId xmlns:p14="http://schemas.microsoft.com/office/powerpoint/2010/main" val="38311736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2527" y="1227221"/>
            <a:ext cx="10595810" cy="5061284"/>
          </a:xfrm>
        </p:spPr>
        <p:txBody>
          <a:bodyPr>
            <a:normAutofit/>
          </a:bodyPr>
          <a:lstStyle/>
          <a:p>
            <a:pPr marL="342900" indent="-342900" algn="l">
              <a:buFont typeface="Arial" charset="0"/>
              <a:buChar char="•"/>
            </a:pPr>
            <a:endParaRPr lang="en-US" dirty="0" smtClean="0"/>
          </a:p>
          <a:p>
            <a:pPr marL="342900" indent="-342900" algn="l">
              <a:buFont typeface="Arial" charset="0"/>
              <a:buChar char="•"/>
            </a:pPr>
            <a:endParaRPr lang="en-US" dirty="0"/>
          </a:p>
          <a:p>
            <a:r>
              <a:rPr lang="en-US" sz="3600" dirty="0" smtClean="0"/>
              <a:t>Thank you!    Questions?</a:t>
            </a:r>
          </a:p>
          <a:p>
            <a:pPr marL="342900" indent="-342900">
              <a:buFont typeface="Arial" charset="0"/>
              <a:buChar char="•"/>
            </a:pPr>
            <a:endParaRPr lang="en-US" sz="3600" dirty="0"/>
          </a:p>
          <a:p>
            <a:pPr marL="342900" indent="-342900">
              <a:buFont typeface="Arial" charset="0"/>
              <a:buChar char="•"/>
            </a:pPr>
            <a:r>
              <a:rPr lang="en-US" sz="3600" dirty="0" smtClean="0"/>
              <a:t>Kathleen Weldon (</a:t>
            </a:r>
            <a:r>
              <a:rPr lang="en-US" sz="3600" dirty="0" smtClean="0">
                <a:hlinkClick r:id="rId2"/>
              </a:rPr>
              <a:t>kjw93@cornell.edu)</a:t>
            </a:r>
            <a:endParaRPr lang="en-US" sz="3600" dirty="0" smtClean="0"/>
          </a:p>
          <a:p>
            <a:pPr marL="342900" indent="-342900">
              <a:buFont typeface="Arial" charset="0"/>
              <a:buChar char="•"/>
            </a:pPr>
            <a:r>
              <a:rPr lang="en-US" sz="3600" dirty="0" smtClean="0"/>
              <a:t>William Block (</a:t>
            </a:r>
            <a:r>
              <a:rPr lang="en-US" sz="3600" dirty="0" smtClean="0">
                <a:hlinkClick r:id="rId3"/>
              </a:rPr>
              <a:t>block@cornell.edu)</a:t>
            </a:r>
            <a:endParaRPr lang="en-US" sz="3600" dirty="0" smtClean="0"/>
          </a:p>
          <a:p>
            <a:pPr marL="342900" indent="-342900" algn="l">
              <a:buFont typeface="Arial" charset="0"/>
              <a:buChar char="•"/>
            </a:pPr>
            <a:endParaRPr lang="en-US" dirty="0"/>
          </a:p>
          <a:p>
            <a:pPr marL="342900" indent="-342900" algn="l">
              <a:buFont typeface="Arial" charset="0"/>
              <a:buChar char="•"/>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3966" y="-11575"/>
            <a:ext cx="2958034" cy="836701"/>
          </a:xfrm>
          <a:prstGeom prst="rect">
            <a:avLst/>
          </a:prstGeom>
        </p:spPr>
      </p:pic>
    </p:spTree>
    <p:extLst>
      <p:ext uri="{BB962C8B-B14F-4D97-AF65-F5344CB8AC3E}">
        <p14:creationId xmlns:p14="http://schemas.microsoft.com/office/powerpoint/2010/main" val="1432068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9805" y="704692"/>
            <a:ext cx="4917989" cy="1373758"/>
          </a:xfrm>
          <a:prstGeom prst="rect">
            <a:avLst/>
          </a:prstGeom>
        </p:spPr>
      </p:pic>
      <p:sp>
        <p:nvSpPr>
          <p:cNvPr id="4" name="Rectangle 3"/>
          <p:cNvSpPr/>
          <p:nvPr/>
        </p:nvSpPr>
        <p:spPr>
          <a:xfrm>
            <a:off x="280085" y="2622372"/>
            <a:ext cx="11747157" cy="2677656"/>
          </a:xfrm>
          <a:prstGeom prst="rect">
            <a:avLst/>
          </a:prstGeom>
        </p:spPr>
        <p:txBody>
          <a:bodyPr wrap="square">
            <a:spAutoFit/>
          </a:bodyPr>
          <a:lstStyle/>
          <a:p>
            <a:r>
              <a:rPr lang="en-US" sz="2400" dirty="0" smtClean="0">
                <a:solidFill>
                  <a:srgbClr val="3D3D3D"/>
                </a:solidFill>
                <a:latin typeface="Arial" panose="020B0604020202020204" pitchFamily="34" charset="0"/>
              </a:rPr>
              <a:t>The </a:t>
            </a:r>
            <a:r>
              <a:rPr lang="en-US" sz="2400" b="1" dirty="0" smtClean="0">
                <a:solidFill>
                  <a:srgbClr val="3D3D3D"/>
                </a:solidFill>
                <a:latin typeface="Arial" panose="020B0604020202020204" pitchFamily="34" charset="0"/>
              </a:rPr>
              <a:t>Mission </a:t>
            </a:r>
            <a:r>
              <a:rPr lang="en-US" sz="2400" dirty="0" smtClean="0">
                <a:solidFill>
                  <a:srgbClr val="3D3D3D"/>
                </a:solidFill>
                <a:latin typeface="Arial" panose="020B0604020202020204" pitchFamily="34" charset="0"/>
              </a:rPr>
              <a:t>of the Roper Center is to:</a:t>
            </a:r>
          </a:p>
          <a:p>
            <a:pPr marL="1376363" indent="-461963">
              <a:buFont typeface="Arial" panose="020B0604020202020204" pitchFamily="34" charset="0"/>
              <a:buChar char="•"/>
              <a:tabLst>
                <a:tab pos="1317625" algn="l"/>
              </a:tabLst>
            </a:pPr>
            <a:endParaRPr lang="en-US" sz="2400" dirty="0" smtClean="0">
              <a:solidFill>
                <a:srgbClr val="3D3D3D"/>
              </a:solidFill>
              <a:latin typeface="Arial" panose="020B0604020202020204" pitchFamily="34" charset="0"/>
            </a:endParaRPr>
          </a:p>
          <a:p>
            <a:pPr marL="1376363" indent="-461963">
              <a:buFont typeface="Arial" panose="020B0604020202020204" pitchFamily="34" charset="0"/>
              <a:buChar char="•"/>
              <a:tabLst>
                <a:tab pos="1317625" algn="l"/>
              </a:tabLst>
            </a:pPr>
            <a:r>
              <a:rPr lang="en-US" sz="2400" b="1" dirty="0">
                <a:solidFill>
                  <a:srgbClr val="3D3D3D"/>
                </a:solidFill>
                <a:latin typeface="Arial" panose="020B0604020202020204" pitchFamily="34" charset="0"/>
              </a:rPr>
              <a:t>collect, preserve, and disseminate</a:t>
            </a:r>
            <a:r>
              <a:rPr lang="en-US" sz="2400" dirty="0">
                <a:solidFill>
                  <a:srgbClr val="3D3D3D"/>
                </a:solidFill>
                <a:latin typeface="Arial" panose="020B0604020202020204" pitchFamily="34" charset="0"/>
              </a:rPr>
              <a:t> public opinion </a:t>
            </a:r>
            <a:r>
              <a:rPr lang="en-US" sz="2400" dirty="0" smtClean="0">
                <a:solidFill>
                  <a:srgbClr val="3D3D3D"/>
                </a:solidFill>
                <a:latin typeface="Arial" panose="020B0604020202020204" pitchFamily="34" charset="0"/>
              </a:rPr>
              <a:t>data,</a:t>
            </a:r>
          </a:p>
          <a:p>
            <a:pPr marL="1376363" indent="-461963">
              <a:buFont typeface="Arial" panose="020B0604020202020204" pitchFamily="34" charset="0"/>
              <a:buChar char="•"/>
              <a:tabLst>
                <a:tab pos="1317625" algn="l"/>
              </a:tabLst>
            </a:pPr>
            <a:r>
              <a:rPr lang="en-US" sz="2400" dirty="0">
                <a:solidFill>
                  <a:srgbClr val="3D3D3D"/>
                </a:solidFill>
                <a:latin typeface="Arial" panose="020B0604020202020204" pitchFamily="34" charset="0"/>
              </a:rPr>
              <a:t>to </a:t>
            </a:r>
            <a:r>
              <a:rPr lang="en-US" sz="2400" b="1" dirty="0">
                <a:solidFill>
                  <a:srgbClr val="3D3D3D"/>
                </a:solidFill>
                <a:latin typeface="Arial" panose="020B0604020202020204" pitchFamily="34" charset="0"/>
              </a:rPr>
              <a:t>serve as a resource to help improve the practice of survey </a:t>
            </a:r>
            <a:r>
              <a:rPr lang="en-US" sz="2400" b="1" dirty="0" smtClean="0">
                <a:solidFill>
                  <a:srgbClr val="3D3D3D"/>
                </a:solidFill>
                <a:latin typeface="Arial" panose="020B0604020202020204" pitchFamily="34" charset="0"/>
              </a:rPr>
              <a:t>research</a:t>
            </a:r>
            <a:r>
              <a:rPr lang="en-US" sz="2400" dirty="0" smtClean="0">
                <a:solidFill>
                  <a:srgbClr val="3D3D3D"/>
                </a:solidFill>
                <a:latin typeface="Arial" panose="020B0604020202020204" pitchFamily="34" charset="0"/>
              </a:rPr>
              <a:t>; and,</a:t>
            </a:r>
          </a:p>
          <a:p>
            <a:pPr marL="1376363" indent="-461963">
              <a:buFont typeface="Arial" panose="020B0604020202020204" pitchFamily="34" charset="0"/>
              <a:buChar char="•"/>
              <a:tabLst>
                <a:tab pos="1317625" algn="l"/>
              </a:tabLst>
            </a:pPr>
            <a:r>
              <a:rPr lang="en-US" sz="2400" dirty="0">
                <a:solidFill>
                  <a:srgbClr val="3D3D3D"/>
                </a:solidFill>
                <a:latin typeface="Arial" panose="020B0604020202020204" pitchFamily="34" charset="0"/>
              </a:rPr>
              <a:t>to </a:t>
            </a:r>
            <a:r>
              <a:rPr lang="en-US" sz="2400" b="1" dirty="0">
                <a:solidFill>
                  <a:srgbClr val="3D3D3D"/>
                </a:solidFill>
                <a:latin typeface="Arial" panose="020B0604020202020204" pitchFamily="34" charset="0"/>
              </a:rPr>
              <a:t>broaden the understanding of public opinion</a:t>
            </a:r>
            <a:r>
              <a:rPr lang="en-US" sz="2400" dirty="0">
                <a:solidFill>
                  <a:srgbClr val="3D3D3D"/>
                </a:solidFill>
                <a:latin typeface="Arial" panose="020B0604020202020204" pitchFamily="34" charset="0"/>
              </a:rPr>
              <a:t> through the use of survey data in the United States and abroad</a:t>
            </a:r>
            <a:r>
              <a:rPr lang="en-US" dirty="0">
                <a:solidFill>
                  <a:srgbClr val="3D3D3D"/>
                </a:solidFill>
                <a:latin typeface="Arial" panose="020B0604020202020204" pitchFamily="34" charset="0"/>
              </a:rPr>
              <a:t>.</a:t>
            </a:r>
            <a:endParaRPr lang="en-US" dirty="0"/>
          </a:p>
        </p:txBody>
      </p:sp>
    </p:spTree>
    <p:extLst>
      <p:ext uri="{BB962C8B-B14F-4D97-AF65-F5344CB8AC3E}">
        <p14:creationId xmlns:p14="http://schemas.microsoft.com/office/powerpoint/2010/main" val="801750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23567"/>
            <a:ext cx="12249665" cy="6555641"/>
          </a:xfrm>
          <a:prstGeom prst="rect">
            <a:avLst/>
          </a:prstGeom>
          <a:noFill/>
        </p:spPr>
        <p:txBody>
          <a:bodyPr wrap="square" rtlCol="0">
            <a:spAutoFit/>
          </a:bodyPr>
          <a:lstStyle/>
          <a:p>
            <a:r>
              <a:rPr lang="en-US" sz="2800" dirty="0" smtClean="0"/>
              <a:t>In November 2015, Roper relocated to Cornell University and embarked on a major rebuild of the archive</a:t>
            </a:r>
          </a:p>
          <a:p>
            <a:pPr lvl="1"/>
            <a:r>
              <a:rPr lang="en-US" sz="2800" dirty="0" smtClean="0"/>
              <a:t>Major goals: </a:t>
            </a:r>
          </a:p>
          <a:p>
            <a:pPr lvl="1"/>
            <a:r>
              <a:rPr lang="en-US" sz="2800" dirty="0" smtClean="0"/>
              <a:t>	Improve </a:t>
            </a:r>
            <a:r>
              <a:rPr lang="en-US" sz="2800" dirty="0"/>
              <a:t>user tools</a:t>
            </a:r>
          </a:p>
          <a:p>
            <a:pPr lvl="1"/>
            <a:r>
              <a:rPr lang="en-US" sz="2800" dirty="0"/>
              <a:t>	Integrate with data from other archives</a:t>
            </a:r>
          </a:p>
          <a:p>
            <a:pPr lvl="1"/>
            <a:r>
              <a:rPr lang="en-US" sz="2800" dirty="0"/>
              <a:t>	Increase understanding of the </a:t>
            </a:r>
            <a:r>
              <a:rPr lang="en-US" sz="2800" dirty="0" smtClean="0"/>
              <a:t>data</a:t>
            </a:r>
          </a:p>
          <a:p>
            <a:pPr lvl="1"/>
            <a:r>
              <a:rPr lang="en-US" sz="2800" dirty="0"/>
              <a:t>	</a:t>
            </a:r>
            <a:r>
              <a:rPr lang="en-US" sz="2800" b="1" dirty="0" smtClean="0"/>
              <a:t>Unlock the value of the collection!</a:t>
            </a:r>
            <a:endParaRPr lang="en-US" sz="2800" b="1" dirty="0"/>
          </a:p>
          <a:p>
            <a:pPr lvl="1"/>
            <a:endParaRPr lang="en-US" sz="2800" dirty="0" smtClean="0"/>
          </a:p>
          <a:p>
            <a:pPr lvl="1"/>
            <a:r>
              <a:rPr lang="en-US" sz="2800" dirty="0" smtClean="0"/>
              <a:t>How?</a:t>
            </a:r>
          </a:p>
          <a:p>
            <a:pPr lvl="2"/>
            <a:r>
              <a:rPr lang="en-US" sz="2800" dirty="0"/>
              <a:t>Make archive metadata </a:t>
            </a:r>
            <a:r>
              <a:rPr lang="en-US" sz="2800" i="1" dirty="0"/>
              <a:t>exportable in DDI format</a:t>
            </a:r>
          </a:p>
          <a:p>
            <a:pPr lvl="2"/>
            <a:r>
              <a:rPr lang="en-US" sz="2800" dirty="0" smtClean="0"/>
              <a:t>Make metadata:</a:t>
            </a:r>
          </a:p>
          <a:p>
            <a:pPr lvl="2"/>
            <a:r>
              <a:rPr lang="en-US" sz="2800" dirty="0"/>
              <a:t>	</a:t>
            </a:r>
            <a:r>
              <a:rPr lang="en-US" sz="2800" dirty="0" smtClean="0"/>
              <a:t>more comprehensive (add sampling procedure, PI information)</a:t>
            </a:r>
          </a:p>
          <a:p>
            <a:pPr lvl="2"/>
            <a:r>
              <a:rPr lang="en-US" sz="2800" dirty="0"/>
              <a:t>	</a:t>
            </a:r>
            <a:r>
              <a:rPr lang="en-US" sz="2800" dirty="0" smtClean="0"/>
              <a:t>more normalized (country codes predated </a:t>
            </a:r>
            <a:r>
              <a:rPr lang="en-US" sz="2800" dirty="0" err="1" smtClean="0"/>
              <a:t>intl</a:t>
            </a:r>
            <a:r>
              <a:rPr lang="en-US" sz="2800" dirty="0" smtClean="0"/>
              <a:t> standards)</a:t>
            </a:r>
          </a:p>
          <a:p>
            <a:pPr lvl="2"/>
            <a:r>
              <a:rPr lang="en-US" sz="2800" dirty="0"/>
              <a:t>	</a:t>
            </a:r>
            <a:r>
              <a:rPr lang="en-US" sz="2800" dirty="0" smtClean="0"/>
              <a:t>more granular (sampling, response rate, etc.)</a:t>
            </a:r>
          </a:p>
          <a:p>
            <a:r>
              <a:rPr lang="en-US" sz="2800" dirty="0"/>
              <a:t>	</a:t>
            </a:r>
          </a:p>
        </p:txBody>
      </p:sp>
    </p:spTree>
    <p:extLst>
      <p:ext uri="{BB962C8B-B14F-4D97-AF65-F5344CB8AC3E}">
        <p14:creationId xmlns:p14="http://schemas.microsoft.com/office/powerpoint/2010/main" val="1253097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0718" y="-12544793"/>
            <a:ext cx="6618639" cy="2226393"/>
          </a:xfrm>
        </p:spPr>
        <p:txBody>
          <a:bodyPr/>
          <a:lstStyle/>
          <a:p>
            <a:endParaRPr lang="en-US" dirty="0"/>
          </a:p>
        </p:txBody>
      </p:sp>
      <p:sp>
        <p:nvSpPr>
          <p:cNvPr id="3" name="Subtitle 2"/>
          <p:cNvSpPr>
            <a:spLocks noGrp="1"/>
          </p:cNvSpPr>
          <p:nvPr>
            <p:ph type="subTitle" idx="1"/>
          </p:nvPr>
        </p:nvSpPr>
        <p:spPr>
          <a:xfrm>
            <a:off x="-15480718" y="-10114530"/>
            <a:ext cx="6618639" cy="1543967"/>
          </a:xfrm>
        </p:spPr>
        <p:txBody>
          <a:bodyPr/>
          <a:lstStyle/>
          <a:p>
            <a:endParaRPr lang="en-US"/>
          </a:p>
        </p:txBody>
      </p:sp>
      <p:sp>
        <p:nvSpPr>
          <p:cNvPr id="10" name="Rounded Rectangle 9"/>
          <p:cNvSpPr/>
          <p:nvPr/>
        </p:nvSpPr>
        <p:spPr>
          <a:xfrm>
            <a:off x="219184" y="929527"/>
            <a:ext cx="4368868" cy="9087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charset="0"/>
                <a:ea typeface="Calibri" charset="0"/>
                <a:cs typeface="Calibri" charset="0"/>
              </a:rPr>
              <a:t>Sample: National adult including an oversample of 18-33 year olds</a:t>
            </a:r>
            <a:endParaRPr lang="en-US" dirty="0">
              <a:solidFill>
                <a:schemeClr val="tx1"/>
              </a:solidFill>
            </a:endParaRPr>
          </a:p>
        </p:txBody>
      </p:sp>
      <p:sp>
        <p:nvSpPr>
          <p:cNvPr id="11" name="Rounded Rectangle 10"/>
          <p:cNvSpPr/>
          <p:nvPr/>
        </p:nvSpPr>
        <p:spPr>
          <a:xfrm>
            <a:off x="219180" y="1952582"/>
            <a:ext cx="4368868" cy="108625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charset="0"/>
                <a:ea typeface="Calibri" charset="0"/>
                <a:cs typeface="Calibri" charset="0"/>
              </a:rPr>
              <a:t>Sample Notes: This study contains sampling using landline telephones and cellular phones</a:t>
            </a:r>
          </a:p>
        </p:txBody>
      </p:sp>
      <p:sp>
        <p:nvSpPr>
          <p:cNvPr id="12" name="Rounded Rectangle 11"/>
          <p:cNvSpPr/>
          <p:nvPr/>
        </p:nvSpPr>
        <p:spPr>
          <a:xfrm>
            <a:off x="219180" y="3157999"/>
            <a:ext cx="4368868" cy="9087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charset="0"/>
                <a:ea typeface="Calibri" charset="0"/>
                <a:cs typeface="Calibri" charset="0"/>
              </a:rPr>
              <a:t>Sample Size: 1,821</a:t>
            </a:r>
          </a:p>
        </p:txBody>
      </p:sp>
      <p:sp>
        <p:nvSpPr>
          <p:cNvPr id="13" name="Rounded Rectangle 12"/>
          <p:cNvSpPr/>
          <p:nvPr/>
        </p:nvSpPr>
        <p:spPr>
          <a:xfrm>
            <a:off x="219180" y="4163497"/>
            <a:ext cx="4368868" cy="10811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charset="0"/>
                <a:ea typeface="Calibri" charset="0"/>
                <a:cs typeface="Calibri" charset="0"/>
              </a:rPr>
              <a:t>Response Rate: Landline=AAPOR RR3: 8.7 percent, Cell=AAPOR RR3: 8.6 percent</a:t>
            </a:r>
          </a:p>
        </p:txBody>
      </p:sp>
      <p:sp>
        <p:nvSpPr>
          <p:cNvPr id="14" name="Rounded Rectangle 13"/>
          <p:cNvSpPr/>
          <p:nvPr/>
        </p:nvSpPr>
        <p:spPr>
          <a:xfrm>
            <a:off x="219180" y="5353646"/>
            <a:ext cx="4368868" cy="10946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charset="0"/>
                <a:ea typeface="Calibri" charset="0"/>
                <a:cs typeface="Calibri" charset="0"/>
              </a:rPr>
              <a:t>Estimated Sample Error: +/- 2.5 percentage points at the 95 percent confidence level</a:t>
            </a:r>
          </a:p>
        </p:txBody>
      </p:sp>
      <p:sp>
        <p:nvSpPr>
          <p:cNvPr id="17" name="TextBox 16"/>
          <p:cNvSpPr txBox="1"/>
          <p:nvPr/>
        </p:nvSpPr>
        <p:spPr>
          <a:xfrm>
            <a:off x="-1" y="0"/>
            <a:ext cx="7040185" cy="646331"/>
          </a:xfrm>
          <a:prstGeom prst="rect">
            <a:avLst/>
          </a:prstGeom>
          <a:noFill/>
        </p:spPr>
        <p:txBody>
          <a:bodyPr wrap="square" rtlCol="0">
            <a:spAutoFit/>
          </a:bodyPr>
          <a:lstStyle/>
          <a:p>
            <a:r>
              <a:rPr lang="en-US" sz="3600" b="1" dirty="0" smtClean="0"/>
              <a:t>Metadata in older Roper system</a:t>
            </a:r>
            <a:endParaRPr lang="en-US" sz="3600" b="1" dirty="0"/>
          </a:p>
        </p:txBody>
      </p:sp>
      <p:grpSp>
        <p:nvGrpSpPr>
          <p:cNvPr id="19" name="Group 18"/>
          <p:cNvGrpSpPr/>
          <p:nvPr/>
        </p:nvGrpSpPr>
        <p:grpSpPr>
          <a:xfrm>
            <a:off x="5445593" y="899288"/>
            <a:ext cx="6499580" cy="5240788"/>
            <a:chOff x="1094841" y="1626099"/>
            <a:chExt cx="5159655" cy="4585628"/>
          </a:xfrm>
        </p:grpSpPr>
        <p:pic>
          <p:nvPicPr>
            <p:cNvPr id="20" name="Picture 19"/>
            <p:cNvPicPr>
              <a:picLocks noChangeAspect="1"/>
            </p:cNvPicPr>
            <p:nvPr/>
          </p:nvPicPr>
          <p:blipFill rotWithShape="1">
            <a:blip r:embed="rId3"/>
            <a:srcRect r="10804" b="75049"/>
            <a:stretch/>
          </p:blipFill>
          <p:spPr>
            <a:xfrm>
              <a:off x="1094841" y="4785200"/>
              <a:ext cx="4949343" cy="1426527"/>
            </a:xfrm>
            <a:prstGeom prst="rect">
              <a:avLst/>
            </a:prstGeom>
            <a:ln>
              <a:noFill/>
            </a:ln>
          </p:spPr>
        </p:pic>
        <p:pic>
          <p:nvPicPr>
            <p:cNvPr id="21" name="Picture 20"/>
            <p:cNvPicPr>
              <a:picLocks noChangeAspect="1"/>
            </p:cNvPicPr>
            <p:nvPr/>
          </p:nvPicPr>
          <p:blipFill>
            <a:blip r:embed="rId4"/>
            <a:stretch>
              <a:fillRect/>
            </a:stretch>
          </p:blipFill>
          <p:spPr>
            <a:xfrm>
              <a:off x="1094841" y="1626099"/>
              <a:ext cx="5159655" cy="3272987"/>
            </a:xfrm>
            <a:prstGeom prst="rect">
              <a:avLst/>
            </a:prstGeom>
            <a:ln>
              <a:noFill/>
            </a:ln>
          </p:spPr>
        </p:pic>
      </p:grpSp>
      <p:sp>
        <p:nvSpPr>
          <p:cNvPr id="22" name="Rectangle 21"/>
          <p:cNvSpPr/>
          <p:nvPr/>
        </p:nvSpPr>
        <p:spPr>
          <a:xfrm>
            <a:off x="7499998" y="3242626"/>
            <a:ext cx="1344517" cy="21517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867505" y="5300467"/>
            <a:ext cx="5200513" cy="339294"/>
            <a:chOff x="3829051" y="1175181"/>
            <a:chExt cx="4917874" cy="339294"/>
          </a:xfrm>
        </p:grpSpPr>
        <p:sp>
          <p:nvSpPr>
            <p:cNvPr id="24" name="Rectangle 23"/>
            <p:cNvSpPr/>
            <p:nvPr/>
          </p:nvSpPr>
          <p:spPr>
            <a:xfrm>
              <a:off x="6852152" y="1175181"/>
              <a:ext cx="1894773" cy="17737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829051" y="1352550"/>
              <a:ext cx="669083" cy="16192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8797648" y="5477836"/>
            <a:ext cx="1685926" cy="16192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789430" y="5673704"/>
            <a:ext cx="2456761" cy="21944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65940" y="3457798"/>
            <a:ext cx="575173" cy="154236"/>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695668" y="3427330"/>
            <a:ext cx="879373" cy="184704"/>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289212" y="3455006"/>
            <a:ext cx="861241" cy="164718"/>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695668" y="3619724"/>
            <a:ext cx="744375" cy="245698"/>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95668" y="3865421"/>
            <a:ext cx="3225965" cy="20611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695668" y="4075010"/>
            <a:ext cx="1344517" cy="21517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931743" y="4020827"/>
            <a:ext cx="1433100" cy="25682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19832" y="4452230"/>
            <a:ext cx="1344517" cy="215172"/>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560613" y="4290182"/>
            <a:ext cx="1580504" cy="199850"/>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276025" y="5639760"/>
            <a:ext cx="1937179" cy="24085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775172" y="5893149"/>
            <a:ext cx="799870" cy="20611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7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0718" y="-12544793"/>
            <a:ext cx="6618639" cy="2226393"/>
          </a:xfrm>
        </p:spPr>
        <p:txBody>
          <a:bodyPr/>
          <a:lstStyle/>
          <a:p>
            <a:endParaRPr lang="en-US" dirty="0"/>
          </a:p>
        </p:txBody>
      </p:sp>
      <p:sp>
        <p:nvSpPr>
          <p:cNvPr id="3" name="Subtitle 2"/>
          <p:cNvSpPr>
            <a:spLocks noGrp="1"/>
          </p:cNvSpPr>
          <p:nvPr>
            <p:ph type="subTitle" idx="1"/>
          </p:nvPr>
        </p:nvSpPr>
        <p:spPr>
          <a:xfrm>
            <a:off x="-15480718" y="-10114530"/>
            <a:ext cx="6618639" cy="1543967"/>
          </a:xfrm>
        </p:spPr>
        <p:txBody>
          <a:bodyPr/>
          <a:lstStyle/>
          <a:p>
            <a:endParaRPr lang="en-US"/>
          </a:p>
        </p:txBody>
      </p:sp>
      <p:sp>
        <p:nvSpPr>
          <p:cNvPr id="6" name="Rounded Rectangle 5"/>
          <p:cNvSpPr/>
          <p:nvPr/>
        </p:nvSpPr>
        <p:spPr>
          <a:xfrm>
            <a:off x="5132443" y="521367"/>
            <a:ext cx="6440431" cy="157780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Geographical Location </a:t>
            </a:r>
            <a:r>
              <a:rPr lang="en-US" sz="1600" b="1" dirty="0">
                <a:solidFill>
                  <a:schemeClr val="tx1"/>
                </a:solidFill>
              </a:rPr>
              <a:t>(GeographicLocation): </a:t>
            </a:r>
            <a:r>
              <a:rPr lang="en-US" sz="1600" dirty="0">
                <a:solidFill>
                  <a:schemeClr val="tx1"/>
                </a:solidFill>
              </a:rPr>
              <a:t>US</a:t>
            </a:r>
            <a:endParaRPr lang="en-US" sz="1600" b="1" dirty="0">
              <a:solidFill>
                <a:schemeClr val="tx1"/>
              </a:solidFill>
            </a:endParaRPr>
          </a:p>
          <a:p>
            <a:r>
              <a:rPr lang="en-US" sz="1600" dirty="0">
                <a:solidFill>
                  <a:schemeClr val="tx1"/>
                </a:solidFill>
              </a:rPr>
              <a:t>Universe</a:t>
            </a:r>
            <a:r>
              <a:rPr lang="en-US" sz="1600" b="1" dirty="0">
                <a:solidFill>
                  <a:schemeClr val="tx1"/>
                </a:solidFill>
              </a:rPr>
              <a:t> </a:t>
            </a:r>
            <a:r>
              <a:rPr lang="en-US" sz="1600" b="1" dirty="0" smtClean="0">
                <a:solidFill>
                  <a:schemeClr val="tx1"/>
                </a:solidFill>
              </a:rPr>
              <a:t>(</a:t>
            </a:r>
            <a:r>
              <a:rPr lang="en-US" sz="1600" b="1" dirty="0" err="1" smtClean="0">
                <a:solidFill>
                  <a:schemeClr val="tx1"/>
                </a:solidFill>
              </a:rPr>
              <a:t>UniverseRef</a:t>
            </a:r>
            <a:r>
              <a:rPr lang="en-US" sz="1600" b="1" dirty="0">
                <a:solidFill>
                  <a:schemeClr val="tx1"/>
                </a:solidFill>
              </a:rPr>
              <a:t>): </a:t>
            </a:r>
            <a:r>
              <a:rPr lang="en-US" sz="1600" dirty="0">
                <a:solidFill>
                  <a:schemeClr val="tx1"/>
                </a:solidFill>
              </a:rPr>
              <a:t>Adult population </a:t>
            </a:r>
            <a:endParaRPr lang="en-US" sz="1600" b="1" dirty="0">
              <a:solidFill>
                <a:schemeClr val="tx1"/>
              </a:solidFill>
            </a:endParaRPr>
          </a:p>
          <a:p>
            <a:r>
              <a:rPr lang="en-US" sz="1600" dirty="0">
                <a:solidFill>
                  <a:schemeClr val="tx1"/>
                </a:solidFill>
              </a:rPr>
              <a:t>Sample1</a:t>
            </a:r>
            <a:r>
              <a:rPr lang="en-US" sz="1600" b="1" dirty="0">
                <a:solidFill>
                  <a:schemeClr val="tx1"/>
                </a:solidFill>
              </a:rPr>
              <a:t> (</a:t>
            </a:r>
            <a:r>
              <a:rPr lang="en-US" sz="1600" b="1" dirty="0" err="1">
                <a:solidFill>
                  <a:schemeClr val="tx1"/>
                </a:solidFill>
              </a:rPr>
              <a:t>StudyUnit.UserAttribute</a:t>
            </a:r>
            <a:r>
              <a:rPr lang="en-US" sz="1600" b="1" dirty="0">
                <a:solidFill>
                  <a:schemeClr val="tx1"/>
                </a:solidFill>
              </a:rPr>
              <a:t> key: </a:t>
            </a:r>
            <a:r>
              <a:rPr lang="en-US" sz="1600" b="1" dirty="0" smtClean="0">
                <a:solidFill>
                  <a:schemeClr val="tx1"/>
                </a:solidFill>
              </a:rPr>
              <a:t>Sampling) </a:t>
            </a:r>
            <a:r>
              <a:rPr lang="en-US" sz="1600" b="1" dirty="0">
                <a:solidFill>
                  <a:schemeClr val="tx1"/>
                </a:solidFill>
              </a:rPr>
              <a:t>: </a:t>
            </a:r>
            <a:r>
              <a:rPr lang="en-US" sz="1600" dirty="0">
                <a:solidFill>
                  <a:schemeClr val="tx1"/>
                </a:solidFill>
              </a:rPr>
              <a:t>All</a:t>
            </a:r>
          </a:p>
          <a:p>
            <a:r>
              <a:rPr lang="en-US" sz="1600" b="1" dirty="0">
                <a:solidFill>
                  <a:schemeClr val="tx1"/>
                </a:solidFill>
              </a:rPr>
              <a:t>	     </a:t>
            </a:r>
            <a:r>
              <a:rPr lang="en-US" sz="1600" b="1" dirty="0" smtClean="0">
                <a:solidFill>
                  <a:schemeClr val="tx1"/>
                </a:solidFill>
              </a:rPr>
              <a:t>(</a:t>
            </a:r>
            <a:r>
              <a:rPr lang="en-US" sz="1600" b="1" dirty="0" err="1" smtClean="0">
                <a:solidFill>
                  <a:schemeClr val="tx1"/>
                </a:solidFill>
              </a:rPr>
              <a:t>StudyUnit.UserAttribute</a:t>
            </a:r>
            <a:r>
              <a:rPr lang="en-US" sz="1600" b="1" dirty="0" smtClean="0">
                <a:solidFill>
                  <a:schemeClr val="tx1"/>
                </a:solidFill>
              </a:rPr>
              <a:t> </a:t>
            </a:r>
            <a:r>
              <a:rPr lang="en-US" sz="1600" b="1" dirty="0">
                <a:solidFill>
                  <a:schemeClr val="tx1"/>
                </a:solidFill>
              </a:rPr>
              <a:t>key: C</a:t>
            </a:r>
            <a:r>
              <a:rPr lang="en-US" sz="1600" b="1" dirty="0" smtClean="0">
                <a:solidFill>
                  <a:schemeClr val="tx1"/>
                </a:solidFill>
              </a:rPr>
              <a:t>overage</a:t>
            </a:r>
            <a:r>
              <a:rPr lang="en-US" sz="1600" b="1" dirty="0">
                <a:solidFill>
                  <a:schemeClr val="tx1"/>
                </a:solidFill>
              </a:rPr>
              <a:t>)</a:t>
            </a:r>
            <a:r>
              <a:rPr lang="en-US" sz="1600" dirty="0" smtClean="0">
                <a:solidFill>
                  <a:schemeClr val="tx1"/>
                </a:solidFill>
              </a:rPr>
              <a:t> </a:t>
            </a:r>
            <a:r>
              <a:rPr lang="en-US" sz="1600" dirty="0">
                <a:solidFill>
                  <a:schemeClr val="tx1"/>
                </a:solidFill>
              </a:rPr>
              <a:t>Adults</a:t>
            </a:r>
          </a:p>
          <a:p>
            <a:r>
              <a:rPr lang="en-US" sz="1600" dirty="0">
                <a:solidFill>
                  <a:schemeClr val="tx1"/>
                </a:solidFill>
              </a:rPr>
              <a:t>Sample2</a:t>
            </a:r>
            <a:r>
              <a:rPr lang="en-US" sz="1600" b="1" dirty="0">
                <a:solidFill>
                  <a:schemeClr val="tx1"/>
                </a:solidFill>
              </a:rPr>
              <a:t> </a:t>
            </a:r>
            <a:r>
              <a:rPr lang="en-US" sz="1600" b="1" dirty="0" smtClean="0">
                <a:solidFill>
                  <a:schemeClr val="tx1"/>
                </a:solidFill>
              </a:rPr>
              <a:t>(</a:t>
            </a:r>
            <a:r>
              <a:rPr lang="en-US" sz="1600" b="1" dirty="0" err="1" smtClean="0">
                <a:solidFill>
                  <a:schemeClr val="tx1"/>
                </a:solidFill>
              </a:rPr>
              <a:t>StudyUnit.UserAttribute</a:t>
            </a:r>
            <a:r>
              <a:rPr lang="en-US" sz="1600" b="1" dirty="0" smtClean="0">
                <a:solidFill>
                  <a:schemeClr val="tx1"/>
                </a:solidFill>
              </a:rPr>
              <a:t> </a:t>
            </a:r>
            <a:r>
              <a:rPr lang="en-US" sz="1600" b="1" dirty="0">
                <a:solidFill>
                  <a:schemeClr val="tx1"/>
                </a:solidFill>
              </a:rPr>
              <a:t>key: </a:t>
            </a:r>
            <a:r>
              <a:rPr lang="en-US" sz="1600" b="1" dirty="0" smtClean="0">
                <a:solidFill>
                  <a:schemeClr val="tx1"/>
                </a:solidFill>
              </a:rPr>
              <a:t>Sampling: </a:t>
            </a:r>
            <a:r>
              <a:rPr lang="en-US" sz="1600" dirty="0">
                <a:solidFill>
                  <a:schemeClr val="tx1"/>
                </a:solidFill>
              </a:rPr>
              <a:t>Oversample</a:t>
            </a:r>
          </a:p>
          <a:p>
            <a:r>
              <a:rPr lang="en-US" sz="1600" b="1" dirty="0">
                <a:solidFill>
                  <a:schemeClr val="tx1"/>
                </a:solidFill>
              </a:rPr>
              <a:t>	     (</a:t>
            </a:r>
            <a:r>
              <a:rPr lang="en-US" sz="1600" b="1" dirty="0" err="1">
                <a:solidFill>
                  <a:schemeClr val="tx1"/>
                </a:solidFill>
              </a:rPr>
              <a:t>StudyUnit.UserAttribute</a:t>
            </a:r>
            <a:r>
              <a:rPr lang="en-US" sz="1600" b="1" dirty="0">
                <a:solidFill>
                  <a:schemeClr val="tx1"/>
                </a:solidFill>
              </a:rPr>
              <a:t> key: Coverage)</a:t>
            </a:r>
            <a:r>
              <a:rPr lang="en-US" sz="1600" dirty="0">
                <a:solidFill>
                  <a:schemeClr val="tx1"/>
                </a:solidFill>
              </a:rPr>
              <a:t> Age 18-33</a:t>
            </a:r>
          </a:p>
        </p:txBody>
      </p:sp>
      <p:sp>
        <p:nvSpPr>
          <p:cNvPr id="7" name="Rounded Rectangle 6"/>
          <p:cNvSpPr/>
          <p:nvPr/>
        </p:nvSpPr>
        <p:spPr>
          <a:xfrm>
            <a:off x="5132445" y="2201372"/>
            <a:ext cx="6440430" cy="242777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Sample Size1 </a:t>
            </a:r>
            <a:r>
              <a:rPr lang="en-US" sz="1600" b="1" dirty="0">
                <a:solidFill>
                  <a:schemeClr val="tx1"/>
                </a:solidFill>
              </a:rPr>
              <a:t>(NumberofResponses): </a:t>
            </a:r>
            <a:r>
              <a:rPr lang="en-US" sz="1600" dirty="0">
                <a:solidFill>
                  <a:schemeClr val="tx1"/>
                </a:solidFill>
              </a:rPr>
              <a:t>1,821 </a:t>
            </a:r>
            <a:r>
              <a:rPr lang="en-US" sz="1600" b="1" dirty="0" smtClean="0">
                <a:solidFill>
                  <a:schemeClr val="tx1"/>
                </a:solidFill>
              </a:rPr>
              <a:t/>
            </a:r>
            <a:br>
              <a:rPr lang="en-US" sz="1600" b="1" dirty="0" smtClean="0">
                <a:solidFill>
                  <a:schemeClr val="tx1"/>
                </a:solidFill>
              </a:rPr>
            </a:br>
            <a:r>
              <a:rPr lang="en-US" sz="1600" dirty="0" smtClean="0">
                <a:solidFill>
                  <a:schemeClr val="tx1"/>
                </a:solidFill>
              </a:rPr>
              <a:t>Sample1</a:t>
            </a:r>
            <a:r>
              <a:rPr lang="en-US" sz="1600" dirty="0">
                <a:solidFill>
                  <a:schemeClr val="tx1"/>
                </a:solidFill>
              </a:rPr>
              <a:t>, Mode1 and 2: Telephone interviews/landline and Telephone interviews/cell phone</a:t>
            </a:r>
            <a:br>
              <a:rPr lang="en-US" sz="1600" dirty="0">
                <a:solidFill>
                  <a:schemeClr val="tx1"/>
                </a:solidFill>
              </a:rPr>
            </a:br>
            <a:r>
              <a:rPr lang="en-US" sz="1600" dirty="0">
                <a:solidFill>
                  <a:schemeClr val="tx1"/>
                </a:solidFill>
              </a:rPr>
              <a:t>Sample Size2 </a:t>
            </a:r>
            <a:r>
              <a:rPr lang="en-US" sz="1600" b="1" dirty="0">
                <a:solidFill>
                  <a:schemeClr val="tx1"/>
                </a:solidFill>
              </a:rPr>
              <a:t>(NumberofResponses): </a:t>
            </a:r>
            <a:r>
              <a:rPr lang="en-US" sz="1600" dirty="0">
                <a:solidFill>
                  <a:schemeClr val="tx1"/>
                </a:solidFill>
              </a:rPr>
              <a:t>481 </a:t>
            </a:r>
          </a:p>
          <a:p>
            <a:r>
              <a:rPr lang="en-US" sz="1600" dirty="0">
                <a:solidFill>
                  <a:schemeClr val="tx1"/>
                </a:solidFill>
              </a:rPr>
              <a:t>	Sample1, Mode1: Telephone interviews/landline</a:t>
            </a:r>
            <a:br>
              <a:rPr lang="en-US" sz="1600" dirty="0">
                <a:solidFill>
                  <a:schemeClr val="tx1"/>
                </a:solidFill>
              </a:rPr>
            </a:br>
            <a:r>
              <a:rPr lang="en-US" sz="1600" dirty="0">
                <a:solidFill>
                  <a:schemeClr val="tx1"/>
                </a:solidFill>
              </a:rPr>
              <a:t>Sample Size3 </a:t>
            </a:r>
            <a:r>
              <a:rPr lang="en-US" sz="1600" b="1" dirty="0">
                <a:solidFill>
                  <a:schemeClr val="tx1"/>
                </a:solidFill>
              </a:rPr>
              <a:t>(NumberofResponses): </a:t>
            </a:r>
            <a:r>
              <a:rPr lang="en-US" sz="1600" dirty="0">
                <a:solidFill>
                  <a:schemeClr val="tx1"/>
                </a:solidFill>
              </a:rPr>
              <a:t>1,125 </a:t>
            </a:r>
          </a:p>
          <a:p>
            <a:r>
              <a:rPr lang="en-US" sz="1600" dirty="0">
                <a:solidFill>
                  <a:schemeClr val="tx1"/>
                </a:solidFill>
              </a:rPr>
              <a:t>	Sample1, Mode2: Telephone interviews/cell phone</a:t>
            </a:r>
          </a:p>
          <a:p>
            <a:r>
              <a:rPr lang="en-US" sz="1600" dirty="0">
                <a:solidFill>
                  <a:schemeClr val="tx1"/>
                </a:solidFill>
              </a:rPr>
              <a:t>Sample Size4 </a:t>
            </a:r>
            <a:r>
              <a:rPr lang="en-US" sz="1600" b="1" dirty="0">
                <a:solidFill>
                  <a:schemeClr val="tx1"/>
                </a:solidFill>
              </a:rPr>
              <a:t>(NumberofResponses): </a:t>
            </a:r>
            <a:r>
              <a:rPr lang="en-US" sz="1600" dirty="0">
                <a:solidFill>
                  <a:schemeClr val="tx1"/>
                </a:solidFill>
              </a:rPr>
              <a:t>215 </a:t>
            </a:r>
          </a:p>
          <a:p>
            <a:r>
              <a:rPr lang="en-US" sz="1600" dirty="0">
                <a:solidFill>
                  <a:schemeClr val="tx1"/>
                </a:solidFill>
              </a:rPr>
              <a:t>	Sample2, Mode2: Screened cell </a:t>
            </a:r>
            <a:r>
              <a:rPr lang="en-US" sz="1600" dirty="0" smtClean="0">
                <a:solidFill>
                  <a:schemeClr val="tx1"/>
                </a:solidFill>
              </a:rPr>
              <a:t>phone (18-33 oversample)</a:t>
            </a:r>
            <a:endParaRPr lang="en-US" sz="1600" dirty="0">
              <a:solidFill>
                <a:schemeClr val="tx1"/>
              </a:solidFill>
            </a:endParaRPr>
          </a:p>
        </p:txBody>
      </p:sp>
      <p:sp>
        <p:nvSpPr>
          <p:cNvPr id="9" name="Rounded Rectangle 8"/>
          <p:cNvSpPr/>
          <p:nvPr/>
        </p:nvSpPr>
        <p:spPr>
          <a:xfrm>
            <a:off x="5203512" y="6400690"/>
            <a:ext cx="6381083" cy="264593"/>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Margin of </a:t>
            </a:r>
            <a:r>
              <a:rPr lang="en-US" sz="1600" dirty="0" smtClean="0">
                <a:solidFill>
                  <a:schemeClr val="tx1"/>
                </a:solidFill>
              </a:rPr>
              <a:t>error </a:t>
            </a:r>
            <a:r>
              <a:rPr lang="en-US" sz="1600" b="1" dirty="0" smtClean="0">
                <a:solidFill>
                  <a:schemeClr val="tx1"/>
                </a:solidFill>
              </a:rPr>
              <a:t>(</a:t>
            </a:r>
            <a:r>
              <a:rPr lang="en-US" sz="1600" b="1" dirty="0" err="1" smtClean="0">
                <a:solidFill>
                  <a:schemeClr val="tx1"/>
                </a:solidFill>
              </a:rPr>
              <a:t>SamplingError</a:t>
            </a:r>
            <a:r>
              <a:rPr lang="en-US" sz="1600" b="1" dirty="0" smtClean="0">
                <a:solidFill>
                  <a:schemeClr val="tx1"/>
                </a:solidFill>
              </a:rPr>
              <a:t>): </a:t>
            </a:r>
            <a:r>
              <a:rPr lang="en-US" sz="1600" dirty="0">
                <a:solidFill>
                  <a:schemeClr val="tx1"/>
                </a:solidFill>
              </a:rPr>
              <a:t>+/- </a:t>
            </a:r>
            <a:r>
              <a:rPr lang="en-US" sz="1600" dirty="0" smtClean="0">
                <a:solidFill>
                  <a:schemeClr val="tx1"/>
                </a:solidFill>
              </a:rPr>
              <a:t>2.5 (percentage points)</a:t>
            </a:r>
            <a:endParaRPr lang="en-US" sz="1600" dirty="0">
              <a:solidFill>
                <a:schemeClr val="tx1"/>
              </a:solidFill>
            </a:endParaRPr>
          </a:p>
        </p:txBody>
      </p:sp>
      <p:grpSp>
        <p:nvGrpSpPr>
          <p:cNvPr id="15" name="Group 14"/>
          <p:cNvGrpSpPr/>
          <p:nvPr/>
        </p:nvGrpSpPr>
        <p:grpSpPr>
          <a:xfrm>
            <a:off x="949090" y="929527"/>
            <a:ext cx="2866197" cy="5518788"/>
            <a:chOff x="949090" y="929527"/>
            <a:chExt cx="2866197" cy="5518788"/>
          </a:xfrm>
        </p:grpSpPr>
        <p:sp>
          <p:nvSpPr>
            <p:cNvPr id="10" name="Rounded Rectangle 9"/>
            <p:cNvSpPr/>
            <p:nvPr/>
          </p:nvSpPr>
          <p:spPr>
            <a:xfrm>
              <a:off x="949091" y="929527"/>
              <a:ext cx="2834733" cy="9087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charset="0"/>
                  <a:ea typeface="Calibri" charset="0"/>
                  <a:cs typeface="Calibri" charset="0"/>
                </a:rPr>
                <a:t>Sample: National adult including an oversample of 18-33 year olds</a:t>
              </a:r>
              <a:endParaRPr lang="en-US" dirty="0">
                <a:solidFill>
                  <a:schemeClr val="tx1"/>
                </a:solidFill>
              </a:endParaRPr>
            </a:p>
          </p:txBody>
        </p:sp>
        <p:sp>
          <p:nvSpPr>
            <p:cNvPr id="11" name="Rounded Rectangle 10"/>
            <p:cNvSpPr/>
            <p:nvPr/>
          </p:nvSpPr>
          <p:spPr>
            <a:xfrm>
              <a:off x="949090" y="1952582"/>
              <a:ext cx="2866197" cy="108625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charset="0"/>
                  <a:ea typeface="Calibri" charset="0"/>
                  <a:cs typeface="Calibri" charset="0"/>
                </a:rPr>
                <a:t>Sample Notes: This study contains sampling using landline telephones and cellular phones</a:t>
              </a:r>
            </a:p>
          </p:txBody>
        </p:sp>
        <p:sp>
          <p:nvSpPr>
            <p:cNvPr id="12" name="Rounded Rectangle 11"/>
            <p:cNvSpPr/>
            <p:nvPr/>
          </p:nvSpPr>
          <p:spPr>
            <a:xfrm>
              <a:off x="964822" y="3157999"/>
              <a:ext cx="2834733" cy="9087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Calibri" charset="0"/>
                  <a:ea typeface="Calibri" charset="0"/>
                  <a:cs typeface="Calibri" charset="0"/>
                </a:rPr>
                <a:t>Sample Size: 1,821</a:t>
              </a:r>
            </a:p>
          </p:txBody>
        </p:sp>
        <p:sp>
          <p:nvSpPr>
            <p:cNvPr id="13" name="Rounded Rectangle 12"/>
            <p:cNvSpPr/>
            <p:nvPr/>
          </p:nvSpPr>
          <p:spPr>
            <a:xfrm>
              <a:off x="964822" y="4163497"/>
              <a:ext cx="2834733" cy="10811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charset="0"/>
                  <a:ea typeface="Calibri" charset="0"/>
                  <a:cs typeface="Calibri" charset="0"/>
                </a:rPr>
                <a:t>Response Rate: Landline=AAPOR RR3: 8.7 percent, Cell=AAPOR RR3: 8.6 percent</a:t>
              </a:r>
            </a:p>
          </p:txBody>
        </p:sp>
        <p:sp>
          <p:nvSpPr>
            <p:cNvPr id="14" name="Rounded Rectangle 13"/>
            <p:cNvSpPr/>
            <p:nvPr/>
          </p:nvSpPr>
          <p:spPr>
            <a:xfrm>
              <a:off x="949090" y="5353646"/>
              <a:ext cx="2834733" cy="109466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Calibri" charset="0"/>
                  <a:ea typeface="Calibri" charset="0"/>
                  <a:cs typeface="Calibri" charset="0"/>
                </a:rPr>
                <a:t>Estimated Sample Error: +/- 2.5 percentage points at the 95 percent confidence level</a:t>
              </a:r>
            </a:p>
          </p:txBody>
        </p:sp>
      </p:grpSp>
      <p:sp>
        <p:nvSpPr>
          <p:cNvPr id="17" name="TextBox 16"/>
          <p:cNvSpPr txBox="1"/>
          <p:nvPr/>
        </p:nvSpPr>
        <p:spPr>
          <a:xfrm>
            <a:off x="-1" y="0"/>
            <a:ext cx="4505325" cy="646331"/>
          </a:xfrm>
          <a:prstGeom prst="rect">
            <a:avLst/>
          </a:prstGeom>
          <a:noFill/>
        </p:spPr>
        <p:txBody>
          <a:bodyPr wrap="square" rtlCol="0">
            <a:spAutoFit/>
          </a:bodyPr>
          <a:lstStyle/>
          <a:p>
            <a:r>
              <a:rPr lang="en-US" sz="3600" b="1" dirty="0" smtClean="0"/>
              <a:t>DDI Standards</a:t>
            </a:r>
            <a:endParaRPr lang="en-US" sz="3600" b="1" dirty="0"/>
          </a:p>
        </p:txBody>
      </p:sp>
      <p:sp>
        <p:nvSpPr>
          <p:cNvPr id="18" name="Rounded Rectangle 17"/>
          <p:cNvSpPr/>
          <p:nvPr/>
        </p:nvSpPr>
        <p:spPr>
          <a:xfrm>
            <a:off x="5132443" y="4761557"/>
            <a:ext cx="6428708" cy="15067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Mode1</a:t>
            </a:r>
            <a:r>
              <a:rPr lang="en-US" sz="1600" b="1" dirty="0">
                <a:solidFill>
                  <a:schemeClr val="tx1"/>
                </a:solidFill>
              </a:rPr>
              <a:t> (ModeOfCollection): </a:t>
            </a:r>
            <a:r>
              <a:rPr lang="en-US" sz="1600" dirty="0">
                <a:solidFill>
                  <a:schemeClr val="tx1"/>
                </a:solidFill>
              </a:rPr>
              <a:t>Telephone interviews/landline</a:t>
            </a:r>
          </a:p>
          <a:p>
            <a:r>
              <a:rPr lang="en-US" sz="1600" dirty="0">
                <a:solidFill>
                  <a:schemeClr val="tx1"/>
                </a:solidFill>
              </a:rPr>
              <a:t>Response Rate 1 </a:t>
            </a:r>
            <a:r>
              <a:rPr lang="en-US" sz="1600" b="1" dirty="0">
                <a:solidFill>
                  <a:schemeClr val="tx1"/>
                </a:solidFill>
              </a:rPr>
              <a:t>(SpecificResponseRate): </a:t>
            </a:r>
            <a:r>
              <a:rPr lang="en-US" sz="1600" dirty="0">
                <a:solidFill>
                  <a:schemeClr val="tx1"/>
                </a:solidFill>
              </a:rPr>
              <a:t>8.7% </a:t>
            </a:r>
          </a:p>
          <a:p>
            <a:r>
              <a:rPr lang="en-US" sz="1600" dirty="0">
                <a:solidFill>
                  <a:schemeClr val="tx1"/>
                </a:solidFill>
              </a:rPr>
              <a:t>Response Rate 1 Definition </a:t>
            </a:r>
            <a:r>
              <a:rPr lang="en-US" sz="1600" b="1" dirty="0">
                <a:solidFill>
                  <a:schemeClr val="tx1"/>
                </a:solidFill>
              </a:rPr>
              <a:t>(Description):</a:t>
            </a:r>
            <a:r>
              <a:rPr lang="en-US" sz="1600" dirty="0">
                <a:solidFill>
                  <a:schemeClr val="tx1"/>
                </a:solidFill>
              </a:rPr>
              <a:t> AAPOR RR3</a:t>
            </a:r>
          </a:p>
          <a:p>
            <a:r>
              <a:rPr lang="en-US" sz="1600" dirty="0">
                <a:solidFill>
                  <a:schemeClr val="tx1"/>
                </a:solidFill>
              </a:rPr>
              <a:t>Mode2</a:t>
            </a:r>
            <a:r>
              <a:rPr lang="en-US" sz="1600" b="1" dirty="0">
                <a:solidFill>
                  <a:schemeClr val="tx1"/>
                </a:solidFill>
              </a:rPr>
              <a:t> (ModeOfCollection): </a:t>
            </a:r>
            <a:r>
              <a:rPr lang="en-US" sz="1600" dirty="0">
                <a:solidFill>
                  <a:schemeClr val="tx1"/>
                </a:solidFill>
              </a:rPr>
              <a:t>Telephone interviews/cell phone </a:t>
            </a:r>
          </a:p>
          <a:p>
            <a:r>
              <a:rPr lang="en-US" sz="1600" dirty="0">
                <a:solidFill>
                  <a:schemeClr val="tx1"/>
                </a:solidFill>
              </a:rPr>
              <a:t>Response Rate 2 </a:t>
            </a:r>
            <a:r>
              <a:rPr lang="en-US" sz="1600" b="1" dirty="0">
                <a:solidFill>
                  <a:schemeClr val="tx1"/>
                </a:solidFill>
              </a:rPr>
              <a:t>(SpecificResponseRate): </a:t>
            </a:r>
            <a:r>
              <a:rPr lang="en-US" sz="1600" dirty="0">
                <a:solidFill>
                  <a:schemeClr val="tx1"/>
                </a:solidFill>
              </a:rPr>
              <a:t>8.6%</a:t>
            </a:r>
            <a:br>
              <a:rPr lang="en-US" sz="1600" dirty="0">
                <a:solidFill>
                  <a:schemeClr val="tx1"/>
                </a:solidFill>
              </a:rPr>
            </a:br>
            <a:r>
              <a:rPr lang="en-US" sz="1600" dirty="0">
                <a:solidFill>
                  <a:schemeClr val="tx1"/>
                </a:solidFill>
              </a:rPr>
              <a:t>Response Rate 2 </a:t>
            </a:r>
            <a:r>
              <a:rPr lang="en-US" sz="1600" b="1" dirty="0">
                <a:solidFill>
                  <a:schemeClr val="tx1"/>
                </a:solidFill>
              </a:rPr>
              <a:t>(Description):</a:t>
            </a:r>
            <a:r>
              <a:rPr lang="en-US" sz="1600" dirty="0">
                <a:solidFill>
                  <a:schemeClr val="tx1"/>
                </a:solidFill>
              </a:rPr>
              <a:t> AAPOR RR3</a:t>
            </a:r>
          </a:p>
        </p:txBody>
      </p:sp>
    </p:spTree>
    <p:extLst>
      <p:ext uri="{BB962C8B-B14F-4D97-AF65-F5344CB8AC3E}">
        <p14:creationId xmlns:p14="http://schemas.microsoft.com/office/powerpoint/2010/main" val="25854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7524" y="365125"/>
            <a:ext cx="8829675" cy="1325563"/>
          </a:xfrm>
        </p:spPr>
        <p:txBody>
          <a:bodyPr>
            <a:normAutofit/>
          </a:bodyPr>
          <a:lstStyle/>
          <a:p>
            <a:r>
              <a:rPr lang="en-US" dirty="0" smtClean="0"/>
              <a:t>AAPOR’s Transparency Initiative</a:t>
            </a:r>
            <a:endParaRPr lang="en-US" dirty="0"/>
          </a:p>
        </p:txBody>
      </p:sp>
      <p:sp>
        <p:nvSpPr>
          <p:cNvPr id="3" name="Content Placeholder 2"/>
          <p:cNvSpPr>
            <a:spLocks noGrp="1"/>
          </p:cNvSpPr>
          <p:nvPr>
            <p:ph idx="1"/>
          </p:nvPr>
        </p:nvSpPr>
        <p:spPr>
          <a:xfrm>
            <a:off x="838200" y="2143125"/>
            <a:ext cx="7848600" cy="4033838"/>
          </a:xfrm>
        </p:spPr>
        <p:txBody>
          <a:bodyPr>
            <a:normAutofit/>
          </a:bodyPr>
          <a:lstStyle/>
          <a:p>
            <a:r>
              <a:rPr lang="en-US" dirty="0" smtClean="0"/>
              <a:t>What is the Transparency Initiative?  </a:t>
            </a:r>
          </a:p>
          <a:p>
            <a:pPr lvl="1"/>
            <a:r>
              <a:rPr lang="en-US" dirty="0" smtClean="0"/>
              <a:t>“AAPOR’s Transparency Initiative is designed to promote methodological disclosure</a:t>
            </a:r>
            <a:r>
              <a:rPr lang="mr-IN" dirty="0" smtClean="0"/>
              <a:t>…</a:t>
            </a:r>
            <a:r>
              <a:rPr lang="en-US" dirty="0" smtClean="0"/>
              <a:t>associated with</a:t>
            </a:r>
            <a:r>
              <a:rPr lang="mr-IN" dirty="0" smtClean="0"/>
              <a:t>…</a:t>
            </a:r>
            <a:r>
              <a:rPr lang="en-US" dirty="0" smtClean="0"/>
              <a:t>publicly releases studies.”*</a:t>
            </a:r>
          </a:p>
          <a:p>
            <a:pPr lvl="1"/>
            <a:r>
              <a:rPr lang="en-US" dirty="0" smtClean="0"/>
              <a:t>”The Transparency Initiative is an approach to the goal of an open science of survey research</a:t>
            </a:r>
            <a:r>
              <a:rPr lang="mr-IN" dirty="0" smtClean="0"/>
              <a:t>…</a:t>
            </a:r>
            <a:r>
              <a:rPr lang="en-US" dirty="0" smtClean="0"/>
              <a:t>”*</a:t>
            </a:r>
          </a:p>
          <a:p>
            <a:r>
              <a:rPr lang="en-US" dirty="0" smtClean="0"/>
              <a:t>Organizations can apply for membership to the TI</a:t>
            </a:r>
            <a:endParaRPr lang="en-US" dirty="0"/>
          </a:p>
          <a:p>
            <a:r>
              <a:rPr lang="en-US" dirty="0" smtClean="0"/>
              <a:t>Transparency Initiative membership indicated on Roper Center Data </a:t>
            </a:r>
            <a:r>
              <a:rPr lang="en-US" dirty="0"/>
              <a:t>P</a:t>
            </a:r>
            <a:r>
              <a:rPr lang="en-US" dirty="0" smtClean="0"/>
              <a:t>rovider pages</a:t>
            </a:r>
          </a:p>
          <a:p>
            <a:endParaRPr lang="en-US" dirty="0" smtClean="0"/>
          </a:p>
          <a:p>
            <a:endParaRPr lang="en-US" dirty="0"/>
          </a:p>
          <a:p>
            <a:endParaRPr lang="en-US" dirty="0"/>
          </a:p>
        </p:txBody>
      </p:sp>
      <p:pic>
        <p:nvPicPr>
          <p:cNvPr id="13" name="Picture 2" descr="http://www.aapor.org/getattachment/6d771740-e00c-487f-9dd4-a7bea9fea61f/TI-Slide.aspx"/>
          <p:cNvPicPr>
            <a:picLocks noChangeAspect="1" noChangeArrowheads="1"/>
          </p:cNvPicPr>
          <p:nvPr/>
        </p:nvPicPr>
        <p:blipFill rotWithShape="1">
          <a:blip r:embed="rId2">
            <a:extLst>
              <a:ext uri="{28A0092B-C50C-407E-A947-70E740481C1C}">
                <a14:useLocalDpi xmlns:a14="http://schemas.microsoft.com/office/drawing/2010/main" val="0"/>
              </a:ext>
            </a:extLst>
          </a:blip>
          <a:srcRect l="62067" b="21971"/>
          <a:stretch/>
        </p:blipFill>
        <p:spPr bwMode="auto">
          <a:xfrm>
            <a:off x="235379" y="422964"/>
            <a:ext cx="2470881" cy="130246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76236" y="6444734"/>
            <a:ext cx="10810875" cy="369332"/>
          </a:xfrm>
          <a:prstGeom prst="rect">
            <a:avLst/>
          </a:prstGeom>
        </p:spPr>
        <p:txBody>
          <a:bodyPr wrap="square">
            <a:spAutoFit/>
          </a:bodyPr>
          <a:lstStyle/>
          <a:p>
            <a:r>
              <a:rPr lang="en-US" dirty="0" smtClean="0"/>
              <a:t>*Source</a:t>
            </a:r>
            <a:r>
              <a:rPr lang="en-US" dirty="0"/>
              <a:t>: </a:t>
            </a:r>
            <a:r>
              <a:rPr lang="en-US" dirty="0">
                <a:hlinkClick r:id="rId3"/>
              </a:rPr>
              <a:t>http://www.aapor.org/Standards-Ethics/Transparency-Initiative/FAQs.aspx</a:t>
            </a:r>
            <a:r>
              <a:rPr lang="en-US" dirty="0"/>
              <a:t>; accessed 30 November 2017</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100" y="2290788"/>
            <a:ext cx="3193194" cy="1665163"/>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6572" y="4306902"/>
            <a:ext cx="2762250" cy="1726406"/>
          </a:xfrm>
          <a:prstGeom prst="rect">
            <a:avLst/>
          </a:prstGeom>
        </p:spPr>
      </p:pic>
    </p:spTree>
    <p:extLst>
      <p:ext uri="{BB962C8B-B14F-4D97-AF65-F5344CB8AC3E}">
        <p14:creationId xmlns:p14="http://schemas.microsoft.com/office/powerpoint/2010/main" val="3731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77787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b="1" dirty="0" smtClean="0"/>
              <a:t>Recent DDI Outreach to AAPOR</a:t>
            </a:r>
            <a:endParaRPr lang="en-US" b="1" dirty="0"/>
          </a:p>
        </p:txBody>
      </p:sp>
      <p:sp>
        <p:nvSpPr>
          <p:cNvPr id="3" name="Content Placeholder 2"/>
          <p:cNvSpPr>
            <a:spLocks noGrp="1"/>
          </p:cNvSpPr>
          <p:nvPr>
            <p:ph idx="1"/>
          </p:nvPr>
        </p:nvSpPr>
        <p:spPr>
          <a:xfrm>
            <a:off x="172720" y="1686718"/>
            <a:ext cx="12181840" cy="4351338"/>
          </a:xfrm>
        </p:spPr>
        <p:txBody>
          <a:bodyPr>
            <a:noAutofit/>
          </a:bodyPr>
          <a:lstStyle/>
          <a:p>
            <a:r>
              <a:rPr lang="en-US" sz="3200" dirty="0" smtClean="0"/>
              <a:t>Effort of the DDI </a:t>
            </a:r>
            <a:r>
              <a:rPr lang="en-US" sz="3200" dirty="0"/>
              <a:t>Marketing and Partnerships </a:t>
            </a:r>
            <a:r>
              <a:rPr lang="en-US" sz="3200" dirty="0" smtClean="0"/>
              <a:t>Group</a:t>
            </a:r>
            <a:endParaRPr lang="en-US" sz="3200" dirty="0"/>
          </a:p>
          <a:p>
            <a:r>
              <a:rPr lang="en-US" sz="3200" dirty="0" smtClean="0"/>
              <a:t>Strategies used:</a:t>
            </a:r>
          </a:p>
          <a:p>
            <a:pPr lvl="1"/>
            <a:r>
              <a:rPr lang="en-US" dirty="0" smtClean="0"/>
              <a:t>Exhibitor Booths (DDI, ICPSR, Roper)</a:t>
            </a:r>
          </a:p>
          <a:p>
            <a:pPr lvl="1"/>
            <a:r>
              <a:rPr lang="en-US" dirty="0" smtClean="0"/>
              <a:t>DDI Hosted Reception</a:t>
            </a:r>
          </a:p>
          <a:p>
            <a:pPr lvl="1"/>
            <a:r>
              <a:rPr lang="en-US" dirty="0" smtClean="0"/>
              <a:t>Program Participation</a:t>
            </a:r>
          </a:p>
          <a:p>
            <a:r>
              <a:rPr lang="en-US" sz="3200" dirty="0" smtClean="0"/>
              <a:t>Participants </a:t>
            </a:r>
            <a:r>
              <a:rPr lang="en-US" sz="3200" dirty="0"/>
              <a:t>have included: Radler, McEachern, Johnson, Lyle, Gilman, Block, Weldon </a:t>
            </a:r>
            <a:endParaRPr lang="en-US" sz="3200" dirty="0" smtClean="0"/>
          </a:p>
          <a:p>
            <a:r>
              <a:rPr lang="en-US" sz="3200" dirty="0"/>
              <a:t>The AAPOR Transparency Initiative Coordinating Committee invited to DDI Alliance to join a call</a:t>
            </a:r>
          </a:p>
          <a:p>
            <a:pPr lvl="1"/>
            <a:r>
              <a:rPr lang="en-US" dirty="0"/>
              <a:t>Overview of DDI</a:t>
            </a:r>
          </a:p>
          <a:p>
            <a:pPr lvl="1"/>
            <a:r>
              <a:rPr lang="en-US" dirty="0" smtClean="0"/>
              <a:t>Discussed </a:t>
            </a:r>
            <a:r>
              <a:rPr lang="en-US" dirty="0"/>
              <a:t>shared </a:t>
            </a:r>
            <a:r>
              <a:rPr lang="en-US" dirty="0" smtClean="0"/>
              <a:t>interests: transparency</a:t>
            </a:r>
            <a:r>
              <a:rPr lang="en-US" dirty="0"/>
              <a:t>, openness, quality </a:t>
            </a:r>
            <a:r>
              <a:rPr lang="en-US" dirty="0" smtClean="0"/>
              <a:t>documentation, good </a:t>
            </a:r>
            <a:r>
              <a:rPr lang="en-US" dirty="0"/>
              <a:t>science</a:t>
            </a:r>
          </a:p>
          <a:p>
            <a:endParaRPr lang="en-US" sz="3200" dirty="0"/>
          </a:p>
          <a:p>
            <a:pPr lvl="1"/>
            <a:endParaRPr lang="en-US" sz="3200" b="1" dirty="0"/>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62" y="230188"/>
            <a:ext cx="4383111" cy="101996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770" y="234157"/>
            <a:ext cx="3521767" cy="908843"/>
          </a:xfrm>
          <a:prstGeom prst="rect">
            <a:avLst/>
          </a:prstGeom>
        </p:spPr>
      </p:pic>
    </p:spTree>
    <p:extLst>
      <p:ext uri="{BB962C8B-B14F-4D97-AF65-F5344CB8AC3E}">
        <p14:creationId xmlns:p14="http://schemas.microsoft.com/office/powerpoint/2010/main" val="1123270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5060613"/>
              </p:ext>
            </p:extLst>
          </p:nvPr>
        </p:nvGraphicFramePr>
        <p:xfrm>
          <a:off x="0" y="1636922"/>
          <a:ext cx="12192003" cy="4503324"/>
        </p:xfrm>
        <a:graphic>
          <a:graphicData uri="http://schemas.openxmlformats.org/drawingml/2006/table">
            <a:tbl>
              <a:tblPr>
                <a:tableStyleId>{5C22544A-7EE6-4342-B048-85BDC9FD1C3A}</a:tableStyleId>
              </a:tblPr>
              <a:tblGrid>
                <a:gridCol w="4286250">
                  <a:extLst>
                    <a:ext uri="{9D8B030D-6E8A-4147-A177-3AD203B41FA5}">
                      <a16:colId xmlns:a16="http://schemas.microsoft.com/office/drawing/2014/main" val="3699316750"/>
                    </a:ext>
                  </a:extLst>
                </a:gridCol>
                <a:gridCol w="4471988">
                  <a:extLst>
                    <a:ext uri="{9D8B030D-6E8A-4147-A177-3AD203B41FA5}">
                      <a16:colId xmlns:a16="http://schemas.microsoft.com/office/drawing/2014/main" val="2106622372"/>
                    </a:ext>
                  </a:extLst>
                </a:gridCol>
                <a:gridCol w="3433765">
                  <a:extLst>
                    <a:ext uri="{9D8B030D-6E8A-4147-A177-3AD203B41FA5}">
                      <a16:colId xmlns:a16="http://schemas.microsoft.com/office/drawing/2014/main" val="3935187026"/>
                    </a:ext>
                  </a:extLst>
                </a:gridCol>
              </a:tblGrid>
              <a:tr h="0">
                <a:tc>
                  <a:txBody>
                    <a:bodyPr/>
                    <a:lstStyle/>
                    <a:p>
                      <a:pPr algn="ctr" rtl="0" fontAlgn="t"/>
                      <a:r>
                        <a:rPr lang="en-US" sz="1600" u="none" strike="noStrike" dirty="0" smtClean="0">
                          <a:effectLst/>
                          <a:latin typeface="Arial" panose="020B0604020202020204" pitchFamily="34" charset="0"/>
                          <a:cs typeface="Arial" panose="020B0604020202020204" pitchFamily="34" charset="0"/>
                        </a:rPr>
                        <a:t>  Example AAPOR </a:t>
                      </a:r>
                      <a:r>
                        <a:rPr lang="en-US" sz="1600" u="none" strike="noStrike" dirty="0">
                          <a:effectLst/>
                          <a:latin typeface="Arial" panose="020B0604020202020204" pitchFamily="34" charset="0"/>
                          <a:cs typeface="Arial" panose="020B0604020202020204" pitchFamily="34" charset="0"/>
                        </a:rPr>
                        <a:t>Disclosure Elements</a:t>
                      </a:r>
                      <a:endParaRPr lang="en-US" sz="1600" b="0" i="0" u="none" strike="noStrike" dirty="0">
                        <a:solidFill>
                          <a:srgbClr val="252525"/>
                        </a:solidFill>
                        <a:effectLst/>
                        <a:latin typeface="Arial" panose="020B0604020202020204" pitchFamily="34" charset="0"/>
                        <a:cs typeface="Arial" panose="020B0604020202020204" pitchFamily="34" charset="0"/>
                      </a:endParaRPr>
                    </a:p>
                  </a:txBody>
                  <a:tcPr marL="140366" marR="5199" marT="5199" marB="0"/>
                </a:tc>
                <a:tc>
                  <a:txBody>
                    <a:bodyPr/>
                    <a:lstStyle/>
                    <a:p>
                      <a:pPr algn="ctr" rtl="0" fontAlgn="t"/>
                      <a:r>
                        <a:rPr lang="en-US" sz="1600" u="none" strike="noStrike" dirty="0">
                          <a:effectLst/>
                          <a:latin typeface="Arial" panose="020B0604020202020204" pitchFamily="34" charset="0"/>
                          <a:cs typeface="Arial" panose="020B0604020202020204" pitchFamily="34" charset="0"/>
                        </a:rPr>
                        <a:t>DDI</a:t>
                      </a:r>
                      <a:endParaRPr lang="en-US" sz="1600" b="0" i="0" u="none" strike="noStrike" dirty="0">
                        <a:solidFill>
                          <a:srgbClr val="252525"/>
                        </a:solidFill>
                        <a:effectLst/>
                        <a:latin typeface="Arial" panose="020B0604020202020204" pitchFamily="34" charset="0"/>
                        <a:cs typeface="Arial" panose="020B0604020202020204" pitchFamily="34" charset="0"/>
                      </a:endParaRPr>
                    </a:p>
                  </a:txBody>
                  <a:tcPr marL="140366" marR="5199" marT="5199" marB="0"/>
                </a:tc>
                <a:tc>
                  <a:txBody>
                    <a:bodyPr/>
                    <a:lstStyle/>
                    <a:p>
                      <a:pPr algn="ctr" rtl="0" fontAlgn="t"/>
                      <a:r>
                        <a:rPr lang="en-US" sz="1600" u="none" strike="noStrike" dirty="0">
                          <a:effectLst/>
                          <a:latin typeface="Arial" panose="020B0604020202020204" pitchFamily="34" charset="0"/>
                          <a:cs typeface="Arial" panose="020B0604020202020204" pitchFamily="34" charset="0"/>
                        </a:rPr>
                        <a:t>Roper</a:t>
                      </a:r>
                      <a:endParaRPr lang="en-US" sz="1600" b="0" i="0" u="none" strike="noStrike" dirty="0">
                        <a:solidFill>
                          <a:srgbClr val="252525"/>
                        </a:solidFill>
                        <a:effectLst/>
                        <a:latin typeface="Arial" panose="020B0604020202020204" pitchFamily="34" charset="0"/>
                        <a:cs typeface="Arial" panose="020B0604020202020204" pitchFamily="34" charset="0"/>
                      </a:endParaRPr>
                    </a:p>
                  </a:txBody>
                  <a:tcPr marL="140366" marR="5199" marT="5199" marB="0"/>
                </a:tc>
                <a:extLst>
                  <a:ext uri="{0D108BD9-81ED-4DB2-BD59-A6C34878D82A}">
                    <a16:rowId xmlns:a16="http://schemas.microsoft.com/office/drawing/2014/main" val="854350194"/>
                  </a:ext>
                </a:extLst>
              </a:tr>
              <a:tr h="661972">
                <a:tc>
                  <a:txBody>
                    <a:bodyPr/>
                    <a:lstStyle/>
                    <a:p>
                      <a:r>
                        <a:rPr lang="en-US" sz="1600" dirty="0" smtClean="0">
                          <a:latin typeface="Arial" panose="020B0604020202020204" pitchFamily="34" charset="0"/>
                          <a:cs typeface="Arial" panose="020B0604020202020204" pitchFamily="34" charset="0"/>
                        </a:rPr>
                        <a:t>Name of the organization that conducted the survey</a:t>
                      </a:r>
                      <a:endParaRPr lang="en-US" sz="1600" dirty="0">
                        <a:latin typeface="Arial" panose="020B0604020202020204" pitchFamily="34" charset="0"/>
                        <a:cs typeface="Arial" panose="020B0604020202020204" pitchFamily="34" charset="0"/>
                      </a:endParaRPr>
                    </a:p>
                  </a:txBody>
                  <a:tcPr marL="257175" marR="9525" marT="9525" marB="0"/>
                </a:tc>
                <a:tc>
                  <a:txBody>
                    <a:bodyPr/>
                    <a:lstStyle/>
                    <a:p>
                      <a:pPr marL="117475" indent="0" algn="l" fontAlgn="b"/>
                      <a:r>
                        <a:rPr lang="en-US" sz="1400" b="1" i="0" u="none" strike="noStrike" dirty="0" smtClean="0">
                          <a:solidFill>
                            <a:srgbClr val="000000"/>
                          </a:solidFill>
                          <a:effectLst/>
                          <a:latin typeface="Arial" panose="020B0604020202020204" pitchFamily="34" charset="0"/>
                          <a:cs typeface="Arial" panose="020B0604020202020204" pitchFamily="34" charset="0"/>
                        </a:rPr>
                        <a:t>StudyUnit.DataCollection.CollectionEvent.DataCollectorOrganizationReference</a:t>
                      </a:r>
                      <a:br>
                        <a:rPr lang="en-US" sz="1400" b="1" i="0" u="none" strike="noStrike" dirty="0" smtClean="0">
                          <a:solidFill>
                            <a:srgbClr val="000000"/>
                          </a:solidFill>
                          <a:effectLst/>
                          <a:latin typeface="Arial" panose="020B0604020202020204" pitchFamily="34" charset="0"/>
                          <a:cs typeface="Arial" panose="020B0604020202020204" pitchFamily="34" charset="0"/>
                        </a:rPr>
                      </a:b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rtl="0" fontAlgn="t"/>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extLst>
                  <a:ext uri="{0D108BD9-81ED-4DB2-BD59-A6C34878D82A}">
                    <a16:rowId xmlns:a16="http://schemas.microsoft.com/office/drawing/2014/main" val="2651408648"/>
                  </a:ext>
                </a:extLst>
              </a:tr>
              <a:tr h="999226">
                <a:tc>
                  <a:txBody>
                    <a:bodyPr/>
                    <a:lstStyle/>
                    <a:p>
                      <a:pPr algn="l" rtl="0" fontAlgn="t">
                        <a:buClr>
                          <a:srgbClr val="252525"/>
                        </a:buClr>
                        <a:buSzPts val="1800"/>
                        <a:buFont typeface="Open Sans"/>
                        <a:buNone/>
                      </a:pPr>
                      <a:r>
                        <a:rPr lang="en-US" sz="1600" b="0" i="0" u="none" strike="noStrike" dirty="0" smtClean="0">
                          <a:solidFill>
                            <a:srgbClr val="252525"/>
                          </a:solidFill>
                          <a:effectLst/>
                          <a:latin typeface="Arial" panose="020B0604020202020204" pitchFamily="34" charset="0"/>
                          <a:cs typeface="Arial" panose="020B0604020202020204" pitchFamily="34" charset="0"/>
                        </a:rPr>
                        <a:t>The exact wording of the questions being released</a:t>
                      </a:r>
                      <a:endParaRPr lang="en-US" sz="1600" b="0" i="0" u="none" strike="noStrike" dirty="0">
                        <a:solidFill>
                          <a:srgbClr val="252525"/>
                        </a:solidFill>
                        <a:effectLst/>
                        <a:latin typeface="Arial" panose="020B0604020202020204" pitchFamily="34" charset="0"/>
                        <a:cs typeface="Arial" panose="020B0604020202020204" pitchFamily="34" charset="0"/>
                      </a:endParaRPr>
                    </a:p>
                  </a:txBody>
                  <a:tcPr marL="257175" marR="9525" marT="9525" marB="0"/>
                </a:tc>
                <a:tc>
                  <a:txBody>
                    <a:bodyPr/>
                    <a:lstStyle/>
                    <a:p>
                      <a:pPr algn="l" rtl="0" fontAlgn="t"/>
                      <a:r>
                        <a:rPr lang="en-US" sz="1400" b="1" u="none" strike="noStrike" dirty="0" smtClean="0">
                          <a:solidFill>
                            <a:schemeClr val="tx1"/>
                          </a:solidFill>
                          <a:effectLst/>
                          <a:latin typeface="Arial" panose="020B0604020202020204" pitchFamily="34" charset="0"/>
                          <a:cs typeface="Arial" panose="020B0604020202020204" pitchFamily="34" charset="0"/>
                        </a:rPr>
                        <a:t>StudyUnit.DataCollection.QuestionScheme.QuestionItem.QuestionText</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tc>
                  <a:txBody>
                    <a:bodyPr/>
                    <a:lstStyle/>
                    <a:p>
                      <a:pPr algn="l" rtl="0" fontAlgn="t"/>
                      <a:r>
                        <a:rPr lang="en-US" sz="1600" u="none" strike="noStrike" dirty="0">
                          <a:solidFill>
                            <a:schemeClr val="tx1"/>
                          </a:solidFill>
                          <a:effectLst/>
                          <a:latin typeface="Arial" panose="020B0604020202020204" pitchFamily="34" charset="0"/>
                          <a:cs typeface="Arial" panose="020B0604020202020204" pitchFamily="34" charset="0"/>
                        </a:rPr>
                        <a:t>Currently in PDF </a:t>
                      </a:r>
                      <a:r>
                        <a:rPr lang="en-US" sz="1600" u="none" strike="noStrike" dirty="0" smtClean="0">
                          <a:solidFill>
                            <a:schemeClr val="tx1"/>
                          </a:solidFill>
                          <a:effectLst/>
                          <a:latin typeface="Arial" panose="020B0604020202020204" pitchFamily="34" charset="0"/>
                          <a:cs typeface="Arial" panose="020B0604020202020204" pitchFamily="34" charset="0"/>
                        </a:rPr>
                        <a:t>documentation (questionnaire)</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extLst>
                  <a:ext uri="{0D108BD9-81ED-4DB2-BD59-A6C34878D82A}">
                    <a16:rowId xmlns:a16="http://schemas.microsoft.com/office/drawing/2014/main" val="572731566"/>
                  </a:ext>
                </a:extLst>
              </a:tr>
              <a:tr h="476490">
                <a:tc>
                  <a:txBody>
                    <a:bodyPr/>
                    <a:lstStyle/>
                    <a:p>
                      <a:pPr algn="l" rtl="0" fontAlgn="t">
                        <a:buClr>
                          <a:srgbClr val="252525"/>
                        </a:buClr>
                        <a:buSzPts val="1800"/>
                        <a:buFont typeface="Open Sans"/>
                        <a:buNone/>
                      </a:pPr>
                      <a:r>
                        <a:rPr lang="en-US" sz="1600" b="0" i="0" u="none" strike="noStrike" dirty="0" smtClean="0">
                          <a:solidFill>
                            <a:srgbClr val="252525"/>
                          </a:solidFill>
                          <a:effectLst/>
                          <a:latin typeface="Arial" panose="020B0604020202020204" pitchFamily="34" charset="0"/>
                          <a:cs typeface="Arial" panose="020B0604020202020204" pitchFamily="34" charset="0"/>
                        </a:rPr>
                        <a:t>A definition of the population under study.</a:t>
                      </a:r>
                      <a:endParaRPr lang="en-US" sz="1600" b="0" i="0" u="none" strike="noStrike" dirty="0">
                        <a:solidFill>
                          <a:srgbClr val="252525"/>
                        </a:solidFill>
                        <a:effectLst/>
                        <a:latin typeface="Arial" panose="020B0604020202020204" pitchFamily="34" charset="0"/>
                        <a:cs typeface="Arial" panose="020B0604020202020204" pitchFamily="34" charset="0"/>
                      </a:endParaRPr>
                    </a:p>
                  </a:txBody>
                  <a:tcPr marL="257175" marR="9525" marT="9525" marB="0"/>
                </a:tc>
                <a:tc>
                  <a:txBody>
                    <a:bodyPr/>
                    <a:lstStyle/>
                    <a:p>
                      <a:pPr marL="0" indent="0" algn="l" rtl="0" fontAlgn="t"/>
                      <a:r>
                        <a:rPr lang="en-US" sz="1400" b="1" u="none" strike="noStrike" dirty="0" err="1" smtClean="0">
                          <a:solidFill>
                            <a:schemeClr val="tx1"/>
                          </a:solidFill>
                          <a:effectLst/>
                          <a:latin typeface="Arial" panose="020B0604020202020204" pitchFamily="34" charset="0"/>
                          <a:cs typeface="Arial" panose="020B0604020202020204" pitchFamily="34" charset="0"/>
                        </a:rPr>
                        <a:t>StudyUnit.Universe.Label</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tc>
                  <a:txBody>
                    <a:bodyPr/>
                    <a:lstStyle/>
                    <a:p>
                      <a:pPr algn="l" rtl="0" fontAlgn="t"/>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extLst>
                  <a:ext uri="{0D108BD9-81ED-4DB2-BD59-A6C34878D82A}">
                    <a16:rowId xmlns:a16="http://schemas.microsoft.com/office/drawing/2014/main" val="3451909147"/>
                  </a:ext>
                </a:extLst>
              </a:tr>
              <a:tr h="506671">
                <a:tc>
                  <a:txBody>
                    <a:bodyPr/>
                    <a:lstStyle/>
                    <a:p>
                      <a:pPr algn="l" rtl="0" fontAlgn="t">
                        <a:buClr>
                          <a:srgbClr val="252525"/>
                        </a:buClr>
                        <a:buSzPts val="1800"/>
                        <a:buFont typeface="Open Sans"/>
                        <a:buNone/>
                      </a:pPr>
                      <a:r>
                        <a:rPr lang="en-US" sz="1600" b="0" i="0" u="none" strike="noStrike" dirty="0" smtClean="0">
                          <a:solidFill>
                            <a:srgbClr val="252525"/>
                          </a:solidFill>
                          <a:effectLst/>
                          <a:latin typeface="Arial" panose="020B0604020202020204" pitchFamily="34" charset="0"/>
                          <a:cs typeface="Arial" panose="020B0604020202020204" pitchFamily="34" charset="0"/>
                        </a:rPr>
                        <a:t>An explanation of how the respondents to the survey were selected</a:t>
                      </a:r>
                      <a:endParaRPr lang="en-US" sz="1600" b="0" i="0" u="none" strike="noStrike" dirty="0">
                        <a:solidFill>
                          <a:srgbClr val="252525"/>
                        </a:solidFill>
                        <a:effectLst/>
                        <a:latin typeface="Arial" panose="020B0604020202020204" pitchFamily="34" charset="0"/>
                        <a:cs typeface="Arial" panose="020B0604020202020204" pitchFamily="34" charset="0"/>
                      </a:endParaRPr>
                    </a:p>
                  </a:txBody>
                  <a:tcPr marL="257175" marR="9525" marT="9525" marB="0"/>
                </a:tc>
                <a:tc>
                  <a:txBody>
                    <a:bodyPr/>
                    <a:lstStyle/>
                    <a:p>
                      <a:pPr algn="l" rtl="0" fontAlgn="t"/>
                      <a:r>
                        <a:rPr lang="en-US" sz="1400" b="1" u="none" strike="noStrike" dirty="0" err="1" smtClean="0">
                          <a:solidFill>
                            <a:schemeClr val="tx1"/>
                          </a:solidFill>
                          <a:effectLst/>
                          <a:latin typeface="Arial" panose="020B0604020202020204" pitchFamily="34" charset="0"/>
                          <a:cs typeface="Arial" panose="020B0604020202020204" pitchFamily="34" charset="0"/>
                        </a:rPr>
                        <a:t>StudyUnit.DataCollection.SamplingProcedure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tc>
                  <a:txBody>
                    <a:bodyPr/>
                    <a:lstStyle/>
                    <a:p>
                      <a:pPr algn="l" rtl="0" fontAlgn="t"/>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extLst>
                  <a:ext uri="{0D108BD9-81ED-4DB2-BD59-A6C34878D82A}">
                    <a16:rowId xmlns:a16="http://schemas.microsoft.com/office/drawing/2014/main" val="3305761097"/>
                  </a:ext>
                </a:extLst>
              </a:tr>
              <a:tr h="661972">
                <a:tc>
                  <a:txBody>
                    <a:bodyPr/>
                    <a:lstStyle/>
                    <a:p>
                      <a:pPr algn="l" rtl="0" fontAlgn="t">
                        <a:buClr>
                          <a:srgbClr val="252525"/>
                        </a:buClr>
                        <a:buSzPts val="1800"/>
                        <a:buFont typeface="Open Sans"/>
                        <a:buNone/>
                      </a:pPr>
                      <a:r>
                        <a:rPr lang="en-US" sz="1600" b="0" i="0" u="none" strike="noStrike" dirty="0" smtClean="0">
                          <a:solidFill>
                            <a:srgbClr val="252525"/>
                          </a:solidFill>
                          <a:effectLst/>
                          <a:latin typeface="Arial" panose="020B0604020202020204" pitchFamily="34" charset="0"/>
                          <a:cs typeface="Arial" panose="020B0604020202020204" pitchFamily="34" charset="0"/>
                        </a:rPr>
                        <a:t>The method or mode of data collection</a:t>
                      </a:r>
                      <a:endParaRPr lang="en-US" sz="1600" b="0" i="0" u="none" strike="noStrike" dirty="0">
                        <a:solidFill>
                          <a:srgbClr val="252525"/>
                        </a:solidFill>
                        <a:effectLst/>
                        <a:latin typeface="Arial" panose="020B0604020202020204" pitchFamily="34" charset="0"/>
                        <a:cs typeface="Arial" panose="020B0604020202020204" pitchFamily="34" charset="0"/>
                      </a:endParaRPr>
                    </a:p>
                  </a:txBody>
                  <a:tcPr marL="257175" marR="9525" marT="9525" marB="0"/>
                </a:tc>
                <a:tc>
                  <a:txBody>
                    <a:bodyPr/>
                    <a:lstStyle/>
                    <a:p>
                      <a:pPr marL="117475" indent="0" algn="l" fontAlgn="b"/>
                      <a:r>
                        <a:rPr lang="en-US" sz="1400" b="1" i="0" u="none" strike="noStrike" dirty="0" smtClean="0">
                          <a:solidFill>
                            <a:srgbClr val="000000"/>
                          </a:solidFill>
                          <a:effectLst/>
                          <a:latin typeface="Arial" panose="020B0604020202020204" pitchFamily="34" charset="0"/>
                          <a:cs typeface="Arial" panose="020B0604020202020204" pitchFamily="34" charset="0"/>
                        </a:rPr>
                        <a:t>StudyUnit.DataCollection.CollectionEvent.ModeOfCollection.TypeOfModeOfCollection</a:t>
                      </a:r>
                      <a:br>
                        <a:rPr lang="en-US" sz="1400" b="1" i="0" u="none" strike="noStrike" dirty="0" smtClean="0">
                          <a:solidFill>
                            <a:srgbClr val="000000"/>
                          </a:solidFill>
                          <a:effectLst/>
                          <a:latin typeface="Arial" panose="020B0604020202020204" pitchFamily="34" charset="0"/>
                          <a:cs typeface="Arial" panose="020B0604020202020204" pitchFamily="34" charset="0"/>
                        </a:rPr>
                      </a:b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rtl="0" fontAlgn="t"/>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extLst>
                  <a:ext uri="{0D108BD9-81ED-4DB2-BD59-A6C34878D82A}">
                    <a16:rowId xmlns:a16="http://schemas.microsoft.com/office/drawing/2014/main" val="3455706531"/>
                  </a:ext>
                </a:extLst>
              </a:tr>
              <a:tr h="947954">
                <a:tc>
                  <a:txBody>
                    <a:bodyPr/>
                    <a:lstStyle/>
                    <a:p>
                      <a:pPr algn="l" rtl="0" fontAlgn="t">
                        <a:buClr>
                          <a:srgbClr val="252525"/>
                        </a:buClr>
                        <a:buSzPts val="1800"/>
                        <a:buFont typeface="Open Sans"/>
                        <a:buNone/>
                      </a:pPr>
                      <a:r>
                        <a:rPr lang="en-US" sz="1600" b="0" i="0" u="none" strike="noStrike" dirty="0" smtClean="0">
                          <a:solidFill>
                            <a:srgbClr val="252525"/>
                          </a:solidFill>
                          <a:effectLst/>
                          <a:latin typeface="Arial" panose="020B0604020202020204" pitchFamily="34" charset="0"/>
                          <a:cs typeface="Arial" panose="020B0604020202020204" pitchFamily="34" charset="0"/>
                        </a:rPr>
                        <a:t>The dates and location of data collection</a:t>
                      </a:r>
                      <a:endParaRPr lang="en-US" sz="1600" b="0" i="0" u="none" strike="noStrike" dirty="0">
                        <a:solidFill>
                          <a:srgbClr val="252525"/>
                        </a:solidFill>
                        <a:effectLst/>
                        <a:latin typeface="Arial" panose="020B0604020202020204" pitchFamily="34" charset="0"/>
                        <a:cs typeface="Arial" panose="020B0604020202020204" pitchFamily="34" charset="0"/>
                      </a:endParaRPr>
                    </a:p>
                  </a:txBody>
                  <a:tcPr marL="257175" marR="9525" marT="9525" marB="0"/>
                </a:tc>
                <a:tc>
                  <a:txBody>
                    <a:bodyPr/>
                    <a:lstStyle/>
                    <a:p>
                      <a:pPr algn="l" rtl="0" fontAlgn="t"/>
                      <a:r>
                        <a:rPr lang="en-US" sz="1400" b="1" u="none" strike="noStrike" dirty="0" err="1" smtClean="0">
                          <a:solidFill>
                            <a:schemeClr val="tx1"/>
                          </a:solidFill>
                          <a:effectLst/>
                          <a:latin typeface="Arial" panose="020B0604020202020204" pitchFamily="34" charset="0"/>
                          <a:cs typeface="Arial" panose="020B0604020202020204" pitchFamily="34" charset="0"/>
                        </a:rPr>
                        <a:t>StudyUnit.DataCollection.CollectionEvent.DataCollectionDate</a:t>
                      </a:r>
                      <a:endParaRPr lang="en-US" sz="1400" b="1" u="none" strike="noStrike" dirty="0" smtClean="0">
                        <a:solidFill>
                          <a:schemeClr val="tx1"/>
                        </a:solidFill>
                        <a:effectLst/>
                        <a:latin typeface="Arial" panose="020B0604020202020204" pitchFamily="34" charset="0"/>
                        <a:cs typeface="Arial" panose="020B0604020202020204" pitchFamily="34" charset="0"/>
                      </a:endParaRPr>
                    </a:p>
                    <a:p>
                      <a:pPr algn="l" rtl="0" fontAlgn="t"/>
                      <a:r>
                        <a:rPr lang="en-US" sz="1400" b="1" u="none" strike="noStrike" dirty="0" err="1" smtClean="0">
                          <a:solidFill>
                            <a:schemeClr val="tx1"/>
                          </a:solidFill>
                          <a:effectLst/>
                          <a:latin typeface="Arial" panose="020B0604020202020204" pitchFamily="34" charset="0"/>
                          <a:cs typeface="Arial" panose="020B0604020202020204" pitchFamily="34" charset="0"/>
                        </a:rPr>
                        <a:t>StudyUnit.Coverage.SpatialCoverage.CountryCode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tc>
                  <a:txBody>
                    <a:bodyPr/>
                    <a:lstStyle/>
                    <a:p>
                      <a:pPr algn="l" rtl="0" fontAlgn="t"/>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140366" marR="5199" marT="5199" marB="0"/>
                </a:tc>
                <a:extLst>
                  <a:ext uri="{0D108BD9-81ED-4DB2-BD59-A6C34878D82A}">
                    <a16:rowId xmlns:a16="http://schemas.microsoft.com/office/drawing/2014/main" val="1013354975"/>
                  </a:ext>
                </a:extLst>
              </a:tr>
            </a:tbl>
          </a:graphicData>
        </a:graphic>
      </p:graphicFrame>
      <p:pic>
        <p:nvPicPr>
          <p:cNvPr id="7" name="Picture 2" descr="Image result for red check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3445" y="836426"/>
            <a:ext cx="223284" cy="2232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d check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8528" y="3038956"/>
            <a:ext cx="191829" cy="1918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red check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2160" y="2135302"/>
            <a:ext cx="223284" cy="2232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red check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5226" y="3632658"/>
            <a:ext cx="223284" cy="223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red check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05" y="4146173"/>
            <a:ext cx="223284" cy="2232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red check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4598" y="4774810"/>
            <a:ext cx="223284" cy="2232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524" y="440131"/>
            <a:ext cx="2160589" cy="918113"/>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0266" y="440131"/>
            <a:ext cx="2474972" cy="79258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8695" y="462326"/>
            <a:ext cx="2958034" cy="836701"/>
          </a:xfrm>
          <a:prstGeom prst="rect">
            <a:avLst/>
          </a:prstGeom>
        </p:spPr>
      </p:pic>
      <p:pic>
        <p:nvPicPr>
          <p:cNvPr id="16" name="Picture 2" descr="Image result for red check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5866" y="5480154"/>
            <a:ext cx="223284" cy="22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42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3997</TotalTime>
  <Words>2229</Words>
  <Application>Microsoft Office PowerPoint</Application>
  <PresentationFormat>Widescreen</PresentationFormat>
  <Paragraphs>254</Paragraphs>
  <Slides>26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Mangal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AAPOR’s Transparency Initiative</vt:lpstr>
      <vt:lpstr>   Recent DDI Outreach to AAPOR</vt:lpstr>
      <vt:lpstr>PowerPoint Presentation</vt:lpstr>
      <vt:lpstr>PowerPoint Presentation</vt:lpstr>
      <vt:lpstr>PowerPoint Presentation</vt:lpstr>
      <vt:lpstr>Why Focus on Early Data? </vt:lpstr>
      <vt:lpstr>What are the challenges? </vt:lpstr>
      <vt:lpstr>Population Universe</vt:lpstr>
      <vt:lpstr>PowerPoint Presentation</vt:lpstr>
      <vt:lpstr>Population Universe (continued)</vt:lpstr>
      <vt:lpstr>Quota Sampling/Probability Sampling</vt:lpstr>
      <vt:lpstr>Variable-level information and subjectivity</vt:lpstr>
      <vt:lpstr>Weighting and Sample Sizes</vt:lpstr>
      <vt:lpstr>Weighting and Sample Sizes (continued)</vt:lpstr>
      <vt:lpstr>Sources of information</vt:lpstr>
      <vt:lpstr>What Roper Is Doing with This Information</vt:lpstr>
      <vt:lpstr>Quota Sampling/Probability Sampling</vt:lpstr>
      <vt:lpstr>PowerPoint Presentation</vt:lpstr>
      <vt:lpstr>Our Goal is to Promote: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Joyce Weldon</dc:creator>
  <cp:lastModifiedBy>Kathleen Joyce Weldon</cp:lastModifiedBy>
  <cp:revision>91</cp:revision>
  <dcterms:created xsi:type="dcterms:W3CDTF">2017-11-02T15:26:18Z</dcterms:created>
  <dcterms:modified xsi:type="dcterms:W3CDTF">2018-04-06T12:07:40Z</dcterms:modified>
</cp:coreProperties>
</file>