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6" r:id="rId4"/>
    <p:sldId id="258" r:id="rId5"/>
    <p:sldId id="259" r:id="rId6"/>
    <p:sldId id="271" r:id="rId7"/>
    <p:sldId id="287" r:id="rId8"/>
    <p:sldId id="272" r:id="rId9"/>
    <p:sldId id="275" r:id="rId10"/>
    <p:sldId id="274" r:id="rId11"/>
    <p:sldId id="288" r:id="rId12"/>
    <p:sldId id="273" r:id="rId13"/>
    <p:sldId id="277" r:id="rId14"/>
  </p:sldIdLst>
  <p:sldSz cx="9144000" cy="6858000" type="screen4x3"/>
  <p:notesSz cx="6858000" cy="9144000"/>
  <p:defaultTextStyle>
    <a:defPPr>
      <a:defRPr lang="fo-F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o-F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53D5-5BB5-453B-9904-FC3E76320B50}" type="datetimeFigureOut">
              <a:rPr lang="fo-FO" smtClean="0"/>
              <a:pPr/>
              <a:t>26.02.2018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4CF3-070B-4460-B816-52AEAB0195BE}" type="slidenum">
              <a:rPr lang="fo-FO" smtClean="0"/>
              <a:pPr/>
              <a:t>‹#›</a:t>
            </a:fld>
            <a:endParaRPr lang="fo-F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o-F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808287"/>
          </a:xfrm>
        </p:spPr>
        <p:txBody>
          <a:bodyPr rtlCol="0">
            <a:normAutofit/>
          </a:bodyPr>
          <a:lstStyle/>
          <a:p>
            <a:r>
              <a:rPr lang="fo-FO" dirty="0" smtClean="0">
                <a:solidFill>
                  <a:schemeClr val="tx2"/>
                </a:solidFill>
              </a:rPr>
              <a:t>HE23A-04: </a:t>
            </a:r>
            <a:br>
              <a:rPr lang="fo-FO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On the Overflow through the Western Valley of the </a:t>
            </a:r>
            <a:r>
              <a:rPr lang="fo-FO" dirty="0" err="1" smtClean="0">
                <a:solidFill>
                  <a:schemeClr val="tx2"/>
                </a:solidFill>
              </a:rPr>
              <a:t>Iceland-Faroe</a:t>
            </a:r>
            <a:r>
              <a:rPr lang="fo-FO" dirty="0" smtClean="0">
                <a:solidFill>
                  <a:schemeClr val="tx2"/>
                </a:solidFill>
              </a:rPr>
              <a:t> </a:t>
            </a:r>
            <a:r>
              <a:rPr lang="fo-FO" dirty="0" err="1" smtClean="0">
                <a:solidFill>
                  <a:schemeClr val="tx2"/>
                </a:solidFill>
              </a:rPr>
              <a:t>Ridge</a:t>
            </a:r>
            <a:r>
              <a:rPr lang="fo-FO" dirty="0" smtClean="0">
                <a:solidFill>
                  <a:schemeClr val="tx2"/>
                </a:solidFill>
              </a:rPr>
              <a:t> </a:t>
            </a:r>
            <a:r>
              <a:rPr lang="en-GB" altLang="nb-NO" sz="4000" dirty="0" smtClean="0">
                <a:solidFill>
                  <a:schemeClr val="tx2"/>
                </a:solidFill>
              </a:rPr>
              <a:t/>
            </a:r>
            <a:br>
              <a:rPr lang="en-GB" altLang="nb-NO" sz="4000" dirty="0" smtClean="0">
                <a:solidFill>
                  <a:schemeClr val="tx2"/>
                </a:solidFill>
              </a:rPr>
            </a:br>
            <a:endParaRPr lang="en-GB" altLang="nb-NO" sz="2400" dirty="0" smtClean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2800" dirty="0" err="1" smtClean="0">
                <a:solidFill>
                  <a:schemeClr val="tx2"/>
                </a:solidFill>
              </a:rPr>
              <a:t>Bogi</a:t>
            </a:r>
            <a:r>
              <a:rPr lang="en-GB" altLang="nb-NO" sz="2800" dirty="0" smtClean="0">
                <a:solidFill>
                  <a:schemeClr val="tx2"/>
                </a:solidFill>
              </a:rPr>
              <a:t> Hansen, </a:t>
            </a:r>
            <a:r>
              <a:rPr lang="en-GB" altLang="nb-NO" sz="2800" u="sng" dirty="0" smtClean="0">
                <a:solidFill>
                  <a:schemeClr val="tx2"/>
                </a:solidFill>
              </a:rPr>
              <a:t>Karin Margretha H. Larsen</a:t>
            </a:r>
            <a:r>
              <a:rPr lang="en-GB" altLang="nb-NO" sz="2800" dirty="0" smtClean="0">
                <a:solidFill>
                  <a:schemeClr val="tx2"/>
                </a:solidFill>
              </a:rPr>
              <a:t>, Steffen Olsen,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2800" dirty="0" err="1" smtClean="0">
                <a:solidFill>
                  <a:schemeClr val="tx2"/>
                </a:solidFill>
              </a:rPr>
              <a:t>Detlef</a:t>
            </a:r>
            <a:r>
              <a:rPr lang="en-GB" altLang="nb-NO" sz="2800" dirty="0" smtClean="0">
                <a:solidFill>
                  <a:schemeClr val="tx2"/>
                </a:solidFill>
              </a:rPr>
              <a:t> </a:t>
            </a:r>
            <a:r>
              <a:rPr lang="en-GB" altLang="nb-NO" sz="2800" dirty="0" err="1" smtClean="0">
                <a:solidFill>
                  <a:schemeClr val="tx2"/>
                </a:solidFill>
              </a:rPr>
              <a:t>Quadfasel</a:t>
            </a:r>
            <a:r>
              <a:rPr lang="en-GB" altLang="nb-NO" sz="2800" dirty="0" smtClean="0">
                <a:solidFill>
                  <a:schemeClr val="tx2"/>
                </a:solidFill>
              </a:rPr>
              <a:t>, Kerstin </a:t>
            </a:r>
            <a:r>
              <a:rPr lang="en-GB" altLang="nb-NO" sz="2800" dirty="0" err="1" smtClean="0">
                <a:solidFill>
                  <a:schemeClr val="tx2"/>
                </a:solidFill>
              </a:rPr>
              <a:t>Jochumsen</a:t>
            </a:r>
            <a:r>
              <a:rPr lang="en-GB" altLang="nb-NO" sz="2800" dirty="0" smtClean="0">
                <a:solidFill>
                  <a:schemeClr val="tx2"/>
                </a:solidFill>
              </a:rPr>
              <a:t>, </a:t>
            </a:r>
            <a:r>
              <a:rPr lang="en-GB" altLang="nb-NO" sz="2800" dirty="0" err="1" smtClean="0">
                <a:solidFill>
                  <a:schemeClr val="tx2"/>
                </a:solidFill>
              </a:rPr>
              <a:t>Svein</a:t>
            </a:r>
            <a:r>
              <a:rPr lang="en-GB" altLang="nb-NO" sz="2800" dirty="0" smtClean="0">
                <a:solidFill>
                  <a:schemeClr val="tx2"/>
                </a:solidFill>
              </a:rPr>
              <a:t> </a:t>
            </a:r>
            <a:r>
              <a:rPr lang="en-GB" altLang="nb-NO" sz="2800" dirty="0" err="1" smtClean="0">
                <a:solidFill>
                  <a:schemeClr val="tx2"/>
                </a:solidFill>
              </a:rPr>
              <a:t>Østerhus</a:t>
            </a:r>
            <a:endParaRPr lang="en-GB" altLang="nb-NO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nb-NO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2800" dirty="0" smtClean="0">
                <a:solidFill>
                  <a:schemeClr val="tx2"/>
                </a:solidFill>
              </a:rPr>
              <a:t>2018 Ocean Sciences Meeting,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2800" dirty="0" smtClean="0">
                <a:solidFill>
                  <a:schemeClr val="tx2"/>
                </a:solidFill>
              </a:rPr>
              <a:t>Portland, 11-16. February 2018</a:t>
            </a:r>
          </a:p>
        </p:txBody>
      </p:sp>
      <p:pic>
        <p:nvPicPr>
          <p:cNvPr id="5" name="Picture 4" descr="DMI_NEG_DK_produktlogo_RGB_6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936" y="5313209"/>
            <a:ext cx="792088" cy="924103"/>
          </a:xfrm>
          <a:prstGeom prst="rect">
            <a:avLst/>
          </a:prstGeom>
        </p:spPr>
      </p:pic>
      <p:pic>
        <p:nvPicPr>
          <p:cNvPr id="6" name="Picture 5" descr="uhh-logo-2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056" y="5301208"/>
            <a:ext cx="2381250" cy="952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38336" y="5517232"/>
            <a:ext cx="2160240" cy="576064"/>
            <a:chOff x="6804248" y="5517232"/>
            <a:chExt cx="2160240" cy="576064"/>
          </a:xfrm>
        </p:grpSpPr>
        <p:sp>
          <p:nvSpPr>
            <p:cNvPr id="8" name="Rectangle 7"/>
            <p:cNvSpPr/>
            <p:nvPr/>
          </p:nvSpPr>
          <p:spPr>
            <a:xfrm>
              <a:off x="6804248" y="5517232"/>
              <a:ext cx="2160240" cy="5760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logo-bjerknes-centre-lar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5550371"/>
              <a:ext cx="2147888" cy="542925"/>
            </a:xfrm>
            <a:prstGeom prst="rect">
              <a:avLst/>
            </a:prstGeom>
          </p:spPr>
        </p:pic>
      </p:grpSp>
      <p:pic>
        <p:nvPicPr>
          <p:cNvPr id="10" name="Picture 9" descr="havstovan_logo_2_undirtek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301208"/>
            <a:ext cx="1678304" cy="91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:\0_Projects\WOW_2017\Newmanus\trd_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55" y="2420888"/>
            <a:ext cx="8466732" cy="39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572000" y="2132856"/>
            <a:ext cx="4464496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6" descr="D:\0_Meetings\2018\Bologna Januar\I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2764956" cy="2736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268760"/>
          </a:xfrm>
        </p:spPr>
        <p:txBody>
          <a:bodyPr>
            <a:normAutofit/>
          </a:bodyPr>
          <a:lstStyle/>
          <a:p>
            <a:pPr algn="l"/>
            <a:r>
              <a:rPr lang="fo-FO" sz="3200" dirty="0" smtClean="0"/>
              <a:t>WV-overflow is linked to altimetry</a:t>
            </a:r>
            <a:endParaRPr lang="fo-FO" sz="3200" dirty="0"/>
          </a:p>
        </p:txBody>
      </p:sp>
      <p:sp>
        <p:nvSpPr>
          <p:cNvPr id="5" name="Freeform 4"/>
          <p:cNvSpPr/>
          <p:nvPr/>
        </p:nvSpPr>
        <p:spPr>
          <a:xfrm>
            <a:off x="5944654" y="1005750"/>
            <a:ext cx="1127845" cy="1317483"/>
          </a:xfrm>
          <a:custGeom>
            <a:avLst/>
            <a:gdLst>
              <a:gd name="connsiteX0" fmla="*/ 2066544 w 2066544"/>
              <a:gd name="connsiteY0" fmla="*/ 0 h 2414016"/>
              <a:gd name="connsiteX1" fmla="*/ 1737360 w 2066544"/>
              <a:gd name="connsiteY1" fmla="*/ 996696 h 2414016"/>
              <a:gd name="connsiteX2" fmla="*/ 1280160 w 2066544"/>
              <a:gd name="connsiteY2" fmla="*/ 1453896 h 2414016"/>
              <a:gd name="connsiteX3" fmla="*/ 576072 w 2066544"/>
              <a:gd name="connsiteY3" fmla="*/ 1975104 h 2414016"/>
              <a:gd name="connsiteX4" fmla="*/ 0 w 2066544"/>
              <a:gd name="connsiteY4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544" h="2414016">
                <a:moveTo>
                  <a:pt x="2066544" y="0"/>
                </a:moveTo>
                <a:cubicBezTo>
                  <a:pt x="1967484" y="377190"/>
                  <a:pt x="1868424" y="754380"/>
                  <a:pt x="1737360" y="996696"/>
                </a:cubicBezTo>
                <a:cubicBezTo>
                  <a:pt x="1606296" y="1239012"/>
                  <a:pt x="1473708" y="1290828"/>
                  <a:pt x="1280160" y="1453896"/>
                </a:cubicBezTo>
                <a:cubicBezTo>
                  <a:pt x="1086612" y="1616964"/>
                  <a:pt x="789432" y="1815084"/>
                  <a:pt x="576072" y="1975104"/>
                </a:cubicBezTo>
                <a:cubicBezTo>
                  <a:pt x="362712" y="2135124"/>
                  <a:pt x="92964" y="2342388"/>
                  <a:pt x="0" y="2414016"/>
                </a:cubicBezTo>
              </a:path>
            </a:pathLst>
          </a:cu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sp>
        <p:nvSpPr>
          <p:cNvPr id="33" name="TextBox 32"/>
          <p:cNvSpPr txBox="1"/>
          <p:nvPr/>
        </p:nvSpPr>
        <p:spPr>
          <a:xfrm>
            <a:off x="5868144" y="1556792"/>
            <a:ext cx="5838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800" b="1" dirty="0" smtClean="0">
                <a:solidFill>
                  <a:srgbClr val="FF0000"/>
                </a:solidFill>
              </a:rPr>
              <a:t>∆h</a:t>
            </a:r>
            <a:endParaRPr lang="fo-FO" sz="2800" b="1" dirty="0">
              <a:solidFill>
                <a:srgbClr val="FF000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8988383">
            <a:off x="6330414" y="1354581"/>
            <a:ext cx="288032" cy="62099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5" name="TextBox 24"/>
          <p:cNvSpPr txBox="1"/>
          <p:nvPr/>
        </p:nvSpPr>
        <p:spPr>
          <a:xfrm>
            <a:off x="467544" y="1700808"/>
            <a:ext cx="413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dirty="0" smtClean="0"/>
              <a:t>Weekly averaged transport </a:t>
            </a:r>
            <a:r>
              <a:rPr lang="fo-FO" sz="2000" dirty="0" err="1" smtClean="0"/>
              <a:t>density</a:t>
            </a:r>
            <a:r>
              <a:rPr lang="fo-FO" sz="2000" dirty="0" smtClean="0"/>
              <a:t>, q</a:t>
            </a:r>
            <a:r>
              <a:rPr lang="fo-FO" sz="2000" baseline="-25000" dirty="0" smtClean="0"/>
              <a:t>0</a:t>
            </a:r>
            <a:endParaRPr lang="fo-FO" sz="2000" baseline="-25000" dirty="0"/>
          </a:p>
        </p:txBody>
      </p:sp>
      <p:pic>
        <p:nvPicPr>
          <p:cNvPr id="24" name="Picture 23" descr="D:\0_Projects\WOW_2017\Newmanus\trd_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0968" y="2420888"/>
            <a:ext cx="8466732" cy="39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547664" y="6237312"/>
            <a:ext cx="22074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000" dirty="0" smtClean="0">
                <a:solidFill>
                  <a:srgbClr val="C00000"/>
                </a:solidFill>
              </a:rPr>
              <a:t>    Atlantic inflow     </a:t>
            </a:r>
            <a:endParaRPr lang="fo-FO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0536" y="4172887"/>
            <a:ext cx="39899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o-FO" sz="2400" dirty="0" err="1" smtClean="0"/>
              <a:t>Allows</a:t>
            </a:r>
            <a:r>
              <a:rPr lang="fo-FO" sz="2400" dirty="0" smtClean="0"/>
              <a:t> </a:t>
            </a:r>
            <a:r>
              <a:rPr lang="fo-FO" sz="2400" dirty="0" err="1" smtClean="0"/>
              <a:t>estimate</a:t>
            </a:r>
            <a:r>
              <a:rPr lang="fo-FO" sz="2400" dirty="0" smtClean="0"/>
              <a:t> </a:t>
            </a:r>
            <a:r>
              <a:rPr lang="fo-FO" sz="2400" dirty="0" err="1" smtClean="0"/>
              <a:t>of</a:t>
            </a:r>
            <a:r>
              <a:rPr lang="fo-FO" sz="2400" dirty="0" smtClean="0"/>
              <a:t> </a:t>
            </a:r>
            <a:r>
              <a:rPr lang="fo-FO" sz="2400" dirty="0" err="1" smtClean="0"/>
              <a:t>the</a:t>
            </a:r>
            <a:r>
              <a:rPr lang="fo-FO" sz="2400" dirty="0" smtClean="0"/>
              <a:t> </a:t>
            </a:r>
            <a:r>
              <a:rPr lang="fo-FO" sz="2400" dirty="0" err="1" smtClean="0"/>
              <a:t>overflow</a:t>
            </a:r>
            <a:r>
              <a:rPr lang="fo-FO" sz="2400" dirty="0" smtClean="0"/>
              <a:t> transport </a:t>
            </a:r>
            <a:r>
              <a:rPr lang="fo-FO" sz="2400" dirty="0" err="1" smtClean="0"/>
              <a:t>density</a:t>
            </a:r>
            <a:r>
              <a:rPr lang="fo-FO" sz="2400" dirty="0" smtClean="0"/>
              <a:t> </a:t>
            </a:r>
          </a:p>
          <a:p>
            <a:r>
              <a:rPr lang="fo-FO" sz="2400" dirty="0" smtClean="0"/>
              <a:t>for </a:t>
            </a:r>
            <a:r>
              <a:rPr lang="fo-FO" sz="2400" dirty="0" err="1" smtClean="0"/>
              <a:t>the</a:t>
            </a:r>
            <a:r>
              <a:rPr lang="fo-FO" sz="2400" dirty="0" smtClean="0"/>
              <a:t> </a:t>
            </a:r>
            <a:r>
              <a:rPr lang="fo-FO" sz="2400" dirty="0" err="1" smtClean="0"/>
              <a:t>whole</a:t>
            </a:r>
            <a:r>
              <a:rPr lang="fo-FO" sz="2400" dirty="0" smtClean="0"/>
              <a:t> </a:t>
            </a:r>
            <a:r>
              <a:rPr lang="fo-FO" sz="2400" dirty="0" err="1" smtClean="0"/>
              <a:t>altimetry</a:t>
            </a:r>
            <a:r>
              <a:rPr lang="fo-FO" sz="2400" dirty="0" smtClean="0"/>
              <a:t> </a:t>
            </a:r>
            <a:r>
              <a:rPr lang="fo-FO" sz="2400" dirty="0" err="1" smtClean="0"/>
              <a:t>period</a:t>
            </a:r>
            <a:endParaRPr lang="fo-FO" sz="24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237312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800" b="1" dirty="0" smtClean="0">
                <a:solidFill>
                  <a:srgbClr val="FF0000"/>
                </a:solidFill>
              </a:rPr>
              <a:t>                            ∆h                     </a:t>
            </a:r>
            <a:endParaRPr lang="fo-FO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28" grpId="1" animBg="1"/>
      <p:bldP spid="15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yearly_km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5769864" cy="3681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Altimetry based Overflow Transport Density</a:t>
            </a:r>
            <a:endParaRPr lang="en-GB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1560" y="3645024"/>
            <a:ext cx="1632242" cy="1809492"/>
            <a:chOff x="323528" y="3789040"/>
            <a:chExt cx="1632242" cy="180949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187624" y="3789040"/>
              <a:ext cx="216024" cy="16561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23528" y="5229200"/>
              <a:ext cx="16322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Annual average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18247" y="4149080"/>
            <a:ext cx="1285801" cy="1305436"/>
            <a:chOff x="2710135" y="4293096"/>
            <a:chExt cx="1285801" cy="130543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203848" y="4293096"/>
              <a:ext cx="167958" cy="1152128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10135" y="5229200"/>
              <a:ext cx="1285801" cy="36933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Uncertainty</a:t>
              </a:r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40152" y="2564904"/>
            <a:ext cx="2950369" cy="830997"/>
            <a:chOff x="5940152" y="2564904"/>
            <a:chExt cx="2950369" cy="83099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40152" y="3068960"/>
              <a:ext cx="57606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88224" y="2564904"/>
              <a:ext cx="2302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Long term </a:t>
              </a:r>
            </a:p>
            <a:p>
              <a:r>
                <a:rPr lang="en-GB" sz="2400" dirty="0" smtClean="0"/>
                <a:t>average ~ 3 </a:t>
              </a:r>
              <a:r>
                <a:rPr lang="fo-FO" sz="2400" dirty="0" smtClean="0"/>
                <a:t>m</a:t>
              </a:r>
              <a:r>
                <a:rPr lang="fo-FO" sz="2400" baseline="30000" dirty="0" smtClean="0"/>
                <a:t>2</a:t>
              </a:r>
              <a:r>
                <a:rPr lang="fo-FO" sz="2400" dirty="0" smtClean="0"/>
                <a:t>/s</a:t>
              </a:r>
              <a:endParaRPr lang="en-GB" sz="2400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6136" y="3429000"/>
            <a:ext cx="3094385" cy="1080120"/>
            <a:chOff x="4067944" y="3573016"/>
            <a:chExt cx="3094385" cy="10801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67944" y="3573016"/>
              <a:ext cx="720080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60032" y="3822139"/>
              <a:ext cx="2302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Field exp. </a:t>
              </a:r>
            </a:p>
            <a:p>
              <a:r>
                <a:rPr lang="en-GB" sz="2400" dirty="0" smtClean="0"/>
                <a:t>average ~ 2 </a:t>
              </a:r>
              <a:r>
                <a:rPr lang="fo-FO" sz="2400" dirty="0" smtClean="0"/>
                <a:t>m</a:t>
              </a:r>
              <a:r>
                <a:rPr lang="fo-FO" sz="2400" baseline="30000" dirty="0" smtClean="0"/>
                <a:t>2</a:t>
              </a:r>
              <a:r>
                <a:rPr lang="fo-FO" sz="2400" dirty="0" smtClean="0"/>
                <a:t>/s</a:t>
              </a:r>
              <a:endParaRPr lang="en-GB" sz="2400" dirty="0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31640" y="5589240"/>
            <a:ext cx="648921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o-FO" sz="2800" dirty="0" smtClean="0"/>
              <a:t>Long </a:t>
            </a:r>
            <a:r>
              <a:rPr lang="fo-FO" sz="2800" dirty="0" err="1" smtClean="0"/>
              <a:t>term</a:t>
            </a:r>
            <a:r>
              <a:rPr lang="fo-FO" sz="2800" dirty="0" smtClean="0"/>
              <a:t> </a:t>
            </a:r>
            <a:r>
              <a:rPr lang="fo-FO" sz="2800" dirty="0" err="1" smtClean="0"/>
              <a:t>Western</a:t>
            </a:r>
            <a:r>
              <a:rPr lang="fo-FO" sz="2800" dirty="0" smtClean="0"/>
              <a:t> </a:t>
            </a:r>
            <a:r>
              <a:rPr lang="fo-FO" sz="2800" dirty="0" err="1" smtClean="0"/>
              <a:t>Valley</a:t>
            </a:r>
            <a:r>
              <a:rPr lang="fo-FO" sz="2800" dirty="0" smtClean="0"/>
              <a:t> </a:t>
            </a:r>
            <a:r>
              <a:rPr lang="fo-FO" sz="2800" dirty="0" err="1" smtClean="0"/>
              <a:t>overflow</a:t>
            </a:r>
            <a:r>
              <a:rPr lang="fo-FO" sz="2800" dirty="0" smtClean="0"/>
              <a:t> ≤ 0.1 </a:t>
            </a:r>
            <a:r>
              <a:rPr lang="fo-FO" sz="2800" dirty="0" err="1" smtClean="0"/>
              <a:t>Sv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0_Meetings\2018\Bologna Januar\IF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5093341" cy="5040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fo-FO" sz="3800" dirty="0" err="1" smtClean="0">
                <a:solidFill>
                  <a:schemeClr val="tx2"/>
                </a:solidFill>
              </a:rPr>
              <a:t>Total</a:t>
            </a:r>
            <a:r>
              <a:rPr lang="fo-FO" sz="3800" dirty="0" smtClean="0">
                <a:solidFill>
                  <a:schemeClr val="tx2"/>
                </a:solidFill>
              </a:rPr>
              <a:t> Iceland-Faroe Ridge overflow</a:t>
            </a:r>
            <a:endParaRPr lang="fo-FO" sz="3800" dirty="0">
              <a:solidFill>
                <a:schemeClr val="tx2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61608" y="4743456"/>
            <a:ext cx="1563624" cy="676656"/>
          </a:xfrm>
          <a:custGeom>
            <a:avLst/>
            <a:gdLst>
              <a:gd name="connsiteX0" fmla="*/ 1563624 w 1563624"/>
              <a:gd name="connsiteY0" fmla="*/ 0 h 676656"/>
              <a:gd name="connsiteX1" fmla="*/ 1060704 w 1563624"/>
              <a:gd name="connsiteY1" fmla="*/ 530352 h 676656"/>
              <a:gd name="connsiteX2" fmla="*/ 0 w 1563624"/>
              <a:gd name="connsiteY2" fmla="*/ 676656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3624" h="676656">
                <a:moveTo>
                  <a:pt x="1563624" y="0"/>
                </a:moveTo>
                <a:cubicBezTo>
                  <a:pt x="1442466" y="208788"/>
                  <a:pt x="1321308" y="417576"/>
                  <a:pt x="1060704" y="530352"/>
                </a:cubicBezTo>
                <a:cubicBezTo>
                  <a:pt x="800100" y="643128"/>
                  <a:pt x="400050" y="659892"/>
                  <a:pt x="0" y="676656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5" name="Freeform 4"/>
          <p:cNvSpPr/>
          <p:nvPr/>
        </p:nvSpPr>
        <p:spPr>
          <a:xfrm>
            <a:off x="2536312" y="4313688"/>
            <a:ext cx="2185416" cy="513588"/>
          </a:xfrm>
          <a:custGeom>
            <a:avLst/>
            <a:gdLst>
              <a:gd name="connsiteX0" fmla="*/ 2185416 w 2185416"/>
              <a:gd name="connsiteY0" fmla="*/ 0 h 513588"/>
              <a:gd name="connsiteX1" fmla="*/ 1289304 w 2185416"/>
              <a:gd name="connsiteY1" fmla="*/ 429768 h 513588"/>
              <a:gd name="connsiteX2" fmla="*/ 0 w 2185416"/>
              <a:gd name="connsiteY2" fmla="*/ 502920 h 51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5416" h="513588">
                <a:moveTo>
                  <a:pt x="2185416" y="0"/>
                </a:moveTo>
                <a:cubicBezTo>
                  <a:pt x="1919478" y="172974"/>
                  <a:pt x="1653540" y="345948"/>
                  <a:pt x="1289304" y="429768"/>
                </a:cubicBezTo>
                <a:cubicBezTo>
                  <a:pt x="925068" y="513588"/>
                  <a:pt x="462534" y="508254"/>
                  <a:pt x="0" y="502920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83768" y="2636912"/>
            <a:ext cx="288032" cy="36004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7889846">
            <a:off x="3099350" y="4199483"/>
            <a:ext cx="360040" cy="2592288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4" name="TextBox 23"/>
          <p:cNvSpPr txBox="1"/>
          <p:nvPr/>
        </p:nvSpPr>
        <p:spPr>
          <a:xfrm>
            <a:off x="1691680" y="6309320"/>
            <a:ext cx="203017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Beaird et al. (2013)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5733256"/>
            <a:ext cx="934615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o-FO" sz="2400" b="1" dirty="0" smtClean="0">
                <a:solidFill>
                  <a:schemeClr val="bg1"/>
                </a:solidFill>
              </a:rPr>
              <a:t>0.3 Sv</a:t>
            </a:r>
            <a:endParaRPr lang="fo-FO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2348880"/>
            <a:ext cx="1088503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o-FO" sz="2400" b="1" dirty="0" smtClean="0">
                <a:solidFill>
                  <a:schemeClr val="bg1"/>
                </a:solidFill>
              </a:rPr>
              <a:t>&lt;0.1 Sv</a:t>
            </a:r>
            <a:endParaRPr lang="fo-FO" sz="24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560" y="3410720"/>
            <a:ext cx="1200088" cy="738360"/>
            <a:chOff x="1619672" y="3410720"/>
            <a:chExt cx="1200088" cy="738360"/>
          </a:xfrm>
        </p:grpSpPr>
        <p:sp>
          <p:nvSpPr>
            <p:cNvPr id="21" name="Oval 20"/>
            <p:cNvSpPr/>
            <p:nvPr/>
          </p:nvSpPr>
          <p:spPr>
            <a:xfrm>
              <a:off x="2531728" y="3410720"/>
              <a:ext cx="288032" cy="2880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1619672" y="3645024"/>
              <a:ext cx="936104" cy="504056"/>
            </a:xfrm>
            <a:prstGeom prst="line">
              <a:avLst/>
            </a:prstGeom>
            <a:ln w="1270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79512" y="371703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4800" b="1" dirty="0" smtClean="0">
                <a:solidFill>
                  <a:schemeClr val="tx2"/>
                </a:solidFill>
              </a:rPr>
              <a:t>?</a:t>
            </a:r>
            <a:endParaRPr lang="fo-FO" sz="48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1196752"/>
            <a:ext cx="2935099" cy="1200329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Total probably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&lt; 0.5 </a:t>
            </a:r>
            <a:r>
              <a:rPr lang="en-US" sz="3600" b="1" dirty="0" err="1" smtClean="0">
                <a:solidFill>
                  <a:schemeClr val="bg1"/>
                </a:solidFill>
              </a:rPr>
              <a:t>Sv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4" grpId="0" animBg="1"/>
      <p:bldP spid="27" grpId="0" animBg="1"/>
      <p:bldP spid="29" grpId="0" animBg="1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0" y="5085184"/>
            <a:ext cx="1830735" cy="12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3059832" y="486916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Blue-Action project has </a:t>
            </a:r>
            <a:r>
              <a:rPr lang="en-US" sz="2400" dirty="0"/>
              <a:t>received funding from the European Union’s Horizon 2020 research and innovation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under </a:t>
            </a:r>
            <a:r>
              <a:rPr lang="en-US" sz="2400" dirty="0"/>
              <a:t>grant agreement No </a:t>
            </a:r>
            <a:r>
              <a:rPr lang="de-DE" sz="2400" dirty="0" smtClean="0"/>
              <a:t>727852</a:t>
            </a:r>
            <a:endParaRPr lang="en-US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7" y="3944775"/>
            <a:ext cx="6574536" cy="9845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Funding was received from: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5" y="1412776"/>
            <a:ext cx="7488832" cy="8309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Danish Energy Agency as part of </a:t>
            </a:r>
          </a:p>
          <a:p>
            <a:pPr algn="ctr"/>
            <a:r>
              <a:rPr lang="en-US" sz="2400" dirty="0" smtClean="0"/>
              <a:t>the Arctic Climate Support </a:t>
            </a:r>
            <a:r>
              <a:rPr lang="en-US" sz="2400" dirty="0" err="1" smtClean="0"/>
              <a:t>Programme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8064896" cy="295232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372687"/>
            <a:ext cx="7488832" cy="120032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RACE II – Regional Atlantic Circulation and Global Change Funded by the German Federal Ministry for Education and Research (BMBF), </a:t>
            </a:r>
            <a:r>
              <a:rPr lang="en-GB" sz="2400" dirty="0" err="1" smtClean="0"/>
              <a:t>Förderkennzeichen</a:t>
            </a:r>
            <a:r>
              <a:rPr lang="en-GB" sz="2400" dirty="0" smtClean="0"/>
              <a:t> 03F0729B</a:t>
            </a:r>
            <a:endParaRPr lang="fo-FO" sz="2400" dirty="0"/>
          </a:p>
        </p:txBody>
      </p:sp>
    </p:spTree>
    <p:extLst>
      <p:ext uri="{BB962C8B-B14F-4D97-AF65-F5344CB8AC3E}">
        <p14:creationId xmlns="" xmlns:p14="http://schemas.microsoft.com/office/powerpoint/2010/main" val="39552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Overflows across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the Greenland-Scotland Ridge</a:t>
            </a:r>
            <a:endParaRPr lang="fo-FO" dirty="0">
              <a:solidFill>
                <a:schemeClr val="tx2"/>
              </a:solidFill>
            </a:endParaRPr>
          </a:p>
        </p:txBody>
      </p:sp>
      <p:pic>
        <p:nvPicPr>
          <p:cNvPr id="1027" name="Picture 3" descr="D:\0_Meetings\2018\Bologna Januar\F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41584" cy="448990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1290918" y="2294965"/>
            <a:ext cx="1488141" cy="1425388"/>
          </a:xfrm>
          <a:custGeom>
            <a:avLst/>
            <a:gdLst>
              <a:gd name="connsiteX0" fmla="*/ 1488141 w 1488141"/>
              <a:gd name="connsiteY0" fmla="*/ 0 h 1425388"/>
              <a:gd name="connsiteX1" fmla="*/ 905435 w 1488141"/>
              <a:gd name="connsiteY1" fmla="*/ 833717 h 1425388"/>
              <a:gd name="connsiteX2" fmla="*/ 0 w 1488141"/>
              <a:gd name="connsiteY2" fmla="*/ 1425388 h 142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8141" h="1425388">
                <a:moveTo>
                  <a:pt x="1488141" y="0"/>
                </a:moveTo>
                <a:cubicBezTo>
                  <a:pt x="1320800" y="298076"/>
                  <a:pt x="1153459" y="596152"/>
                  <a:pt x="905435" y="833717"/>
                </a:cubicBezTo>
                <a:cubicBezTo>
                  <a:pt x="657412" y="1071282"/>
                  <a:pt x="0" y="1425388"/>
                  <a:pt x="0" y="1425388"/>
                </a:cubicBezTo>
              </a:path>
            </a:pathLst>
          </a:custGeom>
          <a:ln w="762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0" name="Freeform 9"/>
          <p:cNvSpPr/>
          <p:nvPr/>
        </p:nvSpPr>
        <p:spPr>
          <a:xfrm>
            <a:off x="5262282" y="4751294"/>
            <a:ext cx="2133600" cy="1048871"/>
          </a:xfrm>
          <a:custGeom>
            <a:avLst/>
            <a:gdLst>
              <a:gd name="connsiteX0" fmla="*/ 2133600 w 2133600"/>
              <a:gd name="connsiteY0" fmla="*/ 0 h 1048871"/>
              <a:gd name="connsiteX1" fmla="*/ 1335742 w 2133600"/>
              <a:gd name="connsiteY1" fmla="*/ 932330 h 1048871"/>
              <a:gd name="connsiteX2" fmla="*/ 932330 w 2133600"/>
              <a:gd name="connsiteY2" fmla="*/ 699247 h 1048871"/>
              <a:gd name="connsiteX3" fmla="*/ 833718 w 2133600"/>
              <a:gd name="connsiteY3" fmla="*/ 421341 h 1048871"/>
              <a:gd name="connsiteX4" fmla="*/ 493059 w 2133600"/>
              <a:gd name="connsiteY4" fmla="*/ 295835 h 1048871"/>
              <a:gd name="connsiteX5" fmla="*/ 0 w 2133600"/>
              <a:gd name="connsiteY5" fmla="*/ 331694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1048871">
                <a:moveTo>
                  <a:pt x="2133600" y="0"/>
                </a:moveTo>
                <a:cubicBezTo>
                  <a:pt x="1834777" y="407894"/>
                  <a:pt x="1535954" y="815789"/>
                  <a:pt x="1335742" y="932330"/>
                </a:cubicBezTo>
                <a:cubicBezTo>
                  <a:pt x="1135530" y="1048871"/>
                  <a:pt x="1016001" y="784412"/>
                  <a:pt x="932330" y="699247"/>
                </a:cubicBezTo>
                <a:cubicBezTo>
                  <a:pt x="848659" y="614082"/>
                  <a:pt x="906930" y="488576"/>
                  <a:pt x="833718" y="421341"/>
                </a:cubicBezTo>
                <a:cubicBezTo>
                  <a:pt x="760506" y="354106"/>
                  <a:pt x="632012" y="310776"/>
                  <a:pt x="493059" y="295835"/>
                </a:cubicBezTo>
                <a:cubicBezTo>
                  <a:pt x="354106" y="280894"/>
                  <a:pt x="177053" y="306294"/>
                  <a:pt x="0" y="331694"/>
                </a:cubicBezTo>
              </a:path>
            </a:pathLst>
          </a:cu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1" name="Freeform 10"/>
          <p:cNvSpPr/>
          <p:nvPr/>
        </p:nvSpPr>
        <p:spPr>
          <a:xfrm>
            <a:off x="4724400" y="4069976"/>
            <a:ext cx="1308847" cy="581212"/>
          </a:xfrm>
          <a:custGeom>
            <a:avLst/>
            <a:gdLst>
              <a:gd name="connsiteX0" fmla="*/ 1308847 w 1308847"/>
              <a:gd name="connsiteY0" fmla="*/ 0 h 581212"/>
              <a:gd name="connsiteX1" fmla="*/ 762000 w 1308847"/>
              <a:gd name="connsiteY1" fmla="*/ 493059 h 581212"/>
              <a:gd name="connsiteX2" fmla="*/ 0 w 1308847"/>
              <a:gd name="connsiteY2" fmla="*/ 528918 h 5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847" h="581212">
                <a:moveTo>
                  <a:pt x="1308847" y="0"/>
                </a:moveTo>
                <a:cubicBezTo>
                  <a:pt x="1144494" y="202453"/>
                  <a:pt x="980141" y="404906"/>
                  <a:pt x="762000" y="493059"/>
                </a:cubicBezTo>
                <a:cubicBezTo>
                  <a:pt x="543859" y="581212"/>
                  <a:pt x="271929" y="555065"/>
                  <a:pt x="0" y="528918"/>
                </a:cubicBezTo>
              </a:path>
            </a:pathLst>
          </a:custGeom>
          <a:ln w="254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2" name="Freeform 11"/>
          <p:cNvSpPr/>
          <p:nvPr/>
        </p:nvSpPr>
        <p:spPr>
          <a:xfrm>
            <a:off x="5665694" y="5620870"/>
            <a:ext cx="564777" cy="71718"/>
          </a:xfrm>
          <a:custGeom>
            <a:avLst/>
            <a:gdLst>
              <a:gd name="connsiteX0" fmla="*/ 564777 w 564777"/>
              <a:gd name="connsiteY0" fmla="*/ 17930 h 71718"/>
              <a:gd name="connsiteX1" fmla="*/ 322730 w 564777"/>
              <a:gd name="connsiteY1" fmla="*/ 8965 h 71718"/>
              <a:gd name="connsiteX2" fmla="*/ 0 w 564777"/>
              <a:gd name="connsiteY2" fmla="*/ 71718 h 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777" h="71718">
                <a:moveTo>
                  <a:pt x="564777" y="17930"/>
                </a:moveTo>
                <a:cubicBezTo>
                  <a:pt x="490818" y="8965"/>
                  <a:pt x="416860" y="0"/>
                  <a:pt x="322730" y="8965"/>
                </a:cubicBezTo>
                <a:cubicBezTo>
                  <a:pt x="228601" y="17930"/>
                  <a:pt x="0" y="71718"/>
                  <a:pt x="0" y="71718"/>
                </a:cubicBezTo>
              </a:path>
            </a:pathLst>
          </a:custGeom>
          <a:ln w="63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3" name="TextBox 12"/>
          <p:cNvSpPr txBox="1"/>
          <p:nvPr/>
        </p:nvSpPr>
        <p:spPr>
          <a:xfrm>
            <a:off x="827584" y="3861048"/>
            <a:ext cx="18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tx2"/>
                </a:solidFill>
              </a:rPr>
              <a:t>DS: 3.2 </a:t>
            </a:r>
            <a:r>
              <a:rPr lang="fo-FO" b="1" dirty="0" err="1" smtClean="0">
                <a:solidFill>
                  <a:schemeClr val="tx2"/>
                </a:solidFill>
              </a:rPr>
              <a:t>Sv</a:t>
            </a:r>
            <a:endParaRPr lang="fo-FO" b="1" dirty="0" smtClean="0">
              <a:solidFill>
                <a:schemeClr val="tx2"/>
              </a:solidFill>
            </a:endParaRPr>
          </a:p>
          <a:p>
            <a:r>
              <a:rPr lang="fo-FO" sz="1400" b="1" dirty="0" err="1" smtClean="0">
                <a:solidFill>
                  <a:schemeClr val="tx2"/>
                </a:solidFill>
              </a:rPr>
              <a:t>Jochumsen</a:t>
            </a:r>
            <a:r>
              <a:rPr lang="fo-FO" sz="1400" b="1" dirty="0" smtClean="0">
                <a:solidFill>
                  <a:schemeClr val="tx2"/>
                </a:solidFill>
              </a:rPr>
              <a:t> </a:t>
            </a:r>
            <a:r>
              <a:rPr lang="fo-FO" sz="1400" b="1" dirty="0" err="1" smtClean="0">
                <a:solidFill>
                  <a:schemeClr val="tx2"/>
                </a:solidFill>
              </a:rPr>
              <a:t>et</a:t>
            </a:r>
            <a:r>
              <a:rPr lang="fo-FO" sz="1400" b="1" dirty="0" smtClean="0">
                <a:solidFill>
                  <a:schemeClr val="tx2"/>
                </a:solidFill>
              </a:rPr>
              <a:t> al, 2017</a:t>
            </a:r>
            <a:endParaRPr lang="fo-FO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941168"/>
            <a:ext cx="155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tx2"/>
                </a:solidFill>
              </a:rPr>
              <a:t>FBC: 2.2 </a:t>
            </a:r>
            <a:r>
              <a:rPr lang="fo-FO" b="1" dirty="0" err="1" smtClean="0">
                <a:solidFill>
                  <a:schemeClr val="tx2"/>
                </a:solidFill>
              </a:rPr>
              <a:t>Sv</a:t>
            </a:r>
            <a:endParaRPr lang="fo-FO" b="1" dirty="0" smtClean="0">
              <a:solidFill>
                <a:schemeClr val="tx2"/>
              </a:solidFill>
            </a:endParaRPr>
          </a:p>
          <a:p>
            <a:r>
              <a:rPr lang="fo-FO" sz="1400" b="1" dirty="0" err="1" smtClean="0">
                <a:solidFill>
                  <a:schemeClr val="tx2"/>
                </a:solidFill>
              </a:rPr>
              <a:t>Hansen</a:t>
            </a:r>
            <a:r>
              <a:rPr lang="fo-FO" sz="1400" b="1" dirty="0" smtClean="0">
                <a:solidFill>
                  <a:schemeClr val="tx2"/>
                </a:solidFill>
              </a:rPr>
              <a:t> </a:t>
            </a:r>
            <a:r>
              <a:rPr lang="fo-FO" sz="1400" b="1" dirty="0" err="1" smtClean="0">
                <a:solidFill>
                  <a:schemeClr val="tx2"/>
                </a:solidFill>
              </a:rPr>
              <a:t>et</a:t>
            </a:r>
            <a:r>
              <a:rPr lang="fo-FO" sz="1400" b="1" dirty="0" smtClean="0">
                <a:solidFill>
                  <a:schemeClr val="tx2"/>
                </a:solidFill>
              </a:rPr>
              <a:t> al, 2016</a:t>
            </a:r>
            <a:endParaRPr lang="fo-FO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4437112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tx2"/>
                </a:solidFill>
              </a:rPr>
              <a:t>IFR: ~1 Sv</a:t>
            </a:r>
            <a:endParaRPr lang="fo-FO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661248"/>
            <a:ext cx="1613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tx2"/>
                </a:solidFill>
              </a:rPr>
              <a:t>WTR: 0.3 </a:t>
            </a:r>
            <a:r>
              <a:rPr lang="fo-FO" b="1" dirty="0" err="1" smtClean="0">
                <a:solidFill>
                  <a:schemeClr val="tx2"/>
                </a:solidFill>
              </a:rPr>
              <a:t>Sv</a:t>
            </a:r>
            <a:endParaRPr lang="fo-FO" b="1" dirty="0" smtClean="0">
              <a:solidFill>
                <a:schemeClr val="tx2"/>
              </a:solidFill>
            </a:endParaRPr>
          </a:p>
          <a:p>
            <a:r>
              <a:rPr lang="fo-FO" sz="1400" b="1" dirty="0" err="1" smtClean="0">
                <a:solidFill>
                  <a:schemeClr val="tx2"/>
                </a:solidFill>
              </a:rPr>
              <a:t>Johnson</a:t>
            </a:r>
            <a:r>
              <a:rPr lang="fo-FO" sz="1400" b="1" dirty="0" smtClean="0">
                <a:solidFill>
                  <a:schemeClr val="tx2"/>
                </a:solidFill>
              </a:rPr>
              <a:t> </a:t>
            </a:r>
            <a:r>
              <a:rPr lang="fo-FO" sz="1400" b="1" dirty="0" err="1" smtClean="0">
                <a:solidFill>
                  <a:schemeClr val="tx2"/>
                </a:solidFill>
              </a:rPr>
              <a:t>et</a:t>
            </a:r>
            <a:r>
              <a:rPr lang="fo-FO" sz="1400" b="1" dirty="0" smtClean="0">
                <a:solidFill>
                  <a:schemeClr val="tx2"/>
                </a:solidFill>
              </a:rPr>
              <a:t> al, 2017</a:t>
            </a:r>
            <a:endParaRPr lang="fo-FO" sz="1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0994" y="3933056"/>
            <a:ext cx="107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600" b="1" dirty="0" smtClean="0"/>
              <a:t>Iceland</a:t>
            </a:r>
          </a:p>
          <a:p>
            <a:r>
              <a:rPr lang="fo-FO" sz="1600" b="1" dirty="0" smtClean="0"/>
              <a:t>    </a:t>
            </a:r>
            <a:r>
              <a:rPr lang="fo-FO" sz="1600" b="1" dirty="0" err="1" smtClean="0"/>
              <a:t>Faroe</a:t>
            </a:r>
            <a:endParaRPr lang="fo-FO" sz="1600" b="1" dirty="0" smtClean="0"/>
          </a:p>
          <a:p>
            <a:r>
              <a:rPr lang="fo-FO" sz="1600" b="1" dirty="0" smtClean="0"/>
              <a:t>         Ridge</a:t>
            </a:r>
            <a:endParaRPr lang="fo-FO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2204864"/>
            <a:ext cx="297825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o-FO" sz="2400" b="1" dirty="0" smtClean="0"/>
              <a:t>Arctic  Mediterranean</a:t>
            </a:r>
            <a:endParaRPr lang="fo-FO" sz="24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39952" y="2924944"/>
            <a:ext cx="3024336" cy="33843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000" b="1" dirty="0" smtClean="0">
                <a:latin typeface="Arial" pitchFamily="34" charset="0"/>
                <a:cs typeface="Arial" pitchFamily="34" charset="0"/>
              </a:rPr>
              <a:t>What drives the exchanges across the Greenland-Scotland Ridge?</a:t>
            </a:r>
            <a:endParaRPr lang="da-DK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4213" y="2708275"/>
            <a:ext cx="7920037" cy="4149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o-F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147638" y="4217988"/>
            <a:ext cx="5746750" cy="2873375"/>
          </a:xfrm>
          <a:custGeom>
            <a:avLst/>
            <a:gdLst>
              <a:gd name="T0" fmla="*/ 2147483647 w 3620"/>
              <a:gd name="T1" fmla="*/ 2147483647 h 1810"/>
              <a:gd name="T2" fmla="*/ 2147483647 w 3620"/>
              <a:gd name="T3" fmla="*/ 2147483647 h 1810"/>
              <a:gd name="T4" fmla="*/ 2147483647 w 3620"/>
              <a:gd name="T5" fmla="*/ 2147483647 h 1810"/>
              <a:gd name="T6" fmla="*/ 2147483647 w 3620"/>
              <a:gd name="T7" fmla="*/ 2147483647 h 1810"/>
              <a:gd name="T8" fmla="*/ 2147483647 w 3620"/>
              <a:gd name="T9" fmla="*/ 2147483647 h 1810"/>
              <a:gd name="T10" fmla="*/ 2147483647 w 3620"/>
              <a:gd name="T11" fmla="*/ 2147483647 h 1810"/>
              <a:gd name="T12" fmla="*/ 2147483647 w 3620"/>
              <a:gd name="T13" fmla="*/ 2147483647 h 1810"/>
              <a:gd name="T14" fmla="*/ 2147483647 w 3620"/>
              <a:gd name="T15" fmla="*/ 2147483647 h 1810"/>
              <a:gd name="T16" fmla="*/ 2147483647 w 3620"/>
              <a:gd name="T17" fmla="*/ 2147483647 h 1810"/>
              <a:gd name="T18" fmla="*/ 2147483647 w 3620"/>
              <a:gd name="T19" fmla="*/ 2147483647 h 1810"/>
              <a:gd name="T20" fmla="*/ 2147483647 w 3620"/>
              <a:gd name="T21" fmla="*/ 2147483647 h 1810"/>
              <a:gd name="T22" fmla="*/ 2147483647 w 3620"/>
              <a:gd name="T23" fmla="*/ 2147483647 h 1810"/>
              <a:gd name="T24" fmla="*/ 2147483647 w 3620"/>
              <a:gd name="T25" fmla="*/ 2147483647 h 1810"/>
              <a:gd name="T26" fmla="*/ 2147483647 w 3620"/>
              <a:gd name="T27" fmla="*/ 2147483647 h 1810"/>
              <a:gd name="T28" fmla="*/ 2147483647 w 3620"/>
              <a:gd name="T29" fmla="*/ 2147483647 h 1810"/>
              <a:gd name="T30" fmla="*/ 2147483647 w 3620"/>
              <a:gd name="T31" fmla="*/ 2147483647 h 18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20"/>
              <a:gd name="T49" fmla="*/ 0 h 1810"/>
              <a:gd name="T50" fmla="*/ 3620 w 3620"/>
              <a:gd name="T51" fmla="*/ 1810 h 18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20" h="1810">
                <a:moveTo>
                  <a:pt x="3331" y="47"/>
                </a:moveTo>
                <a:cubicBezTo>
                  <a:pt x="3252" y="52"/>
                  <a:pt x="3072" y="51"/>
                  <a:pt x="2969" y="92"/>
                </a:cubicBezTo>
                <a:cubicBezTo>
                  <a:pt x="2866" y="133"/>
                  <a:pt x="2778" y="219"/>
                  <a:pt x="2714" y="296"/>
                </a:cubicBezTo>
                <a:cubicBezTo>
                  <a:pt x="2650" y="373"/>
                  <a:pt x="2656" y="438"/>
                  <a:pt x="2583" y="551"/>
                </a:cubicBezTo>
                <a:cubicBezTo>
                  <a:pt x="2510" y="664"/>
                  <a:pt x="2385" y="857"/>
                  <a:pt x="2277" y="974"/>
                </a:cubicBezTo>
                <a:cubicBezTo>
                  <a:pt x="2169" y="1091"/>
                  <a:pt x="2144" y="1176"/>
                  <a:pt x="1934" y="1251"/>
                </a:cubicBezTo>
                <a:cubicBezTo>
                  <a:pt x="1724" y="1326"/>
                  <a:pt x="1268" y="1392"/>
                  <a:pt x="1015" y="1426"/>
                </a:cubicBezTo>
                <a:cubicBezTo>
                  <a:pt x="762" y="1460"/>
                  <a:pt x="543" y="1451"/>
                  <a:pt x="417" y="1455"/>
                </a:cubicBezTo>
                <a:cubicBezTo>
                  <a:pt x="291" y="1459"/>
                  <a:pt x="289" y="1438"/>
                  <a:pt x="257" y="1448"/>
                </a:cubicBezTo>
                <a:cubicBezTo>
                  <a:pt x="225" y="1458"/>
                  <a:pt x="211" y="1487"/>
                  <a:pt x="221" y="1514"/>
                </a:cubicBezTo>
                <a:cubicBezTo>
                  <a:pt x="231" y="1541"/>
                  <a:pt x="0" y="1583"/>
                  <a:pt x="315" y="1608"/>
                </a:cubicBezTo>
                <a:cubicBezTo>
                  <a:pt x="630" y="1633"/>
                  <a:pt x="1603" y="1810"/>
                  <a:pt x="2109" y="1667"/>
                </a:cubicBezTo>
                <a:cubicBezTo>
                  <a:pt x="2615" y="1524"/>
                  <a:pt x="3099" y="1007"/>
                  <a:pt x="3348" y="748"/>
                </a:cubicBezTo>
                <a:cubicBezTo>
                  <a:pt x="3597" y="489"/>
                  <a:pt x="3588" y="228"/>
                  <a:pt x="3604" y="114"/>
                </a:cubicBezTo>
                <a:cubicBezTo>
                  <a:pt x="3620" y="0"/>
                  <a:pt x="3484" y="71"/>
                  <a:pt x="3443" y="63"/>
                </a:cubicBezTo>
                <a:cubicBezTo>
                  <a:pt x="3402" y="55"/>
                  <a:pt x="3410" y="42"/>
                  <a:pt x="3331" y="47"/>
                </a:cubicBezTo>
                <a:close/>
              </a:path>
            </a:pathLst>
          </a:cu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4616450" y="3141663"/>
            <a:ext cx="4259263" cy="3656012"/>
          </a:xfrm>
          <a:custGeom>
            <a:avLst/>
            <a:gdLst>
              <a:gd name="T0" fmla="*/ 2147483647 w 2683"/>
              <a:gd name="T1" fmla="*/ 2147483647 h 2470"/>
              <a:gd name="T2" fmla="*/ 2147483647 w 2683"/>
              <a:gd name="T3" fmla="*/ 2147483647 h 2470"/>
              <a:gd name="T4" fmla="*/ 2147483647 w 2683"/>
              <a:gd name="T5" fmla="*/ 2147483647 h 2470"/>
              <a:gd name="T6" fmla="*/ 2147483647 w 2683"/>
              <a:gd name="T7" fmla="*/ 2147483647 h 2470"/>
              <a:gd name="T8" fmla="*/ 2147483647 w 2683"/>
              <a:gd name="T9" fmla="*/ 2147483647 h 2470"/>
              <a:gd name="T10" fmla="*/ 2147483647 w 2683"/>
              <a:gd name="T11" fmla="*/ 2147483647 h 2470"/>
              <a:gd name="T12" fmla="*/ 2147483647 w 2683"/>
              <a:gd name="T13" fmla="*/ 2147483647 h 2470"/>
              <a:gd name="T14" fmla="*/ 2147483647 w 2683"/>
              <a:gd name="T15" fmla="*/ 2147483647 h 2470"/>
              <a:gd name="T16" fmla="*/ 2147483647 w 2683"/>
              <a:gd name="T17" fmla="*/ 2147483647 h 2470"/>
              <a:gd name="T18" fmla="*/ 2147483647 w 2683"/>
              <a:gd name="T19" fmla="*/ 2147483647 h 2470"/>
              <a:gd name="T20" fmla="*/ 2147483647 w 2683"/>
              <a:gd name="T21" fmla="*/ 2147483647 h 2470"/>
              <a:gd name="T22" fmla="*/ 2147483647 w 2683"/>
              <a:gd name="T23" fmla="*/ 2147483647 h 24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83"/>
              <a:gd name="T37" fmla="*/ 0 h 2470"/>
              <a:gd name="T38" fmla="*/ 2683 w 2683"/>
              <a:gd name="T39" fmla="*/ 2470 h 24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83" h="2470">
                <a:moveTo>
                  <a:pt x="2648" y="620"/>
                </a:moveTo>
                <a:cubicBezTo>
                  <a:pt x="2683" y="366"/>
                  <a:pt x="2651" y="477"/>
                  <a:pt x="2633" y="383"/>
                </a:cubicBezTo>
                <a:cubicBezTo>
                  <a:pt x="2615" y="289"/>
                  <a:pt x="2579" y="110"/>
                  <a:pt x="2538" y="55"/>
                </a:cubicBezTo>
                <a:cubicBezTo>
                  <a:pt x="2497" y="0"/>
                  <a:pt x="2450" y="52"/>
                  <a:pt x="2385" y="55"/>
                </a:cubicBezTo>
                <a:cubicBezTo>
                  <a:pt x="2320" y="58"/>
                  <a:pt x="2341" y="36"/>
                  <a:pt x="2145" y="76"/>
                </a:cubicBezTo>
                <a:cubicBezTo>
                  <a:pt x="1949" y="116"/>
                  <a:pt x="1508" y="193"/>
                  <a:pt x="1211" y="295"/>
                </a:cubicBezTo>
                <a:cubicBezTo>
                  <a:pt x="914" y="397"/>
                  <a:pt x="537" y="552"/>
                  <a:pt x="366" y="689"/>
                </a:cubicBezTo>
                <a:cubicBezTo>
                  <a:pt x="195" y="826"/>
                  <a:pt x="211" y="970"/>
                  <a:pt x="183" y="1119"/>
                </a:cubicBezTo>
                <a:cubicBezTo>
                  <a:pt x="155" y="1268"/>
                  <a:pt x="0" y="1370"/>
                  <a:pt x="198" y="1586"/>
                </a:cubicBezTo>
                <a:cubicBezTo>
                  <a:pt x="396" y="1802"/>
                  <a:pt x="1001" y="2364"/>
                  <a:pt x="1372" y="2417"/>
                </a:cubicBezTo>
                <a:cubicBezTo>
                  <a:pt x="1743" y="2470"/>
                  <a:pt x="2212" y="2204"/>
                  <a:pt x="2422" y="1906"/>
                </a:cubicBezTo>
                <a:cubicBezTo>
                  <a:pt x="2632" y="1608"/>
                  <a:pt x="2613" y="874"/>
                  <a:pt x="2648" y="620"/>
                </a:cubicBezTo>
                <a:close/>
              </a:path>
            </a:pathLst>
          </a:cu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8125" y="2997200"/>
            <a:ext cx="1588" cy="1368425"/>
            <a:chOff x="2154" y="2160"/>
            <a:chExt cx="0" cy="862"/>
          </a:xfrm>
        </p:grpSpPr>
        <p:sp>
          <p:nvSpPr>
            <p:cNvPr id="15381" name="Line 7"/>
            <p:cNvSpPr>
              <a:spLocks noChangeShapeType="1"/>
            </p:cNvSpPr>
            <p:nvPr/>
          </p:nvSpPr>
          <p:spPr bwMode="auto">
            <a:xfrm>
              <a:off x="2154" y="2160"/>
              <a:ext cx="0" cy="862"/>
            </a:xfrm>
            <a:prstGeom prst="line">
              <a:avLst/>
            </a:prstGeom>
            <a:noFill/>
            <a:ln w="152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o-F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2154" y="2197"/>
              <a:ext cx="0" cy="726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o-FO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993" name="AutoShape 9"/>
          <p:cNvSpPr>
            <a:spLocks noChangeArrowheads="1"/>
          </p:cNvSpPr>
          <p:nvPr/>
        </p:nvSpPr>
        <p:spPr bwMode="auto">
          <a:xfrm rot="10800000">
            <a:off x="3348038" y="2684463"/>
            <a:ext cx="5037137" cy="503237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468313" y="4484688"/>
            <a:ext cx="8412162" cy="2855912"/>
          </a:xfrm>
          <a:custGeom>
            <a:avLst/>
            <a:gdLst>
              <a:gd name="T0" fmla="*/ 2147483647 w 5299"/>
              <a:gd name="T1" fmla="*/ 2147483647 h 1799"/>
              <a:gd name="T2" fmla="*/ 2147483647 w 5299"/>
              <a:gd name="T3" fmla="*/ 2147483647 h 1799"/>
              <a:gd name="T4" fmla="*/ 2147483647 w 5299"/>
              <a:gd name="T5" fmla="*/ 2147483647 h 1799"/>
              <a:gd name="T6" fmla="*/ 2147483647 w 5299"/>
              <a:gd name="T7" fmla="*/ 2147483647 h 1799"/>
              <a:gd name="T8" fmla="*/ 2147483647 w 5299"/>
              <a:gd name="T9" fmla="*/ 2147483647 h 1799"/>
              <a:gd name="T10" fmla="*/ 2147483647 w 5299"/>
              <a:gd name="T11" fmla="*/ 2147483647 h 1799"/>
              <a:gd name="T12" fmla="*/ 2147483647 w 5299"/>
              <a:gd name="T13" fmla="*/ 2147483647 h 1799"/>
              <a:gd name="T14" fmla="*/ 2147483647 w 5299"/>
              <a:gd name="T15" fmla="*/ 2147483647 h 1799"/>
              <a:gd name="T16" fmla="*/ 2147483647 w 5299"/>
              <a:gd name="T17" fmla="*/ 2147483647 h 1799"/>
              <a:gd name="T18" fmla="*/ 2147483647 w 5299"/>
              <a:gd name="T19" fmla="*/ 2147483647 h 1799"/>
              <a:gd name="T20" fmla="*/ 2147483647 w 5299"/>
              <a:gd name="T21" fmla="*/ 2147483647 h 1799"/>
              <a:gd name="T22" fmla="*/ 2147483647 w 5299"/>
              <a:gd name="T23" fmla="*/ 2147483647 h 1799"/>
              <a:gd name="T24" fmla="*/ 2147483647 w 5299"/>
              <a:gd name="T25" fmla="*/ 2147483647 h 1799"/>
              <a:gd name="T26" fmla="*/ 2147483647 w 5299"/>
              <a:gd name="T27" fmla="*/ 2147483647 h 1799"/>
              <a:gd name="T28" fmla="*/ 2147483647 w 5299"/>
              <a:gd name="T29" fmla="*/ 2147483647 h 1799"/>
              <a:gd name="T30" fmla="*/ 2147483647 w 5299"/>
              <a:gd name="T31" fmla="*/ 2147483647 h 1799"/>
              <a:gd name="T32" fmla="*/ 2147483647 w 5299"/>
              <a:gd name="T33" fmla="*/ 2147483647 h 1799"/>
              <a:gd name="T34" fmla="*/ 2147483647 w 5299"/>
              <a:gd name="T35" fmla="*/ 2147483647 h 1799"/>
              <a:gd name="T36" fmla="*/ 2147483647 w 5299"/>
              <a:gd name="T37" fmla="*/ 2147483647 h 1799"/>
              <a:gd name="T38" fmla="*/ 2147483647 w 5299"/>
              <a:gd name="T39" fmla="*/ 2147483647 h 17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99"/>
              <a:gd name="T61" fmla="*/ 0 h 1799"/>
              <a:gd name="T62" fmla="*/ 5299 w 5299"/>
              <a:gd name="T63" fmla="*/ 1799 h 179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99" h="1799">
                <a:moveTo>
                  <a:pt x="4944" y="424"/>
                </a:moveTo>
                <a:cubicBezTo>
                  <a:pt x="4876" y="500"/>
                  <a:pt x="4717" y="719"/>
                  <a:pt x="4581" y="832"/>
                </a:cubicBezTo>
                <a:cubicBezTo>
                  <a:pt x="4445" y="945"/>
                  <a:pt x="4316" y="1104"/>
                  <a:pt x="4127" y="1104"/>
                </a:cubicBezTo>
                <a:cubicBezTo>
                  <a:pt x="3938" y="1104"/>
                  <a:pt x="3613" y="976"/>
                  <a:pt x="3447" y="832"/>
                </a:cubicBezTo>
                <a:cubicBezTo>
                  <a:pt x="3281" y="688"/>
                  <a:pt x="3212" y="378"/>
                  <a:pt x="3129" y="242"/>
                </a:cubicBezTo>
                <a:cubicBezTo>
                  <a:pt x="3046" y="106"/>
                  <a:pt x="3031" y="30"/>
                  <a:pt x="2948" y="15"/>
                </a:cubicBezTo>
                <a:cubicBezTo>
                  <a:pt x="2865" y="0"/>
                  <a:pt x="2743" y="38"/>
                  <a:pt x="2630" y="151"/>
                </a:cubicBezTo>
                <a:cubicBezTo>
                  <a:pt x="2517" y="264"/>
                  <a:pt x="2411" y="530"/>
                  <a:pt x="2267" y="696"/>
                </a:cubicBezTo>
                <a:cubicBezTo>
                  <a:pt x="2123" y="862"/>
                  <a:pt x="1988" y="1043"/>
                  <a:pt x="1769" y="1149"/>
                </a:cubicBezTo>
                <a:cubicBezTo>
                  <a:pt x="1550" y="1255"/>
                  <a:pt x="1224" y="1293"/>
                  <a:pt x="952" y="1331"/>
                </a:cubicBezTo>
                <a:cubicBezTo>
                  <a:pt x="680" y="1369"/>
                  <a:pt x="272" y="1346"/>
                  <a:pt x="136" y="1376"/>
                </a:cubicBezTo>
                <a:cubicBezTo>
                  <a:pt x="0" y="1406"/>
                  <a:pt x="0" y="1467"/>
                  <a:pt x="136" y="1512"/>
                </a:cubicBezTo>
                <a:cubicBezTo>
                  <a:pt x="272" y="1557"/>
                  <a:pt x="370" y="1603"/>
                  <a:pt x="952" y="1648"/>
                </a:cubicBezTo>
                <a:cubicBezTo>
                  <a:pt x="1534" y="1693"/>
                  <a:pt x="2948" y="1799"/>
                  <a:pt x="3628" y="1784"/>
                </a:cubicBezTo>
                <a:cubicBezTo>
                  <a:pt x="4308" y="1769"/>
                  <a:pt x="4769" y="1664"/>
                  <a:pt x="5034" y="1558"/>
                </a:cubicBezTo>
                <a:cubicBezTo>
                  <a:pt x="5299" y="1452"/>
                  <a:pt x="5193" y="1323"/>
                  <a:pt x="5216" y="1149"/>
                </a:cubicBezTo>
                <a:cubicBezTo>
                  <a:pt x="5239" y="975"/>
                  <a:pt x="5185" y="642"/>
                  <a:pt x="5170" y="514"/>
                </a:cubicBezTo>
                <a:cubicBezTo>
                  <a:pt x="5155" y="386"/>
                  <a:pt x="5155" y="401"/>
                  <a:pt x="5125" y="378"/>
                </a:cubicBezTo>
                <a:cubicBezTo>
                  <a:pt x="5095" y="355"/>
                  <a:pt x="5019" y="370"/>
                  <a:pt x="4989" y="378"/>
                </a:cubicBezTo>
                <a:cubicBezTo>
                  <a:pt x="4959" y="386"/>
                  <a:pt x="5012" y="348"/>
                  <a:pt x="4944" y="424"/>
                </a:cubicBez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-107950" y="2349500"/>
            <a:ext cx="863600" cy="465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8388350" y="2276475"/>
            <a:ext cx="863600" cy="465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o-FO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4323154" y="5084763"/>
            <a:ext cx="1199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Greenland</a:t>
            </a:r>
          </a:p>
          <a:p>
            <a:pPr algn="ctr"/>
            <a:r>
              <a:rPr lang="da-DK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Scotland</a:t>
            </a:r>
          </a:p>
          <a:p>
            <a:pPr algn="ctr"/>
            <a:r>
              <a:rPr lang="da-DK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Ridge</a:t>
            </a:r>
            <a:endParaRPr lang="fo-FO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5108589" y="2205038"/>
            <a:ext cx="3248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400" b="1" dirty="0" smtClean="0">
                <a:latin typeface="Arial" pitchFamily="34" charset="0"/>
                <a:cs typeface="Arial" pitchFamily="34" charset="0"/>
              </a:rPr>
              <a:t>Arctic Mediterranean</a:t>
            </a:r>
            <a:endParaRPr lang="fo-F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249005" y="2205038"/>
            <a:ext cx="2339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400" b="1">
                <a:latin typeface="Arial" pitchFamily="34" charset="0"/>
                <a:cs typeface="Arial" pitchFamily="34" charset="0"/>
              </a:rPr>
              <a:t>Atlantic Ocean</a:t>
            </a:r>
            <a:endParaRPr lang="fo-FO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27313" y="4652963"/>
            <a:ext cx="150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o-FO" sz="2400" b="1">
                <a:latin typeface="Arial" pitchFamily="34" charset="0"/>
                <a:cs typeface="Arial" pitchFamily="34" charset="0"/>
              </a:rPr>
              <a:t>Overflow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09109" y="1412875"/>
            <a:ext cx="1521570" cy="52322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Cooling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6013" y="2924944"/>
            <a:ext cx="5111750" cy="830997"/>
            <a:chOff x="1116013" y="2924944"/>
            <a:chExt cx="5111750" cy="830997"/>
          </a:xfrm>
        </p:grpSpPr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1116013" y="3213100"/>
              <a:ext cx="5111750" cy="215900"/>
            </a:xfrm>
            <a:prstGeom prst="rightArrow">
              <a:avLst>
                <a:gd name="adj1" fmla="val 50000"/>
                <a:gd name="adj2" fmla="val 25824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o-F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1640" y="2924944"/>
              <a:ext cx="28920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o-FO" sz="2400" b="1" dirty="0" smtClean="0">
                  <a:solidFill>
                    <a:srgbClr val="C00000"/>
                  </a:solidFill>
                </a:rPr>
                <a:t>Warm Atlantic inflow</a:t>
              </a:r>
            </a:p>
            <a:p>
              <a:pPr algn="ctr"/>
              <a:r>
                <a:rPr lang="fo-FO" sz="2400" b="1" dirty="0" smtClean="0">
                  <a:solidFill>
                    <a:srgbClr val="C00000"/>
                  </a:solidFill>
                </a:rPr>
                <a:t>Heat</a:t>
              </a:r>
              <a:endParaRPr lang="fo-FO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3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0_Meetings\2018\Bologna Januar\I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093341" cy="5040560"/>
          </a:xfrm>
          <a:prstGeom prst="rect">
            <a:avLst/>
          </a:prstGeom>
          <a:noFill/>
        </p:spPr>
      </p:pic>
      <p:grpSp>
        <p:nvGrpSpPr>
          <p:cNvPr id="60" name="Group 59"/>
          <p:cNvGrpSpPr/>
          <p:nvPr/>
        </p:nvGrpSpPr>
        <p:grpSpPr>
          <a:xfrm>
            <a:off x="4408434" y="1184032"/>
            <a:ext cx="4735565" cy="2605008"/>
            <a:chOff x="4408434" y="1184032"/>
            <a:chExt cx="4735565" cy="260500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8434" y="1184032"/>
              <a:ext cx="4735565" cy="2605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Freeform 57"/>
            <p:cNvSpPr/>
            <p:nvPr/>
          </p:nvSpPr>
          <p:spPr>
            <a:xfrm>
              <a:off x="5039799" y="1412777"/>
              <a:ext cx="2663107" cy="2257426"/>
            </a:xfrm>
            <a:custGeom>
              <a:avLst/>
              <a:gdLst>
                <a:gd name="connsiteX0" fmla="*/ 277978 w 2640788"/>
                <a:gd name="connsiteY0" fmla="*/ 21945 h 2260397"/>
                <a:gd name="connsiteX1" fmla="*/ 0 w 2640788"/>
                <a:gd name="connsiteY1" fmla="*/ 0 h 2260397"/>
                <a:gd name="connsiteX2" fmla="*/ 7316 w 2640788"/>
                <a:gd name="connsiteY2" fmla="*/ 2253081 h 2260397"/>
                <a:gd name="connsiteX3" fmla="*/ 2640788 w 2640788"/>
                <a:gd name="connsiteY3" fmla="*/ 2260397 h 2260397"/>
                <a:gd name="connsiteX4" fmla="*/ 2560320 w 2640788"/>
                <a:gd name="connsiteY4" fmla="*/ 1894637 h 2260397"/>
                <a:gd name="connsiteX5" fmla="*/ 1784909 w 2640788"/>
                <a:gd name="connsiteY5" fmla="*/ 1631289 h 2260397"/>
                <a:gd name="connsiteX6" fmla="*/ 1528877 w 2640788"/>
                <a:gd name="connsiteY6" fmla="*/ 563270 h 2260397"/>
                <a:gd name="connsiteX7" fmla="*/ 797357 w 2640788"/>
                <a:gd name="connsiteY7" fmla="*/ 204825 h 2260397"/>
                <a:gd name="connsiteX8" fmla="*/ 277978 w 2640788"/>
                <a:gd name="connsiteY8" fmla="*/ 21945 h 2260397"/>
                <a:gd name="connsiteX0" fmla="*/ 321245 w 2640788"/>
                <a:gd name="connsiteY0" fmla="*/ 0 h 2260397"/>
                <a:gd name="connsiteX1" fmla="*/ 0 w 2640788"/>
                <a:gd name="connsiteY1" fmla="*/ 0 h 2260397"/>
                <a:gd name="connsiteX2" fmla="*/ 7316 w 2640788"/>
                <a:gd name="connsiteY2" fmla="*/ 2253081 h 2260397"/>
                <a:gd name="connsiteX3" fmla="*/ 2640788 w 2640788"/>
                <a:gd name="connsiteY3" fmla="*/ 2260397 h 2260397"/>
                <a:gd name="connsiteX4" fmla="*/ 2560320 w 2640788"/>
                <a:gd name="connsiteY4" fmla="*/ 1894637 h 2260397"/>
                <a:gd name="connsiteX5" fmla="*/ 1784909 w 2640788"/>
                <a:gd name="connsiteY5" fmla="*/ 1631289 h 2260397"/>
                <a:gd name="connsiteX6" fmla="*/ 1528877 w 2640788"/>
                <a:gd name="connsiteY6" fmla="*/ 563270 h 2260397"/>
                <a:gd name="connsiteX7" fmla="*/ 797357 w 2640788"/>
                <a:gd name="connsiteY7" fmla="*/ 204825 h 2260397"/>
                <a:gd name="connsiteX8" fmla="*/ 321245 w 2640788"/>
                <a:gd name="connsiteY8" fmla="*/ 0 h 2260397"/>
                <a:gd name="connsiteX0" fmla="*/ 321616 w 2641159"/>
                <a:gd name="connsiteY0" fmla="*/ 0 h 2265703"/>
                <a:gd name="connsiteX1" fmla="*/ 371 w 2641159"/>
                <a:gd name="connsiteY1" fmla="*/ 0 h 2265703"/>
                <a:gd name="connsiteX2" fmla="*/ 2439 w 2641159"/>
                <a:gd name="connsiteY2" fmla="*/ 2265703 h 2265703"/>
                <a:gd name="connsiteX3" fmla="*/ 2641159 w 2641159"/>
                <a:gd name="connsiteY3" fmla="*/ 2260397 h 2265703"/>
                <a:gd name="connsiteX4" fmla="*/ 2560691 w 2641159"/>
                <a:gd name="connsiteY4" fmla="*/ 1894637 h 2265703"/>
                <a:gd name="connsiteX5" fmla="*/ 1785280 w 2641159"/>
                <a:gd name="connsiteY5" fmla="*/ 1631289 h 2265703"/>
                <a:gd name="connsiteX6" fmla="*/ 1529248 w 2641159"/>
                <a:gd name="connsiteY6" fmla="*/ 563270 h 2265703"/>
                <a:gd name="connsiteX7" fmla="*/ 797728 w 2641159"/>
                <a:gd name="connsiteY7" fmla="*/ 204825 h 2265703"/>
                <a:gd name="connsiteX8" fmla="*/ 321616 w 2641159"/>
                <a:gd name="connsiteY8" fmla="*/ 0 h 2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159" h="2265703">
                  <a:moveTo>
                    <a:pt x="321616" y="0"/>
                  </a:moveTo>
                  <a:lnTo>
                    <a:pt x="371" y="0"/>
                  </a:lnTo>
                  <a:cubicBezTo>
                    <a:pt x="2810" y="751027"/>
                    <a:pt x="0" y="1514676"/>
                    <a:pt x="2439" y="2265703"/>
                  </a:cubicBezTo>
                  <a:lnTo>
                    <a:pt x="2641159" y="2260397"/>
                  </a:lnTo>
                  <a:lnTo>
                    <a:pt x="2560691" y="1894637"/>
                  </a:lnTo>
                  <a:lnTo>
                    <a:pt x="1785280" y="1631289"/>
                  </a:lnTo>
                  <a:lnTo>
                    <a:pt x="1529248" y="563270"/>
                  </a:lnTo>
                  <a:lnTo>
                    <a:pt x="797728" y="204825"/>
                  </a:lnTo>
                  <a:lnTo>
                    <a:pt x="3216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48064" y="2780928"/>
              <a:ext cx="12152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o-FO" sz="1600" b="1" dirty="0" smtClean="0"/>
                <a:t>Pot. </a:t>
              </a:r>
              <a:r>
                <a:rPr lang="fo-FO" sz="1600" b="1" dirty="0" err="1" smtClean="0"/>
                <a:t>Density</a:t>
              </a:r>
              <a:endParaRPr lang="fo-FO" sz="1600" b="1" dirty="0" smtClean="0"/>
            </a:p>
            <a:p>
              <a:r>
                <a:rPr lang="fo-FO" sz="1600" b="1" dirty="0" smtClean="0"/>
                <a:t>(kg m</a:t>
              </a:r>
              <a:r>
                <a:rPr lang="fo-FO" sz="1600" b="1" baseline="30000" dirty="0" smtClean="0"/>
                <a:t>-3</a:t>
              </a:r>
              <a:r>
                <a:rPr lang="fo-FO" sz="1600" b="1" dirty="0" smtClean="0"/>
                <a:t>)</a:t>
              </a:r>
              <a:endParaRPr lang="fo-FO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o-FO" dirty="0" smtClean="0"/>
              <a:t>Iceland-Faroe Ridge overflow</a:t>
            </a:r>
            <a:endParaRPr lang="fo-FO" dirty="0"/>
          </a:p>
        </p:txBody>
      </p:sp>
      <p:sp>
        <p:nvSpPr>
          <p:cNvPr id="4" name="Freeform 3"/>
          <p:cNvSpPr/>
          <p:nvPr/>
        </p:nvSpPr>
        <p:spPr>
          <a:xfrm>
            <a:off x="3401568" y="5175504"/>
            <a:ext cx="1563624" cy="676656"/>
          </a:xfrm>
          <a:custGeom>
            <a:avLst/>
            <a:gdLst>
              <a:gd name="connsiteX0" fmla="*/ 1563624 w 1563624"/>
              <a:gd name="connsiteY0" fmla="*/ 0 h 676656"/>
              <a:gd name="connsiteX1" fmla="*/ 1060704 w 1563624"/>
              <a:gd name="connsiteY1" fmla="*/ 530352 h 676656"/>
              <a:gd name="connsiteX2" fmla="*/ 0 w 1563624"/>
              <a:gd name="connsiteY2" fmla="*/ 676656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3624" h="676656">
                <a:moveTo>
                  <a:pt x="1563624" y="0"/>
                </a:moveTo>
                <a:cubicBezTo>
                  <a:pt x="1442466" y="208788"/>
                  <a:pt x="1321308" y="417576"/>
                  <a:pt x="1060704" y="530352"/>
                </a:cubicBezTo>
                <a:cubicBezTo>
                  <a:pt x="800100" y="643128"/>
                  <a:pt x="400050" y="659892"/>
                  <a:pt x="0" y="676656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5" name="Freeform 4"/>
          <p:cNvSpPr/>
          <p:nvPr/>
        </p:nvSpPr>
        <p:spPr>
          <a:xfrm>
            <a:off x="2176272" y="4745736"/>
            <a:ext cx="2185416" cy="513588"/>
          </a:xfrm>
          <a:custGeom>
            <a:avLst/>
            <a:gdLst>
              <a:gd name="connsiteX0" fmla="*/ 2185416 w 2185416"/>
              <a:gd name="connsiteY0" fmla="*/ 0 h 513588"/>
              <a:gd name="connsiteX1" fmla="*/ 1289304 w 2185416"/>
              <a:gd name="connsiteY1" fmla="*/ 429768 h 513588"/>
              <a:gd name="connsiteX2" fmla="*/ 0 w 2185416"/>
              <a:gd name="connsiteY2" fmla="*/ 502920 h 51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5416" h="513588">
                <a:moveTo>
                  <a:pt x="2185416" y="0"/>
                </a:moveTo>
                <a:cubicBezTo>
                  <a:pt x="1919478" y="172974"/>
                  <a:pt x="1653540" y="345948"/>
                  <a:pt x="1289304" y="429768"/>
                </a:cubicBezTo>
                <a:cubicBezTo>
                  <a:pt x="925068" y="513588"/>
                  <a:pt x="462534" y="508254"/>
                  <a:pt x="0" y="502920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6" name="Freeform 5"/>
          <p:cNvSpPr/>
          <p:nvPr/>
        </p:nvSpPr>
        <p:spPr>
          <a:xfrm>
            <a:off x="2157984" y="4379976"/>
            <a:ext cx="1143000" cy="577596"/>
          </a:xfrm>
          <a:custGeom>
            <a:avLst/>
            <a:gdLst>
              <a:gd name="connsiteX0" fmla="*/ 1143000 w 1143000"/>
              <a:gd name="connsiteY0" fmla="*/ 0 h 577596"/>
              <a:gd name="connsiteX1" fmla="*/ 768096 w 1143000"/>
              <a:gd name="connsiteY1" fmla="*/ 493776 h 577596"/>
              <a:gd name="connsiteX2" fmla="*/ 0 w 1143000"/>
              <a:gd name="connsiteY2" fmla="*/ 502920 h 5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577596">
                <a:moveTo>
                  <a:pt x="1143000" y="0"/>
                </a:moveTo>
                <a:cubicBezTo>
                  <a:pt x="1050798" y="204978"/>
                  <a:pt x="958596" y="409956"/>
                  <a:pt x="768096" y="493776"/>
                </a:cubicBezTo>
                <a:cubicBezTo>
                  <a:pt x="577596" y="577596"/>
                  <a:pt x="0" y="502920"/>
                  <a:pt x="0" y="502920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7" name="Freeform 6"/>
          <p:cNvSpPr/>
          <p:nvPr/>
        </p:nvSpPr>
        <p:spPr>
          <a:xfrm>
            <a:off x="1956816" y="3849624"/>
            <a:ext cx="1197864" cy="582168"/>
          </a:xfrm>
          <a:custGeom>
            <a:avLst/>
            <a:gdLst>
              <a:gd name="connsiteX0" fmla="*/ 1197864 w 1197864"/>
              <a:gd name="connsiteY0" fmla="*/ 0 h 582168"/>
              <a:gd name="connsiteX1" fmla="*/ 658368 w 1197864"/>
              <a:gd name="connsiteY1" fmla="*/ 466344 h 582168"/>
              <a:gd name="connsiteX2" fmla="*/ 237744 w 1197864"/>
              <a:gd name="connsiteY2" fmla="*/ 576072 h 582168"/>
              <a:gd name="connsiteX3" fmla="*/ 0 w 1197864"/>
              <a:gd name="connsiteY3" fmla="*/ 429768 h 5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582168">
                <a:moveTo>
                  <a:pt x="1197864" y="0"/>
                </a:moveTo>
                <a:cubicBezTo>
                  <a:pt x="1008126" y="185166"/>
                  <a:pt x="818388" y="370332"/>
                  <a:pt x="658368" y="466344"/>
                </a:cubicBezTo>
                <a:cubicBezTo>
                  <a:pt x="498348" y="562356"/>
                  <a:pt x="347472" y="582168"/>
                  <a:pt x="237744" y="576072"/>
                </a:cubicBezTo>
                <a:cubicBezTo>
                  <a:pt x="128016" y="569976"/>
                  <a:pt x="64008" y="499872"/>
                  <a:pt x="0" y="429768"/>
                </a:cubicBezTo>
              </a:path>
            </a:pathLst>
          </a:custGeom>
          <a:ln w="381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9" name="TextBox 8"/>
          <p:cNvSpPr txBox="1"/>
          <p:nvPr/>
        </p:nvSpPr>
        <p:spPr>
          <a:xfrm>
            <a:off x="2627784" y="4797152"/>
            <a:ext cx="14898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000" b="1" dirty="0" smtClean="0">
                <a:solidFill>
                  <a:schemeClr val="tx2"/>
                </a:solidFill>
              </a:rPr>
              <a:t>Intermittent</a:t>
            </a:r>
            <a:endParaRPr lang="fo-FO" sz="2000" b="1" dirty="0">
              <a:solidFill>
                <a:schemeClr val="tx2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9536" y="1938528"/>
            <a:ext cx="2066544" cy="2414016"/>
          </a:xfrm>
          <a:custGeom>
            <a:avLst/>
            <a:gdLst>
              <a:gd name="connsiteX0" fmla="*/ 2066544 w 2066544"/>
              <a:gd name="connsiteY0" fmla="*/ 0 h 2414016"/>
              <a:gd name="connsiteX1" fmla="*/ 1737360 w 2066544"/>
              <a:gd name="connsiteY1" fmla="*/ 996696 h 2414016"/>
              <a:gd name="connsiteX2" fmla="*/ 1280160 w 2066544"/>
              <a:gd name="connsiteY2" fmla="*/ 1453896 h 2414016"/>
              <a:gd name="connsiteX3" fmla="*/ 576072 w 2066544"/>
              <a:gd name="connsiteY3" fmla="*/ 1975104 h 2414016"/>
              <a:gd name="connsiteX4" fmla="*/ 0 w 2066544"/>
              <a:gd name="connsiteY4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544" h="2414016">
                <a:moveTo>
                  <a:pt x="2066544" y="0"/>
                </a:moveTo>
                <a:cubicBezTo>
                  <a:pt x="1967484" y="377190"/>
                  <a:pt x="1868424" y="754380"/>
                  <a:pt x="1737360" y="996696"/>
                </a:cubicBezTo>
                <a:cubicBezTo>
                  <a:pt x="1606296" y="1239012"/>
                  <a:pt x="1473708" y="1290828"/>
                  <a:pt x="1280160" y="1453896"/>
                </a:cubicBezTo>
                <a:cubicBezTo>
                  <a:pt x="1086612" y="1616964"/>
                  <a:pt x="789432" y="1815084"/>
                  <a:pt x="576072" y="1975104"/>
                </a:cubicBezTo>
                <a:cubicBezTo>
                  <a:pt x="362712" y="2135124"/>
                  <a:pt x="92964" y="2342388"/>
                  <a:pt x="0" y="2414016"/>
                </a:cubicBezTo>
              </a:path>
            </a:pathLst>
          </a:custGeom>
          <a:ln w="762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0" name="TextBox 9"/>
          <p:cNvSpPr txBox="1"/>
          <p:nvPr/>
        </p:nvSpPr>
        <p:spPr>
          <a:xfrm>
            <a:off x="2195736" y="2060848"/>
            <a:ext cx="12382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000" b="1" dirty="0" smtClean="0">
                <a:solidFill>
                  <a:schemeClr val="tx2"/>
                </a:solidFill>
              </a:rPr>
              <a:t>Persistent</a:t>
            </a:r>
            <a:endParaRPr lang="fo-FO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268760"/>
            <a:ext cx="234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dirty="0" smtClean="0"/>
              <a:t>Østerhus et al., 2008</a:t>
            </a:r>
            <a:endParaRPr lang="fo-FO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1227" y="4012029"/>
            <a:ext cx="3632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err="1" smtClean="0"/>
              <a:t>Overflow</a:t>
            </a:r>
            <a:r>
              <a:rPr lang="fo-FO" sz="2000" b="1" dirty="0" smtClean="0"/>
              <a:t> volume transport:</a:t>
            </a:r>
          </a:p>
          <a:p>
            <a:endParaRPr lang="fo-FO" dirty="0"/>
          </a:p>
          <a:p>
            <a:r>
              <a:rPr lang="fo-FO" sz="2000" dirty="0" smtClean="0"/>
              <a:t>                             = 1.65 Sv </a:t>
            </a:r>
          </a:p>
          <a:p>
            <a:endParaRPr lang="fo-FO" dirty="0"/>
          </a:p>
          <a:p>
            <a:endParaRPr lang="fo-FO" dirty="0" smtClean="0"/>
          </a:p>
          <a:p>
            <a:r>
              <a:rPr lang="fo-FO" b="1" u="sng" dirty="0" smtClean="0"/>
              <a:t>Bottom </a:t>
            </a:r>
            <a:r>
              <a:rPr lang="fo-FO" b="1" u="sng" dirty="0" err="1" smtClean="0"/>
              <a:t>current</a:t>
            </a:r>
            <a:r>
              <a:rPr lang="fo-FO" b="1" u="sng" dirty="0" smtClean="0"/>
              <a:t> </a:t>
            </a:r>
          </a:p>
          <a:p>
            <a:r>
              <a:rPr lang="fo-FO" dirty="0" smtClean="0"/>
              <a:t>(</a:t>
            </a:r>
            <a:r>
              <a:rPr lang="fo-FO" dirty="0" err="1" smtClean="0"/>
              <a:t>Perkins</a:t>
            </a:r>
            <a:r>
              <a:rPr lang="fo-FO" dirty="0" smtClean="0"/>
              <a:t> </a:t>
            </a:r>
            <a:r>
              <a:rPr lang="fo-FO" dirty="0" err="1" smtClean="0"/>
              <a:t>et</a:t>
            </a:r>
            <a:r>
              <a:rPr lang="fo-FO" dirty="0" smtClean="0"/>
              <a:t> al, 1998; </a:t>
            </a:r>
            <a:r>
              <a:rPr lang="fo-FO" dirty="0" err="1" smtClean="0"/>
              <a:t>Voet</a:t>
            </a:r>
            <a:r>
              <a:rPr lang="fo-FO" dirty="0" smtClean="0"/>
              <a:t>, 2010;</a:t>
            </a:r>
          </a:p>
          <a:p>
            <a:r>
              <a:rPr lang="fo-FO" dirty="0" smtClean="0"/>
              <a:t> Olsen </a:t>
            </a:r>
            <a:r>
              <a:rPr lang="fo-FO" dirty="0" err="1" smtClean="0"/>
              <a:t>et</a:t>
            </a:r>
            <a:r>
              <a:rPr lang="fo-FO" dirty="0" smtClean="0"/>
              <a:t> al, 2016)</a:t>
            </a:r>
          </a:p>
          <a:p>
            <a:r>
              <a:rPr lang="fo-FO" b="1" dirty="0" smtClean="0"/>
              <a:t>Strong (50 cm/s), </a:t>
            </a:r>
            <a:r>
              <a:rPr lang="fo-FO" b="1" dirty="0" err="1" smtClean="0"/>
              <a:t>Persistent</a:t>
            </a:r>
            <a:r>
              <a:rPr lang="fo-FO" b="1" dirty="0" smtClean="0"/>
              <a:t> (&gt; 2 </a:t>
            </a:r>
            <a:r>
              <a:rPr lang="fo-FO" b="1" dirty="0" err="1" smtClean="0"/>
              <a:t>yrs</a:t>
            </a:r>
            <a:r>
              <a:rPr lang="fo-FO" b="1" dirty="0" smtClean="0"/>
              <a:t>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68144" y="4365104"/>
          <a:ext cx="1152128" cy="747326"/>
        </p:xfrm>
        <a:graphic>
          <a:graphicData uri="http://schemas.openxmlformats.org/presentationml/2006/ole">
            <p:oleObj spid="_x0000_s3075" name="Equation" r:id="rId5" imgW="710891" imgH="444307" progId="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1163576" y="3842768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23728" y="3068960"/>
            <a:ext cx="288032" cy="36004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83768" y="3284984"/>
            <a:ext cx="1793183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o-FO" b="1" dirty="0" smtClean="0">
                <a:solidFill>
                  <a:schemeClr val="bg1"/>
                </a:solidFill>
              </a:rPr>
              <a:t>Field experiment</a:t>
            </a:r>
          </a:p>
          <a:p>
            <a:pPr algn="ctr"/>
            <a:r>
              <a:rPr lang="fo-FO" b="1" dirty="0" smtClean="0">
                <a:solidFill>
                  <a:schemeClr val="bg1"/>
                </a:solidFill>
              </a:rPr>
              <a:t>2016-2017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823991"/>
            <a:ext cx="158267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l-GR" baseline="-25000" dirty="0" smtClean="0">
                <a:solidFill>
                  <a:schemeClr val="bg1"/>
                </a:solidFill>
              </a:rPr>
              <a:t>θ</a:t>
            </a:r>
            <a:r>
              <a:rPr lang="fo-FO" dirty="0" smtClean="0">
                <a:solidFill>
                  <a:schemeClr val="bg1"/>
                </a:solidFill>
              </a:rPr>
              <a:t>=27.8 kg/m</a:t>
            </a:r>
            <a:r>
              <a:rPr lang="fo-FO" baseline="30000" dirty="0" smtClean="0">
                <a:solidFill>
                  <a:schemeClr val="bg1"/>
                </a:solidFill>
              </a:rPr>
              <a:t>3</a:t>
            </a:r>
            <a:endParaRPr lang="fo-FO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601953">
            <a:off x="1467295" y="2952595"/>
            <a:ext cx="177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smtClean="0">
                <a:solidFill>
                  <a:srgbClr val="C00000"/>
                </a:solidFill>
              </a:rPr>
              <a:t>Western Valley</a:t>
            </a:r>
            <a:endParaRPr lang="fo-FO" sz="2000" b="1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06964" y="2420888"/>
            <a:ext cx="25609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88424" y="13280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125m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876256" y="2708920"/>
            <a:ext cx="151216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8424" y="24836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425m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4288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WV Sill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>
            <a:stCxn id="21" idx="5"/>
          </p:cNvCxnSpPr>
          <p:nvPr/>
        </p:nvCxnSpPr>
        <p:spPr>
          <a:xfrm>
            <a:off x="1409427" y="4088619"/>
            <a:ext cx="4098677" cy="14286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5656" y="1988840"/>
            <a:ext cx="2661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b="1" dirty="0" err="1" smtClean="0">
                <a:solidFill>
                  <a:srgbClr val="C00000"/>
                </a:solidFill>
              </a:rPr>
              <a:t>Icelandic</a:t>
            </a:r>
            <a:r>
              <a:rPr lang="fo-FO" b="1" dirty="0" smtClean="0">
                <a:solidFill>
                  <a:srgbClr val="C00000"/>
                </a:solidFill>
              </a:rPr>
              <a:t> standard </a:t>
            </a:r>
            <a:r>
              <a:rPr lang="fo-FO" b="1" dirty="0" err="1" smtClean="0">
                <a:solidFill>
                  <a:srgbClr val="C00000"/>
                </a:solidFill>
              </a:rPr>
              <a:t>section</a:t>
            </a:r>
            <a:endParaRPr lang="fo-FO" b="1" dirty="0">
              <a:solidFill>
                <a:srgbClr val="C0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528391" y="1573619"/>
            <a:ext cx="1881962" cy="244548"/>
          </a:xfrm>
          <a:custGeom>
            <a:avLst/>
            <a:gdLst>
              <a:gd name="connsiteX0" fmla="*/ 0 w 1881962"/>
              <a:gd name="connsiteY0" fmla="*/ 244548 h 244548"/>
              <a:gd name="connsiteX1" fmla="*/ 308344 w 1881962"/>
              <a:gd name="connsiteY1" fmla="*/ 106325 h 244548"/>
              <a:gd name="connsiteX2" fmla="*/ 1127051 w 1881962"/>
              <a:gd name="connsiteY2" fmla="*/ 148855 h 244548"/>
              <a:gd name="connsiteX3" fmla="*/ 1881962 w 1881962"/>
              <a:gd name="connsiteY3" fmla="*/ 0 h 244548"/>
              <a:gd name="connsiteX4" fmla="*/ 1881962 w 1881962"/>
              <a:gd name="connsiteY4" fmla="*/ 0 h 2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62" h="244548">
                <a:moveTo>
                  <a:pt x="0" y="244548"/>
                </a:moveTo>
                <a:cubicBezTo>
                  <a:pt x="60251" y="183411"/>
                  <a:pt x="120502" y="122274"/>
                  <a:pt x="308344" y="106325"/>
                </a:cubicBezTo>
                <a:cubicBezTo>
                  <a:pt x="496186" y="90376"/>
                  <a:pt x="864781" y="166576"/>
                  <a:pt x="1127051" y="148855"/>
                </a:cubicBezTo>
                <a:cubicBezTo>
                  <a:pt x="1389321" y="131134"/>
                  <a:pt x="1881962" y="0"/>
                  <a:pt x="1881962" y="0"/>
                </a:cubicBezTo>
                <a:lnTo>
                  <a:pt x="1881962" y="0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8388424" y="18355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300m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8317080" y="1628800"/>
            <a:ext cx="153064" cy="1063657"/>
            <a:chOff x="8317080" y="1628800"/>
            <a:chExt cx="153064" cy="1063657"/>
          </a:xfrm>
        </p:grpSpPr>
        <p:cxnSp>
          <p:nvCxnSpPr>
            <p:cNvPr id="44" name="Straight Connector 43"/>
            <p:cNvCxnSpPr>
              <a:endCxn id="33" idx="1"/>
            </p:cNvCxnSpPr>
            <p:nvPr/>
          </p:nvCxnSpPr>
          <p:spPr>
            <a:xfrm>
              <a:off x="8388424" y="1628800"/>
              <a:ext cx="0" cy="1039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317080" y="2692457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326128" y="1629335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21" grpId="0" animBg="1"/>
      <p:bldP spid="26" grpId="0" animBg="1"/>
      <p:bldP spid="22" grpId="0" animBg="1"/>
      <p:bldP spid="11" grpId="0"/>
      <p:bldP spid="29" grpId="0"/>
      <p:bldP spid="33" grpId="0"/>
      <p:bldP spid="35" grpId="0"/>
      <p:bldP spid="27" grpId="0" animBg="1"/>
      <p:bldP spid="38" grpId="0" animBg="1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0_Meetings\2018\Bologna Januar\T_s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291609" cy="3197346"/>
          </a:xfrm>
          <a:prstGeom prst="rect">
            <a:avLst/>
          </a:prstGeom>
          <a:noFill/>
        </p:spPr>
      </p:pic>
      <p:pic>
        <p:nvPicPr>
          <p:cNvPr id="19457" name="Picture 1" descr="D:\0_Meetings\2018\Bologna Januar\I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2764956" cy="2736304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2339752" y="4581128"/>
            <a:ext cx="3672408" cy="2739733"/>
            <a:chOff x="3707904" y="3284984"/>
            <a:chExt cx="4536504" cy="3384376"/>
          </a:xfrm>
        </p:grpSpPr>
        <p:pic>
          <p:nvPicPr>
            <p:cNvPr id="12" name="Picture 3" descr="P52300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3356992"/>
              <a:ext cx="4297246" cy="322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707904" y="3284984"/>
              <a:ext cx="453650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67736" y="4077072"/>
              <a:ext cx="1332656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7904" y="4005064"/>
              <a:ext cx="720080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83968" y="6021288"/>
              <a:ext cx="259228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l"/>
            <a:r>
              <a:rPr lang="fo-FO" dirty="0" smtClean="0"/>
              <a:t>WOW field experiment</a:t>
            </a:r>
            <a:br>
              <a:rPr lang="fo-FO" dirty="0" smtClean="0"/>
            </a:br>
            <a:r>
              <a:rPr lang="fo-FO" sz="3100" dirty="0"/>
              <a:t> </a:t>
            </a:r>
            <a:r>
              <a:rPr lang="fo-FO" sz="3100" dirty="0" smtClean="0"/>
              <a:t>         3 moorings, 278 days</a:t>
            </a:r>
            <a:endParaRPr lang="fo-FO" sz="3100" dirty="0"/>
          </a:p>
        </p:txBody>
      </p:sp>
      <p:sp>
        <p:nvSpPr>
          <p:cNvPr id="5" name="Freeform 4"/>
          <p:cNvSpPr/>
          <p:nvPr/>
        </p:nvSpPr>
        <p:spPr>
          <a:xfrm>
            <a:off x="6520718" y="285670"/>
            <a:ext cx="1127845" cy="1317483"/>
          </a:xfrm>
          <a:custGeom>
            <a:avLst/>
            <a:gdLst>
              <a:gd name="connsiteX0" fmla="*/ 2066544 w 2066544"/>
              <a:gd name="connsiteY0" fmla="*/ 0 h 2414016"/>
              <a:gd name="connsiteX1" fmla="*/ 1737360 w 2066544"/>
              <a:gd name="connsiteY1" fmla="*/ 996696 h 2414016"/>
              <a:gd name="connsiteX2" fmla="*/ 1280160 w 2066544"/>
              <a:gd name="connsiteY2" fmla="*/ 1453896 h 2414016"/>
              <a:gd name="connsiteX3" fmla="*/ 576072 w 2066544"/>
              <a:gd name="connsiteY3" fmla="*/ 1975104 h 2414016"/>
              <a:gd name="connsiteX4" fmla="*/ 0 w 2066544"/>
              <a:gd name="connsiteY4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544" h="2414016">
                <a:moveTo>
                  <a:pt x="2066544" y="0"/>
                </a:moveTo>
                <a:cubicBezTo>
                  <a:pt x="1967484" y="377190"/>
                  <a:pt x="1868424" y="754380"/>
                  <a:pt x="1737360" y="996696"/>
                </a:cubicBezTo>
                <a:cubicBezTo>
                  <a:pt x="1606296" y="1239012"/>
                  <a:pt x="1473708" y="1290828"/>
                  <a:pt x="1280160" y="1453896"/>
                </a:cubicBezTo>
                <a:cubicBezTo>
                  <a:pt x="1086612" y="1616964"/>
                  <a:pt x="789432" y="1815084"/>
                  <a:pt x="576072" y="1975104"/>
                </a:cubicBezTo>
                <a:cubicBezTo>
                  <a:pt x="362712" y="2135124"/>
                  <a:pt x="92964" y="2342388"/>
                  <a:pt x="0" y="2414016"/>
                </a:cubicBezTo>
              </a:path>
            </a:pathLst>
          </a:cu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6" name="Straight Connector 5"/>
          <p:cNvCxnSpPr/>
          <p:nvPr/>
        </p:nvCxnSpPr>
        <p:spPr>
          <a:xfrm>
            <a:off x="7210668" y="902619"/>
            <a:ext cx="157197" cy="196497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41168"/>
            <a:ext cx="1512313" cy="15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1512313" cy="15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2915816" y="4077072"/>
            <a:ext cx="1008112" cy="2016224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7584" y="1187460"/>
            <a:ext cx="450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smtClean="0"/>
              <a:t>Temperature during recovery cruise May 2017</a:t>
            </a:r>
            <a:endParaRPr lang="fo-FO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5013176"/>
            <a:ext cx="150509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1200" b="1" dirty="0" smtClean="0">
                <a:solidFill>
                  <a:schemeClr val="bg1"/>
                </a:solidFill>
              </a:rPr>
              <a:t>Bottom temperature</a:t>
            </a:r>
            <a:endParaRPr lang="fo-FO" sz="1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4941168"/>
            <a:ext cx="150509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1200" b="1" dirty="0" smtClean="0">
                <a:solidFill>
                  <a:schemeClr val="bg1"/>
                </a:solidFill>
              </a:rPr>
              <a:t>Bottom temperature</a:t>
            </a:r>
            <a:endParaRPr lang="fo-FO" sz="12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331640" y="3429000"/>
            <a:ext cx="1008112" cy="1944216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23928" y="4077072"/>
            <a:ext cx="3024336" cy="1224136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7944" y="5301208"/>
            <a:ext cx="71526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ADCP</a:t>
            </a:r>
            <a:endParaRPr lang="fo-FO" b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64823" y="2918645"/>
            <a:ext cx="1520283" cy="1228122"/>
            <a:chOff x="2164823" y="2918645"/>
            <a:chExt cx="1520283" cy="1228122"/>
          </a:xfrm>
        </p:grpSpPr>
        <p:sp>
          <p:nvSpPr>
            <p:cNvPr id="41" name="Freeform 40"/>
            <p:cNvSpPr/>
            <p:nvPr/>
          </p:nvSpPr>
          <p:spPr>
            <a:xfrm>
              <a:off x="2164823" y="2918645"/>
              <a:ext cx="1520283" cy="1228122"/>
            </a:xfrm>
            <a:custGeom>
              <a:avLst/>
              <a:gdLst>
                <a:gd name="connsiteX0" fmla="*/ 1510619 w 1520283"/>
                <a:gd name="connsiteY0" fmla="*/ 1055650 h 1228122"/>
                <a:gd name="connsiteX1" fmla="*/ 1479396 w 1520283"/>
                <a:gd name="connsiteY1" fmla="*/ 1104715 h 1228122"/>
                <a:gd name="connsiteX2" fmla="*/ 1474935 w 1520283"/>
                <a:gd name="connsiteY2" fmla="*/ 1167162 h 1228122"/>
                <a:gd name="connsiteX3" fmla="*/ 1394646 w 1520283"/>
                <a:gd name="connsiteY3" fmla="*/ 1185004 h 1228122"/>
                <a:gd name="connsiteX4" fmla="*/ 1113636 w 1520283"/>
                <a:gd name="connsiteY4" fmla="*/ 1211767 h 1228122"/>
                <a:gd name="connsiteX5" fmla="*/ 1069031 w 1520283"/>
                <a:gd name="connsiteY5" fmla="*/ 1211767 h 1228122"/>
                <a:gd name="connsiteX6" fmla="*/ 854927 w 1520283"/>
                <a:gd name="connsiteY6" fmla="*/ 1113636 h 1228122"/>
                <a:gd name="connsiteX7" fmla="*/ 814783 w 1520283"/>
                <a:gd name="connsiteY7" fmla="*/ 1100255 h 1228122"/>
                <a:gd name="connsiteX8" fmla="*/ 823704 w 1520283"/>
                <a:gd name="connsiteY8" fmla="*/ 988742 h 1228122"/>
                <a:gd name="connsiteX9" fmla="*/ 819243 w 1520283"/>
                <a:gd name="connsiteY9" fmla="*/ 921835 h 1228122"/>
                <a:gd name="connsiteX10" fmla="*/ 819243 w 1520283"/>
                <a:gd name="connsiteY10" fmla="*/ 908454 h 1228122"/>
                <a:gd name="connsiteX11" fmla="*/ 779099 w 1520283"/>
                <a:gd name="connsiteY11" fmla="*/ 908454 h 1228122"/>
                <a:gd name="connsiteX12" fmla="*/ 654205 w 1520283"/>
                <a:gd name="connsiteY12" fmla="*/ 912914 h 1228122"/>
                <a:gd name="connsiteX13" fmla="*/ 636363 w 1520283"/>
                <a:gd name="connsiteY13" fmla="*/ 912914 h 1228122"/>
                <a:gd name="connsiteX14" fmla="*/ 622982 w 1520283"/>
                <a:gd name="connsiteY14" fmla="*/ 912914 h 1228122"/>
                <a:gd name="connsiteX15" fmla="*/ 614061 w 1520283"/>
                <a:gd name="connsiteY15" fmla="*/ 944137 h 1228122"/>
                <a:gd name="connsiteX16" fmla="*/ 587298 w 1520283"/>
                <a:gd name="connsiteY16" fmla="*/ 903993 h 1228122"/>
                <a:gd name="connsiteX17" fmla="*/ 489167 w 1520283"/>
                <a:gd name="connsiteY17" fmla="*/ 747876 h 1228122"/>
                <a:gd name="connsiteX18" fmla="*/ 346432 w 1520283"/>
                <a:gd name="connsiteY18" fmla="*/ 524852 h 1228122"/>
                <a:gd name="connsiteX19" fmla="*/ 333050 w 1520283"/>
                <a:gd name="connsiteY19" fmla="*/ 507010 h 1228122"/>
                <a:gd name="connsiteX20" fmla="*/ 368734 w 1520283"/>
                <a:gd name="connsiteY20" fmla="*/ 457944 h 1228122"/>
                <a:gd name="connsiteX21" fmla="*/ 337511 w 1520283"/>
                <a:gd name="connsiteY21" fmla="*/ 341972 h 1228122"/>
                <a:gd name="connsiteX22" fmla="*/ 279524 w 1520283"/>
                <a:gd name="connsiteY22" fmla="*/ 306288 h 1228122"/>
                <a:gd name="connsiteX23" fmla="*/ 225998 w 1520283"/>
                <a:gd name="connsiteY23" fmla="*/ 301827 h 1228122"/>
                <a:gd name="connsiteX24" fmla="*/ 199236 w 1520283"/>
                <a:gd name="connsiteY24" fmla="*/ 306288 h 1228122"/>
                <a:gd name="connsiteX25" fmla="*/ 56500 w 1520283"/>
                <a:gd name="connsiteY25" fmla="*/ 118947 h 1228122"/>
                <a:gd name="connsiteX26" fmla="*/ 2974 w 1520283"/>
                <a:gd name="connsiteY26" fmla="*/ 34198 h 1228122"/>
                <a:gd name="connsiteX27" fmla="*/ 74342 w 1520283"/>
                <a:gd name="connsiteY27" fmla="*/ 11895 h 1228122"/>
                <a:gd name="connsiteX28" fmla="*/ 221538 w 1520283"/>
                <a:gd name="connsiteY28" fmla="*/ 29737 h 1228122"/>
                <a:gd name="connsiteX29" fmla="*/ 471325 w 1520283"/>
                <a:gd name="connsiteY29" fmla="*/ 190315 h 1228122"/>
                <a:gd name="connsiteX30" fmla="*/ 975360 w 1520283"/>
                <a:gd name="connsiteY30" fmla="*/ 569456 h 1228122"/>
                <a:gd name="connsiteX31" fmla="*/ 1430330 w 1520283"/>
                <a:gd name="connsiteY31" fmla="*/ 984282 h 1228122"/>
                <a:gd name="connsiteX32" fmla="*/ 1510619 w 1520283"/>
                <a:gd name="connsiteY32" fmla="*/ 1055650 h 12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0283" h="1228122">
                  <a:moveTo>
                    <a:pt x="1510619" y="1055650"/>
                  </a:moveTo>
                  <a:cubicBezTo>
                    <a:pt x="1518797" y="1075722"/>
                    <a:pt x="1485343" y="1086130"/>
                    <a:pt x="1479396" y="1104715"/>
                  </a:cubicBezTo>
                  <a:cubicBezTo>
                    <a:pt x="1473449" y="1123300"/>
                    <a:pt x="1489060" y="1153781"/>
                    <a:pt x="1474935" y="1167162"/>
                  </a:cubicBezTo>
                  <a:cubicBezTo>
                    <a:pt x="1460810" y="1180543"/>
                    <a:pt x="1454862" y="1177570"/>
                    <a:pt x="1394646" y="1185004"/>
                  </a:cubicBezTo>
                  <a:cubicBezTo>
                    <a:pt x="1334430" y="1192438"/>
                    <a:pt x="1167905" y="1207306"/>
                    <a:pt x="1113636" y="1211767"/>
                  </a:cubicBezTo>
                  <a:cubicBezTo>
                    <a:pt x="1059367" y="1216228"/>
                    <a:pt x="1112149" y="1228122"/>
                    <a:pt x="1069031" y="1211767"/>
                  </a:cubicBezTo>
                  <a:cubicBezTo>
                    <a:pt x="1025913" y="1195412"/>
                    <a:pt x="897302" y="1132221"/>
                    <a:pt x="854927" y="1113636"/>
                  </a:cubicBezTo>
                  <a:cubicBezTo>
                    <a:pt x="812552" y="1095051"/>
                    <a:pt x="819987" y="1121071"/>
                    <a:pt x="814783" y="1100255"/>
                  </a:cubicBezTo>
                  <a:cubicBezTo>
                    <a:pt x="809579" y="1079439"/>
                    <a:pt x="822961" y="1018479"/>
                    <a:pt x="823704" y="988742"/>
                  </a:cubicBezTo>
                  <a:cubicBezTo>
                    <a:pt x="824447" y="959005"/>
                    <a:pt x="819986" y="935216"/>
                    <a:pt x="819243" y="921835"/>
                  </a:cubicBezTo>
                  <a:cubicBezTo>
                    <a:pt x="818500" y="908454"/>
                    <a:pt x="825934" y="910684"/>
                    <a:pt x="819243" y="908454"/>
                  </a:cubicBezTo>
                  <a:cubicBezTo>
                    <a:pt x="812552" y="906224"/>
                    <a:pt x="779099" y="908454"/>
                    <a:pt x="779099" y="908454"/>
                  </a:cubicBezTo>
                  <a:lnTo>
                    <a:pt x="654205" y="912914"/>
                  </a:lnTo>
                  <a:cubicBezTo>
                    <a:pt x="630416" y="913657"/>
                    <a:pt x="636363" y="912914"/>
                    <a:pt x="636363" y="912914"/>
                  </a:cubicBezTo>
                  <a:cubicBezTo>
                    <a:pt x="631159" y="912914"/>
                    <a:pt x="626699" y="907710"/>
                    <a:pt x="622982" y="912914"/>
                  </a:cubicBezTo>
                  <a:cubicBezTo>
                    <a:pt x="619265" y="918118"/>
                    <a:pt x="620008" y="945624"/>
                    <a:pt x="614061" y="944137"/>
                  </a:cubicBezTo>
                  <a:cubicBezTo>
                    <a:pt x="608114" y="942650"/>
                    <a:pt x="608114" y="936703"/>
                    <a:pt x="587298" y="903993"/>
                  </a:cubicBezTo>
                  <a:cubicBezTo>
                    <a:pt x="566482" y="871283"/>
                    <a:pt x="529311" y="811066"/>
                    <a:pt x="489167" y="747876"/>
                  </a:cubicBezTo>
                  <a:cubicBezTo>
                    <a:pt x="449023" y="684686"/>
                    <a:pt x="372451" y="564996"/>
                    <a:pt x="346432" y="524852"/>
                  </a:cubicBezTo>
                  <a:cubicBezTo>
                    <a:pt x="320413" y="484708"/>
                    <a:pt x="329333" y="518161"/>
                    <a:pt x="333050" y="507010"/>
                  </a:cubicBezTo>
                  <a:cubicBezTo>
                    <a:pt x="336767" y="495859"/>
                    <a:pt x="367991" y="485450"/>
                    <a:pt x="368734" y="457944"/>
                  </a:cubicBezTo>
                  <a:cubicBezTo>
                    <a:pt x="369478" y="430438"/>
                    <a:pt x="352379" y="367248"/>
                    <a:pt x="337511" y="341972"/>
                  </a:cubicBezTo>
                  <a:cubicBezTo>
                    <a:pt x="322643" y="316696"/>
                    <a:pt x="298110" y="312979"/>
                    <a:pt x="279524" y="306288"/>
                  </a:cubicBezTo>
                  <a:cubicBezTo>
                    <a:pt x="260939" y="299597"/>
                    <a:pt x="239379" y="301827"/>
                    <a:pt x="225998" y="301827"/>
                  </a:cubicBezTo>
                  <a:cubicBezTo>
                    <a:pt x="212617" y="301827"/>
                    <a:pt x="227486" y="336768"/>
                    <a:pt x="199236" y="306288"/>
                  </a:cubicBezTo>
                  <a:cubicBezTo>
                    <a:pt x="170986" y="275808"/>
                    <a:pt x="89210" y="164295"/>
                    <a:pt x="56500" y="118947"/>
                  </a:cubicBezTo>
                  <a:cubicBezTo>
                    <a:pt x="23790" y="73599"/>
                    <a:pt x="0" y="52040"/>
                    <a:pt x="2974" y="34198"/>
                  </a:cubicBezTo>
                  <a:cubicBezTo>
                    <a:pt x="5948" y="16356"/>
                    <a:pt x="37915" y="12638"/>
                    <a:pt x="74342" y="11895"/>
                  </a:cubicBezTo>
                  <a:cubicBezTo>
                    <a:pt x="110769" y="11152"/>
                    <a:pt x="155374" y="0"/>
                    <a:pt x="221538" y="29737"/>
                  </a:cubicBezTo>
                  <a:cubicBezTo>
                    <a:pt x="287702" y="59474"/>
                    <a:pt x="345688" y="100362"/>
                    <a:pt x="471325" y="190315"/>
                  </a:cubicBezTo>
                  <a:cubicBezTo>
                    <a:pt x="596962" y="280268"/>
                    <a:pt x="815526" y="437128"/>
                    <a:pt x="975360" y="569456"/>
                  </a:cubicBezTo>
                  <a:cubicBezTo>
                    <a:pt x="1135194" y="701784"/>
                    <a:pt x="1340377" y="903993"/>
                    <a:pt x="1430330" y="984282"/>
                  </a:cubicBezTo>
                  <a:cubicBezTo>
                    <a:pt x="1520283" y="1064571"/>
                    <a:pt x="1502441" y="1035578"/>
                    <a:pt x="1510619" y="105565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42" name="TextBox 41"/>
            <p:cNvSpPr txBox="1"/>
            <p:nvPr/>
          </p:nvSpPr>
          <p:spPr>
            <a:xfrm rot="2480553">
              <a:off x="2428028" y="3496668"/>
              <a:ext cx="1181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b="1" dirty="0" smtClean="0">
                  <a:solidFill>
                    <a:schemeClr val="bg1"/>
                  </a:solidFill>
                </a:rPr>
                <a:t>Overflow water</a:t>
              </a:r>
              <a:endParaRPr lang="fo-FO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43"/>
          <p:cNvSpPr/>
          <p:nvPr/>
        </p:nvSpPr>
        <p:spPr>
          <a:xfrm flipV="1">
            <a:off x="2771800" y="2060848"/>
            <a:ext cx="216024" cy="187220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6" name="Right Brace 25"/>
          <p:cNvSpPr/>
          <p:nvPr/>
        </p:nvSpPr>
        <p:spPr>
          <a:xfrm rot="5400000">
            <a:off x="2879812" y="3969060"/>
            <a:ext cx="360040" cy="14401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7" name="TextBox 26"/>
          <p:cNvSpPr txBox="1"/>
          <p:nvPr/>
        </p:nvSpPr>
        <p:spPr>
          <a:xfrm>
            <a:off x="2187555" y="486916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smtClean="0"/>
              <a:t>Width &lt; 20 km</a:t>
            </a:r>
            <a:endParaRPr lang="fo-FO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4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5537" y="1844824"/>
            <a:ext cx="10009111" cy="4680520"/>
            <a:chOff x="395537" y="1844824"/>
            <a:chExt cx="10009111" cy="4680520"/>
          </a:xfrm>
        </p:grpSpPr>
        <p:pic>
          <p:nvPicPr>
            <p:cNvPr id="18" name="Picture 17" descr="D:\0_Projects\WOW_2017\Manus\profilar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7" y="1988840"/>
              <a:ext cx="9640106" cy="419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220072" y="1844824"/>
              <a:ext cx="518457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1" name="Picture 3" descr="D:\0_Meetings\2018\Bologna Januar\I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6632"/>
            <a:ext cx="2764956" cy="2736304"/>
          </a:xfrm>
          <a:prstGeom prst="rect">
            <a:avLst/>
          </a:prstGeom>
          <a:noFill/>
        </p:spPr>
      </p:pic>
      <p:sp>
        <p:nvSpPr>
          <p:cNvPr id="34" name="Freeform 33"/>
          <p:cNvSpPr/>
          <p:nvPr/>
        </p:nvSpPr>
        <p:spPr>
          <a:xfrm>
            <a:off x="3757968" y="4911907"/>
            <a:ext cx="216023" cy="693541"/>
          </a:xfrm>
          <a:custGeom>
            <a:avLst/>
            <a:gdLst>
              <a:gd name="connsiteX0" fmla="*/ 290848 w 312313"/>
              <a:gd name="connsiteY0" fmla="*/ 10732 h 751267"/>
              <a:gd name="connsiteX1" fmla="*/ 168498 w 312313"/>
              <a:gd name="connsiteY1" fmla="*/ 216794 h 751267"/>
              <a:gd name="connsiteX2" fmla="*/ 59028 w 312313"/>
              <a:gd name="connsiteY2" fmla="*/ 448614 h 751267"/>
              <a:gd name="connsiteX3" fmla="*/ 13952 w 312313"/>
              <a:gd name="connsiteY3" fmla="*/ 545206 h 751267"/>
              <a:gd name="connsiteX4" fmla="*/ 7512 w 312313"/>
              <a:gd name="connsiteY4" fmla="*/ 699752 h 751267"/>
              <a:gd name="connsiteX5" fmla="*/ 33270 w 312313"/>
              <a:gd name="connsiteY5" fmla="*/ 738389 h 751267"/>
              <a:gd name="connsiteX6" fmla="*/ 207135 w 312313"/>
              <a:gd name="connsiteY6" fmla="*/ 744828 h 751267"/>
              <a:gd name="connsiteX7" fmla="*/ 297287 w 312313"/>
              <a:gd name="connsiteY7" fmla="*/ 744828 h 751267"/>
              <a:gd name="connsiteX8" fmla="*/ 297287 w 312313"/>
              <a:gd name="connsiteY8" fmla="*/ 706191 h 751267"/>
              <a:gd name="connsiteX9" fmla="*/ 297287 w 312313"/>
              <a:gd name="connsiteY9" fmla="*/ 281189 h 751267"/>
              <a:gd name="connsiteX10" fmla="*/ 290848 w 312313"/>
              <a:gd name="connsiteY10" fmla="*/ 10732 h 75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313" h="751267">
                <a:moveTo>
                  <a:pt x="290848" y="10732"/>
                </a:moveTo>
                <a:cubicBezTo>
                  <a:pt x="269383" y="0"/>
                  <a:pt x="207135" y="143814"/>
                  <a:pt x="168498" y="216794"/>
                </a:cubicBezTo>
                <a:cubicBezTo>
                  <a:pt x="129861" y="289774"/>
                  <a:pt x="84786" y="393879"/>
                  <a:pt x="59028" y="448614"/>
                </a:cubicBezTo>
                <a:cubicBezTo>
                  <a:pt x="33270" y="503349"/>
                  <a:pt x="22538" y="503350"/>
                  <a:pt x="13952" y="545206"/>
                </a:cubicBezTo>
                <a:cubicBezTo>
                  <a:pt x="5366" y="587062"/>
                  <a:pt x="4292" y="667555"/>
                  <a:pt x="7512" y="699752"/>
                </a:cubicBezTo>
                <a:cubicBezTo>
                  <a:pt x="10732" y="731949"/>
                  <a:pt x="0" y="730876"/>
                  <a:pt x="33270" y="738389"/>
                </a:cubicBezTo>
                <a:cubicBezTo>
                  <a:pt x="66540" y="745902"/>
                  <a:pt x="163132" y="743755"/>
                  <a:pt x="207135" y="744828"/>
                </a:cubicBezTo>
                <a:cubicBezTo>
                  <a:pt x="251138" y="745901"/>
                  <a:pt x="282262" y="751267"/>
                  <a:pt x="297287" y="744828"/>
                </a:cubicBezTo>
                <a:cubicBezTo>
                  <a:pt x="312312" y="738389"/>
                  <a:pt x="297287" y="706191"/>
                  <a:pt x="297287" y="706191"/>
                </a:cubicBezTo>
                <a:cubicBezTo>
                  <a:pt x="297287" y="628918"/>
                  <a:pt x="300507" y="393879"/>
                  <a:pt x="297287" y="281189"/>
                </a:cubicBezTo>
                <a:cubicBezTo>
                  <a:pt x="294067" y="168499"/>
                  <a:pt x="312313" y="21464"/>
                  <a:pt x="290848" y="10732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268760"/>
          </a:xfrm>
        </p:spPr>
        <p:txBody>
          <a:bodyPr>
            <a:normAutofit/>
          </a:bodyPr>
          <a:lstStyle/>
          <a:p>
            <a:pPr algn="l"/>
            <a:r>
              <a:rPr lang="fo-FO" sz="3200" dirty="0" smtClean="0"/>
              <a:t>278 daily averaged ADCP profiles</a:t>
            </a:r>
            <a:endParaRPr lang="fo-FO" sz="3200" dirty="0"/>
          </a:p>
        </p:txBody>
      </p:sp>
      <p:sp>
        <p:nvSpPr>
          <p:cNvPr id="5" name="Freeform 4"/>
          <p:cNvSpPr/>
          <p:nvPr/>
        </p:nvSpPr>
        <p:spPr>
          <a:xfrm>
            <a:off x="6520718" y="285670"/>
            <a:ext cx="1127845" cy="1317483"/>
          </a:xfrm>
          <a:custGeom>
            <a:avLst/>
            <a:gdLst>
              <a:gd name="connsiteX0" fmla="*/ 2066544 w 2066544"/>
              <a:gd name="connsiteY0" fmla="*/ 0 h 2414016"/>
              <a:gd name="connsiteX1" fmla="*/ 1737360 w 2066544"/>
              <a:gd name="connsiteY1" fmla="*/ 996696 h 2414016"/>
              <a:gd name="connsiteX2" fmla="*/ 1280160 w 2066544"/>
              <a:gd name="connsiteY2" fmla="*/ 1453896 h 2414016"/>
              <a:gd name="connsiteX3" fmla="*/ 576072 w 2066544"/>
              <a:gd name="connsiteY3" fmla="*/ 1975104 h 2414016"/>
              <a:gd name="connsiteX4" fmla="*/ 0 w 2066544"/>
              <a:gd name="connsiteY4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544" h="2414016">
                <a:moveTo>
                  <a:pt x="2066544" y="0"/>
                </a:moveTo>
                <a:cubicBezTo>
                  <a:pt x="1967484" y="377190"/>
                  <a:pt x="1868424" y="754380"/>
                  <a:pt x="1737360" y="996696"/>
                </a:cubicBezTo>
                <a:cubicBezTo>
                  <a:pt x="1606296" y="1239012"/>
                  <a:pt x="1473708" y="1290828"/>
                  <a:pt x="1280160" y="1453896"/>
                </a:cubicBezTo>
                <a:cubicBezTo>
                  <a:pt x="1086612" y="1616964"/>
                  <a:pt x="789432" y="1815084"/>
                  <a:pt x="576072" y="1975104"/>
                </a:cubicBezTo>
                <a:cubicBezTo>
                  <a:pt x="362712" y="2135124"/>
                  <a:pt x="92964" y="2342388"/>
                  <a:pt x="0" y="2414016"/>
                </a:cubicBezTo>
              </a:path>
            </a:pathLst>
          </a:cu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8" name="TextBox 27"/>
          <p:cNvSpPr txBox="1"/>
          <p:nvPr/>
        </p:nvSpPr>
        <p:spPr>
          <a:xfrm>
            <a:off x="6948264" y="836712"/>
            <a:ext cx="71526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o-FO" b="1" dirty="0" smtClean="0"/>
              <a:t>ADCP</a:t>
            </a:r>
            <a:endParaRPr lang="fo-FO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1599183"/>
            <a:ext cx="3187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400" b="1" dirty="0" err="1" smtClean="0">
                <a:solidFill>
                  <a:schemeClr val="tx2"/>
                </a:solidFill>
              </a:rPr>
              <a:t>Average</a:t>
            </a:r>
            <a:r>
              <a:rPr lang="fo-FO" sz="2400" b="1" dirty="0" smtClean="0">
                <a:solidFill>
                  <a:schemeClr val="tx2"/>
                </a:solidFill>
              </a:rPr>
              <a:t> </a:t>
            </a:r>
            <a:r>
              <a:rPr lang="fo-FO" sz="2400" b="1" dirty="0" err="1" smtClean="0">
                <a:solidFill>
                  <a:schemeClr val="tx2"/>
                </a:solidFill>
              </a:rPr>
              <a:t>velocity</a:t>
            </a:r>
            <a:r>
              <a:rPr lang="fo-FO" sz="2400" b="1" dirty="0" smtClean="0">
                <a:solidFill>
                  <a:schemeClr val="tx2"/>
                </a:solidFill>
              </a:rPr>
              <a:t> </a:t>
            </a:r>
            <a:r>
              <a:rPr lang="fo-FO" sz="2400" b="1" dirty="0" err="1" smtClean="0">
                <a:solidFill>
                  <a:schemeClr val="tx2"/>
                </a:solidFill>
              </a:rPr>
              <a:t>profile</a:t>
            </a:r>
            <a:endParaRPr lang="fo-FO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596336" y="3212976"/>
          <a:ext cx="1317625" cy="469900"/>
        </p:xfrm>
        <a:graphic>
          <a:graphicData uri="http://schemas.openxmlformats.org/presentationml/2006/ole">
            <p:oleObj spid="_x0000_s17410" name="Equation" r:id="rId5" imgW="812520" imgH="279360" progId="">
              <p:embed/>
            </p:oleObj>
          </a:graphicData>
        </a:graphic>
      </p:graphicFrame>
      <p:cxnSp>
        <p:nvCxnSpPr>
          <p:cNvPr id="16" name="Straight Connector 15"/>
          <p:cNvCxnSpPr>
            <a:stCxn id="34" idx="2"/>
          </p:cNvCxnSpPr>
          <p:nvPr/>
        </p:nvCxnSpPr>
        <p:spPr>
          <a:xfrm flipV="1">
            <a:off x="3798797" y="3501008"/>
            <a:ext cx="1925331" cy="182504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Freeform 7"/>
          <p:cNvSpPr>
            <a:spLocks/>
          </p:cNvSpPr>
          <p:nvPr/>
        </p:nvSpPr>
        <p:spPr bwMode="auto">
          <a:xfrm>
            <a:off x="3112517" y="2060848"/>
            <a:ext cx="811411" cy="3352800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23" y="2030"/>
              </a:cxn>
              <a:cxn ang="0">
                <a:pos x="62" y="1945"/>
              </a:cxn>
              <a:cxn ang="0">
                <a:pos x="112" y="1860"/>
              </a:cxn>
              <a:cxn ang="0">
                <a:pos x="166" y="1775"/>
              </a:cxn>
              <a:cxn ang="0">
                <a:pos x="224" y="1689"/>
              </a:cxn>
              <a:cxn ang="0">
                <a:pos x="274" y="1604"/>
              </a:cxn>
              <a:cxn ang="0">
                <a:pos x="320" y="1523"/>
              </a:cxn>
              <a:cxn ang="0">
                <a:pos x="366" y="1438"/>
              </a:cxn>
              <a:cxn ang="0">
                <a:pos x="408" y="1352"/>
              </a:cxn>
              <a:cxn ang="0">
                <a:pos x="447" y="1267"/>
              </a:cxn>
              <a:cxn ang="0">
                <a:pos x="485" y="1182"/>
              </a:cxn>
              <a:cxn ang="0">
                <a:pos x="558" y="1015"/>
              </a:cxn>
              <a:cxn ang="0">
                <a:pos x="624" y="845"/>
              </a:cxn>
              <a:cxn ang="0">
                <a:pos x="681" y="678"/>
              </a:cxn>
              <a:cxn ang="0">
                <a:pos x="782" y="337"/>
              </a:cxn>
              <a:cxn ang="0">
                <a:pos x="805" y="252"/>
              </a:cxn>
              <a:cxn ang="0">
                <a:pos x="835" y="170"/>
              </a:cxn>
              <a:cxn ang="0">
                <a:pos x="859" y="85"/>
              </a:cxn>
              <a:cxn ang="0">
                <a:pos x="874" y="0"/>
              </a:cxn>
            </a:cxnLst>
            <a:rect l="0" t="0" r="r" b="b"/>
            <a:pathLst>
              <a:path w="874" h="2112">
                <a:moveTo>
                  <a:pt x="0" y="2112"/>
                </a:moveTo>
                <a:lnTo>
                  <a:pt x="23" y="2030"/>
                </a:lnTo>
                <a:lnTo>
                  <a:pt x="62" y="1945"/>
                </a:lnTo>
                <a:lnTo>
                  <a:pt x="112" y="1860"/>
                </a:lnTo>
                <a:lnTo>
                  <a:pt x="166" y="1775"/>
                </a:lnTo>
                <a:lnTo>
                  <a:pt x="224" y="1689"/>
                </a:lnTo>
                <a:lnTo>
                  <a:pt x="274" y="1604"/>
                </a:lnTo>
                <a:lnTo>
                  <a:pt x="320" y="1523"/>
                </a:lnTo>
                <a:lnTo>
                  <a:pt x="366" y="1438"/>
                </a:lnTo>
                <a:lnTo>
                  <a:pt x="408" y="1352"/>
                </a:lnTo>
                <a:lnTo>
                  <a:pt x="447" y="1267"/>
                </a:lnTo>
                <a:lnTo>
                  <a:pt x="485" y="1182"/>
                </a:lnTo>
                <a:lnTo>
                  <a:pt x="558" y="1015"/>
                </a:lnTo>
                <a:lnTo>
                  <a:pt x="624" y="845"/>
                </a:lnTo>
                <a:lnTo>
                  <a:pt x="681" y="678"/>
                </a:lnTo>
                <a:lnTo>
                  <a:pt x="782" y="337"/>
                </a:lnTo>
                <a:lnTo>
                  <a:pt x="805" y="252"/>
                </a:lnTo>
                <a:lnTo>
                  <a:pt x="835" y="170"/>
                </a:lnTo>
                <a:lnTo>
                  <a:pt x="859" y="85"/>
                </a:lnTo>
                <a:lnTo>
                  <a:pt x="874" y="0"/>
                </a:lnTo>
              </a:path>
            </a:pathLst>
          </a:custGeom>
          <a:noFill/>
          <a:ln w="63500" cap="rnd">
            <a:solidFill>
              <a:schemeClr val="tx2"/>
            </a:solidFill>
            <a:prstDash val="solid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o-FO"/>
          </a:p>
        </p:txBody>
      </p:sp>
      <p:grpSp>
        <p:nvGrpSpPr>
          <p:cNvPr id="22" name="Group 21"/>
          <p:cNvGrpSpPr/>
          <p:nvPr/>
        </p:nvGrpSpPr>
        <p:grpSpPr>
          <a:xfrm>
            <a:off x="4211960" y="5249965"/>
            <a:ext cx="1584176" cy="369332"/>
            <a:chOff x="899592" y="5301208"/>
            <a:chExt cx="1584176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899592" y="5301208"/>
              <a:ext cx="104394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o-FO" dirty="0" smtClean="0">
                  <a:solidFill>
                    <a:schemeClr val="bg1"/>
                  </a:solidFill>
                </a:rPr>
                <a:t>Overflow</a:t>
              </a:r>
              <a:endParaRPr lang="fo-FO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0800000" flipH="1">
              <a:off x="1835696" y="5373216"/>
              <a:ext cx="648072" cy="216024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  <p:sp>
        <p:nvSpPr>
          <p:cNvPr id="17" name="Right Arrow 16"/>
          <p:cNvSpPr/>
          <p:nvPr/>
        </p:nvSpPr>
        <p:spPr>
          <a:xfrm rot="-2700000">
            <a:off x="6114745" y="1335341"/>
            <a:ext cx="1296144" cy="216024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3" name="TextBox 12"/>
          <p:cNvSpPr txBox="1"/>
          <p:nvPr/>
        </p:nvSpPr>
        <p:spPr>
          <a:xfrm>
            <a:off x="5724128" y="3284984"/>
            <a:ext cx="322472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smtClean="0"/>
              <a:t>Transport density:</a:t>
            </a:r>
          </a:p>
          <a:p>
            <a:endParaRPr lang="fo-FO" dirty="0" smtClean="0"/>
          </a:p>
          <a:p>
            <a:r>
              <a:rPr lang="fo-FO" dirty="0" smtClean="0"/>
              <a:t>Overall average: &lt;q&gt; = 1.5 m</a:t>
            </a:r>
            <a:r>
              <a:rPr lang="fo-FO" baseline="30000" dirty="0" smtClean="0"/>
              <a:t>2</a:t>
            </a:r>
            <a:r>
              <a:rPr lang="fo-FO" dirty="0" smtClean="0"/>
              <a:t>/s </a:t>
            </a:r>
          </a:p>
          <a:p>
            <a:endParaRPr lang="fo-FO" dirty="0" smtClean="0"/>
          </a:p>
          <a:p>
            <a:r>
              <a:rPr lang="fo-FO" dirty="0" smtClean="0"/>
              <a:t>Volume transport:</a:t>
            </a:r>
          </a:p>
          <a:p>
            <a:endParaRPr lang="fo-FO" dirty="0" smtClean="0"/>
          </a:p>
          <a:p>
            <a:r>
              <a:rPr lang="fo-FO" dirty="0" smtClean="0"/>
              <a:t>(Transport density) × (Width)</a:t>
            </a:r>
          </a:p>
          <a:p>
            <a:endParaRPr lang="fo-FO" dirty="0" smtClean="0"/>
          </a:p>
          <a:p>
            <a:r>
              <a:rPr lang="fo-FO" sz="2800" b="1" dirty="0" smtClean="0"/>
              <a:t>                  ≤ 0.03 Sv</a:t>
            </a:r>
            <a:endParaRPr lang="fo-FO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740727" y="1996345"/>
            <a:ext cx="0" cy="3600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44731" y="6093296"/>
            <a:ext cx="32477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400" b="1" dirty="0" err="1" smtClean="0">
                <a:solidFill>
                  <a:schemeClr val="tx2"/>
                </a:solidFill>
              </a:rPr>
              <a:t>What</a:t>
            </a:r>
            <a:r>
              <a:rPr lang="fo-FO" sz="2400" b="1" dirty="0" smtClean="0">
                <a:solidFill>
                  <a:schemeClr val="tx2"/>
                </a:solidFill>
              </a:rPr>
              <a:t> </a:t>
            </a:r>
            <a:r>
              <a:rPr lang="fo-FO" sz="2400" b="1" dirty="0" err="1" smtClean="0">
                <a:solidFill>
                  <a:schemeClr val="tx2"/>
                </a:solidFill>
              </a:rPr>
              <a:t>about</a:t>
            </a:r>
            <a:r>
              <a:rPr lang="fo-FO" sz="2400" b="1" dirty="0" smtClean="0">
                <a:solidFill>
                  <a:schemeClr val="tx2"/>
                </a:solidFill>
              </a:rPr>
              <a:t> </a:t>
            </a:r>
            <a:r>
              <a:rPr lang="fo-FO" sz="2400" b="1" dirty="0" err="1" smtClean="0">
                <a:solidFill>
                  <a:schemeClr val="tx2"/>
                </a:solidFill>
              </a:rPr>
              <a:t>properties</a:t>
            </a:r>
            <a:r>
              <a:rPr lang="fo-FO" sz="2400" b="1" dirty="0" smtClean="0">
                <a:solidFill>
                  <a:schemeClr val="tx2"/>
                </a:solidFill>
              </a:rPr>
              <a:t>?</a:t>
            </a:r>
            <a:endParaRPr lang="fo-FO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Improved estimate of overflow transport density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 = 3°C ~ </a:t>
            </a:r>
            <a:r>
              <a:rPr lang="en-GB" sz="2400" dirty="0" err="1" smtClean="0"/>
              <a:t>σ</a:t>
            </a:r>
            <a:r>
              <a:rPr lang="en-GB" sz="2400" baseline="-25000" dirty="0" err="1" smtClean="0"/>
              <a:t>θ</a:t>
            </a:r>
            <a:r>
              <a:rPr lang="en-GB" sz="2400" dirty="0" smtClean="0"/>
              <a:t> = 27.8 kg m</a:t>
            </a:r>
            <a:r>
              <a:rPr lang="en-GB" sz="2400" baseline="30000" dirty="0" smtClean="0"/>
              <a:t>-3</a:t>
            </a:r>
            <a:endParaRPr lang="en-GB" sz="2400" dirty="0" smtClean="0"/>
          </a:p>
          <a:p>
            <a:r>
              <a:rPr lang="en-GB" sz="2400" dirty="0" smtClean="0"/>
              <a:t>Estimate the height of the 3°C isotherm at site B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fo-FO" sz="2400" dirty="0" smtClean="0"/>
              <a:t>Long </a:t>
            </a:r>
            <a:r>
              <a:rPr lang="fo-FO" sz="2400" dirty="0" err="1" smtClean="0"/>
              <a:t>term</a:t>
            </a:r>
            <a:r>
              <a:rPr lang="fo-FO" sz="2400" dirty="0" smtClean="0"/>
              <a:t> </a:t>
            </a:r>
            <a:r>
              <a:rPr lang="fo-FO" sz="2400" dirty="0" err="1" smtClean="0"/>
              <a:t>avg</a:t>
            </a:r>
            <a:r>
              <a:rPr lang="fo-FO" sz="2400" dirty="0" smtClean="0"/>
              <a:t>: &lt;q</a:t>
            </a:r>
            <a:r>
              <a:rPr lang="fo-FO" sz="2400" baseline="-25000" dirty="0" smtClean="0"/>
              <a:t>0</a:t>
            </a:r>
            <a:r>
              <a:rPr lang="fo-FO" sz="2400" dirty="0" smtClean="0"/>
              <a:t>&gt; = 2 m</a:t>
            </a:r>
            <a:r>
              <a:rPr lang="fo-FO" sz="2400" baseline="30000" dirty="0" smtClean="0"/>
              <a:t>2</a:t>
            </a:r>
            <a:r>
              <a:rPr lang="fo-FO" sz="2400" dirty="0" smtClean="0"/>
              <a:t>/s</a:t>
            </a:r>
          </a:p>
          <a:p>
            <a:r>
              <a:rPr lang="fo-FO" sz="2400" dirty="0" err="1" smtClean="0"/>
              <a:t>Overflow</a:t>
            </a:r>
            <a:r>
              <a:rPr lang="fo-FO" sz="2400" dirty="0" smtClean="0"/>
              <a:t> transport ≤ 0.04 </a:t>
            </a:r>
            <a:r>
              <a:rPr lang="fo-FO" sz="2400" dirty="0" err="1" smtClean="0"/>
              <a:t>Sv</a:t>
            </a:r>
            <a:endParaRPr lang="en-GB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5488" y="3140968"/>
            <a:ext cx="1828800" cy="657225"/>
          </a:xfrm>
          <a:prstGeom prst="rect">
            <a:avLst/>
          </a:prstGeom>
          <a:noFill/>
        </p:spPr>
      </p:pic>
      <p:pic>
        <p:nvPicPr>
          <p:cNvPr id="7" name="Content Placeholder 6" descr="Profil skits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2777075" cy="3768080"/>
          </a:xfrm>
        </p:spPr>
      </p:pic>
      <p:pic>
        <p:nvPicPr>
          <p:cNvPr id="3" name="Picture 2" descr="D:\0_Projects\WOW_2017\Newmanus\T_sec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7138"/>
            <a:ext cx="4172301" cy="25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418488" y="4301337"/>
            <a:ext cx="23762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51920" y="407707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3°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50100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3°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19632" y="3723437"/>
            <a:ext cx="23762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27784" y="1988840"/>
            <a:ext cx="2088232" cy="1152128"/>
          </a:xfrm>
          <a:prstGeom prst="line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384113" y="3090702"/>
            <a:ext cx="144016" cy="559601"/>
            <a:chOff x="8317080" y="1628800"/>
            <a:chExt cx="153064" cy="10636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88424" y="1628800"/>
              <a:ext cx="0" cy="103947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17080" y="2692457"/>
              <a:ext cx="14401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26128" y="1629335"/>
              <a:ext cx="14401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2627784" y="2420888"/>
            <a:ext cx="2304256" cy="864096"/>
          </a:xfrm>
          <a:prstGeom prst="line">
            <a:avLst/>
          </a:prstGeom>
          <a:ln w="285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2952" y="2564904"/>
            <a:ext cx="1626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b="1" dirty="0" err="1" smtClean="0">
                <a:solidFill>
                  <a:srgbClr val="C00000"/>
                </a:solidFill>
              </a:rPr>
              <a:t>Variable</a:t>
            </a:r>
            <a:r>
              <a:rPr lang="fo-FO" b="1" dirty="0" smtClean="0">
                <a:solidFill>
                  <a:srgbClr val="C00000"/>
                </a:solidFill>
              </a:rPr>
              <a:t> </a:t>
            </a:r>
            <a:r>
              <a:rPr lang="fo-FO" b="1" dirty="0" err="1" smtClean="0">
                <a:solidFill>
                  <a:srgbClr val="C00000"/>
                </a:solidFill>
              </a:rPr>
              <a:t>height</a:t>
            </a:r>
            <a:endParaRPr lang="fo-FO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10" grpId="0"/>
      <p:bldP spid="10" grpId="1"/>
      <p:bldP spid="1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:\0_Projects\WOW_2017\Newmanus\trd_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54" y="1844824"/>
            <a:ext cx="9687059" cy="45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220072" y="1772816"/>
            <a:ext cx="4824536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6" descr="D:\0_Meetings\2018\Bologna Januar\I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764956" cy="2736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o-FO" sz="3600" dirty="0" smtClean="0"/>
              <a:t>Why is WV-overflow so weak ?</a:t>
            </a:r>
            <a:endParaRPr lang="fo-FO" sz="3600" dirty="0"/>
          </a:p>
        </p:txBody>
      </p:sp>
      <p:sp>
        <p:nvSpPr>
          <p:cNvPr id="5" name="Freeform 4"/>
          <p:cNvSpPr/>
          <p:nvPr/>
        </p:nvSpPr>
        <p:spPr>
          <a:xfrm>
            <a:off x="6448710" y="357678"/>
            <a:ext cx="1127845" cy="1317483"/>
          </a:xfrm>
          <a:custGeom>
            <a:avLst/>
            <a:gdLst>
              <a:gd name="connsiteX0" fmla="*/ 2066544 w 2066544"/>
              <a:gd name="connsiteY0" fmla="*/ 0 h 2414016"/>
              <a:gd name="connsiteX1" fmla="*/ 1737360 w 2066544"/>
              <a:gd name="connsiteY1" fmla="*/ 996696 h 2414016"/>
              <a:gd name="connsiteX2" fmla="*/ 1280160 w 2066544"/>
              <a:gd name="connsiteY2" fmla="*/ 1453896 h 2414016"/>
              <a:gd name="connsiteX3" fmla="*/ 576072 w 2066544"/>
              <a:gd name="connsiteY3" fmla="*/ 1975104 h 2414016"/>
              <a:gd name="connsiteX4" fmla="*/ 0 w 2066544"/>
              <a:gd name="connsiteY4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544" h="2414016">
                <a:moveTo>
                  <a:pt x="2066544" y="0"/>
                </a:moveTo>
                <a:cubicBezTo>
                  <a:pt x="1967484" y="377190"/>
                  <a:pt x="1868424" y="754380"/>
                  <a:pt x="1737360" y="996696"/>
                </a:cubicBezTo>
                <a:cubicBezTo>
                  <a:pt x="1606296" y="1239012"/>
                  <a:pt x="1473708" y="1290828"/>
                  <a:pt x="1280160" y="1453896"/>
                </a:cubicBezTo>
                <a:cubicBezTo>
                  <a:pt x="1086612" y="1616964"/>
                  <a:pt x="789432" y="1815084"/>
                  <a:pt x="576072" y="1975104"/>
                </a:cubicBezTo>
                <a:cubicBezTo>
                  <a:pt x="362712" y="2135124"/>
                  <a:pt x="92964" y="2342388"/>
                  <a:pt x="0" y="2414016"/>
                </a:cubicBezTo>
              </a:path>
            </a:pathLst>
          </a:custGeom>
          <a:ln w="76200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8" name="TextBox 27"/>
          <p:cNvSpPr txBox="1"/>
          <p:nvPr/>
        </p:nvSpPr>
        <p:spPr>
          <a:xfrm>
            <a:off x="6876256" y="908720"/>
            <a:ext cx="71526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o-FO" b="1" dirty="0" smtClean="0"/>
              <a:t>ADCP</a:t>
            </a:r>
            <a:endParaRPr lang="fo-FO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9260" y="6165304"/>
            <a:ext cx="26643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2400" b="1" dirty="0" smtClean="0">
                <a:solidFill>
                  <a:srgbClr val="C00000"/>
                </a:solidFill>
              </a:rPr>
              <a:t>    Atlantic inflow     </a:t>
            </a:r>
            <a:endParaRPr lang="fo-FO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48691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o-FO" b="1" dirty="0" smtClean="0">
                <a:solidFill>
                  <a:srgbClr val="C00000"/>
                </a:solidFill>
              </a:rPr>
              <a:t>Strong </a:t>
            </a:r>
            <a:r>
              <a:rPr lang="fo-FO" b="1" dirty="0" err="1" smtClean="0">
                <a:solidFill>
                  <a:srgbClr val="C00000"/>
                </a:solidFill>
              </a:rPr>
              <a:t>Inflow</a:t>
            </a:r>
            <a:r>
              <a:rPr lang="fo-FO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40" y="21328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b="1" dirty="0" err="1" smtClean="0">
                <a:solidFill>
                  <a:srgbClr val="C00000"/>
                </a:solidFill>
              </a:rPr>
              <a:t>Weak</a:t>
            </a:r>
            <a:r>
              <a:rPr lang="fo-FO" b="1" dirty="0" smtClean="0">
                <a:solidFill>
                  <a:srgbClr val="C00000"/>
                </a:solidFill>
              </a:rPr>
              <a:t> </a:t>
            </a:r>
            <a:r>
              <a:rPr lang="fo-FO" b="1" dirty="0" err="1" smtClean="0">
                <a:solidFill>
                  <a:srgbClr val="C00000"/>
                </a:solidFill>
              </a:rPr>
              <a:t>inflow</a:t>
            </a:r>
            <a:r>
              <a:rPr lang="fo-FO" b="1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4" y="1412776"/>
            <a:ext cx="491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400" dirty="0" smtClean="0"/>
              <a:t>Weekly averaged transport </a:t>
            </a:r>
            <a:r>
              <a:rPr lang="fo-FO" sz="2400" dirty="0" err="1" smtClean="0"/>
              <a:t>density</a:t>
            </a:r>
            <a:r>
              <a:rPr lang="fo-FO" sz="2400" dirty="0" smtClean="0"/>
              <a:t>, q</a:t>
            </a:r>
            <a:r>
              <a:rPr lang="fo-FO" sz="2400" baseline="-25000" dirty="0" smtClean="0"/>
              <a:t>0</a:t>
            </a:r>
            <a:endParaRPr lang="fo-FO" sz="2400" baseline="-25000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o-FO"/>
          </a:p>
        </p:txBody>
      </p:sp>
      <p:sp>
        <p:nvSpPr>
          <p:cNvPr id="38" name="Right Arrow 37"/>
          <p:cNvSpPr/>
          <p:nvPr/>
        </p:nvSpPr>
        <p:spPr>
          <a:xfrm rot="18889063">
            <a:off x="7049938" y="493023"/>
            <a:ext cx="1152233" cy="360040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o-F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3534107"/>
            <a:ext cx="2915029" cy="83099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Atlantic inflow blocks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the WV-overflow</a:t>
            </a:r>
          </a:p>
        </p:txBody>
      </p:sp>
      <p:sp>
        <p:nvSpPr>
          <p:cNvPr id="29" name="Right Arrow 28"/>
          <p:cNvSpPr/>
          <p:nvPr/>
        </p:nvSpPr>
        <p:spPr>
          <a:xfrm rot="8089063">
            <a:off x="6977931" y="544178"/>
            <a:ext cx="1152233" cy="360040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0" name="Rectangle 29"/>
          <p:cNvSpPr/>
          <p:nvPr/>
        </p:nvSpPr>
        <p:spPr>
          <a:xfrm>
            <a:off x="971600" y="551723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utoUpdateAnimBg="0"/>
      <p:bldP spid="19" grpId="0" autoUpdateAnimBg="0"/>
      <p:bldP spid="38" grpId="0" animBg="1"/>
      <p:bldP spid="38" grpId="1" animBg="1"/>
      <p:bldP spid="25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o-FO"/>
          </a:p>
        </p:txBody>
      </p:sp>
      <p:pic>
        <p:nvPicPr>
          <p:cNvPr id="4" name="Picture 3" descr="P523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0056008" cy="75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o-FO" sz="4000" dirty="0" smtClean="0">
                <a:solidFill>
                  <a:schemeClr val="bg1"/>
                </a:solidFill>
              </a:rPr>
              <a:t>During the period of our field experiment, the average WV-overflow  was &lt; 0.04 Sv</a:t>
            </a:r>
            <a:endParaRPr lang="fo-FO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8478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Was the period perhaps anomalous?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464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HE23A-04:   On the Overflow through the Western Valley of the Iceland-Faroe Ridge  </vt:lpstr>
      <vt:lpstr>Overflows across  the Greenland-Scotland Ridge</vt:lpstr>
      <vt:lpstr>Slide 3</vt:lpstr>
      <vt:lpstr>Iceland-Faroe Ridge overflow</vt:lpstr>
      <vt:lpstr>WOW field experiment           3 moorings, 278 days</vt:lpstr>
      <vt:lpstr>278 daily averaged ADCP profiles</vt:lpstr>
      <vt:lpstr>Improved estimate of overflow transport density</vt:lpstr>
      <vt:lpstr>Why is WV-overflow so weak ?</vt:lpstr>
      <vt:lpstr>Slide 9</vt:lpstr>
      <vt:lpstr>WV-overflow is linked to altimetry</vt:lpstr>
      <vt:lpstr>Altimetry based Overflow Transport Density</vt:lpstr>
      <vt:lpstr>Total Iceland-Faroe Ridge overflow</vt:lpstr>
      <vt:lpstr>Funding was received from: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Overflow across the Iceland-Faroe Ridge much less than expected</dc:title>
  <dc:creator>bogihan</dc:creator>
  <cp:lastModifiedBy>Windows User</cp:lastModifiedBy>
  <cp:revision>256</cp:revision>
  <dcterms:created xsi:type="dcterms:W3CDTF">2017-12-31T05:37:28Z</dcterms:created>
  <dcterms:modified xsi:type="dcterms:W3CDTF">2018-02-26T11:35:24Z</dcterms:modified>
</cp:coreProperties>
</file>