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4" r:id="rId4"/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</p:sldIdLst>
  <p:sldSz cy="6858000" cx="9144000"/>
  <p:notesSz cx="6858000" cy="9144000"/>
  <p:embeddedFontLst>
    <p:embeddedFont>
      <p:font typeface="Tahoma"/>
      <p:regular r:id="rId98"/>
      <p:bold r:id="rId99"/>
    </p:embeddedFont>
    <p:embeddedFont>
      <p:font typeface="PT Sans"/>
      <p:regular r:id="rId100"/>
      <p:bold r:id="rId101"/>
      <p:italic r:id="rId102"/>
      <p:boldItalic r:id="rId10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PTSans-boldItalic.fntdata"/><Relationship Id="rId102" Type="http://schemas.openxmlformats.org/officeDocument/2006/relationships/font" Target="fonts/PTSans-italic.fntdata"/><Relationship Id="rId101" Type="http://schemas.openxmlformats.org/officeDocument/2006/relationships/font" Target="fonts/PTSans-bold.fntdata"/><Relationship Id="rId100" Type="http://schemas.openxmlformats.org/officeDocument/2006/relationships/font" Target="fonts/PTSans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font" Target="fonts/Tahoma-bold.fntdata"/><Relationship Id="rId10" Type="http://schemas.openxmlformats.org/officeDocument/2006/relationships/slide" Target="slides/slide4.xml"/><Relationship Id="rId98" Type="http://schemas.openxmlformats.org/officeDocument/2006/relationships/font" Target="fonts/Tahoma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Marta starts</a:t>
            </a:r>
            <a:endParaRPr/>
          </a:p>
        </p:txBody>
      </p:sp>
      <p:sp>
        <p:nvSpPr>
          <p:cNvPr id="39" name="Shape 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until this slide: 8 minutes</a:t>
            </a:r>
            <a:endParaRPr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Yasemin comes in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mentimeter question about reproducibility crisis</a:t>
            </a:r>
            <a:br>
              <a:rPr lang="en-US"/>
            </a:br>
            <a:endParaRPr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Did you ever get contacted for  a dataset supporting your paper?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yes, how was it to find and share the dataset?</a:t>
            </a:r>
            <a:endParaRPr/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the audience to show hands.</a:t>
            </a:r>
            <a:endParaRPr/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Mentimeter wordcloud: </a:t>
            </a:r>
            <a:br>
              <a:rPr lang="en-US"/>
            </a:br>
            <a:r>
              <a:rPr lang="en-US"/>
              <a:t>what are the characteristics of a good data organisation structure?</a:t>
            </a:r>
            <a:br>
              <a:rPr lang="en-US"/>
            </a:br>
            <a:endParaRPr/>
          </a:p>
        </p:txBody>
      </p:sp>
      <p:sp>
        <p:nvSpPr>
          <p:cNvPr id="325" name="Shape 32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Marta takes over</a:t>
            </a:r>
            <a:endParaRPr/>
          </a:p>
        </p:txBody>
      </p:sp>
      <p:sp>
        <p:nvSpPr>
          <p:cNvPr id="404" name="Shape 40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Shape 47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Shape 48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Mentimeter questions: </a:t>
            </a:r>
            <a:br>
              <a:rPr lang="en-US"/>
            </a:br>
            <a:r>
              <a:rPr lang="en-US"/>
              <a:t>Is your research data automatically backed up?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you lost any research data in the past year?</a:t>
            </a:r>
            <a:endParaRPr/>
          </a:p>
        </p:txBody>
      </p:sp>
      <p:sp>
        <p:nvSpPr>
          <p:cNvPr id="500" name="Shape 50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Shape 51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Shape 53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Shape 54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Shape 55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Shape 56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Shape 57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Shape 574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Shape 58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Shape 60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you ever used a repository?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yes, which ones? (wordcloud)</a:t>
            </a:r>
            <a:endParaRPr/>
          </a:p>
        </p:txBody>
      </p:sp>
      <p:sp>
        <p:nvSpPr>
          <p:cNvPr id="628" name="Shape 62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Shape 63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Shape 63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Shape 64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Shape 66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Shape 66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Shape 67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Shape 67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Shape 68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Shape 69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Shape 70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Shape 71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Shape 71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Shape 72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Shape 72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Shape 73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Shape 73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Shape 74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Shape 74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7" name="Shape 7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Shape 7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Shape 76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Shape 76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Shape 77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6" name="Shape 78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Shape 78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Shape 79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Shape 80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whole part is long and will take me about 30 mins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Shape 80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Shape 81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Yasemin starts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Shape 81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Shape 82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Shape 82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1" name="Shape 83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Shape 83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2" name="Shape 84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Shape 84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3" name="Shape 85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Shape 854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Shape 86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Shape 86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Shape 87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Shape 87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Shape 87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Shape 87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Shape 89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Shape 89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Shape 89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Shape 89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5" name="Shape 90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Shape 90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3" name="Shape 91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Shape 914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1763106" y="274639"/>
            <a:ext cx="7106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ctrTitle"/>
          </p:nvPr>
        </p:nvSpPr>
        <p:spPr>
          <a:xfrm>
            <a:off x="1802192" y="822996"/>
            <a:ext cx="7265534" cy="29727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b="0" i="0" sz="72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Shape 21"/>
          <p:cNvSpPr txBox="1"/>
          <p:nvPr>
            <p:ph idx="1" type="subTitle"/>
          </p:nvPr>
        </p:nvSpPr>
        <p:spPr>
          <a:xfrm>
            <a:off x="1802192" y="4271063"/>
            <a:ext cx="7067378" cy="136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b="0" i="0" sz="72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Shape 32"/>
          <p:cNvSpPr txBox="1"/>
          <p:nvPr>
            <p:ph idx="1" type="subTitle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1763106" y="274639"/>
            <a:ext cx="7106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TU_P5#white.eps" id="12" name="Shape 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0265" y="6108245"/>
            <a:ext cx="1368883" cy="84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/>
        </p:nvSpPr>
        <p:spPr>
          <a:xfrm>
            <a:off x="6651560" y="6420936"/>
            <a:ext cx="231637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-1" y="13"/>
            <a:ext cx="1576384" cy="6857987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TU_P5#white.eps" id="15" name="Shape 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0263" y="6108245"/>
            <a:ext cx="1368883" cy="84323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TU_P5#white.eps" id="26" name="Shape 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0265" y="6108245"/>
            <a:ext cx="1368900" cy="8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TU_P5#white.eps" id="29" name="Shape 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0263" y="6108245"/>
            <a:ext cx="1368900" cy="843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85.gif"/><Relationship Id="rId13" Type="http://schemas.openxmlformats.org/officeDocument/2006/relationships/image" Target="../media/image15.png"/><Relationship Id="rId12" Type="http://schemas.openxmlformats.org/officeDocument/2006/relationships/hyperlink" Target="https://www.ukri.org/funding/information-for-award-holders/data-policy/common-principles-on-data-policy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Relationship Id="rId4" Type="http://schemas.openxmlformats.org/officeDocument/2006/relationships/image" Target="../media/image9.jpg"/><Relationship Id="rId9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5.jpg"/><Relationship Id="rId7" Type="http://schemas.openxmlformats.org/officeDocument/2006/relationships/image" Target="../media/image20.jpg"/><Relationship Id="rId8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hyperlink" Target="http://www.menti.com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hyperlink" Target="mailto:y.turkyilmaz-vandervelden@tudelft.nl" TargetMode="External"/><Relationship Id="rId5" Type="http://schemas.openxmlformats.org/officeDocument/2006/relationships/hyperlink" Target="https://twitter.com/YaseminTurkyilm" TargetMode="External"/><Relationship Id="rId6" Type="http://schemas.openxmlformats.org/officeDocument/2006/relationships/hyperlink" Target="mailto:m.teperek@tudelft.nl" TargetMode="External"/><Relationship Id="rId7" Type="http://schemas.openxmlformats.org/officeDocument/2006/relationships/hyperlink" Target="https://twitter.com/martateperek" TargetMode="External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hyperlink" Target="http://www.menti.com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g"/><Relationship Id="rId4" Type="http://schemas.openxmlformats.org/officeDocument/2006/relationships/image" Target="../media/image6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mponline.dcc.ac.uk/" TargetMode="External"/><Relationship Id="rId4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Relationship Id="rId4" Type="http://schemas.openxmlformats.org/officeDocument/2006/relationships/hyperlink" Target="http://nikola.me/folder_structure.html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hyperlink" Target="http://www.menti.com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jpg"/><Relationship Id="rId4" Type="http://schemas.openxmlformats.org/officeDocument/2006/relationships/hyperlink" Target="https://library.stanford.edu/research/data-management-services/data-best-practices/best-practices-file-naming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Relationship Id="rId4" Type="http://schemas.openxmlformats.org/officeDocument/2006/relationships/hyperlink" Target="https://library.stanford.edu/research/data-management-services/data-best-practices/best-practices-file-naming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doi.org/10.5281/zenodo.1250812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4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jpg"/><Relationship Id="rId4" Type="http://schemas.openxmlformats.org/officeDocument/2006/relationships/hyperlink" Target="https://doi.org/10.17605/OSF.IO/JR9U2" TargetMode="External"/><Relationship Id="rId5" Type="http://schemas.openxmlformats.org/officeDocument/2006/relationships/hyperlink" Target="https://doi.org/10.17605/OSF.IO/JR9U2" TargetMode="External"/><Relationship Id="rId6" Type="http://schemas.openxmlformats.org/officeDocument/2006/relationships/hyperlink" Target="https://bit.ly/2Hlm41X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Relationship Id="rId4" Type="http://schemas.openxmlformats.org/officeDocument/2006/relationships/image" Target="../media/image3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ata.research.cornell.edu/content/readme" TargetMode="External"/><Relationship Id="rId4" Type="http://schemas.openxmlformats.org/officeDocument/2006/relationships/image" Target="../media/image42.png"/><Relationship Id="rId5" Type="http://schemas.openxmlformats.org/officeDocument/2006/relationships/hyperlink" Target="https://cornell.app.box.com/v/ReadmeTemplate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data.nal.usda.gov/data-dictionary-examples" TargetMode="External"/><Relationship Id="rId4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fairsharing.org/standards/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3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png"/><Relationship Id="rId4" Type="http://schemas.openxmlformats.org/officeDocument/2006/relationships/hyperlink" Target="https://www.theguardian.com/money/2018/may/04/my-1000-macbook-air-was-stolen-at-airport-security-and-no-one-care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png"/><Relationship Id="rId4" Type="http://schemas.openxmlformats.org/officeDocument/2006/relationships/hyperlink" Target="http://www.menti.com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www.google.com/intl/en/policies/terms/" TargetMode="External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png"/><Relationship Id="rId4" Type="http://schemas.openxmlformats.org/officeDocument/2006/relationships/hyperlink" Target="https://www.switch.ch/services/drive/" TargetMode="External"/><Relationship Id="rId5" Type="http://schemas.openxmlformats.org/officeDocument/2006/relationships/image" Target="../media/image4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Relationship Id="rId4" Type="http://schemas.openxmlformats.org/officeDocument/2006/relationships/hyperlink" Target="https://www.surfdrive.nl/en" TargetMode="External"/><Relationship Id="rId5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png"/><Relationship Id="rId4" Type="http://schemas.openxmlformats.org/officeDocument/2006/relationships/hyperlink" Target="https://www.eudat.eu/services-support" TargetMode="External"/><Relationship Id="rId5" Type="http://schemas.openxmlformats.org/officeDocument/2006/relationships/image" Target="../media/image4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png"/><Relationship Id="rId4" Type="http://schemas.openxmlformats.org/officeDocument/2006/relationships/image" Target="../media/image55.png"/><Relationship Id="rId5" Type="http://schemas.openxmlformats.org/officeDocument/2006/relationships/hyperlink" Target="https://www.eudat.eu/partners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0.png"/><Relationship Id="rId4" Type="http://schemas.openxmlformats.org/officeDocument/2006/relationships/hyperlink" Target="http://v2.sherpa.ac.uk/juliet/search.html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4.png"/><Relationship Id="rId4" Type="http://schemas.openxmlformats.org/officeDocument/2006/relationships/hyperlink" Target="http://www.menti.com/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4.png"/><Relationship Id="rId4" Type="http://schemas.openxmlformats.org/officeDocument/2006/relationships/hyperlink" Target="http://www.re3data.org/" TargetMode="External"/><Relationship Id="rId9" Type="http://schemas.openxmlformats.org/officeDocument/2006/relationships/image" Target="../media/image57.png"/><Relationship Id="rId5" Type="http://schemas.openxmlformats.org/officeDocument/2006/relationships/image" Target="../media/image52.png"/><Relationship Id="rId6" Type="http://schemas.openxmlformats.org/officeDocument/2006/relationships/image" Target="../media/image76.png"/><Relationship Id="rId7" Type="http://schemas.openxmlformats.org/officeDocument/2006/relationships/image" Target="../media/image61.png"/><Relationship Id="rId8" Type="http://schemas.openxmlformats.org/officeDocument/2006/relationships/image" Target="../media/image5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zenodo.org/" TargetMode="External"/><Relationship Id="rId4" Type="http://schemas.openxmlformats.org/officeDocument/2006/relationships/image" Target="../media/image86.png"/><Relationship Id="rId5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7.png"/><Relationship Id="rId4" Type="http://schemas.openxmlformats.org/officeDocument/2006/relationships/hyperlink" Target="https://www.protocols.io/" TargetMode="External"/><Relationship Id="rId5" Type="http://schemas.openxmlformats.org/officeDocument/2006/relationships/image" Target="../media/image66.png"/><Relationship Id="rId6" Type="http://schemas.openxmlformats.org/officeDocument/2006/relationships/hyperlink" Target="https://www.protocols.io/view/biolistic-transformation-of-amphidnium-hnmb5c6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s://idr.openmicroscopy.org/about/about.html" TargetMode="External"/><Relationship Id="rId4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png"/><Relationship Id="rId4" Type="http://schemas.openxmlformats.org/officeDocument/2006/relationships/hyperlink" Target="https://www.ebi.ac.uk/ega/home" TargetMode="External"/><Relationship Id="rId5" Type="http://schemas.openxmlformats.org/officeDocument/2006/relationships/image" Target="../media/image73.png"/><Relationship Id="rId6" Type="http://schemas.openxmlformats.org/officeDocument/2006/relationships/hyperlink" Target="http://www.data-archive.ac.uk/deposit" TargetMode="External"/></Relationships>
</file>

<file path=ppt/slides/_rels/slide71.xml.rels><?xml version="1.0" encoding="UTF-8" standalone="yes"?><Relationships xmlns="http://schemas.openxmlformats.org/package/2006/relationships"><Relationship Id="rId10" Type="http://schemas.openxmlformats.org/officeDocument/2006/relationships/hyperlink" Target="https://phaidra.univie.ac.at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s://www.repository.cam.ac.uk/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77.png"/><Relationship Id="rId5" Type="http://schemas.openxmlformats.org/officeDocument/2006/relationships/image" Target="../media/image67.jpg"/><Relationship Id="rId6" Type="http://schemas.openxmlformats.org/officeDocument/2006/relationships/hyperlink" Target="http://researchdata.4tu.nl/en/home/" TargetMode="External"/><Relationship Id="rId7" Type="http://schemas.openxmlformats.org/officeDocument/2006/relationships/image" Target="../media/image72.png"/><Relationship Id="rId8" Type="http://schemas.openxmlformats.org/officeDocument/2006/relationships/image" Target="../media/image7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8.png"/><Relationship Id="rId4" Type="http://schemas.openxmlformats.org/officeDocument/2006/relationships/hyperlink" Target="https://doi.org/10.5061/dryad.5gk8j" TargetMode="Externa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8.png"/><Relationship Id="rId4" Type="http://schemas.openxmlformats.org/officeDocument/2006/relationships/hyperlink" Target="https://doi.org/10.5061/dryad.5gk8j" TargetMode="External"/><Relationship Id="rId5" Type="http://schemas.openxmlformats.org/officeDocument/2006/relationships/image" Target="../media/image7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Relationship Id="rId5" Type="http://schemas.openxmlformats.org/officeDocument/2006/relationships/hyperlink" Target="http://science.sciencemag.org/content/353/6305/1277.full" TargetMode="Externa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hyperlink" Target="https://www.uu.nl/en/research/research-data-management/guides/costs-of-data-management" TargetMode="Externa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dmponline.dcc.ac.uk/" TargetMode="External"/><Relationship Id="rId4" Type="http://schemas.openxmlformats.org/officeDocument/2006/relationships/image" Target="../media/image69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dmponline.dcc.ac.uk/" TargetMode="External"/><Relationship Id="rId4" Type="http://schemas.openxmlformats.org/officeDocument/2006/relationships/image" Target="../media/image7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dmponline.dcc.ac.uk/" TargetMode="Externa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s://dmponline.dcc.ac.uk/" TargetMode="Externa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1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://www.dcc.ac.uk/resources/data-management-plans/guidance-examples" TargetMode="Externa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8.jpg"/><Relationship Id="rId4" Type="http://schemas.openxmlformats.org/officeDocument/2006/relationships/hyperlink" Target="mailto:y.turkyilmaz-vandervelden@tudelft.nl" TargetMode="External"/><Relationship Id="rId5" Type="http://schemas.openxmlformats.org/officeDocument/2006/relationships/hyperlink" Target="https://twitter.com/YaseminTurkyilm" TargetMode="External"/><Relationship Id="rId6" Type="http://schemas.openxmlformats.org/officeDocument/2006/relationships/hyperlink" Target="mailto:m.teperek@tudelft.nl" TargetMode="External"/><Relationship Id="rId7" Type="http://schemas.openxmlformats.org/officeDocument/2006/relationships/hyperlink" Target="https://twitter.com/martateperek" TargetMode="External"/><Relationship Id="rId8" Type="http://schemas.openxmlformats.org/officeDocument/2006/relationships/image" Target="../media/image1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2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://www.nature.com/sdata/" TargetMode="External"/><Relationship Id="rId4" Type="http://schemas.openxmlformats.org/officeDocument/2006/relationships/hyperlink" Target="https://wellcomeopenresearch.org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3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1763106" y="274639"/>
            <a:ext cx="7106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delft tu" id="42" name="Shape 42"/>
          <p:cNvPicPr preferRelativeResize="0"/>
          <p:nvPr/>
        </p:nvPicPr>
        <p:blipFill rotWithShape="1">
          <a:blip r:embed="rId3">
            <a:alphaModFix/>
          </a:blip>
          <a:srcRect b="0" l="17250" r="0" t="0"/>
          <a:stretch/>
        </p:blipFill>
        <p:spPr>
          <a:xfrm>
            <a:off x="1567814" y="0"/>
            <a:ext cx="75761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/>
        </p:nvSpPr>
        <p:spPr>
          <a:xfrm>
            <a:off x="1556825" y="-4573"/>
            <a:ext cx="7587174" cy="1388100"/>
          </a:xfrm>
          <a:prstGeom prst="rect">
            <a:avLst/>
          </a:prstGeom>
          <a:solidFill>
            <a:srgbClr val="FFFFFF">
              <a:alpha val="4235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you need to know about data management plans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2850" y="6343166"/>
            <a:ext cx="1188174" cy="4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/>
          <p:nvPr/>
        </p:nvSpPr>
        <p:spPr>
          <a:xfrm>
            <a:off x="5074725" y="6200750"/>
            <a:ext cx="36882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 June 2018</a:t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do we suddenly need to have data management plans?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ctr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Shape 117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1956595" y="1553802"/>
            <a:ext cx="6912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Written plan / guidance/ roadmap how not to get lost in your own data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Useful for all group members / collaborators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Required by more and more funding bodies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What is a data management plan?</a:t>
            </a:r>
            <a:endParaRPr sz="2000"/>
          </a:p>
        </p:txBody>
      </p:sp>
      <p:cxnSp>
        <p:nvCxnSpPr>
          <p:cNvPr id="125" name="Shape 125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Changing policy landscape</a:t>
            </a:r>
            <a:endParaRPr sz="2000"/>
          </a:p>
        </p:txBody>
      </p:sp>
      <p:cxnSp>
        <p:nvCxnSpPr>
          <p:cNvPr id="131" name="Shape 131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ammer, Books, Law, Court, Lawyer, Paragraphs, Rule" id="132" name="Shape 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2572" y="1218418"/>
            <a:ext cx="6371462" cy="477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Research Data Policies</a:t>
            </a:r>
            <a:endParaRPr sz="2000"/>
          </a:p>
        </p:txBody>
      </p:sp>
      <p:cxnSp>
        <p:nvCxnSpPr>
          <p:cNvPr id="138" name="Shape 138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://www.wellcome.ac.uk/stellent/groups/corporatesite/@policy_communications/documents/web_document/WTP051586.gif" id="139" name="Shape 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0168" y="5317882"/>
            <a:ext cx="1546821" cy="20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1606982" y="1346780"/>
            <a:ext cx="7416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“Publicly funded research data are a public good (…), which should be made openly available with as few restrictions as possible…”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data\as2507\downloads\LOGO-ERC.jpg" id="141" name="Shape 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2894" y="3564776"/>
            <a:ext cx="1218669" cy="1166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data\as2507\downloads\800px-Cancer_Research_UK.svg.png" id="142" name="Shape 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2183" y="3715760"/>
            <a:ext cx="1620060" cy="623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ehi2.swan.ac.uk/en/getfile.php?type=site_images&amp;id=Horizon%202020-logo-ce-vertical-en.jpg" id="143" name="Shape 1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3965" y="3518939"/>
            <a:ext cx="1324770" cy="978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news.sciencemag.org/sites/default/files/styles/thumb_article_l/public/media/si-LOGOS.jpg?itok=t2yHtWYY" id="144" name="Shape 1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68053" y="3740779"/>
            <a:ext cx="945797" cy="814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mersiveeducation.org/sites/default/files/styles/seven-product-colorbox/public/product-images/gates-blue%2Bwhite%2Blogo_30.jpg?itok=Scf6sICm" id="145" name="Shape 1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10672" y="5084330"/>
            <a:ext cx="1469095" cy="71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85441" y="5190063"/>
            <a:ext cx="1381436" cy="477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2.warwick.ac.uk/fac/sci/dcs/people/stephen_jarvis/royalsociety.gif" id="147" name="Shape 1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43231" y="5261628"/>
            <a:ext cx="1483357" cy="31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62449" y="5158623"/>
            <a:ext cx="1026013" cy="52022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1750400" y="6053375"/>
            <a:ext cx="74160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12"/>
              </a:rPr>
              <a:t>https://www.ukri.org/funding/information-for-award-holders/data-policy/common-principles-on-data-policy/</a:t>
            </a:r>
            <a:r>
              <a:rPr lang="en-US" sz="1200"/>
              <a:t> </a:t>
            </a:r>
            <a:endParaRPr sz="1200"/>
          </a:p>
        </p:txBody>
      </p:sp>
      <p:pic>
        <p:nvPicPr>
          <p:cNvPr id="150" name="Shape 1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99844" y="3758601"/>
            <a:ext cx="1767954" cy="4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1763106" y="977900"/>
            <a:ext cx="46092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Immediate reactions to </a:t>
            </a:r>
            <a:r>
              <a:rPr b="1" lang="en-US" sz="2000"/>
              <a:t>“sharing” requirements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would take me 5 years to find all my data!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PhD/postdoc who had the data left the lab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Should we write down all protocols?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management is a waste of time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Nobody will understand my data</a:t>
            </a:r>
            <a:endParaRPr/>
          </a:p>
          <a:p>
            <a:pPr indent="-342900" lvl="0" marL="342900" marR="0" rtl="0" algn="l">
              <a:lnSpc>
                <a:spcPct val="14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can just ask me for it when they need it</a:t>
            </a:r>
            <a:endParaRPr/>
          </a:p>
          <a:p>
            <a:pPr indent="-231775" lvl="0" marL="342900" marR="0" rtl="0" algn="l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None/>
            </a:pPr>
            <a:r>
              <a:t/>
            </a:r>
            <a:endParaRPr b="0" i="0" sz="1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ngry, Female, Fist, Mad, Rage, People, Strike, Woman" id="156" name="Shape 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2200" y="1684928"/>
            <a:ext cx="2645924" cy="3985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Shape 157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Shape 158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Research Data Policies - reactions</a:t>
            </a:r>
            <a:endParaRPr sz="2000"/>
          </a:p>
        </p:txBody>
      </p:sp>
      <p:sp>
        <p:nvSpPr>
          <p:cNvPr id="159" name="Shape 159"/>
          <p:cNvSpPr txBox="1"/>
          <p:nvPr/>
        </p:nvSpPr>
        <p:spPr>
          <a:xfrm rot="-562565">
            <a:off x="1738735" y="2196578"/>
            <a:ext cx="6848393" cy="133636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</a:rPr>
              <a:t>Good planning is needed from the start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better data management practice (reproducible research)</a:t>
            </a:r>
            <a:endParaRPr/>
          </a:p>
          <a:p>
            <a:pPr indent="-361950" lvl="0" marL="5143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that researchers are prepared to share their data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Shape 166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Research Data Policies</a:t>
            </a:r>
            <a:endParaRPr sz="2000"/>
          </a:p>
        </p:txBody>
      </p:sp>
      <p:sp>
        <p:nvSpPr>
          <p:cNvPr id="167" name="Shape 167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But w</a:t>
            </a: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 do funders require </a:t>
            </a:r>
            <a:r>
              <a:rPr b="1" lang="en-US" sz="2400">
                <a:solidFill>
                  <a:schemeClr val="dk1"/>
                </a:solidFill>
              </a:rPr>
              <a:t>Data Management Plans</a:t>
            </a: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What do you think?</a:t>
            </a:r>
            <a:endParaRPr sz="2000"/>
          </a:p>
        </p:txBody>
      </p:sp>
      <p:cxnSp>
        <p:nvCxnSpPr>
          <p:cNvPr id="173" name="Shape 173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4" name="Shape 174"/>
          <p:cNvGrpSpPr/>
          <p:nvPr/>
        </p:nvGrpSpPr>
        <p:grpSpPr>
          <a:xfrm>
            <a:off x="3969876" y="1382642"/>
            <a:ext cx="2776946" cy="4600553"/>
            <a:chOff x="3312089" y="152367"/>
            <a:chExt cx="2776946" cy="4600553"/>
          </a:xfrm>
        </p:grpSpPr>
        <p:pic>
          <p:nvPicPr>
            <p:cNvPr descr="Iphone, Cell Phone, Apple, Phone, Mobile, Mobile Phone" id="175" name="Shape 1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12089" y="152367"/>
              <a:ext cx="2776946" cy="4600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Shape 176"/>
            <p:cNvSpPr txBox="1"/>
            <p:nvPr/>
          </p:nvSpPr>
          <p:spPr>
            <a:xfrm>
              <a:off x="3473807" y="937894"/>
              <a:ext cx="2466300" cy="14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to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sng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www.menti.com</a:t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the code: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</a:rPr>
                <a:t>59</a:t>
              </a:r>
              <a:r>
                <a:rPr b="1" lang="en-US" sz="2400">
                  <a:solidFill>
                    <a:srgbClr val="FF0000"/>
                  </a:solidFill>
                </a:rPr>
                <a:t> 18 </a:t>
              </a:r>
              <a:r>
                <a:rPr b="1" lang="en-US" sz="2400">
                  <a:solidFill>
                    <a:srgbClr val="FF0000"/>
                  </a:solidFill>
                </a:rPr>
                <a:t>54</a:t>
              </a:r>
              <a:r>
                <a:rPr b="1"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Reproducibility crisis</a:t>
            </a:r>
            <a:endParaRPr sz="2000"/>
          </a:p>
        </p:txBody>
      </p:sp>
      <p:cxnSp>
        <p:nvCxnSpPr>
          <p:cNvPr id="182" name="Shape 18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Shape 183"/>
          <p:cNvSpPr/>
          <p:nvPr/>
        </p:nvSpPr>
        <p:spPr>
          <a:xfrm>
            <a:off x="1947051" y="6262712"/>
            <a:ext cx="682250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 533, 452–454 (26 May 2016) doi:10.1038/533452a</a:t>
            </a:r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063" y="684950"/>
            <a:ext cx="6464476" cy="548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Reproducibility crisis</a:t>
            </a:r>
            <a:endParaRPr sz="2000"/>
          </a:p>
        </p:txBody>
      </p:sp>
      <p:cxnSp>
        <p:nvCxnSpPr>
          <p:cNvPr id="190" name="Shape 190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Shape 191"/>
          <p:cNvSpPr/>
          <p:nvPr/>
        </p:nvSpPr>
        <p:spPr>
          <a:xfrm>
            <a:off x="1947051" y="6262712"/>
            <a:ext cx="682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 533, 452–454 (26 May 2016) doi:10.1038/533452a</a:t>
            </a:r>
            <a:endParaRPr/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&gt;70% of researchers have tried and failed to reproduce another scientist's experiments.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&gt;50% have failed to reproduce their own experiments.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Reproducibility crisis</a:t>
            </a:r>
            <a:endParaRPr sz="2000"/>
          </a:p>
        </p:txBody>
      </p:sp>
      <p:cxnSp>
        <p:nvCxnSpPr>
          <p:cNvPr id="198" name="Shape 198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9" name="Shape 199"/>
          <p:cNvSpPr/>
          <p:nvPr/>
        </p:nvSpPr>
        <p:spPr>
          <a:xfrm>
            <a:off x="1947051" y="6262712"/>
            <a:ext cx="682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 533, 452–454 (26 May 2016) doi:10.1038/533452a</a:t>
            </a:r>
            <a:endParaRPr/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 b="36944" l="0" r="0" t="0"/>
          <a:stretch/>
        </p:blipFill>
        <p:spPr>
          <a:xfrm>
            <a:off x="2194300" y="709963"/>
            <a:ext cx="5825596" cy="546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1763106" y="274639"/>
            <a:ext cx="7106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Who are we?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usiness Card, Map, Show, Stick, Hand Over" id="52" name="Shape 52"/>
          <p:cNvPicPr preferRelativeResize="0"/>
          <p:nvPr/>
        </p:nvPicPr>
        <p:blipFill rotWithShape="1">
          <a:blip r:embed="rId3">
            <a:alphaModFix/>
          </a:blip>
          <a:srcRect b="24400" l="37081" r="40166" t="29530"/>
          <a:stretch/>
        </p:blipFill>
        <p:spPr>
          <a:xfrm>
            <a:off x="5138715" y="1135258"/>
            <a:ext cx="4005285" cy="5406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iness Card, Map, Show, Stick, Hand Over" id="53" name="Shape 53"/>
          <p:cNvPicPr preferRelativeResize="0"/>
          <p:nvPr/>
        </p:nvPicPr>
        <p:blipFill rotWithShape="1">
          <a:blip r:embed="rId3">
            <a:alphaModFix/>
          </a:blip>
          <a:srcRect b="24400" l="37081" r="40854" t="29530"/>
          <a:stretch/>
        </p:blipFill>
        <p:spPr>
          <a:xfrm flipH="1">
            <a:off x="1569812" y="1135258"/>
            <a:ext cx="3884465" cy="540643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1493614" y="2294768"/>
            <a:ext cx="33930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Yasemin Turkyilmaz-van der Velden</a:t>
            </a:r>
            <a:endParaRPr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Steward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 Delft Faculties of                                         Applied Sciences, and Mechanical, Maritime and Materials Engineering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y.turkyilmaz-vandervelden@tudelft.nl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@YaseminTurkyilm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5903242" y="2312157"/>
            <a:ext cx="3393056" cy="1951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Marta Teperek</a:t>
            </a:r>
            <a:endParaRPr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Stewardship Coordinator              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Data Services  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 Delft Library</a:t>
            </a:r>
            <a:endParaRPr b="0" i="0" sz="1600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8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m.teperek@tudelft.nl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@martateperek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twitter" id="56" name="Shape 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50707" y="3933275"/>
            <a:ext cx="371768" cy="3024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witter" id="57" name="Shape 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0142" y="3933275"/>
            <a:ext cx="371768" cy="30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" type="body"/>
          </p:nvPr>
        </p:nvSpPr>
        <p:spPr>
          <a:xfrm>
            <a:off x="1763100" y="914400"/>
            <a:ext cx="7106400" cy="10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6862A"/>
                </a:solidFill>
                <a:latin typeface="Arial"/>
                <a:ea typeface="Arial"/>
                <a:cs typeface="Arial"/>
                <a:sym typeface="Arial"/>
              </a:rPr>
              <a:t>Research relies on the principle that we share our findings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2"/>
                </a:solidFill>
              </a:rPr>
              <a:t>Reusability &amp; Reproducibility</a:t>
            </a:r>
            <a:endParaRPr sz="2000">
              <a:solidFill>
                <a:srgbClr val="00A6D6"/>
              </a:solidFill>
            </a:endParaRPr>
          </a:p>
        </p:txBody>
      </p:sp>
      <p:cxnSp>
        <p:nvCxnSpPr>
          <p:cNvPr id="207" name="Shape 207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Shape 208"/>
          <p:cNvSpPr/>
          <p:nvPr/>
        </p:nvSpPr>
        <p:spPr>
          <a:xfrm>
            <a:off x="5573129" y="2403688"/>
            <a:ext cx="346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b="1" lang="en-US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endParaRPr b="1"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3509174" y="1900534"/>
            <a:ext cx="346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Intermediate data</a:t>
            </a:r>
            <a:endParaRPr b="1"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763106" y="2403694"/>
            <a:ext cx="346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Raw data</a:t>
            </a:r>
            <a:endParaRPr b="1"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4638785" y="2264225"/>
            <a:ext cx="1216200" cy="478200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E400"/>
              </a:gs>
              <a:gs pos="100000">
                <a:srgbClr val="EAFF85"/>
              </a:gs>
            </a:gsLst>
            <a:lin ang="16200038" scaled="0"/>
          </a:gradFill>
          <a:ln cap="flat" cmpd="sng" w="9525">
            <a:solidFill>
              <a:srgbClr val="A3C91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550" y="2823925"/>
            <a:ext cx="4098175" cy="18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1563" y="2818625"/>
            <a:ext cx="1730474" cy="16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>
            <p:ph idx="1" type="body"/>
          </p:nvPr>
        </p:nvSpPr>
        <p:spPr>
          <a:xfrm>
            <a:off x="1900775" y="4800600"/>
            <a:ext cx="6968700" cy="10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Are the published final data reusable?</a:t>
            </a:r>
            <a:endParaRPr sz="2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-1651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1763106" y="5435600"/>
            <a:ext cx="7106464" cy="1244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availability decreases by </a:t>
            </a:r>
            <a:r>
              <a:rPr b="0" i="0" lang="en-US" sz="175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17% per year</a:t>
            </a:r>
            <a:endParaRPr b="0" i="0" sz="17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3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Chance of email address working decreases by </a:t>
            </a:r>
            <a:r>
              <a:rPr b="0" i="0" lang="en-US" sz="175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7% per year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None/>
            </a:pPr>
            <a:r>
              <a:t/>
            </a:r>
            <a:endParaRPr b="0" i="0" sz="175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1775" lvl="0" marL="342900" marR="0" rtl="0" algn="l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None/>
            </a:pPr>
            <a:r>
              <a:t/>
            </a:r>
            <a:endParaRPr b="0" i="0" sz="175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Datasets available ‘on request’ are not available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Shape 221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4206" y="908720"/>
            <a:ext cx="7381886" cy="245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35165" l="60140" r="0" t="29668"/>
          <a:stretch/>
        </p:blipFill>
        <p:spPr>
          <a:xfrm>
            <a:off x="5441348" y="2655453"/>
            <a:ext cx="3702651" cy="86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4206" y="3456705"/>
            <a:ext cx="5029373" cy="200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5">
            <a:alphaModFix/>
          </a:blip>
          <a:srcRect b="45393" l="0" r="13807" t="0"/>
          <a:stretch/>
        </p:blipFill>
        <p:spPr>
          <a:xfrm>
            <a:off x="5365150" y="3066346"/>
            <a:ext cx="3308950" cy="3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What about you?</a:t>
            </a:r>
            <a:endParaRPr sz="2000"/>
          </a:p>
        </p:txBody>
      </p:sp>
      <p:cxnSp>
        <p:nvCxnSpPr>
          <p:cNvPr id="231" name="Shape 231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2" name="Shape 232"/>
          <p:cNvGrpSpPr/>
          <p:nvPr/>
        </p:nvGrpSpPr>
        <p:grpSpPr>
          <a:xfrm>
            <a:off x="3969876" y="1382642"/>
            <a:ext cx="2776946" cy="4600553"/>
            <a:chOff x="3312089" y="152367"/>
            <a:chExt cx="2776946" cy="4600553"/>
          </a:xfrm>
        </p:grpSpPr>
        <p:pic>
          <p:nvPicPr>
            <p:cNvPr descr="Iphone, Cell Phone, Apple, Phone, Mobile, Mobile Phone" id="233" name="Shape 2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12089" y="152367"/>
              <a:ext cx="2776946" cy="4600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Shape 234"/>
            <p:cNvSpPr txBox="1"/>
            <p:nvPr/>
          </p:nvSpPr>
          <p:spPr>
            <a:xfrm>
              <a:off x="3473807" y="937894"/>
              <a:ext cx="2466300" cy="14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to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sng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www.menti.com</a:t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the code: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</a:rPr>
                <a:t>59</a:t>
              </a:r>
              <a:r>
                <a:rPr b="1" lang="en-US" sz="2400">
                  <a:solidFill>
                    <a:srgbClr val="FF0000"/>
                  </a:solidFill>
                </a:rPr>
                <a:t> 18 </a:t>
              </a:r>
              <a:r>
                <a:rPr b="1" lang="en-US" sz="2400">
                  <a:solidFill>
                    <a:srgbClr val="FF0000"/>
                  </a:solidFill>
                </a:rPr>
                <a:t>54</a:t>
              </a:r>
              <a:r>
                <a:rPr b="1"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idx="1" type="body"/>
          </p:nvPr>
        </p:nvSpPr>
        <p:spPr>
          <a:xfrm>
            <a:off x="1763100" y="914400"/>
            <a:ext cx="7106400" cy="10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6862A"/>
                </a:solidFill>
                <a:latin typeface="Arial"/>
                <a:ea typeface="Arial"/>
                <a:cs typeface="Arial"/>
                <a:sym typeface="Arial"/>
              </a:rPr>
              <a:t>Research relies on the principle that we share our findings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Reusability &amp; Reproducibility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" name="Shape 241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2" name="Shape 242"/>
          <p:cNvSpPr/>
          <p:nvPr/>
        </p:nvSpPr>
        <p:spPr>
          <a:xfrm>
            <a:off x="5573129" y="2403688"/>
            <a:ext cx="346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b="1" lang="en-US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endParaRPr b="1"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3509174" y="1900534"/>
            <a:ext cx="346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Intermediate data</a:t>
            </a:r>
            <a:endParaRPr b="1"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1763106" y="2403694"/>
            <a:ext cx="346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Raw data</a:t>
            </a:r>
            <a:endParaRPr b="1"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4638785" y="2264225"/>
            <a:ext cx="1216200" cy="478200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E400"/>
              </a:gs>
              <a:gs pos="100000">
                <a:srgbClr val="EAFF85"/>
              </a:gs>
            </a:gsLst>
            <a:lin ang="16200038" scaled="0"/>
          </a:gradFill>
          <a:ln cap="flat" cmpd="sng" w="9525">
            <a:solidFill>
              <a:srgbClr val="A3C91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550" y="2823925"/>
            <a:ext cx="4098175" cy="18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1563" y="2818625"/>
            <a:ext cx="1730474" cy="16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>
            <p:ph idx="1" type="body"/>
          </p:nvPr>
        </p:nvSpPr>
        <p:spPr>
          <a:xfrm>
            <a:off x="1900775" y="4800600"/>
            <a:ext cx="69687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What about experimental and measurement parameters?</a:t>
            </a:r>
            <a:endParaRPr sz="2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273050" lvl="0" marL="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Can someone else reproduce your results?</a:t>
            </a:r>
            <a:endParaRPr sz="2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273050" lvl="0" marL="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Can you reproduce your own results?</a:t>
            </a:r>
            <a:br>
              <a:rPr lang="en-US" sz="2000"/>
            </a:b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6862A"/>
              </a:solidFill>
            </a:endParaRPr>
          </a:p>
          <a:p>
            <a:pPr indent="-165100" lvl="0" marL="3429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about selfish reasons?</a:t>
            </a:r>
            <a:endParaRPr/>
          </a:p>
        </p:txBody>
      </p:sp>
      <p:cxnSp>
        <p:nvCxnSpPr>
          <p:cNvPr id="254" name="Shape 254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Shape 255"/>
          <p:cNvSpPr txBox="1"/>
          <p:nvPr/>
        </p:nvSpPr>
        <p:spPr>
          <a:xfrm>
            <a:off x="1750406" y="8448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Familiar?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17012" l="13302" r="14661" t="9865"/>
          <a:stretch/>
        </p:blipFill>
        <p:spPr>
          <a:xfrm rot="5400000">
            <a:off x="2260435" y="1456442"/>
            <a:ext cx="2789178" cy="28312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7" name="Shape 257"/>
          <p:cNvPicPr preferRelativeResize="0"/>
          <p:nvPr/>
        </p:nvPicPr>
        <p:blipFill rotWithShape="1">
          <a:blip r:embed="rId4">
            <a:alphaModFix/>
          </a:blip>
          <a:srcRect b="0" l="17740" r="36878" t="20527"/>
          <a:stretch/>
        </p:blipFill>
        <p:spPr>
          <a:xfrm>
            <a:off x="5429304" y="1474198"/>
            <a:ext cx="2834649" cy="27921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8" name="Shape 258"/>
          <p:cNvSpPr txBox="1"/>
          <p:nvPr/>
        </p:nvSpPr>
        <p:spPr>
          <a:xfrm>
            <a:off x="1900775" y="4658925"/>
            <a:ext cx="69687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What do you do when your lab members leave?</a:t>
            </a:r>
            <a:endParaRPr sz="2000"/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273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Can you find the data? </a:t>
            </a:r>
            <a:endParaRPr sz="2000">
              <a:solidFill>
                <a:schemeClr val="dk1"/>
              </a:solidFill>
            </a:endParaRPr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273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If yes, does it mean anything? 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are aware of their data management and sharing expectations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will manage your data well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will be prepared to share your data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will make appropriate resource allocation for this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rgbClr val="00A6D6"/>
                </a:solidFill>
              </a:rPr>
              <a:t>Most importantly, you and your research group will benefit from it</a:t>
            </a:r>
            <a:endParaRPr b="1" sz="2000">
              <a:solidFill>
                <a:srgbClr val="00A6D6"/>
              </a:solidFill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Need for a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Shape 26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6" name="Shape 266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management plan = assurance to the funder: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got the ‘why’</a:t>
            </a:r>
            <a:endParaRPr/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the ‘what’</a:t>
            </a:r>
            <a:endParaRPr/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needs to be covered in a data management plan?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2" name="Shape 27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types of data you are working with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Decide on your data organisation strategy and data standards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your plans for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to include in a data management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Shape 279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Shape 280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elements of a data management plan: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Identify the types of data you are working with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Decide on your data organisation strategy and data standards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your plans for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to include in a data management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7" name="Shape 287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Shape 288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elements of a data management plan: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Genomic data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Proteomic data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 data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Raw instrument readings </a:t>
            </a:r>
            <a:endParaRPr sz="2035"/>
          </a:p>
          <a:p>
            <a:pPr indent="-247650" lvl="1" marL="74295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proprietary data</a:t>
            </a:r>
            <a:r>
              <a:rPr lang="en-US" sz="1800"/>
              <a:t> (consider converting into common file types) </a:t>
            </a:r>
            <a:endParaRPr sz="1800"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Tabular data (Excel, txt, csv…)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Documentation in lab notebooks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Protocols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Font typeface="Arial"/>
              <a:buChar char="•"/>
            </a:pPr>
            <a:r>
              <a:rPr b="0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Code / software</a:t>
            </a:r>
            <a:endParaRPr/>
          </a:p>
          <a:p>
            <a:pPr indent="-156527" lvl="0" marL="28575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rgbClr val="00A6D6"/>
              </a:buClr>
              <a:buSzPts val="2035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rgbClr val="00A6D6"/>
              </a:buClr>
              <a:buSzPts val="2035"/>
              <a:buFont typeface="Arial"/>
              <a:buChar char="-"/>
            </a:pPr>
            <a:r>
              <a:rPr b="1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generate your own data?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rgbClr val="00A6D6"/>
              </a:buClr>
              <a:buSzPts val="2035"/>
              <a:buFont typeface="Arial"/>
              <a:buChar char="-"/>
            </a:pPr>
            <a:r>
              <a:rPr b="1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re-use somebody else’s data?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rgbClr val="00A6D6"/>
              </a:buClr>
              <a:buSzPts val="2035"/>
              <a:buFont typeface="Arial"/>
              <a:buChar char="-"/>
            </a:pPr>
            <a:r>
              <a:rPr b="1" i="0" lang="en-US" sz="20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have permission to do this?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00A6D6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5425" lvl="0" marL="3429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00A6D6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Types of data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6" name="Shape 296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Shape 297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type of data you are working with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3370356" y="6081984"/>
            <a:ext cx="3456384" cy="4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https://dmponline.dcc.ac.uk/</a:t>
            </a:r>
            <a:endParaRPr b="0" i="0" sz="1800" u="sng" cap="none" strike="noStrike">
              <a:solidFill>
                <a:srgbClr val="E4603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 we start…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" name="Shape 64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Shape 65"/>
          <p:cNvSpPr txBox="1"/>
          <p:nvPr/>
        </p:nvSpPr>
        <p:spPr>
          <a:xfrm>
            <a:off x="1750406" y="11369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everyone have an account with DMPonline?</a:t>
            </a:r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77988"/>
            <a:ext cx="8839200" cy="399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x="1763106" y="1600200"/>
            <a:ext cx="738089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types of data you are working with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Decide on your data organisation strategy and data standards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your plans for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to include in a data management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Shape 304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Shape 305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elements of a data management plan: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1" name="Shape 311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 b="0" l="1999" r="0" t="0"/>
          <a:stretch/>
        </p:blipFill>
        <p:spPr>
          <a:xfrm>
            <a:off x="1587112" y="1781076"/>
            <a:ext cx="7454712" cy="466383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3" name="Shape 313"/>
          <p:cNvSpPr txBox="1"/>
          <p:nvPr/>
        </p:nvSpPr>
        <p:spPr>
          <a:xfrm>
            <a:off x="1750406" y="10226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your strategy look like A or B?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Shape 318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graph" id="319" name="Shape 3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233" y="1587408"/>
            <a:ext cx="7038139" cy="469209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20" name="Shape 320"/>
          <p:cNvSpPr/>
          <p:nvPr/>
        </p:nvSpPr>
        <p:spPr>
          <a:xfrm>
            <a:off x="2829825" y="6370726"/>
            <a:ext cx="5056956" cy="276999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Copyright: </a:t>
            </a:r>
            <a:r>
              <a:rPr lang="en-U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http://nikola.me/folder_structure.html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of data organisation structure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7" name="Shape 327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8" name="Shape 328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Shape 329"/>
          <p:cNvGrpSpPr/>
          <p:nvPr/>
        </p:nvGrpSpPr>
        <p:grpSpPr>
          <a:xfrm>
            <a:off x="3969876" y="1382642"/>
            <a:ext cx="2776946" cy="4600553"/>
            <a:chOff x="3312089" y="152367"/>
            <a:chExt cx="2776946" cy="4600553"/>
          </a:xfrm>
        </p:grpSpPr>
        <p:pic>
          <p:nvPicPr>
            <p:cNvPr descr="Iphone, Cell Phone, Apple, Phone, Mobile, Mobile Phone" id="330" name="Shape 3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12089" y="152367"/>
              <a:ext cx="2776946" cy="4600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Shape 331"/>
            <p:cNvSpPr txBox="1"/>
            <p:nvPr/>
          </p:nvSpPr>
          <p:spPr>
            <a:xfrm>
              <a:off x="3473807" y="937894"/>
              <a:ext cx="2466300" cy="14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to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sng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www.menti.com</a:t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the code: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</a:rPr>
                <a:t>59</a:t>
              </a:r>
              <a:r>
                <a:rPr b="1" lang="en-US" sz="2400">
                  <a:solidFill>
                    <a:srgbClr val="FF0000"/>
                  </a:solidFill>
                </a:rPr>
                <a:t> 18 </a:t>
              </a:r>
              <a:r>
                <a:rPr b="1" lang="en-US" sz="2400">
                  <a:solidFill>
                    <a:srgbClr val="FF0000"/>
                  </a:solidFill>
                </a:rPr>
                <a:t>54</a:t>
              </a:r>
              <a:r>
                <a:rPr b="1"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consistent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meaningful to you and your colleagues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 you to find files easily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physical samples as well! (inventories)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1" marL="742950" marR="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Bacteria, cell lines, protein, DNA, RNA samples..</a:t>
            </a:r>
            <a:endParaRPr sz="2000"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lang="en-US" sz="2000"/>
              <a:t>Also t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hink about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–"/>
            </a:pPr>
            <a:r>
              <a:rPr lang="en-US" sz="2000"/>
              <a:t>F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ile naming</a:t>
            </a:r>
            <a:endParaRPr sz="2000"/>
          </a:p>
          <a:p>
            <a:pPr indent="-2603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–"/>
            </a:pPr>
            <a:r>
              <a:rPr lang="en-US" sz="2000"/>
              <a:t>V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ersion control for data and code: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GitHub, Subversion..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Shape 338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9" name="Shape 339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organisation strategy should: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Shape 34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6" name="Shape 346"/>
          <p:cNvGrpSpPr/>
          <p:nvPr/>
        </p:nvGrpSpPr>
        <p:grpSpPr>
          <a:xfrm>
            <a:off x="3289915" y="1203120"/>
            <a:ext cx="3942103" cy="2851137"/>
            <a:chOff x="1331640" y="1406784"/>
            <a:chExt cx="6336704" cy="4712410"/>
          </a:xfrm>
        </p:grpSpPr>
        <p:pic>
          <p:nvPicPr>
            <p:cNvPr descr="http://10pm.com/wp-content/uploads/2015/05/designers-final-version-1.jpg" id="347" name="Shape 3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640" y="1406784"/>
              <a:ext cx="6336704" cy="4470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Shape 348"/>
            <p:cNvSpPr/>
            <p:nvPr/>
          </p:nvSpPr>
          <p:spPr>
            <a:xfrm>
              <a:off x="1331640" y="5661365"/>
              <a:ext cx="3332233" cy="457829"/>
            </a:xfrm>
            <a:prstGeom prst="rect">
              <a:avLst/>
            </a:prstGeom>
            <a:solidFill>
              <a:schemeClr val="lt1">
                <a:alpha val="31764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Copyright: http://10pm.com/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Shape 349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naming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6475741" y="3145333"/>
            <a:ext cx="1070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/>
          <p:nvPr/>
        </p:nvSpPr>
        <p:spPr>
          <a:xfrm>
            <a:off x="5966652" y="3312410"/>
            <a:ext cx="876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" name="Shape 357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8" name="Shape 358"/>
          <p:cNvGrpSpPr/>
          <p:nvPr/>
        </p:nvGrpSpPr>
        <p:grpSpPr>
          <a:xfrm>
            <a:off x="3289907" y="1203081"/>
            <a:ext cx="3942063" cy="2850990"/>
            <a:chOff x="1331640" y="1406784"/>
            <a:chExt cx="6336704" cy="4712381"/>
          </a:xfrm>
        </p:grpSpPr>
        <p:pic>
          <p:nvPicPr>
            <p:cNvPr descr="http://10pm.com/wp-content/uploads/2015/05/designers-final-version-1.jpg" id="359" name="Shape 3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640" y="1406784"/>
              <a:ext cx="6336704" cy="4470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Shape 360"/>
            <p:cNvSpPr/>
            <p:nvPr/>
          </p:nvSpPr>
          <p:spPr>
            <a:xfrm>
              <a:off x="1331640" y="5661365"/>
              <a:ext cx="3332100" cy="457800"/>
            </a:xfrm>
            <a:prstGeom prst="rect">
              <a:avLst/>
            </a:prstGeom>
            <a:solidFill>
              <a:schemeClr val="lt1">
                <a:alpha val="3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Copyright: http://10pm.com/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1" name="Shape 361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naming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1575757" y="6283401"/>
            <a:ext cx="752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https://library.stanford.edu/research/data-management-services/data-best-practices/best-practices-file-naming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6475741" y="3145333"/>
            <a:ext cx="1070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5966652" y="3312410"/>
            <a:ext cx="876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1575758" y="4279466"/>
            <a:ext cx="7481100" cy="22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1600"/>
              <a:t>Date or date range of experiment: YYYYMMDD </a:t>
            </a:r>
            <a:endParaRPr sz="1600"/>
          </a:p>
          <a:p>
            <a:pPr indent="-342900" lvl="0" marL="342900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1600"/>
              <a:t>Version number of file </a:t>
            </a:r>
            <a:endParaRPr sz="16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or experiment name or acronym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1600"/>
              <a:t>Conditions </a:t>
            </a:r>
            <a:endParaRPr/>
          </a:p>
          <a:p>
            <a:pPr indent="-342900" lvl="0" marL="34290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Researcher name/initials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 of data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5414875" y="3715325"/>
            <a:ext cx="35514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32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A6D6"/>
                </a:solidFill>
              </a:rPr>
              <a:t>20180613_V3_MS_MockvsUV_YT</a:t>
            </a:r>
            <a:endParaRPr b="1" i="0" sz="1600" u="none" cap="none" strike="noStrike">
              <a:solidFill>
                <a:srgbClr val="00A6D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2" name="Shape 372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3" name="Shape 373"/>
          <p:cNvGrpSpPr/>
          <p:nvPr/>
        </p:nvGrpSpPr>
        <p:grpSpPr>
          <a:xfrm>
            <a:off x="3289907" y="1203081"/>
            <a:ext cx="3942063" cy="2850990"/>
            <a:chOff x="1331640" y="1406784"/>
            <a:chExt cx="6336704" cy="4712381"/>
          </a:xfrm>
        </p:grpSpPr>
        <p:pic>
          <p:nvPicPr>
            <p:cNvPr descr="http://10pm.com/wp-content/uploads/2015/05/designers-final-version-1.jpg" id="374" name="Shape 3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640" y="1406784"/>
              <a:ext cx="6336704" cy="4470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Shape 375"/>
            <p:cNvSpPr/>
            <p:nvPr/>
          </p:nvSpPr>
          <p:spPr>
            <a:xfrm>
              <a:off x="1331640" y="5661365"/>
              <a:ext cx="3332100" cy="457800"/>
            </a:xfrm>
            <a:prstGeom prst="rect">
              <a:avLst/>
            </a:prstGeom>
            <a:solidFill>
              <a:schemeClr val="lt1">
                <a:alpha val="3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Copyright: http://10pm.com/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Shape 376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naming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1575757" y="6283401"/>
            <a:ext cx="752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https://library.stanford.edu/research/data-management-services/data-best-practices/best-practices-file-naming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6475741" y="3145333"/>
            <a:ext cx="1070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5966652" y="3312410"/>
            <a:ext cx="876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1575750" y="4279473"/>
            <a:ext cx="7568100" cy="17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Don’t make file names too long</a:t>
            </a:r>
            <a:endParaRPr/>
          </a:p>
          <a:p>
            <a:pPr indent="-342900" lvl="0" marL="34290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 special characters : ~ ! @ # $ % ^ &amp; * ( ) ` ; &lt; &gt; ? , [ ] { } ‘ “ and spaces</a:t>
            </a:r>
            <a:endParaRPr/>
          </a:p>
          <a:p>
            <a:pPr indent="-2349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–"/>
            </a:pPr>
            <a:r>
              <a:rPr lang="en-US" sz="1600"/>
              <a:t>N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 recognized by some software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–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Instead:  file_name, file-name, or FileName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320"/>
              </a:spcBef>
              <a:spcAft>
                <a:spcPts val="0"/>
              </a:spcAft>
              <a:buClr>
                <a:srgbClr val="00A6D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a README.txt file to explain the naming convention &amp; abbreviations</a:t>
            </a:r>
            <a:endParaRPr/>
          </a:p>
          <a:p>
            <a:pPr indent="-292100" lvl="0" marL="342900" marR="0" rtl="0" algn="l">
              <a:spcBef>
                <a:spcPts val="160"/>
              </a:spcBef>
              <a:spcAft>
                <a:spcPts val="0"/>
              </a:spcAft>
              <a:buClr>
                <a:srgbClr val="00A6D6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5414875" y="3715325"/>
            <a:ext cx="35514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32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A6D6"/>
                </a:solidFill>
              </a:rPr>
              <a:t>20180613_V3_MS_MockvsUV_YT</a:t>
            </a:r>
            <a:endParaRPr b="1" i="0" sz="1600" u="none" cap="none" strike="noStrike">
              <a:solidFill>
                <a:srgbClr val="00A6D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" name="Shape 387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8" name="Shape 388"/>
          <p:cNvSpPr/>
          <p:nvPr/>
        </p:nvSpPr>
        <p:spPr>
          <a:xfrm>
            <a:off x="1943161" y="6244237"/>
            <a:ext cx="691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Kees den Heijer: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https://doi.org/10.5281/zenodo.1250812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Version Control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Shape 390"/>
          <p:cNvPicPr preferRelativeResize="0"/>
          <p:nvPr/>
        </p:nvPicPr>
        <p:blipFill rotWithShape="1">
          <a:blip r:embed="rId4">
            <a:alphaModFix/>
          </a:blip>
          <a:srcRect b="10450" l="1289" r="1006" t="0"/>
          <a:stretch/>
        </p:blipFill>
        <p:spPr>
          <a:xfrm>
            <a:off x="1730600" y="4390075"/>
            <a:ext cx="7413399" cy="17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6100" y="1500998"/>
            <a:ext cx="4284509" cy="272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2"/>
                </a:solidFill>
              </a:rPr>
              <a:t>Data organisation and standards</a:t>
            </a:r>
            <a:endParaRPr/>
          </a:p>
        </p:txBody>
      </p:sp>
      <p:cxnSp>
        <p:nvCxnSpPr>
          <p:cNvPr id="397" name="Shape 397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8" name="Shape 398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you hear about Electronic Lab Notebooks (ELN)s?</a:t>
            </a:r>
            <a:endParaRPr/>
          </a:p>
        </p:txBody>
      </p:sp>
      <p:sp>
        <p:nvSpPr>
          <p:cNvPr id="399" name="Shape 399"/>
          <p:cNvSpPr txBox="1"/>
          <p:nvPr/>
        </p:nvSpPr>
        <p:spPr>
          <a:xfrm>
            <a:off x="1798884" y="4137498"/>
            <a:ext cx="7181700" cy="21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documentation, categorization and linking of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Raw, intermediate and final data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 and measurement parameters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Searchable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Traceable (version control) &amp; fraud-proof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4.googleusercontent.com/6cFHo-hautjc8xDIIH4BN4TzXA7MOCUIp_E4XxPFRKop0nJ657AEFuEDSE7dibybQj4QoQqx9-hPpt5MYfk145fQ9D56EgJNL8-BUhNbS6_g5BaIOru88qfXzN81PFhecYqo6y07" id="400" name="Shape 4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3850" y="1430250"/>
            <a:ext cx="5129000" cy="25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/>
          <p:nvPr/>
        </p:nvSpPr>
        <p:spPr>
          <a:xfrm>
            <a:off x="1658220" y="6070706"/>
            <a:ext cx="6908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</a:rPr>
              <a:t>Report: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https://doi.org/10.17605/OSF.IO/JR9</a:t>
            </a:r>
            <a:r>
              <a:rPr lang="en-US" u="sng">
                <a:solidFill>
                  <a:schemeClr val="hlink"/>
                </a:solidFill>
                <a:hlinkClick r:id="rId5"/>
              </a:rPr>
              <a:t>U2</a:t>
            </a:r>
            <a:r>
              <a:rPr lang="en-US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</a:rPr>
              <a:t>Talk on youtube: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https://bit.ly/2Hlm41X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session – laptops needed in part 2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questions at any time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Before we start…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Shape 73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1763100" y="1600200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you ever heard of the term ‘metadata’?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9" name="Shape 409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0" name="Shape 410"/>
          <p:cNvSpPr txBox="1"/>
          <p:nvPr/>
        </p:nvSpPr>
        <p:spPr>
          <a:xfrm>
            <a:off x="1744100" y="2650375"/>
            <a:ext cx="6342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3429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Metadata = information about data</a:t>
            </a:r>
            <a:endParaRPr sz="2800">
              <a:solidFill>
                <a:schemeClr val="dk1"/>
              </a:solidFill>
            </a:endParaRPr>
          </a:p>
          <a:p>
            <a:pPr indent="-285750" lvl="1" marL="74295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sz="2400">
                <a:solidFill>
                  <a:schemeClr val="dk1"/>
                </a:solidFill>
              </a:rPr>
              <a:t>Contextual information about your data collection</a:t>
            </a:r>
            <a:endParaRPr sz="2400">
              <a:solidFill>
                <a:schemeClr val="dk1"/>
              </a:solidFill>
            </a:endParaRPr>
          </a:p>
          <a:p>
            <a:pPr indent="-342900" lvl="0" marL="3429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Is it important?</a:t>
            </a:r>
            <a:endParaRPr sz="2800">
              <a:solidFill>
                <a:schemeClr val="dk1"/>
              </a:solidFill>
            </a:endParaRPr>
          </a:p>
          <a:p>
            <a:pPr indent="-285750" lvl="1" marL="74295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sz="2400">
                <a:solidFill>
                  <a:schemeClr val="dk1"/>
                </a:solidFill>
              </a:rPr>
              <a:t>Yes, if you want your research to be </a:t>
            </a:r>
            <a:r>
              <a:rPr b="1" lang="en-US" sz="2400">
                <a:solidFill>
                  <a:schemeClr val="dk1"/>
                </a:solidFill>
              </a:rPr>
              <a:t>reproducible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Many ways of describing data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1753679" y="1175985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description added by software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083" y="1706241"/>
            <a:ext cx="6170700" cy="431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c by" id="418" name="Shape 4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3679" y="6018186"/>
            <a:ext cx="1187400" cy="4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1655095" y="6397807"/>
            <a:ext cx="280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Vincent Gaggioli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Shape 421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Many ways of describing data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1753679" y="1175985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 added manually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c by" id="428" name="Shape 4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3679" y="6018186"/>
            <a:ext cx="1187400" cy="4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/>
          <p:nvPr/>
        </p:nvSpPr>
        <p:spPr>
          <a:xfrm>
            <a:off x="1655095" y="6397807"/>
            <a:ext cx="280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Vincent Gaggioli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mteperek\My Documents\Training\RDM workshops\Metadata examples\metadataexampleimagesfromaresearcher\WB_raw.jpg" id="430" name="Shape 4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7421" y="1706251"/>
            <a:ext cx="5700000" cy="38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Shape 432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Many ways of describing data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1753679" y="1581346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README files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you ever come across README files?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you ever created a README file?</a:t>
            </a:r>
            <a:endParaRPr/>
          </a:p>
        </p:txBody>
      </p:sp>
      <p:sp>
        <p:nvSpPr>
          <p:cNvPr id="439" name="Shape 439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0" name="Shape 440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Many ways of describing data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1753679" y="1175985"/>
            <a:ext cx="7106400" cy="54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create useful README files : </a:t>
            </a:r>
            <a:r>
              <a:rPr b="0" i="0" lang="en-US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https://data.research.cornell.edu/content/readme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" lvl="0" marL="57150" marR="0" rtl="0" algn="l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9208" y="1951349"/>
            <a:ext cx="5411100" cy="35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/>
          <p:nvPr/>
        </p:nvSpPr>
        <p:spPr>
          <a:xfrm>
            <a:off x="1607270" y="5936779"/>
            <a:ext cx="753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350" lvl="0" marL="57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README files template: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https://cornell.app.box.com/v/ReadmeTemplate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0" name="Shape 450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Many ways of describing data</a:t>
            </a:r>
            <a:endParaRPr b="0" i="0" sz="36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1753679" y="1185412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dictionaries</a:t>
            </a:r>
            <a:r>
              <a:rPr lang="en-US" sz="2400"/>
              <a:t>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 of each variable/data item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-US" sz="1800"/>
              <a:t>Data from: Enabling proteomic studies with RNA-Seq: the proteome of tomato pollen as a test case</a:t>
            </a:r>
            <a:endParaRPr i="1" sz="1800"/>
          </a:p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2154024" y="6425641"/>
            <a:ext cx="710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https://data.nal.usda.gov/data-dictionary-examples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0850" y="2590375"/>
            <a:ext cx="5604600" cy="37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2375550" y="2846898"/>
            <a:ext cx="6080400" cy="506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A6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Tip:</a:t>
            </a:r>
            <a:r>
              <a:rPr lang="en-US"/>
              <a:t> </a:t>
            </a:r>
            <a:r>
              <a:rPr lang="en-US" sz="1800">
                <a:solidFill>
                  <a:schemeClr val="dk1"/>
                </a:solidFill>
              </a:rPr>
              <a:t>Plenty of disciplinary examples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available on Google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Shape 461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type="title"/>
          </p:nvPr>
        </p:nvSpPr>
        <p:spPr>
          <a:xfrm>
            <a:off x="1763106" y="655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Font typeface="Arial"/>
              <a:buNone/>
            </a:pPr>
            <a:r>
              <a:rPr b="0" i="0" lang="en-US" sz="324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How to know what’s best for my research?</a:t>
            </a:r>
            <a:endParaRPr b="0" i="0" sz="324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ruits, Sweet, Fruit, Exotic, Pineapple" id="467" name="Shape 4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9108" y="1828801"/>
            <a:ext cx="6438000" cy="4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Shape 468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Shape 469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organisation and standards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Shape 475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6" name="Shape 476"/>
          <p:cNvSpPr txBox="1"/>
          <p:nvPr/>
        </p:nvSpPr>
        <p:spPr>
          <a:xfrm>
            <a:off x="1750406" y="12131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adhere to any discipline-specific metadata standards?</a:t>
            </a: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3605808" y="5661248"/>
            <a:ext cx="355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https://fairsharing.org/standards/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4">
            <a:alphaModFix/>
          </a:blip>
          <a:srcRect b="33336" l="5873" r="0" t="41662"/>
          <a:stretch/>
        </p:blipFill>
        <p:spPr>
          <a:xfrm>
            <a:off x="1869540" y="3913893"/>
            <a:ext cx="6801387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7812" y="2062843"/>
            <a:ext cx="5664843" cy="1540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types of data you are working with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Decide on your data organisation strategy and data standards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your plans for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data sharing?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to include in a data management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7" name="Shape 487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8" name="Shape 488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elements of a data management plan: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4" name="Shape 494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5" name="Shape 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853" y="1509113"/>
            <a:ext cx="6323547" cy="447066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 txBox="1"/>
          <p:nvPr/>
        </p:nvSpPr>
        <p:spPr>
          <a:xfrm>
            <a:off x="1750400" y="6105925"/>
            <a:ext cx="68610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https://www.theguardian.com/money/2018/may/04/my-1000-macbook-air-was-stolen-at-airport-security-and-no-one-cares</a:t>
            </a:r>
            <a:r>
              <a:rPr lang="en-US"/>
              <a:t> </a:t>
            </a:r>
            <a:endParaRPr/>
          </a:p>
        </p:txBody>
      </p:sp>
      <p:sp>
        <p:nvSpPr>
          <p:cNvPr id="497" name="Shape 497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loss? It actually happens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idx="1" type="body"/>
          </p:nvPr>
        </p:nvSpPr>
        <p:spPr>
          <a:xfrm>
            <a:off x="1763106" y="901700"/>
            <a:ext cx="7106464" cy="5346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380"/>
              <a:buFont typeface="Arial"/>
              <a:buNone/>
            </a:pPr>
            <a:r>
              <a:rPr b="0" i="0" lang="en-US" sz="238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Outline of this session:</a:t>
            </a:r>
            <a:endParaRPr/>
          </a:p>
          <a:p>
            <a:pPr indent="-342900" lvl="0" marL="342900" marR="0" rtl="0" algn="l">
              <a:lnSpc>
                <a:spcPct val="130000"/>
              </a:lnSpc>
              <a:spcBef>
                <a:spcPts val="408"/>
              </a:spcBef>
              <a:spcAft>
                <a:spcPts val="0"/>
              </a:spcAft>
              <a:buClr>
                <a:srgbClr val="00A6D6"/>
              </a:buClr>
              <a:buSzPts val="2040"/>
              <a:buFont typeface="Arial"/>
              <a:buChar char="•"/>
            </a:pPr>
            <a:r>
              <a:rPr b="1" i="0" lang="en-US" sz="20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1: 13:30 – 15:00 </a:t>
            </a:r>
            <a:r>
              <a:rPr b="0" i="0" lang="en-US" sz="20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data management plans:</a:t>
            </a:r>
            <a:endParaRPr/>
          </a:p>
          <a:p>
            <a:pPr indent="-285750" lvl="1" marL="742950" marR="0" rtl="0" algn="l">
              <a:lnSpc>
                <a:spcPct val="130000"/>
              </a:lnSpc>
              <a:spcBef>
                <a:spcPts val="340"/>
              </a:spcBef>
              <a:spcAft>
                <a:spcPts val="0"/>
              </a:spcAft>
              <a:buClr>
                <a:srgbClr val="00A6D6"/>
              </a:buClr>
              <a:buSzPts val="1700"/>
              <a:buFont typeface="Arial"/>
              <a:buChar char="–"/>
            </a:pPr>
            <a:r>
              <a:rPr b="1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Why are they necessary?</a:t>
            </a:r>
            <a:endParaRPr/>
          </a:p>
          <a:p>
            <a:pPr indent="-285750" lvl="1" marL="742950" marR="0" rtl="0" algn="l">
              <a:lnSpc>
                <a:spcPct val="130000"/>
              </a:lnSpc>
              <a:spcBef>
                <a:spcPts val="340"/>
              </a:spcBef>
              <a:spcAft>
                <a:spcPts val="0"/>
              </a:spcAft>
              <a:buClr>
                <a:srgbClr val="00A6D6"/>
              </a:buClr>
              <a:buSzPts val="1700"/>
              <a:buFont typeface="Arial"/>
              <a:buChar char="–"/>
            </a:pPr>
            <a:r>
              <a:rPr b="1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What?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needs to be covered?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30000"/>
              </a:lnSpc>
              <a:spcBef>
                <a:spcPts val="340"/>
              </a:spcBef>
              <a:spcAft>
                <a:spcPts val="0"/>
              </a:spcAft>
              <a:buClr>
                <a:srgbClr val="00A6D6"/>
              </a:buClr>
              <a:buSzPts val="1700"/>
              <a:buFont typeface="Arial"/>
              <a:buChar char="–"/>
            </a:pPr>
            <a:r>
              <a:rPr b="1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How?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Tools and support available</a:t>
            </a:r>
            <a:endParaRPr/>
          </a:p>
          <a:p>
            <a:pPr indent="-177800" lvl="1" marL="742950" marR="0" rtl="0" algn="l">
              <a:lnSpc>
                <a:spcPct val="130000"/>
              </a:lnSpc>
              <a:spcBef>
                <a:spcPts val="340"/>
              </a:spcBef>
              <a:spcAft>
                <a:spcPts val="0"/>
              </a:spcAft>
              <a:buClr>
                <a:srgbClr val="00A6D6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408"/>
              </a:spcBef>
              <a:spcAft>
                <a:spcPts val="0"/>
              </a:spcAft>
              <a:buClr>
                <a:srgbClr val="00A6D6"/>
              </a:buClr>
              <a:buSzPts val="2040"/>
              <a:buFont typeface="Arial"/>
              <a:buNone/>
            </a:pPr>
            <a:r>
              <a:rPr b="0" i="1" lang="en-US" sz="20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Coffee break: 15:00 – 15:30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408"/>
              </a:spcBef>
              <a:spcAft>
                <a:spcPts val="0"/>
              </a:spcAft>
              <a:buClr>
                <a:srgbClr val="00A6D6"/>
              </a:buClr>
              <a:buSzPts val="2040"/>
              <a:buFont typeface="Arial"/>
              <a:buNone/>
            </a:pPr>
            <a:r>
              <a:t/>
            </a:r>
            <a:endParaRPr b="0" i="1" sz="204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30000"/>
              </a:lnSpc>
              <a:spcBef>
                <a:spcPts val="408"/>
              </a:spcBef>
              <a:spcAft>
                <a:spcPts val="0"/>
              </a:spcAft>
              <a:buClr>
                <a:srgbClr val="00A6D6"/>
              </a:buClr>
              <a:buSzPts val="2040"/>
              <a:buFont typeface="Arial"/>
              <a:buChar char="•"/>
            </a:pPr>
            <a:r>
              <a:rPr b="1" i="0" lang="en-US" sz="20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2: 15:30 – 17:00 </a:t>
            </a:r>
            <a:r>
              <a:rPr b="0" i="0" lang="en-US" sz="20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DMPonline</a:t>
            </a:r>
            <a:endParaRPr b="0" i="0" sz="204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30000"/>
              </a:lnSpc>
              <a:spcBef>
                <a:spcPts val="340"/>
              </a:spcBef>
              <a:spcAft>
                <a:spcPts val="0"/>
              </a:spcAft>
              <a:buClr>
                <a:srgbClr val="00A6D6"/>
              </a:buClr>
              <a:buSzPts val="1700"/>
              <a:buFont typeface="Arial"/>
              <a:buChar char="–"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data management plan using an online tool</a:t>
            </a:r>
            <a:endParaRPr/>
          </a:p>
          <a:p>
            <a:pPr indent="-285750" lvl="1" marL="742950" marR="0" rtl="0" algn="l">
              <a:lnSpc>
                <a:spcPct val="130000"/>
              </a:lnSpc>
              <a:spcBef>
                <a:spcPts val="340"/>
              </a:spcBef>
              <a:spcAft>
                <a:spcPts val="0"/>
              </a:spcAft>
              <a:buClr>
                <a:srgbClr val="00A6D6"/>
              </a:buClr>
              <a:buSzPts val="1700"/>
              <a:buFont typeface="Arial"/>
              <a:buChar char="–"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Peer review your colleague’s data management plan</a:t>
            </a:r>
            <a:endParaRPr/>
          </a:p>
          <a:p>
            <a:pPr indent="-213359" lvl="0" marL="34290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0A6D6"/>
              </a:buClr>
              <a:buSzPts val="204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3359" lvl="0" marL="34290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0A6D6"/>
              </a:buClr>
              <a:buSzPts val="2040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Shape 80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2" name="Shape 502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3" name="Shape 503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2"/>
                </a:solidFill>
              </a:rPr>
              <a:t>Day to day management of data</a:t>
            </a:r>
            <a:endParaRPr sz="2000">
              <a:solidFill>
                <a:srgbClr val="00A6D6"/>
              </a:solidFill>
            </a:endParaRPr>
          </a:p>
        </p:txBody>
      </p:sp>
      <p:grpSp>
        <p:nvGrpSpPr>
          <p:cNvPr id="504" name="Shape 504"/>
          <p:cNvGrpSpPr/>
          <p:nvPr/>
        </p:nvGrpSpPr>
        <p:grpSpPr>
          <a:xfrm>
            <a:off x="3969876" y="1382642"/>
            <a:ext cx="2776946" cy="4600553"/>
            <a:chOff x="3312089" y="152367"/>
            <a:chExt cx="2776946" cy="4600553"/>
          </a:xfrm>
        </p:grpSpPr>
        <p:pic>
          <p:nvPicPr>
            <p:cNvPr descr="Iphone, Cell Phone, Apple, Phone, Mobile, Mobile Phone" id="505" name="Shape 50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12089" y="152367"/>
              <a:ext cx="2776946" cy="4600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Shape 506"/>
            <p:cNvSpPr txBox="1"/>
            <p:nvPr/>
          </p:nvSpPr>
          <p:spPr>
            <a:xfrm>
              <a:off x="3473807" y="937894"/>
              <a:ext cx="2466300" cy="14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to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sng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www.menti.com</a:t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the code: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</a:rPr>
                <a:t>59</a:t>
              </a:r>
              <a:r>
                <a:rPr b="1" lang="en-US" sz="2400">
                  <a:solidFill>
                    <a:srgbClr val="FF0000"/>
                  </a:solidFill>
                </a:rPr>
                <a:t> 18 </a:t>
              </a:r>
              <a:r>
                <a:rPr b="1" lang="en-US" sz="2400">
                  <a:solidFill>
                    <a:srgbClr val="FF0000"/>
                  </a:solidFill>
                </a:rPr>
                <a:t>54</a:t>
              </a:r>
              <a:r>
                <a:rPr b="1"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idx="1" type="body"/>
          </p:nvPr>
        </p:nvSpPr>
        <p:spPr>
          <a:xfrm>
            <a:off x="1763106" y="1719946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your data going to be safe?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you share your data with your collaborators?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use cloud solutions?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back up your data?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your back up safe?</a:t>
            </a:r>
            <a:endParaRPr/>
          </a:p>
        </p:txBody>
      </p:sp>
      <p:sp>
        <p:nvSpPr>
          <p:cNvPr id="513" name="Shape 513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14" name="Shape 514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5" name="Shape 515"/>
          <p:cNvSpPr txBox="1"/>
          <p:nvPr/>
        </p:nvSpPr>
        <p:spPr>
          <a:xfrm>
            <a:off x="1750406" y="1116994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you store your data during the project duration?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22" name="Shape 52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3" name="Shape 523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Always read the small print…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1854200" y="2030513"/>
            <a:ext cx="6908800" cy="661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 services Terms of Use: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1331640" y="5613484"/>
            <a:ext cx="64624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https://www.google.com/intl/en/policies/terms/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Shape 5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475" y="2846550"/>
            <a:ext cx="7314534" cy="129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33" name="Shape 533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4" name="Shape 534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“Safe” alternatives to Google-like products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Shape 5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00" y="1516925"/>
            <a:ext cx="7125675" cy="460230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/>
          <p:nvPr/>
        </p:nvSpPr>
        <p:spPr>
          <a:xfrm>
            <a:off x="3690575" y="6118375"/>
            <a:ext cx="6023700" cy="7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https://www.switch.ch/services/drive/</a:t>
            </a:r>
            <a:r>
              <a:rPr lang="en-US"/>
              <a:t> </a:t>
            </a:r>
            <a:endParaRPr/>
          </a:p>
        </p:txBody>
      </p:sp>
      <p:pic>
        <p:nvPicPr>
          <p:cNvPr id="537" name="Shape 5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3025" y="5977025"/>
            <a:ext cx="880975" cy="8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44" name="Shape 544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5" name="Shape 545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“Safe” alternatives to Google-like products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00" y="1669325"/>
            <a:ext cx="7215899" cy="408559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/>
          <p:nvPr/>
        </p:nvSpPr>
        <p:spPr>
          <a:xfrm>
            <a:off x="3938875" y="5940200"/>
            <a:ext cx="30000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https://www.surfdrive.nl/en</a:t>
            </a:r>
            <a:r>
              <a:rPr lang="en-US"/>
              <a:t> </a:t>
            </a:r>
            <a:endParaRPr/>
          </a:p>
        </p:txBody>
      </p:sp>
      <p:pic>
        <p:nvPicPr>
          <p:cNvPr id="548" name="Shape 5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7489" y="6067000"/>
            <a:ext cx="1186510" cy="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55" name="Shape 55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6" name="Shape 5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1646" y="1714500"/>
            <a:ext cx="6977232" cy="4306788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Shape 557"/>
          <p:cNvSpPr/>
          <p:nvPr/>
        </p:nvSpPr>
        <p:spPr>
          <a:xfrm>
            <a:off x="2968963" y="6309320"/>
            <a:ext cx="32589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https://www.eudat.eu/services-support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“Safe” alternatives to Google-like products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Shape 5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8939" y="6021300"/>
            <a:ext cx="1255061" cy="8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66" name="Shape 566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7" name="Shape 567"/>
          <p:cNvSpPr txBox="1"/>
          <p:nvPr/>
        </p:nvSpPr>
        <p:spPr>
          <a:xfrm>
            <a:off x="1750406" y="93349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Find out if your institutions has access to EUDAT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Shape 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8939" y="6021300"/>
            <a:ext cx="1255061" cy="8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163" y="1484148"/>
            <a:ext cx="4930366" cy="519595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 txBox="1"/>
          <p:nvPr/>
        </p:nvSpPr>
        <p:spPr>
          <a:xfrm>
            <a:off x="4086600" y="6249900"/>
            <a:ext cx="30000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https://www.eudat.eu/partners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/>
          <p:nvPr>
            <p:ph idx="1" type="body"/>
          </p:nvPr>
        </p:nvSpPr>
        <p:spPr>
          <a:xfrm>
            <a:off x="1763106" y="18034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there be any quality checks for data collection/analysis in your group?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will be responsible for what?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-"/>
            </a:pPr>
            <a:r>
              <a:rPr lang="en-US"/>
              <a:t>Will you appoint a dedicated </a:t>
            </a:r>
            <a:r>
              <a:rPr lang="en-US">
                <a:solidFill>
                  <a:schemeClr val="dk2"/>
                </a:solidFill>
              </a:rPr>
              <a:t>data manager</a:t>
            </a:r>
            <a:r>
              <a:rPr lang="en-US"/>
              <a:t>?</a:t>
            </a:r>
            <a:endParaRPr/>
          </a:p>
        </p:txBody>
      </p:sp>
      <p:sp>
        <p:nvSpPr>
          <p:cNvPr id="577" name="Shape 577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</p:txBody>
      </p:sp>
      <p:cxnSp>
        <p:nvCxnSpPr>
          <p:cNvPr id="578" name="Shape 578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9" name="Shape 579"/>
          <p:cNvSpPr txBox="1"/>
          <p:nvPr/>
        </p:nvSpPr>
        <p:spPr>
          <a:xfrm>
            <a:off x="1750406" y="12004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are you going to ensure proper data management?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types of data you are working with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Decide on your data organisation strategy and data standards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are your plans for data sharing?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data sharing?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Shape 586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to include in a data management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7" name="Shape 587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8" name="Shape 588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elements of a data management plan: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will you share your data?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are you going to share your data?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your plans in line with your funder’s expectations?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After the end of your project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Shape 596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7" name="Shape 597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share your data?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About you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Shape 86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Shape 87"/>
          <p:cNvSpPr txBox="1"/>
          <p:nvPr/>
        </p:nvSpPr>
        <p:spPr>
          <a:xfrm>
            <a:off x="1750406" y="11369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</a:rPr>
              <a:t>Where are you from?</a:t>
            </a:r>
            <a:endParaRPr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0" l="5419" r="0" t="19993"/>
          <a:stretch/>
        </p:blipFill>
        <p:spPr>
          <a:xfrm>
            <a:off x="1750400" y="2274375"/>
            <a:ext cx="7215800" cy="27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your data available upon publication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Store data for (at least) 10 years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Describe your data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Deposit your data in suitable data repositories and add a link to your data in your publication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After the end of your project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Shape 60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6" name="Shape 606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funders expect you to: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Funders’ policies for data sharing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3" name="Shape 613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200" y="1693573"/>
            <a:ext cx="6804749" cy="30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 txBox="1"/>
          <p:nvPr/>
        </p:nvSpPr>
        <p:spPr>
          <a:xfrm>
            <a:off x="3678300" y="5945575"/>
            <a:ext cx="62277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http://v2.sherpa.ac.uk/juliet/search.html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place where things can be stored and shared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Shape 622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is a repository?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3" name="Shape 623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4" name="Shape 624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a repository?</a:t>
            </a:r>
            <a:endParaRPr/>
          </a:p>
        </p:txBody>
      </p:sp>
      <p:pic>
        <p:nvPicPr>
          <p:cNvPr descr="Monitor, Binary, Binary System, Computer, Binary Code" id="625" name="Shape 6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8531" y="2427734"/>
            <a:ext cx="5039544" cy="3553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Shape 630"/>
          <p:cNvGrpSpPr/>
          <p:nvPr/>
        </p:nvGrpSpPr>
        <p:grpSpPr>
          <a:xfrm>
            <a:off x="3969876" y="1382642"/>
            <a:ext cx="2776946" cy="4600553"/>
            <a:chOff x="3312089" y="152367"/>
            <a:chExt cx="2776946" cy="4600553"/>
          </a:xfrm>
        </p:grpSpPr>
        <p:pic>
          <p:nvPicPr>
            <p:cNvPr descr="Iphone, Cell Phone, Apple, Phone, Mobile, Mobile Phone" id="631" name="Shape 6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12089" y="152367"/>
              <a:ext cx="2776946" cy="4600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2" name="Shape 632"/>
            <p:cNvSpPr txBox="1"/>
            <p:nvPr/>
          </p:nvSpPr>
          <p:spPr>
            <a:xfrm>
              <a:off x="3473807" y="937894"/>
              <a:ext cx="2466300" cy="14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to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sng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www.menti.com</a:t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the code: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0000"/>
                  </a:solidFill>
                </a:rPr>
                <a:t>59</a:t>
              </a:r>
              <a:r>
                <a:rPr b="1" lang="en-US" sz="2400">
                  <a:solidFill>
                    <a:srgbClr val="FF0000"/>
                  </a:solidFill>
                </a:rPr>
                <a:t> 18 </a:t>
              </a:r>
              <a:r>
                <a:rPr b="1" lang="en-US" sz="2400">
                  <a:solidFill>
                    <a:srgbClr val="FF0000"/>
                  </a:solidFill>
                </a:rPr>
                <a:t>54</a:t>
              </a:r>
              <a:r>
                <a:rPr b="1"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3" name="Shape 633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R</a:t>
            </a: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epositor</a:t>
            </a:r>
            <a:r>
              <a:rPr lang="en-US" sz="2000">
                <a:solidFill>
                  <a:srgbClr val="00A6D6"/>
                </a:solidFill>
              </a:rPr>
              <a:t>ies?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Shape 634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are different kinds of repositories:</a:t>
            </a:r>
            <a:endParaRPr/>
          </a:p>
          <a:p>
            <a:pPr indent="0" lvl="1" marL="4572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‘everything’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datasets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software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protocols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institutions</a:t>
            </a:r>
            <a:endParaRPr/>
          </a:p>
          <a:p>
            <a:pPr indent="0" lvl="1" marL="4572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many, many more!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Shape 64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kinds of repositories are there?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Shape 64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kinds of repositories are there?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9" name="Shape 649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0" name="Shape 650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Repositories for datasets</a:t>
            </a:r>
            <a:endParaRPr/>
          </a:p>
        </p:txBody>
      </p:sp>
      <p:grpSp>
        <p:nvGrpSpPr>
          <p:cNvPr id="651" name="Shape 651"/>
          <p:cNvGrpSpPr/>
          <p:nvPr/>
        </p:nvGrpSpPr>
        <p:grpSpPr>
          <a:xfrm>
            <a:off x="1750406" y="1988840"/>
            <a:ext cx="7393594" cy="3914617"/>
            <a:chOff x="323528" y="1988840"/>
            <a:chExt cx="8820472" cy="4763934"/>
          </a:xfrm>
        </p:grpSpPr>
        <p:pic>
          <p:nvPicPr>
            <p:cNvPr descr="https://upload.wikimedia.org/wikipedia/commons/thumb/f/fe/Re3data_Logo_RGB_72dpi.png/250px-Re3data_Logo_RGB_72dpi.png" id="652" name="Shape 6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19872" y="1988840"/>
              <a:ext cx="2381250" cy="69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Shape 653"/>
            <p:cNvSpPr/>
            <p:nvPr/>
          </p:nvSpPr>
          <p:spPr>
            <a:xfrm>
              <a:off x="3128682" y="2771636"/>
              <a:ext cx="3123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http://www.re3data.org/</a:t>
              </a: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4" name="Shape 654"/>
            <p:cNvCxnSpPr/>
            <p:nvPr/>
          </p:nvCxnSpPr>
          <p:spPr>
            <a:xfrm flipH="1">
              <a:off x="2627784" y="3212976"/>
              <a:ext cx="720080" cy="648072"/>
            </a:xfrm>
            <a:prstGeom prst="straightConnector1">
              <a:avLst/>
            </a:prstGeom>
            <a:noFill/>
            <a:ln cap="flat" cmpd="sng" w="38100">
              <a:solidFill>
                <a:srgbClr val="E4603A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655" name="Shape 655"/>
            <p:cNvCxnSpPr/>
            <p:nvPr/>
          </p:nvCxnSpPr>
          <p:spPr>
            <a:xfrm>
              <a:off x="5868144" y="3212976"/>
              <a:ext cx="720080" cy="648072"/>
            </a:xfrm>
            <a:prstGeom prst="straightConnector1">
              <a:avLst/>
            </a:prstGeom>
            <a:noFill/>
            <a:ln cap="flat" cmpd="sng" w="38100">
              <a:solidFill>
                <a:srgbClr val="E4603A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656" name="Shape 656"/>
            <p:cNvSpPr txBox="1"/>
            <p:nvPr/>
          </p:nvSpPr>
          <p:spPr>
            <a:xfrm>
              <a:off x="1043606" y="3933056"/>
              <a:ext cx="3252088" cy="636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General purpose</a:t>
              </a:r>
              <a:endPara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Shape 657"/>
            <p:cNvSpPr txBox="1"/>
            <p:nvPr/>
          </p:nvSpPr>
          <p:spPr>
            <a:xfrm>
              <a:off x="5663968" y="3933056"/>
              <a:ext cx="34800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Discipline-specific</a:t>
              </a:r>
              <a:endPara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8" name="Shape 6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3528" y="4536606"/>
              <a:ext cx="1705372" cy="955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Shape 6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76214" y="5766897"/>
              <a:ext cx="2356098" cy="728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Shape 66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67744" y="4811196"/>
              <a:ext cx="1656184" cy="662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Shape 66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932040" y="4545702"/>
              <a:ext cx="3959493" cy="386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Shape 66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932040" y="5081118"/>
              <a:ext cx="1501858" cy="843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Shape 66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638511" y="5098775"/>
              <a:ext cx="2315696" cy="804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Shape 66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720905" y="5903457"/>
              <a:ext cx="1683079" cy="8493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kinds of repositories are there?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1" name="Shape 671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2" name="Shape 672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Repositories for ‘everything’</a:t>
            </a:r>
            <a:endParaRPr/>
          </a:p>
        </p:txBody>
      </p:sp>
      <p:sp>
        <p:nvSpPr>
          <p:cNvPr id="673" name="Shape 673"/>
          <p:cNvSpPr/>
          <p:nvPr/>
        </p:nvSpPr>
        <p:spPr>
          <a:xfrm>
            <a:off x="4301892" y="2874779"/>
            <a:ext cx="21128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https://zenodo.org/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Shape 6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4720" y="3335412"/>
            <a:ext cx="7387166" cy="334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Shape 6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7615" y="1522229"/>
            <a:ext cx="3381375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kinds of repositories are there?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2" name="Shape 68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3" name="Shape 683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Repositories for software</a:t>
            </a:r>
            <a:endParaRPr/>
          </a:p>
        </p:txBody>
      </p:sp>
      <p:pic>
        <p:nvPicPr>
          <p:cNvPr descr="http://www.molecularecologist.com/wp-content/uploads/2013/11/github-logo.jpg" id="684" name="Shape 6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1984" y="2707364"/>
            <a:ext cx="2832249" cy="18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9575" y="2996174"/>
            <a:ext cx="3276363" cy="1310546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Shape 686"/>
          <p:cNvSpPr txBox="1"/>
          <p:nvPr/>
        </p:nvSpPr>
        <p:spPr>
          <a:xfrm>
            <a:off x="4368392" y="3097449"/>
            <a:ext cx="115212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6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kinds of repositories are there?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3" name="Shape 693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4" name="Shape 694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Repositories for protocols</a:t>
            </a:r>
            <a:endParaRPr/>
          </a:p>
        </p:txBody>
      </p:sp>
      <p:pic>
        <p:nvPicPr>
          <p:cNvPr id="695" name="Shape 6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0406" y="1700808"/>
            <a:ext cx="7280907" cy="2369604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Shape 696"/>
          <p:cNvSpPr/>
          <p:nvPr/>
        </p:nvSpPr>
        <p:spPr>
          <a:xfrm>
            <a:off x="1834828" y="5936828"/>
            <a:ext cx="21657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https://www.protocols.io/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Shape 6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0406" y="2204865"/>
            <a:ext cx="7280907" cy="264657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1843832" y="5301208"/>
            <a:ext cx="655272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https://www.protocols.io/view/biolistic-transformation-of-amphidnium-hnmb5c6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kinds of repositories are there?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5" name="Shape 70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6" name="Shape 706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Repositories for images</a:t>
            </a: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2498552" y="5868900"/>
            <a:ext cx="571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https://idr.openmicroscopy.org/about/about.html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Shape 7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8299" y="1772816"/>
            <a:ext cx="7377281" cy="34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About you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Shape 94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Shape 95"/>
          <p:cNvSpPr txBox="1"/>
          <p:nvPr/>
        </p:nvSpPr>
        <p:spPr>
          <a:xfrm>
            <a:off x="1750406" y="11369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commonly mentioned funders:</a:t>
            </a: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00" y="1985848"/>
            <a:ext cx="6724650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Repositories providing managed access to data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5" name="Shape 71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6" name="Shape 716"/>
          <p:cNvPicPr preferRelativeResize="0"/>
          <p:nvPr/>
        </p:nvPicPr>
        <p:blipFill rotWithShape="1">
          <a:blip r:embed="rId3">
            <a:alphaModFix/>
          </a:blip>
          <a:srcRect b="27537" l="0" r="0" t="0"/>
          <a:stretch/>
        </p:blipFill>
        <p:spPr>
          <a:xfrm>
            <a:off x="1858156" y="900212"/>
            <a:ext cx="6926287" cy="21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Shape 717"/>
          <p:cNvSpPr/>
          <p:nvPr/>
        </p:nvSpPr>
        <p:spPr>
          <a:xfrm>
            <a:off x="4123118" y="3026543"/>
            <a:ext cx="239636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https://www.ebi.ac.uk/ega/home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Shape 7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6532" y="3352686"/>
            <a:ext cx="5489536" cy="2903486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/>
          <p:nvPr/>
        </p:nvSpPr>
        <p:spPr>
          <a:xfrm>
            <a:off x="3972571" y="6397436"/>
            <a:ext cx="27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http://www.data-archive.ac.uk/deposit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Institutional repositories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Shape 726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7" name="Shape 727"/>
          <p:cNvSpPr/>
          <p:nvPr/>
        </p:nvSpPr>
        <p:spPr>
          <a:xfrm>
            <a:off x="5543118" y="6160711"/>
            <a:ext cx="353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https://www.repository.cam.ac.uk/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8" name="Shape 7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961" y="5118400"/>
            <a:ext cx="3480724" cy="913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TU-logo.jpg" id="729" name="Shape 7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0400" y="1168270"/>
            <a:ext cx="3187975" cy="12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 txBox="1"/>
          <p:nvPr/>
        </p:nvSpPr>
        <p:spPr>
          <a:xfrm>
            <a:off x="1846725" y="2260800"/>
            <a:ext cx="30000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http://researchdata.4tu.nl/en/home/</a:t>
            </a:r>
            <a:r>
              <a:rPr lang="en-US"/>
              <a:t> </a:t>
            </a:r>
            <a:endParaRPr/>
          </a:p>
        </p:txBody>
      </p:sp>
      <p:pic>
        <p:nvPicPr>
          <p:cNvPr id="731" name="Shape 7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8375" y="674748"/>
            <a:ext cx="35528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/>
        </p:nvSpPr>
        <p:spPr>
          <a:xfrm>
            <a:off x="5488375" y="2136000"/>
            <a:ext cx="34806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Plus t</a:t>
            </a:r>
            <a:r>
              <a:rPr i="1" lang="en-US"/>
              <a:t>he University of Twente and </a:t>
            </a:r>
            <a:br>
              <a:rPr i="1" lang="en-US"/>
            </a:br>
            <a:r>
              <a:rPr i="1" lang="en-US"/>
              <a:t>the University of Eindhoven</a:t>
            </a:r>
            <a:endParaRPr i="1"/>
          </a:p>
        </p:txBody>
      </p:sp>
      <p:pic>
        <p:nvPicPr>
          <p:cNvPr id="733" name="Shape 7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8375" y="4896450"/>
            <a:ext cx="338137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Shape 7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5663" y="2998748"/>
            <a:ext cx="490537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Shape 735"/>
          <p:cNvSpPr txBox="1"/>
          <p:nvPr/>
        </p:nvSpPr>
        <p:spPr>
          <a:xfrm>
            <a:off x="4371250" y="3864275"/>
            <a:ext cx="44304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10"/>
              </a:rPr>
              <a:t>https://phaidra.univie.ac.at/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Benefits of sharing data via a repository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Shape 742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3" name="Shape 7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550" y="674750"/>
            <a:ext cx="6220875" cy="5701874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Shape 744"/>
          <p:cNvSpPr txBox="1"/>
          <p:nvPr/>
        </p:nvSpPr>
        <p:spPr>
          <a:xfrm>
            <a:off x="3756988" y="6220650"/>
            <a:ext cx="30000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https://doi.org/10.5061/dryad.5gk8j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Benefits of sharing data via a repository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Shape 751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2" name="Shape 7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550" y="674750"/>
            <a:ext cx="6220875" cy="5701874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/>
          <p:cNvSpPr txBox="1"/>
          <p:nvPr/>
        </p:nvSpPr>
        <p:spPr>
          <a:xfrm>
            <a:off x="3756988" y="6220650"/>
            <a:ext cx="30000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https://doi.org/10.5061/dryad.5gk8j</a:t>
            </a:r>
            <a:r>
              <a:rPr lang="en-US"/>
              <a:t> </a:t>
            </a:r>
            <a:endParaRPr/>
          </a:p>
        </p:txBody>
      </p:sp>
      <p:pic>
        <p:nvPicPr>
          <p:cNvPr id="754" name="Shape 7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1013" y="3429000"/>
            <a:ext cx="6311950" cy="247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Benefits of sharing data via a repository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1" name="Shape 761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62" name="Shape 7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425" y="1310125"/>
            <a:ext cx="7215900" cy="2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/>
          <p:cNvPicPr preferRelativeResize="0"/>
          <p:nvPr/>
        </p:nvPicPr>
        <p:blipFill rotWithShape="1">
          <a:blip r:embed="rId4">
            <a:alphaModFix/>
          </a:blip>
          <a:srcRect b="13381" l="0" r="0" t="74061"/>
          <a:stretch/>
        </p:blipFill>
        <p:spPr>
          <a:xfrm>
            <a:off x="1877875" y="3886475"/>
            <a:ext cx="7317875" cy="30095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Shape 764"/>
          <p:cNvSpPr txBox="1"/>
          <p:nvPr/>
        </p:nvSpPr>
        <p:spPr>
          <a:xfrm>
            <a:off x="2664800" y="4726675"/>
            <a:ext cx="7680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http://science.sciencemag.org/content/353/6305/1277.full</a:t>
            </a:r>
            <a:r>
              <a:rPr lang="en-US"/>
              <a:t> </a:t>
            </a:r>
            <a:endParaRPr/>
          </a:p>
        </p:txBody>
      </p:sp>
      <p:sp>
        <p:nvSpPr>
          <p:cNvPr id="765" name="Shape 765"/>
          <p:cNvSpPr txBox="1"/>
          <p:nvPr/>
        </p:nvSpPr>
        <p:spPr>
          <a:xfrm>
            <a:off x="1750406" y="45389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0A6D6"/>
                </a:solidFill>
              </a:rPr>
              <a:t>No emails with requests for data anymore</a:t>
            </a:r>
            <a:endParaRPr b="1" sz="2000">
              <a:solidFill>
                <a:srgbClr val="00A6D6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Limitations to sharing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2" name="Shape 77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3" name="Shape 773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sharing your data?</a:t>
            </a:r>
            <a:endParaRPr/>
          </a:p>
        </p:txBody>
      </p:sp>
      <p:sp>
        <p:nvSpPr>
          <p:cNvPr id="774" name="Shape 774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Personal/sensitive data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Commercially-confidential data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Big data?</a:t>
            </a:r>
            <a:endParaRPr/>
          </a:p>
          <a:p>
            <a:pPr indent="-133350" lvl="0" marL="28575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so, you need to explain this to your funder from the very beginning.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/>
          <p:nvPr>
            <p:ph idx="1" type="body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types of data you are working with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Decide on your data organisation strategy and data standards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to day management of data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your plans for data sharing?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you experience any problems with data sharing?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>
              <a:solidFill>
                <a:srgbClr val="00A6D6"/>
              </a:solidFill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Shape 781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What to include in a data management plan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2" name="Shape 782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3" name="Shape 783"/>
          <p:cNvSpPr txBox="1"/>
          <p:nvPr/>
        </p:nvSpPr>
        <p:spPr>
          <a:xfrm>
            <a:off x="1750406" y="9972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elements of a data management plan: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Additional resources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0" name="Shape 790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1" name="Shape 791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you require any additional resources?</a:t>
            </a:r>
            <a:endParaRPr/>
          </a:p>
        </p:txBody>
      </p:sp>
      <p:sp>
        <p:nvSpPr>
          <p:cNvPr id="792" name="Shape 792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220"/>
              <a:buFont typeface="Noto Sans Symbols"/>
              <a:buChar char="➢"/>
            </a:pPr>
            <a:r>
              <a:rPr b="0" i="0" lang="en-US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infrastructure: </a:t>
            </a:r>
            <a:r>
              <a:rPr b="0" i="0" lang="en-US" sz="222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managers?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30000"/>
              </a:lnSpc>
              <a:spcBef>
                <a:spcPts val="444"/>
              </a:spcBef>
              <a:spcAft>
                <a:spcPts val="0"/>
              </a:spcAft>
              <a:buClr>
                <a:srgbClr val="00A6D6"/>
              </a:buClr>
              <a:buSzPts val="2220"/>
              <a:buFont typeface="Noto Sans Symbols"/>
              <a:buChar char="➢"/>
            </a:pPr>
            <a:r>
              <a:rPr b="0" i="0" lang="en-US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costs of active data storage: </a:t>
            </a:r>
            <a:r>
              <a:rPr b="0" i="0" lang="en-US" sz="222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consult your IT support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30000"/>
              </a:lnSpc>
              <a:spcBef>
                <a:spcPts val="444"/>
              </a:spcBef>
              <a:spcAft>
                <a:spcPts val="0"/>
              </a:spcAft>
              <a:buClr>
                <a:srgbClr val="00A6D6"/>
              </a:buClr>
              <a:buSzPts val="2220"/>
              <a:buFont typeface="Noto Sans Symbols"/>
              <a:buChar char="➢"/>
            </a:pPr>
            <a:r>
              <a:rPr b="0" i="0" lang="en-US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costs of licences for software to support data management</a:t>
            </a:r>
            <a:endParaRPr/>
          </a:p>
          <a:p>
            <a:pPr indent="-342900" lvl="1" marL="800100" marR="0" rtl="0" algn="l">
              <a:lnSpc>
                <a:spcPct val="130000"/>
              </a:lnSpc>
              <a:spcBef>
                <a:spcPts val="444"/>
              </a:spcBef>
              <a:spcAft>
                <a:spcPts val="0"/>
              </a:spcAft>
              <a:buClr>
                <a:srgbClr val="00A6D6"/>
              </a:buClr>
              <a:buSzPts val="2220"/>
              <a:buFont typeface="Arial"/>
              <a:buChar char="•"/>
            </a:pPr>
            <a:r>
              <a:rPr b="0" i="0" lang="en-US" sz="222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Electronic Lab Notebooks?</a:t>
            </a:r>
            <a:endParaRPr>
              <a:solidFill>
                <a:srgbClr val="00A6D6"/>
              </a:solidFill>
            </a:endParaRPr>
          </a:p>
          <a:p>
            <a:pPr indent="-342900" lvl="0" marL="342900" marR="0" rtl="0" algn="l">
              <a:lnSpc>
                <a:spcPct val="130000"/>
              </a:lnSpc>
              <a:spcBef>
                <a:spcPts val="444"/>
              </a:spcBef>
              <a:spcAft>
                <a:spcPts val="0"/>
              </a:spcAft>
              <a:buClr>
                <a:srgbClr val="00A6D6"/>
              </a:buClr>
              <a:buSzPts val="2220"/>
              <a:buFont typeface="Noto Sans Symbols"/>
              <a:buChar char="➢"/>
            </a:pPr>
            <a:r>
              <a:rPr b="0" i="0" lang="en-US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costs of data ingestion by the repository/long-term preservation:</a:t>
            </a:r>
            <a:endParaRPr/>
          </a:p>
          <a:p>
            <a:pPr indent="-342900" lvl="1" marL="800100" marR="0" rtl="0" algn="l">
              <a:lnSpc>
                <a:spcPct val="130000"/>
              </a:lnSpc>
              <a:spcBef>
                <a:spcPts val="444"/>
              </a:spcBef>
              <a:spcAft>
                <a:spcPts val="0"/>
              </a:spcAft>
              <a:buClr>
                <a:srgbClr val="00A6D6"/>
              </a:buClr>
              <a:buSzPts val="2220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Repositories might charge to ensure sustainability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00A6D6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5425" lvl="0" marL="34290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00A6D6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 txBox="1"/>
          <p:nvPr/>
        </p:nvSpPr>
        <p:spPr>
          <a:xfrm>
            <a:off x="1742150" y="5913050"/>
            <a:ext cx="6909300" cy="9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https://www.uu.nl/en/research/research-data-management/guides/costs-of-data-management</a:t>
            </a:r>
            <a:r>
              <a:rPr lang="en-US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</a:rPr>
              <a:t>Before the break for coffee...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0" name="Shape 800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1" name="Shape 801"/>
          <p:cNvSpPr txBox="1"/>
          <p:nvPr/>
        </p:nvSpPr>
        <p:spPr>
          <a:xfrm>
            <a:off x="1294500" y="5492075"/>
            <a:ext cx="7763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Does everyone have an account with DMPonline?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3630111" y="4935515"/>
            <a:ext cx="34563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https://dmponline.dcc.ac.uk/</a:t>
            </a:r>
            <a:endParaRPr sz="1800" u="sng">
              <a:solidFill>
                <a:srgbClr val="E4603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803" name="Shape 8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71448"/>
            <a:ext cx="8839200" cy="399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Time for a break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0" name="Shape 810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Tea, Cup, Sugar, Spoon, Hot, Beverage, Drink, Breakfast" id="811" name="Shape 8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8171" y="1052735"/>
            <a:ext cx="5186660" cy="4357521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Shape 812"/>
          <p:cNvSpPr txBox="1"/>
          <p:nvPr/>
        </p:nvSpPr>
        <p:spPr>
          <a:xfrm>
            <a:off x="2777245" y="5949280"/>
            <a:ext cx="46085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Starting at 15.30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About you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Shape 102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0253" y="1434552"/>
            <a:ext cx="6732174" cy="44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8" name="Shape 818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9" name="Shape 819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got the ‘why’</a:t>
            </a:r>
            <a:endParaRPr/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00A6D6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got the ‘what’</a:t>
            </a:r>
            <a:endParaRPr/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00A6D6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look for the ‘how’</a:t>
            </a:r>
            <a:endParaRPr/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00A6D6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00A6D6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there any help available?</a:t>
            </a:r>
            <a:endParaRPr b="0" i="0" sz="2800" u="none" cap="none" strike="noStrike">
              <a:solidFill>
                <a:srgbClr val="F68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DMPonline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6" name="Shape 826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7" name="Shape 827"/>
          <p:cNvSpPr/>
          <p:nvPr/>
        </p:nvSpPr>
        <p:spPr>
          <a:xfrm>
            <a:off x="3630111" y="5392715"/>
            <a:ext cx="3456384" cy="4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https://dmponline.dcc.ac.uk/</a:t>
            </a:r>
            <a:endParaRPr sz="1800" u="sng">
              <a:solidFill>
                <a:srgbClr val="E4603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828" name="Shape 8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225" y="1193688"/>
            <a:ext cx="8839200" cy="399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Practical exercises with DMPonline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5" name="Shape 835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6" name="Shape 836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DMPonline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Shape 837"/>
          <p:cNvSpPr txBox="1"/>
          <p:nvPr>
            <p:ph idx="1" type="body"/>
          </p:nvPr>
        </p:nvSpPr>
        <p:spPr>
          <a:xfrm>
            <a:off x="1653775" y="1600200"/>
            <a:ext cx="7490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Think of a project you want to get funded and the funding body you wish to apply to </a:t>
            </a:r>
            <a:endParaRPr/>
          </a:p>
          <a:p>
            <a:pPr indent="-285750" lvl="1" marL="74295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the appropriate funder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Or tick “No funder associated with this plan”</a:t>
            </a:r>
            <a:endParaRPr/>
          </a:p>
          <a:p>
            <a:pPr indent="-285750" lvl="1" marL="74295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DCC guidance</a:t>
            </a:r>
            <a:endParaRPr/>
          </a:p>
          <a:p>
            <a:pPr indent="-285750" lvl="1" marL="74295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Answer the questions - </a:t>
            </a:r>
            <a:r>
              <a:rPr b="0" i="0" lang="en-US" sz="24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be prepared to share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Shape 838"/>
          <p:cNvSpPr txBox="1"/>
          <p:nvPr/>
        </p:nvSpPr>
        <p:spPr>
          <a:xfrm>
            <a:off x="6732240" y="5445224"/>
            <a:ext cx="24117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40 mins</a:t>
            </a:r>
            <a:endParaRPr b="1" sz="28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3630111" y="6093296"/>
            <a:ext cx="3456384" cy="375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https://dmponline.dcc.ac.uk/</a:t>
            </a:r>
            <a:endParaRPr sz="1400" u="sng">
              <a:solidFill>
                <a:srgbClr val="E4603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Practical exercises with DMPonline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6" name="Shape 846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7" name="Shape 847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Review: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Shape 848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Invite your colleague as a collaborator          (with </a:t>
            </a: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access)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each other’s plans and give suggestions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feedback to each other</a:t>
            </a:r>
            <a:endParaRPr/>
          </a:p>
          <a:p>
            <a:pPr indent="-342900" lvl="0" marL="342900" marR="0" rtl="0" algn="l">
              <a:lnSpc>
                <a:spcPct val="16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Q&amp;A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Shape 849"/>
          <p:cNvSpPr/>
          <p:nvPr/>
        </p:nvSpPr>
        <p:spPr>
          <a:xfrm>
            <a:off x="3630111" y="6093296"/>
            <a:ext cx="3456384" cy="375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https://dmponline.dcc.ac.uk/</a:t>
            </a:r>
            <a:endParaRPr sz="1400" u="sng">
              <a:solidFill>
                <a:srgbClr val="E4603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50" name="Shape 850"/>
          <p:cNvSpPr txBox="1"/>
          <p:nvPr/>
        </p:nvSpPr>
        <p:spPr>
          <a:xfrm>
            <a:off x="6732240" y="5445224"/>
            <a:ext cx="24117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20 mins</a:t>
            </a:r>
            <a:endParaRPr b="1" sz="28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Lessons learnt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7" name="Shape 857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8" name="Shape 858"/>
          <p:cNvSpPr txBox="1"/>
          <p:nvPr/>
        </p:nvSpPr>
        <p:spPr>
          <a:xfrm>
            <a:off x="1750406" y="9972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 we have covered:</a:t>
            </a:r>
            <a:endParaRPr/>
          </a:p>
        </p:txBody>
      </p:sp>
      <p:sp>
        <p:nvSpPr>
          <p:cNvPr id="859" name="Shape 859"/>
          <p:cNvSpPr txBox="1"/>
          <p:nvPr>
            <p:ph idx="1" type="body"/>
          </p:nvPr>
        </p:nvSpPr>
        <p:spPr>
          <a:xfrm>
            <a:off x="1763106" y="1600200"/>
            <a:ext cx="7106464" cy="46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funders require data management plans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to write in data management plans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create them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Practical experience of DMP online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	Questions?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6" name="Shape 866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ight Bulb, Idea, Consider, Know, Wisdom, Wise, Lamp" id="867" name="Shape 8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6227" y="1196752"/>
            <a:ext cx="3644151" cy="4409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/>
          <p:nvPr/>
        </p:nvSpPr>
        <p:spPr>
          <a:xfrm>
            <a:off x="1750406" y="159048"/>
            <a:ext cx="721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000">
                <a:solidFill>
                  <a:srgbClr val="00A6D6"/>
                </a:solidFill>
              </a:rPr>
              <a:t>References</a:t>
            </a:r>
            <a:endParaRPr sz="2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4" name="Shape 874"/>
          <p:cNvCxnSpPr/>
          <p:nvPr/>
        </p:nvCxnSpPr>
        <p:spPr>
          <a:xfrm>
            <a:off x="1750406" y="596900"/>
            <a:ext cx="7215900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5" name="Shape 875"/>
          <p:cNvSpPr txBox="1"/>
          <p:nvPr/>
        </p:nvSpPr>
        <p:spPr>
          <a:xfrm>
            <a:off x="1944325" y="1183625"/>
            <a:ext cx="67305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data management plans: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http://www.dcc.ac.uk/resources/data-management-plans/guidance-examples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/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Thank you!</a:t>
            </a:r>
            <a:endParaRPr/>
          </a:p>
        </p:txBody>
      </p:sp>
      <p:pic>
        <p:nvPicPr>
          <p:cNvPr descr="Business Card, Map, Show, Stick, Hand Over" id="882" name="Shape 882"/>
          <p:cNvPicPr preferRelativeResize="0"/>
          <p:nvPr/>
        </p:nvPicPr>
        <p:blipFill rotWithShape="1">
          <a:blip r:embed="rId3">
            <a:alphaModFix/>
          </a:blip>
          <a:srcRect b="24402" l="37081" r="40166" t="29529"/>
          <a:stretch/>
        </p:blipFill>
        <p:spPr>
          <a:xfrm>
            <a:off x="5138715" y="1135258"/>
            <a:ext cx="4005286" cy="5406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iness Card, Map, Show, Stick, Hand Over" id="883" name="Shape 883"/>
          <p:cNvPicPr preferRelativeResize="0"/>
          <p:nvPr/>
        </p:nvPicPr>
        <p:blipFill rotWithShape="1">
          <a:blip r:embed="rId3">
            <a:alphaModFix/>
          </a:blip>
          <a:srcRect b="24402" l="37079" r="40855" t="29529"/>
          <a:stretch/>
        </p:blipFill>
        <p:spPr>
          <a:xfrm flipH="1">
            <a:off x="1569812" y="1135258"/>
            <a:ext cx="3884465" cy="5406437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Shape 884"/>
          <p:cNvSpPr txBox="1"/>
          <p:nvPr/>
        </p:nvSpPr>
        <p:spPr>
          <a:xfrm>
            <a:off x="1493614" y="2294768"/>
            <a:ext cx="33930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Yasemin Turkyilmaz-van der Velden</a:t>
            </a:r>
            <a:endParaRPr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Steward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 Delft Faculties of                                        Applied Sciences, and Mechanical, Maritime and Materials Engineering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y.turkyilmaz-vandervelden@tudelft.nl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@YaseminTurkyilm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Shape 885"/>
          <p:cNvSpPr txBox="1"/>
          <p:nvPr/>
        </p:nvSpPr>
        <p:spPr>
          <a:xfrm>
            <a:off x="5903242" y="2312157"/>
            <a:ext cx="33930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Marta Teperek</a:t>
            </a:r>
            <a:endParaRPr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Stewardship Coordinator              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Data Services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 Delft Library</a:t>
            </a:r>
            <a:endParaRPr b="0" i="0" sz="1600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8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m.teperek@tudelft.nl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@martateperek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twitter" id="886" name="Shape 8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50707" y="3933275"/>
            <a:ext cx="371768" cy="3024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witter" id="887" name="Shape 88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0142" y="3933275"/>
            <a:ext cx="371768" cy="30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/>
          <p:nvPr>
            <p:ph type="title"/>
          </p:nvPr>
        </p:nvSpPr>
        <p:spPr>
          <a:xfrm>
            <a:off x="1763106" y="274639"/>
            <a:ext cx="7106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240"/>
              <a:buFont typeface="Arial"/>
              <a:buNone/>
            </a:pPr>
            <a:r>
              <a:rPr b="0" i="0" lang="en-US" sz="324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Winning grants with Open Science</a:t>
            </a:r>
            <a:endParaRPr b="0" i="0" sz="324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ildren, Win, Success, Video Game, Play, Happy" id="894" name="Shape 8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3148" y="1340768"/>
            <a:ext cx="6523247" cy="4348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/>
          <p:nvPr>
            <p:ph idx="1" type="body"/>
          </p:nvPr>
        </p:nvSpPr>
        <p:spPr>
          <a:xfrm>
            <a:off x="1763105" y="1421036"/>
            <a:ext cx="6928045" cy="5157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Persistent link(s) – DOIs - enable data citation 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350"/>
              </a:spcBef>
              <a:spcAft>
                <a:spcPts val="0"/>
              </a:spcAft>
              <a:buClr>
                <a:srgbClr val="00A6D6"/>
              </a:buClr>
              <a:buSzPts val="1750"/>
              <a:buFont typeface="Arial"/>
              <a:buChar char="•"/>
            </a:pPr>
            <a:r>
              <a:rPr b="0" i="0" lang="en-US" sz="1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Impress your funder – make your data discoverable and your research impactful – ideas: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–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indicate statement on data availability in publication(s)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–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deposit data in well-indexed (or well-known) repository(ies)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–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publishing a 'data paper' to accompany the dataset</a:t>
            </a:r>
            <a:endParaRPr/>
          </a:p>
          <a:p>
            <a:pPr indent="-228600" lvl="2" marL="11430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Scientific Data from Nature (</a:t>
            </a:r>
            <a:r>
              <a:rPr b="0" i="0" lang="en-US" sz="15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http://www.nature.com/sdata/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indent="-228600" lvl="2" marL="11430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Wellcome Trust Open Research (</a:t>
            </a:r>
            <a:r>
              <a:rPr b="0" i="0" lang="en-US" sz="15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https://wellcomeopenresearch.org/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–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 reference on project/institutional websites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–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publicising information about the data on social media</a:t>
            </a:r>
            <a:endParaRPr/>
          </a:p>
          <a:p>
            <a:pPr indent="-228600" lvl="2" marL="11430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A6D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Cambridge does this for you</a:t>
            </a:r>
            <a:endParaRPr/>
          </a:p>
        </p:txBody>
      </p:sp>
      <p:sp>
        <p:nvSpPr>
          <p:cNvPr id="901" name="Shape 901"/>
          <p:cNvSpPr txBox="1"/>
          <p:nvPr>
            <p:ph type="title"/>
          </p:nvPr>
        </p:nvSpPr>
        <p:spPr>
          <a:xfrm>
            <a:off x="1763106" y="274639"/>
            <a:ext cx="7106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240"/>
              <a:buFont typeface="Arial"/>
              <a:buNone/>
            </a:pPr>
            <a:r>
              <a:rPr b="0" i="0" lang="en-US" sz="324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If you share your data – use it to your benefit</a:t>
            </a:r>
            <a:endParaRPr b="0" i="0" sz="324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/>
          <p:nvPr/>
        </p:nvSpPr>
        <p:spPr>
          <a:xfrm rot="-1008318">
            <a:off x="1764678" y="2699625"/>
            <a:ext cx="6879178" cy="156966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Funders like statements like these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to include them in your data plan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1750406" y="1590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About you</a:t>
            </a:r>
            <a:endParaRPr b="0" i="0" sz="2000" u="none" cap="none" strike="noStrik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Shape 109"/>
          <p:cNvCxnSpPr/>
          <p:nvPr/>
        </p:nvCxnSpPr>
        <p:spPr>
          <a:xfrm>
            <a:off x="1750406" y="596900"/>
            <a:ext cx="7215794" cy="0"/>
          </a:xfrm>
          <a:prstGeom prst="straightConnector1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Shape 110"/>
          <p:cNvSpPr txBox="1"/>
          <p:nvPr/>
        </p:nvSpPr>
        <p:spPr>
          <a:xfrm>
            <a:off x="1750406" y="1136948"/>
            <a:ext cx="7215794" cy="36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commonly </a:t>
            </a:r>
            <a:r>
              <a:rPr b="1" lang="en-US" sz="2400">
                <a:solidFill>
                  <a:schemeClr val="dk1"/>
                </a:solidFill>
              </a:rPr>
              <a:t>mentioned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types of data:</a:t>
            </a:r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2443300" y="1647775"/>
            <a:ext cx="5813700" cy="43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Proteomics</a:t>
            </a:r>
            <a:endParaRPr sz="2400"/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Genomics</a:t>
            </a:r>
            <a:endParaRPr sz="2400"/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Transcriptomics</a:t>
            </a:r>
            <a:endParaRPr sz="2400"/>
          </a:p>
          <a:p>
            <a:pPr indent="-3810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Imaging</a:t>
            </a:r>
            <a:endParaRPr sz="24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 txBox="1"/>
          <p:nvPr>
            <p:ph idx="1" type="body"/>
          </p:nvPr>
        </p:nvSpPr>
        <p:spPr>
          <a:xfrm>
            <a:off x="1714499" y="1535336"/>
            <a:ext cx="6976651" cy="5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proposals </a:t>
            </a: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didn't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impress: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“data accessibility is unclear!”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“Open Access to scientific knowledge is an essential principle in the project, but there is not enough information on data management or IPR.”</a:t>
            </a:r>
            <a:endParaRPr/>
          </a:p>
          <a:p>
            <a:pPr indent="0" lvl="0" marL="0" marR="0" rtl="0" algn="r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“data storage &amp; access not considered”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Shape 909"/>
          <p:cNvSpPr txBox="1"/>
          <p:nvPr>
            <p:ph type="title"/>
          </p:nvPr>
        </p:nvSpPr>
        <p:spPr>
          <a:xfrm>
            <a:off x="1587500" y="274639"/>
            <a:ext cx="755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240"/>
              <a:buFont typeface="Arial"/>
              <a:buNone/>
            </a:pPr>
            <a:r>
              <a:rPr b="0" i="0" lang="en-US" sz="324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Winning Horizon 2020 with open science</a:t>
            </a:r>
            <a:endParaRPr/>
          </a:p>
        </p:txBody>
      </p:sp>
      <p:pic>
        <p:nvPicPr>
          <p:cNvPr id="910" name="Shape 9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4800" y="6203378"/>
            <a:ext cx="7500113" cy="42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 txBox="1"/>
          <p:nvPr>
            <p:ph idx="1" type="body"/>
          </p:nvPr>
        </p:nvSpPr>
        <p:spPr>
          <a:xfrm>
            <a:off x="1714499" y="1535336"/>
            <a:ext cx="6976651" cy="5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proposals </a:t>
            </a: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impress:</a:t>
            </a:r>
            <a:endParaRPr/>
          </a:p>
          <a:p>
            <a:pPr indent="0" lvl="0" marL="0" marR="0" rtl="0" algn="r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“Strengths: extensive dissemination of data to the scientific community (open access, databases)”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“outreach activities to a broad audience”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“research software is freely available”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00A6D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“The communication plan is very effective. Training for communication and open access procedures are especially welcome.”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Shape 917"/>
          <p:cNvSpPr txBox="1"/>
          <p:nvPr>
            <p:ph type="title"/>
          </p:nvPr>
        </p:nvSpPr>
        <p:spPr>
          <a:xfrm>
            <a:off x="1587500" y="274639"/>
            <a:ext cx="755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240"/>
              <a:buFont typeface="Arial"/>
              <a:buNone/>
            </a:pPr>
            <a:r>
              <a:rPr b="0" i="0" lang="en-US" sz="3240" u="none" cap="none" strike="noStrik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Winning Horizon 2020 with open science</a:t>
            </a:r>
            <a:endParaRPr/>
          </a:p>
        </p:txBody>
      </p:sp>
      <p:pic>
        <p:nvPicPr>
          <p:cNvPr id="918" name="Shape 9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4800" y="6203378"/>
            <a:ext cx="7500113" cy="42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