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3" r:id="rId6"/>
    <p:sldMasterId id="2147483736" r:id="rId7"/>
    <p:sldMasterId id="2147483749" r:id="rId8"/>
    <p:sldMasterId id="2147483762" r:id="rId9"/>
    <p:sldMasterId id="2147483775" r:id="rId10"/>
    <p:sldMasterId id="2147483788" r:id="rId11"/>
  </p:sldMasterIdLst>
  <p:notesMasterIdLst>
    <p:notesMasterId r:id="rId46"/>
  </p:notesMasterIdLst>
  <p:sldIdLst>
    <p:sldId id="286" r:id="rId12"/>
    <p:sldId id="258" r:id="rId13"/>
    <p:sldId id="290" r:id="rId14"/>
    <p:sldId id="292" r:id="rId15"/>
    <p:sldId id="293" r:id="rId16"/>
    <p:sldId id="295" r:id="rId17"/>
    <p:sldId id="294" r:id="rId18"/>
    <p:sldId id="296" r:id="rId19"/>
    <p:sldId id="297" r:id="rId20"/>
    <p:sldId id="298" r:id="rId21"/>
    <p:sldId id="291" r:id="rId22"/>
    <p:sldId id="306" r:id="rId23"/>
    <p:sldId id="307" r:id="rId24"/>
    <p:sldId id="302" r:id="rId25"/>
    <p:sldId id="303" r:id="rId26"/>
    <p:sldId id="300" r:id="rId27"/>
    <p:sldId id="304" r:id="rId28"/>
    <p:sldId id="305" r:id="rId29"/>
    <p:sldId id="308" r:id="rId30"/>
    <p:sldId id="309" r:id="rId31"/>
    <p:sldId id="310" r:id="rId32"/>
    <p:sldId id="311" r:id="rId33"/>
    <p:sldId id="312" r:id="rId34"/>
    <p:sldId id="301" r:id="rId35"/>
    <p:sldId id="319" r:id="rId36"/>
    <p:sldId id="313" r:id="rId37"/>
    <p:sldId id="316" r:id="rId38"/>
    <p:sldId id="314" r:id="rId39"/>
    <p:sldId id="299" r:id="rId40"/>
    <p:sldId id="317" r:id="rId41"/>
    <p:sldId id="287" r:id="rId42"/>
    <p:sldId id="289" r:id="rId43"/>
    <p:sldId id="288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15"/>
    <a:srgbClr val="D06701"/>
    <a:srgbClr val="FF7F01"/>
    <a:srgbClr val="DA5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6"/>
    <p:restoredTop sz="93227"/>
  </p:normalViewPr>
  <p:slideViewPr>
    <p:cSldViewPr snapToGrid="0" snapToObjects="1">
      <p:cViewPr>
        <p:scale>
          <a:sx n="98" d="100"/>
          <a:sy n="98" d="100"/>
        </p:scale>
        <p:origin x="184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ED66-1720-3D44-986B-C6BE4FD1CA0F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AC5DB-29B3-354B-A4E0-2323E23B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2CNN (6,12),</a:t>
            </a:r>
            <a:r>
              <a:rPr lang="en-US" baseline="0" dirty="0" smtClean="0"/>
              <a:t> </a:t>
            </a:r>
            <a:r>
              <a:rPr lang="en-US" baseline="0" smtClean="0"/>
              <a:t>1 unsupervised (level sets : 8), 1 random forests (13)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AC5DB-29B3-354B-A4E0-2323E23B7A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3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pic>
        <p:nvPicPr>
          <p:cNvPr id="5" name="Image 4" descr="Image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1715" y="0"/>
            <a:ext cx="4276969" cy="3550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99BE-6035-43F0-BAA9-A49E7E3DC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D9AD59-0221-400E-A868-F33C0BCA50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7E0F9F-BD46-4E55-AF91-DF6BF8BEA4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41327"/>
            <a:ext cx="412639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1327"/>
            <a:ext cx="4008474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B9D243D-F9C0-4E0C-B003-1556338B5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68F26B-E493-43B4-A0D1-A7C7B876D2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sz="2200"/>
            </a:lvl2pPr>
            <a:lvl3pPr marL="814388" indent="527050"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85B404F-82AA-4656-B7BB-2C42C12A43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CDB2FD-9F06-45BF-B617-B7F6332546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65A9D1-E72B-4781-A089-9CFF8FA43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856DA4-6962-4A2C-ACDA-737F7D272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15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4" Type="http://schemas.openxmlformats.org/officeDocument/2006/relationships/image" Target="../media/image10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fld id="{A6044CC7-B215-3A45-9F5B-B3484FEA3A78}" type="datetimeFigureOut">
              <a:rPr lang="en-US" smtClean="0"/>
              <a:t>6/9/17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319A42E4-4323-844C-A6B9-BCB2E60F5D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81E926C-E072-4863-8B66-44E1071E44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eaLnBrk="1" fontAlgn="base" hangingPunct="1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350" indent="-63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None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350" indent="-6350" algn="l" rtl="0" eaLnBrk="1" fontAlgn="base" hangingPunct="1">
        <a:spcBef>
          <a:spcPct val="0"/>
        </a:spcBef>
        <a:spcAft>
          <a:spcPct val="0"/>
        </a:spcAft>
        <a:buClr>
          <a:schemeClr val="bg1"/>
        </a:buClr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6350" indent="-6350" algn="l" rtl="0" eaLnBrk="1" fontAlgn="base" hangingPunct="1">
        <a:spcBef>
          <a:spcPct val="0"/>
        </a:spcBef>
        <a:spcAft>
          <a:spcPct val="0"/>
        </a:spcAft>
        <a:buFont typeface="Arial" charset="0"/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6350" indent="-6350" algn="l" rtl="0" eaLnBrk="1" fontAlgn="base" hangingPunct="1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6350" indent="-6350" algn="l" rtl="0" eaLnBrk="1" fontAlgn="base" hangingPunct="1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00 MOIS 2011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jpeg"/><Relationship Id="rId10" Type="http://schemas.microsoft.com/office/2007/relationships/hdphoto" Target="../media/hdphoto1.wdp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53.jpeg"/><Relationship Id="rId13" Type="http://schemas.microsoft.com/office/2007/relationships/hdphoto" Target="../media/hdphoto7.wdp"/><Relationship Id="rId14" Type="http://schemas.openxmlformats.org/officeDocument/2006/relationships/image" Target="../media/image54.jpeg"/><Relationship Id="rId15" Type="http://schemas.microsoft.com/office/2007/relationships/hdphoto" Target="../media/hdphoto8.wdp"/><Relationship Id="rId16" Type="http://schemas.openxmlformats.org/officeDocument/2006/relationships/image" Target="../media/image55.jpeg"/><Relationship Id="rId17" Type="http://schemas.microsoft.com/office/2007/relationships/hdphoto" Target="../media/hdphoto9.wdp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8.jpeg"/><Relationship Id="rId3" Type="http://schemas.microsoft.com/office/2007/relationships/hdphoto" Target="../media/hdphoto2.wdp"/><Relationship Id="rId4" Type="http://schemas.openxmlformats.org/officeDocument/2006/relationships/image" Target="../media/image49.jpeg"/><Relationship Id="rId5" Type="http://schemas.microsoft.com/office/2007/relationships/hdphoto" Target="../media/hdphoto3.wdp"/><Relationship Id="rId6" Type="http://schemas.openxmlformats.org/officeDocument/2006/relationships/image" Target="../media/image50.jpeg"/><Relationship Id="rId7" Type="http://schemas.microsoft.com/office/2007/relationships/hdphoto" Target="../media/hdphoto4.wdp"/><Relationship Id="rId8" Type="http://schemas.openxmlformats.org/officeDocument/2006/relationships/image" Target="../media/image51.jpeg"/><Relationship Id="rId9" Type="http://schemas.microsoft.com/office/2007/relationships/hdphoto" Target="../media/hdphoto5.wdp"/><Relationship Id="rId10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1" Type="http://schemas.microsoft.com/office/2007/relationships/hdphoto" Target="../media/hdphoto14.wdp"/><Relationship Id="rId12" Type="http://schemas.openxmlformats.org/officeDocument/2006/relationships/image" Target="../media/image60.jpeg"/><Relationship Id="rId13" Type="http://schemas.microsoft.com/office/2007/relationships/hdphoto" Target="../media/hdphoto15.wdp"/><Relationship Id="rId14" Type="http://schemas.openxmlformats.org/officeDocument/2006/relationships/image" Target="../media/image48.jpeg"/><Relationship Id="rId15" Type="http://schemas.microsoft.com/office/2007/relationships/hdphoto" Target="../media/hdphoto16.wdp"/><Relationship Id="rId16" Type="http://schemas.openxmlformats.org/officeDocument/2006/relationships/image" Target="../media/image61.jpeg"/><Relationship Id="rId17" Type="http://schemas.microsoft.com/office/2007/relationships/hdphoto" Target="../media/hdphoto17.wdp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9.jpeg"/><Relationship Id="rId3" Type="http://schemas.microsoft.com/office/2007/relationships/hdphoto" Target="../media/hdphoto10.wdp"/><Relationship Id="rId4" Type="http://schemas.openxmlformats.org/officeDocument/2006/relationships/image" Target="../media/image56.jpeg"/><Relationship Id="rId5" Type="http://schemas.microsoft.com/office/2007/relationships/hdphoto" Target="../media/hdphoto11.wdp"/><Relationship Id="rId6" Type="http://schemas.openxmlformats.org/officeDocument/2006/relationships/image" Target="../media/image57.jpeg"/><Relationship Id="rId7" Type="http://schemas.microsoft.com/office/2007/relationships/hdphoto" Target="../media/hdphoto12.wdp"/><Relationship Id="rId8" Type="http://schemas.openxmlformats.org/officeDocument/2006/relationships/image" Target="../media/image58.jpeg"/><Relationship Id="rId9" Type="http://schemas.microsoft.com/office/2007/relationships/hdphoto" Target="../media/hdphoto13.wdp"/><Relationship Id="rId10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https://shanoir-challenges.irisa.f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INSERM_revert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49" y="270907"/>
            <a:ext cx="1782764" cy="81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 descr="CNRS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66" y="257655"/>
            <a:ext cx="803462" cy="8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 descr="URennes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37" y="276545"/>
            <a:ext cx="2365075" cy="79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MS-SEG Challenge: Results and Analysis on Testing Data</a:t>
            </a: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06475" y="4965700"/>
            <a:ext cx="7626350" cy="14351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Olivier </a:t>
            </a:r>
            <a:r>
              <a:rPr lang="en-US" dirty="0" err="1" smtClean="0"/>
              <a:t>Commowick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October 21,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59" y="1638345"/>
            <a:ext cx="1545070" cy="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measures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 a lesion detected: 2 criterions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Sufficient overlap with consensus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Connected components responsible for overlap not too large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quantities measured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TPG: lesions overlapped in ground truth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TPA: lesions overlapped in automatic segmentation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Metrics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Lesion sensitivity and PPV, </a:t>
            </a:r>
            <a:r>
              <a:rPr lang="en-US" b="1" dirty="0" smtClean="0">
                <a:solidFill>
                  <a:schemeClr val="tx1"/>
                </a:solidFill>
              </a:rPr>
              <a:t>F1 score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Metrics overview and ranking strategy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 to results: teams naming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 pipelines evaluated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1: Beaumont et al. (graph cuts)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2: Beaumont et al. (intensity normalization)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3: Doyle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4: Knight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5: </a:t>
            </a:r>
            <a:r>
              <a:rPr lang="en-US" dirty="0" err="1" smtClean="0">
                <a:solidFill>
                  <a:schemeClr val="tx1"/>
                </a:solidFill>
              </a:rPr>
              <a:t>Mahbod</a:t>
            </a:r>
            <a:r>
              <a:rPr lang="en-US" dirty="0" smtClean="0">
                <a:solidFill>
                  <a:schemeClr val="tx1"/>
                </a:solidFill>
              </a:rPr>
              <a:t>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6: McKinley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7: </a:t>
            </a:r>
            <a:r>
              <a:rPr lang="en-US" dirty="0" err="1" smtClean="0">
                <a:solidFill>
                  <a:schemeClr val="tx1"/>
                </a:solidFill>
              </a:rPr>
              <a:t>Muschelli</a:t>
            </a:r>
            <a:r>
              <a:rPr lang="en-US" dirty="0" smtClean="0">
                <a:solidFill>
                  <a:schemeClr val="tx1"/>
                </a:solidFill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123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 to results: teams naming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 pipelines evaluated (continued)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8: </a:t>
            </a:r>
            <a:r>
              <a:rPr lang="en-US" dirty="0" err="1" smtClean="0">
                <a:solidFill>
                  <a:schemeClr val="tx1"/>
                </a:solidFill>
              </a:rPr>
              <a:t>Roura</a:t>
            </a:r>
            <a:r>
              <a:rPr lang="en-US" dirty="0" smtClean="0">
                <a:solidFill>
                  <a:schemeClr val="tx1"/>
                </a:solidFill>
              </a:rPr>
              <a:t>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9: Santos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10 (*): Tomas-Fernandez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11: </a:t>
            </a:r>
            <a:r>
              <a:rPr lang="en-US" dirty="0" err="1" smtClean="0">
                <a:solidFill>
                  <a:schemeClr val="tx1"/>
                </a:solidFill>
              </a:rPr>
              <a:t>Urien</a:t>
            </a:r>
            <a:r>
              <a:rPr lang="en-US" dirty="0" smtClean="0">
                <a:solidFill>
                  <a:schemeClr val="tx1"/>
                </a:solidFill>
              </a:rPr>
              <a:t>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12: </a:t>
            </a:r>
            <a:r>
              <a:rPr lang="en-US" dirty="0" err="1" smtClean="0">
                <a:solidFill>
                  <a:schemeClr val="tx1"/>
                </a:solidFill>
              </a:rPr>
              <a:t>Valverde</a:t>
            </a:r>
            <a:r>
              <a:rPr lang="en-US" dirty="0" smtClean="0">
                <a:solidFill>
                  <a:schemeClr val="tx1"/>
                </a:solidFill>
              </a:rPr>
              <a:t> et al.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13: Vera-Olmos et al.</a:t>
            </a:r>
          </a:p>
        </p:txBody>
      </p:sp>
    </p:spTree>
    <p:extLst>
      <p:ext uri="{BB962C8B-B14F-4D97-AF65-F5344CB8AC3E}">
        <p14:creationId xmlns:p14="http://schemas.microsoft.com/office/powerpoint/2010/main" val="20346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 for outlier case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evaluation metrics are undefined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consensus label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substitution metrics computed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 of lesions detected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 of connected components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Total volume of lesions detected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Both scores are optimal at 0</a:t>
            </a:r>
          </a:p>
        </p:txBody>
      </p:sp>
    </p:spTree>
    <p:extLst>
      <p:ext uri="{BB962C8B-B14F-4D97-AF65-F5344CB8AC3E}">
        <p14:creationId xmlns:p14="http://schemas.microsoft.com/office/powerpoint/2010/main" val="7515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on outlier case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65384"/>
              </p:ext>
            </p:extLst>
          </p:nvPr>
        </p:nvGraphicFramePr>
        <p:xfrm>
          <a:off x="1116103" y="1395096"/>
          <a:ext cx="703511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166"/>
                <a:gridCol w="2534194"/>
                <a:gridCol w="22497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Lesion volume (cm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lesions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Team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Team 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10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Metrics overview and ranking strategy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results for center 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5" y="1286225"/>
            <a:ext cx="1858148" cy="2066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0" y="3750977"/>
            <a:ext cx="1857883" cy="2066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07" y="1286224"/>
            <a:ext cx="1858148" cy="2066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9" y="1286223"/>
            <a:ext cx="1858148" cy="2066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91" y="1286223"/>
            <a:ext cx="1858147" cy="2066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07" y="3750976"/>
            <a:ext cx="1857884" cy="2066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63" y="3750976"/>
            <a:ext cx="1857884" cy="2066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54" y="3750976"/>
            <a:ext cx="1857884" cy="20662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300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Team 1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31045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Team 2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6012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300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96963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6012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9051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Consensus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9051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results for center 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7" y="1286223"/>
            <a:ext cx="1857883" cy="2066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300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1045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6012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300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96963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6012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5246" y="335220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Consensus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10" y="1284720"/>
            <a:ext cx="1861115" cy="2069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02" y="1284638"/>
            <a:ext cx="1861262" cy="2070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5" y="1284638"/>
            <a:ext cx="1859042" cy="20675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4566" y="5820566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10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3750976"/>
            <a:ext cx="1857884" cy="20662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83" y="3750976"/>
            <a:ext cx="1855664" cy="20638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65" y="3750976"/>
            <a:ext cx="1863946" cy="2073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6" y="3750976"/>
            <a:ext cx="1775476" cy="20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results for center 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3300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Team 1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31045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Team 2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6012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300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96963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6012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9051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Consensus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9051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1" y="1292423"/>
            <a:ext cx="1894575" cy="206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2" y="3722130"/>
            <a:ext cx="1894574" cy="206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07" y="1292423"/>
            <a:ext cx="1894576" cy="20603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63" y="1292423"/>
            <a:ext cx="1894576" cy="20603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27" y="1292423"/>
            <a:ext cx="1894575" cy="2060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14" y="3722130"/>
            <a:ext cx="1894574" cy="206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7" y="3722130"/>
            <a:ext cx="1894574" cy="2060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28" y="3722129"/>
            <a:ext cx="1894574" cy="20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Metrics overview and ranking strategy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results for center 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3300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1045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60127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300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96963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60127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9051" y="581725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9051" y="3352798"/>
            <a:ext cx="1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Consensus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2" y="1292423"/>
            <a:ext cx="1894574" cy="206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14" y="1292423"/>
            <a:ext cx="1894576" cy="2060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7" y="1292423"/>
            <a:ext cx="1894575" cy="2060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26" y="1292423"/>
            <a:ext cx="1894576" cy="2060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25" y="3722128"/>
            <a:ext cx="1894575" cy="2060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57" y="3721000"/>
            <a:ext cx="1895613" cy="2061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26" y="3721000"/>
            <a:ext cx="1895613" cy="2061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0" y="3717916"/>
            <a:ext cx="1907181" cy="20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 measure average per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8201"/>
              </p:ext>
            </p:extLst>
          </p:nvPr>
        </p:nvGraphicFramePr>
        <p:xfrm>
          <a:off x="560832" y="1293496"/>
          <a:ext cx="82162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48"/>
                <a:gridCol w="1511808"/>
                <a:gridCol w="1487424"/>
                <a:gridCol w="1377696"/>
                <a:gridCol w="1474025"/>
              </a:tblGrid>
              <a:tr h="3051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08</a:t>
                      </a:r>
                      <a:endParaRPr lang="en-US" dirty="0"/>
                    </a:p>
                  </a:txBody>
                  <a:tcPr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0.421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  <a:cs typeface="+mn-cs"/>
                        </a:rPr>
                        <a:t>0.507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0.548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0.416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0.463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0.499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  <a:cs typeface="+mn-cs"/>
                        </a:rPr>
                        <a:t>0.215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0.538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0.409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effectLst/>
                          <a:latin typeface="Arial" charset="0"/>
                          <a:cs typeface="+mn-cs"/>
                        </a:rPr>
                        <a:t>0.506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0.454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0.382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0.503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0.653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effectLst/>
                          <a:latin typeface="Arial" charset="0"/>
                          <a:cs typeface="+mn-cs"/>
                        </a:rPr>
                        <a:t>0.568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effectLst/>
                          <a:latin typeface="Arial" charset="0"/>
                          <a:cs typeface="+mn-cs"/>
                        </a:rPr>
                        <a:t>0.606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0.536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0.367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  <a:cs typeface="+mn-cs"/>
                        </a:rPr>
                        <a:t>0.249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0.367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0.610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0.591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0.529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0.359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0.345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10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0.298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0.204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0.180</a:t>
                      </a:r>
                      <a:endParaRPr lang="nb-NO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0.218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  <a:cs typeface="+mn-cs"/>
                        </a:rPr>
                        <a:t>0.404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  <a:cs typeface="+mn-cs"/>
                        </a:rPr>
                        <a:t>0.288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0.379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  <a:cs typeface="+mn-cs"/>
                        </a:rPr>
                        <a:t>0.613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0.426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0.579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0.526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0.664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  <a:cs typeface="+mn-cs"/>
                        </a:rPr>
                        <a:t>0.188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0.548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  <a:cs typeface="+mn-cs"/>
                        </a:rPr>
                        <a:t>0.622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0.510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0.386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0.491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0.492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F1 score average per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47219"/>
              </p:ext>
            </p:extLst>
          </p:nvPr>
        </p:nvGraphicFramePr>
        <p:xfrm>
          <a:off x="560832" y="1293496"/>
          <a:ext cx="82162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48"/>
                <a:gridCol w="1511808"/>
                <a:gridCol w="1487424"/>
                <a:gridCol w="1377696"/>
                <a:gridCol w="1474025"/>
              </a:tblGrid>
              <a:tr h="3051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08</a:t>
                      </a:r>
                      <a:endParaRPr lang="en-US" dirty="0"/>
                    </a:p>
                  </a:txBody>
                  <a:tcPr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0.286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0.343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0.172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</a:rPr>
                        <a:t>0.267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0.070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0.360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</a:rPr>
                        <a:t>0.266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0.271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</a:rPr>
                        <a:t>0.220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effectLst/>
                          <a:latin typeface="Arial" charset="0"/>
                        </a:rPr>
                        <a:t>0.102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0.110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</a:rPr>
                        <a:t>0.219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effectLst/>
                          <a:latin typeface="Arial" charset="0"/>
                        </a:rPr>
                        <a:t>0.404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effectLst/>
                          <a:latin typeface="Arial" charset="0"/>
                        </a:rPr>
                        <a:t>0.306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0.125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effectLst/>
                          <a:latin typeface="Arial" charset="0"/>
                        </a:rPr>
                        <a:t>0.060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0.233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0.518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0.359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effectLst/>
                          <a:latin typeface="Arial" charset="0"/>
                        </a:rPr>
                        <a:t>0.179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0.147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>
                          <a:effectLst/>
                          <a:latin typeface="Arial" charset="0"/>
                        </a:rPr>
                        <a:t>0.179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effectLst/>
                          <a:latin typeface="Arial" charset="0"/>
                        </a:rPr>
                        <a:t>0.163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10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0.050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0.062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0.028</a:t>
                      </a:r>
                      <a:endParaRPr lang="nb-NO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0.057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0.190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0.088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0.264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0.198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0.542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0.280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0.611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0.498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effectLst/>
                          <a:latin typeface="Arial" charset="0"/>
                        </a:rPr>
                        <a:t>0.059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0.510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0.514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0.336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0.200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0.392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 smtClean="0">
                          <a:effectLst/>
                          <a:latin typeface="Arial" charset="0"/>
                          <a:cs typeface="+mn-cs"/>
                        </a:rPr>
                        <a:t>0.322</a:t>
                      </a:r>
                      <a:endParaRPr lang="nb-NO" sz="1800" b="1" i="0" u="none" strike="noStrike" dirty="0">
                        <a:effectLst/>
                        <a:latin typeface="Arial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distance average per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49330"/>
              </p:ext>
            </p:extLst>
          </p:nvPr>
        </p:nvGraphicFramePr>
        <p:xfrm>
          <a:off x="560832" y="1293496"/>
          <a:ext cx="82162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48"/>
                <a:gridCol w="1511808"/>
                <a:gridCol w="1487424"/>
                <a:gridCol w="1377696"/>
                <a:gridCol w="1474025"/>
              </a:tblGrid>
              <a:tr h="3051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 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08</a:t>
                      </a:r>
                      <a:endParaRPr lang="en-US" dirty="0"/>
                    </a:p>
                  </a:txBody>
                  <a:tcPr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2.69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3.63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2.07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0.74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effectLst/>
                          <a:latin typeface="Arial" charset="0"/>
                        </a:rPr>
                        <a:t>0.89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1.74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1.06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2.32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3.27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1.93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1.24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1.32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3.18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4.75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2.61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2.28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6.49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8.89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4.13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10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2.99</a:t>
                      </a:r>
                      <a:endParaRPr lang="tr-TR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1.66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4.06</a:t>
                      </a:r>
                      <a:endParaRPr lang="is-I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4.89</a:t>
                      </a:r>
                      <a:endParaRPr lang="cs-CZ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3.99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7.16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11.18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1.08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1.27</a:t>
                      </a:r>
                    </a:p>
                  </a:txBody>
                  <a:tcPr marL="6350" marR="6350" marT="6350" marB="0" anchor="b"/>
                </a:tc>
              </a:tr>
              <a:tr h="30516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2.76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2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Metrics overview and ranking strategy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times (rough estimation)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82542"/>
              </p:ext>
            </p:extLst>
          </p:nvPr>
        </p:nvGraphicFramePr>
        <p:xfrm>
          <a:off x="2036064" y="1293496"/>
          <a:ext cx="5030942" cy="543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76"/>
                <a:gridCol w="2403566"/>
              </a:tblGrid>
              <a:tr h="6768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Computation time (on 38 patients)</a:t>
                      </a:r>
                      <a:endParaRPr lang="en-US" dirty="0"/>
                    </a:p>
                  </a:txBody>
                  <a:tcPr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day 00h14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15h37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days 00h54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04h24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15h28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days 05h40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days 23h19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11h17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05h40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10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days 18h37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days 11h14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days 16h43</a:t>
                      </a:r>
                    </a:p>
                  </a:txBody>
                  <a:tcPr marL="6350" marR="6350" marT="6350" marB="0" anchor="ctr"/>
                </a:tc>
              </a:tr>
              <a:tr h="3227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days 01h03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results and ranking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Ranking performed separately on two measures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Dice and F1 score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From 37 patients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Strategy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Rank each method for each patient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Compute average rank for each method over all patients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Best average rank is the winner</a:t>
            </a:r>
          </a:p>
        </p:txBody>
      </p:sp>
    </p:spTree>
    <p:extLst>
      <p:ext uri="{BB962C8B-B14F-4D97-AF65-F5344CB8AC3E}">
        <p14:creationId xmlns:p14="http://schemas.microsoft.com/office/powerpoint/2010/main" val="15969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ranking: Dice scores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40776"/>
              </p:ext>
            </p:extLst>
          </p:nvPr>
        </p:nvGraphicFramePr>
        <p:xfrm>
          <a:off x="2036064" y="1293496"/>
          <a:ext cx="4978689" cy="487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571"/>
                <a:gridCol w="1204059"/>
                <a:gridCol w="1204059"/>
              </a:tblGrid>
              <a:tr h="6768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Average 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ranking</a:t>
                      </a:r>
                      <a:endParaRPr lang="en-US" dirty="0"/>
                    </a:p>
                  </a:txBody>
                  <a:tcPr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0.591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2.97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0.572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4.03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Arial" charset="0"/>
                        </a:rPr>
                        <a:t>Team 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0.541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4.38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Arial" charset="0"/>
                        </a:rPr>
                        <a:t>Team 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0.521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4.95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charset="0"/>
                        </a:rPr>
                        <a:t>Team 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0.490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6.19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charset="0"/>
                        </a:rPr>
                        <a:t>Team 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0.485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6.22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effectLst/>
                          <a:latin typeface="Arial" charset="0"/>
                        </a:rPr>
                        <a:t>0.489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6.35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0.453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6.68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0.430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7.78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9.11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10.03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0.341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10.08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Arial" charset="0"/>
                        </a:rPr>
                        <a:t>Team 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0.228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12.24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ranking</a:t>
            </a:r>
            <a:r>
              <a:rPr lang="en-US" smtClean="0"/>
              <a:t>: F1 scores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79124"/>
              </p:ext>
            </p:extLst>
          </p:nvPr>
        </p:nvGraphicFramePr>
        <p:xfrm>
          <a:off x="2036064" y="1293496"/>
          <a:ext cx="4978689" cy="487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571"/>
                <a:gridCol w="1204059"/>
                <a:gridCol w="1204059"/>
              </a:tblGrid>
              <a:tr h="6768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ranking</a:t>
                      </a:r>
                      <a:endParaRPr lang="en-US" dirty="0"/>
                    </a:p>
                  </a:txBody>
                  <a:tcPr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effectLst/>
                          <a:latin typeface="Arial" charset="0"/>
                        </a:rPr>
                        <a:t>Team 12</a:t>
                      </a:r>
                      <a:endParaRPr lang="de-DE" sz="18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0.490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2.38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0.451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3.81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Arial" charset="0"/>
                        </a:rPr>
                        <a:t>Team 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0.410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4.59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</a:t>
                      </a:r>
                      <a:r>
                        <a:rPr lang="en-US" sz="1800" b="0" i="0" u="none" strike="noStrike" dirty="0" smtClean="0">
                          <a:effectLst/>
                          <a:latin typeface="Arial" charset="0"/>
                        </a:rPr>
                        <a:t>6</a:t>
                      </a:r>
                      <a:endParaRPr lang="en-US" sz="18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0.386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4.65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5.14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0.341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effectLst/>
                          <a:latin typeface="Arial" charset="0"/>
                        </a:rPr>
                        <a:t>5.86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effectLst/>
                          <a:latin typeface="Arial" charset="0"/>
                        </a:rPr>
                        <a:t>0.294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6.68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0.319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effectLst/>
                          <a:latin typeface="Arial" charset="0"/>
                        </a:rPr>
                        <a:t>6.84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0.188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9.14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0.167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9.16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effectLst/>
                          <a:latin typeface="Arial" charset="0"/>
                        </a:rPr>
                        <a:t>0.168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9.76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charset="0"/>
                        </a:rPr>
                        <a:t>Team 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0.134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effectLst/>
                          <a:latin typeface="Arial" charset="0"/>
                        </a:rPr>
                        <a:t>10.38</a:t>
                      </a:r>
                    </a:p>
                  </a:txBody>
                  <a:tcPr marL="6350" marR="6350" marT="6350" marB="0" anchor="b"/>
                </a:tc>
              </a:tr>
              <a:tr h="3227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Arial" charset="0"/>
                        </a:rPr>
                        <a:t>Team 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effectLst/>
                          <a:latin typeface="Arial" charset="0"/>
                        </a:rPr>
                        <a:t>0.049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effectLst/>
                          <a:latin typeface="Arial" charset="0"/>
                        </a:rPr>
                        <a:t>12.30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Metrics overview and ranking strategy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Metrics overview and ranking strategy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comparison to experts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69304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Segmentation performance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“Best” expert: 0.782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“Worst” expert: </a:t>
            </a:r>
            <a:r>
              <a:rPr lang="en-US" dirty="0" smtClean="0">
                <a:solidFill>
                  <a:schemeClr val="tx1"/>
                </a:solidFill>
              </a:rPr>
              <a:t>0.669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Best</a:t>
            </a:r>
            <a:r>
              <a:rPr lang="en-US" dirty="0" smtClean="0">
                <a:solidFill>
                  <a:schemeClr val="tx1"/>
                </a:solidFill>
              </a:rPr>
              <a:t>” pipeline: 0.591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Detection performance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“Best” expert: </a:t>
            </a:r>
            <a:r>
              <a:rPr lang="en-US" dirty="0" smtClean="0">
                <a:solidFill>
                  <a:schemeClr val="tx1"/>
                </a:solidFill>
              </a:rPr>
              <a:t>0.893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Worst” expert: </a:t>
            </a:r>
            <a:r>
              <a:rPr lang="en-US" dirty="0" smtClean="0">
                <a:solidFill>
                  <a:schemeClr val="tx1"/>
                </a:solidFill>
              </a:rPr>
              <a:t>0.656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Best” pipeline: </a:t>
            </a:r>
            <a:r>
              <a:rPr lang="en-US" dirty="0" smtClean="0">
                <a:solidFill>
                  <a:schemeClr val="tx1"/>
                </a:solidFill>
              </a:rPr>
              <a:t>0.490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pipelines rank below experts in both categories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about a combination of those?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on total lesion load (Dice)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0" y="1256278"/>
            <a:ext cx="7951537" cy="49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on total lesion load (detection)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6" y="1311442"/>
            <a:ext cx="7820702" cy="49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on total lesion load (surface)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230322"/>
            <a:ext cx="9023684" cy="52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64079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results (including all measures) available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https://shanoir-challenges.irisa.fr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Open to anyone from now on</a:t>
            </a: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Results still far from experts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Mainly on images with low lesion load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methods sensitive to image quality (</a:t>
            </a:r>
            <a:r>
              <a:rPr lang="en-US" smtClean="0">
                <a:solidFill>
                  <a:schemeClr val="tx1"/>
                </a:solidFill>
              </a:rPr>
              <a:t>center 03)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great experience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be continued by a journal article (more detailed)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data description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38 MRI from three different centers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Bordeaux, Lyon, Rennes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Acquisitions from 4 different scanners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Siemens </a:t>
            </a:r>
            <a:r>
              <a:rPr lang="en-US" dirty="0" err="1" smtClean="0">
                <a:solidFill>
                  <a:schemeClr val="tx1"/>
                </a:solidFill>
              </a:rPr>
              <a:t>Verio</a:t>
            </a:r>
            <a:r>
              <a:rPr lang="en-US" dirty="0" smtClean="0">
                <a:solidFill>
                  <a:schemeClr val="tx1"/>
                </a:solidFill>
              </a:rPr>
              <a:t> 3T (01)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Rennes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 cases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 Discovery 3T (03)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Bordeaux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8 cases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Siemens </a:t>
            </a:r>
            <a:r>
              <a:rPr lang="en-US" dirty="0" err="1" smtClean="0">
                <a:solidFill>
                  <a:schemeClr val="tx1"/>
                </a:solidFill>
              </a:rPr>
              <a:t>Aera</a:t>
            </a:r>
            <a:r>
              <a:rPr lang="en-US" dirty="0" smtClean="0">
                <a:solidFill>
                  <a:schemeClr val="tx1"/>
                </a:solidFill>
              </a:rPr>
              <a:t> 1.5T (07)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Lyon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 cases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Philips </a:t>
            </a:r>
            <a:r>
              <a:rPr lang="en-US" dirty="0" err="1" smtClean="0">
                <a:solidFill>
                  <a:schemeClr val="tx1"/>
                </a:solidFill>
              </a:rPr>
              <a:t>Ingenia</a:t>
            </a:r>
            <a:r>
              <a:rPr lang="en-US" dirty="0" smtClean="0">
                <a:solidFill>
                  <a:schemeClr val="tx1"/>
                </a:solidFill>
              </a:rPr>
              <a:t> 3T (08)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Lyon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 cases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MRI following the OFSEP protocol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3D T1, FLAIR, axial DP and T2</a:t>
            </a:r>
          </a:p>
        </p:txBody>
      </p:sp>
    </p:spTree>
    <p:extLst>
      <p:ext uri="{BB962C8B-B14F-4D97-AF65-F5344CB8AC3E}">
        <p14:creationId xmlns:p14="http://schemas.microsoft.com/office/powerpoint/2010/main" val="4968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data description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common protocol, yet some differences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In-plane resolution: 0.5 mm for 01, 03, 08; 1 mm for 07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Slice thickness different from scanner to scanner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Between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and 4 mm slice thickness for T2 and DP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Variable lesion loads: from 0.1 cm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to 71 cm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endParaRPr lang="en-US" baseline="30000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outlier case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One patient with no lesions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experts out of 7 delineated no visible lesions</a:t>
            </a:r>
          </a:p>
        </p:txBody>
      </p:sp>
    </p:spTree>
    <p:extLst>
      <p:ext uri="{BB962C8B-B14F-4D97-AF65-F5344CB8AC3E}">
        <p14:creationId xmlns:p14="http://schemas.microsoft.com/office/powerpoint/2010/main" val="7956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delineated datasets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191125"/>
            <a:ext cx="2683042" cy="2683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36" y="1191125"/>
            <a:ext cx="2683043" cy="268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4078120"/>
            <a:ext cx="2683042" cy="2683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36" y="4078120"/>
            <a:ext cx="2683043" cy="2683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3515" y="2209480"/>
            <a:ext cx="152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FLAIR from center 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8279" y="2209479"/>
            <a:ext cx="152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FLAIR from center 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3515" y="5096475"/>
            <a:ext cx="152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FLAIR from center 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8279" y="5096475"/>
            <a:ext cx="152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FLAIR from center 08</a:t>
            </a:r>
          </a:p>
        </p:txBody>
      </p:sp>
    </p:spTree>
    <p:extLst>
      <p:ext uri="{BB962C8B-B14F-4D97-AF65-F5344CB8AC3E}">
        <p14:creationId xmlns:p14="http://schemas.microsoft.com/office/powerpoint/2010/main" val="20805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540625" cy="4576225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Testing data overview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Metrics overview and ranking strategy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Outlier case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Scanner-wise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Overall results and ranking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Discussion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categories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Evaluation of MS lesions segmentation: tough topic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Consensus vs ground truth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is of interest to the clinician?</a:t>
            </a:r>
          </a:p>
          <a:p>
            <a:pPr lvl="2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metric categories: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Detection: are the lesions detected, independently of the precision of their contours?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Segmentation: are the lesions contours exact?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Overlap measures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Surface-based measures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5" y="6108876"/>
            <a:ext cx="45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portal.fli-iam.irisa.fr</a:t>
            </a:r>
            <a:r>
              <a:rPr lang="en-US" sz="1400" dirty="0"/>
              <a:t>/</a:t>
            </a:r>
            <a:r>
              <a:rPr lang="en-US" sz="1400" dirty="0" err="1"/>
              <a:t>msseg</a:t>
            </a:r>
            <a:r>
              <a:rPr lang="en-US" sz="1400" dirty="0"/>
              <a:t>-challenge/evaluation</a:t>
            </a:r>
          </a:p>
        </p:txBody>
      </p:sp>
    </p:spTree>
    <p:extLst>
      <p:ext uri="{BB962C8B-B14F-4D97-AF65-F5344CB8AC3E}">
        <p14:creationId xmlns:p14="http://schemas.microsoft.com/office/powerpoint/2010/main" val="11171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quality measures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  <a:fld id="{CCD8A327-4A42-4F42-8894-A6F43B7F265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9375" y="1616315"/>
            <a:ext cx="7794625" cy="45762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Overlap measures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Sensitivity</a:t>
            </a: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Positive predictive </a:t>
            </a:r>
            <a:r>
              <a:rPr lang="en-US" dirty="0" smtClean="0">
                <a:solidFill>
                  <a:schemeClr val="tx1"/>
                </a:solidFill>
              </a:rPr>
              <a:t>value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Specificity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Dice score</a:t>
            </a:r>
          </a:p>
          <a:p>
            <a:pPr lvl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Average surface distance</a:t>
            </a:r>
          </a:p>
        </p:txBody>
      </p:sp>
      <p:pic>
        <p:nvPicPr>
          <p:cNvPr id="7" name="Picture 5" descr="SchemaVP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36" y="3687592"/>
            <a:ext cx="3759678" cy="2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2" y="2155371"/>
            <a:ext cx="1828816" cy="5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2" y="3877662"/>
            <a:ext cx="1752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50" y="3035699"/>
            <a:ext cx="1752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2" y="4721576"/>
            <a:ext cx="1611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2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r_PPT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inr_PPT-en.potm</Template>
  <TotalTime>11685</TotalTime>
  <Words>1489</Words>
  <Application>Microsoft Macintosh PowerPoint</Application>
  <PresentationFormat>On-screen Show (4:3)</PresentationFormat>
  <Paragraphs>634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ＭＳ Ｐゴシック</vt:lpstr>
      <vt:lpstr>inr_PPT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MS-SEG Challenge: Results and Analysis on Testing Data</vt:lpstr>
      <vt:lpstr>Outline</vt:lpstr>
      <vt:lpstr>Outline</vt:lpstr>
      <vt:lpstr>Testing data description</vt:lpstr>
      <vt:lpstr>Testing data description</vt:lpstr>
      <vt:lpstr>Example delineated datasets</vt:lpstr>
      <vt:lpstr>Outline</vt:lpstr>
      <vt:lpstr>Metric categories</vt:lpstr>
      <vt:lpstr>Segmentation quality measures</vt:lpstr>
      <vt:lpstr>Detection measures</vt:lpstr>
      <vt:lpstr>Outline</vt:lpstr>
      <vt:lpstr>Preamble to results: teams naming</vt:lpstr>
      <vt:lpstr>Preamble to results: teams naming</vt:lpstr>
      <vt:lpstr>Evaluation metrics for outlier case</vt:lpstr>
      <vt:lpstr>Evaluation on outlier case</vt:lpstr>
      <vt:lpstr>Outline</vt:lpstr>
      <vt:lpstr>Visual results for center 01</vt:lpstr>
      <vt:lpstr>Visual results for center 01</vt:lpstr>
      <vt:lpstr>Visual results for center 03</vt:lpstr>
      <vt:lpstr>Visual results for center 03</vt:lpstr>
      <vt:lpstr>Dice measure average per center</vt:lpstr>
      <vt:lpstr>F1 score average per center</vt:lpstr>
      <vt:lpstr>Surface distance average per center</vt:lpstr>
      <vt:lpstr>Outline</vt:lpstr>
      <vt:lpstr>Computation times (rough estimation)</vt:lpstr>
      <vt:lpstr>Average results and ranking strategy</vt:lpstr>
      <vt:lpstr>Segmentation ranking: Dice scores</vt:lpstr>
      <vt:lpstr>Detection ranking: F1 scores</vt:lpstr>
      <vt:lpstr>Outline</vt:lpstr>
      <vt:lpstr>Results comparison to experts</vt:lpstr>
      <vt:lpstr>Statistics on total lesion load (Dice)</vt:lpstr>
      <vt:lpstr>Statistics on total lesion load (detection)</vt:lpstr>
      <vt:lpstr>Statistics on total lesion load (surface)</vt:lpstr>
      <vt:lpstr>Conclusion</vt:lpstr>
    </vt:vector>
  </TitlesOfParts>
  <Company>INRIA/IRISA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medInria-NT 2: Kick-Off Hackfest</dc:title>
  <dc:creator>Olivier Commowick</dc:creator>
  <cp:lastModifiedBy>Olivier Commowick</cp:lastModifiedBy>
  <cp:revision>253</cp:revision>
  <dcterms:created xsi:type="dcterms:W3CDTF">2013-01-11T12:42:13Z</dcterms:created>
  <dcterms:modified xsi:type="dcterms:W3CDTF">2017-06-09T08:21:34Z</dcterms:modified>
</cp:coreProperties>
</file>