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72" r:id="rId4"/>
    <p:sldId id="271" r:id="rId5"/>
    <p:sldId id="273" r:id="rId6"/>
    <p:sldId id="268" r:id="rId7"/>
    <p:sldId id="270" r:id="rId8"/>
    <p:sldId id="258" r:id="rId9"/>
    <p:sldId id="257" r:id="rId10"/>
    <p:sldId id="277" r:id="rId11"/>
    <p:sldId id="276" r:id="rId12"/>
    <p:sldId id="275" r:id="rId13"/>
    <p:sldId id="274" r:id="rId14"/>
    <p:sldId id="261" r:id="rId15"/>
    <p:sldId id="259" r:id="rId16"/>
    <p:sldId id="260" r:id="rId17"/>
    <p:sldId id="262" r:id="rId18"/>
    <p:sldId id="264" r:id="rId19"/>
    <p:sldId id="263" r:id="rId20"/>
    <p:sldId id="267" r:id="rId21"/>
    <p:sldId id="26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Graphics/slide1_video.mp4" TargetMode="External"/><Relationship Id="rId4" Type="http://schemas.openxmlformats.org/officeDocument/2006/relationships/hyperlink" Target="https://youtu.be/7BV3VNJzRQ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782698"/>
            <a:ext cx="7387551" cy="1646302"/>
          </a:xfrm>
        </p:spPr>
        <p:txBody>
          <a:bodyPr/>
          <a:lstStyle/>
          <a:p>
            <a:r>
              <a:rPr lang="en-US" sz="6000" dirty="0"/>
              <a:t>Explain It to Me Like I Am Five Years Old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6"/>
            <a:ext cx="7766936" cy="109689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600" dirty="0"/>
              <a:t>Science Outreach as a Model for Conference Presentations</a:t>
            </a:r>
          </a:p>
          <a:p>
            <a:pPr algn="ctr"/>
            <a:r>
              <a:rPr lang="en-US" sz="2600" dirty="0"/>
              <a:t>Brian </a:t>
            </a:r>
            <a:r>
              <a:rPr lang="en-US" sz="2600" dirty="0" err="1"/>
              <a:t>Katona</a:t>
            </a:r>
            <a:endParaRPr lang="en-US" sz="2600" dirty="0"/>
          </a:p>
          <a:p>
            <a:pPr algn="ctr"/>
            <a:r>
              <a:rPr lang="en-US" dirty="0"/>
              <a:t>FORCE2018, October 12, 2018</a:t>
            </a:r>
          </a:p>
        </p:txBody>
      </p:sp>
    </p:spTree>
    <p:extLst>
      <p:ext uri="{BB962C8B-B14F-4D97-AF65-F5344CB8AC3E}">
        <p14:creationId xmlns:p14="http://schemas.microsoft.com/office/powerpoint/2010/main" val="3126581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Explorers Instruction Format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13488" r="14478" b="6487"/>
          <a:stretch/>
        </p:blipFill>
        <p:spPr>
          <a:xfrm>
            <a:off x="350762" y="4594769"/>
            <a:ext cx="2777625" cy="19273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04041" y="4040155"/>
            <a:ext cx="4539784" cy="4822977"/>
            <a:chOff x="3454778" y="4040155"/>
            <a:chExt cx="4539784" cy="4822977"/>
          </a:xfrm>
        </p:grpSpPr>
        <p:sp>
          <p:nvSpPr>
            <p:cNvPr id="11" name="Block Arc 10"/>
            <p:cNvSpPr/>
            <p:nvPr/>
          </p:nvSpPr>
          <p:spPr>
            <a:xfrm>
              <a:off x="3786456" y="4040155"/>
              <a:ext cx="4208106" cy="4822977"/>
            </a:xfrm>
            <a:prstGeom prst="blockArc">
              <a:avLst>
                <a:gd name="adj1" fmla="val 10682627"/>
                <a:gd name="adj2" fmla="val 139643"/>
                <a:gd name="adj3" fmla="val 943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4778" y="5290517"/>
              <a:ext cx="1639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Introductory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82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Explorers Instruction Format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13488" r="14478" b="6487"/>
          <a:stretch/>
        </p:blipFill>
        <p:spPr>
          <a:xfrm>
            <a:off x="350762" y="4594769"/>
            <a:ext cx="2777625" cy="1927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5" y="2364233"/>
            <a:ext cx="2580395" cy="19273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04041" y="4040155"/>
            <a:ext cx="4539784" cy="4822977"/>
            <a:chOff x="3454778" y="4040155"/>
            <a:chExt cx="4539784" cy="4822977"/>
          </a:xfrm>
        </p:grpSpPr>
        <p:sp>
          <p:nvSpPr>
            <p:cNvPr id="11" name="Block Arc 10"/>
            <p:cNvSpPr/>
            <p:nvPr/>
          </p:nvSpPr>
          <p:spPr>
            <a:xfrm>
              <a:off x="3786456" y="4040155"/>
              <a:ext cx="4208106" cy="4822977"/>
            </a:xfrm>
            <a:prstGeom prst="blockArc">
              <a:avLst>
                <a:gd name="adj1" fmla="val 10682627"/>
                <a:gd name="adj2" fmla="val 139643"/>
                <a:gd name="adj3" fmla="val 943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4778" y="5290517"/>
              <a:ext cx="1625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Introductory Video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15223" y="4320167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 Group Discussion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1457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Explorers Instruction Format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13488" r="14478" b="6487"/>
          <a:stretch/>
        </p:blipFill>
        <p:spPr>
          <a:xfrm>
            <a:off x="350762" y="4594769"/>
            <a:ext cx="2777625" cy="1927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12" y="1400567"/>
            <a:ext cx="2580395" cy="1927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5" y="2364233"/>
            <a:ext cx="2580395" cy="19273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04041" y="3417052"/>
            <a:ext cx="4539784" cy="5446080"/>
            <a:chOff x="3454778" y="3417052"/>
            <a:chExt cx="4539784" cy="5446080"/>
          </a:xfrm>
        </p:grpSpPr>
        <p:sp>
          <p:nvSpPr>
            <p:cNvPr id="11" name="Block Arc 10"/>
            <p:cNvSpPr/>
            <p:nvPr/>
          </p:nvSpPr>
          <p:spPr>
            <a:xfrm>
              <a:off x="3786456" y="4040155"/>
              <a:ext cx="4208106" cy="4822977"/>
            </a:xfrm>
            <a:prstGeom prst="blockArc">
              <a:avLst>
                <a:gd name="adj1" fmla="val 10682627"/>
                <a:gd name="adj2" fmla="val 139643"/>
                <a:gd name="adj3" fmla="val 943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4778" y="5290517"/>
              <a:ext cx="16390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Introductory Video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15223" y="4320167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 Group Discussion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7915" y="3417052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Hands-on Activity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7897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Explorers Instruction Format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49" y="2364233"/>
            <a:ext cx="2576647" cy="1927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13488" r="14478" b="6487"/>
          <a:stretch/>
        </p:blipFill>
        <p:spPr>
          <a:xfrm>
            <a:off x="350762" y="4594769"/>
            <a:ext cx="2777625" cy="1927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12" y="1400567"/>
            <a:ext cx="2580395" cy="19273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5" y="2364233"/>
            <a:ext cx="2580395" cy="19273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04041" y="3417052"/>
            <a:ext cx="4539784" cy="5446080"/>
            <a:chOff x="3454778" y="3417052"/>
            <a:chExt cx="4539784" cy="5446080"/>
          </a:xfrm>
        </p:grpSpPr>
        <p:sp>
          <p:nvSpPr>
            <p:cNvPr id="11" name="Block Arc 10"/>
            <p:cNvSpPr/>
            <p:nvPr/>
          </p:nvSpPr>
          <p:spPr>
            <a:xfrm>
              <a:off x="3786456" y="4040155"/>
              <a:ext cx="4208106" cy="4822977"/>
            </a:xfrm>
            <a:prstGeom prst="blockArc">
              <a:avLst>
                <a:gd name="adj1" fmla="val 10682627"/>
                <a:gd name="adj2" fmla="val 139643"/>
                <a:gd name="adj3" fmla="val 943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4778" y="5290517"/>
              <a:ext cx="16257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Introductory Video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15223" y="4320167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 Group Discussion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7915" y="3417052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Hands-on Activity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97276" y="4320167"/>
              <a:ext cx="1520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Summary Group Discussion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622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Explorers Instruction Format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49" y="2364233"/>
            <a:ext cx="2576647" cy="1927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13488" r="14478" b="6487"/>
          <a:stretch/>
        </p:blipFill>
        <p:spPr>
          <a:xfrm>
            <a:off x="350762" y="4594769"/>
            <a:ext cx="2777625" cy="1927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12" y="1400567"/>
            <a:ext cx="2580395" cy="1927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660" y="4594769"/>
            <a:ext cx="2743944" cy="2057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75" y="2364233"/>
            <a:ext cx="2580395" cy="19273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04041" y="3417052"/>
            <a:ext cx="5332810" cy="5446080"/>
            <a:chOff x="3454778" y="3417052"/>
            <a:chExt cx="5332810" cy="5446080"/>
          </a:xfrm>
        </p:grpSpPr>
        <p:sp>
          <p:nvSpPr>
            <p:cNvPr id="11" name="Block Arc 10"/>
            <p:cNvSpPr/>
            <p:nvPr/>
          </p:nvSpPr>
          <p:spPr>
            <a:xfrm>
              <a:off x="3786456" y="4040155"/>
              <a:ext cx="4208106" cy="4822977"/>
            </a:xfrm>
            <a:prstGeom prst="blockArc">
              <a:avLst>
                <a:gd name="adj1" fmla="val 10682627"/>
                <a:gd name="adj2" fmla="val 139643"/>
                <a:gd name="adj3" fmla="val 943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54778" y="5290517"/>
              <a:ext cx="1678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Introductory Video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15223" y="4320167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 Group Discussion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17915" y="3417052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Hands-on Activity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97276" y="4320167"/>
              <a:ext cx="1520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Summary Group Discussion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66698" y="5437654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Closing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22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78333"/>
            <a:ext cx="8596668" cy="1320800"/>
          </a:xfrm>
        </p:spPr>
        <p:txBody>
          <a:bodyPr/>
          <a:lstStyle/>
          <a:p>
            <a:r>
              <a:rPr lang="en-US" dirty="0"/>
              <a:t>Active Learning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00" y="2321419"/>
            <a:ext cx="6931335" cy="3081196"/>
          </a:xfrm>
        </p:spPr>
      </p:pic>
      <p:sp>
        <p:nvSpPr>
          <p:cNvPr id="6" name="TextBox 5"/>
          <p:cNvSpPr txBox="1"/>
          <p:nvPr/>
        </p:nvSpPr>
        <p:spPr>
          <a:xfrm>
            <a:off x="7940350" y="6124902"/>
            <a:ext cx="37229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Freeman et al., “Active learning boosts performance in STEM courses, Proceedings of the National Academy of Sciences, Jun 2014.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334" y="1368299"/>
            <a:ext cx="686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Benefits of active learning for undergraduates:</a:t>
            </a:r>
          </a:p>
        </p:txBody>
      </p:sp>
    </p:spTree>
    <p:extLst>
      <p:ext uri="{BB962C8B-B14F-4D97-AF65-F5344CB8AC3E}">
        <p14:creationId xmlns:p14="http://schemas.microsoft.com/office/powerpoint/2010/main" val="1038127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78333"/>
            <a:ext cx="8596668" cy="1320800"/>
          </a:xfrm>
        </p:spPr>
        <p:txBody>
          <a:bodyPr/>
          <a:lstStyle/>
          <a:p>
            <a:r>
              <a:rPr lang="en-US" dirty="0"/>
              <a:t>Active Learning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0350" y="6124902"/>
            <a:ext cx="37229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Freeman et al., “Active learning boosts performance in STEM courses, Proceedings of the National Academy of Sciences, Jun 2014.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334" y="2139475"/>
            <a:ext cx="839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effect size of active learning at the undergraduate level appears greater than the effect sizes of educational innovations in the K–12 setting”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1542" y="1323905"/>
            <a:ext cx="686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Benefits of active learning for K-12: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1542" y="3149971"/>
            <a:ext cx="686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Benefits of active learning for instructing post-undergraduate:</a:t>
            </a:r>
          </a:p>
        </p:txBody>
      </p:sp>
      <p:pic>
        <p:nvPicPr>
          <p:cNvPr id="11" name="Picture 10" descr="PROFESSORES LUSOS: Para quando a publicitação das listas de colocação de agosto? E a primeira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208" y="4104078"/>
            <a:ext cx="2065702" cy="22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12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21136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dirty="0"/>
              <a:t>Work in groups of 2-3 to design a simple lesson following the format</a:t>
            </a:r>
          </a:p>
          <a:p>
            <a:r>
              <a:rPr lang="en-US" sz="2000" dirty="0"/>
              <a:t>Bonus points: Use your own research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95643" y="2741936"/>
            <a:ext cx="4181300" cy="1981995"/>
            <a:chOff x="5956069" y="2934060"/>
            <a:chExt cx="4181300" cy="1981995"/>
          </a:xfrm>
        </p:grpSpPr>
        <p:sp>
          <p:nvSpPr>
            <p:cNvPr id="5" name="TextBox 4"/>
            <p:cNvSpPr txBox="1"/>
            <p:nvPr/>
          </p:nvSpPr>
          <p:spPr>
            <a:xfrm>
              <a:off x="6080758" y="2934060"/>
              <a:ext cx="40566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Introductory Video</a:t>
              </a:r>
            </a:p>
          </p:txBody>
        </p:sp>
        <p:sp>
          <p:nvSpPr>
            <p:cNvPr id="6" name="Right Arrow 5"/>
            <p:cNvSpPr/>
            <p:nvPr/>
          </p:nvSpPr>
          <p:spPr>
            <a:xfrm rot="5400000">
              <a:off x="7024254" y="3304652"/>
              <a:ext cx="315884" cy="4655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56069" y="3731826"/>
              <a:ext cx="2776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Introductory Questions</a:t>
              </a:r>
            </a:p>
          </p:txBody>
        </p:sp>
        <p:sp>
          <p:nvSpPr>
            <p:cNvPr id="9" name="Right Arrow 8"/>
            <p:cNvSpPr/>
            <p:nvPr/>
          </p:nvSpPr>
          <p:spPr>
            <a:xfrm rot="5400000">
              <a:off x="7024252" y="4100874"/>
              <a:ext cx="315884" cy="4655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51171" y="4515945"/>
              <a:ext cx="2543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Hands-on Activity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166200" y="2782477"/>
            <a:ext cx="40401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Some </a:t>
            </a:r>
            <a:r>
              <a:rPr lang="en-US" sz="2000" dirty="0" err="1"/>
              <a:t>sciencey</a:t>
            </a:r>
            <a:r>
              <a:rPr lang="en-US" sz="2000" dirty="0"/>
              <a:t> topic ideas: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Photosynthesis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Volcanoes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food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Magnetism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States of Matter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Earthquakes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Or a topic of your choice</a:t>
            </a:r>
          </a:p>
        </p:txBody>
      </p:sp>
    </p:spTree>
    <p:extLst>
      <p:ext uri="{BB962C8B-B14F-4D97-AF65-F5344CB8AC3E}">
        <p14:creationId xmlns:p14="http://schemas.microsoft.com/office/powerpoint/2010/main" val="2894878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 Out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02262"/>
            <a:ext cx="8596668" cy="3880773"/>
          </a:xfrm>
        </p:spPr>
        <p:txBody>
          <a:bodyPr/>
          <a:lstStyle/>
          <a:p>
            <a:r>
              <a:rPr lang="en-US" sz="2000" dirty="0"/>
              <a:t>What did you come up with?</a:t>
            </a:r>
          </a:p>
          <a:p>
            <a:pPr lvl="1"/>
            <a:r>
              <a:rPr lang="en-US" sz="2000" dirty="0"/>
              <a:t>Share with one or two groups around you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2534717"/>
            <a:ext cx="5270270" cy="39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64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68793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dirty="0"/>
              <a:t>Conferences and scholarly communication should have the goal of engaging and teaching the audience</a:t>
            </a:r>
          </a:p>
          <a:p>
            <a:r>
              <a:rPr lang="en-US" sz="2000" dirty="0"/>
              <a:t>The science outreach community has developed effective methods for creating engaging and informative scholarly communication</a:t>
            </a:r>
          </a:p>
          <a:p>
            <a:r>
              <a:rPr lang="en-US" sz="2000" dirty="0"/>
              <a:t>Therefore, science outreach can be used as a model for all scholarly communication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17998" y="3224781"/>
            <a:ext cx="5441175" cy="5446080"/>
            <a:chOff x="3376152" y="3417052"/>
            <a:chExt cx="5441175" cy="5446080"/>
          </a:xfrm>
        </p:grpSpPr>
        <p:sp>
          <p:nvSpPr>
            <p:cNvPr id="17" name="Block Arc 16"/>
            <p:cNvSpPr/>
            <p:nvPr/>
          </p:nvSpPr>
          <p:spPr>
            <a:xfrm>
              <a:off x="3786456" y="4040155"/>
              <a:ext cx="4208106" cy="4822977"/>
            </a:xfrm>
            <a:prstGeom prst="blockArc">
              <a:avLst>
                <a:gd name="adj1" fmla="val 10682627"/>
                <a:gd name="adj2" fmla="val 139643"/>
                <a:gd name="adj3" fmla="val 943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76152" y="5437022"/>
              <a:ext cx="17344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Introductory Video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15223" y="4320167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Intro Group Discussion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17915" y="3417052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Hands-on Activity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97276" y="4320167"/>
              <a:ext cx="1520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Summary Group Discussion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96437" y="5441837"/>
              <a:ext cx="15208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Closing 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36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56D1C0-5243-4B88-8303-39612A46341B}"/>
              </a:ext>
            </a:extLst>
          </p:cNvPr>
          <p:cNvSpPr txBox="1"/>
          <p:nvPr/>
        </p:nvSpPr>
        <p:spPr>
          <a:xfrm>
            <a:off x="819006" y="6400800"/>
            <a:ext cx="208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linkClick r:id="rId4"/>
              </a:rPr>
              <a:t>Video_link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52381-563F-4000-B137-EC8C8EC73D79}"/>
              </a:ext>
            </a:extLst>
          </p:cNvPr>
          <p:cNvSpPr txBox="1"/>
          <p:nvPr/>
        </p:nvSpPr>
        <p:spPr>
          <a:xfrm>
            <a:off x="2279374" y="6400800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linkClick r:id="rId5" action="ppaction://hlinkfile"/>
              </a:rPr>
              <a:t>File_link</a:t>
            </a:r>
            <a:endParaRPr lang="en-US" dirty="0"/>
          </a:p>
        </p:txBody>
      </p:sp>
      <p:pic>
        <p:nvPicPr>
          <p:cNvPr id="7" name="slide1_video">
            <a:hlinkClick r:id="" action="ppaction://media"/>
            <a:extLst>
              <a:ext uri="{FF2B5EF4-FFF2-40B4-BE49-F238E27FC236}">
                <a16:creationId xmlns:a16="http://schemas.microsoft.com/office/drawing/2014/main" id="{BBC7BCA0-F366-4056-B23E-7F4776DC2E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413" y="742606"/>
            <a:ext cx="8975967" cy="5048594"/>
          </a:xfrm>
        </p:spPr>
      </p:pic>
    </p:spTree>
    <p:extLst>
      <p:ext uri="{BB962C8B-B14F-4D97-AF65-F5344CB8AC3E}">
        <p14:creationId xmlns:p14="http://schemas.microsoft.com/office/powerpoint/2010/main" val="45603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10622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dirty="0"/>
              <a:t>FORCE2018 Organizers and Attendees</a:t>
            </a:r>
          </a:p>
          <a:p>
            <a:r>
              <a:rPr lang="en-US" sz="2000" dirty="0"/>
              <a:t>Science Explorers tutors</a:t>
            </a:r>
          </a:p>
          <a:p>
            <a:r>
              <a:rPr lang="en-US" sz="2000" dirty="0"/>
              <a:t>Science Explorers participants and teachers at </a:t>
            </a:r>
            <a:r>
              <a:rPr lang="en-US" sz="2000" dirty="0" err="1"/>
              <a:t>Sanislo</a:t>
            </a:r>
            <a:r>
              <a:rPr lang="en-US" sz="2000" dirty="0"/>
              <a:t> Elementary</a:t>
            </a:r>
          </a:p>
          <a:p>
            <a:r>
              <a:rPr lang="en-US" sz="2000" dirty="0" err="1"/>
              <a:t>Itzue</a:t>
            </a:r>
            <a:r>
              <a:rPr lang="en-US" sz="2000" dirty="0"/>
              <a:t> </a:t>
            </a:r>
            <a:r>
              <a:rPr lang="en-US" sz="2000" dirty="0" err="1"/>
              <a:t>Caviedes</a:t>
            </a:r>
            <a:r>
              <a:rPr lang="en-US" sz="2000" dirty="0"/>
              <a:t> Solis for inspiration and edits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63" y="4227232"/>
            <a:ext cx="3282565" cy="1767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9" t="1082" r="25597" b="13385"/>
          <a:stretch/>
        </p:blipFill>
        <p:spPr>
          <a:xfrm>
            <a:off x="5044157" y="3723287"/>
            <a:ext cx="4229845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77" y="4693246"/>
            <a:ext cx="2908204" cy="217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42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Video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52" y="1404129"/>
            <a:ext cx="8715607" cy="4913542"/>
          </a:xfrm>
        </p:spPr>
      </p:pic>
      <p:sp>
        <p:nvSpPr>
          <p:cNvPr id="7" name="Rectangle 6"/>
          <p:cNvSpPr/>
          <p:nvPr/>
        </p:nvSpPr>
        <p:spPr>
          <a:xfrm>
            <a:off x="905041" y="1546424"/>
            <a:ext cx="8555103" cy="4405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2475" y="3456548"/>
            <a:ext cx="3420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Your video here!</a:t>
            </a:r>
          </a:p>
        </p:txBody>
      </p:sp>
    </p:spTree>
    <p:extLst>
      <p:ext uri="{BB962C8B-B14F-4D97-AF65-F5344CB8AC3E}">
        <p14:creationId xmlns:p14="http://schemas.microsoft.com/office/powerpoint/2010/main" val="36235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conference presentation vs Goals of science outreach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04" y="2061557"/>
            <a:ext cx="5281353" cy="39610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334" y="2061557"/>
            <a:ext cx="500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Goals of conference presentation:</a:t>
            </a:r>
          </a:p>
        </p:txBody>
      </p:sp>
    </p:spTree>
    <p:extLst>
      <p:ext uri="{BB962C8B-B14F-4D97-AF65-F5344CB8AC3E}">
        <p14:creationId xmlns:p14="http://schemas.microsoft.com/office/powerpoint/2010/main" val="1021631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conference presentation vs Goals of science outreach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77334" y="2567913"/>
            <a:ext cx="8596668" cy="3880773"/>
          </a:xfrm>
        </p:spPr>
        <p:txBody>
          <a:bodyPr/>
          <a:lstStyle/>
          <a:p>
            <a:r>
              <a:rPr lang="en-US" sz="2000" dirty="0"/>
              <a:t>Engage your audience</a:t>
            </a:r>
          </a:p>
          <a:p>
            <a:r>
              <a:rPr lang="en-US" sz="2000" dirty="0"/>
              <a:t>Clearly communicate ideas</a:t>
            </a:r>
          </a:p>
          <a:p>
            <a:r>
              <a:rPr lang="en-US" sz="2000" dirty="0"/>
              <a:t>Transfer knowledge</a:t>
            </a:r>
          </a:p>
          <a:p>
            <a:r>
              <a:rPr lang="en-US" sz="2000" dirty="0"/>
              <a:t>Inspire audience to take further action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7334" y="2061557"/>
            <a:ext cx="491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Goals of conference presentation: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04" y="2061557"/>
            <a:ext cx="5281353" cy="396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11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48891" y="2474493"/>
            <a:ext cx="409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Goals of science outreach: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Goals of conference presentation vs Goals of science outreach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341258"/>
            <a:ext cx="5475645" cy="308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95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6490702" y="3001160"/>
            <a:ext cx="4664979" cy="17602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Engage your audience</a:t>
            </a:r>
          </a:p>
          <a:p>
            <a:r>
              <a:rPr lang="en-US" sz="2200" dirty="0"/>
              <a:t>Clearly communicate ideas</a:t>
            </a:r>
          </a:p>
          <a:p>
            <a:r>
              <a:rPr lang="en-US" sz="2200" dirty="0"/>
              <a:t>Transfer knowledge</a:t>
            </a:r>
          </a:p>
          <a:p>
            <a:r>
              <a:rPr lang="en-US" sz="2200" dirty="0"/>
              <a:t>Inspire audience to take further action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48891" y="2474493"/>
            <a:ext cx="409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Goals of science outreach: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Goals of conference presentation vs Goals of science outreach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341258"/>
            <a:ext cx="5475645" cy="308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5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695" y="3237731"/>
            <a:ext cx="4576310" cy="1679891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Engage your audience</a:t>
            </a:r>
          </a:p>
          <a:p>
            <a:r>
              <a:rPr lang="en-US" sz="8000" dirty="0"/>
              <a:t>Clearly communicate ideas</a:t>
            </a:r>
          </a:p>
          <a:p>
            <a:r>
              <a:rPr lang="en-US" sz="8000" dirty="0"/>
              <a:t>Transfer knowledge</a:t>
            </a:r>
          </a:p>
          <a:p>
            <a:r>
              <a:rPr lang="en-US" sz="8000" dirty="0"/>
              <a:t>Inspire audience to take further action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40578" y="3237731"/>
            <a:ext cx="4664979" cy="17602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Engage your audience</a:t>
            </a:r>
          </a:p>
          <a:p>
            <a:r>
              <a:rPr lang="en-US" sz="2200" dirty="0"/>
              <a:t>Clearly communicate ideas</a:t>
            </a:r>
          </a:p>
          <a:p>
            <a:r>
              <a:rPr lang="en-US" sz="2200" dirty="0"/>
              <a:t>Transfer knowledge</a:t>
            </a:r>
          </a:p>
          <a:p>
            <a:r>
              <a:rPr lang="en-US" sz="2200" dirty="0"/>
              <a:t>Inspire audience to take further action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7334" y="2178519"/>
            <a:ext cx="497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Goals of conference presentation: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0578" y="2178519"/>
            <a:ext cx="4094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Goals of science outreach:</a:t>
            </a:r>
          </a:p>
        </p:txBody>
      </p:sp>
      <p:sp>
        <p:nvSpPr>
          <p:cNvPr id="2" name="Equal 1"/>
          <p:cNvSpPr/>
          <p:nvPr/>
        </p:nvSpPr>
        <p:spPr>
          <a:xfrm>
            <a:off x="4975668" y="3620269"/>
            <a:ext cx="1155470" cy="814647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Goals of conference presentation vs Goals of science outreach</a:t>
            </a:r>
          </a:p>
        </p:txBody>
      </p:sp>
    </p:spTree>
    <p:extLst>
      <p:ext uri="{BB962C8B-B14F-4D97-AF65-F5344CB8AC3E}">
        <p14:creationId xmlns:p14="http://schemas.microsoft.com/office/powerpoint/2010/main" val="437863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Pillars of Science Outreach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5" y="2556626"/>
            <a:ext cx="2331576" cy="1741486"/>
          </a:xfrm>
          <a:prstGeom prst="rect">
            <a:avLst/>
          </a:prstGeom>
        </p:spPr>
      </p:pic>
      <p:pic>
        <p:nvPicPr>
          <p:cNvPr id="5" name="Picture 4" descr="BIG IMAGE (PNG)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97" y="4397427"/>
            <a:ext cx="962891" cy="2063338"/>
          </a:xfrm>
          <a:prstGeom prst="rect">
            <a:avLst/>
          </a:prstGeom>
        </p:spPr>
      </p:pic>
      <p:pic>
        <p:nvPicPr>
          <p:cNvPr id="6" name="Picture 5" descr="BIG IMAGE (PNG)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11" y="4388657"/>
            <a:ext cx="966984" cy="2072108"/>
          </a:xfrm>
          <a:prstGeom prst="rect">
            <a:avLst/>
          </a:prstGeom>
        </p:spPr>
      </p:pic>
      <p:pic>
        <p:nvPicPr>
          <p:cNvPr id="7" name="Picture 6" descr="BIG IMAGE (PNG)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41" y="4397427"/>
            <a:ext cx="962891" cy="2063338"/>
          </a:xfrm>
          <a:prstGeom prst="rect">
            <a:avLst/>
          </a:prstGeom>
        </p:spPr>
      </p:pic>
      <p:pic>
        <p:nvPicPr>
          <p:cNvPr id="8" name="Picture 7" descr="BIG IMAGE (PNG)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65" y="4406197"/>
            <a:ext cx="962891" cy="2063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5398" y="2071744"/>
            <a:ext cx="14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Hands 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75222" y="1656245"/>
            <a:ext cx="1613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Personally Engaging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28131" y="1758705"/>
            <a:ext cx="1446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Promote Discovery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78387" y="1666372"/>
            <a:ext cx="1446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Accurate/Factual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1" r="-3527"/>
          <a:stretch/>
        </p:blipFill>
        <p:spPr>
          <a:xfrm>
            <a:off x="5515557" y="2572270"/>
            <a:ext cx="2078860" cy="1751637"/>
          </a:xfrm>
          <a:prstGeom prst="rect">
            <a:avLst/>
          </a:prstGeom>
        </p:spPr>
      </p:pic>
      <p:pic>
        <p:nvPicPr>
          <p:cNvPr id="17" name="Picture 16" descr="Arvind's: 9 Things Will Disappear in Our Lifetim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78" y="2582421"/>
            <a:ext cx="2541866" cy="1741486"/>
          </a:xfrm>
          <a:prstGeom prst="rect">
            <a:avLst/>
          </a:prstGeom>
        </p:spPr>
      </p:pic>
      <p:pic>
        <p:nvPicPr>
          <p:cNvPr id="1026" name="Picture 2" descr="Image result for discove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90" y="2572270"/>
            <a:ext cx="2234027" cy="174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21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program: Science Explorers at UW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53513"/>
            <a:ext cx="8596668" cy="3880773"/>
          </a:xfrm>
        </p:spPr>
        <p:txBody>
          <a:bodyPr>
            <a:normAutofit/>
          </a:bodyPr>
          <a:lstStyle/>
          <a:p>
            <a:r>
              <a:rPr lang="en-US" sz="2000" dirty="0"/>
              <a:t>After school science program developed and led by graduate students</a:t>
            </a:r>
          </a:p>
          <a:p>
            <a:r>
              <a:rPr lang="en-US" sz="2000" dirty="0"/>
              <a:t>Serves 4</a:t>
            </a:r>
            <a:r>
              <a:rPr lang="en-US" sz="2000" baseline="30000" dirty="0"/>
              <a:t>th</a:t>
            </a:r>
            <a:r>
              <a:rPr lang="en-US" sz="2000" dirty="0"/>
              <a:t> and 5</a:t>
            </a:r>
            <a:r>
              <a:rPr lang="en-US" sz="2000" baseline="30000" dirty="0"/>
              <a:t>th</a:t>
            </a:r>
            <a:r>
              <a:rPr lang="en-US" sz="2000" dirty="0"/>
              <a:t> grade students</a:t>
            </a:r>
          </a:p>
          <a:p>
            <a:r>
              <a:rPr lang="en-US" sz="2000" dirty="0"/>
              <a:t>One hour lessons one day a week</a:t>
            </a:r>
          </a:p>
          <a:p>
            <a:r>
              <a:rPr lang="en-US" sz="2000" dirty="0"/>
              <a:t>Each academic quarter is one broad topic, such as Earth Science or Engineering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962" y="3756722"/>
            <a:ext cx="5377412" cy="289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7465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3090</TotalTime>
  <Words>531</Words>
  <Application>Microsoft Office PowerPoint</Application>
  <PresentationFormat>Widescreen</PresentationFormat>
  <Paragraphs>107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Facet</vt:lpstr>
      <vt:lpstr>Explain It to Me Like I Am Five Years Old</vt:lpstr>
      <vt:lpstr>PowerPoint Presentation</vt:lpstr>
      <vt:lpstr>Goals of conference presentation vs Goals of science outreach</vt:lpstr>
      <vt:lpstr>Goals of conference presentation vs Goals of science outreach</vt:lpstr>
      <vt:lpstr>Goals of conference presentation vs Goals of science outreach</vt:lpstr>
      <vt:lpstr>Goals of conference presentation vs Goals of science outreach</vt:lpstr>
      <vt:lpstr>Goals of conference presentation vs Goals of science outreach</vt:lpstr>
      <vt:lpstr>Pillars of Science Outreach</vt:lpstr>
      <vt:lpstr>Model program: Science Explorers at UW</vt:lpstr>
      <vt:lpstr>Science Explorers Instruction Format</vt:lpstr>
      <vt:lpstr>Science Explorers Instruction Format</vt:lpstr>
      <vt:lpstr>Science Explorers Instruction Format</vt:lpstr>
      <vt:lpstr>Science Explorers Instruction Format</vt:lpstr>
      <vt:lpstr>Science Explorers Instruction Format</vt:lpstr>
      <vt:lpstr>Active Learning</vt:lpstr>
      <vt:lpstr>Active Learning</vt:lpstr>
      <vt:lpstr>Activity</vt:lpstr>
      <vt:lpstr>Report Out </vt:lpstr>
      <vt:lpstr>Take-away </vt:lpstr>
      <vt:lpstr>Thank you!</vt:lpstr>
      <vt:lpstr>Closing 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 It to Me Like I Am Five Years Old</dc:title>
  <dc:creator>Brian</dc:creator>
  <cp:lastModifiedBy>Brian M. Katona</cp:lastModifiedBy>
  <cp:revision>46</cp:revision>
  <dcterms:created xsi:type="dcterms:W3CDTF">2018-09-26T21:06:51Z</dcterms:created>
  <dcterms:modified xsi:type="dcterms:W3CDTF">2018-10-10T18:29:44Z</dcterms:modified>
</cp:coreProperties>
</file>