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24" r:id="rId2"/>
    <p:sldId id="543" r:id="rId3"/>
    <p:sldId id="530" r:id="rId4"/>
    <p:sldId id="509" r:id="rId5"/>
    <p:sldId id="540" r:id="rId6"/>
    <p:sldId id="539" r:id="rId7"/>
    <p:sldId id="534" r:id="rId8"/>
    <p:sldId id="538" r:id="rId9"/>
    <p:sldId id="542" r:id="rId10"/>
    <p:sldId id="532" r:id="rId11"/>
    <p:sldId id="533" r:id="rId12"/>
    <p:sldId id="522" r:id="rId13"/>
    <p:sldId id="541" r:id="rId14"/>
    <p:sldId id="501" r:id="rId15"/>
  </p:sldIdLst>
  <p:sldSz cx="9144000" cy="6858000" type="screen4x3"/>
  <p:notesSz cx="6669088" cy="9926638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sner Catharina" initials="WC" lastIdx="1" clrIdx="0">
    <p:extLst>
      <p:ext uri="{19B8F6BF-5375-455C-9EA6-DF929625EA0E}">
        <p15:presenceInfo xmlns:p15="http://schemas.microsoft.com/office/powerpoint/2012/main" userId="S-1-5-21-2460181390-1097805571-3701207438-28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BF99F"/>
    <a:srgbClr val="6699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4127" autoAdjust="0"/>
  </p:normalViewPr>
  <p:slideViewPr>
    <p:cSldViewPr>
      <p:cViewPr>
        <p:scale>
          <a:sx n="88" d="100"/>
          <a:sy n="88" d="100"/>
        </p:scale>
        <p:origin x="13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74" y="5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12" y="7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590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12" y="9428590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3B4C4B-9C32-4A59-BE6F-B90DD5E0CEA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0534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12" y="7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20850" y="746125"/>
            <a:ext cx="3227388" cy="242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3383607"/>
            <a:ext cx="5335270" cy="579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90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12" y="9428590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F4643E-5848-4103-B459-621D2EB46C8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3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166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533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755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852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83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524750" y="0"/>
            <a:ext cx="1619250" cy="16192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783" name="Picture 7" descr="htw_chur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261938"/>
            <a:ext cx="3598862" cy="1079500"/>
          </a:xfrm>
          <a:prstGeom prst="rect">
            <a:avLst/>
          </a:prstGeom>
          <a:noFill/>
        </p:spPr>
      </p:pic>
      <p:sp>
        <p:nvSpPr>
          <p:cNvPr id="757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427038" y="1958975"/>
            <a:ext cx="7772400" cy="1254125"/>
          </a:xfrm>
        </p:spPr>
        <p:txBody>
          <a:bodyPr/>
          <a:lstStyle>
            <a:lvl1pPr>
              <a:defRPr sz="4000">
                <a:solidFill>
                  <a:srgbClr val="003399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625" y="3429000"/>
            <a:ext cx="6400800" cy="863600"/>
          </a:xfrm>
        </p:spPr>
        <p:txBody>
          <a:bodyPr/>
          <a:lstStyle>
            <a:lvl1pPr marL="0" indent="0">
              <a:defRPr sz="2200"/>
            </a:lvl1pPr>
          </a:lstStyle>
          <a:p>
            <a:r>
              <a:rPr lang="de-CH" dirty="0"/>
              <a:t>Formatvorlage des Untertitelmasters durch Klicken bearbeiten</a:t>
            </a: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2275" y="443706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>
                <a:latin typeface="+mn-lt"/>
              </a:defRPr>
            </a:lvl1pPr>
          </a:lstStyle>
          <a:p>
            <a:endParaRPr lang="de-CH"/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86550" y="63373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Seite </a:t>
            </a:r>
            <a:fld id="{D312801C-D9E0-4D6B-B2BB-585DB99926D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643042" y="6358528"/>
            <a:ext cx="7034232" cy="3108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What is the current practice of whistleblowing in Swiss media?                               </a:t>
            </a:r>
            <a:fld id="{FCC4950E-4B91-4E8E-9A79-7C7839780F4A}" type="slidenum">
              <a:rPr lang="en-US" smtClean="0"/>
              <a:pPr/>
              <a:t>‹Nr.›</a:t>
            </a:fld>
            <a:endParaRPr lang="en-US" dirty="0" smtClean="0"/>
          </a:p>
          <a:p>
            <a:pPr algn="l"/>
            <a:r>
              <a:rPr lang="en-US" dirty="0" smtClean="0"/>
              <a:t> </a:t>
            </a:r>
            <a:r>
              <a:rPr lang="it-IT" dirty="0" smtClean="0"/>
              <a:t>                            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643042" y="6286520"/>
            <a:ext cx="703423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de-DE" smtClean="0"/>
              <a:t>Seminar Medienkritik </a:t>
            </a:r>
            <a:r>
              <a:rPr lang="de-DE" dirty="0" smtClean="0"/>
              <a:t>FS 2013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it-IT" dirty="0" smtClean="0"/>
              <a:t>Urs Dahinden, Vincenzo Francolino	                                              </a:t>
            </a:r>
            <a:r>
              <a:rPr lang="it-IT" dirty="0" err="1" smtClean="0"/>
              <a:t>Seite</a:t>
            </a:r>
            <a:r>
              <a:rPr lang="it-IT" dirty="0" smtClean="0"/>
              <a:t> </a:t>
            </a:r>
            <a:fld id="{FCC4950E-4B91-4E8E-9A79-7C7839780F4A}" type="slidenum">
              <a:rPr lang="en-US" smtClean="0"/>
              <a:pPr algn="l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643042" y="6286520"/>
            <a:ext cx="703423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/>
            <a:r>
              <a:rPr lang="de-DE" smtClean="0"/>
              <a:t>Seminar Medienkritik </a:t>
            </a:r>
            <a:r>
              <a:rPr lang="de-DE" dirty="0" smtClean="0"/>
              <a:t>FS 2013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it-IT" dirty="0" smtClean="0"/>
              <a:t>Urs Dahinden, Vincenzo Francolino	                                              </a:t>
            </a:r>
            <a:r>
              <a:rPr lang="it-IT" dirty="0" err="1" smtClean="0"/>
              <a:t>Seite</a:t>
            </a:r>
            <a:r>
              <a:rPr lang="it-IT" dirty="0" smtClean="0"/>
              <a:t> </a:t>
            </a:r>
            <a:fld id="{FCC4950E-4B91-4E8E-9A79-7C7839780F4A}" type="slidenum">
              <a:rPr lang="en-US" smtClean="0"/>
              <a:pPr algn="l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liennummernplatzhalter 3"/>
          <p:cNvSpPr>
            <a:spLocks noGrp="1"/>
          </p:cNvSpPr>
          <p:nvPr userDrawn="1">
            <p:ph type="sldNum" sz="quarter" idx="10"/>
          </p:nvPr>
        </p:nvSpPr>
        <p:spPr>
          <a:xfrm>
            <a:off x="1643042" y="6286520"/>
            <a:ext cx="7034232" cy="476250"/>
          </a:xfrm>
        </p:spPr>
        <p:txBody>
          <a:bodyPr/>
          <a:lstStyle/>
          <a:p>
            <a:pPr algn="l"/>
            <a:r>
              <a:rPr lang="de-DE" smtClean="0"/>
              <a:t>Seminar Medienkritik </a:t>
            </a:r>
            <a:r>
              <a:rPr lang="de-DE" dirty="0" smtClean="0"/>
              <a:t>FS 2013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it-IT" dirty="0" smtClean="0"/>
              <a:t>Urs Dahinden, Vincenzo Francolino	                                              </a:t>
            </a:r>
            <a:r>
              <a:rPr lang="it-IT" dirty="0" err="1" smtClean="0"/>
              <a:t>Seite</a:t>
            </a:r>
            <a:r>
              <a:rPr lang="it-IT" dirty="0" smtClean="0"/>
              <a:t> </a:t>
            </a:r>
            <a:fld id="{FCC4950E-4B91-4E8E-9A79-7C7839780F4A}" type="slidenum">
              <a:rPr lang="en-US" smtClean="0"/>
              <a:pPr algn="l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w_chur_kurz_s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3" y="6308725"/>
            <a:ext cx="1249362" cy="4079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7" name="Foliennummernplatzhalter 3"/>
          <p:cNvSpPr>
            <a:spLocks noGrp="1"/>
          </p:cNvSpPr>
          <p:nvPr userDrawn="1">
            <p:ph type="sldNum" sz="quarter" idx="4"/>
          </p:nvPr>
        </p:nvSpPr>
        <p:spPr>
          <a:xfrm>
            <a:off x="1643042" y="6286520"/>
            <a:ext cx="7034232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pPr algn="l"/>
            <a:r>
              <a:rPr lang="de-DE" smtClean="0"/>
              <a:t>Seminar Medienkritik </a:t>
            </a:r>
            <a:r>
              <a:rPr lang="de-DE" dirty="0" smtClean="0"/>
              <a:t>FS 2013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it-IT" dirty="0" smtClean="0"/>
              <a:t>Urs Dahinden, Vincenzo Francolino	                                              </a:t>
            </a:r>
            <a:r>
              <a:rPr lang="it-IT" dirty="0" err="1" smtClean="0"/>
              <a:t>Seite</a:t>
            </a:r>
            <a:r>
              <a:rPr lang="it-IT" dirty="0" smtClean="0"/>
              <a:t> </a:t>
            </a:r>
            <a:fld id="{FCC4950E-4B91-4E8E-9A79-7C7839780F4A}" type="slidenum">
              <a:rPr lang="en-US" smtClean="0"/>
              <a:pPr algn="l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669900"/>
          </a:solidFill>
          <a:latin typeface="Arial" charset="0"/>
        </a:defRPr>
      </a:lvl9pPr>
    </p:titleStyle>
    <p:bodyStyle>
      <a:lvl1pPr marL="3175" indent="-3175" algn="l" rtl="0" fontAlgn="base">
        <a:spcBef>
          <a:spcPct val="20000"/>
        </a:spcBef>
        <a:spcAft>
          <a:spcPct val="0"/>
        </a:spcAft>
        <a:buFont typeface="Wingdings" pitchFamily="2" charset="2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482600" indent="-2889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75577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3pPr>
      <a:lvl4pPr marL="217487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4pPr>
      <a:lvl5pPr marL="259397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5pPr>
      <a:lvl6pPr marL="305117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6pPr>
      <a:lvl7pPr marL="350837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7pPr>
      <a:lvl8pPr marL="396557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8pPr>
      <a:lvl9pPr marL="442277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25" name="Rectangle 77"/>
          <p:cNvSpPr>
            <a:spLocks noGrp="1" noChangeArrowheads="1"/>
          </p:cNvSpPr>
          <p:nvPr>
            <p:ph type="ctrTitle"/>
          </p:nvPr>
        </p:nvSpPr>
        <p:spPr>
          <a:xfrm>
            <a:off x="251520" y="1958975"/>
            <a:ext cx="8568952" cy="211809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OpenCBA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Towards the management of metadata and </a:t>
            </a:r>
            <a:r>
              <a:rPr lang="en-US" sz="2400" dirty="0" err="1" smtClean="0"/>
              <a:t>paradata</a:t>
            </a:r>
            <a:endParaRPr lang="de-CH" sz="2400" dirty="0"/>
          </a:p>
        </p:txBody>
      </p:sp>
      <p:sp>
        <p:nvSpPr>
          <p:cNvPr id="78926" name="Rectangle 78"/>
          <p:cNvSpPr>
            <a:spLocks noGrp="1" noChangeArrowheads="1"/>
          </p:cNvSpPr>
          <p:nvPr>
            <p:ph type="subTitle" idx="1"/>
          </p:nvPr>
        </p:nvSpPr>
        <p:spPr>
          <a:xfrm>
            <a:off x="428624" y="4221088"/>
            <a:ext cx="8535864" cy="2170950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Prof. Dr. Ingo Barkow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US" sz="2000" dirty="0"/>
              <a:t>University of Applied Sciences HTW </a:t>
            </a:r>
            <a:r>
              <a:rPr lang="en-US" sz="2000" dirty="0" smtClean="0"/>
              <a:t>Chur, Switzerland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NADDI 2018</a:t>
            </a:r>
            <a:endParaRPr lang="en-US" sz="2000" dirty="0"/>
          </a:p>
          <a:p>
            <a:r>
              <a:rPr lang="en-US" sz="2000" dirty="0" smtClean="0"/>
              <a:t>April 05-06, 2018, Washington DC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Functionalities and upcoming modules</a:t>
            </a:r>
            <a:r>
              <a:rPr lang="en-US" b="0" dirty="0"/>
              <a:t/>
            </a:r>
            <a:br>
              <a:rPr lang="en-US" b="0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Study </a:t>
            </a:r>
            <a:r>
              <a:rPr lang="de-CH" b="0" dirty="0" err="1" smtClean="0"/>
              <a:t>description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sampling</a:t>
            </a:r>
            <a:endParaRPr lang="de-CH" b="0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General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study</a:t>
            </a:r>
            <a:endParaRPr lang="de-CH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Lists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students</a:t>
            </a:r>
            <a:r>
              <a:rPr lang="de-CH" b="0" dirty="0" smtClean="0"/>
              <a:t> (</a:t>
            </a:r>
            <a:r>
              <a:rPr lang="de-CH" b="0" dirty="0" err="1" smtClean="0"/>
              <a:t>universe</a:t>
            </a:r>
            <a:r>
              <a:rPr lang="de-CH" b="0" dirty="0" smtClean="0"/>
              <a:t>) </a:t>
            </a:r>
            <a:r>
              <a:rPr lang="de-CH" b="0" dirty="0" err="1" smtClean="0"/>
              <a:t>which</a:t>
            </a:r>
            <a:r>
              <a:rPr lang="de-CH" b="0" dirty="0" smtClean="0"/>
              <a:t> </a:t>
            </a:r>
            <a:r>
              <a:rPr lang="de-CH" b="0" dirty="0" err="1" smtClean="0"/>
              <a:t>can</a:t>
            </a:r>
            <a:r>
              <a:rPr lang="de-CH" b="0" dirty="0" smtClean="0"/>
              <a:t> </a:t>
            </a:r>
            <a:r>
              <a:rPr lang="de-CH" b="0" dirty="0" err="1" smtClean="0"/>
              <a:t>be</a:t>
            </a:r>
            <a:r>
              <a:rPr lang="de-CH" b="0" dirty="0" smtClean="0"/>
              <a:t> </a:t>
            </a:r>
            <a:r>
              <a:rPr lang="de-CH" b="0" dirty="0" err="1" smtClean="0"/>
              <a:t>used</a:t>
            </a:r>
            <a:r>
              <a:rPr lang="de-CH" b="0" dirty="0" smtClean="0"/>
              <a:t> </a:t>
            </a:r>
            <a:r>
              <a:rPr lang="de-CH" b="0" dirty="0" err="1" smtClean="0"/>
              <a:t>to</a:t>
            </a:r>
            <a:r>
              <a:rPr lang="de-CH" b="0" dirty="0" smtClean="0"/>
              <a:t> </a:t>
            </a:r>
            <a:r>
              <a:rPr lang="de-CH" b="0" dirty="0" err="1" smtClean="0"/>
              <a:t>produce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sample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Sample </a:t>
            </a:r>
            <a:r>
              <a:rPr lang="de-CH" dirty="0" err="1" smtClean="0"/>
              <a:t>composition</a:t>
            </a: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Scheduling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IT </a:t>
            </a:r>
            <a:r>
              <a:rPr lang="de-CH" b="0" dirty="0" err="1" smtClean="0"/>
              <a:t>support</a:t>
            </a:r>
            <a:endParaRPr lang="de-CH" b="0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Scheduling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assessments</a:t>
            </a:r>
            <a:r>
              <a:rPr lang="de-CH" dirty="0" smtClean="0"/>
              <a:t> in </a:t>
            </a:r>
            <a:r>
              <a:rPr lang="de-CH" dirty="0" err="1" smtClean="0"/>
              <a:t>schools</a:t>
            </a:r>
            <a:endParaRPr lang="de-CH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Coordination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assessments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test</a:t>
            </a:r>
            <a:r>
              <a:rPr lang="de-CH" b="0" dirty="0" smtClean="0"/>
              <a:t> </a:t>
            </a:r>
            <a:r>
              <a:rPr lang="de-CH" b="0" dirty="0" err="1" smtClean="0"/>
              <a:t>administrators</a:t>
            </a:r>
            <a:endParaRPr lang="de-CH" b="0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Update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bug</a:t>
            </a:r>
            <a:r>
              <a:rPr lang="de-CH" dirty="0" smtClean="0"/>
              <a:t> fixes </a:t>
            </a: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Documentation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assessment</a:t>
            </a:r>
            <a:endParaRPr lang="de-CH" b="0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Absent </a:t>
            </a:r>
            <a:r>
              <a:rPr lang="de-CH" dirty="0" err="1" smtClean="0"/>
              <a:t>students</a:t>
            </a:r>
            <a:r>
              <a:rPr lang="de-CH" dirty="0" smtClean="0"/>
              <a:t>, </a:t>
            </a:r>
            <a:r>
              <a:rPr lang="de-CH" dirty="0" err="1" smtClean="0"/>
              <a:t>interruptions</a:t>
            </a:r>
            <a:r>
              <a:rPr lang="de-CH" dirty="0" smtClean="0"/>
              <a:t>, non </a:t>
            </a:r>
            <a:r>
              <a:rPr lang="de-CH" dirty="0" err="1" smtClean="0"/>
              <a:t>expected</a:t>
            </a:r>
            <a:r>
              <a:rPr lang="de-CH" dirty="0" smtClean="0"/>
              <a:t> </a:t>
            </a:r>
            <a:r>
              <a:rPr lang="de-CH" dirty="0" err="1" smtClean="0"/>
              <a:t>events</a:t>
            </a: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Field </a:t>
            </a:r>
            <a:r>
              <a:rPr lang="de-CH" b="0" dirty="0" err="1" smtClean="0"/>
              <a:t>monitoring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reporting</a:t>
            </a:r>
            <a:endParaRPr lang="de-CH" b="0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dirty="0" smtClean="0"/>
              <a:t>Quality </a:t>
            </a:r>
            <a:r>
              <a:rPr lang="de-CH" dirty="0" err="1" smtClean="0"/>
              <a:t>control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r>
              <a:rPr lang="de-CH" dirty="0" smtClean="0"/>
              <a:t>, e.g. </a:t>
            </a:r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assessment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original sample, </a:t>
            </a:r>
            <a:r>
              <a:rPr lang="de-CH" dirty="0" err="1" smtClean="0"/>
              <a:t>progress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project</a:t>
            </a:r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Quality </a:t>
            </a:r>
            <a:r>
              <a:rPr lang="de-CH" b="0" dirty="0" err="1" smtClean="0"/>
              <a:t>control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data</a:t>
            </a:r>
            <a:r>
              <a:rPr lang="de-CH" b="0" dirty="0" smtClean="0"/>
              <a:t> 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Synchronization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consistancy</a:t>
            </a:r>
            <a:r>
              <a:rPr lang="de-CH" dirty="0" smtClean="0"/>
              <a:t> </a:t>
            </a:r>
            <a:r>
              <a:rPr lang="de-CH" dirty="0" err="1" smtClean="0"/>
              <a:t>checks</a:t>
            </a:r>
            <a:endParaRPr lang="de-CH" b="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817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Project </a:t>
            </a:r>
            <a:r>
              <a:rPr lang="en-US" dirty="0"/>
              <a:t>partners and timeline</a:t>
            </a:r>
            <a:r>
              <a:rPr lang="en-US" b="0" dirty="0"/>
              <a:t/>
            </a:r>
            <a:br>
              <a:rPr lang="en-US" b="0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Prototype </a:t>
            </a:r>
            <a:r>
              <a:rPr lang="de-CH" b="0" dirty="0" err="1" smtClean="0"/>
              <a:t>development</a:t>
            </a:r>
            <a:r>
              <a:rPr lang="de-CH" b="0" dirty="0" smtClean="0"/>
              <a:t> </a:t>
            </a:r>
            <a:r>
              <a:rPr lang="de-CH" b="0" dirty="0" err="1" smtClean="0"/>
              <a:t>started</a:t>
            </a:r>
            <a:r>
              <a:rPr lang="de-CH" b="0" dirty="0" smtClean="0"/>
              <a:t> in Spring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Main</a:t>
            </a:r>
            <a:r>
              <a:rPr lang="de-CH" b="0" dirty="0" smtClean="0"/>
              <a:t> </a:t>
            </a:r>
            <a:r>
              <a:rPr lang="de-CH" b="0" dirty="0" err="1" smtClean="0"/>
              <a:t>project</a:t>
            </a:r>
            <a:r>
              <a:rPr lang="de-CH" b="0" dirty="0" smtClean="0"/>
              <a:t> </a:t>
            </a:r>
            <a:r>
              <a:rPr lang="de-CH" b="0" dirty="0" err="1" smtClean="0"/>
              <a:t>is</a:t>
            </a:r>
            <a:r>
              <a:rPr lang="de-CH" b="0" dirty="0" smtClean="0"/>
              <a:t> </a:t>
            </a:r>
            <a:r>
              <a:rPr lang="de-CH" b="0" dirty="0" err="1" smtClean="0"/>
              <a:t>scheduled</a:t>
            </a:r>
            <a:r>
              <a:rPr lang="de-CH" b="0" dirty="0" smtClean="0"/>
              <a:t> </a:t>
            </a:r>
            <a:r>
              <a:rPr lang="de-CH" b="0" dirty="0" err="1" smtClean="0"/>
              <a:t>for</a:t>
            </a:r>
            <a:r>
              <a:rPr lang="de-CH" b="0" dirty="0" smtClean="0"/>
              <a:t> </a:t>
            </a:r>
            <a:r>
              <a:rPr lang="de-CH" b="0" dirty="0" err="1" smtClean="0"/>
              <a:t>five</a:t>
            </a:r>
            <a:r>
              <a:rPr lang="de-CH" b="0" dirty="0" smtClean="0"/>
              <a:t> </a:t>
            </a:r>
            <a:r>
              <a:rPr lang="de-CH" b="0" dirty="0" err="1" smtClean="0"/>
              <a:t>years</a:t>
            </a:r>
            <a:r>
              <a:rPr lang="de-CH" b="0" dirty="0" smtClean="0"/>
              <a:t> </a:t>
            </a:r>
            <a:r>
              <a:rPr lang="de-CH" b="0" dirty="0" err="1" smtClean="0"/>
              <a:t>from</a:t>
            </a:r>
            <a:r>
              <a:rPr lang="de-CH" b="0" dirty="0" smtClean="0"/>
              <a:t> 2019 </a:t>
            </a:r>
            <a:r>
              <a:rPr lang="de-CH" b="0" dirty="0" err="1" smtClean="0"/>
              <a:t>until</a:t>
            </a:r>
            <a:r>
              <a:rPr lang="de-CH" b="0" dirty="0" smtClean="0"/>
              <a:t> 2023 </a:t>
            </a:r>
            <a:r>
              <a:rPr lang="de-CH" b="0" dirty="0" err="1" smtClean="0"/>
              <a:t>to</a:t>
            </a:r>
            <a:r>
              <a:rPr lang="de-CH" b="0" dirty="0" smtClean="0"/>
              <a:t> </a:t>
            </a:r>
            <a:r>
              <a:rPr lang="de-CH" b="0" dirty="0" err="1" smtClean="0"/>
              <a:t>accommodate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next</a:t>
            </a:r>
            <a:r>
              <a:rPr lang="de-CH" b="0" dirty="0" smtClean="0"/>
              <a:t> </a:t>
            </a:r>
            <a:r>
              <a:rPr lang="de-CH" b="0" dirty="0" err="1" smtClean="0"/>
              <a:t>waves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ÜGK, PISA </a:t>
            </a:r>
            <a:r>
              <a:rPr lang="de-CH" b="0" dirty="0" err="1" smtClean="0"/>
              <a:t>and</a:t>
            </a:r>
            <a:r>
              <a:rPr lang="de-CH" b="0" dirty="0" smtClean="0"/>
              <a:t> PIAAC </a:t>
            </a:r>
            <a:r>
              <a:rPr lang="de-CH" b="0" dirty="0" smtClean="0"/>
              <a:t/>
            </a:r>
            <a:br>
              <a:rPr lang="de-CH" b="0" dirty="0" smtClean="0"/>
            </a:br>
            <a:r>
              <a:rPr lang="de-CH" b="0" dirty="0" smtClean="0"/>
              <a:t>(</a:t>
            </a:r>
            <a:r>
              <a:rPr lang="de-CH" b="0" dirty="0" err="1" smtClean="0"/>
              <a:t>Projected</a:t>
            </a:r>
            <a:r>
              <a:rPr lang="de-CH" b="0" dirty="0" smtClean="0"/>
              <a:t> </a:t>
            </a:r>
            <a:r>
              <a:rPr lang="de-CH" b="0" dirty="0" err="1" smtClean="0"/>
              <a:t>funding</a:t>
            </a:r>
            <a:r>
              <a:rPr lang="de-CH" b="0" dirty="0" smtClean="0"/>
              <a:t>: 2 Mio. CHF</a:t>
            </a:r>
            <a:r>
              <a:rPr lang="de-CH" b="0" dirty="0" smtClean="0"/>
              <a:t>)</a:t>
            </a:r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Currently</a:t>
            </a:r>
            <a:r>
              <a:rPr lang="de-CH" b="0" dirty="0" smtClean="0"/>
              <a:t> an </a:t>
            </a:r>
            <a:r>
              <a:rPr lang="de-CH" b="0" dirty="0" err="1" smtClean="0"/>
              <a:t>scientific</a:t>
            </a:r>
            <a:r>
              <a:rPr lang="de-CH" b="0" dirty="0" smtClean="0"/>
              <a:t> </a:t>
            </a:r>
            <a:r>
              <a:rPr lang="de-CH" b="0" dirty="0" err="1" smtClean="0"/>
              <a:t>advisory</a:t>
            </a:r>
            <a:r>
              <a:rPr lang="de-CH" b="0" dirty="0" smtClean="0"/>
              <a:t> </a:t>
            </a:r>
            <a:r>
              <a:rPr lang="de-CH" b="0" dirty="0" err="1" smtClean="0"/>
              <a:t>board</a:t>
            </a:r>
            <a:r>
              <a:rPr lang="de-CH" b="0" dirty="0" smtClean="0"/>
              <a:t> </a:t>
            </a:r>
            <a:r>
              <a:rPr lang="de-CH" b="0" dirty="0" err="1" smtClean="0"/>
              <a:t>is</a:t>
            </a:r>
            <a:r>
              <a:rPr lang="de-CH" b="0" dirty="0" smtClean="0"/>
              <a:t> </a:t>
            </a:r>
            <a:r>
              <a:rPr lang="de-CH" b="0" dirty="0" err="1" smtClean="0"/>
              <a:t>established</a:t>
            </a:r>
            <a:r>
              <a:rPr lang="de-CH" b="0" dirty="0" smtClean="0"/>
              <a:t> </a:t>
            </a:r>
            <a:r>
              <a:rPr lang="de-CH" b="0" dirty="0" err="1" smtClean="0"/>
              <a:t>with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following</a:t>
            </a:r>
            <a:r>
              <a:rPr lang="de-CH" b="0" dirty="0" smtClean="0"/>
              <a:t> </a:t>
            </a:r>
            <a:r>
              <a:rPr lang="de-CH" b="0" dirty="0" err="1" smtClean="0"/>
              <a:t>members</a:t>
            </a:r>
            <a:endParaRPr lang="de-CH" b="0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Swiss </a:t>
            </a:r>
            <a:r>
              <a:rPr lang="en-US" dirty="0"/>
              <a:t>Conference of Cantonal Ministers of Education (EDK</a:t>
            </a:r>
            <a:r>
              <a:rPr lang="en-US" dirty="0" smtClean="0"/>
              <a:t>)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/>
              <a:t>State Secretariat for Education, Research and Innovation </a:t>
            </a:r>
            <a:r>
              <a:rPr lang="en-US" dirty="0" smtClean="0"/>
              <a:t>(SERI)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University of Bern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/>
              <a:t>University of Teacher </a:t>
            </a:r>
            <a:r>
              <a:rPr lang="en-US" dirty="0" smtClean="0"/>
              <a:t>Education</a:t>
            </a:r>
            <a:r>
              <a:rPr lang="en-US" dirty="0"/>
              <a:t> St. </a:t>
            </a:r>
            <a:r>
              <a:rPr lang="en-US" dirty="0" err="1" smtClean="0"/>
              <a:t>Gallen</a:t>
            </a:r>
            <a:r>
              <a:rPr lang="en-US" dirty="0" smtClean="0"/>
              <a:t> (PHSG)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Service </a:t>
            </a:r>
            <a:r>
              <a:rPr lang="fr-FR" dirty="0"/>
              <a:t>de la recherche en éducation (SRED</a:t>
            </a:r>
            <a:r>
              <a:rPr lang="fr-FR" dirty="0" smtClean="0"/>
              <a:t>)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/>
              <a:t>University of Applied Sciences and Arts of Southern Switzerland (SUPSI) </a:t>
            </a:r>
            <a:endParaRPr lang="en-US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/>
              <a:t>Swiss Coordination Centre for Research in Education (SKBF</a:t>
            </a:r>
            <a:r>
              <a:rPr lang="en-US" dirty="0" smtClean="0"/>
              <a:t>)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/>
              <a:t>Swiss Centre of Expertise in the Social </a:t>
            </a:r>
            <a:r>
              <a:rPr lang="en-US" dirty="0" smtClean="0"/>
              <a:t>Sciences (FORS)</a:t>
            </a:r>
            <a:endParaRPr lang="en-US" dirty="0"/>
          </a:p>
          <a:p>
            <a:pPr marL="765175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65175" lvl="1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41667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Outlook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Data </a:t>
            </a:r>
            <a:r>
              <a:rPr lang="de-CH" b="0" dirty="0" err="1" smtClean="0"/>
              <a:t>collection</a:t>
            </a:r>
            <a:r>
              <a:rPr lang="de-CH" b="0" dirty="0" smtClean="0"/>
              <a:t> </a:t>
            </a:r>
            <a:r>
              <a:rPr lang="de-CH" b="0" dirty="0" err="1" smtClean="0"/>
              <a:t>processes</a:t>
            </a:r>
            <a:r>
              <a:rPr lang="de-CH" b="0" dirty="0" smtClean="0"/>
              <a:t> will </a:t>
            </a:r>
            <a:r>
              <a:rPr lang="de-CH" b="0" dirty="0" err="1" smtClean="0"/>
              <a:t>be</a:t>
            </a:r>
            <a:r>
              <a:rPr lang="de-CH" b="0" dirty="0" smtClean="0"/>
              <a:t> </a:t>
            </a:r>
            <a:r>
              <a:rPr lang="de-CH" b="0" dirty="0" err="1" smtClean="0"/>
              <a:t>more</a:t>
            </a:r>
            <a:r>
              <a:rPr lang="de-CH" b="0" dirty="0" smtClean="0"/>
              <a:t> </a:t>
            </a:r>
            <a:r>
              <a:rPr lang="de-CH" b="0" dirty="0" err="1" smtClean="0"/>
              <a:t>process-oriented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improve</a:t>
            </a:r>
            <a:r>
              <a:rPr lang="de-CH" b="0" dirty="0" smtClean="0"/>
              <a:t> in </a:t>
            </a:r>
            <a:r>
              <a:rPr lang="de-CH" b="0" dirty="0" err="1" smtClean="0"/>
              <a:t>overall</a:t>
            </a:r>
            <a:r>
              <a:rPr lang="de-CH" b="0" dirty="0" smtClean="0"/>
              <a:t> </a:t>
            </a:r>
            <a:r>
              <a:rPr lang="de-CH" b="0" dirty="0" err="1" smtClean="0"/>
              <a:t>quality</a:t>
            </a:r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Resulting</a:t>
            </a:r>
            <a:r>
              <a:rPr lang="de-CH" b="0" dirty="0" smtClean="0"/>
              <a:t> </a:t>
            </a:r>
            <a:r>
              <a:rPr lang="de-CH" b="0" dirty="0" err="1"/>
              <a:t>metadata</a:t>
            </a:r>
            <a:r>
              <a:rPr lang="de-CH" b="0" dirty="0"/>
              <a:t>, </a:t>
            </a:r>
            <a:r>
              <a:rPr lang="de-CH" b="0" dirty="0" err="1"/>
              <a:t>paradata</a:t>
            </a:r>
            <a:r>
              <a:rPr lang="de-CH" b="0" dirty="0"/>
              <a:t> </a:t>
            </a:r>
            <a:r>
              <a:rPr lang="de-CH" b="0" dirty="0" err="1"/>
              <a:t>and</a:t>
            </a:r>
            <a:r>
              <a:rPr lang="de-CH" b="0" dirty="0"/>
              <a:t> </a:t>
            </a:r>
            <a:r>
              <a:rPr lang="de-CH" b="0" dirty="0" err="1" smtClean="0"/>
              <a:t>data</a:t>
            </a:r>
            <a:r>
              <a:rPr lang="de-CH" b="0" dirty="0" smtClean="0"/>
              <a:t> will </a:t>
            </a:r>
            <a:r>
              <a:rPr lang="de-CH" b="0" dirty="0" err="1" smtClean="0"/>
              <a:t>be</a:t>
            </a:r>
            <a:r>
              <a:rPr lang="de-CH" b="0" dirty="0" smtClean="0"/>
              <a:t> </a:t>
            </a:r>
            <a:r>
              <a:rPr lang="de-CH" b="0" dirty="0" err="1" smtClean="0"/>
              <a:t>richer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better</a:t>
            </a:r>
            <a:r>
              <a:rPr lang="de-CH" b="0" dirty="0" smtClean="0"/>
              <a:t> </a:t>
            </a:r>
            <a:r>
              <a:rPr lang="de-CH" b="0" dirty="0" err="1" smtClean="0"/>
              <a:t>documented</a:t>
            </a:r>
            <a:r>
              <a:rPr lang="de-CH" b="0" dirty="0" smtClean="0"/>
              <a:t> </a:t>
            </a:r>
            <a:r>
              <a:rPr lang="de-CH" b="0" dirty="0" err="1" smtClean="0"/>
              <a:t>by</a:t>
            </a:r>
            <a:r>
              <a:rPr lang="de-CH" b="0" dirty="0" smtClean="0"/>
              <a:t> </a:t>
            </a:r>
            <a:r>
              <a:rPr lang="de-CH" b="0" dirty="0" err="1" smtClean="0"/>
              <a:t>automatic</a:t>
            </a:r>
            <a:r>
              <a:rPr lang="de-CH" b="0" dirty="0" smtClean="0"/>
              <a:t> </a:t>
            </a:r>
            <a:r>
              <a:rPr lang="de-CH" b="0" dirty="0" err="1" smtClean="0"/>
              <a:t>processes</a:t>
            </a:r>
            <a:r>
              <a:rPr lang="de-CH" b="0" dirty="0"/>
              <a:t> </a:t>
            </a:r>
            <a:r>
              <a:rPr lang="de-CH" b="0" dirty="0" smtClean="0"/>
              <a:t>(</a:t>
            </a:r>
            <a:r>
              <a:rPr lang="de-CH" b="0" dirty="0" err="1" smtClean="0"/>
              <a:t>by-product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overall</a:t>
            </a:r>
            <a:r>
              <a:rPr lang="de-CH" b="0" dirty="0" smtClean="0"/>
              <a:t> </a:t>
            </a:r>
            <a:r>
              <a:rPr lang="de-CH" b="0" dirty="0" err="1" smtClean="0"/>
              <a:t>survey</a:t>
            </a:r>
            <a:r>
              <a:rPr lang="de-CH" b="0" dirty="0" smtClean="0"/>
              <a:t> </a:t>
            </a:r>
            <a:r>
              <a:rPr lang="de-CH" b="0" dirty="0" err="1" smtClean="0"/>
              <a:t>process</a:t>
            </a:r>
            <a:r>
              <a:rPr lang="de-CH" b="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Usage</a:t>
            </a:r>
            <a:r>
              <a:rPr lang="de-CH" b="0" dirty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metadata</a:t>
            </a:r>
            <a:r>
              <a:rPr lang="de-CH" b="0" dirty="0" smtClean="0"/>
              <a:t> </a:t>
            </a:r>
            <a:r>
              <a:rPr lang="de-CH" b="0" dirty="0" err="1" smtClean="0"/>
              <a:t>standards</a:t>
            </a:r>
            <a:r>
              <a:rPr lang="de-CH" b="0" dirty="0" smtClean="0"/>
              <a:t> like DDI </a:t>
            </a:r>
            <a:r>
              <a:rPr lang="de-CH" b="0" dirty="0" err="1" smtClean="0"/>
              <a:t>or</a:t>
            </a:r>
            <a:r>
              <a:rPr lang="de-CH" b="0" dirty="0" smtClean="0"/>
              <a:t> QTI </a:t>
            </a:r>
            <a:r>
              <a:rPr lang="de-CH" b="0" dirty="0" err="1" smtClean="0"/>
              <a:t>provides</a:t>
            </a:r>
            <a:r>
              <a:rPr lang="de-CH" b="0" dirty="0" smtClean="0"/>
              <a:t> </a:t>
            </a:r>
            <a:r>
              <a:rPr lang="de-CH" b="0" dirty="0" err="1" smtClean="0"/>
              <a:t>for</a:t>
            </a:r>
            <a:r>
              <a:rPr lang="de-CH" b="0" dirty="0" smtClean="0"/>
              <a:t> </a:t>
            </a:r>
            <a:r>
              <a:rPr lang="de-CH" b="0" dirty="0" err="1" smtClean="0"/>
              <a:t>interoperability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long</a:t>
            </a:r>
            <a:r>
              <a:rPr lang="de-CH" b="0" dirty="0" smtClean="0"/>
              <a:t> </a:t>
            </a:r>
            <a:r>
              <a:rPr lang="de-CH" b="0" dirty="0" err="1" smtClean="0"/>
              <a:t>term</a:t>
            </a:r>
            <a:r>
              <a:rPr lang="de-CH" b="0" dirty="0" smtClean="0"/>
              <a:t> </a:t>
            </a:r>
            <a:r>
              <a:rPr lang="de-CH" b="0" dirty="0" err="1" smtClean="0"/>
              <a:t>maintenance</a:t>
            </a:r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Nevertheless</a:t>
            </a:r>
            <a:r>
              <a:rPr lang="de-CH" b="0" dirty="0" smtClean="0"/>
              <a:t> </a:t>
            </a:r>
            <a:r>
              <a:rPr lang="de-CH" b="0" dirty="0" err="1" smtClean="0"/>
              <a:t>one</a:t>
            </a:r>
            <a:r>
              <a:rPr lang="de-CH" b="0" dirty="0" smtClean="0"/>
              <a:t> </a:t>
            </a:r>
            <a:r>
              <a:rPr lang="de-CH" b="0" dirty="0" err="1" smtClean="0"/>
              <a:t>challenge</a:t>
            </a:r>
            <a:r>
              <a:rPr lang="de-CH" b="0" dirty="0" smtClean="0"/>
              <a:t> – </a:t>
            </a:r>
            <a:r>
              <a:rPr lang="de-CH" b="0" dirty="0" err="1" smtClean="0"/>
              <a:t>no</a:t>
            </a:r>
            <a:r>
              <a:rPr lang="de-CH" b="0" dirty="0" smtClean="0"/>
              <a:t> «</a:t>
            </a:r>
            <a:r>
              <a:rPr lang="de-CH" b="0" dirty="0" err="1" smtClean="0"/>
              <a:t>paradata</a:t>
            </a:r>
            <a:r>
              <a:rPr lang="de-CH" b="0" dirty="0" smtClean="0"/>
              <a:t> </a:t>
            </a:r>
            <a:r>
              <a:rPr lang="de-CH" b="0" dirty="0" err="1" smtClean="0"/>
              <a:t>standard</a:t>
            </a:r>
            <a:r>
              <a:rPr lang="de-CH" b="0" dirty="0" smtClean="0"/>
              <a:t>» </a:t>
            </a:r>
            <a:r>
              <a:rPr lang="de-CH" b="0" dirty="0" err="1" smtClean="0"/>
              <a:t>exists</a:t>
            </a:r>
            <a:r>
              <a:rPr lang="de-CH" b="0" dirty="0" smtClean="0"/>
              <a:t> </a:t>
            </a:r>
            <a:r>
              <a:rPr lang="de-CH" b="0" dirty="0" err="1" smtClean="0"/>
              <a:t>to</a:t>
            </a:r>
            <a:r>
              <a:rPr lang="de-CH" b="0" dirty="0" smtClean="0"/>
              <a:t> </a:t>
            </a:r>
            <a:r>
              <a:rPr lang="de-CH" b="0" dirty="0" err="1" smtClean="0"/>
              <a:t>document</a:t>
            </a:r>
            <a:r>
              <a:rPr lang="de-CH" b="0" dirty="0" smtClean="0"/>
              <a:t> </a:t>
            </a:r>
            <a:r>
              <a:rPr lang="de-CH" b="0" dirty="0" err="1" smtClean="0"/>
              <a:t>disposition</a:t>
            </a:r>
            <a:r>
              <a:rPr lang="de-CH" b="0" dirty="0" smtClean="0"/>
              <a:t> </a:t>
            </a:r>
            <a:r>
              <a:rPr lang="de-CH" b="0" dirty="0" err="1" smtClean="0"/>
              <a:t>codes</a:t>
            </a:r>
            <a:r>
              <a:rPr lang="de-CH" b="0" dirty="0" smtClean="0"/>
              <a:t>, log </a:t>
            </a:r>
            <a:r>
              <a:rPr lang="de-CH" b="0" dirty="0" err="1" smtClean="0"/>
              <a:t>files</a:t>
            </a:r>
            <a:r>
              <a:rPr lang="de-CH" b="0" dirty="0" smtClean="0"/>
              <a:t> (</a:t>
            </a:r>
            <a:r>
              <a:rPr lang="de-CH" b="0" dirty="0" err="1" smtClean="0"/>
              <a:t>timing</a:t>
            </a:r>
            <a:r>
              <a:rPr lang="de-CH" b="0" dirty="0" smtClean="0"/>
              <a:t> </a:t>
            </a:r>
            <a:r>
              <a:rPr lang="de-CH" b="0" dirty="0" err="1" smtClean="0"/>
              <a:t>information</a:t>
            </a:r>
            <a:r>
              <a:rPr lang="de-CH" b="0" dirty="0" smtClean="0"/>
              <a:t>, </a:t>
            </a:r>
            <a:r>
              <a:rPr lang="de-CH" b="0" dirty="0" err="1" smtClean="0"/>
              <a:t>interactions</a:t>
            </a:r>
            <a:r>
              <a:rPr lang="de-CH" b="0" dirty="0" smtClean="0"/>
              <a:t>), </a:t>
            </a:r>
            <a:r>
              <a:rPr lang="de-CH" b="0" dirty="0" err="1" smtClean="0"/>
              <a:t>contact</a:t>
            </a:r>
            <a:r>
              <a:rPr lang="de-CH" b="0" dirty="0" smtClean="0"/>
              <a:t> </a:t>
            </a:r>
            <a:r>
              <a:rPr lang="de-CH" b="0" dirty="0" err="1" smtClean="0"/>
              <a:t>attempts</a:t>
            </a:r>
            <a:r>
              <a:rPr lang="de-CH" b="0" dirty="0"/>
              <a:t> </a:t>
            </a:r>
            <a:r>
              <a:rPr lang="de-CH" b="0" dirty="0" err="1" smtClean="0"/>
              <a:t>or</a:t>
            </a:r>
            <a:r>
              <a:rPr lang="de-CH" b="0" dirty="0" smtClean="0"/>
              <a:t> </a:t>
            </a:r>
            <a:r>
              <a:rPr lang="de-CH" b="0" dirty="0" err="1" smtClean="0"/>
              <a:t>overall</a:t>
            </a:r>
            <a:r>
              <a:rPr lang="de-CH" b="0" dirty="0" smtClean="0"/>
              <a:t> interview </a:t>
            </a:r>
            <a:r>
              <a:rPr lang="de-CH" b="0" dirty="0" err="1" smtClean="0"/>
              <a:t>situation</a:t>
            </a:r>
            <a:r>
              <a:rPr lang="de-CH" b="0" dirty="0" smtClean="0"/>
              <a:t> (e.g. </a:t>
            </a:r>
            <a:r>
              <a:rPr lang="de-CH" b="0" dirty="0" err="1" smtClean="0"/>
              <a:t>reluctance</a:t>
            </a:r>
            <a:r>
              <a:rPr lang="de-CH" b="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More </a:t>
            </a:r>
            <a:r>
              <a:rPr lang="de-CH" b="0" dirty="0" err="1" smtClean="0"/>
              <a:t>work</a:t>
            </a:r>
            <a:r>
              <a:rPr lang="de-CH" b="0" dirty="0" smtClean="0"/>
              <a:t> on </a:t>
            </a:r>
            <a:r>
              <a:rPr lang="de-CH" b="0" dirty="0" err="1" smtClean="0"/>
              <a:t>this</a:t>
            </a:r>
            <a:r>
              <a:rPr lang="de-CH" b="0" dirty="0" smtClean="0"/>
              <a:t> </a:t>
            </a:r>
            <a:r>
              <a:rPr lang="de-CH" b="0" dirty="0" err="1" smtClean="0"/>
              <a:t>topic</a:t>
            </a:r>
            <a:r>
              <a:rPr lang="de-CH" b="0" dirty="0" smtClean="0"/>
              <a:t> </a:t>
            </a:r>
            <a:r>
              <a:rPr lang="de-CH" b="0" dirty="0" err="1" smtClean="0"/>
              <a:t>might</a:t>
            </a:r>
            <a:r>
              <a:rPr lang="de-CH" b="0" dirty="0" smtClean="0"/>
              <a:t> </a:t>
            </a:r>
            <a:r>
              <a:rPr lang="de-CH" b="0" dirty="0" err="1" smtClean="0"/>
              <a:t>be</a:t>
            </a:r>
            <a:r>
              <a:rPr lang="de-CH" b="0" dirty="0" smtClean="0"/>
              <a:t> </a:t>
            </a:r>
            <a:r>
              <a:rPr lang="de-CH" b="0" dirty="0" err="1" smtClean="0"/>
              <a:t>needed</a:t>
            </a:r>
            <a:r>
              <a:rPr lang="de-CH" b="0" dirty="0" smtClean="0"/>
              <a:t> </a:t>
            </a:r>
            <a:r>
              <a:rPr lang="de-CH" b="0" dirty="0" err="1" smtClean="0"/>
              <a:t>by</a:t>
            </a:r>
            <a:r>
              <a:rPr lang="de-CH" b="0" dirty="0" smtClean="0"/>
              <a:t> </a:t>
            </a:r>
            <a:r>
              <a:rPr lang="de-CH" b="0" dirty="0" err="1" smtClean="0"/>
              <a:t>providers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standards</a:t>
            </a:r>
            <a:r>
              <a:rPr lang="de-CH" b="0" dirty="0" smtClean="0"/>
              <a:t> </a:t>
            </a:r>
            <a:r>
              <a:rPr lang="de-CH" b="0" dirty="0" err="1" smtClean="0"/>
              <a:t>as</a:t>
            </a:r>
            <a:r>
              <a:rPr lang="de-CH" b="0" dirty="0" smtClean="0"/>
              <a:t> </a:t>
            </a:r>
            <a:r>
              <a:rPr lang="de-CH" b="0" dirty="0" err="1" smtClean="0"/>
              <a:t>currently</a:t>
            </a:r>
            <a:r>
              <a:rPr lang="de-CH" b="0" dirty="0" smtClean="0"/>
              <a:t> all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that</a:t>
            </a:r>
            <a:r>
              <a:rPr lang="de-CH" b="0" dirty="0" smtClean="0"/>
              <a:t> </a:t>
            </a:r>
            <a:r>
              <a:rPr lang="de-CH" b="0" dirty="0" err="1" smtClean="0"/>
              <a:t>is</a:t>
            </a:r>
            <a:r>
              <a:rPr lang="de-CH" b="0" dirty="0" smtClean="0"/>
              <a:t> </a:t>
            </a:r>
            <a:r>
              <a:rPr lang="de-CH" b="0" dirty="0" err="1" smtClean="0"/>
              <a:t>proprietory</a:t>
            </a:r>
            <a:r>
              <a:rPr lang="de-CH" b="0" dirty="0" smtClean="0"/>
              <a:t> </a:t>
            </a:r>
            <a:r>
              <a:rPr lang="de-CH" b="0" dirty="0" err="1" smtClean="0"/>
              <a:t>or</a:t>
            </a:r>
            <a:r>
              <a:rPr lang="de-CH" b="0" dirty="0" smtClean="0"/>
              <a:t> </a:t>
            </a:r>
            <a:r>
              <a:rPr lang="de-CH" b="0" dirty="0" err="1" smtClean="0"/>
              <a:t>vendor</a:t>
            </a:r>
            <a:r>
              <a:rPr lang="de-CH" b="0" dirty="0" smtClean="0"/>
              <a:t> </a:t>
            </a:r>
            <a:r>
              <a:rPr lang="de-CH" b="0" dirty="0" err="1" smtClean="0"/>
              <a:t>specific</a:t>
            </a:r>
            <a:r>
              <a:rPr lang="de-CH" b="0" dirty="0" smtClean="0"/>
              <a:t> in </a:t>
            </a:r>
            <a:r>
              <a:rPr lang="de-CH" b="0" dirty="0" err="1" smtClean="0"/>
              <a:t>survey</a:t>
            </a:r>
            <a:r>
              <a:rPr lang="de-CH" b="0" dirty="0" smtClean="0"/>
              <a:t> </a:t>
            </a:r>
            <a:r>
              <a:rPr lang="de-CH" b="0" dirty="0" err="1" smtClean="0"/>
              <a:t>systems</a:t>
            </a:r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42728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does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mean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DDI?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Paradata</a:t>
            </a:r>
            <a:r>
              <a:rPr lang="de-CH" b="0" dirty="0" smtClean="0"/>
              <a:t> Working Group?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Educational </a:t>
            </a:r>
            <a:r>
              <a:rPr lang="de-CH" b="0" dirty="0" err="1"/>
              <a:t>M</a:t>
            </a:r>
            <a:r>
              <a:rPr lang="de-CH" b="0" dirty="0" err="1" smtClean="0"/>
              <a:t>etadata</a:t>
            </a:r>
            <a:r>
              <a:rPr lang="de-CH" b="0" dirty="0" smtClean="0"/>
              <a:t> </a:t>
            </a:r>
            <a:r>
              <a:rPr lang="de-CH" b="0" dirty="0"/>
              <a:t>W</a:t>
            </a:r>
            <a:r>
              <a:rPr lang="de-CH" b="0" dirty="0" smtClean="0"/>
              <a:t>orking Group?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Working Groups </a:t>
            </a:r>
            <a:r>
              <a:rPr lang="de-CH" b="0" dirty="0" err="1" smtClean="0"/>
              <a:t>should</a:t>
            </a:r>
            <a:r>
              <a:rPr lang="de-CH" b="0" dirty="0" smtClean="0"/>
              <a:t> </a:t>
            </a:r>
            <a:r>
              <a:rPr lang="de-CH" b="0" dirty="0" err="1" smtClean="0"/>
              <a:t>be</a:t>
            </a:r>
            <a:r>
              <a:rPr lang="de-CH" b="0" dirty="0" smtClean="0"/>
              <a:t> </a:t>
            </a:r>
            <a:r>
              <a:rPr lang="de-CH" b="0" dirty="0" err="1" smtClean="0"/>
              <a:t>generic</a:t>
            </a:r>
            <a:r>
              <a:rPr lang="de-CH" b="0" dirty="0" smtClean="0"/>
              <a:t>, </a:t>
            </a:r>
            <a:r>
              <a:rPr lang="de-CH" b="0" dirty="0" err="1" smtClean="0"/>
              <a:t>meaning</a:t>
            </a:r>
            <a:r>
              <a:rPr lang="de-CH" b="0" dirty="0" smtClean="0"/>
              <a:t> </a:t>
            </a:r>
            <a:r>
              <a:rPr lang="de-CH" b="0" dirty="0" err="1" smtClean="0"/>
              <a:t>future</a:t>
            </a:r>
            <a:r>
              <a:rPr lang="de-CH" b="0" dirty="0" smtClean="0"/>
              <a:t> </a:t>
            </a:r>
            <a:r>
              <a:rPr lang="de-CH" b="0" dirty="0" err="1" smtClean="0"/>
              <a:t>releases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DDI </a:t>
            </a:r>
            <a:r>
              <a:rPr lang="de-CH" b="0" dirty="0" err="1" smtClean="0"/>
              <a:t>Lifecycle</a:t>
            </a:r>
            <a:r>
              <a:rPr lang="de-CH" b="0" dirty="0" smtClean="0"/>
              <a:t> 3.x </a:t>
            </a:r>
            <a:r>
              <a:rPr lang="de-CH" b="0" dirty="0" err="1" smtClean="0"/>
              <a:t>and</a:t>
            </a:r>
            <a:r>
              <a:rPr lang="de-CH" b="0" dirty="0" smtClean="0"/>
              <a:t> 4.x </a:t>
            </a:r>
            <a:r>
              <a:rPr lang="de-CH" b="0" dirty="0" err="1" smtClean="0"/>
              <a:t>can</a:t>
            </a:r>
            <a:r>
              <a:rPr lang="de-CH" b="0" dirty="0" smtClean="0"/>
              <a:t> </a:t>
            </a:r>
            <a:r>
              <a:rPr lang="de-CH" b="0" dirty="0" err="1" smtClean="0"/>
              <a:t>benefit</a:t>
            </a:r>
            <a:r>
              <a:rPr lang="de-CH" b="0" dirty="0" smtClean="0"/>
              <a:t> at </a:t>
            </a:r>
            <a:r>
              <a:rPr lang="de-CH" b="0" dirty="0" err="1" smtClean="0"/>
              <a:t>the</a:t>
            </a:r>
            <a:r>
              <a:rPr lang="de-CH" b="0" dirty="0" smtClean="0"/>
              <a:t>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Schema </a:t>
            </a:r>
            <a:r>
              <a:rPr lang="de-CH" b="0" dirty="0" err="1" smtClean="0"/>
              <a:t>has</a:t>
            </a:r>
            <a:r>
              <a:rPr lang="de-CH" b="0" dirty="0" smtClean="0"/>
              <a:t> </a:t>
            </a:r>
            <a:r>
              <a:rPr lang="de-CH" b="0" dirty="0" err="1" smtClean="0"/>
              <a:t>to</a:t>
            </a:r>
            <a:r>
              <a:rPr lang="de-CH" b="0" dirty="0" smtClean="0"/>
              <a:t> </a:t>
            </a:r>
            <a:r>
              <a:rPr lang="de-CH" b="0" dirty="0" err="1" smtClean="0"/>
              <a:t>be</a:t>
            </a:r>
            <a:r>
              <a:rPr lang="de-CH" b="0" dirty="0" smtClean="0"/>
              <a:t> </a:t>
            </a:r>
            <a:r>
              <a:rPr lang="de-CH" b="0" dirty="0" err="1" smtClean="0"/>
              <a:t>developed</a:t>
            </a:r>
            <a:r>
              <a:rPr lang="de-CH" b="0" dirty="0" smtClean="0"/>
              <a:t> in a </a:t>
            </a:r>
            <a:r>
              <a:rPr lang="de-CH" b="0" dirty="0" err="1" smtClean="0"/>
              <a:t>manner</a:t>
            </a:r>
            <a:r>
              <a:rPr lang="de-CH" b="0" dirty="0" smtClean="0"/>
              <a:t> </a:t>
            </a:r>
            <a:r>
              <a:rPr lang="de-CH" b="0" dirty="0" err="1" smtClean="0"/>
              <a:t>both</a:t>
            </a:r>
            <a:r>
              <a:rPr lang="de-CH" b="0" dirty="0" smtClean="0"/>
              <a:t> </a:t>
            </a:r>
            <a:r>
              <a:rPr lang="de-CH" b="0" dirty="0" err="1" smtClean="0"/>
              <a:t>development</a:t>
            </a:r>
            <a:r>
              <a:rPr lang="de-CH" b="0" dirty="0" smtClean="0"/>
              <a:t> </a:t>
            </a:r>
            <a:r>
              <a:rPr lang="de-CH" b="0" dirty="0" err="1" smtClean="0"/>
              <a:t>groups</a:t>
            </a:r>
            <a:r>
              <a:rPr lang="de-CH" b="0" dirty="0" smtClean="0"/>
              <a:t> </a:t>
            </a:r>
            <a:r>
              <a:rPr lang="de-CH" b="0" dirty="0" err="1" smtClean="0"/>
              <a:t>can</a:t>
            </a:r>
            <a:r>
              <a:rPr lang="de-CH" b="0" dirty="0" smtClean="0"/>
              <a:t> </a:t>
            </a:r>
            <a:r>
              <a:rPr lang="de-CH" b="0" dirty="0" err="1" smtClean="0"/>
              <a:t>use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results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6316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712635" cy="4284476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348880"/>
            <a:ext cx="8640960" cy="1254125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chemeClr val="bg1"/>
                </a:solidFill>
              </a:rPr>
              <a:t>Thank </a:t>
            </a:r>
            <a:r>
              <a:rPr lang="en-US" sz="3600" dirty="0" smtClean="0">
                <a:solidFill>
                  <a:schemeClr val="bg1"/>
                </a:solidFill>
              </a:rPr>
              <a:t>you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for </a:t>
            </a:r>
            <a:r>
              <a:rPr lang="en-US" sz="3600" dirty="0">
                <a:solidFill>
                  <a:schemeClr val="bg1"/>
                </a:solidFill>
              </a:rPr>
              <a:t>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3749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Obligatory</a:t>
            </a:r>
            <a:r>
              <a:rPr lang="de-DE" dirty="0" smtClean="0"/>
              <a:t> </a:t>
            </a:r>
            <a:r>
              <a:rPr lang="de-DE" dirty="0" err="1" smtClean="0"/>
              <a:t>Tourism</a:t>
            </a:r>
            <a:r>
              <a:rPr lang="de-DE" dirty="0" smtClean="0"/>
              <a:t> Slide</a:t>
            </a:r>
            <a:endParaRPr lang="de-DE" dirty="0"/>
          </a:p>
        </p:txBody>
      </p:sp>
      <p:pic>
        <p:nvPicPr>
          <p:cNvPr id="6" name="Picture 2" descr="http://www.htwchur.ch/fileadmin/user_upload/images/content/UEber_uns/Mediencorner/Downloads/2013/HTW-Chur_Pulvermuehlestrasse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806192" cy="15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529077"/>
            <a:ext cx="4667250" cy="309562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1520" y="3377334"/>
            <a:ext cx="3806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Applied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HTW Chur</a:t>
            </a:r>
          </a:p>
          <a:p>
            <a:pPr algn="l"/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1.600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Departments (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Management, Information Science)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Swiss Institute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Science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Science (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in Information Science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Data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Team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9857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assessments in Switzerland</a:t>
            </a:r>
            <a:endParaRPr lang="de-CH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57200" y="1196753"/>
            <a:ext cx="82296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75" indent="-3175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600" indent="-288925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7557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3pPr>
            <a:lvl4pPr marL="21748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4pPr>
            <a:lvl5pPr marL="25939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5pPr>
            <a:lvl6pPr marL="30511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35083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9655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4422775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sz="1800" b="0" kern="0" dirty="0" smtClean="0"/>
          </a:p>
          <a:p>
            <a:pPr marL="0" indent="0"/>
            <a:r>
              <a:rPr lang="en-US" sz="1800" b="0" kern="0" dirty="0" smtClean="0"/>
              <a:t>Currently these large educational assessment programs exist in Switzerland:</a:t>
            </a:r>
          </a:p>
          <a:p>
            <a:pPr marL="0" indent="0"/>
            <a:endParaRPr lang="en-US" sz="1800" b="0" kern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0" kern="0" dirty="0" smtClean="0"/>
              <a:t>PISA, </a:t>
            </a:r>
            <a:r>
              <a:rPr lang="en-US" sz="1800" b="0" dirty="0" smtClean="0"/>
              <a:t>the well-known Program </a:t>
            </a:r>
            <a:r>
              <a:rPr lang="en-US" sz="1800" b="0" dirty="0"/>
              <a:t>for International Student </a:t>
            </a:r>
            <a:r>
              <a:rPr lang="en-US" sz="1800" b="0" dirty="0" smtClean="0"/>
              <a:t>Assessment, </a:t>
            </a:r>
            <a:r>
              <a:rPr lang="en-US" sz="1800" b="0" dirty="0"/>
              <a:t>an OECD initiative that involves a large number of </a:t>
            </a:r>
            <a:r>
              <a:rPr lang="en-US" sz="1800" b="0" dirty="0" smtClean="0"/>
              <a:t>nations (in 2015: 72 nations). It is conducted since 2000 every three years and aims </a:t>
            </a:r>
            <a:r>
              <a:rPr lang="en-US" sz="1800" b="0" dirty="0"/>
              <a:t>to evaluate education systems worldwide by testing the skills and knowledge of 15-year-old </a:t>
            </a:r>
            <a:r>
              <a:rPr lang="en-US" sz="1800" b="0" dirty="0" smtClean="0"/>
              <a:t>students (in 2015: 28 million students). </a:t>
            </a:r>
          </a:p>
          <a:p>
            <a:pPr marL="342900" indent="-342900">
              <a:buFont typeface="+mj-lt"/>
              <a:buAutoNum type="arabicPeriod"/>
            </a:pPr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0" kern="0" dirty="0" smtClean="0"/>
              <a:t>ÜGK, the Swiss National Core Skills Assessment Program (in German: ÜGK – </a:t>
            </a:r>
            <a:r>
              <a:rPr lang="en-US" sz="1800" b="0" kern="0" dirty="0" err="1" smtClean="0"/>
              <a:t>Überprüfung</a:t>
            </a:r>
            <a:r>
              <a:rPr lang="en-US" sz="1800" b="0" kern="0" dirty="0" smtClean="0"/>
              <a:t> der </a:t>
            </a:r>
            <a:r>
              <a:rPr lang="en-US" sz="1800" b="0" kern="0" dirty="0" err="1" smtClean="0"/>
              <a:t>Grundkompetenzen</a:t>
            </a:r>
            <a:r>
              <a:rPr lang="en-US" sz="1800" b="0" kern="0" dirty="0" smtClean="0"/>
              <a:t>) is a national study. It was initiated f</a:t>
            </a:r>
            <a:r>
              <a:rPr lang="en-US" sz="1800" b="0" dirty="0" smtClean="0"/>
              <a:t>ollowing </a:t>
            </a:r>
            <a:r>
              <a:rPr lang="en-US" sz="1800" b="0" dirty="0"/>
              <a:t>completion of the PISA </a:t>
            </a:r>
            <a:r>
              <a:rPr lang="en-US" sz="1800" b="0" dirty="0" smtClean="0"/>
              <a:t>2015 </a:t>
            </a:r>
            <a:r>
              <a:rPr lang="en-US" sz="1800" b="0" dirty="0"/>
              <a:t>to get more results with national </a:t>
            </a:r>
            <a:r>
              <a:rPr lang="en-US" sz="1800" b="0" dirty="0" smtClean="0"/>
              <a:t>relevance, especially to measure the progress of the national school system harmonization initiative (</a:t>
            </a:r>
            <a:r>
              <a:rPr lang="en-US" sz="1800" b="0" dirty="0" err="1" smtClean="0"/>
              <a:t>HarmoS</a:t>
            </a:r>
            <a:r>
              <a:rPr lang="en-US" sz="1800" b="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sz="1800" b="0" dirty="0"/>
          </a:p>
          <a:p>
            <a:pPr marL="342900" indent="-342900">
              <a:buFont typeface="+mj-lt"/>
              <a:buAutoNum type="arabicPeriod"/>
            </a:pPr>
            <a:r>
              <a:rPr lang="en-US" sz="1800" b="0" dirty="0" smtClean="0"/>
              <a:t>Upcoming – PIAAC (Program for the International Assessment of Adult </a:t>
            </a:r>
            <a:r>
              <a:rPr lang="en-US" sz="1800" b="0" dirty="0" err="1" smtClean="0"/>
              <a:t>Compentencies</a:t>
            </a:r>
            <a:r>
              <a:rPr lang="en-US" sz="1800" b="0" dirty="0" smtClean="0"/>
              <a:t>)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kern="0" dirty="0" smtClean="0"/>
          </a:p>
          <a:p>
            <a:pPr marL="0" indent="0"/>
            <a:endParaRPr lang="en-US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3366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Swiss </a:t>
            </a:r>
            <a:r>
              <a:rPr lang="en-US" dirty="0"/>
              <a:t>National Core Skills Assessment </a:t>
            </a:r>
            <a:r>
              <a:rPr lang="en-US" dirty="0" smtClean="0"/>
              <a:t>Program (</a:t>
            </a:r>
            <a:r>
              <a:rPr lang="de-CH" dirty="0" smtClean="0"/>
              <a:t>ÜGK</a:t>
            </a:r>
            <a:r>
              <a:rPr lang="de-CH" dirty="0"/>
              <a:t>)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2379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Switzerland, the main responsibility for education and culture lies with the cantons. </a:t>
            </a: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In 2009 it was decided in an </a:t>
            </a:r>
            <a:r>
              <a:rPr lang="en-US" b="0" dirty="0" err="1" smtClean="0"/>
              <a:t>intercantonal</a:t>
            </a:r>
            <a:r>
              <a:rPr lang="en-US" b="0" dirty="0" smtClean="0"/>
              <a:t> agreement to harmonize </a:t>
            </a:r>
            <a:r>
              <a:rPr lang="en-US" b="0" dirty="0"/>
              <a:t>some cornerstones of the </a:t>
            </a:r>
            <a:r>
              <a:rPr lang="en-US" b="0" dirty="0" err="1" smtClean="0"/>
              <a:t>swiss</a:t>
            </a:r>
            <a:r>
              <a:rPr lang="en-US" b="0" dirty="0" smtClean="0"/>
              <a:t> educational </a:t>
            </a:r>
            <a:r>
              <a:rPr lang="en-US" b="0" dirty="0"/>
              <a:t>system </a:t>
            </a:r>
            <a:r>
              <a:rPr lang="en-US" b="0" dirty="0" smtClean="0"/>
              <a:t>nationwide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Therefor the </a:t>
            </a:r>
            <a:r>
              <a:rPr lang="en-US" b="0" dirty="0"/>
              <a:t>Swiss </a:t>
            </a:r>
            <a:r>
              <a:rPr lang="en-US" b="0" dirty="0" smtClean="0"/>
              <a:t>National Objectives </a:t>
            </a:r>
            <a:r>
              <a:rPr lang="en-US" b="0" dirty="0"/>
              <a:t>in </a:t>
            </a:r>
            <a:r>
              <a:rPr lang="en-US" b="0" dirty="0" smtClean="0"/>
              <a:t>Education were developed until 2011 and describe </a:t>
            </a:r>
            <a:r>
              <a:rPr lang="en-US" b="0" dirty="0"/>
              <a:t>which </a:t>
            </a:r>
            <a:r>
              <a:rPr lang="en-US" b="0" dirty="0" smtClean="0"/>
              <a:t>core skills </a:t>
            </a:r>
            <a:r>
              <a:rPr lang="en-US" b="0" dirty="0"/>
              <a:t>students in all cantons should have obtained after 2, </a:t>
            </a:r>
            <a:r>
              <a:rPr lang="en-US" b="0" dirty="0" smtClean="0"/>
              <a:t>6 </a:t>
            </a:r>
            <a:r>
              <a:rPr lang="en-US" b="0" dirty="0"/>
              <a:t>and 9 years of </a:t>
            </a:r>
            <a:r>
              <a:rPr lang="en-US" b="0" dirty="0" smtClean="0"/>
              <a:t>school in languages, math and natural sciences. 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They are now part of all curriculums in all cantons.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In 2013 it was decided to assess these objectives and if the harmonization has been successful. Therefore </a:t>
            </a:r>
            <a:r>
              <a:rPr lang="de-CH" b="0" dirty="0" smtClean="0"/>
              <a:t>ÜGK</a:t>
            </a:r>
            <a:r>
              <a:rPr lang="en-US" b="0" dirty="0" smtClean="0"/>
              <a:t> was initiated.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15 Partners conducting theses surveys. HTW Chur is one of them, responsible for data management, software development and IT delivery.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Sample size is 25.000 students per wave from all 26 cantons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Assessment is conducted in three of the four national languages (German, French, Italian, but not in Rhaeto-Romance due to low population).</a:t>
            </a:r>
          </a:p>
          <a:p>
            <a:endParaRPr lang="en-US" b="0" dirty="0" smtClean="0"/>
          </a:p>
          <a:p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educational large-scale studies in Switzerland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2379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2015 – PISA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2016 – ÜGK Mathematics (9</a:t>
            </a:r>
            <a:r>
              <a:rPr lang="en-US" b="0" baseline="30000" dirty="0" smtClean="0"/>
              <a:t>th</a:t>
            </a:r>
            <a:r>
              <a:rPr lang="en-US" b="0" dirty="0" smtClean="0"/>
              <a:t>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2017 – ÜGK School language and first foreign language (6</a:t>
            </a:r>
            <a:r>
              <a:rPr lang="en-US" b="0" baseline="30000" dirty="0" smtClean="0"/>
              <a:t>th</a:t>
            </a:r>
            <a:r>
              <a:rPr lang="en-US" b="0" dirty="0" smtClean="0"/>
              <a:t>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2018 – PISA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2020 – ÜGK School language and first / second foreign language (9</a:t>
            </a:r>
            <a:r>
              <a:rPr lang="en-US" b="0" baseline="30000" dirty="0" smtClean="0"/>
              <a:t>th</a:t>
            </a:r>
            <a:r>
              <a:rPr lang="en-US" b="0" dirty="0" smtClean="0"/>
              <a:t>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2021 – PISA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2021 – PIAAC Second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2022 – ÜGK unspecified domain (2</a:t>
            </a:r>
            <a:r>
              <a:rPr lang="en-US" b="0" baseline="30000" dirty="0" smtClean="0"/>
              <a:t>nd</a:t>
            </a:r>
            <a:r>
              <a:rPr lang="en-US" b="0" dirty="0" smtClean="0"/>
              <a:t> class)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This schedule only specifies main tests, it does not include pilots or field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Most likely those programs will be run continuously after 2022</a:t>
            </a:r>
          </a:p>
          <a:p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32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 ÜGK item in </a:t>
            </a:r>
            <a:r>
              <a:rPr lang="de-CH" dirty="0" err="1" smtClean="0"/>
              <a:t>mathematics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Seite </a:t>
            </a:r>
            <a:fld id="{45F901D1-2F81-4C94-A393-ED20D560BD8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1196752"/>
            <a:ext cx="6408712" cy="48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Challenges</a:t>
            </a:r>
            <a:r>
              <a:rPr lang="de-CH" dirty="0" smtClean="0"/>
              <a:t> in Data Collection </a:t>
            </a:r>
            <a:r>
              <a:rPr lang="de-CH" dirty="0" err="1" smtClean="0"/>
              <a:t>for</a:t>
            </a:r>
            <a:r>
              <a:rPr lang="de-CH" dirty="0" smtClean="0"/>
              <a:t> ÜGK </a:t>
            </a:r>
            <a:r>
              <a:rPr lang="de-CH" dirty="0" err="1" smtClean="0"/>
              <a:t>and</a:t>
            </a:r>
            <a:r>
              <a:rPr lang="de-CH" dirty="0" smtClean="0"/>
              <a:t> PISA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CH" b="0" dirty="0" smtClean="0"/>
              <a:t>Manual </a:t>
            </a:r>
            <a:r>
              <a:rPr lang="de-CH" b="0" dirty="0" err="1" smtClean="0"/>
              <a:t>assignment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tests</a:t>
            </a:r>
            <a:r>
              <a:rPr lang="de-CH" b="0" dirty="0" smtClean="0"/>
              <a:t> </a:t>
            </a:r>
            <a:r>
              <a:rPr lang="de-CH" b="0" dirty="0" err="1" smtClean="0"/>
              <a:t>to</a:t>
            </a:r>
            <a:r>
              <a:rPr lang="de-CH" b="0" dirty="0" smtClean="0"/>
              <a:t> </a:t>
            </a:r>
            <a:r>
              <a:rPr lang="de-CH" b="0" dirty="0" err="1" smtClean="0"/>
              <a:t>students</a:t>
            </a:r>
            <a:endParaRPr lang="de-CH" b="0" dirty="0" smtClean="0"/>
          </a:p>
          <a:p>
            <a:pPr marL="285750" indent="-285750">
              <a:buFontTx/>
              <a:buChar char="-"/>
            </a:pPr>
            <a:r>
              <a:rPr lang="de-CH" b="0" dirty="0" smtClean="0"/>
              <a:t>Interim </a:t>
            </a:r>
            <a:r>
              <a:rPr lang="de-CH" b="0" dirty="0" err="1" smtClean="0"/>
              <a:t>solutions</a:t>
            </a:r>
            <a:r>
              <a:rPr lang="de-CH" b="0" dirty="0" smtClean="0"/>
              <a:t> </a:t>
            </a:r>
            <a:r>
              <a:rPr lang="de-CH" b="0" dirty="0" err="1" smtClean="0"/>
              <a:t>for</a:t>
            </a:r>
            <a:r>
              <a:rPr lang="de-CH" b="0" dirty="0" smtClean="0"/>
              <a:t> </a:t>
            </a:r>
            <a:r>
              <a:rPr lang="de-CH" b="0" dirty="0" err="1" smtClean="0"/>
              <a:t>communication</a:t>
            </a:r>
            <a:r>
              <a:rPr lang="de-CH" b="0" dirty="0" smtClean="0"/>
              <a:t> </a:t>
            </a:r>
            <a:r>
              <a:rPr lang="de-CH" b="0" dirty="0" err="1" smtClean="0"/>
              <a:t>between</a:t>
            </a:r>
            <a:r>
              <a:rPr lang="de-CH" b="0" dirty="0" smtClean="0"/>
              <a:t> </a:t>
            </a:r>
            <a:r>
              <a:rPr lang="de-CH" b="0" dirty="0" err="1" smtClean="0"/>
              <a:t>schools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collection</a:t>
            </a:r>
            <a:r>
              <a:rPr lang="de-CH" b="0" dirty="0" smtClean="0"/>
              <a:t> </a:t>
            </a:r>
            <a:r>
              <a:rPr lang="de-CH" b="0" dirty="0" err="1" smtClean="0"/>
              <a:t>centers</a:t>
            </a:r>
            <a:r>
              <a:rPr lang="de-CH" b="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CH" b="0" dirty="0" err="1" smtClean="0"/>
              <a:t>Proceedings</a:t>
            </a:r>
            <a:r>
              <a:rPr lang="de-CH" b="0" dirty="0" smtClean="0"/>
              <a:t> in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classroom</a:t>
            </a:r>
            <a:r>
              <a:rPr lang="de-CH" b="0" dirty="0" smtClean="0"/>
              <a:t> </a:t>
            </a:r>
            <a:r>
              <a:rPr lang="de-CH" b="0" dirty="0" err="1" smtClean="0"/>
              <a:t>are</a:t>
            </a:r>
            <a:r>
              <a:rPr lang="de-CH" b="0" dirty="0" smtClean="0"/>
              <a:t> </a:t>
            </a:r>
            <a:r>
              <a:rPr lang="de-CH" b="0" dirty="0" err="1" smtClean="0"/>
              <a:t>logged</a:t>
            </a:r>
            <a:r>
              <a:rPr lang="de-CH" b="0" dirty="0" smtClean="0"/>
              <a:t> on </a:t>
            </a:r>
            <a:r>
              <a:rPr lang="de-CH" b="0" dirty="0" err="1" smtClean="0"/>
              <a:t>sheets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paper</a:t>
            </a:r>
            <a:r>
              <a:rPr lang="de-CH" b="0" dirty="0" smtClean="0"/>
              <a:t>, </a:t>
            </a:r>
            <a:r>
              <a:rPr lang="de-CH" b="0" dirty="0" err="1" smtClean="0"/>
              <a:t>following</a:t>
            </a:r>
            <a:r>
              <a:rPr lang="de-CH" b="0" dirty="0" smtClean="0"/>
              <a:t> </a:t>
            </a:r>
            <a:r>
              <a:rPr lang="de-CH" b="0" dirty="0" err="1" smtClean="0"/>
              <a:t>data</a:t>
            </a:r>
            <a:r>
              <a:rPr lang="de-CH" b="0" dirty="0" smtClean="0"/>
              <a:t> </a:t>
            </a:r>
            <a:r>
              <a:rPr lang="de-CH" b="0" dirty="0" err="1" smtClean="0"/>
              <a:t>entry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paradata</a:t>
            </a:r>
            <a:r>
              <a:rPr lang="de-CH" b="0" dirty="0" smtClean="0"/>
              <a:t> </a:t>
            </a:r>
            <a:r>
              <a:rPr lang="de-CH" b="0" dirty="0" err="1" smtClean="0"/>
              <a:t>depends</a:t>
            </a:r>
            <a:r>
              <a:rPr lang="de-CH" b="0" dirty="0" smtClean="0"/>
              <a:t> on </a:t>
            </a:r>
            <a:r>
              <a:rPr lang="de-CH" b="0" dirty="0" err="1" smtClean="0"/>
              <a:t>yearly</a:t>
            </a:r>
            <a:r>
              <a:rPr lang="de-CH" b="0" dirty="0" smtClean="0"/>
              <a:t> </a:t>
            </a:r>
            <a:r>
              <a:rPr lang="de-CH" b="0" dirty="0" err="1" smtClean="0"/>
              <a:t>budget</a:t>
            </a:r>
            <a:endParaRPr lang="de-CH" b="0" dirty="0" smtClean="0"/>
          </a:p>
          <a:p>
            <a:pPr marL="285750" indent="-285750">
              <a:buFontTx/>
              <a:buChar char="-"/>
            </a:pPr>
            <a:r>
              <a:rPr lang="de-CH" b="0" dirty="0" err="1" smtClean="0"/>
              <a:t>No</a:t>
            </a:r>
            <a:r>
              <a:rPr lang="de-CH" b="0" dirty="0" smtClean="0"/>
              <a:t> </a:t>
            </a:r>
            <a:r>
              <a:rPr lang="de-CH" b="0" dirty="0" err="1" smtClean="0"/>
              <a:t>disposition</a:t>
            </a:r>
            <a:r>
              <a:rPr lang="de-CH" b="0" dirty="0" smtClean="0"/>
              <a:t> </a:t>
            </a:r>
            <a:r>
              <a:rPr lang="de-CH" b="0" dirty="0" err="1" smtClean="0"/>
              <a:t>codes</a:t>
            </a:r>
            <a:endParaRPr lang="de-CH" b="0" dirty="0" smtClean="0"/>
          </a:p>
          <a:p>
            <a:pPr marL="285750" indent="-285750">
              <a:buFontTx/>
              <a:buChar char="-"/>
            </a:pPr>
            <a:r>
              <a:rPr lang="de-CH" b="0" dirty="0" smtClean="0"/>
              <a:t>Offline </a:t>
            </a:r>
            <a:r>
              <a:rPr lang="de-CH" b="0" dirty="0" err="1" smtClean="0"/>
              <a:t>survey</a:t>
            </a:r>
            <a:r>
              <a:rPr lang="de-CH" b="0" dirty="0" smtClean="0"/>
              <a:t> </a:t>
            </a:r>
            <a:r>
              <a:rPr lang="de-CH" b="0" dirty="0" err="1" smtClean="0"/>
              <a:t>mode</a:t>
            </a:r>
            <a:endParaRPr lang="de-CH" b="0" dirty="0" smtClean="0"/>
          </a:p>
          <a:p>
            <a:pPr marL="285750" indent="-285750">
              <a:buFontTx/>
              <a:buChar char="-"/>
            </a:pPr>
            <a:r>
              <a:rPr lang="de-CH" b="0" dirty="0" err="1"/>
              <a:t>S</a:t>
            </a:r>
            <a:r>
              <a:rPr lang="de-CH" b="0" dirty="0" err="1" smtClean="0"/>
              <a:t>ynchronization</a:t>
            </a:r>
            <a:r>
              <a:rPr lang="de-CH" b="0" dirty="0" smtClean="0"/>
              <a:t> </a:t>
            </a:r>
            <a:r>
              <a:rPr lang="de-CH" b="0" dirty="0" err="1" smtClean="0"/>
              <a:t>to</a:t>
            </a:r>
            <a:r>
              <a:rPr lang="de-CH" b="0" dirty="0" smtClean="0"/>
              <a:t> </a:t>
            </a:r>
            <a:r>
              <a:rPr lang="de-CH" b="0" dirty="0" err="1" smtClean="0"/>
              <a:t>servers</a:t>
            </a:r>
            <a:r>
              <a:rPr lang="de-CH" b="0" dirty="0" smtClean="0"/>
              <a:t> (in ÜGK </a:t>
            </a:r>
            <a:r>
              <a:rPr lang="de-CH" b="0" dirty="0" err="1" smtClean="0"/>
              <a:t>no</a:t>
            </a:r>
            <a:r>
              <a:rPr lang="de-CH" b="0" dirty="0" smtClean="0"/>
              <a:t> </a:t>
            </a:r>
            <a:r>
              <a:rPr lang="de-CH" b="0" dirty="0" err="1" smtClean="0"/>
              <a:t>synchronization</a:t>
            </a:r>
            <a:r>
              <a:rPr lang="de-CH" b="0" dirty="0" smtClean="0"/>
              <a:t> </a:t>
            </a:r>
            <a:r>
              <a:rPr lang="de-CH" b="0" dirty="0" err="1" smtClean="0"/>
              <a:t>during</a:t>
            </a:r>
            <a:r>
              <a:rPr lang="de-CH" b="0" dirty="0" smtClean="0"/>
              <a:t> </a:t>
            </a:r>
            <a:r>
              <a:rPr lang="de-CH" b="0" dirty="0" err="1" smtClean="0"/>
              <a:t>field</a:t>
            </a:r>
            <a:r>
              <a:rPr lang="de-CH" b="0" dirty="0" smtClean="0"/>
              <a:t> </a:t>
            </a:r>
            <a:r>
              <a:rPr lang="de-CH" b="0" dirty="0" err="1" smtClean="0"/>
              <a:t>test</a:t>
            </a:r>
            <a:r>
              <a:rPr lang="de-CH" b="0" dirty="0" smtClean="0"/>
              <a:t>, </a:t>
            </a:r>
            <a:r>
              <a:rPr lang="de-CH" b="0" dirty="0" err="1" smtClean="0"/>
              <a:t>only</a:t>
            </a:r>
            <a:r>
              <a:rPr lang="de-CH" b="0" dirty="0" smtClean="0"/>
              <a:t> limited </a:t>
            </a:r>
            <a:r>
              <a:rPr lang="de-CH" b="0" dirty="0" err="1" smtClean="0"/>
              <a:t>synchronization</a:t>
            </a:r>
            <a:r>
              <a:rPr lang="de-CH" b="0" dirty="0" smtClean="0"/>
              <a:t> </a:t>
            </a:r>
            <a:r>
              <a:rPr lang="de-CH" b="0" dirty="0" err="1" smtClean="0"/>
              <a:t>during</a:t>
            </a:r>
            <a:r>
              <a:rPr lang="de-CH" b="0" dirty="0" smtClean="0"/>
              <a:t> </a:t>
            </a:r>
            <a:r>
              <a:rPr lang="de-CH" b="0" dirty="0" err="1" smtClean="0"/>
              <a:t>main</a:t>
            </a:r>
            <a:r>
              <a:rPr lang="de-CH" b="0" dirty="0" smtClean="0"/>
              <a:t> </a:t>
            </a:r>
            <a:r>
              <a:rPr lang="de-CH" b="0" dirty="0" err="1" smtClean="0"/>
              <a:t>study</a:t>
            </a:r>
            <a:r>
              <a:rPr lang="de-CH" b="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CH" b="0" dirty="0" smtClean="0"/>
              <a:t>Manual </a:t>
            </a:r>
            <a:r>
              <a:rPr lang="de-CH" b="0" dirty="0" err="1" smtClean="0"/>
              <a:t>process</a:t>
            </a:r>
            <a:r>
              <a:rPr lang="de-CH" b="0" dirty="0" smtClean="0"/>
              <a:t> </a:t>
            </a:r>
            <a:r>
              <a:rPr lang="de-CH" b="0" dirty="0" err="1" smtClean="0"/>
              <a:t>for</a:t>
            </a:r>
            <a:r>
              <a:rPr lang="de-CH" b="0" dirty="0" smtClean="0"/>
              <a:t> </a:t>
            </a:r>
            <a:r>
              <a:rPr lang="de-CH" b="0" dirty="0" err="1" smtClean="0"/>
              <a:t>analyzing</a:t>
            </a:r>
            <a:r>
              <a:rPr lang="de-CH" b="0" dirty="0" smtClean="0"/>
              <a:t> </a:t>
            </a:r>
            <a:r>
              <a:rPr lang="de-CH" b="0" dirty="0" err="1" smtClean="0"/>
              <a:t>field</a:t>
            </a:r>
            <a:r>
              <a:rPr lang="de-CH" b="0" dirty="0" smtClean="0"/>
              <a:t> </a:t>
            </a:r>
            <a:r>
              <a:rPr lang="de-CH" b="0" dirty="0" err="1" smtClean="0"/>
              <a:t>work</a:t>
            </a:r>
            <a:endParaRPr lang="de-CH" b="0" dirty="0"/>
          </a:p>
          <a:p>
            <a:pPr marL="285750" indent="-285750">
              <a:buFontTx/>
              <a:buChar char="-"/>
            </a:pPr>
            <a:r>
              <a:rPr lang="de-CH" b="0" dirty="0" err="1" smtClean="0"/>
              <a:t>No</a:t>
            </a:r>
            <a:r>
              <a:rPr lang="de-CH" b="0" dirty="0" smtClean="0"/>
              <a:t> </a:t>
            </a:r>
            <a:r>
              <a:rPr lang="de-CH" b="0" dirty="0" err="1" smtClean="0"/>
              <a:t>automatic</a:t>
            </a:r>
            <a:r>
              <a:rPr lang="de-CH" b="0" dirty="0" smtClean="0"/>
              <a:t> </a:t>
            </a:r>
            <a:r>
              <a:rPr lang="de-CH" b="0" dirty="0" err="1" smtClean="0"/>
              <a:t>reporting</a:t>
            </a:r>
            <a:r>
              <a:rPr lang="de-CH" b="0" dirty="0"/>
              <a:t> </a:t>
            </a:r>
            <a:r>
              <a:rPr lang="de-CH" b="0" dirty="0" err="1" smtClean="0"/>
              <a:t>for</a:t>
            </a:r>
            <a:r>
              <a:rPr lang="de-CH" b="0" dirty="0" smtClean="0"/>
              <a:t> </a:t>
            </a:r>
            <a:r>
              <a:rPr lang="de-CH" b="0" dirty="0" err="1" smtClean="0"/>
              <a:t>status</a:t>
            </a:r>
            <a:r>
              <a:rPr lang="de-CH" b="0" dirty="0" smtClean="0"/>
              <a:t> </a:t>
            </a:r>
            <a:r>
              <a:rPr lang="de-CH" b="0" dirty="0" err="1" smtClean="0"/>
              <a:t>of</a:t>
            </a:r>
            <a:r>
              <a:rPr lang="de-CH" b="0" dirty="0" smtClean="0"/>
              <a:t> </a:t>
            </a:r>
            <a:r>
              <a:rPr lang="de-CH" b="0" dirty="0" err="1" smtClean="0"/>
              <a:t>sessions</a:t>
            </a:r>
            <a:endParaRPr lang="de-CH" b="0" dirty="0" smtClean="0"/>
          </a:p>
          <a:p>
            <a:pPr marL="285750" indent="-285750">
              <a:buFontTx/>
              <a:buChar char="-"/>
            </a:pPr>
            <a:endParaRPr lang="de-CH" b="0" dirty="0" smtClean="0"/>
          </a:p>
          <a:p>
            <a:pPr marL="285750" indent="-285750">
              <a:buFontTx/>
              <a:buChar char="-"/>
            </a:pPr>
            <a:r>
              <a:rPr lang="de-CH" b="0" dirty="0" err="1" smtClean="0"/>
              <a:t>Idea</a:t>
            </a:r>
            <a:r>
              <a:rPr lang="de-CH" b="0" dirty="0" smtClean="0"/>
              <a:t> </a:t>
            </a:r>
            <a:r>
              <a:rPr lang="de-CH" b="0" dirty="0" err="1" smtClean="0"/>
              <a:t>to</a:t>
            </a:r>
            <a:r>
              <a:rPr lang="de-CH" b="0" dirty="0" smtClean="0"/>
              <a:t> </a:t>
            </a:r>
            <a:r>
              <a:rPr lang="de-CH" b="0" dirty="0" err="1" smtClean="0"/>
              <a:t>build</a:t>
            </a:r>
            <a:r>
              <a:rPr lang="de-CH" b="0" dirty="0" smtClean="0"/>
              <a:t> a </a:t>
            </a:r>
            <a:r>
              <a:rPr lang="de-CH" b="0" dirty="0" err="1" smtClean="0"/>
              <a:t>management</a:t>
            </a:r>
            <a:r>
              <a:rPr lang="de-CH" b="0" dirty="0" smtClean="0"/>
              <a:t> </a:t>
            </a:r>
            <a:r>
              <a:rPr lang="de-CH" b="0" dirty="0" err="1" smtClean="0"/>
              <a:t>tool</a:t>
            </a:r>
            <a:r>
              <a:rPr lang="de-CH" b="0" dirty="0" smtClean="0"/>
              <a:t> </a:t>
            </a:r>
            <a:r>
              <a:rPr lang="de-CH" b="0" dirty="0" err="1" smtClean="0"/>
              <a:t>for</a:t>
            </a:r>
            <a:r>
              <a:rPr lang="de-CH" b="0" dirty="0" smtClean="0"/>
              <a:t> </a:t>
            </a:r>
            <a:r>
              <a:rPr lang="de-CH" b="0" dirty="0" err="1" smtClean="0"/>
              <a:t>survey</a:t>
            </a:r>
            <a:r>
              <a:rPr lang="de-CH" b="0" dirty="0" smtClean="0"/>
              <a:t> </a:t>
            </a:r>
            <a:r>
              <a:rPr lang="de-CH" b="0" dirty="0" err="1" smtClean="0"/>
              <a:t>management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field</a:t>
            </a:r>
            <a:r>
              <a:rPr lang="de-CH" b="0" dirty="0" smtClean="0"/>
              <a:t> </a:t>
            </a:r>
            <a:r>
              <a:rPr lang="de-CH" b="0" dirty="0" err="1" smtClean="0"/>
              <a:t>monitoring</a:t>
            </a:r>
            <a:r>
              <a:rPr lang="de-CH" b="0" dirty="0" smtClean="0"/>
              <a:t> </a:t>
            </a:r>
            <a:r>
              <a:rPr lang="de-CH" b="0" dirty="0" err="1" smtClean="0"/>
              <a:t>to</a:t>
            </a:r>
            <a:r>
              <a:rPr lang="de-CH" b="0" dirty="0" smtClean="0"/>
              <a:t> </a:t>
            </a:r>
            <a:r>
              <a:rPr lang="de-CH" b="0" dirty="0" err="1" smtClean="0"/>
              <a:t>control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behaviour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</a:t>
            </a:r>
            <a:r>
              <a:rPr lang="de-CH" b="0" dirty="0" err="1" smtClean="0"/>
              <a:t>exchange</a:t>
            </a:r>
            <a:r>
              <a:rPr lang="de-CH" b="0" dirty="0" smtClean="0"/>
              <a:t> </a:t>
            </a:r>
            <a:r>
              <a:rPr lang="de-CH" b="0" dirty="0" err="1" smtClean="0"/>
              <a:t>between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different </a:t>
            </a:r>
            <a:r>
              <a:rPr lang="de-CH" b="0" dirty="0" err="1" smtClean="0"/>
              <a:t>platforms</a:t>
            </a:r>
            <a:r>
              <a:rPr lang="de-CH" b="0" dirty="0" smtClean="0"/>
              <a:t> (e.g. TAO, CBA </a:t>
            </a:r>
            <a:r>
              <a:rPr lang="de-CH" b="0" dirty="0" err="1" smtClean="0"/>
              <a:t>Itembuilder</a:t>
            </a:r>
            <a:r>
              <a:rPr lang="de-CH" b="0" dirty="0" smtClean="0"/>
              <a:t>, </a:t>
            </a:r>
            <a:r>
              <a:rPr lang="de-CH" b="0" dirty="0" err="1" smtClean="0"/>
              <a:t>Limesurvey</a:t>
            </a:r>
            <a:r>
              <a:rPr lang="de-CH" b="0" dirty="0" smtClean="0"/>
              <a:t>, SPSS </a:t>
            </a:r>
            <a:r>
              <a:rPr lang="de-CH" b="0" dirty="0" err="1" smtClean="0"/>
              <a:t>Dimensions</a:t>
            </a:r>
            <a:r>
              <a:rPr lang="de-CH" b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54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Design </a:t>
            </a:r>
            <a:r>
              <a:rPr lang="de-CH" dirty="0" err="1" smtClean="0"/>
              <a:t>principles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OpenCBA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Open Computer-based Assessment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 smtClean="0"/>
              <a:t>OpenCBA</a:t>
            </a:r>
            <a:r>
              <a:rPr lang="en-US" b="0" dirty="0" smtClean="0"/>
              <a:t> </a:t>
            </a:r>
            <a:r>
              <a:rPr lang="en-US" b="0" dirty="0"/>
              <a:t>bases </a:t>
            </a:r>
            <a:r>
              <a:rPr lang="en-US" b="0" dirty="0" smtClean="0"/>
              <a:t>on a Drupal portal integrating the core of </a:t>
            </a:r>
            <a:r>
              <a:rPr lang="en-US" b="0" dirty="0" err="1" smtClean="0"/>
              <a:t>Rogatus</a:t>
            </a:r>
            <a:r>
              <a:rPr lang="en-US" b="0" dirty="0" smtClean="0"/>
              <a:t> </a:t>
            </a:r>
            <a:r>
              <a:rPr lang="en-US" b="0" dirty="0" smtClean="0"/>
              <a:t>Survey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(</a:t>
            </a:r>
            <a:r>
              <a:rPr lang="en-US" b="0" dirty="0"/>
              <a:t>specifically the case management system</a:t>
            </a:r>
            <a:r>
              <a:rPr lang="en-US" b="0" dirty="0" smtClean="0"/>
              <a:t>) and additional modules</a:t>
            </a:r>
            <a:endParaRPr lang="en-US" b="0" dirty="0"/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/>
              <a:t>Current version only supports CAPI – will be modified to use case “data collections in schools”</a:t>
            </a:r>
          </a:p>
          <a:p>
            <a:pPr marL="765175" lvl="1" indent="-285750">
              <a:buFont typeface="Arial" panose="020B0604020202020204" pitchFamily="34" charset="0"/>
              <a:buChar char="•"/>
            </a:pPr>
            <a:r>
              <a:rPr lang="en-US" dirty="0"/>
              <a:t>Should be able to use different metadata standards for </a:t>
            </a:r>
            <a:r>
              <a:rPr lang="en-US" dirty="0" smtClean="0"/>
              <a:t>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Processes in the tool are modelled from a mix of the GLBPM Model </a:t>
            </a:r>
            <a:r>
              <a:rPr lang="en-US" b="0" dirty="0"/>
              <a:t>(Generic Longitudinal Business Process </a:t>
            </a:r>
            <a:r>
              <a:rPr lang="en-US" b="0" dirty="0" smtClean="0"/>
              <a:t>Model) and a national process handbook for PISA / ÜGK (to be seen in next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Data </a:t>
            </a:r>
            <a:r>
              <a:rPr lang="de-CH" b="0" dirty="0" err="1"/>
              <a:t>and</a:t>
            </a:r>
            <a:r>
              <a:rPr lang="de-CH" b="0" dirty="0"/>
              <a:t> </a:t>
            </a:r>
            <a:r>
              <a:rPr lang="de-CH" b="0" dirty="0" err="1"/>
              <a:t>privacy</a:t>
            </a:r>
            <a:r>
              <a:rPr lang="de-CH" b="0" dirty="0"/>
              <a:t> </a:t>
            </a:r>
            <a:r>
              <a:rPr lang="de-CH" b="0" dirty="0" err="1"/>
              <a:t>protection</a:t>
            </a: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User </a:t>
            </a:r>
            <a:r>
              <a:rPr lang="de-CH" b="0" dirty="0" err="1"/>
              <a:t>friendly</a:t>
            </a:r>
            <a:r>
              <a:rPr lang="de-CH" b="0" dirty="0"/>
              <a:t> </a:t>
            </a:r>
            <a:r>
              <a:rPr lang="de-CH" b="0" dirty="0" err="1"/>
              <a:t>graphical</a:t>
            </a:r>
            <a:r>
              <a:rPr lang="de-CH" b="0" dirty="0"/>
              <a:t> </a:t>
            </a:r>
            <a:r>
              <a:rPr lang="de-CH" b="0" dirty="0" err="1"/>
              <a:t>user</a:t>
            </a:r>
            <a:r>
              <a:rPr lang="de-CH" b="0" dirty="0"/>
              <a:t> </a:t>
            </a:r>
            <a:r>
              <a:rPr lang="de-CH" b="0" dirty="0" err="1"/>
              <a:t>interface</a:t>
            </a:r>
            <a:r>
              <a:rPr lang="de-CH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Open </a:t>
            </a:r>
            <a:r>
              <a:rPr lang="de-CH" b="0" dirty="0" err="1" smtClean="0"/>
              <a:t>source</a:t>
            </a:r>
            <a:r>
              <a:rPr lang="de-CH" b="0" dirty="0" smtClean="0"/>
              <a:t> </a:t>
            </a:r>
            <a:r>
              <a:rPr lang="de-CH" b="0" dirty="0" err="1" smtClean="0"/>
              <a:t>product</a:t>
            </a:r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Agile </a:t>
            </a:r>
            <a:r>
              <a:rPr lang="de-CH" b="0" dirty="0" err="1" smtClean="0"/>
              <a:t>development</a:t>
            </a:r>
            <a:r>
              <a:rPr lang="de-CH" b="0" dirty="0" smtClean="0"/>
              <a:t> </a:t>
            </a:r>
            <a:r>
              <a:rPr lang="de-CH" b="0" dirty="0" err="1" smtClean="0"/>
              <a:t>process</a:t>
            </a:r>
            <a:r>
              <a:rPr lang="de-CH" b="0" dirty="0" smtClean="0"/>
              <a:t> </a:t>
            </a:r>
            <a:r>
              <a:rPr lang="de-CH" b="0" dirty="0" err="1" smtClean="0"/>
              <a:t>based</a:t>
            </a:r>
            <a:r>
              <a:rPr lang="de-CH" b="0" dirty="0" smtClean="0"/>
              <a:t> on </a:t>
            </a:r>
            <a:r>
              <a:rPr lang="de-CH" b="0" dirty="0" err="1" smtClean="0"/>
              <a:t>user</a:t>
            </a:r>
            <a:r>
              <a:rPr lang="de-CH" b="0" dirty="0" smtClean="0"/>
              <a:t> </a:t>
            </a:r>
            <a:r>
              <a:rPr lang="de-CH" b="0" dirty="0" err="1" smtClean="0"/>
              <a:t>stories</a:t>
            </a:r>
            <a:r>
              <a:rPr lang="de-CH" b="0" dirty="0" smtClean="0"/>
              <a:t> </a:t>
            </a:r>
            <a:r>
              <a:rPr lang="de-CH" b="0" dirty="0" err="1" smtClean="0"/>
              <a:t>and</a:t>
            </a:r>
            <a:r>
              <a:rPr lang="de-CH" b="0" dirty="0" smtClean="0"/>
              <a:t> SCRUM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«Must </a:t>
            </a:r>
            <a:r>
              <a:rPr lang="de-CH" b="0" dirty="0" err="1" smtClean="0"/>
              <a:t>have</a:t>
            </a:r>
            <a:r>
              <a:rPr lang="de-CH" b="0" dirty="0" smtClean="0"/>
              <a:t>» </a:t>
            </a:r>
            <a:r>
              <a:rPr lang="de-CH" b="0" dirty="0" err="1" smtClean="0"/>
              <a:t>functions</a:t>
            </a:r>
            <a:r>
              <a:rPr lang="de-CH" b="0" dirty="0" smtClean="0"/>
              <a:t> </a:t>
            </a:r>
            <a:r>
              <a:rPr lang="de-CH" b="0" dirty="0" err="1" smtClean="0"/>
              <a:t>first</a:t>
            </a:r>
            <a:r>
              <a:rPr lang="de-CH" b="0" dirty="0"/>
              <a:t>,</a:t>
            </a:r>
            <a:r>
              <a:rPr lang="de-CH" b="0" dirty="0" smtClean="0"/>
              <a:t> but </a:t>
            </a:r>
            <a:r>
              <a:rPr lang="de-CH" b="0" dirty="0" err="1" smtClean="0"/>
              <a:t>further</a:t>
            </a:r>
            <a:r>
              <a:rPr lang="de-CH" b="0" dirty="0" smtClean="0"/>
              <a:t> </a:t>
            </a:r>
            <a:r>
              <a:rPr lang="de-CH" b="0" dirty="0" err="1" smtClean="0"/>
              <a:t>developments</a:t>
            </a:r>
            <a:r>
              <a:rPr lang="de-CH" b="0" dirty="0" smtClean="0"/>
              <a:t> </a:t>
            </a:r>
            <a:r>
              <a:rPr lang="de-CH" b="0" dirty="0" err="1" smtClean="0"/>
              <a:t>should</a:t>
            </a:r>
            <a:r>
              <a:rPr lang="de-CH" b="0" dirty="0" smtClean="0"/>
              <a:t> </a:t>
            </a:r>
            <a:r>
              <a:rPr lang="de-CH" b="0" dirty="0" err="1" smtClean="0"/>
              <a:t>be</a:t>
            </a:r>
            <a:r>
              <a:rPr lang="de-CH" b="0" dirty="0" smtClean="0"/>
              <a:t> </a:t>
            </a:r>
            <a:r>
              <a:rPr lang="de-CH" b="0" dirty="0" err="1" smtClean="0"/>
              <a:t>possible</a:t>
            </a:r>
            <a:r>
              <a:rPr lang="de-CH" b="0" dirty="0" smtClean="0"/>
              <a:t>.</a:t>
            </a: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66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PISA / ÜGK </a:t>
            </a:r>
            <a:r>
              <a:rPr lang="de-CH" dirty="0" err="1" smtClean="0"/>
              <a:t>Processes</a:t>
            </a:r>
            <a:r>
              <a:rPr lang="de-CH" dirty="0" smtClean="0"/>
              <a:t> (</a:t>
            </a:r>
            <a:r>
              <a:rPr lang="de-CH" dirty="0" err="1" smtClean="0"/>
              <a:t>here</a:t>
            </a:r>
            <a:r>
              <a:rPr lang="de-CH" dirty="0" smtClean="0"/>
              <a:t>: </a:t>
            </a:r>
            <a:r>
              <a:rPr lang="de-CH" dirty="0" err="1" smtClean="0"/>
              <a:t>Fieldmonitoring</a:t>
            </a:r>
            <a:r>
              <a:rPr lang="de-CH" dirty="0" smtClean="0"/>
              <a:t>)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22" y="1196752"/>
            <a:ext cx="6804756" cy="483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htwchur">
  <a:themeElements>
    <a:clrScheme name="vorlage_htwchu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_htwch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orlage_htwchu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htwchu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htwchu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htwchu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htwchu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htwchu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htwchu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Bildschirmpräsentation (4:3)</PresentationFormat>
  <Paragraphs>121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vorlage_htwchur</vt:lpstr>
      <vt:lpstr>OpenCBA  Towards the management of metadata and paradata</vt:lpstr>
      <vt:lpstr>Obligatory Tourism Slide</vt:lpstr>
      <vt:lpstr>Educational assessments in Switzerland</vt:lpstr>
      <vt:lpstr>The Swiss National Core Skills Assessment Program (ÜGK) </vt:lpstr>
      <vt:lpstr>Timeline of educational large-scale studies in Switzerland </vt:lpstr>
      <vt:lpstr>Example of a ÜGK item in mathematics</vt:lpstr>
      <vt:lpstr>Challenges in Data Collection for ÜGK and PISA</vt:lpstr>
      <vt:lpstr>Design principles of OpenCBA</vt:lpstr>
      <vt:lpstr>PISA / ÜGK Processes (here: Fieldmonitoring)</vt:lpstr>
      <vt:lpstr>Functionalities and upcoming modules </vt:lpstr>
      <vt:lpstr>Project partners and timeline </vt:lpstr>
      <vt:lpstr>Outlook</vt:lpstr>
      <vt:lpstr>What does this mean for DDI?</vt:lpstr>
      <vt:lpstr>Thank you  for your attention!</vt:lpstr>
    </vt:vector>
  </TitlesOfParts>
  <Company>HTW Chur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willidaniel</dc:creator>
  <cp:lastModifiedBy>Barkow Ingo</cp:lastModifiedBy>
  <cp:revision>948</cp:revision>
  <cp:lastPrinted>2015-02-04T22:00:10Z</cp:lastPrinted>
  <dcterms:created xsi:type="dcterms:W3CDTF">2005-06-15T14:06:37Z</dcterms:created>
  <dcterms:modified xsi:type="dcterms:W3CDTF">2018-04-05T14:08:34Z</dcterms:modified>
</cp:coreProperties>
</file>