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6" r:id="rId10"/>
    <p:sldId id="267" r:id="rId11"/>
    <p:sldId id="265" r:id="rId12"/>
    <p:sldId id="286" r:id="rId13"/>
    <p:sldId id="268" r:id="rId14"/>
    <p:sldId id="269" r:id="rId15"/>
    <p:sldId id="270" r:id="rId16"/>
    <p:sldId id="285" r:id="rId17"/>
    <p:sldId id="271" r:id="rId18"/>
    <p:sldId id="272" r:id="rId19"/>
    <p:sldId id="273" r:id="rId20"/>
    <p:sldId id="274" r:id="rId21"/>
    <p:sldId id="275" r:id="rId22"/>
    <p:sldId id="277" r:id="rId23"/>
    <p:sldId id="279" r:id="rId24"/>
    <p:sldId id="278" r:id="rId25"/>
    <p:sldId id="280" r:id="rId26"/>
    <p:sldId id="281" r:id="rId27"/>
    <p:sldId id="284"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12" y="-13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18-10-10</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18-10-10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18-10-10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18-10-10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18-10-10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CA"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18-10-10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18-10-10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CA"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18-10-10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18-10-10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CA"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18-10-10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18-10-10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18-10-10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18-10-10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CA"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18-10-10</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CA"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18-10-10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CA"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18-10-10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CA"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18-10-10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18-10-10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18-10-10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18-10-10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18-10-10</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3"/>
            <a:ext cx="5538788" cy="1728707"/>
          </a:xfrm>
        </p:spPr>
        <p:txBody>
          <a:bodyPr/>
          <a:lstStyle/>
          <a:p>
            <a:r>
              <a:rPr lang="en-US" sz="4800" dirty="0"/>
              <a:t>Could Open Be the Yellow Brick Road to Medical Innovation?</a:t>
            </a:r>
            <a:endParaRPr lang="en-US" dirty="0"/>
          </a:p>
        </p:txBody>
      </p:sp>
      <p:sp>
        <p:nvSpPr>
          <p:cNvPr id="4" name="Text Placeholder 3"/>
          <p:cNvSpPr>
            <a:spLocks noGrp="1"/>
          </p:cNvSpPr>
          <p:nvPr>
            <p:ph type="body" sz="half" idx="2"/>
          </p:nvPr>
        </p:nvSpPr>
        <p:spPr>
          <a:xfrm>
            <a:off x="3158117" y="5798510"/>
            <a:ext cx="5532958" cy="826173"/>
          </a:xfrm>
        </p:spPr>
        <p:txBody>
          <a:bodyPr>
            <a:normAutofit fontScale="92500"/>
          </a:bodyPr>
          <a:lstStyle/>
          <a:p>
            <a:pPr algn="r"/>
            <a:r>
              <a:rPr lang="en-US" b="1" dirty="0" smtClean="0"/>
              <a:t>Palmira Granados Moreno. </a:t>
            </a:r>
          </a:p>
          <a:p>
            <a:pPr algn="r"/>
            <a:r>
              <a:rPr lang="en-US" b="1" dirty="0" smtClean="0"/>
              <a:t>Centre of Genomics and Policy. McGill University</a:t>
            </a:r>
            <a:endParaRPr lang="en-US" b="1" dirty="0"/>
          </a:p>
        </p:txBody>
      </p:sp>
      <p:pic>
        <p:nvPicPr>
          <p:cNvPr id="5" name="Picture Placeholder 7"/>
          <p:cNvPicPr>
            <a:picLocks noGrp="1" noChangeAspect="1"/>
          </p:cNvPicPr>
          <p:nvPr>
            <p:ph type="pic" sz="quarter" idx="15"/>
          </p:nvPr>
        </p:nvPicPr>
        <p:blipFill>
          <a:blip r:embed="rId2"/>
          <a:srcRect t="15585" b="15585"/>
          <a:stretch>
            <a:fillRect/>
          </a:stretch>
        </p:blipFill>
        <p:spPr>
          <a:prstGeom prst="rect">
            <a:avLst/>
          </a:prstGeom>
        </p:spPr>
      </p:pic>
    </p:spTree>
    <p:extLst>
      <p:ext uri="{BB962C8B-B14F-4D97-AF65-F5344CB8AC3E}">
        <p14:creationId xmlns:p14="http://schemas.microsoft.com/office/powerpoint/2010/main" val="3529089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231900"/>
          </a:xfrm>
        </p:spPr>
        <p:txBody>
          <a:bodyPr/>
          <a:lstStyle/>
          <a:p>
            <a:r>
              <a:rPr lang="en-US" dirty="0" smtClean="0"/>
              <a:t>Innovation </a:t>
            </a:r>
            <a:r>
              <a:rPr lang="en-US" dirty="0" smtClean="0"/>
              <a:t>Process </a:t>
            </a:r>
            <a:r>
              <a:rPr lang="en-US" dirty="0" smtClean="0"/>
              <a:t>in Medicine</a:t>
            </a:r>
            <a:endParaRPr lang="en-US" dirty="0"/>
          </a:p>
        </p:txBody>
      </p:sp>
      <p:sp>
        <p:nvSpPr>
          <p:cNvPr id="3" name="Content Placeholder 2"/>
          <p:cNvSpPr>
            <a:spLocks noGrp="1"/>
          </p:cNvSpPr>
          <p:nvPr>
            <p:ph idx="1"/>
          </p:nvPr>
        </p:nvSpPr>
        <p:spPr>
          <a:xfrm>
            <a:off x="914400" y="1946793"/>
            <a:ext cx="7313613" cy="4056062"/>
          </a:xfrm>
        </p:spPr>
        <p:txBody>
          <a:bodyPr/>
          <a:lstStyle/>
          <a:p>
            <a:r>
              <a:rPr lang="en-US" dirty="0" smtClean="0"/>
              <a:t>Complex</a:t>
            </a:r>
          </a:p>
          <a:p>
            <a:r>
              <a:rPr lang="en-US" dirty="0" smtClean="0"/>
              <a:t>High failure rates</a:t>
            </a:r>
          </a:p>
          <a:p>
            <a:r>
              <a:rPr lang="en-US" dirty="0" smtClean="0"/>
              <a:t>Stringent approval</a:t>
            </a:r>
          </a:p>
          <a:p>
            <a:r>
              <a:rPr lang="en-US" dirty="0" smtClean="0"/>
              <a:t>Lengthy</a:t>
            </a:r>
          </a:p>
          <a:p>
            <a:r>
              <a:rPr lang="en-US" dirty="0" smtClean="0"/>
              <a:t>Costly</a:t>
            </a:r>
            <a:endParaRPr lang="en-US" dirty="0"/>
          </a:p>
        </p:txBody>
      </p:sp>
    </p:spTree>
    <p:extLst>
      <p:ext uri="{BB962C8B-B14F-4D97-AF65-F5344CB8AC3E}">
        <p14:creationId xmlns:p14="http://schemas.microsoft.com/office/powerpoint/2010/main" val="362899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4944"/>
            <a:ext cx="7313613" cy="1195006"/>
          </a:xfrm>
        </p:spPr>
        <p:txBody>
          <a:bodyPr/>
          <a:lstStyle/>
          <a:p>
            <a:r>
              <a:rPr lang="en-US" dirty="0" smtClean="0"/>
              <a:t>Open Models of Collaboration</a:t>
            </a:r>
            <a:endParaRPr lang="en-US" dirty="0"/>
          </a:p>
        </p:txBody>
      </p:sp>
      <p:sp>
        <p:nvSpPr>
          <p:cNvPr id="3" name="Content Placeholder 2"/>
          <p:cNvSpPr>
            <a:spLocks noGrp="1"/>
          </p:cNvSpPr>
          <p:nvPr>
            <p:ph idx="1"/>
          </p:nvPr>
        </p:nvSpPr>
        <p:spPr>
          <a:xfrm>
            <a:off x="914400" y="1735137"/>
            <a:ext cx="7313613" cy="4736551"/>
          </a:xfrm>
        </p:spPr>
        <p:txBody>
          <a:bodyPr>
            <a:noAutofit/>
          </a:bodyPr>
          <a:lstStyle/>
          <a:p>
            <a:r>
              <a:rPr lang="en-US" sz="2800" dirty="0" smtClean="0"/>
              <a:t>Definition &amp; Principles</a:t>
            </a:r>
          </a:p>
          <a:p>
            <a:r>
              <a:rPr lang="en-US" sz="2800" dirty="0" smtClean="0"/>
              <a:t>Models</a:t>
            </a:r>
          </a:p>
          <a:p>
            <a:pPr lvl="1"/>
            <a:r>
              <a:rPr lang="en-US" sz="2800" dirty="0" smtClean="0"/>
              <a:t>Public Domain</a:t>
            </a:r>
          </a:p>
          <a:p>
            <a:pPr lvl="1"/>
            <a:r>
              <a:rPr lang="en-US" sz="2800" dirty="0" smtClean="0"/>
              <a:t>Open Science</a:t>
            </a:r>
          </a:p>
          <a:p>
            <a:pPr lvl="1"/>
            <a:r>
              <a:rPr lang="en-US" sz="2800" dirty="0" smtClean="0"/>
              <a:t>Open Source</a:t>
            </a:r>
          </a:p>
          <a:p>
            <a:pPr lvl="1"/>
            <a:r>
              <a:rPr lang="en-US" sz="2800" dirty="0" smtClean="0"/>
              <a:t>Protected Commons</a:t>
            </a:r>
          </a:p>
          <a:p>
            <a:pPr lvl="1"/>
            <a:r>
              <a:rPr lang="en-US" sz="2800" dirty="0" smtClean="0"/>
              <a:t>Open Innovation</a:t>
            </a:r>
          </a:p>
          <a:p>
            <a:pPr lvl="1"/>
            <a:r>
              <a:rPr lang="en-US" sz="2800" dirty="0" smtClean="0"/>
              <a:t>Collaborative IP (PPP &amp; Crowdsourcing)</a:t>
            </a:r>
            <a:endParaRPr lang="en-US" sz="2800" dirty="0"/>
          </a:p>
        </p:txBody>
      </p:sp>
    </p:spTree>
    <p:extLst>
      <p:ext uri="{BB962C8B-B14F-4D97-AF65-F5344CB8AC3E}">
        <p14:creationId xmlns:p14="http://schemas.microsoft.com/office/powerpoint/2010/main" val="364197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sz="4200" dirty="0" smtClean="0"/>
              <a:t>Structural Genomics Consortium</a:t>
            </a:r>
            <a:endParaRPr lang="en-US" sz="4200" dirty="0"/>
          </a:p>
        </p:txBody>
      </p:sp>
      <p:pic>
        <p:nvPicPr>
          <p:cNvPr id="4" name="Content Placeholder 3" descr="Screen Shot 2018-10-10 at 2.32.2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071" t="-15801" r="3924" b="4064"/>
          <a:stretch/>
        </p:blipFill>
        <p:spPr>
          <a:xfrm>
            <a:off x="1285247" y="0"/>
            <a:ext cx="6655746" cy="6731779"/>
          </a:xfrm>
        </p:spPr>
      </p:pic>
    </p:spTree>
    <p:extLst>
      <p:ext uri="{BB962C8B-B14F-4D97-AF65-F5344CB8AC3E}">
        <p14:creationId xmlns:p14="http://schemas.microsoft.com/office/powerpoint/2010/main" val="1810001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5991"/>
            <a:ext cx="7313613" cy="1193360"/>
          </a:xfrm>
        </p:spPr>
        <p:txBody>
          <a:bodyPr/>
          <a:lstStyle/>
          <a:p>
            <a:r>
              <a:rPr lang="en-US" dirty="0" smtClean="0"/>
              <a:t>Structural Genomics Consortium</a:t>
            </a:r>
            <a:endParaRPr lang="en-US" dirty="0"/>
          </a:p>
        </p:txBody>
      </p:sp>
      <p:sp>
        <p:nvSpPr>
          <p:cNvPr id="3" name="Content Placeholder 2"/>
          <p:cNvSpPr>
            <a:spLocks noGrp="1"/>
          </p:cNvSpPr>
          <p:nvPr>
            <p:ph idx="1"/>
          </p:nvPr>
        </p:nvSpPr>
        <p:spPr>
          <a:xfrm>
            <a:off x="914400" y="1735138"/>
            <a:ext cx="7313613" cy="4598854"/>
          </a:xfrm>
        </p:spPr>
        <p:txBody>
          <a:bodyPr>
            <a:normAutofit fontScale="92500"/>
          </a:bodyPr>
          <a:lstStyle/>
          <a:p>
            <a:r>
              <a:rPr lang="en-US" sz="2800" dirty="0"/>
              <a:t>Non for profit PPP</a:t>
            </a:r>
          </a:p>
          <a:p>
            <a:r>
              <a:rPr lang="en-US" sz="2800" dirty="0"/>
              <a:t>Obj. advancement of science and drug discovery</a:t>
            </a:r>
          </a:p>
          <a:p>
            <a:r>
              <a:rPr lang="en-US" sz="2800" dirty="0"/>
              <a:t>Produces 3D structures of proteins and chemical tools </a:t>
            </a:r>
            <a:r>
              <a:rPr lang="en-US" sz="2800" dirty="0" err="1"/>
              <a:t>biomedically</a:t>
            </a:r>
            <a:r>
              <a:rPr lang="en-US" sz="2800" dirty="0"/>
              <a:t> relevant in drug discovery </a:t>
            </a:r>
            <a:r>
              <a:rPr lang="en-US" sz="2800" dirty="0" smtClean="0"/>
              <a:t>processes</a:t>
            </a:r>
            <a:endParaRPr lang="en-US" sz="2800" dirty="0"/>
          </a:p>
          <a:p>
            <a:r>
              <a:rPr lang="en-US" sz="2800" dirty="0" smtClean="0"/>
              <a:t>Open </a:t>
            </a:r>
            <a:r>
              <a:rPr lang="en-US" sz="2800" dirty="0"/>
              <a:t>science/</a:t>
            </a:r>
            <a:r>
              <a:rPr lang="en-US" sz="2800" dirty="0" smtClean="0"/>
              <a:t>access, public domain, </a:t>
            </a:r>
            <a:r>
              <a:rPr lang="en-US" sz="2800" dirty="0"/>
              <a:t>no </a:t>
            </a:r>
            <a:r>
              <a:rPr lang="en-US" sz="2800" dirty="0" smtClean="0"/>
              <a:t>IP</a:t>
            </a:r>
          </a:p>
          <a:p>
            <a:r>
              <a:rPr lang="en-US" sz="2800" dirty="0" smtClean="0"/>
              <a:t>Public &amp; Private funding</a:t>
            </a:r>
          </a:p>
          <a:p>
            <a:r>
              <a:rPr lang="en-US" sz="2800" dirty="0" smtClean="0"/>
              <a:t>Infrastructure (members, partners, alliances)</a:t>
            </a:r>
            <a:endParaRPr lang="en-US" sz="2800" dirty="0"/>
          </a:p>
          <a:p>
            <a:endParaRPr lang="en-US" dirty="0"/>
          </a:p>
        </p:txBody>
      </p:sp>
    </p:spTree>
    <p:extLst>
      <p:ext uri="{BB962C8B-B14F-4D97-AF65-F5344CB8AC3E}">
        <p14:creationId xmlns:p14="http://schemas.microsoft.com/office/powerpoint/2010/main" val="170480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SGC-Benefits</a:t>
            </a:r>
            <a:endParaRPr lang="en-US" dirty="0"/>
          </a:p>
        </p:txBody>
      </p:sp>
      <p:sp>
        <p:nvSpPr>
          <p:cNvPr id="3" name="Content Placeholder 2"/>
          <p:cNvSpPr>
            <a:spLocks noGrp="1"/>
          </p:cNvSpPr>
          <p:nvPr>
            <p:ph idx="1"/>
          </p:nvPr>
        </p:nvSpPr>
        <p:spPr>
          <a:xfrm>
            <a:off x="914400" y="1514650"/>
            <a:ext cx="7313613" cy="4819342"/>
          </a:xfrm>
        </p:spPr>
        <p:txBody>
          <a:bodyPr>
            <a:normAutofit fontScale="92500" lnSpcReduction="20000"/>
          </a:bodyPr>
          <a:lstStyle/>
          <a:p>
            <a:r>
              <a:rPr lang="en-US" sz="2800" dirty="0" smtClean="0"/>
              <a:t>Focuses </a:t>
            </a:r>
            <a:r>
              <a:rPr lang="en-US" sz="2800" dirty="0" smtClean="0"/>
              <a:t>on understudied areas</a:t>
            </a:r>
          </a:p>
          <a:p>
            <a:r>
              <a:rPr lang="en-US" sz="2800" dirty="0" smtClean="0"/>
              <a:t>Funding: $425m USD</a:t>
            </a:r>
          </a:p>
          <a:p>
            <a:r>
              <a:rPr lang="en-US" sz="2800" dirty="0" smtClean="0"/>
              <a:t>Accelerated </a:t>
            </a:r>
            <a:r>
              <a:rPr lang="en-US" sz="2800" dirty="0" smtClean="0"/>
              <a:t>R&amp;D </a:t>
            </a:r>
            <a:endParaRPr lang="en-US" sz="2800" dirty="0" smtClean="0"/>
          </a:p>
          <a:p>
            <a:r>
              <a:rPr lang="en-US" sz="2800" dirty="0" smtClean="0"/>
              <a:t>Reduced </a:t>
            </a:r>
            <a:r>
              <a:rPr lang="en-US" sz="2800" dirty="0" smtClean="0"/>
              <a:t>costs and time, avoids duplication</a:t>
            </a:r>
          </a:p>
          <a:p>
            <a:r>
              <a:rPr lang="en-US" sz="2800" dirty="0" smtClean="0"/>
              <a:t>Enables </a:t>
            </a:r>
            <a:r>
              <a:rPr lang="en-US" sz="2800" dirty="0" err="1" smtClean="0"/>
              <a:t>collab</a:t>
            </a:r>
            <a:r>
              <a:rPr lang="en-US" sz="2800" dirty="0" smtClean="0"/>
              <a:t> and training of scientists in universities and </a:t>
            </a:r>
            <a:r>
              <a:rPr lang="en-US" sz="2800" dirty="0" err="1" smtClean="0"/>
              <a:t>pharma</a:t>
            </a:r>
            <a:endParaRPr lang="en-US" sz="2800" dirty="0" smtClean="0"/>
          </a:p>
          <a:p>
            <a:r>
              <a:rPr lang="en-US" sz="2800" dirty="0" smtClean="0"/>
              <a:t>Quality control</a:t>
            </a:r>
          </a:p>
          <a:p>
            <a:r>
              <a:rPr lang="en-US" sz="2800" dirty="0" smtClean="0"/>
              <a:t>Expanding network of pub and </a:t>
            </a:r>
            <a:r>
              <a:rPr lang="en-US" sz="2800" dirty="0" err="1" smtClean="0"/>
              <a:t>priv</a:t>
            </a:r>
            <a:r>
              <a:rPr lang="en-US" sz="2800" dirty="0" smtClean="0"/>
              <a:t> </a:t>
            </a:r>
            <a:r>
              <a:rPr lang="en-US" sz="2800" dirty="0" err="1" smtClean="0"/>
              <a:t>collab</a:t>
            </a:r>
            <a:endParaRPr lang="en-US" sz="2800" dirty="0" smtClean="0"/>
          </a:p>
          <a:p>
            <a:r>
              <a:rPr lang="en-US" sz="2800" dirty="0"/>
              <a:t>E</a:t>
            </a:r>
            <a:r>
              <a:rPr lang="en-US" sz="2800" dirty="0" smtClean="0"/>
              <a:t>asy </a:t>
            </a:r>
            <a:r>
              <a:rPr lang="en-US" sz="2800" dirty="0" smtClean="0"/>
              <a:t>mobility of people &amp; </a:t>
            </a:r>
            <a:r>
              <a:rPr lang="en-US" sz="2800" dirty="0" smtClean="0"/>
              <a:t>knowledge</a:t>
            </a:r>
            <a:endParaRPr lang="en-US" sz="2800" dirty="0"/>
          </a:p>
        </p:txBody>
      </p:sp>
    </p:spTree>
    <p:extLst>
      <p:ext uri="{BB962C8B-B14F-4D97-AF65-F5344CB8AC3E}">
        <p14:creationId xmlns:p14="http://schemas.microsoft.com/office/powerpoint/2010/main" val="244064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SGC-Challenges</a:t>
            </a:r>
            <a:endParaRPr lang="en-US" dirty="0"/>
          </a:p>
        </p:txBody>
      </p:sp>
      <p:sp>
        <p:nvSpPr>
          <p:cNvPr id="3" name="Content Placeholder 2"/>
          <p:cNvSpPr>
            <a:spLocks noGrp="1"/>
          </p:cNvSpPr>
          <p:nvPr>
            <p:ph idx="1"/>
          </p:nvPr>
        </p:nvSpPr>
        <p:spPr/>
        <p:txBody>
          <a:bodyPr/>
          <a:lstStyle/>
          <a:p>
            <a:r>
              <a:rPr lang="en-US" sz="2600" dirty="0" smtClean="0"/>
              <a:t>Balancing </a:t>
            </a:r>
            <a:r>
              <a:rPr lang="en-US" sz="2600" dirty="0" smtClean="0"/>
              <a:t>expectations of both sectors</a:t>
            </a:r>
          </a:p>
          <a:p>
            <a:r>
              <a:rPr lang="en-US" sz="2600" dirty="0" smtClean="0"/>
              <a:t>Maintaining funding from both sectors</a:t>
            </a:r>
          </a:p>
          <a:p>
            <a:r>
              <a:rPr lang="en-US" sz="2600" dirty="0" smtClean="0"/>
              <a:t>Sustainability of model in later stages</a:t>
            </a:r>
            <a:endParaRPr lang="en-US" sz="2600" dirty="0"/>
          </a:p>
        </p:txBody>
      </p:sp>
    </p:spTree>
    <p:extLst>
      <p:ext uri="{BB962C8B-B14F-4D97-AF65-F5344CB8AC3E}">
        <p14:creationId xmlns:p14="http://schemas.microsoft.com/office/powerpoint/2010/main" val="3598105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Sage Bionetworks</a:t>
            </a:r>
            <a:endParaRPr lang="en-US" dirty="0"/>
          </a:p>
        </p:txBody>
      </p:sp>
      <p:pic>
        <p:nvPicPr>
          <p:cNvPr id="5" name="Content Placeholder 4" descr="Screen Shot 2018-10-10 at 2.33.4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44" t="-2238" r="-1" b="3326"/>
          <a:stretch/>
        </p:blipFill>
        <p:spPr>
          <a:xfrm>
            <a:off x="914400" y="1254559"/>
            <a:ext cx="7011294" cy="5171230"/>
          </a:xfrm>
        </p:spPr>
      </p:pic>
    </p:spTree>
    <p:extLst>
      <p:ext uri="{BB962C8B-B14F-4D97-AF65-F5344CB8AC3E}">
        <p14:creationId xmlns:p14="http://schemas.microsoft.com/office/powerpoint/2010/main" val="416574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Sage Bionetworks</a:t>
            </a:r>
            <a:endParaRPr lang="en-US" dirty="0"/>
          </a:p>
        </p:txBody>
      </p:sp>
      <p:sp>
        <p:nvSpPr>
          <p:cNvPr id="3" name="Content Placeholder 2"/>
          <p:cNvSpPr>
            <a:spLocks noGrp="1"/>
          </p:cNvSpPr>
          <p:nvPr>
            <p:ph idx="1"/>
          </p:nvPr>
        </p:nvSpPr>
        <p:spPr>
          <a:xfrm>
            <a:off x="914400" y="1545249"/>
            <a:ext cx="7313613" cy="4712245"/>
          </a:xfrm>
        </p:spPr>
        <p:txBody>
          <a:bodyPr>
            <a:noAutofit/>
          </a:bodyPr>
          <a:lstStyle/>
          <a:p>
            <a:pPr algn="just"/>
            <a:r>
              <a:rPr lang="en-US" sz="2600" dirty="0"/>
              <a:t>Non for profit spinout of Merck &amp; Co</a:t>
            </a:r>
          </a:p>
          <a:p>
            <a:pPr algn="just"/>
            <a:r>
              <a:rPr lang="en-US" sz="2600" dirty="0"/>
              <a:t>Obj. accelerate biomedical and health research through open systems, incentives, and standards to conduct dynamic, large-scale collaborative biomedical research</a:t>
            </a:r>
          </a:p>
          <a:p>
            <a:pPr algn="just"/>
            <a:r>
              <a:rPr lang="en-US" sz="2600" dirty="0"/>
              <a:t>Mapping of intracellular/biochemical pathways and creation of computational models</a:t>
            </a:r>
          </a:p>
          <a:p>
            <a:pPr algn="just"/>
            <a:r>
              <a:rPr lang="en-US" sz="2600" dirty="0"/>
              <a:t>Open source </a:t>
            </a:r>
            <a:r>
              <a:rPr lang="en-US" sz="2600" dirty="0" smtClean="0"/>
              <a:t>, CC Attribution, Fast dissemination</a:t>
            </a:r>
          </a:p>
          <a:p>
            <a:pPr algn="just"/>
            <a:r>
              <a:rPr lang="en-US" sz="2600" dirty="0" smtClean="0"/>
              <a:t>Crowdsourcing and patient-centered research</a:t>
            </a:r>
            <a:endParaRPr lang="en-US" sz="2600" dirty="0"/>
          </a:p>
        </p:txBody>
      </p:sp>
    </p:spTree>
    <p:extLst>
      <p:ext uri="{BB962C8B-B14F-4D97-AF65-F5344CB8AC3E}">
        <p14:creationId xmlns:p14="http://schemas.microsoft.com/office/powerpoint/2010/main" val="3799575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Sage </a:t>
            </a:r>
            <a:r>
              <a:rPr lang="en-US" dirty="0" err="1" smtClean="0"/>
              <a:t>cont</a:t>
            </a:r>
            <a:endParaRPr lang="en-US" dirty="0"/>
          </a:p>
        </p:txBody>
      </p:sp>
      <p:sp>
        <p:nvSpPr>
          <p:cNvPr id="3" name="Content Placeholder 2"/>
          <p:cNvSpPr>
            <a:spLocks noGrp="1"/>
          </p:cNvSpPr>
          <p:nvPr>
            <p:ph idx="1"/>
          </p:nvPr>
        </p:nvSpPr>
        <p:spPr/>
        <p:txBody>
          <a:bodyPr>
            <a:normAutofit/>
          </a:bodyPr>
          <a:lstStyle/>
          <a:p>
            <a:r>
              <a:rPr lang="en-US" sz="2600" dirty="0" smtClean="0"/>
              <a:t>Public &amp; Private funding</a:t>
            </a:r>
          </a:p>
          <a:p>
            <a:r>
              <a:rPr lang="en-US" sz="2600" dirty="0"/>
              <a:t>Infrastructure (members, partners, alliances)</a:t>
            </a:r>
            <a:endParaRPr lang="en-US" sz="2600" dirty="0"/>
          </a:p>
        </p:txBody>
      </p:sp>
    </p:spTree>
    <p:extLst>
      <p:ext uri="{BB962C8B-B14F-4D97-AF65-F5344CB8AC3E}">
        <p14:creationId xmlns:p14="http://schemas.microsoft.com/office/powerpoint/2010/main" val="3240888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Sage-Benefits</a:t>
            </a:r>
            <a:endParaRPr lang="en-US" dirty="0"/>
          </a:p>
        </p:txBody>
      </p:sp>
      <p:sp>
        <p:nvSpPr>
          <p:cNvPr id="3" name="Content Placeholder 2"/>
          <p:cNvSpPr>
            <a:spLocks noGrp="1"/>
          </p:cNvSpPr>
          <p:nvPr>
            <p:ph idx="1"/>
          </p:nvPr>
        </p:nvSpPr>
        <p:spPr/>
        <p:txBody>
          <a:bodyPr>
            <a:normAutofit/>
          </a:bodyPr>
          <a:lstStyle/>
          <a:p>
            <a:pPr algn="just"/>
            <a:r>
              <a:rPr lang="en-US" sz="2800" dirty="0" smtClean="0"/>
              <a:t>Large </a:t>
            </a:r>
            <a:r>
              <a:rPr lang="en-US" sz="2800" dirty="0" smtClean="0"/>
              <a:t>network</a:t>
            </a:r>
          </a:p>
          <a:p>
            <a:pPr algn="just"/>
            <a:r>
              <a:rPr lang="en-US" sz="2800" dirty="0" smtClean="0"/>
              <a:t>Mobile initiatives and other new technology for patient-centered research and democratization</a:t>
            </a:r>
          </a:p>
          <a:p>
            <a:pPr algn="just"/>
            <a:r>
              <a:rPr lang="en-US" sz="2800" dirty="0" smtClean="0"/>
              <a:t>Knowledge dissemination and capacity building in larger communities</a:t>
            </a:r>
          </a:p>
          <a:p>
            <a:pPr algn="just"/>
            <a:r>
              <a:rPr lang="en-US" sz="2800" dirty="0" smtClean="0"/>
              <a:t>Economic value of organizations, partners, projects, and technologies</a:t>
            </a:r>
            <a:endParaRPr lang="en-US" sz="2800" dirty="0"/>
          </a:p>
        </p:txBody>
      </p:sp>
    </p:spTree>
    <p:extLst>
      <p:ext uri="{BB962C8B-B14F-4D97-AF65-F5344CB8AC3E}">
        <p14:creationId xmlns:p14="http://schemas.microsoft.com/office/powerpoint/2010/main" val="401991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Innovation</a:t>
            </a:r>
            <a:endParaRPr lang="en-US" dirty="0"/>
          </a:p>
        </p:txBody>
      </p:sp>
      <p:sp>
        <p:nvSpPr>
          <p:cNvPr id="3" name="Content Placeholder 2"/>
          <p:cNvSpPr>
            <a:spLocks noGrp="1"/>
          </p:cNvSpPr>
          <p:nvPr>
            <p:ph idx="1"/>
          </p:nvPr>
        </p:nvSpPr>
        <p:spPr/>
        <p:txBody>
          <a:bodyPr>
            <a:normAutofit/>
          </a:bodyPr>
          <a:lstStyle/>
          <a:p>
            <a:pPr algn="just"/>
            <a:r>
              <a:rPr lang="en-US" sz="2800" dirty="0" smtClean="0"/>
              <a:t>“The progress and well-being of humanity rest on its capacity to create and invent new works in the areas of technology and culture.”</a:t>
            </a:r>
          </a:p>
          <a:p>
            <a:pPr marL="0" indent="0" algn="just">
              <a:buNone/>
            </a:pPr>
            <a:r>
              <a:rPr lang="en-US" sz="2000" dirty="0" smtClean="0"/>
              <a:t>	World Intellectual Property Organization</a:t>
            </a:r>
            <a:endParaRPr lang="en-US" sz="2000" dirty="0"/>
          </a:p>
        </p:txBody>
      </p:sp>
    </p:spTree>
    <p:extLst>
      <p:ext uri="{BB962C8B-B14F-4D97-AF65-F5344CB8AC3E}">
        <p14:creationId xmlns:p14="http://schemas.microsoft.com/office/powerpoint/2010/main" val="143059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Sage-Challenges</a:t>
            </a:r>
            <a:endParaRPr lang="en-US" dirty="0"/>
          </a:p>
        </p:txBody>
      </p:sp>
      <p:sp>
        <p:nvSpPr>
          <p:cNvPr id="3" name="Content Placeholder 2"/>
          <p:cNvSpPr>
            <a:spLocks noGrp="1"/>
          </p:cNvSpPr>
          <p:nvPr>
            <p:ph idx="1"/>
          </p:nvPr>
        </p:nvSpPr>
        <p:spPr/>
        <p:txBody>
          <a:bodyPr>
            <a:normAutofit/>
          </a:bodyPr>
          <a:lstStyle/>
          <a:p>
            <a:r>
              <a:rPr lang="en-US" sz="2800" dirty="0" smtClean="0"/>
              <a:t>Implementation </a:t>
            </a:r>
            <a:r>
              <a:rPr lang="en-US" sz="2800" dirty="0" smtClean="0"/>
              <a:t>of </a:t>
            </a:r>
            <a:r>
              <a:rPr lang="en-US" sz="2800" dirty="0" smtClean="0"/>
              <a:t>the Open Source model</a:t>
            </a:r>
            <a:endParaRPr lang="en-US" sz="2800" dirty="0" smtClean="0"/>
          </a:p>
          <a:p>
            <a:pPr algn="just"/>
            <a:r>
              <a:rPr lang="en-US" sz="2800" dirty="0" smtClean="0"/>
              <a:t>Maintaining funding</a:t>
            </a:r>
          </a:p>
          <a:p>
            <a:pPr algn="just"/>
            <a:r>
              <a:rPr lang="en-US" sz="2800" dirty="0" smtClean="0"/>
              <a:t>Avoiding misuse of data</a:t>
            </a:r>
          </a:p>
          <a:p>
            <a:pPr algn="just"/>
            <a:r>
              <a:rPr lang="en-US" sz="2800" dirty="0" smtClean="0"/>
              <a:t>Reconciling democratization of science with privacy and consent issues</a:t>
            </a:r>
            <a:endParaRPr lang="en-US" sz="2800" dirty="0"/>
          </a:p>
        </p:txBody>
      </p:sp>
    </p:spTree>
    <p:extLst>
      <p:ext uri="{BB962C8B-B14F-4D97-AF65-F5344CB8AC3E}">
        <p14:creationId xmlns:p14="http://schemas.microsoft.com/office/powerpoint/2010/main" val="3280613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t>
            </a:r>
            <a:r>
              <a:rPr lang="en-US" dirty="0" smtClean="0"/>
              <a:t>models-Benefits</a:t>
            </a:r>
            <a:endParaRPr lang="en-US" dirty="0"/>
          </a:p>
        </p:txBody>
      </p:sp>
      <p:sp>
        <p:nvSpPr>
          <p:cNvPr id="3" name="Content Placeholder 2"/>
          <p:cNvSpPr>
            <a:spLocks noGrp="1"/>
          </p:cNvSpPr>
          <p:nvPr>
            <p:ph idx="1"/>
          </p:nvPr>
        </p:nvSpPr>
        <p:spPr>
          <a:xfrm>
            <a:off x="914400" y="1484051"/>
            <a:ext cx="7313613" cy="4589850"/>
          </a:xfrm>
        </p:spPr>
        <p:txBody>
          <a:bodyPr>
            <a:normAutofit lnSpcReduction="10000"/>
          </a:bodyPr>
          <a:lstStyle/>
          <a:p>
            <a:pPr algn="just"/>
            <a:r>
              <a:rPr lang="en-US" sz="2800" dirty="0" smtClean="0"/>
              <a:t>Large networks </a:t>
            </a:r>
            <a:r>
              <a:rPr lang="en-US" sz="2800" dirty="0"/>
              <a:t>of volunteered and hired collaborators </a:t>
            </a:r>
          </a:p>
          <a:p>
            <a:pPr marL="463550" lvl="1" indent="-463550" algn="just">
              <a:spcBef>
                <a:spcPts val="2000"/>
              </a:spcBef>
              <a:buBlip>
                <a:blip r:embed="rId2"/>
              </a:buBlip>
            </a:pPr>
            <a:r>
              <a:rPr lang="en-US" sz="2800" dirty="0"/>
              <a:t>Broader coverage in terms of angles and </a:t>
            </a:r>
            <a:r>
              <a:rPr lang="en-US" sz="2800" dirty="0" smtClean="0"/>
              <a:t>disciplines</a:t>
            </a:r>
          </a:p>
          <a:p>
            <a:pPr marL="463550" lvl="1" indent="-463550" algn="just">
              <a:spcBef>
                <a:spcPts val="2000"/>
              </a:spcBef>
              <a:buBlip>
                <a:blip r:embed="rId2"/>
              </a:buBlip>
            </a:pPr>
            <a:r>
              <a:rPr lang="en-US" sz="2800" dirty="0" smtClean="0"/>
              <a:t>Better </a:t>
            </a:r>
            <a:r>
              <a:rPr lang="en-US" sz="2800" dirty="0" smtClean="0"/>
              <a:t>quality </a:t>
            </a:r>
            <a:r>
              <a:rPr lang="en-US" sz="2800" dirty="0" smtClean="0"/>
              <a:t>control</a:t>
            </a:r>
          </a:p>
          <a:p>
            <a:pPr marL="463550" lvl="1" indent="-463550" algn="just">
              <a:spcBef>
                <a:spcPts val="2000"/>
              </a:spcBef>
              <a:buBlip>
                <a:blip r:embed="rId2"/>
              </a:buBlip>
            </a:pPr>
            <a:r>
              <a:rPr lang="en-US" sz="2800" dirty="0" smtClean="0"/>
              <a:t>Transparency</a:t>
            </a:r>
            <a:endParaRPr lang="en-US" sz="2800" dirty="0"/>
          </a:p>
          <a:p>
            <a:pPr marL="463550" lvl="1" indent="-463550" algn="just">
              <a:spcBef>
                <a:spcPts val="2000"/>
              </a:spcBef>
              <a:buBlip>
                <a:blip r:embed="rId2"/>
              </a:buBlip>
            </a:pPr>
            <a:r>
              <a:rPr lang="en-US" sz="2800" dirty="0"/>
              <a:t>Accelerated process </a:t>
            </a:r>
            <a:endParaRPr lang="en-US" sz="2800" dirty="0" smtClean="0"/>
          </a:p>
          <a:p>
            <a:pPr marL="463550" lvl="1" indent="-463550" algn="just">
              <a:spcBef>
                <a:spcPts val="2000"/>
              </a:spcBef>
              <a:buBlip>
                <a:blip r:embed="rId2"/>
              </a:buBlip>
            </a:pPr>
            <a:r>
              <a:rPr lang="en-US" sz="2800" dirty="0" smtClean="0"/>
              <a:t>Reduced </a:t>
            </a:r>
            <a:r>
              <a:rPr lang="en-US" sz="2800" dirty="0"/>
              <a:t>costs</a:t>
            </a:r>
          </a:p>
          <a:p>
            <a:pPr marL="463550" lvl="1" indent="-463550" algn="just">
              <a:spcBef>
                <a:spcPts val="2000"/>
              </a:spcBef>
              <a:buBlip>
                <a:blip r:embed="rId2"/>
              </a:buBlip>
            </a:pPr>
            <a:endParaRPr lang="en-US" sz="2600" dirty="0" smtClean="0"/>
          </a:p>
        </p:txBody>
      </p:sp>
    </p:spTree>
    <p:extLst>
      <p:ext uri="{BB962C8B-B14F-4D97-AF65-F5344CB8AC3E}">
        <p14:creationId xmlns:p14="http://schemas.microsoft.com/office/powerpoint/2010/main" val="1203969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t>
            </a:r>
            <a:r>
              <a:rPr lang="en-US" dirty="0" smtClean="0"/>
              <a:t>models-Benefits</a:t>
            </a:r>
            <a:endParaRPr lang="en-US" dirty="0"/>
          </a:p>
        </p:txBody>
      </p:sp>
      <p:sp>
        <p:nvSpPr>
          <p:cNvPr id="3" name="Content Placeholder 2"/>
          <p:cNvSpPr>
            <a:spLocks noGrp="1"/>
          </p:cNvSpPr>
          <p:nvPr>
            <p:ph idx="1"/>
          </p:nvPr>
        </p:nvSpPr>
        <p:spPr>
          <a:xfrm>
            <a:off x="914400" y="1735138"/>
            <a:ext cx="7313613" cy="4430560"/>
          </a:xfrm>
        </p:spPr>
        <p:txBody>
          <a:bodyPr>
            <a:normAutofit/>
          </a:bodyPr>
          <a:lstStyle/>
          <a:p>
            <a:pPr marL="463550" lvl="1" indent="-463550" algn="just">
              <a:spcBef>
                <a:spcPts val="2000"/>
              </a:spcBef>
              <a:buBlip>
                <a:blip r:embed="rId2"/>
              </a:buBlip>
            </a:pPr>
            <a:r>
              <a:rPr lang="en-US" sz="2800" dirty="0" smtClean="0"/>
              <a:t>Efficiency </a:t>
            </a:r>
            <a:endParaRPr lang="en-US" sz="2800" dirty="0"/>
          </a:p>
          <a:p>
            <a:pPr marL="463550" lvl="2" indent="-463550" algn="just">
              <a:spcBef>
                <a:spcPts val="2000"/>
              </a:spcBef>
              <a:buBlip>
                <a:blip r:embed="rId2"/>
              </a:buBlip>
            </a:pPr>
            <a:r>
              <a:rPr lang="en-US" sz="2800" dirty="0" smtClean="0"/>
              <a:t>Economic </a:t>
            </a:r>
            <a:r>
              <a:rPr lang="en-US" sz="2800" dirty="0"/>
              <a:t>value </a:t>
            </a:r>
            <a:endParaRPr lang="en-US" sz="2800" dirty="0" smtClean="0"/>
          </a:p>
          <a:p>
            <a:pPr marL="463550" lvl="2" indent="-463550" algn="just">
              <a:spcBef>
                <a:spcPts val="2000"/>
              </a:spcBef>
              <a:buBlip>
                <a:blip r:embed="rId2"/>
              </a:buBlip>
            </a:pPr>
            <a:r>
              <a:rPr lang="en-US" sz="2800" dirty="0" smtClean="0"/>
              <a:t>Less </a:t>
            </a:r>
            <a:r>
              <a:rPr lang="en-US" sz="2800" dirty="0"/>
              <a:t>expensive training and sharing </a:t>
            </a:r>
            <a:endParaRPr lang="en-US" sz="2800" dirty="0" smtClean="0"/>
          </a:p>
          <a:p>
            <a:pPr marL="463550" lvl="2" indent="-463550" algn="just">
              <a:spcBef>
                <a:spcPts val="2000"/>
              </a:spcBef>
              <a:buBlip>
                <a:blip r:embed="rId2"/>
              </a:buBlip>
            </a:pPr>
            <a:r>
              <a:rPr lang="en-US" sz="2800" dirty="0" smtClean="0"/>
              <a:t>Neglected areas and low income countries’ under-research areas </a:t>
            </a:r>
            <a:endParaRPr lang="en-US" sz="2800" dirty="0" smtClean="0"/>
          </a:p>
          <a:p>
            <a:pPr marL="463550" lvl="2" indent="-463550" algn="just">
              <a:spcBef>
                <a:spcPts val="2000"/>
              </a:spcBef>
              <a:buBlip>
                <a:blip r:embed="rId2"/>
              </a:buBlip>
            </a:pPr>
            <a:r>
              <a:rPr lang="en-US" sz="2800" dirty="0" smtClean="0"/>
              <a:t>Improve </a:t>
            </a:r>
            <a:r>
              <a:rPr lang="en-US" sz="2800" dirty="0" smtClean="0"/>
              <a:t>access to healthcare (less expensive process </a:t>
            </a:r>
            <a:endParaRPr lang="en-US" sz="2800" dirty="0"/>
          </a:p>
        </p:txBody>
      </p:sp>
    </p:spTree>
    <p:extLst>
      <p:ext uri="{BB962C8B-B14F-4D97-AF65-F5344CB8AC3E}">
        <p14:creationId xmlns:p14="http://schemas.microsoft.com/office/powerpoint/2010/main" val="949759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5250" y="2238375"/>
            <a:ext cx="184666" cy="369332"/>
          </a:xfrm>
          <a:prstGeom prst="rect">
            <a:avLst/>
          </a:prstGeom>
          <a:noFill/>
        </p:spPr>
        <p:txBody>
          <a:bodyPr wrap="none" rtlCol="0">
            <a:spAutoFit/>
          </a:bodyPr>
          <a:lstStyle/>
          <a:p>
            <a:endParaRPr lang="en-US" dirty="0"/>
          </a:p>
        </p:txBody>
      </p:sp>
      <p:sp>
        <p:nvSpPr>
          <p:cNvPr id="6" name="Title 5"/>
          <p:cNvSpPr>
            <a:spLocks noGrp="1"/>
          </p:cNvSpPr>
          <p:nvPr>
            <p:ph type="title"/>
          </p:nvPr>
        </p:nvSpPr>
        <p:spPr>
          <a:xfrm>
            <a:off x="914400" y="222250"/>
            <a:ext cx="7313613" cy="1016000"/>
          </a:xfrm>
        </p:spPr>
        <p:txBody>
          <a:bodyPr/>
          <a:lstStyle/>
          <a:p>
            <a:r>
              <a:rPr lang="en-US" dirty="0" smtClean="0"/>
              <a:t>Benefits</a:t>
            </a:r>
            <a:endParaRPr lang="en-US" dirty="0"/>
          </a:p>
        </p:txBody>
      </p:sp>
      <p:pic>
        <p:nvPicPr>
          <p:cNvPr id="8" name="Content Placeholder 7"/>
          <p:cNvPicPr>
            <a:picLocks noGrp="1" noChangeAspect="1"/>
          </p:cNvPicPr>
          <p:nvPr>
            <p:ph idx="1"/>
          </p:nvPr>
        </p:nvPicPr>
        <p:blipFill>
          <a:blip r:embed="rId2"/>
          <a:srcRect t="-23110" b="-23110"/>
          <a:stretch>
            <a:fillRect/>
          </a:stretch>
        </p:blipFill>
        <p:spPr>
          <a:xfrm>
            <a:off x="476250" y="936625"/>
            <a:ext cx="8302625" cy="5588000"/>
          </a:xfrm>
        </p:spPr>
      </p:pic>
    </p:spTree>
    <p:extLst>
      <p:ext uri="{BB962C8B-B14F-4D97-AF65-F5344CB8AC3E}">
        <p14:creationId xmlns:p14="http://schemas.microsoft.com/office/powerpoint/2010/main" val="2742132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t>
            </a:r>
            <a:r>
              <a:rPr lang="en-US" dirty="0" smtClean="0"/>
              <a:t>models-Challenges</a:t>
            </a:r>
            <a:endParaRPr lang="en-US" dirty="0"/>
          </a:p>
        </p:txBody>
      </p:sp>
      <p:sp>
        <p:nvSpPr>
          <p:cNvPr id="3" name="Content Placeholder 2"/>
          <p:cNvSpPr>
            <a:spLocks noGrp="1"/>
          </p:cNvSpPr>
          <p:nvPr>
            <p:ph idx="1"/>
          </p:nvPr>
        </p:nvSpPr>
        <p:spPr>
          <a:xfrm>
            <a:off x="914400" y="1735137"/>
            <a:ext cx="7313613" cy="4507057"/>
          </a:xfrm>
        </p:spPr>
        <p:txBody>
          <a:bodyPr>
            <a:normAutofit fontScale="92500"/>
          </a:bodyPr>
          <a:lstStyle/>
          <a:p>
            <a:pPr algn="just"/>
            <a:r>
              <a:rPr lang="en-US" sz="2800" dirty="0" smtClean="0"/>
              <a:t>Appropriation </a:t>
            </a:r>
            <a:r>
              <a:rPr lang="en-US" sz="2800" dirty="0" smtClean="0"/>
              <a:t>and enclosure </a:t>
            </a:r>
            <a:endParaRPr lang="en-US" sz="2800" dirty="0" smtClean="0"/>
          </a:p>
          <a:p>
            <a:pPr algn="just"/>
            <a:r>
              <a:rPr lang="en-US" sz="2800" dirty="0" smtClean="0"/>
              <a:t>Maintaining </a:t>
            </a:r>
            <a:r>
              <a:rPr lang="en-US" sz="2800" dirty="0" smtClean="0"/>
              <a:t>source of income/investment/recoup</a:t>
            </a:r>
          </a:p>
          <a:p>
            <a:pPr algn="just"/>
            <a:r>
              <a:rPr lang="en-US" sz="2800" dirty="0" smtClean="0"/>
              <a:t>Sustainability and growth of the model </a:t>
            </a:r>
            <a:endParaRPr lang="en-US" sz="2800" dirty="0" smtClean="0"/>
          </a:p>
          <a:p>
            <a:pPr algn="just"/>
            <a:r>
              <a:rPr lang="en-US" sz="2800" dirty="0" smtClean="0"/>
              <a:t>Enforcement</a:t>
            </a:r>
          </a:p>
          <a:p>
            <a:r>
              <a:rPr lang="en-US" sz="2800" dirty="0" smtClean="0"/>
              <a:t>Hybrid models</a:t>
            </a:r>
          </a:p>
          <a:p>
            <a:r>
              <a:rPr lang="en-US" sz="2800" dirty="0"/>
              <a:t>S</a:t>
            </a:r>
            <a:r>
              <a:rPr lang="en-US" sz="2800" dirty="0" smtClean="0"/>
              <a:t>upporters </a:t>
            </a:r>
            <a:endParaRPr lang="en-US" sz="2800" dirty="0"/>
          </a:p>
          <a:p>
            <a:r>
              <a:rPr lang="en-US" sz="2800" dirty="0" smtClean="0"/>
              <a:t>Reconcile </a:t>
            </a:r>
            <a:r>
              <a:rPr lang="en-US" sz="2800" dirty="0"/>
              <a:t>expectations of parties involved</a:t>
            </a:r>
          </a:p>
          <a:p>
            <a:pPr algn="just"/>
            <a:endParaRPr lang="en-US" sz="2600" dirty="0"/>
          </a:p>
        </p:txBody>
      </p:sp>
    </p:spTree>
    <p:extLst>
      <p:ext uri="{BB962C8B-B14F-4D97-AF65-F5344CB8AC3E}">
        <p14:creationId xmlns:p14="http://schemas.microsoft.com/office/powerpoint/2010/main" val="1086205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to Keep in Mind</a:t>
            </a:r>
            <a:endParaRPr lang="en-US" dirty="0"/>
          </a:p>
        </p:txBody>
      </p:sp>
      <p:sp>
        <p:nvSpPr>
          <p:cNvPr id="3" name="Content Placeholder 2"/>
          <p:cNvSpPr>
            <a:spLocks noGrp="1"/>
          </p:cNvSpPr>
          <p:nvPr>
            <p:ph idx="1"/>
          </p:nvPr>
        </p:nvSpPr>
        <p:spPr>
          <a:xfrm>
            <a:off x="914400" y="1582142"/>
            <a:ext cx="7313613" cy="4811049"/>
          </a:xfrm>
        </p:spPr>
        <p:txBody>
          <a:bodyPr>
            <a:noAutofit/>
          </a:bodyPr>
          <a:lstStyle/>
          <a:p>
            <a:pPr algn="just"/>
            <a:r>
              <a:rPr lang="en-US" sz="2600" dirty="0"/>
              <a:t>M</a:t>
            </a:r>
            <a:r>
              <a:rPr lang="en-US" sz="2600" dirty="0" smtClean="0"/>
              <a:t>edical </a:t>
            </a:r>
            <a:r>
              <a:rPr lang="en-US" sz="2600" dirty="0" smtClean="0"/>
              <a:t>innovation is </a:t>
            </a:r>
            <a:r>
              <a:rPr lang="en-US" sz="2600" dirty="0" smtClean="0"/>
              <a:t>complex</a:t>
            </a:r>
            <a:r>
              <a:rPr lang="en-US" sz="2600" dirty="0" smtClean="0"/>
              <a:t>, multidisciplinary, expensive</a:t>
            </a:r>
            <a:r>
              <a:rPr lang="en-US" sz="2600" dirty="0"/>
              <a:t>, burdensome &amp; time-consuming) </a:t>
            </a:r>
            <a:endParaRPr lang="en-US" sz="2600" dirty="0" smtClean="0"/>
          </a:p>
          <a:p>
            <a:pPr algn="just"/>
            <a:r>
              <a:rPr lang="en-US" sz="2600" dirty="0" smtClean="0"/>
              <a:t>Big data</a:t>
            </a:r>
          </a:p>
          <a:p>
            <a:pPr algn="just"/>
            <a:r>
              <a:rPr lang="en-US" sz="2600" dirty="0"/>
              <a:t>Both projects focus on pre-competitive stages</a:t>
            </a:r>
          </a:p>
          <a:p>
            <a:pPr algn="just"/>
            <a:r>
              <a:rPr lang="en-US" sz="2600" dirty="0" smtClean="0"/>
              <a:t>Higher </a:t>
            </a:r>
            <a:r>
              <a:rPr lang="en-US" sz="2600" dirty="0" smtClean="0"/>
              <a:t>investment, more specialized infrastructure and human resources</a:t>
            </a:r>
          </a:p>
          <a:p>
            <a:pPr algn="just"/>
            <a:r>
              <a:rPr lang="en-US" sz="2600" dirty="0" smtClean="0"/>
              <a:t>More efficient allocation of resources</a:t>
            </a:r>
            <a:endParaRPr lang="en-US" sz="2600" dirty="0" smtClean="0"/>
          </a:p>
          <a:p>
            <a:pPr algn="just"/>
            <a:r>
              <a:rPr lang="en-US" sz="2600" dirty="0" smtClean="0"/>
              <a:t>Public &amp; Private </a:t>
            </a:r>
            <a:r>
              <a:rPr lang="en-US" sz="2600" dirty="0"/>
              <a:t>sectors </a:t>
            </a:r>
            <a:r>
              <a:rPr lang="en-US" sz="2600" dirty="0" smtClean="0"/>
              <a:t>roles</a:t>
            </a:r>
          </a:p>
        </p:txBody>
      </p:sp>
    </p:spTree>
    <p:extLst>
      <p:ext uri="{BB962C8B-B14F-4D97-AF65-F5344CB8AC3E}">
        <p14:creationId xmlns:p14="http://schemas.microsoft.com/office/powerpoint/2010/main" val="83429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to Keep in Mind</a:t>
            </a:r>
            <a:endParaRPr lang="en-US" dirty="0"/>
          </a:p>
        </p:txBody>
      </p:sp>
      <p:sp>
        <p:nvSpPr>
          <p:cNvPr id="3" name="Content Placeholder 2"/>
          <p:cNvSpPr>
            <a:spLocks noGrp="1"/>
          </p:cNvSpPr>
          <p:nvPr>
            <p:ph idx="1"/>
          </p:nvPr>
        </p:nvSpPr>
        <p:spPr>
          <a:xfrm>
            <a:off x="914400" y="1735138"/>
            <a:ext cx="7313613" cy="4750576"/>
          </a:xfrm>
        </p:spPr>
        <p:txBody>
          <a:bodyPr>
            <a:normAutofit/>
          </a:bodyPr>
          <a:lstStyle/>
          <a:p>
            <a:pPr algn="just"/>
            <a:r>
              <a:rPr lang="en-US" sz="2800" dirty="0" smtClean="0"/>
              <a:t>Can </a:t>
            </a:r>
            <a:r>
              <a:rPr lang="en-US" sz="2800" dirty="0" smtClean="0"/>
              <a:t>open models of </a:t>
            </a:r>
            <a:r>
              <a:rPr lang="en-US" sz="2800" dirty="0" err="1" smtClean="0"/>
              <a:t>collab</a:t>
            </a:r>
            <a:r>
              <a:rPr lang="en-US" sz="2800" dirty="0" smtClean="0"/>
              <a:t> be maintained in later stages? Can they be maintained long term? To what extent? Can the challenges affect the sustainability of the models?</a:t>
            </a:r>
          </a:p>
          <a:p>
            <a:pPr algn="just"/>
            <a:r>
              <a:rPr lang="en-US" sz="2800" dirty="0" smtClean="0"/>
              <a:t>Metrics are needed</a:t>
            </a:r>
          </a:p>
          <a:p>
            <a:pPr algn="just"/>
            <a:r>
              <a:rPr lang="en-US" sz="2800" dirty="0" smtClean="0"/>
              <a:t>Infrastructure </a:t>
            </a:r>
            <a:r>
              <a:rPr lang="en-US" sz="2800" dirty="0" smtClean="0"/>
              <a:t>and policies to manage all the different </a:t>
            </a:r>
            <a:r>
              <a:rPr lang="en-US" sz="2800" dirty="0" err="1" smtClean="0"/>
              <a:t>collab</a:t>
            </a:r>
            <a:r>
              <a:rPr lang="en-US" sz="2800" dirty="0" smtClean="0"/>
              <a:t> and secure sensitive </a:t>
            </a:r>
            <a:r>
              <a:rPr lang="en-US" sz="2800" dirty="0" err="1" smtClean="0"/>
              <a:t>collab</a:t>
            </a:r>
            <a:r>
              <a:rPr lang="en-US" sz="2800" dirty="0" smtClean="0"/>
              <a:t> are needed </a:t>
            </a:r>
            <a:endParaRPr lang="en-US" sz="2800" dirty="0"/>
          </a:p>
        </p:txBody>
      </p:sp>
    </p:spTree>
    <p:extLst>
      <p:ext uri="{BB962C8B-B14F-4D97-AF65-F5344CB8AC3E}">
        <p14:creationId xmlns:p14="http://schemas.microsoft.com/office/powerpoint/2010/main" val="2220249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4944"/>
            <a:ext cx="7313613" cy="868362"/>
          </a:xfrm>
        </p:spPr>
        <p:txBody>
          <a:bodyPr/>
          <a:lstStyle/>
          <a:p>
            <a:r>
              <a:rPr lang="en-US"/>
              <a:t>Final </a:t>
            </a:r>
            <a:r>
              <a:rPr lang="en-US" smtClean="0"/>
              <a:t>Thoughts</a:t>
            </a:r>
            <a:endParaRPr lang="en-US" dirty="0"/>
          </a:p>
        </p:txBody>
      </p:sp>
      <p:pic>
        <p:nvPicPr>
          <p:cNvPr id="4" name="Content Placeholder 3" descr="Screen Shot 2018-10-10 at 2.28.2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908" t="9424" r="3578"/>
          <a:stretch/>
        </p:blipFill>
        <p:spPr>
          <a:xfrm>
            <a:off x="1139570" y="1371600"/>
            <a:ext cx="6660995" cy="5431069"/>
          </a:xfrm>
        </p:spPr>
      </p:pic>
    </p:spTree>
    <p:extLst>
      <p:ext uri="{BB962C8B-B14F-4D97-AF65-F5344CB8AC3E}">
        <p14:creationId xmlns:p14="http://schemas.microsoft.com/office/powerpoint/2010/main" val="805485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a:xfrm>
            <a:off x="914400" y="1735138"/>
            <a:ext cx="7313613" cy="4537656"/>
          </a:xfrm>
        </p:spPr>
        <p:txBody>
          <a:bodyPr>
            <a:normAutofit/>
          </a:bodyPr>
          <a:lstStyle/>
          <a:p>
            <a:pPr algn="just"/>
            <a:r>
              <a:rPr lang="en-US" sz="2800" dirty="0" smtClean="0"/>
              <a:t>This year’s Nobel prizes in Physics, Chemistry, and Medicine offer a glimpse into the importance of basic research and its sharing with the community of different fields and even the public. When that happens, someone in another field might take note and realize the potential to use that knowledge in another way. Working together, a new advancement can arise.</a:t>
            </a:r>
          </a:p>
          <a:p>
            <a:pPr marL="0" indent="0" algn="just">
              <a:buNone/>
            </a:pPr>
            <a:r>
              <a:rPr lang="en-US" sz="2000" dirty="0"/>
              <a:t> </a:t>
            </a:r>
            <a:r>
              <a:rPr lang="en-US" sz="2000" dirty="0" smtClean="0"/>
              <a:t>	Jason </a:t>
            </a:r>
            <a:r>
              <a:rPr lang="en-US" sz="2000" dirty="0" err="1" smtClean="0"/>
              <a:t>Tetro</a:t>
            </a:r>
            <a:r>
              <a:rPr lang="en-US" sz="2000" dirty="0" smtClean="0"/>
              <a:t>. Huffington Post blog October 4, 2018</a:t>
            </a:r>
            <a:endParaRPr lang="en-US" sz="2000" dirty="0"/>
          </a:p>
        </p:txBody>
      </p:sp>
    </p:spTree>
    <p:extLst>
      <p:ext uri="{BB962C8B-B14F-4D97-AF65-F5344CB8AC3E}">
        <p14:creationId xmlns:p14="http://schemas.microsoft.com/office/powerpoint/2010/main" val="558057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a:t>
            </a:r>
            <a:r>
              <a:rPr lang="en-US" dirty="0"/>
              <a:t>T</a:t>
            </a:r>
            <a:r>
              <a:rPr lang="en-US" dirty="0" smtClean="0"/>
              <a:t>houghts</a:t>
            </a:r>
            <a:endParaRPr lang="en-US" dirty="0"/>
          </a:p>
        </p:txBody>
      </p:sp>
      <p:sp>
        <p:nvSpPr>
          <p:cNvPr id="3" name="Content Placeholder 2"/>
          <p:cNvSpPr>
            <a:spLocks noGrp="1"/>
          </p:cNvSpPr>
          <p:nvPr>
            <p:ph idx="1"/>
          </p:nvPr>
        </p:nvSpPr>
        <p:spPr/>
        <p:txBody>
          <a:bodyPr>
            <a:normAutofit/>
          </a:bodyPr>
          <a:lstStyle/>
          <a:p>
            <a:pPr algn="just"/>
            <a:r>
              <a:rPr lang="en-US" sz="2800" dirty="0" smtClean="0"/>
              <a:t>The basis for innovation models cannot focus solely on an economic incentive to innovate, they have to address the economic and scientific value of knowledge as a source of further innovation and they need to include considerations of the moral value of access and inclusion.</a:t>
            </a:r>
            <a:endParaRPr lang="en-US" sz="2800" dirty="0"/>
          </a:p>
        </p:txBody>
      </p:sp>
    </p:spTree>
    <p:extLst>
      <p:ext uri="{BB962C8B-B14F-4D97-AF65-F5344CB8AC3E}">
        <p14:creationId xmlns:p14="http://schemas.microsoft.com/office/powerpoint/2010/main" val="59354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1118509"/>
          </a:xfrm>
        </p:spPr>
        <p:txBody>
          <a:bodyPr/>
          <a:lstStyle/>
          <a:p>
            <a:r>
              <a:rPr lang="en-US" dirty="0" smtClean="0"/>
              <a:t>Importance of knowledge dissemination</a:t>
            </a:r>
            <a:endParaRPr lang="en-US" dirty="0"/>
          </a:p>
        </p:txBody>
      </p:sp>
      <p:sp>
        <p:nvSpPr>
          <p:cNvPr id="3" name="Content Placeholder 2"/>
          <p:cNvSpPr>
            <a:spLocks noGrp="1"/>
          </p:cNvSpPr>
          <p:nvPr>
            <p:ph idx="1"/>
          </p:nvPr>
        </p:nvSpPr>
        <p:spPr>
          <a:xfrm>
            <a:off x="914400" y="1979930"/>
            <a:ext cx="7313613" cy="4056062"/>
          </a:xfrm>
        </p:spPr>
        <p:txBody>
          <a:bodyPr>
            <a:noAutofit/>
          </a:bodyPr>
          <a:lstStyle/>
          <a:p>
            <a:pPr algn="just"/>
            <a:r>
              <a:rPr lang="en-US" sz="2800" dirty="0" smtClean="0"/>
              <a:t>“Research and scholarship lead to the generation of new knowledge. The dissemination of this knowledge</a:t>
            </a:r>
            <a:r>
              <a:rPr lang="en-CA" sz="2800" dirty="0" smtClean="0"/>
              <a:t> has a fundamental impact on the ways in which society develops and progresses, and at the same time it feeds back to improve subsequent research and scholarship.”</a:t>
            </a:r>
          </a:p>
          <a:p>
            <a:pPr marL="0" indent="0">
              <a:buNone/>
            </a:pPr>
            <a:r>
              <a:rPr lang="en-CA" sz="2000" dirty="0" smtClean="0"/>
              <a:t>	FORCE11 Manifesto</a:t>
            </a:r>
            <a:endParaRPr lang="en-US" sz="2000" dirty="0"/>
          </a:p>
        </p:txBody>
      </p:sp>
    </p:spTree>
    <p:extLst>
      <p:ext uri="{BB962C8B-B14F-4D97-AF65-F5344CB8AC3E}">
        <p14:creationId xmlns:p14="http://schemas.microsoft.com/office/powerpoint/2010/main" val="238764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of Innovation</a:t>
            </a:r>
            <a:endParaRPr lang="en-US" dirty="0"/>
          </a:p>
        </p:txBody>
      </p:sp>
      <p:sp>
        <p:nvSpPr>
          <p:cNvPr id="3" name="Content Placeholder 2"/>
          <p:cNvSpPr>
            <a:spLocks noGrp="1"/>
          </p:cNvSpPr>
          <p:nvPr>
            <p:ph idx="1"/>
          </p:nvPr>
        </p:nvSpPr>
        <p:spPr/>
        <p:txBody>
          <a:bodyPr>
            <a:normAutofit/>
          </a:bodyPr>
          <a:lstStyle/>
          <a:p>
            <a:r>
              <a:rPr lang="en-US" sz="2800" dirty="0" smtClean="0"/>
              <a:t>Intellectual Property</a:t>
            </a:r>
          </a:p>
          <a:p>
            <a:r>
              <a:rPr lang="en-US" sz="2800" dirty="0" smtClean="0"/>
              <a:t>Innovation Policy</a:t>
            </a:r>
          </a:p>
          <a:p>
            <a:r>
              <a:rPr lang="en-US" sz="2800" dirty="0" smtClean="0"/>
              <a:t>Ethics</a:t>
            </a:r>
            <a:endParaRPr lang="en-US" sz="2800" dirty="0"/>
          </a:p>
        </p:txBody>
      </p:sp>
    </p:spTree>
    <p:extLst>
      <p:ext uri="{BB962C8B-B14F-4D97-AF65-F5344CB8AC3E}">
        <p14:creationId xmlns:p14="http://schemas.microsoft.com/office/powerpoint/2010/main" val="217651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Patents</a:t>
            </a:r>
            <a:endParaRPr lang="en-US" dirty="0"/>
          </a:p>
        </p:txBody>
      </p:sp>
      <p:sp>
        <p:nvSpPr>
          <p:cNvPr id="3" name="Content Placeholder 2"/>
          <p:cNvSpPr>
            <a:spLocks noGrp="1"/>
          </p:cNvSpPr>
          <p:nvPr>
            <p:ph idx="1"/>
          </p:nvPr>
        </p:nvSpPr>
        <p:spPr/>
        <p:txBody>
          <a:bodyPr/>
          <a:lstStyle/>
          <a:p>
            <a:r>
              <a:rPr lang="en-US" dirty="0" smtClean="0"/>
              <a:t>New, non-obvious, useful and within the patentable subject matter inventions</a:t>
            </a:r>
          </a:p>
          <a:p>
            <a:r>
              <a:rPr lang="en-US" dirty="0" smtClean="0"/>
              <a:t>20 year period</a:t>
            </a:r>
          </a:p>
          <a:p>
            <a:pPr algn="just"/>
            <a:r>
              <a:rPr lang="en-US" dirty="0"/>
              <a:t>To exclusively (and prohibit others from) use, make, sell and import</a:t>
            </a:r>
          </a:p>
          <a:p>
            <a:pPr algn="just"/>
            <a:r>
              <a:rPr lang="en-US" dirty="0"/>
              <a:t>On products, processes or methods, compositions of matter or </a:t>
            </a:r>
            <a:r>
              <a:rPr lang="en-US" dirty="0" smtClean="0"/>
              <a:t>improvements</a:t>
            </a:r>
          </a:p>
          <a:p>
            <a:pPr algn="just"/>
            <a:r>
              <a:rPr lang="en-US" dirty="0" smtClean="0"/>
              <a:t>Users’ rights (what they are? What they aim to?</a:t>
            </a:r>
            <a:endParaRPr lang="en-US" dirty="0"/>
          </a:p>
          <a:p>
            <a:pPr marL="0" indent="0">
              <a:buNone/>
            </a:pPr>
            <a:endParaRPr lang="en-US" dirty="0"/>
          </a:p>
        </p:txBody>
      </p:sp>
    </p:spTree>
    <p:extLst>
      <p:ext uri="{BB962C8B-B14F-4D97-AF65-F5344CB8AC3E}">
        <p14:creationId xmlns:p14="http://schemas.microsoft.com/office/powerpoint/2010/main" val="63495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Patents Justification</a:t>
            </a:r>
            <a:endParaRPr lang="en-US" dirty="0"/>
          </a:p>
        </p:txBody>
      </p:sp>
      <p:sp>
        <p:nvSpPr>
          <p:cNvPr id="3" name="Content Placeholder 2"/>
          <p:cNvSpPr>
            <a:spLocks noGrp="1"/>
          </p:cNvSpPr>
          <p:nvPr>
            <p:ph idx="1"/>
          </p:nvPr>
        </p:nvSpPr>
        <p:spPr/>
        <p:txBody>
          <a:bodyPr>
            <a:normAutofit/>
          </a:bodyPr>
          <a:lstStyle/>
          <a:p>
            <a:r>
              <a:rPr lang="en-US" sz="2800" dirty="0" smtClean="0"/>
              <a:t>Reward</a:t>
            </a:r>
          </a:p>
          <a:p>
            <a:pPr lvl="1"/>
            <a:r>
              <a:rPr lang="en-US" sz="2800" dirty="0" smtClean="0"/>
              <a:t>Recognition</a:t>
            </a:r>
          </a:p>
          <a:p>
            <a:pPr lvl="1"/>
            <a:r>
              <a:rPr lang="en-US" sz="2800" dirty="0" smtClean="0"/>
              <a:t>Profit</a:t>
            </a:r>
          </a:p>
          <a:p>
            <a:pPr lvl="1"/>
            <a:r>
              <a:rPr lang="en-US" sz="2800" dirty="0" smtClean="0"/>
              <a:t>Recoup</a:t>
            </a:r>
          </a:p>
          <a:p>
            <a:r>
              <a:rPr lang="en-US" sz="2800" dirty="0" smtClean="0"/>
              <a:t>Fund further R&amp;D</a:t>
            </a:r>
            <a:endParaRPr lang="en-US" sz="2800" dirty="0"/>
          </a:p>
        </p:txBody>
      </p:sp>
    </p:spTree>
    <p:extLst>
      <p:ext uri="{BB962C8B-B14F-4D97-AF65-F5344CB8AC3E}">
        <p14:creationId xmlns:p14="http://schemas.microsoft.com/office/powerpoint/2010/main" val="4023761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Patents-Benefits</a:t>
            </a:r>
            <a:endParaRPr lang="en-US" dirty="0"/>
          </a:p>
        </p:txBody>
      </p:sp>
      <p:sp>
        <p:nvSpPr>
          <p:cNvPr id="3" name="Content Placeholder 2"/>
          <p:cNvSpPr>
            <a:spLocks noGrp="1"/>
          </p:cNvSpPr>
          <p:nvPr>
            <p:ph idx="1"/>
          </p:nvPr>
        </p:nvSpPr>
        <p:spPr/>
        <p:txBody>
          <a:bodyPr>
            <a:normAutofit/>
          </a:bodyPr>
          <a:lstStyle/>
          <a:p>
            <a:r>
              <a:rPr lang="en-US" sz="2800" dirty="0" smtClean="0"/>
              <a:t>Incentives</a:t>
            </a:r>
          </a:p>
          <a:p>
            <a:r>
              <a:rPr lang="en-US" sz="2800" dirty="0" smtClean="0"/>
              <a:t>Support to SME &amp; LE</a:t>
            </a:r>
          </a:p>
          <a:p>
            <a:r>
              <a:rPr lang="en-US" sz="2800" dirty="0" smtClean="0"/>
              <a:t>Public domain</a:t>
            </a:r>
          </a:p>
          <a:p>
            <a:r>
              <a:rPr lang="en-US" sz="2800" dirty="0" smtClean="0"/>
              <a:t>Information markets</a:t>
            </a:r>
          </a:p>
          <a:p>
            <a:r>
              <a:rPr lang="en-US" sz="2800" dirty="0" smtClean="0"/>
              <a:t>Maximization of wealth</a:t>
            </a:r>
            <a:endParaRPr lang="en-US" sz="2800" dirty="0"/>
          </a:p>
        </p:txBody>
      </p:sp>
    </p:spTree>
    <p:extLst>
      <p:ext uri="{BB962C8B-B14F-4D97-AF65-F5344CB8AC3E}">
        <p14:creationId xmlns:p14="http://schemas.microsoft.com/office/powerpoint/2010/main" val="56360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Patents-Concerns</a:t>
            </a:r>
            <a:endParaRPr lang="en-US" dirty="0"/>
          </a:p>
        </p:txBody>
      </p:sp>
      <p:sp>
        <p:nvSpPr>
          <p:cNvPr id="3" name="Content Placeholder 2"/>
          <p:cNvSpPr>
            <a:spLocks noGrp="1"/>
          </p:cNvSpPr>
          <p:nvPr>
            <p:ph idx="1"/>
          </p:nvPr>
        </p:nvSpPr>
        <p:spPr>
          <a:xfrm>
            <a:off x="914400" y="1591149"/>
            <a:ext cx="7313613" cy="4666346"/>
          </a:xfrm>
        </p:spPr>
        <p:txBody>
          <a:bodyPr>
            <a:normAutofit/>
          </a:bodyPr>
          <a:lstStyle/>
          <a:p>
            <a:r>
              <a:rPr lang="en-US" sz="2800" dirty="0" smtClean="0"/>
              <a:t>Underuse</a:t>
            </a:r>
          </a:p>
          <a:p>
            <a:r>
              <a:rPr lang="en-US" sz="2800" dirty="0" smtClean="0"/>
              <a:t>Inefficient, lengthy, costly R&amp;D process</a:t>
            </a:r>
          </a:p>
          <a:p>
            <a:r>
              <a:rPr lang="en-US" sz="2800" dirty="0" smtClean="0"/>
              <a:t>Neglected areas</a:t>
            </a:r>
          </a:p>
          <a:p>
            <a:r>
              <a:rPr lang="en-US" sz="2800" dirty="0" smtClean="0"/>
              <a:t>Commodification</a:t>
            </a:r>
          </a:p>
          <a:p>
            <a:r>
              <a:rPr lang="en-US" sz="2800" dirty="0" smtClean="0"/>
              <a:t>Rent seeking over useful innovation</a:t>
            </a:r>
          </a:p>
          <a:p>
            <a:r>
              <a:rPr lang="en-US" sz="2800" dirty="0" smtClean="0"/>
              <a:t>Negative effect on competition</a:t>
            </a:r>
          </a:p>
          <a:p>
            <a:r>
              <a:rPr lang="en-US" sz="2800" dirty="0" smtClean="0"/>
              <a:t>Hindered access to healthcare</a:t>
            </a:r>
            <a:endParaRPr lang="en-US" sz="2800" dirty="0"/>
          </a:p>
        </p:txBody>
      </p:sp>
    </p:spTree>
    <p:extLst>
      <p:ext uri="{BB962C8B-B14F-4D97-AF65-F5344CB8AC3E}">
        <p14:creationId xmlns:p14="http://schemas.microsoft.com/office/powerpoint/2010/main" val="394282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Process</a:t>
            </a:r>
            <a:endParaRPr lang="en-US" dirty="0"/>
          </a:p>
        </p:txBody>
      </p:sp>
      <p:sp>
        <p:nvSpPr>
          <p:cNvPr id="3" name="Content Placeholder 2"/>
          <p:cNvSpPr>
            <a:spLocks noGrp="1"/>
          </p:cNvSpPr>
          <p:nvPr>
            <p:ph idx="1"/>
          </p:nvPr>
        </p:nvSpPr>
        <p:spPr/>
        <p:txBody>
          <a:bodyPr/>
          <a:lstStyle/>
          <a:p>
            <a:r>
              <a:rPr lang="en-US" dirty="0" smtClean="0"/>
              <a:t>Series of mental and physical steps that turn an idea into a commercial product</a:t>
            </a:r>
          </a:p>
          <a:p>
            <a:r>
              <a:rPr lang="en-US" dirty="0"/>
              <a:t>5</a:t>
            </a:r>
            <a:r>
              <a:rPr lang="en-US" dirty="0" smtClean="0"/>
              <a:t> stages: basic research, product development, manufacture, approval, and distribution </a:t>
            </a:r>
          </a:p>
          <a:p>
            <a:r>
              <a:rPr lang="en-US" dirty="0" smtClean="0"/>
              <a:t>Requires constant feedback to assess results, flaws, mistakes, effects, approaches</a:t>
            </a:r>
          </a:p>
          <a:p>
            <a:r>
              <a:rPr lang="en-US" dirty="0" smtClean="0"/>
              <a:t>Not strictly linear</a:t>
            </a:r>
          </a:p>
          <a:p>
            <a:r>
              <a:rPr lang="en-US" dirty="0" smtClean="0"/>
              <a:t>Cumulative</a:t>
            </a:r>
            <a:endParaRPr lang="en-US" dirty="0"/>
          </a:p>
        </p:txBody>
      </p:sp>
    </p:spTree>
    <p:extLst>
      <p:ext uri="{BB962C8B-B14F-4D97-AF65-F5344CB8AC3E}">
        <p14:creationId xmlns:p14="http://schemas.microsoft.com/office/powerpoint/2010/main" val="30052828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158</TotalTime>
  <Words>884</Words>
  <Application>Microsoft Macintosh PowerPoint</Application>
  <PresentationFormat>On-screen Show (4:3)</PresentationFormat>
  <Paragraphs>140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Inkwell</vt:lpstr>
      <vt:lpstr>Could Open Be the Yellow Brick Road to Medical Innovation?</vt:lpstr>
      <vt:lpstr>Importance of Innovation</vt:lpstr>
      <vt:lpstr>Importance of knowledge dissemination</vt:lpstr>
      <vt:lpstr>Regulation of Innovation</vt:lpstr>
      <vt:lpstr>Patents</vt:lpstr>
      <vt:lpstr>Patents Justification</vt:lpstr>
      <vt:lpstr>Patents-Benefits</vt:lpstr>
      <vt:lpstr>Patents-Concerns</vt:lpstr>
      <vt:lpstr>Innovation Process</vt:lpstr>
      <vt:lpstr>Innovation Process in Medicine</vt:lpstr>
      <vt:lpstr>Open Models of Collaboration</vt:lpstr>
      <vt:lpstr>Structural Genomics Consortium</vt:lpstr>
      <vt:lpstr>Structural Genomics Consortium</vt:lpstr>
      <vt:lpstr>SGC-Benefits</vt:lpstr>
      <vt:lpstr>SGC-Challenges</vt:lpstr>
      <vt:lpstr>Sage Bionetworks</vt:lpstr>
      <vt:lpstr>Sage Bionetworks</vt:lpstr>
      <vt:lpstr>Sage cont</vt:lpstr>
      <vt:lpstr>Sage-Benefits</vt:lpstr>
      <vt:lpstr>Sage-Challenges</vt:lpstr>
      <vt:lpstr>Open models-Benefits</vt:lpstr>
      <vt:lpstr>Open models-Benefits</vt:lpstr>
      <vt:lpstr>Benefits</vt:lpstr>
      <vt:lpstr>Open models-Challenges</vt:lpstr>
      <vt:lpstr>Facts to Keep in Mind</vt:lpstr>
      <vt:lpstr>Facts to Keep in Mind</vt:lpstr>
      <vt:lpstr>Final Thoughts</vt:lpstr>
      <vt:lpstr>Final Thoughts</vt:lpstr>
      <vt:lpstr>Final Thoughts</vt:lpstr>
    </vt:vector>
  </TitlesOfParts>
  <Company>CGP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Could Open Be the Yellow Brick Road to Medical Innovation?</dc:title>
  <dc:creator>Palmira Granados</dc:creator>
  <cp:lastModifiedBy>Palmira Granados</cp:lastModifiedBy>
  <cp:revision>16</cp:revision>
  <dcterms:created xsi:type="dcterms:W3CDTF">2018-10-10T15:59:18Z</dcterms:created>
  <dcterms:modified xsi:type="dcterms:W3CDTF">2018-10-10T18:37:51Z</dcterms:modified>
</cp:coreProperties>
</file>