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04" r:id="rId3"/>
    <p:sldId id="305" r:id="rId4"/>
    <p:sldId id="306" r:id="rId5"/>
    <p:sldId id="425" r:id="rId6"/>
    <p:sldId id="430" r:id="rId7"/>
    <p:sldId id="429" r:id="rId8"/>
    <p:sldId id="427" r:id="rId9"/>
    <p:sldId id="428" r:id="rId10"/>
    <p:sldId id="395" r:id="rId11"/>
    <p:sldId id="400" r:id="rId12"/>
    <p:sldId id="287" r:id="rId13"/>
    <p:sldId id="431" r:id="rId14"/>
    <p:sldId id="433" r:id="rId15"/>
    <p:sldId id="434" r:id="rId16"/>
    <p:sldId id="417" r:id="rId17"/>
    <p:sldId id="403" r:id="rId18"/>
    <p:sldId id="432" r:id="rId19"/>
    <p:sldId id="419" r:id="rId20"/>
    <p:sldId id="420" r:id="rId21"/>
    <p:sldId id="421" r:id="rId22"/>
    <p:sldId id="423" r:id="rId23"/>
    <p:sldId id="435" r:id="rId24"/>
    <p:sldId id="436" r:id="rId25"/>
    <p:sldId id="398" r:id="rId26"/>
    <p:sldId id="42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66"/>
    <a:srgbClr val="00B1B3"/>
    <a:srgbClr val="EAE579"/>
    <a:srgbClr val="967E33"/>
    <a:srgbClr val="0F8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/>
    <p:restoredTop sz="85577"/>
  </p:normalViewPr>
  <p:slideViewPr>
    <p:cSldViewPr showGuides="1">
      <p:cViewPr>
        <p:scale>
          <a:sx n="110" d="100"/>
          <a:sy n="110" d="100"/>
        </p:scale>
        <p:origin x="1864" y="-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4BD18-7C5A-45A5-9EBD-1E842599DB4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F63C5-9BCD-4B45-8219-43363CFC0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F63C5-9BCD-4B45-8219-43363CFC04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3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1BB63-90BD-4907-97E1-AFD829CFD7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3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F63C5-9BCD-4B45-8219-43363CFC04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589F6-C377-45F3-905D-86A42F176C6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2984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1BB63-90BD-4907-97E1-AFD829CFD74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4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F63C5-9BCD-4B45-8219-43363CFC04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9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F63C5-9BCD-4B45-8219-43363CFC04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4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F63C5-9BCD-4B45-8219-43363CFC04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64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F63C5-9BCD-4B45-8219-43363CFC04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3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7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7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6249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6249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7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3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1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3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5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85C3-2496-443F-9DEF-AF36A385797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42DF-DD5D-4ACD-8D3B-1C4A69D54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08038" y="419417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3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5C55"/>
          </a:solidFill>
          <a:latin typeface="Lucida Sans Unicode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emf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51765" cy="6309320"/>
          </a:xfrm>
          <a:prstGeom prst="rect">
            <a:avLst/>
          </a:prstGeom>
          <a:gradFill flip="none" rotWithShape="1">
            <a:gsLst>
              <a:gs pos="0">
                <a:srgbClr val="006666"/>
              </a:gs>
              <a:gs pos="73000">
                <a:srgbClr val="006666">
                  <a:lumMod val="100000"/>
                </a:srgbClr>
              </a:gs>
              <a:gs pos="100000">
                <a:schemeClr val="bg1">
                  <a:lumMod val="49000"/>
                  <a:lumOff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16" tIns="13108" rIns="26216" bIns="13108" rtlCol="0" anchor="ctr"/>
          <a:lstStyle/>
          <a:p>
            <a:pPr algn="ctr"/>
            <a:endParaRPr lang="en-GB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10" descr="C:\Users\Lee\Desktop\rollout\Chemical-Formula-2.png"/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9000"/>
            <a:ext cx="122517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Lee\Desktop\rollout\cover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20617">
            <a:off x="4460086" y="-1214502"/>
            <a:ext cx="7200662" cy="923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Lee\Desktop\rollout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29" y="31372"/>
            <a:ext cx="3825925" cy="18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9082" y="1993922"/>
            <a:ext cx="6869918" cy="518915"/>
          </a:xfrm>
          <a:prstGeom prst="rect">
            <a:avLst/>
          </a:prstGeom>
        </p:spPr>
        <p:txBody>
          <a:bodyPr wrap="square" lIns="26216" tIns="13108" rIns="26216" bIns="13108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ucida Sans Unicode" pitchFamily="34" charset="0"/>
              </a:rPr>
              <a:t>Open Lab Notebooks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ucida Sans Unicode" pitchFamily="34" charset="0"/>
            </a:endParaRPr>
          </a:p>
        </p:txBody>
      </p:sp>
      <p:pic>
        <p:nvPicPr>
          <p:cNvPr id="9" name="Picture 8" descr="ox_brand_blue_p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86" y="4831561"/>
            <a:ext cx="827299" cy="83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u_of_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44" y="4792045"/>
            <a:ext cx="540193" cy="9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whlee\Desktop\UNICAMP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512" y="4844906"/>
            <a:ext cx="836036" cy="8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9082" y="3874009"/>
            <a:ext cx="5498317" cy="518915"/>
          </a:xfrm>
          <a:prstGeom prst="rect">
            <a:avLst/>
          </a:prstGeom>
        </p:spPr>
        <p:txBody>
          <a:bodyPr wrap="square" lIns="26216" tIns="13108" rIns="26216" bIns="13108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Interactive Workshop at MNI, McGill University, Montreal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Friday 14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December 2018</a:t>
            </a:r>
          </a:p>
        </p:txBody>
      </p:sp>
      <p:pic>
        <p:nvPicPr>
          <p:cNvPr id="13" name="Picture 2" descr="C:\Users\whlee\Desktop\frankfu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038" y="5907926"/>
            <a:ext cx="1469713" cy="7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whlee\Desktop\UN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156" y="5808639"/>
            <a:ext cx="895356" cy="8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whlee\Desktop\karolinska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AFBFA"/>
              </a:clrFrom>
              <a:clrTo>
                <a:srgbClr val="FA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09" y="5808638"/>
            <a:ext cx="875460" cy="8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69082" y="2892305"/>
            <a:ext cx="4355316" cy="642025"/>
          </a:xfrm>
          <a:prstGeom prst="rect">
            <a:avLst/>
          </a:prstGeom>
        </p:spPr>
        <p:txBody>
          <a:bodyPr wrap="square" lIns="26216" tIns="13108" rIns="26216" bIns="13108"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ucida Sans Unicode" pitchFamily="34" charset="0"/>
              </a:rPr>
              <a:t>Dr Rachel Harding, University of Toronto</a:t>
            </a:r>
          </a:p>
          <a:p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ucida Sans Unicode" pitchFamily="34" charset="0"/>
              </a:rPr>
              <a:t>Structural Genomics Consortium</a:t>
            </a:r>
          </a:p>
        </p:txBody>
      </p:sp>
    </p:spTree>
    <p:extLst>
      <p:ext uri="{BB962C8B-B14F-4D97-AF65-F5344CB8AC3E}">
        <p14:creationId xmlns:p14="http://schemas.microsoft.com/office/powerpoint/2010/main" val="917898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The format of my open notebook licensed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732"/>
          <a:stretch/>
        </p:blipFill>
        <p:spPr>
          <a:xfrm>
            <a:off x="383048" y="761999"/>
            <a:ext cx="8303752" cy="6138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DE1915-0A2F-B045-90A9-6446BE80B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938" y="990600"/>
            <a:ext cx="1219862" cy="428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73BED-C64B-2747-AB3C-32AB4D9AD3FC}"/>
              </a:ext>
            </a:extLst>
          </p:cNvPr>
          <p:cNvSpPr/>
          <p:nvPr/>
        </p:nvSpPr>
        <p:spPr>
          <a:xfrm>
            <a:off x="6248400" y="761999"/>
            <a:ext cx="2362200" cy="152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F5EAA-9AB4-1C46-88D3-6EBF8349C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23899"/>
            <a:ext cx="1638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777393"/>
            <a:ext cx="8915400" cy="459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371600" y="5017226"/>
            <a:ext cx="0" cy="5400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4" idx="0"/>
          </p:cNvCxnSpPr>
          <p:nvPr/>
        </p:nvCxnSpPr>
        <p:spPr>
          <a:xfrm flipV="1">
            <a:off x="3550920" y="2209800"/>
            <a:ext cx="2849880" cy="31463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6" idx="0"/>
          </p:cNvCxnSpPr>
          <p:nvPr/>
        </p:nvCxnSpPr>
        <p:spPr>
          <a:xfrm flipV="1">
            <a:off x="4342134" y="3200400"/>
            <a:ext cx="2058666" cy="27875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5542506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Raw data and analysis files available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7238" y="5356155"/>
            <a:ext cx="1607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DOI generation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4200" y="5987940"/>
            <a:ext cx="243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Creative Commons license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80025" y="6264939"/>
            <a:ext cx="1987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Citation generation</a:t>
            </a:r>
          </a:p>
        </p:txBody>
      </p:sp>
      <p:cxnSp>
        <p:nvCxnSpPr>
          <p:cNvPr id="20" name="Straight Arrow Connector 19"/>
          <p:cNvCxnSpPr>
            <a:stCxn id="18" idx="0"/>
          </p:cNvCxnSpPr>
          <p:nvPr/>
        </p:nvCxnSpPr>
        <p:spPr>
          <a:xfrm flipH="1" flipV="1">
            <a:off x="6496051" y="5338853"/>
            <a:ext cx="77548" cy="926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25243" y="-2059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Keywords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Title and description of project/data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762000" y="646330"/>
            <a:ext cx="419100" cy="2325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 flipH="1">
            <a:off x="7029451" y="348734"/>
            <a:ext cx="291192" cy="2165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76600" y="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Author acknowledgement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124200" y="646330"/>
            <a:ext cx="1447801" cy="18682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181100" y="646331"/>
            <a:ext cx="0" cy="12586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503322" y="5585172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Easy sharing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7567172" y="4343400"/>
            <a:ext cx="602358" cy="1241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71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C45861-637C-EB40-9A39-D501A234B241}"/>
              </a:ext>
            </a:extLst>
          </p:cNvPr>
          <p:cNvSpPr txBox="1"/>
          <p:nvPr/>
        </p:nvSpPr>
        <p:spPr>
          <a:xfrm>
            <a:off x="1066800" y="381000"/>
            <a:ext cx="220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~875k CAD funding from CHDI and HD Societies of Canada and America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99378-ABB7-5541-BE93-C63DFB41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831057"/>
            <a:ext cx="4662673" cy="3932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1630-4D60-354C-8F78-CF83BA911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4457545" y="109693"/>
            <a:ext cx="4588456" cy="2925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885709-7EF8-0A48-A34A-FA33880A7657}"/>
              </a:ext>
            </a:extLst>
          </p:cNvPr>
          <p:cNvSpPr/>
          <p:nvPr/>
        </p:nvSpPr>
        <p:spPr>
          <a:xfrm>
            <a:off x="4744968" y="4591973"/>
            <a:ext cx="22013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Datasets, materials and instrument access freely shared back and forth between international labs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5E920-E52F-8046-8580-DB5F83ABF007}"/>
              </a:ext>
            </a:extLst>
          </p:cNvPr>
          <p:cNvSpPr/>
          <p:nvPr/>
        </p:nvSpPr>
        <p:spPr>
          <a:xfrm>
            <a:off x="5334000" y="3034950"/>
            <a:ext cx="4133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Outreach to HD patient community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453CF-D801-D640-B904-CE2AADC053CE}"/>
              </a:ext>
            </a:extLst>
          </p:cNvPr>
          <p:cNvSpPr txBox="1"/>
          <p:nvPr/>
        </p:nvSpPr>
        <p:spPr>
          <a:xfrm>
            <a:off x="-686751" y="-12192"/>
            <a:ext cx="2543687" cy="26468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600" b="1" dirty="0">
                <a:solidFill>
                  <a:srgbClr val="FFC000"/>
                </a:solidFill>
                <a:latin typeface="Lucida Sans Unicode" charset="0"/>
                <a:ea typeface="Lucida Sans Unicode" charset="0"/>
                <a:cs typeface="Lucida Sans Unicode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74065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A3ECD-52B4-6240-9309-0EA0875F6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"/>
          <a:stretch/>
        </p:blipFill>
        <p:spPr>
          <a:xfrm>
            <a:off x="43992" y="176606"/>
            <a:ext cx="4624241" cy="4242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6CB12-1974-A542-AA3F-4CDA9EE98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84528"/>
            <a:ext cx="3968353" cy="4235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30ECF7-E0EF-0E41-B7A7-E0A19A400893}"/>
              </a:ext>
            </a:extLst>
          </p:cNvPr>
          <p:cNvSpPr/>
          <p:nvPr/>
        </p:nvSpPr>
        <p:spPr>
          <a:xfrm>
            <a:off x="4967167" y="-52881"/>
            <a:ext cx="4176833" cy="261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Preprint - https://</a:t>
            </a:r>
            <a:r>
              <a:rPr lang="en-GB" sz="1100" dirty="0" err="1"/>
              <a:t>www.biorxiv.org</a:t>
            </a:r>
            <a:r>
              <a:rPr lang="en-GB" sz="1100" dirty="0"/>
              <a:t>/content/early/2018/12/10/492215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E502B-2AB8-DE41-965F-2966238A252A}"/>
              </a:ext>
            </a:extLst>
          </p:cNvPr>
          <p:cNvSpPr/>
          <p:nvPr/>
        </p:nvSpPr>
        <p:spPr>
          <a:xfrm>
            <a:off x="-144631" y="-52881"/>
            <a:ext cx="4778720" cy="26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All data and manuscript files - https://</a:t>
            </a:r>
            <a:r>
              <a:rPr lang="en-GB" sz="1100" dirty="0" err="1"/>
              <a:t>zenodo.org</a:t>
            </a:r>
            <a:r>
              <a:rPr lang="en-GB" sz="1100" dirty="0"/>
              <a:t>/record/2169035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D757D3-F0D8-414C-8EE5-4464A7A23B74}"/>
              </a:ext>
            </a:extLst>
          </p:cNvPr>
          <p:cNvSpPr/>
          <p:nvPr/>
        </p:nvSpPr>
        <p:spPr>
          <a:xfrm>
            <a:off x="3097825" y="4288794"/>
            <a:ext cx="1550375" cy="130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GB" sz="1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3C1E2D-EBE0-C94C-8E7F-E864D613EDA1}"/>
              </a:ext>
            </a:extLst>
          </p:cNvPr>
          <p:cNvSpPr/>
          <p:nvPr/>
        </p:nvSpPr>
        <p:spPr>
          <a:xfrm>
            <a:off x="7696200" y="208728"/>
            <a:ext cx="1360632" cy="629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GB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D481E7-129A-7941-8A1F-7E1EBA54D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00600"/>
            <a:ext cx="3657600" cy="199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505043-3221-FC43-8C69-5E84D282F606}"/>
              </a:ext>
            </a:extLst>
          </p:cNvPr>
          <p:cNvSpPr/>
          <p:nvPr/>
        </p:nvSpPr>
        <p:spPr>
          <a:xfrm>
            <a:off x="4806400" y="5850797"/>
            <a:ext cx="42109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All plasmids are available - https://</a:t>
            </a:r>
            <a:r>
              <a:rPr lang="en-GB" sz="1100" dirty="0" err="1"/>
              <a:t>www.addgene.org</a:t>
            </a:r>
            <a:r>
              <a:rPr lang="en-GB" sz="1100" dirty="0"/>
              <a:t>/browse/article/28193494/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AD8C48-BA9D-AC48-A000-720B7567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634" y="5123993"/>
            <a:ext cx="2540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3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7F332D4-C56D-ED41-B9C0-8266578E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808" y="638472"/>
            <a:ext cx="7533529" cy="1447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2774-2DF2-8647-B012-9A9B02404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687" b="5210"/>
          <a:stretch/>
        </p:blipFill>
        <p:spPr>
          <a:xfrm>
            <a:off x="152400" y="457200"/>
            <a:ext cx="1547112" cy="18419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88945A-F031-AD42-9AA5-6B2EFB72DB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7" r="5511"/>
          <a:stretch/>
        </p:blipFill>
        <p:spPr>
          <a:xfrm>
            <a:off x="533400" y="3190225"/>
            <a:ext cx="3909464" cy="167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2CFBCE-DDA1-0E4E-AA82-3AA65AE59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65137"/>
            <a:ext cx="4068185" cy="45868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6DD537-4B37-C042-9AA5-9AC6E6EAE9CB}"/>
              </a:ext>
            </a:extLst>
          </p:cNvPr>
          <p:cNvSpPr/>
          <p:nvPr/>
        </p:nvSpPr>
        <p:spPr>
          <a:xfrm>
            <a:off x="0" y="104373"/>
            <a:ext cx="9140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Centralized platform for blogs and lay summaries: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1D8D4A-072D-7E43-8498-07D7945D66C2}"/>
              </a:ext>
            </a:extLst>
          </p:cNvPr>
          <p:cNvSpPr/>
          <p:nvPr/>
        </p:nvSpPr>
        <p:spPr>
          <a:xfrm>
            <a:off x="533400" y="5019025"/>
            <a:ext cx="3909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Open Notebook Community serves as a collection for all datasets</a:t>
            </a:r>
          </a:p>
        </p:txBody>
      </p:sp>
    </p:spTree>
    <p:extLst>
      <p:ext uri="{BB962C8B-B14F-4D97-AF65-F5344CB8AC3E}">
        <p14:creationId xmlns:p14="http://schemas.microsoft.com/office/powerpoint/2010/main" val="859743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960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solidFill>
                  <a:srgbClr val="7030A0"/>
                </a:solidFill>
              </a:rPr>
              <a:t>Quality </a:t>
            </a:r>
            <a:r>
              <a:rPr lang="mr-IN" sz="2000" dirty="0"/>
              <a:t>–</a:t>
            </a:r>
            <a:r>
              <a:rPr lang="en-US" sz="2000" dirty="0"/>
              <a:t> excellent science, high level curation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Detail </a:t>
            </a:r>
            <a:r>
              <a:rPr lang="mr-IN" sz="2000" dirty="0"/>
              <a:t>–</a:t>
            </a:r>
            <a:r>
              <a:rPr lang="en-US" sz="2000" dirty="0"/>
              <a:t> materials and methods, data entry, easy reuse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accent6"/>
                </a:solidFill>
              </a:rPr>
              <a:t>Speed</a:t>
            </a:r>
            <a:r>
              <a:rPr lang="en-US" sz="2000" b="1" dirty="0"/>
              <a:t> </a:t>
            </a:r>
            <a:r>
              <a:rPr lang="mr-IN" sz="2000" dirty="0"/>
              <a:t>–</a:t>
            </a:r>
            <a:r>
              <a:rPr lang="en-US" sz="2000" dirty="0"/>
              <a:t> fast bench to public domain timeframe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EAE579"/>
                </a:solidFill>
              </a:rPr>
              <a:t>Outreach</a:t>
            </a:r>
            <a:r>
              <a:rPr lang="en-US" sz="2000" b="1" dirty="0"/>
              <a:t> </a:t>
            </a:r>
            <a:r>
              <a:rPr lang="mr-IN" sz="2000" dirty="0"/>
              <a:t>–</a:t>
            </a:r>
            <a:r>
              <a:rPr lang="en-US" sz="2000" dirty="0"/>
              <a:t> data communicated to researchers and wider spheres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92D050"/>
                </a:solidFill>
              </a:rPr>
              <a:t>Presentation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clear and self-explanatory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B050"/>
                </a:solidFill>
              </a:rPr>
              <a:t>Feedback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mr-IN" sz="2000" dirty="0"/>
              <a:t>–</a:t>
            </a:r>
            <a:r>
              <a:rPr lang="en-US" sz="2000" dirty="0"/>
              <a:t> dialogue with readers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B0F0"/>
                </a:solidFill>
              </a:rPr>
              <a:t>Discoverability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mr-IN" sz="2000" dirty="0"/>
              <a:t>–</a:t>
            </a:r>
            <a:r>
              <a:rPr lang="en-US" sz="2000" dirty="0"/>
              <a:t> easy to find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Impact </a:t>
            </a:r>
            <a:r>
              <a:rPr lang="mr-IN" sz="2000" dirty="0"/>
              <a:t>–</a:t>
            </a:r>
            <a:r>
              <a:rPr lang="en-US" sz="2000" dirty="0"/>
              <a:t> researchers using and building on data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1172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Points of consideration for sharing data</a:t>
            </a:r>
          </a:p>
        </p:txBody>
      </p:sp>
    </p:spTree>
    <p:extLst>
      <p:ext uri="{BB962C8B-B14F-4D97-AF65-F5344CB8AC3E}">
        <p14:creationId xmlns:p14="http://schemas.microsoft.com/office/powerpoint/2010/main" val="169531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6248400"/>
          </a:xfrm>
        </p:spPr>
        <p:txBody>
          <a:bodyPr numCol="2">
            <a:norm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Literature reviews	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Data analyses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Experimental plans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Wet-lab experiment write up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lvl="1" indent="0">
              <a:spcBef>
                <a:spcPts val="0"/>
              </a:spcBef>
              <a:buNone/>
            </a:pPr>
            <a:r>
              <a:rPr lang="en-US" sz="1800" dirty="0"/>
              <a:t>Computational analysis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Conference presentation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5C55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r>
              <a:rPr lang="en-CA" sz="2000" kern="0" dirty="0">
                <a:solidFill>
                  <a:srgbClr val="006566"/>
                </a:solidFill>
                <a:latin typeface="Lucida Sans Unicode" charset="0"/>
                <a:ea typeface="Lucida Sans Unicode" charset="0"/>
                <a:cs typeface="Lucida Sans Unicode" charset="0"/>
              </a:rPr>
              <a:t>Content of the notebook</a:t>
            </a:r>
            <a:endParaRPr lang="en-US" sz="2000" kern="0" dirty="0">
              <a:solidFill>
                <a:srgbClr val="006566"/>
              </a:solidFill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075238"/>
            <a:ext cx="4495801" cy="1283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4" y="5105400"/>
            <a:ext cx="4495800" cy="1429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4" y="3190897"/>
            <a:ext cx="4476830" cy="961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" y="5195737"/>
            <a:ext cx="4521095" cy="1005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" y="3190897"/>
            <a:ext cx="4495800" cy="1093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" y="1024653"/>
            <a:ext cx="4110086" cy="13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7E1A44C-1010-754A-BBFB-52FE0E4856D3}"/>
              </a:ext>
            </a:extLst>
          </p:cNvPr>
          <p:cNvGrpSpPr/>
          <p:nvPr/>
        </p:nvGrpSpPr>
        <p:grpSpPr>
          <a:xfrm>
            <a:off x="140677" y="123092"/>
            <a:ext cx="8839200" cy="6607629"/>
            <a:chOff x="15454378" y="15725135"/>
            <a:chExt cx="16418993" cy="1095309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448147C-6F6D-1E43-A4EE-B2E2CE0573B2}"/>
                </a:ext>
              </a:extLst>
            </p:cNvPr>
            <p:cNvSpPr/>
            <p:nvPr/>
          </p:nvSpPr>
          <p:spPr>
            <a:xfrm>
              <a:off x="27096944" y="15731035"/>
              <a:ext cx="4744209" cy="2935470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Help find 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different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collaborators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with potential for interdisciplinary alliances  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AE68B8A-83DE-5D4C-8D24-1550D815445D}"/>
                </a:ext>
              </a:extLst>
            </p:cNvPr>
            <p:cNvSpPr/>
            <p:nvPr/>
          </p:nvSpPr>
          <p:spPr>
            <a:xfrm>
              <a:off x="27129162" y="19705753"/>
              <a:ext cx="4744209" cy="2935470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Improve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project planning </a:t>
              </a: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milestone achievement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through regular written reflection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6A0904E-2A43-C645-B412-60AAEEEF3C5B}"/>
                </a:ext>
              </a:extLst>
            </p:cNvPr>
            <p:cNvSpPr/>
            <p:nvPr/>
          </p:nvSpPr>
          <p:spPr>
            <a:xfrm>
              <a:off x="27129162" y="23740994"/>
              <a:ext cx="4744209" cy="2935470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Hone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writing and presentation skills </a:t>
              </a:r>
              <a:r>
                <a:rPr lang="en-CA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both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scientific and general audiences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A8989D3-A66A-3F47-B6E7-EABF774C51FA}"/>
                </a:ext>
              </a:extLst>
            </p:cNvPr>
            <p:cNvSpPr/>
            <p:nvPr/>
          </p:nvSpPr>
          <p:spPr>
            <a:xfrm>
              <a:off x="15520186" y="19705753"/>
              <a:ext cx="4744209" cy="2935470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Potential for </a:t>
              </a:r>
              <a:r>
                <a:rPr lang="en-US" sz="16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mentorship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and feedback from senior researchers in field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2094C6F-7347-7D46-ABA6-DAF6D694DCC8}"/>
                </a:ext>
              </a:extLst>
            </p:cNvPr>
            <p:cNvSpPr/>
            <p:nvPr/>
          </p:nvSpPr>
          <p:spPr>
            <a:xfrm>
              <a:off x="15454378" y="23740994"/>
              <a:ext cx="4744209" cy="2935470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Raise researcher profile through online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showcase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of research and skillset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226058B-1C38-634D-ADD4-34F0886E6BEC}"/>
                </a:ext>
              </a:extLst>
            </p:cNvPr>
            <p:cNvSpPr/>
            <p:nvPr/>
          </p:nvSpPr>
          <p:spPr>
            <a:xfrm>
              <a:off x="15520186" y="15733399"/>
              <a:ext cx="4744209" cy="2935470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Improve </a:t>
              </a:r>
              <a:r>
                <a:rPr lang="en-US" sz="16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career opportunities 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i.e.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travelling, presenting, funding, networking, publishing…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23DDF2-D38F-4F4C-AF04-9F7C3410E845}"/>
                </a:ext>
              </a:extLst>
            </p:cNvPr>
            <p:cNvCxnSpPr>
              <a:cxnSpLocks/>
              <a:stCxn id="16" idx="3"/>
              <a:endCxn id="5" idx="1"/>
            </p:cNvCxnSpPr>
            <p:nvPr/>
          </p:nvCxnSpPr>
          <p:spPr>
            <a:xfrm flipV="1">
              <a:off x="26127353" y="21173489"/>
              <a:ext cx="1001809" cy="2150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6152DAA-012C-E341-AA38-9A8D8D86492C}"/>
                </a:ext>
              </a:extLst>
            </p:cNvPr>
            <p:cNvCxnSpPr>
              <a:cxnSpLocks/>
              <a:stCxn id="7" idx="3"/>
              <a:endCxn id="16" idx="1"/>
            </p:cNvCxnSpPr>
            <p:nvPr/>
          </p:nvCxnSpPr>
          <p:spPr>
            <a:xfrm>
              <a:off x="20264395" y="21173489"/>
              <a:ext cx="932582" cy="2150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77E725-A549-F74E-A87C-64A3095D076C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 flipV="1">
              <a:off x="25988527" y="18666505"/>
              <a:ext cx="3480522" cy="89575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CC07F47-C084-AA42-841C-DF759E8AFF2A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H="1" flipV="1">
              <a:off x="17892292" y="18668869"/>
              <a:ext cx="3512519" cy="8933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E89FA1-86B8-1848-9EA9-024D9B3A6099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25988527" y="22770909"/>
              <a:ext cx="3512740" cy="97008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1D005-6FE2-8549-84FB-44F438AA8F8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7826483" y="22845840"/>
              <a:ext cx="3578327" cy="89515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A0EC06B-95D4-C246-B6AC-57C9800BDC76}"/>
                </a:ext>
              </a:extLst>
            </p:cNvPr>
            <p:cNvSpPr/>
            <p:nvPr/>
          </p:nvSpPr>
          <p:spPr>
            <a:xfrm>
              <a:off x="21196977" y="19374951"/>
              <a:ext cx="4930376" cy="3640086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rgbClr val="0065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Lucida Sans Unicode" charset="0"/>
                  <a:cs typeface="Calibri" panose="020F0502020204030204" pitchFamily="34" charset="0"/>
                </a:rPr>
                <a:t>Running an open notebook</a:t>
              </a:r>
              <a:r>
                <a:rPr lang="en-US" sz="2000" kern="0" dirty="0">
                  <a:latin typeface="Calibri" panose="020F0502020204030204" pitchFamily="34" charset="0"/>
                  <a:ea typeface="Lucida Sans Unicode" charset="0"/>
                  <a:cs typeface="Calibri" panose="020F0502020204030204" pitchFamily="34" charset="0"/>
                </a:rPr>
                <a:t> has many benefits to the researcher and the wider research community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CC18DDE-DAD9-8A4D-8738-49AC124C08D8}"/>
                </a:ext>
              </a:extLst>
            </p:cNvPr>
            <p:cNvSpPr/>
            <p:nvPr/>
          </p:nvSpPr>
          <p:spPr>
            <a:xfrm>
              <a:off x="21187507" y="15725135"/>
              <a:ext cx="4936372" cy="293547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Connect research to different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stakeholder groups </a:t>
              </a:r>
              <a:r>
                <a:rPr lang="en-US" sz="1600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patient organizations, funders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2749752-2413-CD46-9C1F-04F659253BA2}"/>
                </a:ext>
              </a:extLst>
            </p:cNvPr>
            <p:cNvSpPr/>
            <p:nvPr/>
          </p:nvSpPr>
          <p:spPr>
            <a:xfrm>
              <a:off x="21195862" y="23742761"/>
              <a:ext cx="4936372" cy="293547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0B1B3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Provide a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safety net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for 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being scooped by putting preliminary work in the public domain with a DOI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FC722D-1882-A444-A760-6EAF1CB43ABA}"/>
                </a:ext>
              </a:extLst>
            </p:cNvPr>
            <p:cNvCxnSpPr>
              <a:cxnSpLocks/>
              <a:stCxn id="17" idx="2"/>
              <a:endCxn id="16" idx="0"/>
            </p:cNvCxnSpPr>
            <p:nvPr/>
          </p:nvCxnSpPr>
          <p:spPr>
            <a:xfrm>
              <a:off x="23655693" y="18660606"/>
              <a:ext cx="6472" cy="7143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858F64-3178-5247-92EC-D31CA53C4328}"/>
                </a:ext>
              </a:extLst>
            </p:cNvPr>
            <p:cNvCxnSpPr>
              <a:cxnSpLocks/>
              <a:stCxn id="16" idx="2"/>
              <a:endCxn id="18" idx="0"/>
            </p:cNvCxnSpPr>
            <p:nvPr/>
          </p:nvCxnSpPr>
          <p:spPr>
            <a:xfrm>
              <a:off x="23662165" y="23015037"/>
              <a:ext cx="1883" cy="7277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7921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../../Documents/CHDI/Lab%20Scribbles/eLIFE_with_Rachel.png">
            <a:extLst>
              <a:ext uri="{FF2B5EF4-FFF2-40B4-BE49-F238E27FC236}">
                <a16:creationId xmlns:a16="http://schemas.microsoft.com/office/drawing/2014/main" id="{504896E5-246D-D84C-96D9-1A6AC0905E1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067800" cy="43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9AFDF1-EE97-C34F-9448-37761E64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38"/>
            <a:ext cx="9144000" cy="7432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Extreme open science at the SGC – more open </a:t>
            </a:r>
            <a:r>
              <a:rPr lang="en-US" sz="2800" dirty="0" err="1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notebookers</a:t>
            </a:r>
            <a:r>
              <a:rPr lang="en-US" sz="28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6097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../../Documents/CHDI/Lab%20Scribbles/eLIFE_with_Rachel.png">
            <a:extLst>
              <a:ext uri="{FF2B5EF4-FFF2-40B4-BE49-F238E27FC236}">
                <a16:creationId xmlns:a16="http://schemas.microsoft.com/office/drawing/2014/main" id="{FFA856A0-A11B-ED45-B07E-DF383620F84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b="66807"/>
          <a:stretch/>
        </p:blipFill>
        <p:spPr bwMode="auto">
          <a:xfrm>
            <a:off x="2575267" y="1371600"/>
            <a:ext cx="39624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54F10C-095D-EB46-BD2A-889973F4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38"/>
            <a:ext cx="9144000" cy="743262"/>
          </a:xfrm>
        </p:spPr>
        <p:txBody>
          <a:bodyPr anchor="t"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Open notebooks contribute to drug discovery for rare diseases FOP (</a:t>
            </a:r>
            <a:r>
              <a:rPr lang="en-US" sz="2800" dirty="0" err="1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fibrodysplasia</a:t>
            </a:r>
            <a:r>
              <a:rPr lang="en-US" sz="28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 ossificans progressive) and DIPG (diffuse intrinsic pontine glioma)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35C2A-8D2E-0E49-BA65-238855A96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2312117" cy="2659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45F2-932B-8946-BB10-D5AEA30FE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30" y="2598057"/>
            <a:ext cx="2580065" cy="2659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5746F-7FE5-0C4F-B278-BF5CEE467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3349307" cy="226078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E732E3-6366-6346-8247-1703D31DFF2D}"/>
              </a:ext>
            </a:extLst>
          </p:cNvPr>
          <p:cNvCxnSpPr/>
          <p:nvPr/>
        </p:nvCxnSpPr>
        <p:spPr>
          <a:xfrm flipH="1">
            <a:off x="2456021" y="2645229"/>
            <a:ext cx="439579" cy="326571"/>
          </a:xfrm>
          <a:prstGeom prst="straightConnector1">
            <a:avLst/>
          </a:prstGeom>
          <a:ln>
            <a:solidFill>
              <a:srgbClr val="0065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F655C4-11FF-844E-A8A3-13BC3EED231E}"/>
              </a:ext>
            </a:extLst>
          </p:cNvPr>
          <p:cNvCxnSpPr>
            <a:cxnSpLocks/>
          </p:cNvCxnSpPr>
          <p:nvPr/>
        </p:nvCxnSpPr>
        <p:spPr>
          <a:xfrm flipH="1">
            <a:off x="4500734" y="2667000"/>
            <a:ext cx="1" cy="623520"/>
          </a:xfrm>
          <a:prstGeom prst="straightConnector1">
            <a:avLst/>
          </a:prstGeom>
          <a:ln>
            <a:solidFill>
              <a:srgbClr val="0065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A1BE0D-793A-E141-827A-E5EA6BCE0F03}"/>
              </a:ext>
            </a:extLst>
          </p:cNvPr>
          <p:cNvCxnSpPr>
            <a:cxnSpLocks/>
          </p:cNvCxnSpPr>
          <p:nvPr/>
        </p:nvCxnSpPr>
        <p:spPr>
          <a:xfrm>
            <a:off x="6071657" y="2667000"/>
            <a:ext cx="372189" cy="304800"/>
          </a:xfrm>
          <a:prstGeom prst="straightConnector1">
            <a:avLst/>
          </a:prstGeom>
          <a:ln>
            <a:solidFill>
              <a:srgbClr val="0065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44DC5C-3443-D747-B8CA-72F06E43BFDA}"/>
              </a:ext>
            </a:extLst>
          </p:cNvPr>
          <p:cNvSpPr txBox="1"/>
          <p:nvPr/>
        </p:nvSpPr>
        <p:spPr>
          <a:xfrm>
            <a:off x="152400" y="5685030"/>
            <a:ext cx="9107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Rare disease projects are highly suited to open </a:t>
            </a:r>
            <a:r>
              <a:rPr lang="en-US" sz="1600" dirty="0" err="1"/>
              <a:t>notebooking</a:t>
            </a:r>
            <a:endParaRPr lang="en-US" sz="1600" dirty="0"/>
          </a:p>
          <a:p>
            <a:r>
              <a:rPr lang="en-US" sz="1600" dirty="0"/>
              <a:t>       - minimal risk of researcher being scooped</a:t>
            </a:r>
          </a:p>
          <a:p>
            <a:r>
              <a:rPr lang="en-US" sz="1600" dirty="0"/>
              <a:t>       - large impact to disease research </a:t>
            </a:r>
          </a:p>
          <a:p>
            <a:r>
              <a:rPr lang="en-US" sz="1600" dirty="0"/>
              <a:t>       - development of meaningful communities with funding agencies, patient groups and researchers</a:t>
            </a:r>
          </a:p>
        </p:txBody>
      </p:sp>
    </p:spTree>
    <p:extLst>
      <p:ext uri="{BB962C8B-B14F-4D97-AF65-F5344CB8AC3E}">
        <p14:creationId xmlns:p14="http://schemas.microsoft.com/office/powerpoint/2010/main" val="143308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2406" y="76200"/>
            <a:ext cx="3935394" cy="3328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static1.squarespace.com/static/5478e7cae4b01fb132fc6629/t/547d09d8e4b0bc118f239dc3/1417480665688/MaRS_Discovery_District.jpg?format=15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88" y="2819400"/>
            <a:ext cx="590308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autiful Day - Toronto Skyline - Panoramic Horizontal Images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589" y="116522"/>
            <a:ext cx="8958211" cy="255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0D944A8B-CEA2-4697-A647-610CC73EC32F" descr="41C54B11-4131-4CD8-A583-CE7C35709350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2135" y="116522"/>
            <a:ext cx="4055665" cy="332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362200" y="2971800"/>
            <a:ext cx="3048000" cy="9906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Image result for mars toron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4191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82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C5EB7-68A9-E644-AE32-CDDACE9F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2862"/>
            <a:ext cx="9144000" cy="5505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/>
              <a:t>		First open source pharmaceutical company</a:t>
            </a:r>
          </a:p>
          <a:p>
            <a:pPr marL="0" indent="0">
              <a:buNone/>
            </a:pPr>
            <a:r>
              <a:rPr lang="en-US" sz="1500" dirty="0"/>
              <a:t>			M4K Pharma (Meds for Kids)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Mission: </a:t>
            </a:r>
            <a:r>
              <a:rPr lang="en-CA" sz="1500" i="1" dirty="0"/>
              <a:t>"Aggregating and aligning our partners’ and collaborators' open science​ research to discover, develop and commercialize affordable medicines for rare pediatric cancers”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Disease target: </a:t>
            </a:r>
            <a:r>
              <a:rPr lang="en-US" sz="1500" dirty="0"/>
              <a:t>DIPG - a rare pediatric brain cancer affecting fewer than 100 children in Canada annually. 5 year survival rate ~ 1% - no improvement for patient prognosis in over 50 years.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Scientific model: </a:t>
            </a:r>
            <a:r>
              <a:rPr lang="en-US" sz="1500" dirty="0"/>
              <a:t>Virtual company which will aggregate and organize public- and philanthropic-funded research already being done on rare illnesses at different post-secondary institutions around the world and guide it down the long and difficult path toward clinical trials. Researchers are </a:t>
            </a:r>
            <a:r>
              <a:rPr lang="en-US" sz="1500" dirty="0" err="1"/>
              <a:t>encourged</a:t>
            </a:r>
            <a:r>
              <a:rPr lang="en-US" sz="1500" dirty="0"/>
              <a:t> to publish and share their work.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M4K will not file patents: </a:t>
            </a:r>
            <a:r>
              <a:rPr lang="en-US" sz="1500" dirty="0"/>
              <a:t>M4K will protect its marketing rights by using the data and market exclusivity provisions granted by most governments for all newly approved drugs.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Funding and management: </a:t>
            </a:r>
            <a:r>
              <a:rPr lang="en-US" sz="1500" dirty="0"/>
              <a:t>The M4K model depends on being able to attract public, philanthropic, industry and social venture funding to support all the work to clinical proof-of-concept. Any profits realized will flow back to M4K's parent: Agora Open Science Trust, which, in turn, will reinvest the monies in more “open science” research.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42C307-B11A-AB43-A196-672047C1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82" y="18738"/>
            <a:ext cx="9164782" cy="743262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DIPG is the initial target for open source drug discovery company M4K Pharma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67650-3061-A240-AD35-CE6F7DFBE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 b="24000"/>
          <a:stretch/>
        </p:blipFill>
        <p:spPr>
          <a:xfrm>
            <a:off x="6477000" y="1143000"/>
            <a:ext cx="254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0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4067BD-03C9-624D-A594-B35558A68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8981"/>
            <a:ext cx="3749116" cy="352821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B51DD4-3B73-734D-B3C0-46C888E2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326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You don’t need to be an open </a:t>
            </a:r>
            <a:r>
              <a:rPr lang="en-US" sz="2400" dirty="0" err="1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notebooker</a:t>
            </a:r>
            <a:r>
              <a:rPr lang="en-US" sz="24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 to contribute to M4K Pharma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93C26-0690-F448-BEE8-4CAB4C486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05200"/>
            <a:ext cx="5486400" cy="3150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1EECEA-FCAA-7A41-A5EC-8DCD740EC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09" y="4936249"/>
            <a:ext cx="30099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D7F82-8FD7-E541-8698-A281366A0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827129"/>
            <a:ext cx="2414758" cy="544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2012D-40AA-104E-8F31-8E4904D93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844" y="1524000"/>
            <a:ext cx="1150864" cy="1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3E12-114D-7640-8B5F-FECCEF3B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3" y="8681"/>
            <a:ext cx="8229600" cy="1143000"/>
          </a:xfrm>
        </p:spPr>
        <p:txBody>
          <a:bodyPr anchor="t">
            <a:normAutofit/>
          </a:bodyPr>
          <a:lstStyle/>
          <a:p>
            <a:r>
              <a:rPr lang="en-GB" sz="3200" dirty="0"/>
              <a:t>More open </a:t>
            </a:r>
            <a:r>
              <a:rPr lang="en-GB" sz="3200" dirty="0" err="1"/>
              <a:t>notebookers</a:t>
            </a:r>
            <a:r>
              <a:rPr lang="en-GB" sz="3200" dirty="0"/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158B96-6899-D24B-A01A-E4768F4269DE}"/>
              </a:ext>
            </a:extLst>
          </p:cNvPr>
          <p:cNvSpPr/>
          <p:nvPr/>
        </p:nvSpPr>
        <p:spPr>
          <a:xfrm>
            <a:off x="609600" y="838200"/>
            <a:ext cx="8229600" cy="6781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Antoine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Claessens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Principal Investigator</a:t>
            </a:r>
          </a:p>
          <a:p>
            <a:r>
              <a:rPr lang="en-CA" sz="1600" dirty="0"/>
              <a:t>INSERM </a:t>
            </a:r>
            <a:r>
              <a:rPr lang="en-CA" sz="1600" dirty="0" err="1"/>
              <a:t>Délégation</a:t>
            </a:r>
            <a:r>
              <a:rPr lang="en-CA" sz="1600" dirty="0"/>
              <a:t> </a:t>
            </a:r>
            <a:r>
              <a:rPr lang="en-CA" sz="1600" dirty="0" err="1"/>
              <a:t>régionale</a:t>
            </a:r>
            <a:r>
              <a:rPr lang="en-CA" sz="1600" dirty="0"/>
              <a:t> Languedoc-     Roussillon</a:t>
            </a:r>
            <a:r>
              <a:rPr lang="en-CA" sz="1600" b="1" dirty="0"/>
              <a:t>, </a:t>
            </a:r>
            <a:r>
              <a:rPr lang="en-CA" sz="1600" dirty="0"/>
              <a:t>Montpellier, France</a:t>
            </a:r>
            <a:endParaRPr lang="en-CA" sz="1600" b="1" dirty="0"/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Ben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Eduful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Postdoctoral fellow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North Carolina, U.S.A.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Carolyn Marks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Postdoctoral fellow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Karolinska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Institut</a:t>
            </a:r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, Sweden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Ellie Williams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DPhil Candidate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Oxford, U.K.  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Jose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Brandao-Neto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Research Associate</a:t>
            </a:r>
          </a:p>
          <a:p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Xchem</a:t>
            </a:r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 Pipeline, Diamond Light Source, U.K. 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Louise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Temme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Postdoctoral fellow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North Carolina, U.S.A.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Opher</a:t>
            </a:r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Gileadi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Principal Investigator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Oxford, U.K.  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Pietro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Roversi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Principal Investigator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University of Leicester, U.K. 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Sabrina Mackinnon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DPhil Candidate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Oxford, U.K.  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Sean O’Byrne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Postdoctoral fellow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North Carolina, U.S.A.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Tam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Maiuri</a:t>
            </a:r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Research Associate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McMaster University, Canada</a:t>
            </a:r>
          </a:p>
          <a:p>
            <a:endParaRPr lang="en-CA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Wen </a:t>
            </a:r>
            <a:r>
              <a:rPr lang="en-CA" sz="1600" dirty="0" err="1">
                <a:latin typeface="Calibri" charset="0"/>
                <a:ea typeface="Calibri" charset="0"/>
                <a:cs typeface="Calibri" charset="0"/>
              </a:rPr>
              <a:t>Yih</a:t>
            </a:r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 Aw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Postdoctoral fellow</a:t>
            </a:r>
          </a:p>
          <a:p>
            <a:r>
              <a:rPr lang="en-CA" sz="1600" dirty="0">
                <a:latin typeface="Calibri" charset="0"/>
                <a:ea typeface="Calibri" charset="0"/>
                <a:cs typeface="Calibri" charset="0"/>
              </a:rPr>
              <a:t>SGC, University of North Carolina, U.S.A.</a:t>
            </a:r>
          </a:p>
        </p:txBody>
      </p:sp>
    </p:spTree>
    <p:extLst>
      <p:ext uri="{BB962C8B-B14F-4D97-AF65-F5344CB8AC3E}">
        <p14:creationId xmlns:p14="http://schemas.microsoft.com/office/powerpoint/2010/main" val="1130477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B0E3-BD31-1748-B76C-CC92146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anchor="t">
            <a:noAutofit/>
          </a:bodyPr>
          <a:lstStyle/>
          <a:p>
            <a:r>
              <a:rPr lang="en-US" sz="3200" dirty="0"/>
              <a:t>Want to get involved?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55D5E-45D3-C54D-9660-88FF8D33F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91200"/>
          </a:xfrm>
        </p:spPr>
        <p:txBody>
          <a:bodyPr>
            <a:normAutofit/>
          </a:bodyPr>
          <a:lstStyle/>
          <a:p>
            <a:r>
              <a:rPr lang="en-US" sz="2000" dirty="0"/>
              <a:t>Join our slack – email me for details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rachel.harding@utoronto.ca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Follow us on twitter</a:t>
            </a:r>
          </a:p>
          <a:p>
            <a:pPr marL="0" indent="0">
              <a:buNone/>
            </a:pPr>
            <a:r>
              <a:rPr lang="en-US" sz="2000" dirty="0"/>
              <a:t>	@</a:t>
            </a:r>
            <a:r>
              <a:rPr lang="en-US" sz="2000" dirty="0" err="1"/>
              <a:t>labscribbles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@</a:t>
            </a:r>
            <a:r>
              <a:rPr lang="en-US" sz="2000" dirty="0" err="1"/>
              <a:t>thesgconline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@</a:t>
            </a:r>
            <a:r>
              <a:rPr lang="en-US" sz="2000" dirty="0" err="1"/>
              <a:t>SGClabnotebooks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@M4KPharma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r>
              <a:rPr lang="en-US" sz="2000" dirty="0"/>
              <a:t>Email Matthieu </a:t>
            </a:r>
            <a:r>
              <a:rPr lang="en-US" sz="2000" dirty="0" err="1"/>
              <a:t>Schapira</a:t>
            </a:r>
            <a:r>
              <a:rPr lang="en-US" sz="2000" dirty="0"/>
              <a:t> to join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matthieu.schapira@utoronto.ca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Subscribe for updates on open notebooks on our website</a:t>
            </a:r>
          </a:p>
          <a:p>
            <a:pPr marL="0" indent="0">
              <a:buNone/>
            </a:pPr>
            <a:r>
              <a:rPr lang="en-US" sz="2000" dirty="0"/>
              <a:t>	https://</a:t>
            </a:r>
            <a:r>
              <a:rPr lang="en-US" sz="2000" dirty="0" err="1"/>
              <a:t>openlabnotebooks.org</a:t>
            </a:r>
            <a:r>
              <a:rPr lang="en-US" sz="2000" dirty="0"/>
              <a:t>/subscription-form/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4210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7173223"/>
          </a:xfrm>
          <a:prstGeom prst="rect">
            <a:avLst/>
          </a:prstGeom>
          <a:solidFill>
            <a:srgbClr val="006666"/>
          </a:solidFill>
          <a:ln w="9525">
            <a:solidFill>
              <a:srgbClr val="005A5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953" y="31160"/>
            <a:ext cx="1618047" cy="73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3850" y="219485"/>
            <a:ext cx="409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sv-SE" sz="3600" dirty="0">
                <a:solidFill>
                  <a:schemeClr val="bg1"/>
                </a:solidFill>
                <a:latin typeface="Lucida Sans Unicode" pitchFamily="34" charset="0"/>
              </a:rPr>
              <a:t>A</a:t>
            </a:r>
            <a:r>
              <a:rPr lang="sv-SE" sz="2800" dirty="0">
                <a:solidFill>
                  <a:schemeClr val="bg1"/>
                </a:solidFill>
                <a:latin typeface="Lucida Sans Unicode" pitchFamily="34" charset="0"/>
              </a:rPr>
              <a:t>CKNOWLEDGEMENTS</a:t>
            </a:r>
            <a:endParaRPr lang="en-US" sz="2800" dirty="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6583" y="5278796"/>
            <a:ext cx="886741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GB" sz="1400" dirty="0">
                <a:solidFill>
                  <a:schemeClr val="bg1"/>
                </a:solidFill>
                <a:latin typeface="Lucida Sans Unicode" pitchFamily="34" charset="0"/>
              </a:rPr>
              <a:t>FUNDING PARTNERS</a:t>
            </a:r>
          </a:p>
          <a:p>
            <a:pPr eaLnBrk="1" hangingPunct="1"/>
            <a:r>
              <a:rPr lang="en-GB" sz="1200" dirty="0">
                <a:solidFill>
                  <a:schemeClr val="bg1"/>
                </a:solidFill>
                <a:latin typeface="Lucida Sans Unicode" pitchFamily="34" charset="0"/>
              </a:rPr>
              <a:t>The SGC is a registered charity (number 1097737) that receives funds from AbbVie, Bayer Pharma AG, </a:t>
            </a:r>
            <a:r>
              <a:rPr lang="en-GB" sz="1200" dirty="0" err="1">
                <a:solidFill>
                  <a:schemeClr val="bg1"/>
                </a:solidFill>
                <a:latin typeface="Lucida Sans Unicode" pitchFamily="34" charset="0"/>
              </a:rPr>
              <a:t>Boehringer</a:t>
            </a:r>
            <a:r>
              <a:rPr lang="en-GB" sz="1200" dirty="0">
                <a:solidFill>
                  <a:schemeClr val="bg1"/>
                </a:solidFill>
                <a:latin typeface="Lucida Sans Unicode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Lucida Sans Unicode" pitchFamily="34" charset="0"/>
              </a:rPr>
              <a:t>Ingelheim</a:t>
            </a:r>
            <a:r>
              <a:rPr lang="en-GB" sz="1200" dirty="0">
                <a:solidFill>
                  <a:schemeClr val="bg1"/>
                </a:solidFill>
                <a:latin typeface="Lucida Sans Unicode" pitchFamily="34" charset="0"/>
              </a:rPr>
              <a:t>, Canada Foundation for Innovation, </a:t>
            </a:r>
            <a:r>
              <a:rPr lang="en-GB" sz="1200" dirty="0" err="1">
                <a:solidFill>
                  <a:schemeClr val="bg1"/>
                </a:solidFill>
                <a:latin typeface="Lucida Sans Unicode" pitchFamily="34" charset="0"/>
              </a:rPr>
              <a:t>Eshelman</a:t>
            </a:r>
            <a:r>
              <a:rPr lang="en-GB" sz="1200" dirty="0">
                <a:solidFill>
                  <a:schemeClr val="bg1"/>
                </a:solidFill>
                <a:latin typeface="Lucida Sans Unicode" pitchFamily="34" charset="0"/>
              </a:rPr>
              <a:t> Institute for Innovation, Genome Canada through Ontario Genomics Institute [OGI-055], Innovative Medicines Initiative (EU/EFPIA) [ULTRA-DD grant no. 115766], Janssen, Merck </a:t>
            </a:r>
            <a:r>
              <a:rPr lang="en-GB" sz="1200" dirty="0" err="1">
                <a:solidFill>
                  <a:schemeClr val="bg1"/>
                </a:solidFill>
                <a:latin typeface="Lucida Sans Unicode" pitchFamily="34" charset="0"/>
              </a:rPr>
              <a:t>KGaA</a:t>
            </a:r>
            <a:r>
              <a:rPr lang="en-GB" sz="1200" dirty="0">
                <a:solidFill>
                  <a:schemeClr val="bg1"/>
                </a:solidFill>
                <a:latin typeface="Lucida Sans Unicode" pitchFamily="34" charset="0"/>
              </a:rPr>
              <a:t>, Darmstadt, Germany, MSD, Novartis Pharma AG, Ontario Ministry of Research, Innovation and Science (MRIS), Pfizer, São Paulo Research Foundation-FAPESP, Takeda, and </a:t>
            </a:r>
            <a:r>
              <a:rPr lang="en-GB" sz="1200" dirty="0" err="1">
                <a:solidFill>
                  <a:schemeClr val="bg1"/>
                </a:solidFill>
                <a:latin typeface="Lucida Sans Unicode" pitchFamily="34" charset="0"/>
              </a:rPr>
              <a:t>Wellcome</a:t>
            </a:r>
            <a:r>
              <a:rPr lang="en-GB" sz="1200" dirty="0">
                <a:solidFill>
                  <a:schemeClr val="bg1"/>
                </a:solidFill>
                <a:latin typeface="Lucida Sans Unicode" pitchFamily="34" charset="0"/>
              </a:rPr>
              <a:t> [106169/ZZ14/Z].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49608" y="5242064"/>
            <a:ext cx="8431785" cy="339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14300" y="810221"/>
            <a:ext cx="89154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0" indent="0">
              <a:buNone/>
            </a:pPr>
            <a:r>
              <a:rPr lang="en-CA" sz="14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OpenLabNotebooks.org</a:t>
            </a: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Team</a:t>
            </a: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Aled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Edwards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Alfredo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Picado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Antoine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Claessens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Arij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Al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Chawaf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Ben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Eduful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Brian Marsden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Carla Alamillo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Carolyn Marks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David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Damerell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David Dilworth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Ellie Williams</a:t>
            </a:r>
          </a:p>
          <a:p>
            <a:pPr marL="0" indent="0">
              <a:buNone/>
            </a:pP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Genna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Luciani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Heng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Zhang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Jolene Ho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Jong Fu Wong</a:t>
            </a: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Jose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Brandao-Neto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Leo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Koukouflis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Liz Brown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Louisa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Temme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Matthieu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Schapira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Mandeep Mann</a:t>
            </a:r>
          </a:p>
          <a:p>
            <a:pPr marL="0" indent="0">
              <a:buNone/>
            </a:pP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Megha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Abbey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Nirav Kapadia</a:t>
            </a:r>
          </a:p>
          <a:p>
            <a:pPr marL="0" indent="0">
              <a:buNone/>
            </a:pP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Opher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Gileadi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Pietro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Roversi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Roslin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Adamson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Sabrina Mackinnon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Sean O’Byrne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Wen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Yih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Aw</a:t>
            </a:r>
          </a:p>
          <a:p>
            <a:pPr marL="0" indent="0">
              <a:buNone/>
            </a:pP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SGC and UHN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Peter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Loppnau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Ashley Hutchinson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Alma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Seitova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Mani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Ravichandran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Levon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Halabelian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Suzanne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Ackloo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Shili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Duan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Cheryl Arrowsmith</a:t>
            </a:r>
          </a:p>
          <a:p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Oxford University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Justin Deme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Susan Lea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Bass Hassan</a:t>
            </a:r>
          </a:p>
          <a:p>
            <a:pPr marL="0" indent="0">
              <a:buNone/>
            </a:pP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McMaster University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Ray Truant</a:t>
            </a:r>
          </a:p>
          <a:p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Tam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Maiuri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Western Washington University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Jeff Carroll</a:t>
            </a: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Ulm </a:t>
            </a:r>
            <a:r>
              <a:rPr lang="en-CA" sz="14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Univeristy</a:t>
            </a:r>
            <a:endParaRPr lang="en-CA" sz="1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Stefan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Kochanek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Harvard University</a:t>
            </a:r>
          </a:p>
          <a:p>
            <a:pPr marL="0" indent="0">
              <a:buNone/>
            </a:pP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Ihn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</a:t>
            </a: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Seong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CA" sz="9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CHDI Foundation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Leticia Toledo-Sherman</a:t>
            </a:r>
          </a:p>
          <a:p>
            <a:pPr marL="0" indent="0">
              <a:buNone/>
            </a:pPr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Novartis, Basel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Christian </a:t>
            </a:r>
            <a:r>
              <a:rPr lang="en-CA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Wiessmann</a:t>
            </a:r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Sandra Jacob</a:t>
            </a:r>
          </a:p>
          <a:p>
            <a:endParaRPr lang="en-CA" sz="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CA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3B0049-B575-634C-BEDC-1F5F06AA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63" y="6591999"/>
            <a:ext cx="2533067" cy="510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CDF39D-8E30-FE49-87EC-6E69F6B0B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328" y="6585430"/>
            <a:ext cx="1994125" cy="497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4EEC98-8418-5C4E-89D6-7132F68B1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6585430"/>
            <a:ext cx="1074458" cy="5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92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B0E3-BD31-1748-B76C-CC92146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anchor="t">
            <a:noAutofit/>
          </a:bodyPr>
          <a:lstStyle/>
          <a:p>
            <a:r>
              <a:rPr lang="en-US" sz="3200" dirty="0"/>
              <a:t>Want to get involved?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55D5E-45D3-C54D-9660-88FF8D33F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91200"/>
          </a:xfrm>
        </p:spPr>
        <p:txBody>
          <a:bodyPr>
            <a:normAutofit/>
          </a:bodyPr>
          <a:lstStyle/>
          <a:p>
            <a:r>
              <a:rPr lang="en-US" sz="2000" dirty="0"/>
              <a:t>Join our slack – email me for details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rachel.harding@utoronto.ca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Follow us on twitter</a:t>
            </a:r>
          </a:p>
          <a:p>
            <a:pPr marL="0" indent="0">
              <a:buNone/>
            </a:pPr>
            <a:r>
              <a:rPr lang="en-US" sz="2000" dirty="0"/>
              <a:t>	@</a:t>
            </a:r>
            <a:r>
              <a:rPr lang="en-US" sz="2000" dirty="0" err="1"/>
              <a:t>labscribbles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@</a:t>
            </a:r>
            <a:r>
              <a:rPr lang="en-US" sz="2000" dirty="0" err="1"/>
              <a:t>thesgconline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@</a:t>
            </a:r>
            <a:r>
              <a:rPr lang="en-US" sz="2000" dirty="0" err="1"/>
              <a:t>SGClabnotebooks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@M4KPharma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r>
              <a:rPr lang="en-US" sz="2000" dirty="0"/>
              <a:t>Email Matthieu </a:t>
            </a:r>
            <a:r>
              <a:rPr lang="en-US" sz="2000" dirty="0" err="1"/>
              <a:t>Schapira</a:t>
            </a:r>
            <a:r>
              <a:rPr lang="en-US" sz="2000" dirty="0"/>
              <a:t> to join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matthieu.schapira@utoronto.ca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Subscribe for updates on open notebooks on our website</a:t>
            </a:r>
          </a:p>
          <a:p>
            <a:pPr marL="0" indent="0">
              <a:buNone/>
            </a:pPr>
            <a:r>
              <a:rPr lang="en-US" sz="2000" dirty="0"/>
              <a:t>	https://</a:t>
            </a:r>
            <a:r>
              <a:rPr lang="en-US" sz="2000" dirty="0" err="1"/>
              <a:t>openlabnotebooks.org</a:t>
            </a:r>
            <a:r>
              <a:rPr lang="en-US" sz="2000" dirty="0"/>
              <a:t>/subscription-form/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58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74837"/>
            <a:ext cx="86868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/>
              <a:t>Pioneering Science to Inspire</a:t>
            </a:r>
            <a:r>
              <a:rPr lang="en-US" sz="2800" dirty="0"/>
              <a:t> </a:t>
            </a:r>
            <a:r>
              <a:rPr lang="en-US" sz="2800" b="1" dirty="0"/>
              <a:t>Pioneering Medicines</a:t>
            </a:r>
          </a:p>
          <a:p>
            <a:pPr marL="0" indent="0">
              <a:buNone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/>
              <a:t>The SGC </a:t>
            </a:r>
            <a:r>
              <a:rPr lang="en-US" sz="2000" u="sng" dirty="0" err="1"/>
              <a:t>catalyses</a:t>
            </a:r>
            <a:r>
              <a:rPr lang="en-US" sz="2000" u="sng" dirty="0"/>
              <a:t> research in new areas of human biology </a:t>
            </a:r>
            <a:r>
              <a:rPr lang="en-US" sz="2000" dirty="0"/>
              <a:t>and drug discovery by focusing explicitly on less well-studied areas of the human genome.</a:t>
            </a:r>
          </a:p>
          <a:p>
            <a:endParaRPr lang="en-US" sz="2000" dirty="0"/>
          </a:p>
          <a:p>
            <a:r>
              <a:rPr lang="en-US" sz="2000" dirty="0"/>
              <a:t>The SGC accelerates research in these new areas by </a:t>
            </a:r>
            <a:r>
              <a:rPr lang="en-US" sz="2000" u="sng" dirty="0"/>
              <a:t>making all its research output available</a:t>
            </a:r>
            <a:r>
              <a:rPr lang="en-US" sz="2000" dirty="0"/>
              <a:t> to the scientific community with no strings attached, and by creating an </a:t>
            </a:r>
            <a:r>
              <a:rPr lang="en-US" sz="2000" u="sng" dirty="0"/>
              <a:t>open collaborative network of scientists </a:t>
            </a:r>
            <a:r>
              <a:rPr lang="en-US" sz="2000" dirty="0"/>
              <a:t>in hundreds of universities around the world and in nine global pharmaceutical companies.</a:t>
            </a:r>
          </a:p>
          <a:p>
            <a:endParaRPr lang="en-US" sz="2000" dirty="0"/>
          </a:p>
          <a:p>
            <a:r>
              <a:rPr lang="en-US" sz="2000" dirty="0"/>
              <a:t>Together, this network of academic and industry scientists is driving a new scientific and drug discovery ecosystem whose </a:t>
            </a:r>
            <a:r>
              <a:rPr lang="en-US" sz="2000" u="sng" dirty="0"/>
              <a:t>primary aim is to advance science</a:t>
            </a:r>
            <a:r>
              <a:rPr lang="en-US" sz="2000" dirty="0"/>
              <a:t> and is less influenced by personal, institutional or commercial gain.</a:t>
            </a:r>
          </a:p>
          <a:p>
            <a:endParaRPr lang="en-US" sz="2000" dirty="0"/>
          </a:p>
        </p:txBody>
      </p:sp>
      <p:pic>
        <p:nvPicPr>
          <p:cNvPr id="4" name="Picture 2" descr="http://www.thesgc.org/sites/default/files/SGC_rever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776"/>
            <a:ext cx="3707904" cy="17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 of 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09"/>
          <a:stretch/>
        </p:blipFill>
        <p:spPr bwMode="auto">
          <a:xfrm>
            <a:off x="4038600" y="1"/>
            <a:ext cx="5105400" cy="20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8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9F276-7FA1-0341-96B4-3481D370A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71600"/>
            <a:ext cx="7620000" cy="54706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rationale for open notebook science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First open notebook efforts at the SGC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Introducing </a:t>
            </a:r>
            <a:r>
              <a:rPr lang="en-US" sz="2400" dirty="0" err="1"/>
              <a:t>OpenLabNotebooks.org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How folks can get involved in the movement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A6BEDE-C3F6-0346-8577-5E2708B7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>
            <a:normAutofit/>
          </a:bodyPr>
          <a:lstStyle/>
          <a:p>
            <a:r>
              <a:rPr lang="en-GB" sz="3200" dirty="0"/>
              <a:t>Talk outline</a:t>
            </a:r>
          </a:p>
        </p:txBody>
      </p:sp>
    </p:spTree>
    <p:extLst>
      <p:ext uri="{BB962C8B-B14F-4D97-AF65-F5344CB8AC3E}">
        <p14:creationId xmlns:p14="http://schemas.microsoft.com/office/powerpoint/2010/main" val="408739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C493-268B-2E44-BA8A-57AF6296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dirty="0"/>
              <a:t>What is open notebook science?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E8D5-89E9-BD4D-8D9D-FD549F9DC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635496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Term was first coined in 2006 by </a:t>
            </a:r>
          </a:p>
          <a:p>
            <a:pPr marL="0" indent="0">
              <a:buNone/>
            </a:pPr>
            <a:r>
              <a:rPr lang="en-US" sz="2400" dirty="0"/>
              <a:t>Prof. Jean-Claude Bradley, a </a:t>
            </a:r>
          </a:p>
          <a:p>
            <a:pPr marL="0" indent="0">
              <a:buNone/>
            </a:pPr>
            <a:r>
              <a:rPr lang="en-US" sz="2400" dirty="0"/>
              <a:t>Canadian chemistry researcher at </a:t>
            </a:r>
          </a:p>
          <a:p>
            <a:pPr marL="0" indent="0">
              <a:buNone/>
            </a:pPr>
            <a:r>
              <a:rPr lang="en-US" sz="2400" dirty="0"/>
              <a:t>Drexel University.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 defining the practice, Bradley said, “it is essential that </a:t>
            </a:r>
            <a:r>
              <a:rPr lang="en-US" sz="2400" b="1" u="sng" dirty="0"/>
              <a:t>all of the information</a:t>
            </a:r>
            <a:r>
              <a:rPr lang="en-US" sz="2400" dirty="0"/>
              <a:t> available to the researchers to make their conclusions is </a:t>
            </a:r>
            <a:r>
              <a:rPr lang="en-US" sz="2400" b="1" u="sng" dirty="0"/>
              <a:t>equally available </a:t>
            </a:r>
            <a:r>
              <a:rPr lang="en-US" sz="2400" dirty="0"/>
              <a:t>to the rest of the world</a:t>
            </a:r>
            <a:r>
              <a:rPr lang="en-US" sz="2400" i="1" dirty="0"/>
              <a:t>”, </a:t>
            </a:r>
            <a:r>
              <a:rPr lang="en-US" sz="2400" dirty="0"/>
              <a:t>meaning that the notebook must be a complete and honest representation of the scientist’s findings.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DFE68-1038-E64D-9669-CA5A2614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69564"/>
            <a:ext cx="3606296" cy="2414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90A29F-8038-6E44-9951-52F57F55D696}"/>
              </a:ext>
            </a:extLst>
          </p:cNvPr>
          <p:cNvSpPr/>
          <p:nvPr/>
        </p:nvSpPr>
        <p:spPr>
          <a:xfrm>
            <a:off x="4953000" y="3697247"/>
            <a:ext cx="39110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https://</a:t>
            </a:r>
            <a:r>
              <a:rPr lang="en-GB" sz="800" dirty="0" err="1"/>
              <a:t>commons.wikimedia.org</a:t>
            </a:r>
            <a:r>
              <a:rPr lang="en-GB" sz="800" dirty="0"/>
              <a:t>/wiki/File:Jean-Claude_Bradley_LISE2008_podium.jpg</a:t>
            </a:r>
          </a:p>
        </p:txBody>
      </p:sp>
    </p:spTree>
    <p:extLst>
      <p:ext uri="{BB962C8B-B14F-4D97-AF65-F5344CB8AC3E}">
        <p14:creationId xmlns:p14="http://schemas.microsoft.com/office/powerpoint/2010/main" val="116478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1B7B2-6C64-7647-872C-62A3405750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381000" y="3416442"/>
            <a:ext cx="2781407" cy="2789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2F482-5A5B-2F4C-BAF1-C0C0631174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3189732" y="3411266"/>
            <a:ext cx="2794352" cy="2802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25975-B856-3040-8F8C-3CC2A18BB1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3193963" y="622581"/>
            <a:ext cx="2794352" cy="2802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74552-20EB-5C4F-8202-F20A817C1D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412556" y="622581"/>
            <a:ext cx="2794352" cy="2802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C91F4B-E272-AA4A-A770-DBFE468F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6011408" y="609600"/>
            <a:ext cx="2781407" cy="2789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728689-B193-604F-9BD4-EDAC2729AA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6017038" y="3409950"/>
            <a:ext cx="2794352" cy="28023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4DCCDB-BB9B-E14D-92A9-BAB67130D43F}"/>
              </a:ext>
            </a:extLst>
          </p:cNvPr>
          <p:cNvSpPr/>
          <p:nvPr/>
        </p:nvSpPr>
        <p:spPr>
          <a:xfrm>
            <a:off x="412556" y="2860407"/>
            <a:ext cx="8380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Transparency in the research process increases reproducibility and reduces redundancy</a:t>
            </a:r>
          </a:p>
        </p:txBody>
      </p:sp>
    </p:spTree>
    <p:extLst>
      <p:ext uri="{BB962C8B-B14F-4D97-AF65-F5344CB8AC3E}">
        <p14:creationId xmlns:p14="http://schemas.microsoft.com/office/powerpoint/2010/main" val="83703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A9599F-F7B4-AD40-AB92-8F208915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3" y="571500"/>
            <a:ext cx="4749800" cy="266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97482-F8CC-CF4B-9099-BB46EF15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t">
            <a:normAutofit/>
          </a:bodyPr>
          <a:lstStyle/>
          <a:p>
            <a:r>
              <a:rPr lang="en-GB" sz="3200" dirty="0"/>
              <a:t>Open notebooks are endorsed and financially supported by many different funders and partners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D4D984-91F6-1444-A55D-46F8FD65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955" y="2742798"/>
            <a:ext cx="3289005" cy="2362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7BAEBF-DF1F-EF45-9DA5-812B7DDB5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651500"/>
            <a:ext cx="3149600" cy="63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05DC-8481-8F49-AD06-4F05DBB27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779087"/>
            <a:ext cx="3419997" cy="2478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40FA06-669D-D740-837B-62EA0EF3D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850" y="5501397"/>
            <a:ext cx="3568700" cy="9352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B6BF5C-DB0E-3149-826C-8A980E3B8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296" y="1384300"/>
            <a:ext cx="325755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E5262A-089E-DB4A-B38C-AD664B710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973" y="2679700"/>
            <a:ext cx="2057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7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F27C05-73FE-3A41-A959-F0F98020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32114"/>
            <a:ext cx="5158409" cy="56496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9E0F61-C4DE-774F-8455-1E2960A6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0" y="7883"/>
            <a:ext cx="9154510" cy="1143000"/>
          </a:xfrm>
        </p:spPr>
        <p:txBody>
          <a:bodyPr anchor="t">
            <a:normAutofit fontScale="90000"/>
          </a:bodyPr>
          <a:lstStyle/>
          <a:p>
            <a:r>
              <a:rPr lang="en-GB" sz="3600" dirty="0"/>
              <a:t>Open notebooks circumvent the slow traditional publication systems</a:t>
            </a:r>
          </a:p>
        </p:txBody>
      </p:sp>
    </p:spTree>
    <p:extLst>
      <p:ext uri="{BB962C8B-B14F-4D97-AF65-F5344CB8AC3E}">
        <p14:creationId xmlns:p14="http://schemas.microsoft.com/office/powerpoint/2010/main" val="29744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4538216"/>
            <a:ext cx="2969780" cy="232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62" y="1621148"/>
            <a:ext cx="3549018" cy="200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38600" y="1219200"/>
            <a:ext cx="5040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Symptoms are severe and patient prognosis is very poor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66289"/>
              </p:ext>
            </p:extLst>
          </p:nvPr>
        </p:nvGraphicFramePr>
        <p:xfrm>
          <a:off x="4267200" y="1579524"/>
          <a:ext cx="4791294" cy="2359742"/>
        </p:xfrm>
        <a:graphic>
          <a:graphicData uri="http://schemas.openxmlformats.org/drawingml/2006/table">
            <a:tbl>
              <a:tblPr firstRow="1" bandRow="1"/>
              <a:tblGrid>
                <a:gridCol w="172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5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Movement disorders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002060"/>
                          </a:solidFill>
                        </a:rPr>
                        <a:t>Cognitive disorders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Psychiatric disorders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21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Involuntary jerking or writhing movements (chorea)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Muscle problems, such as rigidity or muscle contracture (dystonia)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Slow or abnormal eye movements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Impaired gait, posture and balance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Difficulty with the physical production of speech or swallowing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Impairments in voluntary movements — rather than the involuntary movements — may have a greater impact on a person's ability to work, perform daily activities, communicate and remain independent.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Difficulty organizing, prioritizing or focusing on tasks</a:t>
                      </a:r>
                    </a:p>
                    <a:p>
                      <a:pPr marL="171450" indent="-1714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Lack of flexibility or the tendency to get stuck on a thought, behavior or action (perseveration)</a:t>
                      </a:r>
                    </a:p>
                    <a:p>
                      <a:pPr marL="171450" indent="-1714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Lack of impulse control that can result in outbursts, acting without thinking and sexual promiscuity</a:t>
                      </a:r>
                    </a:p>
                    <a:p>
                      <a:pPr marL="171450" indent="-1714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Lack of awareness of one's own behaviors and abilities</a:t>
                      </a:r>
                    </a:p>
                    <a:p>
                      <a:pPr marL="171450" indent="-1714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Slowness in processing thoughts or ''finding'' words</a:t>
                      </a:r>
                    </a:p>
                    <a:p>
                      <a:pPr marL="171450" indent="-1714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Difficulty in learning new information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Depression</a:t>
                      </a:r>
                    </a:p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Feelings of irritability, sadness or apathy</a:t>
                      </a:r>
                    </a:p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Social withdrawal</a:t>
                      </a:r>
                    </a:p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Insomnia</a:t>
                      </a:r>
                    </a:p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Fatigue and loss of energy</a:t>
                      </a:r>
                    </a:p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Frequent thoughts of death, dying or suicide</a:t>
                      </a:r>
                    </a:p>
                    <a:p>
                      <a:pPr marL="171450" indent="-171450">
                        <a:buClr>
                          <a:schemeClr val="accent3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Other common psychiatric disorders include obsessive-compulsive disorder, mania, bipolar disorder, or alternating episodes of depression and mania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038600" y="4114800"/>
            <a:ext cx="510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All HD patients have a mutation in the huntingtin  gene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40970"/>
            <a:ext cx="3805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Progressive neurodegenerative disorder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437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Huntington’s disease (HD) is a rare, progressive and devastating neurodegenerative disorder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562" y="3658502"/>
            <a:ext cx="35446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</a:rPr>
              <a:t>Adapted from: Bates et al (2015) Nature Disease Primers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101F24-1769-5F40-A1C1-A69DC26DFE2D}"/>
              </a:ext>
            </a:extLst>
          </p:cNvPr>
          <p:cNvSpPr/>
          <p:nvPr/>
        </p:nvSpPr>
        <p:spPr>
          <a:xfrm>
            <a:off x="-10886" y="4114800"/>
            <a:ext cx="4867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Effect on HD families can be  devastating</a:t>
            </a:r>
          </a:p>
        </p:txBody>
      </p:sp>
      <p:pic>
        <p:nvPicPr>
          <p:cNvPr id="12" name="Picture 2" descr="Image result for pdf A novel gene containing a trinucleotide repeat that is expanded and unstable on Huntington's disease chromosomes">
            <a:extLst>
              <a:ext uri="{FF2B5EF4-FFF2-40B4-BE49-F238E27FC236}">
                <a16:creationId xmlns:a16="http://schemas.microsoft.com/office/drawing/2014/main" id="{EB8F391C-F4BF-984A-8DE0-7D652C725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3458" r="22108" b="84162"/>
          <a:stretch/>
        </p:blipFill>
        <p:spPr bwMode="auto">
          <a:xfrm>
            <a:off x="4038601" y="4538216"/>
            <a:ext cx="5040902" cy="12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708317-A14D-774C-9E7E-1F580EF59B94}"/>
              </a:ext>
            </a:extLst>
          </p:cNvPr>
          <p:cNvSpPr/>
          <p:nvPr/>
        </p:nvSpPr>
        <p:spPr>
          <a:xfrm>
            <a:off x="4910247" y="5839644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Lucida Sans Unicode" charset="0"/>
                <a:cs typeface="Calibri" panose="020F0502020204030204" pitchFamily="34" charset="0"/>
              </a:rPr>
              <a:t>Progress towards understanding HD and finding therapies has been frustratingly slow and unsuccessful to date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373A70-0AEC-6841-804E-A57D18AB70E2}"/>
              </a:ext>
            </a:extLst>
          </p:cNvPr>
          <p:cNvSpPr/>
          <p:nvPr/>
        </p:nvSpPr>
        <p:spPr>
          <a:xfrm>
            <a:off x="5410200" y="4538216"/>
            <a:ext cx="381000" cy="18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123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_Presentation_Pharma">
  <a:themeElements>
    <a:clrScheme name="Template_Presentation_Phar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Presentation_Pharma">
      <a:majorFont>
        <a:latin typeface="Lucida Sans Unicode"/>
        <a:ea typeface=""/>
        <a:cs typeface="Arial"/>
      </a:majorFont>
      <a:minorFont>
        <a:latin typeface="Lucida Sans Unicod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_Presentation_Phar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Presentation_Phar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Presentation_Phar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Presentation_Phar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Presentation_Phar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Presentation_Phar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Presentation_Phar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Presentation_Phar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Presentation_Phar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Presentation_Phar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Presentation_Phar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Presentation_Phar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15112</TotalTime>
  <Words>1393</Words>
  <Application>Microsoft Macintosh PowerPoint</Application>
  <PresentationFormat>On-screen Show (4:3)</PresentationFormat>
  <Paragraphs>357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Lucida Sans Unicode</vt:lpstr>
      <vt:lpstr>Mangal</vt:lpstr>
      <vt:lpstr>Tw Cen MT</vt:lpstr>
      <vt:lpstr>Office Theme</vt:lpstr>
      <vt:lpstr>Template_Presentation_Pharma</vt:lpstr>
      <vt:lpstr>PowerPoint Presentation</vt:lpstr>
      <vt:lpstr>PowerPoint Presentation</vt:lpstr>
      <vt:lpstr>PowerPoint Presentation</vt:lpstr>
      <vt:lpstr>Talk outline</vt:lpstr>
      <vt:lpstr>What is open notebook science?</vt:lpstr>
      <vt:lpstr>PowerPoint Presentation</vt:lpstr>
      <vt:lpstr>Open notebooks are endorsed and financially supported by many different funders and partners</vt:lpstr>
      <vt:lpstr>Open notebooks circumvent the slow traditional publication systems</vt:lpstr>
      <vt:lpstr>Huntington’s disease (HD) is a rare, progressive and devastating neurodegenerative disorder</vt:lpstr>
      <vt:lpstr>The format of my open notebook licensed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Extreme open science at the SGC – more open notebookers!</vt:lpstr>
      <vt:lpstr>Open notebooks contribute to drug discovery for rare diseases FOP (fibrodysplasia ossificans progressive) and DIPG (diffuse intrinsic pontine glioma)</vt:lpstr>
      <vt:lpstr>DIPG is the initial target for open source drug discovery company M4K Pharma</vt:lpstr>
      <vt:lpstr>You don’t need to be an open notebooker to contribute to M4K Pharma</vt:lpstr>
      <vt:lpstr>More open notebookers!</vt:lpstr>
      <vt:lpstr>Want to get involved? </vt:lpstr>
      <vt:lpstr>PowerPoint Presentation</vt:lpstr>
      <vt:lpstr>Want to get involved?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Publishing Models: Open Lab Notebooks, Preprints, Repositories and More!</dc:title>
  <dc:creator>Rachel Harding</dc:creator>
  <cp:lastModifiedBy>Rachel Harding</cp:lastModifiedBy>
  <cp:revision>300</cp:revision>
  <dcterms:created xsi:type="dcterms:W3CDTF">2017-03-07T22:20:20Z</dcterms:created>
  <dcterms:modified xsi:type="dcterms:W3CDTF">2018-12-15T00:27:29Z</dcterms:modified>
</cp:coreProperties>
</file>