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67" r:id="rId2"/>
  </p:sldMasterIdLst>
  <p:notesMasterIdLst>
    <p:notesMasterId r:id="rId25"/>
  </p:notesMasterIdLst>
  <p:handoutMasterIdLst>
    <p:handoutMasterId r:id="rId26"/>
  </p:handoutMasterIdLst>
  <p:sldIdLst>
    <p:sldId id="763" r:id="rId3"/>
    <p:sldId id="1488" r:id="rId4"/>
    <p:sldId id="1479" r:id="rId5"/>
    <p:sldId id="1435" r:id="rId6"/>
    <p:sldId id="1396" r:id="rId7"/>
    <p:sldId id="1382" r:id="rId8"/>
    <p:sldId id="1469" r:id="rId9"/>
    <p:sldId id="1471" r:id="rId10"/>
    <p:sldId id="1444" r:id="rId11"/>
    <p:sldId id="1448" r:id="rId12"/>
    <p:sldId id="1454" r:id="rId13"/>
    <p:sldId id="1465" r:id="rId14"/>
    <p:sldId id="1449" r:id="rId15"/>
    <p:sldId id="1464" r:id="rId16"/>
    <p:sldId id="1514" r:id="rId17"/>
    <p:sldId id="1443" r:id="rId18"/>
    <p:sldId id="1437" r:id="rId19"/>
    <p:sldId id="1475" r:id="rId20"/>
    <p:sldId id="1472" r:id="rId21"/>
    <p:sldId id="1473" r:id="rId22"/>
    <p:sldId id="1439" r:id="rId23"/>
    <p:sldId id="1512" r:id="rId24"/>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FF00"/>
    <a:srgbClr val="CC0099"/>
    <a:srgbClr val="FF33CC"/>
    <a:srgbClr val="00FFFF"/>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4" autoAdjust="0"/>
    <p:restoredTop sz="94702" autoAdjust="0"/>
  </p:normalViewPr>
  <p:slideViewPr>
    <p:cSldViewPr>
      <p:cViewPr varScale="1">
        <p:scale>
          <a:sx n="102" d="100"/>
          <a:sy n="102" d="100"/>
        </p:scale>
        <p:origin x="258"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hdr" sz="quarter"/>
          </p:nvPr>
        </p:nvSpPr>
        <p:spPr bwMode="auto">
          <a:xfrm>
            <a:off x="3" y="0"/>
            <a:ext cx="3025885"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63">
              <a:defRPr sz="1200"/>
            </a:lvl1pPr>
          </a:lstStyle>
          <a:p>
            <a:pPr>
              <a:defRPr/>
            </a:pPr>
            <a:endParaRPr lang="en-US"/>
          </a:p>
        </p:txBody>
      </p:sp>
      <p:sp>
        <p:nvSpPr>
          <p:cNvPr id="517123" name="Rectangle 3"/>
          <p:cNvSpPr>
            <a:spLocks noGrp="1" noChangeArrowheads="1"/>
          </p:cNvSpPr>
          <p:nvPr>
            <p:ph type="dt" sz="quarter" idx="1"/>
          </p:nvPr>
        </p:nvSpPr>
        <p:spPr bwMode="auto">
          <a:xfrm>
            <a:off x="3959122" y="0"/>
            <a:ext cx="3025884"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63">
              <a:defRPr sz="1200"/>
            </a:lvl1pPr>
          </a:lstStyle>
          <a:p>
            <a:pPr>
              <a:defRPr/>
            </a:pPr>
            <a:endParaRPr lang="en-US"/>
          </a:p>
        </p:txBody>
      </p:sp>
      <p:sp>
        <p:nvSpPr>
          <p:cNvPr id="517124" name="Rectangle 4"/>
          <p:cNvSpPr>
            <a:spLocks noGrp="1" noChangeArrowheads="1"/>
          </p:cNvSpPr>
          <p:nvPr>
            <p:ph type="ftr" sz="quarter" idx="2"/>
          </p:nvPr>
        </p:nvSpPr>
        <p:spPr bwMode="auto">
          <a:xfrm>
            <a:off x="3" y="8819204"/>
            <a:ext cx="3025885" cy="46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63">
              <a:defRPr sz="1200"/>
            </a:lvl1pPr>
          </a:lstStyle>
          <a:p>
            <a:pPr>
              <a:defRPr/>
            </a:pPr>
            <a:endParaRPr lang="en-US"/>
          </a:p>
        </p:txBody>
      </p:sp>
      <p:sp>
        <p:nvSpPr>
          <p:cNvPr id="517125" name="Rectangle 5"/>
          <p:cNvSpPr>
            <a:spLocks noGrp="1" noChangeArrowheads="1"/>
          </p:cNvSpPr>
          <p:nvPr>
            <p:ph type="sldNum" sz="quarter" idx="3"/>
          </p:nvPr>
        </p:nvSpPr>
        <p:spPr bwMode="auto">
          <a:xfrm>
            <a:off x="3959122" y="8819204"/>
            <a:ext cx="3025884" cy="46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1863">
              <a:defRPr sz="1200"/>
            </a:lvl1pPr>
          </a:lstStyle>
          <a:p>
            <a:pPr>
              <a:defRPr/>
            </a:pPr>
            <a:fld id="{6FF75928-67B3-4EEC-8359-1A0E760F6402}" type="slidenum">
              <a:rPr lang="en-US"/>
              <a:pPr>
                <a:defRPr/>
              </a:pPr>
              <a:t>‹#›</a:t>
            </a:fld>
            <a:endParaRPr lang="en-US"/>
          </a:p>
        </p:txBody>
      </p:sp>
    </p:spTree>
    <p:extLst>
      <p:ext uri="{BB962C8B-B14F-4D97-AF65-F5344CB8AC3E}">
        <p14:creationId xmlns:p14="http://schemas.microsoft.com/office/powerpoint/2010/main" val="2016675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3" y="0"/>
            <a:ext cx="3025885"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63">
              <a:defRPr sz="1200"/>
            </a:lvl1pPr>
          </a:lstStyle>
          <a:p>
            <a:pPr>
              <a:defRPr/>
            </a:pPr>
            <a:endParaRPr lang="en-US"/>
          </a:p>
        </p:txBody>
      </p:sp>
      <p:sp>
        <p:nvSpPr>
          <p:cNvPr id="107523" name="Rectangle 3"/>
          <p:cNvSpPr>
            <a:spLocks noGrp="1" noChangeArrowheads="1"/>
          </p:cNvSpPr>
          <p:nvPr>
            <p:ph type="dt" idx="1"/>
          </p:nvPr>
        </p:nvSpPr>
        <p:spPr bwMode="auto">
          <a:xfrm>
            <a:off x="3957537" y="0"/>
            <a:ext cx="3025885"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63">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p:cNvSpPr>
            <a:spLocks noGrp="1" noChangeArrowheads="1"/>
          </p:cNvSpPr>
          <p:nvPr>
            <p:ph type="body" sz="quarter" idx="3"/>
          </p:nvPr>
        </p:nvSpPr>
        <p:spPr bwMode="auto">
          <a:xfrm>
            <a:off x="699133" y="4410396"/>
            <a:ext cx="5586735" cy="417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3" y="8817612"/>
            <a:ext cx="3025885"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63">
              <a:defRPr sz="1200"/>
            </a:lvl1pPr>
          </a:lstStyle>
          <a:p>
            <a:pPr>
              <a:defRPr/>
            </a:pPr>
            <a:endParaRPr lang="en-US"/>
          </a:p>
        </p:txBody>
      </p:sp>
      <p:sp>
        <p:nvSpPr>
          <p:cNvPr id="107527" name="Rectangle 7"/>
          <p:cNvSpPr>
            <a:spLocks noGrp="1" noChangeArrowheads="1"/>
          </p:cNvSpPr>
          <p:nvPr>
            <p:ph type="sldNum" sz="quarter" idx="5"/>
          </p:nvPr>
        </p:nvSpPr>
        <p:spPr bwMode="auto">
          <a:xfrm>
            <a:off x="3957537" y="8817612"/>
            <a:ext cx="3025885"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1863">
              <a:defRPr sz="1200"/>
            </a:lvl1pPr>
          </a:lstStyle>
          <a:p>
            <a:pPr>
              <a:defRPr/>
            </a:pPr>
            <a:fld id="{4C7E4DC9-69B2-4809-8CE0-997427C754D2}" type="slidenum">
              <a:rPr lang="en-US"/>
              <a:pPr>
                <a:defRPr/>
              </a:pPr>
              <a:t>‹#›</a:t>
            </a:fld>
            <a:endParaRPr lang="en-US"/>
          </a:p>
        </p:txBody>
      </p:sp>
    </p:spTree>
    <p:extLst>
      <p:ext uri="{BB962C8B-B14F-4D97-AF65-F5344CB8AC3E}">
        <p14:creationId xmlns:p14="http://schemas.microsoft.com/office/powerpoint/2010/main" val="2313751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8F2EF738-593A-4748-A4A8-DECE3783B9A6}" type="slidenum">
              <a:rPr lang="en-US" smtClean="0"/>
              <a:pPr eaLnBrk="1" hangingPunct="1"/>
              <a:t>1</a:t>
            </a:fld>
            <a:endParaRPr lang="en-US" smtClean="0"/>
          </a:p>
        </p:txBody>
      </p:sp>
      <p:sp>
        <p:nvSpPr>
          <p:cNvPr id="38915" name="Rectangle 2"/>
          <p:cNvSpPr>
            <a:spLocks noGrp="1" noRot="1" noChangeAspect="1" noChangeArrowheads="1" noTextEdit="1"/>
          </p:cNvSpPr>
          <p:nvPr>
            <p:ph type="sldImg"/>
          </p:nvPr>
        </p:nvSpPr>
        <p:spPr>
          <a:xfrm>
            <a:off x="398463" y="695325"/>
            <a:ext cx="6188075" cy="3481388"/>
          </a:xfrm>
          <a:ln/>
        </p:spPr>
      </p:sp>
      <p:sp>
        <p:nvSpPr>
          <p:cNvPr id="38916" name="Rectangle 3"/>
          <p:cNvSpPr>
            <a:spLocks noGrp="1" noChangeArrowheads="1"/>
          </p:cNvSpPr>
          <p:nvPr>
            <p:ph type="body" idx="1"/>
          </p:nvPr>
        </p:nvSpPr>
        <p:spPr>
          <a:xfrm>
            <a:off x="931654" y="4410396"/>
            <a:ext cx="5121701" cy="4177349"/>
          </a:xfrm>
          <a:noFill/>
        </p:spPr>
        <p:txBody>
          <a:bodyPr lIns="91643" tIns="45822" rIns="91643" bIns="45822"/>
          <a:lstStyle/>
          <a:p>
            <a:pPr eaLnBrk="1" hangingPunct="1">
              <a:spcBef>
                <a:spcPct val="0"/>
              </a:spcBef>
            </a:pPr>
            <a:endParaRPr 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EFEC24F-51E1-4924-BAB6-FBE42CF165D8}" type="slidenum">
              <a:rPr lang="en-US" smtClean="0"/>
              <a:pPr eaLnBrk="1" hangingPunct="1"/>
              <a:t>10</a:t>
            </a:fld>
            <a:endParaRPr lang="en-US" smtClean="0"/>
          </a:p>
        </p:txBody>
      </p:sp>
      <p:sp>
        <p:nvSpPr>
          <p:cNvPr id="57347" name="Rectangle 2050"/>
          <p:cNvSpPr>
            <a:spLocks noGrp="1" noRot="1" noChangeAspect="1" noChangeArrowheads="1" noTextEdit="1"/>
          </p:cNvSpPr>
          <p:nvPr>
            <p:ph type="sldImg"/>
          </p:nvPr>
        </p:nvSpPr>
        <p:spPr>
          <a:xfrm>
            <a:off x="398463" y="695325"/>
            <a:ext cx="6188075" cy="3481388"/>
          </a:xfrm>
          <a:solidFill>
            <a:srgbClr val="FFFFFF"/>
          </a:solidFill>
          <a:ln/>
        </p:spPr>
      </p:sp>
      <p:sp>
        <p:nvSpPr>
          <p:cNvPr id="57348" name="Rectangle 2051"/>
          <p:cNvSpPr>
            <a:spLocks noGrp="1" noChangeArrowheads="1"/>
          </p:cNvSpPr>
          <p:nvPr>
            <p:ph type="body" idx="1"/>
          </p:nvPr>
        </p:nvSpPr>
        <p:spPr>
          <a:xfrm>
            <a:off x="931654" y="4410396"/>
            <a:ext cx="5121701" cy="4177349"/>
          </a:xfrm>
          <a:solidFill>
            <a:srgbClr val="FFFFFF"/>
          </a:solidFill>
          <a:ln>
            <a:solidFill>
              <a:srgbClr val="000000"/>
            </a:solidFill>
            <a:miter lim="800000"/>
            <a:headEnd/>
            <a:tailEnd/>
          </a:ln>
        </p:spPr>
        <p:txBody>
          <a:bodyPr lIns="91643" tIns="45822" rIns="91643" bIns="45822"/>
          <a:lstStyle/>
          <a:p>
            <a:pPr defTabSz="931863" eaLnBrk="1" hangingPunct="1">
              <a:spcBef>
                <a:spcPct val="0"/>
              </a:spcBef>
            </a:pPr>
            <a:endParaRPr lang="en-US" sz="18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EFEC24F-51E1-4924-BAB6-FBE42CF165D8}" type="slidenum">
              <a:rPr lang="en-US" smtClean="0"/>
              <a:pPr eaLnBrk="1" hangingPunct="1"/>
              <a:t>11</a:t>
            </a:fld>
            <a:endParaRPr lang="en-US" smtClean="0"/>
          </a:p>
        </p:txBody>
      </p:sp>
      <p:sp>
        <p:nvSpPr>
          <p:cNvPr id="57347" name="Rectangle 2050"/>
          <p:cNvSpPr>
            <a:spLocks noGrp="1" noRot="1" noChangeAspect="1" noChangeArrowheads="1" noTextEdit="1"/>
          </p:cNvSpPr>
          <p:nvPr>
            <p:ph type="sldImg"/>
          </p:nvPr>
        </p:nvSpPr>
        <p:spPr>
          <a:xfrm>
            <a:off x="398463" y="695325"/>
            <a:ext cx="6188075" cy="3481388"/>
          </a:xfrm>
          <a:solidFill>
            <a:srgbClr val="FFFFFF"/>
          </a:solidFill>
          <a:ln/>
        </p:spPr>
      </p:sp>
      <p:sp>
        <p:nvSpPr>
          <p:cNvPr id="57348" name="Rectangle 2051"/>
          <p:cNvSpPr>
            <a:spLocks noGrp="1" noChangeArrowheads="1"/>
          </p:cNvSpPr>
          <p:nvPr>
            <p:ph type="body" idx="1"/>
          </p:nvPr>
        </p:nvSpPr>
        <p:spPr>
          <a:xfrm>
            <a:off x="931654" y="4410396"/>
            <a:ext cx="5121701" cy="4177349"/>
          </a:xfrm>
          <a:solidFill>
            <a:srgbClr val="FFFFFF"/>
          </a:solidFill>
          <a:ln>
            <a:solidFill>
              <a:srgbClr val="000000"/>
            </a:solidFill>
            <a:miter lim="800000"/>
            <a:headEnd/>
            <a:tailEnd/>
          </a:ln>
        </p:spPr>
        <p:txBody>
          <a:bodyPr lIns="91643" tIns="45822" rIns="91643" bIns="45822"/>
          <a:lstStyle/>
          <a:p>
            <a:pPr defTabSz="931863" eaLnBrk="1" hangingPunct="1">
              <a:spcBef>
                <a:spcPct val="0"/>
              </a:spcBef>
            </a:pPr>
            <a:endParaRPr lang="en-US" sz="1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EFEC24F-51E1-4924-BAB6-FBE42CF165D8}" type="slidenum">
              <a:rPr lang="en-US" smtClean="0"/>
              <a:pPr eaLnBrk="1" hangingPunct="1"/>
              <a:t>12</a:t>
            </a:fld>
            <a:endParaRPr lang="en-US" smtClean="0"/>
          </a:p>
        </p:txBody>
      </p:sp>
      <p:sp>
        <p:nvSpPr>
          <p:cNvPr id="57347" name="Rectangle 2050"/>
          <p:cNvSpPr>
            <a:spLocks noGrp="1" noRot="1" noChangeAspect="1" noChangeArrowheads="1" noTextEdit="1"/>
          </p:cNvSpPr>
          <p:nvPr>
            <p:ph type="sldImg"/>
          </p:nvPr>
        </p:nvSpPr>
        <p:spPr>
          <a:xfrm>
            <a:off x="398463" y="695325"/>
            <a:ext cx="6188075" cy="3481388"/>
          </a:xfrm>
          <a:solidFill>
            <a:srgbClr val="FFFFFF"/>
          </a:solidFill>
          <a:ln/>
        </p:spPr>
      </p:sp>
      <p:sp>
        <p:nvSpPr>
          <p:cNvPr id="57348" name="Rectangle 2051"/>
          <p:cNvSpPr>
            <a:spLocks noGrp="1" noChangeArrowheads="1"/>
          </p:cNvSpPr>
          <p:nvPr>
            <p:ph type="body" idx="1"/>
          </p:nvPr>
        </p:nvSpPr>
        <p:spPr>
          <a:xfrm>
            <a:off x="931654" y="4410396"/>
            <a:ext cx="5121701" cy="4177349"/>
          </a:xfrm>
          <a:solidFill>
            <a:srgbClr val="FFFFFF"/>
          </a:solidFill>
          <a:ln>
            <a:solidFill>
              <a:srgbClr val="000000"/>
            </a:solidFill>
            <a:miter lim="800000"/>
            <a:headEnd/>
            <a:tailEnd/>
          </a:ln>
        </p:spPr>
        <p:txBody>
          <a:bodyPr lIns="91643" tIns="45822" rIns="91643" bIns="45822"/>
          <a:lstStyle/>
          <a:p>
            <a:pPr defTabSz="931863" eaLnBrk="1" hangingPunct="1">
              <a:spcBef>
                <a:spcPct val="0"/>
              </a:spcBef>
            </a:pPr>
            <a:endParaRPr lang="en-US"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EFEC24F-51E1-4924-BAB6-FBE42CF165D8}" type="slidenum">
              <a:rPr lang="en-US" smtClean="0"/>
              <a:pPr eaLnBrk="1" hangingPunct="1"/>
              <a:t>13</a:t>
            </a:fld>
            <a:endParaRPr lang="en-US" smtClean="0"/>
          </a:p>
        </p:txBody>
      </p:sp>
      <p:sp>
        <p:nvSpPr>
          <p:cNvPr id="57347" name="Rectangle 2050"/>
          <p:cNvSpPr>
            <a:spLocks noGrp="1" noRot="1" noChangeAspect="1" noChangeArrowheads="1" noTextEdit="1"/>
          </p:cNvSpPr>
          <p:nvPr>
            <p:ph type="sldImg"/>
          </p:nvPr>
        </p:nvSpPr>
        <p:spPr>
          <a:xfrm>
            <a:off x="398463" y="695325"/>
            <a:ext cx="6188075" cy="3481388"/>
          </a:xfrm>
          <a:solidFill>
            <a:srgbClr val="FFFFFF"/>
          </a:solidFill>
          <a:ln/>
        </p:spPr>
      </p:sp>
      <p:sp>
        <p:nvSpPr>
          <p:cNvPr id="57348" name="Rectangle 2051"/>
          <p:cNvSpPr>
            <a:spLocks noGrp="1" noChangeArrowheads="1"/>
          </p:cNvSpPr>
          <p:nvPr>
            <p:ph type="body" idx="1"/>
          </p:nvPr>
        </p:nvSpPr>
        <p:spPr>
          <a:xfrm>
            <a:off x="931654" y="4410396"/>
            <a:ext cx="5121701" cy="4177349"/>
          </a:xfrm>
          <a:solidFill>
            <a:srgbClr val="FFFFFF"/>
          </a:solidFill>
          <a:ln>
            <a:solidFill>
              <a:srgbClr val="000000"/>
            </a:solidFill>
            <a:miter lim="800000"/>
            <a:headEnd/>
            <a:tailEnd/>
          </a:ln>
        </p:spPr>
        <p:txBody>
          <a:bodyPr lIns="91643" tIns="45822" rIns="91643" bIns="45822"/>
          <a:lstStyle/>
          <a:p>
            <a:pPr defTabSz="931863" eaLnBrk="1" hangingPunct="1">
              <a:spcBef>
                <a:spcPct val="0"/>
              </a:spcBef>
            </a:pPr>
            <a:endParaRPr lang="en-US" sz="1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EFEC24F-51E1-4924-BAB6-FBE42CF165D8}" type="slidenum">
              <a:rPr lang="en-US" smtClean="0"/>
              <a:pPr eaLnBrk="1" hangingPunct="1"/>
              <a:t>14</a:t>
            </a:fld>
            <a:endParaRPr lang="en-US" smtClean="0"/>
          </a:p>
        </p:txBody>
      </p:sp>
      <p:sp>
        <p:nvSpPr>
          <p:cNvPr id="57347" name="Rectangle 2050"/>
          <p:cNvSpPr>
            <a:spLocks noGrp="1" noRot="1" noChangeAspect="1" noChangeArrowheads="1" noTextEdit="1"/>
          </p:cNvSpPr>
          <p:nvPr>
            <p:ph type="sldImg"/>
          </p:nvPr>
        </p:nvSpPr>
        <p:spPr>
          <a:xfrm>
            <a:off x="398463" y="695325"/>
            <a:ext cx="6188075" cy="3481388"/>
          </a:xfrm>
          <a:solidFill>
            <a:srgbClr val="FFFFFF"/>
          </a:solidFill>
          <a:ln/>
        </p:spPr>
      </p:sp>
      <p:sp>
        <p:nvSpPr>
          <p:cNvPr id="57348" name="Rectangle 2051"/>
          <p:cNvSpPr>
            <a:spLocks noGrp="1" noChangeArrowheads="1"/>
          </p:cNvSpPr>
          <p:nvPr>
            <p:ph type="body" idx="1"/>
          </p:nvPr>
        </p:nvSpPr>
        <p:spPr>
          <a:xfrm>
            <a:off x="931654" y="4410396"/>
            <a:ext cx="5121701" cy="4177349"/>
          </a:xfrm>
          <a:solidFill>
            <a:srgbClr val="FFFFFF"/>
          </a:solidFill>
          <a:ln>
            <a:solidFill>
              <a:srgbClr val="000000"/>
            </a:solidFill>
            <a:miter lim="800000"/>
            <a:headEnd/>
            <a:tailEnd/>
          </a:ln>
        </p:spPr>
        <p:txBody>
          <a:bodyPr lIns="91643" tIns="45822" rIns="91643" bIns="45822"/>
          <a:lstStyle/>
          <a:p>
            <a:pPr defTabSz="931863" eaLnBrk="1" hangingPunct="1">
              <a:spcBef>
                <a:spcPct val="0"/>
              </a:spcBef>
            </a:pPr>
            <a:endParaRPr lang="en-US" sz="1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EFEC24F-51E1-4924-BAB6-FBE42CF165D8}" type="slidenum">
              <a:rPr lang="en-US" smtClean="0"/>
              <a:pPr eaLnBrk="1" hangingPunct="1"/>
              <a:t>15</a:t>
            </a:fld>
            <a:endParaRPr lang="en-US" smtClean="0"/>
          </a:p>
        </p:txBody>
      </p:sp>
      <p:sp>
        <p:nvSpPr>
          <p:cNvPr id="57347" name="Rectangle 2050"/>
          <p:cNvSpPr>
            <a:spLocks noGrp="1" noRot="1" noChangeAspect="1" noChangeArrowheads="1" noTextEdit="1"/>
          </p:cNvSpPr>
          <p:nvPr>
            <p:ph type="sldImg"/>
          </p:nvPr>
        </p:nvSpPr>
        <p:spPr>
          <a:xfrm>
            <a:off x="398463" y="695325"/>
            <a:ext cx="6188075" cy="3481388"/>
          </a:xfrm>
          <a:solidFill>
            <a:srgbClr val="FFFFFF"/>
          </a:solidFill>
          <a:ln/>
        </p:spPr>
      </p:sp>
      <p:sp>
        <p:nvSpPr>
          <p:cNvPr id="57348" name="Rectangle 2051"/>
          <p:cNvSpPr>
            <a:spLocks noGrp="1" noChangeArrowheads="1"/>
          </p:cNvSpPr>
          <p:nvPr>
            <p:ph type="body" idx="1"/>
          </p:nvPr>
        </p:nvSpPr>
        <p:spPr>
          <a:xfrm>
            <a:off x="931654" y="4410396"/>
            <a:ext cx="5121701" cy="4177349"/>
          </a:xfrm>
          <a:solidFill>
            <a:srgbClr val="FFFFFF"/>
          </a:solidFill>
          <a:ln>
            <a:solidFill>
              <a:srgbClr val="000000"/>
            </a:solidFill>
            <a:miter lim="800000"/>
            <a:headEnd/>
            <a:tailEnd/>
          </a:ln>
        </p:spPr>
        <p:txBody>
          <a:bodyPr lIns="91643" tIns="45822" rIns="91643" bIns="45822"/>
          <a:lstStyle/>
          <a:p>
            <a:pPr defTabSz="931863" eaLnBrk="1" hangingPunct="1">
              <a:spcBef>
                <a:spcPct val="0"/>
              </a:spcBef>
            </a:pPr>
            <a:endParaRPr lang="en-US" sz="1800" smtClean="0"/>
          </a:p>
        </p:txBody>
      </p:sp>
    </p:spTree>
    <p:extLst>
      <p:ext uri="{BB962C8B-B14F-4D97-AF65-F5344CB8AC3E}">
        <p14:creationId xmlns:p14="http://schemas.microsoft.com/office/powerpoint/2010/main" val="1448241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EFEC24F-51E1-4924-BAB6-FBE42CF165D8}" type="slidenum">
              <a:rPr lang="en-US" smtClean="0"/>
              <a:pPr eaLnBrk="1" hangingPunct="1"/>
              <a:t>16</a:t>
            </a:fld>
            <a:endParaRPr lang="en-US" smtClean="0"/>
          </a:p>
        </p:txBody>
      </p:sp>
      <p:sp>
        <p:nvSpPr>
          <p:cNvPr id="57347" name="Rectangle 2050"/>
          <p:cNvSpPr>
            <a:spLocks noGrp="1" noRot="1" noChangeAspect="1" noChangeArrowheads="1" noTextEdit="1"/>
          </p:cNvSpPr>
          <p:nvPr>
            <p:ph type="sldImg"/>
          </p:nvPr>
        </p:nvSpPr>
        <p:spPr>
          <a:xfrm>
            <a:off x="398463" y="695325"/>
            <a:ext cx="6188075" cy="3481388"/>
          </a:xfrm>
          <a:solidFill>
            <a:srgbClr val="FFFFFF"/>
          </a:solidFill>
          <a:ln/>
        </p:spPr>
      </p:sp>
      <p:sp>
        <p:nvSpPr>
          <p:cNvPr id="57348" name="Rectangle 2051"/>
          <p:cNvSpPr>
            <a:spLocks noGrp="1" noChangeArrowheads="1"/>
          </p:cNvSpPr>
          <p:nvPr>
            <p:ph type="body" idx="1"/>
          </p:nvPr>
        </p:nvSpPr>
        <p:spPr>
          <a:xfrm>
            <a:off x="931654" y="4410396"/>
            <a:ext cx="5121701" cy="4177349"/>
          </a:xfrm>
          <a:solidFill>
            <a:srgbClr val="FFFFFF"/>
          </a:solidFill>
          <a:ln>
            <a:solidFill>
              <a:srgbClr val="000000"/>
            </a:solidFill>
            <a:miter lim="800000"/>
            <a:headEnd/>
            <a:tailEnd/>
          </a:ln>
        </p:spPr>
        <p:txBody>
          <a:bodyPr lIns="91643" tIns="45822" rIns="91643" bIns="45822"/>
          <a:lstStyle/>
          <a:p>
            <a:pPr defTabSz="931863" eaLnBrk="1" hangingPunct="1">
              <a:spcBef>
                <a:spcPct val="0"/>
              </a:spcBef>
            </a:pPr>
            <a:endParaRPr lang="en-US" sz="18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EFEC24F-51E1-4924-BAB6-FBE42CF165D8}" type="slidenum">
              <a:rPr lang="en-US" smtClean="0"/>
              <a:pPr eaLnBrk="1" hangingPunct="1"/>
              <a:t>17</a:t>
            </a:fld>
            <a:endParaRPr lang="en-US" smtClean="0"/>
          </a:p>
        </p:txBody>
      </p:sp>
      <p:sp>
        <p:nvSpPr>
          <p:cNvPr id="57347" name="Rectangle 2050"/>
          <p:cNvSpPr>
            <a:spLocks noGrp="1" noRot="1" noChangeAspect="1" noChangeArrowheads="1" noTextEdit="1"/>
          </p:cNvSpPr>
          <p:nvPr>
            <p:ph type="sldImg"/>
          </p:nvPr>
        </p:nvSpPr>
        <p:spPr>
          <a:xfrm>
            <a:off x="398463" y="695325"/>
            <a:ext cx="6188075" cy="3481388"/>
          </a:xfrm>
          <a:solidFill>
            <a:srgbClr val="FFFFFF"/>
          </a:solidFill>
          <a:ln/>
        </p:spPr>
      </p:sp>
      <p:sp>
        <p:nvSpPr>
          <p:cNvPr id="57348" name="Rectangle 2051"/>
          <p:cNvSpPr>
            <a:spLocks noGrp="1" noChangeArrowheads="1"/>
          </p:cNvSpPr>
          <p:nvPr>
            <p:ph type="body" idx="1"/>
          </p:nvPr>
        </p:nvSpPr>
        <p:spPr>
          <a:xfrm>
            <a:off x="931654" y="4410396"/>
            <a:ext cx="5121701" cy="4177349"/>
          </a:xfrm>
          <a:solidFill>
            <a:srgbClr val="FFFFFF"/>
          </a:solidFill>
          <a:ln>
            <a:solidFill>
              <a:srgbClr val="000000"/>
            </a:solidFill>
            <a:miter lim="800000"/>
            <a:headEnd/>
            <a:tailEnd/>
          </a:ln>
        </p:spPr>
        <p:txBody>
          <a:bodyPr lIns="91643" tIns="45822" rIns="91643" bIns="45822"/>
          <a:lstStyle/>
          <a:p>
            <a:pPr defTabSz="931863" eaLnBrk="1" hangingPunct="1">
              <a:spcBef>
                <a:spcPct val="0"/>
              </a:spcBef>
            </a:pPr>
            <a:endParaRPr lang="en-US" sz="18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7E4DC9-69B2-4809-8CE0-997427C754D2}" type="slidenum">
              <a:rPr lang="en-US" smtClean="0"/>
              <a:pPr>
                <a:defRPr/>
              </a:pPr>
              <a:t>18</a:t>
            </a:fld>
            <a:endParaRPr lang="en-US"/>
          </a:p>
        </p:txBody>
      </p:sp>
    </p:spTree>
    <p:extLst>
      <p:ext uri="{BB962C8B-B14F-4D97-AF65-F5344CB8AC3E}">
        <p14:creationId xmlns:p14="http://schemas.microsoft.com/office/powerpoint/2010/main" val="2625220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7E4DC9-69B2-4809-8CE0-997427C754D2}" type="slidenum">
              <a:rPr lang="en-US" smtClean="0"/>
              <a:pPr>
                <a:defRPr/>
              </a:pPr>
              <a:t>19</a:t>
            </a:fld>
            <a:endParaRPr lang="en-US"/>
          </a:p>
        </p:txBody>
      </p:sp>
    </p:spTree>
    <p:extLst>
      <p:ext uri="{BB962C8B-B14F-4D97-AF65-F5344CB8AC3E}">
        <p14:creationId xmlns:p14="http://schemas.microsoft.com/office/powerpoint/2010/main" val="155965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charset="0"/>
                <a:cs typeface="Arial" charset="0"/>
              </a:defRPr>
            </a:lvl1pPr>
            <a:lvl2pPr marL="742950" indent="-285750" defTabSz="930275" eaLnBrk="0" hangingPunct="0">
              <a:defRPr>
                <a:solidFill>
                  <a:schemeClr val="tx1"/>
                </a:solidFill>
                <a:latin typeface="Arial" charset="0"/>
                <a:cs typeface="Arial" charset="0"/>
              </a:defRPr>
            </a:lvl2pPr>
            <a:lvl3pPr marL="1143000" indent="-228600" defTabSz="930275" eaLnBrk="0" hangingPunct="0">
              <a:defRPr>
                <a:solidFill>
                  <a:schemeClr val="tx1"/>
                </a:solidFill>
                <a:latin typeface="Arial" charset="0"/>
                <a:cs typeface="Arial" charset="0"/>
              </a:defRPr>
            </a:lvl3pPr>
            <a:lvl4pPr marL="1600200" indent="-228600" defTabSz="930275" eaLnBrk="0" hangingPunct="0">
              <a:defRPr>
                <a:solidFill>
                  <a:schemeClr val="tx1"/>
                </a:solidFill>
                <a:latin typeface="Arial" charset="0"/>
                <a:cs typeface="Arial" charset="0"/>
              </a:defRPr>
            </a:lvl4pPr>
            <a:lvl5pPr marL="2057400" indent="-228600" defTabSz="930275" eaLnBrk="0" hangingPunct="0">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pPr eaLnBrk="1" hangingPunct="1"/>
            <a:fld id="{5C7B4AB5-D1D7-4FE5-A7C8-5D2FB836A217}" type="slidenum">
              <a:rPr lang="en-US" smtClean="0"/>
              <a:pPr eaLnBrk="1" hangingPunct="1"/>
              <a:t>2</a:t>
            </a:fld>
            <a:endParaRPr lang="en-US" smtClean="0"/>
          </a:p>
        </p:txBody>
      </p:sp>
      <p:sp>
        <p:nvSpPr>
          <p:cNvPr id="83971" name="Rectangle 2"/>
          <p:cNvSpPr>
            <a:spLocks noGrp="1" noRot="1" noChangeAspect="1" noChangeArrowheads="1" noTextEdit="1"/>
          </p:cNvSpPr>
          <p:nvPr>
            <p:ph type="sldImg"/>
          </p:nvPr>
        </p:nvSpPr>
        <p:spPr>
          <a:xfrm>
            <a:off x="301625" y="700088"/>
            <a:ext cx="6229350" cy="3505200"/>
          </a:xfrm>
          <a:ln/>
        </p:spPr>
      </p:sp>
      <p:sp>
        <p:nvSpPr>
          <p:cNvPr id="8397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44117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7E4DC9-69B2-4809-8CE0-997427C754D2}" type="slidenum">
              <a:rPr lang="en-US" smtClean="0"/>
              <a:pPr>
                <a:defRPr/>
              </a:pPr>
              <a:t>20</a:t>
            </a:fld>
            <a:endParaRPr lang="en-US"/>
          </a:p>
        </p:txBody>
      </p:sp>
    </p:spTree>
    <p:extLst>
      <p:ext uri="{BB962C8B-B14F-4D97-AF65-F5344CB8AC3E}">
        <p14:creationId xmlns:p14="http://schemas.microsoft.com/office/powerpoint/2010/main" val="1131875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4A065B2B-0A5E-4862-9268-3BFB8833D16F}" type="slidenum">
              <a:rPr lang="en-US" smtClean="0"/>
              <a:pPr eaLnBrk="1" hangingPunct="1"/>
              <a:t>21</a:t>
            </a:fld>
            <a:endParaRPr lang="en-US" smtClean="0"/>
          </a:p>
        </p:txBody>
      </p:sp>
      <p:sp>
        <p:nvSpPr>
          <p:cNvPr id="56323" name="Rectangle 2"/>
          <p:cNvSpPr>
            <a:spLocks noGrp="1" noRot="1" noChangeAspect="1" noChangeArrowheads="1" noTextEdit="1"/>
          </p:cNvSpPr>
          <p:nvPr>
            <p:ph type="sldImg"/>
          </p:nvPr>
        </p:nvSpPr>
        <p:spPr>
          <a:xfrm>
            <a:off x="398463" y="695325"/>
            <a:ext cx="6188075" cy="3481388"/>
          </a:xfrm>
          <a:ln/>
        </p:spPr>
      </p:sp>
      <p:sp>
        <p:nvSpPr>
          <p:cNvPr id="56324" name="Rectangle 3"/>
          <p:cNvSpPr>
            <a:spLocks noGrp="1" noChangeArrowheads="1"/>
          </p:cNvSpPr>
          <p:nvPr>
            <p:ph type="body" idx="1"/>
          </p:nvPr>
        </p:nvSpPr>
        <p:spPr>
          <a:xfrm>
            <a:off x="931654" y="4410397"/>
            <a:ext cx="5121701" cy="4177349"/>
          </a:xfrm>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7E4DC9-69B2-4809-8CE0-997427C754D2}" type="slidenum">
              <a:rPr lang="en-US" smtClean="0"/>
              <a:pPr>
                <a:defRPr/>
              </a:pPr>
              <a:t>22</a:t>
            </a:fld>
            <a:endParaRPr lang="en-US"/>
          </a:p>
        </p:txBody>
      </p:sp>
    </p:spTree>
    <p:extLst>
      <p:ext uri="{BB962C8B-B14F-4D97-AF65-F5344CB8AC3E}">
        <p14:creationId xmlns:p14="http://schemas.microsoft.com/office/powerpoint/2010/main" val="57392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7E4DC9-69B2-4809-8CE0-997427C754D2}" type="slidenum">
              <a:rPr lang="en-US" smtClean="0"/>
              <a:pPr>
                <a:defRPr/>
              </a:pPr>
              <a:t>3</a:t>
            </a:fld>
            <a:endParaRPr lang="en-US"/>
          </a:p>
        </p:txBody>
      </p:sp>
    </p:spTree>
    <p:extLst>
      <p:ext uri="{BB962C8B-B14F-4D97-AF65-F5344CB8AC3E}">
        <p14:creationId xmlns:p14="http://schemas.microsoft.com/office/powerpoint/2010/main" val="145996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7E4DC9-69B2-4809-8CE0-997427C754D2}" type="slidenum">
              <a:rPr lang="en-US" smtClean="0"/>
              <a:pPr>
                <a:defRPr/>
              </a:pPr>
              <a:t>4</a:t>
            </a:fld>
            <a:endParaRPr lang="en-US"/>
          </a:p>
        </p:txBody>
      </p:sp>
    </p:spTree>
    <p:extLst>
      <p:ext uri="{BB962C8B-B14F-4D97-AF65-F5344CB8AC3E}">
        <p14:creationId xmlns:p14="http://schemas.microsoft.com/office/powerpoint/2010/main" val="390415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7E4DC9-69B2-4809-8CE0-997427C754D2}" type="slidenum">
              <a:rPr lang="en-US" smtClean="0"/>
              <a:pPr>
                <a:defRPr/>
              </a:pPr>
              <a:t>5</a:t>
            </a:fld>
            <a:endParaRPr lang="en-US"/>
          </a:p>
        </p:txBody>
      </p:sp>
    </p:spTree>
    <p:extLst>
      <p:ext uri="{BB962C8B-B14F-4D97-AF65-F5344CB8AC3E}">
        <p14:creationId xmlns:p14="http://schemas.microsoft.com/office/powerpoint/2010/main" val="226116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EFEC24F-51E1-4924-BAB6-FBE42CF165D8}" type="slidenum">
              <a:rPr lang="en-US" smtClean="0"/>
              <a:pPr eaLnBrk="1" hangingPunct="1"/>
              <a:t>6</a:t>
            </a:fld>
            <a:endParaRPr lang="en-US" smtClean="0"/>
          </a:p>
        </p:txBody>
      </p:sp>
      <p:sp>
        <p:nvSpPr>
          <p:cNvPr id="57347" name="Rectangle 2050"/>
          <p:cNvSpPr>
            <a:spLocks noGrp="1" noRot="1" noChangeAspect="1" noChangeArrowheads="1" noTextEdit="1"/>
          </p:cNvSpPr>
          <p:nvPr>
            <p:ph type="sldImg"/>
          </p:nvPr>
        </p:nvSpPr>
        <p:spPr>
          <a:xfrm>
            <a:off x="398463" y="695325"/>
            <a:ext cx="6188075" cy="3481388"/>
          </a:xfrm>
          <a:solidFill>
            <a:srgbClr val="FFFFFF"/>
          </a:solidFill>
          <a:ln/>
        </p:spPr>
      </p:sp>
      <p:sp>
        <p:nvSpPr>
          <p:cNvPr id="57348" name="Rectangle 2051"/>
          <p:cNvSpPr>
            <a:spLocks noGrp="1" noChangeArrowheads="1"/>
          </p:cNvSpPr>
          <p:nvPr>
            <p:ph type="body" idx="1"/>
          </p:nvPr>
        </p:nvSpPr>
        <p:spPr>
          <a:xfrm>
            <a:off x="931654" y="4410396"/>
            <a:ext cx="5121701" cy="4177349"/>
          </a:xfrm>
          <a:solidFill>
            <a:srgbClr val="FFFFFF"/>
          </a:solidFill>
          <a:ln>
            <a:solidFill>
              <a:srgbClr val="000000"/>
            </a:solidFill>
            <a:miter lim="800000"/>
            <a:headEnd/>
            <a:tailEnd/>
          </a:ln>
        </p:spPr>
        <p:txBody>
          <a:bodyPr lIns="91643" tIns="45822" rIns="91643" bIns="45822"/>
          <a:lstStyle/>
          <a:p>
            <a:pPr defTabSz="931863" eaLnBrk="1" hangingPunct="1">
              <a:spcBef>
                <a:spcPct val="0"/>
              </a:spcBef>
            </a:pPr>
            <a:endParaRPr lang="en-US" sz="1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EFEC24F-51E1-4924-BAB6-FBE42CF165D8}" type="slidenum">
              <a:rPr lang="en-US" smtClean="0"/>
              <a:pPr eaLnBrk="1" hangingPunct="1"/>
              <a:t>7</a:t>
            </a:fld>
            <a:endParaRPr lang="en-US" smtClean="0"/>
          </a:p>
        </p:txBody>
      </p:sp>
      <p:sp>
        <p:nvSpPr>
          <p:cNvPr id="57347" name="Rectangle 2050"/>
          <p:cNvSpPr>
            <a:spLocks noGrp="1" noRot="1" noChangeAspect="1" noChangeArrowheads="1" noTextEdit="1"/>
          </p:cNvSpPr>
          <p:nvPr>
            <p:ph type="sldImg"/>
          </p:nvPr>
        </p:nvSpPr>
        <p:spPr>
          <a:xfrm>
            <a:off x="398463" y="695325"/>
            <a:ext cx="6188075" cy="3481388"/>
          </a:xfrm>
          <a:solidFill>
            <a:srgbClr val="FFFFFF"/>
          </a:solidFill>
          <a:ln/>
        </p:spPr>
      </p:sp>
      <p:sp>
        <p:nvSpPr>
          <p:cNvPr id="57348" name="Rectangle 2051"/>
          <p:cNvSpPr>
            <a:spLocks noGrp="1" noChangeArrowheads="1"/>
          </p:cNvSpPr>
          <p:nvPr>
            <p:ph type="body" idx="1"/>
          </p:nvPr>
        </p:nvSpPr>
        <p:spPr>
          <a:xfrm>
            <a:off x="931654" y="4410396"/>
            <a:ext cx="5121701" cy="4177349"/>
          </a:xfrm>
          <a:solidFill>
            <a:srgbClr val="FFFFFF"/>
          </a:solidFill>
          <a:ln>
            <a:solidFill>
              <a:srgbClr val="000000"/>
            </a:solidFill>
            <a:miter lim="800000"/>
            <a:headEnd/>
            <a:tailEnd/>
          </a:ln>
        </p:spPr>
        <p:txBody>
          <a:bodyPr lIns="91643" tIns="45822" rIns="91643" bIns="45822"/>
          <a:lstStyle/>
          <a:p>
            <a:pPr defTabSz="931863" eaLnBrk="1" hangingPunct="1">
              <a:spcBef>
                <a:spcPct val="0"/>
              </a:spcBef>
            </a:pPr>
            <a:endParaRPr 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7E4DC9-69B2-4809-8CE0-997427C754D2}" type="slidenum">
              <a:rPr lang="en-US" smtClean="0"/>
              <a:pPr>
                <a:defRPr/>
              </a:pPr>
              <a:t>8</a:t>
            </a:fld>
            <a:endParaRPr lang="en-US"/>
          </a:p>
        </p:txBody>
      </p:sp>
    </p:spTree>
    <p:extLst>
      <p:ext uri="{BB962C8B-B14F-4D97-AF65-F5344CB8AC3E}">
        <p14:creationId xmlns:p14="http://schemas.microsoft.com/office/powerpoint/2010/main" val="330814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EFEC24F-51E1-4924-BAB6-FBE42CF165D8}" type="slidenum">
              <a:rPr lang="en-US" smtClean="0"/>
              <a:pPr eaLnBrk="1" hangingPunct="1"/>
              <a:t>9</a:t>
            </a:fld>
            <a:endParaRPr lang="en-US" smtClean="0"/>
          </a:p>
        </p:txBody>
      </p:sp>
      <p:sp>
        <p:nvSpPr>
          <p:cNvPr id="57347" name="Rectangle 2050"/>
          <p:cNvSpPr>
            <a:spLocks noGrp="1" noRot="1" noChangeAspect="1" noChangeArrowheads="1" noTextEdit="1"/>
          </p:cNvSpPr>
          <p:nvPr>
            <p:ph type="sldImg"/>
          </p:nvPr>
        </p:nvSpPr>
        <p:spPr>
          <a:xfrm>
            <a:off x="398463" y="695325"/>
            <a:ext cx="6188075" cy="3481388"/>
          </a:xfrm>
          <a:solidFill>
            <a:srgbClr val="FFFFFF"/>
          </a:solidFill>
          <a:ln/>
        </p:spPr>
      </p:sp>
      <p:sp>
        <p:nvSpPr>
          <p:cNvPr id="57348" name="Rectangle 2051"/>
          <p:cNvSpPr>
            <a:spLocks noGrp="1" noChangeArrowheads="1"/>
          </p:cNvSpPr>
          <p:nvPr>
            <p:ph type="body" idx="1"/>
          </p:nvPr>
        </p:nvSpPr>
        <p:spPr>
          <a:xfrm>
            <a:off x="931654" y="4410396"/>
            <a:ext cx="5121701" cy="4177349"/>
          </a:xfrm>
          <a:solidFill>
            <a:srgbClr val="FFFFFF"/>
          </a:solidFill>
          <a:ln>
            <a:solidFill>
              <a:srgbClr val="000000"/>
            </a:solidFill>
            <a:miter lim="800000"/>
            <a:headEnd/>
            <a:tailEnd/>
          </a:ln>
        </p:spPr>
        <p:txBody>
          <a:bodyPr lIns="91643" tIns="45822" rIns="91643" bIns="45822"/>
          <a:lstStyle/>
          <a:p>
            <a:pPr defTabSz="931863" eaLnBrk="1" hangingPunct="1">
              <a:spcBef>
                <a:spcPct val="0"/>
              </a:spcBef>
            </a:pPr>
            <a:endParaRPr lang="en-US" sz="1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E36CCE-88B8-4808-96B6-52F75BCA663B}" type="slidenum">
              <a:rPr lang="en-US"/>
              <a:pPr>
                <a:defRPr/>
              </a:pPr>
              <a:t>‹#›</a:t>
            </a:fld>
            <a:endParaRPr lang="en-US"/>
          </a:p>
        </p:txBody>
      </p:sp>
    </p:spTree>
    <p:extLst>
      <p:ext uri="{BB962C8B-B14F-4D97-AF65-F5344CB8AC3E}">
        <p14:creationId xmlns:p14="http://schemas.microsoft.com/office/powerpoint/2010/main" val="54550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6CD3E5-BAB4-4703-9EC7-453171861C1C}" type="slidenum">
              <a:rPr lang="en-US"/>
              <a:pPr>
                <a:defRPr/>
              </a:pPr>
              <a:t>‹#›</a:t>
            </a:fld>
            <a:endParaRPr lang="en-US"/>
          </a:p>
        </p:txBody>
      </p:sp>
    </p:spTree>
    <p:extLst>
      <p:ext uri="{BB962C8B-B14F-4D97-AF65-F5344CB8AC3E}">
        <p14:creationId xmlns:p14="http://schemas.microsoft.com/office/powerpoint/2010/main" val="374721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2B8B51-CE88-4ED8-9546-F435FFA04465}" type="slidenum">
              <a:rPr lang="en-US"/>
              <a:pPr>
                <a:defRPr/>
              </a:pPr>
              <a:t>‹#›</a:t>
            </a:fld>
            <a:endParaRPr lang="en-US"/>
          </a:p>
        </p:txBody>
      </p:sp>
    </p:spTree>
    <p:extLst>
      <p:ext uri="{BB962C8B-B14F-4D97-AF65-F5344CB8AC3E}">
        <p14:creationId xmlns:p14="http://schemas.microsoft.com/office/powerpoint/2010/main" val="2518896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52CF90-E203-4081-BACA-5AF35C83D01A}" type="slidenum">
              <a:rPr lang="en-US"/>
              <a:pPr>
                <a:defRPr/>
              </a:pPr>
              <a:t>‹#›</a:t>
            </a:fld>
            <a:endParaRPr lang="en-US"/>
          </a:p>
        </p:txBody>
      </p:sp>
    </p:spTree>
    <p:extLst>
      <p:ext uri="{BB962C8B-B14F-4D97-AF65-F5344CB8AC3E}">
        <p14:creationId xmlns:p14="http://schemas.microsoft.com/office/powerpoint/2010/main" val="406931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2F4205-EB6B-41D9-A94C-6CCD8F7D61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916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2F4205-EB6B-41D9-A94C-6CCD8F7D61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022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2F4205-EB6B-41D9-A94C-6CCD8F7D61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195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2F4205-EB6B-41D9-A94C-6CCD8F7D61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555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D2F4205-EB6B-41D9-A94C-6CCD8F7D61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30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2F4205-EB6B-41D9-A94C-6CCD8F7D61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1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D2F4205-EB6B-41D9-A94C-6CCD8F7D61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47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1958FF-D971-428E-AD3F-004B7D447266}" type="slidenum">
              <a:rPr lang="en-US"/>
              <a:pPr>
                <a:defRPr/>
              </a:pPr>
              <a:t>‹#›</a:t>
            </a:fld>
            <a:endParaRPr lang="en-US"/>
          </a:p>
        </p:txBody>
      </p:sp>
    </p:spTree>
    <p:extLst>
      <p:ext uri="{BB962C8B-B14F-4D97-AF65-F5344CB8AC3E}">
        <p14:creationId xmlns:p14="http://schemas.microsoft.com/office/powerpoint/2010/main" val="3888798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2F4205-EB6B-41D9-A94C-6CCD8F7D61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881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2F4205-EB6B-41D9-A94C-6CCD8F7D61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352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2F4205-EB6B-41D9-A94C-6CCD8F7D61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433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2F4205-EB6B-41D9-A94C-6CCD8F7D61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505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52CF90-E203-4081-BACA-5AF35C83D01A}" type="slidenum">
              <a:rPr lang="en-US"/>
              <a:pPr>
                <a:defRPr/>
              </a:pPr>
              <a:t>‹#›</a:t>
            </a:fld>
            <a:endParaRPr lang="en-US"/>
          </a:p>
        </p:txBody>
      </p:sp>
    </p:spTree>
    <p:extLst>
      <p:ext uri="{BB962C8B-B14F-4D97-AF65-F5344CB8AC3E}">
        <p14:creationId xmlns:p14="http://schemas.microsoft.com/office/powerpoint/2010/main" val="233244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AEF04-E173-492A-899D-9110404142A8}" type="slidenum">
              <a:rPr lang="en-US"/>
              <a:pPr>
                <a:defRPr/>
              </a:pPr>
              <a:t>‹#›</a:t>
            </a:fld>
            <a:endParaRPr lang="en-US"/>
          </a:p>
        </p:txBody>
      </p:sp>
    </p:spTree>
    <p:extLst>
      <p:ext uri="{BB962C8B-B14F-4D97-AF65-F5344CB8AC3E}">
        <p14:creationId xmlns:p14="http://schemas.microsoft.com/office/powerpoint/2010/main" val="309860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AA760E-6DC4-45FB-B58B-FABED818C826}" type="slidenum">
              <a:rPr lang="en-US"/>
              <a:pPr>
                <a:defRPr/>
              </a:pPr>
              <a:t>‹#›</a:t>
            </a:fld>
            <a:endParaRPr lang="en-US"/>
          </a:p>
        </p:txBody>
      </p:sp>
    </p:spTree>
    <p:extLst>
      <p:ext uri="{BB962C8B-B14F-4D97-AF65-F5344CB8AC3E}">
        <p14:creationId xmlns:p14="http://schemas.microsoft.com/office/powerpoint/2010/main" val="382382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E0AA78-DE85-47FC-B874-823BAB4D3FC5}" type="slidenum">
              <a:rPr lang="en-US"/>
              <a:pPr>
                <a:defRPr/>
              </a:pPr>
              <a:t>‹#›</a:t>
            </a:fld>
            <a:endParaRPr lang="en-US"/>
          </a:p>
        </p:txBody>
      </p:sp>
    </p:spTree>
    <p:extLst>
      <p:ext uri="{BB962C8B-B14F-4D97-AF65-F5344CB8AC3E}">
        <p14:creationId xmlns:p14="http://schemas.microsoft.com/office/powerpoint/2010/main" val="260379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870F9D-B193-4D6A-84B1-852A822C8C29}" type="slidenum">
              <a:rPr lang="en-US"/>
              <a:pPr>
                <a:defRPr/>
              </a:pPr>
              <a:t>‹#›</a:t>
            </a:fld>
            <a:endParaRPr lang="en-US"/>
          </a:p>
        </p:txBody>
      </p:sp>
    </p:spTree>
    <p:extLst>
      <p:ext uri="{BB962C8B-B14F-4D97-AF65-F5344CB8AC3E}">
        <p14:creationId xmlns:p14="http://schemas.microsoft.com/office/powerpoint/2010/main" val="2803991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F2261D-6859-4370-BB69-D86BE2DAD11A}" type="slidenum">
              <a:rPr lang="en-US"/>
              <a:pPr>
                <a:defRPr/>
              </a:pPr>
              <a:t>‹#›</a:t>
            </a:fld>
            <a:endParaRPr lang="en-US"/>
          </a:p>
        </p:txBody>
      </p:sp>
    </p:spTree>
    <p:extLst>
      <p:ext uri="{BB962C8B-B14F-4D97-AF65-F5344CB8AC3E}">
        <p14:creationId xmlns:p14="http://schemas.microsoft.com/office/powerpoint/2010/main" val="345524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0707FB-D9F1-4616-A268-12B2F20C07B3}" type="slidenum">
              <a:rPr lang="en-US"/>
              <a:pPr>
                <a:defRPr/>
              </a:pPr>
              <a:t>‹#›</a:t>
            </a:fld>
            <a:endParaRPr lang="en-US"/>
          </a:p>
        </p:txBody>
      </p:sp>
    </p:spTree>
    <p:extLst>
      <p:ext uri="{BB962C8B-B14F-4D97-AF65-F5344CB8AC3E}">
        <p14:creationId xmlns:p14="http://schemas.microsoft.com/office/powerpoint/2010/main" val="356605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4B3E61-7F8C-476A-B62F-F9F8FA1493A3}" type="slidenum">
              <a:rPr lang="en-US"/>
              <a:pPr>
                <a:defRPr/>
              </a:pPr>
              <a:t>‹#›</a:t>
            </a:fld>
            <a:endParaRPr lang="en-US"/>
          </a:p>
        </p:txBody>
      </p:sp>
    </p:spTree>
    <p:extLst>
      <p:ext uri="{BB962C8B-B14F-4D97-AF65-F5344CB8AC3E}">
        <p14:creationId xmlns:p14="http://schemas.microsoft.com/office/powerpoint/2010/main" val="384215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8" name="Rectangle 4"/>
          <p:cNvSpPr>
            <a:spLocks noGrp="1" noChangeArrowheads="1"/>
          </p:cNvSpPr>
          <p:nvPr>
            <p:ph type="dt" sz="half" idx="2"/>
          </p:nvPr>
        </p:nvSpPr>
        <p:spPr bwMode="auto">
          <a:xfrm>
            <a:off x="609600" y="6245226"/>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7829" name="Rectangle 5"/>
          <p:cNvSpPr>
            <a:spLocks noGrp="1" noChangeArrowheads="1"/>
          </p:cNvSpPr>
          <p:nvPr>
            <p:ph type="ftr" sz="quarter" idx="3"/>
          </p:nvPr>
        </p:nvSpPr>
        <p:spPr bwMode="auto">
          <a:xfrm>
            <a:off x="4165600" y="6245226"/>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7830" name="Rectangle 6"/>
          <p:cNvSpPr>
            <a:spLocks noGrp="1" noChangeArrowheads="1"/>
          </p:cNvSpPr>
          <p:nvPr>
            <p:ph type="sldNum" sz="quarter" idx="4"/>
          </p:nvPr>
        </p:nvSpPr>
        <p:spPr bwMode="auto">
          <a:xfrm>
            <a:off x="8737600" y="6245226"/>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8E0356E-F587-4FE8-BE94-C3A515A0A0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hdr="0" ftr="0" dt="0"/>
  <p:txStyles>
    <p:title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fontAlgn="base">
        <a:spcBef>
          <a:spcPct val="20000"/>
        </a:spcBef>
        <a:spcAft>
          <a:spcPct val="0"/>
        </a:spcAft>
        <a:buChar char="»"/>
        <a:defRPr sz="1200" b="1">
          <a:solidFill>
            <a:schemeClr val="tx1"/>
          </a:solidFill>
          <a:latin typeface="+mn-lt"/>
        </a:defRPr>
      </a:lvl6pPr>
      <a:lvl7pPr marL="2971800" indent="-228600" algn="l" rtl="0" fontAlgn="base">
        <a:spcBef>
          <a:spcPct val="20000"/>
        </a:spcBef>
        <a:spcAft>
          <a:spcPct val="0"/>
        </a:spcAft>
        <a:buChar char="»"/>
        <a:defRPr sz="1200" b="1">
          <a:solidFill>
            <a:schemeClr val="tx1"/>
          </a:solidFill>
          <a:latin typeface="+mn-lt"/>
        </a:defRPr>
      </a:lvl7pPr>
      <a:lvl8pPr marL="3429000" indent="-228600" algn="l" rtl="0" fontAlgn="base">
        <a:spcBef>
          <a:spcPct val="20000"/>
        </a:spcBef>
        <a:spcAft>
          <a:spcPct val="0"/>
        </a:spcAft>
        <a:buChar char="»"/>
        <a:defRPr sz="1200" b="1">
          <a:solidFill>
            <a:schemeClr val="tx1"/>
          </a:solidFill>
          <a:latin typeface="+mn-lt"/>
        </a:defRPr>
      </a:lvl8pPr>
      <a:lvl9pPr marL="3886200" indent="-228600" algn="l" rtl="0" fontAlgn="base">
        <a:spcBef>
          <a:spcPct val="20000"/>
        </a:spcBef>
        <a:spcAft>
          <a:spcPct val="0"/>
        </a:spcAft>
        <a:buChar char="»"/>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D2F4205-EB6B-41D9-A94C-6CCD8F7D61D3}"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13499941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39D8CE-F8BF-48FF-9D0E-DE07352AEE59}" type="slidenum">
              <a:rPr lang="en-US" smtClean="0"/>
              <a:pPr eaLnBrk="1" hangingPunct="1"/>
              <a:t>1</a:t>
            </a:fld>
            <a:endParaRPr lang="en-US" dirty="0" smtClean="0"/>
          </a:p>
        </p:txBody>
      </p:sp>
      <p:sp>
        <p:nvSpPr>
          <p:cNvPr id="2051" name="Rectangle 2"/>
          <p:cNvSpPr>
            <a:spLocks noGrp="1" noChangeArrowheads="1"/>
          </p:cNvSpPr>
          <p:nvPr>
            <p:ph type="ctrTitle"/>
          </p:nvPr>
        </p:nvSpPr>
        <p:spPr>
          <a:xfrm>
            <a:off x="1524000" y="228600"/>
            <a:ext cx="9144000" cy="4191001"/>
          </a:xfrm>
          <a:extLst>
            <a:ext uri="{909E8E84-426E-40DD-AFC4-6F175D3DCCD1}">
              <a14:hiddenFill xmlns:a14="http://schemas.microsoft.com/office/drawing/2010/main">
                <a:solidFill>
                  <a:srgbClr val="0000FF"/>
                </a:solidFill>
              </a14:hiddenFill>
            </a:ext>
          </a:extLst>
        </p:spPr>
        <p:txBody>
          <a:bodyPr/>
          <a:lstStyle/>
          <a:p>
            <a:pPr eaLnBrk="1" hangingPunct="1"/>
            <a:r>
              <a:rPr lang="en-US" sz="2800" dirty="0">
                <a:solidFill>
                  <a:schemeClr val="tx1"/>
                </a:solidFill>
              </a:rPr>
              <a:t>Observations of Galactic Cosmic Rays in the Very Local Interstellar Medium from Voyager </a:t>
            </a:r>
            <a:r>
              <a:rPr lang="en-US" sz="2800" dirty="0" smtClean="0">
                <a:solidFill>
                  <a:schemeClr val="tx1"/>
                </a:solidFill>
              </a:rPr>
              <a:t>1</a:t>
            </a:r>
            <a:r>
              <a:rPr lang="en-US" sz="2800" dirty="0">
                <a:solidFill>
                  <a:schemeClr val="tx1"/>
                </a:solidFill>
              </a:rPr>
              <a:t/>
            </a:r>
            <a:br>
              <a:rPr lang="en-US" sz="2800" dirty="0">
                <a:solidFill>
                  <a:schemeClr val="tx1"/>
                </a:solidFill>
              </a:rPr>
            </a:br>
            <a:r>
              <a:rPr lang="en-US" sz="2800" dirty="0">
                <a:solidFill>
                  <a:schemeClr val="tx1"/>
                </a:solidFill>
                <a:ea typeface="ＭＳ Ｐゴシック" charset="-128"/>
              </a:rPr>
              <a:t/>
            </a:r>
            <a:br>
              <a:rPr lang="en-US" sz="2800" dirty="0">
                <a:solidFill>
                  <a:schemeClr val="tx1"/>
                </a:solidFill>
                <a:ea typeface="ＭＳ Ｐゴシック" charset="-128"/>
              </a:rPr>
            </a:br>
            <a:r>
              <a:rPr lang="en-US" sz="2800" dirty="0">
                <a:solidFill>
                  <a:schemeClr val="tx1"/>
                </a:solidFill>
              </a:rPr>
              <a:t/>
            </a:r>
            <a:br>
              <a:rPr lang="en-US" sz="2800" dirty="0">
                <a:solidFill>
                  <a:schemeClr val="tx1"/>
                </a:solidFill>
              </a:rPr>
            </a:br>
            <a:r>
              <a:rPr lang="en-US" dirty="0" smtClean="0">
                <a:solidFill>
                  <a:srgbClr val="0000FF"/>
                </a:solidFill>
              </a:rPr>
              <a:t>A. C. Cummings and E. C. Stone, </a:t>
            </a:r>
            <a:r>
              <a:rPr lang="en-US" i="1" dirty="0" smtClean="0">
                <a:solidFill>
                  <a:srgbClr val="0000FF"/>
                </a:solidFill>
              </a:rPr>
              <a:t>Caltech</a:t>
            </a:r>
            <a:br>
              <a:rPr lang="en-US" i="1" dirty="0" smtClean="0">
                <a:solidFill>
                  <a:srgbClr val="0000FF"/>
                </a:solidFill>
              </a:rPr>
            </a:br>
            <a:r>
              <a:rPr lang="en-US" dirty="0" smtClean="0">
                <a:solidFill>
                  <a:srgbClr val="0000FF"/>
                </a:solidFill>
              </a:rPr>
              <a:t>N</a:t>
            </a:r>
            <a:r>
              <a:rPr lang="en-US" dirty="0">
                <a:solidFill>
                  <a:srgbClr val="0000FF"/>
                </a:solidFill>
              </a:rPr>
              <a:t>. </a:t>
            </a:r>
            <a:r>
              <a:rPr lang="en-US" dirty="0" err="1" smtClean="0">
                <a:solidFill>
                  <a:srgbClr val="0000FF"/>
                </a:solidFill>
              </a:rPr>
              <a:t>Lal</a:t>
            </a:r>
            <a:r>
              <a:rPr lang="en-US" dirty="0" smtClean="0">
                <a:solidFill>
                  <a:srgbClr val="0000FF"/>
                </a:solidFill>
              </a:rPr>
              <a:t> </a:t>
            </a:r>
            <a:r>
              <a:rPr lang="en-US" dirty="0">
                <a:solidFill>
                  <a:srgbClr val="0000FF"/>
                </a:solidFill>
              </a:rPr>
              <a:t>and B. Heikkila, </a:t>
            </a:r>
            <a:r>
              <a:rPr lang="en-US" i="1" dirty="0">
                <a:solidFill>
                  <a:srgbClr val="0000FF"/>
                </a:solidFill>
              </a:rPr>
              <a:t>Goddard Space Flight </a:t>
            </a:r>
            <a:r>
              <a:rPr lang="en-US" i="1" dirty="0" smtClean="0">
                <a:solidFill>
                  <a:srgbClr val="0000FF"/>
                </a:solidFill>
              </a:rPr>
              <a:t>Center</a:t>
            </a:r>
            <a:br>
              <a:rPr lang="en-US" i="1" dirty="0" smtClean="0">
                <a:solidFill>
                  <a:srgbClr val="0000FF"/>
                </a:solidFill>
              </a:rPr>
            </a:br>
            <a:r>
              <a:rPr lang="en-US" i="1" dirty="0" smtClean="0">
                <a:solidFill>
                  <a:srgbClr val="0000FF"/>
                </a:solidFill>
              </a:rPr>
              <a:t/>
            </a:r>
            <a:br>
              <a:rPr lang="en-US" i="1" dirty="0" smtClean="0">
                <a:solidFill>
                  <a:srgbClr val="0000FF"/>
                </a:solidFill>
              </a:rPr>
            </a:br>
            <a:r>
              <a:rPr lang="en-US" i="1" dirty="0" smtClean="0">
                <a:solidFill>
                  <a:srgbClr val="0000FF"/>
                </a:solidFill>
              </a:rPr>
              <a:t/>
            </a:r>
            <a:br>
              <a:rPr lang="en-US" i="1" dirty="0" smtClean="0">
                <a:solidFill>
                  <a:srgbClr val="0000FF"/>
                </a:solidFill>
              </a:rPr>
            </a:br>
            <a:endParaRPr lang="en-US" sz="2800" dirty="0">
              <a:solidFill>
                <a:srgbClr val="0000FF"/>
              </a:solidFill>
            </a:endParaRPr>
          </a:p>
        </p:txBody>
      </p:sp>
      <p:sp>
        <p:nvSpPr>
          <p:cNvPr id="2052" name="Rectangle 4"/>
          <p:cNvSpPr>
            <a:spLocks noChangeArrowheads="1"/>
          </p:cNvSpPr>
          <p:nvPr/>
        </p:nvSpPr>
        <p:spPr bwMode="auto">
          <a:xfrm>
            <a:off x="1524000" y="387191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53" name="Rectangle 5"/>
          <p:cNvSpPr>
            <a:spLocks noChangeArrowheads="1"/>
          </p:cNvSpPr>
          <p:nvPr/>
        </p:nvSpPr>
        <p:spPr bwMode="auto">
          <a:xfrm>
            <a:off x="1524000" y="4756151"/>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 name="Rectangle 3"/>
          <p:cNvSpPr>
            <a:spLocks noChangeArrowheads="1"/>
          </p:cNvSpPr>
          <p:nvPr/>
        </p:nvSpPr>
        <p:spPr bwMode="auto">
          <a:xfrm>
            <a:off x="1524000" y="4535450"/>
            <a:ext cx="9144000" cy="192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20000"/>
              </a:spcBef>
            </a:pPr>
            <a:r>
              <a:rPr lang="en-US" sz="2800" b="1" dirty="0"/>
              <a:t> </a:t>
            </a:r>
            <a:r>
              <a:rPr lang="en-US" sz="2800" b="1" dirty="0" smtClean="0"/>
              <a:t>CRISM 2018</a:t>
            </a:r>
            <a:endParaRPr lang="en-US" sz="2800" b="1" dirty="0"/>
          </a:p>
          <a:p>
            <a:pPr algn="ctr" eaLnBrk="0" hangingPunct="0">
              <a:spcBef>
                <a:spcPct val="20000"/>
              </a:spcBef>
            </a:pPr>
            <a:r>
              <a:rPr lang="en-US" sz="2800" b="1" dirty="0" smtClean="0"/>
              <a:t>Grenoble, France</a:t>
            </a:r>
            <a:endParaRPr lang="en-US" sz="2800" b="1" dirty="0"/>
          </a:p>
          <a:p>
            <a:pPr algn="ctr" eaLnBrk="0" hangingPunct="0">
              <a:spcBef>
                <a:spcPct val="20000"/>
              </a:spcBef>
            </a:pPr>
            <a:r>
              <a:rPr lang="en-US" sz="2800" b="1" dirty="0" smtClean="0"/>
              <a:t>25 June 2018</a:t>
            </a:r>
            <a:endParaRPr lang="en-US" sz="2800" b="1" dirty="0"/>
          </a:p>
          <a:p>
            <a:pPr eaLnBrk="0" hangingPunct="0"/>
            <a:endParaRPr 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0AACB9-6D18-42B2-B1C4-07D65943DA1F}" type="slidenum">
              <a:rPr lang="en-US" smtClean="0"/>
              <a:pPr eaLnBrk="1" hangingPunct="1"/>
              <a:t>10</a:t>
            </a:fld>
            <a:endParaRPr lang="en-US" smtClean="0"/>
          </a:p>
        </p:txBody>
      </p:sp>
      <p:sp>
        <p:nvSpPr>
          <p:cNvPr id="10" name="Title 1"/>
          <p:cNvSpPr txBox="1">
            <a:spLocks/>
          </p:cNvSpPr>
          <p:nvPr/>
        </p:nvSpPr>
        <p:spPr bwMode="auto">
          <a:xfrm>
            <a:off x="7181850" y="152400"/>
            <a:ext cx="333375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r>
              <a:rPr lang="en-US" sz="1800" dirty="0">
                <a:solidFill>
                  <a:srgbClr val="0000FF"/>
                </a:solidFill>
              </a:rPr>
              <a:t>Ionization of interstellar H atoms by GCR electrons:</a:t>
            </a:r>
          </a:p>
          <a:p>
            <a:pPr algn="l"/>
            <a:endParaRPr lang="en-US" sz="1800" dirty="0">
              <a:solidFill>
                <a:srgbClr val="0000FF"/>
              </a:solidFill>
            </a:endParaRPr>
          </a:p>
          <a:p>
            <a:pPr algn="l"/>
            <a:r>
              <a:rPr lang="en-US" sz="1800" dirty="0">
                <a:solidFill>
                  <a:srgbClr val="0000FF"/>
                </a:solidFill>
              </a:rPr>
              <a:t>Vertical dashed line marks extent of new Voyager  observations. </a:t>
            </a:r>
          </a:p>
          <a:p>
            <a:pPr algn="l"/>
            <a:endParaRPr lang="en-US" sz="1800" dirty="0">
              <a:solidFill>
                <a:srgbClr val="0000FF"/>
              </a:solidFill>
            </a:endParaRPr>
          </a:p>
          <a:p>
            <a:pPr algn="l"/>
            <a:r>
              <a:rPr lang="en-US" sz="1800" dirty="0">
                <a:solidFill>
                  <a:srgbClr val="0000FF"/>
                </a:solidFill>
              </a:rPr>
              <a:t>Top right: cross section, which peaks at very, very low energies, ~60 eV.</a:t>
            </a:r>
          </a:p>
          <a:p>
            <a:pPr algn="l"/>
            <a:endParaRPr lang="en-US" sz="1800" dirty="0">
              <a:solidFill>
                <a:srgbClr val="0000FF"/>
              </a:solidFill>
            </a:endParaRPr>
          </a:p>
          <a:p>
            <a:pPr algn="l"/>
            <a:r>
              <a:rPr lang="en-US" sz="1800" dirty="0">
                <a:solidFill>
                  <a:srgbClr val="0000FF"/>
                </a:solidFill>
              </a:rPr>
              <a:t>Bottom left: Integral ionization rate. </a:t>
            </a:r>
          </a:p>
          <a:p>
            <a:pPr algn="l"/>
            <a:endParaRPr lang="en-US" sz="1800" dirty="0">
              <a:solidFill>
                <a:srgbClr val="0000FF"/>
              </a:solidFill>
            </a:endParaRPr>
          </a:p>
          <a:p>
            <a:pPr algn="l"/>
            <a:r>
              <a:rPr lang="en-US" sz="1800" dirty="0">
                <a:solidFill>
                  <a:srgbClr val="0000FF"/>
                </a:solidFill>
              </a:rPr>
              <a:t>Ionization rate of H atoms from ≥ 3 MeV electrons is </a:t>
            </a:r>
          </a:p>
          <a:p>
            <a:pPr algn="l"/>
            <a:r>
              <a:rPr lang="en-US" sz="1800" dirty="0">
                <a:solidFill>
                  <a:srgbClr val="0000FF"/>
                </a:solidFill>
              </a:rPr>
              <a:t>2.3 x 10</a:t>
            </a:r>
            <a:r>
              <a:rPr lang="en-US" sz="1800" baseline="30000" dirty="0">
                <a:solidFill>
                  <a:srgbClr val="0000FF"/>
                </a:solidFill>
              </a:rPr>
              <a:t>-18</a:t>
            </a:r>
            <a:r>
              <a:rPr lang="en-US" sz="1800" dirty="0">
                <a:solidFill>
                  <a:srgbClr val="0000FF"/>
                </a:solidFill>
              </a:rPr>
              <a:t> s</a:t>
            </a:r>
            <a:r>
              <a:rPr lang="en-US" sz="1800" baseline="30000" dirty="0">
                <a:solidFill>
                  <a:srgbClr val="0000FF"/>
                </a:solidFill>
              </a:rPr>
              <a:t>-1 </a:t>
            </a:r>
            <a:r>
              <a:rPr lang="en-US" sz="1800" dirty="0">
                <a:solidFill>
                  <a:srgbClr val="0000FF"/>
                </a:solidFill>
              </a:rPr>
              <a:t>from </a:t>
            </a:r>
            <a:r>
              <a:rPr lang="en-US" sz="1800" dirty="0" err="1">
                <a:solidFill>
                  <a:srgbClr val="0000FF"/>
                </a:solidFill>
              </a:rPr>
              <a:t>Potgieter</a:t>
            </a:r>
            <a:r>
              <a:rPr lang="en-US" sz="1800" dirty="0">
                <a:solidFill>
                  <a:srgbClr val="0000FF"/>
                </a:solidFill>
              </a:rPr>
              <a:t> et al.  2015 LISM energy spectrum.</a:t>
            </a: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9" t="13741" b="16763"/>
          <a:stretch/>
        </p:blipFill>
        <p:spPr bwMode="auto">
          <a:xfrm>
            <a:off x="380999" y="55272"/>
            <a:ext cx="6687409" cy="680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922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0AACB9-6D18-42B2-B1C4-07D65943DA1F}" type="slidenum">
              <a:rPr lang="en-US" smtClean="0"/>
              <a:pPr eaLnBrk="1" hangingPunct="1"/>
              <a:t>11</a:t>
            </a:fld>
            <a:endParaRPr lang="en-US" smtClean="0"/>
          </a:p>
        </p:txBody>
      </p:sp>
      <p:sp>
        <p:nvSpPr>
          <p:cNvPr id="10" name="Title 1"/>
          <p:cNvSpPr txBox="1">
            <a:spLocks/>
          </p:cNvSpPr>
          <p:nvPr/>
        </p:nvSpPr>
        <p:spPr bwMode="auto">
          <a:xfrm>
            <a:off x="5943600" y="152401"/>
            <a:ext cx="4724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r>
              <a:rPr lang="en-US" sz="1800" dirty="0">
                <a:solidFill>
                  <a:srgbClr val="0000FF"/>
                </a:solidFill>
              </a:rPr>
              <a:t>Calculated  ionization rate from all nuclei ≥3 MeV/</a:t>
            </a:r>
            <a:r>
              <a:rPr lang="en-US" sz="1800" dirty="0" err="1">
                <a:solidFill>
                  <a:srgbClr val="0000FF"/>
                </a:solidFill>
              </a:rPr>
              <a:t>nuc</a:t>
            </a:r>
            <a:r>
              <a:rPr lang="en-US" sz="1800" dirty="0">
                <a:solidFill>
                  <a:srgbClr val="0000FF"/>
                </a:solidFill>
              </a:rPr>
              <a:t> from GALPROP DR model. Not shown are estimates from Cu through U, which add negligible amount (2.1 x 10</a:t>
            </a:r>
            <a:r>
              <a:rPr lang="en-US" sz="1800" baseline="30000" dirty="0">
                <a:solidFill>
                  <a:srgbClr val="0000FF"/>
                </a:solidFill>
              </a:rPr>
              <a:t>-21</a:t>
            </a:r>
            <a:r>
              <a:rPr lang="en-US" sz="1800" dirty="0">
                <a:solidFill>
                  <a:srgbClr val="0000FF"/>
                </a:solidFill>
              </a:rPr>
              <a:t> s</a:t>
            </a:r>
            <a:r>
              <a:rPr lang="en-US" sz="1800" baseline="30000" dirty="0">
                <a:solidFill>
                  <a:srgbClr val="0000FF"/>
                </a:solidFill>
              </a:rPr>
              <a:t>-1</a:t>
            </a:r>
            <a:r>
              <a:rPr lang="en-US" sz="1800" dirty="0">
                <a:solidFill>
                  <a:srgbClr val="0000FF"/>
                </a:solidFill>
              </a:rPr>
              <a:t>)</a:t>
            </a:r>
            <a:r>
              <a:rPr lang="en-US" sz="1800" baseline="30000" dirty="0">
                <a:solidFill>
                  <a:srgbClr val="0000FF"/>
                </a:solidFill>
              </a:rPr>
              <a:t> </a:t>
            </a:r>
            <a:r>
              <a:rPr lang="en-US" sz="1800" dirty="0">
                <a:solidFill>
                  <a:srgbClr val="0000FF"/>
                </a:solidFill>
              </a:rPr>
              <a:t>.</a:t>
            </a:r>
          </a:p>
          <a:p>
            <a:pPr algn="l"/>
            <a:endParaRPr lang="en-US" sz="1800" dirty="0">
              <a:solidFill>
                <a:srgbClr val="0000FF"/>
              </a:solidFill>
            </a:endParaRPr>
          </a:p>
          <a:p>
            <a:pPr algn="l"/>
            <a:r>
              <a:rPr lang="en-US" sz="1800" dirty="0">
                <a:solidFill>
                  <a:srgbClr val="0000FF"/>
                </a:solidFill>
              </a:rPr>
              <a:t>Total nuclei + electrons ionization rate of atomic H at ≥ 3 MeV/</a:t>
            </a:r>
            <a:r>
              <a:rPr lang="en-US" sz="1800" dirty="0" err="1">
                <a:solidFill>
                  <a:srgbClr val="0000FF"/>
                </a:solidFill>
              </a:rPr>
              <a:t>nuc</a:t>
            </a:r>
            <a:r>
              <a:rPr lang="en-US" sz="1800" dirty="0">
                <a:solidFill>
                  <a:srgbClr val="0000FF"/>
                </a:solidFill>
              </a:rPr>
              <a:t> is 1.5 x 10</a:t>
            </a:r>
            <a:r>
              <a:rPr lang="en-US" sz="1800" baseline="30000" dirty="0">
                <a:solidFill>
                  <a:srgbClr val="0000FF"/>
                </a:solidFill>
              </a:rPr>
              <a:t>-17</a:t>
            </a:r>
            <a:r>
              <a:rPr lang="en-US" sz="1800" dirty="0">
                <a:solidFill>
                  <a:srgbClr val="0000FF"/>
                </a:solidFill>
              </a:rPr>
              <a:t> s</a:t>
            </a:r>
            <a:r>
              <a:rPr lang="en-US" sz="1800" baseline="30000" dirty="0">
                <a:solidFill>
                  <a:srgbClr val="0000FF"/>
                </a:solidFill>
              </a:rPr>
              <a:t>-1</a:t>
            </a:r>
          </a:p>
          <a:p>
            <a:pPr algn="l"/>
            <a:r>
              <a:rPr lang="en-US" sz="1800" dirty="0">
                <a:solidFill>
                  <a:srgbClr val="0000FF"/>
                </a:solidFill>
              </a:rPr>
              <a:t>from GALPROP DR model.</a:t>
            </a:r>
          </a:p>
        </p:txBody>
      </p:sp>
      <p:sp>
        <p:nvSpPr>
          <p:cNvPr id="9" name="Title 1"/>
          <p:cNvSpPr txBox="1">
            <a:spLocks/>
          </p:cNvSpPr>
          <p:nvPr/>
        </p:nvSpPr>
        <p:spPr bwMode="auto">
          <a:xfrm>
            <a:off x="2057400" y="5508703"/>
            <a:ext cx="8610600" cy="1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r>
              <a:rPr lang="en-US" sz="1800" dirty="0">
                <a:solidFill>
                  <a:srgbClr val="0000FF"/>
                </a:solidFill>
              </a:rPr>
              <a:t>Range from models is 1.51-1.64 x 10</a:t>
            </a:r>
            <a:r>
              <a:rPr lang="en-US" sz="1800" baseline="30000" dirty="0">
                <a:solidFill>
                  <a:srgbClr val="0000FF"/>
                </a:solidFill>
              </a:rPr>
              <a:t>-17</a:t>
            </a:r>
            <a:r>
              <a:rPr lang="en-US" sz="1800" dirty="0">
                <a:solidFill>
                  <a:srgbClr val="0000FF"/>
                </a:solidFill>
              </a:rPr>
              <a:t> s</a:t>
            </a:r>
            <a:r>
              <a:rPr lang="en-US" sz="1800" baseline="30000" dirty="0">
                <a:solidFill>
                  <a:srgbClr val="0000FF"/>
                </a:solidFill>
              </a:rPr>
              <a:t>-1  </a:t>
            </a:r>
            <a:r>
              <a:rPr lang="en-US" sz="1800" dirty="0">
                <a:solidFill>
                  <a:srgbClr val="0000FF"/>
                </a:solidFill>
              </a:rPr>
              <a:t>which is about a factor of 11-12 below estimates in diffuse interstellar clouds using </a:t>
            </a:r>
            <a:r>
              <a:rPr lang="en-US" sz="1800" dirty="0" err="1">
                <a:solidFill>
                  <a:srgbClr val="0000FF"/>
                </a:solidFill>
              </a:rPr>
              <a:t>astrochemistry</a:t>
            </a:r>
            <a:r>
              <a:rPr lang="en-US" sz="1800" dirty="0">
                <a:solidFill>
                  <a:srgbClr val="0000FF"/>
                </a:solidFill>
              </a:rPr>
              <a:t> methods (~1.8 x 10</a:t>
            </a:r>
            <a:r>
              <a:rPr lang="en-US" sz="1800" baseline="30000" dirty="0">
                <a:solidFill>
                  <a:srgbClr val="0000FF"/>
                </a:solidFill>
              </a:rPr>
              <a:t>-16</a:t>
            </a:r>
            <a:r>
              <a:rPr lang="en-US" sz="1800" dirty="0">
                <a:solidFill>
                  <a:srgbClr val="0000FF"/>
                </a:solidFill>
              </a:rPr>
              <a:t> s</a:t>
            </a:r>
            <a:r>
              <a:rPr lang="en-US" sz="1800" baseline="30000" dirty="0">
                <a:solidFill>
                  <a:srgbClr val="0000FF"/>
                </a:solidFill>
              </a:rPr>
              <a:t>-1</a:t>
            </a:r>
            <a:r>
              <a:rPr lang="en-US" sz="1800" dirty="0">
                <a:solidFill>
                  <a:srgbClr val="0000FF"/>
                </a:solidFill>
              </a:rPr>
              <a:t>)</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5855" r="2633" b="40633"/>
          <a:stretch/>
        </p:blipFill>
        <p:spPr bwMode="auto">
          <a:xfrm>
            <a:off x="1600200" y="304801"/>
            <a:ext cx="4114800" cy="534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486400" y="3289430"/>
            <a:ext cx="5105400" cy="1701801"/>
            <a:chOff x="3886200" y="3289429"/>
            <a:chExt cx="5067300" cy="1701801"/>
          </a:xfrm>
        </p:grpSpPr>
        <p:pic>
          <p:nvPicPr>
            <p:cNvPr id="13" name="Picture 2" descr="C:\Users\ace\Documents\Voyager\CSPAR_Apr_2016\ACC\Cummings_ApJ_2015_35_Page_13.jpg"/>
            <p:cNvPicPr>
              <a:picLocks noChangeAspect="1" noChangeArrowheads="1"/>
            </p:cNvPicPr>
            <p:nvPr/>
          </p:nvPicPr>
          <p:blipFill rotWithShape="1">
            <a:blip r:embed="rId4">
              <a:extLst>
                <a:ext uri="{28A0092B-C50C-407E-A947-70E740481C1C}">
                  <a14:useLocalDpi xmlns:a14="http://schemas.microsoft.com/office/drawing/2010/main" val="0"/>
                </a:ext>
              </a:extLst>
            </a:blip>
            <a:srcRect l="20146" t="46318" r="66335" b="42223"/>
            <a:stretch/>
          </p:blipFill>
          <p:spPr bwMode="auto">
            <a:xfrm>
              <a:off x="3886200" y="3289429"/>
              <a:ext cx="1440898" cy="1701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7190" t="8889" r="5425" b="80000"/>
            <a:stretch/>
          </p:blipFill>
          <p:spPr>
            <a:xfrm>
              <a:off x="5334000" y="3549906"/>
              <a:ext cx="3619500" cy="1392116"/>
            </a:xfrm>
            <a:prstGeom prst="rect">
              <a:avLst/>
            </a:prstGeom>
          </p:spPr>
        </p:pic>
      </p:grpSp>
    </p:spTree>
    <p:extLst>
      <p:ext uri="{BB962C8B-B14F-4D97-AF65-F5344CB8AC3E}">
        <p14:creationId xmlns:p14="http://schemas.microsoft.com/office/powerpoint/2010/main" val="383520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0AACB9-6D18-42B2-B1C4-07D65943DA1F}" type="slidenum">
              <a:rPr lang="en-US" smtClean="0"/>
              <a:pPr eaLnBrk="1" hangingPunct="1"/>
              <a:t>12</a:t>
            </a:fld>
            <a:endParaRPr lang="en-US" dirty="0" smtClean="0"/>
          </a:p>
        </p:txBody>
      </p:sp>
      <p:pic>
        <p:nvPicPr>
          <p:cNvPr id="7" name="Picture 3" descr="C:\Users\ace\Documents\Voyager\CSPAR_Apr_2015\Indriolo_et_al_2015\Indriolo_et_al_ApJ_2015_Page_21.jpg"/>
          <p:cNvPicPr>
            <a:picLocks noChangeAspect="1" noChangeArrowheads="1"/>
          </p:cNvPicPr>
          <p:nvPr/>
        </p:nvPicPr>
        <p:blipFill rotWithShape="1">
          <a:blip r:embed="rId3">
            <a:extLst>
              <a:ext uri="{28A0092B-C50C-407E-A947-70E740481C1C}">
                <a14:useLocalDpi xmlns:a14="http://schemas.microsoft.com/office/drawing/2010/main" val="0"/>
              </a:ext>
            </a:extLst>
          </a:blip>
          <a:srcRect l="67847" t="47848" r="16076" b="50398"/>
          <a:stretch/>
        </p:blipFill>
        <p:spPr bwMode="auto">
          <a:xfrm>
            <a:off x="2667002" y="3455449"/>
            <a:ext cx="2288175" cy="43075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2133602" y="2717801"/>
            <a:ext cx="31242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3602" y="2756301"/>
            <a:ext cx="31242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2" name="Picture 4" descr="C:\Users\ace\Documents\Voyager\CSPAR_Apr_2015\Indriolo_et_al_2015\Indriolo_et_al_ApJ_2015_Page_22.jpg"/>
          <p:cNvPicPr>
            <a:picLocks noChangeAspect="1" noChangeArrowheads="1"/>
          </p:cNvPicPr>
          <p:nvPr/>
        </p:nvPicPr>
        <p:blipFill rotWithShape="1">
          <a:blip r:embed="rId4">
            <a:extLst>
              <a:ext uri="{28A0092B-C50C-407E-A947-70E740481C1C}">
                <a14:useLocalDpi xmlns:a14="http://schemas.microsoft.com/office/drawing/2010/main" val="0"/>
              </a:ext>
            </a:extLst>
          </a:blip>
          <a:srcRect l="5630" t="4445" r="50000" b="94226"/>
          <a:stretch/>
        </p:blipFill>
        <p:spPr bwMode="auto">
          <a:xfrm>
            <a:off x="5181602" y="225721"/>
            <a:ext cx="3931240" cy="20319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660560" y="501238"/>
            <a:ext cx="3931240" cy="3918362"/>
            <a:chOff x="6660560" y="780836"/>
            <a:chExt cx="3931240" cy="3918362"/>
          </a:xfrm>
        </p:grpSpPr>
        <p:pic>
          <p:nvPicPr>
            <p:cNvPr id="1028" name="Picture 4" descr="C:\Users\ace\Documents\Voyager\CSPAR_Apr_2015\Indriolo_et_al_2015\Indriolo_et_al_ApJ_2015_Page_22.jpg"/>
            <p:cNvPicPr>
              <a:picLocks noChangeAspect="1" noChangeArrowheads="1"/>
            </p:cNvPicPr>
            <p:nvPr/>
          </p:nvPicPr>
          <p:blipFill rotWithShape="1">
            <a:blip r:embed="rId4">
              <a:extLst>
                <a:ext uri="{28A0092B-C50C-407E-A947-70E740481C1C}">
                  <a14:useLocalDpi xmlns:a14="http://schemas.microsoft.com/office/drawing/2010/main" val="0"/>
                </a:ext>
              </a:extLst>
            </a:blip>
            <a:srcRect l="5630" t="23717" r="50000" b="55595"/>
            <a:stretch/>
          </p:blipFill>
          <p:spPr bwMode="auto">
            <a:xfrm>
              <a:off x="6660560" y="1177958"/>
              <a:ext cx="3931240" cy="316271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flipV="1">
              <a:off x="7429500" y="1066798"/>
              <a:ext cx="9227" cy="274320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509496" y="4329866"/>
              <a:ext cx="2209799" cy="369332"/>
            </a:xfrm>
            <a:prstGeom prst="rect">
              <a:avLst/>
            </a:prstGeom>
            <a:noFill/>
          </p:spPr>
          <p:txBody>
            <a:bodyPr wrap="square" rtlCol="0">
              <a:spAutoFit/>
            </a:bodyPr>
            <a:lstStyle/>
            <a:p>
              <a:r>
                <a:rPr lang="en-US" dirty="0" smtClean="0">
                  <a:solidFill>
                    <a:srgbClr val="FF0000"/>
                  </a:solidFill>
                </a:rPr>
                <a:t>1.51-1.64 x 10</a:t>
              </a:r>
              <a:r>
                <a:rPr lang="en-US" baseline="30000" dirty="0" smtClean="0">
                  <a:solidFill>
                    <a:srgbClr val="FF0000"/>
                  </a:solidFill>
                </a:rPr>
                <a:t>-17</a:t>
              </a:r>
              <a:r>
                <a:rPr lang="en-US" dirty="0" smtClean="0">
                  <a:solidFill>
                    <a:srgbClr val="FF0000"/>
                  </a:solidFill>
                </a:rPr>
                <a:t> s</a:t>
              </a:r>
              <a:r>
                <a:rPr lang="en-US" baseline="30000" dirty="0" smtClean="0">
                  <a:solidFill>
                    <a:srgbClr val="FF0000"/>
                  </a:solidFill>
                </a:rPr>
                <a:t>-1</a:t>
              </a:r>
              <a:endParaRPr lang="en-US" baseline="30000" dirty="0">
                <a:solidFill>
                  <a:srgbClr val="FF0000"/>
                </a:solidFill>
              </a:endParaRPr>
            </a:p>
          </p:txBody>
        </p:sp>
        <p:cxnSp>
          <p:nvCxnSpPr>
            <p:cNvPr id="12" name="Straight Arrow Connector 11"/>
            <p:cNvCxnSpPr/>
            <p:nvPr/>
          </p:nvCxnSpPr>
          <p:spPr>
            <a:xfrm flipH="1" flipV="1">
              <a:off x="7474931" y="3887151"/>
              <a:ext cx="334977" cy="3871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420100" y="1177958"/>
              <a:ext cx="1" cy="259080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05993" y="780836"/>
              <a:ext cx="1698703" cy="369332"/>
            </a:xfrm>
            <a:prstGeom prst="rect">
              <a:avLst/>
            </a:prstGeom>
            <a:noFill/>
          </p:spPr>
          <p:txBody>
            <a:bodyPr wrap="square" rtlCol="0">
              <a:spAutoFit/>
            </a:bodyPr>
            <a:lstStyle/>
            <a:p>
              <a:r>
                <a:rPr lang="en-US" b="1" dirty="0" smtClean="0">
                  <a:solidFill>
                    <a:srgbClr val="0000FF"/>
                  </a:solidFill>
                </a:rPr>
                <a:t>1.78 x 10</a:t>
              </a:r>
              <a:r>
                <a:rPr lang="en-US" b="1" baseline="30000" dirty="0" smtClean="0">
                  <a:solidFill>
                    <a:srgbClr val="0000FF"/>
                  </a:solidFill>
                </a:rPr>
                <a:t>-16 </a:t>
              </a:r>
              <a:r>
                <a:rPr lang="en-US" b="1" dirty="0" smtClean="0">
                  <a:solidFill>
                    <a:srgbClr val="0000FF"/>
                  </a:solidFill>
                </a:rPr>
                <a:t>s</a:t>
              </a:r>
              <a:r>
                <a:rPr lang="en-US" b="1" baseline="30000" dirty="0" smtClean="0">
                  <a:solidFill>
                    <a:srgbClr val="0000FF"/>
                  </a:solidFill>
                </a:rPr>
                <a:t>-1</a:t>
              </a:r>
              <a:endParaRPr lang="en-US" b="1" dirty="0">
                <a:solidFill>
                  <a:srgbClr val="0000FF"/>
                </a:solidFill>
              </a:endParaRPr>
            </a:p>
          </p:txBody>
        </p:sp>
        <p:cxnSp>
          <p:nvCxnSpPr>
            <p:cNvPr id="29" name="Straight Connector 28"/>
            <p:cNvCxnSpPr/>
            <p:nvPr/>
          </p:nvCxnSpPr>
          <p:spPr>
            <a:xfrm flipH="1" flipV="1">
              <a:off x="7362335" y="1066800"/>
              <a:ext cx="9227" cy="274320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pic>
        <p:nvPicPr>
          <p:cNvPr id="1027" name="Picture 3" descr="C:\Users\ace\Documents\Voyager\CSPAR_Apr_2015\Indriolo_et_al_2015\Indriolo_et_al_ApJ_2015_Page_21.jpg"/>
          <p:cNvPicPr>
            <a:picLocks noChangeAspect="1" noChangeArrowheads="1"/>
          </p:cNvPicPr>
          <p:nvPr/>
        </p:nvPicPr>
        <p:blipFill rotWithShape="1">
          <a:blip r:embed="rId3">
            <a:extLst>
              <a:ext uri="{28A0092B-C50C-407E-A947-70E740481C1C}">
                <a14:useLocalDpi xmlns:a14="http://schemas.microsoft.com/office/drawing/2010/main" val="0"/>
              </a:ext>
            </a:extLst>
          </a:blip>
          <a:srcRect l="51402" t="4208" r="5694" b="73732"/>
          <a:stretch/>
        </p:blipFill>
        <p:spPr bwMode="auto">
          <a:xfrm>
            <a:off x="1524003" y="180076"/>
            <a:ext cx="3733799" cy="331261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9361" y="3212068"/>
            <a:ext cx="2209799" cy="369332"/>
          </a:xfrm>
          <a:prstGeom prst="rect">
            <a:avLst/>
          </a:prstGeom>
          <a:noFill/>
        </p:spPr>
        <p:txBody>
          <a:bodyPr wrap="square" rtlCol="0">
            <a:spAutoFit/>
          </a:bodyPr>
          <a:lstStyle/>
          <a:p>
            <a:r>
              <a:rPr lang="en-US" dirty="0" smtClean="0">
                <a:solidFill>
                  <a:srgbClr val="FF0000"/>
                </a:solidFill>
              </a:rPr>
              <a:t>1.51-1.64 x 10</a:t>
            </a:r>
            <a:r>
              <a:rPr lang="en-US" baseline="30000" dirty="0" smtClean="0">
                <a:solidFill>
                  <a:srgbClr val="FF0000"/>
                </a:solidFill>
              </a:rPr>
              <a:t>-17</a:t>
            </a:r>
            <a:r>
              <a:rPr lang="en-US" dirty="0" smtClean="0">
                <a:solidFill>
                  <a:srgbClr val="FF0000"/>
                </a:solidFill>
              </a:rPr>
              <a:t> s</a:t>
            </a:r>
            <a:r>
              <a:rPr lang="en-US" baseline="30000" dirty="0" smtClean="0">
                <a:solidFill>
                  <a:srgbClr val="FF0000"/>
                </a:solidFill>
              </a:rPr>
              <a:t>-1</a:t>
            </a:r>
            <a:endParaRPr lang="en-US" baseline="30000" dirty="0">
              <a:solidFill>
                <a:srgbClr val="FF0000"/>
              </a:solidFill>
            </a:endParaRPr>
          </a:p>
        </p:txBody>
      </p:sp>
      <p:cxnSp>
        <p:nvCxnSpPr>
          <p:cNvPr id="25" name="Straight Arrow Connector 24"/>
          <p:cNvCxnSpPr/>
          <p:nvPr/>
        </p:nvCxnSpPr>
        <p:spPr>
          <a:xfrm flipV="1">
            <a:off x="2036424" y="3014565"/>
            <a:ext cx="380998" cy="2024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133600" y="2942735"/>
            <a:ext cx="31242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33600" y="2981227"/>
            <a:ext cx="312420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510" name="Straight Connector 21509"/>
          <p:cNvCxnSpPr/>
          <p:nvPr/>
        </p:nvCxnSpPr>
        <p:spPr>
          <a:xfrm>
            <a:off x="7239000" y="898360"/>
            <a:ext cx="3124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03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0AACB9-6D18-42B2-B1C4-07D65943DA1F}" type="slidenum">
              <a:rPr lang="en-US" smtClean="0"/>
              <a:pPr eaLnBrk="1" hangingPunct="1"/>
              <a:t>13</a:t>
            </a:fld>
            <a:endParaRPr lang="en-US" smtClean="0"/>
          </a:p>
        </p:txBody>
      </p:sp>
      <p:sp>
        <p:nvSpPr>
          <p:cNvPr id="10" name="Title 1"/>
          <p:cNvSpPr txBox="1">
            <a:spLocks/>
          </p:cNvSpPr>
          <p:nvPr/>
        </p:nvSpPr>
        <p:spPr bwMode="auto">
          <a:xfrm>
            <a:off x="5715000" y="2"/>
            <a:ext cx="4953000" cy="251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r>
              <a:rPr lang="en-US" sz="1800" dirty="0">
                <a:solidFill>
                  <a:srgbClr val="0000FF"/>
                </a:solidFill>
              </a:rPr>
              <a:t>This is not a new issue. </a:t>
            </a:r>
          </a:p>
          <a:p>
            <a:pPr algn="l"/>
            <a:endParaRPr lang="en-US" sz="1800" dirty="0">
              <a:solidFill>
                <a:srgbClr val="0000FF"/>
              </a:solidFill>
            </a:endParaRPr>
          </a:p>
          <a:p>
            <a:pPr algn="l"/>
            <a:r>
              <a:rPr lang="en-US" sz="1800" dirty="0">
                <a:solidFill>
                  <a:srgbClr val="0000FF"/>
                </a:solidFill>
              </a:rPr>
              <a:t>Since the ionization cross section is higher at lower energies, the typical approach has been to add an upturn to the spectrum at low energies to get the higher ionization rate. </a:t>
            </a:r>
          </a:p>
          <a:p>
            <a:pPr algn="l"/>
            <a:endParaRPr lang="en-US" sz="1800" dirty="0">
              <a:solidFill>
                <a:srgbClr val="0000FF"/>
              </a:solidFill>
            </a:endParaRPr>
          </a:p>
        </p:txBody>
      </p:sp>
      <p:pic>
        <p:nvPicPr>
          <p:cNvPr id="8196" name="Picture 4" descr="C:\Users\ace\Documents\Voyager\CSPAR_Apr_2015\Indriolo_et_al_2009\Indriolo_et_al_2009_Page_04.jpg"/>
          <p:cNvPicPr>
            <a:picLocks noChangeAspect="1" noChangeArrowheads="1"/>
          </p:cNvPicPr>
          <p:nvPr/>
        </p:nvPicPr>
        <p:blipFill rotWithShape="1">
          <a:blip r:embed="rId3">
            <a:extLst>
              <a:ext uri="{28A0092B-C50C-407E-A947-70E740481C1C}">
                <a14:useLocalDpi xmlns:a14="http://schemas.microsoft.com/office/drawing/2010/main" val="0"/>
              </a:ext>
            </a:extLst>
          </a:blip>
          <a:srcRect l="6726" t="5714" r="51095" b="66773"/>
          <a:stretch/>
        </p:blipFill>
        <p:spPr bwMode="auto">
          <a:xfrm>
            <a:off x="1524000" y="3474718"/>
            <a:ext cx="3827356" cy="323088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ce\Documents\Voyager\CSPAR_Apr_2015\Wiedenbeck_2013\Wiedenbeck_SpaceScienceReviews_2013_Page_09.jp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7196" r="9895" b="68677"/>
          <a:stretch/>
        </p:blipFill>
        <p:spPr bwMode="auto">
          <a:xfrm>
            <a:off x="1524000" y="1"/>
            <a:ext cx="3810000" cy="34747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77771" y="287180"/>
            <a:ext cx="1239442" cy="246221"/>
          </a:xfrm>
          <a:prstGeom prst="rect">
            <a:avLst/>
          </a:prstGeom>
          <a:noFill/>
        </p:spPr>
        <p:txBody>
          <a:bodyPr wrap="none" rtlCol="0">
            <a:spAutoFit/>
          </a:bodyPr>
          <a:lstStyle/>
          <a:p>
            <a:r>
              <a:rPr lang="en-US" sz="1000" dirty="0" err="1"/>
              <a:t>Wiedenbeck</a:t>
            </a:r>
            <a:r>
              <a:rPr lang="en-US" sz="1000" dirty="0"/>
              <a:t>, 2013</a:t>
            </a:r>
          </a:p>
        </p:txBody>
      </p:sp>
      <p:sp>
        <p:nvSpPr>
          <p:cNvPr id="4" name="TextBox 3"/>
          <p:cNvSpPr txBox="1"/>
          <p:nvPr/>
        </p:nvSpPr>
        <p:spPr>
          <a:xfrm>
            <a:off x="3429000" y="3796009"/>
            <a:ext cx="1266693" cy="246221"/>
          </a:xfrm>
          <a:prstGeom prst="rect">
            <a:avLst/>
          </a:prstGeom>
          <a:noFill/>
        </p:spPr>
        <p:txBody>
          <a:bodyPr wrap="none" rtlCol="0">
            <a:spAutoFit/>
          </a:bodyPr>
          <a:lstStyle/>
          <a:p>
            <a:r>
              <a:rPr lang="en-US" sz="1000" dirty="0" err="1"/>
              <a:t>Indriolo</a:t>
            </a:r>
            <a:r>
              <a:rPr lang="en-US" sz="1000" dirty="0"/>
              <a:t> et al., 2009</a:t>
            </a:r>
          </a:p>
        </p:txBody>
      </p:sp>
      <p:grpSp>
        <p:nvGrpSpPr>
          <p:cNvPr id="3" name="Group 2"/>
          <p:cNvGrpSpPr/>
          <p:nvPr/>
        </p:nvGrpSpPr>
        <p:grpSpPr>
          <a:xfrm>
            <a:off x="2011000" y="61687"/>
            <a:ext cx="8657000" cy="6294813"/>
            <a:chOff x="487000" y="61686"/>
            <a:chExt cx="8657000" cy="6294813"/>
          </a:xfrm>
        </p:grpSpPr>
        <p:pic>
          <p:nvPicPr>
            <p:cNvPr id="3074" name="Picture 2"/>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2490" t="17088" r="3937" b="50938"/>
            <a:stretch/>
          </p:blipFill>
          <p:spPr bwMode="auto">
            <a:xfrm>
              <a:off x="838200" y="61686"/>
              <a:ext cx="279190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8062" t="17190" r="3939" b="42557"/>
            <a:stretch/>
          </p:blipFill>
          <p:spPr bwMode="auto">
            <a:xfrm>
              <a:off x="487000" y="3613299"/>
              <a:ext cx="327869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bwMode="auto">
            <a:xfrm>
              <a:off x="4191000" y="2664298"/>
              <a:ext cx="4953000" cy="175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endParaRPr lang="en-US" sz="1800" dirty="0">
                <a:solidFill>
                  <a:srgbClr val="0000FF"/>
                </a:solidFill>
              </a:endParaRPr>
            </a:p>
            <a:p>
              <a:pPr algn="l"/>
              <a:r>
                <a:rPr lang="en-US" sz="1800" dirty="0">
                  <a:solidFill>
                    <a:srgbClr val="FF0000"/>
                  </a:solidFill>
                </a:rPr>
                <a:t>The new Voyager data are showing there is no upturn in the energy spectra</a:t>
              </a:r>
            </a:p>
            <a:p>
              <a:pPr algn="l"/>
              <a:r>
                <a:rPr lang="en-US" sz="1800" dirty="0">
                  <a:solidFill>
                    <a:srgbClr val="FF0000"/>
                  </a:solidFill>
                </a:rPr>
                <a:t>down to ~3 MeV/</a:t>
              </a:r>
              <a:r>
                <a:rPr lang="en-US" sz="1800" dirty="0" err="1">
                  <a:solidFill>
                    <a:srgbClr val="FF0000"/>
                  </a:solidFill>
                </a:rPr>
                <a:t>nuc</a:t>
              </a:r>
              <a:r>
                <a:rPr lang="en-US" sz="1800" dirty="0">
                  <a:solidFill>
                    <a:srgbClr val="FF0000"/>
                  </a:solidFill>
                </a:rPr>
                <a:t>. </a:t>
              </a:r>
              <a:endParaRPr lang="en-US" sz="1800" dirty="0" smtClean="0">
                <a:solidFill>
                  <a:srgbClr val="FF0000"/>
                </a:solidFill>
              </a:endParaRPr>
            </a:p>
            <a:p>
              <a:pPr algn="l"/>
              <a:endParaRPr lang="en-US" sz="1800" dirty="0">
                <a:solidFill>
                  <a:srgbClr val="FF0000"/>
                </a:solidFill>
              </a:endParaRPr>
            </a:p>
            <a:p>
              <a:pPr algn="l"/>
              <a:endParaRPr lang="en-US" sz="1800" dirty="0">
                <a:solidFill>
                  <a:srgbClr val="FF0000"/>
                </a:solidFill>
              </a:endParaRPr>
            </a:p>
          </p:txBody>
        </p:sp>
      </p:grpSp>
    </p:spTree>
    <p:extLst>
      <p:ext uri="{BB962C8B-B14F-4D97-AF65-F5344CB8AC3E}">
        <p14:creationId xmlns:p14="http://schemas.microsoft.com/office/powerpoint/2010/main" val="366251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0AACB9-6D18-42B2-B1C4-07D65943DA1F}" type="slidenum">
              <a:rPr lang="en-US" smtClean="0"/>
              <a:pPr eaLnBrk="1" hangingPunct="1"/>
              <a:t>14</a:t>
            </a:fld>
            <a:endParaRPr lang="en-US" smtClean="0"/>
          </a:p>
        </p:txBody>
      </p:sp>
      <p:grpSp>
        <p:nvGrpSpPr>
          <p:cNvPr id="6" name="Group 5"/>
          <p:cNvGrpSpPr/>
          <p:nvPr/>
        </p:nvGrpSpPr>
        <p:grpSpPr>
          <a:xfrm>
            <a:off x="1676400" y="265115"/>
            <a:ext cx="8458200" cy="6195060"/>
            <a:chOff x="4282068" y="434340"/>
            <a:chExt cx="8458200" cy="6195060"/>
          </a:xfrm>
        </p:grpSpPr>
        <p:grpSp>
          <p:nvGrpSpPr>
            <p:cNvPr id="3" name="Group 2"/>
            <p:cNvGrpSpPr/>
            <p:nvPr/>
          </p:nvGrpSpPr>
          <p:grpSpPr>
            <a:xfrm>
              <a:off x="4282068" y="434340"/>
              <a:ext cx="8458200" cy="6195060"/>
              <a:chOff x="4282068" y="434340"/>
              <a:chExt cx="8458200" cy="6195060"/>
            </a:xfrm>
          </p:grpSpPr>
          <p:pic>
            <p:nvPicPr>
              <p:cNvPr id="1027" name="Picture 3" descr="C:\Users\ace\Documents\ACEE\Team.5.8.15\GloecklerG_08_Part1_Page_03.jpg"/>
              <p:cNvPicPr>
                <a:picLocks noChangeAspect="1" noChangeArrowheads="1"/>
              </p:cNvPicPr>
              <p:nvPr/>
            </p:nvPicPr>
            <p:blipFill rotWithShape="1">
              <a:blip r:embed="rId3">
                <a:extLst>
                  <a:ext uri="{28A0092B-C50C-407E-A947-70E740481C1C}">
                    <a14:useLocalDpi xmlns:a14="http://schemas.microsoft.com/office/drawing/2010/main" val="0"/>
                  </a:ext>
                </a:extLst>
              </a:blip>
              <a:srcRect l="1220" t="7574" r="45477" b="1791"/>
              <a:stretch/>
            </p:blipFill>
            <p:spPr bwMode="auto">
              <a:xfrm>
                <a:off x="4282068" y="434340"/>
                <a:ext cx="4861932" cy="61950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68468" y="434340"/>
                <a:ext cx="2971800" cy="923330"/>
              </a:xfrm>
              <a:prstGeom prst="rect">
                <a:avLst/>
              </a:prstGeom>
              <a:noFill/>
            </p:spPr>
            <p:txBody>
              <a:bodyPr wrap="square" rtlCol="0">
                <a:spAutoFit/>
              </a:bodyPr>
              <a:lstStyle/>
              <a:p>
                <a:r>
                  <a:rPr lang="en-US" b="1" dirty="0" err="1" smtClean="0">
                    <a:solidFill>
                      <a:srgbClr val="0000FF"/>
                    </a:solidFill>
                  </a:rPr>
                  <a:t>Suprathermal</a:t>
                </a:r>
                <a:r>
                  <a:rPr lang="en-US" b="1" dirty="0" smtClean="0">
                    <a:solidFill>
                      <a:srgbClr val="0000FF"/>
                    </a:solidFill>
                  </a:rPr>
                  <a:t> tails</a:t>
                </a:r>
              </a:p>
              <a:p>
                <a:r>
                  <a:rPr lang="en-US" b="1" dirty="0">
                    <a:solidFill>
                      <a:srgbClr val="0000FF"/>
                    </a:solidFill>
                  </a:rPr>
                  <a:t>a</a:t>
                </a:r>
                <a:r>
                  <a:rPr lang="en-US" b="1" dirty="0" smtClean="0">
                    <a:solidFill>
                      <a:srgbClr val="0000FF"/>
                    </a:solidFill>
                  </a:rPr>
                  <a:t>re often seen in</a:t>
                </a:r>
              </a:p>
              <a:p>
                <a:r>
                  <a:rPr lang="en-US" b="1" dirty="0">
                    <a:solidFill>
                      <a:srgbClr val="0000FF"/>
                    </a:solidFill>
                  </a:rPr>
                  <a:t>t</a:t>
                </a:r>
                <a:r>
                  <a:rPr lang="en-US" b="1" dirty="0" smtClean="0">
                    <a:solidFill>
                      <a:srgbClr val="0000FF"/>
                    </a:solidFill>
                  </a:rPr>
                  <a:t>he heliosphere. </a:t>
                </a:r>
                <a:endParaRPr lang="en-US" b="1" dirty="0">
                  <a:solidFill>
                    <a:srgbClr val="0000FF"/>
                  </a:solidFill>
                </a:endParaRPr>
              </a:p>
            </p:txBody>
          </p:sp>
        </p:grpSp>
        <p:sp>
          <p:nvSpPr>
            <p:cNvPr id="4" name="TextBox 3"/>
            <p:cNvSpPr txBox="1"/>
            <p:nvPr/>
          </p:nvSpPr>
          <p:spPr>
            <a:xfrm>
              <a:off x="5040301" y="5412059"/>
              <a:ext cx="2569999" cy="369332"/>
            </a:xfrm>
            <a:prstGeom prst="rect">
              <a:avLst/>
            </a:prstGeom>
            <a:noFill/>
          </p:spPr>
          <p:txBody>
            <a:bodyPr wrap="none" rtlCol="0">
              <a:spAutoFit/>
            </a:bodyPr>
            <a:lstStyle/>
            <a:p>
              <a:r>
                <a:rPr lang="en-US" b="1" dirty="0" err="1" smtClean="0">
                  <a:solidFill>
                    <a:srgbClr val="0000FF"/>
                  </a:solidFill>
                </a:rPr>
                <a:t>Gloeckler</a:t>
              </a:r>
              <a:r>
                <a:rPr lang="en-US" b="1" dirty="0" smtClean="0">
                  <a:solidFill>
                    <a:srgbClr val="0000FF"/>
                  </a:solidFill>
                </a:rPr>
                <a:t>, off the web</a:t>
              </a:r>
              <a:endParaRPr lang="en-US" b="1" dirty="0">
                <a:solidFill>
                  <a:srgbClr val="0000FF"/>
                </a:solidFill>
              </a:endParaRPr>
            </a:p>
          </p:txBody>
        </p:sp>
      </p:gr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322" t="15499" r="3439" b="18260"/>
          <a:stretch/>
        </p:blipFill>
        <p:spPr bwMode="auto">
          <a:xfrm>
            <a:off x="6315583" y="152401"/>
            <a:ext cx="4339574" cy="632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7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0AACB9-6D18-42B2-B1C4-07D65943DA1F}" type="slidenum">
              <a:rPr lang="en-US" smtClean="0"/>
              <a:pPr eaLnBrk="1" hangingPunct="1"/>
              <a:t>15</a:t>
            </a:fld>
            <a:endParaRPr lang="en-US" dirty="0" smtClean="0"/>
          </a:p>
        </p:txBody>
      </p:sp>
      <p:sp>
        <p:nvSpPr>
          <p:cNvPr id="5" name="Title 1"/>
          <p:cNvSpPr txBox="1">
            <a:spLocks/>
          </p:cNvSpPr>
          <p:nvPr/>
        </p:nvSpPr>
        <p:spPr bwMode="auto">
          <a:xfrm>
            <a:off x="1066800" y="685800"/>
            <a:ext cx="8991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r>
              <a:rPr lang="en-US" sz="1600" dirty="0" smtClean="0">
                <a:solidFill>
                  <a:srgbClr val="0000FF"/>
                </a:solidFill>
              </a:rPr>
              <a:t>Possibilities to explain the ionization rate discrepancy:</a:t>
            </a:r>
          </a:p>
          <a:p>
            <a:pPr algn="l"/>
            <a:endParaRPr lang="en-US" sz="1600" dirty="0">
              <a:solidFill>
                <a:srgbClr val="0000FF"/>
              </a:solidFill>
            </a:endParaRPr>
          </a:p>
          <a:p>
            <a:pPr algn="l"/>
            <a:r>
              <a:rPr lang="en-US" sz="1600" dirty="0" smtClean="0">
                <a:solidFill>
                  <a:srgbClr val="0000FF"/>
                </a:solidFill>
              </a:rPr>
              <a:t>Electrons below 3 MeV could be contributing significantly since electron spectrum is continuing to increase towards lower energies and the ionization cross-section is doing that as well. </a:t>
            </a:r>
          </a:p>
          <a:p>
            <a:pPr algn="l"/>
            <a:endParaRPr lang="en-US" sz="1600" dirty="0">
              <a:solidFill>
                <a:srgbClr val="0000FF"/>
              </a:solidFill>
            </a:endParaRPr>
          </a:p>
          <a:p>
            <a:pPr algn="l"/>
            <a:r>
              <a:rPr lang="en-US" sz="1600" dirty="0" smtClean="0">
                <a:solidFill>
                  <a:srgbClr val="0000FF"/>
                </a:solidFill>
              </a:rPr>
              <a:t>There could be a </a:t>
            </a:r>
            <a:r>
              <a:rPr lang="en-US" sz="1600" dirty="0" err="1" smtClean="0">
                <a:solidFill>
                  <a:srgbClr val="0000FF"/>
                </a:solidFill>
              </a:rPr>
              <a:t>suprathermal</a:t>
            </a:r>
            <a:r>
              <a:rPr lang="en-US" sz="1600" dirty="0" smtClean="0">
                <a:solidFill>
                  <a:srgbClr val="0000FF"/>
                </a:solidFill>
              </a:rPr>
              <a:t> tail on an interstellar wind, if there is sufficient turbulence to create and maintain one.</a:t>
            </a:r>
          </a:p>
          <a:p>
            <a:pPr algn="l"/>
            <a:endParaRPr lang="en-US" sz="1600" dirty="0">
              <a:solidFill>
                <a:srgbClr val="0000FF"/>
              </a:solidFill>
            </a:endParaRPr>
          </a:p>
          <a:p>
            <a:pPr algn="l"/>
            <a:r>
              <a:rPr lang="en-US" sz="1600" dirty="0">
                <a:solidFill>
                  <a:srgbClr val="0000FF"/>
                </a:solidFill>
              </a:rPr>
              <a:t>GCR intensity could vary spatially in galaxy, since a larger ionization rate is expected in the major spiral arms, which host most GCR sources and Sun is in a minor arm.</a:t>
            </a:r>
          </a:p>
        </p:txBody>
      </p:sp>
    </p:spTree>
    <p:extLst>
      <p:ext uri="{BB962C8B-B14F-4D97-AF65-F5344CB8AC3E}">
        <p14:creationId xmlns:p14="http://schemas.microsoft.com/office/powerpoint/2010/main" val="3878100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0AACB9-6D18-42B2-B1C4-07D65943DA1F}" type="slidenum">
              <a:rPr lang="en-US" smtClean="0"/>
              <a:pPr eaLnBrk="1" hangingPunct="1"/>
              <a:t>16</a:t>
            </a:fld>
            <a:endParaRPr lang="en-US" smtClean="0"/>
          </a:p>
        </p:txBody>
      </p:sp>
      <p:sp>
        <p:nvSpPr>
          <p:cNvPr id="5" name="Title 1"/>
          <p:cNvSpPr txBox="1">
            <a:spLocks/>
          </p:cNvSpPr>
          <p:nvPr/>
        </p:nvSpPr>
        <p:spPr bwMode="auto">
          <a:xfrm>
            <a:off x="7239000" y="76201"/>
            <a:ext cx="31623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r>
              <a:rPr lang="en-US" sz="1800" dirty="0">
                <a:solidFill>
                  <a:srgbClr val="0000FF"/>
                </a:solidFill>
              </a:rPr>
              <a:t>Energy density:</a:t>
            </a:r>
          </a:p>
          <a:p>
            <a:pPr algn="l"/>
            <a:endParaRPr lang="en-US" sz="1800" dirty="0">
              <a:solidFill>
                <a:srgbClr val="0000FF"/>
              </a:solidFill>
            </a:endParaRPr>
          </a:p>
          <a:p>
            <a:pPr algn="l"/>
            <a:r>
              <a:rPr lang="en-US" sz="1800" dirty="0">
                <a:solidFill>
                  <a:srgbClr val="0000FF"/>
                </a:solidFill>
              </a:rPr>
              <a:t>Energy density is a higher-energy phenomenon. Most of the contribution is above the Voyager energy range. </a:t>
            </a:r>
          </a:p>
          <a:p>
            <a:pPr algn="l"/>
            <a:endParaRPr lang="en-US" sz="1800" dirty="0">
              <a:solidFill>
                <a:srgbClr val="0000FF"/>
              </a:solidFill>
            </a:endParaRPr>
          </a:p>
          <a:p>
            <a:pPr algn="l"/>
            <a:r>
              <a:rPr lang="en-US" sz="1800" dirty="0" smtClean="0">
                <a:solidFill>
                  <a:srgbClr val="0000FF"/>
                </a:solidFill>
              </a:rPr>
              <a:t>Energy </a:t>
            </a:r>
            <a:r>
              <a:rPr lang="en-US" sz="1800" dirty="0">
                <a:solidFill>
                  <a:srgbClr val="0000FF"/>
                </a:solidFill>
              </a:rPr>
              <a:t>density from protons is 0.58 eV/cm</a:t>
            </a:r>
            <a:r>
              <a:rPr lang="en-US" sz="1800" baseline="30000" dirty="0">
                <a:solidFill>
                  <a:srgbClr val="0000FF"/>
                </a:solidFill>
              </a:rPr>
              <a:t>3 </a:t>
            </a:r>
            <a:r>
              <a:rPr lang="en-US" sz="1800" dirty="0">
                <a:solidFill>
                  <a:srgbClr val="0000FF"/>
                </a:solidFill>
              </a:rPr>
              <a:t>using LBM.</a:t>
            </a:r>
          </a:p>
        </p:txBody>
      </p:sp>
      <p:pic>
        <p:nvPicPr>
          <p:cNvPr id="4" name="Picture 3"/>
          <p:cNvPicPr>
            <a:picLocks noChangeAspect="1"/>
          </p:cNvPicPr>
          <p:nvPr/>
        </p:nvPicPr>
        <p:blipFill rotWithShape="1">
          <a:blip r:embed="rId3"/>
          <a:srcRect l="4602" t="14381" b="17231"/>
          <a:stretch/>
        </p:blipFill>
        <p:spPr>
          <a:xfrm>
            <a:off x="331293" y="1"/>
            <a:ext cx="6755307" cy="6857999"/>
          </a:xfrm>
          <a:prstGeom prst="rect">
            <a:avLst/>
          </a:prstGeom>
        </p:spPr>
      </p:pic>
    </p:spTree>
    <p:extLst>
      <p:ext uri="{BB962C8B-B14F-4D97-AF65-F5344CB8AC3E}">
        <p14:creationId xmlns:p14="http://schemas.microsoft.com/office/powerpoint/2010/main" val="2071742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0AACB9-6D18-42B2-B1C4-07D65943DA1F}" type="slidenum">
              <a:rPr lang="en-US" smtClean="0"/>
              <a:pPr eaLnBrk="1" hangingPunct="1"/>
              <a:t>17</a:t>
            </a:fld>
            <a:endParaRPr lang="en-US" smtClean="0"/>
          </a:p>
        </p:txBody>
      </p:sp>
      <p:sp>
        <p:nvSpPr>
          <p:cNvPr id="6" name="Title 1"/>
          <p:cNvSpPr txBox="1">
            <a:spLocks/>
          </p:cNvSpPr>
          <p:nvPr/>
        </p:nvSpPr>
        <p:spPr bwMode="auto">
          <a:xfrm>
            <a:off x="6048373" y="152402"/>
            <a:ext cx="4619625" cy="25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r>
              <a:rPr lang="en-US" sz="1800" dirty="0">
                <a:solidFill>
                  <a:srgbClr val="0000FF"/>
                </a:solidFill>
              </a:rPr>
              <a:t>Calculated  energy densities from all nuclei at ≥ 3 MeV/</a:t>
            </a:r>
            <a:r>
              <a:rPr lang="en-US" sz="1800" dirty="0" err="1">
                <a:solidFill>
                  <a:srgbClr val="0000FF"/>
                </a:solidFill>
              </a:rPr>
              <a:t>nuc</a:t>
            </a:r>
            <a:r>
              <a:rPr lang="en-US" sz="1800" dirty="0">
                <a:solidFill>
                  <a:srgbClr val="0000FF"/>
                </a:solidFill>
              </a:rPr>
              <a:t> from GALPROP DR model. Not shown are estimates from Cu through U, which add negligible amount (2.1 x 10</a:t>
            </a:r>
            <a:r>
              <a:rPr lang="en-US" sz="1800" baseline="30000" dirty="0">
                <a:solidFill>
                  <a:srgbClr val="0000FF"/>
                </a:solidFill>
              </a:rPr>
              <a:t>-5</a:t>
            </a:r>
            <a:r>
              <a:rPr lang="en-US" sz="1800" dirty="0">
                <a:solidFill>
                  <a:srgbClr val="0000FF"/>
                </a:solidFill>
              </a:rPr>
              <a:t> eV/cm</a:t>
            </a:r>
            <a:r>
              <a:rPr lang="en-US" sz="1800" baseline="30000" dirty="0">
                <a:solidFill>
                  <a:srgbClr val="0000FF"/>
                </a:solidFill>
              </a:rPr>
              <a:t>3</a:t>
            </a:r>
            <a:r>
              <a:rPr lang="en-US" sz="1800" dirty="0">
                <a:solidFill>
                  <a:srgbClr val="0000FF"/>
                </a:solidFill>
              </a:rPr>
              <a:t>)</a:t>
            </a:r>
            <a:r>
              <a:rPr lang="en-US" sz="1800" baseline="30000" dirty="0">
                <a:solidFill>
                  <a:srgbClr val="0000FF"/>
                </a:solidFill>
              </a:rPr>
              <a:t> </a:t>
            </a:r>
          </a:p>
          <a:p>
            <a:pPr algn="l"/>
            <a:endParaRPr lang="en-US" sz="1800" dirty="0">
              <a:solidFill>
                <a:srgbClr val="0000FF"/>
              </a:solidFill>
            </a:endParaRPr>
          </a:p>
          <a:p>
            <a:pPr algn="l"/>
            <a:r>
              <a:rPr lang="en-US" sz="1800" dirty="0">
                <a:solidFill>
                  <a:srgbClr val="0000FF"/>
                </a:solidFill>
              </a:rPr>
              <a:t>Total nuclei + electrons energy density at ≥ 3 MeV/</a:t>
            </a:r>
            <a:r>
              <a:rPr lang="en-US" sz="1800" dirty="0" err="1">
                <a:solidFill>
                  <a:srgbClr val="0000FF"/>
                </a:solidFill>
              </a:rPr>
              <a:t>nuc</a:t>
            </a:r>
            <a:r>
              <a:rPr lang="en-US" sz="1800" dirty="0">
                <a:solidFill>
                  <a:srgbClr val="0000FF"/>
                </a:solidFill>
              </a:rPr>
              <a:t>  is 1.0 eV/cm</a:t>
            </a:r>
            <a:r>
              <a:rPr lang="en-US" sz="1800" baseline="30000" dirty="0">
                <a:solidFill>
                  <a:srgbClr val="0000FF"/>
                </a:solidFill>
              </a:rPr>
              <a:t>3</a:t>
            </a:r>
            <a:r>
              <a:rPr lang="en-US" sz="1800" dirty="0">
                <a:solidFill>
                  <a:srgbClr val="0000FF"/>
                </a:solidFill>
              </a:rPr>
              <a:t> from the DR model. </a:t>
            </a:r>
          </a:p>
        </p:txBody>
      </p:sp>
      <p:sp>
        <p:nvSpPr>
          <p:cNvPr id="8" name="Title 1"/>
          <p:cNvSpPr txBox="1">
            <a:spLocks/>
          </p:cNvSpPr>
          <p:nvPr/>
        </p:nvSpPr>
        <p:spPr bwMode="auto">
          <a:xfrm>
            <a:off x="6018636" y="4573859"/>
            <a:ext cx="4619625" cy="182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r>
              <a:rPr lang="en-US" sz="1800" dirty="0">
                <a:solidFill>
                  <a:srgbClr val="0000FF"/>
                </a:solidFill>
              </a:rPr>
              <a:t>Range from models is 0.83-1.02 eV/cm</a:t>
            </a:r>
            <a:r>
              <a:rPr lang="en-US" sz="1800" baseline="30000" dirty="0">
                <a:solidFill>
                  <a:srgbClr val="0000FF"/>
                </a:solidFill>
              </a:rPr>
              <a:t>3 </a:t>
            </a:r>
            <a:r>
              <a:rPr lang="en-US" sz="1800" dirty="0">
                <a:solidFill>
                  <a:srgbClr val="0000FF"/>
                </a:solidFill>
              </a:rPr>
              <a:t>.</a:t>
            </a:r>
            <a:r>
              <a:rPr lang="en-US" sz="1800" baseline="30000" dirty="0">
                <a:solidFill>
                  <a:srgbClr val="0000FF"/>
                </a:solidFill>
              </a:rPr>
              <a:t> </a:t>
            </a:r>
          </a:p>
          <a:p>
            <a:pPr algn="l"/>
            <a:endParaRPr lang="en-US" sz="1800" baseline="30000" dirty="0">
              <a:solidFill>
                <a:srgbClr val="0000FF"/>
              </a:solidFill>
            </a:endParaRPr>
          </a:p>
          <a:p>
            <a:pPr algn="l"/>
            <a:r>
              <a:rPr lang="en-US" sz="1800" dirty="0">
                <a:solidFill>
                  <a:srgbClr val="0000FF"/>
                </a:solidFill>
              </a:rPr>
              <a:t>If equipartition holds, B would be 5.7-6.2  </a:t>
            </a:r>
            <a:r>
              <a:rPr lang="en-US" sz="1800" dirty="0" err="1">
                <a:solidFill>
                  <a:srgbClr val="0000FF"/>
                </a:solidFill>
              </a:rPr>
              <a:t>μG</a:t>
            </a:r>
            <a:r>
              <a:rPr lang="en-US" sz="1800" dirty="0">
                <a:solidFill>
                  <a:srgbClr val="0000FF"/>
                </a:solidFill>
              </a:rPr>
              <a:t>, compared to ~4 to 5.5 </a:t>
            </a:r>
            <a:r>
              <a:rPr lang="en-US" sz="1800" dirty="0" err="1">
                <a:solidFill>
                  <a:srgbClr val="0000FF"/>
                </a:solidFill>
              </a:rPr>
              <a:t>μG</a:t>
            </a:r>
            <a:r>
              <a:rPr lang="en-US" sz="1800" dirty="0">
                <a:solidFill>
                  <a:srgbClr val="0000FF"/>
                </a:solidFill>
              </a:rPr>
              <a:t> currently measured by V1.  </a:t>
            </a:r>
            <a:r>
              <a:rPr lang="en-US" sz="1800" dirty="0" smtClean="0">
                <a:solidFill>
                  <a:srgbClr val="0000FF"/>
                </a:solidFill>
              </a:rPr>
              <a:t>Disparity is even greater, since V1 </a:t>
            </a:r>
            <a:r>
              <a:rPr lang="en-US" sz="1800" dirty="0">
                <a:solidFill>
                  <a:srgbClr val="0000FF"/>
                </a:solidFill>
              </a:rPr>
              <a:t>observation likely enhanced by draping.</a:t>
            </a:r>
          </a:p>
        </p:txBody>
      </p:sp>
      <p:pic>
        <p:nvPicPr>
          <p:cNvPr id="7" name="Picture 2" descr="C:\Users\ace\Documents\Voyager\CSPAR_Apr_2016\ACC\Cummings_ApJ_2015_35_Page_13.jpg"/>
          <p:cNvPicPr>
            <a:picLocks noChangeAspect="1" noChangeArrowheads="1"/>
          </p:cNvPicPr>
          <p:nvPr/>
        </p:nvPicPr>
        <p:blipFill rotWithShape="1">
          <a:blip r:embed="rId3">
            <a:extLst>
              <a:ext uri="{28A0092B-C50C-407E-A947-70E740481C1C}">
                <a14:useLocalDpi xmlns:a14="http://schemas.microsoft.com/office/drawing/2010/main" val="0"/>
              </a:ext>
            </a:extLst>
          </a:blip>
          <a:srcRect l="20146" t="48213" r="43756" b="42223"/>
          <a:stretch/>
        </p:blipFill>
        <p:spPr bwMode="auto">
          <a:xfrm>
            <a:off x="5892800" y="2884714"/>
            <a:ext cx="4699000" cy="161108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183" t="15855" r="3595" b="32001"/>
          <a:stretch/>
        </p:blipFill>
        <p:spPr bwMode="auto">
          <a:xfrm>
            <a:off x="1600200" y="76201"/>
            <a:ext cx="4191000" cy="654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872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1"/>
            <a:ext cx="8229600" cy="639761"/>
          </a:xfrm>
        </p:spPr>
        <p:txBody>
          <a:bodyPr/>
          <a:lstStyle/>
          <a:p>
            <a:r>
              <a:rPr lang="en-US" dirty="0" smtClean="0"/>
              <a:t>GCR elemental </a:t>
            </a:r>
            <a:r>
              <a:rPr lang="en-US" dirty="0"/>
              <a:t>s</a:t>
            </a:r>
            <a:r>
              <a:rPr lang="en-US" dirty="0" smtClean="0"/>
              <a:t>ource </a:t>
            </a:r>
            <a:r>
              <a:rPr lang="en-US" dirty="0"/>
              <a:t>a</a:t>
            </a:r>
            <a:r>
              <a:rPr lang="en-US" dirty="0" smtClean="0"/>
              <a:t>bundances relative to Solar System</a:t>
            </a:r>
            <a:br>
              <a:rPr lang="en-US" dirty="0" smtClean="0"/>
            </a:br>
            <a:r>
              <a:rPr lang="en-US" dirty="0" smtClean="0"/>
              <a:t>(</a:t>
            </a:r>
            <a:r>
              <a:rPr lang="en-US" dirty="0" err="1" smtClean="0"/>
              <a:t>Lodders</a:t>
            </a:r>
            <a:r>
              <a:rPr lang="en-US" dirty="0" smtClean="0"/>
              <a:t> et al. 2006)</a:t>
            </a:r>
            <a:endParaRPr lang="en-US" dirty="0"/>
          </a:p>
        </p:txBody>
      </p:sp>
      <p:sp>
        <p:nvSpPr>
          <p:cNvPr id="4" name="Slide Number Placeholder 3"/>
          <p:cNvSpPr>
            <a:spLocks noGrp="1"/>
          </p:cNvSpPr>
          <p:nvPr>
            <p:ph type="sldNum" sz="quarter" idx="12"/>
          </p:nvPr>
        </p:nvSpPr>
        <p:spPr/>
        <p:txBody>
          <a:bodyPr/>
          <a:lstStyle/>
          <a:p>
            <a:pPr>
              <a:defRPr/>
            </a:pPr>
            <a:fld id="{AF1958FF-D971-428E-AD3F-004B7D447266}" type="slidenum">
              <a:rPr lang="en-US" smtClean="0"/>
              <a:pPr>
                <a:defRPr/>
              </a:pPr>
              <a:t>18</a:t>
            </a:fld>
            <a:endParaRPr lang="en-US"/>
          </a:p>
        </p:txBody>
      </p:sp>
      <p:sp>
        <p:nvSpPr>
          <p:cNvPr id="5" name="TextBox 4"/>
          <p:cNvSpPr txBox="1"/>
          <p:nvPr/>
        </p:nvSpPr>
        <p:spPr>
          <a:xfrm>
            <a:off x="8610600" y="1535669"/>
            <a:ext cx="2057400" cy="3139321"/>
          </a:xfrm>
          <a:prstGeom prst="rect">
            <a:avLst/>
          </a:prstGeom>
          <a:noFill/>
        </p:spPr>
        <p:txBody>
          <a:bodyPr wrap="square" rtlCol="0">
            <a:spAutoFit/>
          </a:bodyPr>
          <a:lstStyle/>
          <a:p>
            <a:r>
              <a:rPr lang="en-US" b="1" dirty="0" smtClean="0">
                <a:solidFill>
                  <a:srgbClr val="FF0000"/>
                </a:solidFill>
              </a:rPr>
              <a:t>Red points are from this work –</a:t>
            </a:r>
          </a:p>
          <a:p>
            <a:r>
              <a:rPr lang="en-US" b="1" dirty="0" smtClean="0">
                <a:solidFill>
                  <a:srgbClr val="FF0000"/>
                </a:solidFill>
              </a:rPr>
              <a:t>Mean of models.</a:t>
            </a:r>
          </a:p>
          <a:p>
            <a:endParaRPr lang="en-US" b="1" dirty="0">
              <a:solidFill>
                <a:srgbClr val="FF0000"/>
              </a:solidFill>
            </a:endParaRPr>
          </a:p>
          <a:p>
            <a:r>
              <a:rPr lang="en-US" b="1" dirty="0" smtClean="0">
                <a:solidFill>
                  <a:srgbClr val="FF0000"/>
                </a:solidFill>
              </a:rPr>
              <a:t>Compares reasonably well to Ulysses and HEAO results with typically smaller uncertainties.</a:t>
            </a:r>
            <a:endParaRPr lang="en-US" b="1" dirty="0">
              <a:solidFill>
                <a:srgbClr val="FF0000"/>
              </a:solidFill>
            </a:endParaRPr>
          </a:p>
        </p:txBody>
      </p:sp>
      <p:pic>
        <p:nvPicPr>
          <p:cNvPr id="3" name="Picture 2"/>
          <p:cNvPicPr>
            <a:picLocks noChangeAspect="1"/>
          </p:cNvPicPr>
          <p:nvPr/>
        </p:nvPicPr>
        <p:blipFill rotWithShape="1">
          <a:blip r:embed="rId3"/>
          <a:srcRect l="4248" t="15781" r="4248" b="31503"/>
          <a:stretch/>
        </p:blipFill>
        <p:spPr>
          <a:xfrm>
            <a:off x="1676400" y="619474"/>
            <a:ext cx="6934200" cy="5646420"/>
          </a:xfrm>
          <a:prstGeom prst="rect">
            <a:avLst/>
          </a:prstGeom>
        </p:spPr>
      </p:pic>
    </p:spTree>
    <p:extLst>
      <p:ext uri="{BB962C8B-B14F-4D97-AF65-F5344CB8AC3E}">
        <p14:creationId xmlns:p14="http://schemas.microsoft.com/office/powerpoint/2010/main" val="217324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343" y="152401"/>
            <a:ext cx="8229600" cy="334961"/>
          </a:xfrm>
        </p:spPr>
        <p:txBody>
          <a:bodyPr/>
          <a:lstStyle/>
          <a:p>
            <a:r>
              <a:rPr lang="en-US" dirty="0" smtClean="0"/>
              <a:t>B/C ratio</a:t>
            </a:r>
            <a:endParaRPr lang="en-US" dirty="0"/>
          </a:p>
        </p:txBody>
      </p:sp>
      <p:sp>
        <p:nvSpPr>
          <p:cNvPr id="4" name="Slide Number Placeholder 3"/>
          <p:cNvSpPr>
            <a:spLocks noGrp="1"/>
          </p:cNvSpPr>
          <p:nvPr>
            <p:ph type="sldNum" sz="quarter" idx="12"/>
          </p:nvPr>
        </p:nvSpPr>
        <p:spPr/>
        <p:txBody>
          <a:bodyPr/>
          <a:lstStyle/>
          <a:p>
            <a:pPr>
              <a:defRPr/>
            </a:pPr>
            <a:fld id="{AF1958FF-D971-428E-AD3F-004B7D447266}" type="slidenum">
              <a:rPr lang="en-US" smtClean="0"/>
              <a:pPr>
                <a:defRPr/>
              </a:pPr>
              <a:t>19</a:t>
            </a:fld>
            <a:endParaRPr lang="en-US"/>
          </a:p>
        </p:txBody>
      </p:sp>
      <p:sp>
        <p:nvSpPr>
          <p:cNvPr id="5" name="TextBox 4"/>
          <p:cNvSpPr txBox="1"/>
          <p:nvPr/>
        </p:nvSpPr>
        <p:spPr>
          <a:xfrm>
            <a:off x="2227944" y="5153581"/>
            <a:ext cx="8000999" cy="923330"/>
          </a:xfrm>
          <a:prstGeom prst="rect">
            <a:avLst/>
          </a:prstGeom>
          <a:noFill/>
        </p:spPr>
        <p:txBody>
          <a:bodyPr wrap="square" rtlCol="0">
            <a:spAutoFit/>
          </a:bodyPr>
          <a:lstStyle/>
          <a:p>
            <a:r>
              <a:rPr lang="en-US" b="1" dirty="0" smtClean="0">
                <a:solidFill>
                  <a:srgbClr val="FF0000"/>
                </a:solidFill>
              </a:rPr>
              <a:t>V1 data is for new longer period, 2012/342-2017/269 to get better statistics at low energies.</a:t>
            </a:r>
          </a:p>
          <a:p>
            <a:r>
              <a:rPr lang="en-US" b="1" dirty="0" smtClean="0">
                <a:solidFill>
                  <a:srgbClr val="FF0000"/>
                </a:solidFill>
              </a:rPr>
              <a:t>Models underestimate the B/C ratio below 20 MeV/</a:t>
            </a:r>
            <a:r>
              <a:rPr lang="en-US" b="1" dirty="0" err="1" smtClean="0">
                <a:solidFill>
                  <a:srgbClr val="FF0000"/>
                </a:solidFill>
              </a:rPr>
              <a:t>nuc</a:t>
            </a:r>
            <a:r>
              <a:rPr lang="en-US" b="1" dirty="0" smtClean="0">
                <a:solidFill>
                  <a:srgbClr val="FF0000"/>
                </a:solidFill>
              </a:rPr>
              <a:t>.</a:t>
            </a:r>
          </a:p>
        </p:txBody>
      </p:sp>
      <p:pic>
        <p:nvPicPr>
          <p:cNvPr id="3" name="Picture 2"/>
          <p:cNvPicPr>
            <a:picLocks noChangeAspect="1"/>
          </p:cNvPicPr>
          <p:nvPr/>
        </p:nvPicPr>
        <p:blipFill rotWithShape="1">
          <a:blip r:embed="rId3"/>
          <a:srcRect l="4602" t="14381" b="57836"/>
          <a:stretch/>
        </p:blipFill>
        <p:spPr>
          <a:xfrm>
            <a:off x="457199" y="548849"/>
            <a:ext cx="10309133" cy="4251751"/>
          </a:xfrm>
          <a:prstGeom prst="rect">
            <a:avLst/>
          </a:prstGeom>
        </p:spPr>
      </p:pic>
    </p:spTree>
    <p:extLst>
      <p:ext uri="{BB962C8B-B14F-4D97-AF65-F5344CB8AC3E}">
        <p14:creationId xmlns:p14="http://schemas.microsoft.com/office/powerpoint/2010/main" val="1067028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73789"/>
            <a:ext cx="2133600" cy="476250"/>
          </a:xfrm>
        </p:spPr>
        <p:txBody>
          <a:bodyPr/>
          <a:lstStyle/>
          <a:p>
            <a:pPr>
              <a:defRPr/>
            </a:pPr>
            <a:fld id="{C4B284F7-7733-4913-97C4-A09459A2C17E}" type="slidenum">
              <a:rPr lang="en-US" smtClean="0"/>
              <a:pPr>
                <a:defRPr/>
              </a:pPr>
              <a:t>2</a:t>
            </a:fld>
            <a:endParaRPr lang="en-US" dirty="0"/>
          </a:p>
        </p:txBody>
      </p:sp>
      <p:grpSp>
        <p:nvGrpSpPr>
          <p:cNvPr id="22" name="Group 21"/>
          <p:cNvGrpSpPr/>
          <p:nvPr/>
        </p:nvGrpSpPr>
        <p:grpSpPr>
          <a:xfrm>
            <a:off x="1143000" y="1"/>
            <a:ext cx="9570900" cy="6850038"/>
            <a:chOff x="1143000" y="1"/>
            <a:chExt cx="9570900" cy="6850038"/>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301" t="10610" r="129" b="7232"/>
            <a:stretch/>
          </p:blipFill>
          <p:spPr>
            <a:xfrm>
              <a:off x="1143000" y="1"/>
              <a:ext cx="9570900" cy="6850038"/>
            </a:xfrm>
            <a:prstGeom prst="rect">
              <a:avLst/>
            </a:prstGeom>
            <a:solidFill>
              <a:schemeClr val="tx1"/>
            </a:solidFill>
          </p:spPr>
        </p:pic>
        <p:sp>
          <p:nvSpPr>
            <p:cNvPr id="5" name="TextBox 4"/>
            <p:cNvSpPr txBox="1"/>
            <p:nvPr/>
          </p:nvSpPr>
          <p:spPr>
            <a:xfrm>
              <a:off x="1295400" y="1280311"/>
              <a:ext cx="4223400" cy="584775"/>
            </a:xfrm>
            <a:prstGeom prst="rect">
              <a:avLst/>
            </a:prstGeom>
            <a:noFill/>
          </p:spPr>
          <p:txBody>
            <a:bodyPr wrap="none" rtlCol="0">
              <a:spAutoFit/>
            </a:bodyPr>
            <a:lstStyle/>
            <a:p>
              <a:r>
                <a:rPr lang="en-US" sz="3200" b="1" dirty="0" smtClean="0">
                  <a:solidFill>
                    <a:schemeClr val="bg1"/>
                  </a:solidFill>
                </a:rPr>
                <a:t>V1 (142.4 AU, 34.8 N)</a:t>
              </a:r>
              <a:endParaRPr lang="en-US" sz="3200" b="1" dirty="0">
                <a:solidFill>
                  <a:schemeClr val="bg1"/>
                </a:solidFill>
              </a:endParaRPr>
            </a:p>
          </p:txBody>
        </p:sp>
        <p:sp>
          <p:nvSpPr>
            <p:cNvPr id="9" name="TextBox 8"/>
            <p:cNvSpPr txBox="1"/>
            <p:nvPr/>
          </p:nvSpPr>
          <p:spPr>
            <a:xfrm>
              <a:off x="1981200" y="4572000"/>
              <a:ext cx="4178323" cy="584775"/>
            </a:xfrm>
            <a:prstGeom prst="rect">
              <a:avLst/>
            </a:prstGeom>
            <a:noFill/>
          </p:spPr>
          <p:txBody>
            <a:bodyPr wrap="none" rtlCol="0">
              <a:spAutoFit/>
            </a:bodyPr>
            <a:lstStyle/>
            <a:p>
              <a:r>
                <a:rPr lang="en-US" sz="3200" b="1" dirty="0" smtClean="0">
                  <a:solidFill>
                    <a:schemeClr val="bg1"/>
                  </a:solidFill>
                </a:rPr>
                <a:t>V2 (117.8 AU, 32.1 S)</a:t>
              </a:r>
              <a:endParaRPr lang="en-US" sz="3200" b="1" dirty="0">
                <a:solidFill>
                  <a:schemeClr val="bg1"/>
                </a:solidFill>
              </a:endParaRPr>
            </a:p>
          </p:txBody>
        </p:sp>
        <p:cxnSp>
          <p:nvCxnSpPr>
            <p:cNvPr id="8" name="Straight Arrow Connector 7"/>
            <p:cNvCxnSpPr/>
            <p:nvPr/>
          </p:nvCxnSpPr>
          <p:spPr>
            <a:xfrm>
              <a:off x="1600200" y="1752600"/>
              <a:ext cx="228600" cy="457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286000" y="4114800"/>
              <a:ext cx="76200" cy="457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24600" y="838200"/>
              <a:ext cx="1986441" cy="523220"/>
            </a:xfrm>
            <a:prstGeom prst="rect">
              <a:avLst/>
            </a:prstGeom>
            <a:noFill/>
          </p:spPr>
          <p:txBody>
            <a:bodyPr wrap="none" rtlCol="0">
              <a:spAutoFit/>
            </a:bodyPr>
            <a:lstStyle/>
            <a:p>
              <a:r>
                <a:rPr lang="en-US" sz="2800" dirty="0" smtClean="0">
                  <a:solidFill>
                    <a:schemeClr val="bg1"/>
                  </a:solidFill>
                </a:rPr>
                <a:t>Heliopause</a:t>
              </a:r>
              <a:endParaRPr lang="en-US" sz="2800" dirty="0">
                <a:solidFill>
                  <a:schemeClr val="bg1"/>
                </a:solidFill>
              </a:endParaRPr>
            </a:p>
          </p:txBody>
        </p:sp>
        <p:sp>
          <p:nvSpPr>
            <p:cNvPr id="19" name="TextBox 18"/>
            <p:cNvSpPr txBox="1"/>
            <p:nvPr/>
          </p:nvSpPr>
          <p:spPr>
            <a:xfrm>
              <a:off x="5334000" y="2753380"/>
              <a:ext cx="3144066" cy="523220"/>
            </a:xfrm>
            <a:prstGeom prst="rect">
              <a:avLst/>
            </a:prstGeom>
            <a:noFill/>
          </p:spPr>
          <p:txBody>
            <a:bodyPr wrap="none" rtlCol="0">
              <a:spAutoFit/>
            </a:bodyPr>
            <a:lstStyle/>
            <a:p>
              <a:r>
                <a:rPr lang="en-US" sz="2800" dirty="0" smtClean="0">
                  <a:solidFill>
                    <a:schemeClr val="bg1"/>
                  </a:solidFill>
                </a:rPr>
                <a:t>Termination Shock</a:t>
              </a:r>
              <a:endParaRPr lang="en-US" sz="2800" dirty="0">
                <a:solidFill>
                  <a:schemeClr val="bg1"/>
                </a:solidFill>
              </a:endParaRPr>
            </a:p>
          </p:txBody>
        </p:sp>
        <p:cxnSp>
          <p:nvCxnSpPr>
            <p:cNvPr id="18" name="Straight Arrow Connector 17"/>
            <p:cNvCxnSpPr/>
            <p:nvPr/>
          </p:nvCxnSpPr>
          <p:spPr>
            <a:xfrm flipH="1" flipV="1">
              <a:off x="6629400" y="381000"/>
              <a:ext cx="276633" cy="4572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1"/>
            </p:cNvCxnSpPr>
            <p:nvPr/>
          </p:nvCxnSpPr>
          <p:spPr>
            <a:xfrm flipH="1">
              <a:off x="4648200" y="3014990"/>
              <a:ext cx="685800" cy="26161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8494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400"/>
            <a:ext cx="8229600" cy="1143000"/>
          </a:xfrm>
        </p:spPr>
        <p:txBody>
          <a:bodyPr/>
          <a:lstStyle/>
          <a:p>
            <a:r>
              <a:rPr lang="en-US" dirty="0" smtClean="0"/>
              <a:t>Diagnostic plots for lowest energy B/C point from LET C and D telescopes for 2012/342-2017/269</a:t>
            </a:r>
            <a:endParaRPr lang="en-US" dirty="0"/>
          </a:p>
        </p:txBody>
      </p:sp>
      <p:sp>
        <p:nvSpPr>
          <p:cNvPr id="4" name="Slide Number Placeholder 3"/>
          <p:cNvSpPr>
            <a:spLocks noGrp="1"/>
          </p:cNvSpPr>
          <p:nvPr>
            <p:ph type="sldNum" sz="quarter" idx="12"/>
          </p:nvPr>
        </p:nvSpPr>
        <p:spPr/>
        <p:txBody>
          <a:bodyPr/>
          <a:lstStyle/>
          <a:p>
            <a:pPr>
              <a:defRPr/>
            </a:pPr>
            <a:fld id="{AF1958FF-D971-428E-AD3F-004B7D447266}" type="slidenum">
              <a:rPr lang="en-US" smtClean="0"/>
              <a:pPr>
                <a:defRPr/>
              </a:pPr>
              <a:t>20</a:t>
            </a:fld>
            <a:endParaRPr lang="en-US"/>
          </a:p>
        </p:txBody>
      </p:sp>
      <p:sp>
        <p:nvSpPr>
          <p:cNvPr id="5" name="TextBox 4"/>
          <p:cNvSpPr txBox="1"/>
          <p:nvPr/>
        </p:nvSpPr>
        <p:spPr>
          <a:xfrm>
            <a:off x="2439896" y="6079274"/>
            <a:ext cx="7584127" cy="646331"/>
          </a:xfrm>
          <a:prstGeom prst="rect">
            <a:avLst/>
          </a:prstGeom>
          <a:noFill/>
        </p:spPr>
        <p:txBody>
          <a:bodyPr wrap="none" rtlCol="0">
            <a:spAutoFit/>
          </a:bodyPr>
          <a:lstStyle/>
          <a:p>
            <a:r>
              <a:rPr lang="en-US" b="1" dirty="0" smtClean="0">
                <a:solidFill>
                  <a:srgbClr val="FF0000"/>
                </a:solidFill>
              </a:rPr>
              <a:t>Easy to cleanly select B and C from data – no background problem.</a:t>
            </a:r>
          </a:p>
          <a:p>
            <a:endParaRPr lang="en-US" b="1" dirty="0">
              <a:solidFill>
                <a:srgbClr val="FF0000"/>
              </a:solidFill>
            </a:endParaRPr>
          </a:p>
        </p:txBody>
      </p:sp>
      <p:pic>
        <p:nvPicPr>
          <p:cNvPr id="3" name="Picture 2"/>
          <p:cNvPicPr>
            <a:picLocks noChangeAspect="1"/>
          </p:cNvPicPr>
          <p:nvPr/>
        </p:nvPicPr>
        <p:blipFill rotWithShape="1">
          <a:blip r:embed="rId3"/>
          <a:srcRect l="2585" t="48575" r="31070" b="16518"/>
          <a:stretch/>
        </p:blipFill>
        <p:spPr>
          <a:xfrm>
            <a:off x="2439896" y="1168399"/>
            <a:ext cx="6399304" cy="4768029"/>
          </a:xfrm>
          <a:prstGeom prst="rect">
            <a:avLst/>
          </a:prstGeom>
        </p:spPr>
      </p:pic>
    </p:spTree>
    <p:extLst>
      <p:ext uri="{BB962C8B-B14F-4D97-AF65-F5344CB8AC3E}">
        <p14:creationId xmlns:p14="http://schemas.microsoft.com/office/powerpoint/2010/main" val="4275207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3A76A7D-CA5F-4D7C-8083-FE8421C71E16}" type="slidenum">
              <a:rPr lang="en-US" smtClean="0"/>
              <a:pPr eaLnBrk="1" hangingPunct="1"/>
              <a:t>21</a:t>
            </a:fld>
            <a:endParaRPr lang="en-US" smtClean="0"/>
          </a:p>
        </p:txBody>
      </p:sp>
      <p:sp>
        <p:nvSpPr>
          <p:cNvPr id="20483" name="Rectangle 2"/>
          <p:cNvSpPr>
            <a:spLocks noGrp="1" noChangeArrowheads="1"/>
          </p:cNvSpPr>
          <p:nvPr>
            <p:ph type="body" sz="half" idx="1"/>
          </p:nvPr>
        </p:nvSpPr>
        <p:spPr>
          <a:xfrm>
            <a:off x="533400" y="381000"/>
            <a:ext cx="11277600" cy="6400800"/>
          </a:xfrm>
        </p:spPr>
        <p:txBody>
          <a:bodyPr/>
          <a:lstStyle/>
          <a:p>
            <a:pPr eaLnBrk="1" hangingPunct="1">
              <a:buFontTx/>
              <a:buNone/>
            </a:pPr>
            <a:endParaRPr lang="en-US" sz="1800" dirty="0"/>
          </a:p>
          <a:p>
            <a:pPr eaLnBrk="1" hangingPunct="1"/>
            <a:r>
              <a:rPr lang="en-US" dirty="0" smtClean="0"/>
              <a:t>Voyager 1 is observing local interstellar GCR spectra of 27 elements and electrons down to unprecedented low energies.</a:t>
            </a:r>
          </a:p>
          <a:p>
            <a:pPr lvl="1" eaLnBrk="1" hangingPunct="1"/>
            <a:r>
              <a:rPr lang="en-US" dirty="0" smtClean="0"/>
              <a:t>Spectra roll-over at low energies, likely due to ionization energy losses.</a:t>
            </a:r>
          </a:p>
          <a:p>
            <a:pPr lvl="1" eaLnBrk="1" hangingPunct="1"/>
            <a:r>
              <a:rPr lang="en-US" dirty="0" smtClean="0"/>
              <a:t>H/He = 12.2 ± 0.9 from 3-346 MeV/</a:t>
            </a:r>
            <a:r>
              <a:rPr lang="en-US" dirty="0" err="1" smtClean="0"/>
              <a:t>nuc</a:t>
            </a:r>
            <a:r>
              <a:rPr lang="en-US" dirty="0" smtClean="0"/>
              <a:t>.</a:t>
            </a:r>
          </a:p>
          <a:p>
            <a:pPr lvl="2" eaLnBrk="1" hangingPunct="1"/>
            <a:r>
              <a:rPr lang="en-US" dirty="0" smtClean="0"/>
              <a:t>H and He spectra peak at the same energy/</a:t>
            </a:r>
            <a:r>
              <a:rPr lang="en-US" dirty="0" err="1" smtClean="0"/>
              <a:t>nuc</a:t>
            </a:r>
            <a:r>
              <a:rPr lang="en-US" dirty="0" smtClean="0"/>
              <a:t> implying spectra are not affected by solar modulation.</a:t>
            </a:r>
          </a:p>
          <a:p>
            <a:pPr lvl="2" eaLnBrk="1" hangingPunct="1"/>
            <a:r>
              <a:rPr lang="en-US" dirty="0" smtClean="0"/>
              <a:t>Supports idea that Voyager is observing GCR spectra from LISM.</a:t>
            </a:r>
          </a:p>
          <a:p>
            <a:pPr lvl="1" eaLnBrk="1" hangingPunct="1"/>
            <a:r>
              <a:rPr lang="en-US" dirty="0" smtClean="0"/>
              <a:t>GCR </a:t>
            </a:r>
            <a:r>
              <a:rPr lang="en-US" dirty="0"/>
              <a:t>electron (</a:t>
            </a:r>
            <a:r>
              <a:rPr lang="en-US" dirty="0" smtClean="0"/>
              <a:t>e</a:t>
            </a:r>
            <a:r>
              <a:rPr lang="en-US" baseline="30000" dirty="0" smtClean="0"/>
              <a:t>+</a:t>
            </a:r>
            <a:r>
              <a:rPr lang="en-US" dirty="0" smtClean="0"/>
              <a:t> </a:t>
            </a:r>
            <a:r>
              <a:rPr lang="en-US" dirty="0"/>
              <a:t>+</a:t>
            </a:r>
            <a:r>
              <a:rPr lang="en-US" dirty="0" smtClean="0"/>
              <a:t> e</a:t>
            </a:r>
            <a:r>
              <a:rPr lang="en-US" baseline="30000" dirty="0" smtClean="0"/>
              <a:t>-</a:t>
            </a:r>
            <a:r>
              <a:rPr lang="en-US" dirty="0" smtClean="0"/>
              <a:t>) spectrum </a:t>
            </a:r>
            <a:r>
              <a:rPr lang="en-US" dirty="0"/>
              <a:t>in LISM  ~</a:t>
            </a:r>
            <a:r>
              <a:rPr lang="en-US" dirty="0" smtClean="0"/>
              <a:t>E</a:t>
            </a:r>
            <a:r>
              <a:rPr lang="en-US" baseline="30000" dirty="0" smtClean="0"/>
              <a:t>-1.3 </a:t>
            </a:r>
            <a:r>
              <a:rPr lang="en-US" dirty="0"/>
              <a:t>from </a:t>
            </a:r>
            <a:r>
              <a:rPr lang="en-US" dirty="0" smtClean="0"/>
              <a:t>~3-74 MeV.</a:t>
            </a:r>
          </a:p>
          <a:p>
            <a:pPr lvl="2" eaLnBrk="1" hangingPunct="1"/>
            <a:r>
              <a:rPr lang="en-US" dirty="0" smtClean="0"/>
              <a:t>GCR e/p ratio in the LISM is ~50 at 3 MeV.</a:t>
            </a:r>
          </a:p>
          <a:p>
            <a:pPr lvl="1" eaLnBrk="1" hangingPunct="1"/>
            <a:r>
              <a:rPr lang="en-US" dirty="0"/>
              <a:t>Models of LISM energy </a:t>
            </a:r>
            <a:r>
              <a:rPr lang="en-US" dirty="0" smtClean="0"/>
              <a:t>spectra:</a:t>
            </a:r>
          </a:p>
          <a:p>
            <a:pPr lvl="2" eaLnBrk="1" hangingPunct="1"/>
            <a:r>
              <a:rPr lang="en-US" dirty="0" smtClean="0"/>
              <a:t>Model spectra at </a:t>
            </a:r>
            <a:r>
              <a:rPr lang="en-US" dirty="0"/>
              <a:t>≥ 3 MeV/</a:t>
            </a:r>
            <a:r>
              <a:rPr lang="en-US" dirty="0" err="1"/>
              <a:t>nuc</a:t>
            </a:r>
            <a:r>
              <a:rPr lang="en-US" dirty="0"/>
              <a:t> </a:t>
            </a:r>
            <a:r>
              <a:rPr lang="en-US" dirty="0" smtClean="0"/>
              <a:t>used to find ionization rate of atomic</a:t>
            </a:r>
            <a:r>
              <a:rPr lang="en-US" dirty="0"/>
              <a:t> </a:t>
            </a:r>
            <a:r>
              <a:rPr lang="en-US" dirty="0" smtClean="0"/>
              <a:t>H is </a:t>
            </a:r>
            <a:r>
              <a:rPr lang="en-US" dirty="0"/>
              <a:t>in range 1.51-1.64 x 10</a:t>
            </a:r>
            <a:r>
              <a:rPr lang="en-US" baseline="30000" dirty="0"/>
              <a:t>-17</a:t>
            </a:r>
            <a:r>
              <a:rPr lang="en-US" dirty="0"/>
              <a:t> </a:t>
            </a:r>
            <a:r>
              <a:rPr lang="en-US" dirty="0" smtClean="0"/>
              <a:t>s</a:t>
            </a:r>
            <a:r>
              <a:rPr lang="en-US" baseline="30000" dirty="0" smtClean="0"/>
              <a:t>-1 </a:t>
            </a:r>
          </a:p>
          <a:p>
            <a:pPr lvl="3" eaLnBrk="1" hangingPunct="1"/>
            <a:r>
              <a:rPr lang="en-US" dirty="0"/>
              <a:t>Factor of ~11-12 below </a:t>
            </a:r>
            <a:r>
              <a:rPr lang="en-US" dirty="0" err="1"/>
              <a:t>astrochemistry</a:t>
            </a:r>
            <a:r>
              <a:rPr lang="en-US" dirty="0"/>
              <a:t> results for diffuse interstellar </a:t>
            </a:r>
            <a:r>
              <a:rPr lang="en-US" dirty="0" smtClean="0"/>
              <a:t>clouds.</a:t>
            </a:r>
            <a:endParaRPr lang="en-US" dirty="0"/>
          </a:p>
          <a:p>
            <a:pPr lvl="3" eaLnBrk="1" hangingPunct="1"/>
            <a:r>
              <a:rPr lang="en-US" dirty="0" smtClean="0"/>
              <a:t>Possibilities to explain include, more contribution from electrons below 3 MeV, a </a:t>
            </a:r>
            <a:r>
              <a:rPr lang="en-US" dirty="0" err="1" smtClean="0"/>
              <a:t>suprathermal</a:t>
            </a:r>
            <a:r>
              <a:rPr lang="en-US" dirty="0" smtClean="0"/>
              <a:t> tail on the proton distribution, and variation of the GCR spectra in the Galaxy.</a:t>
            </a:r>
            <a:endParaRPr lang="en-US" dirty="0" smtClean="0">
              <a:solidFill>
                <a:srgbClr val="FF0000"/>
              </a:solidFill>
            </a:endParaRPr>
          </a:p>
          <a:p>
            <a:pPr lvl="2" eaLnBrk="1" hangingPunct="1"/>
            <a:r>
              <a:rPr lang="en-US" dirty="0" smtClean="0"/>
              <a:t>Model spectra </a:t>
            </a:r>
            <a:r>
              <a:rPr lang="en-US" dirty="0"/>
              <a:t>at ≥ 3 MeV/</a:t>
            </a:r>
            <a:r>
              <a:rPr lang="en-US" dirty="0" err="1"/>
              <a:t>nuc</a:t>
            </a:r>
            <a:r>
              <a:rPr lang="en-US" dirty="0"/>
              <a:t> </a:t>
            </a:r>
            <a:r>
              <a:rPr lang="en-US" dirty="0" smtClean="0"/>
              <a:t>used to find energy </a:t>
            </a:r>
            <a:r>
              <a:rPr lang="en-US" dirty="0"/>
              <a:t>density of GCRs </a:t>
            </a:r>
            <a:r>
              <a:rPr lang="en-US" dirty="0" smtClean="0"/>
              <a:t>is </a:t>
            </a:r>
            <a:r>
              <a:rPr lang="en-US" dirty="0"/>
              <a:t>in range 0.83-1.02 eV/cm</a:t>
            </a:r>
            <a:r>
              <a:rPr lang="en-US" baseline="30000" dirty="0"/>
              <a:t>3</a:t>
            </a:r>
            <a:r>
              <a:rPr lang="en-US" dirty="0"/>
              <a:t> </a:t>
            </a:r>
          </a:p>
          <a:p>
            <a:pPr lvl="2" eaLnBrk="1" hangingPunct="1"/>
            <a:r>
              <a:rPr lang="en-US" dirty="0" smtClean="0"/>
              <a:t>Used to produce a new table of GCR elemental source abundances.</a:t>
            </a:r>
          </a:p>
          <a:p>
            <a:pPr lvl="2" eaLnBrk="1" hangingPunct="1"/>
            <a:r>
              <a:rPr lang="en-US" dirty="0" smtClean="0"/>
              <a:t>B/C ratio under predicted below ~30 </a:t>
            </a:r>
            <a:r>
              <a:rPr lang="en-US" dirty="0"/>
              <a:t>M</a:t>
            </a:r>
            <a:r>
              <a:rPr lang="en-US" dirty="0" smtClean="0"/>
              <a:t>eV/</a:t>
            </a:r>
            <a:r>
              <a:rPr lang="en-US" dirty="0" err="1" smtClean="0"/>
              <a:t>nuc</a:t>
            </a:r>
            <a:r>
              <a:rPr lang="en-US" dirty="0" smtClean="0"/>
              <a:t>.</a:t>
            </a:r>
          </a:p>
          <a:p>
            <a:pPr eaLnBrk="1" hangingPunct="1"/>
            <a:endParaRPr lang="en-US" dirty="0" smtClean="0"/>
          </a:p>
          <a:p>
            <a:pPr marL="0" indent="0" eaLnBrk="1" hangingPunct="1">
              <a:buNone/>
            </a:pPr>
            <a:endParaRPr lang="en-US" dirty="0" smtClean="0"/>
          </a:p>
          <a:p>
            <a:pPr lvl="1" eaLnBrk="1" hangingPunct="1"/>
            <a:endParaRPr lang="en-US" dirty="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20484" name="Rectangle 3"/>
          <p:cNvSpPr>
            <a:spLocks noGrp="1" noChangeArrowheads="1"/>
          </p:cNvSpPr>
          <p:nvPr>
            <p:ph type="title"/>
          </p:nvPr>
        </p:nvSpPr>
        <p:spPr>
          <a:xfrm>
            <a:off x="1981200" y="76201"/>
            <a:ext cx="8229600" cy="487363"/>
          </a:xfrm>
        </p:spPr>
        <p:txBody>
          <a:bodyPr/>
          <a:lstStyle/>
          <a:p>
            <a:pPr eaLnBrk="1" hangingPunct="1"/>
            <a:r>
              <a:rPr lang="en-US" sz="2400" dirty="0">
                <a:solidFill>
                  <a:srgbClr val="2C11F7"/>
                </a:solidFill>
              </a:rPr>
              <a:t>Summary</a:t>
            </a:r>
            <a:endParaRPr lang="en-US" sz="2400" dirty="0">
              <a:solidFill>
                <a:srgbClr val="FF0000"/>
              </a:solidFill>
            </a:endParaRPr>
          </a:p>
        </p:txBody>
      </p:sp>
    </p:spTree>
    <p:extLst>
      <p:ext uri="{BB962C8B-B14F-4D97-AF65-F5344CB8AC3E}">
        <p14:creationId xmlns:p14="http://schemas.microsoft.com/office/powerpoint/2010/main" val="69119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The End</a:t>
            </a:r>
            <a:endParaRPr lang="en-US" sz="4400" dirty="0"/>
          </a:p>
        </p:txBody>
      </p:sp>
      <p:sp>
        <p:nvSpPr>
          <p:cNvPr id="4" name="Slide Number Placeholder 3"/>
          <p:cNvSpPr>
            <a:spLocks noGrp="1"/>
          </p:cNvSpPr>
          <p:nvPr>
            <p:ph type="sldNum" sz="quarter" idx="12"/>
          </p:nvPr>
        </p:nvSpPr>
        <p:spPr/>
        <p:txBody>
          <a:bodyPr/>
          <a:lstStyle/>
          <a:p>
            <a:pPr>
              <a:defRPr/>
            </a:pPr>
            <a:fld id="{BBE36CCE-88B8-4808-96B6-52F75BCA663B}" type="slidenum">
              <a:rPr lang="en-US" smtClean="0"/>
              <a:pPr>
                <a:defRPr/>
              </a:pPr>
              <a:t>22</a:t>
            </a:fld>
            <a:endParaRPr lang="en-US"/>
          </a:p>
        </p:txBody>
      </p:sp>
    </p:spTree>
    <p:extLst>
      <p:ext uri="{BB962C8B-B14F-4D97-AF65-F5344CB8AC3E}">
        <p14:creationId xmlns:p14="http://schemas.microsoft.com/office/powerpoint/2010/main" val="3553585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29600" y="6381750"/>
            <a:ext cx="2133600" cy="476251"/>
          </a:xfrm>
        </p:spPr>
        <p:txBody>
          <a:bodyPr/>
          <a:lstStyle/>
          <a:p>
            <a:pPr>
              <a:defRPr/>
            </a:pPr>
            <a:fld id="{9852CF90-E203-4081-BACA-5AF35C83D01A}" type="slidenum">
              <a:rPr lang="en-US" smtClean="0">
                <a:solidFill>
                  <a:srgbClr val="000000"/>
                </a:solidFill>
              </a:rPr>
              <a:pPr>
                <a:defRPr/>
              </a:pPr>
              <a:t>3</a:t>
            </a:fld>
            <a:endParaRPr lang="en-US" dirty="0">
              <a:solidFill>
                <a:srgbClr val="000000"/>
              </a:solidFill>
            </a:endParaRPr>
          </a:p>
        </p:txBody>
      </p:sp>
      <p:sp>
        <p:nvSpPr>
          <p:cNvPr id="4" name="AutoShape 2" descr="https://nidhogg.srl.caltech.edu/roundcubemail/?_task=mail&amp;_framed=1&amp;_action=get&amp;_mbox=INBOX&amp;_uid=134936&amp;_part=2"/>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2222"/>
          <a:stretch/>
        </p:blipFill>
        <p:spPr>
          <a:xfrm>
            <a:off x="0" y="-32084"/>
            <a:ext cx="10527378" cy="6509084"/>
          </a:xfrm>
          <a:prstGeom prst="rect">
            <a:avLst/>
          </a:prstGeom>
        </p:spPr>
      </p:pic>
    </p:spTree>
    <p:extLst>
      <p:ext uri="{BB962C8B-B14F-4D97-AF65-F5344CB8AC3E}">
        <p14:creationId xmlns:p14="http://schemas.microsoft.com/office/powerpoint/2010/main" val="2654351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852CF90-E203-4081-BACA-5AF35C83D01A}" type="slidenum">
              <a:rPr lang="en-US" smtClean="0">
                <a:solidFill>
                  <a:srgbClr val="000000"/>
                </a:solidFill>
              </a:rPr>
              <a:pPr>
                <a:defRPr/>
              </a:pPr>
              <a:t>4</a:t>
            </a:fld>
            <a:endParaRPr lang="en-US">
              <a:solidFill>
                <a:srgbClr val="000000"/>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3" t="16207" b="46929"/>
          <a:stretch/>
        </p:blipFill>
        <p:spPr bwMode="auto">
          <a:xfrm>
            <a:off x="0" y="0"/>
            <a:ext cx="8737600" cy="466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839200" y="273628"/>
            <a:ext cx="3124200" cy="5136572"/>
          </a:xfrm>
        </p:spPr>
        <p:txBody>
          <a:bodyPr/>
          <a:lstStyle/>
          <a:p>
            <a:pPr algn="l"/>
            <a:r>
              <a:rPr lang="en-US" sz="1600" dirty="0">
                <a:solidFill>
                  <a:srgbClr val="0000FF"/>
                </a:solidFill>
              </a:rPr>
              <a:t>V1 H, He  energy spectra for 2012/342-2015/181. Also shown are 1 AU modulated </a:t>
            </a:r>
            <a:r>
              <a:rPr lang="en-US" sz="1600" dirty="0" smtClean="0">
                <a:solidFill>
                  <a:srgbClr val="0000FF"/>
                </a:solidFill>
              </a:rPr>
              <a:t>spectra and </a:t>
            </a:r>
            <a:r>
              <a:rPr lang="en-US" sz="1600" dirty="0">
                <a:solidFill>
                  <a:srgbClr val="0000FF"/>
                </a:solidFill>
              </a:rPr>
              <a:t>four models of interstellar spectra.</a:t>
            </a:r>
            <a:br>
              <a:rPr lang="en-US" sz="1600" dirty="0">
                <a:solidFill>
                  <a:srgbClr val="0000FF"/>
                </a:solidFill>
              </a:rPr>
            </a:br>
            <a:r>
              <a:rPr lang="en-US" sz="1600" dirty="0">
                <a:solidFill>
                  <a:srgbClr val="0000FF"/>
                </a:solidFill>
              </a:rPr>
              <a:t/>
            </a:r>
            <a:br>
              <a:rPr lang="en-US" sz="1600" dirty="0">
                <a:solidFill>
                  <a:srgbClr val="0000FF"/>
                </a:solidFill>
              </a:rPr>
            </a:br>
            <a:r>
              <a:rPr lang="en-US" sz="1600" dirty="0">
                <a:solidFill>
                  <a:srgbClr val="0000FF"/>
                </a:solidFill>
              </a:rPr>
              <a:t>V1 spectra flatten below few hundred </a:t>
            </a:r>
            <a:r>
              <a:rPr lang="en-US" sz="1600" dirty="0" smtClean="0">
                <a:solidFill>
                  <a:srgbClr val="0000FF"/>
                </a:solidFill>
              </a:rPr>
              <a:t>MeV/</a:t>
            </a:r>
            <a:r>
              <a:rPr lang="en-US" sz="1600" dirty="0" err="1" smtClean="0">
                <a:solidFill>
                  <a:srgbClr val="0000FF"/>
                </a:solidFill>
              </a:rPr>
              <a:t>nuc</a:t>
            </a:r>
            <a:r>
              <a:rPr lang="en-US" sz="1600" dirty="0" smtClean="0">
                <a:solidFill>
                  <a:srgbClr val="0000FF"/>
                </a:solidFill>
              </a:rPr>
              <a:t> and peak </a:t>
            </a:r>
            <a:r>
              <a:rPr lang="en-US" sz="1600" dirty="0">
                <a:solidFill>
                  <a:srgbClr val="0000FF"/>
                </a:solidFill>
              </a:rPr>
              <a:t>at ~10-50 MeV/</a:t>
            </a:r>
            <a:r>
              <a:rPr lang="en-US" sz="1600" dirty="0" err="1">
                <a:solidFill>
                  <a:srgbClr val="0000FF"/>
                </a:solidFill>
              </a:rPr>
              <a:t>nuc</a:t>
            </a:r>
            <a:r>
              <a:rPr lang="en-US" sz="1600" dirty="0">
                <a:solidFill>
                  <a:srgbClr val="0000FF"/>
                </a:solidFill>
              </a:rPr>
              <a:t> with H/He ratio = 12.2±0.9 at ~3-346 MeV/</a:t>
            </a:r>
            <a:r>
              <a:rPr lang="en-US" sz="1600" dirty="0" err="1">
                <a:solidFill>
                  <a:srgbClr val="0000FF"/>
                </a:solidFill>
              </a:rPr>
              <a:t>nuc</a:t>
            </a:r>
            <a:r>
              <a:rPr lang="en-US" sz="1600" dirty="0">
                <a:solidFill>
                  <a:srgbClr val="0000FF"/>
                </a:solidFill>
              </a:rPr>
              <a:t> (see green line). </a:t>
            </a:r>
            <a:br>
              <a:rPr lang="en-US" sz="1600" dirty="0">
                <a:solidFill>
                  <a:srgbClr val="0000FF"/>
                </a:solidFill>
              </a:rPr>
            </a:br>
            <a:r>
              <a:rPr lang="en-US" sz="1600" dirty="0">
                <a:solidFill>
                  <a:srgbClr val="0000FF"/>
                </a:solidFill>
              </a:rPr>
              <a:t> </a:t>
            </a:r>
            <a:br>
              <a:rPr lang="en-US" sz="1600" dirty="0">
                <a:solidFill>
                  <a:srgbClr val="0000FF"/>
                </a:solidFill>
              </a:rPr>
            </a:br>
            <a:r>
              <a:rPr lang="en-US" sz="1600" dirty="0">
                <a:solidFill>
                  <a:srgbClr val="0000FF"/>
                </a:solidFill>
              </a:rPr>
              <a:t>Same spectral shape for H and He indicates not modulated in solar wind.</a:t>
            </a:r>
          </a:p>
        </p:txBody>
      </p:sp>
    </p:spTree>
    <p:extLst>
      <p:ext uri="{BB962C8B-B14F-4D97-AF65-F5344CB8AC3E}">
        <p14:creationId xmlns:p14="http://schemas.microsoft.com/office/powerpoint/2010/main" val="268136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29600" y="6381750"/>
            <a:ext cx="2133600" cy="476251"/>
          </a:xfrm>
        </p:spPr>
        <p:txBody>
          <a:bodyPr/>
          <a:lstStyle/>
          <a:p>
            <a:pPr>
              <a:defRPr/>
            </a:pPr>
            <a:fld id="{9852CF90-E203-4081-BACA-5AF35C83D01A}" type="slidenum">
              <a:rPr lang="en-US" smtClean="0">
                <a:solidFill>
                  <a:srgbClr val="000000"/>
                </a:solidFill>
              </a:rPr>
              <a:pPr>
                <a:defRPr/>
              </a:pPr>
              <a:t>5</a:t>
            </a:fld>
            <a:endParaRPr lang="en-US" dirty="0">
              <a:solidFill>
                <a:srgbClr val="000000"/>
              </a:solidFill>
            </a:endParaRPr>
          </a:p>
        </p:txBody>
      </p:sp>
      <p:sp>
        <p:nvSpPr>
          <p:cNvPr id="8" name="Title 1"/>
          <p:cNvSpPr>
            <a:spLocks noGrp="1"/>
          </p:cNvSpPr>
          <p:nvPr>
            <p:ph type="title"/>
          </p:nvPr>
        </p:nvSpPr>
        <p:spPr>
          <a:xfrm>
            <a:off x="990600" y="4572001"/>
            <a:ext cx="7502601" cy="2286000"/>
          </a:xfrm>
        </p:spPr>
        <p:txBody>
          <a:bodyPr/>
          <a:lstStyle/>
          <a:p>
            <a:pPr algn="l"/>
            <a:r>
              <a:rPr lang="en-US" sz="1600" dirty="0">
                <a:solidFill>
                  <a:srgbClr val="0000FF"/>
                </a:solidFill>
              </a:rPr>
              <a:t>V1 spectra for 2012/342-2015/181 for Li – Ni, with exception of Co, together with high-energy portion of HEAO-3-C2 data (&gt;= 3.35 GeV/</a:t>
            </a:r>
            <a:r>
              <a:rPr lang="en-US" sz="1600" dirty="0" err="1">
                <a:solidFill>
                  <a:srgbClr val="0000FF"/>
                </a:solidFill>
              </a:rPr>
              <a:t>nuc</a:t>
            </a:r>
            <a:r>
              <a:rPr lang="en-US" sz="1600" dirty="0">
                <a:solidFill>
                  <a:srgbClr val="0000FF"/>
                </a:solidFill>
              </a:rPr>
              <a:t>). </a:t>
            </a:r>
            <a:br>
              <a:rPr lang="en-US" sz="1600" dirty="0">
                <a:solidFill>
                  <a:srgbClr val="0000FF"/>
                </a:solidFill>
              </a:rPr>
            </a:br>
            <a:r>
              <a:rPr lang="en-US" sz="1600" dirty="0">
                <a:solidFill>
                  <a:srgbClr val="0000FF"/>
                </a:solidFill>
              </a:rPr>
              <a:t/>
            </a:r>
            <a:br>
              <a:rPr lang="en-US" sz="1600" dirty="0">
                <a:solidFill>
                  <a:srgbClr val="0000FF"/>
                </a:solidFill>
              </a:rPr>
            </a:br>
            <a:r>
              <a:rPr lang="en-US" sz="1600" dirty="0">
                <a:solidFill>
                  <a:srgbClr val="0000FF"/>
                </a:solidFill>
              </a:rPr>
              <a:t>Models are constrained by the new Voyager observations and by </a:t>
            </a:r>
            <a:r>
              <a:rPr lang="en-US" sz="1600" dirty="0" smtClean="0">
                <a:solidFill>
                  <a:srgbClr val="0000FF"/>
                </a:solidFill>
              </a:rPr>
              <a:t>data </a:t>
            </a:r>
            <a:r>
              <a:rPr lang="en-US" sz="1600" dirty="0">
                <a:solidFill>
                  <a:srgbClr val="0000FF"/>
                </a:solidFill>
              </a:rPr>
              <a:t>taken at 1 AU. </a:t>
            </a:r>
            <a:br>
              <a:rPr lang="en-US" sz="1600" dirty="0">
                <a:solidFill>
                  <a:srgbClr val="0000FF"/>
                </a:solidFill>
              </a:rPr>
            </a:br>
            <a:r>
              <a:rPr lang="en-US" sz="1600" dirty="0">
                <a:solidFill>
                  <a:srgbClr val="0000FF"/>
                </a:solidFill>
              </a:rPr>
              <a:t/>
            </a:r>
            <a:br>
              <a:rPr lang="en-US" sz="1600" dirty="0">
                <a:solidFill>
                  <a:srgbClr val="0000FF"/>
                </a:solidFill>
              </a:rPr>
            </a:br>
            <a:r>
              <a:rPr lang="en-US" sz="1600" dirty="0">
                <a:solidFill>
                  <a:srgbClr val="0000FF"/>
                </a:solidFill>
              </a:rPr>
              <a:t>All calculations of ionization rate and energy density will use the models, starting at 3 MeV/</a:t>
            </a:r>
            <a:r>
              <a:rPr lang="en-US" sz="1600" dirty="0" err="1">
                <a:solidFill>
                  <a:srgbClr val="0000FF"/>
                </a:solidFill>
              </a:rPr>
              <a:t>nuc</a:t>
            </a:r>
            <a:r>
              <a:rPr lang="en-US" sz="1600" dirty="0">
                <a:solidFill>
                  <a:srgbClr val="0000FF"/>
                </a:solidFill>
              </a:rPr>
              <a:t>.</a:t>
            </a:r>
          </a:p>
        </p:txBody>
      </p:sp>
      <p:grpSp>
        <p:nvGrpSpPr>
          <p:cNvPr id="4" name="Group 3"/>
          <p:cNvGrpSpPr/>
          <p:nvPr/>
        </p:nvGrpSpPr>
        <p:grpSpPr>
          <a:xfrm>
            <a:off x="152400" y="161921"/>
            <a:ext cx="10515600" cy="4410080"/>
            <a:chOff x="-2514600" y="628649"/>
            <a:chExt cx="13296900" cy="5505453"/>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78" t="15953" r="2777" b="17226"/>
            <a:stretch/>
          </p:blipFill>
          <p:spPr bwMode="auto">
            <a:xfrm>
              <a:off x="-2514600" y="628651"/>
              <a:ext cx="4438650"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732" t="16012" r="2941" b="17168"/>
            <a:stretch/>
          </p:blipFill>
          <p:spPr bwMode="auto">
            <a:xfrm>
              <a:off x="1933575" y="628650"/>
              <a:ext cx="4391026" cy="5505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0914" t="16012" r="2941" b="17168"/>
            <a:stretch/>
          </p:blipFill>
          <p:spPr bwMode="auto">
            <a:xfrm>
              <a:off x="6343650" y="628649"/>
              <a:ext cx="4438650" cy="550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56935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0AACB9-6D18-42B2-B1C4-07D65943DA1F}" type="slidenum">
              <a:rPr lang="en-US" smtClean="0"/>
              <a:pPr eaLnBrk="1" hangingPunct="1"/>
              <a:t>6</a:t>
            </a:fld>
            <a:endParaRPr lang="en-US" smtClean="0"/>
          </a:p>
        </p:txBody>
      </p:sp>
      <p:sp>
        <p:nvSpPr>
          <p:cNvPr id="5" name="Title 1"/>
          <p:cNvSpPr txBox="1">
            <a:spLocks/>
          </p:cNvSpPr>
          <p:nvPr/>
        </p:nvSpPr>
        <p:spPr bwMode="auto">
          <a:xfrm>
            <a:off x="6248400" y="228600"/>
            <a:ext cx="426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r>
              <a:rPr lang="en-US" sz="1800" dirty="0">
                <a:solidFill>
                  <a:srgbClr val="FF0000"/>
                </a:solidFill>
              </a:rPr>
              <a:t>Voyager 1 electron (e- + e+) spectrum (circles) and AMS (e- + e+) at 1 AU (squares). </a:t>
            </a:r>
          </a:p>
          <a:p>
            <a:pPr algn="l"/>
            <a:endParaRPr lang="en-US" sz="1800" dirty="0">
              <a:solidFill>
                <a:srgbClr val="0000FF"/>
              </a:solidFill>
            </a:endParaRPr>
          </a:p>
          <a:p>
            <a:pPr algn="l"/>
            <a:r>
              <a:rPr lang="en-US" sz="1800" dirty="0">
                <a:solidFill>
                  <a:srgbClr val="FF0000"/>
                </a:solidFill>
              </a:rPr>
              <a:t>Voyager 1: </a:t>
            </a:r>
          </a:p>
          <a:p>
            <a:pPr algn="l"/>
            <a:r>
              <a:rPr lang="en-US" sz="1800" dirty="0" err="1">
                <a:solidFill>
                  <a:srgbClr val="FF0000"/>
                </a:solidFill>
              </a:rPr>
              <a:t>dJ</a:t>
            </a:r>
            <a:r>
              <a:rPr lang="en-US" sz="1800" dirty="0">
                <a:solidFill>
                  <a:srgbClr val="FF0000"/>
                </a:solidFill>
              </a:rPr>
              <a:t>/</a:t>
            </a:r>
            <a:r>
              <a:rPr lang="en-US" sz="1800" dirty="0" err="1">
                <a:solidFill>
                  <a:srgbClr val="FF0000"/>
                </a:solidFill>
              </a:rPr>
              <a:t>dE</a:t>
            </a:r>
            <a:r>
              <a:rPr lang="en-US" sz="1800" dirty="0">
                <a:solidFill>
                  <a:srgbClr val="FF0000"/>
                </a:solidFill>
              </a:rPr>
              <a:t> = A*(E/10 MeV)</a:t>
            </a:r>
            <a:r>
              <a:rPr lang="en-US" sz="1800" baseline="30000" dirty="0">
                <a:solidFill>
                  <a:srgbClr val="FF0000"/>
                </a:solidFill>
              </a:rPr>
              <a:t>b </a:t>
            </a:r>
            <a:r>
              <a:rPr lang="en-US" sz="1800" dirty="0">
                <a:solidFill>
                  <a:srgbClr val="FF0000"/>
                </a:solidFill>
              </a:rPr>
              <a:t> (m</a:t>
            </a:r>
            <a:r>
              <a:rPr lang="en-US" sz="1800" baseline="30000" dirty="0">
                <a:solidFill>
                  <a:srgbClr val="FF0000"/>
                </a:solidFill>
              </a:rPr>
              <a:t>2 </a:t>
            </a:r>
            <a:r>
              <a:rPr lang="en-US" sz="1800" dirty="0">
                <a:solidFill>
                  <a:srgbClr val="FF0000"/>
                </a:solidFill>
              </a:rPr>
              <a:t>s </a:t>
            </a:r>
            <a:r>
              <a:rPr lang="en-US" sz="1800" dirty="0" err="1">
                <a:solidFill>
                  <a:srgbClr val="FF0000"/>
                </a:solidFill>
              </a:rPr>
              <a:t>sr</a:t>
            </a:r>
            <a:r>
              <a:rPr lang="en-US" sz="1800" dirty="0">
                <a:solidFill>
                  <a:srgbClr val="FF0000"/>
                </a:solidFill>
              </a:rPr>
              <a:t> MeV)</a:t>
            </a:r>
            <a:r>
              <a:rPr lang="en-US" sz="1800" baseline="30000" dirty="0">
                <a:solidFill>
                  <a:srgbClr val="FF0000"/>
                </a:solidFill>
              </a:rPr>
              <a:t>-1</a:t>
            </a:r>
            <a:endParaRPr lang="en-US" sz="1800" dirty="0">
              <a:solidFill>
                <a:srgbClr val="FF0000"/>
              </a:solidFill>
            </a:endParaRPr>
          </a:p>
          <a:p>
            <a:pPr algn="l"/>
            <a:r>
              <a:rPr lang="en-US" sz="1800" dirty="0">
                <a:solidFill>
                  <a:srgbClr val="FF0000"/>
                </a:solidFill>
              </a:rPr>
              <a:t>A = 246 ±  9</a:t>
            </a:r>
          </a:p>
          <a:p>
            <a:pPr algn="l"/>
            <a:r>
              <a:rPr lang="en-US" sz="1800" dirty="0">
                <a:solidFill>
                  <a:srgbClr val="FF0000"/>
                </a:solidFill>
              </a:rPr>
              <a:t>b = -1.30 ± 0.05</a:t>
            </a:r>
          </a:p>
          <a:p>
            <a:pPr algn="l"/>
            <a:endParaRPr lang="en-US" sz="1800" dirty="0">
              <a:solidFill>
                <a:srgbClr val="0000FF"/>
              </a:solidFill>
            </a:endParaRPr>
          </a:p>
          <a:p>
            <a:pPr algn="l"/>
            <a:r>
              <a:rPr lang="en-US" dirty="0" err="1">
                <a:solidFill>
                  <a:srgbClr val="0000FF"/>
                </a:solidFill>
              </a:rPr>
              <a:t>Potgieter</a:t>
            </a:r>
            <a:r>
              <a:rPr lang="en-US" dirty="0">
                <a:solidFill>
                  <a:srgbClr val="0000FF"/>
                </a:solidFill>
              </a:rPr>
              <a:t> et al. 2015 electron energy spectrum is used for energy density and ionization rate calculations.</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4" t="17440" r="45207" b="29711"/>
          <a:stretch/>
        </p:blipFill>
        <p:spPr bwMode="auto">
          <a:xfrm>
            <a:off x="1524000" y="-1"/>
            <a:ext cx="4724400" cy="6709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024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0AACB9-6D18-42B2-B1C4-07D65943DA1F}" type="slidenum">
              <a:rPr lang="en-US" smtClean="0"/>
              <a:pPr eaLnBrk="1" hangingPunct="1"/>
              <a:t>7</a:t>
            </a:fld>
            <a:endParaRPr lang="en-US" smtClean="0"/>
          </a:p>
        </p:txBody>
      </p:sp>
      <p:sp>
        <p:nvSpPr>
          <p:cNvPr id="5" name="Title 1"/>
          <p:cNvSpPr txBox="1">
            <a:spLocks/>
          </p:cNvSpPr>
          <p:nvPr/>
        </p:nvSpPr>
        <p:spPr bwMode="auto">
          <a:xfrm>
            <a:off x="6633028" y="213816"/>
            <a:ext cx="3998686" cy="405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r>
              <a:rPr lang="en-US" sz="1800" dirty="0">
                <a:solidFill>
                  <a:srgbClr val="FF0000"/>
                </a:solidFill>
              </a:rPr>
              <a:t>Comparison of electron and proton spectra</a:t>
            </a:r>
          </a:p>
          <a:p>
            <a:pPr algn="l"/>
            <a:endParaRPr lang="en-US" sz="1800" dirty="0">
              <a:solidFill>
                <a:srgbClr val="FF0000"/>
              </a:solidFill>
            </a:endParaRPr>
          </a:p>
          <a:p>
            <a:pPr algn="l"/>
            <a:r>
              <a:rPr lang="en-US" sz="1800" dirty="0">
                <a:solidFill>
                  <a:srgbClr val="FF0000"/>
                </a:solidFill>
              </a:rPr>
              <a:t>At 10 GeV, e/p ~0.01</a:t>
            </a:r>
          </a:p>
          <a:p>
            <a:pPr algn="l"/>
            <a:r>
              <a:rPr lang="en-US" sz="1800" dirty="0">
                <a:solidFill>
                  <a:srgbClr val="FF0000"/>
                </a:solidFill>
              </a:rPr>
              <a:t>At 50 MeV, e/p ~1</a:t>
            </a:r>
          </a:p>
          <a:p>
            <a:pPr algn="l"/>
            <a:r>
              <a:rPr lang="en-US" sz="1800" dirty="0">
                <a:solidFill>
                  <a:srgbClr val="FF0000"/>
                </a:solidFill>
              </a:rPr>
              <a:t>At 3 MeV, e/p ~50</a:t>
            </a:r>
          </a:p>
          <a:p>
            <a:pPr algn="l"/>
            <a:endParaRPr lang="en-US" sz="1800" dirty="0">
              <a:solidFill>
                <a:srgbClr val="FF0000"/>
              </a:solidFill>
            </a:endParaRPr>
          </a:p>
          <a:p>
            <a:pPr algn="l"/>
            <a:r>
              <a:rPr lang="en-US" sz="1800" dirty="0">
                <a:solidFill>
                  <a:srgbClr val="FF0000"/>
                </a:solidFill>
              </a:rPr>
              <a:t>So, the typical notion </a:t>
            </a:r>
            <a:r>
              <a:rPr lang="en-US" sz="1800" dirty="0" smtClean="0">
                <a:solidFill>
                  <a:srgbClr val="FF0000"/>
                </a:solidFill>
              </a:rPr>
              <a:t>that GCR </a:t>
            </a:r>
            <a:r>
              <a:rPr lang="en-US" sz="1800" dirty="0">
                <a:solidFill>
                  <a:srgbClr val="FF0000"/>
                </a:solidFill>
              </a:rPr>
              <a:t>electrons are ~1% of protons is only true at high energies. At a few MeV, it’s just the opposite.</a:t>
            </a:r>
          </a:p>
          <a:p>
            <a:pPr algn="l"/>
            <a:endParaRPr lang="en-US" sz="1800" dirty="0">
              <a:solidFill>
                <a:srgbClr val="FF0000"/>
              </a:solidFill>
            </a:endParaRPr>
          </a:p>
          <a:p>
            <a:pPr algn="l"/>
            <a:endParaRPr lang="en-US" dirty="0">
              <a:solidFill>
                <a:srgbClr val="0000FF"/>
              </a:solidFill>
            </a:endParaRPr>
          </a:p>
        </p:txBody>
      </p:sp>
      <p:grpSp>
        <p:nvGrpSpPr>
          <p:cNvPr id="2" name="Group 1"/>
          <p:cNvGrpSpPr/>
          <p:nvPr/>
        </p:nvGrpSpPr>
        <p:grpSpPr>
          <a:xfrm>
            <a:off x="1676400" y="152400"/>
            <a:ext cx="4876800" cy="6553200"/>
            <a:chOff x="1600200" y="-36286"/>
            <a:chExt cx="3135993" cy="4390572"/>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5" t="17440" r="89214" b="29711"/>
            <a:stretch/>
          </p:blipFill>
          <p:spPr bwMode="auto">
            <a:xfrm>
              <a:off x="1600200" y="0"/>
              <a:ext cx="500743" cy="435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046" t="17440" b="29711"/>
            <a:stretch/>
          </p:blipFill>
          <p:spPr bwMode="auto">
            <a:xfrm>
              <a:off x="2057400" y="-36286"/>
              <a:ext cx="2678793" cy="435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51191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8890" b="45555"/>
          <a:stretch/>
        </p:blipFill>
        <p:spPr>
          <a:xfrm>
            <a:off x="1438176" y="1455299"/>
            <a:ext cx="6405194" cy="3776134"/>
          </a:xfrm>
          <a:prstGeom prst="rect">
            <a:avLst/>
          </a:prstGeom>
        </p:spPr>
      </p:pic>
      <p:sp>
        <p:nvSpPr>
          <p:cNvPr id="2" name="Title 1"/>
          <p:cNvSpPr>
            <a:spLocks noGrp="1"/>
          </p:cNvSpPr>
          <p:nvPr>
            <p:ph type="title"/>
          </p:nvPr>
        </p:nvSpPr>
        <p:spPr>
          <a:xfrm>
            <a:off x="1676400" y="-76200"/>
            <a:ext cx="8229600" cy="411161"/>
          </a:xfrm>
        </p:spPr>
        <p:txBody>
          <a:bodyPr/>
          <a:lstStyle/>
          <a:p>
            <a:r>
              <a:rPr lang="en-US" dirty="0" smtClean="0"/>
              <a:t>Accounting for the PENH rate</a:t>
            </a:r>
            <a:endParaRPr lang="en-US" dirty="0"/>
          </a:p>
        </p:txBody>
      </p:sp>
      <p:sp>
        <p:nvSpPr>
          <p:cNvPr id="4" name="Slide Number Placeholder 3"/>
          <p:cNvSpPr>
            <a:spLocks noGrp="1"/>
          </p:cNvSpPr>
          <p:nvPr>
            <p:ph type="sldNum" sz="quarter" idx="12"/>
          </p:nvPr>
        </p:nvSpPr>
        <p:spPr/>
        <p:txBody>
          <a:bodyPr/>
          <a:lstStyle/>
          <a:p>
            <a:pPr>
              <a:defRPr/>
            </a:pPr>
            <a:fld id="{AF1958FF-D971-428E-AD3F-004B7D447266}" type="slidenum">
              <a:rPr lang="en-US" smtClean="0"/>
              <a:pPr>
                <a:defRPr/>
              </a:pPr>
              <a:t>8</a:t>
            </a:fld>
            <a:endParaRPr lang="en-US"/>
          </a:p>
        </p:txBody>
      </p:sp>
      <p:sp>
        <p:nvSpPr>
          <p:cNvPr id="9" name="TextBox 8"/>
          <p:cNvSpPr txBox="1"/>
          <p:nvPr/>
        </p:nvSpPr>
        <p:spPr>
          <a:xfrm>
            <a:off x="8077200" y="1726168"/>
            <a:ext cx="825867" cy="369332"/>
          </a:xfrm>
          <a:prstGeom prst="rect">
            <a:avLst/>
          </a:prstGeom>
          <a:noFill/>
        </p:spPr>
        <p:txBody>
          <a:bodyPr wrap="none" rtlCol="0">
            <a:spAutoFit/>
          </a:bodyPr>
          <a:lstStyle/>
          <a:p>
            <a:r>
              <a:rPr lang="en-US" b="1" dirty="0" smtClean="0">
                <a:solidFill>
                  <a:srgbClr val="FF0000"/>
                </a:solidFill>
              </a:rPr>
              <a:t>2.82/s</a:t>
            </a:r>
            <a:endParaRPr lang="en-US" b="1" dirty="0">
              <a:solidFill>
                <a:srgbClr val="FF0000"/>
              </a:solidFill>
            </a:endParaRPr>
          </a:p>
        </p:txBody>
      </p:sp>
      <p:pic>
        <p:nvPicPr>
          <p:cNvPr id="7170" name="Picture 2" descr="C:\Users\ace\Documents\Voyager\CSPAR_Apr_2016\ACC\Cummings_ApJ_2015_35_Page_06.jp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31746" r="6683" b="56667"/>
          <a:stretch/>
        </p:blipFill>
        <p:spPr bwMode="auto">
          <a:xfrm>
            <a:off x="2667000" y="5181602"/>
            <a:ext cx="4842612" cy="167639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7315200" y="1923854"/>
            <a:ext cx="685800" cy="0"/>
          </a:xfrm>
          <a:prstGeom prst="straightConnector1">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76400" y="304801"/>
            <a:ext cx="8686800" cy="1200329"/>
          </a:xfrm>
          <a:prstGeom prst="rect">
            <a:avLst/>
          </a:prstGeom>
          <a:noFill/>
        </p:spPr>
        <p:txBody>
          <a:bodyPr wrap="square" rtlCol="0">
            <a:spAutoFit/>
          </a:bodyPr>
          <a:lstStyle/>
          <a:p>
            <a:r>
              <a:rPr lang="en-US" b="1" dirty="0" smtClean="0">
                <a:solidFill>
                  <a:srgbClr val="FF0000"/>
                </a:solidFill>
              </a:rPr>
              <a:t>The 4 model LISM nuclei spectra and the </a:t>
            </a:r>
            <a:r>
              <a:rPr lang="en-US" b="1" dirty="0" err="1" smtClean="0">
                <a:solidFill>
                  <a:srgbClr val="FF0000"/>
                </a:solidFill>
              </a:rPr>
              <a:t>Potgieter</a:t>
            </a:r>
            <a:r>
              <a:rPr lang="en-US" b="1" dirty="0" smtClean="0">
                <a:solidFill>
                  <a:srgbClr val="FF0000"/>
                </a:solidFill>
              </a:rPr>
              <a:t> et al. 2015</a:t>
            </a:r>
          </a:p>
          <a:p>
            <a:r>
              <a:rPr lang="en-US" b="1" dirty="0">
                <a:solidFill>
                  <a:srgbClr val="FF0000"/>
                </a:solidFill>
              </a:rPr>
              <a:t>e</a:t>
            </a:r>
            <a:r>
              <a:rPr lang="en-US" b="1" dirty="0" smtClean="0">
                <a:solidFill>
                  <a:srgbClr val="FF0000"/>
                </a:solidFill>
              </a:rPr>
              <a:t>lectron spectrum are used to calculate  energy density and ionization rate of atomic H in the LISM. Can they reproduce the rate of penetrating particles in the HET telescope?</a:t>
            </a:r>
            <a:endParaRPr lang="en-US" b="1" dirty="0">
              <a:solidFill>
                <a:srgbClr val="FF0000"/>
              </a:solidFill>
            </a:endParaRPr>
          </a:p>
        </p:txBody>
      </p:sp>
      <p:grpSp>
        <p:nvGrpSpPr>
          <p:cNvPr id="13" name="Group 12"/>
          <p:cNvGrpSpPr/>
          <p:nvPr/>
        </p:nvGrpSpPr>
        <p:grpSpPr>
          <a:xfrm>
            <a:off x="6629400" y="2438400"/>
            <a:ext cx="3886200" cy="4419600"/>
            <a:chOff x="5105400" y="2438400"/>
            <a:chExt cx="3886200" cy="4419600"/>
          </a:xfrm>
        </p:grpSpPr>
        <p:sp>
          <p:nvSpPr>
            <p:cNvPr id="11" name="TextBox 10"/>
            <p:cNvSpPr txBox="1"/>
            <p:nvPr/>
          </p:nvSpPr>
          <p:spPr>
            <a:xfrm>
              <a:off x="6657022" y="2438400"/>
              <a:ext cx="1674561" cy="369332"/>
            </a:xfrm>
            <a:prstGeom prst="rect">
              <a:avLst/>
            </a:prstGeom>
            <a:noFill/>
          </p:spPr>
          <p:txBody>
            <a:bodyPr wrap="none" rtlCol="0">
              <a:spAutoFit/>
            </a:bodyPr>
            <a:lstStyle/>
            <a:p>
              <a:r>
                <a:rPr lang="en-US" b="1" dirty="0" smtClean="0">
                  <a:solidFill>
                    <a:srgbClr val="FF0000"/>
                  </a:solidFill>
                </a:rPr>
                <a:t>Answer = Yes</a:t>
              </a:r>
              <a:endParaRPr lang="en-US" b="1" dirty="0">
                <a:solidFill>
                  <a:srgbClr val="FF0000"/>
                </a:solidFill>
              </a:endParaRPr>
            </a:p>
          </p:txBody>
        </p:sp>
        <p:sp>
          <p:nvSpPr>
            <p:cNvPr id="3" name="TextBox 2"/>
            <p:cNvSpPr txBox="1"/>
            <p:nvPr/>
          </p:nvSpPr>
          <p:spPr>
            <a:xfrm>
              <a:off x="6319370" y="3124200"/>
              <a:ext cx="2672230" cy="3416320"/>
            </a:xfrm>
            <a:prstGeom prst="rect">
              <a:avLst/>
            </a:prstGeom>
            <a:noFill/>
          </p:spPr>
          <p:txBody>
            <a:bodyPr wrap="square" rtlCol="0">
              <a:spAutoFit/>
            </a:bodyPr>
            <a:lstStyle/>
            <a:p>
              <a:r>
                <a:rPr lang="en-US" b="1" dirty="0" smtClean="0"/>
                <a:t>Electrons account for ~25% of rate</a:t>
              </a:r>
            </a:p>
            <a:p>
              <a:endParaRPr lang="en-US" b="1" dirty="0" smtClean="0"/>
            </a:p>
            <a:p>
              <a:r>
                <a:rPr lang="en-US" b="1" dirty="0" smtClean="0"/>
                <a:t>Median nuclei energy ~500 MeV/</a:t>
              </a:r>
              <a:r>
                <a:rPr lang="en-US" b="1" dirty="0" err="1" smtClean="0"/>
                <a:t>nuc</a:t>
              </a:r>
              <a:endParaRPr lang="en-US" b="1" dirty="0" smtClean="0"/>
            </a:p>
            <a:p>
              <a:r>
                <a:rPr lang="en-US" b="1" dirty="0" smtClean="0"/>
                <a:t>Median electron energy ~60 MeV</a:t>
              </a:r>
            </a:p>
            <a:p>
              <a:endParaRPr lang="en-US" b="1" dirty="0" smtClean="0"/>
            </a:p>
            <a:p>
              <a:r>
                <a:rPr lang="en-US" b="1" dirty="0" smtClean="0"/>
                <a:t>This rate is closely related to PGH rate on the Voyager CRS website</a:t>
              </a:r>
              <a:endParaRPr lang="en-US" b="1" dirty="0"/>
            </a:p>
          </p:txBody>
        </p:sp>
        <p:sp>
          <p:nvSpPr>
            <p:cNvPr id="12" name="Oval 11"/>
            <p:cNvSpPr/>
            <p:nvPr/>
          </p:nvSpPr>
          <p:spPr>
            <a:xfrm>
              <a:off x="5105400" y="5715000"/>
              <a:ext cx="6858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289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0AACB9-6D18-42B2-B1C4-07D65943DA1F}" type="slidenum">
              <a:rPr lang="en-US" smtClean="0"/>
              <a:pPr eaLnBrk="1" hangingPunct="1"/>
              <a:t>9</a:t>
            </a:fld>
            <a:endParaRPr lang="en-US" smtClean="0"/>
          </a:p>
        </p:txBody>
      </p:sp>
      <p:sp>
        <p:nvSpPr>
          <p:cNvPr id="5" name="Title 1"/>
          <p:cNvSpPr txBox="1">
            <a:spLocks/>
          </p:cNvSpPr>
          <p:nvPr/>
        </p:nvSpPr>
        <p:spPr bwMode="auto">
          <a:xfrm>
            <a:off x="7167336" y="22302"/>
            <a:ext cx="3424464" cy="546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chemeClr val="accent2"/>
                </a:solidFill>
                <a:latin typeface="+mj-lt"/>
                <a:ea typeface="+mj-ea"/>
                <a:cs typeface="+mj-cs"/>
              </a:defRPr>
            </a:lvl1pPr>
            <a:lvl2pPr algn="ctr" rtl="0" eaLnBrk="0" fontAlgn="base" hangingPunct="0">
              <a:spcBef>
                <a:spcPct val="0"/>
              </a:spcBef>
              <a:spcAft>
                <a:spcPct val="0"/>
              </a:spcAft>
              <a:defRPr sz="2000" b="1">
                <a:solidFill>
                  <a:schemeClr val="accent2"/>
                </a:solidFill>
                <a:latin typeface="Arial" charset="0"/>
              </a:defRPr>
            </a:lvl2pPr>
            <a:lvl3pPr algn="ctr" rtl="0" eaLnBrk="0" fontAlgn="base" hangingPunct="0">
              <a:spcBef>
                <a:spcPct val="0"/>
              </a:spcBef>
              <a:spcAft>
                <a:spcPct val="0"/>
              </a:spcAft>
              <a:defRPr sz="2000" b="1">
                <a:solidFill>
                  <a:schemeClr val="accent2"/>
                </a:solidFill>
                <a:latin typeface="Arial" charset="0"/>
              </a:defRPr>
            </a:lvl3pPr>
            <a:lvl4pPr algn="ctr" rtl="0" eaLnBrk="0" fontAlgn="base" hangingPunct="0">
              <a:spcBef>
                <a:spcPct val="0"/>
              </a:spcBef>
              <a:spcAft>
                <a:spcPct val="0"/>
              </a:spcAft>
              <a:defRPr sz="2000" b="1">
                <a:solidFill>
                  <a:schemeClr val="accent2"/>
                </a:solidFill>
                <a:latin typeface="Arial" charset="0"/>
              </a:defRPr>
            </a:lvl4pPr>
            <a:lvl5pPr algn="ctr" rtl="0" eaLnBrk="0" fontAlgn="base" hangingPunct="0">
              <a:spcBef>
                <a:spcPct val="0"/>
              </a:spcBef>
              <a:spcAft>
                <a:spcPct val="0"/>
              </a:spcAft>
              <a:defRPr sz="2000" b="1">
                <a:solidFill>
                  <a:schemeClr val="accent2"/>
                </a:solidFill>
                <a:latin typeface="Arial" charset="0"/>
              </a:defRPr>
            </a:lvl5pPr>
            <a:lvl6pPr marL="457200" algn="ctr" rtl="0" fontAlgn="base">
              <a:spcBef>
                <a:spcPct val="0"/>
              </a:spcBef>
              <a:spcAft>
                <a:spcPct val="0"/>
              </a:spcAft>
              <a:defRPr sz="2000" b="1">
                <a:solidFill>
                  <a:schemeClr val="accent2"/>
                </a:solidFill>
                <a:latin typeface="Arial" charset="0"/>
              </a:defRPr>
            </a:lvl6pPr>
            <a:lvl7pPr marL="914400" algn="ctr" rtl="0" fontAlgn="base">
              <a:spcBef>
                <a:spcPct val="0"/>
              </a:spcBef>
              <a:spcAft>
                <a:spcPct val="0"/>
              </a:spcAft>
              <a:defRPr sz="2000" b="1">
                <a:solidFill>
                  <a:schemeClr val="accent2"/>
                </a:solidFill>
                <a:latin typeface="Arial" charset="0"/>
              </a:defRPr>
            </a:lvl7pPr>
            <a:lvl8pPr marL="1371600" algn="ctr" rtl="0" fontAlgn="base">
              <a:spcBef>
                <a:spcPct val="0"/>
              </a:spcBef>
              <a:spcAft>
                <a:spcPct val="0"/>
              </a:spcAft>
              <a:defRPr sz="2000" b="1">
                <a:solidFill>
                  <a:schemeClr val="accent2"/>
                </a:solidFill>
                <a:latin typeface="Arial" charset="0"/>
              </a:defRPr>
            </a:lvl8pPr>
            <a:lvl9pPr marL="1828800" algn="ctr" rtl="0" fontAlgn="base">
              <a:spcBef>
                <a:spcPct val="0"/>
              </a:spcBef>
              <a:spcAft>
                <a:spcPct val="0"/>
              </a:spcAft>
              <a:defRPr sz="2000" b="1">
                <a:solidFill>
                  <a:schemeClr val="accent2"/>
                </a:solidFill>
                <a:latin typeface="Arial" charset="0"/>
              </a:defRPr>
            </a:lvl9pPr>
          </a:lstStyle>
          <a:p>
            <a:pPr algn="l"/>
            <a:r>
              <a:rPr lang="en-US" sz="1800" dirty="0">
                <a:solidFill>
                  <a:srgbClr val="0000FF"/>
                </a:solidFill>
              </a:rPr>
              <a:t>Ionization of interstellar H atoms by GCR protons:</a:t>
            </a:r>
          </a:p>
          <a:p>
            <a:pPr algn="l"/>
            <a:endParaRPr lang="en-US" sz="1800" dirty="0">
              <a:solidFill>
                <a:srgbClr val="0000FF"/>
              </a:solidFill>
            </a:endParaRPr>
          </a:p>
          <a:p>
            <a:pPr algn="l"/>
            <a:r>
              <a:rPr lang="en-US" sz="1800" dirty="0">
                <a:solidFill>
                  <a:srgbClr val="0000FF"/>
                </a:solidFill>
              </a:rPr>
              <a:t>Vertical dashed line marks extent of new Voyager  observations in LISM. </a:t>
            </a:r>
          </a:p>
          <a:p>
            <a:pPr algn="l"/>
            <a:endParaRPr lang="en-US" sz="1800" dirty="0">
              <a:solidFill>
                <a:srgbClr val="0000FF"/>
              </a:solidFill>
            </a:endParaRPr>
          </a:p>
          <a:p>
            <a:pPr algn="l"/>
            <a:r>
              <a:rPr lang="en-US" sz="1800" dirty="0">
                <a:solidFill>
                  <a:srgbClr val="0000FF"/>
                </a:solidFill>
              </a:rPr>
              <a:t>Top right: cross section, which peaks at very low energies, ~50 </a:t>
            </a:r>
            <a:r>
              <a:rPr lang="en-US" sz="1800" dirty="0" err="1">
                <a:solidFill>
                  <a:srgbClr val="0000FF"/>
                </a:solidFill>
              </a:rPr>
              <a:t>keV</a:t>
            </a:r>
            <a:r>
              <a:rPr lang="en-US" sz="1800" dirty="0">
                <a:solidFill>
                  <a:srgbClr val="0000FF"/>
                </a:solidFill>
              </a:rPr>
              <a:t>.</a:t>
            </a:r>
          </a:p>
          <a:p>
            <a:pPr algn="l"/>
            <a:endParaRPr lang="en-US" sz="1800" dirty="0">
              <a:solidFill>
                <a:srgbClr val="0000FF"/>
              </a:solidFill>
            </a:endParaRPr>
          </a:p>
          <a:p>
            <a:pPr algn="l"/>
            <a:r>
              <a:rPr lang="en-US" sz="1800" dirty="0">
                <a:solidFill>
                  <a:srgbClr val="0000FF"/>
                </a:solidFill>
              </a:rPr>
              <a:t>Bottom left: Integral ionization rate. </a:t>
            </a:r>
          </a:p>
          <a:p>
            <a:pPr algn="l"/>
            <a:endParaRPr lang="en-US" sz="1800" dirty="0">
              <a:solidFill>
                <a:srgbClr val="0000FF"/>
              </a:solidFill>
            </a:endParaRPr>
          </a:p>
          <a:p>
            <a:pPr algn="l"/>
            <a:r>
              <a:rPr lang="en-US" sz="1800" dirty="0">
                <a:solidFill>
                  <a:srgbClr val="0000FF"/>
                </a:solidFill>
              </a:rPr>
              <a:t>Ionization rate from ≥ 3 MeV protons is 8.5 x 10</a:t>
            </a:r>
            <a:r>
              <a:rPr lang="en-US" sz="1800" baseline="30000" dirty="0">
                <a:solidFill>
                  <a:srgbClr val="0000FF"/>
                </a:solidFill>
              </a:rPr>
              <a:t>-18</a:t>
            </a:r>
            <a:r>
              <a:rPr lang="en-US" sz="1800" dirty="0">
                <a:solidFill>
                  <a:srgbClr val="0000FF"/>
                </a:solidFill>
              </a:rPr>
              <a:t> s</a:t>
            </a:r>
            <a:r>
              <a:rPr lang="en-US" sz="1800" baseline="30000" dirty="0">
                <a:solidFill>
                  <a:srgbClr val="0000FF"/>
                </a:solidFill>
              </a:rPr>
              <a:t>-1</a:t>
            </a:r>
            <a:r>
              <a:rPr lang="en-US" sz="1800" dirty="0">
                <a:solidFill>
                  <a:srgbClr val="0000FF"/>
                </a:solidFill>
              </a:rPr>
              <a:t> from LBM.</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0" t="14445" b="16763"/>
          <a:stretch/>
        </p:blipFill>
        <p:spPr bwMode="auto">
          <a:xfrm>
            <a:off x="304800" y="34334"/>
            <a:ext cx="6566566" cy="659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243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519504</TotalTime>
  <Words>1178</Words>
  <Application>Microsoft Office PowerPoint</Application>
  <PresentationFormat>Widescreen</PresentationFormat>
  <Paragraphs>169</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ＭＳ Ｐゴシック</vt:lpstr>
      <vt:lpstr>Arial</vt:lpstr>
      <vt:lpstr>Calibri</vt:lpstr>
      <vt:lpstr>Times New Roman</vt:lpstr>
      <vt:lpstr>2_Default Design</vt:lpstr>
      <vt:lpstr>Office Theme</vt:lpstr>
      <vt:lpstr>Observations of Galactic Cosmic Rays in the Very Local Interstellar Medium from Voyager 1   A. C. Cummings and E. C. Stone, Caltech N. Lal and B. Heikkila, Goddard Space Flight Center   </vt:lpstr>
      <vt:lpstr>PowerPoint Presentation</vt:lpstr>
      <vt:lpstr>PowerPoint Presentation</vt:lpstr>
      <vt:lpstr>V1 H, He  energy spectra for 2012/342-2015/181. Also shown are 1 AU modulated spectra and four models of interstellar spectra.  V1 spectra flatten below few hundred MeV/nuc and peak at ~10-50 MeV/nuc with H/He ratio = 12.2±0.9 at ~3-346 MeV/nuc (see green line).    Same spectral shape for H and He indicates not modulated in solar wind.</vt:lpstr>
      <vt:lpstr>V1 spectra for 2012/342-2015/181 for Li – Ni, with exception of Co, together with high-energy portion of HEAO-3-C2 data (&gt;= 3.35 GeV/nuc).   Models are constrained by the new Voyager observations and by data taken at 1 AU.   All calculations of ionization rate and energy density will use the models, starting at 3 MeV/nuc.</vt:lpstr>
      <vt:lpstr>PowerPoint Presentation</vt:lpstr>
      <vt:lpstr>PowerPoint Presentation</vt:lpstr>
      <vt:lpstr>Accounting for the PENH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GCR elemental source abundances relative to Solar System (Lodders et al. 2006)</vt:lpstr>
      <vt:lpstr>B/C ratio</vt:lpstr>
      <vt:lpstr>Diagnostic plots for lowest energy B/C point from LET C and D telescopes for 2012/342-2017/269</vt:lpstr>
      <vt:lpstr>Summary</vt:lpstr>
      <vt:lpstr>The End</vt:lpstr>
    </vt:vector>
  </TitlesOfParts>
  <Company>Caltech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Cummings_1.pptx</dc:title>
  <dc:creator>Alan Cummings</dc:creator>
  <cp:lastModifiedBy>Cummings, Alan C.</cp:lastModifiedBy>
  <cp:revision>1772</cp:revision>
  <cp:lastPrinted>2018-06-18T22:55:37Z</cp:lastPrinted>
  <dcterms:created xsi:type="dcterms:W3CDTF">2004-07-14T04:32:46Z</dcterms:created>
  <dcterms:modified xsi:type="dcterms:W3CDTF">2018-06-26T17:22:50Z</dcterms:modified>
</cp:coreProperties>
</file>