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8"/>
  </p:notesMasterIdLst>
  <p:sldIdLst>
    <p:sldId id="256" r:id="rId2"/>
    <p:sldId id="266" r:id="rId3"/>
    <p:sldId id="269" r:id="rId4"/>
    <p:sldId id="270" r:id="rId5"/>
    <p:sldId id="267" r:id="rId6"/>
    <p:sldId id="257" r:id="rId7"/>
    <p:sldId id="258" r:id="rId8"/>
    <p:sldId id="273" r:id="rId9"/>
    <p:sldId id="286" r:id="rId10"/>
    <p:sldId id="259" r:id="rId11"/>
    <p:sldId id="281" r:id="rId12"/>
    <p:sldId id="282" r:id="rId13"/>
    <p:sldId id="283" r:id="rId14"/>
    <p:sldId id="260" r:id="rId15"/>
    <p:sldId id="275" r:id="rId16"/>
    <p:sldId id="280" r:id="rId17"/>
    <p:sldId id="272" r:id="rId18"/>
    <p:sldId id="285" r:id="rId19"/>
    <p:sldId id="274" r:id="rId20"/>
    <p:sldId id="279" r:id="rId21"/>
    <p:sldId id="276" r:id="rId22"/>
    <p:sldId id="284" r:id="rId23"/>
    <p:sldId id="265" r:id="rId24"/>
    <p:sldId id="277" r:id="rId25"/>
    <p:sldId id="278" r:id="rId26"/>
    <p:sldId id="268"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41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145C50-54BA-FE45-8388-30D980274D0E}" v="76" dt="2018-10-06T20:17:08.662"/>
  </p1510:revLst>
</p1510:revInfo>
</file>

<file path=ppt/tableStyles.xml><?xml version="1.0" encoding="utf-8"?>
<a:tblStyleLst xmlns:a="http://schemas.openxmlformats.org/drawingml/2006/main" def="{7B2E57DE-0807-4C59-A45F-B3146C099A04}">
  <a:tblStyle styleId="{7B2E57DE-0807-4C59-A45F-B3146C099A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290"/>
  </p:normalViewPr>
  <p:slideViewPr>
    <p:cSldViewPr snapToGrid="0" snapToObjects="1">
      <p:cViewPr varScale="1">
        <p:scale>
          <a:sx n="112" d="100"/>
          <a:sy n="112" d="100"/>
        </p:scale>
        <p:origin x="200" y="6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2018</a:t>
            </a:r>
            <a:r>
              <a:rPr lang="en-US" baseline="0" dirty="0"/>
              <a:t> Topics for workshops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Sheet1!$A$2:$A$9</c:f>
              <c:strCache>
                <c:ptCount val="8"/>
                <c:pt idx="0">
                  <c:v>Open Access</c:v>
                </c:pt>
                <c:pt idx="1">
                  <c:v>Research Impact</c:v>
                </c:pt>
                <c:pt idx="2">
                  <c:v>Journal selection</c:v>
                </c:pt>
                <c:pt idx="3">
                  <c:v>Academic Profile</c:v>
                </c:pt>
                <c:pt idx="4">
                  <c:v>Research Synthesis</c:v>
                </c:pt>
                <c:pt idx="5">
                  <c:v>Data management</c:v>
                </c:pt>
                <c:pt idx="6">
                  <c:v>Citation &amp; Doc. Management</c:v>
                </c:pt>
                <c:pt idx="7">
                  <c:v>Digital Research Tools</c:v>
                </c:pt>
              </c:strCache>
            </c:strRef>
          </c:cat>
          <c:val>
            <c:numRef>
              <c:f>Sheet1!$B$2:$B$9</c:f>
              <c:numCache>
                <c:formatCode>General</c:formatCode>
                <c:ptCount val="8"/>
                <c:pt idx="0">
                  <c:v>3.1</c:v>
                </c:pt>
                <c:pt idx="1">
                  <c:v>4.2</c:v>
                </c:pt>
                <c:pt idx="2">
                  <c:v>3.8</c:v>
                </c:pt>
                <c:pt idx="3">
                  <c:v>4.3</c:v>
                </c:pt>
                <c:pt idx="4">
                  <c:v>4.3</c:v>
                </c:pt>
                <c:pt idx="5">
                  <c:v>2.9</c:v>
                </c:pt>
                <c:pt idx="6">
                  <c:v>3.8</c:v>
                </c:pt>
                <c:pt idx="7">
                  <c:v>3.5</c:v>
                </c:pt>
              </c:numCache>
            </c:numRef>
          </c:val>
          <c:extLst>
            <c:ext xmlns:c16="http://schemas.microsoft.com/office/drawing/2014/chart" uri="{C3380CC4-5D6E-409C-BE32-E72D297353CC}">
              <c16:uniqueId val="{00000000-67E7-E34A-9075-BEB510D23672}"/>
            </c:ext>
          </c:extLst>
        </c:ser>
        <c:dLbls>
          <c:showLegendKey val="0"/>
          <c:showVal val="0"/>
          <c:showCatName val="0"/>
          <c:showSerName val="0"/>
          <c:showPercent val="0"/>
          <c:showBubbleSize val="0"/>
        </c:dLbls>
        <c:gapWidth val="219"/>
        <c:overlap val="-27"/>
        <c:axId val="1061999887"/>
        <c:axId val="1208935247"/>
      </c:barChart>
      <c:catAx>
        <c:axId val="1061999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8935247"/>
        <c:crosses val="autoZero"/>
        <c:auto val="1"/>
        <c:lblAlgn val="ctr"/>
        <c:lblOffset val="100"/>
        <c:noMultiLvlLbl val="0"/>
      </c:catAx>
      <c:valAx>
        <c:axId val="1208935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1999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21E748-969C-2B4A-A90B-D06BAC3513D9}" type="doc">
      <dgm:prSet loTypeId="urn:microsoft.com/office/officeart/2008/layout/SquareAccentList" loCatId="" qsTypeId="urn:microsoft.com/office/officeart/2005/8/quickstyle/simple1" qsCatId="simple" csTypeId="urn:microsoft.com/office/officeart/2005/8/colors/accent1_2" csCatId="accent1" phldr="1"/>
      <dgm:spPr/>
      <dgm:t>
        <a:bodyPr/>
        <a:lstStyle/>
        <a:p>
          <a:endParaRPr lang="en-US"/>
        </a:p>
      </dgm:t>
    </dgm:pt>
    <dgm:pt modelId="{E9EB035B-36E0-284C-BF3D-7EB154092CE9}">
      <dgm:prSet phldrT="[Text]"/>
      <dgm:spPr/>
      <dgm:t>
        <a:bodyPr/>
        <a:lstStyle/>
        <a:p>
          <a:r>
            <a:rPr lang="en-US" dirty="0"/>
            <a:t>Community</a:t>
          </a:r>
        </a:p>
      </dgm:t>
    </dgm:pt>
    <dgm:pt modelId="{7EB9BA07-4A37-FF4A-90F1-1DE534BE7874}" type="parTrans" cxnId="{E7CB7070-239B-C640-AC21-B6159D7795EB}">
      <dgm:prSet/>
      <dgm:spPr/>
      <dgm:t>
        <a:bodyPr/>
        <a:lstStyle/>
        <a:p>
          <a:endParaRPr lang="en-US"/>
        </a:p>
      </dgm:t>
    </dgm:pt>
    <dgm:pt modelId="{6FEDCC57-3D67-DC42-98F7-F1320093F415}" type="sibTrans" cxnId="{E7CB7070-239B-C640-AC21-B6159D7795EB}">
      <dgm:prSet/>
      <dgm:spPr/>
      <dgm:t>
        <a:bodyPr/>
        <a:lstStyle/>
        <a:p>
          <a:endParaRPr lang="en-US"/>
        </a:p>
      </dgm:t>
    </dgm:pt>
    <dgm:pt modelId="{4616CDB9-B79A-4542-AA8D-8AD537BFEFB9}">
      <dgm:prSet phldrT="[Text]"/>
      <dgm:spPr/>
      <dgm:t>
        <a:bodyPr/>
        <a:lstStyle/>
        <a:p>
          <a:r>
            <a:rPr lang="en-US" dirty="0"/>
            <a:t>About</a:t>
          </a:r>
        </a:p>
      </dgm:t>
    </dgm:pt>
    <dgm:pt modelId="{8BA5EA94-F173-6A4D-B491-6688236E7F8D}" type="parTrans" cxnId="{BBA968A3-52F0-3B4D-A4C2-9BAA9C6C4F1C}">
      <dgm:prSet/>
      <dgm:spPr/>
      <dgm:t>
        <a:bodyPr/>
        <a:lstStyle/>
        <a:p>
          <a:endParaRPr lang="en-US"/>
        </a:p>
      </dgm:t>
    </dgm:pt>
    <dgm:pt modelId="{AAD5D511-F97A-4342-8815-A43093EBF94D}" type="sibTrans" cxnId="{BBA968A3-52F0-3B4D-A4C2-9BAA9C6C4F1C}">
      <dgm:prSet/>
      <dgm:spPr/>
      <dgm:t>
        <a:bodyPr/>
        <a:lstStyle/>
        <a:p>
          <a:endParaRPr lang="en-US"/>
        </a:p>
      </dgm:t>
    </dgm:pt>
    <dgm:pt modelId="{8FF919DC-C3DA-6848-8176-AD8C34EA52B3}">
      <dgm:prSet phldrT="[Text]"/>
      <dgm:spPr/>
      <dgm:t>
        <a:bodyPr/>
        <a:lstStyle/>
        <a:p>
          <a:r>
            <a:rPr lang="en-US" dirty="0"/>
            <a:t>Development</a:t>
          </a:r>
        </a:p>
      </dgm:t>
    </dgm:pt>
    <dgm:pt modelId="{3FFA4124-F079-0A40-9770-2840DE2A41E3}" type="parTrans" cxnId="{CBD05F49-6F9F-A847-9C12-443412764C4E}">
      <dgm:prSet/>
      <dgm:spPr/>
      <dgm:t>
        <a:bodyPr/>
        <a:lstStyle/>
        <a:p>
          <a:endParaRPr lang="en-US"/>
        </a:p>
      </dgm:t>
    </dgm:pt>
    <dgm:pt modelId="{3EC78334-8A7C-4C49-9824-0247C464A245}" type="sibTrans" cxnId="{CBD05F49-6F9F-A847-9C12-443412764C4E}">
      <dgm:prSet/>
      <dgm:spPr/>
      <dgm:t>
        <a:bodyPr/>
        <a:lstStyle/>
        <a:p>
          <a:endParaRPr lang="en-US"/>
        </a:p>
      </dgm:t>
    </dgm:pt>
    <dgm:pt modelId="{5A21A06E-3A8B-B14B-8198-08E7F376B7B1}">
      <dgm:prSet phldrT="[Text]"/>
      <dgm:spPr/>
      <dgm:t>
        <a:bodyPr/>
        <a:lstStyle/>
        <a:p>
          <a:r>
            <a:rPr lang="en-US" dirty="0"/>
            <a:t>Stumbling Blocks</a:t>
          </a:r>
        </a:p>
      </dgm:t>
    </dgm:pt>
    <dgm:pt modelId="{F39407C6-F79B-E544-BE15-1DEC87D93989}" type="parTrans" cxnId="{761D00EF-334C-1142-B0A2-F79C40077A7B}">
      <dgm:prSet/>
      <dgm:spPr/>
      <dgm:t>
        <a:bodyPr/>
        <a:lstStyle/>
        <a:p>
          <a:endParaRPr lang="en-US"/>
        </a:p>
      </dgm:t>
    </dgm:pt>
    <dgm:pt modelId="{F6C16130-0D2F-514C-A296-7B58573585BC}" type="sibTrans" cxnId="{761D00EF-334C-1142-B0A2-F79C40077A7B}">
      <dgm:prSet/>
      <dgm:spPr/>
      <dgm:t>
        <a:bodyPr/>
        <a:lstStyle/>
        <a:p>
          <a:endParaRPr lang="en-US"/>
        </a:p>
      </dgm:t>
    </dgm:pt>
    <dgm:pt modelId="{55364A6D-EA42-CA44-8318-55D2AACA892C}">
      <dgm:prSet phldrT="[Text]"/>
      <dgm:spPr/>
      <dgm:t>
        <a:bodyPr/>
        <a:lstStyle/>
        <a:p>
          <a:r>
            <a:rPr lang="en-US" dirty="0"/>
            <a:t>Librarian</a:t>
          </a:r>
        </a:p>
      </dgm:t>
    </dgm:pt>
    <dgm:pt modelId="{849376CD-D70D-1A42-8EB7-713F7111ACD7}" type="parTrans" cxnId="{48A26D4B-A771-114B-B1A1-484EFDEF3493}">
      <dgm:prSet/>
      <dgm:spPr/>
      <dgm:t>
        <a:bodyPr/>
        <a:lstStyle/>
        <a:p>
          <a:endParaRPr lang="en-US"/>
        </a:p>
      </dgm:t>
    </dgm:pt>
    <dgm:pt modelId="{00795B17-2755-174F-88AC-61698A85AF37}" type="sibTrans" cxnId="{48A26D4B-A771-114B-B1A1-484EFDEF3493}">
      <dgm:prSet/>
      <dgm:spPr/>
      <dgm:t>
        <a:bodyPr/>
        <a:lstStyle/>
        <a:p>
          <a:endParaRPr lang="en-US"/>
        </a:p>
      </dgm:t>
    </dgm:pt>
    <dgm:pt modelId="{FD1B45EC-A8A0-414A-9BC3-37733D919907}">
      <dgm:prSet phldrT="[Text]"/>
      <dgm:spPr/>
      <dgm:t>
        <a:bodyPr/>
        <a:lstStyle/>
        <a:p>
          <a:r>
            <a:rPr lang="en-US" dirty="0"/>
            <a:t>Role</a:t>
          </a:r>
        </a:p>
      </dgm:t>
    </dgm:pt>
    <dgm:pt modelId="{5F93B41C-C7CC-174F-A359-621D135D5034}" type="parTrans" cxnId="{94EC41CD-0A14-4741-BF47-A71AE708F097}">
      <dgm:prSet/>
      <dgm:spPr/>
      <dgm:t>
        <a:bodyPr/>
        <a:lstStyle/>
        <a:p>
          <a:endParaRPr lang="en-US"/>
        </a:p>
      </dgm:t>
    </dgm:pt>
    <dgm:pt modelId="{B26A09E3-546D-324F-904E-6FDAFAD4BEAD}" type="sibTrans" cxnId="{94EC41CD-0A14-4741-BF47-A71AE708F097}">
      <dgm:prSet/>
      <dgm:spPr/>
      <dgm:t>
        <a:bodyPr/>
        <a:lstStyle/>
        <a:p>
          <a:endParaRPr lang="en-US"/>
        </a:p>
      </dgm:t>
    </dgm:pt>
    <dgm:pt modelId="{D660EFCD-98B9-6940-B81F-56275F3EA03E}">
      <dgm:prSet phldrT="[Text]"/>
      <dgm:spPr/>
      <dgm:t>
        <a:bodyPr/>
        <a:lstStyle/>
        <a:p>
          <a:r>
            <a:rPr lang="en-US" dirty="0"/>
            <a:t>Growth</a:t>
          </a:r>
        </a:p>
      </dgm:t>
    </dgm:pt>
    <dgm:pt modelId="{A8DC7410-FFF2-F24B-B86A-4CFB662D1340}" type="parTrans" cxnId="{64DAFEF6-6C1E-A94B-87D7-532DBDE74F7C}">
      <dgm:prSet/>
      <dgm:spPr/>
      <dgm:t>
        <a:bodyPr/>
        <a:lstStyle/>
        <a:p>
          <a:endParaRPr lang="en-US"/>
        </a:p>
      </dgm:t>
    </dgm:pt>
    <dgm:pt modelId="{C164D7E0-2F39-3444-83FF-C153B19B2DD7}" type="sibTrans" cxnId="{64DAFEF6-6C1E-A94B-87D7-532DBDE74F7C}">
      <dgm:prSet/>
      <dgm:spPr/>
      <dgm:t>
        <a:bodyPr/>
        <a:lstStyle/>
        <a:p>
          <a:endParaRPr lang="en-US"/>
        </a:p>
      </dgm:t>
    </dgm:pt>
    <dgm:pt modelId="{D4763A30-193A-D940-8CD9-1CD6049A0BF0}">
      <dgm:prSet phldrT="[Text]"/>
      <dgm:spPr/>
      <dgm:t>
        <a:bodyPr/>
        <a:lstStyle/>
        <a:p>
          <a:r>
            <a:rPr lang="en-US" dirty="0"/>
            <a:t>Challenges</a:t>
          </a:r>
        </a:p>
      </dgm:t>
    </dgm:pt>
    <dgm:pt modelId="{A5BD36AC-2074-EE49-A270-BD195B7C7D9B}" type="parTrans" cxnId="{FCFC35DF-7500-354B-9FFF-194C2ED5F628}">
      <dgm:prSet/>
      <dgm:spPr/>
      <dgm:t>
        <a:bodyPr/>
        <a:lstStyle/>
        <a:p>
          <a:endParaRPr lang="en-US"/>
        </a:p>
      </dgm:t>
    </dgm:pt>
    <dgm:pt modelId="{5C60F4AD-7695-8949-9907-E95B967C9554}" type="sibTrans" cxnId="{FCFC35DF-7500-354B-9FFF-194C2ED5F628}">
      <dgm:prSet/>
      <dgm:spPr/>
      <dgm:t>
        <a:bodyPr/>
        <a:lstStyle/>
        <a:p>
          <a:endParaRPr lang="en-US"/>
        </a:p>
      </dgm:t>
    </dgm:pt>
    <dgm:pt modelId="{5D0C6697-1445-9649-B525-BFB0CE20FC8F}">
      <dgm:prSet/>
      <dgm:spPr/>
      <dgm:t>
        <a:bodyPr/>
        <a:lstStyle/>
        <a:p>
          <a:r>
            <a:rPr lang="en-US" dirty="0"/>
            <a:t>Research</a:t>
          </a:r>
        </a:p>
      </dgm:t>
    </dgm:pt>
    <dgm:pt modelId="{00F1BADF-B8F6-224A-8401-EA4A7B19BB91}" type="parTrans" cxnId="{9A6809B4-FE1B-FC48-806E-F04459D58B48}">
      <dgm:prSet/>
      <dgm:spPr/>
      <dgm:t>
        <a:bodyPr/>
        <a:lstStyle/>
        <a:p>
          <a:endParaRPr lang="en-US"/>
        </a:p>
      </dgm:t>
    </dgm:pt>
    <dgm:pt modelId="{E2285948-AAC5-7648-A9FE-7D3E3767EA05}" type="sibTrans" cxnId="{9A6809B4-FE1B-FC48-806E-F04459D58B48}">
      <dgm:prSet/>
      <dgm:spPr/>
      <dgm:t>
        <a:bodyPr/>
        <a:lstStyle/>
        <a:p>
          <a:endParaRPr lang="en-US"/>
        </a:p>
      </dgm:t>
    </dgm:pt>
    <dgm:pt modelId="{54E3143B-EE63-B441-B859-F66D590FBC19}" type="pres">
      <dgm:prSet presAssocID="{CF21E748-969C-2B4A-A90B-D06BAC3513D9}" presName="layout" presStyleCnt="0">
        <dgm:presLayoutVars>
          <dgm:chMax/>
          <dgm:chPref/>
          <dgm:dir/>
          <dgm:resizeHandles/>
        </dgm:presLayoutVars>
      </dgm:prSet>
      <dgm:spPr/>
    </dgm:pt>
    <dgm:pt modelId="{5922D648-AF75-F041-BED8-FD9E1B338F47}" type="pres">
      <dgm:prSet presAssocID="{E9EB035B-36E0-284C-BF3D-7EB154092CE9}" presName="root" presStyleCnt="0">
        <dgm:presLayoutVars>
          <dgm:chMax/>
          <dgm:chPref/>
        </dgm:presLayoutVars>
      </dgm:prSet>
      <dgm:spPr/>
    </dgm:pt>
    <dgm:pt modelId="{F393D288-E426-9F46-B802-D7FCBF5F6326}" type="pres">
      <dgm:prSet presAssocID="{E9EB035B-36E0-284C-BF3D-7EB154092CE9}" presName="rootComposite" presStyleCnt="0">
        <dgm:presLayoutVars/>
      </dgm:prSet>
      <dgm:spPr/>
    </dgm:pt>
    <dgm:pt modelId="{067A68A7-9EBB-634F-91F6-BF5DDB826804}" type="pres">
      <dgm:prSet presAssocID="{E9EB035B-36E0-284C-BF3D-7EB154092CE9}" presName="ParentAccent" presStyleLbl="alignNode1" presStyleIdx="0" presStyleCnt="3" custLinFactNeighborX="-1" custLinFactNeighborY="-25879"/>
      <dgm:spPr/>
    </dgm:pt>
    <dgm:pt modelId="{206C09F1-49D5-0B4F-8C4C-C09FDEAE8F13}" type="pres">
      <dgm:prSet presAssocID="{E9EB035B-36E0-284C-BF3D-7EB154092CE9}" presName="ParentSmallAccent" presStyleLbl="fgAcc1" presStyleIdx="0" presStyleCnt="3"/>
      <dgm:spPr/>
    </dgm:pt>
    <dgm:pt modelId="{0265CDA8-7757-044A-88D6-DE8484D48669}" type="pres">
      <dgm:prSet presAssocID="{E9EB035B-36E0-284C-BF3D-7EB154092CE9}" presName="Parent" presStyleLbl="revTx" presStyleIdx="0" presStyleCnt="9">
        <dgm:presLayoutVars>
          <dgm:chMax/>
          <dgm:chPref val="4"/>
          <dgm:bulletEnabled val="1"/>
        </dgm:presLayoutVars>
      </dgm:prSet>
      <dgm:spPr/>
    </dgm:pt>
    <dgm:pt modelId="{A2268111-D81B-8843-AA6E-1A3397EA04FD}" type="pres">
      <dgm:prSet presAssocID="{E9EB035B-36E0-284C-BF3D-7EB154092CE9}" presName="childShape" presStyleCnt="0">
        <dgm:presLayoutVars>
          <dgm:chMax val="0"/>
          <dgm:chPref val="0"/>
        </dgm:presLayoutVars>
      </dgm:prSet>
      <dgm:spPr/>
    </dgm:pt>
    <dgm:pt modelId="{B9C418A9-4338-7443-AB19-CB029B4BFEB9}" type="pres">
      <dgm:prSet presAssocID="{4616CDB9-B79A-4542-AA8D-8AD537BFEFB9}" presName="childComposite" presStyleCnt="0">
        <dgm:presLayoutVars>
          <dgm:chMax val="0"/>
          <dgm:chPref val="0"/>
        </dgm:presLayoutVars>
      </dgm:prSet>
      <dgm:spPr/>
    </dgm:pt>
    <dgm:pt modelId="{AF39BFE8-F664-4140-8E04-D8FFF36FD5BA}" type="pres">
      <dgm:prSet presAssocID="{4616CDB9-B79A-4542-AA8D-8AD537BFEFB9}" presName="ChildAccent" presStyleLbl="solidFgAcc1" presStyleIdx="0" presStyleCnt="6"/>
      <dgm:spPr/>
    </dgm:pt>
    <dgm:pt modelId="{AF9FE51A-42B8-AF45-B11D-8579A64571BB}" type="pres">
      <dgm:prSet presAssocID="{4616CDB9-B79A-4542-AA8D-8AD537BFEFB9}" presName="Child" presStyleLbl="revTx" presStyleIdx="1" presStyleCnt="9">
        <dgm:presLayoutVars>
          <dgm:chMax val="0"/>
          <dgm:chPref val="0"/>
          <dgm:bulletEnabled val="1"/>
        </dgm:presLayoutVars>
      </dgm:prSet>
      <dgm:spPr/>
    </dgm:pt>
    <dgm:pt modelId="{470A5762-2615-8A4C-9834-D96F7ED384EF}" type="pres">
      <dgm:prSet presAssocID="{8FF919DC-C3DA-6848-8176-AD8C34EA52B3}" presName="childComposite" presStyleCnt="0">
        <dgm:presLayoutVars>
          <dgm:chMax val="0"/>
          <dgm:chPref val="0"/>
        </dgm:presLayoutVars>
      </dgm:prSet>
      <dgm:spPr/>
    </dgm:pt>
    <dgm:pt modelId="{7221ABB9-6297-B246-AD58-6C20C0D10D1A}" type="pres">
      <dgm:prSet presAssocID="{8FF919DC-C3DA-6848-8176-AD8C34EA52B3}" presName="ChildAccent" presStyleLbl="solidFgAcc1" presStyleIdx="1" presStyleCnt="6"/>
      <dgm:spPr/>
    </dgm:pt>
    <dgm:pt modelId="{A230F25C-4978-F341-988B-A38D2C6F000E}" type="pres">
      <dgm:prSet presAssocID="{8FF919DC-C3DA-6848-8176-AD8C34EA52B3}" presName="Child" presStyleLbl="revTx" presStyleIdx="2" presStyleCnt="9">
        <dgm:presLayoutVars>
          <dgm:chMax val="0"/>
          <dgm:chPref val="0"/>
          <dgm:bulletEnabled val="1"/>
        </dgm:presLayoutVars>
      </dgm:prSet>
      <dgm:spPr/>
    </dgm:pt>
    <dgm:pt modelId="{5F9CD8F9-0395-9543-9989-C774B3338AED}" type="pres">
      <dgm:prSet presAssocID="{5A21A06E-3A8B-B14B-8198-08E7F376B7B1}" presName="childComposite" presStyleCnt="0">
        <dgm:presLayoutVars>
          <dgm:chMax val="0"/>
          <dgm:chPref val="0"/>
        </dgm:presLayoutVars>
      </dgm:prSet>
      <dgm:spPr/>
    </dgm:pt>
    <dgm:pt modelId="{1BE2F1F3-B4B7-4C4B-85F8-0B7014C455CB}" type="pres">
      <dgm:prSet presAssocID="{5A21A06E-3A8B-B14B-8198-08E7F376B7B1}" presName="ChildAccent" presStyleLbl="solidFgAcc1" presStyleIdx="2" presStyleCnt="6"/>
      <dgm:spPr/>
    </dgm:pt>
    <dgm:pt modelId="{FEB8850F-EA72-754F-AAD4-6EBA94E0C90D}" type="pres">
      <dgm:prSet presAssocID="{5A21A06E-3A8B-B14B-8198-08E7F376B7B1}" presName="Child" presStyleLbl="revTx" presStyleIdx="3" presStyleCnt="9">
        <dgm:presLayoutVars>
          <dgm:chMax val="0"/>
          <dgm:chPref val="0"/>
          <dgm:bulletEnabled val="1"/>
        </dgm:presLayoutVars>
      </dgm:prSet>
      <dgm:spPr/>
    </dgm:pt>
    <dgm:pt modelId="{81A27D8D-819C-D84D-B55A-2D14F7639AB6}" type="pres">
      <dgm:prSet presAssocID="{5D0C6697-1445-9649-B525-BFB0CE20FC8F}" presName="root" presStyleCnt="0">
        <dgm:presLayoutVars>
          <dgm:chMax/>
          <dgm:chPref/>
        </dgm:presLayoutVars>
      </dgm:prSet>
      <dgm:spPr/>
    </dgm:pt>
    <dgm:pt modelId="{1A05FA9A-6D42-D448-B289-817ED0DE1FBF}" type="pres">
      <dgm:prSet presAssocID="{5D0C6697-1445-9649-B525-BFB0CE20FC8F}" presName="rootComposite" presStyleCnt="0">
        <dgm:presLayoutVars/>
      </dgm:prSet>
      <dgm:spPr/>
    </dgm:pt>
    <dgm:pt modelId="{2C07B145-F1F6-624A-B7A2-892A26CE3282}" type="pres">
      <dgm:prSet presAssocID="{5D0C6697-1445-9649-B525-BFB0CE20FC8F}" presName="ParentAccent" presStyleLbl="alignNode1" presStyleIdx="1" presStyleCnt="3" custLinFactNeighborX="-2502" custLinFactNeighborY="-37459"/>
      <dgm:spPr/>
    </dgm:pt>
    <dgm:pt modelId="{EA34EFE3-8720-114C-8F4B-8286DA59BB83}" type="pres">
      <dgm:prSet presAssocID="{5D0C6697-1445-9649-B525-BFB0CE20FC8F}" presName="ParentSmallAccent" presStyleLbl="fgAcc1" presStyleIdx="1" presStyleCnt="3"/>
      <dgm:spPr/>
    </dgm:pt>
    <dgm:pt modelId="{C58FA62F-ACC0-514F-B183-BD3F66C665D8}" type="pres">
      <dgm:prSet presAssocID="{5D0C6697-1445-9649-B525-BFB0CE20FC8F}" presName="Parent" presStyleLbl="revTx" presStyleIdx="4" presStyleCnt="9">
        <dgm:presLayoutVars>
          <dgm:chMax/>
          <dgm:chPref val="4"/>
          <dgm:bulletEnabled val="1"/>
        </dgm:presLayoutVars>
      </dgm:prSet>
      <dgm:spPr/>
    </dgm:pt>
    <dgm:pt modelId="{27CE94E8-3C62-CC40-87DB-C4E9574A0D66}" type="pres">
      <dgm:prSet presAssocID="{5D0C6697-1445-9649-B525-BFB0CE20FC8F}" presName="childShape" presStyleCnt="0">
        <dgm:presLayoutVars>
          <dgm:chMax val="0"/>
          <dgm:chPref val="0"/>
        </dgm:presLayoutVars>
      </dgm:prSet>
      <dgm:spPr/>
    </dgm:pt>
    <dgm:pt modelId="{B206CD26-6D99-E848-AF4A-847FCA95FCC9}" type="pres">
      <dgm:prSet presAssocID="{55364A6D-EA42-CA44-8318-55D2AACA892C}" presName="root" presStyleCnt="0">
        <dgm:presLayoutVars>
          <dgm:chMax/>
          <dgm:chPref/>
        </dgm:presLayoutVars>
      </dgm:prSet>
      <dgm:spPr/>
    </dgm:pt>
    <dgm:pt modelId="{B07D0586-80C7-6542-BF14-490F59CD70B0}" type="pres">
      <dgm:prSet presAssocID="{55364A6D-EA42-CA44-8318-55D2AACA892C}" presName="rootComposite" presStyleCnt="0">
        <dgm:presLayoutVars/>
      </dgm:prSet>
      <dgm:spPr/>
    </dgm:pt>
    <dgm:pt modelId="{3FE66071-9D48-0C47-B911-FC883AA2519F}" type="pres">
      <dgm:prSet presAssocID="{55364A6D-EA42-CA44-8318-55D2AACA892C}" presName="ParentAccent" presStyleLbl="alignNode1" presStyleIdx="2" presStyleCnt="3"/>
      <dgm:spPr/>
    </dgm:pt>
    <dgm:pt modelId="{FB5FE662-2BF8-A144-97BF-C09665BBA048}" type="pres">
      <dgm:prSet presAssocID="{55364A6D-EA42-CA44-8318-55D2AACA892C}" presName="ParentSmallAccent" presStyleLbl="fgAcc1" presStyleIdx="2" presStyleCnt="3"/>
      <dgm:spPr/>
    </dgm:pt>
    <dgm:pt modelId="{21AB4BA9-1633-B744-B7AA-55CCC8BC025D}" type="pres">
      <dgm:prSet presAssocID="{55364A6D-EA42-CA44-8318-55D2AACA892C}" presName="Parent" presStyleLbl="revTx" presStyleIdx="5" presStyleCnt="9">
        <dgm:presLayoutVars>
          <dgm:chMax/>
          <dgm:chPref val="4"/>
          <dgm:bulletEnabled val="1"/>
        </dgm:presLayoutVars>
      </dgm:prSet>
      <dgm:spPr/>
    </dgm:pt>
    <dgm:pt modelId="{9728DB78-04D3-914C-98B5-FF6253DBF038}" type="pres">
      <dgm:prSet presAssocID="{55364A6D-EA42-CA44-8318-55D2AACA892C}" presName="childShape" presStyleCnt="0">
        <dgm:presLayoutVars>
          <dgm:chMax val="0"/>
          <dgm:chPref val="0"/>
        </dgm:presLayoutVars>
      </dgm:prSet>
      <dgm:spPr/>
    </dgm:pt>
    <dgm:pt modelId="{896269DF-A195-2540-A173-B757A6619B4C}" type="pres">
      <dgm:prSet presAssocID="{FD1B45EC-A8A0-414A-9BC3-37733D919907}" presName="childComposite" presStyleCnt="0">
        <dgm:presLayoutVars>
          <dgm:chMax val="0"/>
          <dgm:chPref val="0"/>
        </dgm:presLayoutVars>
      </dgm:prSet>
      <dgm:spPr/>
    </dgm:pt>
    <dgm:pt modelId="{DA6DCD0B-E270-D647-A049-52569F8F6B96}" type="pres">
      <dgm:prSet presAssocID="{FD1B45EC-A8A0-414A-9BC3-37733D919907}" presName="ChildAccent" presStyleLbl="solidFgAcc1" presStyleIdx="3" presStyleCnt="6"/>
      <dgm:spPr/>
    </dgm:pt>
    <dgm:pt modelId="{843764A5-3F49-1341-B774-78EB46D2A6EA}" type="pres">
      <dgm:prSet presAssocID="{FD1B45EC-A8A0-414A-9BC3-37733D919907}" presName="Child" presStyleLbl="revTx" presStyleIdx="6" presStyleCnt="9">
        <dgm:presLayoutVars>
          <dgm:chMax val="0"/>
          <dgm:chPref val="0"/>
          <dgm:bulletEnabled val="1"/>
        </dgm:presLayoutVars>
      </dgm:prSet>
      <dgm:spPr/>
    </dgm:pt>
    <dgm:pt modelId="{918EFFCB-E48A-0F44-AD68-AF0F36618314}" type="pres">
      <dgm:prSet presAssocID="{D660EFCD-98B9-6940-B81F-56275F3EA03E}" presName="childComposite" presStyleCnt="0">
        <dgm:presLayoutVars>
          <dgm:chMax val="0"/>
          <dgm:chPref val="0"/>
        </dgm:presLayoutVars>
      </dgm:prSet>
      <dgm:spPr/>
    </dgm:pt>
    <dgm:pt modelId="{8E224DF4-B8B1-FB41-866A-71A52AC2D45A}" type="pres">
      <dgm:prSet presAssocID="{D660EFCD-98B9-6940-B81F-56275F3EA03E}" presName="ChildAccent" presStyleLbl="solidFgAcc1" presStyleIdx="4" presStyleCnt="6"/>
      <dgm:spPr/>
    </dgm:pt>
    <dgm:pt modelId="{643000F7-6DB5-274A-B08F-4F69F7757AF8}" type="pres">
      <dgm:prSet presAssocID="{D660EFCD-98B9-6940-B81F-56275F3EA03E}" presName="Child" presStyleLbl="revTx" presStyleIdx="7" presStyleCnt="9">
        <dgm:presLayoutVars>
          <dgm:chMax val="0"/>
          <dgm:chPref val="0"/>
          <dgm:bulletEnabled val="1"/>
        </dgm:presLayoutVars>
      </dgm:prSet>
      <dgm:spPr/>
    </dgm:pt>
    <dgm:pt modelId="{875790F7-AB52-854D-8021-433DC624498C}" type="pres">
      <dgm:prSet presAssocID="{D4763A30-193A-D940-8CD9-1CD6049A0BF0}" presName="childComposite" presStyleCnt="0">
        <dgm:presLayoutVars>
          <dgm:chMax val="0"/>
          <dgm:chPref val="0"/>
        </dgm:presLayoutVars>
      </dgm:prSet>
      <dgm:spPr/>
    </dgm:pt>
    <dgm:pt modelId="{BFF976FD-8A7A-A340-AC89-93A68101C4E3}" type="pres">
      <dgm:prSet presAssocID="{D4763A30-193A-D940-8CD9-1CD6049A0BF0}" presName="ChildAccent" presStyleLbl="solidFgAcc1" presStyleIdx="5" presStyleCnt="6"/>
      <dgm:spPr/>
    </dgm:pt>
    <dgm:pt modelId="{EAE79A20-C275-2546-A3D8-04614876FF39}" type="pres">
      <dgm:prSet presAssocID="{D4763A30-193A-D940-8CD9-1CD6049A0BF0}" presName="Child" presStyleLbl="revTx" presStyleIdx="8" presStyleCnt="9">
        <dgm:presLayoutVars>
          <dgm:chMax val="0"/>
          <dgm:chPref val="0"/>
          <dgm:bulletEnabled val="1"/>
        </dgm:presLayoutVars>
      </dgm:prSet>
      <dgm:spPr/>
    </dgm:pt>
  </dgm:ptLst>
  <dgm:cxnLst>
    <dgm:cxn modelId="{2E7E5004-6834-7648-A50F-5AEAE6ABD961}" type="presOf" srcId="{CF21E748-969C-2B4A-A90B-D06BAC3513D9}" destId="{54E3143B-EE63-B441-B859-F66D590FBC19}" srcOrd="0" destOrd="0" presId="urn:microsoft.com/office/officeart/2008/layout/SquareAccentList"/>
    <dgm:cxn modelId="{F2A7F414-32F3-C34B-A860-4DEA675A2694}" type="presOf" srcId="{55364A6D-EA42-CA44-8318-55D2AACA892C}" destId="{21AB4BA9-1633-B744-B7AA-55CCC8BC025D}" srcOrd="0" destOrd="0" presId="urn:microsoft.com/office/officeart/2008/layout/SquareAccentList"/>
    <dgm:cxn modelId="{49109A17-206B-8840-AAFE-8AA6D2AADCFC}" type="presOf" srcId="{4616CDB9-B79A-4542-AA8D-8AD537BFEFB9}" destId="{AF9FE51A-42B8-AF45-B11D-8579A64571BB}" srcOrd="0" destOrd="0" presId="urn:microsoft.com/office/officeart/2008/layout/SquareAccentList"/>
    <dgm:cxn modelId="{54BE6D29-02B5-C94D-B783-34D695902445}" type="presOf" srcId="{D660EFCD-98B9-6940-B81F-56275F3EA03E}" destId="{643000F7-6DB5-274A-B08F-4F69F7757AF8}" srcOrd="0" destOrd="0" presId="urn:microsoft.com/office/officeart/2008/layout/SquareAccentList"/>
    <dgm:cxn modelId="{CBD05F49-6F9F-A847-9C12-443412764C4E}" srcId="{E9EB035B-36E0-284C-BF3D-7EB154092CE9}" destId="{8FF919DC-C3DA-6848-8176-AD8C34EA52B3}" srcOrd="1" destOrd="0" parTransId="{3FFA4124-F079-0A40-9770-2840DE2A41E3}" sibTransId="{3EC78334-8A7C-4C49-9824-0247C464A245}"/>
    <dgm:cxn modelId="{48A26D4B-A771-114B-B1A1-484EFDEF3493}" srcId="{CF21E748-969C-2B4A-A90B-D06BAC3513D9}" destId="{55364A6D-EA42-CA44-8318-55D2AACA892C}" srcOrd="2" destOrd="0" parTransId="{849376CD-D70D-1A42-8EB7-713F7111ACD7}" sibTransId="{00795B17-2755-174F-88AC-61698A85AF37}"/>
    <dgm:cxn modelId="{3FAFAD4E-AFE9-D745-9AD7-A7111D9F0772}" type="presOf" srcId="{8FF919DC-C3DA-6848-8176-AD8C34EA52B3}" destId="{A230F25C-4978-F341-988B-A38D2C6F000E}" srcOrd="0" destOrd="0" presId="urn:microsoft.com/office/officeart/2008/layout/SquareAccentList"/>
    <dgm:cxn modelId="{EE5FDF50-3F71-FD4C-9C37-62065794EF3E}" type="presOf" srcId="{5D0C6697-1445-9649-B525-BFB0CE20FC8F}" destId="{C58FA62F-ACC0-514F-B183-BD3F66C665D8}" srcOrd="0" destOrd="0" presId="urn:microsoft.com/office/officeart/2008/layout/SquareAccentList"/>
    <dgm:cxn modelId="{AFDC005A-3BBF-A945-AAD5-5D077D302276}" type="presOf" srcId="{E9EB035B-36E0-284C-BF3D-7EB154092CE9}" destId="{0265CDA8-7757-044A-88D6-DE8484D48669}" srcOrd="0" destOrd="0" presId="urn:microsoft.com/office/officeart/2008/layout/SquareAccentList"/>
    <dgm:cxn modelId="{98C13464-8A6E-D448-BA53-A69BEBC5310B}" type="presOf" srcId="{5A21A06E-3A8B-B14B-8198-08E7F376B7B1}" destId="{FEB8850F-EA72-754F-AAD4-6EBA94E0C90D}" srcOrd="0" destOrd="0" presId="urn:microsoft.com/office/officeart/2008/layout/SquareAccentList"/>
    <dgm:cxn modelId="{E7CB7070-239B-C640-AC21-B6159D7795EB}" srcId="{CF21E748-969C-2B4A-A90B-D06BAC3513D9}" destId="{E9EB035B-36E0-284C-BF3D-7EB154092CE9}" srcOrd="0" destOrd="0" parTransId="{7EB9BA07-4A37-FF4A-90F1-1DE534BE7874}" sibTransId="{6FEDCC57-3D67-DC42-98F7-F1320093F415}"/>
    <dgm:cxn modelId="{8200497A-8126-1643-86DB-90E00AE877BD}" type="presOf" srcId="{D4763A30-193A-D940-8CD9-1CD6049A0BF0}" destId="{EAE79A20-C275-2546-A3D8-04614876FF39}" srcOrd="0" destOrd="0" presId="urn:microsoft.com/office/officeart/2008/layout/SquareAccentList"/>
    <dgm:cxn modelId="{BBA968A3-52F0-3B4D-A4C2-9BAA9C6C4F1C}" srcId="{E9EB035B-36E0-284C-BF3D-7EB154092CE9}" destId="{4616CDB9-B79A-4542-AA8D-8AD537BFEFB9}" srcOrd="0" destOrd="0" parTransId="{8BA5EA94-F173-6A4D-B491-6688236E7F8D}" sibTransId="{AAD5D511-F97A-4342-8815-A43093EBF94D}"/>
    <dgm:cxn modelId="{9A6809B4-FE1B-FC48-806E-F04459D58B48}" srcId="{CF21E748-969C-2B4A-A90B-D06BAC3513D9}" destId="{5D0C6697-1445-9649-B525-BFB0CE20FC8F}" srcOrd="1" destOrd="0" parTransId="{00F1BADF-B8F6-224A-8401-EA4A7B19BB91}" sibTransId="{E2285948-AAC5-7648-A9FE-7D3E3767EA05}"/>
    <dgm:cxn modelId="{94EC41CD-0A14-4741-BF47-A71AE708F097}" srcId="{55364A6D-EA42-CA44-8318-55D2AACA892C}" destId="{FD1B45EC-A8A0-414A-9BC3-37733D919907}" srcOrd="0" destOrd="0" parTransId="{5F93B41C-C7CC-174F-A359-621D135D5034}" sibTransId="{B26A09E3-546D-324F-904E-6FDAFAD4BEAD}"/>
    <dgm:cxn modelId="{FCFC35DF-7500-354B-9FFF-194C2ED5F628}" srcId="{55364A6D-EA42-CA44-8318-55D2AACA892C}" destId="{D4763A30-193A-D940-8CD9-1CD6049A0BF0}" srcOrd="2" destOrd="0" parTransId="{A5BD36AC-2074-EE49-A270-BD195B7C7D9B}" sibTransId="{5C60F4AD-7695-8949-9907-E95B967C9554}"/>
    <dgm:cxn modelId="{761D00EF-334C-1142-B0A2-F79C40077A7B}" srcId="{E9EB035B-36E0-284C-BF3D-7EB154092CE9}" destId="{5A21A06E-3A8B-B14B-8198-08E7F376B7B1}" srcOrd="2" destOrd="0" parTransId="{F39407C6-F79B-E544-BE15-1DEC87D93989}" sibTransId="{F6C16130-0D2F-514C-A296-7B58573585BC}"/>
    <dgm:cxn modelId="{64DAFEF6-6C1E-A94B-87D7-532DBDE74F7C}" srcId="{55364A6D-EA42-CA44-8318-55D2AACA892C}" destId="{D660EFCD-98B9-6940-B81F-56275F3EA03E}" srcOrd="1" destOrd="0" parTransId="{A8DC7410-FFF2-F24B-B86A-4CFB662D1340}" sibTransId="{C164D7E0-2F39-3444-83FF-C153B19B2DD7}"/>
    <dgm:cxn modelId="{9ED58FFC-E393-E848-A1BB-8378B273076D}" type="presOf" srcId="{FD1B45EC-A8A0-414A-9BC3-37733D919907}" destId="{843764A5-3F49-1341-B774-78EB46D2A6EA}" srcOrd="0" destOrd="0" presId="urn:microsoft.com/office/officeart/2008/layout/SquareAccentList"/>
    <dgm:cxn modelId="{593ED046-C89D-3B4F-98CA-7AFBB017765F}" type="presParOf" srcId="{54E3143B-EE63-B441-B859-F66D590FBC19}" destId="{5922D648-AF75-F041-BED8-FD9E1B338F47}" srcOrd="0" destOrd="0" presId="urn:microsoft.com/office/officeart/2008/layout/SquareAccentList"/>
    <dgm:cxn modelId="{5D916E4C-8922-C942-85F4-7994C28C9DF1}" type="presParOf" srcId="{5922D648-AF75-F041-BED8-FD9E1B338F47}" destId="{F393D288-E426-9F46-B802-D7FCBF5F6326}" srcOrd="0" destOrd="0" presId="urn:microsoft.com/office/officeart/2008/layout/SquareAccentList"/>
    <dgm:cxn modelId="{80C4534D-1FF8-A748-B146-3D09C2FD5810}" type="presParOf" srcId="{F393D288-E426-9F46-B802-D7FCBF5F6326}" destId="{067A68A7-9EBB-634F-91F6-BF5DDB826804}" srcOrd="0" destOrd="0" presId="urn:microsoft.com/office/officeart/2008/layout/SquareAccentList"/>
    <dgm:cxn modelId="{C53D99A9-65EC-994A-B06D-29FBB42DBC25}" type="presParOf" srcId="{F393D288-E426-9F46-B802-D7FCBF5F6326}" destId="{206C09F1-49D5-0B4F-8C4C-C09FDEAE8F13}" srcOrd="1" destOrd="0" presId="urn:microsoft.com/office/officeart/2008/layout/SquareAccentList"/>
    <dgm:cxn modelId="{4DBF4CA3-DE98-4244-AC89-54D25D14EB10}" type="presParOf" srcId="{F393D288-E426-9F46-B802-D7FCBF5F6326}" destId="{0265CDA8-7757-044A-88D6-DE8484D48669}" srcOrd="2" destOrd="0" presId="urn:microsoft.com/office/officeart/2008/layout/SquareAccentList"/>
    <dgm:cxn modelId="{D3E32834-8E26-9E4A-B9AA-1B3004A1C4D2}" type="presParOf" srcId="{5922D648-AF75-F041-BED8-FD9E1B338F47}" destId="{A2268111-D81B-8843-AA6E-1A3397EA04FD}" srcOrd="1" destOrd="0" presId="urn:microsoft.com/office/officeart/2008/layout/SquareAccentList"/>
    <dgm:cxn modelId="{07B1CD6A-8A51-2549-8B0D-AFDB7B7E395C}" type="presParOf" srcId="{A2268111-D81B-8843-AA6E-1A3397EA04FD}" destId="{B9C418A9-4338-7443-AB19-CB029B4BFEB9}" srcOrd="0" destOrd="0" presId="urn:microsoft.com/office/officeart/2008/layout/SquareAccentList"/>
    <dgm:cxn modelId="{A22C1107-6F8C-CE40-AEAA-82FB1E9B1AEB}" type="presParOf" srcId="{B9C418A9-4338-7443-AB19-CB029B4BFEB9}" destId="{AF39BFE8-F664-4140-8E04-D8FFF36FD5BA}" srcOrd="0" destOrd="0" presId="urn:microsoft.com/office/officeart/2008/layout/SquareAccentList"/>
    <dgm:cxn modelId="{0E33F421-06F0-3245-ADCA-5B1510DA6AF7}" type="presParOf" srcId="{B9C418A9-4338-7443-AB19-CB029B4BFEB9}" destId="{AF9FE51A-42B8-AF45-B11D-8579A64571BB}" srcOrd="1" destOrd="0" presId="urn:microsoft.com/office/officeart/2008/layout/SquareAccentList"/>
    <dgm:cxn modelId="{22064324-FC70-574F-A1E4-D63732E0E200}" type="presParOf" srcId="{A2268111-D81B-8843-AA6E-1A3397EA04FD}" destId="{470A5762-2615-8A4C-9834-D96F7ED384EF}" srcOrd="1" destOrd="0" presId="urn:microsoft.com/office/officeart/2008/layout/SquareAccentList"/>
    <dgm:cxn modelId="{7CA73816-7595-FE49-9820-577A55772434}" type="presParOf" srcId="{470A5762-2615-8A4C-9834-D96F7ED384EF}" destId="{7221ABB9-6297-B246-AD58-6C20C0D10D1A}" srcOrd="0" destOrd="0" presId="urn:microsoft.com/office/officeart/2008/layout/SquareAccentList"/>
    <dgm:cxn modelId="{705E11D2-4C0B-ED46-B37F-739A922FB0DF}" type="presParOf" srcId="{470A5762-2615-8A4C-9834-D96F7ED384EF}" destId="{A230F25C-4978-F341-988B-A38D2C6F000E}" srcOrd="1" destOrd="0" presId="urn:microsoft.com/office/officeart/2008/layout/SquareAccentList"/>
    <dgm:cxn modelId="{E3B84DF6-54A1-734B-9A46-9E0B33C43CE6}" type="presParOf" srcId="{A2268111-D81B-8843-AA6E-1A3397EA04FD}" destId="{5F9CD8F9-0395-9543-9989-C774B3338AED}" srcOrd="2" destOrd="0" presId="urn:microsoft.com/office/officeart/2008/layout/SquareAccentList"/>
    <dgm:cxn modelId="{F43B3AA0-427D-B94F-AE7F-D7A1230D89E0}" type="presParOf" srcId="{5F9CD8F9-0395-9543-9989-C774B3338AED}" destId="{1BE2F1F3-B4B7-4C4B-85F8-0B7014C455CB}" srcOrd="0" destOrd="0" presId="urn:microsoft.com/office/officeart/2008/layout/SquareAccentList"/>
    <dgm:cxn modelId="{972E3614-DDE5-1942-89F4-4BE00F62CF0D}" type="presParOf" srcId="{5F9CD8F9-0395-9543-9989-C774B3338AED}" destId="{FEB8850F-EA72-754F-AAD4-6EBA94E0C90D}" srcOrd="1" destOrd="0" presId="urn:microsoft.com/office/officeart/2008/layout/SquareAccentList"/>
    <dgm:cxn modelId="{175BD6C8-A774-884C-AE6B-B9AC606D1752}" type="presParOf" srcId="{54E3143B-EE63-B441-B859-F66D590FBC19}" destId="{81A27D8D-819C-D84D-B55A-2D14F7639AB6}" srcOrd="1" destOrd="0" presId="urn:microsoft.com/office/officeart/2008/layout/SquareAccentList"/>
    <dgm:cxn modelId="{E852BAA0-9BE2-D44F-8716-A9C981CBC247}" type="presParOf" srcId="{81A27D8D-819C-D84D-B55A-2D14F7639AB6}" destId="{1A05FA9A-6D42-D448-B289-817ED0DE1FBF}" srcOrd="0" destOrd="0" presId="urn:microsoft.com/office/officeart/2008/layout/SquareAccentList"/>
    <dgm:cxn modelId="{1C60658E-3B8C-404B-B344-FC39FF2573B5}" type="presParOf" srcId="{1A05FA9A-6D42-D448-B289-817ED0DE1FBF}" destId="{2C07B145-F1F6-624A-B7A2-892A26CE3282}" srcOrd="0" destOrd="0" presId="urn:microsoft.com/office/officeart/2008/layout/SquareAccentList"/>
    <dgm:cxn modelId="{CB0ACC55-6B13-E949-8ACE-A687F425984F}" type="presParOf" srcId="{1A05FA9A-6D42-D448-B289-817ED0DE1FBF}" destId="{EA34EFE3-8720-114C-8F4B-8286DA59BB83}" srcOrd="1" destOrd="0" presId="urn:microsoft.com/office/officeart/2008/layout/SquareAccentList"/>
    <dgm:cxn modelId="{28C30BE7-9CDB-C44D-B6B5-32FDF38FCD22}" type="presParOf" srcId="{1A05FA9A-6D42-D448-B289-817ED0DE1FBF}" destId="{C58FA62F-ACC0-514F-B183-BD3F66C665D8}" srcOrd="2" destOrd="0" presId="urn:microsoft.com/office/officeart/2008/layout/SquareAccentList"/>
    <dgm:cxn modelId="{E136EB76-5433-6449-B77B-90955E475F88}" type="presParOf" srcId="{81A27D8D-819C-D84D-B55A-2D14F7639AB6}" destId="{27CE94E8-3C62-CC40-87DB-C4E9574A0D66}" srcOrd="1" destOrd="0" presId="urn:microsoft.com/office/officeart/2008/layout/SquareAccentList"/>
    <dgm:cxn modelId="{62394B9C-8AFA-0B41-8448-2FC2033FDABE}" type="presParOf" srcId="{54E3143B-EE63-B441-B859-F66D590FBC19}" destId="{B206CD26-6D99-E848-AF4A-847FCA95FCC9}" srcOrd="2" destOrd="0" presId="urn:microsoft.com/office/officeart/2008/layout/SquareAccentList"/>
    <dgm:cxn modelId="{00402ADD-C368-C94A-803C-5AA00AF29031}" type="presParOf" srcId="{B206CD26-6D99-E848-AF4A-847FCA95FCC9}" destId="{B07D0586-80C7-6542-BF14-490F59CD70B0}" srcOrd="0" destOrd="0" presId="urn:microsoft.com/office/officeart/2008/layout/SquareAccentList"/>
    <dgm:cxn modelId="{D4367C47-12E4-9F4A-BDCD-8DC8B755EE2B}" type="presParOf" srcId="{B07D0586-80C7-6542-BF14-490F59CD70B0}" destId="{3FE66071-9D48-0C47-B911-FC883AA2519F}" srcOrd="0" destOrd="0" presId="urn:microsoft.com/office/officeart/2008/layout/SquareAccentList"/>
    <dgm:cxn modelId="{CF1B5B7B-4AE3-DC4F-9083-D84026B0811B}" type="presParOf" srcId="{B07D0586-80C7-6542-BF14-490F59CD70B0}" destId="{FB5FE662-2BF8-A144-97BF-C09665BBA048}" srcOrd="1" destOrd="0" presId="urn:microsoft.com/office/officeart/2008/layout/SquareAccentList"/>
    <dgm:cxn modelId="{8E94B7F9-297F-384E-9E0E-5FE048984140}" type="presParOf" srcId="{B07D0586-80C7-6542-BF14-490F59CD70B0}" destId="{21AB4BA9-1633-B744-B7AA-55CCC8BC025D}" srcOrd="2" destOrd="0" presId="urn:microsoft.com/office/officeart/2008/layout/SquareAccentList"/>
    <dgm:cxn modelId="{EE1145BB-AA82-FD4E-98BB-F2E9F0A75F84}" type="presParOf" srcId="{B206CD26-6D99-E848-AF4A-847FCA95FCC9}" destId="{9728DB78-04D3-914C-98B5-FF6253DBF038}" srcOrd="1" destOrd="0" presId="urn:microsoft.com/office/officeart/2008/layout/SquareAccentList"/>
    <dgm:cxn modelId="{CB59BFC7-745A-D743-8A6C-8309013A39AF}" type="presParOf" srcId="{9728DB78-04D3-914C-98B5-FF6253DBF038}" destId="{896269DF-A195-2540-A173-B757A6619B4C}" srcOrd="0" destOrd="0" presId="urn:microsoft.com/office/officeart/2008/layout/SquareAccentList"/>
    <dgm:cxn modelId="{F88085D8-D8FF-F84E-9BE2-536FC090E01D}" type="presParOf" srcId="{896269DF-A195-2540-A173-B757A6619B4C}" destId="{DA6DCD0B-E270-D647-A049-52569F8F6B96}" srcOrd="0" destOrd="0" presId="urn:microsoft.com/office/officeart/2008/layout/SquareAccentList"/>
    <dgm:cxn modelId="{C875383D-E8B5-0842-B337-B681BEE29FE9}" type="presParOf" srcId="{896269DF-A195-2540-A173-B757A6619B4C}" destId="{843764A5-3F49-1341-B774-78EB46D2A6EA}" srcOrd="1" destOrd="0" presId="urn:microsoft.com/office/officeart/2008/layout/SquareAccentList"/>
    <dgm:cxn modelId="{F8E23966-6BAD-0C41-B2E4-99837CD4DF91}" type="presParOf" srcId="{9728DB78-04D3-914C-98B5-FF6253DBF038}" destId="{918EFFCB-E48A-0F44-AD68-AF0F36618314}" srcOrd="1" destOrd="0" presId="urn:microsoft.com/office/officeart/2008/layout/SquareAccentList"/>
    <dgm:cxn modelId="{50D9145A-85E1-1C43-8D40-5A74B7D826A0}" type="presParOf" srcId="{918EFFCB-E48A-0F44-AD68-AF0F36618314}" destId="{8E224DF4-B8B1-FB41-866A-71A52AC2D45A}" srcOrd="0" destOrd="0" presId="urn:microsoft.com/office/officeart/2008/layout/SquareAccentList"/>
    <dgm:cxn modelId="{9698650E-C8A8-F346-B4F5-1D4CF33F555F}" type="presParOf" srcId="{918EFFCB-E48A-0F44-AD68-AF0F36618314}" destId="{643000F7-6DB5-274A-B08F-4F69F7757AF8}" srcOrd="1" destOrd="0" presId="urn:microsoft.com/office/officeart/2008/layout/SquareAccentList"/>
    <dgm:cxn modelId="{152A1FC7-C5E9-2448-AD45-8E9AE11C3096}" type="presParOf" srcId="{9728DB78-04D3-914C-98B5-FF6253DBF038}" destId="{875790F7-AB52-854D-8021-433DC624498C}" srcOrd="2" destOrd="0" presId="urn:microsoft.com/office/officeart/2008/layout/SquareAccentList"/>
    <dgm:cxn modelId="{903D185C-5F52-0848-A8E4-4C0283812CF2}" type="presParOf" srcId="{875790F7-AB52-854D-8021-433DC624498C}" destId="{BFF976FD-8A7A-A340-AC89-93A68101C4E3}" srcOrd="0" destOrd="0" presId="urn:microsoft.com/office/officeart/2008/layout/SquareAccentList"/>
    <dgm:cxn modelId="{18CA20CA-6F46-EB43-AB01-C3C729C5440A}" type="presParOf" srcId="{875790F7-AB52-854D-8021-433DC624498C}" destId="{EAE79A20-C275-2546-A3D8-04614876FF39}"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7A68A7-9EBB-634F-91F6-BF5DDB826804}">
      <dsp:nvSpPr>
        <dsp:cNvPr id="0" name=""/>
        <dsp:cNvSpPr/>
      </dsp:nvSpPr>
      <dsp:spPr>
        <a:xfrm>
          <a:off x="1259" y="438630"/>
          <a:ext cx="2424745" cy="28526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6C09F1-49D5-0B4F-8C4C-C09FDEAE8F13}">
      <dsp:nvSpPr>
        <dsp:cNvPr id="0" name=""/>
        <dsp:cNvSpPr/>
      </dsp:nvSpPr>
      <dsp:spPr>
        <a:xfrm>
          <a:off x="1283" y="619588"/>
          <a:ext cx="178130" cy="17813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65CDA8-7757-044A-88D6-DE8484D48669}">
      <dsp:nvSpPr>
        <dsp:cNvPr id="0" name=""/>
        <dsp:cNvSpPr/>
      </dsp:nvSpPr>
      <dsp:spPr>
        <a:xfrm>
          <a:off x="1283" y="0"/>
          <a:ext cx="2424745" cy="51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l" defTabSz="1422400">
            <a:lnSpc>
              <a:spcPct val="90000"/>
            </a:lnSpc>
            <a:spcBef>
              <a:spcPct val="0"/>
            </a:spcBef>
            <a:spcAft>
              <a:spcPct val="35000"/>
            </a:spcAft>
            <a:buNone/>
          </a:pPr>
          <a:r>
            <a:rPr lang="en-US" sz="3200" kern="1200" dirty="0"/>
            <a:t>Community</a:t>
          </a:r>
        </a:p>
      </dsp:txBody>
      <dsp:txXfrm>
        <a:off x="1283" y="0"/>
        <a:ext cx="2424745" cy="512454"/>
      </dsp:txXfrm>
    </dsp:sp>
    <dsp:sp modelId="{AF39BFE8-F664-4140-8E04-D8FFF36FD5BA}">
      <dsp:nvSpPr>
        <dsp:cNvPr id="0" name=""/>
        <dsp:cNvSpPr/>
      </dsp:nvSpPr>
      <dsp:spPr>
        <a:xfrm>
          <a:off x="1283" y="1034805"/>
          <a:ext cx="178126" cy="178126"/>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9FE51A-42B8-AF45-B11D-8579A64571BB}">
      <dsp:nvSpPr>
        <dsp:cNvPr id="0" name=""/>
        <dsp:cNvSpPr/>
      </dsp:nvSpPr>
      <dsp:spPr>
        <a:xfrm>
          <a:off x="171016" y="916261"/>
          <a:ext cx="2255013" cy="415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About</a:t>
          </a:r>
        </a:p>
      </dsp:txBody>
      <dsp:txXfrm>
        <a:off x="171016" y="916261"/>
        <a:ext cx="2255013" cy="415212"/>
      </dsp:txXfrm>
    </dsp:sp>
    <dsp:sp modelId="{7221ABB9-6297-B246-AD58-6C20C0D10D1A}">
      <dsp:nvSpPr>
        <dsp:cNvPr id="0" name=""/>
        <dsp:cNvSpPr/>
      </dsp:nvSpPr>
      <dsp:spPr>
        <a:xfrm>
          <a:off x="1283" y="1450017"/>
          <a:ext cx="178126" cy="178126"/>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30F25C-4978-F341-988B-A38D2C6F000E}">
      <dsp:nvSpPr>
        <dsp:cNvPr id="0" name=""/>
        <dsp:cNvSpPr/>
      </dsp:nvSpPr>
      <dsp:spPr>
        <a:xfrm>
          <a:off x="171016" y="1331474"/>
          <a:ext cx="2255013" cy="415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Development</a:t>
          </a:r>
        </a:p>
      </dsp:txBody>
      <dsp:txXfrm>
        <a:off x="171016" y="1331474"/>
        <a:ext cx="2255013" cy="415212"/>
      </dsp:txXfrm>
    </dsp:sp>
    <dsp:sp modelId="{1BE2F1F3-B4B7-4C4B-85F8-0B7014C455CB}">
      <dsp:nvSpPr>
        <dsp:cNvPr id="0" name=""/>
        <dsp:cNvSpPr/>
      </dsp:nvSpPr>
      <dsp:spPr>
        <a:xfrm>
          <a:off x="1283" y="1865230"/>
          <a:ext cx="178126" cy="178126"/>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B8850F-EA72-754F-AAD4-6EBA94E0C90D}">
      <dsp:nvSpPr>
        <dsp:cNvPr id="0" name=""/>
        <dsp:cNvSpPr/>
      </dsp:nvSpPr>
      <dsp:spPr>
        <a:xfrm>
          <a:off x="171016" y="1746687"/>
          <a:ext cx="2255013" cy="415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Stumbling Blocks</a:t>
          </a:r>
        </a:p>
      </dsp:txBody>
      <dsp:txXfrm>
        <a:off x="171016" y="1746687"/>
        <a:ext cx="2255013" cy="415212"/>
      </dsp:txXfrm>
    </dsp:sp>
    <dsp:sp modelId="{2C07B145-F1F6-624A-B7A2-892A26CE3282}">
      <dsp:nvSpPr>
        <dsp:cNvPr id="0" name=""/>
        <dsp:cNvSpPr/>
      </dsp:nvSpPr>
      <dsp:spPr>
        <a:xfrm>
          <a:off x="2486599" y="405597"/>
          <a:ext cx="2424745" cy="28526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4EFE3-8720-114C-8F4B-8286DA59BB83}">
      <dsp:nvSpPr>
        <dsp:cNvPr id="0" name=""/>
        <dsp:cNvSpPr/>
      </dsp:nvSpPr>
      <dsp:spPr>
        <a:xfrm>
          <a:off x="2547267" y="619588"/>
          <a:ext cx="178130" cy="17813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8FA62F-ACC0-514F-B183-BD3F66C665D8}">
      <dsp:nvSpPr>
        <dsp:cNvPr id="0" name=""/>
        <dsp:cNvSpPr/>
      </dsp:nvSpPr>
      <dsp:spPr>
        <a:xfrm>
          <a:off x="2547267" y="0"/>
          <a:ext cx="2424745" cy="51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l" defTabSz="1422400">
            <a:lnSpc>
              <a:spcPct val="90000"/>
            </a:lnSpc>
            <a:spcBef>
              <a:spcPct val="0"/>
            </a:spcBef>
            <a:spcAft>
              <a:spcPct val="35000"/>
            </a:spcAft>
            <a:buNone/>
          </a:pPr>
          <a:r>
            <a:rPr lang="en-US" sz="3200" kern="1200" dirty="0"/>
            <a:t>Research</a:t>
          </a:r>
        </a:p>
      </dsp:txBody>
      <dsp:txXfrm>
        <a:off x="2547267" y="0"/>
        <a:ext cx="2424745" cy="512454"/>
      </dsp:txXfrm>
    </dsp:sp>
    <dsp:sp modelId="{3FE66071-9D48-0C47-B911-FC883AA2519F}">
      <dsp:nvSpPr>
        <dsp:cNvPr id="0" name=""/>
        <dsp:cNvSpPr/>
      </dsp:nvSpPr>
      <dsp:spPr>
        <a:xfrm>
          <a:off x="5093250" y="512454"/>
          <a:ext cx="2424745" cy="28526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5FE662-2BF8-A144-97BF-C09665BBA048}">
      <dsp:nvSpPr>
        <dsp:cNvPr id="0" name=""/>
        <dsp:cNvSpPr/>
      </dsp:nvSpPr>
      <dsp:spPr>
        <a:xfrm>
          <a:off x="5093250" y="619588"/>
          <a:ext cx="178130" cy="17813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AB4BA9-1633-B744-B7AA-55CCC8BC025D}">
      <dsp:nvSpPr>
        <dsp:cNvPr id="0" name=""/>
        <dsp:cNvSpPr/>
      </dsp:nvSpPr>
      <dsp:spPr>
        <a:xfrm>
          <a:off x="5093250" y="0"/>
          <a:ext cx="2424745" cy="51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l" defTabSz="1422400">
            <a:lnSpc>
              <a:spcPct val="90000"/>
            </a:lnSpc>
            <a:spcBef>
              <a:spcPct val="0"/>
            </a:spcBef>
            <a:spcAft>
              <a:spcPct val="35000"/>
            </a:spcAft>
            <a:buNone/>
          </a:pPr>
          <a:r>
            <a:rPr lang="en-US" sz="3200" kern="1200" dirty="0"/>
            <a:t>Librarian</a:t>
          </a:r>
        </a:p>
      </dsp:txBody>
      <dsp:txXfrm>
        <a:off x="5093250" y="0"/>
        <a:ext cx="2424745" cy="512454"/>
      </dsp:txXfrm>
    </dsp:sp>
    <dsp:sp modelId="{DA6DCD0B-E270-D647-A049-52569F8F6B96}">
      <dsp:nvSpPr>
        <dsp:cNvPr id="0" name=""/>
        <dsp:cNvSpPr/>
      </dsp:nvSpPr>
      <dsp:spPr>
        <a:xfrm>
          <a:off x="5093250" y="1034805"/>
          <a:ext cx="178126" cy="178126"/>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3764A5-3F49-1341-B774-78EB46D2A6EA}">
      <dsp:nvSpPr>
        <dsp:cNvPr id="0" name=""/>
        <dsp:cNvSpPr/>
      </dsp:nvSpPr>
      <dsp:spPr>
        <a:xfrm>
          <a:off x="5262982" y="916261"/>
          <a:ext cx="2255013" cy="415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Role</a:t>
          </a:r>
        </a:p>
      </dsp:txBody>
      <dsp:txXfrm>
        <a:off x="5262982" y="916261"/>
        <a:ext cx="2255013" cy="415212"/>
      </dsp:txXfrm>
    </dsp:sp>
    <dsp:sp modelId="{8E224DF4-B8B1-FB41-866A-71A52AC2D45A}">
      <dsp:nvSpPr>
        <dsp:cNvPr id="0" name=""/>
        <dsp:cNvSpPr/>
      </dsp:nvSpPr>
      <dsp:spPr>
        <a:xfrm>
          <a:off x="5093250" y="1450017"/>
          <a:ext cx="178126" cy="178126"/>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3000F7-6DB5-274A-B08F-4F69F7757AF8}">
      <dsp:nvSpPr>
        <dsp:cNvPr id="0" name=""/>
        <dsp:cNvSpPr/>
      </dsp:nvSpPr>
      <dsp:spPr>
        <a:xfrm>
          <a:off x="5262982" y="1331474"/>
          <a:ext cx="2255013" cy="415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Growth</a:t>
          </a:r>
        </a:p>
      </dsp:txBody>
      <dsp:txXfrm>
        <a:off x="5262982" y="1331474"/>
        <a:ext cx="2255013" cy="415212"/>
      </dsp:txXfrm>
    </dsp:sp>
    <dsp:sp modelId="{BFF976FD-8A7A-A340-AC89-93A68101C4E3}">
      <dsp:nvSpPr>
        <dsp:cNvPr id="0" name=""/>
        <dsp:cNvSpPr/>
      </dsp:nvSpPr>
      <dsp:spPr>
        <a:xfrm>
          <a:off x="5093250" y="1865230"/>
          <a:ext cx="178126" cy="178126"/>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E79A20-C275-2546-A3D8-04614876FF39}">
      <dsp:nvSpPr>
        <dsp:cNvPr id="0" name=""/>
        <dsp:cNvSpPr/>
      </dsp:nvSpPr>
      <dsp:spPr>
        <a:xfrm>
          <a:off x="5262982" y="1746687"/>
          <a:ext cx="2255013" cy="415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dirty="0"/>
            <a:t>Challenges</a:t>
          </a:r>
        </a:p>
      </dsp:txBody>
      <dsp:txXfrm>
        <a:off x="5262982" y="1746687"/>
        <a:ext cx="2255013" cy="415212"/>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as support for members interacting with each other, sharing knowledge, and building a sense of belonging within networks/teams/groups. Interventions that facilitate relationship building among members and that promote knowledge exchange may be useful for optimizing the function of these groups.</a:t>
            </a:r>
          </a:p>
        </p:txBody>
      </p:sp>
    </p:spTree>
    <p:extLst>
      <p:ext uri="{BB962C8B-B14F-4D97-AF65-F5344CB8AC3E}">
        <p14:creationId xmlns:p14="http://schemas.microsoft.com/office/powerpoint/2010/main" val="207507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bagwell.kennesaw.edu/research-consortium/index.php"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1.jpg"/><Relationship Id="rId4" Type="http://schemas.openxmlformats.org/officeDocument/2006/relationships/hyperlink" Target="https://www.facebook.com/groups/RC4BCO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bagwell.kennesaw.edu/research-consortium/index.php" TargetMode="External"/><Relationship Id="rId1" Type="http://schemas.openxmlformats.org/officeDocument/2006/relationships/slideLayout" Target="../slideLayouts/slideLayout10.xml"/><Relationship Id="rId4" Type="http://schemas.openxmlformats.org/officeDocument/2006/relationships/hyperlink" Target="https://mediaspace.kennesaw.edu/media/RCC_Video/1_r550y48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www.ala.org/acrl/publications/whitepapers/principlesstrategies"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www.ala.org/acrl/publications/whitepapers/principlesstrategie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1.jp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251658" y="2219975"/>
            <a:ext cx="8520600" cy="1346185"/>
          </a:xfrm>
          <a:prstGeom prst="rect">
            <a:avLst/>
          </a:prstGeom>
        </p:spPr>
        <p:txBody>
          <a:bodyPr spcFirstLastPara="1" wrap="square" lIns="91425" tIns="91425" rIns="91425" bIns="91425" anchor="b" anchorCtr="0">
            <a:noAutofit/>
          </a:bodyPr>
          <a:lstStyle/>
          <a:p>
            <a:pPr>
              <a:lnSpc>
                <a:spcPct val="150000"/>
              </a:lnSpc>
            </a:pPr>
            <a:r>
              <a:rPr lang="en-US" sz="2400" b="1" dirty="0">
                <a:solidFill>
                  <a:schemeClr val="accent1">
                    <a:lumMod val="50000"/>
                  </a:schemeClr>
                </a:solidFill>
              </a:rPr>
              <a:t>Developing a community of researchers: the role of an academic librarian</a:t>
            </a:r>
          </a:p>
        </p:txBody>
      </p:sp>
      <p:pic>
        <p:nvPicPr>
          <p:cNvPr id="55" name="Shape 55" descr="RCC-Logo-url.jpg"/>
          <p:cNvPicPr preferRelativeResize="0"/>
          <p:nvPr/>
        </p:nvPicPr>
        <p:blipFill>
          <a:blip r:embed="rId3">
            <a:alphaModFix/>
          </a:blip>
          <a:stretch>
            <a:fillRect/>
          </a:stretch>
        </p:blipFill>
        <p:spPr>
          <a:xfrm>
            <a:off x="2542975" y="350950"/>
            <a:ext cx="4129824" cy="1784925"/>
          </a:xfrm>
          <a:prstGeom prst="rect">
            <a:avLst/>
          </a:prstGeom>
          <a:noFill/>
          <a:ln>
            <a:noFill/>
          </a:ln>
        </p:spPr>
      </p:pic>
      <p:pic>
        <p:nvPicPr>
          <p:cNvPr id="56" name="Shape 56" descr="RCC-Logo-bulbs copy.png"/>
          <p:cNvPicPr preferRelativeResize="0"/>
          <p:nvPr/>
        </p:nvPicPr>
        <p:blipFill>
          <a:blip r:embed="rId4">
            <a:alphaModFix amt="19000"/>
          </a:blip>
          <a:stretch>
            <a:fillRect/>
          </a:stretch>
        </p:blipFill>
        <p:spPr>
          <a:xfrm>
            <a:off x="-612281" y="0"/>
            <a:ext cx="1654811" cy="5143498"/>
          </a:xfrm>
          <a:prstGeom prst="rect">
            <a:avLst/>
          </a:prstGeom>
          <a:noFill/>
          <a:ln>
            <a:noFill/>
          </a:ln>
        </p:spPr>
      </p:pic>
      <p:sp>
        <p:nvSpPr>
          <p:cNvPr id="2" name="TextBox 1">
            <a:extLst>
              <a:ext uri="{FF2B5EF4-FFF2-40B4-BE49-F238E27FC236}">
                <a16:creationId xmlns:a16="http://schemas.microsoft.com/office/drawing/2014/main" id="{1A493473-4F64-984B-953D-9288C87B30BF}"/>
              </a:ext>
            </a:extLst>
          </p:cNvPr>
          <p:cNvSpPr txBox="1"/>
          <p:nvPr/>
        </p:nvSpPr>
        <p:spPr>
          <a:xfrm>
            <a:off x="914400" y="4700016"/>
            <a:ext cx="3465576" cy="307777"/>
          </a:xfrm>
          <a:prstGeom prst="rect">
            <a:avLst/>
          </a:prstGeom>
          <a:noFill/>
        </p:spPr>
        <p:txBody>
          <a:bodyPr wrap="square" rtlCol="0">
            <a:spAutoFit/>
          </a:bodyPr>
          <a:lstStyle/>
          <a:p>
            <a:r>
              <a:rPr lang="en-US" dirty="0"/>
              <a:t>Dr. Olga Koz </a:t>
            </a:r>
            <a:r>
              <a:rPr lang="en-US" dirty="0" err="1"/>
              <a:t>okoz@kennesaw.edu</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445025"/>
            <a:ext cx="3048720" cy="572700"/>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p>
            <a:pPr marL="0" lvl="0" indent="0">
              <a:spcBef>
                <a:spcPts val="0"/>
              </a:spcBef>
              <a:spcAft>
                <a:spcPts val="0"/>
              </a:spcAft>
              <a:buNone/>
            </a:pPr>
            <a:r>
              <a:rPr lang="en" dirty="0">
                <a:solidFill>
                  <a:srgbClr val="BC4109"/>
                </a:solidFill>
              </a:rPr>
              <a:t>RC Librarian</a:t>
            </a:r>
            <a:endParaRPr dirty="0">
              <a:solidFill>
                <a:srgbClr val="BC4109"/>
              </a:solidFill>
            </a:endParaRPr>
          </a:p>
        </p:txBody>
      </p:sp>
      <p:sp>
        <p:nvSpPr>
          <p:cNvPr id="75" name="Shape 75"/>
          <p:cNvSpPr txBox="1">
            <a:spLocks noGrp="1"/>
          </p:cNvSpPr>
          <p:nvPr>
            <p:ph type="body" idx="1"/>
          </p:nvPr>
        </p:nvSpPr>
        <p:spPr>
          <a:xfrm>
            <a:off x="311700" y="1152475"/>
            <a:ext cx="8520600" cy="37335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dirty="0"/>
              <a:t>Individual Consultations</a:t>
            </a:r>
            <a:endParaRPr dirty="0"/>
          </a:p>
          <a:p>
            <a:pPr marL="914400" lvl="1" indent="-317500" rtl="0">
              <a:spcBef>
                <a:spcPts val="0"/>
              </a:spcBef>
              <a:spcAft>
                <a:spcPts val="0"/>
              </a:spcAft>
              <a:buSzPts val="1400"/>
              <a:buChar char="○"/>
            </a:pPr>
            <a:endParaRPr lang="en" dirty="0"/>
          </a:p>
          <a:p>
            <a:pPr marL="457200" lvl="0" indent="-342900" rtl="0">
              <a:spcBef>
                <a:spcPts val="0"/>
              </a:spcBef>
              <a:spcAft>
                <a:spcPts val="0"/>
              </a:spcAft>
              <a:buSzPts val="1800"/>
              <a:buChar char="●"/>
            </a:pPr>
            <a:r>
              <a:rPr lang="en" dirty="0"/>
              <a:t>Workshops &amp; Events</a:t>
            </a:r>
            <a:endParaRPr dirty="0"/>
          </a:p>
          <a:p>
            <a:pPr marL="914400" lvl="1" indent="-298450" rtl="0">
              <a:spcBef>
                <a:spcPts val="0"/>
              </a:spcBef>
              <a:spcAft>
                <a:spcPts val="0"/>
              </a:spcAft>
              <a:buSzPts val="1100"/>
              <a:buChar char="○"/>
            </a:pPr>
            <a:r>
              <a:rPr lang="en" sz="1800" dirty="0"/>
              <a:t>How to increase your research Impact (together with Dr. </a:t>
            </a:r>
            <a:r>
              <a:rPr lang="en" sz="1800" dirty="0" err="1"/>
              <a:t>Jorrin-Abellan</a:t>
            </a:r>
            <a:r>
              <a:rPr lang="en" sz="1800" dirty="0"/>
              <a:t>)</a:t>
            </a:r>
            <a:endParaRPr sz="1800" dirty="0"/>
          </a:p>
          <a:p>
            <a:pPr marL="914400" lvl="1" indent="-298450" rtl="0">
              <a:spcBef>
                <a:spcPts val="0"/>
              </a:spcBef>
              <a:spcAft>
                <a:spcPts val="0"/>
              </a:spcAft>
              <a:buClr>
                <a:srgbClr val="666666"/>
              </a:buClr>
              <a:buSzPts val="1100"/>
              <a:buChar char="○"/>
            </a:pPr>
            <a:r>
              <a:rPr lang="en" sz="1800" dirty="0">
                <a:solidFill>
                  <a:srgbClr val="666666"/>
                </a:solidFill>
              </a:rPr>
              <a:t>Writing and Publishing in High Impact Journals (03/18/2016) (Drs. </a:t>
            </a:r>
            <a:r>
              <a:rPr lang="en" sz="1800" dirty="0" err="1">
                <a:solidFill>
                  <a:srgbClr val="666666"/>
                </a:solidFill>
              </a:rPr>
              <a:t>Jorrin-Abellan</a:t>
            </a:r>
            <a:r>
              <a:rPr lang="en" sz="1800" dirty="0">
                <a:solidFill>
                  <a:srgbClr val="666666"/>
                </a:solidFill>
              </a:rPr>
              <a:t> &amp; Wallace)</a:t>
            </a:r>
            <a:endParaRPr sz="1800" dirty="0">
              <a:solidFill>
                <a:srgbClr val="666666"/>
              </a:solidFill>
            </a:endParaRPr>
          </a:p>
          <a:p>
            <a:pPr marL="914400" lvl="1" indent="-298450" rtl="0">
              <a:spcBef>
                <a:spcPts val="0"/>
              </a:spcBef>
              <a:spcAft>
                <a:spcPts val="0"/>
              </a:spcAft>
              <a:buClr>
                <a:srgbClr val="666666"/>
              </a:buClr>
              <a:buSzPts val="1100"/>
              <a:buChar char="○"/>
            </a:pPr>
            <a:r>
              <a:rPr lang="en-US" sz="1800" dirty="0">
                <a:solidFill>
                  <a:srgbClr val="666666"/>
                </a:solidFill>
              </a:rPr>
              <a:t>Research Synthesis/</a:t>
            </a:r>
            <a:r>
              <a:rPr lang="en-US" sz="1800" dirty="0" err="1">
                <a:solidFill>
                  <a:srgbClr val="666666"/>
                </a:solidFill>
              </a:rPr>
              <a:t>Scientometrics</a:t>
            </a:r>
            <a:r>
              <a:rPr lang="en-US" sz="1800" dirty="0">
                <a:solidFill>
                  <a:srgbClr val="666666"/>
                </a:solidFill>
              </a:rPr>
              <a:t>/Knowledge Maps (Dr. Koz &amp; Romero)</a:t>
            </a:r>
            <a:endParaRPr sz="1800" dirty="0">
              <a:solidFill>
                <a:srgbClr val="666666"/>
              </a:solidFill>
            </a:endParaRPr>
          </a:p>
          <a:p>
            <a:pPr marL="914400" lvl="1" indent="-298450" rtl="0">
              <a:spcBef>
                <a:spcPts val="0"/>
              </a:spcBef>
              <a:spcAft>
                <a:spcPts val="0"/>
              </a:spcAft>
              <a:buClr>
                <a:srgbClr val="666666"/>
              </a:buClr>
              <a:buSzPts val="1100"/>
              <a:buChar char="○"/>
            </a:pPr>
            <a:r>
              <a:rPr lang="en" sz="1800" dirty="0">
                <a:solidFill>
                  <a:srgbClr val="666666"/>
                </a:solidFill>
              </a:rPr>
              <a:t>Lunch with a Librarian (Q&amp;A)</a:t>
            </a:r>
          </a:p>
          <a:p>
            <a:pPr marL="914400" lvl="1" indent="-298450" rtl="0">
              <a:spcBef>
                <a:spcPts val="0"/>
              </a:spcBef>
              <a:spcAft>
                <a:spcPts val="0"/>
              </a:spcAft>
              <a:buClr>
                <a:srgbClr val="666666"/>
              </a:buClr>
              <a:buSzPts val="1100"/>
              <a:buChar char="○"/>
            </a:pPr>
            <a:r>
              <a:rPr lang="en" sz="1800" dirty="0">
                <a:solidFill>
                  <a:srgbClr val="666666"/>
                </a:solidFill>
              </a:rPr>
              <a:t>Meeting with the Digital Common (IR) Manager</a:t>
            </a:r>
          </a:p>
          <a:p>
            <a:pPr marL="914400" lvl="1" indent="-298450" rtl="0">
              <a:spcBef>
                <a:spcPts val="0"/>
              </a:spcBef>
              <a:spcAft>
                <a:spcPts val="0"/>
              </a:spcAft>
              <a:buClr>
                <a:srgbClr val="666666"/>
              </a:buClr>
              <a:buSzPts val="1100"/>
              <a:buChar char="○"/>
            </a:pPr>
            <a:r>
              <a:rPr lang="en" sz="1800" dirty="0">
                <a:solidFill>
                  <a:srgbClr val="666666"/>
                </a:solidFill>
              </a:rPr>
              <a:t>Meeting with the Scholarly Communication Librarian</a:t>
            </a:r>
          </a:p>
          <a:p>
            <a:pPr marL="914400" lvl="1" indent="-298450" rtl="0">
              <a:spcBef>
                <a:spcPts val="0"/>
              </a:spcBef>
              <a:spcAft>
                <a:spcPts val="0"/>
              </a:spcAft>
              <a:buClr>
                <a:srgbClr val="666666"/>
              </a:buClr>
              <a:buSzPts val="1100"/>
              <a:buChar char="○"/>
            </a:pPr>
            <a:endParaRPr lang="en" sz="1800" dirty="0">
              <a:solidFill>
                <a:srgbClr val="666666"/>
              </a:solidFill>
            </a:endParaRPr>
          </a:p>
          <a:p>
            <a:pPr marL="457200" lvl="0" indent="0">
              <a:spcBef>
                <a:spcPts val="0"/>
              </a:spcBef>
              <a:spcAft>
                <a:spcPts val="1600"/>
              </a:spcAft>
              <a:buNone/>
            </a:pPr>
            <a:endParaRPr dirty="0"/>
          </a:p>
        </p:txBody>
      </p:sp>
      <p:pic>
        <p:nvPicPr>
          <p:cNvPr id="76" name="Shape 76" descr="RCC-Logo-url.jpg"/>
          <p:cNvPicPr preferRelativeResize="0"/>
          <p:nvPr/>
        </p:nvPicPr>
        <p:blipFill>
          <a:blip r:embed="rId3">
            <a:alphaModFix/>
          </a:blip>
          <a:stretch>
            <a:fillRect/>
          </a:stretch>
        </p:blipFill>
        <p:spPr>
          <a:xfrm>
            <a:off x="6403000" y="59325"/>
            <a:ext cx="2638075" cy="1140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75BD62-1707-A942-8CDF-2C9C1A749DD5}"/>
              </a:ext>
            </a:extLst>
          </p:cNvPr>
          <p:cNvSpPr>
            <a:spLocks noGrp="1"/>
          </p:cNvSpPr>
          <p:nvPr>
            <p:ph type="body" idx="1"/>
          </p:nvPr>
        </p:nvSpPr>
        <p:spPr/>
        <p:style>
          <a:lnRef idx="2">
            <a:schemeClr val="accent1"/>
          </a:lnRef>
          <a:fillRef idx="1">
            <a:schemeClr val="lt1"/>
          </a:fillRef>
          <a:effectRef idx="0">
            <a:schemeClr val="accent1"/>
          </a:effectRef>
          <a:fontRef idx="minor">
            <a:schemeClr val="dk1"/>
          </a:fontRef>
        </p:style>
        <p:txBody>
          <a:bodyPr/>
          <a:lstStyle/>
          <a:p>
            <a:r>
              <a:rPr lang="en-US" sz="2400" b="1" dirty="0">
                <a:solidFill>
                  <a:srgbClr val="BC4109"/>
                </a:solidFill>
              </a:rPr>
              <a:t>User satisfaction survey</a:t>
            </a:r>
          </a:p>
        </p:txBody>
      </p:sp>
      <p:pic>
        <p:nvPicPr>
          <p:cNvPr id="4" name="Picture 3">
            <a:extLst>
              <a:ext uri="{FF2B5EF4-FFF2-40B4-BE49-F238E27FC236}">
                <a16:creationId xmlns:a16="http://schemas.microsoft.com/office/drawing/2014/main" id="{BAD4F0B4-5861-D240-8193-E086CBC67550}"/>
              </a:ext>
            </a:extLst>
          </p:cNvPr>
          <p:cNvPicPr>
            <a:picLocks noChangeAspect="1"/>
          </p:cNvPicPr>
          <p:nvPr/>
        </p:nvPicPr>
        <p:blipFill>
          <a:blip r:embed="rId2"/>
          <a:stretch>
            <a:fillRect/>
          </a:stretch>
        </p:blipFill>
        <p:spPr>
          <a:xfrm>
            <a:off x="0" y="25878"/>
            <a:ext cx="4489704" cy="3285149"/>
          </a:xfrm>
          <a:prstGeom prst="rect">
            <a:avLst/>
          </a:prstGeom>
        </p:spPr>
      </p:pic>
      <p:pic>
        <p:nvPicPr>
          <p:cNvPr id="6" name="Picture 5">
            <a:extLst>
              <a:ext uri="{FF2B5EF4-FFF2-40B4-BE49-F238E27FC236}">
                <a16:creationId xmlns:a16="http://schemas.microsoft.com/office/drawing/2014/main" id="{C92CBC9C-81C9-F546-837D-73DE002F103E}"/>
              </a:ext>
            </a:extLst>
          </p:cNvPr>
          <p:cNvPicPr>
            <a:picLocks noChangeAspect="1"/>
          </p:cNvPicPr>
          <p:nvPr/>
        </p:nvPicPr>
        <p:blipFill>
          <a:blip r:embed="rId3"/>
          <a:stretch>
            <a:fillRect/>
          </a:stretch>
        </p:blipFill>
        <p:spPr>
          <a:xfrm>
            <a:off x="4489704" y="236023"/>
            <a:ext cx="4201957" cy="2640708"/>
          </a:xfrm>
          <a:prstGeom prst="rect">
            <a:avLst/>
          </a:prstGeom>
        </p:spPr>
      </p:pic>
    </p:spTree>
    <p:extLst>
      <p:ext uri="{BB962C8B-B14F-4D97-AF65-F5344CB8AC3E}">
        <p14:creationId xmlns:p14="http://schemas.microsoft.com/office/powerpoint/2010/main" val="31887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344042-0F9E-C84C-A0A8-FA1E445FD39C}"/>
              </a:ext>
            </a:extLst>
          </p:cNvPr>
          <p:cNvPicPr>
            <a:picLocks noChangeAspect="1"/>
          </p:cNvPicPr>
          <p:nvPr/>
        </p:nvPicPr>
        <p:blipFill rotWithShape="1">
          <a:blip r:embed="rId2"/>
          <a:srcRect l="2735" t="16974"/>
          <a:stretch/>
        </p:blipFill>
        <p:spPr>
          <a:xfrm>
            <a:off x="4629150" y="1085850"/>
            <a:ext cx="4358597" cy="2571750"/>
          </a:xfrm>
          <a:prstGeom prst="rect">
            <a:avLst/>
          </a:prstGeom>
        </p:spPr>
      </p:pic>
      <p:sp>
        <p:nvSpPr>
          <p:cNvPr id="2" name="Frame 1">
            <a:extLst>
              <a:ext uri="{FF2B5EF4-FFF2-40B4-BE49-F238E27FC236}">
                <a16:creationId xmlns:a16="http://schemas.microsoft.com/office/drawing/2014/main" id="{204CA70E-FD82-BD45-BFF1-ADBFB46C316F}"/>
              </a:ext>
            </a:extLst>
          </p:cNvPr>
          <p:cNvSpPr/>
          <p:nvPr/>
        </p:nvSpPr>
        <p:spPr>
          <a:xfrm>
            <a:off x="0" y="4697730"/>
            <a:ext cx="4732020" cy="44577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318C9FF7-EE15-FD4D-A428-C0CD88278D44}"/>
              </a:ext>
            </a:extLst>
          </p:cNvPr>
          <p:cNvSpPr txBox="1"/>
          <p:nvPr/>
        </p:nvSpPr>
        <p:spPr>
          <a:xfrm>
            <a:off x="377190" y="4800600"/>
            <a:ext cx="3618298" cy="307777"/>
          </a:xfrm>
          <a:prstGeom prst="rect">
            <a:avLst/>
          </a:prstGeom>
          <a:noFill/>
        </p:spPr>
        <p:txBody>
          <a:bodyPr wrap="none" rtlCol="0">
            <a:spAutoFit/>
          </a:bodyPr>
          <a:lstStyle/>
          <a:p>
            <a:r>
              <a:rPr lang="en-US" dirty="0"/>
              <a:t>Needs Assessment – Topics for workshops</a:t>
            </a:r>
          </a:p>
        </p:txBody>
      </p:sp>
      <p:graphicFrame>
        <p:nvGraphicFramePr>
          <p:cNvPr id="5" name="Chart 4">
            <a:extLst>
              <a:ext uri="{FF2B5EF4-FFF2-40B4-BE49-F238E27FC236}">
                <a16:creationId xmlns:a16="http://schemas.microsoft.com/office/drawing/2014/main" id="{A47FC285-95D9-1C40-962C-531101A19E87}"/>
              </a:ext>
            </a:extLst>
          </p:cNvPr>
          <p:cNvGraphicFramePr/>
          <p:nvPr>
            <p:extLst>
              <p:ext uri="{D42A27DB-BD31-4B8C-83A1-F6EECF244321}">
                <p14:modId xmlns:p14="http://schemas.microsoft.com/office/powerpoint/2010/main" val="3933829325"/>
              </p:ext>
            </p:extLst>
          </p:nvPr>
        </p:nvGraphicFramePr>
        <p:xfrm>
          <a:off x="605790" y="560070"/>
          <a:ext cx="3623310" cy="333418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406A7F0F-2DC0-8D46-9FCF-C7F6DE59C273}"/>
              </a:ext>
            </a:extLst>
          </p:cNvPr>
          <p:cNvSpPr txBox="1"/>
          <p:nvPr/>
        </p:nvSpPr>
        <p:spPr>
          <a:xfrm>
            <a:off x="5143500" y="560070"/>
            <a:ext cx="3566160" cy="307777"/>
          </a:xfrm>
          <a:prstGeom prst="rect">
            <a:avLst/>
          </a:prstGeom>
          <a:noFill/>
        </p:spPr>
        <p:txBody>
          <a:bodyPr wrap="square" rtlCol="0">
            <a:spAutoFit/>
          </a:bodyPr>
          <a:lstStyle/>
          <a:p>
            <a:r>
              <a:rPr lang="en-US" dirty="0"/>
              <a:t>2016 topics for workshops</a:t>
            </a:r>
          </a:p>
        </p:txBody>
      </p:sp>
    </p:spTree>
    <p:extLst>
      <p:ext uri="{BB962C8B-B14F-4D97-AF65-F5344CB8AC3E}">
        <p14:creationId xmlns:p14="http://schemas.microsoft.com/office/powerpoint/2010/main" val="546681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1F6205-5E39-744B-865A-60A0E4CDEFC6}"/>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3331F3A2-656A-6D4D-82B3-EA75E63C9D4C}"/>
              </a:ext>
            </a:extLst>
          </p:cNvPr>
          <p:cNvPicPr>
            <a:picLocks noChangeAspect="1"/>
          </p:cNvPicPr>
          <p:nvPr/>
        </p:nvPicPr>
        <p:blipFill>
          <a:blip r:embed="rId2"/>
          <a:stretch>
            <a:fillRect/>
          </a:stretch>
        </p:blipFill>
        <p:spPr>
          <a:xfrm>
            <a:off x="37870" y="0"/>
            <a:ext cx="9068259" cy="5143500"/>
          </a:xfrm>
          <a:prstGeom prst="rect">
            <a:avLst/>
          </a:prstGeom>
        </p:spPr>
      </p:pic>
      <p:sp>
        <p:nvSpPr>
          <p:cNvPr id="5" name="Frame 4">
            <a:extLst>
              <a:ext uri="{FF2B5EF4-FFF2-40B4-BE49-F238E27FC236}">
                <a16:creationId xmlns:a16="http://schemas.microsoft.com/office/drawing/2014/main" id="{E5495F66-5F08-3D49-827A-DFBD157DC8B7}"/>
              </a:ext>
            </a:extLst>
          </p:cNvPr>
          <p:cNvSpPr/>
          <p:nvPr/>
        </p:nvSpPr>
        <p:spPr>
          <a:xfrm>
            <a:off x="612648" y="1728216"/>
            <a:ext cx="4160520" cy="310896"/>
          </a:xfrm>
          <a:prstGeom prst="frame">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156842CA-11F0-E54B-9A08-884322AFD9E9}"/>
              </a:ext>
            </a:extLst>
          </p:cNvPr>
          <p:cNvSpPr/>
          <p:nvPr/>
        </p:nvSpPr>
        <p:spPr>
          <a:xfrm>
            <a:off x="1014984" y="2450592"/>
            <a:ext cx="3858768" cy="25603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8BCCA744-198D-954A-8EC0-205A6E88851A}"/>
              </a:ext>
            </a:extLst>
          </p:cNvPr>
          <p:cNvSpPr/>
          <p:nvPr/>
        </p:nvSpPr>
        <p:spPr>
          <a:xfrm>
            <a:off x="813816" y="2816352"/>
            <a:ext cx="4041648" cy="25603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ADA64CB8-0925-7045-A040-D06958B0BF8B}"/>
              </a:ext>
            </a:extLst>
          </p:cNvPr>
          <p:cNvSpPr/>
          <p:nvPr/>
        </p:nvSpPr>
        <p:spPr>
          <a:xfrm>
            <a:off x="411480" y="3118104"/>
            <a:ext cx="4462272" cy="31089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6333C99C-146C-CD43-AC50-22B7939D097F}"/>
              </a:ext>
            </a:extLst>
          </p:cNvPr>
          <p:cNvSpPr/>
          <p:nvPr/>
        </p:nvSpPr>
        <p:spPr>
          <a:xfrm>
            <a:off x="484632" y="4489704"/>
            <a:ext cx="4288536" cy="26517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0305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11700" y="445025"/>
            <a:ext cx="2751540" cy="572700"/>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p>
            <a:pPr marL="0" lvl="0" indent="0">
              <a:spcBef>
                <a:spcPts val="0"/>
              </a:spcBef>
              <a:spcAft>
                <a:spcPts val="0"/>
              </a:spcAft>
              <a:buNone/>
            </a:pPr>
            <a:r>
              <a:rPr lang="en" sz="2400" dirty="0">
                <a:solidFill>
                  <a:schemeClr val="accent1">
                    <a:lumMod val="50000"/>
                  </a:schemeClr>
                </a:solidFill>
              </a:rPr>
              <a:t>RC Resources</a:t>
            </a:r>
            <a:endParaRPr sz="2400" dirty="0">
              <a:solidFill>
                <a:schemeClr val="accent1">
                  <a:lumMod val="50000"/>
                </a:schemeClr>
              </a:solidFill>
            </a:endParaRPr>
          </a:p>
        </p:txBody>
      </p:sp>
      <p:sp>
        <p:nvSpPr>
          <p:cNvPr id="82" name="Shape 8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lvl="0"/>
            <a:r>
              <a:rPr lang="en" dirty="0"/>
              <a:t>Website:</a:t>
            </a:r>
            <a:r>
              <a:rPr lang="en" sz="1200" dirty="0"/>
              <a:t> </a:t>
            </a:r>
            <a:r>
              <a:rPr lang="en-US" sz="1200" u="sng" dirty="0">
                <a:solidFill>
                  <a:schemeClr val="hlink"/>
                </a:solidFill>
                <a:hlinkClick r:id="rId3"/>
              </a:rPr>
              <a:t>http://bagwell.kennesaw.edu/research-consortium/index.php</a:t>
            </a:r>
            <a:endParaRPr lang="en-US" sz="1200" u="sng" dirty="0">
              <a:solidFill>
                <a:schemeClr val="hlink"/>
              </a:solidFill>
            </a:endParaRPr>
          </a:p>
          <a:p>
            <a:pPr marL="114300" lvl="0" indent="0">
              <a:buNone/>
            </a:pPr>
            <a:r>
              <a:rPr lang="en" sz="1400" dirty="0"/>
              <a:t>         Services Request</a:t>
            </a:r>
            <a:endParaRPr sz="1400" dirty="0"/>
          </a:p>
          <a:p>
            <a:pPr marL="596900" lvl="1" indent="0" rtl="0">
              <a:spcBef>
                <a:spcPts val="0"/>
              </a:spcBef>
              <a:spcAft>
                <a:spcPts val="0"/>
              </a:spcAft>
              <a:buSzPts val="1400"/>
              <a:buNone/>
            </a:pPr>
            <a:r>
              <a:rPr lang="en" dirty="0"/>
              <a:t>Faculty Spotlight</a:t>
            </a:r>
            <a:endParaRPr dirty="0"/>
          </a:p>
          <a:p>
            <a:pPr marL="457200" lvl="0" indent="-342900" rtl="0">
              <a:spcBef>
                <a:spcPts val="0"/>
              </a:spcBef>
              <a:spcAft>
                <a:spcPts val="0"/>
              </a:spcAft>
              <a:buSzPts val="1800"/>
              <a:buChar char="●"/>
            </a:pPr>
            <a:r>
              <a:rPr lang="en" dirty="0"/>
              <a:t>Facebook: </a:t>
            </a:r>
            <a:r>
              <a:rPr lang="en" sz="1200" u="sng" dirty="0">
                <a:solidFill>
                  <a:schemeClr val="hlink"/>
                </a:solidFill>
                <a:hlinkClick r:id="rId4"/>
              </a:rPr>
              <a:t>https://www.facebook.com/groups/RC4BCOE</a:t>
            </a:r>
            <a:endParaRPr sz="1200" dirty="0"/>
          </a:p>
          <a:p>
            <a:pPr marL="914400" lvl="1" indent="-317500" rtl="0">
              <a:spcBef>
                <a:spcPts val="0"/>
              </a:spcBef>
              <a:spcAft>
                <a:spcPts val="0"/>
              </a:spcAft>
              <a:buSzPts val="1400"/>
              <a:buChar char="○"/>
            </a:pPr>
            <a:r>
              <a:rPr lang="en" dirty="0"/>
              <a:t>Join the group!</a:t>
            </a:r>
            <a:endParaRPr dirty="0"/>
          </a:p>
          <a:p>
            <a:pPr marL="457200" lvl="0" indent="-342900" rtl="0">
              <a:spcBef>
                <a:spcPts val="0"/>
              </a:spcBef>
              <a:spcAft>
                <a:spcPts val="0"/>
              </a:spcAft>
              <a:buSzPts val="1800"/>
              <a:buChar char="●"/>
            </a:pPr>
            <a:r>
              <a:rPr lang="en" dirty="0"/>
              <a:t>D2L Widget for Graduate Courses (LMS site)</a:t>
            </a:r>
            <a:endParaRPr dirty="0"/>
          </a:p>
          <a:p>
            <a:pPr marL="457200" lvl="0" indent="-342900">
              <a:spcBef>
                <a:spcPts val="0"/>
              </a:spcBef>
              <a:spcAft>
                <a:spcPts val="0"/>
              </a:spcAft>
              <a:buSzPts val="1800"/>
              <a:buChar char="●"/>
            </a:pPr>
            <a:r>
              <a:rPr lang="en" dirty="0"/>
              <a:t>Research Methods Library: </a:t>
            </a:r>
            <a:r>
              <a:rPr lang="en" sz="1200" u="sng" dirty="0">
                <a:solidFill>
                  <a:schemeClr val="hlink"/>
                </a:solidFill>
              </a:rPr>
              <a:t>http://libguides.kennesaw.edu/edu_rcc</a:t>
            </a:r>
          </a:p>
          <a:p>
            <a:pPr marL="457200" lvl="0" indent="-342900">
              <a:spcBef>
                <a:spcPts val="0"/>
              </a:spcBef>
              <a:spcAft>
                <a:spcPts val="0"/>
              </a:spcAft>
              <a:buSzPts val="1800"/>
              <a:buChar char="●"/>
            </a:pPr>
            <a:r>
              <a:rPr lang="en" dirty="0"/>
              <a:t>Office 365 Team and SharePoint site</a:t>
            </a:r>
            <a:endParaRPr dirty="0"/>
          </a:p>
        </p:txBody>
      </p:sp>
      <p:pic>
        <p:nvPicPr>
          <p:cNvPr id="83" name="Shape 83" descr="RCC-Logo-url.jpg"/>
          <p:cNvPicPr preferRelativeResize="0"/>
          <p:nvPr/>
        </p:nvPicPr>
        <p:blipFill>
          <a:blip r:embed="rId5">
            <a:alphaModFix/>
          </a:blip>
          <a:stretch>
            <a:fillRect/>
          </a:stretch>
        </p:blipFill>
        <p:spPr>
          <a:xfrm>
            <a:off x="6403000" y="59325"/>
            <a:ext cx="2638075" cy="1140175"/>
          </a:xfrm>
          <a:prstGeom prst="rect">
            <a:avLst/>
          </a:prstGeom>
          <a:noFill/>
          <a:ln>
            <a:noFill/>
          </a:ln>
        </p:spPr>
      </p:pic>
      <p:pic>
        <p:nvPicPr>
          <p:cNvPr id="84" name="Shape 84" descr="d2l-widget.png"/>
          <p:cNvPicPr preferRelativeResize="0"/>
          <p:nvPr/>
        </p:nvPicPr>
        <p:blipFill>
          <a:blip r:embed="rId6">
            <a:alphaModFix/>
          </a:blip>
          <a:stretch>
            <a:fillRect/>
          </a:stretch>
        </p:blipFill>
        <p:spPr>
          <a:xfrm>
            <a:off x="6604950" y="1924151"/>
            <a:ext cx="2356050" cy="2004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B74D3160-6643-6643-8687-6D6559B43D15}"/>
              </a:ext>
            </a:extLst>
          </p:cNvPr>
          <p:cNvPicPr>
            <a:picLocks noChangeAspect="1"/>
          </p:cNvPicPr>
          <p:nvPr/>
        </p:nvPicPr>
        <p:blipFill>
          <a:blip r:embed="rId3"/>
          <a:stretch>
            <a:fillRect/>
          </a:stretch>
        </p:blipFill>
        <p:spPr>
          <a:xfrm>
            <a:off x="0" y="424096"/>
            <a:ext cx="9144000" cy="4295308"/>
          </a:xfrm>
          <a:prstGeom prst="rect">
            <a:avLst/>
          </a:prstGeom>
        </p:spPr>
      </p:pic>
      <p:sp>
        <p:nvSpPr>
          <p:cNvPr id="2" name="TextBox 1">
            <a:extLst>
              <a:ext uri="{FF2B5EF4-FFF2-40B4-BE49-F238E27FC236}">
                <a16:creationId xmlns:a16="http://schemas.microsoft.com/office/drawing/2014/main" id="{2F4054D5-5161-6D43-A688-20BF1D23855C}"/>
              </a:ext>
            </a:extLst>
          </p:cNvPr>
          <p:cNvSpPr txBox="1"/>
          <p:nvPr/>
        </p:nvSpPr>
        <p:spPr>
          <a:xfrm>
            <a:off x="1545336" y="0"/>
            <a:ext cx="6208776"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solidFill>
                  <a:srgbClr val="BC4109"/>
                </a:solidFill>
              </a:rPr>
              <a:t>Research consortium </a:t>
            </a:r>
            <a:r>
              <a:rPr lang="en-US" sz="2000" dirty="0">
                <a:solidFill>
                  <a:srgbClr val="BC4109"/>
                </a:solidFill>
                <a:hlinkClick r:id="rId2"/>
              </a:rPr>
              <a:t>website</a:t>
            </a:r>
            <a:r>
              <a:rPr lang="en-US" sz="2000" dirty="0">
                <a:solidFill>
                  <a:srgbClr val="BC4109"/>
                </a:solidFill>
              </a:rPr>
              <a:t> and </a:t>
            </a:r>
            <a:r>
              <a:rPr lang="en-US" sz="2000" dirty="0">
                <a:solidFill>
                  <a:srgbClr val="BC4109"/>
                </a:solidFill>
                <a:hlinkClick r:id="rId4"/>
              </a:rPr>
              <a:t>video</a:t>
            </a:r>
            <a:endParaRPr lang="en-US" sz="2000" dirty="0">
              <a:solidFill>
                <a:srgbClr val="BC4109"/>
              </a:solidFill>
            </a:endParaRPr>
          </a:p>
        </p:txBody>
      </p:sp>
    </p:spTree>
    <p:extLst>
      <p:ext uri="{BB962C8B-B14F-4D97-AF65-F5344CB8AC3E}">
        <p14:creationId xmlns:p14="http://schemas.microsoft.com/office/powerpoint/2010/main" val="1605273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2A839-C064-BE4C-AA25-7163BF226C9B}"/>
              </a:ext>
            </a:extLst>
          </p:cNvPr>
          <p:cNvPicPr>
            <a:picLocks noChangeAspect="1"/>
          </p:cNvPicPr>
          <p:nvPr/>
        </p:nvPicPr>
        <p:blipFill rotWithShape="1">
          <a:blip r:embed="rId2"/>
          <a:srcRect l="-1860" t="1354" r="1860" b="-1354"/>
          <a:stretch/>
        </p:blipFill>
        <p:spPr>
          <a:xfrm>
            <a:off x="-22860" y="240030"/>
            <a:ext cx="9094701" cy="5065804"/>
          </a:xfrm>
          <a:prstGeom prst="rect">
            <a:avLst/>
          </a:prstGeom>
        </p:spPr>
      </p:pic>
      <p:sp>
        <p:nvSpPr>
          <p:cNvPr id="2" name="TextBox 1">
            <a:extLst>
              <a:ext uri="{FF2B5EF4-FFF2-40B4-BE49-F238E27FC236}">
                <a16:creationId xmlns:a16="http://schemas.microsoft.com/office/drawing/2014/main" id="{689309B4-9A21-634C-A80A-2BBC010DFED0}"/>
              </a:ext>
            </a:extLst>
          </p:cNvPr>
          <p:cNvSpPr txBox="1"/>
          <p:nvPr/>
        </p:nvSpPr>
        <p:spPr>
          <a:xfrm>
            <a:off x="3726179" y="137160"/>
            <a:ext cx="5345661" cy="461665"/>
          </a:xfrm>
          <a:prstGeom prst="rect">
            <a:avLst/>
          </a:prstGeom>
          <a:noFill/>
        </p:spPr>
        <p:txBody>
          <a:bodyPr wrap="square" rtlCol="0">
            <a:spAutoFit/>
          </a:bodyPr>
          <a:lstStyle/>
          <a:p>
            <a:r>
              <a:rPr lang="en-US" sz="2400" dirty="0">
                <a:solidFill>
                  <a:schemeClr val="accent1">
                    <a:lumMod val="50000"/>
                  </a:schemeClr>
                </a:solidFill>
              </a:rPr>
              <a:t>Portal for RC Research Library</a:t>
            </a:r>
          </a:p>
        </p:txBody>
      </p:sp>
    </p:spTree>
    <p:extLst>
      <p:ext uri="{BB962C8B-B14F-4D97-AF65-F5344CB8AC3E}">
        <p14:creationId xmlns:p14="http://schemas.microsoft.com/office/powerpoint/2010/main" val="781203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49CAD-3A7A-8648-A545-68467EADE315}"/>
              </a:ext>
            </a:extLst>
          </p:cNvPr>
          <p:cNvSpPr>
            <a:spLocks noGrp="1"/>
          </p:cNvSpPr>
          <p:nvPr>
            <p:ph type="title"/>
          </p:nvPr>
        </p:nvSpPr>
        <p:spPr>
          <a:xfrm>
            <a:off x="311700" y="445024"/>
            <a:ext cx="8520600" cy="575701"/>
          </a:xfrm>
        </p:spPr>
        <p:txBody>
          <a:bodyPr/>
          <a:lstStyle/>
          <a:p>
            <a:endParaRPr lang="en-US" dirty="0"/>
          </a:p>
        </p:txBody>
      </p:sp>
      <p:pic>
        <p:nvPicPr>
          <p:cNvPr id="4" name="Picture 3">
            <a:extLst>
              <a:ext uri="{FF2B5EF4-FFF2-40B4-BE49-F238E27FC236}">
                <a16:creationId xmlns:a16="http://schemas.microsoft.com/office/drawing/2014/main" id="{FE8D5F77-6854-564E-B594-2E254AA830B5}"/>
              </a:ext>
            </a:extLst>
          </p:cNvPr>
          <p:cNvPicPr>
            <a:picLocks noChangeAspect="1"/>
          </p:cNvPicPr>
          <p:nvPr/>
        </p:nvPicPr>
        <p:blipFill>
          <a:blip r:embed="rId2"/>
          <a:stretch>
            <a:fillRect/>
          </a:stretch>
        </p:blipFill>
        <p:spPr>
          <a:xfrm>
            <a:off x="0" y="505198"/>
            <a:ext cx="9144000" cy="4636759"/>
          </a:xfrm>
          <a:prstGeom prst="rect">
            <a:avLst/>
          </a:prstGeom>
        </p:spPr>
      </p:pic>
      <p:sp>
        <p:nvSpPr>
          <p:cNvPr id="5" name="TextBox 4">
            <a:extLst>
              <a:ext uri="{FF2B5EF4-FFF2-40B4-BE49-F238E27FC236}">
                <a16:creationId xmlns:a16="http://schemas.microsoft.com/office/drawing/2014/main" id="{BF12F9FD-C802-1A47-9912-BB56D8FA3C40}"/>
              </a:ext>
            </a:extLst>
          </p:cNvPr>
          <p:cNvSpPr txBox="1"/>
          <p:nvPr/>
        </p:nvSpPr>
        <p:spPr>
          <a:xfrm>
            <a:off x="3306725" y="95693"/>
            <a:ext cx="373202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a:solidFill>
                  <a:schemeClr val="accent1">
                    <a:lumMod val="50000"/>
                  </a:schemeClr>
                </a:solidFill>
              </a:rPr>
              <a:t>Facebook page/group</a:t>
            </a:r>
          </a:p>
        </p:txBody>
      </p:sp>
    </p:spTree>
    <p:extLst>
      <p:ext uri="{BB962C8B-B14F-4D97-AF65-F5344CB8AC3E}">
        <p14:creationId xmlns:p14="http://schemas.microsoft.com/office/powerpoint/2010/main" val="2609078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B533B1-CFFC-3246-AEC2-60A2F0FF96C6}"/>
              </a:ext>
            </a:extLst>
          </p:cNvPr>
          <p:cNvPicPr>
            <a:picLocks noChangeAspect="1"/>
          </p:cNvPicPr>
          <p:nvPr/>
        </p:nvPicPr>
        <p:blipFill rotWithShape="1">
          <a:blip r:embed="rId2"/>
          <a:srcRect l="20600" t="6023" r="501"/>
          <a:stretch/>
        </p:blipFill>
        <p:spPr>
          <a:xfrm>
            <a:off x="1611630" y="143717"/>
            <a:ext cx="5817870" cy="3513883"/>
          </a:xfrm>
          <a:prstGeom prst="rect">
            <a:avLst/>
          </a:prstGeom>
        </p:spPr>
      </p:pic>
      <p:pic>
        <p:nvPicPr>
          <p:cNvPr id="3" name="Picture 2">
            <a:extLst>
              <a:ext uri="{FF2B5EF4-FFF2-40B4-BE49-F238E27FC236}">
                <a16:creationId xmlns:a16="http://schemas.microsoft.com/office/drawing/2014/main" id="{62AE9652-11F7-CE43-A725-830F36FA1B92}"/>
              </a:ext>
            </a:extLst>
          </p:cNvPr>
          <p:cNvPicPr>
            <a:picLocks noChangeAspect="1"/>
          </p:cNvPicPr>
          <p:nvPr/>
        </p:nvPicPr>
        <p:blipFill rotWithShape="1">
          <a:blip r:embed="rId3"/>
          <a:srcRect r="4363" b="50445"/>
          <a:stretch/>
        </p:blipFill>
        <p:spPr>
          <a:xfrm>
            <a:off x="365015" y="2228850"/>
            <a:ext cx="4527026" cy="2548890"/>
          </a:xfrm>
          <a:prstGeom prst="rect">
            <a:avLst/>
          </a:prstGeom>
        </p:spPr>
      </p:pic>
      <p:sp>
        <p:nvSpPr>
          <p:cNvPr id="8" name="TextBox 7">
            <a:extLst>
              <a:ext uri="{FF2B5EF4-FFF2-40B4-BE49-F238E27FC236}">
                <a16:creationId xmlns:a16="http://schemas.microsoft.com/office/drawing/2014/main" id="{8DAC4C1B-CAD3-2A4D-9F67-11C3E89BDE84}"/>
              </a:ext>
            </a:extLst>
          </p:cNvPr>
          <p:cNvSpPr txBox="1"/>
          <p:nvPr/>
        </p:nvSpPr>
        <p:spPr>
          <a:xfrm>
            <a:off x="4892041" y="4316075"/>
            <a:ext cx="373202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a:solidFill>
                  <a:schemeClr val="accent1">
                    <a:lumMod val="50000"/>
                  </a:schemeClr>
                </a:solidFill>
              </a:rPr>
              <a:t>Facebook page/group</a:t>
            </a:r>
          </a:p>
        </p:txBody>
      </p:sp>
    </p:spTree>
    <p:extLst>
      <p:ext uri="{BB962C8B-B14F-4D97-AF65-F5344CB8AC3E}">
        <p14:creationId xmlns:p14="http://schemas.microsoft.com/office/powerpoint/2010/main" val="2921438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F7834C-1AAC-2B4C-8353-CCEC47BC5AA6}"/>
              </a:ext>
            </a:extLst>
          </p:cNvPr>
          <p:cNvPicPr>
            <a:picLocks noChangeAspect="1"/>
          </p:cNvPicPr>
          <p:nvPr/>
        </p:nvPicPr>
        <p:blipFill>
          <a:blip r:embed="rId2"/>
          <a:stretch>
            <a:fillRect/>
          </a:stretch>
        </p:blipFill>
        <p:spPr>
          <a:xfrm>
            <a:off x="0" y="598255"/>
            <a:ext cx="9144000" cy="3946989"/>
          </a:xfrm>
          <a:prstGeom prst="rect">
            <a:avLst/>
          </a:prstGeom>
        </p:spPr>
      </p:pic>
      <p:pic>
        <p:nvPicPr>
          <p:cNvPr id="7" name="Shape 76" descr="RCC-Logo-url.jpg">
            <a:extLst>
              <a:ext uri="{FF2B5EF4-FFF2-40B4-BE49-F238E27FC236}">
                <a16:creationId xmlns:a16="http://schemas.microsoft.com/office/drawing/2014/main" id="{388A55FF-01A4-7B48-84CD-DC34524D4B31}"/>
              </a:ext>
            </a:extLst>
          </p:cNvPr>
          <p:cNvPicPr preferRelativeResize="0"/>
          <p:nvPr/>
        </p:nvPicPr>
        <p:blipFill>
          <a:blip r:embed="rId3">
            <a:alphaModFix/>
          </a:blip>
          <a:stretch>
            <a:fillRect/>
          </a:stretch>
        </p:blipFill>
        <p:spPr>
          <a:xfrm>
            <a:off x="6403000" y="59325"/>
            <a:ext cx="2638075" cy="1140175"/>
          </a:xfrm>
          <a:prstGeom prst="rect">
            <a:avLst/>
          </a:prstGeom>
          <a:noFill/>
          <a:ln>
            <a:noFill/>
          </a:ln>
        </p:spPr>
      </p:pic>
      <p:sp>
        <p:nvSpPr>
          <p:cNvPr id="2" name="TextBox 1">
            <a:extLst>
              <a:ext uri="{FF2B5EF4-FFF2-40B4-BE49-F238E27FC236}">
                <a16:creationId xmlns:a16="http://schemas.microsoft.com/office/drawing/2014/main" id="{693BD48E-3E83-F64B-9006-E8F6C778F9AD}"/>
              </a:ext>
            </a:extLst>
          </p:cNvPr>
          <p:cNvSpPr txBox="1"/>
          <p:nvPr/>
        </p:nvSpPr>
        <p:spPr>
          <a:xfrm>
            <a:off x="1883664" y="59325"/>
            <a:ext cx="396849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solidFill>
                  <a:srgbClr val="BC4109"/>
                </a:solidFill>
              </a:rPr>
              <a:t>SharePoint Site</a:t>
            </a:r>
          </a:p>
        </p:txBody>
      </p:sp>
    </p:spTree>
    <p:extLst>
      <p:ext uri="{BB962C8B-B14F-4D97-AF65-F5344CB8AC3E}">
        <p14:creationId xmlns:p14="http://schemas.microsoft.com/office/powerpoint/2010/main" val="3011563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A8E5-7063-E044-B2B2-62E2A538496D}"/>
              </a:ext>
            </a:extLst>
          </p:cNvPr>
          <p:cNvSpPr>
            <a:spLocks noGrp="1"/>
          </p:cNvSpPr>
          <p:nvPr>
            <p:ph type="title"/>
          </p:nvPr>
        </p:nvSpPr>
        <p:spPr>
          <a:xfrm>
            <a:off x="474662" y="128153"/>
            <a:ext cx="5674678" cy="572700"/>
          </a:xfrm>
        </p:spPr>
        <p:style>
          <a:lnRef idx="2">
            <a:schemeClr val="accent1"/>
          </a:lnRef>
          <a:fillRef idx="1">
            <a:schemeClr val="lt1"/>
          </a:fillRef>
          <a:effectRef idx="0">
            <a:schemeClr val="accent1"/>
          </a:effectRef>
          <a:fontRef idx="minor">
            <a:schemeClr val="dk1"/>
          </a:fontRef>
        </p:style>
        <p:txBody>
          <a:bodyPr/>
          <a:lstStyle/>
          <a:p>
            <a:r>
              <a:rPr lang="en-US" dirty="0">
                <a:solidFill>
                  <a:schemeClr val="accent1">
                    <a:lumMod val="50000"/>
                  </a:schemeClr>
                </a:solidFill>
              </a:rPr>
              <a:t>Table of Content</a:t>
            </a:r>
          </a:p>
        </p:txBody>
      </p:sp>
      <p:sp>
        <p:nvSpPr>
          <p:cNvPr id="3" name="Text Placeholder 2">
            <a:extLst>
              <a:ext uri="{FF2B5EF4-FFF2-40B4-BE49-F238E27FC236}">
                <a16:creationId xmlns:a16="http://schemas.microsoft.com/office/drawing/2014/main" id="{76524C42-DD17-794A-96C2-C4F68346A32C}"/>
              </a:ext>
            </a:extLst>
          </p:cNvPr>
          <p:cNvSpPr>
            <a:spLocks noGrp="1"/>
          </p:cNvSpPr>
          <p:nvPr>
            <p:ph type="body" idx="1"/>
          </p:nvPr>
        </p:nvSpPr>
        <p:spPr/>
        <p:txBody>
          <a:bodyPr/>
          <a:lstStyle/>
          <a:p>
            <a:endParaRPr lang="en-US" dirty="0"/>
          </a:p>
          <a:p>
            <a:endParaRPr lang="en-US" dirty="0"/>
          </a:p>
        </p:txBody>
      </p:sp>
      <p:graphicFrame>
        <p:nvGraphicFramePr>
          <p:cNvPr id="5" name="Diagram 4">
            <a:extLst>
              <a:ext uri="{FF2B5EF4-FFF2-40B4-BE49-F238E27FC236}">
                <a16:creationId xmlns:a16="http://schemas.microsoft.com/office/drawing/2014/main" id="{D1FDD767-EC97-EB4D-9B16-518F1F67C2DA}"/>
              </a:ext>
            </a:extLst>
          </p:cNvPr>
          <p:cNvGraphicFramePr/>
          <p:nvPr>
            <p:extLst>
              <p:ext uri="{D42A27DB-BD31-4B8C-83A1-F6EECF244321}">
                <p14:modId xmlns:p14="http://schemas.microsoft.com/office/powerpoint/2010/main" val="3957036685"/>
              </p:ext>
            </p:extLst>
          </p:nvPr>
        </p:nvGraphicFramePr>
        <p:xfrm>
          <a:off x="1156090" y="1457325"/>
          <a:ext cx="751928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Shape 76" descr="RCC-Logo-url.jpg">
            <a:extLst>
              <a:ext uri="{FF2B5EF4-FFF2-40B4-BE49-F238E27FC236}">
                <a16:creationId xmlns:a16="http://schemas.microsoft.com/office/drawing/2014/main" id="{BDA10787-E151-BE4B-AAC0-E39F9D0F3205}"/>
              </a:ext>
            </a:extLst>
          </p:cNvPr>
          <p:cNvPicPr preferRelativeResize="0"/>
          <p:nvPr/>
        </p:nvPicPr>
        <p:blipFill>
          <a:blip r:embed="rId7">
            <a:alphaModFix/>
          </a:blip>
          <a:stretch>
            <a:fillRect/>
          </a:stretch>
        </p:blipFill>
        <p:spPr>
          <a:xfrm>
            <a:off x="6403000" y="59325"/>
            <a:ext cx="2638075" cy="1140175"/>
          </a:xfrm>
          <a:prstGeom prst="rect">
            <a:avLst/>
          </a:prstGeom>
          <a:noFill/>
          <a:ln>
            <a:noFill/>
          </a:ln>
        </p:spPr>
      </p:pic>
    </p:spTree>
    <p:extLst>
      <p:ext uri="{BB962C8B-B14F-4D97-AF65-F5344CB8AC3E}">
        <p14:creationId xmlns:p14="http://schemas.microsoft.com/office/powerpoint/2010/main" val="1623344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B300C-A507-424B-845D-2AEC0B49CFA8}"/>
              </a:ext>
            </a:extLst>
          </p:cNvPr>
          <p:cNvSpPr>
            <a:spLocks noGrp="1"/>
          </p:cNvSpPr>
          <p:nvPr>
            <p:ph type="title"/>
          </p:nvPr>
        </p:nvSpPr>
        <p:spPr>
          <a:xfrm>
            <a:off x="1286540" y="956929"/>
            <a:ext cx="2083981" cy="2700671"/>
          </a:xfrm>
        </p:spPr>
        <p:txBody>
          <a:bodyPr/>
          <a:lstStyle/>
          <a:p>
            <a:endParaRPr lang="en-US" dirty="0"/>
          </a:p>
        </p:txBody>
      </p:sp>
      <p:pic>
        <p:nvPicPr>
          <p:cNvPr id="6" name="Picture 5">
            <a:extLst>
              <a:ext uri="{FF2B5EF4-FFF2-40B4-BE49-F238E27FC236}">
                <a16:creationId xmlns:a16="http://schemas.microsoft.com/office/drawing/2014/main" id="{EA640F0C-E6A3-9F4C-AB92-EFF709591E33}"/>
              </a:ext>
            </a:extLst>
          </p:cNvPr>
          <p:cNvPicPr>
            <a:picLocks noChangeAspect="1"/>
          </p:cNvPicPr>
          <p:nvPr/>
        </p:nvPicPr>
        <p:blipFill>
          <a:blip r:embed="rId2"/>
          <a:stretch>
            <a:fillRect/>
          </a:stretch>
        </p:blipFill>
        <p:spPr>
          <a:xfrm>
            <a:off x="1286540" y="831850"/>
            <a:ext cx="2083981" cy="2304755"/>
          </a:xfrm>
          <a:prstGeom prst="rect">
            <a:avLst/>
          </a:prstGeom>
        </p:spPr>
      </p:pic>
      <p:sp>
        <p:nvSpPr>
          <p:cNvPr id="3" name="TextBox 2">
            <a:extLst>
              <a:ext uri="{FF2B5EF4-FFF2-40B4-BE49-F238E27FC236}">
                <a16:creationId xmlns:a16="http://schemas.microsoft.com/office/drawing/2014/main" id="{4DF2CAFD-6FF5-514E-BC4B-C0A9C4257427}"/>
              </a:ext>
            </a:extLst>
          </p:cNvPr>
          <p:cNvSpPr txBox="1"/>
          <p:nvPr/>
        </p:nvSpPr>
        <p:spPr>
          <a:xfrm>
            <a:off x="1165860" y="3783330"/>
            <a:ext cx="246888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solidFill>
                  <a:schemeClr val="accent1">
                    <a:lumMod val="50000"/>
                  </a:schemeClr>
                </a:solidFill>
              </a:rPr>
              <a:t>Office 365 Team</a:t>
            </a:r>
          </a:p>
        </p:txBody>
      </p:sp>
      <p:pic>
        <p:nvPicPr>
          <p:cNvPr id="8" name="Picture 7">
            <a:extLst>
              <a:ext uri="{FF2B5EF4-FFF2-40B4-BE49-F238E27FC236}">
                <a16:creationId xmlns:a16="http://schemas.microsoft.com/office/drawing/2014/main" id="{1F0093C4-9967-8447-B57C-F0AB9DA7A236}"/>
              </a:ext>
            </a:extLst>
          </p:cNvPr>
          <p:cNvPicPr>
            <a:picLocks noChangeAspect="1"/>
          </p:cNvPicPr>
          <p:nvPr/>
        </p:nvPicPr>
        <p:blipFill>
          <a:blip r:embed="rId3"/>
          <a:stretch>
            <a:fillRect/>
          </a:stretch>
        </p:blipFill>
        <p:spPr>
          <a:xfrm>
            <a:off x="0" y="327540"/>
            <a:ext cx="9144000" cy="4815960"/>
          </a:xfrm>
          <a:prstGeom prst="rect">
            <a:avLst/>
          </a:prstGeom>
        </p:spPr>
      </p:pic>
      <p:pic>
        <p:nvPicPr>
          <p:cNvPr id="7" name="Shape 76" descr="RCC-Logo-url.jpg">
            <a:extLst>
              <a:ext uri="{FF2B5EF4-FFF2-40B4-BE49-F238E27FC236}">
                <a16:creationId xmlns:a16="http://schemas.microsoft.com/office/drawing/2014/main" id="{555038DA-068A-BF42-8282-414658EB4C01}"/>
              </a:ext>
            </a:extLst>
          </p:cNvPr>
          <p:cNvPicPr preferRelativeResize="0"/>
          <p:nvPr/>
        </p:nvPicPr>
        <p:blipFill>
          <a:blip r:embed="rId4">
            <a:alphaModFix/>
          </a:blip>
          <a:stretch>
            <a:fillRect/>
          </a:stretch>
        </p:blipFill>
        <p:spPr>
          <a:xfrm>
            <a:off x="6505925" y="102071"/>
            <a:ext cx="2638075" cy="1140175"/>
          </a:xfrm>
          <a:prstGeom prst="rect">
            <a:avLst/>
          </a:prstGeom>
          <a:noFill/>
          <a:ln>
            <a:noFill/>
          </a:ln>
        </p:spPr>
      </p:pic>
    </p:spTree>
    <p:extLst>
      <p:ext uri="{BB962C8B-B14F-4D97-AF65-F5344CB8AC3E}">
        <p14:creationId xmlns:p14="http://schemas.microsoft.com/office/powerpoint/2010/main" val="2633901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538680-00AC-5244-B11F-96E8981386CE}"/>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FA1FA348-38DE-7E4A-B6BA-A56051743B7D}"/>
              </a:ext>
            </a:extLst>
          </p:cNvPr>
          <p:cNvPicPr>
            <a:picLocks noChangeAspect="1"/>
          </p:cNvPicPr>
          <p:nvPr/>
        </p:nvPicPr>
        <p:blipFill>
          <a:blip r:embed="rId2"/>
          <a:stretch>
            <a:fillRect/>
          </a:stretch>
        </p:blipFill>
        <p:spPr>
          <a:xfrm>
            <a:off x="0" y="861237"/>
            <a:ext cx="9144000" cy="4455985"/>
          </a:xfrm>
          <a:prstGeom prst="rect">
            <a:avLst/>
          </a:prstGeom>
        </p:spPr>
      </p:pic>
      <p:sp>
        <p:nvSpPr>
          <p:cNvPr id="5" name="Rounded Rectangle 4">
            <a:extLst>
              <a:ext uri="{FF2B5EF4-FFF2-40B4-BE49-F238E27FC236}">
                <a16:creationId xmlns:a16="http://schemas.microsoft.com/office/drawing/2014/main" id="{A5F7A926-C035-D547-9185-F9F2E23DDE9E}"/>
              </a:ext>
            </a:extLst>
          </p:cNvPr>
          <p:cNvSpPr/>
          <p:nvPr/>
        </p:nvSpPr>
        <p:spPr>
          <a:xfrm>
            <a:off x="1722474" y="116958"/>
            <a:ext cx="4242391" cy="4146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chemeClr val="accent1">
                    <a:lumMod val="50000"/>
                  </a:schemeClr>
                </a:solidFill>
              </a:rPr>
              <a:t>Google Scholar  Profiles</a:t>
            </a:r>
          </a:p>
        </p:txBody>
      </p:sp>
      <p:pic>
        <p:nvPicPr>
          <p:cNvPr id="6" name="Shape 76" descr="RCC-Logo-url.jpg">
            <a:extLst>
              <a:ext uri="{FF2B5EF4-FFF2-40B4-BE49-F238E27FC236}">
                <a16:creationId xmlns:a16="http://schemas.microsoft.com/office/drawing/2014/main" id="{F24FA3E5-33CC-924A-A292-08546DE8C91B}"/>
              </a:ext>
            </a:extLst>
          </p:cNvPr>
          <p:cNvPicPr preferRelativeResize="0"/>
          <p:nvPr/>
        </p:nvPicPr>
        <p:blipFill>
          <a:blip r:embed="rId3">
            <a:alphaModFix/>
          </a:blip>
          <a:stretch>
            <a:fillRect/>
          </a:stretch>
        </p:blipFill>
        <p:spPr>
          <a:xfrm>
            <a:off x="6403000" y="59325"/>
            <a:ext cx="2638075" cy="1140175"/>
          </a:xfrm>
          <a:prstGeom prst="rect">
            <a:avLst/>
          </a:prstGeom>
          <a:noFill/>
          <a:ln>
            <a:noFill/>
          </a:ln>
        </p:spPr>
      </p:pic>
      <p:sp>
        <p:nvSpPr>
          <p:cNvPr id="3" name="Frame 2">
            <a:extLst>
              <a:ext uri="{FF2B5EF4-FFF2-40B4-BE49-F238E27FC236}">
                <a16:creationId xmlns:a16="http://schemas.microsoft.com/office/drawing/2014/main" id="{204C6D7B-F609-E142-8FC4-6DFACAEF0B99}"/>
              </a:ext>
            </a:extLst>
          </p:cNvPr>
          <p:cNvSpPr/>
          <p:nvPr/>
        </p:nvSpPr>
        <p:spPr>
          <a:xfrm>
            <a:off x="3177540" y="1691640"/>
            <a:ext cx="1725930" cy="33147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4BBFF76B-5C33-F044-BC5E-452873511916}"/>
              </a:ext>
            </a:extLst>
          </p:cNvPr>
          <p:cNvSpPr/>
          <p:nvPr/>
        </p:nvSpPr>
        <p:spPr>
          <a:xfrm>
            <a:off x="1165860" y="2720340"/>
            <a:ext cx="1280160" cy="1714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0C78B1DB-714A-E747-A789-F589745EB95D}"/>
              </a:ext>
            </a:extLst>
          </p:cNvPr>
          <p:cNvSpPr/>
          <p:nvPr/>
        </p:nvSpPr>
        <p:spPr>
          <a:xfrm>
            <a:off x="1165860" y="3743894"/>
            <a:ext cx="1348740" cy="34804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904911F5-7B9A-FD4F-973D-F72913E6629E}"/>
              </a:ext>
            </a:extLst>
          </p:cNvPr>
          <p:cNvSpPr/>
          <p:nvPr/>
        </p:nvSpPr>
        <p:spPr>
          <a:xfrm>
            <a:off x="3843669" y="4533125"/>
            <a:ext cx="1276971" cy="21776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5350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1E4339-980B-CC4C-AF37-7CDC2980C3EA}"/>
              </a:ext>
            </a:extLst>
          </p:cNvPr>
          <p:cNvSpPr>
            <a:spLocks noGrp="1"/>
          </p:cNvSpPr>
          <p:nvPr>
            <p:ph type="body" idx="1"/>
          </p:nvPr>
        </p:nvSpPr>
        <p:spPr/>
        <p:txBody>
          <a:bodyPr/>
          <a:lstStyle/>
          <a:p>
            <a:endParaRPr lang="en-US"/>
          </a:p>
        </p:txBody>
      </p:sp>
      <p:pic>
        <p:nvPicPr>
          <p:cNvPr id="8" name="Picture 7">
            <a:extLst>
              <a:ext uri="{FF2B5EF4-FFF2-40B4-BE49-F238E27FC236}">
                <a16:creationId xmlns:a16="http://schemas.microsoft.com/office/drawing/2014/main" id="{69CBF0E9-A7EA-CC4B-8BE5-2C1A81E0FD94}"/>
              </a:ext>
            </a:extLst>
          </p:cNvPr>
          <p:cNvPicPr>
            <a:picLocks noChangeAspect="1"/>
          </p:cNvPicPr>
          <p:nvPr/>
        </p:nvPicPr>
        <p:blipFill>
          <a:blip r:embed="rId2"/>
          <a:stretch>
            <a:fillRect/>
          </a:stretch>
        </p:blipFill>
        <p:spPr>
          <a:xfrm>
            <a:off x="0" y="181689"/>
            <a:ext cx="9144000" cy="1177386"/>
          </a:xfrm>
          <a:prstGeom prst="rect">
            <a:avLst/>
          </a:prstGeom>
        </p:spPr>
      </p:pic>
      <p:pic>
        <p:nvPicPr>
          <p:cNvPr id="10" name="Picture 9">
            <a:extLst>
              <a:ext uri="{FF2B5EF4-FFF2-40B4-BE49-F238E27FC236}">
                <a16:creationId xmlns:a16="http://schemas.microsoft.com/office/drawing/2014/main" id="{5CC29B21-4F0F-924A-B93A-2324A380D09C}"/>
              </a:ext>
            </a:extLst>
          </p:cNvPr>
          <p:cNvPicPr>
            <a:picLocks noChangeAspect="1"/>
          </p:cNvPicPr>
          <p:nvPr/>
        </p:nvPicPr>
        <p:blipFill>
          <a:blip r:embed="rId3"/>
          <a:stretch>
            <a:fillRect/>
          </a:stretch>
        </p:blipFill>
        <p:spPr>
          <a:xfrm>
            <a:off x="0" y="1359075"/>
            <a:ext cx="9025128" cy="3898900"/>
          </a:xfrm>
          <a:prstGeom prst="rect">
            <a:avLst/>
          </a:prstGeom>
        </p:spPr>
      </p:pic>
    </p:spTree>
    <p:extLst>
      <p:ext uri="{BB962C8B-B14F-4D97-AF65-F5344CB8AC3E}">
        <p14:creationId xmlns:p14="http://schemas.microsoft.com/office/powerpoint/2010/main" val="3779102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WRITE DAYS</a:t>
            </a:r>
            <a:endParaRPr dirty="0"/>
          </a:p>
        </p:txBody>
      </p:sp>
      <p:sp>
        <p:nvSpPr>
          <p:cNvPr id="122" name="Shape 122"/>
          <p:cNvSpPr txBox="1">
            <a:spLocks noGrp="1"/>
          </p:cNvSpPr>
          <p:nvPr>
            <p:ph type="body" idx="1"/>
          </p:nvPr>
        </p:nvSpPr>
        <p:spPr>
          <a:xfrm>
            <a:off x="5042491" y="1585199"/>
            <a:ext cx="3863765" cy="463057"/>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p>
            <a:pPr marL="0" lvl="0" indent="0" algn="ctr">
              <a:spcBef>
                <a:spcPts val="0"/>
              </a:spcBef>
              <a:spcAft>
                <a:spcPts val="1600"/>
              </a:spcAft>
              <a:buNone/>
            </a:pPr>
            <a:r>
              <a:rPr lang="en-US" sz="2400" b="1" dirty="0">
                <a:solidFill>
                  <a:srgbClr val="BC4109"/>
                </a:solidFill>
              </a:rPr>
              <a:t>Write Days Roundtables</a:t>
            </a:r>
            <a:endParaRPr sz="2400" b="1" dirty="0">
              <a:solidFill>
                <a:srgbClr val="BC4109"/>
              </a:solidFill>
            </a:endParaRPr>
          </a:p>
        </p:txBody>
      </p:sp>
      <p:pic>
        <p:nvPicPr>
          <p:cNvPr id="123" name="Shape 123" descr="RCC-Logo-url.jpg"/>
          <p:cNvPicPr preferRelativeResize="0"/>
          <p:nvPr/>
        </p:nvPicPr>
        <p:blipFill>
          <a:blip r:embed="rId3">
            <a:alphaModFix/>
          </a:blip>
          <a:stretch>
            <a:fillRect/>
          </a:stretch>
        </p:blipFill>
        <p:spPr>
          <a:xfrm>
            <a:off x="6393856" y="265686"/>
            <a:ext cx="2638075" cy="1140175"/>
          </a:xfrm>
          <a:prstGeom prst="rect">
            <a:avLst/>
          </a:prstGeom>
          <a:noFill/>
          <a:ln>
            <a:noFill/>
          </a:ln>
        </p:spPr>
      </p:pic>
      <p:sp>
        <p:nvSpPr>
          <p:cNvPr id="126" name="Shape 126"/>
          <p:cNvSpPr txBox="1"/>
          <p:nvPr/>
        </p:nvSpPr>
        <p:spPr>
          <a:xfrm>
            <a:off x="6235700" y="4318000"/>
            <a:ext cx="2031900" cy="57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FFFFFF"/>
                </a:solidFill>
              </a:rPr>
              <a:t>Stink-eye</a:t>
            </a:r>
            <a:endParaRPr>
              <a:solidFill>
                <a:srgbClr val="FFFFFF"/>
              </a:solidFill>
            </a:endParaRPr>
          </a:p>
        </p:txBody>
      </p:sp>
      <p:pic>
        <p:nvPicPr>
          <p:cNvPr id="3" name="Picture 2">
            <a:extLst>
              <a:ext uri="{FF2B5EF4-FFF2-40B4-BE49-F238E27FC236}">
                <a16:creationId xmlns:a16="http://schemas.microsoft.com/office/drawing/2014/main" id="{DF3F50B0-BB7A-2C41-81C2-AB647C958C9D}"/>
              </a:ext>
            </a:extLst>
          </p:cNvPr>
          <p:cNvPicPr>
            <a:picLocks noChangeAspect="1"/>
          </p:cNvPicPr>
          <p:nvPr/>
        </p:nvPicPr>
        <p:blipFill>
          <a:blip r:embed="rId4"/>
          <a:stretch>
            <a:fillRect/>
          </a:stretch>
        </p:blipFill>
        <p:spPr>
          <a:xfrm>
            <a:off x="425451" y="311151"/>
            <a:ext cx="4289344" cy="2338448"/>
          </a:xfrm>
          <a:prstGeom prst="rect">
            <a:avLst/>
          </a:prstGeom>
        </p:spPr>
      </p:pic>
      <p:pic>
        <p:nvPicPr>
          <p:cNvPr id="5" name="Picture 4">
            <a:extLst>
              <a:ext uri="{FF2B5EF4-FFF2-40B4-BE49-F238E27FC236}">
                <a16:creationId xmlns:a16="http://schemas.microsoft.com/office/drawing/2014/main" id="{1BD2AC47-DB0C-1143-8E09-66ACEF365256}"/>
              </a:ext>
            </a:extLst>
          </p:cNvPr>
          <p:cNvPicPr>
            <a:picLocks noChangeAspect="1"/>
          </p:cNvPicPr>
          <p:nvPr/>
        </p:nvPicPr>
        <p:blipFill>
          <a:blip r:embed="rId5"/>
          <a:stretch>
            <a:fillRect/>
          </a:stretch>
        </p:blipFill>
        <p:spPr>
          <a:xfrm>
            <a:off x="5042491" y="2726323"/>
            <a:ext cx="3590933" cy="2299716"/>
          </a:xfrm>
          <a:prstGeom prst="rect">
            <a:avLst/>
          </a:prstGeom>
        </p:spPr>
      </p:pic>
      <p:pic>
        <p:nvPicPr>
          <p:cNvPr id="7" name="Picture 6">
            <a:extLst>
              <a:ext uri="{FF2B5EF4-FFF2-40B4-BE49-F238E27FC236}">
                <a16:creationId xmlns:a16="http://schemas.microsoft.com/office/drawing/2014/main" id="{B5CE0879-B59B-134E-BFC2-3F2A6D6504AA}"/>
              </a:ext>
            </a:extLst>
          </p:cNvPr>
          <p:cNvPicPr>
            <a:picLocks noChangeAspect="1"/>
          </p:cNvPicPr>
          <p:nvPr/>
        </p:nvPicPr>
        <p:blipFill rotWithShape="1">
          <a:blip r:embed="rId6"/>
          <a:srcRect l="15638" t="9484" r="3869" b="33209"/>
          <a:stretch/>
        </p:blipFill>
        <p:spPr>
          <a:xfrm>
            <a:off x="562209" y="2783473"/>
            <a:ext cx="3689751" cy="218541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F8B4-A352-F34F-9E48-43A52ECAF6FF}"/>
              </a:ext>
            </a:extLst>
          </p:cNvPr>
          <p:cNvSpPr>
            <a:spLocks noGrp="1"/>
          </p:cNvSpPr>
          <p:nvPr>
            <p:ph type="title"/>
          </p:nvPr>
        </p:nvSpPr>
        <p:spPr>
          <a:xfrm>
            <a:off x="3712464" y="585216"/>
            <a:ext cx="2450592" cy="1152144"/>
          </a:xfrm>
          <a:ln w="57150"/>
        </p:spPr>
        <p:style>
          <a:lnRef idx="2">
            <a:schemeClr val="accent1"/>
          </a:lnRef>
          <a:fillRef idx="1">
            <a:schemeClr val="lt1"/>
          </a:fillRef>
          <a:effectRef idx="0">
            <a:schemeClr val="accent1"/>
          </a:effectRef>
          <a:fontRef idx="minor">
            <a:schemeClr val="dk1"/>
          </a:fontRef>
        </p:style>
        <p:txBody>
          <a:bodyPr/>
          <a:lstStyle/>
          <a:p>
            <a:pPr algn="ctr"/>
            <a:r>
              <a:rPr lang="en-US" dirty="0">
                <a:solidFill>
                  <a:srgbClr val="BC4109"/>
                </a:solidFill>
              </a:rPr>
              <a:t>Write Days’ Panels</a:t>
            </a:r>
          </a:p>
        </p:txBody>
      </p:sp>
      <p:sp>
        <p:nvSpPr>
          <p:cNvPr id="3" name="Text Placeholder 2">
            <a:extLst>
              <a:ext uri="{FF2B5EF4-FFF2-40B4-BE49-F238E27FC236}">
                <a16:creationId xmlns:a16="http://schemas.microsoft.com/office/drawing/2014/main" id="{E989C8AC-B1F6-394E-AABD-A9CEA8702895}"/>
              </a:ext>
            </a:extLst>
          </p:cNvPr>
          <p:cNvSpPr>
            <a:spLocks noGrp="1"/>
          </p:cNvSpPr>
          <p:nvPr>
            <p:ph type="body" idx="1"/>
          </p:nvPr>
        </p:nvSpPr>
        <p:spPr>
          <a:xfrm>
            <a:off x="5294376" y="2423160"/>
            <a:ext cx="3537924" cy="2145715"/>
          </a:xfrm>
        </p:spPr>
        <p:txBody>
          <a:bodyPr/>
          <a:lstStyle/>
          <a:p>
            <a:endParaRPr lang="en-US" dirty="0"/>
          </a:p>
        </p:txBody>
      </p:sp>
      <p:pic>
        <p:nvPicPr>
          <p:cNvPr id="5" name="Picture 4">
            <a:extLst>
              <a:ext uri="{FF2B5EF4-FFF2-40B4-BE49-F238E27FC236}">
                <a16:creationId xmlns:a16="http://schemas.microsoft.com/office/drawing/2014/main" id="{FF8D435F-DB2F-C940-BFBF-84CEB4B43E80}"/>
              </a:ext>
            </a:extLst>
          </p:cNvPr>
          <p:cNvPicPr>
            <a:picLocks noChangeAspect="1"/>
          </p:cNvPicPr>
          <p:nvPr/>
        </p:nvPicPr>
        <p:blipFill>
          <a:blip r:embed="rId2"/>
          <a:stretch>
            <a:fillRect/>
          </a:stretch>
        </p:blipFill>
        <p:spPr>
          <a:xfrm>
            <a:off x="100103" y="0"/>
            <a:ext cx="3021015" cy="1737360"/>
          </a:xfrm>
          <a:prstGeom prst="rect">
            <a:avLst/>
          </a:prstGeom>
        </p:spPr>
      </p:pic>
      <p:pic>
        <p:nvPicPr>
          <p:cNvPr id="7" name="Picture 6">
            <a:extLst>
              <a:ext uri="{FF2B5EF4-FFF2-40B4-BE49-F238E27FC236}">
                <a16:creationId xmlns:a16="http://schemas.microsoft.com/office/drawing/2014/main" id="{14C603C2-6704-014C-A7F3-C33FF83F71CF}"/>
              </a:ext>
            </a:extLst>
          </p:cNvPr>
          <p:cNvPicPr>
            <a:picLocks noChangeAspect="1"/>
          </p:cNvPicPr>
          <p:nvPr/>
        </p:nvPicPr>
        <p:blipFill>
          <a:blip r:embed="rId3"/>
          <a:stretch>
            <a:fillRect/>
          </a:stretch>
        </p:blipFill>
        <p:spPr>
          <a:xfrm>
            <a:off x="240759" y="2182385"/>
            <a:ext cx="3627154" cy="2407528"/>
          </a:xfrm>
          <a:prstGeom prst="rect">
            <a:avLst/>
          </a:prstGeom>
        </p:spPr>
      </p:pic>
      <p:pic>
        <p:nvPicPr>
          <p:cNvPr id="9" name="Picture 8">
            <a:extLst>
              <a:ext uri="{FF2B5EF4-FFF2-40B4-BE49-F238E27FC236}">
                <a16:creationId xmlns:a16="http://schemas.microsoft.com/office/drawing/2014/main" id="{9B5D79E1-CC0D-D642-BFBE-D450710512EB}"/>
              </a:ext>
            </a:extLst>
          </p:cNvPr>
          <p:cNvPicPr>
            <a:picLocks noChangeAspect="1"/>
          </p:cNvPicPr>
          <p:nvPr/>
        </p:nvPicPr>
        <p:blipFill>
          <a:blip r:embed="rId4"/>
          <a:stretch>
            <a:fillRect/>
          </a:stretch>
        </p:blipFill>
        <p:spPr>
          <a:xfrm>
            <a:off x="4581144" y="2103120"/>
            <a:ext cx="3892856" cy="2583888"/>
          </a:xfrm>
          <a:prstGeom prst="rect">
            <a:avLst/>
          </a:prstGeom>
        </p:spPr>
      </p:pic>
      <p:pic>
        <p:nvPicPr>
          <p:cNvPr id="10" name="Shape 123" descr="RCC-Logo-url.jpg">
            <a:extLst>
              <a:ext uri="{FF2B5EF4-FFF2-40B4-BE49-F238E27FC236}">
                <a16:creationId xmlns:a16="http://schemas.microsoft.com/office/drawing/2014/main" id="{5F6485C2-4F87-D04F-AC33-199681335175}"/>
              </a:ext>
            </a:extLst>
          </p:cNvPr>
          <p:cNvPicPr preferRelativeResize="0"/>
          <p:nvPr/>
        </p:nvPicPr>
        <p:blipFill>
          <a:blip r:embed="rId5">
            <a:alphaModFix/>
          </a:blip>
          <a:stretch>
            <a:fillRect/>
          </a:stretch>
        </p:blipFill>
        <p:spPr>
          <a:xfrm>
            <a:off x="6430432" y="119382"/>
            <a:ext cx="2638075" cy="1140175"/>
          </a:xfrm>
          <a:prstGeom prst="rect">
            <a:avLst/>
          </a:prstGeom>
          <a:noFill/>
          <a:ln>
            <a:noFill/>
          </a:ln>
        </p:spPr>
      </p:pic>
    </p:spTree>
    <p:extLst>
      <p:ext uri="{BB962C8B-B14F-4D97-AF65-F5344CB8AC3E}">
        <p14:creationId xmlns:p14="http://schemas.microsoft.com/office/powerpoint/2010/main" val="1695232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8C0A2-341D-6942-B83D-98DDE2F8D803}"/>
              </a:ext>
            </a:extLst>
          </p:cNvPr>
          <p:cNvSpPr>
            <a:spLocks noGrp="1"/>
          </p:cNvSpPr>
          <p:nvPr>
            <p:ph type="title"/>
          </p:nvPr>
        </p:nvSpPr>
        <p:spPr>
          <a:xfrm>
            <a:off x="2651760" y="275377"/>
            <a:ext cx="2889504" cy="572700"/>
          </a:xfrm>
          <a:ln w="57150"/>
        </p:spPr>
        <p:style>
          <a:lnRef idx="2">
            <a:schemeClr val="accent1"/>
          </a:lnRef>
          <a:fillRef idx="1">
            <a:schemeClr val="lt1"/>
          </a:fillRef>
          <a:effectRef idx="0">
            <a:schemeClr val="accent1"/>
          </a:effectRef>
          <a:fontRef idx="minor">
            <a:schemeClr val="dk1"/>
          </a:fontRef>
        </p:style>
        <p:txBody>
          <a:bodyPr/>
          <a:lstStyle/>
          <a:p>
            <a:r>
              <a:rPr lang="en-US" dirty="0">
                <a:solidFill>
                  <a:srgbClr val="BC4109"/>
                </a:solidFill>
              </a:rPr>
              <a:t>Visiting Scholars</a:t>
            </a:r>
          </a:p>
        </p:txBody>
      </p:sp>
      <p:pic>
        <p:nvPicPr>
          <p:cNvPr id="4" name="Shape 123" descr="RCC-Logo-url.jpg">
            <a:extLst>
              <a:ext uri="{FF2B5EF4-FFF2-40B4-BE49-F238E27FC236}">
                <a16:creationId xmlns:a16="http://schemas.microsoft.com/office/drawing/2014/main" id="{3CDFE0C2-F69C-B547-828B-A06C4674DF71}"/>
              </a:ext>
            </a:extLst>
          </p:cNvPr>
          <p:cNvPicPr preferRelativeResize="0"/>
          <p:nvPr/>
        </p:nvPicPr>
        <p:blipFill>
          <a:blip r:embed="rId2">
            <a:alphaModFix/>
          </a:blip>
          <a:stretch>
            <a:fillRect/>
          </a:stretch>
        </p:blipFill>
        <p:spPr>
          <a:xfrm>
            <a:off x="6393856" y="82806"/>
            <a:ext cx="2638075" cy="1140175"/>
          </a:xfrm>
          <a:prstGeom prst="rect">
            <a:avLst/>
          </a:prstGeom>
          <a:noFill/>
          <a:ln>
            <a:noFill/>
          </a:ln>
        </p:spPr>
      </p:pic>
      <p:pic>
        <p:nvPicPr>
          <p:cNvPr id="6" name="Picture 5">
            <a:extLst>
              <a:ext uri="{FF2B5EF4-FFF2-40B4-BE49-F238E27FC236}">
                <a16:creationId xmlns:a16="http://schemas.microsoft.com/office/drawing/2014/main" id="{72ACBA82-E999-0742-AB7C-90FAC142538C}"/>
              </a:ext>
            </a:extLst>
          </p:cNvPr>
          <p:cNvPicPr>
            <a:picLocks noChangeAspect="1"/>
          </p:cNvPicPr>
          <p:nvPr/>
        </p:nvPicPr>
        <p:blipFill>
          <a:blip r:embed="rId3"/>
          <a:stretch>
            <a:fillRect/>
          </a:stretch>
        </p:blipFill>
        <p:spPr>
          <a:xfrm>
            <a:off x="4435407" y="1869948"/>
            <a:ext cx="4452404" cy="2953512"/>
          </a:xfrm>
          <a:prstGeom prst="rect">
            <a:avLst/>
          </a:prstGeom>
        </p:spPr>
      </p:pic>
      <p:pic>
        <p:nvPicPr>
          <p:cNvPr id="8" name="Picture 7">
            <a:extLst>
              <a:ext uri="{FF2B5EF4-FFF2-40B4-BE49-F238E27FC236}">
                <a16:creationId xmlns:a16="http://schemas.microsoft.com/office/drawing/2014/main" id="{4687C6BB-54C5-984C-B1BD-497EF3C20051}"/>
              </a:ext>
            </a:extLst>
          </p:cNvPr>
          <p:cNvPicPr>
            <a:picLocks noChangeAspect="1"/>
          </p:cNvPicPr>
          <p:nvPr/>
        </p:nvPicPr>
        <p:blipFill>
          <a:blip r:embed="rId4"/>
          <a:stretch>
            <a:fillRect/>
          </a:stretch>
        </p:blipFill>
        <p:spPr>
          <a:xfrm>
            <a:off x="365760" y="980521"/>
            <a:ext cx="3955055" cy="2626157"/>
          </a:xfrm>
          <a:prstGeom prst="rect">
            <a:avLst/>
          </a:prstGeom>
        </p:spPr>
      </p:pic>
    </p:spTree>
    <p:extLst>
      <p:ext uri="{BB962C8B-B14F-4D97-AF65-F5344CB8AC3E}">
        <p14:creationId xmlns:p14="http://schemas.microsoft.com/office/powerpoint/2010/main" val="3977911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94F8-3375-0440-ABEB-31CBF7F59C66}"/>
              </a:ext>
            </a:extLst>
          </p:cNvPr>
          <p:cNvSpPr>
            <a:spLocks noGrp="1"/>
          </p:cNvSpPr>
          <p:nvPr>
            <p:ph type="title"/>
          </p:nvPr>
        </p:nvSpPr>
        <p:spPr/>
        <p:txBody>
          <a:bodyPr/>
          <a:lstStyle/>
          <a:p>
            <a:r>
              <a:rPr lang="en-US" dirty="0"/>
              <a:t>References</a:t>
            </a:r>
          </a:p>
        </p:txBody>
      </p:sp>
      <p:sp>
        <p:nvSpPr>
          <p:cNvPr id="3" name="Rectangle 2">
            <a:extLst>
              <a:ext uri="{FF2B5EF4-FFF2-40B4-BE49-F238E27FC236}">
                <a16:creationId xmlns:a16="http://schemas.microsoft.com/office/drawing/2014/main" id="{7938869A-0901-2C41-9B5A-39608CD07327}"/>
              </a:ext>
            </a:extLst>
          </p:cNvPr>
          <p:cNvSpPr/>
          <p:nvPr/>
        </p:nvSpPr>
        <p:spPr>
          <a:xfrm>
            <a:off x="2286000" y="1879253"/>
            <a:ext cx="4572000" cy="1384995"/>
          </a:xfrm>
          <a:prstGeom prst="rect">
            <a:avLst/>
          </a:prstGeom>
        </p:spPr>
        <p:txBody>
          <a:bodyPr>
            <a:spAutoFit/>
          </a:bodyPr>
          <a:lstStyle/>
          <a:p>
            <a:r>
              <a:rPr lang="en-US" dirty="0"/>
              <a:t>Association of Research Libraries (2003). </a:t>
            </a:r>
            <a:r>
              <a:rPr lang="en-US" i="1" dirty="0">
                <a:hlinkClick r:id="rId2"/>
              </a:rPr>
              <a:t>Principles and Strategies for the Reform of Scholarly Communication </a:t>
            </a:r>
            <a:endParaRPr lang="en-US" i="1" dirty="0"/>
          </a:p>
          <a:p>
            <a:r>
              <a:rPr lang="en-US" dirty="0"/>
              <a:t>Wenger E. (1998). </a:t>
            </a:r>
            <a:r>
              <a:rPr lang="en-US" i="1" dirty="0"/>
              <a:t>Communities of Practice: Learning, Meaning and Identity. </a:t>
            </a:r>
            <a:r>
              <a:rPr lang="en-US" dirty="0"/>
              <a:t>Cambridge University Press</a:t>
            </a:r>
            <a:endParaRPr lang="en-US" i="1" dirty="0"/>
          </a:p>
          <a:p>
            <a:endParaRPr lang="en-US" dirty="0"/>
          </a:p>
        </p:txBody>
      </p:sp>
      <p:pic>
        <p:nvPicPr>
          <p:cNvPr id="4" name="Shape 76" descr="RCC-Logo-url.jpg">
            <a:extLst>
              <a:ext uri="{FF2B5EF4-FFF2-40B4-BE49-F238E27FC236}">
                <a16:creationId xmlns:a16="http://schemas.microsoft.com/office/drawing/2014/main" id="{2015EDB8-9FE3-1549-B7FE-9319B305AF0B}"/>
              </a:ext>
            </a:extLst>
          </p:cNvPr>
          <p:cNvPicPr preferRelativeResize="0"/>
          <p:nvPr/>
        </p:nvPicPr>
        <p:blipFill>
          <a:blip r:embed="rId3">
            <a:alphaModFix/>
          </a:blip>
          <a:stretch>
            <a:fillRect/>
          </a:stretch>
        </p:blipFill>
        <p:spPr>
          <a:xfrm>
            <a:off x="6403000" y="59325"/>
            <a:ext cx="2638075" cy="1140175"/>
          </a:xfrm>
          <a:prstGeom prst="rect">
            <a:avLst/>
          </a:prstGeom>
          <a:noFill/>
          <a:ln>
            <a:noFill/>
          </a:ln>
        </p:spPr>
      </p:pic>
    </p:spTree>
    <p:extLst>
      <p:ext uri="{BB962C8B-B14F-4D97-AF65-F5344CB8AC3E}">
        <p14:creationId xmlns:p14="http://schemas.microsoft.com/office/powerpoint/2010/main" val="968685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C43F-4FF1-674E-8F5A-D17FFB794C71}"/>
              </a:ext>
            </a:extLst>
          </p:cNvPr>
          <p:cNvSpPr>
            <a:spLocks noGrp="1"/>
          </p:cNvSpPr>
          <p:nvPr>
            <p:ph type="title"/>
          </p:nvPr>
        </p:nvSpPr>
        <p:spPr>
          <a:xfrm>
            <a:off x="389298" y="2046083"/>
            <a:ext cx="8443001" cy="946567"/>
          </a:xfrm>
        </p:spPr>
        <p:txBody>
          <a:bodyPr/>
          <a:lstStyle/>
          <a:p>
            <a:r>
              <a:rPr lang="en-US" sz="2400" b="1" dirty="0">
                <a:solidFill>
                  <a:schemeClr val="accent1">
                    <a:lumMod val="50000"/>
                  </a:schemeClr>
                </a:solidFill>
              </a:rPr>
              <a:t>Scholarly communication </a:t>
            </a:r>
            <a:r>
              <a:rPr lang="en-US" sz="2400" dirty="0"/>
              <a:t>- “the system through which research and other </a:t>
            </a:r>
            <a:r>
              <a:rPr lang="en-US" sz="2400" b="1" dirty="0"/>
              <a:t>scholarly writings </a:t>
            </a:r>
            <a:r>
              <a:rPr lang="en-US" sz="2400" dirty="0"/>
              <a:t>are created, evaluated for quality, disseminated to the scholarly community, and preserved for future use. The system includes both </a:t>
            </a:r>
            <a:r>
              <a:rPr lang="en-US" sz="2400" b="1" dirty="0"/>
              <a:t>formal</a:t>
            </a:r>
            <a:r>
              <a:rPr lang="en-US" sz="2400" dirty="0"/>
              <a:t> means of communication, such as publication in peer-reviewed journals, and </a:t>
            </a:r>
            <a:r>
              <a:rPr lang="en-US" sz="2400" b="1" dirty="0"/>
              <a:t>informal channels</a:t>
            </a:r>
            <a:r>
              <a:rPr lang="en-US" sz="2400" dirty="0"/>
              <a:t>, such as electronic listservs.” </a:t>
            </a:r>
            <a:r>
              <a:rPr lang="en-US" sz="2000" dirty="0"/>
              <a:t>(ARL, “</a:t>
            </a:r>
            <a:r>
              <a:rPr lang="en-US" sz="2000" dirty="0">
                <a:hlinkClick r:id="rId2"/>
              </a:rPr>
              <a:t>Principles and Strategies for the Reform of Scholarly Communication 1</a:t>
            </a:r>
            <a:r>
              <a:rPr lang="en-US" sz="2000" dirty="0"/>
              <a:t>,” 2003)</a:t>
            </a:r>
          </a:p>
        </p:txBody>
      </p:sp>
      <p:pic>
        <p:nvPicPr>
          <p:cNvPr id="3" name="Shape 76" descr="RCC-Logo-url.jpg">
            <a:extLst>
              <a:ext uri="{FF2B5EF4-FFF2-40B4-BE49-F238E27FC236}">
                <a16:creationId xmlns:a16="http://schemas.microsoft.com/office/drawing/2014/main" id="{5E935C3A-3D5A-084A-BC8B-D255AEE7336C}"/>
              </a:ext>
            </a:extLst>
          </p:cNvPr>
          <p:cNvPicPr preferRelativeResize="0"/>
          <p:nvPr/>
        </p:nvPicPr>
        <p:blipFill>
          <a:blip r:embed="rId3">
            <a:alphaModFix/>
          </a:blip>
          <a:stretch>
            <a:fillRect/>
          </a:stretch>
        </p:blipFill>
        <p:spPr>
          <a:xfrm>
            <a:off x="6403000" y="59325"/>
            <a:ext cx="2638075" cy="1140175"/>
          </a:xfrm>
          <a:prstGeom prst="rect">
            <a:avLst/>
          </a:prstGeom>
          <a:noFill/>
          <a:ln>
            <a:noFill/>
          </a:ln>
        </p:spPr>
      </p:pic>
    </p:spTree>
    <p:extLst>
      <p:ext uri="{BB962C8B-B14F-4D97-AF65-F5344CB8AC3E}">
        <p14:creationId xmlns:p14="http://schemas.microsoft.com/office/powerpoint/2010/main" val="2363875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6BF814E-5C8B-BD45-A144-7C1A16B10210}"/>
              </a:ext>
            </a:extLst>
          </p:cNvPr>
          <p:cNvSpPr/>
          <p:nvPr/>
        </p:nvSpPr>
        <p:spPr>
          <a:xfrm>
            <a:off x="2032503" y="364759"/>
            <a:ext cx="4019739" cy="470780"/>
          </a:xfrm>
          <a:prstGeom prst="roundRect">
            <a:avLst/>
          </a:prstGeom>
          <a:solidFill>
            <a:schemeClr val="accent4">
              <a:lumMod val="50000"/>
            </a:schemeClr>
          </a:solidFill>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Scholarly Communication</a:t>
            </a:r>
          </a:p>
        </p:txBody>
      </p:sp>
      <p:cxnSp>
        <p:nvCxnSpPr>
          <p:cNvPr id="4" name="Straight Arrow Connector 3">
            <a:extLst>
              <a:ext uri="{FF2B5EF4-FFF2-40B4-BE49-F238E27FC236}">
                <a16:creationId xmlns:a16="http://schemas.microsoft.com/office/drawing/2014/main" id="{2701C14B-A0FC-B74F-B9BE-45907C721664}"/>
              </a:ext>
            </a:extLst>
          </p:cNvPr>
          <p:cNvCxnSpPr/>
          <p:nvPr/>
        </p:nvCxnSpPr>
        <p:spPr>
          <a:xfrm flipH="1">
            <a:off x="2544024" y="923453"/>
            <a:ext cx="715224" cy="1086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207E5C9-D9B4-844F-8D5E-7E31B2DAA897}"/>
              </a:ext>
            </a:extLst>
          </p:cNvPr>
          <p:cNvCxnSpPr/>
          <p:nvPr/>
        </p:nvCxnSpPr>
        <p:spPr>
          <a:xfrm>
            <a:off x="4906978" y="878186"/>
            <a:ext cx="570369" cy="1095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3011A515-9784-7040-BC42-CD0CA7A50E94}"/>
              </a:ext>
            </a:extLst>
          </p:cNvPr>
          <p:cNvSpPr/>
          <p:nvPr/>
        </p:nvSpPr>
        <p:spPr>
          <a:xfrm>
            <a:off x="724277" y="2009870"/>
            <a:ext cx="2616452" cy="7423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Formal</a:t>
            </a:r>
          </a:p>
        </p:txBody>
      </p:sp>
      <p:sp>
        <p:nvSpPr>
          <p:cNvPr id="8" name="Rounded Rectangle 7">
            <a:extLst>
              <a:ext uri="{FF2B5EF4-FFF2-40B4-BE49-F238E27FC236}">
                <a16:creationId xmlns:a16="http://schemas.microsoft.com/office/drawing/2014/main" id="{B7114CC3-05F1-4F48-95AF-7870BEABEBA0}"/>
              </a:ext>
            </a:extLst>
          </p:cNvPr>
          <p:cNvSpPr/>
          <p:nvPr/>
        </p:nvSpPr>
        <p:spPr>
          <a:xfrm>
            <a:off x="4630847" y="2009870"/>
            <a:ext cx="2811102" cy="7423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Informal</a:t>
            </a:r>
          </a:p>
        </p:txBody>
      </p:sp>
      <p:sp>
        <p:nvSpPr>
          <p:cNvPr id="10" name="Oval 9">
            <a:extLst>
              <a:ext uri="{FF2B5EF4-FFF2-40B4-BE49-F238E27FC236}">
                <a16:creationId xmlns:a16="http://schemas.microsoft.com/office/drawing/2014/main" id="{7394F25E-9447-A64D-91EF-7FC785ABE270}"/>
              </a:ext>
            </a:extLst>
          </p:cNvPr>
          <p:cNvSpPr/>
          <p:nvPr/>
        </p:nvSpPr>
        <p:spPr>
          <a:xfrm>
            <a:off x="695360" y="2668078"/>
            <a:ext cx="1502875" cy="75143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Publishing</a:t>
            </a:r>
          </a:p>
        </p:txBody>
      </p:sp>
      <p:sp>
        <p:nvSpPr>
          <p:cNvPr id="13" name="Trapezoid 12">
            <a:extLst>
              <a:ext uri="{FF2B5EF4-FFF2-40B4-BE49-F238E27FC236}">
                <a16:creationId xmlns:a16="http://schemas.microsoft.com/office/drawing/2014/main" id="{A6FE84C3-3462-2C4B-BE0E-6D1BF8A554B3}"/>
              </a:ext>
            </a:extLst>
          </p:cNvPr>
          <p:cNvSpPr/>
          <p:nvPr/>
        </p:nvSpPr>
        <p:spPr>
          <a:xfrm>
            <a:off x="561314" y="365751"/>
            <a:ext cx="1520982" cy="389158"/>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Access</a:t>
            </a:r>
          </a:p>
        </p:txBody>
      </p:sp>
      <p:sp>
        <p:nvSpPr>
          <p:cNvPr id="14" name="Oval 13">
            <a:extLst>
              <a:ext uri="{FF2B5EF4-FFF2-40B4-BE49-F238E27FC236}">
                <a16:creationId xmlns:a16="http://schemas.microsoft.com/office/drawing/2014/main" id="{1CEB99B7-4EF0-4945-8D90-47918B72EDC6}"/>
              </a:ext>
            </a:extLst>
          </p:cNvPr>
          <p:cNvSpPr/>
          <p:nvPr/>
        </p:nvSpPr>
        <p:spPr>
          <a:xfrm>
            <a:off x="2046705" y="2760139"/>
            <a:ext cx="1810693" cy="57942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Repositories</a:t>
            </a:r>
          </a:p>
        </p:txBody>
      </p:sp>
      <p:sp>
        <p:nvSpPr>
          <p:cNvPr id="15" name="Trapezoid 14">
            <a:extLst>
              <a:ext uri="{FF2B5EF4-FFF2-40B4-BE49-F238E27FC236}">
                <a16:creationId xmlns:a16="http://schemas.microsoft.com/office/drawing/2014/main" id="{D79D1312-7D84-7A4A-A50C-7781EAF24B5D}"/>
              </a:ext>
            </a:extLst>
          </p:cNvPr>
          <p:cNvSpPr/>
          <p:nvPr/>
        </p:nvSpPr>
        <p:spPr>
          <a:xfrm>
            <a:off x="3361937" y="852337"/>
            <a:ext cx="2179621" cy="380245"/>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Sharing/Dissemination</a:t>
            </a:r>
          </a:p>
        </p:txBody>
      </p:sp>
      <p:sp>
        <p:nvSpPr>
          <p:cNvPr id="16" name="Trapezoid 15">
            <a:extLst>
              <a:ext uri="{FF2B5EF4-FFF2-40B4-BE49-F238E27FC236}">
                <a16:creationId xmlns:a16="http://schemas.microsoft.com/office/drawing/2014/main" id="{A47984C5-0FF2-F34F-AD01-707ECDD9A2AD}"/>
              </a:ext>
            </a:extLst>
          </p:cNvPr>
          <p:cNvSpPr/>
          <p:nvPr/>
        </p:nvSpPr>
        <p:spPr>
          <a:xfrm>
            <a:off x="460439" y="757701"/>
            <a:ext cx="1403287" cy="416459"/>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Discovery</a:t>
            </a:r>
          </a:p>
        </p:txBody>
      </p:sp>
      <p:cxnSp>
        <p:nvCxnSpPr>
          <p:cNvPr id="21" name="Straight Connector 20">
            <a:extLst>
              <a:ext uri="{FF2B5EF4-FFF2-40B4-BE49-F238E27FC236}">
                <a16:creationId xmlns:a16="http://schemas.microsoft.com/office/drawing/2014/main" id="{4BDED8B1-AFC3-0E4F-B28C-49024230C2AB}"/>
              </a:ext>
            </a:extLst>
          </p:cNvPr>
          <p:cNvCxnSpPr>
            <a:endCxn id="8" idx="1"/>
          </p:cNvCxnSpPr>
          <p:nvPr/>
        </p:nvCxnSpPr>
        <p:spPr>
          <a:xfrm>
            <a:off x="3358836" y="2381062"/>
            <a:ext cx="1272011"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DE5CC1D-4A83-D843-A10B-76FE0650F1BA}"/>
              </a:ext>
            </a:extLst>
          </p:cNvPr>
          <p:cNvSpPr txBox="1"/>
          <p:nvPr/>
        </p:nvSpPr>
        <p:spPr>
          <a:xfrm>
            <a:off x="3340729" y="2244398"/>
            <a:ext cx="1272011" cy="33855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t>   </a:t>
            </a:r>
            <a:r>
              <a:rPr lang="en-US" sz="1600" b="1" dirty="0"/>
              <a:t>Channels</a:t>
            </a:r>
          </a:p>
        </p:txBody>
      </p:sp>
      <p:sp>
        <p:nvSpPr>
          <p:cNvPr id="23" name="Oval 22">
            <a:extLst>
              <a:ext uri="{FF2B5EF4-FFF2-40B4-BE49-F238E27FC236}">
                <a16:creationId xmlns:a16="http://schemas.microsoft.com/office/drawing/2014/main" id="{E0EC05D3-2775-3741-ABAC-CDE7767415FA}"/>
              </a:ext>
            </a:extLst>
          </p:cNvPr>
          <p:cNvSpPr/>
          <p:nvPr/>
        </p:nvSpPr>
        <p:spPr>
          <a:xfrm>
            <a:off x="4630847" y="2815670"/>
            <a:ext cx="1801639" cy="9053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Community of Practice</a:t>
            </a:r>
          </a:p>
        </p:txBody>
      </p:sp>
      <p:sp>
        <p:nvSpPr>
          <p:cNvPr id="24" name="Trapezoid 23">
            <a:extLst>
              <a:ext uri="{FF2B5EF4-FFF2-40B4-BE49-F238E27FC236}">
                <a16:creationId xmlns:a16="http://schemas.microsoft.com/office/drawing/2014/main" id="{0481857D-998D-534E-A2D9-577B8A724C07}"/>
              </a:ext>
            </a:extLst>
          </p:cNvPr>
          <p:cNvSpPr/>
          <p:nvPr/>
        </p:nvSpPr>
        <p:spPr>
          <a:xfrm>
            <a:off x="5340388" y="861388"/>
            <a:ext cx="1848900" cy="358618"/>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Discussion/Impact</a:t>
            </a:r>
          </a:p>
        </p:txBody>
      </p:sp>
      <p:sp>
        <p:nvSpPr>
          <p:cNvPr id="25" name="Oval 24">
            <a:extLst>
              <a:ext uri="{FF2B5EF4-FFF2-40B4-BE49-F238E27FC236}">
                <a16:creationId xmlns:a16="http://schemas.microsoft.com/office/drawing/2014/main" id="{671D9253-32F8-104A-A18C-82E89D66617C}"/>
              </a:ext>
            </a:extLst>
          </p:cNvPr>
          <p:cNvSpPr/>
          <p:nvPr/>
        </p:nvSpPr>
        <p:spPr>
          <a:xfrm>
            <a:off x="6446067" y="2834681"/>
            <a:ext cx="1358019" cy="7912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Social media</a:t>
            </a:r>
          </a:p>
        </p:txBody>
      </p:sp>
      <p:sp>
        <p:nvSpPr>
          <p:cNvPr id="26" name="Oval 25">
            <a:extLst>
              <a:ext uri="{FF2B5EF4-FFF2-40B4-BE49-F238E27FC236}">
                <a16:creationId xmlns:a16="http://schemas.microsoft.com/office/drawing/2014/main" id="{84345593-80A8-F245-BF00-004316B29324}"/>
              </a:ext>
            </a:extLst>
          </p:cNvPr>
          <p:cNvSpPr/>
          <p:nvPr/>
        </p:nvSpPr>
        <p:spPr>
          <a:xfrm>
            <a:off x="5762530" y="3516747"/>
            <a:ext cx="1367074" cy="7361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Informal Learning, LPN</a:t>
            </a:r>
          </a:p>
        </p:txBody>
      </p:sp>
      <p:sp>
        <p:nvSpPr>
          <p:cNvPr id="28" name="Oval 27">
            <a:extLst>
              <a:ext uri="{FF2B5EF4-FFF2-40B4-BE49-F238E27FC236}">
                <a16:creationId xmlns:a16="http://schemas.microsoft.com/office/drawing/2014/main" id="{B7CD6EBD-9D35-4D45-B0F3-31B62A9C74B5}"/>
              </a:ext>
            </a:extLst>
          </p:cNvPr>
          <p:cNvSpPr/>
          <p:nvPr/>
        </p:nvSpPr>
        <p:spPr>
          <a:xfrm>
            <a:off x="1367399" y="3213456"/>
            <a:ext cx="1525508" cy="60658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Formal education</a:t>
            </a:r>
          </a:p>
        </p:txBody>
      </p:sp>
      <p:pic>
        <p:nvPicPr>
          <p:cNvPr id="35" name="Shape 76" descr="RCC-Logo-url.jpg">
            <a:extLst>
              <a:ext uri="{FF2B5EF4-FFF2-40B4-BE49-F238E27FC236}">
                <a16:creationId xmlns:a16="http://schemas.microsoft.com/office/drawing/2014/main" id="{D7CF8743-6E49-754B-BA78-90EC1BFA0243}"/>
              </a:ext>
            </a:extLst>
          </p:cNvPr>
          <p:cNvPicPr preferRelativeResize="0"/>
          <p:nvPr/>
        </p:nvPicPr>
        <p:blipFill>
          <a:blip r:embed="rId2">
            <a:alphaModFix/>
          </a:blip>
          <a:stretch>
            <a:fillRect/>
          </a:stretch>
        </p:blipFill>
        <p:spPr>
          <a:xfrm>
            <a:off x="7804086" y="-1050520"/>
            <a:ext cx="2450742" cy="1140175"/>
          </a:xfrm>
          <a:prstGeom prst="rect">
            <a:avLst/>
          </a:prstGeom>
          <a:noFill/>
          <a:ln>
            <a:noFill/>
          </a:ln>
        </p:spPr>
      </p:pic>
      <p:cxnSp>
        <p:nvCxnSpPr>
          <p:cNvPr id="37" name="Straight Arrow Connector 36">
            <a:extLst>
              <a:ext uri="{FF2B5EF4-FFF2-40B4-BE49-F238E27FC236}">
                <a16:creationId xmlns:a16="http://schemas.microsoft.com/office/drawing/2014/main" id="{BDBB5505-95A8-E142-AEE9-45DEC3149E3B}"/>
              </a:ext>
            </a:extLst>
          </p:cNvPr>
          <p:cNvCxnSpPr>
            <a:cxnSpLocks/>
          </p:cNvCxnSpPr>
          <p:nvPr/>
        </p:nvCxnSpPr>
        <p:spPr>
          <a:xfrm>
            <a:off x="3722026" y="2862326"/>
            <a:ext cx="64069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ADC5A5A-6D11-4B4E-9CE8-3F0A4AC63230}"/>
              </a:ext>
            </a:extLst>
          </p:cNvPr>
          <p:cNvCxnSpPr/>
          <p:nvPr/>
        </p:nvCxnSpPr>
        <p:spPr>
          <a:xfrm flipH="1">
            <a:off x="3683562" y="3889732"/>
            <a:ext cx="58634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Trapezoid 2">
            <a:extLst>
              <a:ext uri="{FF2B5EF4-FFF2-40B4-BE49-F238E27FC236}">
                <a16:creationId xmlns:a16="http://schemas.microsoft.com/office/drawing/2014/main" id="{DCE980A9-883B-CA42-84B0-4E657CB6940F}"/>
              </a:ext>
            </a:extLst>
          </p:cNvPr>
          <p:cNvSpPr/>
          <p:nvPr/>
        </p:nvSpPr>
        <p:spPr>
          <a:xfrm>
            <a:off x="1710946" y="807070"/>
            <a:ext cx="1800509" cy="399662"/>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Communication in research</a:t>
            </a:r>
          </a:p>
        </p:txBody>
      </p:sp>
      <p:sp>
        <p:nvSpPr>
          <p:cNvPr id="9" name="Oval 8">
            <a:extLst>
              <a:ext uri="{FF2B5EF4-FFF2-40B4-BE49-F238E27FC236}">
                <a16:creationId xmlns:a16="http://schemas.microsoft.com/office/drawing/2014/main" id="{D843AD8D-59A4-5647-A988-35F972FB3D1B}"/>
              </a:ext>
            </a:extLst>
          </p:cNvPr>
          <p:cNvSpPr/>
          <p:nvPr/>
        </p:nvSpPr>
        <p:spPr>
          <a:xfrm>
            <a:off x="3014766" y="3230296"/>
            <a:ext cx="1742466" cy="5075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Meetings</a:t>
            </a:r>
          </a:p>
        </p:txBody>
      </p:sp>
    </p:spTree>
    <p:extLst>
      <p:ext uri="{BB962C8B-B14F-4D97-AF65-F5344CB8AC3E}">
        <p14:creationId xmlns:p14="http://schemas.microsoft.com/office/powerpoint/2010/main" val="3952419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A26128-4859-504C-800C-B23DC9B782C4}"/>
              </a:ext>
            </a:extLst>
          </p:cNvPr>
          <p:cNvSpPr txBox="1"/>
          <p:nvPr/>
        </p:nvSpPr>
        <p:spPr>
          <a:xfrm>
            <a:off x="712382" y="308344"/>
            <a:ext cx="5528398"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solidFill>
                  <a:schemeClr val="accent1">
                    <a:lumMod val="50000"/>
                  </a:schemeClr>
                </a:solidFill>
              </a:rPr>
              <a:t>Community of researchers</a:t>
            </a:r>
          </a:p>
        </p:txBody>
      </p:sp>
      <p:pic>
        <p:nvPicPr>
          <p:cNvPr id="4" name="Shape 76" descr="RCC-Logo-url.jpg">
            <a:extLst>
              <a:ext uri="{FF2B5EF4-FFF2-40B4-BE49-F238E27FC236}">
                <a16:creationId xmlns:a16="http://schemas.microsoft.com/office/drawing/2014/main" id="{15C1BA60-1C6C-1E4B-AFE5-55A5BFE9927B}"/>
              </a:ext>
            </a:extLst>
          </p:cNvPr>
          <p:cNvPicPr preferRelativeResize="0"/>
          <p:nvPr/>
        </p:nvPicPr>
        <p:blipFill>
          <a:blip r:embed="rId3">
            <a:alphaModFix/>
          </a:blip>
          <a:stretch>
            <a:fillRect/>
          </a:stretch>
        </p:blipFill>
        <p:spPr>
          <a:xfrm>
            <a:off x="6403000" y="59325"/>
            <a:ext cx="2638075" cy="1140175"/>
          </a:xfrm>
          <a:prstGeom prst="rect">
            <a:avLst/>
          </a:prstGeom>
          <a:noFill/>
          <a:ln>
            <a:noFill/>
          </a:ln>
        </p:spPr>
      </p:pic>
      <p:sp>
        <p:nvSpPr>
          <p:cNvPr id="5" name="Oval 4">
            <a:extLst>
              <a:ext uri="{FF2B5EF4-FFF2-40B4-BE49-F238E27FC236}">
                <a16:creationId xmlns:a16="http://schemas.microsoft.com/office/drawing/2014/main" id="{78583DB5-2082-2940-B4BB-54E5289D2A33}"/>
              </a:ext>
            </a:extLst>
          </p:cNvPr>
          <p:cNvSpPr/>
          <p:nvPr/>
        </p:nvSpPr>
        <p:spPr>
          <a:xfrm>
            <a:off x="393404" y="926275"/>
            <a:ext cx="5039832" cy="2043430"/>
          </a:xfrm>
          <a:prstGeom prst="ellipse">
            <a:avLst/>
          </a:prstGeom>
          <a:solidFill>
            <a:schemeClr val="accent4">
              <a:lumMod val="50000"/>
            </a:schemeClr>
          </a:solidFill>
          <a:ln>
            <a:solidFill>
              <a:srgbClr val="BC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1" dirty="0">
                <a:latin typeface="Arial" panose="020B0604020202020204" pitchFamily="34" charset="0"/>
              </a:rPr>
              <a:t>Communities of practice (</a:t>
            </a:r>
            <a:r>
              <a:rPr lang="en-US" sz="1600" i="1" dirty="0" err="1">
                <a:latin typeface="Arial" panose="020B0604020202020204" pitchFamily="34" charset="0"/>
              </a:rPr>
              <a:t>CoP</a:t>
            </a:r>
            <a:r>
              <a:rPr lang="en-US" sz="1600" i="1" dirty="0">
                <a:latin typeface="Arial" panose="020B0604020202020204" pitchFamily="34" charset="0"/>
              </a:rPr>
              <a:t>) are groups of people who share a concern or a passion for something they do and learn how to do it better as they interact regularly</a:t>
            </a:r>
          </a:p>
          <a:p>
            <a:r>
              <a:rPr lang="en-US" sz="1600" i="1" dirty="0">
                <a:latin typeface="Arial" panose="020B0604020202020204" pitchFamily="34" charset="0"/>
              </a:rPr>
              <a:t>(E. Wenger)</a:t>
            </a:r>
          </a:p>
        </p:txBody>
      </p:sp>
      <p:sp>
        <p:nvSpPr>
          <p:cNvPr id="6" name="Oval 5">
            <a:extLst>
              <a:ext uri="{FF2B5EF4-FFF2-40B4-BE49-F238E27FC236}">
                <a16:creationId xmlns:a16="http://schemas.microsoft.com/office/drawing/2014/main" id="{08569F45-3046-BB48-B04B-AC0D3EC7E3BD}"/>
              </a:ext>
            </a:extLst>
          </p:cNvPr>
          <p:cNvSpPr/>
          <p:nvPr/>
        </p:nvSpPr>
        <p:spPr>
          <a:xfrm>
            <a:off x="3434317" y="3125972"/>
            <a:ext cx="4965406" cy="171184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err="1"/>
              <a:t>CoP</a:t>
            </a:r>
            <a:r>
              <a:rPr lang="en-US" sz="1600" dirty="0"/>
              <a:t> are important by themselves but in scholarly communication so their connection to the outside world </a:t>
            </a:r>
          </a:p>
        </p:txBody>
      </p:sp>
    </p:spTree>
    <p:extLst>
      <p:ext uri="{BB962C8B-B14F-4D97-AF65-F5344CB8AC3E}">
        <p14:creationId xmlns:p14="http://schemas.microsoft.com/office/powerpoint/2010/main" val="3965461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311700" y="445025"/>
            <a:ext cx="5849070" cy="57270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p>
            <a:pPr marL="0" lvl="0" indent="0">
              <a:spcBef>
                <a:spcPts val="0"/>
              </a:spcBef>
              <a:spcAft>
                <a:spcPts val="0"/>
              </a:spcAft>
              <a:buNone/>
            </a:pPr>
            <a:r>
              <a:rPr lang="en" dirty="0">
                <a:solidFill>
                  <a:schemeClr val="accent1">
                    <a:lumMod val="50000"/>
                  </a:schemeClr>
                </a:solidFill>
              </a:rPr>
              <a:t>What is the Research Consortium</a:t>
            </a:r>
            <a:r>
              <a:rPr lang="en" dirty="0"/>
              <a:t>?</a:t>
            </a:r>
            <a:endParaRPr dirty="0"/>
          </a:p>
        </p:txBody>
      </p:sp>
      <p:sp>
        <p:nvSpPr>
          <p:cNvPr id="62" name="Shape 62"/>
          <p:cNvSpPr txBox="1">
            <a:spLocks noGrp="1"/>
          </p:cNvSpPr>
          <p:nvPr>
            <p:ph type="body" idx="1"/>
          </p:nvPr>
        </p:nvSpPr>
        <p:spPr>
          <a:xfrm>
            <a:off x="311700" y="1152474"/>
            <a:ext cx="8520600" cy="368533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“Faculty driven organization dedicated to supporting Bagwell College of Education faculty and graduate students in going through the full research cycle.”</a:t>
            </a:r>
            <a:endParaRPr dirty="0"/>
          </a:p>
          <a:p>
            <a:pPr marL="0" lvl="0" indent="0">
              <a:spcBef>
                <a:spcPts val="1600"/>
              </a:spcBef>
              <a:spcAft>
                <a:spcPts val="0"/>
              </a:spcAft>
              <a:buNone/>
            </a:pPr>
            <a:r>
              <a:rPr lang="en" dirty="0"/>
              <a:t>Each college department sends a representative to serve on the committee.</a:t>
            </a:r>
          </a:p>
          <a:p>
            <a:pPr marL="0" lvl="0" indent="0">
              <a:spcBef>
                <a:spcPts val="1600"/>
              </a:spcBef>
              <a:spcAft>
                <a:spcPts val="0"/>
              </a:spcAft>
              <a:buNone/>
            </a:pPr>
            <a:r>
              <a:rPr lang="en" dirty="0"/>
              <a:t>In addition, RC Committee consists of non-voting but hard working members/consultants:</a:t>
            </a:r>
          </a:p>
          <a:p>
            <a:pPr marL="285750" indent="-285750">
              <a:spcBef>
                <a:spcPts val="1600"/>
              </a:spcBef>
            </a:pPr>
            <a:r>
              <a:rPr lang="en" dirty="0"/>
              <a:t>Methodologists (QUAN/QUAL/Research Synthesis)</a:t>
            </a:r>
          </a:p>
          <a:p>
            <a:pPr marL="285750" indent="-285750">
              <a:spcBef>
                <a:spcPts val="1600"/>
              </a:spcBef>
            </a:pPr>
            <a:r>
              <a:rPr lang="en" dirty="0"/>
              <a:t>Grants Support Specialist</a:t>
            </a:r>
          </a:p>
          <a:p>
            <a:pPr marL="285750" indent="-285750">
              <a:spcBef>
                <a:spcPts val="1600"/>
              </a:spcBef>
            </a:pPr>
            <a:r>
              <a:rPr lang="en" dirty="0"/>
              <a:t>Editor- in-Residence</a:t>
            </a:r>
            <a:endParaRPr dirty="0"/>
          </a:p>
          <a:p>
            <a:pPr marL="0" lvl="0" indent="0">
              <a:spcBef>
                <a:spcPts val="1600"/>
              </a:spcBef>
              <a:spcAft>
                <a:spcPts val="0"/>
              </a:spcAft>
              <a:buNone/>
            </a:pPr>
            <a:endParaRPr dirty="0"/>
          </a:p>
          <a:p>
            <a:pPr marL="0" lvl="0" indent="0" rtl="0">
              <a:spcBef>
                <a:spcPts val="1600"/>
              </a:spcBef>
              <a:spcAft>
                <a:spcPts val="0"/>
              </a:spcAft>
              <a:buNone/>
            </a:pPr>
            <a:endParaRPr dirty="0"/>
          </a:p>
          <a:p>
            <a:pPr marL="0" lvl="0" indent="0">
              <a:spcBef>
                <a:spcPts val="1600"/>
              </a:spcBef>
              <a:spcAft>
                <a:spcPts val="1600"/>
              </a:spcAft>
              <a:buNone/>
            </a:pPr>
            <a:endParaRPr dirty="0"/>
          </a:p>
        </p:txBody>
      </p:sp>
      <p:pic>
        <p:nvPicPr>
          <p:cNvPr id="63" name="Shape 63" descr="RCC-Logo-url.jpg"/>
          <p:cNvPicPr preferRelativeResize="0"/>
          <p:nvPr/>
        </p:nvPicPr>
        <p:blipFill>
          <a:blip r:embed="rId3">
            <a:alphaModFix/>
          </a:blip>
          <a:stretch>
            <a:fillRect/>
          </a:stretch>
        </p:blipFill>
        <p:spPr>
          <a:xfrm>
            <a:off x="6403000" y="59325"/>
            <a:ext cx="2638075" cy="1140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Shape 68" descr="RCC-Logo-url.jpg"/>
          <p:cNvPicPr preferRelativeResize="0"/>
          <p:nvPr/>
        </p:nvPicPr>
        <p:blipFill>
          <a:blip r:embed="rId3">
            <a:alphaModFix/>
          </a:blip>
          <a:stretch>
            <a:fillRect/>
          </a:stretch>
        </p:blipFill>
        <p:spPr>
          <a:xfrm>
            <a:off x="6082261" y="-29706"/>
            <a:ext cx="2638075" cy="1140175"/>
          </a:xfrm>
          <a:prstGeom prst="rect">
            <a:avLst/>
          </a:prstGeom>
          <a:noFill/>
          <a:ln>
            <a:noFill/>
          </a:ln>
        </p:spPr>
      </p:pic>
      <p:pic>
        <p:nvPicPr>
          <p:cNvPr id="69" name="Shape 69" descr="Screen Shot 2016-08-05 at 3.14.44 PM.png"/>
          <p:cNvPicPr preferRelativeResize="0"/>
          <p:nvPr/>
        </p:nvPicPr>
        <p:blipFill>
          <a:blip r:embed="rId4">
            <a:alphaModFix/>
          </a:blip>
          <a:stretch>
            <a:fillRect/>
          </a:stretch>
        </p:blipFill>
        <p:spPr>
          <a:xfrm>
            <a:off x="131500" y="629412"/>
            <a:ext cx="7931725" cy="4309625"/>
          </a:xfrm>
          <a:prstGeom prst="rect">
            <a:avLst/>
          </a:prstGeom>
          <a:noFill/>
          <a:ln>
            <a:noFill/>
          </a:ln>
        </p:spPr>
      </p:pic>
      <p:sp>
        <p:nvSpPr>
          <p:cNvPr id="2" name="Oval 1">
            <a:extLst>
              <a:ext uri="{FF2B5EF4-FFF2-40B4-BE49-F238E27FC236}">
                <a16:creationId xmlns:a16="http://schemas.microsoft.com/office/drawing/2014/main" id="{03F7409F-5CD2-BE4D-8E70-FFF193B6D64F}"/>
              </a:ext>
            </a:extLst>
          </p:cNvPr>
          <p:cNvSpPr/>
          <p:nvPr/>
        </p:nvSpPr>
        <p:spPr>
          <a:xfrm>
            <a:off x="616688" y="357235"/>
            <a:ext cx="1605517" cy="71238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Librarian</a:t>
            </a:r>
          </a:p>
        </p:txBody>
      </p:sp>
      <p:cxnSp>
        <p:nvCxnSpPr>
          <p:cNvPr id="4" name="Straight Arrow Connector 3">
            <a:extLst>
              <a:ext uri="{FF2B5EF4-FFF2-40B4-BE49-F238E27FC236}">
                <a16:creationId xmlns:a16="http://schemas.microsoft.com/office/drawing/2014/main" id="{843F41D2-9196-214B-ABBB-CFECAA897D20}"/>
              </a:ext>
            </a:extLst>
          </p:cNvPr>
          <p:cNvCxnSpPr/>
          <p:nvPr/>
        </p:nvCxnSpPr>
        <p:spPr>
          <a:xfrm>
            <a:off x="1930910" y="1038685"/>
            <a:ext cx="2913321" cy="3064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7920BD3-00EA-AA4C-986A-7F62A5A0B74C}"/>
              </a:ext>
            </a:extLst>
          </p:cNvPr>
          <p:cNvCxnSpPr/>
          <p:nvPr/>
        </p:nvCxnSpPr>
        <p:spPr>
          <a:xfrm>
            <a:off x="2096816" y="921807"/>
            <a:ext cx="4061637" cy="839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693C9C2-2133-0248-8937-6744036B1BF3}"/>
              </a:ext>
            </a:extLst>
          </p:cNvPr>
          <p:cNvSpPr/>
          <p:nvPr/>
        </p:nvSpPr>
        <p:spPr>
          <a:xfrm>
            <a:off x="7591647" y="1998921"/>
            <a:ext cx="1449428" cy="680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Impact</a:t>
            </a:r>
          </a:p>
        </p:txBody>
      </p:sp>
      <p:sp>
        <p:nvSpPr>
          <p:cNvPr id="8" name="Oval 7">
            <a:extLst>
              <a:ext uri="{FF2B5EF4-FFF2-40B4-BE49-F238E27FC236}">
                <a16:creationId xmlns:a16="http://schemas.microsoft.com/office/drawing/2014/main" id="{6E812C37-2824-8B49-8943-0AAB43CFC8E0}"/>
              </a:ext>
            </a:extLst>
          </p:cNvPr>
          <p:cNvSpPr/>
          <p:nvPr/>
        </p:nvSpPr>
        <p:spPr>
          <a:xfrm>
            <a:off x="131500" y="1275906"/>
            <a:ext cx="1271998" cy="7297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Management</a:t>
            </a:r>
          </a:p>
        </p:txBody>
      </p:sp>
      <p:sp>
        <p:nvSpPr>
          <p:cNvPr id="9" name="Oval 8">
            <a:extLst>
              <a:ext uri="{FF2B5EF4-FFF2-40B4-BE49-F238E27FC236}">
                <a16:creationId xmlns:a16="http://schemas.microsoft.com/office/drawing/2014/main" id="{FE44D158-9BCA-A344-A354-133409BCEB54}"/>
              </a:ext>
            </a:extLst>
          </p:cNvPr>
          <p:cNvSpPr/>
          <p:nvPr/>
        </p:nvSpPr>
        <p:spPr>
          <a:xfrm>
            <a:off x="7167444" y="1038684"/>
            <a:ext cx="1873631" cy="6631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Alternative publishing</a:t>
            </a:r>
          </a:p>
        </p:txBody>
      </p:sp>
      <p:sp>
        <p:nvSpPr>
          <p:cNvPr id="10" name="Oval 9">
            <a:extLst>
              <a:ext uri="{FF2B5EF4-FFF2-40B4-BE49-F238E27FC236}">
                <a16:creationId xmlns:a16="http://schemas.microsoft.com/office/drawing/2014/main" id="{D81830F4-496D-EF4B-8B1F-809B9306C715}"/>
              </a:ext>
            </a:extLst>
          </p:cNvPr>
          <p:cNvSpPr/>
          <p:nvPr/>
        </p:nvSpPr>
        <p:spPr>
          <a:xfrm>
            <a:off x="5082364" y="2169042"/>
            <a:ext cx="1561278" cy="606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Sharing Knowledge</a:t>
            </a:r>
          </a:p>
        </p:txBody>
      </p:sp>
      <p:cxnSp>
        <p:nvCxnSpPr>
          <p:cNvPr id="15" name="Straight Arrow Connector 14">
            <a:extLst>
              <a:ext uri="{FF2B5EF4-FFF2-40B4-BE49-F238E27FC236}">
                <a16:creationId xmlns:a16="http://schemas.microsoft.com/office/drawing/2014/main" id="{3A51DFB9-10B9-AD41-A293-1962282CA077}"/>
              </a:ext>
            </a:extLst>
          </p:cNvPr>
          <p:cNvCxnSpPr>
            <a:endCxn id="8" idx="0"/>
          </p:cNvCxnSpPr>
          <p:nvPr/>
        </p:nvCxnSpPr>
        <p:spPr>
          <a:xfrm flipH="1">
            <a:off x="767499" y="1069616"/>
            <a:ext cx="136268" cy="206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CB01E67-9AFB-1941-B83E-C1D6704D19B6}"/>
              </a:ext>
            </a:extLst>
          </p:cNvPr>
          <p:cNvCxnSpPr>
            <a:cxnSpLocks/>
          </p:cNvCxnSpPr>
          <p:nvPr/>
        </p:nvCxnSpPr>
        <p:spPr>
          <a:xfrm>
            <a:off x="2217989" y="761313"/>
            <a:ext cx="4949456" cy="558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574EA794-ACA7-B64C-8711-B7E0DC8C84DC}"/>
              </a:ext>
            </a:extLst>
          </p:cNvPr>
          <p:cNvSpPr/>
          <p:nvPr/>
        </p:nvSpPr>
        <p:spPr>
          <a:xfrm>
            <a:off x="1403498" y="1110469"/>
            <a:ext cx="951259" cy="4811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Open data</a:t>
            </a:r>
          </a:p>
        </p:txBody>
      </p:sp>
      <p:sp>
        <p:nvSpPr>
          <p:cNvPr id="23" name="Oval 22">
            <a:extLst>
              <a:ext uri="{FF2B5EF4-FFF2-40B4-BE49-F238E27FC236}">
                <a16:creationId xmlns:a16="http://schemas.microsoft.com/office/drawing/2014/main" id="{72412F71-46DE-EE48-8DD0-81964B663E1D}"/>
              </a:ext>
            </a:extLst>
          </p:cNvPr>
          <p:cNvSpPr/>
          <p:nvPr/>
        </p:nvSpPr>
        <p:spPr>
          <a:xfrm>
            <a:off x="2675496" y="1436358"/>
            <a:ext cx="1188527" cy="617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Meta-studies</a:t>
            </a:r>
          </a:p>
        </p:txBody>
      </p:sp>
      <p:sp>
        <p:nvSpPr>
          <p:cNvPr id="24" name="Oval 23">
            <a:extLst>
              <a:ext uri="{FF2B5EF4-FFF2-40B4-BE49-F238E27FC236}">
                <a16:creationId xmlns:a16="http://schemas.microsoft.com/office/drawing/2014/main" id="{C4852591-FCF5-594C-9858-6A78AEE834D6}"/>
              </a:ext>
            </a:extLst>
          </p:cNvPr>
          <p:cNvSpPr/>
          <p:nvPr/>
        </p:nvSpPr>
        <p:spPr>
          <a:xfrm>
            <a:off x="1796902" y="2420897"/>
            <a:ext cx="1318438" cy="6093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Digital research tools</a:t>
            </a:r>
          </a:p>
        </p:txBody>
      </p:sp>
      <p:sp>
        <p:nvSpPr>
          <p:cNvPr id="3" name="TextBox 2">
            <a:extLst>
              <a:ext uri="{FF2B5EF4-FFF2-40B4-BE49-F238E27FC236}">
                <a16:creationId xmlns:a16="http://schemas.microsoft.com/office/drawing/2014/main" id="{6A942F70-9997-E54D-B4C9-BFB8C09D8AC1}"/>
              </a:ext>
            </a:extLst>
          </p:cNvPr>
          <p:cNvSpPr txBox="1"/>
          <p:nvPr/>
        </p:nvSpPr>
        <p:spPr>
          <a:xfrm>
            <a:off x="131500" y="4380217"/>
            <a:ext cx="3640400" cy="830997"/>
          </a:xfrm>
          <a:prstGeom prst="rect">
            <a:avLst/>
          </a:prstGeom>
          <a:noFill/>
        </p:spPr>
        <p:txBody>
          <a:bodyPr wrap="square" rtlCol="0">
            <a:spAutoFit/>
          </a:bodyPr>
          <a:lstStyle/>
          <a:p>
            <a:pPr algn="ctr"/>
            <a:r>
              <a:rPr lang="en-US" sz="2400" dirty="0">
                <a:solidFill>
                  <a:schemeClr val="accent1">
                    <a:lumMod val="50000"/>
                  </a:schemeClr>
                </a:solidFill>
              </a:rPr>
              <a:t>Librarian is outside of the research community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RCC-Logo-alpha.png" descr="RCC-Logo-alpha.png"/>
          <p:cNvPicPr>
            <a:picLocks noChangeAspect="1"/>
          </p:cNvPicPr>
          <p:nvPr/>
        </p:nvPicPr>
        <p:blipFill>
          <a:blip r:embed="rId2">
            <a:extLst/>
          </a:blip>
          <a:stretch>
            <a:fillRect/>
          </a:stretch>
        </p:blipFill>
        <p:spPr>
          <a:xfrm>
            <a:off x="3889068" y="2270648"/>
            <a:ext cx="1264689" cy="679333"/>
          </a:xfrm>
          <a:prstGeom prst="rect">
            <a:avLst/>
          </a:prstGeom>
          <a:ln w="12700">
            <a:miter lim="400000"/>
          </a:ln>
        </p:spPr>
      </p:pic>
      <p:sp>
        <p:nvSpPr>
          <p:cNvPr id="177" name="Research Steps &amp; Services Provided"/>
          <p:cNvSpPr txBox="1"/>
          <p:nvPr/>
        </p:nvSpPr>
        <p:spPr>
          <a:xfrm>
            <a:off x="3687142" y="2102703"/>
            <a:ext cx="1769717" cy="152349"/>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4000" b="0">
                <a:latin typeface="Noteworthy Bold"/>
                <a:ea typeface="Noteworthy Bold"/>
                <a:cs typeface="Noteworthy Bold"/>
                <a:sym typeface="Noteworthy Bold"/>
              </a:defRPr>
            </a:lvl1pPr>
          </a:lstStyle>
          <a:p>
            <a:r>
              <a:rPr sz="810"/>
              <a:t>Research Steps &amp; Services Provided</a:t>
            </a:r>
          </a:p>
        </p:txBody>
      </p:sp>
      <p:pic>
        <p:nvPicPr>
          <p:cNvPr id="178" name="Oval" descr="Oval"/>
          <p:cNvPicPr>
            <a:picLocks/>
          </p:cNvPicPr>
          <p:nvPr/>
        </p:nvPicPr>
        <p:blipFill>
          <a:blip r:embed="rId3">
            <a:extLst/>
          </a:blip>
          <a:stretch>
            <a:fillRect/>
          </a:stretch>
        </p:blipFill>
        <p:spPr>
          <a:xfrm>
            <a:off x="3485464" y="1768708"/>
            <a:ext cx="2075945" cy="1319733"/>
          </a:xfrm>
          <a:prstGeom prst="rect">
            <a:avLst/>
          </a:prstGeom>
        </p:spPr>
      </p:pic>
      <p:sp>
        <p:nvSpPr>
          <p:cNvPr id="180" name="Step 1: Identify your Worldview/Paradigmatic Approach"/>
          <p:cNvSpPr txBox="1"/>
          <p:nvPr/>
        </p:nvSpPr>
        <p:spPr>
          <a:xfrm>
            <a:off x="5674813" y="3949283"/>
            <a:ext cx="1101415" cy="308354"/>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3000" b="0">
                <a:solidFill>
                  <a:srgbClr val="929292"/>
                </a:solidFill>
                <a:latin typeface="Noteworthy Bold"/>
                <a:ea typeface="Noteworthy Bold"/>
                <a:cs typeface="Noteworthy Bold"/>
                <a:sym typeface="Noteworthy Bold"/>
              </a:defRPr>
            </a:lvl1pPr>
          </a:lstStyle>
          <a:p>
            <a:r>
              <a:rPr sz="608"/>
              <a:t>Step 1: Identify your Worldview/Paradigmatic Approach</a:t>
            </a:r>
          </a:p>
        </p:txBody>
      </p:sp>
      <p:sp>
        <p:nvSpPr>
          <p:cNvPr id="181" name="Step 2: Identify your Research Problem &amp; the Goals of your Study"/>
          <p:cNvSpPr txBox="1"/>
          <p:nvPr/>
        </p:nvSpPr>
        <p:spPr>
          <a:xfrm>
            <a:off x="4225261" y="4195130"/>
            <a:ext cx="1051739" cy="308354"/>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3000" b="0">
                <a:solidFill>
                  <a:srgbClr val="929292"/>
                </a:solidFill>
                <a:latin typeface="Noteworthy Bold"/>
                <a:ea typeface="Noteworthy Bold"/>
                <a:cs typeface="Noteworthy Bold"/>
                <a:sym typeface="Noteworthy Bold"/>
              </a:defRPr>
            </a:lvl1pPr>
          </a:lstStyle>
          <a:p>
            <a:r>
              <a:rPr sz="608"/>
              <a:t>Step 2: Identify your Research Problem &amp; the Goals of your Study</a:t>
            </a:r>
          </a:p>
        </p:txBody>
      </p:sp>
      <p:sp>
        <p:nvSpPr>
          <p:cNvPr id="182" name="Step 3: Identify the Conceptual Framework Supporting your Study/ LiteratureReview"/>
          <p:cNvSpPr txBox="1"/>
          <p:nvPr/>
        </p:nvSpPr>
        <p:spPr>
          <a:xfrm>
            <a:off x="2775708" y="4030444"/>
            <a:ext cx="1051739" cy="308354"/>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3000" b="0">
                <a:solidFill>
                  <a:srgbClr val="929292"/>
                </a:solidFill>
                <a:latin typeface="Noteworthy Bold"/>
                <a:ea typeface="Noteworthy Bold"/>
                <a:cs typeface="Noteworthy Bold"/>
                <a:sym typeface="Noteworthy Bold"/>
              </a:defRPr>
            </a:lvl1pPr>
          </a:lstStyle>
          <a:p>
            <a:r>
              <a:rPr sz="608"/>
              <a:t>Step 3: Identify the Conceptual Framework Supporting your Study/ LiteratureReview</a:t>
            </a:r>
          </a:p>
        </p:txBody>
      </p:sp>
      <p:sp>
        <p:nvSpPr>
          <p:cNvPr id="183" name="Step 4: Define the Research Design/Tradition for your Study"/>
          <p:cNvSpPr txBox="1"/>
          <p:nvPr/>
        </p:nvSpPr>
        <p:spPr>
          <a:xfrm>
            <a:off x="2236811" y="2981149"/>
            <a:ext cx="1046175" cy="308354"/>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3000" b="0">
                <a:solidFill>
                  <a:srgbClr val="929292"/>
                </a:solidFill>
                <a:latin typeface="Noteworthy Bold"/>
                <a:ea typeface="Noteworthy Bold"/>
                <a:cs typeface="Noteworthy Bold"/>
                <a:sym typeface="Noteworthy Bold"/>
              </a:defRPr>
            </a:lvl1pPr>
          </a:lstStyle>
          <a:p>
            <a:r>
              <a:rPr sz="608"/>
              <a:t>Step 4: Define the Research Design/Tradition for your Study</a:t>
            </a:r>
          </a:p>
        </p:txBody>
      </p:sp>
      <p:sp>
        <p:nvSpPr>
          <p:cNvPr id="184" name="Step 5: Define the Research Questions Driving your Study"/>
          <p:cNvSpPr txBox="1"/>
          <p:nvPr/>
        </p:nvSpPr>
        <p:spPr>
          <a:xfrm>
            <a:off x="1450391" y="1789600"/>
            <a:ext cx="1425936" cy="214802"/>
          </a:xfrm>
          <a:prstGeom prst="rect">
            <a:avLst/>
          </a:prstGeom>
          <a:ln w="12700">
            <a:miter lim="400000"/>
          </a:ln>
          <a:extLst>
            <a:ext uri="{C572A759-6A51-4108-AA02-DFA0A04FC94B}">
              <ma14:wrappingTextBoxFlag xmlns="" xmlns:ma14="http://schemas.microsoft.com/office/mac/drawingml/2011/main" val="1"/>
            </a:ext>
          </a:extLst>
        </p:spPr>
        <p:txBody>
          <a:bodyPr wrap="square" lIns="13716" tIns="13716" rIns="13716" bIns="13716" anchor="ctr">
            <a:spAutoFit/>
          </a:bodyPr>
          <a:lstStyle>
            <a:lvl1pPr>
              <a:defRPr sz="3000" b="0">
                <a:solidFill>
                  <a:srgbClr val="929292"/>
                </a:solidFill>
                <a:latin typeface="Noteworthy Bold"/>
                <a:ea typeface="Noteworthy Bold"/>
                <a:cs typeface="Noteworthy Bold"/>
                <a:sym typeface="Noteworthy Bold"/>
              </a:defRPr>
            </a:lvl1pPr>
          </a:lstStyle>
          <a:p>
            <a:r>
              <a:rPr sz="608"/>
              <a:t>Step 5: Define the Research Questions Driving your Study</a:t>
            </a:r>
          </a:p>
        </p:txBody>
      </p:sp>
      <p:sp>
        <p:nvSpPr>
          <p:cNvPr id="185" name="Step 6: Select the Data Gathering Methods"/>
          <p:cNvSpPr txBox="1"/>
          <p:nvPr/>
        </p:nvSpPr>
        <p:spPr>
          <a:xfrm>
            <a:off x="2391696" y="738203"/>
            <a:ext cx="1051739" cy="214802"/>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3000" b="0">
                <a:solidFill>
                  <a:srgbClr val="929292"/>
                </a:solidFill>
                <a:latin typeface="Noteworthy Bold"/>
                <a:ea typeface="Noteworthy Bold"/>
                <a:cs typeface="Noteworthy Bold"/>
                <a:sym typeface="Noteworthy Bold"/>
              </a:defRPr>
            </a:lvl1pPr>
          </a:lstStyle>
          <a:p>
            <a:r>
              <a:rPr sz="608"/>
              <a:t>Step 6: Select the Data Gathering Methods</a:t>
            </a:r>
          </a:p>
        </p:txBody>
      </p:sp>
      <p:sp>
        <p:nvSpPr>
          <p:cNvPr id="186" name="Step 7: Define Data Analysis Methods"/>
          <p:cNvSpPr txBox="1"/>
          <p:nvPr/>
        </p:nvSpPr>
        <p:spPr>
          <a:xfrm>
            <a:off x="3998325" y="522076"/>
            <a:ext cx="1046175" cy="214802"/>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3000" b="0">
                <a:solidFill>
                  <a:srgbClr val="929292"/>
                </a:solidFill>
                <a:latin typeface="Noteworthy Bold"/>
                <a:ea typeface="Noteworthy Bold"/>
                <a:cs typeface="Noteworthy Bold"/>
                <a:sym typeface="Noteworthy Bold"/>
              </a:defRPr>
            </a:lvl1pPr>
          </a:lstStyle>
          <a:p>
            <a:r>
              <a:rPr sz="608"/>
              <a:t>Step 7: Define Data Analysis Methods</a:t>
            </a:r>
          </a:p>
        </p:txBody>
      </p:sp>
      <p:sp>
        <p:nvSpPr>
          <p:cNvPr id="187" name="Step 8: Define the strategies to ensure the Validity/Trustworthiness of your Study"/>
          <p:cNvSpPr txBox="1"/>
          <p:nvPr/>
        </p:nvSpPr>
        <p:spPr>
          <a:xfrm>
            <a:off x="5599390" y="524298"/>
            <a:ext cx="1126438" cy="401905"/>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3000" b="0">
                <a:solidFill>
                  <a:srgbClr val="929292"/>
                </a:solidFill>
                <a:latin typeface="Noteworthy Bold"/>
                <a:ea typeface="Noteworthy Bold"/>
                <a:cs typeface="Noteworthy Bold"/>
                <a:sym typeface="Noteworthy Bold"/>
              </a:defRPr>
            </a:lvl1pPr>
          </a:lstStyle>
          <a:p>
            <a:r>
              <a:rPr sz="608"/>
              <a:t>Step 8: Define the strategies to ensure the Validity/Trustworthiness of your Study</a:t>
            </a:r>
          </a:p>
        </p:txBody>
      </p:sp>
      <p:sp>
        <p:nvSpPr>
          <p:cNvPr id="188" name="Step 9: Define the Ethical Principles Driving your Study"/>
          <p:cNvSpPr txBox="1"/>
          <p:nvPr/>
        </p:nvSpPr>
        <p:spPr>
          <a:xfrm>
            <a:off x="5953585" y="1608248"/>
            <a:ext cx="934954" cy="308354"/>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3000" b="0">
                <a:solidFill>
                  <a:srgbClr val="929292"/>
                </a:solidFill>
                <a:latin typeface="Noteworthy Bold"/>
                <a:ea typeface="Noteworthy Bold"/>
                <a:cs typeface="Noteworthy Bold"/>
                <a:sym typeface="Noteworthy Bold"/>
              </a:defRPr>
            </a:lvl1pPr>
          </a:lstStyle>
          <a:p>
            <a:r>
              <a:rPr sz="608"/>
              <a:t>Step 9: Define the Ethical Principles Driving your Study</a:t>
            </a:r>
          </a:p>
        </p:txBody>
      </p:sp>
      <p:sp>
        <p:nvSpPr>
          <p:cNvPr id="189" name="Step 10: Publish &amp; Disseminate your Work"/>
          <p:cNvSpPr txBox="1"/>
          <p:nvPr/>
        </p:nvSpPr>
        <p:spPr>
          <a:xfrm>
            <a:off x="5895192" y="2825542"/>
            <a:ext cx="1051739" cy="214802"/>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3000" b="0">
                <a:solidFill>
                  <a:srgbClr val="929292"/>
                </a:solidFill>
                <a:latin typeface="Noteworthy Bold"/>
                <a:ea typeface="Noteworthy Bold"/>
                <a:cs typeface="Noteworthy Bold"/>
                <a:sym typeface="Noteworthy Bold"/>
              </a:defRPr>
            </a:lvl1pPr>
          </a:lstStyle>
          <a:p>
            <a:r>
              <a:rPr sz="608"/>
              <a:t>Step 10: Publish &amp; Disseminate your Work</a:t>
            </a:r>
          </a:p>
        </p:txBody>
      </p:sp>
      <p:pic>
        <p:nvPicPr>
          <p:cNvPr id="190" name="Oval" descr="Oval"/>
          <p:cNvPicPr>
            <a:picLocks/>
          </p:cNvPicPr>
          <p:nvPr/>
        </p:nvPicPr>
        <p:blipFill>
          <a:blip r:embed="rId4">
            <a:duotone>
              <a:prstClr val="black"/>
              <a:schemeClr val="accent4">
                <a:tint val="45000"/>
                <a:satMod val="400000"/>
              </a:schemeClr>
            </a:duotone>
            <a:alphaModFix/>
            <a:extLst/>
          </a:blip>
          <a:stretch>
            <a:fillRect/>
          </a:stretch>
        </p:blipFill>
        <p:spPr>
          <a:xfrm>
            <a:off x="5741922" y="1273009"/>
            <a:ext cx="1394602" cy="978831"/>
          </a:xfrm>
          <a:prstGeom prst="rect">
            <a:avLst/>
          </a:prstGeom>
        </p:spPr>
      </p:pic>
      <p:pic>
        <p:nvPicPr>
          <p:cNvPr id="192" name="Oval" descr="Oval"/>
          <p:cNvPicPr>
            <a:picLocks/>
          </p:cNvPicPr>
          <p:nvPr/>
        </p:nvPicPr>
        <p:blipFill>
          <a:blip r:embed="rId4">
            <a:alphaModFix/>
            <a:extLst/>
          </a:blip>
          <a:stretch>
            <a:fillRect/>
          </a:stretch>
        </p:blipFill>
        <p:spPr>
          <a:xfrm>
            <a:off x="5447622" y="235834"/>
            <a:ext cx="1634661" cy="978831"/>
          </a:xfrm>
          <a:prstGeom prst="rect">
            <a:avLst/>
          </a:prstGeom>
        </p:spPr>
      </p:pic>
      <p:pic>
        <p:nvPicPr>
          <p:cNvPr id="194" name="Oval" descr="Oval"/>
          <p:cNvPicPr>
            <a:picLocks/>
          </p:cNvPicPr>
          <p:nvPr/>
        </p:nvPicPr>
        <p:blipFill>
          <a:blip r:embed="rId5">
            <a:alphaModFix amt="33017"/>
            <a:extLst>
              <a:ext uri="{BEBA8EAE-BF5A-486C-A8C5-ECC9F3942E4B}">
                <a14:imgProps xmlns:a14="http://schemas.microsoft.com/office/drawing/2010/main">
                  <a14:imgLayer>
                    <a14:imgEffect>
                      <a14:artisticPaintStrokes/>
                    </a14:imgEffect>
                  </a14:imgLayer>
                </a14:imgProps>
              </a:ext>
            </a:extLst>
          </a:blip>
          <a:stretch>
            <a:fillRect/>
          </a:stretch>
        </p:blipFill>
        <p:spPr>
          <a:xfrm>
            <a:off x="5828760" y="2468639"/>
            <a:ext cx="1519746" cy="953719"/>
          </a:xfrm>
          <a:prstGeom prst="rect">
            <a:avLst/>
          </a:prstGeom>
        </p:spPr>
      </p:pic>
      <p:pic>
        <p:nvPicPr>
          <p:cNvPr id="196" name="Oval" descr="Oval"/>
          <p:cNvPicPr>
            <a:picLocks/>
          </p:cNvPicPr>
          <p:nvPr/>
        </p:nvPicPr>
        <p:blipFill>
          <a:blip r:embed="rId4">
            <a:alphaModFix/>
            <a:extLst/>
          </a:blip>
          <a:stretch>
            <a:fillRect/>
          </a:stretch>
        </p:blipFill>
        <p:spPr>
          <a:xfrm>
            <a:off x="5539460" y="3614045"/>
            <a:ext cx="1322444" cy="978831"/>
          </a:xfrm>
          <a:prstGeom prst="rect">
            <a:avLst/>
          </a:prstGeom>
        </p:spPr>
      </p:pic>
      <p:pic>
        <p:nvPicPr>
          <p:cNvPr id="198" name="Oval" descr="Oval"/>
          <p:cNvPicPr>
            <a:picLocks/>
          </p:cNvPicPr>
          <p:nvPr/>
        </p:nvPicPr>
        <p:blipFill>
          <a:blip r:embed="rId4">
            <a:alphaModFix/>
            <a:extLst/>
          </a:blip>
          <a:stretch>
            <a:fillRect/>
          </a:stretch>
        </p:blipFill>
        <p:spPr>
          <a:xfrm>
            <a:off x="4089908" y="3865806"/>
            <a:ext cx="1322444" cy="972917"/>
          </a:xfrm>
          <a:prstGeom prst="rect">
            <a:avLst/>
          </a:prstGeom>
        </p:spPr>
      </p:pic>
      <p:pic>
        <p:nvPicPr>
          <p:cNvPr id="200" name="Oval" descr="Oval"/>
          <p:cNvPicPr>
            <a:picLocks/>
          </p:cNvPicPr>
          <p:nvPr/>
        </p:nvPicPr>
        <p:blipFill>
          <a:blip r:embed="rId4">
            <a:alphaModFix/>
            <a:extLst/>
          </a:blip>
          <a:stretch>
            <a:fillRect/>
          </a:stretch>
        </p:blipFill>
        <p:spPr>
          <a:xfrm>
            <a:off x="2640356" y="3695205"/>
            <a:ext cx="1322444" cy="978831"/>
          </a:xfrm>
          <a:prstGeom prst="rect">
            <a:avLst/>
          </a:prstGeom>
        </p:spPr>
      </p:pic>
      <p:pic>
        <p:nvPicPr>
          <p:cNvPr id="202" name="Oval" descr="Oval"/>
          <p:cNvPicPr>
            <a:picLocks/>
          </p:cNvPicPr>
          <p:nvPr/>
        </p:nvPicPr>
        <p:blipFill>
          <a:blip r:embed="rId5">
            <a:duotone>
              <a:schemeClr val="accent4">
                <a:shade val="45000"/>
                <a:satMod val="135000"/>
              </a:schemeClr>
              <a:prstClr val="white"/>
            </a:duotone>
            <a:alphaModFix/>
            <a:extLst>
              <a:ext uri="{BEBA8EAE-BF5A-486C-A8C5-ECC9F3942E4B}">
                <a14:imgProps xmlns:a14="http://schemas.microsoft.com/office/drawing/2010/main">
                  <a14:imgLayer>
                    <a14:imgEffect>
                      <a14:artisticPaintStrokes/>
                    </a14:imgEffect>
                  </a14:imgLayer>
                </a14:imgProps>
              </a:ext>
            </a:extLst>
          </a:blip>
          <a:stretch>
            <a:fillRect/>
          </a:stretch>
        </p:blipFill>
        <p:spPr>
          <a:xfrm>
            <a:off x="2095706" y="2612167"/>
            <a:ext cx="1322444" cy="978831"/>
          </a:xfrm>
          <a:prstGeom prst="rect">
            <a:avLst/>
          </a:prstGeom>
        </p:spPr>
      </p:pic>
      <p:pic>
        <p:nvPicPr>
          <p:cNvPr id="204" name="Oval" descr="Oval"/>
          <p:cNvPicPr>
            <a:picLocks/>
          </p:cNvPicPr>
          <p:nvPr/>
        </p:nvPicPr>
        <p:blipFill>
          <a:blip r:embed="rId6">
            <a:duotone>
              <a:schemeClr val="accent1">
                <a:shade val="45000"/>
                <a:satMod val="135000"/>
              </a:schemeClr>
              <a:prstClr val="white"/>
            </a:duotone>
            <a:alphaModFix/>
            <a:extLst>
              <a:ext uri="{BEBA8EAE-BF5A-486C-A8C5-ECC9F3942E4B}">
                <a14:imgProps xmlns:a14="http://schemas.microsoft.com/office/drawing/2010/main">
                  <a14:imgLayer>
                    <a14:imgEffect>
                      <a14:artisticCutout/>
                    </a14:imgEffect>
                  </a14:imgLayer>
                </a14:imgProps>
              </a:ext>
            </a:extLst>
          </a:blip>
          <a:stretch>
            <a:fillRect/>
          </a:stretch>
        </p:blipFill>
        <p:spPr>
          <a:xfrm>
            <a:off x="1329070" y="1489809"/>
            <a:ext cx="1815429" cy="978831"/>
          </a:xfrm>
          <a:prstGeom prst="rect">
            <a:avLst/>
          </a:prstGeom>
          <a:ln w="28575">
            <a:noFill/>
          </a:ln>
        </p:spPr>
      </p:pic>
      <p:pic>
        <p:nvPicPr>
          <p:cNvPr id="206" name="Oval" descr="Oval"/>
          <p:cNvPicPr>
            <a:picLocks/>
          </p:cNvPicPr>
          <p:nvPr/>
        </p:nvPicPr>
        <p:blipFill>
          <a:blip r:embed="rId7">
            <a:alphaModFix/>
            <a:duotone>
              <a:schemeClr val="accent4">
                <a:shade val="45000"/>
                <a:satMod val="135000"/>
              </a:schemeClr>
              <a:prstClr val="white"/>
            </a:duotone>
            <a:extLst>
              <a:ext uri="{BEBA8EAE-BF5A-486C-A8C5-ECC9F3942E4B}">
                <a14:imgProps xmlns:a14="http://schemas.microsoft.com/office/drawing/2010/main">
                  <a14:imgLayer>
                    <a14:imgEffect>
                      <a14:artisticPaintStrokes/>
                    </a14:imgEffect>
                    <a14:imgEffect>
                      <a14:colorTemperature colorTemp="5300"/>
                    </a14:imgEffect>
                  </a14:imgLayer>
                </a14:imgProps>
              </a:ext>
            </a:extLst>
          </a:blip>
          <a:stretch>
            <a:fillRect/>
          </a:stretch>
        </p:blipFill>
        <p:spPr>
          <a:xfrm>
            <a:off x="1755664" y="300216"/>
            <a:ext cx="1669308" cy="1045907"/>
          </a:xfrm>
          <a:prstGeom prst="rect">
            <a:avLst/>
          </a:prstGeom>
          <a:ln>
            <a:noFill/>
          </a:ln>
        </p:spPr>
      </p:pic>
      <p:pic>
        <p:nvPicPr>
          <p:cNvPr id="208" name="Oval" descr="Oval"/>
          <p:cNvPicPr>
            <a:picLocks/>
          </p:cNvPicPr>
          <p:nvPr/>
        </p:nvPicPr>
        <p:blipFill>
          <a:blip r:embed="rId4">
            <a:alphaModFix amt="33017"/>
            <a:extLst/>
          </a:blip>
          <a:stretch>
            <a:fillRect/>
          </a:stretch>
        </p:blipFill>
        <p:spPr>
          <a:xfrm>
            <a:off x="3700838" y="140062"/>
            <a:ext cx="1481797" cy="978831"/>
          </a:xfrm>
          <a:prstGeom prst="rect">
            <a:avLst/>
          </a:prstGeom>
        </p:spPr>
      </p:pic>
      <p:sp>
        <p:nvSpPr>
          <p:cNvPr id="267" name="Connection Line"/>
          <p:cNvSpPr/>
          <p:nvPr/>
        </p:nvSpPr>
        <p:spPr>
          <a:xfrm>
            <a:off x="4442341" y="2449322"/>
            <a:ext cx="259318" cy="259318"/>
          </a:xfrm>
          <a:custGeom>
            <a:avLst/>
            <a:gdLst/>
            <a:ahLst/>
            <a:cxnLst>
              <a:cxn ang="0">
                <a:pos x="wd2" y="hd2"/>
              </a:cxn>
              <a:cxn ang="5400000">
                <a:pos x="wd2" y="hd2"/>
              </a:cxn>
              <a:cxn ang="10800000">
                <a:pos x="wd2" y="hd2"/>
              </a:cxn>
              <a:cxn ang="16200000">
                <a:pos x="wd2" y="hd2"/>
              </a:cxn>
            </a:cxnLst>
            <a:rect l="0" t="0" r="r" b="b"/>
            <a:pathLst>
              <a:path w="20419" h="20419" extrusionOk="0">
                <a:moveTo>
                  <a:pt x="169" y="20419"/>
                </a:moveTo>
                <a:cubicBezTo>
                  <a:pt x="-1181" y="5569"/>
                  <a:pt x="5569" y="-1181"/>
                  <a:pt x="20419" y="169"/>
                </a:cubicBezTo>
              </a:path>
            </a:pathLst>
          </a:custGeom>
          <a:ln w="25400">
            <a:solidFill>
              <a:srgbClr val="000000"/>
            </a:solidFill>
            <a:miter lim="400000"/>
          </a:ln>
        </p:spPr>
        <p:txBody>
          <a:bodyPr/>
          <a:lstStyle/>
          <a:p>
            <a:endParaRPr sz="284"/>
          </a:p>
        </p:txBody>
      </p:sp>
      <p:pic>
        <p:nvPicPr>
          <p:cNvPr id="211" name="Line" descr="Line"/>
          <p:cNvPicPr>
            <a:picLocks/>
          </p:cNvPicPr>
          <p:nvPr/>
        </p:nvPicPr>
        <p:blipFill>
          <a:blip r:embed="rId8">
            <a:alphaModFix amt="33017"/>
            <a:extLst/>
          </a:blip>
          <a:stretch>
            <a:fillRect/>
          </a:stretch>
        </p:blipFill>
        <p:spPr>
          <a:xfrm rot="75914">
            <a:off x="4557151" y="1170018"/>
            <a:ext cx="29699" cy="547564"/>
          </a:xfrm>
          <a:prstGeom prst="rect">
            <a:avLst/>
          </a:prstGeom>
        </p:spPr>
      </p:pic>
      <p:pic>
        <p:nvPicPr>
          <p:cNvPr id="213" name="Line" descr="Line"/>
          <p:cNvPicPr>
            <a:picLocks/>
          </p:cNvPicPr>
          <p:nvPr/>
        </p:nvPicPr>
        <p:blipFill>
          <a:blip r:embed="rId9">
            <a:alphaModFix amt="33017"/>
            <a:extLst/>
          </a:blip>
          <a:stretch>
            <a:fillRect/>
          </a:stretch>
        </p:blipFill>
        <p:spPr>
          <a:xfrm rot="2775914">
            <a:off x="5342216" y="1059743"/>
            <a:ext cx="34570" cy="768115"/>
          </a:xfrm>
          <a:prstGeom prst="rect">
            <a:avLst/>
          </a:prstGeom>
        </p:spPr>
      </p:pic>
      <p:pic>
        <p:nvPicPr>
          <p:cNvPr id="215" name="Line" descr="Line"/>
          <p:cNvPicPr>
            <a:picLocks/>
          </p:cNvPicPr>
          <p:nvPr/>
        </p:nvPicPr>
        <p:blipFill>
          <a:blip r:embed="rId10">
            <a:alphaModFix amt="33017"/>
            <a:extLst/>
          </a:blip>
          <a:stretch>
            <a:fillRect/>
          </a:stretch>
        </p:blipFill>
        <p:spPr>
          <a:xfrm rot="4215438">
            <a:off x="5622442" y="1815741"/>
            <a:ext cx="24826" cy="326966"/>
          </a:xfrm>
          <a:prstGeom prst="rect">
            <a:avLst/>
          </a:prstGeom>
        </p:spPr>
      </p:pic>
      <p:pic>
        <p:nvPicPr>
          <p:cNvPr id="217" name="Line" descr="Line"/>
          <p:cNvPicPr>
            <a:picLocks/>
          </p:cNvPicPr>
          <p:nvPr/>
        </p:nvPicPr>
        <p:blipFill>
          <a:blip r:embed="rId11">
            <a:alphaModFix amt="33017"/>
            <a:extLst/>
          </a:blip>
          <a:stretch>
            <a:fillRect/>
          </a:stretch>
        </p:blipFill>
        <p:spPr>
          <a:xfrm rot="7114233">
            <a:off x="5639532" y="2553909"/>
            <a:ext cx="24069" cy="292659"/>
          </a:xfrm>
          <a:prstGeom prst="rect">
            <a:avLst/>
          </a:prstGeom>
        </p:spPr>
      </p:pic>
      <p:pic>
        <p:nvPicPr>
          <p:cNvPr id="219" name="Line" descr="Line"/>
          <p:cNvPicPr>
            <a:picLocks/>
          </p:cNvPicPr>
          <p:nvPr/>
        </p:nvPicPr>
        <p:blipFill>
          <a:blip r:embed="rId12">
            <a:alphaModFix amt="33017"/>
            <a:extLst/>
          </a:blip>
          <a:stretch>
            <a:fillRect/>
          </a:stretch>
        </p:blipFill>
        <p:spPr>
          <a:xfrm rot="9072790">
            <a:off x="5397713" y="2880758"/>
            <a:ext cx="38544" cy="948063"/>
          </a:xfrm>
          <a:prstGeom prst="rect">
            <a:avLst/>
          </a:prstGeom>
        </p:spPr>
      </p:pic>
      <p:pic>
        <p:nvPicPr>
          <p:cNvPr id="221" name="Line" descr="Line"/>
          <p:cNvPicPr>
            <a:picLocks/>
          </p:cNvPicPr>
          <p:nvPr/>
        </p:nvPicPr>
        <p:blipFill>
          <a:blip r:embed="rId13">
            <a:alphaModFix amt="33017"/>
            <a:extLst/>
          </a:blip>
          <a:stretch>
            <a:fillRect/>
          </a:stretch>
        </p:blipFill>
        <p:spPr>
          <a:xfrm rot="10875915">
            <a:off x="4582264" y="3099134"/>
            <a:ext cx="33976" cy="741256"/>
          </a:xfrm>
          <a:prstGeom prst="rect">
            <a:avLst/>
          </a:prstGeom>
        </p:spPr>
      </p:pic>
      <p:pic>
        <p:nvPicPr>
          <p:cNvPr id="223" name="Line" descr="Line"/>
          <p:cNvPicPr>
            <a:picLocks/>
          </p:cNvPicPr>
          <p:nvPr/>
        </p:nvPicPr>
        <p:blipFill>
          <a:blip r:embed="rId14">
            <a:alphaModFix amt="33017"/>
            <a:extLst/>
          </a:blip>
          <a:stretch>
            <a:fillRect/>
          </a:stretch>
        </p:blipFill>
        <p:spPr>
          <a:xfrm rot="12779171">
            <a:off x="3807570" y="2931523"/>
            <a:ext cx="36302" cy="846534"/>
          </a:xfrm>
          <a:prstGeom prst="rect">
            <a:avLst/>
          </a:prstGeom>
        </p:spPr>
      </p:pic>
      <p:pic>
        <p:nvPicPr>
          <p:cNvPr id="225" name="Line" descr="Line"/>
          <p:cNvPicPr>
            <a:picLocks/>
          </p:cNvPicPr>
          <p:nvPr/>
        </p:nvPicPr>
        <p:blipFill>
          <a:blip r:embed="rId15">
            <a:alphaModFix amt="33017"/>
            <a:extLst/>
          </a:blip>
          <a:stretch>
            <a:fillRect/>
          </a:stretch>
        </p:blipFill>
        <p:spPr>
          <a:xfrm rot="14630104">
            <a:off x="3515947" y="2646319"/>
            <a:ext cx="24076" cy="292970"/>
          </a:xfrm>
          <a:prstGeom prst="rect">
            <a:avLst/>
          </a:prstGeom>
        </p:spPr>
      </p:pic>
      <p:pic>
        <p:nvPicPr>
          <p:cNvPr id="227" name="Line" descr="Line"/>
          <p:cNvPicPr>
            <a:picLocks/>
          </p:cNvPicPr>
          <p:nvPr/>
        </p:nvPicPr>
        <p:blipFill>
          <a:blip r:embed="rId16">
            <a:alphaModFix amt="33017"/>
            <a:extLst/>
          </a:blip>
          <a:stretch>
            <a:fillRect/>
          </a:stretch>
        </p:blipFill>
        <p:spPr>
          <a:xfrm rot="17270021">
            <a:off x="3385403" y="1928159"/>
            <a:ext cx="45858" cy="449360"/>
          </a:xfrm>
          <a:prstGeom prst="rect">
            <a:avLst/>
          </a:prstGeom>
        </p:spPr>
      </p:pic>
      <p:pic>
        <p:nvPicPr>
          <p:cNvPr id="229" name="Line" descr="Line"/>
          <p:cNvPicPr>
            <a:picLocks/>
          </p:cNvPicPr>
          <p:nvPr/>
        </p:nvPicPr>
        <p:blipFill>
          <a:blip r:embed="rId17">
            <a:alphaModFix amt="33017"/>
            <a:extLst/>
          </a:blip>
          <a:stretch>
            <a:fillRect/>
          </a:stretch>
        </p:blipFill>
        <p:spPr>
          <a:xfrm rot="19375521">
            <a:off x="3725342" y="1089383"/>
            <a:ext cx="36620" cy="860960"/>
          </a:xfrm>
          <a:prstGeom prst="rect">
            <a:avLst/>
          </a:prstGeom>
        </p:spPr>
      </p:pic>
      <p:sp>
        <p:nvSpPr>
          <p:cNvPr id="231" name="Data Management"/>
          <p:cNvSpPr txBox="1"/>
          <p:nvPr/>
        </p:nvSpPr>
        <p:spPr>
          <a:xfrm>
            <a:off x="2703401" y="1322357"/>
            <a:ext cx="1051739" cy="121252"/>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3000" b="0">
                <a:latin typeface="Noteworthy Bold"/>
                <a:ea typeface="Noteworthy Bold"/>
                <a:cs typeface="Noteworthy Bold"/>
                <a:sym typeface="Noteworthy Bold"/>
              </a:defRPr>
            </a:lvl1pPr>
          </a:lstStyle>
          <a:p>
            <a:pPr algn="ctr"/>
            <a:r>
              <a:rPr sz="608" dirty="0"/>
              <a:t>Data Management</a:t>
            </a:r>
          </a:p>
        </p:txBody>
      </p:sp>
      <p:sp>
        <p:nvSpPr>
          <p:cNvPr id="232" name="Open Data"/>
          <p:cNvSpPr txBox="1"/>
          <p:nvPr/>
        </p:nvSpPr>
        <p:spPr>
          <a:xfrm>
            <a:off x="3700838" y="923815"/>
            <a:ext cx="1051739" cy="121252"/>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3000" b="0">
                <a:latin typeface="Noteworthy Bold"/>
                <a:ea typeface="Noteworthy Bold"/>
                <a:cs typeface="Noteworthy Bold"/>
                <a:sym typeface="Noteworthy Bold"/>
              </a:defRPr>
            </a:lvl1pPr>
          </a:lstStyle>
          <a:p>
            <a:pPr algn="ctr"/>
            <a:r>
              <a:rPr sz="608" dirty="0"/>
              <a:t>Open Data</a:t>
            </a:r>
          </a:p>
        </p:txBody>
      </p:sp>
      <p:sp>
        <p:nvSpPr>
          <p:cNvPr id="233" name="Digital Research Tools"/>
          <p:cNvSpPr txBox="1"/>
          <p:nvPr/>
        </p:nvSpPr>
        <p:spPr>
          <a:xfrm>
            <a:off x="4634805" y="1228153"/>
            <a:ext cx="678167" cy="214802"/>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3000" b="0">
                <a:latin typeface="Noteworthy Bold"/>
                <a:ea typeface="Noteworthy Bold"/>
                <a:cs typeface="Noteworthy Bold"/>
                <a:sym typeface="Noteworthy Bold"/>
              </a:defRPr>
            </a:lvl1pPr>
          </a:lstStyle>
          <a:p>
            <a:r>
              <a:rPr sz="608"/>
              <a:t>Digital Research Tools</a:t>
            </a:r>
          </a:p>
        </p:txBody>
      </p:sp>
      <p:sp>
        <p:nvSpPr>
          <p:cNvPr id="234" name="Meta Studies"/>
          <p:cNvSpPr txBox="1"/>
          <p:nvPr/>
        </p:nvSpPr>
        <p:spPr>
          <a:xfrm>
            <a:off x="3217783" y="3453791"/>
            <a:ext cx="1051739" cy="121252"/>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3000" b="0">
                <a:latin typeface="Noteworthy Bold"/>
                <a:ea typeface="Noteworthy Bold"/>
                <a:cs typeface="Noteworthy Bold"/>
                <a:sym typeface="Noteworthy Bold"/>
              </a:defRPr>
            </a:lvl1pPr>
          </a:lstStyle>
          <a:p>
            <a:pPr algn="ctr"/>
            <a:r>
              <a:rPr sz="608" dirty="0"/>
              <a:t>Meta Studies</a:t>
            </a:r>
          </a:p>
        </p:txBody>
      </p:sp>
      <p:sp>
        <p:nvSpPr>
          <p:cNvPr id="235" name="Sharing Knowledge"/>
          <p:cNvSpPr txBox="1"/>
          <p:nvPr/>
        </p:nvSpPr>
        <p:spPr>
          <a:xfrm>
            <a:off x="5810368" y="2318374"/>
            <a:ext cx="596953" cy="214802"/>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3000" b="0">
                <a:latin typeface="Noteworthy Bold"/>
                <a:ea typeface="Noteworthy Bold"/>
                <a:cs typeface="Noteworthy Bold"/>
                <a:sym typeface="Noteworthy Bold"/>
              </a:defRPr>
            </a:lvl1pPr>
          </a:lstStyle>
          <a:p>
            <a:r>
              <a:rPr sz="608"/>
              <a:t>Sharing Knowledge</a:t>
            </a:r>
          </a:p>
        </p:txBody>
      </p:sp>
      <p:sp>
        <p:nvSpPr>
          <p:cNvPr id="236" name="Research Impact"/>
          <p:cNvSpPr txBox="1"/>
          <p:nvPr/>
        </p:nvSpPr>
        <p:spPr>
          <a:xfrm>
            <a:off x="5049512" y="3306938"/>
            <a:ext cx="1051739" cy="121252"/>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3000" b="0">
                <a:latin typeface="Noteworthy Bold"/>
                <a:ea typeface="Noteworthy Bold"/>
                <a:cs typeface="Noteworthy Bold"/>
                <a:sym typeface="Noteworthy Bold"/>
              </a:defRPr>
            </a:lvl1pPr>
          </a:lstStyle>
          <a:p>
            <a:pPr algn="ctr"/>
            <a:r>
              <a:rPr sz="608" dirty="0"/>
              <a:t>Research Impact</a:t>
            </a:r>
          </a:p>
        </p:txBody>
      </p:sp>
      <p:sp>
        <p:nvSpPr>
          <p:cNvPr id="237" name="Alternative Publishing"/>
          <p:cNvSpPr txBox="1"/>
          <p:nvPr/>
        </p:nvSpPr>
        <p:spPr>
          <a:xfrm>
            <a:off x="6225520" y="3178376"/>
            <a:ext cx="705888" cy="214802"/>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3000" b="0">
                <a:latin typeface="Noteworthy Bold"/>
                <a:ea typeface="Noteworthy Bold"/>
                <a:cs typeface="Noteworthy Bold"/>
                <a:sym typeface="Noteworthy Bold"/>
              </a:defRPr>
            </a:lvl1pPr>
          </a:lstStyle>
          <a:p>
            <a:r>
              <a:rPr sz="608"/>
              <a:t>Alternative Publishing</a:t>
            </a:r>
          </a:p>
        </p:txBody>
      </p:sp>
      <p:sp>
        <p:nvSpPr>
          <p:cNvPr id="238" name="Librarian"/>
          <p:cNvSpPr txBox="1"/>
          <p:nvPr/>
        </p:nvSpPr>
        <p:spPr>
          <a:xfrm>
            <a:off x="3714394" y="1919114"/>
            <a:ext cx="1769717" cy="152349"/>
          </a:xfrm>
          <a:prstGeom prst="rect">
            <a:avLst/>
          </a:prstGeom>
          <a:ln w="12700">
            <a:miter lim="400000"/>
          </a:ln>
          <a:extLst>
            <a:ext uri="{C572A759-6A51-4108-AA02-DFA0A04FC94B}">
              <ma14:wrappingTextBoxFlag xmlns="" xmlns:ma14="http://schemas.microsoft.com/office/mac/drawingml/2011/main" val="1"/>
            </a:ext>
          </a:extLst>
        </p:spPr>
        <p:txBody>
          <a:bodyPr lIns="13716" tIns="13716" rIns="13716" bIns="13716" anchor="ctr">
            <a:spAutoFit/>
          </a:bodyPr>
          <a:lstStyle>
            <a:lvl1pPr>
              <a:defRPr sz="4000" b="0">
                <a:solidFill>
                  <a:schemeClr val="accent5">
                    <a:hueOff val="-82419"/>
                    <a:satOff val="-9513"/>
                    <a:lumOff val="-16343"/>
                  </a:schemeClr>
                </a:solidFill>
                <a:latin typeface="Noteworthy Bold"/>
                <a:ea typeface="Noteworthy Bold"/>
                <a:cs typeface="Noteworthy Bold"/>
                <a:sym typeface="Noteworthy Bold"/>
              </a:defRPr>
            </a:lvl1pPr>
          </a:lstStyle>
          <a:p>
            <a:pPr algn="ctr"/>
            <a:r>
              <a:rPr sz="810" dirty="0"/>
              <a:t>Librarian</a:t>
            </a:r>
          </a:p>
        </p:txBody>
      </p:sp>
      <p:pic>
        <p:nvPicPr>
          <p:cNvPr id="239" name="Oval" descr="Oval"/>
          <p:cNvPicPr>
            <a:picLocks/>
          </p:cNvPicPr>
          <p:nvPr/>
        </p:nvPicPr>
        <p:blipFill>
          <a:blip r:embed="rId18">
            <a:extLst/>
          </a:blip>
          <a:stretch>
            <a:fillRect/>
          </a:stretch>
        </p:blipFill>
        <p:spPr>
          <a:xfrm>
            <a:off x="2876326" y="1141700"/>
            <a:ext cx="705888" cy="474352"/>
          </a:xfrm>
          <a:prstGeom prst="rect">
            <a:avLst/>
          </a:prstGeom>
        </p:spPr>
      </p:pic>
      <p:pic>
        <p:nvPicPr>
          <p:cNvPr id="241" name="Oval" descr="Oval"/>
          <p:cNvPicPr>
            <a:picLocks/>
          </p:cNvPicPr>
          <p:nvPr/>
        </p:nvPicPr>
        <p:blipFill>
          <a:blip r:embed="rId19">
            <a:extLst/>
          </a:blip>
          <a:stretch>
            <a:fillRect/>
          </a:stretch>
        </p:blipFill>
        <p:spPr>
          <a:xfrm>
            <a:off x="4602098" y="1069471"/>
            <a:ext cx="705888" cy="474352"/>
          </a:xfrm>
          <a:prstGeom prst="rect">
            <a:avLst/>
          </a:prstGeom>
        </p:spPr>
      </p:pic>
      <p:pic>
        <p:nvPicPr>
          <p:cNvPr id="243" name="Oval" descr="Oval"/>
          <p:cNvPicPr>
            <a:picLocks/>
          </p:cNvPicPr>
          <p:nvPr/>
        </p:nvPicPr>
        <p:blipFill>
          <a:blip r:embed="rId19">
            <a:extLst/>
          </a:blip>
          <a:stretch>
            <a:fillRect/>
          </a:stretch>
        </p:blipFill>
        <p:spPr>
          <a:xfrm>
            <a:off x="3390707" y="3277241"/>
            <a:ext cx="834553" cy="474352"/>
          </a:xfrm>
          <a:prstGeom prst="rect">
            <a:avLst/>
          </a:prstGeom>
        </p:spPr>
      </p:pic>
      <p:pic>
        <p:nvPicPr>
          <p:cNvPr id="245" name="Oval" descr="Oval"/>
          <p:cNvPicPr>
            <a:picLocks/>
          </p:cNvPicPr>
          <p:nvPr/>
        </p:nvPicPr>
        <p:blipFill>
          <a:blip r:embed="rId19">
            <a:extLst/>
          </a:blip>
          <a:stretch>
            <a:fillRect/>
          </a:stretch>
        </p:blipFill>
        <p:spPr>
          <a:xfrm>
            <a:off x="5044500" y="3167760"/>
            <a:ext cx="909543" cy="474352"/>
          </a:xfrm>
          <a:prstGeom prst="rect">
            <a:avLst/>
          </a:prstGeom>
        </p:spPr>
      </p:pic>
      <p:pic>
        <p:nvPicPr>
          <p:cNvPr id="247" name="Oval" descr="Oval"/>
          <p:cNvPicPr>
            <a:picLocks/>
          </p:cNvPicPr>
          <p:nvPr/>
        </p:nvPicPr>
        <p:blipFill>
          <a:blip r:embed="rId19">
            <a:extLst/>
          </a:blip>
          <a:stretch>
            <a:fillRect/>
          </a:stretch>
        </p:blipFill>
        <p:spPr>
          <a:xfrm>
            <a:off x="6048315" y="3052016"/>
            <a:ext cx="883094" cy="474352"/>
          </a:xfrm>
          <a:prstGeom prst="rect">
            <a:avLst/>
          </a:prstGeom>
        </p:spPr>
      </p:pic>
      <p:pic>
        <p:nvPicPr>
          <p:cNvPr id="249" name="Oval" descr="Oval"/>
          <p:cNvPicPr>
            <a:picLocks/>
          </p:cNvPicPr>
          <p:nvPr/>
        </p:nvPicPr>
        <p:blipFill>
          <a:blip r:embed="rId19">
            <a:extLst/>
          </a:blip>
          <a:stretch>
            <a:fillRect/>
          </a:stretch>
        </p:blipFill>
        <p:spPr>
          <a:xfrm>
            <a:off x="3854917" y="739027"/>
            <a:ext cx="705888" cy="474352"/>
          </a:xfrm>
          <a:prstGeom prst="rect">
            <a:avLst/>
          </a:prstGeom>
        </p:spPr>
      </p:pic>
      <p:pic>
        <p:nvPicPr>
          <p:cNvPr id="251" name="Line" descr="Line"/>
          <p:cNvPicPr>
            <a:picLocks/>
          </p:cNvPicPr>
          <p:nvPr/>
        </p:nvPicPr>
        <p:blipFill>
          <a:blip r:embed="rId20">
            <a:extLst/>
          </a:blip>
          <a:stretch>
            <a:fillRect/>
          </a:stretch>
        </p:blipFill>
        <p:spPr>
          <a:xfrm rot="19486595">
            <a:off x="3631249" y="1451934"/>
            <a:ext cx="30288" cy="574271"/>
          </a:xfrm>
          <a:prstGeom prst="rect">
            <a:avLst/>
          </a:prstGeom>
        </p:spPr>
      </p:pic>
      <p:pic>
        <p:nvPicPr>
          <p:cNvPr id="253" name="Oval" descr="Oval"/>
          <p:cNvPicPr>
            <a:picLocks/>
          </p:cNvPicPr>
          <p:nvPr/>
        </p:nvPicPr>
        <p:blipFill>
          <a:blip r:embed="rId19">
            <a:extLst/>
          </a:blip>
          <a:stretch>
            <a:fillRect/>
          </a:stretch>
        </p:blipFill>
        <p:spPr>
          <a:xfrm>
            <a:off x="5743054" y="2202897"/>
            <a:ext cx="767092" cy="474352"/>
          </a:xfrm>
          <a:prstGeom prst="rect">
            <a:avLst/>
          </a:prstGeom>
        </p:spPr>
      </p:pic>
      <p:pic>
        <p:nvPicPr>
          <p:cNvPr id="255" name="Line" descr="Line"/>
          <p:cNvPicPr>
            <a:picLocks/>
          </p:cNvPicPr>
          <p:nvPr/>
        </p:nvPicPr>
        <p:blipFill>
          <a:blip r:embed="rId21">
            <a:extLst/>
          </a:blip>
          <a:stretch>
            <a:fillRect/>
          </a:stretch>
        </p:blipFill>
        <p:spPr>
          <a:xfrm rot="21160792">
            <a:off x="4211925" y="1208262"/>
            <a:ext cx="29565" cy="541538"/>
          </a:xfrm>
          <a:prstGeom prst="rect">
            <a:avLst/>
          </a:prstGeom>
        </p:spPr>
      </p:pic>
      <p:pic>
        <p:nvPicPr>
          <p:cNvPr id="257" name="Line" descr="Line"/>
          <p:cNvPicPr>
            <a:picLocks/>
          </p:cNvPicPr>
          <p:nvPr/>
        </p:nvPicPr>
        <p:blipFill>
          <a:blip r:embed="rId22">
            <a:extLst/>
          </a:blip>
          <a:stretch>
            <a:fillRect/>
          </a:stretch>
        </p:blipFill>
        <p:spPr>
          <a:xfrm rot="956092">
            <a:off x="4875700" y="1541515"/>
            <a:ext cx="23016" cy="244979"/>
          </a:xfrm>
          <a:prstGeom prst="rect">
            <a:avLst/>
          </a:prstGeom>
        </p:spPr>
      </p:pic>
      <p:pic>
        <p:nvPicPr>
          <p:cNvPr id="259" name="Line" descr="Line"/>
          <p:cNvPicPr>
            <a:picLocks/>
          </p:cNvPicPr>
          <p:nvPr/>
        </p:nvPicPr>
        <p:blipFill>
          <a:blip r:embed="rId23">
            <a:extLst/>
          </a:blip>
          <a:stretch>
            <a:fillRect/>
          </a:stretch>
        </p:blipFill>
        <p:spPr>
          <a:xfrm rot="5475915">
            <a:off x="5624616" y="2367285"/>
            <a:ext cx="20479" cy="130121"/>
          </a:xfrm>
          <a:prstGeom prst="rect">
            <a:avLst/>
          </a:prstGeom>
        </p:spPr>
      </p:pic>
      <p:pic>
        <p:nvPicPr>
          <p:cNvPr id="261" name="Line" descr="Line"/>
          <p:cNvPicPr>
            <a:picLocks/>
          </p:cNvPicPr>
          <p:nvPr/>
        </p:nvPicPr>
        <p:blipFill>
          <a:blip r:embed="rId24">
            <a:extLst/>
          </a:blip>
          <a:stretch>
            <a:fillRect/>
          </a:stretch>
        </p:blipFill>
        <p:spPr>
          <a:xfrm rot="12475124">
            <a:off x="4017680" y="3063782"/>
            <a:ext cx="24476" cy="311104"/>
          </a:xfrm>
          <a:prstGeom prst="rect">
            <a:avLst/>
          </a:prstGeom>
        </p:spPr>
      </p:pic>
      <p:pic>
        <p:nvPicPr>
          <p:cNvPr id="263" name="Line" descr="Line"/>
          <p:cNvPicPr>
            <a:picLocks/>
          </p:cNvPicPr>
          <p:nvPr/>
        </p:nvPicPr>
        <p:blipFill>
          <a:blip r:embed="rId25">
            <a:extLst/>
          </a:blip>
          <a:stretch>
            <a:fillRect/>
          </a:stretch>
        </p:blipFill>
        <p:spPr>
          <a:xfrm rot="7735486">
            <a:off x="5864457" y="2439207"/>
            <a:ext cx="36416" cy="851702"/>
          </a:xfrm>
          <a:prstGeom prst="rect">
            <a:avLst/>
          </a:prstGeom>
        </p:spPr>
      </p:pic>
      <p:pic>
        <p:nvPicPr>
          <p:cNvPr id="265" name="Line" descr="Line"/>
          <p:cNvPicPr>
            <a:picLocks/>
          </p:cNvPicPr>
          <p:nvPr/>
        </p:nvPicPr>
        <p:blipFill>
          <a:blip r:embed="rId26">
            <a:extLst/>
          </a:blip>
          <a:stretch>
            <a:fillRect/>
          </a:stretch>
        </p:blipFill>
        <p:spPr>
          <a:xfrm rot="9083845">
            <a:off x="5404735" y="2851437"/>
            <a:ext cx="24499" cy="312168"/>
          </a:xfrm>
          <a:prstGeom prst="rect">
            <a:avLst/>
          </a:prstGeom>
        </p:spPr>
      </p:pic>
      <p:sp>
        <p:nvSpPr>
          <p:cNvPr id="2" name="TextBox 1">
            <a:extLst>
              <a:ext uri="{FF2B5EF4-FFF2-40B4-BE49-F238E27FC236}">
                <a16:creationId xmlns:a16="http://schemas.microsoft.com/office/drawing/2014/main" id="{6B7587B0-C793-4344-90AE-E60D7E23D1BC}"/>
              </a:ext>
            </a:extLst>
          </p:cNvPr>
          <p:cNvSpPr txBox="1"/>
          <p:nvPr/>
        </p:nvSpPr>
        <p:spPr>
          <a:xfrm>
            <a:off x="7054477" y="3441451"/>
            <a:ext cx="2141962" cy="1015663"/>
          </a:xfrm>
          <a:prstGeom prst="rect">
            <a:avLst/>
          </a:prstGeom>
          <a:noFill/>
        </p:spPr>
        <p:txBody>
          <a:bodyPr wrap="square" rtlCol="0">
            <a:spAutoFit/>
          </a:bodyPr>
          <a:lstStyle/>
          <a:p>
            <a:r>
              <a:rPr lang="en-US" sz="1200" i="1" dirty="0">
                <a:solidFill>
                  <a:srgbClr val="FFC000"/>
                </a:solidFill>
              </a:rPr>
              <a:t>In yellow- </a:t>
            </a:r>
            <a:r>
              <a:rPr lang="en-US" sz="1200" i="1" dirty="0"/>
              <a:t>original model of RC services based on a research cycle, developed by Dr. </a:t>
            </a:r>
            <a:r>
              <a:rPr lang="en-US" sz="1200" i="1" dirty="0" err="1"/>
              <a:t>Jorrin-Abellan</a:t>
            </a:r>
            <a:r>
              <a:rPr lang="en-US" sz="1200" i="1" dirty="0"/>
              <a:t> (RC Methodologist)</a:t>
            </a:r>
          </a:p>
        </p:txBody>
      </p:sp>
      <p:sp>
        <p:nvSpPr>
          <p:cNvPr id="3" name="TextBox 2">
            <a:extLst>
              <a:ext uri="{FF2B5EF4-FFF2-40B4-BE49-F238E27FC236}">
                <a16:creationId xmlns:a16="http://schemas.microsoft.com/office/drawing/2014/main" id="{F448A592-4944-F940-AE7C-CAE49A1032CF}"/>
              </a:ext>
            </a:extLst>
          </p:cNvPr>
          <p:cNvSpPr txBox="1"/>
          <p:nvPr/>
        </p:nvSpPr>
        <p:spPr>
          <a:xfrm>
            <a:off x="7054477" y="4503484"/>
            <a:ext cx="1914459" cy="461665"/>
          </a:xfrm>
          <a:prstGeom prst="rect">
            <a:avLst/>
          </a:prstGeom>
          <a:noFill/>
        </p:spPr>
        <p:txBody>
          <a:bodyPr wrap="square" rtlCol="0">
            <a:spAutoFit/>
          </a:bodyPr>
          <a:lstStyle/>
          <a:p>
            <a:r>
              <a:rPr lang="en-US" sz="1200" i="1" dirty="0">
                <a:solidFill>
                  <a:srgbClr val="C00000"/>
                </a:solidFill>
              </a:rPr>
              <a:t>In Red </a:t>
            </a:r>
            <a:r>
              <a:rPr lang="en-US" sz="1200" i="1" dirty="0"/>
              <a:t>– Librarian’s add-on services</a:t>
            </a:r>
          </a:p>
        </p:txBody>
      </p:sp>
      <p:pic>
        <p:nvPicPr>
          <p:cNvPr id="60" name="Shape 76" descr="RCC-Logo-url.jpg">
            <a:extLst>
              <a:ext uri="{FF2B5EF4-FFF2-40B4-BE49-F238E27FC236}">
                <a16:creationId xmlns:a16="http://schemas.microsoft.com/office/drawing/2014/main" id="{E6A875AA-3719-D24E-B2FC-368E94C95A79}"/>
              </a:ext>
            </a:extLst>
          </p:cNvPr>
          <p:cNvPicPr preferRelativeResize="0"/>
          <p:nvPr/>
        </p:nvPicPr>
        <p:blipFill>
          <a:blip r:embed="rId27">
            <a:alphaModFix/>
          </a:blip>
          <a:stretch>
            <a:fillRect/>
          </a:stretch>
        </p:blipFill>
        <p:spPr>
          <a:xfrm>
            <a:off x="6776228" y="103662"/>
            <a:ext cx="2638075" cy="1140175"/>
          </a:xfrm>
          <a:prstGeom prst="rect">
            <a:avLst/>
          </a:prstGeom>
          <a:noFill/>
          <a:ln>
            <a:noFill/>
          </a:ln>
        </p:spPr>
      </p:pic>
      <p:sp>
        <p:nvSpPr>
          <p:cNvPr id="5" name="TextBox 4">
            <a:extLst>
              <a:ext uri="{FF2B5EF4-FFF2-40B4-BE49-F238E27FC236}">
                <a16:creationId xmlns:a16="http://schemas.microsoft.com/office/drawing/2014/main" id="{C3AA4712-3A31-6846-9318-9794A2B71A50}"/>
              </a:ext>
            </a:extLst>
          </p:cNvPr>
          <p:cNvSpPr txBox="1"/>
          <p:nvPr/>
        </p:nvSpPr>
        <p:spPr>
          <a:xfrm>
            <a:off x="0" y="4349307"/>
            <a:ext cx="302895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solidFill>
                  <a:schemeClr val="accent1">
                    <a:lumMod val="50000"/>
                  </a:schemeClr>
                </a:solidFill>
              </a:rPr>
              <a:t>Research Cycle and RC Services</a:t>
            </a:r>
          </a:p>
        </p:txBody>
      </p:sp>
    </p:spTree>
    <p:extLst>
      <p:ext uri="{BB962C8B-B14F-4D97-AF65-F5344CB8AC3E}">
        <p14:creationId xmlns:p14="http://schemas.microsoft.com/office/powerpoint/2010/main" val="2302305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808860-FC60-D547-84B7-DFF41F2FCDF8}"/>
              </a:ext>
            </a:extLst>
          </p:cNvPr>
          <p:cNvPicPr>
            <a:picLocks noChangeAspect="1"/>
          </p:cNvPicPr>
          <p:nvPr/>
        </p:nvPicPr>
        <p:blipFill>
          <a:blip r:embed="rId2"/>
          <a:stretch>
            <a:fillRect/>
          </a:stretch>
        </p:blipFill>
        <p:spPr>
          <a:xfrm>
            <a:off x="1862000" y="11430"/>
            <a:ext cx="5419999" cy="5143500"/>
          </a:xfrm>
          <a:prstGeom prst="rect">
            <a:avLst/>
          </a:prstGeom>
        </p:spPr>
      </p:pic>
      <p:sp>
        <p:nvSpPr>
          <p:cNvPr id="4" name="Rectangle 3">
            <a:extLst>
              <a:ext uri="{FF2B5EF4-FFF2-40B4-BE49-F238E27FC236}">
                <a16:creationId xmlns:a16="http://schemas.microsoft.com/office/drawing/2014/main" id="{38BA345C-89A0-4B4C-8133-0018ED43D973}"/>
              </a:ext>
            </a:extLst>
          </p:cNvPr>
          <p:cNvSpPr/>
          <p:nvPr/>
        </p:nvSpPr>
        <p:spPr>
          <a:xfrm>
            <a:off x="7447734" y="179308"/>
            <a:ext cx="1588770" cy="2031325"/>
          </a:xfrm>
          <a:prstGeom prst="rect">
            <a:avLst/>
          </a:prstGeom>
        </p:spPr>
        <p:txBody>
          <a:bodyPr wrap="square">
            <a:spAutoFit/>
          </a:bodyPr>
          <a:lstStyle/>
          <a:p>
            <a:r>
              <a:rPr lang="en-US" i="1" dirty="0">
                <a:solidFill>
                  <a:srgbClr val="FFC000"/>
                </a:solidFill>
              </a:rPr>
              <a:t>In yellow circles- </a:t>
            </a:r>
            <a:r>
              <a:rPr lang="en-US" i="1" dirty="0"/>
              <a:t>original model of RC services based on a research cycle, developed by Dr. </a:t>
            </a:r>
            <a:r>
              <a:rPr lang="en-US" i="1" dirty="0" err="1"/>
              <a:t>Jorrin-Abellan</a:t>
            </a:r>
            <a:r>
              <a:rPr lang="en-US" i="1" dirty="0"/>
              <a:t> (RC Methodologist)</a:t>
            </a:r>
          </a:p>
        </p:txBody>
      </p:sp>
      <p:sp>
        <p:nvSpPr>
          <p:cNvPr id="5" name="Rectangle 4">
            <a:extLst>
              <a:ext uri="{FF2B5EF4-FFF2-40B4-BE49-F238E27FC236}">
                <a16:creationId xmlns:a16="http://schemas.microsoft.com/office/drawing/2014/main" id="{97B5F66A-0467-8A4E-9ED0-9191D848260B}"/>
              </a:ext>
            </a:extLst>
          </p:cNvPr>
          <p:cNvSpPr/>
          <p:nvPr/>
        </p:nvSpPr>
        <p:spPr>
          <a:xfrm>
            <a:off x="80010" y="179308"/>
            <a:ext cx="1616256" cy="738664"/>
          </a:xfrm>
          <a:prstGeom prst="rect">
            <a:avLst/>
          </a:prstGeom>
        </p:spPr>
        <p:txBody>
          <a:bodyPr wrap="square">
            <a:spAutoFit/>
          </a:bodyPr>
          <a:lstStyle/>
          <a:p>
            <a:r>
              <a:rPr lang="en-US" i="1" dirty="0">
                <a:solidFill>
                  <a:srgbClr val="C00000"/>
                </a:solidFill>
              </a:rPr>
              <a:t>In Red Circles </a:t>
            </a:r>
            <a:r>
              <a:rPr lang="en-US" i="1" dirty="0"/>
              <a:t>– Librarian’s add-on services for RC</a:t>
            </a:r>
          </a:p>
        </p:txBody>
      </p:sp>
    </p:spTree>
    <p:extLst>
      <p:ext uri="{BB962C8B-B14F-4D97-AF65-F5344CB8AC3E}">
        <p14:creationId xmlns:p14="http://schemas.microsoft.com/office/powerpoint/2010/main" val="348986905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23295</TotalTime>
  <Words>761</Words>
  <Application>Microsoft Macintosh PowerPoint</Application>
  <PresentationFormat>On-screen Show (16:9)</PresentationFormat>
  <Paragraphs>113</Paragraphs>
  <Slides>26</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Noteworthy Bold</vt:lpstr>
      <vt:lpstr>Simple Light</vt:lpstr>
      <vt:lpstr>Developing a community of researchers: the role of an academic librarian</vt:lpstr>
      <vt:lpstr>Table of Content</vt:lpstr>
      <vt:lpstr>Scholarly communication - “the system through which research and other scholarly writings are created, evaluated for quality, disseminated to the scholarly community, and preserved for future use. The system includes both formal means of communication, such as publication in peer-reviewed journals, and informal channels, such as electronic listservs.” (ARL, “Principles and Strategies for the Reform of Scholarly Communication 1,” 2003)</vt:lpstr>
      <vt:lpstr>PowerPoint Presentation</vt:lpstr>
      <vt:lpstr>PowerPoint Presentation</vt:lpstr>
      <vt:lpstr>What is the Research Consortium?</vt:lpstr>
      <vt:lpstr>PowerPoint Presentation</vt:lpstr>
      <vt:lpstr>PowerPoint Presentation</vt:lpstr>
      <vt:lpstr>PowerPoint Presentation</vt:lpstr>
      <vt:lpstr>RC Librarian</vt:lpstr>
      <vt:lpstr>PowerPoint Presentation</vt:lpstr>
      <vt:lpstr>PowerPoint Presentation</vt:lpstr>
      <vt:lpstr>PowerPoint Presentation</vt:lpstr>
      <vt:lpstr>RC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WRITE DAYS</vt:lpstr>
      <vt:lpstr>Write Days’ Panels</vt:lpstr>
      <vt:lpstr>Visiting Scholars</vt:lpstr>
      <vt:lpstr>References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Research Consortium</dc:title>
  <cp:lastModifiedBy>Olga Koz</cp:lastModifiedBy>
  <cp:revision>48</cp:revision>
  <dcterms:modified xsi:type="dcterms:W3CDTF">2018-10-06T20:17:18Z</dcterms:modified>
</cp:coreProperties>
</file>