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57" r:id="rId5"/>
    <p:sldId id="260" r:id="rId6"/>
    <p:sldId id="264" r:id="rId7"/>
    <p:sldId id="265" r:id="rId8"/>
    <p:sldId id="268" r:id="rId9"/>
    <p:sldId id="261" r:id="rId10"/>
    <p:sldId id="266" r:id="rId11"/>
    <p:sldId id="262" r:id="rId12"/>
    <p:sldId id="263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73956" autoAdjust="0"/>
  </p:normalViewPr>
  <p:slideViewPr>
    <p:cSldViewPr>
      <p:cViewPr varScale="1">
        <p:scale>
          <a:sx n="65" d="100"/>
          <a:sy n="65" d="100"/>
        </p:scale>
        <p:origin x="193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A9C90-D4C6-4A4E-8203-B1DD65E6385C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8B8C4-A6DE-4F77-807B-E0F2A5E8DCF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15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B8C4-A6DE-4F77-807B-E0F2A5E8DC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213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B8C4-A6DE-4F77-807B-E0F2A5E8DC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11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B8C4-A6DE-4F77-807B-E0F2A5E8DCF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22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B8C4-A6DE-4F77-807B-E0F2A5E8DCF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30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B8C4-A6DE-4F77-807B-E0F2A5E8DCF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25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B8C4-A6DE-4F77-807B-E0F2A5E8DCF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B8C4-A6DE-4F77-807B-E0F2A5E8DC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5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B8C4-A6DE-4F77-807B-E0F2A5E8DC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051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B8C4-A6DE-4F77-807B-E0F2A5E8DC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44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B8C4-A6DE-4F77-807B-E0F2A5E8DC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7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B8C4-A6DE-4F77-807B-E0F2A5E8DCF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4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B8C4-A6DE-4F77-807B-E0F2A5E8DC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212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B8C4-A6DE-4F77-807B-E0F2A5E8DC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113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B8C4-A6DE-4F77-807B-E0F2A5E8DCF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63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Poster #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7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Poster #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51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Poster #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8" descr="FOSTER-hir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2"/>
            <a:ext cx="1224136" cy="6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6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8" descr="FOSTER-hir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2"/>
            <a:ext cx="1224136" cy="6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2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 descr="FOSTER-hir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2"/>
            <a:ext cx="1224136" cy="6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2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Picture 8" descr="FOSTER-hir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2"/>
            <a:ext cx="1224136" cy="6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46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8" descr="FOSTER-hir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2"/>
            <a:ext cx="1224136" cy="6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9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Poster #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Poster #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06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Poster #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47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788024" y="6379803"/>
            <a:ext cx="1879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Poster #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56376" y="6379803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C19F-5AED-4AE2-B491-99FC78655FA0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k2.gif">
            <a:hlinkClick r:id="" action="ppaction://media"/>
          </p:cNvPr>
          <p:cNvPicPr>
            <a:picLocks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6508" y="6166800"/>
            <a:ext cx="8748000" cy="72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6508" y="6424628"/>
            <a:ext cx="270574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de-DE" sz="1200" dirty="0" smtClean="0"/>
              <a:t>Beilstein Open Science Symposium 2018</a:t>
            </a:r>
            <a:endParaRPr lang="en-GB" sz="1200" dirty="0"/>
          </a:p>
        </p:txBody>
      </p:sp>
      <p:pic>
        <p:nvPicPr>
          <p:cNvPr id="9" name="Picture 8" descr="FOSTER-hires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2"/>
            <a:ext cx="1224136" cy="6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57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oro.open.ac.uk/47806/" TargetMode="External"/><Relationship Id="rId4" Type="http://schemas.openxmlformats.org/officeDocument/2006/relationships/hyperlink" Target="http://oro.open.ac.uk/44719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5" Type="http://schemas.openxmlformats.org/officeDocument/2006/relationships/image" Target="../media/image37.png"/><Relationship Id="rId10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88024" y="836712"/>
            <a:ext cx="4280520" cy="338437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de-DE" sz="4800" b="1" dirty="0" smtClean="0">
                <a:solidFill>
                  <a:schemeClr val="accent6"/>
                </a:solidFill>
              </a:rPr>
              <a:t>Fit </a:t>
            </a:r>
            <a:r>
              <a:rPr lang="de-DE" sz="4800" b="1" dirty="0" err="1">
                <a:solidFill>
                  <a:schemeClr val="accent6"/>
                </a:solidFill>
              </a:rPr>
              <a:t>for</a:t>
            </a:r>
            <a:r>
              <a:rPr lang="de-DE" sz="4800" b="1" dirty="0">
                <a:solidFill>
                  <a:schemeClr val="accent6"/>
                </a:solidFill>
              </a:rPr>
              <a:t> </a:t>
            </a:r>
            <a:endParaRPr lang="de-DE" sz="4800" b="1" dirty="0" smtClean="0">
              <a:solidFill>
                <a:schemeClr val="accent6"/>
              </a:solidFill>
            </a:endParaRPr>
          </a:p>
          <a:p>
            <a:pPr algn="l"/>
            <a:r>
              <a:rPr lang="de-DE" sz="4800" b="1" dirty="0" smtClean="0">
                <a:solidFill>
                  <a:schemeClr val="accent6"/>
                </a:solidFill>
              </a:rPr>
              <a:t>Open Science</a:t>
            </a:r>
          </a:p>
          <a:p>
            <a:pPr algn="l"/>
            <a:endParaRPr lang="de-DE" b="1" dirty="0" smtClean="0">
              <a:solidFill>
                <a:schemeClr val="accent6"/>
              </a:solidFill>
            </a:endParaRPr>
          </a:p>
          <a:p>
            <a:pPr algn="l"/>
            <a:r>
              <a:rPr lang="de-DE" dirty="0" err="1" smtClean="0">
                <a:solidFill>
                  <a:schemeClr val="tx1"/>
                </a:solidFill>
              </a:rPr>
              <a:t>FOSTERing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de-DE" dirty="0" smtClean="0">
                <a:solidFill>
                  <a:schemeClr val="tx1"/>
                </a:solidFill>
              </a:rPr>
              <a:t>Learning </a:t>
            </a:r>
            <a:r>
              <a:rPr lang="de-DE" dirty="0" err="1">
                <a:solidFill>
                  <a:schemeClr val="tx1"/>
                </a:solidFill>
              </a:rPr>
              <a:t>Opportunities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Researchers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1</a:t>
            </a:fld>
            <a:endParaRPr lang="en-GB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9612"/>
            <a:ext cx="4243670" cy="6068520"/>
          </a:xfrm>
          <a:prstGeom prst="rect">
            <a:avLst/>
          </a:prstGeom>
        </p:spPr>
      </p:pic>
      <p:sp>
        <p:nvSpPr>
          <p:cNvPr id="8" name="Untertitel 2"/>
          <p:cNvSpPr txBox="1">
            <a:spLocks/>
          </p:cNvSpPr>
          <p:nvPr/>
        </p:nvSpPr>
        <p:spPr>
          <a:xfrm>
            <a:off x="4862411" y="4797152"/>
            <a:ext cx="428052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Helene Brinken</a:t>
            </a:r>
          </a:p>
          <a:p>
            <a:pPr algn="l"/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Göttingen State &amp; University Library</a:t>
            </a:r>
          </a:p>
          <a:p>
            <a:pPr algn="l"/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brinken@sub.uni-goettingen.de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700">
            <a:off x="6808987" y="511016"/>
            <a:ext cx="651391" cy="65139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0202">
            <a:off x="7109431" y="590633"/>
            <a:ext cx="828085" cy="828085"/>
          </a:xfrm>
          <a:prstGeom prst="rect">
            <a:avLst/>
          </a:prstGeom>
        </p:spPr>
      </p:pic>
      <p:pic>
        <p:nvPicPr>
          <p:cNvPr id="11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0336"/>
            <a:ext cx="1227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6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Trainers Community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Trainers </a:t>
            </a:r>
            <a:r>
              <a:rPr lang="en-GB" dirty="0" smtClean="0">
                <a:sym typeface="Wingdings" panose="05000000000000000000" pitchFamily="2" charset="2"/>
              </a:rPr>
              <a:t>directory &amp; events </a:t>
            </a:r>
            <a:r>
              <a:rPr lang="en-GB" dirty="0" smtClean="0">
                <a:sym typeface="Wingdings" panose="05000000000000000000" pitchFamily="2" charset="2"/>
              </a:rPr>
              <a:t>calendar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Trainers’ corner with resources</a:t>
            </a:r>
            <a:endParaRPr lang="en-GB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10</a:t>
            </a:fld>
            <a:endParaRPr lang="en-GB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t="2754"/>
          <a:stretch/>
        </p:blipFill>
        <p:spPr>
          <a:xfrm>
            <a:off x="539552" y="2420888"/>
            <a:ext cx="5024375" cy="2542001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0336"/>
            <a:ext cx="1227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/>
          <a:srcRect b="7926"/>
          <a:stretch/>
        </p:blipFill>
        <p:spPr>
          <a:xfrm>
            <a:off x="4011986" y="2410970"/>
            <a:ext cx="6265310" cy="26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5840"/>
            <a:ext cx="8229600" cy="1143000"/>
          </a:xfrm>
        </p:spPr>
        <p:txBody>
          <a:bodyPr/>
          <a:lstStyle/>
          <a:p>
            <a:r>
              <a:rPr lang="en-GB" dirty="0" smtClean="0"/>
              <a:t>Open Science Training Handbook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11</a:t>
            </a:fld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457200" y="494116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Guide for future trainers on </a:t>
            </a:r>
            <a:r>
              <a:rPr lang="en-GB" sz="2800" dirty="0" smtClean="0">
                <a:solidFill>
                  <a:schemeClr val="accent6"/>
                </a:solidFill>
              </a:rPr>
              <a:t>how to </a:t>
            </a:r>
            <a:r>
              <a:rPr lang="en-GB" sz="2800" dirty="0" smtClean="0"/>
              <a:t>spread the word about Open Science</a:t>
            </a:r>
            <a:endParaRPr lang="en-GB" sz="2800" dirty="0"/>
          </a:p>
        </p:txBody>
      </p:sp>
      <p:pic>
        <p:nvPicPr>
          <p:cNvPr id="8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15" y="1691494"/>
            <a:ext cx="6094369" cy="2691423"/>
          </a:xfrm>
          <a:prstGeom prst="rect">
            <a:avLst/>
          </a:prstGeom>
          <a:noFill/>
          <a:ln w="19050">
            <a:solidFill>
              <a:srgbClr val="ED7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99">
            <a:off x="6288570" y="2786156"/>
            <a:ext cx="2742697" cy="2742697"/>
          </a:xfrm>
        </p:spPr>
      </p:pic>
      <p:pic>
        <p:nvPicPr>
          <p:cNvPr id="9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0336"/>
            <a:ext cx="1227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1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 Sprint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380" y="3670752"/>
            <a:ext cx="7998060" cy="2278528"/>
          </a:xfrm>
        </p:spPr>
        <p:txBody>
          <a:bodyPr/>
          <a:lstStyle/>
          <a:p>
            <a:r>
              <a:rPr lang="en-GB" sz="2800" dirty="0"/>
              <a:t>5 day workshop in </a:t>
            </a:r>
            <a:r>
              <a:rPr lang="en-GB" sz="2800" dirty="0" smtClean="0"/>
              <a:t>February </a:t>
            </a:r>
            <a:r>
              <a:rPr lang="en-GB" sz="2800" dirty="0"/>
              <a:t>2018 </a:t>
            </a:r>
            <a:endParaRPr lang="en-GB" sz="2800" dirty="0" smtClean="0"/>
          </a:p>
          <a:p>
            <a:pPr lvl="1"/>
            <a:r>
              <a:rPr lang="en-GB" sz="2400" dirty="0" smtClean="0"/>
              <a:t>Finished </a:t>
            </a:r>
            <a:r>
              <a:rPr lang="en-GB" sz="2400" dirty="0"/>
              <a:t>book in just a few </a:t>
            </a:r>
            <a:r>
              <a:rPr lang="en-GB" sz="2400" dirty="0" smtClean="0"/>
              <a:t>days</a:t>
            </a:r>
          </a:p>
          <a:p>
            <a:r>
              <a:rPr lang="en-GB" sz="2800" dirty="0" smtClean="0"/>
              <a:t>FOSTER &amp; TIB:</a:t>
            </a:r>
          </a:p>
          <a:p>
            <a:pPr lvl="1"/>
            <a:r>
              <a:rPr lang="en-GB" sz="2400" dirty="0" smtClean="0"/>
              <a:t>Writing environment &amp; facilitation</a:t>
            </a:r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12</a:t>
            </a:fld>
            <a:endParaRPr lang="en-GB"/>
          </a:p>
        </p:txBody>
      </p:sp>
      <p:grpSp>
        <p:nvGrpSpPr>
          <p:cNvPr id="6" name="Gruppieren 22"/>
          <p:cNvGrpSpPr>
            <a:grpSpLocks/>
          </p:cNvGrpSpPr>
          <p:nvPr/>
        </p:nvGrpSpPr>
        <p:grpSpPr bwMode="auto">
          <a:xfrm>
            <a:off x="699111" y="1916832"/>
            <a:ext cx="7833329" cy="1354218"/>
            <a:chOff x="1475979" y="3771682"/>
            <a:chExt cx="6472043" cy="1119376"/>
          </a:xfrm>
        </p:grpSpPr>
        <p:pic>
          <p:nvPicPr>
            <p:cNvPr id="7" name="Grafi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460" y="3771682"/>
              <a:ext cx="1905562" cy="1119375"/>
            </a:xfrm>
            <a:prstGeom prst="rect">
              <a:avLst/>
            </a:prstGeom>
            <a:noFill/>
            <a:ln w="19050">
              <a:solidFill>
                <a:srgbClr val="ED7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Grafik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669" y="3771683"/>
              <a:ext cx="1990001" cy="1119375"/>
            </a:xfrm>
            <a:prstGeom prst="rect">
              <a:avLst/>
            </a:prstGeom>
            <a:noFill/>
            <a:ln w="19050">
              <a:solidFill>
                <a:srgbClr val="ED7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Grafik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979" y="3771682"/>
              <a:ext cx="1680744" cy="1119375"/>
            </a:xfrm>
            <a:prstGeom prst="rect">
              <a:avLst/>
            </a:prstGeom>
            <a:noFill/>
            <a:ln w="19050">
              <a:solidFill>
                <a:srgbClr val="ED7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Grafik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995" y="3771683"/>
              <a:ext cx="1680744" cy="1119375"/>
            </a:xfrm>
            <a:prstGeom prst="rect">
              <a:avLst/>
            </a:prstGeom>
            <a:noFill/>
            <a:ln w="19050">
              <a:solidFill>
                <a:srgbClr val="ED7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Bildergebnis für tib hannover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6"/>
          <a:stretch>
            <a:fillRect/>
          </a:stretch>
        </p:blipFill>
        <p:spPr bwMode="auto">
          <a:xfrm>
            <a:off x="6444208" y="102413"/>
            <a:ext cx="1181869" cy="77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831">
            <a:off x="6755710" y="4234973"/>
            <a:ext cx="1626468" cy="1626468"/>
          </a:xfrm>
          <a:prstGeom prst="rect">
            <a:avLst/>
          </a:prstGeom>
        </p:spPr>
      </p:pic>
      <p:pic>
        <p:nvPicPr>
          <p:cNvPr id="14" name="Grafi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0336"/>
            <a:ext cx="1227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1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Handbook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Authors: </a:t>
            </a:r>
          </a:p>
          <a:p>
            <a:pPr lvl="1"/>
            <a:r>
              <a:rPr lang="en-GB" dirty="0"/>
              <a:t>time, knowledge, experience, writing skills, motivation and </a:t>
            </a:r>
            <a:r>
              <a:rPr lang="en-GB" dirty="0" smtClean="0"/>
              <a:t>endurance</a:t>
            </a:r>
          </a:p>
          <a:p>
            <a:endParaRPr lang="en-GB" altLang="de-DE" dirty="0"/>
          </a:p>
          <a:p>
            <a:pPr marL="457200" indent="-457200"/>
            <a:r>
              <a:rPr lang="en-GB" altLang="de-DE" dirty="0" smtClean="0"/>
              <a:t>Content:</a:t>
            </a:r>
            <a:endParaRPr lang="en-GB" altLang="de-DE" dirty="0"/>
          </a:p>
          <a:p>
            <a:pPr marL="1371600" lvl="2" indent="-457200"/>
            <a:r>
              <a:rPr lang="en-GB" altLang="de-DE" sz="3200" dirty="0"/>
              <a:t>Open Science Basics</a:t>
            </a:r>
          </a:p>
          <a:p>
            <a:pPr marL="1371600" lvl="2" indent="-457200"/>
            <a:r>
              <a:rPr lang="en-GB" altLang="de-DE" sz="3200" dirty="0"/>
              <a:t>On Learning &amp; Training</a:t>
            </a:r>
          </a:p>
          <a:p>
            <a:pPr marL="1371600" lvl="2" indent="-457200"/>
            <a:r>
              <a:rPr lang="en-GB" altLang="de-DE" sz="3200" dirty="0"/>
              <a:t>Organizational Aspects</a:t>
            </a:r>
          </a:p>
          <a:p>
            <a:pPr marL="1371600" lvl="2" indent="-457200"/>
            <a:r>
              <a:rPr lang="en-GB" altLang="de-DE" sz="3200" dirty="0"/>
              <a:t>Examples &amp; Practical Guidance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Open Educational Resource – CC0 license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13</a:t>
            </a:fld>
            <a:endParaRPr lang="en-GB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831">
            <a:off x="6759700" y="633236"/>
            <a:ext cx="1626468" cy="16264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0336"/>
            <a:ext cx="1227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1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&amp; Impact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Autofit/>
          </a:bodyPr>
          <a:lstStyle/>
          <a:p>
            <a:r>
              <a:rPr lang="en-GB" sz="2800" dirty="0"/>
              <a:t>Open from the beginning</a:t>
            </a:r>
          </a:p>
          <a:p>
            <a:endParaRPr lang="en-GB" altLang="de-DE" sz="2800" dirty="0" smtClean="0">
              <a:cs typeface="Trebuchet MS" panose="020B0603020202020204" pitchFamily="34" charset="0"/>
            </a:endParaRPr>
          </a:p>
          <a:p>
            <a:r>
              <a:rPr lang="en-GB" altLang="de-DE" sz="2800" dirty="0" smtClean="0">
                <a:cs typeface="Trebuchet MS" panose="020B0603020202020204" pitchFamily="34" charset="0"/>
              </a:rPr>
              <a:t>May 2018:</a:t>
            </a:r>
            <a:endParaRPr lang="en-GB" altLang="de-DE" dirty="0">
              <a:cs typeface="Trebuchet MS" panose="020B0603020202020204" pitchFamily="34" charset="0"/>
            </a:endParaRPr>
          </a:p>
          <a:p>
            <a:endParaRPr lang="de-DE" altLang="de-DE" sz="2800" dirty="0" smtClean="0">
              <a:cs typeface="Trebuchet MS" panose="020B0603020202020204" pitchFamily="34" charset="0"/>
            </a:endParaRPr>
          </a:p>
          <a:p>
            <a:endParaRPr lang="de-DE" altLang="de-DE" sz="2800" dirty="0" smtClean="0">
              <a:cs typeface="Trebuchet MS" panose="020B0603020202020204" pitchFamily="34" charset="0"/>
            </a:endParaRPr>
          </a:p>
          <a:p>
            <a:r>
              <a:rPr lang="de-DE" altLang="de-DE" sz="2800" dirty="0">
                <a:cs typeface="Trebuchet MS" panose="020B0603020202020204" pitchFamily="34" charset="0"/>
              </a:rPr>
              <a:t>L</a:t>
            </a:r>
            <a:r>
              <a:rPr lang="de-DE" altLang="de-DE" sz="2800" dirty="0" smtClean="0">
                <a:cs typeface="Trebuchet MS" panose="020B0603020202020204" pitchFamily="34" charset="0"/>
              </a:rPr>
              <a:t>iving </a:t>
            </a:r>
            <a:r>
              <a:rPr lang="de-DE" altLang="de-DE" sz="2800" dirty="0" err="1" smtClean="0">
                <a:cs typeface="Trebuchet MS" panose="020B0603020202020204" pitchFamily="34" charset="0"/>
              </a:rPr>
              <a:t>book</a:t>
            </a:r>
            <a:r>
              <a:rPr lang="de-DE" altLang="de-DE" sz="2800" dirty="0" smtClean="0">
                <a:cs typeface="Trebuchet MS" panose="020B0603020202020204" pitchFamily="34" charset="0"/>
              </a:rPr>
              <a:t> </a:t>
            </a:r>
          </a:p>
          <a:p>
            <a:pPr lvl="1"/>
            <a:r>
              <a:rPr lang="de-DE" altLang="de-DE" dirty="0" smtClean="0">
                <a:cs typeface="Trebuchet MS" panose="020B0603020202020204" pitchFamily="34" charset="0"/>
              </a:rPr>
              <a:t>Open </a:t>
            </a:r>
            <a:r>
              <a:rPr lang="de-DE" altLang="de-DE" dirty="0" err="1" smtClean="0">
                <a:cs typeface="Trebuchet MS" panose="020B0603020202020204" pitchFamily="34" charset="0"/>
              </a:rPr>
              <a:t>for</a:t>
            </a:r>
            <a:r>
              <a:rPr lang="de-DE" altLang="de-DE" dirty="0" smtClean="0">
                <a:cs typeface="Trebuchet MS" panose="020B0603020202020204" pitchFamily="34" charset="0"/>
              </a:rPr>
              <a:t> </a:t>
            </a:r>
            <a:r>
              <a:rPr lang="de-DE" altLang="de-DE" dirty="0" err="1" smtClean="0">
                <a:cs typeface="Trebuchet MS" panose="020B0603020202020204" pitchFamily="34" charset="0"/>
              </a:rPr>
              <a:t>contributions</a:t>
            </a:r>
            <a:r>
              <a:rPr lang="de-DE" altLang="de-DE" dirty="0" smtClean="0">
                <a:cs typeface="Trebuchet MS" panose="020B0603020202020204" pitchFamily="34" charset="0"/>
              </a:rPr>
              <a:t> </a:t>
            </a:r>
          </a:p>
          <a:p>
            <a:pPr lvl="1"/>
            <a:r>
              <a:rPr lang="de-DE" altLang="de-DE" dirty="0" err="1">
                <a:cs typeface="Trebuchet MS" panose="020B0603020202020204" pitchFamily="34" charset="0"/>
              </a:rPr>
              <a:t>T</a:t>
            </a:r>
            <a:r>
              <a:rPr lang="de-DE" altLang="de-DE" dirty="0" err="1" smtClean="0">
                <a:cs typeface="Trebuchet MS" panose="020B0603020202020204" pitchFamily="34" charset="0"/>
              </a:rPr>
              <a:t>ranslations</a:t>
            </a:r>
            <a:endParaRPr lang="de-DE" altLang="de-DE" dirty="0">
              <a:cs typeface="Trebuchet MS" panose="020B0603020202020204" pitchFamily="34" charset="0"/>
            </a:endParaRPr>
          </a:p>
          <a:p>
            <a:endParaRPr lang="en-GB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14</a:t>
            </a:fld>
            <a:endParaRPr lang="en-GB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0336"/>
            <a:ext cx="1227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49" y="3210160"/>
            <a:ext cx="2587069" cy="258706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34" y="2276872"/>
            <a:ext cx="864096" cy="864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435723" y="303536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376</a:t>
            </a:r>
            <a:endParaRPr lang="en-GB" sz="32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34" y="2386496"/>
            <a:ext cx="864096" cy="86409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647674" y="3041303"/>
            <a:ext cx="110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2591</a:t>
            </a:r>
            <a:endParaRPr lang="en-GB" sz="32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16" y="3933056"/>
            <a:ext cx="864096" cy="86409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30" y="1381154"/>
            <a:ext cx="714055" cy="714055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171450" y="5674500"/>
            <a:ext cx="8801100" cy="4953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400" b="0" i="0" kern="1200">
                <a:solidFill>
                  <a:srgbClr val="ED7C00"/>
                </a:solidFill>
                <a:latin typeface="Trebuchet MS"/>
                <a:ea typeface="+mj-ea"/>
                <a:cs typeface="Trebuchet M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de-DE" sz="2400" dirty="0"/>
              <a:t>book.fosteropenscience.eu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8671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39752" y="247272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Thanks!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15</a:t>
            </a:fld>
            <a:endParaRPr lang="en-GB"/>
          </a:p>
        </p:txBody>
      </p:sp>
      <p:pic>
        <p:nvPicPr>
          <p:cNvPr id="6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5498629"/>
            <a:ext cx="736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51A8BB32-A8A2-4B7A-8414-5552E2BC3C27}"/>
              </a:ext>
            </a:extLst>
          </p:cNvPr>
          <p:cNvSpPr/>
          <p:nvPr/>
        </p:nvSpPr>
        <p:spPr>
          <a:xfrm>
            <a:off x="5715000" y="5373216"/>
            <a:ext cx="3344863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60000"/>
                    <a:lumOff val="40000"/>
                  </a:schemeClr>
                </a:solidFill>
                <a:ea typeface="Arial" panose="020B0604020202020204" pitchFamily="34" charset="0"/>
              </a:rPr>
              <a:t>This project has received funding from the </a:t>
            </a:r>
            <a:r>
              <a:rPr lang="en-GB" sz="11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European Union’s Horizon 2020 research and innovation programme under grant agreement </a:t>
            </a:r>
          </a:p>
          <a:p>
            <a:pPr>
              <a:defRPr/>
            </a:pPr>
            <a:r>
              <a:rPr lang="en-GB" sz="11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No 741839</a:t>
            </a:r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5304789" y="2345861"/>
            <a:ext cx="3563383" cy="75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9pPr>
          </a:lstStyle>
          <a:p>
            <a:pPr marL="0" marR="0" lvl="0" indent="-342900" defTabSz="4572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 @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fosterscience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-342900" defTabSz="4572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www.fosteropenscience.eu</a:t>
            </a:r>
          </a:p>
          <a:p>
            <a:pPr marL="0" marR="0" lvl="0" indent="-342900" defTabSz="4572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www.book.fosteropenscience.eu </a:t>
            </a:r>
            <a:endParaRPr kumimoji="0" lang="en-GB" alt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-342900" defTabSz="4572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5304789" y="3763023"/>
            <a:ext cx="3903663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9pPr>
          </a:lstStyle>
          <a:p>
            <a:pPr indent="-342900" defTabSz="457200" eaLnBrk="0" fontAlgn="base" hangingPunct="0">
              <a:spcAft>
                <a:spcPct val="0"/>
              </a:spcAft>
            </a:pPr>
            <a:r>
              <a:rPr lang="nl-NL" altLang="de-DE" sz="1800" kern="0" dirty="0" smtClean="0">
                <a:solidFill>
                  <a:schemeClr val="tx1"/>
                </a:solidFill>
                <a:latin typeface="+mn-lt"/>
              </a:rPr>
              <a:t>    @HeleneBrinken</a:t>
            </a:r>
            <a:endParaRPr lang="nl-NL" altLang="de-DE" sz="1800" kern="0" dirty="0">
              <a:solidFill>
                <a:schemeClr val="tx1"/>
              </a:solidFill>
              <a:latin typeface="+mn-lt"/>
            </a:endParaRPr>
          </a:p>
          <a:p>
            <a:pPr indent="-342900" defTabSz="457200" eaLnBrk="0" fontAlgn="base" hangingPunct="0">
              <a:spcAft>
                <a:spcPct val="0"/>
              </a:spcAft>
            </a:pPr>
            <a:r>
              <a:rPr lang="nl-NL" altLang="de-DE" sz="1800" kern="0" dirty="0">
                <a:solidFill>
                  <a:schemeClr val="tx1"/>
                </a:solidFill>
                <a:latin typeface="+mn-lt"/>
              </a:rPr>
              <a:t>University of Göttingen</a:t>
            </a:r>
          </a:p>
          <a:p>
            <a:pPr indent="-342900" defTabSz="457200" eaLnBrk="0" fontAlgn="base" hangingPunct="0">
              <a:spcAft>
                <a:spcPct val="0"/>
              </a:spcAft>
            </a:pPr>
            <a:r>
              <a:rPr lang="nl-NL" altLang="de-DE" sz="1800" kern="0" dirty="0">
                <a:solidFill>
                  <a:schemeClr val="tx1"/>
                </a:solidFill>
                <a:latin typeface="+mn-lt"/>
              </a:rPr>
              <a:t>brinken@sub.uni-goettingen.de</a:t>
            </a:r>
          </a:p>
        </p:txBody>
      </p:sp>
      <p:pic>
        <p:nvPicPr>
          <p:cNvPr id="11" name="Image 6" descr="Une image contenant plante&#10;&#10;Description générée avec un niveau de confiance élevé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55" y="3765644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6" descr="Une image contenant plante&#10;&#10;Description générée avec un niveau de confiance élevé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55" y="234586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9612"/>
            <a:ext cx="4243670" cy="6068520"/>
          </a:xfrm>
          <a:prstGeom prst="rect">
            <a:avLst/>
          </a:prstGeom>
        </p:spPr>
      </p:pic>
      <p:pic>
        <p:nvPicPr>
          <p:cNvPr id="12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0336"/>
            <a:ext cx="1227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1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86" y="2299022"/>
            <a:ext cx="3503814" cy="2597061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FOSTER Plus - The Project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567424" y="1598606"/>
            <a:ext cx="5372728" cy="4170684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EU-funded (2017-19)</a:t>
            </a:r>
          </a:p>
          <a:p>
            <a:pPr lvl="1"/>
            <a:r>
              <a:rPr lang="en-GB" sz="2800" dirty="0" smtClean="0"/>
              <a:t>Aim: cultural change towards Open Science</a:t>
            </a:r>
          </a:p>
          <a:p>
            <a:pPr lvl="1"/>
            <a:endParaRPr lang="en-GB" sz="2800" dirty="0" smtClean="0"/>
          </a:p>
          <a:p>
            <a:pPr lvl="1"/>
            <a:r>
              <a:rPr lang="en-GB" sz="2800" dirty="0" smtClean="0"/>
              <a:t>Raising awareness</a:t>
            </a:r>
          </a:p>
          <a:p>
            <a:endParaRPr lang="en-GB" sz="2800" dirty="0" smtClean="0"/>
          </a:p>
          <a:p>
            <a:pPr lvl="1"/>
            <a:r>
              <a:rPr lang="en-GB" sz="2800" dirty="0" smtClean="0"/>
              <a:t>Fostering </a:t>
            </a:r>
            <a:r>
              <a:rPr lang="en-GB" sz="2800" dirty="0" smtClean="0"/>
              <a:t>practical </a:t>
            </a:r>
            <a:r>
              <a:rPr lang="en-GB" sz="2800" dirty="0"/>
              <a:t>implementation of Open </a:t>
            </a:r>
            <a:r>
              <a:rPr lang="en-GB" sz="2800" dirty="0" smtClean="0"/>
              <a:t>Science</a:t>
            </a:r>
            <a:endParaRPr lang="en-GB" sz="2800" b="1" dirty="0" smtClean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en-GB" sz="3900" b="1" dirty="0" smtClean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en-GB" sz="3900" b="1" dirty="0" smtClean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en-GB" sz="3900" b="1" dirty="0" smtClean="0">
              <a:latin typeface="Bradley Hand ITC" panose="03070402050302030203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2</a:t>
            </a:fld>
            <a:endParaRPr lang="en-GB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" y="3026961"/>
            <a:ext cx="971554" cy="97155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342">
            <a:off x="172913" y="4232764"/>
            <a:ext cx="930646" cy="930646"/>
          </a:xfrm>
          <a:prstGeom prst="rect">
            <a:avLst/>
          </a:prstGeom>
        </p:spPr>
      </p:pic>
      <p:pic>
        <p:nvPicPr>
          <p:cNvPr id="12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0336"/>
            <a:ext cx="1227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0" y="2088263"/>
            <a:ext cx="757730" cy="7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0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Science Training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93" y="1372654"/>
            <a:ext cx="1445331" cy="1445331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3</a:t>
            </a:fld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2483768" y="1844824"/>
            <a:ext cx="42484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 offline   &amp;    online</a:t>
            </a:r>
            <a:endParaRPr lang="en-GB" sz="2800" dirty="0"/>
          </a:p>
          <a:p>
            <a:pPr algn="ctr"/>
            <a:endParaRPr lang="en-GB" sz="4800" b="1" dirty="0">
              <a:solidFill>
                <a:schemeClr val="accent6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49" y="1377826"/>
            <a:ext cx="1440159" cy="1440159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0336"/>
            <a:ext cx="1227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/>
          <a:srcRect b="52522"/>
          <a:stretch/>
        </p:blipFill>
        <p:spPr>
          <a:xfrm>
            <a:off x="1370749" y="3031578"/>
            <a:ext cx="6287528" cy="18037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/>
          <a:srcRect t="69175"/>
          <a:stretch/>
        </p:blipFill>
        <p:spPr>
          <a:xfrm>
            <a:off x="1370749" y="4922203"/>
            <a:ext cx="6287528" cy="1171093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370749" y="4725144"/>
            <a:ext cx="6287527" cy="1250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feld 12"/>
          <p:cNvSpPr txBox="1"/>
          <p:nvPr/>
        </p:nvSpPr>
        <p:spPr>
          <a:xfrm>
            <a:off x="2099700" y="2649539"/>
            <a:ext cx="501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/>
                </a:solidFill>
              </a:rPr>
              <a:t>www.fosteropenscience.eu</a:t>
            </a:r>
            <a:endParaRPr lang="en-GB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Materials to Re-use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4" y="1700808"/>
            <a:ext cx="7801931" cy="4104456"/>
          </a:xfrm>
          <a:prstGeom prst="rect">
            <a:avLst/>
          </a:prstGeom>
          <a:noFill/>
          <a:ln w="19050">
            <a:solidFill>
              <a:srgbClr val="ED7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987824" y="5805264"/>
            <a:ext cx="6496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available at </a:t>
            </a:r>
            <a:r>
              <a:rPr lang="en-US" alt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http://oro.open.ac.uk/44719/</a:t>
            </a:r>
            <a:r>
              <a:rPr lang="en-US" alt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Image available at </a:t>
            </a:r>
            <a:r>
              <a:rPr lang="en-US" alt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http://oro.open.ac.uk/47806/</a:t>
            </a:r>
            <a:r>
              <a:rPr lang="en-US" alt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216">
            <a:off x="7496836" y="521188"/>
            <a:ext cx="1055383" cy="1055383"/>
          </a:xfrm>
          <a:prstGeom prst="rect">
            <a:avLst/>
          </a:prstGeom>
        </p:spPr>
      </p:pic>
      <p:pic>
        <p:nvPicPr>
          <p:cNvPr id="9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0336"/>
            <a:ext cx="1227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Free Courses</a:t>
            </a:r>
            <a:endParaRPr lang="en-GB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262560"/>
              </p:ext>
            </p:extLst>
          </p:nvPr>
        </p:nvGraphicFramePr>
        <p:xfrm>
          <a:off x="457200" y="1484784"/>
          <a:ext cx="8229600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>
                  <a:extLst>
                    <a:ext uri="{9D8B030D-6E8A-4147-A177-3AD203B41FA5}">
                      <a16:colId xmlns:a16="http://schemas.microsoft.com/office/drawing/2014/main" val="3534420259"/>
                    </a:ext>
                  </a:extLst>
                </a:gridCol>
                <a:gridCol w="1625312">
                  <a:extLst>
                    <a:ext uri="{9D8B030D-6E8A-4147-A177-3AD203B41FA5}">
                      <a16:colId xmlns:a16="http://schemas.microsoft.com/office/drawing/2014/main" val="258887992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63139168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1481714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53057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 is Open Science?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Best Practice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 Open Research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Open Access Publishing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Open Peer Review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Sharing Preprints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842039"/>
                  </a:ext>
                </a:extLst>
              </a:tr>
              <a:tr h="13898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059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 Protection &amp; Ethics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Open Source Software &amp; Workflows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Managing &amp; Sharing Research Data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Open Science &amp; Innovation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Open Licensing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06125"/>
                  </a:ext>
                </a:extLst>
              </a:tr>
              <a:tr h="13898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781419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5</a:t>
            </a:fld>
            <a:endParaRPr lang="en-GB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2" y="4844573"/>
            <a:ext cx="1120512" cy="112051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62622"/>
            <a:ext cx="936104" cy="93610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18606"/>
            <a:ext cx="1143000" cy="1143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34" y="4834611"/>
            <a:ext cx="1188132" cy="118813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2" y="2528900"/>
            <a:ext cx="1122412" cy="112241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5" y="4846540"/>
            <a:ext cx="1121846" cy="11218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02" y="4856107"/>
            <a:ext cx="1166636" cy="116663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52" y="2492896"/>
            <a:ext cx="1194420" cy="119442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26" y="4849925"/>
            <a:ext cx="1109808" cy="110980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38" y="2588616"/>
            <a:ext cx="1062696" cy="1062696"/>
          </a:xfrm>
          <a:prstGeom prst="rect">
            <a:avLst/>
          </a:prstGeom>
        </p:spPr>
      </p:pic>
      <p:pic>
        <p:nvPicPr>
          <p:cNvPr id="21" name="Grafi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0336"/>
            <a:ext cx="1227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3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44" y="3127619"/>
            <a:ext cx="2182344" cy="2182344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6</a:t>
            </a:fld>
            <a:endParaRPr lang="en-GB"/>
          </a:p>
        </p:txBody>
      </p:sp>
      <p:pic>
        <p:nvPicPr>
          <p:cNvPr id="9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0336"/>
            <a:ext cx="1227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Science Courses</a:t>
            </a:r>
            <a:endParaRPr lang="en-GB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35244" y="5555780"/>
            <a:ext cx="8801100" cy="4953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400" b="0" i="0" kern="1200">
                <a:solidFill>
                  <a:srgbClr val="ED7C00"/>
                </a:solidFill>
                <a:latin typeface="Trebuchet MS"/>
                <a:ea typeface="+mj-ea"/>
                <a:cs typeface="Trebuchet M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de-DE" sz="2800" dirty="0" smtClean="0"/>
              <a:t>www.</a:t>
            </a:r>
            <a:r>
              <a:rPr lang="de-DE" sz="2800" dirty="0" smtClean="0"/>
              <a:t>fosteropenscience.eu/toolkit</a:t>
            </a:r>
            <a:endParaRPr lang="de-DE" sz="3600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15200" cy="42050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Answering burning </a:t>
            </a:r>
            <a:r>
              <a:rPr lang="en-GB" sz="2800" dirty="0"/>
              <a:t>questions of </a:t>
            </a:r>
            <a:r>
              <a:rPr lang="en-GB" sz="2800" dirty="0" smtClean="0"/>
              <a:t>researchers</a:t>
            </a:r>
          </a:p>
          <a:p>
            <a:endParaRPr lang="en-GB" sz="2800" dirty="0"/>
          </a:p>
          <a:p>
            <a:r>
              <a:rPr lang="en-GB" sz="2800" dirty="0"/>
              <a:t>W</a:t>
            </a:r>
            <a:r>
              <a:rPr lang="en-GB" sz="2800" dirty="0" smtClean="0"/>
              <a:t>her</a:t>
            </a:r>
            <a:r>
              <a:rPr lang="en-GB" sz="2800" dirty="0" smtClean="0"/>
              <a:t>e relevant, discipline specific examples (CRG, GESIS, DARIAH-EU)</a:t>
            </a:r>
          </a:p>
          <a:p>
            <a:endParaRPr lang="en-GB" sz="2800" dirty="0" smtClean="0"/>
          </a:p>
          <a:p>
            <a:r>
              <a:rPr lang="en-GB" sz="2800" dirty="0" smtClean="0"/>
              <a:t>Interactive content (gamification, quizzes)</a:t>
            </a:r>
          </a:p>
          <a:p>
            <a:endParaRPr lang="en-GB" sz="2800" dirty="0"/>
          </a:p>
          <a:p>
            <a:r>
              <a:rPr lang="en-GB" sz="2800" dirty="0" smtClean="0"/>
              <a:t>Reviewed by community</a:t>
            </a:r>
            <a:endParaRPr lang="en-GB" sz="2800" dirty="0" smtClean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700">
            <a:off x="7228238" y="1288242"/>
            <a:ext cx="651391" cy="6513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700">
            <a:off x="7718155" y="1175886"/>
            <a:ext cx="651391" cy="65139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700">
            <a:off x="7948519" y="1585337"/>
            <a:ext cx="651391" cy="65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Earn Badges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r>
              <a:rPr lang="en-GB" dirty="0" smtClean="0"/>
              <a:t>5 learning paths </a:t>
            </a:r>
          </a:p>
          <a:p>
            <a:r>
              <a:rPr lang="en-GB" dirty="0"/>
              <a:t>Effort </a:t>
            </a:r>
            <a:r>
              <a:rPr lang="en-GB" dirty="0" smtClean="0"/>
              <a:t>2-4 </a:t>
            </a:r>
            <a:r>
              <a:rPr lang="en-GB" dirty="0"/>
              <a:t>hours</a:t>
            </a:r>
          </a:p>
          <a:p>
            <a:r>
              <a:rPr lang="en-GB" dirty="0"/>
              <a:t>Complete a set of courses &amp; get a badge</a:t>
            </a:r>
          </a:p>
          <a:p>
            <a:endParaRPr lang="en-GB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7</a:t>
            </a:fld>
            <a:endParaRPr lang="en-GB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3" y="3573016"/>
            <a:ext cx="9003894" cy="203628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22" y="794420"/>
            <a:ext cx="1482452" cy="1482452"/>
          </a:xfrm>
          <a:prstGeom prst="rect">
            <a:avLst/>
          </a:prstGeom>
        </p:spPr>
      </p:pic>
      <p:pic>
        <p:nvPicPr>
          <p:cNvPr id="10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0336"/>
            <a:ext cx="1227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1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paths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8</a:t>
            </a:fld>
            <a:endParaRPr lang="en-GB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56" y="5078797"/>
            <a:ext cx="918098" cy="91809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93" y="5078797"/>
            <a:ext cx="918098" cy="91809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97" y="4417526"/>
            <a:ext cx="918099" cy="91809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19" y="5061321"/>
            <a:ext cx="918098" cy="91809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746079"/>
            <a:ext cx="1528732" cy="152873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76" y="4973728"/>
            <a:ext cx="903544" cy="90354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49" y="4927427"/>
            <a:ext cx="903543" cy="90354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15" y="4933550"/>
            <a:ext cx="897420" cy="89742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38" y="4927427"/>
            <a:ext cx="871714" cy="871714"/>
          </a:xfrm>
          <a:prstGeom prst="rect">
            <a:avLst/>
          </a:prstGeom>
        </p:spPr>
      </p:pic>
      <p:pic>
        <p:nvPicPr>
          <p:cNvPr id="23" name="Grafik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0336"/>
            <a:ext cx="1227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55805"/>
            <a:ext cx="918098" cy="91809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5805"/>
            <a:ext cx="918098" cy="918098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38329"/>
            <a:ext cx="918098" cy="918098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56" y="3374998"/>
            <a:ext cx="918098" cy="91809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93" y="3374998"/>
            <a:ext cx="918098" cy="918098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19" y="3357522"/>
            <a:ext cx="918098" cy="918098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6" y="3253481"/>
            <a:ext cx="987162" cy="987162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68" y="3278598"/>
            <a:ext cx="903544" cy="903544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38" y="3238420"/>
            <a:ext cx="903544" cy="903544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99" y="1520244"/>
            <a:ext cx="918098" cy="918098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78656"/>
            <a:ext cx="871714" cy="871714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741669" cy="741669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79948"/>
            <a:ext cx="903544" cy="903544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64" y="1446826"/>
            <a:ext cx="903544" cy="903544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62741"/>
            <a:ext cx="871714" cy="871714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46" y="1793620"/>
            <a:ext cx="871714" cy="87171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25542" y="3407204"/>
            <a:ext cx="159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Open </a:t>
            </a:r>
          </a:p>
          <a:p>
            <a:r>
              <a:rPr lang="en-GB" dirty="0" smtClean="0"/>
              <a:t>Peer Reviewer</a:t>
            </a:r>
            <a:endParaRPr lang="en-GB" dirty="0"/>
          </a:p>
        </p:txBody>
      </p:sp>
      <p:sp>
        <p:nvSpPr>
          <p:cNvPr id="42" name="Textfeld 41"/>
          <p:cNvSpPr txBox="1"/>
          <p:nvPr/>
        </p:nvSpPr>
        <p:spPr>
          <a:xfrm>
            <a:off x="259307" y="4366845"/>
            <a:ext cx="175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Open </a:t>
            </a:r>
          </a:p>
          <a:p>
            <a:r>
              <a:rPr lang="en-GB" dirty="0" smtClean="0"/>
              <a:t>Access Publisher</a:t>
            </a:r>
            <a:endParaRPr lang="en-GB" dirty="0"/>
          </a:p>
        </p:txBody>
      </p:sp>
      <p:sp>
        <p:nvSpPr>
          <p:cNvPr id="43" name="Textfeld 42"/>
          <p:cNvSpPr txBox="1"/>
          <p:nvPr/>
        </p:nvSpPr>
        <p:spPr>
          <a:xfrm>
            <a:off x="259307" y="2450702"/>
            <a:ext cx="24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Reproducible Research Practitioner</a:t>
            </a:r>
            <a:endParaRPr lang="en-GB" dirty="0"/>
          </a:p>
        </p:txBody>
      </p:sp>
      <p:sp>
        <p:nvSpPr>
          <p:cNvPr id="10" name="Freihandform 9"/>
          <p:cNvSpPr/>
          <p:nvPr/>
        </p:nvSpPr>
        <p:spPr>
          <a:xfrm>
            <a:off x="899591" y="2328633"/>
            <a:ext cx="7664305" cy="244041"/>
          </a:xfrm>
          <a:custGeom>
            <a:avLst/>
            <a:gdLst>
              <a:gd name="connsiteX0" fmla="*/ 0 w 8229600"/>
              <a:gd name="connsiteY0" fmla="*/ 353972 h 452295"/>
              <a:gd name="connsiteX1" fmla="*/ 2743200 w 8229600"/>
              <a:gd name="connsiteY1" fmla="*/ 11 h 452295"/>
              <a:gd name="connsiteX2" fmla="*/ 3706761 w 8229600"/>
              <a:gd name="connsiteY2" fmla="*/ 363805 h 452295"/>
              <a:gd name="connsiteX3" fmla="*/ 6735097 w 8229600"/>
              <a:gd name="connsiteY3" fmla="*/ 176992 h 452295"/>
              <a:gd name="connsiteX4" fmla="*/ 8229600 w 8229600"/>
              <a:gd name="connsiteY4" fmla="*/ 452295 h 45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452295">
                <a:moveTo>
                  <a:pt x="0" y="353972"/>
                </a:moveTo>
                <a:cubicBezTo>
                  <a:pt x="1062703" y="176172"/>
                  <a:pt x="2125407" y="-1628"/>
                  <a:pt x="2743200" y="11"/>
                </a:cubicBezTo>
                <a:cubicBezTo>
                  <a:pt x="3360993" y="1650"/>
                  <a:pt x="3041445" y="334308"/>
                  <a:pt x="3706761" y="363805"/>
                </a:cubicBezTo>
                <a:cubicBezTo>
                  <a:pt x="4372077" y="393302"/>
                  <a:pt x="5981291" y="162244"/>
                  <a:pt x="6735097" y="176992"/>
                </a:cubicBezTo>
                <a:cubicBezTo>
                  <a:pt x="7488903" y="191740"/>
                  <a:pt x="7859251" y="322017"/>
                  <a:pt x="8229600" y="452295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ihandform 44"/>
          <p:cNvSpPr/>
          <p:nvPr/>
        </p:nvSpPr>
        <p:spPr>
          <a:xfrm>
            <a:off x="462116" y="3991897"/>
            <a:ext cx="7844169" cy="364009"/>
          </a:xfrm>
          <a:custGeom>
            <a:avLst/>
            <a:gdLst>
              <a:gd name="connsiteX0" fmla="*/ 0 w 7844169"/>
              <a:gd name="connsiteY0" fmla="*/ 0 h 364009"/>
              <a:gd name="connsiteX1" fmla="*/ 2841523 w 7844169"/>
              <a:gd name="connsiteY1" fmla="*/ 353961 h 364009"/>
              <a:gd name="connsiteX2" fmla="*/ 4837471 w 7844169"/>
              <a:gd name="connsiteY2" fmla="*/ 245806 h 364009"/>
              <a:gd name="connsiteX3" fmla="*/ 7266039 w 7844169"/>
              <a:gd name="connsiteY3" fmla="*/ 363793 h 364009"/>
              <a:gd name="connsiteX4" fmla="*/ 7787149 w 7844169"/>
              <a:gd name="connsiteY4" fmla="*/ 275303 h 364009"/>
              <a:gd name="connsiteX5" fmla="*/ 7806813 w 7844169"/>
              <a:gd name="connsiteY5" fmla="*/ 285135 h 36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4169" h="364009">
                <a:moveTo>
                  <a:pt x="0" y="0"/>
                </a:moveTo>
                <a:cubicBezTo>
                  <a:pt x="1017639" y="156496"/>
                  <a:pt x="2035278" y="312993"/>
                  <a:pt x="2841523" y="353961"/>
                </a:cubicBezTo>
                <a:cubicBezTo>
                  <a:pt x="3647768" y="394929"/>
                  <a:pt x="4100052" y="244167"/>
                  <a:pt x="4837471" y="245806"/>
                </a:cubicBezTo>
                <a:cubicBezTo>
                  <a:pt x="5574890" y="247445"/>
                  <a:pt x="6774426" y="358877"/>
                  <a:pt x="7266039" y="363793"/>
                </a:cubicBezTo>
                <a:cubicBezTo>
                  <a:pt x="7757652" y="368709"/>
                  <a:pt x="7697020" y="288413"/>
                  <a:pt x="7787149" y="275303"/>
                </a:cubicBezTo>
                <a:cubicBezTo>
                  <a:pt x="7877278" y="262193"/>
                  <a:pt x="7842045" y="273664"/>
                  <a:pt x="7806813" y="285135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ihandform 45"/>
          <p:cNvSpPr/>
          <p:nvPr/>
        </p:nvSpPr>
        <p:spPr>
          <a:xfrm>
            <a:off x="870857" y="5029200"/>
            <a:ext cx="7737996" cy="1038016"/>
          </a:xfrm>
          <a:custGeom>
            <a:avLst/>
            <a:gdLst>
              <a:gd name="connsiteX0" fmla="*/ 0 w 7737996"/>
              <a:gd name="connsiteY0" fmla="*/ 0 h 1038016"/>
              <a:gd name="connsiteX1" fmla="*/ 794657 w 7737996"/>
              <a:gd name="connsiteY1" fmla="*/ 838200 h 1038016"/>
              <a:gd name="connsiteX2" fmla="*/ 4049486 w 7737996"/>
              <a:gd name="connsiteY2" fmla="*/ 936171 h 1038016"/>
              <a:gd name="connsiteX3" fmla="*/ 6803572 w 7737996"/>
              <a:gd name="connsiteY3" fmla="*/ 1001486 h 1038016"/>
              <a:gd name="connsiteX4" fmla="*/ 7652657 w 7737996"/>
              <a:gd name="connsiteY4" fmla="*/ 326571 h 1038016"/>
              <a:gd name="connsiteX5" fmla="*/ 7663543 w 7737996"/>
              <a:gd name="connsiteY5" fmla="*/ 337457 h 103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7996" h="1038016">
                <a:moveTo>
                  <a:pt x="0" y="0"/>
                </a:moveTo>
                <a:cubicBezTo>
                  <a:pt x="59871" y="341086"/>
                  <a:pt x="119743" y="682172"/>
                  <a:pt x="794657" y="838200"/>
                </a:cubicBezTo>
                <a:cubicBezTo>
                  <a:pt x="1469571" y="994228"/>
                  <a:pt x="4049486" y="936171"/>
                  <a:pt x="4049486" y="936171"/>
                </a:cubicBezTo>
                <a:cubicBezTo>
                  <a:pt x="5050972" y="963385"/>
                  <a:pt x="6203044" y="1103086"/>
                  <a:pt x="6803572" y="1001486"/>
                </a:cubicBezTo>
                <a:cubicBezTo>
                  <a:pt x="7404101" y="899886"/>
                  <a:pt x="7509328" y="437243"/>
                  <a:pt x="7652657" y="326571"/>
                </a:cubicBezTo>
                <a:cubicBezTo>
                  <a:pt x="7795986" y="215899"/>
                  <a:pt x="7729764" y="276678"/>
                  <a:pt x="7663543" y="337457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1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 the trainer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268760"/>
            <a:ext cx="6552727" cy="4772507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Poster #2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C19F-5AED-4AE2-B491-99FC78655FA0}" type="slidenum">
              <a:rPr lang="en-GB" smtClean="0"/>
              <a:t>9</a:t>
            </a:fld>
            <a:endParaRPr lang="en-GB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0336"/>
            <a:ext cx="1227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84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ilstein_GlycoBioinformatics_Po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Beilstein_GlycoBioinformatics_Poster</Template>
  <TotalTime>0</TotalTime>
  <Words>389</Words>
  <Application>Microsoft Office PowerPoint</Application>
  <PresentationFormat>Bildschirmpräsentation (4:3)</PresentationFormat>
  <Paragraphs>147</Paragraphs>
  <Slides>15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Bradley Hand ITC</vt:lpstr>
      <vt:lpstr>Calibri</vt:lpstr>
      <vt:lpstr>Trebuchet MS</vt:lpstr>
      <vt:lpstr>Wingdings</vt:lpstr>
      <vt:lpstr>Beilstein_GlycoBioinformatics_Poster</vt:lpstr>
      <vt:lpstr>PowerPoint-Präsentation</vt:lpstr>
      <vt:lpstr>FOSTER Plus - The Project</vt:lpstr>
      <vt:lpstr>Open Science Training</vt:lpstr>
      <vt:lpstr>Materials to Re-use</vt:lpstr>
      <vt:lpstr>Access Free Courses</vt:lpstr>
      <vt:lpstr>Open Science Courses</vt:lpstr>
      <vt:lpstr>Earn Badges</vt:lpstr>
      <vt:lpstr>Learning paths</vt:lpstr>
      <vt:lpstr>Train the trainer</vt:lpstr>
      <vt:lpstr>Trainers Community</vt:lpstr>
      <vt:lpstr>Open Science Training Handbook</vt:lpstr>
      <vt:lpstr>Book Sprint</vt:lpstr>
      <vt:lpstr>The Handbook</vt:lpstr>
      <vt:lpstr>Use &amp; Impact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C. Kettner</dc:creator>
  <cp:lastModifiedBy>Helene Brinken</cp:lastModifiedBy>
  <cp:revision>64</cp:revision>
  <dcterms:created xsi:type="dcterms:W3CDTF">2015-04-21T06:13:22Z</dcterms:created>
  <dcterms:modified xsi:type="dcterms:W3CDTF">2018-10-07T16:59:00Z</dcterms:modified>
</cp:coreProperties>
</file>