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92" r:id="rId2"/>
    <p:sldId id="293" r:id="rId3"/>
    <p:sldId id="294" r:id="rId4"/>
    <p:sldId id="295" r:id="rId5"/>
    <p:sldId id="296" r:id="rId6"/>
    <p:sldId id="297" r:id="rId7"/>
    <p:sldId id="298" r:id="rId8"/>
    <p:sldId id="299" r:id="rId9"/>
    <p:sldId id="300" r:id="rId10"/>
    <p:sldId id="291"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243"/>
    <a:srgbClr val="2ADEFF"/>
    <a:srgbClr val="61A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95"/>
    <p:restoredTop sz="85934" autoAdjust="0"/>
  </p:normalViewPr>
  <p:slideViewPr>
    <p:cSldViewPr snapToGrid="0" snapToObjects="1">
      <p:cViewPr varScale="1">
        <p:scale>
          <a:sx n="122" d="100"/>
          <a:sy n="122" d="100"/>
        </p:scale>
        <p:origin x="372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160" d="100"/>
          <a:sy n="160" d="100"/>
        </p:scale>
        <p:origin x="3872" y="-7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5FC56-1900-6846-BCFE-0D151FD98A9A}" type="datetimeFigureOut">
              <a:rPr lang="de-CH" smtClean="0"/>
              <a:t>10.12.18</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4EF74-3BD8-274D-BCB2-8AA640905CC4}" type="slidenum">
              <a:rPr lang="de-CH" smtClean="0"/>
              <a:t>‹Nr.›</a:t>
            </a:fld>
            <a:endParaRPr lang="de-CH"/>
          </a:p>
        </p:txBody>
      </p:sp>
    </p:spTree>
    <p:extLst>
      <p:ext uri="{BB962C8B-B14F-4D97-AF65-F5344CB8AC3E}">
        <p14:creationId xmlns:p14="http://schemas.microsoft.com/office/powerpoint/2010/main" val="167097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very much for inviting me as representative of the Swiss Academy of Humanities and Social Sciences and for the friendly welcome!</a:t>
            </a:r>
          </a:p>
          <a:p>
            <a:endParaRPr lang="de-CH" dirty="0"/>
          </a:p>
        </p:txBody>
      </p:sp>
      <p:sp>
        <p:nvSpPr>
          <p:cNvPr id="4" name="Foliennummernplatzhalter 3"/>
          <p:cNvSpPr>
            <a:spLocks noGrp="1"/>
          </p:cNvSpPr>
          <p:nvPr>
            <p:ph type="sldNum" sz="quarter" idx="10"/>
          </p:nvPr>
        </p:nvSpPr>
        <p:spPr/>
        <p:txBody>
          <a:bodyPr/>
          <a:lstStyle/>
          <a:p>
            <a:fld id="{6A24EF74-3BD8-274D-BCB2-8AA640905CC4}" type="slidenum">
              <a:rPr lang="de-CH" smtClean="0"/>
              <a:t>1</a:t>
            </a:fld>
            <a:endParaRPr lang="de-CH"/>
          </a:p>
        </p:txBody>
      </p:sp>
    </p:spTree>
    <p:extLst>
      <p:ext uri="{BB962C8B-B14F-4D97-AF65-F5344CB8AC3E}">
        <p14:creationId xmlns:p14="http://schemas.microsoft.com/office/powerpoint/2010/main" val="194403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94851D0-4754-8243-A7B9-8E8407C733E5}"/>
              </a:ext>
            </a:extLst>
          </p:cNvPr>
          <p:cNvSpPr>
            <a:spLocks noGrp="1"/>
          </p:cNvSpPr>
          <p:nvPr>
            <p:ph type="sldNum" sz="quarter" idx="4"/>
          </p:nvPr>
        </p:nvSpPr>
        <p:spPr>
          <a:xfrm>
            <a:off x="6877985" y="635540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tabLst>
                <a:tab pos="1865313" algn="r"/>
              </a:tabLst>
            </a:pPr>
            <a:r>
              <a:rPr lang="en-GB" noProof="0" dirty="0"/>
              <a:t>	December 12 2018</a:t>
            </a:r>
          </a:p>
          <a:p>
            <a:pPr>
              <a:tabLst>
                <a:tab pos="1865313" algn="r"/>
              </a:tabLst>
            </a:pPr>
            <a:r>
              <a:rPr lang="en-GB" noProof="0" dirty="0"/>
              <a:t>	</a:t>
            </a:r>
            <a:fld id="{5253FE61-A849-8C4C-8BD0-5558CA0A0F0A}" type="slidenum">
              <a:rPr lang="en-GB" noProof="0" smtClean="0"/>
              <a:pPr>
                <a:tabLst>
                  <a:tab pos="1865313" algn="r"/>
                </a:tabLst>
              </a:pPr>
              <a:t>‹Nr.›</a:t>
            </a:fld>
            <a:endParaRPr lang="en-GB" noProof="0" dirty="0"/>
          </a:p>
        </p:txBody>
      </p:sp>
      <p:sp>
        <p:nvSpPr>
          <p:cNvPr id="5" name="Fußzeilenplatzhalter 8">
            <a:extLst>
              <a:ext uri="{FF2B5EF4-FFF2-40B4-BE49-F238E27FC236}">
                <a16:creationId xmlns:a16="http://schemas.microsoft.com/office/drawing/2014/main" id="{DB11E31A-BB84-FF40-8E5A-A6A3172F0978}"/>
              </a:ext>
            </a:extLst>
          </p:cNvPr>
          <p:cNvSpPr>
            <a:spLocks noGrp="1"/>
          </p:cNvSpPr>
          <p:nvPr>
            <p:ph type="ftr" sz="quarter" idx="3"/>
          </p:nvPr>
        </p:nvSpPr>
        <p:spPr>
          <a:xfrm>
            <a:off x="3582790" y="6355404"/>
            <a:ext cx="2690191" cy="281538"/>
          </a:xfrm>
          <a:prstGeom prst="rect">
            <a:avLst/>
          </a:prstGeom>
        </p:spPr>
        <p:txBody>
          <a:bodyPr/>
          <a:lstStyle/>
          <a:p>
            <a:r>
              <a:rPr lang="en-GB" sz="1200" noProof="0" dirty="0">
                <a:solidFill>
                  <a:schemeClr val="tx1">
                    <a:tint val="75000"/>
                  </a:schemeClr>
                </a:solidFill>
                <a:latin typeface="+mn-lt"/>
              </a:rPr>
              <a:t>ALLEA WG E-Humanities, Brussels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grpSp>
        <p:nvGrpSpPr>
          <p:cNvPr id="7" name="Gruppierung 6"/>
          <p:cNvGrpSpPr/>
          <p:nvPr userDrawn="1"/>
        </p:nvGrpSpPr>
        <p:grpSpPr>
          <a:xfrm>
            <a:off x="0" y="0"/>
            <a:ext cx="9144000" cy="1124744"/>
            <a:chOff x="0" y="0"/>
            <a:chExt cx="9144000" cy="1124744"/>
          </a:xfrm>
          <a:solidFill>
            <a:schemeClr val="accent5">
              <a:lumMod val="40000"/>
              <a:lumOff val="60000"/>
            </a:schemeClr>
          </a:solidFill>
        </p:grpSpPr>
        <p:sp>
          <p:nvSpPr>
            <p:cNvPr id="8" name="Rechteck 7"/>
            <p:cNvSpPr/>
            <p:nvPr/>
          </p:nvSpPr>
          <p:spPr>
            <a:xfrm>
              <a:off x="0" y="0"/>
              <a:ext cx="9144000" cy="1124744"/>
            </a:xfrm>
            <a:prstGeom prst="rect">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Bild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1285" y="79772"/>
              <a:ext cx="4864100" cy="965200"/>
            </a:xfrm>
            <a:prstGeom prst="rect">
              <a:avLst/>
            </a:prstGeom>
            <a:grpFill/>
          </p:spPr>
        </p:pic>
      </p:grpSp>
      <p:pic>
        <p:nvPicPr>
          <p:cNvPr id="10" name="Bild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8650" y="6356351"/>
            <a:ext cx="2174185" cy="256569"/>
          </a:xfrm>
          <a:prstGeom prst="rect">
            <a:avLst/>
          </a:prstGeom>
        </p:spPr>
      </p:pic>
      <p:sp>
        <p:nvSpPr>
          <p:cNvPr id="13" name="Slide Number Placeholder 5">
            <a:extLst>
              <a:ext uri="{FF2B5EF4-FFF2-40B4-BE49-F238E27FC236}">
                <a16:creationId xmlns:a16="http://schemas.microsoft.com/office/drawing/2014/main" id="{170604DF-5577-E84F-8BD0-3B23DB57D262}"/>
              </a:ext>
            </a:extLst>
          </p:cNvPr>
          <p:cNvSpPr>
            <a:spLocks noGrp="1"/>
          </p:cNvSpPr>
          <p:nvPr>
            <p:ph type="sldNum" sz="quarter" idx="4"/>
          </p:nvPr>
        </p:nvSpPr>
        <p:spPr>
          <a:xfrm>
            <a:off x="6877985" y="635540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tabLst>
                <a:tab pos="1865313" algn="r"/>
              </a:tabLst>
            </a:pPr>
            <a:r>
              <a:rPr lang="en-GB" noProof="0" dirty="0"/>
              <a:t>	December 12 2018</a:t>
            </a:r>
          </a:p>
          <a:p>
            <a:pPr>
              <a:tabLst>
                <a:tab pos="1865313" algn="r"/>
              </a:tabLst>
            </a:pPr>
            <a:r>
              <a:rPr lang="en-GB" noProof="0" dirty="0"/>
              <a:t>	</a:t>
            </a:r>
            <a:fld id="{5253FE61-A849-8C4C-8BD0-5558CA0A0F0A}" type="slidenum">
              <a:rPr lang="en-GB" noProof="0" smtClean="0"/>
              <a:pPr>
                <a:tabLst>
                  <a:tab pos="1865313" algn="r"/>
                </a:tabLst>
              </a:pPr>
              <a:t>‹Nr.›</a:t>
            </a:fld>
            <a:endParaRPr lang="en-GB" noProof="0" dirty="0"/>
          </a:p>
        </p:txBody>
      </p:sp>
      <p:sp>
        <p:nvSpPr>
          <p:cNvPr id="14" name="Fußzeilenplatzhalter 8">
            <a:extLst>
              <a:ext uri="{FF2B5EF4-FFF2-40B4-BE49-F238E27FC236}">
                <a16:creationId xmlns:a16="http://schemas.microsoft.com/office/drawing/2014/main" id="{421D8441-0EA1-6445-AAF9-93DF0871B86E}"/>
              </a:ext>
            </a:extLst>
          </p:cNvPr>
          <p:cNvSpPr>
            <a:spLocks noGrp="1"/>
          </p:cNvSpPr>
          <p:nvPr>
            <p:ph type="ftr" sz="quarter" idx="3"/>
          </p:nvPr>
        </p:nvSpPr>
        <p:spPr>
          <a:xfrm>
            <a:off x="3582790" y="6355404"/>
            <a:ext cx="2690191" cy="281538"/>
          </a:xfrm>
          <a:prstGeom prst="rect">
            <a:avLst/>
          </a:prstGeom>
        </p:spPr>
        <p:txBody>
          <a:bodyPr/>
          <a:lstStyle/>
          <a:p>
            <a:r>
              <a:rPr lang="en-GB" sz="1200" noProof="0" dirty="0">
                <a:solidFill>
                  <a:schemeClr val="tx1">
                    <a:tint val="75000"/>
                  </a:schemeClr>
                </a:solidFill>
                <a:latin typeface="+mn-lt"/>
              </a:rPr>
              <a:t>ALLEA WG E-Humanities, Brussels</a:t>
            </a:r>
          </a:p>
        </p:txBody>
      </p:sp>
    </p:spTree>
    <p:extLst>
      <p:ext uri="{BB962C8B-B14F-4D97-AF65-F5344CB8AC3E}">
        <p14:creationId xmlns:p14="http://schemas.microsoft.com/office/powerpoint/2010/main" val="1921286386"/>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orcid.org/0000-0002-3465-1798" TargetMode="External"/><Relationship Id="rId2" Type="http://schemas.openxmlformats.org/officeDocument/2006/relationships/hyperlink" Target="mailto:beat.immenhauser@sagw.ch" TargetMode="External"/><Relationship Id="rId1" Type="http://schemas.openxmlformats.org/officeDocument/2006/relationships/slideLayout" Target="../slideLayouts/slideLayout1.xml"/><Relationship Id="rId6" Type="http://schemas.openxmlformats.org/officeDocument/2006/relationships/hyperlink" Target="https://doi.org/10.5281/zenodo.2148951" TargetMode="External"/><Relationship Id="rId5" Type="http://schemas.openxmlformats.org/officeDocument/2006/relationships/hyperlink" Target="http://creativecommons.org/licenses/by/4.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oalition-s.org/funders-and-supporters" TargetMode="External"/><Relationship Id="rId1" Type="http://schemas.openxmlformats.org/officeDocument/2006/relationships/slideLayout" Target="../slideLayouts/slideLayout1.xml"/><Relationship Id="rId4" Type="http://schemas.openxmlformats.org/officeDocument/2006/relationships/hyperlink" Target="https://www.rluk.ac.uk/plan-s-robert-jan-smits-presentation-at-coasp-2018/"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oalition-s.org/10-principle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v2.sherpa.ac.uk/opendoar/" TargetMode="External"/><Relationship Id="rId2" Type="http://schemas.openxmlformats.org/officeDocument/2006/relationships/hyperlink" Target="https://www.coalition-s.org/feedback/" TargetMode="External"/><Relationship Id="rId1" Type="http://schemas.openxmlformats.org/officeDocument/2006/relationships/slideLayout" Target="../slideLayouts/slideLayout1.xml"/><Relationship Id="rId6" Type="http://schemas.openxmlformats.org/officeDocument/2006/relationships/hyperlink" Target="https://orcid.org/" TargetMode="External"/><Relationship Id="rId5" Type="http://schemas.openxmlformats.org/officeDocument/2006/relationships/hyperlink" Target="https://clockss.org/" TargetMode="External"/><Relationship Id="rId4" Type="http://schemas.openxmlformats.org/officeDocument/2006/relationships/hyperlink" Target="https://doaj.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ariah.eu/2018/10/25/towards-a-planhss-dariahs-position-on-plans/" TargetMode="External"/><Relationship Id="rId2" Type="http://schemas.openxmlformats.org/officeDocument/2006/relationships/hyperlink" Target="https://sites.google.com/view/plansopenletter/home?authuser=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85800" y="2198970"/>
            <a:ext cx="7922172" cy="1819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en-GB" sz="3200" b="1" dirty="0">
                <a:latin typeface="+mn-lt"/>
              </a:rPr>
              <a:t>Outlines of Plan S</a:t>
            </a:r>
          </a:p>
          <a:p>
            <a:pPr>
              <a:spcBef>
                <a:spcPts val="600"/>
              </a:spcBef>
            </a:pPr>
            <a:r>
              <a:rPr lang="en-GB" sz="2400" b="1" dirty="0">
                <a:latin typeface="+mn-lt"/>
              </a:rPr>
              <a:t>ALLEA Working Group E-Humanities</a:t>
            </a:r>
          </a:p>
        </p:txBody>
      </p:sp>
      <p:sp>
        <p:nvSpPr>
          <p:cNvPr id="5" name="Untertitel 2"/>
          <p:cNvSpPr txBox="1">
            <a:spLocks/>
          </p:cNvSpPr>
          <p:nvPr/>
        </p:nvSpPr>
        <p:spPr>
          <a:xfrm>
            <a:off x="685800" y="4995450"/>
            <a:ext cx="6858000"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i="1" dirty="0"/>
              <a:t>Beat </a:t>
            </a:r>
            <a:r>
              <a:rPr lang="en-GB" sz="1800" i="1" dirty="0" err="1"/>
              <a:t>Immenhauser</a:t>
            </a:r>
            <a:r>
              <a:rPr lang="en-GB" sz="1800" i="1" dirty="0"/>
              <a:t> (SAHSS)</a:t>
            </a:r>
          </a:p>
        </p:txBody>
      </p:sp>
      <p:pic>
        <p:nvPicPr>
          <p:cNvPr id="6" name="Picture 2" descr="C-by">
            <a:extLst>
              <a:ext uri="{FF2B5EF4-FFF2-40B4-BE49-F238E27FC236}">
                <a16:creationId xmlns:a16="http://schemas.microsoft.com/office/drawing/2014/main" id="{5BDC20DA-B663-9C4B-8CC4-1D509CE16F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777" y="5740984"/>
            <a:ext cx="952500" cy="3333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feld 6">
            <a:extLst>
              <a:ext uri="{FF2B5EF4-FFF2-40B4-BE49-F238E27FC236}">
                <a16:creationId xmlns:a16="http://schemas.microsoft.com/office/drawing/2014/main" id="{67065422-F02C-B542-ADDB-055E1B50BD74}"/>
              </a:ext>
            </a:extLst>
          </p:cNvPr>
          <p:cNvSpPr txBox="1"/>
          <p:nvPr/>
        </p:nvSpPr>
        <p:spPr>
          <a:xfrm>
            <a:off x="1777277" y="5784560"/>
            <a:ext cx="5331909" cy="246221"/>
          </a:xfrm>
          <a:prstGeom prst="rect">
            <a:avLst/>
          </a:prstGeom>
          <a:noFill/>
        </p:spPr>
        <p:txBody>
          <a:bodyPr wrap="square" rtlCol="0">
            <a:spAutoFit/>
          </a:bodyPr>
          <a:lstStyle/>
          <a:p>
            <a:r>
              <a:rPr lang="en-GB" sz="1000"/>
              <a:t>Licensed under: </a:t>
            </a:r>
            <a:r>
              <a:rPr lang="en-GB" sz="1000">
                <a:hlinkClick r:id="rId4"/>
              </a:rPr>
              <a:t>Creative Commons Namensnennung 4.0 International Lizenz</a:t>
            </a:r>
            <a:endParaRPr lang="en-GB"/>
          </a:p>
        </p:txBody>
      </p:sp>
      <p:sp>
        <p:nvSpPr>
          <p:cNvPr id="10" name="Slide Number Placeholder 5">
            <a:extLst>
              <a:ext uri="{FF2B5EF4-FFF2-40B4-BE49-F238E27FC236}">
                <a16:creationId xmlns:a16="http://schemas.microsoft.com/office/drawing/2014/main" id="{8BFB37CD-B548-4341-8CED-C6707235D323}"/>
              </a:ext>
            </a:extLst>
          </p:cNvPr>
          <p:cNvSpPr>
            <a:spLocks noGrp="1"/>
          </p:cNvSpPr>
          <p:nvPr>
            <p:ph type="sldNum" sz="quarter" idx="4"/>
          </p:nvPr>
        </p:nvSpPr>
        <p:spPr>
          <a:xfrm>
            <a:off x="6877985" y="635540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tabLst>
                <a:tab pos="1865313" algn="r"/>
              </a:tabLst>
            </a:pPr>
            <a:r>
              <a:rPr lang="en-GB" noProof="0" dirty="0"/>
              <a:t>	December 12 2018</a:t>
            </a:r>
          </a:p>
          <a:p>
            <a:pPr>
              <a:tabLst>
                <a:tab pos="1865313" algn="r"/>
              </a:tabLst>
            </a:pPr>
            <a:r>
              <a:rPr lang="en-GB" noProof="0" dirty="0"/>
              <a:t>	</a:t>
            </a:r>
            <a:fld id="{5253FE61-A849-8C4C-8BD0-5558CA0A0F0A}" type="slidenum">
              <a:rPr lang="en-GB" noProof="0" smtClean="0"/>
              <a:pPr>
                <a:tabLst>
                  <a:tab pos="1865313" algn="r"/>
                </a:tabLst>
              </a:pPr>
              <a:t>1</a:t>
            </a:fld>
            <a:endParaRPr lang="en-GB" noProof="0" dirty="0"/>
          </a:p>
        </p:txBody>
      </p:sp>
      <p:sp>
        <p:nvSpPr>
          <p:cNvPr id="11" name="Fußzeilenplatzhalter 8">
            <a:extLst>
              <a:ext uri="{FF2B5EF4-FFF2-40B4-BE49-F238E27FC236}">
                <a16:creationId xmlns:a16="http://schemas.microsoft.com/office/drawing/2014/main" id="{D081C36C-C641-D74F-B68E-03226BACC7AC}"/>
              </a:ext>
            </a:extLst>
          </p:cNvPr>
          <p:cNvSpPr>
            <a:spLocks noGrp="1"/>
          </p:cNvSpPr>
          <p:nvPr>
            <p:ph type="ftr" sz="quarter" idx="3"/>
          </p:nvPr>
        </p:nvSpPr>
        <p:spPr>
          <a:xfrm>
            <a:off x="3582790" y="6355404"/>
            <a:ext cx="2690191" cy="281538"/>
          </a:xfrm>
          <a:prstGeom prst="rect">
            <a:avLst/>
          </a:prstGeom>
        </p:spPr>
        <p:txBody>
          <a:bodyPr/>
          <a:lstStyle/>
          <a:p>
            <a:r>
              <a:rPr lang="en-GB" sz="1200" noProof="0" dirty="0">
                <a:solidFill>
                  <a:schemeClr val="tx1">
                    <a:tint val="75000"/>
                  </a:schemeClr>
                </a:solidFill>
                <a:latin typeface="+mn-lt"/>
              </a:rPr>
              <a:t>ALLEA WG E-Humanities, Brussels</a:t>
            </a:r>
          </a:p>
        </p:txBody>
      </p:sp>
    </p:spTree>
    <p:extLst>
      <p:ext uri="{BB962C8B-B14F-4D97-AF65-F5344CB8AC3E}">
        <p14:creationId xmlns:p14="http://schemas.microsoft.com/office/powerpoint/2010/main" val="99989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646" y="1551482"/>
            <a:ext cx="4496039" cy="400110"/>
          </a:xfrm>
          <a:prstGeom prst="rect">
            <a:avLst/>
          </a:prstGeom>
          <a:noFill/>
        </p:spPr>
        <p:txBody>
          <a:bodyPr wrap="none" rtlCol="0">
            <a:spAutoFit/>
          </a:bodyPr>
          <a:lstStyle>
            <a:defPPr>
              <a:defRPr lang="de-DE"/>
            </a:defPPr>
            <a:lvl1pPr>
              <a:defRPr sz="2000" b="1"/>
            </a:lvl1pPr>
          </a:lstStyle>
          <a:p>
            <a:r>
              <a:rPr lang="en" dirty="0"/>
              <a:t>Thank you very much for your attention!</a:t>
            </a:r>
          </a:p>
        </p:txBody>
      </p:sp>
      <p:sp>
        <p:nvSpPr>
          <p:cNvPr id="5" name="Textfeld 4"/>
          <p:cNvSpPr txBox="1"/>
          <p:nvPr/>
        </p:nvSpPr>
        <p:spPr>
          <a:xfrm>
            <a:off x="539646" y="2344428"/>
            <a:ext cx="8604354" cy="1138773"/>
          </a:xfrm>
          <a:prstGeom prst="rect">
            <a:avLst/>
          </a:prstGeom>
          <a:noFill/>
        </p:spPr>
        <p:txBody>
          <a:bodyPr wrap="square" rtlCol="0">
            <a:spAutoFit/>
          </a:bodyPr>
          <a:lstStyle/>
          <a:p>
            <a:pPr>
              <a:tabLst>
                <a:tab pos="2794000" algn="l"/>
              </a:tabLst>
            </a:pPr>
            <a:endParaRPr lang="de-CH" sz="1400" dirty="0">
              <a:hlinkClick r:id="rId2"/>
            </a:endParaRPr>
          </a:p>
          <a:p>
            <a:pPr>
              <a:tabLst>
                <a:tab pos="2794000" algn="l"/>
              </a:tabLst>
            </a:pPr>
            <a:r>
              <a:rPr lang="de-CH" dirty="0">
                <a:hlinkClick r:id="rId2"/>
              </a:rPr>
              <a:t>beat.immenhauser@sagw.ch</a:t>
            </a:r>
            <a:endParaRPr lang="de-CH" dirty="0"/>
          </a:p>
          <a:p>
            <a:pPr>
              <a:tabLst>
                <a:tab pos="2794000" algn="l"/>
              </a:tabLst>
            </a:pPr>
            <a:r>
              <a:rPr lang="pt-BR" dirty="0"/>
              <a:t>ORCID: </a:t>
            </a:r>
            <a:r>
              <a:rPr lang="pt-BR" dirty="0">
                <a:hlinkClick r:id="rId3"/>
              </a:rPr>
              <a:t>orcid.org/0000-0002-3465-1798</a:t>
            </a:r>
            <a:endParaRPr lang="pt-BR" dirty="0"/>
          </a:p>
          <a:p>
            <a:pPr>
              <a:tabLst>
                <a:tab pos="2794000" algn="l"/>
              </a:tabLst>
            </a:pPr>
            <a:endParaRPr lang="de-CH" dirty="0"/>
          </a:p>
        </p:txBody>
      </p:sp>
      <p:pic>
        <p:nvPicPr>
          <p:cNvPr id="6" name="Picture 2" descr="C-by">
            <a:extLst>
              <a:ext uri="{FF2B5EF4-FFF2-40B4-BE49-F238E27FC236}">
                <a16:creationId xmlns:a16="http://schemas.microsoft.com/office/drawing/2014/main" id="{02481F29-D8E9-824F-A09D-3AE7F258EB2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6611" y="5614179"/>
            <a:ext cx="952500" cy="3333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feld 6">
            <a:extLst>
              <a:ext uri="{FF2B5EF4-FFF2-40B4-BE49-F238E27FC236}">
                <a16:creationId xmlns:a16="http://schemas.microsoft.com/office/drawing/2014/main" id="{D1B8AF96-6D44-EE46-A3B8-00B7E197A9CA}"/>
              </a:ext>
            </a:extLst>
          </p:cNvPr>
          <p:cNvSpPr txBox="1"/>
          <p:nvPr/>
        </p:nvSpPr>
        <p:spPr>
          <a:xfrm>
            <a:off x="1777277" y="5784560"/>
            <a:ext cx="5331909" cy="246221"/>
          </a:xfrm>
          <a:prstGeom prst="rect">
            <a:avLst/>
          </a:prstGeom>
          <a:noFill/>
        </p:spPr>
        <p:txBody>
          <a:bodyPr wrap="square" rtlCol="0">
            <a:spAutoFit/>
          </a:bodyPr>
          <a:lstStyle/>
          <a:p>
            <a:r>
              <a:rPr lang="de-DE" sz="1000" dirty="0"/>
              <a:t>Dieses Werk ist lizenziert unter einer </a:t>
            </a:r>
            <a:r>
              <a:rPr lang="de-DE" sz="1000" dirty="0">
                <a:hlinkClick r:id="rId5"/>
              </a:rPr>
              <a:t>Creative Commons Namensnennung 4.0 International Lizenz</a:t>
            </a:r>
            <a:endParaRPr lang="de-CH" dirty="0"/>
          </a:p>
        </p:txBody>
      </p:sp>
      <p:sp>
        <p:nvSpPr>
          <p:cNvPr id="10" name="AutoShape 6" descr="DOI">
            <a:extLst>
              <a:ext uri="{FF2B5EF4-FFF2-40B4-BE49-F238E27FC236}">
                <a16:creationId xmlns:a16="http://schemas.microsoft.com/office/drawing/2014/main" id="{C9E0A203-6E2C-E44C-BE36-ACBC98DE2DC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hteck 10">
            <a:extLst>
              <a:ext uri="{FF2B5EF4-FFF2-40B4-BE49-F238E27FC236}">
                <a16:creationId xmlns:a16="http://schemas.microsoft.com/office/drawing/2014/main" id="{5850D80B-A712-9142-BAB5-7DB06173A29B}"/>
              </a:ext>
            </a:extLst>
          </p:cNvPr>
          <p:cNvSpPr/>
          <p:nvPr/>
        </p:nvSpPr>
        <p:spPr>
          <a:xfrm>
            <a:off x="539646" y="3558222"/>
            <a:ext cx="2765916" cy="276999"/>
          </a:xfrm>
          <a:prstGeom prst="rect">
            <a:avLst/>
          </a:prstGeom>
        </p:spPr>
        <p:txBody>
          <a:bodyPr wrap="square">
            <a:spAutoFit/>
          </a:bodyPr>
          <a:lstStyle/>
          <a:p>
            <a:r>
              <a:rPr lang="de-CH" sz="1200" dirty="0">
                <a:hlinkClick r:id="rId6"/>
              </a:rPr>
              <a:t>https://</a:t>
            </a:r>
            <a:r>
              <a:rPr lang="de-CH" sz="1200" dirty="0" err="1">
                <a:hlinkClick r:id="rId6"/>
              </a:rPr>
              <a:t>doi.org</a:t>
            </a:r>
            <a:r>
              <a:rPr lang="de-CH" sz="1200" dirty="0">
                <a:hlinkClick r:id="rId6"/>
              </a:rPr>
              <a:t>/</a:t>
            </a:r>
            <a:r>
              <a:rPr lang="en-GB" sz="1200" dirty="0">
                <a:hlinkClick r:id="rId6"/>
              </a:rPr>
              <a:t>10.5281/zenodo.2148951</a:t>
            </a:r>
            <a:endParaRPr lang="en-GB" sz="1200" dirty="0"/>
          </a:p>
        </p:txBody>
      </p:sp>
      <p:sp>
        <p:nvSpPr>
          <p:cNvPr id="12" name="Foliennummernplatzhalter 1">
            <a:extLst>
              <a:ext uri="{FF2B5EF4-FFF2-40B4-BE49-F238E27FC236}">
                <a16:creationId xmlns:a16="http://schemas.microsoft.com/office/drawing/2014/main" id="{EA0591DD-4DDF-F348-9AB1-BDF5BFF28E1F}"/>
              </a:ext>
            </a:extLst>
          </p:cNvPr>
          <p:cNvSpPr>
            <a:spLocks noGrp="1"/>
          </p:cNvSpPr>
          <p:nvPr>
            <p:ph type="sldNum" sz="quarter" idx="4"/>
          </p:nvPr>
        </p:nvSpPr>
        <p:spPr>
          <a:xfrm>
            <a:off x="6877985" y="6355404"/>
            <a:ext cx="2057400" cy="365125"/>
          </a:xfrm>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10</a:t>
            </a:fld>
            <a:endParaRPr lang="en-GB" noProof="0" dirty="0"/>
          </a:p>
        </p:txBody>
      </p:sp>
      <p:sp>
        <p:nvSpPr>
          <p:cNvPr id="13" name="Fußzeilenplatzhalter 2">
            <a:extLst>
              <a:ext uri="{FF2B5EF4-FFF2-40B4-BE49-F238E27FC236}">
                <a16:creationId xmlns:a16="http://schemas.microsoft.com/office/drawing/2014/main" id="{166B7D42-701A-1C43-8DAB-09D3B7174C79}"/>
              </a:ext>
            </a:extLst>
          </p:cNvPr>
          <p:cNvSpPr>
            <a:spLocks noGrp="1"/>
          </p:cNvSpPr>
          <p:nvPr>
            <p:ph type="ftr" sz="quarter" idx="3"/>
          </p:nvPr>
        </p:nvSpPr>
        <p:spPr>
          <a:xfrm>
            <a:off x="3582790" y="6355404"/>
            <a:ext cx="2690191" cy="281538"/>
          </a:xfrm>
        </p:spPr>
        <p:txBody>
          <a:bodyPr/>
          <a:lstStyle/>
          <a:p>
            <a:r>
              <a:rPr lang="en-GB" sz="1200" noProof="0" dirty="0">
                <a:solidFill>
                  <a:schemeClr val="tx1">
                    <a:tint val="75000"/>
                  </a:schemeClr>
                </a:solidFill>
                <a:latin typeface="+mn-lt"/>
              </a:rPr>
              <a:t>ALLEA WG E-Humanities, Brussels</a:t>
            </a:r>
          </a:p>
        </p:txBody>
      </p:sp>
    </p:spTree>
    <p:extLst>
      <p:ext uri="{BB962C8B-B14F-4D97-AF65-F5344CB8AC3E}">
        <p14:creationId xmlns:p14="http://schemas.microsoft.com/office/powerpoint/2010/main" val="234918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A876914-6425-A743-BA48-CB9D1A907BD0}"/>
              </a:ext>
            </a:extLst>
          </p:cNvPr>
          <p:cNvSpPr>
            <a:spLocks noGrp="1"/>
          </p:cNvSpPr>
          <p:nvPr>
            <p:ph type="sldNum" sz="quarter" idx="4"/>
          </p:nvPr>
        </p:nvSpPr>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2</a:t>
            </a:fld>
            <a:endParaRPr lang="en-GB" noProof="0" dirty="0"/>
          </a:p>
        </p:txBody>
      </p:sp>
      <p:sp>
        <p:nvSpPr>
          <p:cNvPr id="3" name="Fußzeilenplatzhalter 2">
            <a:extLst>
              <a:ext uri="{FF2B5EF4-FFF2-40B4-BE49-F238E27FC236}">
                <a16:creationId xmlns:a16="http://schemas.microsoft.com/office/drawing/2014/main" id="{4FF9EAB6-E1BF-D240-9ACB-16E13F8C2E26}"/>
              </a:ext>
            </a:extLst>
          </p:cNvPr>
          <p:cNvSpPr>
            <a:spLocks noGrp="1"/>
          </p:cNvSpPr>
          <p:nvPr>
            <p:ph type="ftr" sz="quarter" idx="3"/>
          </p:nvPr>
        </p:nvSpPr>
        <p:spPr/>
        <p:txBody>
          <a:bodyPr/>
          <a:lstStyle/>
          <a:p>
            <a:r>
              <a:rPr lang="en-GB" sz="1200" noProof="0">
                <a:solidFill>
                  <a:schemeClr val="tx1">
                    <a:tint val="75000"/>
                  </a:schemeClr>
                </a:solidFill>
                <a:latin typeface="+mn-lt"/>
              </a:rPr>
              <a:t>ALLEA WG E-Humanities, Brussels</a:t>
            </a:r>
            <a:endParaRPr lang="en-GB" sz="1200" noProof="0" dirty="0">
              <a:solidFill>
                <a:schemeClr val="tx1">
                  <a:tint val="75000"/>
                </a:schemeClr>
              </a:solidFill>
              <a:latin typeface="+mn-lt"/>
            </a:endParaRPr>
          </a:p>
        </p:txBody>
      </p:sp>
      <p:sp>
        <p:nvSpPr>
          <p:cNvPr id="4" name="Textfeld 3">
            <a:extLst>
              <a:ext uri="{FF2B5EF4-FFF2-40B4-BE49-F238E27FC236}">
                <a16:creationId xmlns:a16="http://schemas.microsoft.com/office/drawing/2014/main" id="{2B9E0F81-53A2-3B4E-A472-A419C699E7CE}"/>
              </a:ext>
            </a:extLst>
          </p:cNvPr>
          <p:cNvSpPr txBox="1"/>
          <p:nvPr/>
        </p:nvSpPr>
        <p:spPr>
          <a:xfrm>
            <a:off x="557048" y="1849821"/>
            <a:ext cx="3109890" cy="430887"/>
          </a:xfrm>
          <a:prstGeom prst="rect">
            <a:avLst/>
          </a:prstGeom>
          <a:noFill/>
        </p:spPr>
        <p:txBody>
          <a:bodyPr wrap="none" rtlCol="0">
            <a:spAutoFit/>
          </a:bodyPr>
          <a:lstStyle/>
          <a:p>
            <a:pPr marL="457200" indent="-457200">
              <a:buAutoNum type="arabicPeriod"/>
            </a:pPr>
            <a:r>
              <a:rPr lang="en-GB" sz="2200" b="1" dirty="0"/>
              <a:t>Background of Plan S</a:t>
            </a:r>
          </a:p>
        </p:txBody>
      </p:sp>
      <p:sp>
        <p:nvSpPr>
          <p:cNvPr id="5" name="Textfeld 4">
            <a:extLst>
              <a:ext uri="{FF2B5EF4-FFF2-40B4-BE49-F238E27FC236}">
                <a16:creationId xmlns:a16="http://schemas.microsoft.com/office/drawing/2014/main" id="{38E1A0D8-0438-7040-A19A-EDE27D6FA305}"/>
              </a:ext>
            </a:extLst>
          </p:cNvPr>
          <p:cNvSpPr txBox="1"/>
          <p:nvPr/>
        </p:nvSpPr>
        <p:spPr>
          <a:xfrm>
            <a:off x="557048" y="2385848"/>
            <a:ext cx="8378337"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a:t>Plan S: S for </a:t>
            </a:r>
            <a:r>
              <a:rPr lang="de-CH" sz="2000" dirty="0" err="1"/>
              <a:t>science</a:t>
            </a:r>
            <a:r>
              <a:rPr lang="de-CH" sz="2000" dirty="0"/>
              <a:t>, </a:t>
            </a:r>
            <a:r>
              <a:rPr lang="de-CH" sz="2000" dirty="0" err="1"/>
              <a:t>speed</a:t>
            </a:r>
            <a:r>
              <a:rPr lang="de-CH" sz="2000" dirty="0"/>
              <a:t>, </a:t>
            </a:r>
            <a:r>
              <a:rPr lang="de-CH" sz="2000" dirty="0" err="1"/>
              <a:t>solution</a:t>
            </a:r>
            <a:r>
              <a:rPr lang="de-CH" sz="2000" dirty="0"/>
              <a:t>, </a:t>
            </a:r>
            <a:r>
              <a:rPr lang="de-CH" sz="2000" dirty="0" err="1"/>
              <a:t>shock</a:t>
            </a:r>
            <a:endParaRPr lang="en-GB" sz="2000" dirty="0"/>
          </a:p>
          <a:p>
            <a:pPr marL="342900" indent="-342900">
              <a:buFont typeface="Arial" panose="020B0604020202020204" pitchFamily="34" charset="0"/>
              <a:buChar char="•"/>
            </a:pPr>
            <a:r>
              <a:rPr lang="en-GB" sz="2000" dirty="0"/>
              <a:t>Mandate of the President of the European Commission, Jean-Claude Juncker, 28 February 2018</a:t>
            </a:r>
          </a:p>
          <a:p>
            <a:pPr marL="342900" indent="-342900">
              <a:buFont typeface="Arial" panose="020B0604020202020204" pitchFamily="34" charset="0"/>
              <a:buChar char="•"/>
            </a:pPr>
            <a:r>
              <a:rPr lang="en-GB" sz="2000" dirty="0"/>
              <a:t>Appointment of a Senior Adviser for Open Access and Innovation:</a:t>
            </a:r>
            <a:br>
              <a:rPr lang="en-GB" sz="2000" dirty="0"/>
            </a:br>
            <a:r>
              <a:rPr lang="en-GB" sz="2000" dirty="0"/>
              <a:t>Jan-Robert Smits</a:t>
            </a:r>
          </a:p>
          <a:p>
            <a:pPr marL="342900" indent="-342900">
              <a:buFont typeface="Arial" panose="020B0604020202020204" pitchFamily="34" charset="0"/>
              <a:buChar char="•"/>
            </a:pPr>
            <a:r>
              <a:rPr lang="en-GB" sz="2000" dirty="0"/>
              <a:t>Mission: Policy recommendations for the EU Commission by 30 June 2019</a:t>
            </a:r>
          </a:p>
          <a:p>
            <a:pPr marL="342900" indent="-342900">
              <a:buFont typeface="Arial" panose="020B0604020202020204" pitchFamily="34" charset="0"/>
              <a:buChar char="•"/>
            </a:pPr>
            <a:r>
              <a:rPr lang="en-GB" sz="2000" dirty="0"/>
              <a:t>4 September 2018: Publication of Plan S on behalf of the </a:t>
            </a:r>
            <a:r>
              <a:rPr lang="en-GB" sz="2000" dirty="0" err="1"/>
              <a:t>cOAlition</a:t>
            </a:r>
            <a:r>
              <a:rPr lang="en-GB" sz="2000" dirty="0"/>
              <a:t> S</a:t>
            </a:r>
          </a:p>
          <a:p>
            <a:pPr marL="342900" indent="-342900">
              <a:buFont typeface="Arial" panose="020B0604020202020204" pitchFamily="34" charset="0"/>
              <a:buChar char="•"/>
            </a:pPr>
            <a:r>
              <a:rPr lang="en-GB" sz="2000" dirty="0"/>
              <a:t>27 November 2018: Publication of an </a:t>
            </a:r>
            <a:r>
              <a:rPr lang="en" sz="2000" dirty="0"/>
              <a:t>implementation guidance</a:t>
            </a:r>
            <a:endParaRPr lang="en-GB" sz="2000" dirty="0"/>
          </a:p>
        </p:txBody>
      </p:sp>
    </p:spTree>
    <p:extLst>
      <p:ext uri="{BB962C8B-B14F-4D97-AF65-F5344CB8AC3E}">
        <p14:creationId xmlns:p14="http://schemas.microsoft.com/office/powerpoint/2010/main" val="398222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BBC016D-E02B-6943-8167-61B0B59A6E29}"/>
              </a:ext>
            </a:extLst>
          </p:cNvPr>
          <p:cNvSpPr>
            <a:spLocks noGrp="1"/>
          </p:cNvSpPr>
          <p:nvPr>
            <p:ph type="sldNum" sz="quarter" idx="4"/>
          </p:nvPr>
        </p:nvSpPr>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3</a:t>
            </a:fld>
            <a:endParaRPr lang="en-GB" noProof="0" dirty="0"/>
          </a:p>
        </p:txBody>
      </p:sp>
      <p:sp>
        <p:nvSpPr>
          <p:cNvPr id="3" name="Fußzeilenplatzhalter 2">
            <a:extLst>
              <a:ext uri="{FF2B5EF4-FFF2-40B4-BE49-F238E27FC236}">
                <a16:creationId xmlns:a16="http://schemas.microsoft.com/office/drawing/2014/main" id="{3745609C-42F9-9D4D-BFD1-1036D2B7138D}"/>
              </a:ext>
            </a:extLst>
          </p:cNvPr>
          <p:cNvSpPr>
            <a:spLocks noGrp="1"/>
          </p:cNvSpPr>
          <p:nvPr>
            <p:ph type="ftr" sz="quarter" idx="3"/>
          </p:nvPr>
        </p:nvSpPr>
        <p:spPr/>
        <p:txBody>
          <a:bodyPr/>
          <a:lstStyle/>
          <a:p>
            <a:r>
              <a:rPr lang="en-GB" sz="1200" noProof="0">
                <a:solidFill>
                  <a:schemeClr val="tx1">
                    <a:tint val="75000"/>
                  </a:schemeClr>
                </a:solidFill>
                <a:latin typeface="+mn-lt"/>
              </a:rPr>
              <a:t>ALLEA WG E-Humanities, Brussels</a:t>
            </a:r>
            <a:endParaRPr lang="en-GB" sz="1200" noProof="0" dirty="0">
              <a:solidFill>
                <a:schemeClr val="tx1">
                  <a:tint val="75000"/>
                </a:schemeClr>
              </a:solidFill>
              <a:latin typeface="+mn-lt"/>
            </a:endParaRPr>
          </a:p>
        </p:txBody>
      </p:sp>
      <p:sp>
        <p:nvSpPr>
          <p:cNvPr id="5" name="Textfeld 4">
            <a:extLst>
              <a:ext uri="{FF2B5EF4-FFF2-40B4-BE49-F238E27FC236}">
                <a16:creationId xmlns:a16="http://schemas.microsoft.com/office/drawing/2014/main" id="{296E9196-EA4E-6748-8D1C-CFFA74C05825}"/>
              </a:ext>
            </a:extLst>
          </p:cNvPr>
          <p:cNvSpPr txBox="1"/>
          <p:nvPr/>
        </p:nvSpPr>
        <p:spPr>
          <a:xfrm>
            <a:off x="538655" y="1459836"/>
            <a:ext cx="1931426" cy="430887"/>
          </a:xfrm>
          <a:prstGeom prst="rect">
            <a:avLst/>
          </a:prstGeom>
          <a:noFill/>
        </p:spPr>
        <p:txBody>
          <a:bodyPr wrap="none" rtlCol="0">
            <a:spAutoFit/>
          </a:bodyPr>
          <a:lstStyle/>
          <a:p>
            <a:pPr marL="457200" indent="-457200">
              <a:buFont typeface="+mj-lt"/>
              <a:buAutoNum type="arabicPeriod" startAt="2"/>
            </a:pPr>
            <a:r>
              <a:rPr lang="en-GB" sz="2200" b="1" dirty="0"/>
              <a:t>Supporters</a:t>
            </a:r>
          </a:p>
        </p:txBody>
      </p:sp>
      <p:sp>
        <p:nvSpPr>
          <p:cNvPr id="6" name="Textfeld 5">
            <a:extLst>
              <a:ext uri="{FF2B5EF4-FFF2-40B4-BE49-F238E27FC236}">
                <a16:creationId xmlns:a16="http://schemas.microsoft.com/office/drawing/2014/main" id="{162F6601-55C9-4E43-BDAE-D1C1BEBA12AF}"/>
              </a:ext>
            </a:extLst>
          </p:cNvPr>
          <p:cNvSpPr txBox="1"/>
          <p:nvPr/>
        </p:nvSpPr>
        <p:spPr>
          <a:xfrm>
            <a:off x="538655" y="1849078"/>
            <a:ext cx="7840717" cy="1323439"/>
          </a:xfrm>
          <a:prstGeom prst="rect">
            <a:avLst/>
          </a:prstGeom>
          <a:noFill/>
        </p:spPr>
        <p:txBody>
          <a:bodyPr wrap="square" rtlCol="0">
            <a:spAutoFit/>
          </a:bodyPr>
          <a:lstStyle/>
          <a:p>
            <a:r>
              <a:rPr lang="en-GB" sz="2000" dirty="0"/>
              <a:t>Supporters of the Plan S are organized as the </a:t>
            </a:r>
            <a:r>
              <a:rPr lang="en-GB" sz="2000" dirty="0" err="1"/>
              <a:t>cOAlition</a:t>
            </a:r>
            <a:r>
              <a:rPr lang="en-GB" sz="2000" dirty="0"/>
              <a:t> S</a:t>
            </a:r>
            <a:br>
              <a:rPr lang="en-GB" sz="2000" dirty="0"/>
            </a:br>
            <a:r>
              <a:rPr lang="en-GB" sz="2000" dirty="0"/>
              <a:t>(</a:t>
            </a:r>
            <a:r>
              <a:rPr lang="en-GB" sz="2000" dirty="0">
                <a:hlinkClick r:id="rId2"/>
              </a:rPr>
              <a:t>www.coalition-s.org/funders-and-supporters</a:t>
            </a:r>
            <a:r>
              <a:rPr lang="en-GB" sz="2000" dirty="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8" name="Grafik 7">
            <a:extLst>
              <a:ext uri="{FF2B5EF4-FFF2-40B4-BE49-F238E27FC236}">
                <a16:creationId xmlns:a16="http://schemas.microsoft.com/office/drawing/2014/main" id="{E818B967-4E39-9E46-9B8C-A48E33F2D74F}"/>
              </a:ext>
            </a:extLst>
          </p:cNvPr>
          <p:cNvPicPr>
            <a:picLocks noChangeAspect="1"/>
          </p:cNvPicPr>
          <p:nvPr/>
        </p:nvPicPr>
        <p:blipFill rotWithShape="1">
          <a:blip r:embed="rId3"/>
          <a:srcRect l="6561" t="24889"/>
          <a:stretch/>
        </p:blipFill>
        <p:spPr>
          <a:xfrm>
            <a:off x="620110" y="2604168"/>
            <a:ext cx="7136524" cy="3273218"/>
          </a:xfrm>
          <a:prstGeom prst="rect">
            <a:avLst/>
          </a:prstGeom>
        </p:spPr>
      </p:pic>
      <p:sp>
        <p:nvSpPr>
          <p:cNvPr id="9" name="Textfeld 8">
            <a:extLst>
              <a:ext uri="{FF2B5EF4-FFF2-40B4-BE49-F238E27FC236}">
                <a16:creationId xmlns:a16="http://schemas.microsoft.com/office/drawing/2014/main" id="{494B6B85-B765-8F41-95F6-CB03658A6B24}"/>
              </a:ext>
            </a:extLst>
          </p:cNvPr>
          <p:cNvSpPr txBox="1"/>
          <p:nvPr/>
        </p:nvSpPr>
        <p:spPr>
          <a:xfrm>
            <a:off x="725214" y="5877386"/>
            <a:ext cx="5455468" cy="276999"/>
          </a:xfrm>
          <a:prstGeom prst="rect">
            <a:avLst/>
          </a:prstGeom>
          <a:noFill/>
        </p:spPr>
        <p:txBody>
          <a:bodyPr wrap="none" rtlCol="0">
            <a:spAutoFit/>
          </a:bodyPr>
          <a:lstStyle/>
          <a:p>
            <a:r>
              <a:rPr lang="en-GB" sz="1200" dirty="0"/>
              <a:t>Source: </a:t>
            </a:r>
            <a:r>
              <a:rPr lang="en-GB" sz="1200" dirty="0">
                <a:hlinkClick r:id="rId4"/>
              </a:rPr>
              <a:t>https://www.rluk.ac.uk/plan-s-robert-jan-smits-presentation-at-coasp-2018/</a:t>
            </a:r>
            <a:endParaRPr lang="en-GB" sz="1200" dirty="0"/>
          </a:p>
        </p:txBody>
      </p:sp>
    </p:spTree>
    <p:extLst>
      <p:ext uri="{BB962C8B-B14F-4D97-AF65-F5344CB8AC3E}">
        <p14:creationId xmlns:p14="http://schemas.microsoft.com/office/powerpoint/2010/main" val="166819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BBC016D-E02B-6943-8167-61B0B59A6E29}"/>
              </a:ext>
            </a:extLst>
          </p:cNvPr>
          <p:cNvSpPr>
            <a:spLocks noGrp="1"/>
          </p:cNvSpPr>
          <p:nvPr>
            <p:ph type="sldNum" sz="quarter" idx="4"/>
          </p:nvPr>
        </p:nvSpPr>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4</a:t>
            </a:fld>
            <a:endParaRPr lang="en-GB" noProof="0" dirty="0"/>
          </a:p>
        </p:txBody>
      </p:sp>
      <p:sp>
        <p:nvSpPr>
          <p:cNvPr id="3" name="Fußzeilenplatzhalter 2">
            <a:extLst>
              <a:ext uri="{FF2B5EF4-FFF2-40B4-BE49-F238E27FC236}">
                <a16:creationId xmlns:a16="http://schemas.microsoft.com/office/drawing/2014/main" id="{3745609C-42F9-9D4D-BFD1-1036D2B7138D}"/>
              </a:ext>
            </a:extLst>
          </p:cNvPr>
          <p:cNvSpPr>
            <a:spLocks noGrp="1"/>
          </p:cNvSpPr>
          <p:nvPr>
            <p:ph type="ftr" sz="quarter" idx="3"/>
          </p:nvPr>
        </p:nvSpPr>
        <p:spPr/>
        <p:txBody>
          <a:bodyPr/>
          <a:lstStyle/>
          <a:p>
            <a:r>
              <a:rPr lang="en-GB" sz="1200" noProof="0">
                <a:solidFill>
                  <a:schemeClr val="tx1">
                    <a:tint val="75000"/>
                  </a:schemeClr>
                </a:solidFill>
                <a:latin typeface="+mn-lt"/>
              </a:rPr>
              <a:t>ALLEA WG E-Humanities, Brussels</a:t>
            </a:r>
            <a:endParaRPr lang="en-GB" sz="1200" noProof="0" dirty="0">
              <a:solidFill>
                <a:schemeClr val="tx1">
                  <a:tint val="75000"/>
                </a:schemeClr>
              </a:solidFill>
              <a:latin typeface="+mn-lt"/>
            </a:endParaRPr>
          </a:p>
        </p:txBody>
      </p:sp>
      <p:sp>
        <p:nvSpPr>
          <p:cNvPr id="5" name="Textfeld 4">
            <a:extLst>
              <a:ext uri="{FF2B5EF4-FFF2-40B4-BE49-F238E27FC236}">
                <a16:creationId xmlns:a16="http://schemas.microsoft.com/office/drawing/2014/main" id="{296E9196-EA4E-6748-8D1C-CFFA74C05825}"/>
              </a:ext>
            </a:extLst>
          </p:cNvPr>
          <p:cNvSpPr txBox="1"/>
          <p:nvPr/>
        </p:nvSpPr>
        <p:spPr>
          <a:xfrm>
            <a:off x="465083" y="1389351"/>
            <a:ext cx="7066871" cy="430887"/>
          </a:xfrm>
          <a:prstGeom prst="rect">
            <a:avLst/>
          </a:prstGeom>
          <a:noFill/>
        </p:spPr>
        <p:txBody>
          <a:bodyPr wrap="none" rtlCol="0">
            <a:spAutoFit/>
          </a:bodyPr>
          <a:lstStyle/>
          <a:p>
            <a:pPr marL="457200" indent="-457200">
              <a:buFont typeface="+mj-lt"/>
              <a:buAutoNum type="arabicPeriod" startAt="3"/>
            </a:pPr>
            <a:r>
              <a:rPr lang="en-GB" sz="2200" b="1" dirty="0"/>
              <a:t>10 Principles of Plan S </a:t>
            </a:r>
            <a:r>
              <a:rPr lang="en-GB" sz="1600" b="1" dirty="0"/>
              <a:t>(</a:t>
            </a:r>
            <a:r>
              <a:rPr lang="en-GB" sz="1600" b="1" dirty="0">
                <a:hlinkClick r:id="rId2"/>
              </a:rPr>
              <a:t>https://www.coalition-s.org/10-principles/</a:t>
            </a:r>
            <a:r>
              <a:rPr lang="en-GB" sz="1600" b="1" dirty="0"/>
              <a:t>)</a:t>
            </a:r>
            <a:endParaRPr lang="en-GB" sz="2200" b="1" dirty="0"/>
          </a:p>
        </p:txBody>
      </p:sp>
      <p:sp>
        <p:nvSpPr>
          <p:cNvPr id="6" name="Textfeld 5">
            <a:extLst>
              <a:ext uri="{FF2B5EF4-FFF2-40B4-BE49-F238E27FC236}">
                <a16:creationId xmlns:a16="http://schemas.microsoft.com/office/drawing/2014/main" id="{162F6601-55C9-4E43-BDAE-D1C1BEBA12AF}"/>
              </a:ext>
            </a:extLst>
          </p:cNvPr>
          <p:cNvSpPr txBox="1"/>
          <p:nvPr/>
        </p:nvSpPr>
        <p:spPr>
          <a:xfrm>
            <a:off x="399427" y="1820238"/>
            <a:ext cx="7840717" cy="1323439"/>
          </a:xfrm>
          <a:prstGeom prst="rect">
            <a:avLst/>
          </a:prstGeom>
          <a:solidFill>
            <a:schemeClr val="accent4"/>
          </a:solidFill>
        </p:spPr>
        <p:txBody>
          <a:bodyPr wrap="square" rtlCol="0">
            <a:spAutoFit/>
          </a:bodyPr>
          <a:lstStyle/>
          <a:p>
            <a:r>
              <a:rPr lang="en" sz="2000" dirty="0"/>
              <a:t>“After 1 January 2020 scientific publications on the results from research funded by public grants provided by national and European research councils and funding bodies, must be published in compliant Open Access Journals or on compliant Open Access Platforms.”</a:t>
            </a:r>
            <a:endParaRPr lang="en-GB" sz="2000" dirty="0"/>
          </a:p>
        </p:txBody>
      </p:sp>
      <p:sp>
        <p:nvSpPr>
          <p:cNvPr id="7" name="Textfeld 6">
            <a:extLst>
              <a:ext uri="{FF2B5EF4-FFF2-40B4-BE49-F238E27FC236}">
                <a16:creationId xmlns:a16="http://schemas.microsoft.com/office/drawing/2014/main" id="{586920DB-B31A-DB46-B143-645DD2BF9DFF}"/>
              </a:ext>
            </a:extLst>
          </p:cNvPr>
          <p:cNvSpPr txBox="1"/>
          <p:nvPr/>
        </p:nvSpPr>
        <p:spPr>
          <a:xfrm>
            <a:off x="399427" y="3143677"/>
            <a:ext cx="7562263" cy="3139321"/>
          </a:xfrm>
          <a:prstGeom prst="rect">
            <a:avLst/>
          </a:prstGeom>
          <a:noFill/>
        </p:spPr>
        <p:txBody>
          <a:bodyPr wrap="none" rtlCol="0">
            <a:spAutoFit/>
          </a:bodyPr>
          <a:lstStyle/>
          <a:p>
            <a:r>
              <a:rPr lang="en-GB" dirty="0"/>
              <a:t>National supporters of Plan S agree on:</a:t>
            </a:r>
          </a:p>
          <a:p>
            <a:pPr marL="342900" indent="-342900">
              <a:buAutoNum type="arabicPeriod"/>
            </a:pPr>
            <a:r>
              <a:rPr lang="en-GB" dirty="0"/>
              <a:t>Authors retain copyright on their publications, published under CC-License.</a:t>
            </a:r>
          </a:p>
          <a:p>
            <a:pPr marL="342900" indent="-342900">
              <a:buAutoNum type="arabicPeriod"/>
            </a:pPr>
            <a:r>
              <a:rPr lang="en-GB" dirty="0"/>
              <a:t>Robust criteria and requirements for compliant OA journals and platforms.</a:t>
            </a:r>
          </a:p>
          <a:p>
            <a:pPr marL="342900" indent="-342900">
              <a:buAutoNum type="arabicPeriod"/>
            </a:pPr>
            <a:r>
              <a:rPr lang="en-GB" dirty="0"/>
              <a:t>Incentives for creation of OA journals and platforms.</a:t>
            </a:r>
          </a:p>
          <a:p>
            <a:pPr marL="342900" indent="-342900">
              <a:buAutoNum type="arabicPeriod"/>
            </a:pPr>
            <a:r>
              <a:rPr lang="en-GB" dirty="0"/>
              <a:t>APC covered by funders or universities, not individuals.</a:t>
            </a:r>
          </a:p>
          <a:p>
            <a:pPr marL="342900" indent="-342900">
              <a:buAutoNum type="arabicPeriod"/>
            </a:pPr>
            <a:r>
              <a:rPr lang="en-GB" dirty="0"/>
              <a:t>Standardized and capped APCs.</a:t>
            </a:r>
          </a:p>
          <a:p>
            <a:pPr marL="342900" indent="-342900">
              <a:buAutoNum type="arabicPeriod"/>
            </a:pPr>
            <a:r>
              <a:rPr lang="en-GB" dirty="0"/>
              <a:t>Alignment of policies and strategies on a national level.</a:t>
            </a:r>
          </a:p>
          <a:p>
            <a:pPr marL="342900" indent="-342900">
              <a:buAutoNum type="arabicPeriod"/>
            </a:pPr>
            <a:r>
              <a:rPr lang="en-GB" dirty="0"/>
              <a:t>Monographs: timeline may be extended beyond 2020.</a:t>
            </a:r>
          </a:p>
          <a:p>
            <a:pPr marL="342900" indent="-342900">
              <a:buAutoNum type="arabicPeriod"/>
            </a:pPr>
            <a:r>
              <a:rPr lang="en-GB" dirty="0"/>
              <a:t>Repositories are acknowledged for their importance.</a:t>
            </a:r>
          </a:p>
          <a:p>
            <a:pPr marL="342900" indent="-342900">
              <a:buAutoNum type="arabicPeriod"/>
            </a:pPr>
            <a:r>
              <a:rPr lang="en-GB" dirty="0"/>
              <a:t>No hybrid OA-journals.</a:t>
            </a:r>
          </a:p>
          <a:p>
            <a:pPr marL="342900" indent="-342900">
              <a:buAutoNum type="arabicPeriod"/>
            </a:pPr>
            <a:r>
              <a:rPr lang="en-GB" dirty="0"/>
              <a:t>Monitoring on compliance.</a:t>
            </a:r>
          </a:p>
        </p:txBody>
      </p:sp>
    </p:spTree>
    <p:extLst>
      <p:ext uri="{BB962C8B-B14F-4D97-AF65-F5344CB8AC3E}">
        <p14:creationId xmlns:p14="http://schemas.microsoft.com/office/powerpoint/2010/main" val="115436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9206451-B939-1D43-AB77-F916469231F0}"/>
              </a:ext>
            </a:extLst>
          </p:cNvPr>
          <p:cNvSpPr>
            <a:spLocks noGrp="1"/>
          </p:cNvSpPr>
          <p:nvPr>
            <p:ph type="sldNum" sz="quarter" idx="4"/>
          </p:nvPr>
        </p:nvSpPr>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5</a:t>
            </a:fld>
            <a:endParaRPr lang="en-GB" noProof="0" dirty="0"/>
          </a:p>
        </p:txBody>
      </p:sp>
      <p:sp>
        <p:nvSpPr>
          <p:cNvPr id="3" name="Fußzeilenplatzhalter 2">
            <a:extLst>
              <a:ext uri="{FF2B5EF4-FFF2-40B4-BE49-F238E27FC236}">
                <a16:creationId xmlns:a16="http://schemas.microsoft.com/office/drawing/2014/main" id="{3EE0005D-D0C1-FB42-866D-DB34C5ED22FA}"/>
              </a:ext>
            </a:extLst>
          </p:cNvPr>
          <p:cNvSpPr>
            <a:spLocks noGrp="1"/>
          </p:cNvSpPr>
          <p:nvPr>
            <p:ph type="ftr" sz="quarter" idx="3"/>
          </p:nvPr>
        </p:nvSpPr>
        <p:spPr/>
        <p:txBody>
          <a:bodyPr/>
          <a:lstStyle/>
          <a:p>
            <a:r>
              <a:rPr lang="en-GB" sz="1200" noProof="0">
                <a:solidFill>
                  <a:schemeClr val="tx1">
                    <a:tint val="75000"/>
                  </a:schemeClr>
                </a:solidFill>
                <a:latin typeface="+mn-lt"/>
              </a:rPr>
              <a:t>ALLEA WG E-Humanities, Brussels</a:t>
            </a:r>
            <a:endParaRPr lang="en-GB" sz="1200" noProof="0" dirty="0">
              <a:solidFill>
                <a:schemeClr val="tx1">
                  <a:tint val="75000"/>
                </a:schemeClr>
              </a:solidFill>
              <a:latin typeface="+mn-lt"/>
            </a:endParaRPr>
          </a:p>
        </p:txBody>
      </p:sp>
      <p:sp>
        <p:nvSpPr>
          <p:cNvPr id="4" name="Textfeld 3">
            <a:extLst>
              <a:ext uri="{FF2B5EF4-FFF2-40B4-BE49-F238E27FC236}">
                <a16:creationId xmlns:a16="http://schemas.microsoft.com/office/drawing/2014/main" id="{1040D357-CA90-6A4B-896D-1F52A33A7E4B}"/>
              </a:ext>
            </a:extLst>
          </p:cNvPr>
          <p:cNvSpPr txBox="1"/>
          <p:nvPr/>
        </p:nvSpPr>
        <p:spPr>
          <a:xfrm>
            <a:off x="465083" y="1389351"/>
            <a:ext cx="5599610" cy="430887"/>
          </a:xfrm>
          <a:prstGeom prst="rect">
            <a:avLst/>
          </a:prstGeom>
          <a:noFill/>
        </p:spPr>
        <p:txBody>
          <a:bodyPr wrap="none" rtlCol="0">
            <a:spAutoFit/>
          </a:bodyPr>
          <a:lstStyle/>
          <a:p>
            <a:pPr marL="457200" indent="-457200">
              <a:buFont typeface="+mj-lt"/>
              <a:buAutoNum type="arabicPeriod" startAt="4"/>
            </a:pPr>
            <a:r>
              <a:rPr lang="en-GB" sz="2200" b="1" dirty="0"/>
              <a:t>Guidance on the Implementation of Plan S</a:t>
            </a:r>
          </a:p>
        </p:txBody>
      </p:sp>
      <p:sp>
        <p:nvSpPr>
          <p:cNvPr id="5" name="Textfeld 4">
            <a:extLst>
              <a:ext uri="{FF2B5EF4-FFF2-40B4-BE49-F238E27FC236}">
                <a16:creationId xmlns:a16="http://schemas.microsoft.com/office/drawing/2014/main" id="{9A0B47C1-5D9B-C34E-8EE3-F8EE2290F13E}"/>
              </a:ext>
            </a:extLst>
          </p:cNvPr>
          <p:cNvSpPr txBox="1"/>
          <p:nvPr/>
        </p:nvSpPr>
        <p:spPr>
          <a:xfrm>
            <a:off x="465083" y="1820238"/>
            <a:ext cx="3820598" cy="369332"/>
          </a:xfrm>
          <a:prstGeom prst="rect">
            <a:avLst/>
          </a:prstGeom>
          <a:noFill/>
        </p:spPr>
        <p:txBody>
          <a:bodyPr wrap="none" rtlCol="0">
            <a:spAutoFit/>
          </a:bodyPr>
          <a:lstStyle/>
          <a:p>
            <a:r>
              <a:rPr lang="en-GB" dirty="0">
                <a:hlinkClick r:id="rId2"/>
              </a:rPr>
              <a:t>https://www.coalition-s.org/feedback/</a:t>
            </a:r>
            <a:endParaRPr lang="en-GB" dirty="0"/>
          </a:p>
        </p:txBody>
      </p:sp>
      <p:pic>
        <p:nvPicPr>
          <p:cNvPr id="7" name="Grafik 6">
            <a:extLst>
              <a:ext uri="{FF2B5EF4-FFF2-40B4-BE49-F238E27FC236}">
                <a16:creationId xmlns:a16="http://schemas.microsoft.com/office/drawing/2014/main" id="{62A70FDB-7C3D-0448-80BC-82A61D5BAC5A}"/>
              </a:ext>
            </a:extLst>
          </p:cNvPr>
          <p:cNvPicPr>
            <a:picLocks noChangeAspect="1"/>
          </p:cNvPicPr>
          <p:nvPr/>
        </p:nvPicPr>
        <p:blipFill>
          <a:blip r:embed="rId3"/>
          <a:stretch>
            <a:fillRect/>
          </a:stretch>
        </p:blipFill>
        <p:spPr>
          <a:xfrm>
            <a:off x="139638" y="3133194"/>
            <a:ext cx="8864724" cy="1904569"/>
          </a:xfrm>
          <a:prstGeom prst="rect">
            <a:avLst/>
          </a:prstGeom>
        </p:spPr>
      </p:pic>
      <p:sp>
        <p:nvSpPr>
          <p:cNvPr id="9" name="Textfeld 8">
            <a:extLst>
              <a:ext uri="{FF2B5EF4-FFF2-40B4-BE49-F238E27FC236}">
                <a16:creationId xmlns:a16="http://schemas.microsoft.com/office/drawing/2014/main" id="{D8279CD8-2DC4-4347-B8CE-99EF01901294}"/>
              </a:ext>
            </a:extLst>
          </p:cNvPr>
          <p:cNvSpPr txBox="1"/>
          <p:nvPr/>
        </p:nvSpPr>
        <p:spPr>
          <a:xfrm>
            <a:off x="465083" y="2289708"/>
            <a:ext cx="6395790" cy="400110"/>
          </a:xfrm>
          <a:prstGeom prst="rect">
            <a:avLst/>
          </a:prstGeom>
          <a:noFill/>
        </p:spPr>
        <p:txBody>
          <a:bodyPr wrap="none" rtlCol="0">
            <a:spAutoFit/>
          </a:bodyPr>
          <a:lstStyle/>
          <a:p>
            <a:r>
              <a:rPr lang="en-GB" sz="2000" dirty="0"/>
              <a:t>Three ways for scholarly publications compliant with Plan S:</a:t>
            </a:r>
          </a:p>
        </p:txBody>
      </p:sp>
      <p:sp>
        <p:nvSpPr>
          <p:cNvPr id="10" name="Textfeld 9">
            <a:extLst>
              <a:ext uri="{FF2B5EF4-FFF2-40B4-BE49-F238E27FC236}">
                <a16:creationId xmlns:a16="http://schemas.microsoft.com/office/drawing/2014/main" id="{3D9466CF-3E9E-FD45-972D-7B9A11277954}"/>
              </a:ext>
            </a:extLst>
          </p:cNvPr>
          <p:cNvSpPr txBox="1"/>
          <p:nvPr/>
        </p:nvSpPr>
        <p:spPr>
          <a:xfrm>
            <a:off x="139638" y="5037763"/>
            <a:ext cx="2652714" cy="923330"/>
          </a:xfrm>
          <a:prstGeom prst="rect">
            <a:avLst/>
          </a:prstGeom>
          <a:noFill/>
        </p:spPr>
        <p:txBody>
          <a:bodyPr wrap="none" rtlCol="0">
            <a:spAutoFit/>
          </a:bodyPr>
          <a:lstStyle/>
          <a:p>
            <a:pPr marL="285750" indent="-285750">
              <a:buFont typeface="Wingdings" pitchFamily="2" charset="2"/>
              <a:buChar char="Ø"/>
            </a:pPr>
            <a:r>
              <a:rPr lang="en-GB" dirty="0">
                <a:hlinkClick r:id="rId4"/>
              </a:rPr>
              <a:t>DOAJ</a:t>
            </a:r>
            <a:endParaRPr lang="en-GB" dirty="0"/>
          </a:p>
          <a:p>
            <a:pPr marL="285750" indent="-285750">
              <a:buFont typeface="Wingdings" pitchFamily="2" charset="2"/>
              <a:buChar char="Ø"/>
            </a:pPr>
            <a:r>
              <a:rPr lang="en-GB" dirty="0"/>
              <a:t>PIDs, </a:t>
            </a:r>
            <a:r>
              <a:rPr lang="en-GB" dirty="0">
                <a:hlinkClick r:id="rId5"/>
              </a:rPr>
              <a:t>CLOCKSS</a:t>
            </a:r>
            <a:r>
              <a:rPr lang="en-GB" dirty="0"/>
              <a:t>, XML,</a:t>
            </a:r>
            <a:br>
              <a:rPr lang="en-GB" dirty="0"/>
            </a:br>
            <a:r>
              <a:rPr lang="en-GB" dirty="0"/>
              <a:t>underlying data, </a:t>
            </a:r>
            <a:r>
              <a:rPr lang="en-GB" dirty="0">
                <a:hlinkClick r:id="rId6"/>
              </a:rPr>
              <a:t>ORCID</a:t>
            </a:r>
            <a:endParaRPr lang="en-GB" dirty="0"/>
          </a:p>
        </p:txBody>
      </p:sp>
      <p:sp>
        <p:nvSpPr>
          <p:cNvPr id="11" name="Textfeld 10">
            <a:extLst>
              <a:ext uri="{FF2B5EF4-FFF2-40B4-BE49-F238E27FC236}">
                <a16:creationId xmlns:a16="http://schemas.microsoft.com/office/drawing/2014/main" id="{4A9E5799-3AA0-AA40-814A-F3D40DD8CD52}"/>
              </a:ext>
            </a:extLst>
          </p:cNvPr>
          <p:cNvSpPr txBox="1"/>
          <p:nvPr/>
        </p:nvSpPr>
        <p:spPr>
          <a:xfrm>
            <a:off x="2575034" y="5037763"/>
            <a:ext cx="1535036" cy="369332"/>
          </a:xfrm>
          <a:prstGeom prst="rect">
            <a:avLst/>
          </a:prstGeom>
          <a:noFill/>
        </p:spPr>
        <p:txBody>
          <a:bodyPr wrap="none" rtlCol="0">
            <a:spAutoFit/>
          </a:bodyPr>
          <a:lstStyle/>
          <a:p>
            <a:pPr marL="285750" indent="-285750">
              <a:buFont typeface="Wingdings" pitchFamily="2" charset="2"/>
              <a:buChar char="Ø"/>
            </a:pPr>
            <a:r>
              <a:rPr lang="en-GB" dirty="0" err="1">
                <a:hlinkClick r:id="rId7"/>
              </a:rPr>
              <a:t>OpenDOAR</a:t>
            </a:r>
            <a:endParaRPr lang="en-GB" dirty="0"/>
          </a:p>
        </p:txBody>
      </p:sp>
      <p:sp>
        <p:nvSpPr>
          <p:cNvPr id="13" name="Textfeld 12">
            <a:extLst>
              <a:ext uri="{FF2B5EF4-FFF2-40B4-BE49-F238E27FC236}">
                <a16:creationId xmlns:a16="http://schemas.microsoft.com/office/drawing/2014/main" id="{C79F2BC4-CD4A-DB41-9471-B1C009C8C620}"/>
              </a:ext>
            </a:extLst>
          </p:cNvPr>
          <p:cNvSpPr txBox="1"/>
          <p:nvPr/>
        </p:nvSpPr>
        <p:spPr>
          <a:xfrm>
            <a:off x="6117418" y="5037763"/>
            <a:ext cx="2338654" cy="369332"/>
          </a:xfrm>
          <a:prstGeom prst="rect">
            <a:avLst/>
          </a:prstGeom>
          <a:noFill/>
        </p:spPr>
        <p:txBody>
          <a:bodyPr wrap="none" rtlCol="0">
            <a:spAutoFit/>
          </a:bodyPr>
          <a:lstStyle/>
          <a:p>
            <a:pPr marL="285750" indent="-285750">
              <a:buFont typeface="Wingdings" pitchFamily="2" charset="2"/>
              <a:buChar char="Ø"/>
            </a:pPr>
            <a:r>
              <a:rPr lang="en-GB" dirty="0"/>
              <a:t>Contracts published</a:t>
            </a:r>
          </a:p>
        </p:txBody>
      </p:sp>
    </p:spTree>
    <p:extLst>
      <p:ext uri="{BB962C8B-B14F-4D97-AF65-F5344CB8AC3E}">
        <p14:creationId xmlns:p14="http://schemas.microsoft.com/office/powerpoint/2010/main" val="307854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37BC273-F4A7-BA44-B495-62981F4B7E78}"/>
              </a:ext>
            </a:extLst>
          </p:cNvPr>
          <p:cNvSpPr>
            <a:spLocks noGrp="1"/>
          </p:cNvSpPr>
          <p:nvPr>
            <p:ph type="sldNum" sz="quarter" idx="4"/>
          </p:nvPr>
        </p:nvSpPr>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6</a:t>
            </a:fld>
            <a:endParaRPr lang="en-GB" noProof="0" dirty="0"/>
          </a:p>
        </p:txBody>
      </p:sp>
      <p:sp>
        <p:nvSpPr>
          <p:cNvPr id="3" name="Fußzeilenplatzhalter 2">
            <a:extLst>
              <a:ext uri="{FF2B5EF4-FFF2-40B4-BE49-F238E27FC236}">
                <a16:creationId xmlns:a16="http://schemas.microsoft.com/office/drawing/2014/main" id="{D4797FBB-7591-CC49-A223-5D5D6E98635E}"/>
              </a:ext>
            </a:extLst>
          </p:cNvPr>
          <p:cNvSpPr>
            <a:spLocks noGrp="1"/>
          </p:cNvSpPr>
          <p:nvPr>
            <p:ph type="ftr" sz="quarter" idx="3"/>
          </p:nvPr>
        </p:nvSpPr>
        <p:spPr/>
        <p:txBody>
          <a:bodyPr/>
          <a:lstStyle/>
          <a:p>
            <a:r>
              <a:rPr lang="en-GB" sz="1200" noProof="0">
                <a:solidFill>
                  <a:schemeClr val="tx1">
                    <a:tint val="75000"/>
                  </a:schemeClr>
                </a:solidFill>
                <a:latin typeface="+mn-lt"/>
              </a:rPr>
              <a:t>ALLEA WG E-Humanities, Brussels</a:t>
            </a:r>
            <a:endParaRPr lang="en-GB" sz="1200" noProof="0" dirty="0">
              <a:solidFill>
                <a:schemeClr val="tx1">
                  <a:tint val="75000"/>
                </a:schemeClr>
              </a:solidFill>
              <a:latin typeface="+mn-lt"/>
            </a:endParaRPr>
          </a:p>
        </p:txBody>
      </p:sp>
      <p:sp>
        <p:nvSpPr>
          <p:cNvPr id="4" name="Textfeld 3">
            <a:extLst>
              <a:ext uri="{FF2B5EF4-FFF2-40B4-BE49-F238E27FC236}">
                <a16:creationId xmlns:a16="http://schemas.microsoft.com/office/drawing/2014/main" id="{D7907127-1621-7044-9B82-DD6E81B30FAE}"/>
              </a:ext>
            </a:extLst>
          </p:cNvPr>
          <p:cNvSpPr txBox="1"/>
          <p:nvPr/>
        </p:nvSpPr>
        <p:spPr>
          <a:xfrm>
            <a:off x="465083" y="1389351"/>
            <a:ext cx="2833981" cy="430887"/>
          </a:xfrm>
          <a:prstGeom prst="rect">
            <a:avLst/>
          </a:prstGeom>
          <a:noFill/>
        </p:spPr>
        <p:txBody>
          <a:bodyPr wrap="none" rtlCol="0">
            <a:spAutoFit/>
          </a:bodyPr>
          <a:lstStyle/>
          <a:p>
            <a:pPr marL="457200" indent="-457200">
              <a:buFont typeface="+mj-lt"/>
              <a:buAutoNum type="arabicPeriod" startAt="5"/>
            </a:pPr>
            <a:r>
              <a:rPr lang="en-GB" sz="2200" b="1" dirty="0"/>
              <a:t>Feedback to Plan S</a:t>
            </a:r>
          </a:p>
        </p:txBody>
      </p:sp>
      <p:sp>
        <p:nvSpPr>
          <p:cNvPr id="5" name="Textfeld 4">
            <a:extLst>
              <a:ext uri="{FF2B5EF4-FFF2-40B4-BE49-F238E27FC236}">
                <a16:creationId xmlns:a16="http://schemas.microsoft.com/office/drawing/2014/main" id="{2F0D539E-8160-064E-966F-466EE69A7826}"/>
              </a:ext>
            </a:extLst>
          </p:cNvPr>
          <p:cNvSpPr txBox="1"/>
          <p:nvPr/>
        </p:nvSpPr>
        <p:spPr>
          <a:xfrm>
            <a:off x="465083" y="1964612"/>
            <a:ext cx="8237483" cy="1938992"/>
          </a:xfrm>
          <a:prstGeom prst="rect">
            <a:avLst/>
          </a:prstGeom>
          <a:noFill/>
        </p:spPr>
        <p:txBody>
          <a:bodyPr wrap="square" rtlCol="0">
            <a:spAutoFit/>
          </a:bodyPr>
          <a:lstStyle/>
          <a:p>
            <a:pPr marL="342900" indent="-342900">
              <a:buFont typeface="Arial" panose="020B0604020202020204" pitchFamily="34" charset="0"/>
              <a:buChar char="•"/>
            </a:pPr>
            <a:r>
              <a:rPr lang="en-GB" sz="2000" dirty="0"/>
              <a:t>Plan S Open Letter: </a:t>
            </a:r>
            <a:r>
              <a:rPr lang="en-GB" sz="1600" dirty="0">
                <a:hlinkClick r:id="rId2"/>
              </a:rPr>
              <a:t>https://sites.google.com/view/plansopenletter/home?authuser=0</a:t>
            </a:r>
            <a:br>
              <a:rPr lang="en-GB" sz="1600" dirty="0"/>
            </a:br>
            <a:r>
              <a:rPr lang="en-GB" sz="2000" dirty="0"/>
              <a:t>“too far, too risky”: 1’505 signatories, of whom 713 apparently are chemists</a:t>
            </a:r>
          </a:p>
          <a:p>
            <a:endParaRPr lang="en-GB" sz="2000" dirty="0"/>
          </a:p>
          <a:p>
            <a:pPr marL="342900" indent="-342900">
              <a:buFont typeface="Arial" panose="020B0604020202020204" pitchFamily="34" charset="0"/>
              <a:buChar char="•"/>
            </a:pPr>
            <a:r>
              <a:rPr lang="en-GB" sz="2000" dirty="0"/>
              <a:t>DARIAH statement: </a:t>
            </a:r>
            <a:r>
              <a:rPr lang="en-GB" sz="1200" dirty="0">
                <a:hlinkClick r:id="rId3"/>
              </a:rPr>
              <a:t>https://www.dariah.eu/2018/10/25/towards-a-planhss-dariahs-position-on-plans/</a:t>
            </a:r>
            <a:br>
              <a:rPr lang="en-GB" sz="1200" dirty="0"/>
            </a:br>
            <a:r>
              <a:rPr lang="en-GB" sz="2000" dirty="0"/>
              <a:t>Basically positive, reflects the situation for the arts and humanities:</a:t>
            </a:r>
            <a:endParaRPr lang="en-GB" sz="1200" dirty="0"/>
          </a:p>
        </p:txBody>
      </p:sp>
      <p:sp>
        <p:nvSpPr>
          <p:cNvPr id="6" name="Rechteck 5">
            <a:extLst>
              <a:ext uri="{FF2B5EF4-FFF2-40B4-BE49-F238E27FC236}">
                <a16:creationId xmlns:a16="http://schemas.microsoft.com/office/drawing/2014/main" id="{74A8EA37-A7DC-3640-AB8E-D7D560160D7E}"/>
              </a:ext>
            </a:extLst>
          </p:cNvPr>
          <p:cNvSpPr/>
          <p:nvPr/>
        </p:nvSpPr>
        <p:spPr>
          <a:xfrm>
            <a:off x="793531" y="3903604"/>
            <a:ext cx="8350469" cy="1938992"/>
          </a:xfrm>
          <a:prstGeom prst="rect">
            <a:avLst/>
          </a:prstGeom>
        </p:spPr>
        <p:txBody>
          <a:bodyPr wrap="square">
            <a:spAutoFit/>
          </a:bodyPr>
          <a:lstStyle/>
          <a:p>
            <a:pPr marL="457200" indent="-457200">
              <a:buFont typeface="+mj-lt"/>
              <a:buAutoNum type="arabicPeriod"/>
            </a:pPr>
            <a:r>
              <a:rPr lang="en" sz="2000" dirty="0"/>
              <a:t>Foster diversification in the Open Access business models.</a:t>
            </a:r>
          </a:p>
          <a:p>
            <a:pPr marL="457200" indent="-457200">
              <a:buFont typeface="+mj-lt"/>
              <a:buAutoNum type="arabicPeriod"/>
            </a:pPr>
            <a:r>
              <a:rPr lang="en" sz="2000" dirty="0"/>
              <a:t>Secure and maintain multiple funding channels to cover Open Access publishing costs (not only grants).</a:t>
            </a:r>
          </a:p>
          <a:p>
            <a:pPr marL="457200" indent="-457200">
              <a:buFont typeface="+mj-lt"/>
              <a:buAutoNum type="arabicPeriod"/>
            </a:pPr>
            <a:r>
              <a:rPr lang="en" sz="2000" dirty="0"/>
              <a:t>Integrate support for </a:t>
            </a:r>
            <a:r>
              <a:rPr lang="en" sz="2000" dirty="0" err="1"/>
              <a:t>consortial</a:t>
            </a:r>
            <a:r>
              <a:rPr lang="en" sz="2000" dirty="0"/>
              <a:t> Open Access publishing models (i.e. OLH).</a:t>
            </a:r>
          </a:p>
          <a:p>
            <a:pPr marL="457200" indent="-457200">
              <a:buFont typeface="+mj-lt"/>
              <a:buAutoNum type="arabicPeriod"/>
            </a:pPr>
            <a:r>
              <a:rPr lang="en" sz="2000" dirty="0"/>
              <a:t>Break down the technical barriers of Open Access by </a:t>
            </a:r>
            <a:r>
              <a:rPr lang="en" sz="2000" dirty="0" err="1"/>
              <a:t>focussing</a:t>
            </a:r>
            <a:r>
              <a:rPr lang="en" sz="2000" dirty="0"/>
              <a:t> on long-term infrastructural investments.</a:t>
            </a:r>
          </a:p>
        </p:txBody>
      </p:sp>
    </p:spTree>
    <p:extLst>
      <p:ext uri="{BB962C8B-B14F-4D97-AF65-F5344CB8AC3E}">
        <p14:creationId xmlns:p14="http://schemas.microsoft.com/office/powerpoint/2010/main" val="247928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82578E7-C8CB-6749-A0CD-5EEAC8D823D8}"/>
              </a:ext>
            </a:extLst>
          </p:cNvPr>
          <p:cNvSpPr>
            <a:spLocks noGrp="1"/>
          </p:cNvSpPr>
          <p:nvPr>
            <p:ph type="sldNum" sz="quarter" idx="4"/>
          </p:nvPr>
        </p:nvSpPr>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7</a:t>
            </a:fld>
            <a:endParaRPr lang="en-GB" noProof="0" dirty="0"/>
          </a:p>
        </p:txBody>
      </p:sp>
      <p:sp>
        <p:nvSpPr>
          <p:cNvPr id="3" name="Fußzeilenplatzhalter 2">
            <a:extLst>
              <a:ext uri="{FF2B5EF4-FFF2-40B4-BE49-F238E27FC236}">
                <a16:creationId xmlns:a16="http://schemas.microsoft.com/office/drawing/2014/main" id="{015A54B1-7C80-8549-ADB5-75EB2111EF72}"/>
              </a:ext>
            </a:extLst>
          </p:cNvPr>
          <p:cNvSpPr>
            <a:spLocks noGrp="1"/>
          </p:cNvSpPr>
          <p:nvPr>
            <p:ph type="ftr" sz="quarter" idx="3"/>
          </p:nvPr>
        </p:nvSpPr>
        <p:spPr/>
        <p:txBody>
          <a:bodyPr/>
          <a:lstStyle/>
          <a:p>
            <a:r>
              <a:rPr lang="en-GB" sz="1200" noProof="0">
                <a:solidFill>
                  <a:schemeClr val="tx1">
                    <a:tint val="75000"/>
                  </a:schemeClr>
                </a:solidFill>
                <a:latin typeface="+mn-lt"/>
              </a:rPr>
              <a:t>ALLEA WG E-Humanities, Brussels</a:t>
            </a:r>
            <a:endParaRPr lang="en-GB" sz="1200" noProof="0" dirty="0">
              <a:solidFill>
                <a:schemeClr val="tx1">
                  <a:tint val="75000"/>
                </a:schemeClr>
              </a:solidFill>
              <a:latin typeface="+mn-lt"/>
            </a:endParaRPr>
          </a:p>
        </p:txBody>
      </p:sp>
      <p:sp>
        <p:nvSpPr>
          <p:cNvPr id="6" name="Textfeld 5">
            <a:extLst>
              <a:ext uri="{FF2B5EF4-FFF2-40B4-BE49-F238E27FC236}">
                <a16:creationId xmlns:a16="http://schemas.microsoft.com/office/drawing/2014/main" id="{B71FD15E-EA2E-7D4B-98F3-09A9FEB1B0E6}"/>
              </a:ext>
            </a:extLst>
          </p:cNvPr>
          <p:cNvSpPr txBox="1"/>
          <p:nvPr/>
        </p:nvSpPr>
        <p:spPr>
          <a:xfrm>
            <a:off x="628393" y="2123807"/>
            <a:ext cx="8237483" cy="3354765"/>
          </a:xfrm>
          <a:prstGeom prst="rect">
            <a:avLst/>
          </a:prstGeom>
          <a:noFill/>
        </p:spPr>
        <p:txBody>
          <a:bodyPr wrap="square" rtlCol="0">
            <a:spAutoFit/>
          </a:bodyPr>
          <a:lstStyle/>
          <a:p>
            <a:pPr marL="342900" indent="-342900">
              <a:buFont typeface="Arial" panose="020B0604020202020204" pitchFamily="34" charset="0"/>
              <a:buChar char="•"/>
            </a:pPr>
            <a:r>
              <a:rPr lang="en-GB" sz="2000" dirty="0"/>
              <a:t>Timeline: 1 January 2020 is not realistic for many organizations</a:t>
            </a:r>
          </a:p>
          <a:p>
            <a:pPr marL="342900" indent="-342900">
              <a:buFont typeface="Arial" panose="020B0604020202020204" pitchFamily="34" charset="0"/>
              <a:buChar char="•"/>
            </a:pPr>
            <a:r>
              <a:rPr lang="en-GB" sz="2000" dirty="0"/>
              <a:t>Situation of smaller scientific publishers not considered</a:t>
            </a:r>
          </a:p>
          <a:p>
            <a:pPr marL="342900" indent="-342900">
              <a:buFont typeface="Arial" panose="020B0604020202020204" pitchFamily="34" charset="0"/>
              <a:buChar char="•"/>
            </a:pPr>
            <a:r>
              <a:rPr lang="en-GB" sz="2000" dirty="0"/>
              <a:t>Situation of smaller learned societies as publishers of journals not considered</a:t>
            </a:r>
          </a:p>
          <a:p>
            <a:pPr marL="342900" indent="-342900">
              <a:buFont typeface="Arial" panose="020B0604020202020204" pitchFamily="34" charset="0"/>
              <a:buChar char="•"/>
            </a:pPr>
            <a:r>
              <a:rPr lang="en-GB" sz="2000" dirty="0"/>
              <a:t>Monographs can be compliant with Plan S, if there is Gold Open Access funding available</a:t>
            </a:r>
          </a:p>
          <a:p>
            <a:pPr marL="342900" indent="-342900">
              <a:buFont typeface="Arial" panose="020B0604020202020204" pitchFamily="34" charset="0"/>
              <a:buChar char="•"/>
            </a:pPr>
            <a:endParaRPr lang="en-GB" sz="2000" dirty="0"/>
          </a:p>
          <a:p>
            <a:r>
              <a:rPr lang="en-GB" sz="2000" b="1" dirty="0"/>
              <a:t>But: Standing on the side-lines would not be a recommendable procedure for the humanities.</a:t>
            </a:r>
          </a:p>
          <a:p>
            <a:endParaRPr lang="en-GB" sz="2000" dirty="0"/>
          </a:p>
          <a:p>
            <a:pPr marL="342900" indent="-342900">
              <a:buFont typeface="Arial" panose="020B0604020202020204" pitchFamily="34" charset="0"/>
              <a:buChar char="•"/>
            </a:pPr>
            <a:endParaRPr lang="en-GB" sz="1200" dirty="0"/>
          </a:p>
        </p:txBody>
      </p:sp>
      <p:sp>
        <p:nvSpPr>
          <p:cNvPr id="7" name="Textfeld 6">
            <a:extLst>
              <a:ext uri="{FF2B5EF4-FFF2-40B4-BE49-F238E27FC236}">
                <a16:creationId xmlns:a16="http://schemas.microsoft.com/office/drawing/2014/main" id="{41D3E274-5103-3E41-BFAC-B468EB95F0C2}"/>
              </a:ext>
            </a:extLst>
          </p:cNvPr>
          <p:cNvSpPr txBox="1"/>
          <p:nvPr/>
        </p:nvSpPr>
        <p:spPr>
          <a:xfrm>
            <a:off x="620110" y="1576552"/>
            <a:ext cx="3746667" cy="400110"/>
          </a:xfrm>
          <a:prstGeom prst="rect">
            <a:avLst/>
          </a:prstGeom>
          <a:noFill/>
        </p:spPr>
        <p:txBody>
          <a:bodyPr wrap="none" rtlCol="0">
            <a:spAutoFit/>
          </a:bodyPr>
          <a:lstStyle>
            <a:defPPr>
              <a:defRPr lang="de-DE"/>
            </a:defPPr>
            <a:lvl1pPr marL="457200" indent="-457200">
              <a:buFont typeface="+mj-lt"/>
              <a:buAutoNum type="arabicPeriod" startAt="5"/>
              <a:defRPr sz="2200" b="1"/>
            </a:lvl1pPr>
          </a:lstStyle>
          <a:p>
            <a:pPr>
              <a:buFont typeface="+mj-lt"/>
              <a:buAutoNum type="arabicPeriod" startAt="6"/>
            </a:pPr>
            <a:r>
              <a:rPr lang="en-GB" dirty="0"/>
              <a:t>Situation for arts and humanities </a:t>
            </a:r>
          </a:p>
        </p:txBody>
      </p:sp>
    </p:spTree>
    <p:extLst>
      <p:ext uri="{BB962C8B-B14F-4D97-AF65-F5344CB8AC3E}">
        <p14:creationId xmlns:p14="http://schemas.microsoft.com/office/powerpoint/2010/main" val="195727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AD75353-743F-9946-A193-5BB7816F5529}"/>
              </a:ext>
            </a:extLst>
          </p:cNvPr>
          <p:cNvSpPr>
            <a:spLocks noGrp="1"/>
          </p:cNvSpPr>
          <p:nvPr>
            <p:ph type="sldNum" sz="quarter" idx="4"/>
          </p:nvPr>
        </p:nvSpPr>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8</a:t>
            </a:fld>
            <a:endParaRPr lang="en-GB" noProof="0" dirty="0"/>
          </a:p>
        </p:txBody>
      </p:sp>
      <p:sp>
        <p:nvSpPr>
          <p:cNvPr id="3" name="Fußzeilenplatzhalter 2">
            <a:extLst>
              <a:ext uri="{FF2B5EF4-FFF2-40B4-BE49-F238E27FC236}">
                <a16:creationId xmlns:a16="http://schemas.microsoft.com/office/drawing/2014/main" id="{5C05CD0C-4B38-1943-956E-A841C29337B7}"/>
              </a:ext>
            </a:extLst>
          </p:cNvPr>
          <p:cNvSpPr>
            <a:spLocks noGrp="1"/>
          </p:cNvSpPr>
          <p:nvPr>
            <p:ph type="ftr" sz="quarter" idx="3"/>
          </p:nvPr>
        </p:nvSpPr>
        <p:spPr/>
        <p:txBody>
          <a:bodyPr/>
          <a:lstStyle/>
          <a:p>
            <a:r>
              <a:rPr lang="en-GB" sz="1200" noProof="0">
                <a:solidFill>
                  <a:schemeClr val="tx1">
                    <a:tint val="75000"/>
                  </a:schemeClr>
                </a:solidFill>
                <a:latin typeface="+mn-lt"/>
              </a:rPr>
              <a:t>ALLEA WG E-Humanities, Brussels</a:t>
            </a:r>
            <a:endParaRPr lang="en-GB" sz="1200" noProof="0" dirty="0">
              <a:solidFill>
                <a:schemeClr val="tx1">
                  <a:tint val="75000"/>
                </a:schemeClr>
              </a:solidFill>
              <a:latin typeface="+mn-lt"/>
            </a:endParaRPr>
          </a:p>
        </p:txBody>
      </p:sp>
      <p:sp>
        <p:nvSpPr>
          <p:cNvPr id="4" name="Textfeld 3">
            <a:extLst>
              <a:ext uri="{FF2B5EF4-FFF2-40B4-BE49-F238E27FC236}">
                <a16:creationId xmlns:a16="http://schemas.microsoft.com/office/drawing/2014/main" id="{E0B8EC95-712D-9644-AC0B-3161FCD393AD}"/>
              </a:ext>
            </a:extLst>
          </p:cNvPr>
          <p:cNvSpPr txBox="1"/>
          <p:nvPr/>
        </p:nvSpPr>
        <p:spPr>
          <a:xfrm>
            <a:off x="620110" y="1576552"/>
            <a:ext cx="4045210" cy="430887"/>
          </a:xfrm>
          <a:prstGeom prst="rect">
            <a:avLst/>
          </a:prstGeom>
          <a:noFill/>
        </p:spPr>
        <p:txBody>
          <a:bodyPr wrap="none" rtlCol="0">
            <a:spAutoFit/>
          </a:bodyPr>
          <a:lstStyle>
            <a:defPPr>
              <a:defRPr lang="de-DE"/>
            </a:defPPr>
            <a:lvl1pPr marL="457200" indent="-457200">
              <a:buFont typeface="+mj-lt"/>
              <a:buAutoNum type="arabicPeriod" startAt="5"/>
              <a:defRPr sz="2200" b="1"/>
            </a:lvl1pPr>
          </a:lstStyle>
          <a:p>
            <a:pPr>
              <a:buFont typeface="+mj-lt"/>
              <a:buAutoNum type="arabicPeriod" startAt="7"/>
            </a:pPr>
            <a:r>
              <a:rPr lang="en-GB" dirty="0"/>
              <a:t>Suggestion for action points I</a:t>
            </a:r>
          </a:p>
        </p:txBody>
      </p:sp>
      <p:sp>
        <p:nvSpPr>
          <p:cNvPr id="5" name="Rechteck 4">
            <a:extLst>
              <a:ext uri="{FF2B5EF4-FFF2-40B4-BE49-F238E27FC236}">
                <a16:creationId xmlns:a16="http://schemas.microsoft.com/office/drawing/2014/main" id="{26D5E1E6-62C6-A044-8486-CC4239385E86}"/>
              </a:ext>
            </a:extLst>
          </p:cNvPr>
          <p:cNvSpPr/>
          <p:nvPr/>
        </p:nvSpPr>
        <p:spPr>
          <a:xfrm>
            <a:off x="620110" y="2201091"/>
            <a:ext cx="8523890" cy="1938992"/>
          </a:xfrm>
          <a:prstGeom prst="rect">
            <a:avLst/>
          </a:prstGeom>
        </p:spPr>
        <p:txBody>
          <a:bodyPr wrap="square">
            <a:spAutoFit/>
          </a:bodyPr>
          <a:lstStyle/>
          <a:p>
            <a:pPr marL="342900" lvl="0" indent="-342900">
              <a:spcAft>
                <a:spcPts val="1200"/>
              </a:spcAft>
              <a:buFont typeface="+mj-lt"/>
              <a:buAutoNum type="arabicPeriod"/>
            </a:pPr>
            <a:r>
              <a:rPr lang="en-US"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Starting up or </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continue internationally aligned </a:t>
            </a: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big deal-negotiations </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with the big international publishing houses.</a:t>
            </a:r>
            <a:endParaRPr lang="de-CH"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a:spcAft>
                <a:spcPts val="1200"/>
              </a:spcAft>
              <a:buFont typeface="+mj-lt"/>
              <a:buAutoNum type="arabicPeriod"/>
            </a:pP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Endorsement of </a:t>
            </a: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FAIR Open Access-Policies </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on a national level.</a:t>
            </a:r>
            <a:endParaRPr lang="de-CH"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a:spcAft>
                <a:spcPts val="1200"/>
              </a:spcAft>
              <a:buFont typeface="+mj-lt"/>
              <a:buAutoNum type="arabicPeriod"/>
            </a:pP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Allow </a:t>
            </a: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different ways to open access</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 in consideration of the circumstances of disciplines (esp</a:t>
            </a:r>
            <a:r>
              <a:rPr lang="en-US"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 for the humanities).</a:t>
            </a:r>
            <a:endParaRPr lang="de-CH"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9130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936A87A-DBB5-314D-A172-2FF226C55941}"/>
              </a:ext>
            </a:extLst>
          </p:cNvPr>
          <p:cNvSpPr>
            <a:spLocks noGrp="1"/>
          </p:cNvSpPr>
          <p:nvPr>
            <p:ph type="sldNum" sz="quarter" idx="4"/>
          </p:nvPr>
        </p:nvSpPr>
        <p:spPr/>
        <p:txBody>
          <a:bodyPr/>
          <a:lstStyle/>
          <a:p>
            <a:pPr>
              <a:tabLst>
                <a:tab pos="1865313" algn="r"/>
              </a:tabLst>
            </a:pPr>
            <a:r>
              <a:rPr lang="en-GB" noProof="0"/>
              <a:t>	December 12 2018</a:t>
            </a:r>
          </a:p>
          <a:p>
            <a:pPr>
              <a:tabLst>
                <a:tab pos="1865313" algn="r"/>
              </a:tabLst>
            </a:pPr>
            <a:r>
              <a:rPr lang="en-GB" noProof="0"/>
              <a:t>	</a:t>
            </a:r>
            <a:fld id="{5253FE61-A849-8C4C-8BD0-5558CA0A0F0A}" type="slidenum">
              <a:rPr lang="en-GB" noProof="0" smtClean="0"/>
              <a:pPr>
                <a:tabLst>
                  <a:tab pos="1865313" algn="r"/>
                </a:tabLst>
              </a:pPr>
              <a:t>9</a:t>
            </a:fld>
            <a:endParaRPr lang="en-GB" noProof="0" dirty="0"/>
          </a:p>
        </p:txBody>
      </p:sp>
      <p:sp>
        <p:nvSpPr>
          <p:cNvPr id="3" name="Fußzeilenplatzhalter 2">
            <a:extLst>
              <a:ext uri="{FF2B5EF4-FFF2-40B4-BE49-F238E27FC236}">
                <a16:creationId xmlns:a16="http://schemas.microsoft.com/office/drawing/2014/main" id="{A7FCEDC1-6F00-E64B-B7BF-DCF42CC7DDD3}"/>
              </a:ext>
            </a:extLst>
          </p:cNvPr>
          <p:cNvSpPr>
            <a:spLocks noGrp="1"/>
          </p:cNvSpPr>
          <p:nvPr>
            <p:ph type="ftr" sz="quarter" idx="3"/>
          </p:nvPr>
        </p:nvSpPr>
        <p:spPr/>
        <p:txBody>
          <a:bodyPr/>
          <a:lstStyle/>
          <a:p>
            <a:r>
              <a:rPr lang="en-GB" sz="1200" noProof="0" dirty="0">
                <a:solidFill>
                  <a:schemeClr val="tx1">
                    <a:tint val="75000"/>
                  </a:schemeClr>
                </a:solidFill>
                <a:latin typeface="+mn-lt"/>
              </a:rPr>
              <a:t>ALLEA WG E-Humanities, Brussels</a:t>
            </a:r>
          </a:p>
        </p:txBody>
      </p:sp>
      <p:sp>
        <p:nvSpPr>
          <p:cNvPr id="4" name="Rechteck 3">
            <a:extLst>
              <a:ext uri="{FF2B5EF4-FFF2-40B4-BE49-F238E27FC236}">
                <a16:creationId xmlns:a16="http://schemas.microsoft.com/office/drawing/2014/main" id="{0D74BAE1-0F6B-4A43-AF99-3451453C612A}"/>
              </a:ext>
            </a:extLst>
          </p:cNvPr>
          <p:cNvSpPr/>
          <p:nvPr/>
        </p:nvSpPr>
        <p:spPr>
          <a:xfrm>
            <a:off x="620110" y="2274663"/>
            <a:ext cx="8523890" cy="3785652"/>
          </a:xfrm>
          <a:prstGeom prst="rect">
            <a:avLst/>
          </a:prstGeom>
        </p:spPr>
        <p:txBody>
          <a:bodyPr wrap="square">
            <a:spAutoFit/>
          </a:bodyPr>
          <a:lstStyle/>
          <a:p>
            <a:pPr marL="342900" lvl="0" indent="-342900">
              <a:spcAft>
                <a:spcPts val="1200"/>
              </a:spcAft>
              <a:buFont typeface="+mj-lt"/>
              <a:buAutoNum type="arabicPeriod" startAt="4"/>
            </a:pP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Explore different financing models</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 including </a:t>
            </a: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diamond open access</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 </a:t>
            </a: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collective funding </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by institutions (i.e. Open Library of Humanities) and </a:t>
            </a: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mixt models </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(i.e. subscription based journals from smaller learned societies combined with contributions of funding organizations).</a:t>
            </a:r>
            <a:endParaRPr lang="de-CH"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a:spcAft>
                <a:spcPts val="1200"/>
              </a:spcAft>
              <a:buFont typeface="+mj-lt"/>
              <a:buAutoNum type="arabicPeriod" startAt="4"/>
            </a:pP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Bringing the early career scientists on board by adopting the </a:t>
            </a: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DORA principles </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for academic appointment processes.</a:t>
            </a:r>
            <a:endParaRPr lang="de-CH"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a:spcAft>
                <a:spcPts val="1200"/>
              </a:spcAft>
              <a:buFont typeface="+mj-lt"/>
              <a:buAutoNum type="arabicPeriod" startAt="4"/>
            </a:pP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Taking good use of the </a:t>
            </a:r>
            <a:r>
              <a:rPr lang="en-US" sz="2000" b="1"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bridging qualities of the European Academies </a:t>
            </a:r>
            <a:r>
              <a:rPr lang="en-US"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rPr>
              <a:t>of Arts and Sciences between funding administrations and researchers to foster a broadly supported alliance of Open Access promotors.</a:t>
            </a:r>
            <a:endParaRPr lang="de-CH" sz="2000" dirty="0">
              <a:solidFill>
                <a:srgbClr val="000000"/>
              </a:solidFill>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5" name="Textfeld 4">
            <a:extLst>
              <a:ext uri="{FF2B5EF4-FFF2-40B4-BE49-F238E27FC236}">
                <a16:creationId xmlns:a16="http://schemas.microsoft.com/office/drawing/2014/main" id="{8A0DFA2F-DFEF-3E4D-9CA9-57521D7BE387}"/>
              </a:ext>
            </a:extLst>
          </p:cNvPr>
          <p:cNvSpPr txBox="1"/>
          <p:nvPr/>
        </p:nvSpPr>
        <p:spPr>
          <a:xfrm>
            <a:off x="620110" y="1576552"/>
            <a:ext cx="4120552" cy="430887"/>
          </a:xfrm>
          <a:prstGeom prst="rect">
            <a:avLst/>
          </a:prstGeom>
          <a:noFill/>
        </p:spPr>
        <p:txBody>
          <a:bodyPr wrap="none" rtlCol="0">
            <a:spAutoFit/>
          </a:bodyPr>
          <a:lstStyle>
            <a:defPPr>
              <a:defRPr lang="de-DE"/>
            </a:defPPr>
            <a:lvl1pPr marL="457200" indent="-457200">
              <a:buFont typeface="+mj-lt"/>
              <a:buAutoNum type="arabicPeriod" startAt="5"/>
              <a:defRPr sz="2200" b="1"/>
            </a:lvl1pPr>
          </a:lstStyle>
          <a:p>
            <a:pPr>
              <a:buFont typeface="+mj-lt"/>
              <a:buAutoNum type="arabicPeriod" startAt="7"/>
            </a:pPr>
            <a:r>
              <a:rPr lang="en-GB" dirty="0"/>
              <a:t>Suggestion for action points II</a:t>
            </a:r>
          </a:p>
        </p:txBody>
      </p:sp>
    </p:spTree>
    <p:extLst>
      <p:ext uri="{BB962C8B-B14F-4D97-AF65-F5344CB8AC3E}">
        <p14:creationId xmlns:p14="http://schemas.microsoft.com/office/powerpoint/2010/main" val="379944215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9C94D2C6-4BAB-8C47-8D56-8D58C5217222}" vid="{F20AE56F-EEF0-1E45-95AF-D5D970E2E28E}"/>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SAGW_ppt</Template>
  <TotalTime>0</TotalTime>
  <Words>691</Words>
  <Application>Microsoft Macintosh PowerPoint</Application>
  <PresentationFormat>Bildschirmpräsentation (4:3)</PresentationFormat>
  <Paragraphs>95</Paragraphs>
  <Slides>10</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Helvetica Neue</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der SAGW-Subventionen für Zeitschriften und Reihen</dc:title>
  <dc:creator>Beat Immenhauser</dc:creator>
  <cp:lastModifiedBy>Beat Immenhauser</cp:lastModifiedBy>
  <cp:revision>653</cp:revision>
  <cp:lastPrinted>2018-12-10T09:15:33Z</cp:lastPrinted>
  <dcterms:created xsi:type="dcterms:W3CDTF">2017-01-06T07:44:52Z</dcterms:created>
  <dcterms:modified xsi:type="dcterms:W3CDTF">2018-12-10T09:15:58Z</dcterms:modified>
</cp:coreProperties>
</file>