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Economica"/>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conomica-regular.fntdata"/><Relationship Id="rId25" Type="http://schemas.openxmlformats.org/officeDocument/2006/relationships/slide" Target="slides/slide20.xml"/><Relationship Id="rId28" Type="http://schemas.openxmlformats.org/officeDocument/2006/relationships/font" Target="fonts/Economica-italic.fntdata"/><Relationship Id="rId27" Type="http://schemas.openxmlformats.org/officeDocument/2006/relationships/font" Target="fonts/Economic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conomica-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wikipedia.org/wiki/18._September" TargetMode="External"/><Relationship Id="rId3" Type="http://schemas.openxmlformats.org/officeDocument/2006/relationships/hyperlink" Target="https://en.wikipedia.org/wiki/September_18" TargetMode="External"/><Relationship Id="rId4" Type="http://schemas.openxmlformats.org/officeDocument/2006/relationships/hyperlink" Target="https://link.springer.com/article/10.1007%2Fs42803-019-00025-5"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i-c.org/release/doc/tei-p5-doc/en/html/ND.html#NDPERSEpe" TargetMode="External"/><Relationship Id="rId3" Type="http://schemas.openxmlformats.org/officeDocument/2006/relationships/hyperlink" Target="https://listserv.brown.edu/cgi-bin/wa?A2=ind1612&amp;L=TEI-L&amp;D=0&amp;P=6052" TargetMode="External"/><Relationship Id="rId4" Type="http://schemas.openxmlformats.org/officeDocument/2006/relationships/hyperlink" Target="https://listserv.brown.edu/cgi-bin/wa?A2=ind1706&amp;L=TEI-L&amp;D=0&amp;P=6935" TargetMode="External"/><Relationship Id="rId5" Type="http://schemas.openxmlformats.org/officeDocument/2006/relationships/hyperlink" Target="https://listserv.brown.edu/cgi-bin/wa?A2=ind1706&amp;L=TEI-L&amp;D=0&amp;P=20060" TargetMode="External"/><Relationship Id="rId6" Type="http://schemas.openxmlformats.org/officeDocument/2006/relationships/hyperlink" Target="https://github.com/TEIC/TEI/issues/1723" TargetMode="External"/><Relationship Id="rId7" Type="http://schemas.openxmlformats.org/officeDocument/2006/relationships/hyperlink" Target="https://listserv.brown.edu/cgi-bin/wa?A2=ind1811&amp;L=TEI-L&amp;D=0&amp;P=51718" TargetMode="External"/><Relationship Id="rId8" Type="http://schemas.openxmlformats.org/officeDocument/2006/relationships/hyperlink" Target="https://github.com/TEIC/TEI/issues/1756"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t>Recreating history through events – it is amazing to have you all here today witnessing the moment of the birth of a new discipline, the EVENTOLOGY. The </a:t>
            </a:r>
            <a:r>
              <a:rPr b="1" lang="de"/>
              <a:t>eventologists are contemplating </a:t>
            </a:r>
            <a:r>
              <a:rPr lang="de"/>
              <a:t>about events: What is an event, what is characteristic, what are the core properties of an event? The TEI Member’s Meeting is an event. This short talk is an event too, nested within another event. A </a:t>
            </a:r>
            <a:r>
              <a:rPr b="1" lang="de"/>
              <a:t>place </a:t>
            </a:r>
            <a:r>
              <a:rPr lang="de"/>
              <a:t>has been prepared, </a:t>
            </a:r>
            <a:r>
              <a:rPr b="1" lang="de"/>
              <a:t>people </a:t>
            </a:r>
            <a:r>
              <a:rPr lang="de"/>
              <a:t>are involved, and we meet here at </a:t>
            </a:r>
            <a:r>
              <a:rPr b="1" lang="de"/>
              <a:t>a given time</a:t>
            </a:r>
            <a:r>
              <a:rPr lang="de"/>
              <a:t> for an certain duration.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083b0cf37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083b0cf37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Shortest possible code snippet for describing an event.</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60b6f4ecb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0b6f4ecb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You could also collect your events this way as we modelled it in the “Ministerratsprotokolle” case, included in the `profileDesc/abstract`.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f4208e0b1_0_1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f4208e0b1_0_1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We even had the time to sketch different web-based GUIs for the distributed events collection.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0950501f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0950501f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HK: combination of </a:t>
            </a:r>
            <a:r>
              <a:rPr lang="de" sz="1400"/>
              <a:t>Benedictine</a:t>
            </a:r>
            <a:r>
              <a:rPr lang="de" sz="1400"/>
              <a:t> saints calendar and economic calendar of a Bavarina cloister (light blue), tool tip provides details for Saturday, 4th of July 1534</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0a145ce5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0a145ce5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HK: Okopenko example calendar and expanded entry from 15.5.1950 in combination with correspSearch result (right).</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0a145ce5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0a145ce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HK: Ministerrat example calendar and mouseover on session of 30.01.1852.</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0a145ce5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0a145ce5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400"/>
              <a:t>HK: Provided the data is freely available, for example a widget could enrich a web presentation with event data from various other sources</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f4208e0b1_0_1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f4208e0b1_0_1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To wrap this up: Our proposal follows these general guidelines that we consider good practice anyway</a:t>
            </a:r>
            <a:endParaRPr/>
          </a:p>
          <a:p>
            <a:pPr indent="0" lvl="0" marL="0" rtl="0" algn="l">
              <a:spcBef>
                <a:spcPts val="0"/>
              </a:spcBef>
              <a:spcAft>
                <a:spcPts val="0"/>
              </a:spcAft>
              <a:buNone/>
            </a:pPr>
            <a:r>
              <a:rPr lang="de"/>
              <a:t>but to show our good intentions, we listed them here: </a:t>
            </a:r>
            <a:endParaRPr/>
          </a:p>
          <a:p>
            <a:pPr indent="-298450" lvl="0" marL="457200" rtl="0" algn="l">
              <a:spcBef>
                <a:spcPts val="0"/>
              </a:spcBef>
              <a:spcAft>
                <a:spcPts val="0"/>
              </a:spcAft>
              <a:buSzPts val="1100"/>
              <a:buChar char="-"/>
            </a:pPr>
            <a:r>
              <a:rPr lang="de"/>
              <a:t>as little changes to the Guidelines as possible, as much as needed for the purpose</a:t>
            </a:r>
            <a:endParaRPr/>
          </a:p>
          <a:p>
            <a:pPr indent="-298450" lvl="0" marL="457200" rtl="0" algn="l">
              <a:spcBef>
                <a:spcPts val="0"/>
              </a:spcBef>
              <a:spcAft>
                <a:spcPts val="0"/>
              </a:spcAft>
              <a:buSzPts val="1100"/>
              <a:buChar char="-"/>
            </a:pPr>
            <a:r>
              <a:rPr lang="de"/>
              <a:t>focussing on reusability and flexibility</a:t>
            </a:r>
            <a:endParaRPr/>
          </a:p>
          <a:p>
            <a:pPr indent="-298450" lvl="0" marL="457200" rtl="0" algn="l">
              <a:spcBef>
                <a:spcPts val="0"/>
              </a:spcBef>
              <a:spcAft>
                <a:spcPts val="0"/>
              </a:spcAft>
              <a:buSzPts val="1100"/>
              <a:buChar char="-"/>
            </a:pPr>
            <a:r>
              <a:rPr lang="de"/>
              <a:t>and to stay flat and accessible when encoding events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f4208e0b1_0_1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f4208e0b1_0_1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There are two attributes that we found are missing from the definition of the `event` element: </a:t>
            </a:r>
            <a:endParaRPr/>
          </a:p>
          <a:p>
            <a:pPr indent="-298450" lvl="0" marL="457200" rtl="0" algn="l">
              <a:spcBef>
                <a:spcPts val="0"/>
              </a:spcBef>
              <a:spcAft>
                <a:spcPts val="0"/>
              </a:spcAft>
              <a:buSzPts val="1100"/>
              <a:buChar char="-"/>
            </a:pPr>
            <a:r>
              <a:rPr lang="de"/>
              <a:t>firstly we propose a shortcut pointer for the WHO of an event, </a:t>
            </a:r>
            <a:endParaRPr/>
          </a:p>
          <a:p>
            <a:pPr indent="-298450" lvl="0" marL="457200" rtl="0" algn="l">
              <a:spcBef>
                <a:spcPts val="0"/>
              </a:spcBef>
              <a:spcAft>
                <a:spcPts val="0"/>
              </a:spcAft>
              <a:buSzPts val="1100"/>
              <a:buChar char="-"/>
            </a:pPr>
            <a:r>
              <a:rPr lang="de"/>
              <a:t>and secondly `event` currently does not allow a @dur or @dur-iso attribute, which we propose to add</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Furtheron, we opt to include a new element in parallel to pers|place|...Name for referencing inline in the body, `</a:t>
            </a:r>
            <a:r>
              <a:rPr lang="de">
                <a:solidFill>
                  <a:schemeClr val="dk1"/>
                </a:solidFill>
              </a:rPr>
              <a:t>eventName`, and that would in a similar manner as the other —Name elements link to a `listEvent` in the teiHeader. </a:t>
            </a:r>
            <a:endParaRPr>
              <a:solidFill>
                <a:schemeClr val="dk1"/>
              </a:solidFill>
            </a:endParaRPr>
          </a:p>
          <a:p>
            <a:pPr indent="0" lvl="0" marL="0" rtl="0" algn="l">
              <a:spcBef>
                <a:spcPts val="0"/>
              </a:spcBef>
              <a:spcAft>
                <a:spcPts val="0"/>
              </a:spcAft>
              <a:buNone/>
            </a:pPr>
            <a:r>
              <a:rPr lang="de">
                <a:solidFill>
                  <a:schemeClr val="dk1"/>
                </a:solidFill>
              </a:rPr>
              <a:t>Of course this leads to similar problems as is the case with the —Name elements that are in fact completely paralleled. But this would be up to the individual editor.</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The overall idea is to make TEI editions more accessible and possibly interlinked via their `events`, with an API and webservice in a similar manner as correspSearch does discovery via correspondence metadata.</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Thank you for your attention, and: </a:t>
            </a:r>
            <a:endParaRPr/>
          </a:p>
          <a:p>
            <a:pPr indent="0" lvl="0" marL="0" rtl="0" algn="l">
              <a:spcBef>
                <a:spcPts val="0"/>
              </a:spcBef>
              <a:spcAft>
                <a:spcPts val="0"/>
              </a:spcAft>
              <a:buNone/>
            </a:pPr>
            <a:r>
              <a:rPr lang="de"/>
              <a:t>We are looking forward to discussing this with you!</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08c489f23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08c489f23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f4208e0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f4208e0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All three of us are </a:t>
            </a:r>
            <a:r>
              <a:rPr b="1" lang="de">
                <a:solidFill>
                  <a:schemeClr val="dk1"/>
                </a:solidFill>
              </a:rPr>
              <a:t>working with historical sources</a:t>
            </a:r>
            <a:r>
              <a:rPr lang="de">
                <a:solidFill>
                  <a:schemeClr val="dk1"/>
                </a:solidFill>
              </a:rPr>
              <a:t> that carry information on </a:t>
            </a:r>
            <a:r>
              <a:rPr b="1" lang="de">
                <a:solidFill>
                  <a:schemeClr val="dk1"/>
                </a:solidFill>
              </a:rPr>
              <a:t>events</a:t>
            </a:r>
            <a:r>
              <a:rPr lang="de">
                <a:solidFill>
                  <a:schemeClr val="dk1"/>
                </a:solidFill>
              </a:rPr>
              <a:t>, either </a:t>
            </a:r>
            <a:r>
              <a:rPr b="1" lang="de">
                <a:solidFill>
                  <a:schemeClr val="dk1"/>
                </a:solidFill>
              </a:rPr>
              <a:t>general </a:t>
            </a:r>
            <a:r>
              <a:rPr lang="de">
                <a:solidFill>
                  <a:schemeClr val="dk1"/>
                </a:solidFill>
              </a:rPr>
              <a:t>(like late medieval saints calendars), or </a:t>
            </a:r>
            <a:r>
              <a:rPr b="1" lang="de">
                <a:solidFill>
                  <a:schemeClr val="dk1"/>
                </a:solidFill>
              </a:rPr>
              <a:t>public </a:t>
            </a:r>
            <a:r>
              <a:rPr lang="de">
                <a:solidFill>
                  <a:schemeClr val="dk1"/>
                </a:solidFill>
              </a:rPr>
              <a:t>(like governmental minutes), or </a:t>
            </a:r>
            <a:r>
              <a:rPr b="1" lang="de">
                <a:solidFill>
                  <a:schemeClr val="dk1"/>
                </a:solidFill>
              </a:rPr>
              <a:t>private </a:t>
            </a:r>
            <a:r>
              <a:rPr lang="de">
                <a:solidFill>
                  <a:schemeClr val="dk1"/>
                </a:solidFill>
              </a:rPr>
              <a:t>(like the diary of an Austrian writer). </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Events in these sources</a:t>
            </a:r>
            <a:r>
              <a:rPr b="1" lang="de">
                <a:solidFill>
                  <a:schemeClr val="dk1"/>
                </a:solidFill>
              </a:rPr>
              <a:t> may or may not be associated </a:t>
            </a:r>
            <a:r>
              <a:rPr lang="de">
                <a:solidFill>
                  <a:schemeClr val="dk1"/>
                </a:solidFill>
              </a:rPr>
              <a:t>with people or places. But they point to something that happens on a certain </a:t>
            </a:r>
            <a:r>
              <a:rPr b="1" lang="de">
                <a:solidFill>
                  <a:schemeClr val="dk1"/>
                </a:solidFill>
              </a:rPr>
              <a:t>date</a:t>
            </a:r>
            <a:r>
              <a:rPr lang="de">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Working with this information one starts to wonder, </a:t>
            </a:r>
            <a:r>
              <a:rPr b="1" lang="de">
                <a:solidFill>
                  <a:schemeClr val="dk1"/>
                </a:solidFill>
              </a:rPr>
              <a:t>what other things might have happened on these dates</a:t>
            </a:r>
            <a:r>
              <a:rPr lang="de">
                <a:solidFill>
                  <a:schemeClr val="dk1"/>
                </a:solidFill>
              </a:rPr>
              <a:t> that influenced this special event.</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b="1" lang="de">
                <a:solidFill>
                  <a:schemeClr val="dk1"/>
                </a:solidFill>
              </a:rPr>
              <a:t>How </a:t>
            </a:r>
            <a:r>
              <a:rPr lang="de">
                <a:solidFill>
                  <a:schemeClr val="dk1"/>
                </a:solidFill>
              </a:rPr>
              <a:t>could it be possible to </a:t>
            </a:r>
            <a:r>
              <a:rPr b="1" lang="de">
                <a:solidFill>
                  <a:schemeClr val="dk1"/>
                </a:solidFill>
              </a:rPr>
              <a:t>collect this information</a:t>
            </a:r>
            <a:r>
              <a:rPr lang="de">
                <a:solidFill>
                  <a:schemeClr val="dk1"/>
                </a:solidFill>
              </a:rPr>
              <a:t> to provide this broader picture?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f4208e0b1_0_1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f4208e0b1_0_1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f4208e0b1_0_1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f4208e0b1_0_1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Take for example that the </a:t>
            </a:r>
            <a:r>
              <a:rPr lang="de"/>
              <a:t>German</a:t>
            </a:r>
            <a:r>
              <a:rPr lang="de"/>
              <a:t> </a:t>
            </a:r>
            <a:r>
              <a:rPr b="1" lang="de"/>
              <a:t>Wikipedia </a:t>
            </a:r>
            <a:r>
              <a:rPr lang="de"/>
              <a:t>lists</a:t>
            </a:r>
            <a:r>
              <a:rPr b="1" lang="de"/>
              <a:t> 91 events</a:t>
            </a:r>
            <a:r>
              <a:rPr lang="de"/>
              <a:t> for the </a:t>
            </a:r>
            <a:r>
              <a:rPr b="1" lang="de"/>
              <a:t>18th of Septembe</a:t>
            </a:r>
            <a:r>
              <a:rPr lang="de"/>
              <a:t>r; the English version has </a:t>
            </a:r>
            <a:r>
              <a:rPr b="1" lang="de"/>
              <a:t>over four times this number </a:t>
            </a:r>
            <a:r>
              <a:rPr lang="de"/>
              <a:t>of events. Even newspapers or TV news shows offer that kind of information format. So why should we not start </a:t>
            </a:r>
            <a:r>
              <a:rPr b="1" lang="de"/>
              <a:t>collecting events mentioned in TEI Digital Scholarly Editions</a:t>
            </a:r>
            <a:r>
              <a:rPr lang="de"/>
              <a:t>? </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We could </a:t>
            </a:r>
            <a:r>
              <a:rPr b="1" lang="de"/>
              <a:t>provide this data through a service</a:t>
            </a:r>
            <a:r>
              <a:rPr lang="de"/>
              <a:t> where we could at one glance see what happened on one certain day in the past, we could provide background information (religious feasts, wars, etc.) to other events. Besides, it would be</a:t>
            </a:r>
            <a:r>
              <a:rPr b="1" lang="de"/>
              <a:t> a chance to collect different views</a:t>
            </a:r>
            <a:r>
              <a:rPr lang="de"/>
              <a:t> of one specific event. It would be a chance to further integrate scholarly resources and </a:t>
            </a:r>
            <a:r>
              <a:rPr lang="de"/>
              <a:t>editions</a:t>
            </a:r>
            <a:r>
              <a:rPr lang="de"/>
              <a:t> with the Semantic Web.</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The German Wikipedia lists 91 events for the day of today, the 18 September </a:t>
            </a:r>
            <a:r>
              <a:rPr lang="de" u="sng">
                <a:solidFill>
                  <a:schemeClr val="hlink"/>
                </a:solidFill>
                <a:hlinkClick r:id="rId2"/>
              </a:rPr>
              <a:t>https://de.wikipedia.org/wiki/18._September</a:t>
            </a:r>
            <a:endParaRPr/>
          </a:p>
          <a:p>
            <a:pPr indent="0" lvl="0" marL="0" rtl="0" algn="l">
              <a:spcBef>
                <a:spcPts val="0"/>
              </a:spcBef>
              <a:spcAft>
                <a:spcPts val="0"/>
              </a:spcAft>
              <a:buNone/>
            </a:pPr>
            <a:r>
              <a:rPr lang="de"/>
              <a:t>The English version of Wikipedia lists 434 events for this day </a:t>
            </a:r>
            <a:r>
              <a:rPr lang="de" u="sng">
                <a:solidFill>
                  <a:schemeClr val="hlink"/>
                </a:solidFill>
                <a:hlinkClick r:id="rId3"/>
              </a:rPr>
              <a:t>https://en.wikipedia.org/wiki/September_18</a:t>
            </a:r>
            <a:endParaRPr/>
          </a:p>
          <a:p>
            <a:pPr indent="0" lvl="0" marL="0" rtl="0" algn="l">
              <a:spcBef>
                <a:spcPts val="0"/>
              </a:spcBef>
              <a:spcAft>
                <a:spcPts val="0"/>
              </a:spcAft>
              <a:buNone/>
            </a:pPr>
            <a:r>
              <a:rPr lang="de"/>
              <a:t>We do hands-on approach the problem. Theoretical implications are outlined e.g. in </a:t>
            </a:r>
            <a:r>
              <a:rPr lang="de" u="sng">
                <a:solidFill>
                  <a:schemeClr val="hlink"/>
                </a:solidFill>
                <a:hlinkClick r:id="rId4"/>
              </a:rPr>
              <a:t>https://link.springer.com/article/10.1007%2Fs42803-019-00025-5</a:t>
            </a:r>
            <a:r>
              <a:rPr lang="de"/>
              <a:t>: (Vogeler 2019: “How can we integrate the Web of Data (the ‘Semantic Web’) into scholarly editions?” suggests to use RDF within TEI to standoff-implement this properly and generically – we suggest a quick/dirty `event` way that can ALSO be serialized in e.g. RDF)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0b6f4ecb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0b6f4ecb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de"/>
              <a:t>Santonino Events (1484-1485), ZIM</a:t>
            </a:r>
            <a:endParaRPr/>
          </a:p>
          <a:p>
            <a:pPr indent="-298450" lvl="0" marL="457200" rtl="0" algn="l">
              <a:spcBef>
                <a:spcPts val="0"/>
              </a:spcBef>
              <a:spcAft>
                <a:spcPts val="0"/>
              </a:spcAft>
              <a:buSzPts val="1100"/>
              <a:buChar char="●"/>
            </a:pPr>
            <a:r>
              <a:rPr lang="de"/>
              <a:t>Wirtschaftskalender (1535), ZIM</a:t>
            </a:r>
            <a:endParaRPr/>
          </a:p>
          <a:p>
            <a:pPr indent="-298450" lvl="0" marL="457200" rtl="0" algn="l">
              <a:spcBef>
                <a:spcPts val="0"/>
              </a:spcBef>
              <a:spcAft>
                <a:spcPts val="0"/>
              </a:spcAft>
              <a:buSzPts val="1100"/>
              <a:buChar char="●"/>
            </a:pPr>
            <a:r>
              <a:rPr lang="de"/>
              <a:t>Grotefend: Aquileia Kalender (1485), ZIM</a:t>
            </a:r>
            <a:endParaRPr/>
          </a:p>
          <a:p>
            <a:pPr indent="-298450" lvl="0" marL="457200" rtl="0" algn="l">
              <a:spcBef>
                <a:spcPts val="0"/>
              </a:spcBef>
              <a:spcAft>
                <a:spcPts val="0"/>
              </a:spcAft>
              <a:buSzPts val="1100"/>
              <a:buChar char="●"/>
            </a:pPr>
            <a:r>
              <a:rPr lang="de">
                <a:solidFill>
                  <a:schemeClr val="dk1"/>
                </a:solidFill>
              </a:rPr>
              <a:t>Grotefend: </a:t>
            </a:r>
            <a:r>
              <a:rPr lang="de"/>
              <a:t>Tegernsee Kalender (1534), ZIM</a:t>
            </a:r>
            <a:endParaRPr/>
          </a:p>
          <a:p>
            <a:pPr indent="-298450" lvl="0" marL="457200" rtl="0" algn="l">
              <a:spcBef>
                <a:spcPts val="0"/>
              </a:spcBef>
              <a:spcAft>
                <a:spcPts val="0"/>
              </a:spcAft>
              <a:buSzPts val="1100"/>
              <a:buChar char="●"/>
            </a:pPr>
            <a:r>
              <a:rPr lang="de"/>
              <a:t>Mächtekongresse (1818-1822), ÖAW</a:t>
            </a:r>
            <a:endParaRPr/>
          </a:p>
          <a:p>
            <a:pPr indent="-298450" lvl="0" marL="457200" rtl="0" algn="l">
              <a:spcBef>
                <a:spcPts val="0"/>
              </a:spcBef>
              <a:spcAft>
                <a:spcPts val="0"/>
              </a:spcAft>
              <a:buSzPts val="1100"/>
              <a:buChar char="●"/>
            </a:pPr>
            <a:r>
              <a:rPr lang="de"/>
              <a:t>Ministerratsprotokolle (1865), ÖAW</a:t>
            </a:r>
            <a:endParaRPr/>
          </a:p>
          <a:p>
            <a:pPr indent="-298450" lvl="0" marL="457200" rtl="0" algn="l">
              <a:spcBef>
                <a:spcPts val="0"/>
              </a:spcBef>
              <a:spcAft>
                <a:spcPts val="0"/>
              </a:spcAft>
              <a:buSzPts val="1100"/>
              <a:buChar char="●"/>
            </a:pPr>
            <a:r>
              <a:rPr lang="de"/>
              <a:t>Tagebücher Andreas Okopenko (1949-1954), ÖNB</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f4208e0b1_0_1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f4208e0b1_0_1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The most important aspect would be to </a:t>
            </a:r>
            <a:r>
              <a:rPr b="1" lang="de"/>
              <a:t>align historical events</a:t>
            </a:r>
            <a:r>
              <a:rPr lang="de"/>
              <a:t> (e.g. the information of the itinerary) </a:t>
            </a:r>
            <a:r>
              <a:rPr b="1" lang="de"/>
              <a:t>with </a:t>
            </a:r>
            <a:r>
              <a:rPr lang="de"/>
              <a:t>medieval Saints </a:t>
            </a:r>
            <a:r>
              <a:rPr b="1" lang="de"/>
              <a:t>calendars</a:t>
            </a:r>
            <a:r>
              <a:rPr lang="de"/>
              <a:t>. The festivities in the liturgical year determined the lives of medieval people. One example would be the Tegernsee economic calendar entries: Here, for example, the feasts affect the assignments of the labourers.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f4208e0b1_0_18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f4208e0b1_0_18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200"/>
              <a:t>28 volumes retro-digitized + newly edited material</a:t>
            </a:r>
            <a:endParaRPr sz="1200"/>
          </a:p>
          <a:p>
            <a:pPr indent="0" lvl="0" marL="0" rtl="0" algn="l">
              <a:spcBef>
                <a:spcPts val="0"/>
              </a:spcBef>
              <a:spcAft>
                <a:spcPts val="0"/>
              </a:spcAft>
              <a:buNone/>
            </a:pPr>
            <a:r>
              <a:rPr lang="de" sz="1200"/>
              <a:t>adding events is a chance to add tools for the needle/haystack challenge</a:t>
            </a:r>
            <a:endParaRPr sz="1200"/>
          </a:p>
          <a:p>
            <a:pPr indent="0" lvl="0" marL="0" rtl="0" algn="l">
              <a:spcBef>
                <a:spcPts val="0"/>
              </a:spcBef>
              <a:spcAft>
                <a:spcPts val="0"/>
              </a:spcAft>
              <a:buNone/>
            </a:pPr>
            <a:r>
              <a:rPr lang="de" sz="1200">
                <a:solidFill>
                  <a:schemeClr val="dk1"/>
                </a:solidFill>
              </a:rPr>
              <a:t>(references to “historical” events will be targetted in later enrichment phases)</a:t>
            </a:r>
            <a:endParaRPr sz="1200">
              <a:solidFill>
                <a:schemeClr val="dk1"/>
              </a:solidFill>
            </a:endParaRPr>
          </a:p>
          <a:p>
            <a:pPr indent="0" lvl="0" marL="0" rtl="0" algn="l">
              <a:spcBef>
                <a:spcPts val="0"/>
              </a:spcBef>
              <a:spcAft>
                <a:spcPts val="0"/>
              </a:spcAft>
              <a:buNone/>
            </a:pPr>
            <a:r>
              <a:rPr lang="de" sz="1200">
                <a:solidFill>
                  <a:schemeClr val="dk1"/>
                </a:solidFill>
              </a:rPr>
              <a:t>(references to attendants of each session will be added soon as a `listPerson` in each `event`’s `desc`ription)</a:t>
            </a:r>
            <a:endParaRPr sz="1200">
              <a:solidFill>
                <a:schemeClr val="dk1"/>
              </a:solidFill>
            </a:endParaRPr>
          </a:p>
          <a:p>
            <a:pPr indent="0" lvl="0" marL="0" rtl="0" algn="l">
              <a:spcBef>
                <a:spcPts val="0"/>
              </a:spcBef>
              <a:spcAft>
                <a:spcPts val="0"/>
              </a:spcAft>
              <a:buNone/>
            </a:pPr>
            <a:r>
              <a:rPr lang="de" sz="1200">
                <a:solidFill>
                  <a:schemeClr val="dk1"/>
                </a:solidFill>
              </a:rPr>
              <a:t>Current digitized version application search function is not up to demands</a:t>
            </a:r>
            <a:endParaRPr sz="1200">
              <a:solidFill>
                <a:schemeClr val="dk1"/>
              </a:solidFill>
            </a:endParaRPr>
          </a:p>
          <a:p>
            <a:pPr indent="0" lvl="0" marL="0" rtl="0" algn="l">
              <a:spcBef>
                <a:spcPts val="0"/>
              </a:spcBef>
              <a:spcAft>
                <a:spcPts val="0"/>
              </a:spcAft>
              <a:buNone/>
            </a:pPr>
            <a:r>
              <a:rPr lang="de" sz="1200">
                <a:solidFill>
                  <a:schemeClr val="dk1"/>
                </a:solidFill>
              </a:rPr>
              <a:t>ÖAW-INZ cannot publish our TEI derivates due to licencing issues.</a:t>
            </a:r>
            <a:endParaRPr sz="1200">
              <a:solidFill>
                <a:schemeClr val="dk1"/>
              </a:solidFill>
            </a:endParaRPr>
          </a:p>
          <a:p>
            <a:pPr indent="0" lvl="0" marL="0" rtl="0" algn="l">
              <a:spcBef>
                <a:spcPts val="0"/>
              </a:spcBef>
              <a:spcAft>
                <a:spcPts val="0"/>
              </a:spcAft>
              <a:buNone/>
            </a:pPr>
            <a:r>
              <a:rPr lang="de" sz="1200">
                <a:solidFill>
                  <a:schemeClr val="dk1"/>
                </a:solidFill>
              </a:rPr>
              <a:t>If you want access to the whole data set contact ÖAW Verlag ;)</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f4208e0b1_0_1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f4208e0b1_0_1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Andreas Okopenko was an Austrian writer, who played an important role in the Viennese literary scene of the 1950s and proved to be an outstanding networker of Austria's literary avant-garde.</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f4208e0b1_0_1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f4208e0b1_0_1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de" sz="1400">
                <a:solidFill>
                  <a:schemeClr val="dk1"/>
                </a:solidFill>
              </a:rPr>
              <a:t>Somewhat underpriviledged.</a:t>
            </a:r>
            <a:r>
              <a:rPr lang="de" sz="1400">
                <a:solidFill>
                  <a:schemeClr val="dk1"/>
                </a:solidFill>
              </a:rPr>
              <a:t> At the moment the &lt;event&gt;-Element is </a:t>
            </a:r>
            <a:r>
              <a:rPr b="1" lang="de" sz="1400">
                <a:solidFill>
                  <a:schemeClr val="dk1"/>
                </a:solidFill>
              </a:rPr>
              <a:t>not widely available</a:t>
            </a:r>
            <a:r>
              <a:rPr lang="de" sz="1400">
                <a:solidFill>
                  <a:schemeClr val="dk1"/>
                </a:solidFill>
              </a:rPr>
              <a:t> and can only be used as child-element of other elements from the namesdates-Module. In general, </a:t>
            </a:r>
            <a:r>
              <a:rPr b="1" lang="de" sz="1400">
                <a:solidFill>
                  <a:schemeClr val="dk1"/>
                </a:solidFill>
              </a:rPr>
              <a:t>events are subordinate to other concepts</a:t>
            </a:r>
            <a:r>
              <a:rPr lang="de" sz="1400">
                <a:solidFill>
                  <a:schemeClr val="dk1"/>
                </a:solidFill>
              </a:rPr>
              <a:t>. It creates the impression that events have </a:t>
            </a:r>
            <a:r>
              <a:rPr b="1" lang="de" sz="1400">
                <a:solidFill>
                  <a:schemeClr val="dk1"/>
                </a:solidFill>
              </a:rPr>
              <a:t>not been particularly in the focus</a:t>
            </a:r>
            <a:r>
              <a:rPr lang="de" sz="1400">
                <a:solidFill>
                  <a:schemeClr val="dk1"/>
                </a:solidFill>
              </a:rPr>
              <a:t> of the TEI-community. This impression is wrong, of course, </a:t>
            </a:r>
            <a:r>
              <a:rPr lang="de" sz="1400">
                <a:solidFill>
                  <a:schemeClr val="dk1"/>
                </a:solidFill>
              </a:rPr>
              <a:t>because</a:t>
            </a:r>
            <a:r>
              <a:rPr lang="de" sz="1400">
                <a:solidFill>
                  <a:schemeClr val="dk1"/>
                </a:solidFill>
              </a:rPr>
              <a:t> since 2010 there have been </a:t>
            </a:r>
            <a:r>
              <a:rPr b="1" lang="de" sz="1400">
                <a:solidFill>
                  <a:schemeClr val="dk1"/>
                </a:solidFill>
              </a:rPr>
              <a:t>various discussions</a:t>
            </a:r>
            <a:r>
              <a:rPr lang="de" sz="1400">
                <a:solidFill>
                  <a:schemeClr val="dk1"/>
                </a:solidFill>
              </a:rPr>
              <a:t> on the TEI-mailing list and on GitHub. The most promising of them discuss the introduction of an </a:t>
            </a:r>
            <a:r>
              <a:rPr b="1" lang="de" sz="1400">
                <a:solidFill>
                  <a:schemeClr val="dk1"/>
                </a:solidFill>
              </a:rPr>
              <a:t>&lt;eventName&gt;-element</a:t>
            </a:r>
            <a:r>
              <a:rPr lang="de" sz="1400">
                <a:solidFill>
                  <a:schemeClr val="dk1"/>
                </a:solidFill>
              </a:rPr>
              <a:t> and the </a:t>
            </a:r>
            <a:r>
              <a:rPr b="1" lang="de" sz="1400">
                <a:solidFill>
                  <a:schemeClr val="dk1"/>
                </a:solidFill>
              </a:rPr>
              <a:t>general upgrade</a:t>
            </a:r>
            <a:r>
              <a:rPr lang="de" sz="1400">
                <a:solidFill>
                  <a:schemeClr val="dk1"/>
                </a:solidFill>
              </a:rPr>
              <a:t> of the event-element. These are not central ideas to our proposal but would alltogether </a:t>
            </a:r>
            <a:r>
              <a:rPr lang="de" sz="1400">
                <a:solidFill>
                  <a:schemeClr val="dk1"/>
                </a:solidFill>
              </a:rPr>
              <a:t>strengthen</a:t>
            </a:r>
            <a:r>
              <a:rPr lang="de" sz="1400">
                <a:solidFill>
                  <a:schemeClr val="dk1"/>
                </a:solidFill>
              </a:rPr>
              <a:t> the concept of events.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TEI Background / Issues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Guidelines: </a:t>
            </a:r>
            <a:r>
              <a:rPr lang="de" sz="1400" u="sng">
                <a:solidFill>
                  <a:schemeClr val="accent5"/>
                </a:solidFill>
                <a:hlinkClick r:id="rId2"/>
              </a:rPr>
              <a:t>https://www.tei-c.org/release/doc/tei-p5-doc/en/html/ND.html#NDPERSEpe</a:t>
            </a:r>
            <a:r>
              <a:rPr lang="de" sz="1400">
                <a:solidFill>
                  <a:schemeClr val="dk1"/>
                </a:solidFill>
              </a:rPr>
              <a:t> </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Mailinglist:</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2010: &lt;listEvent&gt; in running text as well as in header</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2016: link events to .../ &lt;event&gt; empty: </a:t>
            </a:r>
            <a:r>
              <a:rPr lang="de" sz="1400" u="sng">
                <a:solidFill>
                  <a:schemeClr val="hlink"/>
                </a:solidFill>
                <a:hlinkClick r:id="rId3"/>
              </a:rPr>
              <a:t>https://listserv.brown.edu/cgi-bin/wa?A2=ind1612&amp;L=TEI-L&amp;D=0&amp;P=6052</a:t>
            </a:r>
            <a:r>
              <a:rPr lang="de" sz="1400">
                <a:solidFill>
                  <a:schemeClr val="dk1"/>
                </a:solidFill>
              </a:rPr>
              <a:t> </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2017: &lt;event&gt; in running text: </a:t>
            </a:r>
            <a:r>
              <a:rPr lang="de" sz="1400" u="sng">
                <a:solidFill>
                  <a:schemeClr val="hlink"/>
                </a:solidFill>
                <a:hlinkClick r:id="rId4"/>
              </a:rPr>
              <a:t>https://listserv.brown.edu/cgi-bin/wa?A2=ind1706&amp;L=TEI-L&amp;D=0&amp;P=6935</a:t>
            </a:r>
            <a:r>
              <a:rPr lang="de" sz="1400">
                <a:solidFill>
                  <a:schemeClr val="dk1"/>
                </a:solidFill>
              </a:rPr>
              <a:t> </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	suggestion (Schaßan) of &lt;eventName&gt;: </a:t>
            </a:r>
            <a:r>
              <a:rPr lang="de" sz="1400" u="sng">
                <a:solidFill>
                  <a:schemeClr val="hlink"/>
                </a:solidFill>
                <a:hlinkClick r:id="rId5"/>
              </a:rPr>
              <a:t>https://listserv.brown.edu/cgi-bin/wa?A2=ind1706&amp;L=TEI-L&amp;D=0&amp;P=20060</a:t>
            </a:r>
            <a:r>
              <a:rPr lang="de" sz="1400">
                <a:solidFill>
                  <a:schemeClr val="dk1"/>
                </a:solidFill>
              </a:rPr>
              <a:t> </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2017: suggestion to use event-like element in running text: </a:t>
            </a:r>
            <a:r>
              <a:rPr lang="de" sz="1400" u="sng">
                <a:solidFill>
                  <a:schemeClr val="hlink"/>
                </a:solidFill>
                <a:hlinkClick r:id="rId6"/>
              </a:rPr>
              <a:t>https://github.com/TEIC/TEI/issues/1723</a:t>
            </a:r>
            <a:r>
              <a:rPr lang="de" sz="1400">
                <a:solidFill>
                  <a:schemeClr val="dk1"/>
                </a:solidFill>
              </a:rPr>
              <a:t> </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2018: Referencing Events: </a:t>
            </a:r>
            <a:r>
              <a:rPr lang="de" sz="1400" u="sng">
                <a:solidFill>
                  <a:schemeClr val="accent5"/>
                </a:solidFill>
                <a:hlinkClick r:id="rId7"/>
              </a:rPr>
              <a:t>https://listserv.brown.edu/cgi-bin/wa?A2=ind1811&amp;L=TEI-L&amp;D=0&amp;P=51718</a:t>
            </a:r>
            <a:r>
              <a:rPr lang="de" sz="1400">
                <a:solidFill>
                  <a:schemeClr val="dk1"/>
                </a:solidFill>
              </a:rPr>
              <a:t> </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2019: </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2019: Introduce &lt;ptr&gt;, &lt;idno&gt; to event:  </a:t>
            </a:r>
            <a:r>
              <a:rPr lang="de" sz="1400" u="sng">
                <a:solidFill>
                  <a:schemeClr val="accent5"/>
                </a:solidFill>
                <a:hlinkClick r:id="rId8"/>
              </a:rPr>
              <a:t>https://github.com/TEIC/TEI/issues/1756</a:t>
            </a:r>
            <a:r>
              <a:rPr lang="de" sz="1400">
                <a:solidFill>
                  <a:schemeClr val="dk1"/>
                </a:solidFill>
              </a:rPr>
              <a:t> =&gt; Add idno to event's content model and ptr to event/person/place/org + Discussion of &lt;event&gt; as first-order object / named entity</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f4208e0b1_0_1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f4208e0b1_0_1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de" sz="1400"/>
              <a:t>Stick as close to existing guidelines as possible.</a:t>
            </a:r>
            <a:endParaRPr b="1" sz="1400"/>
          </a:p>
          <a:p>
            <a:pPr indent="0" lvl="0" marL="0" rtl="0" algn="l">
              <a:spcBef>
                <a:spcPts val="0"/>
              </a:spcBef>
              <a:spcAft>
                <a:spcPts val="0"/>
              </a:spcAft>
              <a:buNone/>
            </a:pPr>
            <a:r>
              <a:rPr lang="de" sz="1400"/>
              <a:t>For </a:t>
            </a:r>
            <a:r>
              <a:rPr lang="de" sz="1400"/>
              <a:t>aggregating events in order to present and analyse them we propose the following data model:</a:t>
            </a:r>
            <a:endParaRPr sz="1400"/>
          </a:p>
          <a:p>
            <a:pPr indent="0" lvl="0" marL="0" rtl="0" algn="l">
              <a:spcBef>
                <a:spcPts val="0"/>
              </a:spcBef>
              <a:spcAft>
                <a:spcPts val="0"/>
              </a:spcAft>
              <a:buNone/>
            </a:pPr>
            <a:r>
              <a:rPr lang="de" sz="1400"/>
              <a:t>Attributes:</a:t>
            </a:r>
            <a:endParaRPr sz="1400"/>
          </a:p>
          <a:p>
            <a:pPr indent="-317500" lvl="0" marL="457200" rtl="0" algn="l">
              <a:spcBef>
                <a:spcPts val="0"/>
              </a:spcBef>
              <a:spcAft>
                <a:spcPts val="0"/>
              </a:spcAft>
              <a:buSzPts val="1400"/>
              <a:buChar char="-"/>
            </a:pPr>
            <a:r>
              <a:rPr lang="de" sz="1400"/>
              <a:t>an attribute from the class </a:t>
            </a:r>
            <a:r>
              <a:rPr b="1" lang="de" sz="1400"/>
              <a:t>“att.datable” is mandatory</a:t>
            </a:r>
            <a:endParaRPr b="1" sz="1400"/>
          </a:p>
          <a:p>
            <a:pPr indent="-317500" lvl="0" marL="457200" rtl="0" algn="l">
              <a:spcBef>
                <a:spcPts val="0"/>
              </a:spcBef>
              <a:spcAft>
                <a:spcPts val="0"/>
              </a:spcAft>
              <a:buSzPts val="1400"/>
              <a:buChar char="-"/>
            </a:pPr>
            <a:r>
              <a:rPr lang="de" sz="1400"/>
              <a:t>the </a:t>
            </a:r>
            <a:r>
              <a:rPr b="1" lang="de" sz="1400"/>
              <a:t>child element &lt;head&gt; is mandatory</a:t>
            </a:r>
            <a:endParaRPr b="1" sz="1400"/>
          </a:p>
          <a:p>
            <a:pPr indent="-317500" lvl="0" marL="457200" rtl="0" algn="l">
              <a:spcBef>
                <a:spcPts val="0"/>
              </a:spcBef>
              <a:spcAft>
                <a:spcPts val="0"/>
              </a:spcAft>
              <a:buSzPts val="1400"/>
              <a:buChar char="-"/>
            </a:pPr>
            <a:r>
              <a:rPr lang="de" sz="1400"/>
              <a:t>an </a:t>
            </a:r>
            <a:r>
              <a:rPr b="1" lang="de" sz="1400"/>
              <a:t>attribute from the DURATION class is desirable</a:t>
            </a:r>
            <a:r>
              <a:rPr lang="de" sz="1400"/>
              <a:t> (not yet part of the tei:event data model) [att.duration.w3c or att.duration.iso]]</a:t>
            </a:r>
            <a:endParaRPr sz="1400"/>
          </a:p>
          <a:p>
            <a:pPr indent="-317500" lvl="0" marL="457200" rtl="0" algn="l">
              <a:spcBef>
                <a:spcPts val="0"/>
              </a:spcBef>
              <a:spcAft>
                <a:spcPts val="0"/>
              </a:spcAft>
              <a:buSzPts val="1400"/>
              <a:buChar char="-"/>
            </a:pPr>
            <a:r>
              <a:rPr lang="de" sz="1400"/>
              <a:t>the </a:t>
            </a:r>
            <a:r>
              <a:rPr b="1" lang="de" sz="1400"/>
              <a:t>attribute @WHO</a:t>
            </a:r>
            <a:r>
              <a:rPr lang="de" sz="1400"/>
              <a:t> is desirable (not yet part of the tei:event data model)</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de" sz="1400"/>
              <a:t>The </a:t>
            </a:r>
            <a:r>
              <a:rPr b="1" lang="de" sz="1400"/>
              <a:t>@type in &lt;label&gt;</a:t>
            </a:r>
            <a:r>
              <a:rPr lang="de" sz="1400"/>
              <a:t> tells us whether the content of label has been generated automatically or is a copy from the source document.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de" sz="1400"/>
              <a:t>UPPERCASE means: is not TEI conformant</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tinyurl.com/eventSearch"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tinyurl.com/eventSearch"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cxnSp>
        <p:nvCxnSpPr>
          <p:cNvPr id="20" name="Google Shape;20;p4"/>
          <p:cNvCxnSpPr/>
          <p:nvPr/>
        </p:nvCxnSpPr>
        <p:spPr>
          <a:xfrm>
            <a:off x="58900" y="4706100"/>
            <a:ext cx="8162400" cy="2100"/>
          </a:xfrm>
          <a:prstGeom prst="straightConnector1">
            <a:avLst/>
          </a:prstGeom>
          <a:noFill/>
          <a:ln cap="flat" cmpd="sng" w="28575">
            <a:solidFill>
              <a:srgbClr val="B7B7B7"/>
            </a:solidFill>
            <a:prstDash val="solid"/>
            <a:round/>
            <a:headEnd len="med" w="med" type="none"/>
            <a:tailEnd len="med" w="med" type="none"/>
          </a:ln>
        </p:spPr>
      </p:cxnSp>
      <p:sp>
        <p:nvSpPr>
          <p:cNvPr id="21" name="Google Shape;21;p4"/>
          <p:cNvSpPr txBox="1"/>
          <p:nvPr/>
        </p:nvSpPr>
        <p:spPr>
          <a:xfrm>
            <a:off x="371975" y="4757025"/>
            <a:ext cx="8341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800">
                <a:solidFill>
                  <a:srgbClr val="999999"/>
                </a:solidFill>
              </a:rPr>
              <a:t>TEI Members’ Meeting 2019 Graz ⬡ Recreating History Through Events ⬡ Fritze/Klug/Kurz/Steindl</a:t>
            </a:r>
            <a:endParaRPr sz="800">
              <a:solidFill>
                <a:srgbClr val="999999"/>
              </a:solidFill>
            </a:endParaRPr>
          </a:p>
          <a:p>
            <a:pPr indent="0" lvl="0" marL="0" rtl="0" algn="l">
              <a:spcBef>
                <a:spcPts val="0"/>
              </a:spcBef>
              <a:spcAft>
                <a:spcPts val="0"/>
              </a:spcAft>
              <a:buNone/>
            </a:pPr>
            <a:r>
              <a:rPr lang="de" sz="800" u="sng">
                <a:solidFill>
                  <a:schemeClr val="hlink"/>
                </a:solidFill>
                <a:hlinkClick r:id="rId2"/>
              </a:rPr>
              <a:t>https://tinyurl.com/eventSearch</a:t>
            </a:r>
            <a:r>
              <a:rPr lang="de" sz="800">
                <a:solidFill>
                  <a:srgbClr val="999999"/>
                </a:solidFill>
              </a:rPr>
              <a:t> </a:t>
            </a:r>
            <a:endParaRPr sz="800">
              <a:solidFill>
                <a:srgbClr val="99999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cxnSp>
        <p:nvCxnSpPr>
          <p:cNvPr id="30" name="Google Shape;30;p6"/>
          <p:cNvCxnSpPr/>
          <p:nvPr/>
        </p:nvCxnSpPr>
        <p:spPr>
          <a:xfrm>
            <a:off x="58900" y="4706100"/>
            <a:ext cx="8162400" cy="2100"/>
          </a:xfrm>
          <a:prstGeom prst="straightConnector1">
            <a:avLst/>
          </a:prstGeom>
          <a:noFill/>
          <a:ln cap="flat" cmpd="sng" w="28575">
            <a:solidFill>
              <a:srgbClr val="B7B7B7"/>
            </a:solidFill>
            <a:prstDash val="solid"/>
            <a:round/>
            <a:headEnd len="med" w="med" type="none"/>
            <a:tailEnd len="med" w="med" type="none"/>
          </a:ln>
        </p:spPr>
      </p:cxnSp>
      <p:sp>
        <p:nvSpPr>
          <p:cNvPr id="31" name="Google Shape;31;p6"/>
          <p:cNvSpPr txBox="1"/>
          <p:nvPr/>
        </p:nvSpPr>
        <p:spPr>
          <a:xfrm>
            <a:off x="371975" y="4757025"/>
            <a:ext cx="8341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800">
                <a:solidFill>
                  <a:srgbClr val="999999"/>
                </a:solidFill>
              </a:rPr>
              <a:t>TEI Members’ Meeting 2019 Graz ⬡ Recreating History Through Events ⬡ Fritze/Klug/Kurz/Steindl</a:t>
            </a:r>
            <a:endParaRPr sz="800">
              <a:solidFill>
                <a:srgbClr val="999999"/>
              </a:solidFill>
            </a:endParaRPr>
          </a:p>
          <a:p>
            <a:pPr indent="0" lvl="0" marL="0" rtl="0" algn="l">
              <a:spcBef>
                <a:spcPts val="0"/>
              </a:spcBef>
              <a:spcAft>
                <a:spcPts val="0"/>
              </a:spcAft>
              <a:buNone/>
            </a:pPr>
            <a:r>
              <a:rPr lang="de" sz="800" u="sng">
                <a:solidFill>
                  <a:schemeClr val="hlink"/>
                </a:solidFill>
                <a:hlinkClick r:id="rId2"/>
              </a:rPr>
              <a:t>https://tinyurl.com/eventSearch</a:t>
            </a:r>
            <a:r>
              <a:rPr lang="de" sz="800">
                <a:solidFill>
                  <a:srgbClr val="999999"/>
                </a:solidFill>
              </a:rPr>
              <a:t> </a:t>
            </a:r>
            <a:endParaRPr sz="800">
              <a:solidFill>
                <a:srgbClr val="99999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hyperlink" Target="https://tinyurl.com/eventSearc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d-nb.info/gnd/4066009-6"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mailto:christiane.fritze@onb.ac.at" TargetMode="External"/><Relationship Id="rId4" Type="http://schemas.openxmlformats.org/officeDocument/2006/relationships/hyperlink" Target="mailto:christoph.steindl@onb.ac.at" TargetMode="External"/><Relationship Id="rId5" Type="http://schemas.openxmlformats.org/officeDocument/2006/relationships/hyperlink" Target="mailto:helmut.klug@uni-graz.at" TargetMode="External"/><Relationship Id="rId6" Type="http://schemas.openxmlformats.org/officeDocument/2006/relationships/hyperlink" Target="mailto:Stephan.Kurz@oeaw.ac.at" TargetMode="External"/><Relationship Id="rId7" Type="http://schemas.openxmlformats.org/officeDocument/2006/relationships/image" Target="../media/image3.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mrptestapp.acdh-dev.oeaw.ac.at/"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11700" y="1148325"/>
            <a:ext cx="8520600" cy="1648800"/>
          </a:xfrm>
          <a:prstGeom prst="rect">
            <a:avLst/>
          </a:prstGeom>
          <a:solidFill>
            <a:srgbClr val="EFEFEF"/>
          </a:solidFill>
        </p:spPr>
        <p:txBody>
          <a:bodyPr anchorCtr="0" anchor="b" bIns="91425" lIns="91425" spcFirstLastPara="1" rIns="91425" wrap="square" tIns="91425">
            <a:noAutofit/>
          </a:bodyPr>
          <a:lstStyle/>
          <a:p>
            <a:pPr indent="0" lvl="0" marL="0" rtl="0" algn="ctr">
              <a:spcBef>
                <a:spcPts val="0"/>
              </a:spcBef>
              <a:spcAft>
                <a:spcPts val="0"/>
              </a:spcAft>
              <a:buNone/>
            </a:pPr>
            <a:r>
              <a:rPr lang="de" sz="4800">
                <a:solidFill>
                  <a:srgbClr val="000000"/>
                </a:solidFill>
              </a:rPr>
              <a:t>Recreating history </a:t>
            </a:r>
            <a:br>
              <a:rPr lang="de" sz="4800">
                <a:solidFill>
                  <a:srgbClr val="000000"/>
                </a:solidFill>
              </a:rPr>
            </a:br>
            <a:r>
              <a:rPr lang="de" sz="4800">
                <a:solidFill>
                  <a:srgbClr val="000000"/>
                </a:solidFill>
              </a:rPr>
              <a:t>through events</a:t>
            </a:r>
            <a:endParaRPr sz="4800">
              <a:solidFill>
                <a:srgbClr val="000000"/>
              </a:solidFill>
            </a:endParaRPr>
          </a:p>
        </p:txBody>
      </p:sp>
      <p:sp>
        <p:nvSpPr>
          <p:cNvPr id="59" name="Google Shape;59;p13"/>
          <p:cNvSpPr txBox="1"/>
          <p:nvPr>
            <p:ph idx="1" type="subTitle"/>
          </p:nvPr>
        </p:nvSpPr>
        <p:spPr>
          <a:xfrm>
            <a:off x="311700" y="3252725"/>
            <a:ext cx="8520600" cy="490500"/>
          </a:xfrm>
          <a:prstGeom prst="rect">
            <a:avLst/>
          </a:prstGeom>
          <a:solidFill>
            <a:srgbClr val="F3F3F3"/>
          </a:solidFill>
        </p:spPr>
        <p:txBody>
          <a:bodyPr anchorCtr="0" anchor="t" bIns="91425" lIns="91425" spcFirstLastPara="1" rIns="91425" wrap="square" tIns="91425">
            <a:noAutofit/>
          </a:bodyPr>
          <a:lstStyle/>
          <a:p>
            <a:pPr indent="0" lvl="0" marL="0" rtl="0" algn="ctr">
              <a:spcBef>
                <a:spcPts val="0"/>
              </a:spcBef>
              <a:spcAft>
                <a:spcPts val="0"/>
              </a:spcAft>
              <a:buNone/>
            </a:pPr>
            <a:r>
              <a:rPr lang="de" sz="1800"/>
              <a:t>Christiane Fritze, </a:t>
            </a:r>
            <a:r>
              <a:rPr lang="de" sz="1800"/>
              <a:t>Helmut Klug, Stephan Kurz, Christoph Steindl </a:t>
            </a:r>
            <a:endParaRPr sz="1800"/>
          </a:p>
        </p:txBody>
      </p:sp>
      <p:pic>
        <p:nvPicPr>
          <p:cNvPr id="60" name="Google Shape;60;p13"/>
          <p:cNvPicPr preferRelativeResize="0"/>
          <p:nvPr/>
        </p:nvPicPr>
        <p:blipFill>
          <a:blip r:embed="rId3">
            <a:alphaModFix/>
          </a:blip>
          <a:stretch>
            <a:fillRect/>
          </a:stretch>
        </p:blipFill>
        <p:spPr>
          <a:xfrm>
            <a:off x="6648800" y="4238323"/>
            <a:ext cx="1971997" cy="615752"/>
          </a:xfrm>
          <a:prstGeom prst="rect">
            <a:avLst/>
          </a:prstGeom>
          <a:noFill/>
          <a:ln>
            <a:noFill/>
          </a:ln>
        </p:spPr>
      </p:pic>
      <p:pic>
        <p:nvPicPr>
          <p:cNvPr id="61" name="Google Shape;61;p13"/>
          <p:cNvPicPr preferRelativeResize="0"/>
          <p:nvPr/>
        </p:nvPicPr>
        <p:blipFill>
          <a:blip r:embed="rId4">
            <a:alphaModFix/>
          </a:blip>
          <a:stretch>
            <a:fillRect/>
          </a:stretch>
        </p:blipFill>
        <p:spPr>
          <a:xfrm>
            <a:off x="104250" y="4198823"/>
            <a:ext cx="2836158" cy="655250"/>
          </a:xfrm>
          <a:prstGeom prst="rect">
            <a:avLst/>
          </a:prstGeom>
          <a:noFill/>
          <a:ln>
            <a:noFill/>
          </a:ln>
        </p:spPr>
      </p:pic>
      <p:pic>
        <p:nvPicPr>
          <p:cNvPr id="62" name="Google Shape;62;p13"/>
          <p:cNvPicPr preferRelativeResize="0"/>
          <p:nvPr/>
        </p:nvPicPr>
        <p:blipFill>
          <a:blip r:embed="rId5">
            <a:alphaModFix/>
          </a:blip>
          <a:stretch>
            <a:fillRect/>
          </a:stretch>
        </p:blipFill>
        <p:spPr>
          <a:xfrm>
            <a:off x="4030175" y="4218800"/>
            <a:ext cx="1528859" cy="655250"/>
          </a:xfrm>
          <a:prstGeom prst="rect">
            <a:avLst/>
          </a:prstGeom>
          <a:noFill/>
          <a:ln>
            <a:noFill/>
          </a:ln>
        </p:spPr>
      </p:pic>
      <p:pic>
        <p:nvPicPr>
          <p:cNvPr id="63" name="Google Shape;63;p13"/>
          <p:cNvPicPr preferRelativeResize="0"/>
          <p:nvPr/>
        </p:nvPicPr>
        <p:blipFill>
          <a:blip r:embed="rId6">
            <a:alphaModFix/>
          </a:blip>
          <a:stretch>
            <a:fillRect/>
          </a:stretch>
        </p:blipFill>
        <p:spPr>
          <a:xfrm>
            <a:off x="2153484" y="207675"/>
            <a:ext cx="4623841" cy="859200"/>
          </a:xfrm>
          <a:prstGeom prst="rect">
            <a:avLst/>
          </a:prstGeom>
          <a:noFill/>
          <a:ln>
            <a:noFill/>
          </a:ln>
        </p:spPr>
      </p:pic>
      <p:sp>
        <p:nvSpPr>
          <p:cNvPr id="64" name="Google Shape;64;p13"/>
          <p:cNvSpPr txBox="1"/>
          <p:nvPr/>
        </p:nvSpPr>
        <p:spPr>
          <a:xfrm>
            <a:off x="311625" y="3772875"/>
            <a:ext cx="8520600" cy="42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 u="sng">
                <a:solidFill>
                  <a:schemeClr val="hlink"/>
                </a:solidFill>
                <a:hlinkClick r:id="rId7"/>
              </a:rPr>
              <a:t>https://tinyurl.com/eventSearch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minimal </a:t>
            </a:r>
            <a:r>
              <a:rPr lang="de"/>
              <a:t>code template</a:t>
            </a:r>
            <a:endParaRPr/>
          </a:p>
        </p:txBody>
      </p:sp>
      <p:sp>
        <p:nvSpPr>
          <p:cNvPr id="130" name="Google Shape;130;p22"/>
          <p:cNvSpPr txBox="1"/>
          <p:nvPr/>
        </p:nvSpPr>
        <p:spPr>
          <a:xfrm>
            <a:off x="167200" y="1148175"/>
            <a:ext cx="8665200" cy="38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1800">
                <a:solidFill>
                  <a:schemeClr val="dk1"/>
                </a:solidFill>
                <a:highlight>
                  <a:srgbClr val="FFFFFF"/>
                </a:highlight>
                <a:latin typeface="Economica"/>
                <a:ea typeface="Economica"/>
                <a:cs typeface="Economica"/>
                <a:sym typeface="Economica"/>
              </a:rPr>
              <a:t>        TEI/tei/Header/fileDesc/sourceDesc/listEvent/</a:t>
            </a:r>
            <a:endParaRPr sz="1800">
              <a:solidFill>
                <a:schemeClr val="dk1"/>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t/>
            </a:r>
            <a:endParaRPr b="1" sz="1800">
              <a:solidFill>
                <a:srgbClr val="000096"/>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b="1" lang="de" sz="1800">
                <a:solidFill>
                  <a:srgbClr val="000096"/>
                </a:solidFill>
                <a:highlight>
                  <a:srgbClr val="FFFFFF"/>
                </a:highlight>
                <a:latin typeface="Economica"/>
                <a:ea typeface="Economica"/>
                <a:cs typeface="Economica"/>
                <a:sym typeface="Economica"/>
              </a:rPr>
              <a:t>       </a:t>
            </a:r>
            <a:r>
              <a:rPr b="1" lang="de" sz="1800">
                <a:solidFill>
                  <a:srgbClr val="000096"/>
                </a:solidFill>
                <a:highlight>
                  <a:srgbClr val="FFFFFF"/>
                </a:highlight>
                <a:latin typeface="Economica"/>
                <a:ea typeface="Economica"/>
                <a:cs typeface="Economica"/>
                <a:sym typeface="Economica"/>
              </a:rPr>
              <a:t>&lt;event </a:t>
            </a:r>
            <a:r>
              <a:rPr b="1" lang="de" sz="1800">
                <a:solidFill>
                  <a:srgbClr val="F5844C"/>
                </a:solidFill>
                <a:highlight>
                  <a:srgbClr val="FFFFFF"/>
                </a:highlight>
                <a:latin typeface="Economica"/>
                <a:ea typeface="Economica"/>
                <a:cs typeface="Economica"/>
                <a:sym typeface="Economica"/>
              </a:rPr>
              <a:t>when-iso</a:t>
            </a:r>
            <a:r>
              <a:rPr b="1" lang="de" sz="1800">
                <a:solidFill>
                  <a:srgbClr val="FF8040"/>
                </a:solidFill>
                <a:highlight>
                  <a:srgbClr val="FFFFFF"/>
                </a:highlight>
                <a:latin typeface="Economica"/>
                <a:ea typeface="Economica"/>
                <a:cs typeface="Economica"/>
                <a:sym typeface="Economica"/>
              </a:rPr>
              <a:t>=</a:t>
            </a:r>
            <a:r>
              <a:rPr b="1" lang="de" sz="1800">
                <a:solidFill>
                  <a:srgbClr val="993300"/>
                </a:solidFill>
                <a:highlight>
                  <a:srgbClr val="FFFFFF"/>
                </a:highlight>
                <a:latin typeface="Economica"/>
                <a:ea typeface="Economica"/>
                <a:cs typeface="Economica"/>
                <a:sym typeface="Economica"/>
              </a:rPr>
              <a:t>”</a:t>
            </a:r>
            <a:r>
              <a:rPr b="1" lang="de" sz="1800">
                <a:solidFill>
                  <a:srgbClr val="993300"/>
                </a:solidFill>
                <a:highlight>
                  <a:srgbClr val="FFFFFF"/>
                </a:highlight>
                <a:latin typeface="Economica"/>
                <a:ea typeface="Economica"/>
                <a:cs typeface="Economica"/>
                <a:sym typeface="Economica"/>
              </a:rPr>
              <a:t>1950-05-05”</a:t>
            </a:r>
            <a:endParaRPr b="1" sz="1800">
              <a:solidFill>
                <a:srgbClr val="993300"/>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b="1" lang="de" sz="1800">
                <a:solidFill>
                  <a:srgbClr val="F5844C"/>
                </a:solidFill>
                <a:highlight>
                  <a:srgbClr val="FFFFFF"/>
                </a:highlight>
                <a:latin typeface="Economica"/>
                <a:ea typeface="Economica"/>
                <a:cs typeface="Economica"/>
                <a:sym typeface="Economica"/>
              </a:rPr>
              <a:t>           	</a:t>
            </a:r>
            <a:r>
              <a:rPr b="1" lang="de" sz="1800">
                <a:solidFill>
                  <a:schemeClr val="dk1"/>
                </a:solidFill>
                <a:highlight>
                  <a:srgbClr val="FFFFFF"/>
                </a:highlight>
                <a:latin typeface="Economica"/>
                <a:ea typeface="Economica"/>
                <a:cs typeface="Economica"/>
                <a:sym typeface="Economica"/>
              </a:rPr>
              <a:t> </a:t>
            </a:r>
            <a:r>
              <a:rPr b="1" lang="de" sz="1800">
                <a:solidFill>
                  <a:srgbClr val="000096"/>
                </a:solidFill>
                <a:highlight>
                  <a:srgbClr val="FFFFFF"/>
                </a:highlight>
                <a:latin typeface="Economica"/>
                <a:ea typeface="Economica"/>
                <a:cs typeface="Economica"/>
                <a:sym typeface="Economica"/>
              </a:rPr>
              <a:t>&lt;label&gt;</a:t>
            </a:r>
            <a:r>
              <a:rPr b="1" lang="de" sz="1800">
                <a:solidFill>
                  <a:schemeClr val="dk1"/>
                </a:solidFill>
                <a:highlight>
                  <a:srgbClr val="FFFFFF"/>
                </a:highlight>
                <a:latin typeface="Economica"/>
                <a:ea typeface="Economica"/>
                <a:cs typeface="Economica"/>
                <a:sym typeface="Economica"/>
              </a:rPr>
              <a:t>[What happened.]</a:t>
            </a:r>
            <a:r>
              <a:rPr b="1" lang="de" sz="1800">
                <a:solidFill>
                  <a:srgbClr val="000096"/>
                </a:solidFill>
                <a:highlight>
                  <a:srgbClr val="FFFFFF"/>
                </a:highlight>
                <a:latin typeface="Economica"/>
                <a:ea typeface="Economica"/>
                <a:cs typeface="Economica"/>
                <a:sym typeface="Economica"/>
              </a:rPr>
              <a:t>&lt;/label&gt;</a:t>
            </a:r>
            <a:r>
              <a:rPr b="1" lang="de" sz="1800">
                <a:solidFill>
                  <a:schemeClr val="dk1"/>
                </a:solidFill>
                <a:highlight>
                  <a:srgbClr val="FFFFFF"/>
                </a:highlight>
                <a:latin typeface="Economica"/>
                <a:ea typeface="Economica"/>
                <a:cs typeface="Economica"/>
                <a:sym typeface="Economica"/>
              </a:rPr>
              <a:t>           	</a:t>
            </a:r>
            <a:endParaRPr b="1" sz="1800">
              <a:solidFill>
                <a:schemeClr val="dk1"/>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b="1" lang="de" sz="1800">
                <a:solidFill>
                  <a:schemeClr val="dk1"/>
                </a:solidFill>
                <a:highlight>
                  <a:srgbClr val="FFFFFF"/>
                </a:highlight>
                <a:latin typeface="Economica"/>
                <a:ea typeface="Economica"/>
                <a:cs typeface="Economica"/>
                <a:sym typeface="Economica"/>
              </a:rPr>
              <a:t>        </a:t>
            </a:r>
            <a:r>
              <a:rPr b="1" lang="de" sz="1800">
                <a:solidFill>
                  <a:srgbClr val="000096"/>
                </a:solidFill>
                <a:highlight>
                  <a:srgbClr val="FFFFFF"/>
                </a:highlight>
                <a:latin typeface="Economica"/>
                <a:ea typeface="Economica"/>
                <a:cs typeface="Economica"/>
                <a:sym typeface="Economica"/>
              </a:rPr>
              <a:t>&lt;/event&gt;</a:t>
            </a:r>
            <a:endParaRPr b="1" sz="1800">
              <a:solidFill>
                <a:srgbClr val="000096"/>
              </a:solidFill>
              <a:highlight>
                <a:srgbClr val="FFFFFF"/>
              </a:highlight>
              <a:latin typeface="Economica"/>
              <a:ea typeface="Economica"/>
              <a:cs typeface="Economica"/>
              <a:sym typeface="Economica"/>
            </a:endParaRPr>
          </a:p>
        </p:txBody>
      </p:sp>
      <p:pic>
        <p:nvPicPr>
          <p:cNvPr id="131" name="Google Shape;131;p22"/>
          <p:cNvPicPr preferRelativeResize="0"/>
          <p:nvPr/>
        </p:nvPicPr>
        <p:blipFill>
          <a:blip r:embed="rId3">
            <a:alphaModFix/>
          </a:blip>
          <a:stretch>
            <a:fillRect/>
          </a:stretch>
        </p:blipFill>
        <p:spPr>
          <a:xfrm>
            <a:off x="7472782" y="3798338"/>
            <a:ext cx="1571625" cy="124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elaborated </a:t>
            </a:r>
            <a:r>
              <a:rPr lang="de"/>
              <a:t>code example </a:t>
            </a:r>
            <a:endParaRPr/>
          </a:p>
        </p:txBody>
      </p:sp>
      <p:sp>
        <p:nvSpPr>
          <p:cNvPr id="137" name="Google Shape;137;p23"/>
          <p:cNvSpPr txBox="1"/>
          <p:nvPr/>
        </p:nvSpPr>
        <p:spPr>
          <a:xfrm>
            <a:off x="167200" y="1148175"/>
            <a:ext cx="8665200" cy="384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1800">
                <a:solidFill>
                  <a:schemeClr val="dk1"/>
                </a:solidFill>
                <a:highlight>
                  <a:srgbClr val="FFFFFF"/>
                </a:highlight>
                <a:latin typeface="Economica"/>
                <a:ea typeface="Economica"/>
                <a:cs typeface="Economica"/>
                <a:sym typeface="Economica"/>
              </a:rPr>
              <a:t> </a:t>
            </a:r>
            <a:r>
              <a:rPr lang="de" sz="1100">
                <a:solidFill>
                  <a:srgbClr val="0000FF"/>
                </a:solidFill>
              </a:rPr>
              <a:t>&lt;</a:t>
            </a:r>
            <a:r>
              <a:rPr lang="de" sz="1100">
                <a:solidFill>
                  <a:srgbClr val="990000"/>
                </a:solidFill>
              </a:rPr>
              <a:t>event</a:t>
            </a:r>
            <a:r>
              <a:rPr lang="de" sz="1100">
                <a:solidFill>
                  <a:srgbClr val="0000FF"/>
                </a:solidFill>
              </a:rPr>
              <a:t> </a:t>
            </a:r>
            <a:r>
              <a:rPr lang="de" sz="1100">
                <a:solidFill>
                  <a:srgbClr val="990000"/>
                </a:solidFill>
              </a:rPr>
              <a:t>type</a:t>
            </a:r>
            <a:r>
              <a:rPr lang="de" sz="1100">
                <a:solidFill>
                  <a:srgbClr val="0000FF"/>
                </a:solidFill>
              </a:rPr>
              <a:t>="</a:t>
            </a:r>
            <a:r>
              <a:rPr b="1" lang="de" sz="1100">
                <a:solidFill>
                  <a:schemeClr val="dk1"/>
                </a:solidFill>
              </a:rPr>
              <a:t>meeting</a:t>
            </a:r>
            <a:r>
              <a:rPr lang="de" sz="1100">
                <a:solidFill>
                  <a:srgbClr val="0000FF"/>
                </a:solidFill>
              </a:rPr>
              <a:t>" </a:t>
            </a:r>
            <a:r>
              <a:rPr lang="de" sz="1100">
                <a:solidFill>
                  <a:srgbClr val="990000"/>
                </a:solidFill>
              </a:rPr>
              <a:t>corresp</a:t>
            </a:r>
            <a:r>
              <a:rPr lang="de" sz="1100">
                <a:solidFill>
                  <a:srgbClr val="0000FF"/>
                </a:solidFill>
              </a:rPr>
              <a:t>="</a:t>
            </a:r>
            <a:r>
              <a:rPr b="1" lang="de" sz="1100">
                <a:solidFill>
                  <a:schemeClr val="dk1"/>
                </a:solidFill>
              </a:rPr>
              <a:t>document=a5-b9-z580-tei.xml</a:t>
            </a:r>
            <a:r>
              <a:rPr lang="de" sz="1100">
                <a:solidFill>
                  <a:srgbClr val="0000FF"/>
                </a:solidFill>
              </a:rPr>
              <a:t>" </a:t>
            </a:r>
            <a:r>
              <a:rPr lang="de" sz="1100">
                <a:solidFill>
                  <a:srgbClr val="990000"/>
                </a:solidFill>
              </a:rPr>
              <a:t>prev</a:t>
            </a:r>
            <a:r>
              <a:rPr lang="de" sz="1100">
                <a:solidFill>
                  <a:srgbClr val="0000FF"/>
                </a:solidFill>
              </a:rPr>
              <a:t>="</a:t>
            </a:r>
            <a:r>
              <a:rPr b="1" lang="de" sz="1100">
                <a:solidFill>
                  <a:schemeClr val="dk1"/>
                </a:solidFill>
              </a:rPr>
              <a:t>a5-b9-z579</a:t>
            </a:r>
            <a:r>
              <a:rPr lang="de" sz="1100">
                <a:solidFill>
                  <a:srgbClr val="0000FF"/>
                </a:solidFill>
              </a:rPr>
              <a:t>" </a:t>
            </a:r>
            <a:r>
              <a:rPr lang="de" sz="1100">
                <a:solidFill>
                  <a:srgbClr val="990000"/>
                </a:solidFill>
              </a:rPr>
              <a:t>next</a:t>
            </a:r>
            <a:r>
              <a:rPr lang="de" sz="1100">
                <a:solidFill>
                  <a:srgbClr val="0000FF"/>
                </a:solidFill>
              </a:rPr>
              <a:t>="</a:t>
            </a:r>
            <a:r>
              <a:rPr b="1" lang="de" sz="1100">
                <a:solidFill>
                  <a:schemeClr val="dk1"/>
                </a:solidFill>
              </a:rPr>
              <a:t>a5-b9-z581</a:t>
            </a:r>
            <a:r>
              <a:rPr lang="de" sz="1100">
                <a:solidFill>
                  <a:srgbClr val="0000FF"/>
                </a:solidFill>
              </a:rPr>
              <a:t>" </a:t>
            </a:r>
            <a:r>
              <a:rPr lang="de" sz="1100">
                <a:solidFill>
                  <a:srgbClr val="990000"/>
                </a:solidFill>
              </a:rPr>
              <a:t>n</a:t>
            </a:r>
            <a:r>
              <a:rPr lang="de" sz="1100">
                <a:solidFill>
                  <a:srgbClr val="0000FF"/>
                </a:solidFill>
              </a:rPr>
              <a:t>="</a:t>
            </a:r>
            <a:r>
              <a:rPr b="1" lang="de" sz="1100">
                <a:solidFill>
                  <a:schemeClr val="dk1"/>
                </a:solidFill>
              </a:rPr>
              <a:t>a5-b9-z580</a:t>
            </a:r>
            <a:r>
              <a:rPr lang="de" sz="1100">
                <a:solidFill>
                  <a:srgbClr val="0000FF"/>
                </a:solidFill>
              </a:rPr>
              <a:t>" </a:t>
            </a:r>
            <a:r>
              <a:rPr lang="de" sz="1100">
                <a:solidFill>
                  <a:srgbClr val="990000"/>
                </a:solidFill>
              </a:rPr>
              <a:t>where</a:t>
            </a:r>
            <a:r>
              <a:rPr lang="de" sz="1100">
                <a:solidFill>
                  <a:srgbClr val="0000FF"/>
                </a:solidFill>
              </a:rPr>
              <a:t>="</a:t>
            </a:r>
            <a:r>
              <a:rPr b="1" lang="de" sz="1100">
                <a:solidFill>
                  <a:schemeClr val="dk1"/>
                </a:solidFill>
              </a:rPr>
              <a:t>Wien</a:t>
            </a:r>
            <a:r>
              <a:rPr lang="de" sz="1100">
                <a:solidFill>
                  <a:srgbClr val="0000FF"/>
                </a:solidFill>
              </a:rPr>
              <a:t>" </a:t>
            </a:r>
            <a:r>
              <a:rPr lang="de" sz="1100">
                <a:solidFill>
                  <a:srgbClr val="990000"/>
                </a:solidFill>
              </a:rPr>
              <a:t>when</a:t>
            </a:r>
            <a:r>
              <a:rPr lang="de" sz="1100">
                <a:solidFill>
                  <a:srgbClr val="0000FF"/>
                </a:solidFill>
              </a:rPr>
              <a:t>="</a:t>
            </a:r>
            <a:r>
              <a:rPr b="1" lang="de" sz="1100">
                <a:solidFill>
                  <a:schemeClr val="dk1"/>
                </a:solidFill>
              </a:rPr>
              <a:t>1865-06-09</a:t>
            </a:r>
            <a:r>
              <a:rPr lang="de" sz="1100">
                <a:solidFill>
                  <a:srgbClr val="0000FF"/>
                </a:solidFill>
              </a:rPr>
              <a:t>"&gt;</a:t>
            </a:r>
            <a:endParaRPr sz="1100">
              <a:solidFill>
                <a:srgbClr val="0000FF"/>
              </a:solidFill>
            </a:endParaRPr>
          </a:p>
          <a:p>
            <a:pPr indent="0" lvl="0" marL="0" rtl="0" algn="l">
              <a:lnSpc>
                <a:spcPct val="115000"/>
              </a:lnSpc>
              <a:spcBef>
                <a:spcPts val="0"/>
              </a:spcBef>
              <a:spcAft>
                <a:spcPts val="0"/>
              </a:spcAft>
              <a:buNone/>
            </a:pPr>
            <a:r>
              <a:rPr lang="de" sz="1100">
                <a:solidFill>
                  <a:srgbClr val="0000FF"/>
                </a:solidFill>
              </a:rPr>
              <a:t>     &lt;</a:t>
            </a:r>
            <a:r>
              <a:rPr lang="de" sz="1100">
                <a:solidFill>
                  <a:srgbClr val="990000"/>
                </a:solidFill>
              </a:rPr>
              <a:t>head</a:t>
            </a:r>
            <a:r>
              <a:rPr lang="de" sz="1100">
                <a:solidFill>
                  <a:srgbClr val="0000FF"/>
                </a:solidFill>
              </a:rPr>
              <a:t>&gt;</a:t>
            </a:r>
            <a:r>
              <a:rPr lang="de" sz="1100">
                <a:solidFill>
                  <a:schemeClr val="dk1"/>
                </a:solidFill>
              </a:rPr>
              <a:t>Ministerrat, Wien, 9. Juni 1865</a:t>
            </a:r>
            <a:r>
              <a:rPr lang="de" sz="1100">
                <a:solidFill>
                  <a:srgbClr val="0000FF"/>
                </a:solidFill>
              </a:rPr>
              <a:t>&lt;/</a:t>
            </a:r>
            <a:r>
              <a:rPr lang="de" sz="1100">
                <a:solidFill>
                  <a:srgbClr val="990000"/>
                </a:solidFill>
              </a:rPr>
              <a:t>head</a:t>
            </a:r>
            <a:r>
              <a:rPr lang="de" sz="1100">
                <a:solidFill>
                  <a:srgbClr val="0000FF"/>
                </a:solidFill>
              </a:rPr>
              <a:t>&gt;</a:t>
            </a:r>
            <a:endParaRPr sz="1100">
              <a:solidFill>
                <a:srgbClr val="0000FF"/>
              </a:solidFill>
            </a:endParaRPr>
          </a:p>
          <a:p>
            <a:pPr indent="0" lvl="0" marL="0" rtl="0" algn="l">
              <a:lnSpc>
                <a:spcPct val="115000"/>
              </a:lnSpc>
              <a:spcBef>
                <a:spcPts val="0"/>
              </a:spcBef>
              <a:spcAft>
                <a:spcPts val="0"/>
              </a:spcAft>
              <a:buNone/>
            </a:pPr>
            <a:r>
              <a:rPr lang="de" sz="1100">
                <a:solidFill>
                  <a:srgbClr val="0000FF"/>
                </a:solidFill>
              </a:rPr>
              <a:t>     &lt;</a:t>
            </a:r>
            <a:r>
              <a:rPr lang="de" sz="1100">
                <a:solidFill>
                  <a:srgbClr val="990000"/>
                </a:solidFill>
              </a:rPr>
              <a:t>label</a:t>
            </a:r>
            <a:r>
              <a:rPr lang="de" sz="1100">
                <a:solidFill>
                  <a:srgbClr val="0000FF"/>
                </a:solidFill>
              </a:rPr>
              <a:t>&gt;</a:t>
            </a:r>
            <a:r>
              <a:rPr lang="de" sz="1100">
                <a:solidFill>
                  <a:schemeClr val="dk1"/>
                </a:solidFill>
              </a:rPr>
              <a:t>Protokoll des zu Wien am 9. Juni 1865 abgehaltenen Ministerrates unter dem Vorsitze Sr. kaiserlichen Hoheit des durchlauchtigsten Herrn Erzherzogs Rainer</a:t>
            </a:r>
            <a:r>
              <a:rPr lang="de" sz="1100">
                <a:solidFill>
                  <a:srgbClr val="0000FF"/>
                </a:solidFill>
              </a:rPr>
              <a:t>&lt;/</a:t>
            </a:r>
            <a:r>
              <a:rPr lang="de" sz="1100">
                <a:solidFill>
                  <a:srgbClr val="990000"/>
                </a:solidFill>
              </a:rPr>
              <a:t>label</a:t>
            </a:r>
            <a:r>
              <a:rPr lang="de" sz="1100">
                <a:solidFill>
                  <a:srgbClr val="0000FF"/>
                </a:solidFill>
              </a:rPr>
              <a:t>&gt;</a:t>
            </a:r>
            <a:endParaRPr sz="1100">
              <a:solidFill>
                <a:srgbClr val="0000FF"/>
              </a:solidFill>
            </a:endParaRPr>
          </a:p>
          <a:p>
            <a:pPr indent="0" lvl="0" marL="0" rtl="0" algn="l">
              <a:lnSpc>
                <a:spcPct val="115000"/>
              </a:lnSpc>
              <a:spcBef>
                <a:spcPts val="0"/>
              </a:spcBef>
              <a:spcAft>
                <a:spcPts val="0"/>
              </a:spcAft>
              <a:buNone/>
            </a:pPr>
            <a:r>
              <a:rPr lang="de" sz="1100">
                <a:solidFill>
                  <a:srgbClr val="0000FF"/>
                </a:solidFill>
              </a:rPr>
              <a:t>     &lt;</a:t>
            </a:r>
            <a:r>
              <a:rPr lang="de" sz="1100">
                <a:solidFill>
                  <a:srgbClr val="990000"/>
                </a:solidFill>
              </a:rPr>
              <a:t>desc</a:t>
            </a:r>
            <a:r>
              <a:rPr lang="de" sz="1100">
                <a:solidFill>
                  <a:srgbClr val="0000FF"/>
                </a:solidFill>
              </a:rPr>
              <a:t>&gt;</a:t>
            </a:r>
            <a:endParaRPr sz="1100">
              <a:solidFill>
                <a:srgbClr val="0000FF"/>
              </a:solidFill>
            </a:endParaRPr>
          </a:p>
          <a:p>
            <a:pPr indent="0" lvl="0" marL="0" rtl="0" algn="l">
              <a:lnSpc>
                <a:spcPct val="115000"/>
              </a:lnSpc>
              <a:spcBef>
                <a:spcPts val="0"/>
              </a:spcBef>
              <a:spcAft>
                <a:spcPts val="0"/>
              </a:spcAft>
              <a:buNone/>
            </a:pPr>
            <a:r>
              <a:rPr lang="de" sz="1100">
                <a:solidFill>
                  <a:srgbClr val="0000FF"/>
                </a:solidFill>
              </a:rPr>
              <a:t>          &lt;</a:t>
            </a:r>
            <a:r>
              <a:rPr lang="de" sz="1100">
                <a:solidFill>
                  <a:srgbClr val="990000"/>
                </a:solidFill>
              </a:rPr>
              <a:t>address</a:t>
            </a:r>
            <a:r>
              <a:rPr lang="de" sz="1100">
                <a:solidFill>
                  <a:srgbClr val="0000FF"/>
                </a:solidFill>
              </a:rPr>
              <a:t>&gt;&lt;</a:t>
            </a:r>
            <a:r>
              <a:rPr lang="de" sz="1100">
                <a:solidFill>
                  <a:srgbClr val="990000"/>
                </a:solidFill>
              </a:rPr>
              <a:t>rs</a:t>
            </a:r>
            <a:r>
              <a:rPr lang="de" sz="1100">
                <a:solidFill>
                  <a:srgbClr val="0000FF"/>
                </a:solidFill>
              </a:rPr>
              <a:t> </a:t>
            </a:r>
            <a:r>
              <a:rPr lang="de" sz="1100">
                <a:solidFill>
                  <a:srgbClr val="990000"/>
                </a:solidFill>
              </a:rPr>
              <a:t>type</a:t>
            </a:r>
            <a:r>
              <a:rPr lang="de" sz="1100">
                <a:solidFill>
                  <a:srgbClr val="0000FF"/>
                </a:solidFill>
              </a:rPr>
              <a:t>="</a:t>
            </a:r>
            <a:r>
              <a:rPr b="1" lang="de" sz="1100">
                <a:solidFill>
                  <a:schemeClr val="dk1"/>
                </a:solidFill>
              </a:rPr>
              <a:t>place</a:t>
            </a:r>
            <a:r>
              <a:rPr lang="de" sz="1100">
                <a:solidFill>
                  <a:srgbClr val="0000FF"/>
                </a:solidFill>
              </a:rPr>
              <a:t>" </a:t>
            </a:r>
            <a:r>
              <a:rPr lang="de" sz="1100">
                <a:solidFill>
                  <a:srgbClr val="990000"/>
                </a:solidFill>
              </a:rPr>
              <a:t>key</a:t>
            </a:r>
            <a:r>
              <a:rPr lang="de" sz="1100">
                <a:solidFill>
                  <a:srgbClr val="0000FF"/>
                </a:solidFill>
              </a:rPr>
              <a:t>="</a:t>
            </a:r>
            <a:r>
              <a:rPr lang="de" sz="1100" u="sng">
                <a:solidFill>
                  <a:schemeClr val="hlink"/>
                </a:solidFill>
                <a:hlinkClick r:id="rId3"/>
              </a:rPr>
              <a:t>http://d-nb.info/gnd/4066009-6</a:t>
            </a:r>
            <a:r>
              <a:rPr lang="de" sz="1100">
                <a:solidFill>
                  <a:srgbClr val="0000FF"/>
                </a:solidFill>
              </a:rPr>
              <a:t>"&gt;</a:t>
            </a:r>
            <a:r>
              <a:rPr lang="de" sz="1100">
                <a:solidFill>
                  <a:schemeClr val="dk1"/>
                </a:solidFill>
              </a:rPr>
              <a:t>Wien</a:t>
            </a:r>
            <a:r>
              <a:rPr lang="de" sz="1100">
                <a:solidFill>
                  <a:srgbClr val="0000FF"/>
                </a:solidFill>
              </a:rPr>
              <a:t>&lt;/</a:t>
            </a:r>
            <a:r>
              <a:rPr lang="de" sz="1100">
                <a:solidFill>
                  <a:srgbClr val="990000"/>
                </a:solidFill>
              </a:rPr>
              <a:t>rs</a:t>
            </a:r>
            <a:r>
              <a:rPr lang="de" sz="1100">
                <a:solidFill>
                  <a:srgbClr val="0000FF"/>
                </a:solidFill>
              </a:rPr>
              <a:t>&gt;&lt;/</a:t>
            </a:r>
            <a:r>
              <a:rPr lang="de" sz="1100">
                <a:solidFill>
                  <a:srgbClr val="990000"/>
                </a:solidFill>
              </a:rPr>
              <a:t>address</a:t>
            </a:r>
            <a:r>
              <a:rPr lang="de" sz="1100">
                <a:solidFill>
                  <a:srgbClr val="0000FF"/>
                </a:solidFill>
              </a:rPr>
              <a:t>&gt;</a:t>
            </a:r>
            <a:endParaRPr sz="1100">
              <a:solidFill>
                <a:srgbClr val="0000FF"/>
              </a:solidFill>
            </a:endParaRPr>
          </a:p>
          <a:p>
            <a:pPr indent="0" lvl="0" marL="0" rtl="0" algn="l">
              <a:lnSpc>
                <a:spcPct val="115000"/>
              </a:lnSpc>
              <a:spcBef>
                <a:spcPts val="0"/>
              </a:spcBef>
              <a:spcAft>
                <a:spcPts val="0"/>
              </a:spcAft>
              <a:buClr>
                <a:schemeClr val="dk1"/>
              </a:buClr>
              <a:buSzPts val="1100"/>
              <a:buFont typeface="Arial"/>
              <a:buNone/>
            </a:pPr>
            <a:r>
              <a:rPr lang="de" sz="1100">
                <a:solidFill>
                  <a:srgbClr val="0000FF"/>
                </a:solidFill>
              </a:rPr>
              <a:t>	</a:t>
            </a:r>
            <a:r>
              <a:rPr lang="de" sz="1100"/>
              <a:t>&lt;person role="protocol"&gt;&lt;persName&gt;Schurda&lt;/persName&gt;&lt;/person&gt;</a:t>
            </a:r>
            <a:endParaRPr sz="1100"/>
          </a:p>
          <a:p>
            <a:pPr indent="0" lvl="0" marL="0" rtl="0" algn="l">
              <a:lnSpc>
                <a:spcPct val="115000"/>
              </a:lnSpc>
              <a:spcBef>
                <a:spcPts val="0"/>
              </a:spcBef>
              <a:spcAft>
                <a:spcPts val="0"/>
              </a:spcAft>
              <a:buClr>
                <a:schemeClr val="dk1"/>
              </a:buClr>
              <a:buSzPts val="1100"/>
              <a:buFont typeface="Arial"/>
              <a:buNone/>
            </a:pPr>
            <a:r>
              <a:rPr lang="de" sz="1100"/>
              <a:t>	&lt;person role="chair"&gt;&lt;persName key="https://d-nb.info/gnd/117700886"&gt;Erzherzog Rainer&lt;/persName&gt;&lt;/person&gt;</a:t>
            </a:r>
            <a:endParaRPr sz="1100"/>
          </a:p>
          <a:p>
            <a:pPr indent="0" lvl="0" marL="0" rtl="0" algn="l">
              <a:lnSpc>
                <a:spcPct val="115000"/>
              </a:lnSpc>
              <a:spcBef>
                <a:spcPts val="0"/>
              </a:spcBef>
              <a:spcAft>
                <a:spcPts val="0"/>
              </a:spcAft>
              <a:buClr>
                <a:schemeClr val="dk1"/>
              </a:buClr>
              <a:buSzPts val="1100"/>
              <a:buFont typeface="Arial"/>
              <a:buNone/>
            </a:pPr>
            <a:r>
              <a:rPr lang="de" sz="1100"/>
              <a:t>	&lt;person role="participant"&gt;&lt;persName&gt;Schurda&lt;/persName&gt;&lt;/person&gt;</a:t>
            </a:r>
            <a:endParaRPr sz="1100"/>
          </a:p>
          <a:p>
            <a:pPr indent="0" lvl="0" marL="0" rtl="0" algn="l">
              <a:lnSpc>
                <a:spcPct val="115000"/>
              </a:lnSpc>
              <a:spcBef>
                <a:spcPts val="0"/>
              </a:spcBef>
              <a:spcAft>
                <a:spcPts val="0"/>
              </a:spcAft>
              <a:buClr>
                <a:schemeClr val="dk1"/>
              </a:buClr>
              <a:buSzPts val="1100"/>
              <a:buFont typeface="Arial"/>
              <a:buNone/>
            </a:pPr>
            <a:r>
              <a:rPr lang="de" sz="1100"/>
              <a:t>	&lt;person role="participant"&gt;&lt;persName&gt;Erzherzog Rainer&lt;/persName&gt;&lt;/person&gt;</a:t>
            </a:r>
            <a:endParaRPr sz="1100"/>
          </a:p>
          <a:p>
            <a:pPr indent="0" lvl="0" marL="0" rtl="0" algn="l">
              <a:lnSpc>
                <a:spcPct val="115000"/>
              </a:lnSpc>
              <a:spcBef>
                <a:spcPts val="0"/>
              </a:spcBef>
              <a:spcAft>
                <a:spcPts val="0"/>
              </a:spcAft>
              <a:buClr>
                <a:schemeClr val="dk1"/>
              </a:buClr>
              <a:buSzPts val="1100"/>
              <a:buFont typeface="Arial"/>
              <a:buNone/>
            </a:pPr>
            <a:r>
              <a:rPr lang="de" sz="1100"/>
              <a:t>	&lt;person role="participant partially-absent" ana="bde18711212"&gt;&lt;persName&gt;Mensdorff&lt;/persName&gt;&lt;/person&gt;</a:t>
            </a:r>
            <a:endParaRPr sz="1100"/>
          </a:p>
          <a:p>
            <a:pPr indent="0" lvl="0" marL="0" rtl="0" algn="l">
              <a:lnSpc>
                <a:spcPct val="115000"/>
              </a:lnSpc>
              <a:spcBef>
                <a:spcPts val="0"/>
              </a:spcBef>
              <a:spcAft>
                <a:spcPts val="0"/>
              </a:spcAft>
              <a:buNone/>
            </a:pPr>
            <a:r>
              <a:rPr lang="de" sz="1100">
                <a:solidFill>
                  <a:srgbClr val="0000FF"/>
                </a:solidFill>
              </a:rPr>
              <a:t>     &lt;/</a:t>
            </a:r>
            <a:r>
              <a:rPr lang="de" sz="1100">
                <a:solidFill>
                  <a:srgbClr val="990000"/>
                </a:solidFill>
              </a:rPr>
              <a:t>desc</a:t>
            </a:r>
            <a:r>
              <a:rPr lang="de" sz="1100">
                <a:solidFill>
                  <a:srgbClr val="0000FF"/>
                </a:solidFill>
              </a:rPr>
              <a:t>&gt;</a:t>
            </a:r>
            <a:endParaRPr sz="1100">
              <a:solidFill>
                <a:srgbClr val="0000FF"/>
              </a:solidFill>
            </a:endParaRPr>
          </a:p>
          <a:p>
            <a:pPr indent="0" lvl="0" marL="0" rtl="0" algn="l">
              <a:lnSpc>
                <a:spcPct val="115000"/>
              </a:lnSpc>
              <a:spcBef>
                <a:spcPts val="0"/>
              </a:spcBef>
              <a:spcAft>
                <a:spcPts val="0"/>
              </a:spcAft>
              <a:buNone/>
            </a:pPr>
            <a:r>
              <a:rPr lang="de" sz="1100">
                <a:solidFill>
                  <a:srgbClr val="0000FF"/>
                </a:solidFill>
              </a:rPr>
              <a:t>&lt;/</a:t>
            </a:r>
            <a:r>
              <a:rPr lang="de" sz="1100">
                <a:solidFill>
                  <a:srgbClr val="990000"/>
                </a:solidFill>
              </a:rPr>
              <a:t>event</a:t>
            </a:r>
            <a:r>
              <a:rPr lang="de" sz="1100">
                <a:solidFill>
                  <a:srgbClr val="0000FF"/>
                </a:solidFill>
              </a:rPr>
              <a:t>&gt;</a:t>
            </a:r>
            <a:endParaRPr b="1" sz="1800">
              <a:solidFill>
                <a:srgbClr val="000096"/>
              </a:solidFill>
              <a:highlight>
                <a:srgbClr val="FFFFFF"/>
              </a:highlight>
              <a:latin typeface="Economica"/>
              <a:ea typeface="Economica"/>
              <a:cs typeface="Economica"/>
              <a:sym typeface="Economica"/>
            </a:endParaRPr>
          </a:p>
        </p:txBody>
      </p:sp>
      <p:pic>
        <p:nvPicPr>
          <p:cNvPr id="138" name="Google Shape;138;p23"/>
          <p:cNvPicPr preferRelativeResize="0"/>
          <p:nvPr/>
        </p:nvPicPr>
        <p:blipFill>
          <a:blip r:embed="rId4">
            <a:alphaModFix/>
          </a:blip>
          <a:stretch>
            <a:fillRect/>
          </a:stretch>
        </p:blipFill>
        <p:spPr>
          <a:xfrm>
            <a:off x="7472782" y="3798338"/>
            <a:ext cx="1571625" cy="124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API Demo</a:t>
            </a:r>
            <a:endParaRPr/>
          </a:p>
        </p:txBody>
      </p:sp>
      <p:sp>
        <p:nvSpPr>
          <p:cNvPr id="144" name="Google Shape;14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t>three implementations of a demo API</a:t>
            </a:r>
            <a:endParaRPr>
              <a:solidFill>
                <a:srgbClr val="FF0000"/>
              </a:solidFill>
            </a:endParaRPr>
          </a:p>
        </p:txBody>
      </p:sp>
      <p:pic>
        <p:nvPicPr>
          <p:cNvPr id="145" name="Google Shape;145;p24"/>
          <p:cNvPicPr preferRelativeResize="0"/>
          <p:nvPr/>
        </p:nvPicPr>
        <p:blipFill>
          <a:blip r:embed="rId3">
            <a:alphaModFix/>
          </a:blip>
          <a:stretch>
            <a:fillRect/>
          </a:stretch>
        </p:blipFill>
        <p:spPr>
          <a:xfrm>
            <a:off x="7472782" y="3798338"/>
            <a:ext cx="1571625" cy="124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49" name="Shape 149"/>
        <p:cNvGrpSpPr/>
        <p:nvPr/>
      </p:nvGrpSpPr>
      <p:grpSpPr>
        <a:xfrm>
          <a:off x="0" y="0"/>
          <a:ext cx="0" cy="0"/>
          <a:chOff x="0" y="0"/>
          <a:chExt cx="0" cy="0"/>
        </a:xfrm>
      </p:grpSpPr>
      <p:sp>
        <p:nvSpPr>
          <p:cNvPr id="150" name="Google Shape;150;p25"/>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Mockup</a:t>
            </a:r>
            <a:r>
              <a:rPr lang="de"/>
              <a:t>: Medieval Sources</a:t>
            </a:r>
            <a:endParaRPr/>
          </a:p>
        </p:txBody>
      </p:sp>
      <p:pic>
        <p:nvPicPr>
          <p:cNvPr id="151" name="Google Shape;151;p25"/>
          <p:cNvPicPr preferRelativeResize="0"/>
          <p:nvPr/>
        </p:nvPicPr>
        <p:blipFill>
          <a:blip r:embed="rId3">
            <a:alphaModFix/>
          </a:blip>
          <a:stretch>
            <a:fillRect/>
          </a:stretch>
        </p:blipFill>
        <p:spPr>
          <a:xfrm>
            <a:off x="7472782" y="3798338"/>
            <a:ext cx="1571625" cy="1247775"/>
          </a:xfrm>
          <a:prstGeom prst="rect">
            <a:avLst/>
          </a:prstGeom>
          <a:noFill/>
          <a:ln>
            <a:noFill/>
          </a:ln>
        </p:spPr>
      </p:pic>
      <p:pic>
        <p:nvPicPr>
          <p:cNvPr id="152" name="Google Shape;152;p25"/>
          <p:cNvPicPr preferRelativeResize="0"/>
          <p:nvPr/>
        </p:nvPicPr>
        <p:blipFill rotWithShape="1">
          <a:blip r:embed="rId4">
            <a:alphaModFix/>
          </a:blip>
          <a:srcRect b="0" l="0" r="0" t="13494"/>
          <a:stretch/>
        </p:blipFill>
        <p:spPr>
          <a:xfrm>
            <a:off x="457200" y="1044275"/>
            <a:ext cx="5911426" cy="40230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56" name="Shape 156"/>
        <p:cNvGrpSpPr/>
        <p:nvPr/>
      </p:nvGrpSpPr>
      <p:grpSpPr>
        <a:xfrm>
          <a:off x="0" y="0"/>
          <a:ext cx="0" cy="0"/>
          <a:chOff x="0" y="0"/>
          <a:chExt cx="0" cy="0"/>
        </a:xfrm>
      </p:grpSpPr>
      <p:sp>
        <p:nvSpPr>
          <p:cNvPr id="157" name="Google Shape;157;p26"/>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Mockup: Okopenko Diary</a:t>
            </a:r>
            <a:endParaRPr/>
          </a:p>
        </p:txBody>
      </p:sp>
      <p:pic>
        <p:nvPicPr>
          <p:cNvPr id="158" name="Google Shape;158;p26"/>
          <p:cNvPicPr preferRelativeResize="0"/>
          <p:nvPr/>
        </p:nvPicPr>
        <p:blipFill>
          <a:blip r:embed="rId3">
            <a:alphaModFix/>
          </a:blip>
          <a:stretch>
            <a:fillRect/>
          </a:stretch>
        </p:blipFill>
        <p:spPr>
          <a:xfrm>
            <a:off x="2252900" y="1170125"/>
            <a:ext cx="6267726" cy="3447251"/>
          </a:xfrm>
          <a:prstGeom prst="rect">
            <a:avLst/>
          </a:prstGeom>
          <a:noFill/>
          <a:ln>
            <a:noFill/>
          </a:ln>
        </p:spPr>
      </p:pic>
      <p:pic>
        <p:nvPicPr>
          <p:cNvPr id="159" name="Google Shape;159;p26"/>
          <p:cNvPicPr preferRelativeResize="0"/>
          <p:nvPr/>
        </p:nvPicPr>
        <p:blipFill>
          <a:blip r:embed="rId4">
            <a:alphaModFix/>
          </a:blip>
          <a:stretch>
            <a:fillRect/>
          </a:stretch>
        </p:blipFill>
        <p:spPr>
          <a:xfrm>
            <a:off x="311700" y="1138016"/>
            <a:ext cx="1571625" cy="3765983"/>
          </a:xfrm>
          <a:prstGeom prst="rect">
            <a:avLst/>
          </a:prstGeom>
          <a:noFill/>
          <a:ln>
            <a:noFill/>
          </a:ln>
        </p:spPr>
      </p:pic>
      <p:pic>
        <p:nvPicPr>
          <p:cNvPr id="160" name="Google Shape;160;p26"/>
          <p:cNvPicPr preferRelativeResize="0"/>
          <p:nvPr/>
        </p:nvPicPr>
        <p:blipFill>
          <a:blip r:embed="rId5">
            <a:alphaModFix/>
          </a:blip>
          <a:stretch>
            <a:fillRect/>
          </a:stretch>
        </p:blipFill>
        <p:spPr>
          <a:xfrm>
            <a:off x="7472782" y="3798338"/>
            <a:ext cx="1571625" cy="1247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64" name="Shape 164"/>
        <p:cNvGrpSpPr/>
        <p:nvPr/>
      </p:nvGrpSpPr>
      <p:grpSpPr>
        <a:xfrm>
          <a:off x="0" y="0"/>
          <a:ext cx="0" cy="0"/>
          <a:chOff x="0" y="0"/>
          <a:chExt cx="0" cy="0"/>
        </a:xfrm>
      </p:grpSpPr>
      <p:sp>
        <p:nvSpPr>
          <p:cNvPr id="165" name="Google Shape;165;p27"/>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Mockup: Governmental minutes from the Habsburg empire (“Ministerratsprotokolle 1848–1918”)</a:t>
            </a:r>
            <a:endParaRPr/>
          </a:p>
        </p:txBody>
      </p:sp>
      <p:pic>
        <p:nvPicPr>
          <p:cNvPr id="166" name="Google Shape;166;p27"/>
          <p:cNvPicPr preferRelativeResize="0"/>
          <p:nvPr/>
        </p:nvPicPr>
        <p:blipFill>
          <a:blip r:embed="rId3">
            <a:alphaModFix/>
          </a:blip>
          <a:stretch>
            <a:fillRect/>
          </a:stretch>
        </p:blipFill>
        <p:spPr>
          <a:xfrm>
            <a:off x="122075" y="1473575"/>
            <a:ext cx="7167981" cy="3570542"/>
          </a:xfrm>
          <a:prstGeom prst="rect">
            <a:avLst/>
          </a:prstGeom>
          <a:noFill/>
          <a:ln>
            <a:noFill/>
          </a:ln>
        </p:spPr>
      </p:pic>
      <p:pic>
        <p:nvPicPr>
          <p:cNvPr id="167" name="Google Shape;167;p27"/>
          <p:cNvPicPr preferRelativeResize="0"/>
          <p:nvPr/>
        </p:nvPicPr>
        <p:blipFill>
          <a:blip r:embed="rId4">
            <a:alphaModFix/>
          </a:blip>
          <a:stretch>
            <a:fillRect/>
          </a:stretch>
        </p:blipFill>
        <p:spPr>
          <a:xfrm>
            <a:off x="7110557" y="3492888"/>
            <a:ext cx="1571625" cy="124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1" name="Shape 171"/>
        <p:cNvGrpSpPr/>
        <p:nvPr/>
      </p:nvGrpSpPr>
      <p:grpSpPr>
        <a:xfrm>
          <a:off x="0" y="0"/>
          <a:ext cx="0" cy="0"/>
          <a:chOff x="0" y="0"/>
          <a:chExt cx="0" cy="0"/>
        </a:xfrm>
      </p:grpSpPr>
      <p:sp>
        <p:nvSpPr>
          <p:cNvPr id="172" name="Google Shape;172;p28"/>
          <p:cNvSpPr/>
          <p:nvPr/>
        </p:nvSpPr>
        <p:spPr>
          <a:xfrm>
            <a:off x="412500" y="1017725"/>
            <a:ext cx="5966568" cy="3441960"/>
          </a:xfrm>
          <a:prstGeom prst="cloud">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Other use cases: w</a:t>
            </a:r>
            <a:r>
              <a:rPr lang="de"/>
              <a:t>idget, timeline, ...</a:t>
            </a:r>
            <a:endParaRPr/>
          </a:p>
        </p:txBody>
      </p:sp>
      <p:sp>
        <p:nvSpPr>
          <p:cNvPr id="174" name="Google Shape;174;p28"/>
          <p:cNvSpPr txBox="1"/>
          <p:nvPr/>
        </p:nvSpPr>
        <p:spPr>
          <a:xfrm>
            <a:off x="1394675" y="1712900"/>
            <a:ext cx="3999000" cy="27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sz="2400">
                <a:solidFill>
                  <a:schemeClr val="dk1"/>
                </a:solidFill>
              </a:rPr>
              <a:t>… I</a:t>
            </a:r>
            <a:r>
              <a:rPr lang="de" sz="2400">
                <a:solidFill>
                  <a:schemeClr val="dk1"/>
                </a:solidFill>
              </a:rPr>
              <a:t>magine a widget in your edition’s sidebar that gives you “other events in the same week/month/year” from ALL editions …</a:t>
            </a:r>
            <a:endParaRPr sz="2400"/>
          </a:p>
        </p:txBody>
      </p:sp>
      <p:pic>
        <p:nvPicPr>
          <p:cNvPr id="175" name="Google Shape;175;p28"/>
          <p:cNvPicPr preferRelativeResize="0"/>
          <p:nvPr/>
        </p:nvPicPr>
        <p:blipFill>
          <a:blip r:embed="rId3">
            <a:alphaModFix/>
          </a:blip>
          <a:stretch>
            <a:fillRect/>
          </a:stretch>
        </p:blipFill>
        <p:spPr>
          <a:xfrm>
            <a:off x="7472763" y="3798338"/>
            <a:ext cx="1571625" cy="124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Our proposal</a:t>
            </a:r>
            <a:endParaRPr/>
          </a:p>
        </p:txBody>
      </p:sp>
      <p:sp>
        <p:nvSpPr>
          <p:cNvPr id="181" name="Google Shape;181;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Aim:</a:t>
            </a:r>
            <a:endParaRPr/>
          </a:p>
          <a:p>
            <a:pPr indent="-342900" lvl="0" marL="457200" rtl="0" algn="l">
              <a:spcBef>
                <a:spcPts val="1600"/>
              </a:spcBef>
              <a:spcAft>
                <a:spcPts val="0"/>
              </a:spcAft>
              <a:buSzPts val="1800"/>
              <a:buChar char="❏"/>
            </a:pPr>
            <a:r>
              <a:rPr lang="de"/>
              <a:t>to be as most compliant as possible with the TEI guidelines of event modelling</a:t>
            </a:r>
            <a:endParaRPr/>
          </a:p>
          <a:p>
            <a:pPr indent="-342900" lvl="0" marL="457200" rtl="0" algn="l">
              <a:spcBef>
                <a:spcPts val="0"/>
              </a:spcBef>
              <a:spcAft>
                <a:spcPts val="0"/>
              </a:spcAft>
              <a:buSzPts val="1800"/>
              <a:buChar char="❏"/>
            </a:pPr>
            <a:r>
              <a:rPr lang="de"/>
              <a:t>to be as </a:t>
            </a:r>
            <a:r>
              <a:rPr lang="de"/>
              <a:t>reusable </a:t>
            </a:r>
            <a:r>
              <a:rPr lang="de"/>
              <a:t>as possible for other encoders AND</a:t>
            </a:r>
            <a:endParaRPr/>
          </a:p>
          <a:p>
            <a:pPr indent="-342900" lvl="0" marL="457200" rtl="0" algn="l">
              <a:spcBef>
                <a:spcPts val="0"/>
              </a:spcBef>
              <a:spcAft>
                <a:spcPts val="0"/>
              </a:spcAft>
              <a:buSzPts val="1800"/>
              <a:buChar char="❏"/>
            </a:pPr>
            <a:r>
              <a:rPr lang="de"/>
              <a:t>to be as flexible as possible for other encoders</a:t>
            </a:r>
            <a:endParaRPr/>
          </a:p>
          <a:p>
            <a:pPr indent="-342900" lvl="0" marL="457200" rtl="0" algn="l">
              <a:spcBef>
                <a:spcPts val="0"/>
              </a:spcBef>
              <a:spcAft>
                <a:spcPts val="0"/>
              </a:spcAft>
              <a:buSzPts val="1800"/>
              <a:buChar char="❏"/>
            </a:pPr>
            <a:r>
              <a:rPr lang="de"/>
              <a:t>to implement a very flat event hierarchy</a:t>
            </a:r>
            <a:endParaRPr/>
          </a:p>
        </p:txBody>
      </p:sp>
      <p:pic>
        <p:nvPicPr>
          <p:cNvPr id="182" name="Google Shape;182;p29"/>
          <p:cNvPicPr preferRelativeResize="0"/>
          <p:nvPr/>
        </p:nvPicPr>
        <p:blipFill>
          <a:blip r:embed="rId3">
            <a:alphaModFix/>
          </a:blip>
          <a:stretch>
            <a:fillRect/>
          </a:stretch>
        </p:blipFill>
        <p:spPr>
          <a:xfrm>
            <a:off x="7472763" y="3798338"/>
            <a:ext cx="1571625" cy="1247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Summary and Discussion</a:t>
            </a:r>
            <a:endParaRPr/>
          </a:p>
        </p:txBody>
      </p:sp>
      <p:sp>
        <p:nvSpPr>
          <p:cNvPr id="188" name="Google Shape;188;p30"/>
          <p:cNvSpPr txBox="1"/>
          <p:nvPr>
            <p:ph idx="1" type="body"/>
          </p:nvPr>
        </p:nvSpPr>
        <p:spPr>
          <a:xfrm>
            <a:off x="311698" y="1017721"/>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t>We propose to </a:t>
            </a:r>
            <a:r>
              <a:rPr lang="de">
                <a:solidFill>
                  <a:srgbClr val="000096"/>
                </a:solidFill>
              </a:rPr>
              <a:t>add the attributes “</a:t>
            </a:r>
            <a:r>
              <a:rPr lang="de">
                <a:solidFill>
                  <a:srgbClr val="000096"/>
                </a:solidFill>
                <a:latin typeface="Economica"/>
                <a:ea typeface="Economica"/>
                <a:cs typeface="Economica"/>
                <a:sym typeface="Economica"/>
              </a:rPr>
              <a:t>who</a:t>
            </a:r>
            <a:r>
              <a:rPr lang="de">
                <a:solidFill>
                  <a:srgbClr val="000096"/>
                </a:solidFill>
              </a:rPr>
              <a:t>” and </a:t>
            </a:r>
            <a:r>
              <a:rPr lang="de">
                <a:solidFill>
                  <a:srgbClr val="000096"/>
                </a:solidFill>
              </a:rPr>
              <a:t>“att.</a:t>
            </a:r>
            <a:r>
              <a:rPr lang="de">
                <a:solidFill>
                  <a:srgbClr val="000096"/>
                </a:solidFill>
                <a:latin typeface="Economica"/>
                <a:ea typeface="Economica"/>
                <a:cs typeface="Economica"/>
                <a:sym typeface="Economica"/>
              </a:rPr>
              <a:t>duration.*</a:t>
            </a:r>
            <a:r>
              <a:rPr lang="de">
                <a:solidFill>
                  <a:srgbClr val="000096"/>
                </a:solidFill>
              </a:rPr>
              <a:t>”</a:t>
            </a:r>
            <a:r>
              <a:rPr lang="de"/>
              <a:t> to the </a:t>
            </a:r>
            <a:r>
              <a:rPr lang="de">
                <a:latin typeface="Economica"/>
                <a:ea typeface="Economica"/>
                <a:cs typeface="Economica"/>
                <a:sym typeface="Economica"/>
              </a:rPr>
              <a:t>event </a:t>
            </a:r>
            <a:r>
              <a:rPr lang="de"/>
              <a:t>element.</a:t>
            </a:r>
            <a:endParaRPr/>
          </a:p>
          <a:p>
            <a:pPr indent="-317500" lvl="1" marL="914400" rtl="0" algn="l">
              <a:spcBef>
                <a:spcPts val="0"/>
              </a:spcBef>
              <a:spcAft>
                <a:spcPts val="0"/>
              </a:spcAft>
              <a:buSzPts val="1400"/>
              <a:buFont typeface="Economica"/>
              <a:buChar char="❏"/>
            </a:pPr>
            <a:r>
              <a:rPr lang="de">
                <a:latin typeface="Economica"/>
                <a:ea typeface="Economica"/>
                <a:cs typeface="Economica"/>
                <a:sym typeface="Economica"/>
              </a:rPr>
              <a:t>&lt;event who=”</a:t>
            </a:r>
            <a:r>
              <a:rPr lang="de">
                <a:solidFill>
                  <a:schemeClr val="dk1"/>
                </a:solidFill>
                <a:highlight>
                  <a:srgbClr val="FFFFFF"/>
                </a:highlight>
                <a:latin typeface="Economica"/>
                <a:ea typeface="Economica"/>
                <a:cs typeface="Economica"/>
                <a:sym typeface="Economica"/>
              </a:rPr>
              <a:t>data.pointer</a:t>
            </a:r>
            <a:r>
              <a:rPr lang="de">
                <a:latin typeface="Economica"/>
                <a:ea typeface="Economica"/>
                <a:cs typeface="Economica"/>
                <a:sym typeface="Economica"/>
              </a:rPr>
              <a:t>”&gt;...&lt;/event&gt;</a:t>
            </a:r>
            <a:r>
              <a:rPr lang="de" sz="1200">
                <a:solidFill>
                  <a:srgbClr val="000096"/>
                </a:solidFill>
                <a:highlight>
                  <a:schemeClr val="lt1"/>
                </a:highlight>
                <a:latin typeface="Economica"/>
                <a:ea typeface="Economica"/>
                <a:cs typeface="Economica"/>
                <a:sym typeface="Economica"/>
              </a:rPr>
              <a:t>&lt;!-- needs discussion, paper authors do not insist on this --&gt; </a:t>
            </a:r>
            <a:endParaRPr sz="1200">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de">
                <a:latin typeface="Economica"/>
                <a:ea typeface="Economica"/>
                <a:cs typeface="Economica"/>
                <a:sym typeface="Economica"/>
              </a:rPr>
              <a:t>&lt;event dur=”</a:t>
            </a:r>
            <a:r>
              <a:rPr lang="de">
                <a:solidFill>
                  <a:schemeClr val="dk1"/>
                </a:solidFill>
                <a:highlight>
                  <a:schemeClr val="lt1"/>
                </a:highlight>
                <a:latin typeface="Economica"/>
                <a:ea typeface="Economica"/>
                <a:cs typeface="Economica"/>
                <a:sym typeface="Economica"/>
              </a:rPr>
              <a:t>att.duration.*</a:t>
            </a:r>
            <a:r>
              <a:rPr lang="de">
                <a:latin typeface="Economica"/>
                <a:ea typeface="Economica"/>
                <a:cs typeface="Economica"/>
                <a:sym typeface="Economica"/>
              </a:rPr>
              <a:t>”&gt;...&lt;/event&gt;</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de"/>
              <a:t>We propose to </a:t>
            </a:r>
            <a:r>
              <a:rPr lang="de">
                <a:solidFill>
                  <a:srgbClr val="000096"/>
                </a:solidFill>
              </a:rPr>
              <a:t>allow </a:t>
            </a:r>
            <a:r>
              <a:rPr lang="de">
                <a:solidFill>
                  <a:srgbClr val="000096"/>
                </a:solidFill>
                <a:latin typeface="Economica"/>
                <a:ea typeface="Economica"/>
                <a:cs typeface="Economica"/>
                <a:sym typeface="Economica"/>
              </a:rPr>
              <a:t>eventName</a:t>
            </a:r>
            <a:r>
              <a:rPr lang="de">
                <a:solidFill>
                  <a:srgbClr val="000096"/>
                </a:solidFill>
              </a:rPr>
              <a:t>s within encoded text</a:t>
            </a:r>
            <a:r>
              <a:rPr lang="de"/>
              <a:t> </a:t>
            </a:r>
            <a:endParaRPr/>
          </a:p>
          <a:p>
            <a:pPr indent="-342900" lvl="0" marL="457200" rtl="0" algn="l">
              <a:spcBef>
                <a:spcPts val="0"/>
              </a:spcBef>
              <a:spcAft>
                <a:spcPts val="0"/>
              </a:spcAft>
              <a:buSzPts val="1800"/>
              <a:buFont typeface="Economica"/>
              <a:buChar char="❏"/>
            </a:pPr>
            <a:r>
              <a:rPr lang="de"/>
              <a:t>Let’s also think about …</a:t>
            </a:r>
            <a:endParaRPr/>
          </a:p>
          <a:p>
            <a:pPr indent="-317500" lvl="1" marL="914400" rtl="0" algn="l">
              <a:spcBef>
                <a:spcPts val="0"/>
              </a:spcBef>
              <a:spcAft>
                <a:spcPts val="0"/>
              </a:spcAft>
              <a:buSzPts val="1400"/>
              <a:buFont typeface="Economica"/>
              <a:buChar char="❏"/>
            </a:pPr>
            <a:r>
              <a:rPr lang="de"/>
              <a:t>how to encode (non)named events in running text?</a:t>
            </a:r>
            <a:endParaRPr/>
          </a:p>
          <a:p>
            <a:pPr indent="-317500" lvl="1" marL="914400" rtl="0" algn="l">
              <a:spcBef>
                <a:spcPts val="0"/>
              </a:spcBef>
              <a:spcAft>
                <a:spcPts val="0"/>
              </a:spcAft>
              <a:buSzPts val="1400"/>
              <a:buChar char="❏"/>
            </a:pPr>
            <a:r>
              <a:rPr lang="de"/>
              <a:t>the alignment of </a:t>
            </a:r>
            <a:r>
              <a:rPr lang="de">
                <a:solidFill>
                  <a:srgbClr val="000096"/>
                </a:solidFill>
                <a:latin typeface="Economica"/>
                <a:ea typeface="Economica"/>
                <a:cs typeface="Economica"/>
                <a:sym typeface="Economica"/>
              </a:rPr>
              <a:t>&lt;event&gt;</a:t>
            </a:r>
            <a:r>
              <a:rPr lang="de"/>
              <a:t>,</a:t>
            </a:r>
            <a:r>
              <a:rPr lang="de">
                <a:solidFill>
                  <a:srgbClr val="000096"/>
                </a:solidFill>
                <a:latin typeface="Economica"/>
                <a:ea typeface="Economica"/>
                <a:cs typeface="Economica"/>
                <a:sym typeface="Economica"/>
              </a:rPr>
              <a:t> &lt;person&gt;</a:t>
            </a:r>
            <a:r>
              <a:rPr lang="de"/>
              <a:t>, </a:t>
            </a:r>
            <a:r>
              <a:rPr lang="de">
                <a:solidFill>
                  <a:srgbClr val="000096"/>
                </a:solidFill>
                <a:latin typeface="Economica"/>
                <a:ea typeface="Economica"/>
                <a:cs typeface="Economica"/>
                <a:sym typeface="Economica"/>
              </a:rPr>
              <a:t>&lt;org&gt;</a:t>
            </a:r>
            <a:r>
              <a:rPr lang="de"/>
              <a:t>, </a:t>
            </a:r>
            <a:r>
              <a:rPr lang="de">
                <a:solidFill>
                  <a:srgbClr val="000096"/>
                </a:solidFill>
                <a:latin typeface="Economica"/>
                <a:ea typeface="Economica"/>
                <a:cs typeface="Economica"/>
                <a:sym typeface="Economica"/>
              </a:rPr>
              <a:t>&lt;place&gt;</a:t>
            </a:r>
            <a:endParaRPr/>
          </a:p>
          <a:p>
            <a:pPr indent="-342900" lvl="0" marL="457200" rtl="0" algn="l">
              <a:spcBef>
                <a:spcPts val="0"/>
              </a:spcBef>
              <a:spcAft>
                <a:spcPts val="0"/>
              </a:spcAft>
              <a:buSzPts val="1800"/>
              <a:buChar char="❏"/>
            </a:pPr>
            <a:r>
              <a:rPr lang="de"/>
              <a:t>We aim for </a:t>
            </a:r>
            <a:r>
              <a:rPr lang="de">
                <a:solidFill>
                  <a:srgbClr val="000096"/>
                </a:solidFill>
              </a:rPr>
              <a:t>building an eventSearch API and webservice</a:t>
            </a:r>
            <a:r>
              <a:rPr lang="de"/>
              <a:t> following the fantastic correspSearch example. </a:t>
            </a:r>
            <a:endParaRPr/>
          </a:p>
          <a:p>
            <a:pPr indent="-342900" lvl="0" marL="457200" rtl="0" algn="l">
              <a:spcBef>
                <a:spcPts val="0"/>
              </a:spcBef>
              <a:spcAft>
                <a:spcPts val="0"/>
              </a:spcAft>
              <a:buSzPts val="1800"/>
              <a:buChar char="❏"/>
            </a:pPr>
            <a:r>
              <a:rPr b="1" lang="de"/>
              <a:t>We are eager to </a:t>
            </a:r>
            <a:r>
              <a:rPr b="1" lang="de">
                <a:solidFill>
                  <a:srgbClr val="000096"/>
                </a:solidFill>
              </a:rPr>
              <a:t>discuss your </a:t>
            </a:r>
            <a:r>
              <a:rPr b="1" lang="de">
                <a:solidFill>
                  <a:srgbClr val="000096"/>
                </a:solidFill>
              </a:rPr>
              <a:t>thoughts</a:t>
            </a:r>
            <a:r>
              <a:rPr b="1" lang="de"/>
              <a:t> on these matters.</a:t>
            </a:r>
            <a:endParaRPr b="1"/>
          </a:p>
          <a:p>
            <a:pPr indent="0" lvl="0" marL="0" rtl="0" algn="l">
              <a:spcBef>
                <a:spcPts val="1600"/>
              </a:spcBef>
              <a:spcAft>
                <a:spcPts val="1600"/>
              </a:spcAft>
              <a:buNone/>
            </a:pPr>
            <a:r>
              <a:t/>
            </a:r>
            <a:endParaRPr/>
          </a:p>
        </p:txBody>
      </p:sp>
      <p:pic>
        <p:nvPicPr>
          <p:cNvPr id="189" name="Google Shape;189;p30"/>
          <p:cNvPicPr preferRelativeResize="0"/>
          <p:nvPr/>
        </p:nvPicPr>
        <p:blipFill>
          <a:blip r:embed="rId3">
            <a:alphaModFix/>
          </a:blip>
          <a:stretch>
            <a:fillRect/>
          </a:stretch>
        </p:blipFill>
        <p:spPr>
          <a:xfrm>
            <a:off x="7471332" y="3801513"/>
            <a:ext cx="1571625" cy="1247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3" name="Shape 193"/>
        <p:cNvGrpSpPr/>
        <p:nvPr/>
      </p:nvGrpSpPr>
      <p:grpSpPr>
        <a:xfrm>
          <a:off x="0" y="0"/>
          <a:ext cx="0" cy="0"/>
          <a:chOff x="0" y="0"/>
          <a:chExt cx="0" cy="0"/>
        </a:xfrm>
      </p:grpSpPr>
      <p:sp>
        <p:nvSpPr>
          <p:cNvPr id="194" name="Google Shape;19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Contact</a:t>
            </a:r>
            <a:endParaRPr/>
          </a:p>
        </p:txBody>
      </p:sp>
      <p:sp>
        <p:nvSpPr>
          <p:cNvPr id="195" name="Google Shape;195;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u="sng">
                <a:solidFill>
                  <a:schemeClr val="hlink"/>
                </a:solidFill>
                <a:hlinkClick r:id="rId3"/>
              </a:rPr>
              <a:t>christiane.fritze@onb.ac.at</a:t>
            </a:r>
            <a:endParaRPr/>
          </a:p>
          <a:p>
            <a:pPr indent="-342900" lvl="0" marL="457200" rtl="0" algn="l">
              <a:spcBef>
                <a:spcPts val="0"/>
              </a:spcBef>
              <a:spcAft>
                <a:spcPts val="0"/>
              </a:spcAft>
              <a:buSzPts val="1800"/>
              <a:buChar char="❏"/>
            </a:pPr>
            <a:r>
              <a:rPr lang="de" u="sng">
                <a:solidFill>
                  <a:schemeClr val="accent5"/>
                </a:solidFill>
                <a:hlinkClick r:id="rId4"/>
              </a:rPr>
              <a:t>christoph.steindl@onb.ac.at</a:t>
            </a:r>
            <a:r>
              <a:rPr lang="de"/>
              <a:t> </a:t>
            </a:r>
            <a:endParaRPr/>
          </a:p>
          <a:p>
            <a:pPr indent="-342900" lvl="0" marL="457200" rtl="0" algn="l">
              <a:spcBef>
                <a:spcPts val="0"/>
              </a:spcBef>
              <a:spcAft>
                <a:spcPts val="0"/>
              </a:spcAft>
              <a:buSzPts val="1800"/>
              <a:buChar char="❏"/>
            </a:pPr>
            <a:r>
              <a:rPr lang="de" u="sng">
                <a:solidFill>
                  <a:schemeClr val="hlink"/>
                </a:solidFill>
                <a:hlinkClick r:id="rId5"/>
              </a:rPr>
              <a:t>helmut.klug@uni-graz.at</a:t>
            </a:r>
            <a:r>
              <a:rPr lang="de"/>
              <a:t> </a:t>
            </a:r>
            <a:endParaRPr/>
          </a:p>
          <a:p>
            <a:pPr indent="-342900" lvl="0" marL="457200" rtl="0" algn="l">
              <a:spcBef>
                <a:spcPts val="0"/>
              </a:spcBef>
              <a:spcAft>
                <a:spcPts val="0"/>
              </a:spcAft>
              <a:buSzPts val="1800"/>
              <a:buChar char="❏"/>
            </a:pPr>
            <a:r>
              <a:rPr lang="de" u="sng">
                <a:solidFill>
                  <a:schemeClr val="hlink"/>
                </a:solidFill>
                <a:hlinkClick r:id="rId6"/>
              </a:rPr>
              <a:t>stephan.kurz@oeaw.ac.at</a:t>
            </a:r>
            <a:endParaRPr/>
          </a:p>
          <a:p>
            <a:pPr indent="0" lvl="0" marL="0" rtl="0" algn="ctr">
              <a:spcBef>
                <a:spcPts val="1600"/>
              </a:spcBef>
              <a:spcAft>
                <a:spcPts val="0"/>
              </a:spcAft>
              <a:buNone/>
            </a:pPr>
            <a:r>
              <a:t/>
            </a:r>
            <a:endParaRPr/>
          </a:p>
          <a:p>
            <a:pPr indent="0" lvl="0" marL="0" rtl="0" algn="ctr">
              <a:spcBef>
                <a:spcPts val="1600"/>
              </a:spcBef>
              <a:spcAft>
                <a:spcPts val="0"/>
              </a:spcAft>
              <a:buNone/>
            </a:pPr>
            <a:r>
              <a:rPr lang="de"/>
              <a:t>You may use any of this content under the license</a:t>
            </a:r>
            <a:br>
              <a:rPr lang="de"/>
            </a:br>
            <a:r>
              <a:rPr lang="de"/>
              <a:t>“Attribution 3.0 Austria (CC BY 3.0 AT)”</a:t>
            </a:r>
            <a:endParaRPr/>
          </a:p>
          <a:p>
            <a:pPr indent="0" lvl="0" marL="0" rtl="0" algn="ctr">
              <a:spcBef>
                <a:spcPts val="1600"/>
              </a:spcBef>
              <a:spcAft>
                <a:spcPts val="1600"/>
              </a:spcAft>
              <a:buNone/>
            </a:pPr>
            <a:r>
              <a:t/>
            </a:r>
            <a:endParaRPr/>
          </a:p>
        </p:txBody>
      </p:sp>
      <p:pic>
        <p:nvPicPr>
          <p:cNvPr id="196" name="Google Shape;196;p31"/>
          <p:cNvPicPr preferRelativeResize="0"/>
          <p:nvPr/>
        </p:nvPicPr>
        <p:blipFill>
          <a:blip r:embed="rId7">
            <a:alphaModFix/>
          </a:blip>
          <a:stretch>
            <a:fillRect/>
          </a:stretch>
        </p:blipFill>
        <p:spPr>
          <a:xfrm>
            <a:off x="7471332" y="3801513"/>
            <a:ext cx="1571625" cy="1247775"/>
          </a:xfrm>
          <a:prstGeom prst="rect">
            <a:avLst/>
          </a:prstGeom>
          <a:noFill/>
          <a:ln>
            <a:noFill/>
          </a:ln>
        </p:spPr>
      </p:pic>
      <p:pic>
        <p:nvPicPr>
          <p:cNvPr descr="http://www.creativecommons.ch/wp-content/uploads/2014/03/by2.png" id="197" name="Google Shape;197;p31"/>
          <p:cNvPicPr preferRelativeResize="0"/>
          <p:nvPr/>
        </p:nvPicPr>
        <p:blipFill>
          <a:blip r:embed="rId8">
            <a:alphaModFix/>
          </a:blip>
          <a:stretch>
            <a:fillRect/>
          </a:stretch>
        </p:blipFill>
        <p:spPr>
          <a:xfrm>
            <a:off x="4041563" y="3945125"/>
            <a:ext cx="1060875" cy="371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8" name="Shape 68"/>
        <p:cNvGrpSpPr/>
        <p:nvPr/>
      </p:nvGrpSpPr>
      <p:grpSpPr>
        <a:xfrm>
          <a:off x="0" y="0"/>
          <a:ext cx="0" cy="0"/>
          <a:chOff x="0" y="0"/>
          <a:chExt cx="0" cy="0"/>
        </a:xfrm>
      </p:grpSpPr>
      <p:sp>
        <p:nvSpPr>
          <p:cNvPr id="69" name="Google Shape;6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Overview</a:t>
            </a:r>
            <a:endParaRPr>
              <a:solidFill>
                <a:srgbClr val="000000"/>
              </a:solidFill>
            </a:endParaRPr>
          </a:p>
        </p:txBody>
      </p:sp>
      <p:sp>
        <p:nvSpPr>
          <p:cNvPr id="70" name="Google Shape;7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t>Our Motivation and our use cases</a:t>
            </a:r>
            <a:endParaRPr/>
          </a:p>
          <a:p>
            <a:pPr indent="-342900" lvl="0" marL="457200" rtl="0" algn="l">
              <a:spcBef>
                <a:spcPts val="0"/>
              </a:spcBef>
              <a:spcAft>
                <a:spcPts val="0"/>
              </a:spcAft>
              <a:buSzPts val="1800"/>
              <a:buChar char="❏"/>
            </a:pPr>
            <a:r>
              <a:rPr lang="de"/>
              <a:t>The current discussion within the TEI community</a:t>
            </a:r>
            <a:endParaRPr/>
          </a:p>
          <a:p>
            <a:pPr indent="-342900" lvl="0" marL="457200" rtl="0" algn="l">
              <a:spcBef>
                <a:spcPts val="0"/>
              </a:spcBef>
              <a:spcAft>
                <a:spcPts val="0"/>
              </a:spcAft>
              <a:buSzPts val="1800"/>
              <a:buChar char="❏"/>
            </a:pPr>
            <a:r>
              <a:rPr lang="de"/>
              <a:t>Our proposal</a:t>
            </a:r>
            <a:endParaRPr/>
          </a:p>
        </p:txBody>
      </p:sp>
      <p:pic>
        <p:nvPicPr>
          <p:cNvPr id="71" name="Google Shape;71;p14"/>
          <p:cNvPicPr preferRelativeResize="0"/>
          <p:nvPr/>
        </p:nvPicPr>
        <p:blipFill>
          <a:blip r:embed="rId3">
            <a:alphaModFix/>
          </a:blip>
          <a:stretch>
            <a:fillRect/>
          </a:stretch>
        </p:blipFill>
        <p:spPr>
          <a:xfrm>
            <a:off x="6496049" y="445025"/>
            <a:ext cx="1997125" cy="1997125"/>
          </a:xfrm>
          <a:prstGeom prst="rect">
            <a:avLst/>
          </a:prstGeom>
          <a:noFill/>
          <a:ln>
            <a:noFill/>
          </a:ln>
        </p:spPr>
      </p:pic>
      <p:pic>
        <p:nvPicPr>
          <p:cNvPr id="72" name="Google Shape;72;p14"/>
          <p:cNvPicPr preferRelativeResize="0"/>
          <p:nvPr/>
        </p:nvPicPr>
        <p:blipFill>
          <a:blip r:embed="rId4">
            <a:alphaModFix/>
          </a:blip>
          <a:stretch>
            <a:fillRect/>
          </a:stretch>
        </p:blipFill>
        <p:spPr>
          <a:xfrm>
            <a:off x="7472782" y="3798338"/>
            <a:ext cx="1571625" cy="1247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Text of Abstract</a:t>
            </a:r>
            <a:endParaRPr/>
          </a:p>
        </p:txBody>
      </p:sp>
      <p:sp>
        <p:nvSpPr>
          <p:cNvPr id="203" name="Google Shape;203;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12700" marR="12700" rtl="0" algn="just">
              <a:spcBef>
                <a:spcPts val="200"/>
              </a:spcBef>
              <a:spcAft>
                <a:spcPts val="0"/>
              </a:spcAft>
              <a:buNone/>
            </a:pPr>
            <a:r>
              <a:rPr lang="de" sz="800">
                <a:solidFill>
                  <a:srgbClr val="000000"/>
                </a:solidFill>
                <a:highlight>
                  <a:srgbClr val="FFFFFF"/>
                </a:highlight>
                <a:latin typeface="Arial"/>
                <a:ea typeface="Arial"/>
                <a:cs typeface="Arial"/>
                <a:sym typeface="Arial"/>
              </a:rPr>
              <a:t>Events are a feature of life in space and time and hence are frequently encountered in witnesses of the human culture.</a:t>
            </a:r>
            <a:endParaRPr sz="800">
              <a:solidFill>
                <a:srgbClr val="000000"/>
              </a:solidFill>
              <a:highlight>
                <a:srgbClr val="FFFFFF"/>
              </a:highlight>
              <a:latin typeface="Arial"/>
              <a:ea typeface="Arial"/>
              <a:cs typeface="Arial"/>
              <a:sym typeface="Arial"/>
            </a:endParaRPr>
          </a:p>
          <a:p>
            <a:pPr indent="0" lvl="0" marL="12700" marR="12700" rtl="0" algn="just">
              <a:spcBef>
                <a:spcPts val="200"/>
              </a:spcBef>
              <a:spcAft>
                <a:spcPts val="0"/>
              </a:spcAft>
              <a:buNone/>
            </a:pPr>
            <a:r>
              <a:rPr lang="de" sz="800">
                <a:solidFill>
                  <a:srgbClr val="000000"/>
                </a:solidFill>
                <a:highlight>
                  <a:srgbClr val="FFFFFF"/>
                </a:highlight>
                <a:latin typeface="Arial"/>
                <a:ea typeface="Arial"/>
                <a:cs typeface="Arial"/>
                <a:sym typeface="Arial"/>
              </a:rPr>
              <a:t>Coming from diverse backgrounds within the TEI based realm of scholarly editing, the authors identified a common practice in digital editions for encoding events: dateable events are commonly recorded and marked up using e.g. simple `date/@when*` structures. To date, there is no easy single solution to model events that include basic other event features, mainly referring back to the questions of `what` happened `when` and with `whom`/`what` as subjects and objects of any given event.</a:t>
            </a:r>
            <a:endParaRPr sz="800">
              <a:solidFill>
                <a:srgbClr val="000000"/>
              </a:solidFill>
              <a:highlight>
                <a:srgbClr val="FFFFFF"/>
              </a:highlight>
              <a:latin typeface="Arial"/>
              <a:ea typeface="Arial"/>
              <a:cs typeface="Arial"/>
              <a:sym typeface="Arial"/>
            </a:endParaRPr>
          </a:p>
          <a:p>
            <a:pPr indent="0" lvl="0" marL="12700" marR="12700" rtl="0" algn="just">
              <a:spcBef>
                <a:spcPts val="200"/>
              </a:spcBef>
              <a:spcAft>
                <a:spcPts val="0"/>
              </a:spcAft>
              <a:buNone/>
            </a:pPr>
            <a:r>
              <a:rPr lang="de" sz="800">
                <a:solidFill>
                  <a:srgbClr val="000000"/>
                </a:solidFill>
                <a:highlight>
                  <a:srgbClr val="FFFFFF"/>
                </a:highlight>
                <a:latin typeface="Arial"/>
                <a:ea typeface="Arial"/>
                <a:cs typeface="Arial"/>
                <a:sym typeface="Arial"/>
              </a:rPr>
              <a:t>There are numerous examples from generically and disciplinarily varying editions where a unified way of describing events could provide added value. Our showcase examples feature material as diverse as a) a medieval itinerary and medieval calendars, b) an Austrian author’s diary from the 1950s, c) a corpus of governmental minutes from the Habsburg empire and d) 16th century political correspondence. We will propose a common strategy on how to encode events in a way that can be easily parsed and extracted from TEI source files.</a:t>
            </a:r>
            <a:endParaRPr sz="800">
              <a:solidFill>
                <a:srgbClr val="000000"/>
              </a:solidFill>
              <a:highlight>
                <a:srgbClr val="FFFFFF"/>
              </a:highlight>
              <a:latin typeface="Arial"/>
              <a:ea typeface="Arial"/>
              <a:cs typeface="Arial"/>
              <a:sym typeface="Arial"/>
            </a:endParaRPr>
          </a:p>
          <a:p>
            <a:pPr indent="0" lvl="0" marL="12700" marR="12700" rtl="0" algn="just">
              <a:spcBef>
                <a:spcPts val="200"/>
              </a:spcBef>
              <a:spcAft>
                <a:spcPts val="0"/>
              </a:spcAft>
              <a:buNone/>
            </a:pPr>
            <a:r>
              <a:rPr lang="de" sz="800">
                <a:solidFill>
                  <a:srgbClr val="000000"/>
                </a:solidFill>
                <a:highlight>
                  <a:srgbClr val="FFFFFF"/>
                </a:highlight>
                <a:latin typeface="Arial"/>
                <a:ea typeface="Arial"/>
                <a:cs typeface="Arial"/>
                <a:sym typeface="Arial"/>
              </a:rPr>
              <a:t>After careful consideration, we propose minor changes to the `event` and `listEvent` elements. To allow for multiple levels of reporting on events, we will discuss a nested and typed way of distinguishing between describing and described events.</a:t>
            </a:r>
            <a:endParaRPr sz="800">
              <a:solidFill>
                <a:srgbClr val="000000"/>
              </a:solidFill>
              <a:highlight>
                <a:srgbClr val="FFFFFF"/>
              </a:highlight>
              <a:latin typeface="Arial"/>
              <a:ea typeface="Arial"/>
              <a:cs typeface="Arial"/>
              <a:sym typeface="Arial"/>
            </a:endParaRPr>
          </a:p>
          <a:p>
            <a:pPr indent="0" lvl="0" marL="12700" marR="12700" rtl="0" algn="just">
              <a:spcBef>
                <a:spcPts val="200"/>
              </a:spcBef>
              <a:spcAft>
                <a:spcPts val="0"/>
              </a:spcAft>
              <a:buNone/>
            </a:pPr>
            <a:r>
              <a:rPr lang="de" sz="800">
                <a:solidFill>
                  <a:srgbClr val="000000"/>
                </a:solidFill>
                <a:highlight>
                  <a:srgbClr val="FFFFFF"/>
                </a:highlight>
                <a:latin typeface="Arial"/>
                <a:ea typeface="Arial"/>
                <a:cs typeface="Arial"/>
                <a:sym typeface="Arial"/>
              </a:rPr>
              <a:t>Merging data on historical events from various sources will provide for a closer linking of text editions. It will also provide data for an enriched historical background by linking events across editions. We hope to enable the TEI community to generalize what has lately been successfully adopted for correspondences under the correspSearch label – including a web service –, while staying in line with the generic norms and the specific needs that arise from other types of sources.</a:t>
            </a:r>
            <a:endParaRPr sz="800">
              <a:solidFill>
                <a:srgbClr val="000000"/>
              </a:solidFill>
              <a:highlight>
                <a:srgbClr val="FFFFFF"/>
              </a:highlight>
              <a:latin typeface="Arial"/>
              <a:ea typeface="Arial"/>
              <a:cs typeface="Arial"/>
              <a:sym typeface="Arial"/>
            </a:endParaRPr>
          </a:p>
          <a:p>
            <a:pPr indent="0" lvl="0" marL="0" rtl="0" algn="l">
              <a:spcBef>
                <a:spcPts val="2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Events are a feature of life in space and time.</a:t>
            </a:r>
            <a:endParaRPr/>
          </a:p>
        </p:txBody>
      </p:sp>
      <p:sp>
        <p:nvSpPr>
          <p:cNvPr id="78" name="Google Shape;7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12700" rtl="0" algn="l">
              <a:spcBef>
                <a:spcPts val="200"/>
              </a:spcBef>
              <a:spcAft>
                <a:spcPts val="0"/>
              </a:spcAft>
              <a:buSzPts val="1800"/>
              <a:buChar char="❏"/>
            </a:pPr>
            <a:r>
              <a:rPr lang="de"/>
              <a:t>How have different people from different cultures seen or spoken about a specific event?</a:t>
            </a:r>
            <a:endParaRPr/>
          </a:p>
          <a:p>
            <a:pPr indent="0" lvl="0" marL="457200" marR="12700" rtl="0" algn="l">
              <a:spcBef>
                <a:spcPts val="200"/>
              </a:spcBef>
              <a:spcAft>
                <a:spcPts val="0"/>
              </a:spcAft>
              <a:buNone/>
            </a:pPr>
            <a:r>
              <a:t/>
            </a:r>
            <a:endParaRPr/>
          </a:p>
          <a:p>
            <a:pPr indent="-342900" lvl="0" marL="457200" marR="12700" rtl="0" algn="l">
              <a:spcBef>
                <a:spcPts val="200"/>
              </a:spcBef>
              <a:spcAft>
                <a:spcPts val="0"/>
              </a:spcAft>
              <a:buSzPts val="1800"/>
              <a:buChar char="❏"/>
            </a:pPr>
            <a:r>
              <a:rPr lang="de"/>
              <a:t>Wouldn’t it be cool to have a calendar overview of events mentioned in TEI Digital Scholarly Editions? </a:t>
            </a:r>
            <a:endParaRPr/>
          </a:p>
          <a:p>
            <a:pPr indent="0" lvl="0" marL="457200" marR="12700" rtl="0" algn="l">
              <a:spcBef>
                <a:spcPts val="200"/>
              </a:spcBef>
              <a:spcAft>
                <a:spcPts val="0"/>
              </a:spcAft>
              <a:buNone/>
            </a:pPr>
            <a:r>
              <a:t/>
            </a:r>
            <a:endParaRPr/>
          </a:p>
          <a:p>
            <a:pPr indent="-342900" lvl="0" marL="457200" marR="12700" rtl="0" algn="l">
              <a:spcBef>
                <a:spcPts val="200"/>
              </a:spcBef>
              <a:spcAft>
                <a:spcPts val="0"/>
              </a:spcAft>
              <a:buSzPts val="1800"/>
              <a:buChar char="❏"/>
            </a:pPr>
            <a:r>
              <a:rPr lang="de"/>
              <a:t>Wouldn’t it be nice to provide historical data for the Semantic Web? </a:t>
            </a:r>
            <a:endParaRPr/>
          </a:p>
        </p:txBody>
      </p:sp>
      <p:pic>
        <p:nvPicPr>
          <p:cNvPr id="79" name="Google Shape;79;p15"/>
          <p:cNvPicPr preferRelativeResize="0"/>
          <p:nvPr/>
        </p:nvPicPr>
        <p:blipFill>
          <a:blip r:embed="rId3">
            <a:alphaModFix/>
          </a:blip>
          <a:stretch>
            <a:fillRect/>
          </a:stretch>
        </p:blipFill>
        <p:spPr>
          <a:xfrm>
            <a:off x="7472782" y="3798338"/>
            <a:ext cx="1571625" cy="124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FFFFFF"/>
        </a:solidFill>
      </p:bgPr>
    </p:bg>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Our use cases</a:t>
            </a:r>
            <a:endParaRPr/>
          </a:p>
        </p:txBody>
      </p:sp>
      <p:sp>
        <p:nvSpPr>
          <p:cNvPr id="85" name="Google Shape;8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de" sz="2800">
                <a:solidFill>
                  <a:schemeClr val="dk1"/>
                </a:solidFill>
              </a:rPr>
              <a:t>Medieval itinerary and (recurring) medieval calendars (15/16th century)</a:t>
            </a:r>
            <a:endParaRPr sz="2800">
              <a:solidFill>
                <a:schemeClr val="dk1"/>
              </a:solidFill>
            </a:endParaRPr>
          </a:p>
          <a:p>
            <a:pPr indent="-342900" lvl="0" marL="457200" rtl="0" algn="l">
              <a:lnSpc>
                <a:spcPct val="100000"/>
              </a:lnSpc>
              <a:spcBef>
                <a:spcPts val="0"/>
              </a:spcBef>
              <a:spcAft>
                <a:spcPts val="0"/>
              </a:spcAft>
              <a:buSzPts val="1800"/>
              <a:buChar char="❏"/>
            </a:pPr>
            <a:r>
              <a:rPr lang="de" sz="2800">
                <a:solidFill>
                  <a:schemeClr val="dk1"/>
                </a:solidFill>
              </a:rPr>
              <a:t>Saints calendar (timeless)</a:t>
            </a:r>
            <a:endParaRPr sz="2800">
              <a:solidFill>
                <a:schemeClr val="dk1"/>
              </a:solidFill>
            </a:endParaRPr>
          </a:p>
          <a:p>
            <a:pPr indent="-342900" lvl="0" marL="457200" rtl="0" algn="l">
              <a:lnSpc>
                <a:spcPct val="100000"/>
              </a:lnSpc>
              <a:spcBef>
                <a:spcPts val="0"/>
              </a:spcBef>
              <a:spcAft>
                <a:spcPts val="0"/>
              </a:spcAft>
              <a:buSzPts val="1800"/>
              <a:buChar char="❏"/>
            </a:pPr>
            <a:r>
              <a:rPr lang="de" sz="2800">
                <a:solidFill>
                  <a:schemeClr val="dk1"/>
                </a:solidFill>
              </a:rPr>
              <a:t>Governmental minutes from the Habsburg empire (19th century)</a:t>
            </a:r>
            <a:endParaRPr sz="2800">
              <a:solidFill>
                <a:schemeClr val="dk1"/>
              </a:solidFill>
            </a:endParaRPr>
          </a:p>
          <a:p>
            <a:pPr indent="-342900" lvl="0" marL="457200" rtl="0" algn="l">
              <a:lnSpc>
                <a:spcPct val="100000"/>
              </a:lnSpc>
              <a:spcBef>
                <a:spcPts val="0"/>
              </a:spcBef>
              <a:spcAft>
                <a:spcPts val="0"/>
              </a:spcAft>
              <a:buSzPts val="1800"/>
              <a:buChar char="❏"/>
            </a:pPr>
            <a:r>
              <a:rPr lang="de" sz="2800">
                <a:solidFill>
                  <a:schemeClr val="dk1"/>
                </a:solidFill>
              </a:rPr>
              <a:t>Diary of the Austrian writer Andreas Okopenko (20th century)</a:t>
            </a:r>
            <a:endParaRPr sz="2800">
              <a:solidFill>
                <a:schemeClr val="dk1"/>
              </a:solidFill>
            </a:endParaRPr>
          </a:p>
          <a:p>
            <a:pPr indent="0" lvl="0" marL="0" rtl="0" algn="l">
              <a:lnSpc>
                <a:spcPct val="100000"/>
              </a:lnSpc>
              <a:spcBef>
                <a:spcPts val="0"/>
              </a:spcBef>
              <a:spcAft>
                <a:spcPts val="0"/>
              </a:spcAft>
              <a:buNone/>
            </a:pPr>
            <a:r>
              <a:t/>
            </a:r>
            <a:endParaRPr sz="2800">
              <a:solidFill>
                <a:schemeClr val="dk1"/>
              </a:solidFill>
            </a:endParaRPr>
          </a:p>
        </p:txBody>
      </p:sp>
      <p:pic>
        <p:nvPicPr>
          <p:cNvPr id="86" name="Google Shape;86;p16"/>
          <p:cNvPicPr preferRelativeResize="0"/>
          <p:nvPr/>
        </p:nvPicPr>
        <p:blipFill>
          <a:blip r:embed="rId3">
            <a:alphaModFix/>
          </a:blip>
          <a:stretch>
            <a:fillRect/>
          </a:stretch>
        </p:blipFill>
        <p:spPr>
          <a:xfrm>
            <a:off x="7472782" y="3798338"/>
            <a:ext cx="1571625" cy="1247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Medieval itinerary and medieval calendars</a:t>
            </a:r>
            <a:endParaRPr/>
          </a:p>
        </p:txBody>
      </p:sp>
      <p:sp>
        <p:nvSpPr>
          <p:cNvPr id="92" name="Google Shape;9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de">
                <a:solidFill>
                  <a:srgbClr val="000000"/>
                </a:solidFill>
              </a:rPr>
              <a:t>Lat. itinerary of Paolo Santonino</a:t>
            </a:r>
            <a:endParaRPr>
              <a:solidFill>
                <a:srgbClr val="000000"/>
              </a:solidFill>
            </a:endParaRPr>
          </a:p>
          <a:p>
            <a:pPr indent="-317500" lvl="1" marL="914400" rtl="0" algn="l">
              <a:spcBef>
                <a:spcPts val="0"/>
              </a:spcBef>
              <a:spcAft>
                <a:spcPts val="0"/>
              </a:spcAft>
              <a:buClr>
                <a:srgbClr val="000000"/>
              </a:buClr>
              <a:buSzPts val="1400"/>
              <a:buChar char="○"/>
            </a:pPr>
            <a:r>
              <a:rPr lang="de">
                <a:solidFill>
                  <a:srgbClr val="000000"/>
                </a:solidFill>
              </a:rPr>
              <a:t>3 journeys through southern parts of Austria (1485, 1486, 1497)</a:t>
            </a:r>
            <a:endParaRPr>
              <a:solidFill>
                <a:srgbClr val="000000"/>
              </a:solidFill>
            </a:endParaRPr>
          </a:p>
          <a:p>
            <a:pPr indent="-317500" lvl="1" marL="914400" rtl="0" algn="l">
              <a:spcBef>
                <a:spcPts val="0"/>
              </a:spcBef>
              <a:spcAft>
                <a:spcPts val="0"/>
              </a:spcAft>
              <a:buClr>
                <a:srgbClr val="000000"/>
              </a:buClr>
              <a:buSzPts val="1400"/>
              <a:buChar char="○"/>
            </a:pPr>
            <a:r>
              <a:rPr lang="de">
                <a:solidFill>
                  <a:srgbClr val="000000"/>
                </a:solidFill>
              </a:rPr>
              <a:t>information on places, people, customs</a:t>
            </a:r>
            <a:endParaRPr>
              <a:solidFill>
                <a:srgbClr val="000000"/>
              </a:solidFill>
            </a:endParaRPr>
          </a:p>
          <a:p>
            <a:pPr indent="-317500" lvl="1" marL="914400" rtl="0" algn="l">
              <a:spcBef>
                <a:spcPts val="0"/>
              </a:spcBef>
              <a:spcAft>
                <a:spcPts val="0"/>
              </a:spcAft>
              <a:buClr>
                <a:srgbClr val="000000"/>
              </a:buClr>
              <a:buSzPts val="1400"/>
              <a:buChar char="○"/>
            </a:pPr>
            <a:r>
              <a:rPr lang="de">
                <a:solidFill>
                  <a:srgbClr val="000000"/>
                </a:solidFill>
              </a:rPr>
              <a:t>event data on religious acts, food consumption</a:t>
            </a:r>
            <a:endParaRPr>
              <a:solidFill>
                <a:srgbClr val="000000"/>
              </a:solidFill>
            </a:endParaRPr>
          </a:p>
          <a:p>
            <a:pPr indent="-342900" lvl="0" marL="457200" rtl="0" algn="l">
              <a:spcBef>
                <a:spcPts val="0"/>
              </a:spcBef>
              <a:spcAft>
                <a:spcPts val="0"/>
              </a:spcAft>
              <a:buClr>
                <a:srgbClr val="000000"/>
              </a:buClr>
              <a:buSzPts val="1800"/>
              <a:buChar char="●"/>
            </a:pPr>
            <a:r>
              <a:rPr lang="de">
                <a:solidFill>
                  <a:srgbClr val="000000"/>
                </a:solidFill>
              </a:rPr>
              <a:t>Calendars of Saints</a:t>
            </a:r>
            <a:endParaRPr>
              <a:solidFill>
                <a:srgbClr val="000000"/>
              </a:solidFill>
            </a:endParaRPr>
          </a:p>
          <a:p>
            <a:pPr indent="-317500" lvl="1" marL="914400" rtl="0" algn="l">
              <a:spcBef>
                <a:spcPts val="0"/>
              </a:spcBef>
              <a:spcAft>
                <a:spcPts val="0"/>
              </a:spcAft>
              <a:buClr>
                <a:srgbClr val="000000"/>
              </a:buClr>
              <a:buSzPts val="1400"/>
              <a:buChar char="○"/>
            </a:pPr>
            <a:r>
              <a:rPr lang="de">
                <a:solidFill>
                  <a:srgbClr val="000000"/>
                </a:solidFill>
              </a:rPr>
              <a:t>localised sources (cf. Grotefend)</a:t>
            </a:r>
            <a:endParaRPr>
              <a:solidFill>
                <a:srgbClr val="000000"/>
              </a:solidFill>
            </a:endParaRPr>
          </a:p>
          <a:p>
            <a:pPr indent="-342900" lvl="0" marL="457200" rtl="0" algn="l">
              <a:spcBef>
                <a:spcPts val="0"/>
              </a:spcBef>
              <a:spcAft>
                <a:spcPts val="0"/>
              </a:spcAft>
              <a:buClr>
                <a:srgbClr val="000000"/>
              </a:buClr>
              <a:buSzPts val="1800"/>
              <a:buChar char="●"/>
            </a:pPr>
            <a:r>
              <a:rPr lang="de">
                <a:solidFill>
                  <a:srgbClr val="000000"/>
                </a:solidFill>
              </a:rPr>
              <a:t>Economic calendars of cloister Tegernsee</a:t>
            </a:r>
            <a:endParaRPr>
              <a:solidFill>
                <a:srgbClr val="000000"/>
              </a:solidFill>
            </a:endParaRPr>
          </a:p>
          <a:p>
            <a:pPr indent="-317500" lvl="1" marL="914400" rtl="0" algn="l">
              <a:spcBef>
                <a:spcPts val="0"/>
              </a:spcBef>
              <a:spcAft>
                <a:spcPts val="0"/>
              </a:spcAft>
              <a:buClr>
                <a:srgbClr val="000000"/>
              </a:buClr>
              <a:buSzPts val="1400"/>
              <a:buChar char="○"/>
            </a:pPr>
            <a:r>
              <a:rPr lang="de">
                <a:solidFill>
                  <a:srgbClr val="000000"/>
                </a:solidFill>
              </a:rPr>
              <a:t>fairs, harvest, purchase</a:t>
            </a:r>
            <a:endParaRPr>
              <a:solidFill>
                <a:srgbClr val="000000"/>
              </a:solidFill>
            </a:endParaRPr>
          </a:p>
          <a:p>
            <a:pPr indent="-317500" lvl="1" marL="914400" rtl="0" algn="l">
              <a:spcBef>
                <a:spcPts val="0"/>
              </a:spcBef>
              <a:spcAft>
                <a:spcPts val="0"/>
              </a:spcAft>
              <a:buClr>
                <a:srgbClr val="000000"/>
              </a:buClr>
              <a:buSzPts val="1400"/>
              <a:buChar char="○"/>
            </a:pPr>
            <a:r>
              <a:rPr lang="de">
                <a:solidFill>
                  <a:srgbClr val="000000"/>
                </a:solidFill>
              </a:rPr>
              <a:t>food lists</a:t>
            </a:r>
            <a:endParaRPr>
              <a:solidFill>
                <a:srgbClr val="000000"/>
              </a:solidFill>
            </a:endParaRPr>
          </a:p>
        </p:txBody>
      </p:sp>
      <p:pic>
        <p:nvPicPr>
          <p:cNvPr id="93" name="Google Shape;93;p17"/>
          <p:cNvPicPr preferRelativeResize="0"/>
          <p:nvPr/>
        </p:nvPicPr>
        <p:blipFill>
          <a:blip r:embed="rId3">
            <a:alphaModFix/>
          </a:blip>
          <a:stretch>
            <a:fillRect/>
          </a:stretch>
        </p:blipFill>
        <p:spPr>
          <a:xfrm>
            <a:off x="6391275" y="1152475"/>
            <a:ext cx="2640650" cy="3835401"/>
          </a:xfrm>
          <a:prstGeom prst="rect">
            <a:avLst/>
          </a:prstGeom>
          <a:noFill/>
          <a:ln>
            <a:noFill/>
          </a:ln>
        </p:spPr>
      </p:pic>
      <p:sp>
        <p:nvSpPr>
          <p:cNvPr id="94" name="Google Shape;94;p17"/>
          <p:cNvSpPr txBox="1"/>
          <p:nvPr/>
        </p:nvSpPr>
        <p:spPr>
          <a:xfrm rot="-5400000">
            <a:off x="4972050" y="3343800"/>
            <a:ext cx="2486100" cy="1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800"/>
              <a:t>Calendar, </a:t>
            </a:r>
            <a:r>
              <a:rPr lang="de" sz="800"/>
              <a:t>Munich, BSB, cgm 8137, fol. 22r</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Governmental minutes from the Habsburg empire</a:t>
            </a:r>
            <a:endParaRPr/>
          </a:p>
          <a:p>
            <a:pPr indent="0" lvl="0" marL="0" rtl="0" algn="l">
              <a:spcBef>
                <a:spcPts val="0"/>
              </a:spcBef>
              <a:spcAft>
                <a:spcPts val="0"/>
              </a:spcAft>
              <a:buNone/>
            </a:pPr>
            <a:r>
              <a:rPr lang="de"/>
              <a:t>“Ministerratsprotokolle 1848–1918”</a:t>
            </a:r>
            <a:endParaRPr/>
          </a:p>
        </p:txBody>
      </p:sp>
      <p:sp>
        <p:nvSpPr>
          <p:cNvPr id="100" name="Google Shape;100;p18"/>
          <p:cNvSpPr txBox="1"/>
          <p:nvPr>
            <p:ph idx="1" type="body"/>
          </p:nvPr>
        </p:nvSpPr>
        <p:spPr>
          <a:xfrm>
            <a:off x="311700" y="1825475"/>
            <a:ext cx="8520600" cy="2743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de">
                <a:solidFill>
                  <a:srgbClr val="000000"/>
                </a:solidFill>
              </a:rPr>
              <a:t>Substantial corpus of retro-digitized government data (~5 Mio. tokens)</a:t>
            </a:r>
            <a:endParaRPr>
              <a:solidFill>
                <a:srgbClr val="000000"/>
              </a:solidFill>
            </a:endParaRPr>
          </a:p>
          <a:p>
            <a:pPr indent="-342900" lvl="0" marL="457200" rtl="0" algn="l">
              <a:spcBef>
                <a:spcPts val="0"/>
              </a:spcBef>
              <a:spcAft>
                <a:spcPts val="0"/>
              </a:spcAft>
              <a:buClr>
                <a:srgbClr val="000000"/>
              </a:buClr>
              <a:buSzPts val="1800"/>
              <a:buChar char="●"/>
            </a:pPr>
            <a:r>
              <a:rPr lang="de">
                <a:solidFill>
                  <a:srgbClr val="000000"/>
                </a:solidFill>
              </a:rPr>
              <a:t>1848–1867 is being processed from generic XML &gt; TEI anyway</a:t>
            </a:r>
            <a:endParaRPr>
              <a:solidFill>
                <a:srgbClr val="000000"/>
              </a:solidFill>
            </a:endParaRPr>
          </a:p>
          <a:p>
            <a:pPr indent="-342900" lvl="0" marL="457200" rtl="0" algn="l">
              <a:spcBef>
                <a:spcPts val="0"/>
              </a:spcBef>
              <a:spcAft>
                <a:spcPts val="0"/>
              </a:spcAft>
              <a:buClr>
                <a:srgbClr val="000000"/>
              </a:buClr>
              <a:buSzPts val="1800"/>
              <a:buChar char="●"/>
            </a:pPr>
            <a:r>
              <a:rPr lang="de">
                <a:solidFill>
                  <a:srgbClr val="000000"/>
                </a:solidFill>
              </a:rPr>
              <a:t>Events:</a:t>
            </a:r>
            <a:endParaRPr>
              <a:solidFill>
                <a:srgbClr val="000000"/>
              </a:solidFill>
            </a:endParaRPr>
          </a:p>
          <a:p>
            <a:pPr indent="-317500" lvl="1" marL="914400" rtl="0" algn="l">
              <a:spcBef>
                <a:spcPts val="0"/>
              </a:spcBef>
              <a:spcAft>
                <a:spcPts val="0"/>
              </a:spcAft>
              <a:buClr>
                <a:srgbClr val="000000"/>
              </a:buClr>
              <a:buSzPts val="1400"/>
              <a:buChar char="○"/>
            </a:pPr>
            <a:r>
              <a:rPr lang="de">
                <a:solidFill>
                  <a:srgbClr val="000000"/>
                </a:solidFill>
              </a:rPr>
              <a:t>“Minute of session” (2301 events)</a:t>
            </a:r>
            <a:endParaRPr>
              <a:solidFill>
                <a:srgbClr val="000000"/>
              </a:solidFill>
            </a:endParaRPr>
          </a:p>
          <a:p>
            <a:pPr indent="-317500" lvl="1" marL="914400" rtl="0" algn="l">
              <a:spcBef>
                <a:spcPts val="0"/>
              </a:spcBef>
              <a:spcAft>
                <a:spcPts val="0"/>
              </a:spcAft>
              <a:buClr>
                <a:srgbClr val="000000"/>
              </a:buClr>
              <a:buSzPts val="1400"/>
              <a:buChar char="○"/>
            </a:pPr>
            <a:r>
              <a:rPr lang="de">
                <a:solidFill>
                  <a:srgbClr val="000000"/>
                </a:solidFill>
              </a:rPr>
              <a:t>Item on session’s agenda (10962 events)</a:t>
            </a:r>
            <a:endParaRPr>
              <a:solidFill>
                <a:srgbClr val="000000"/>
              </a:solidFill>
            </a:endParaRPr>
          </a:p>
          <a:p>
            <a:pPr indent="-342900" lvl="0" marL="457200" rtl="0" algn="l">
              <a:spcBef>
                <a:spcPts val="0"/>
              </a:spcBef>
              <a:spcAft>
                <a:spcPts val="0"/>
              </a:spcAft>
              <a:buClr>
                <a:srgbClr val="000000"/>
              </a:buClr>
              <a:buSzPts val="1800"/>
              <a:buChar char="●"/>
            </a:pPr>
            <a:r>
              <a:rPr lang="de" u="sng">
                <a:solidFill>
                  <a:schemeClr val="hlink"/>
                </a:solidFill>
                <a:hlinkClick r:id="rId3"/>
              </a:rPr>
              <a:t>https://mrptestapp.acdh-dev.oeaw.ac.at/</a:t>
            </a:r>
            <a:r>
              <a:rPr lang="de">
                <a:solidFill>
                  <a:srgbClr val="000000"/>
                </a:solidFill>
              </a:rPr>
              <a:t> live as of now </a:t>
            </a:r>
            <a:endParaRPr>
              <a:solidFill>
                <a:srgbClr val="000000"/>
              </a:solidFill>
            </a:endParaRPr>
          </a:p>
        </p:txBody>
      </p:sp>
      <p:pic>
        <p:nvPicPr>
          <p:cNvPr id="101" name="Google Shape;101;p18"/>
          <p:cNvPicPr preferRelativeResize="0"/>
          <p:nvPr/>
        </p:nvPicPr>
        <p:blipFill>
          <a:blip r:embed="rId4">
            <a:alphaModFix/>
          </a:blip>
          <a:stretch>
            <a:fillRect/>
          </a:stretch>
        </p:blipFill>
        <p:spPr>
          <a:xfrm>
            <a:off x="7472782" y="3798338"/>
            <a:ext cx="1571625" cy="1247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Diary of Andreas Okopenko (1930-2010) </a:t>
            </a:r>
            <a:endParaRPr/>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rgbClr val="000000"/>
                </a:solidFill>
              </a:rPr>
              <a:t>Who</a:t>
            </a:r>
            <a:endParaRPr>
              <a:solidFill>
                <a:srgbClr val="000000"/>
              </a:solidFill>
            </a:endParaRPr>
          </a:p>
          <a:p>
            <a:pPr indent="-342900" lvl="0" marL="457200" rtl="0" algn="l">
              <a:spcBef>
                <a:spcPts val="1600"/>
              </a:spcBef>
              <a:spcAft>
                <a:spcPts val="0"/>
              </a:spcAft>
              <a:buClr>
                <a:srgbClr val="000000"/>
              </a:buClr>
              <a:buSzPts val="1800"/>
              <a:buChar char="●"/>
            </a:pPr>
            <a:r>
              <a:rPr lang="de">
                <a:solidFill>
                  <a:srgbClr val="000000"/>
                </a:solidFill>
              </a:rPr>
              <a:t>protagonist of the early Austria literary avantgarde after WWII</a:t>
            </a:r>
            <a:endParaRPr>
              <a:solidFill>
                <a:srgbClr val="000000"/>
              </a:solidFill>
            </a:endParaRPr>
          </a:p>
          <a:p>
            <a:pPr indent="-342900" lvl="0" marL="457200" rtl="0" algn="l">
              <a:spcBef>
                <a:spcPts val="0"/>
              </a:spcBef>
              <a:spcAft>
                <a:spcPts val="0"/>
              </a:spcAft>
              <a:buClr>
                <a:srgbClr val="000000"/>
              </a:buClr>
              <a:buSzPts val="1800"/>
              <a:buChar char="●"/>
            </a:pPr>
            <a:r>
              <a:rPr lang="de">
                <a:solidFill>
                  <a:srgbClr val="000000"/>
                </a:solidFill>
              </a:rPr>
              <a:t>author of “Kinder-Nazi” and “Lexikonroman”</a:t>
            </a:r>
            <a:endParaRPr>
              <a:solidFill>
                <a:srgbClr val="000000"/>
              </a:solidFill>
            </a:endParaRPr>
          </a:p>
          <a:p>
            <a:pPr indent="0" lvl="0" marL="0" rtl="0" algn="l">
              <a:spcBef>
                <a:spcPts val="1600"/>
              </a:spcBef>
              <a:spcAft>
                <a:spcPts val="0"/>
              </a:spcAft>
              <a:buNone/>
            </a:pPr>
            <a:r>
              <a:rPr lang="de">
                <a:solidFill>
                  <a:srgbClr val="000000"/>
                </a:solidFill>
              </a:rPr>
              <a:t>Events</a:t>
            </a:r>
            <a:endParaRPr>
              <a:solidFill>
                <a:srgbClr val="000000"/>
              </a:solidFill>
            </a:endParaRPr>
          </a:p>
          <a:p>
            <a:pPr indent="-342900" lvl="0" marL="457200" rtl="0" algn="l">
              <a:spcBef>
                <a:spcPts val="1600"/>
              </a:spcBef>
              <a:spcAft>
                <a:spcPts val="0"/>
              </a:spcAft>
              <a:buClr>
                <a:srgbClr val="000000"/>
              </a:buClr>
              <a:buSzPts val="1800"/>
              <a:buChar char="●"/>
            </a:pPr>
            <a:r>
              <a:rPr lang="de">
                <a:solidFill>
                  <a:srgbClr val="000000"/>
                </a:solidFill>
              </a:rPr>
              <a:t>30 diaries of his early writing period</a:t>
            </a:r>
            <a:endParaRPr>
              <a:solidFill>
                <a:srgbClr val="000000"/>
              </a:solidFill>
            </a:endParaRPr>
          </a:p>
          <a:p>
            <a:pPr indent="-342900" lvl="0" marL="457200" rtl="0" algn="l">
              <a:spcBef>
                <a:spcPts val="0"/>
              </a:spcBef>
              <a:spcAft>
                <a:spcPts val="0"/>
              </a:spcAft>
              <a:buClr>
                <a:srgbClr val="000000"/>
              </a:buClr>
              <a:buSzPts val="1800"/>
              <a:buChar char="●"/>
            </a:pPr>
            <a:r>
              <a:rPr lang="de">
                <a:solidFill>
                  <a:srgbClr val="000000"/>
                </a:solidFill>
              </a:rPr>
              <a:t>4.473 extracted events</a:t>
            </a:r>
            <a:endParaRPr>
              <a:solidFill>
                <a:srgbClr val="000000"/>
              </a:solidFill>
            </a:endParaRPr>
          </a:p>
          <a:p>
            <a:pPr indent="-317500" lvl="1" marL="914400" rtl="0" algn="l">
              <a:spcBef>
                <a:spcPts val="0"/>
              </a:spcBef>
              <a:spcAft>
                <a:spcPts val="0"/>
              </a:spcAft>
              <a:buClr>
                <a:srgbClr val="000000"/>
              </a:buClr>
              <a:buSzPts val="1400"/>
              <a:buChar char="○"/>
            </a:pPr>
            <a:r>
              <a:rPr lang="de">
                <a:solidFill>
                  <a:srgbClr val="000000"/>
                </a:solidFill>
              </a:rPr>
              <a:t>diary entries as writing event</a:t>
            </a:r>
            <a:endParaRPr>
              <a:solidFill>
                <a:srgbClr val="000000"/>
              </a:solidFill>
            </a:endParaRPr>
          </a:p>
          <a:p>
            <a:pPr indent="-317500" lvl="2" marL="1371600" rtl="0" algn="l">
              <a:spcBef>
                <a:spcPts val="0"/>
              </a:spcBef>
              <a:spcAft>
                <a:spcPts val="0"/>
              </a:spcAft>
              <a:buClr>
                <a:srgbClr val="000000"/>
              </a:buClr>
              <a:buSzPts val="1400"/>
              <a:buChar char="■"/>
            </a:pPr>
            <a:r>
              <a:rPr lang="de" sz="1200">
                <a:solidFill>
                  <a:srgbClr val="000096"/>
                </a:solidFill>
                <a:highlight>
                  <a:srgbClr val="FFFFFF"/>
                </a:highlight>
                <a:latin typeface="Times New Roman"/>
                <a:ea typeface="Times New Roman"/>
                <a:cs typeface="Times New Roman"/>
                <a:sym typeface="Times New Roman"/>
              </a:rPr>
              <a:t>&lt;div</a:t>
            </a:r>
            <a:r>
              <a:rPr lang="de" sz="1200">
                <a:solidFill>
                  <a:srgbClr val="F5844C"/>
                </a:solidFill>
                <a:highlight>
                  <a:srgbClr val="FFFFFF"/>
                </a:highlight>
                <a:latin typeface="Times New Roman"/>
                <a:ea typeface="Times New Roman"/>
                <a:cs typeface="Times New Roman"/>
                <a:sym typeface="Times New Roman"/>
              </a:rPr>
              <a:t> type</a:t>
            </a:r>
            <a:r>
              <a:rPr lang="de" sz="1200">
                <a:solidFill>
                  <a:srgbClr val="FF8040"/>
                </a:solidFill>
                <a:highlight>
                  <a:srgbClr val="FFFFFF"/>
                </a:highlight>
                <a:latin typeface="Times New Roman"/>
                <a:ea typeface="Times New Roman"/>
                <a:cs typeface="Times New Roman"/>
                <a:sym typeface="Times New Roman"/>
              </a:rPr>
              <a:t>=</a:t>
            </a:r>
            <a:r>
              <a:rPr lang="de" sz="1200">
                <a:solidFill>
                  <a:srgbClr val="993300"/>
                </a:solidFill>
                <a:highlight>
                  <a:srgbClr val="FFFFFF"/>
                </a:highlight>
                <a:latin typeface="Times New Roman"/>
                <a:ea typeface="Times New Roman"/>
                <a:cs typeface="Times New Roman"/>
                <a:sym typeface="Times New Roman"/>
              </a:rPr>
              <a:t>"entry"</a:t>
            </a:r>
            <a:r>
              <a:rPr lang="de" sz="1200">
                <a:solidFill>
                  <a:srgbClr val="F5844C"/>
                </a:solidFill>
                <a:highlight>
                  <a:srgbClr val="FFFFFF"/>
                </a:highlight>
                <a:latin typeface="Times New Roman"/>
                <a:ea typeface="Times New Roman"/>
                <a:cs typeface="Times New Roman"/>
                <a:sym typeface="Times New Roman"/>
              </a:rPr>
              <a:t> xml:id</a:t>
            </a:r>
            <a:r>
              <a:rPr lang="de" sz="1200">
                <a:solidFill>
                  <a:srgbClr val="FF8040"/>
                </a:solidFill>
                <a:highlight>
                  <a:srgbClr val="FFFFFF"/>
                </a:highlight>
                <a:latin typeface="Times New Roman"/>
                <a:ea typeface="Times New Roman"/>
                <a:cs typeface="Times New Roman"/>
                <a:sym typeface="Times New Roman"/>
              </a:rPr>
              <a:t>=</a:t>
            </a:r>
            <a:r>
              <a:rPr lang="de" sz="1200">
                <a:solidFill>
                  <a:srgbClr val="993300"/>
                </a:solidFill>
                <a:highlight>
                  <a:srgbClr val="FFFFFF"/>
                </a:highlight>
                <a:latin typeface="Times New Roman"/>
                <a:ea typeface="Times New Roman"/>
                <a:cs typeface="Times New Roman"/>
                <a:sym typeface="Times New Roman"/>
              </a:rPr>
              <a:t>"e1950-05-05"</a:t>
            </a:r>
            <a:r>
              <a:rPr lang="de" sz="1200">
                <a:solidFill>
                  <a:srgbClr val="000096"/>
                </a:solidFill>
                <a:highlight>
                  <a:srgbClr val="FFFFFF"/>
                </a:highlight>
                <a:latin typeface="Times New Roman"/>
                <a:ea typeface="Times New Roman"/>
                <a:cs typeface="Times New Roman"/>
                <a:sym typeface="Times New Roman"/>
              </a:rPr>
              <a:t>&gt;</a:t>
            </a:r>
            <a:endParaRPr>
              <a:solidFill>
                <a:srgbClr val="000000"/>
              </a:solidFill>
            </a:endParaRPr>
          </a:p>
          <a:p>
            <a:pPr indent="-317500" lvl="1" marL="914400" rtl="0" algn="l">
              <a:spcBef>
                <a:spcPts val="0"/>
              </a:spcBef>
              <a:spcAft>
                <a:spcPts val="0"/>
              </a:spcAft>
              <a:buClr>
                <a:srgbClr val="000000"/>
              </a:buClr>
              <a:buSzPts val="1400"/>
              <a:buChar char="○"/>
            </a:pPr>
            <a:r>
              <a:rPr lang="de">
                <a:solidFill>
                  <a:srgbClr val="000000"/>
                </a:solidFill>
              </a:rPr>
              <a:t>visitations as events</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108" name="Google Shape;108;p19"/>
          <p:cNvSpPr txBox="1"/>
          <p:nvPr/>
        </p:nvSpPr>
        <p:spPr>
          <a:xfrm>
            <a:off x="5689250" y="3711625"/>
            <a:ext cx="1415400" cy="26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de" sz="800">
                <a:solidFill>
                  <a:schemeClr val="dk1"/>
                </a:solidFill>
              </a:rPr>
              <a:t>edition.onb.ac.at/okopenko</a:t>
            </a:r>
            <a:endParaRPr sz="800"/>
          </a:p>
        </p:txBody>
      </p:sp>
      <p:pic>
        <p:nvPicPr>
          <p:cNvPr id="109" name="Google Shape;109;p19"/>
          <p:cNvPicPr preferRelativeResize="0"/>
          <p:nvPr/>
        </p:nvPicPr>
        <p:blipFill>
          <a:blip r:embed="rId3">
            <a:alphaModFix/>
          </a:blip>
          <a:stretch>
            <a:fillRect/>
          </a:stretch>
        </p:blipFill>
        <p:spPr>
          <a:xfrm>
            <a:off x="7472782" y="3798338"/>
            <a:ext cx="1571625" cy="1247775"/>
          </a:xfrm>
          <a:prstGeom prst="rect">
            <a:avLst/>
          </a:prstGeom>
          <a:noFill/>
          <a:ln>
            <a:noFill/>
          </a:ln>
        </p:spPr>
      </p:pic>
      <p:pic>
        <p:nvPicPr>
          <p:cNvPr id="110" name="Google Shape;110;p19"/>
          <p:cNvPicPr preferRelativeResize="0"/>
          <p:nvPr/>
        </p:nvPicPr>
        <p:blipFill>
          <a:blip r:embed="rId4">
            <a:alphaModFix/>
          </a:blip>
          <a:stretch>
            <a:fillRect/>
          </a:stretch>
        </p:blipFill>
        <p:spPr>
          <a:xfrm>
            <a:off x="5741100" y="2077875"/>
            <a:ext cx="3167401" cy="168792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Recurring discussions </a:t>
            </a:r>
            <a:r>
              <a:rPr lang="de"/>
              <a:t>within</a:t>
            </a:r>
            <a:r>
              <a:rPr lang="de"/>
              <a:t> the TEI community</a:t>
            </a:r>
            <a:endParaRPr/>
          </a:p>
        </p:txBody>
      </p:sp>
      <p:sp>
        <p:nvSpPr>
          <p:cNvPr id="116" name="Google Shape;11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t>Status quo: &lt;event&gt; contained by &lt;event&gt;, &lt;listEvent&gt;, &lt;org&gt;, &lt;person</a:t>
            </a:r>
            <a:r>
              <a:rPr lang="de"/>
              <a:t>&gt;, &lt;</a:t>
            </a:r>
            <a:r>
              <a:rPr lang="de"/>
              <a:t>personGrp</a:t>
            </a:r>
            <a:r>
              <a:rPr lang="de"/>
              <a:t>&gt;, &lt;</a:t>
            </a:r>
            <a:r>
              <a:rPr lang="de"/>
              <a:t>persona</a:t>
            </a:r>
            <a:r>
              <a:rPr lang="de"/>
              <a:t>&gt;, &lt;</a:t>
            </a:r>
            <a:r>
              <a:rPr lang="de"/>
              <a:t>place&gt;</a:t>
            </a:r>
            <a:endParaRPr/>
          </a:p>
          <a:p>
            <a:pPr indent="0" lvl="0" marL="457200" rtl="0" algn="l">
              <a:spcBef>
                <a:spcPts val="1600"/>
              </a:spcBef>
              <a:spcAft>
                <a:spcPts val="0"/>
              </a:spcAft>
              <a:buNone/>
            </a:pPr>
            <a:r>
              <a:t/>
            </a:r>
            <a:endParaRPr sz="1100"/>
          </a:p>
          <a:p>
            <a:pPr indent="-342900" lvl="0" marL="457200" rtl="0" algn="l">
              <a:spcBef>
                <a:spcPts val="1600"/>
              </a:spcBef>
              <a:spcAft>
                <a:spcPts val="0"/>
              </a:spcAft>
              <a:buSzPts val="1800"/>
              <a:buChar char="●"/>
            </a:pPr>
            <a:r>
              <a:rPr lang="de"/>
              <a:t>Recent and ongoing discussions</a:t>
            </a:r>
            <a:endParaRPr/>
          </a:p>
          <a:p>
            <a:pPr indent="-317500" lvl="1" marL="914400" rtl="0" algn="l">
              <a:spcBef>
                <a:spcPts val="0"/>
              </a:spcBef>
              <a:spcAft>
                <a:spcPts val="0"/>
              </a:spcAft>
              <a:buSzPts val="1400"/>
              <a:buChar char="○"/>
            </a:pPr>
            <a:r>
              <a:rPr lang="de"/>
              <a:t>Markup of &lt;event&gt; in running text</a:t>
            </a:r>
            <a:endParaRPr/>
          </a:p>
          <a:p>
            <a:pPr indent="-317500" lvl="1" marL="914400" rtl="0" algn="l">
              <a:spcBef>
                <a:spcPts val="0"/>
              </a:spcBef>
              <a:spcAft>
                <a:spcPts val="0"/>
              </a:spcAft>
              <a:buSzPts val="1400"/>
              <a:buChar char="○"/>
            </a:pPr>
            <a:r>
              <a:rPr lang="de"/>
              <a:t>Introduction of element &lt;eventName&gt; (T. Schaßan, 2017)</a:t>
            </a:r>
            <a:endParaRPr/>
          </a:p>
          <a:p>
            <a:pPr indent="-317500" lvl="1" marL="914400" rtl="0" algn="l">
              <a:spcBef>
                <a:spcPts val="0"/>
              </a:spcBef>
              <a:spcAft>
                <a:spcPts val="0"/>
              </a:spcAft>
              <a:buSzPts val="1400"/>
              <a:buChar char="○"/>
            </a:pPr>
            <a:r>
              <a:rPr lang="de"/>
              <a:t>Disconnect &lt;event&gt; from &lt;</a:t>
            </a:r>
            <a:r>
              <a:rPr lang="de"/>
              <a:t>org&gt;, &lt;person</a:t>
            </a:r>
            <a:r>
              <a:rPr lang="de"/>
              <a:t>&gt;, &lt;</a:t>
            </a:r>
            <a:r>
              <a:rPr lang="de"/>
              <a:t>personGrp</a:t>
            </a:r>
            <a:r>
              <a:rPr lang="de"/>
              <a:t>&gt;, &lt;</a:t>
            </a:r>
            <a:r>
              <a:rPr lang="de"/>
              <a:t>persona</a:t>
            </a:r>
            <a:r>
              <a:rPr lang="de"/>
              <a:t>&gt;, &lt;</a:t>
            </a:r>
            <a:r>
              <a:rPr lang="de"/>
              <a:t>place&gt;</a:t>
            </a:r>
            <a:endParaRPr/>
          </a:p>
          <a:p>
            <a:pPr indent="-317500" lvl="1" marL="914400" rtl="0" algn="l">
              <a:spcBef>
                <a:spcPts val="0"/>
              </a:spcBef>
              <a:spcAft>
                <a:spcPts val="0"/>
              </a:spcAft>
              <a:buSzPts val="1400"/>
              <a:buChar char="○"/>
            </a:pPr>
            <a:r>
              <a:rPr lang="de"/>
              <a:t>Alignment of Names, Dates, People, and Places (e.g. J. Cummings 2018)</a:t>
            </a:r>
            <a:endParaRPr/>
          </a:p>
          <a:p>
            <a:pPr indent="-317500" lvl="1" marL="914400" rtl="0" algn="l">
              <a:spcBef>
                <a:spcPts val="0"/>
              </a:spcBef>
              <a:spcAft>
                <a:spcPts val="0"/>
              </a:spcAft>
              <a:buSzPts val="1400"/>
              <a:buChar char="○"/>
            </a:pPr>
            <a:r>
              <a:rPr lang="de"/>
              <a:t>Introduce &lt;ptr&gt;, &lt;idno&gt; as children of &lt;event&gt; (TEI P5 version 3.6.0)</a:t>
            </a:r>
            <a:endParaRPr/>
          </a:p>
        </p:txBody>
      </p:sp>
      <p:pic>
        <p:nvPicPr>
          <p:cNvPr id="117" name="Google Shape;117;p20"/>
          <p:cNvPicPr preferRelativeResize="0"/>
          <p:nvPr/>
        </p:nvPicPr>
        <p:blipFill>
          <a:blip r:embed="rId3">
            <a:alphaModFix/>
          </a:blip>
          <a:stretch>
            <a:fillRect/>
          </a:stretch>
        </p:blipFill>
        <p:spPr>
          <a:xfrm>
            <a:off x="7472782" y="3798338"/>
            <a:ext cx="1571625" cy="1247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code template (for listEvent in teiHeader) rec</a:t>
            </a:r>
            <a:endParaRPr/>
          </a:p>
        </p:txBody>
      </p:sp>
      <p:sp>
        <p:nvSpPr>
          <p:cNvPr id="123" name="Google Shape;123;p21"/>
          <p:cNvSpPr txBox="1"/>
          <p:nvPr/>
        </p:nvSpPr>
        <p:spPr>
          <a:xfrm>
            <a:off x="167200" y="865325"/>
            <a:ext cx="8665200" cy="412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1800">
                <a:solidFill>
                  <a:schemeClr val="dk1"/>
                </a:solidFill>
                <a:highlight>
                  <a:srgbClr val="FFFFFF"/>
                </a:highlight>
                <a:latin typeface="Economica"/>
                <a:ea typeface="Economica"/>
                <a:cs typeface="Economica"/>
                <a:sym typeface="Economica"/>
              </a:rPr>
              <a:t>         </a:t>
            </a:r>
            <a:r>
              <a:rPr b="1" lang="de" sz="1800">
                <a:solidFill>
                  <a:srgbClr val="000096"/>
                </a:solidFill>
                <a:highlight>
                  <a:srgbClr val="FFFFFF"/>
                </a:highlight>
                <a:latin typeface="Economica"/>
                <a:ea typeface="Economica"/>
                <a:cs typeface="Economica"/>
                <a:sym typeface="Economica"/>
              </a:rPr>
              <a:t>&lt;event</a:t>
            </a:r>
            <a:endParaRPr b="1" sz="1800">
              <a:solidFill>
                <a:srgbClr val="000096"/>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lang="de" sz="1800">
                <a:solidFill>
                  <a:srgbClr val="F5844C"/>
                </a:solidFill>
                <a:highlight>
                  <a:srgbClr val="FFFFFF"/>
                </a:highlight>
                <a:latin typeface="Economica"/>
                <a:ea typeface="Economica"/>
                <a:cs typeface="Economica"/>
                <a:sym typeface="Economica"/>
              </a:rPr>
              <a:t> </a:t>
            </a:r>
            <a:r>
              <a:rPr lang="de" sz="1800">
                <a:solidFill>
                  <a:srgbClr val="F5844C"/>
                </a:solidFill>
                <a:highlight>
                  <a:srgbClr val="FFFFFF"/>
                </a:highlight>
                <a:latin typeface="Economica"/>
                <a:ea typeface="Economica"/>
                <a:cs typeface="Economica"/>
                <a:sym typeface="Economica"/>
              </a:rPr>
              <a:t>          	</a:t>
            </a:r>
            <a:r>
              <a:rPr b="1" lang="de" sz="1800">
                <a:solidFill>
                  <a:srgbClr val="F5844C"/>
                </a:solidFill>
                <a:highlight>
                  <a:srgbClr val="FFFFFF"/>
                </a:highlight>
                <a:latin typeface="Economica"/>
                <a:ea typeface="Economica"/>
                <a:cs typeface="Economica"/>
                <a:sym typeface="Economica"/>
              </a:rPr>
              <a:t>att.datable.*</a:t>
            </a:r>
            <a:r>
              <a:rPr lang="de" sz="1800">
                <a:solidFill>
                  <a:srgbClr val="FF8040"/>
                </a:solidFill>
                <a:highlight>
                  <a:srgbClr val="FFFFFF"/>
                </a:highlight>
                <a:latin typeface="Economica"/>
                <a:ea typeface="Economica"/>
                <a:cs typeface="Economica"/>
                <a:sym typeface="Economica"/>
              </a:rPr>
              <a:t>=</a:t>
            </a:r>
            <a:r>
              <a:rPr lang="de" sz="1800">
                <a:solidFill>
                  <a:srgbClr val="993300"/>
                </a:solidFill>
                <a:highlight>
                  <a:srgbClr val="FFFFFF"/>
                </a:highlight>
                <a:latin typeface="Economica"/>
                <a:ea typeface="Economica"/>
                <a:cs typeface="Economica"/>
                <a:sym typeface="Economica"/>
              </a:rPr>
              <a:t>”</a:t>
            </a:r>
            <a:r>
              <a:rPr lang="de" sz="1800">
                <a:solidFill>
                  <a:srgbClr val="993300"/>
                </a:solidFill>
                <a:highlight>
                  <a:srgbClr val="FFFFFF"/>
                </a:highlight>
                <a:latin typeface="Economica"/>
                <a:ea typeface="Economica"/>
                <a:cs typeface="Economica"/>
                <a:sym typeface="Economica"/>
              </a:rPr>
              <a:t>1950-05-05"</a:t>
            </a:r>
            <a:endParaRPr sz="1800">
              <a:solidFill>
                <a:srgbClr val="993300"/>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lang="de" sz="1800">
                <a:solidFill>
                  <a:srgbClr val="F5844C"/>
                </a:solidFill>
                <a:highlight>
                  <a:srgbClr val="FFFFFF"/>
                </a:highlight>
                <a:latin typeface="Economica"/>
                <a:ea typeface="Economica"/>
                <a:cs typeface="Economica"/>
                <a:sym typeface="Economica"/>
              </a:rPr>
              <a:t>           	where</a:t>
            </a:r>
            <a:r>
              <a:rPr lang="de" sz="1800">
                <a:solidFill>
                  <a:srgbClr val="FF8040"/>
                </a:solidFill>
                <a:highlight>
                  <a:srgbClr val="FFFFFF"/>
                </a:highlight>
                <a:latin typeface="Economica"/>
                <a:ea typeface="Economica"/>
                <a:cs typeface="Economica"/>
                <a:sym typeface="Economica"/>
              </a:rPr>
              <a:t>=</a:t>
            </a:r>
            <a:r>
              <a:rPr lang="de" sz="1800">
                <a:solidFill>
                  <a:srgbClr val="993300"/>
                </a:solidFill>
                <a:highlight>
                  <a:srgbClr val="FFFFFF"/>
                </a:highlight>
                <a:latin typeface="Economica"/>
                <a:ea typeface="Economica"/>
                <a:cs typeface="Economica"/>
                <a:sym typeface="Economica"/>
              </a:rPr>
              <a:t>„placeName"</a:t>
            </a:r>
            <a:endParaRPr sz="1800">
              <a:solidFill>
                <a:srgbClr val="993300"/>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Clr>
                <a:schemeClr val="dk1"/>
              </a:buClr>
              <a:buSzPts val="1100"/>
              <a:buFont typeface="Arial"/>
              <a:buNone/>
            </a:pPr>
            <a:r>
              <a:rPr lang="de" sz="1800">
                <a:solidFill>
                  <a:srgbClr val="F5844C"/>
                </a:solidFill>
                <a:highlight>
                  <a:schemeClr val="lt1"/>
                </a:highlight>
                <a:latin typeface="Economica"/>
                <a:ea typeface="Economica"/>
                <a:cs typeface="Economica"/>
                <a:sym typeface="Economica"/>
              </a:rPr>
              <a:t>                     </a:t>
            </a:r>
            <a:r>
              <a:rPr b="1" lang="de" sz="1800">
                <a:solidFill>
                  <a:srgbClr val="F5844C"/>
                </a:solidFill>
                <a:highlight>
                  <a:schemeClr val="lt1"/>
                </a:highlight>
                <a:latin typeface="Economica"/>
                <a:ea typeface="Economica"/>
                <a:cs typeface="Economica"/>
                <a:sym typeface="Economica"/>
              </a:rPr>
              <a:t>ATT.DURATION.*</a:t>
            </a:r>
            <a:r>
              <a:rPr lang="de" sz="1800">
                <a:solidFill>
                  <a:srgbClr val="FF8040"/>
                </a:solidFill>
                <a:highlight>
                  <a:schemeClr val="lt1"/>
                </a:highlight>
                <a:latin typeface="Economica"/>
                <a:ea typeface="Economica"/>
                <a:cs typeface="Economica"/>
                <a:sym typeface="Economica"/>
              </a:rPr>
              <a:t>=</a:t>
            </a:r>
            <a:r>
              <a:rPr lang="de" sz="1800">
                <a:solidFill>
                  <a:srgbClr val="993300"/>
                </a:solidFill>
                <a:highlight>
                  <a:schemeClr val="lt1"/>
                </a:highlight>
                <a:latin typeface="Economica"/>
                <a:ea typeface="Economica"/>
                <a:cs typeface="Economica"/>
                <a:sym typeface="Economica"/>
              </a:rPr>
              <a:t>"duration.w3c [ e.g. PT45M]"</a:t>
            </a:r>
            <a:endParaRPr sz="1800">
              <a:solidFill>
                <a:srgbClr val="993300"/>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lang="de" sz="1800">
                <a:solidFill>
                  <a:srgbClr val="F5844C"/>
                </a:solidFill>
                <a:highlight>
                  <a:srgbClr val="FFFFFF"/>
                </a:highlight>
                <a:latin typeface="Economica"/>
                <a:ea typeface="Economica"/>
                <a:cs typeface="Economica"/>
                <a:sym typeface="Economica"/>
              </a:rPr>
              <a:t>    	          xml:id</a:t>
            </a:r>
            <a:r>
              <a:rPr lang="de" sz="1800">
                <a:solidFill>
                  <a:srgbClr val="FF8040"/>
                </a:solidFill>
                <a:highlight>
                  <a:srgbClr val="FFFFFF"/>
                </a:highlight>
                <a:latin typeface="Economica"/>
                <a:ea typeface="Economica"/>
                <a:cs typeface="Economica"/>
                <a:sym typeface="Economica"/>
              </a:rPr>
              <a:t>=</a:t>
            </a:r>
            <a:r>
              <a:rPr lang="de" sz="1800">
                <a:solidFill>
                  <a:srgbClr val="993300"/>
                </a:solidFill>
                <a:highlight>
                  <a:srgbClr val="FFFFFF"/>
                </a:highlight>
                <a:latin typeface="Economica"/>
                <a:ea typeface="Economica"/>
                <a:cs typeface="Economica"/>
                <a:sym typeface="Economica"/>
              </a:rPr>
              <a:t>"</a:t>
            </a:r>
            <a:r>
              <a:rPr lang="de" sz="1800">
                <a:solidFill>
                  <a:srgbClr val="993300"/>
                </a:solidFill>
                <a:highlight>
                  <a:srgbClr val="FFFFFF"/>
                </a:highlight>
                <a:latin typeface="Economica"/>
                <a:ea typeface="Economica"/>
                <a:cs typeface="Economica"/>
                <a:sym typeface="Economica"/>
              </a:rPr>
              <a:t>some_ID</a:t>
            </a:r>
            <a:r>
              <a:rPr lang="de" sz="1800">
                <a:solidFill>
                  <a:srgbClr val="993300"/>
                </a:solidFill>
                <a:highlight>
                  <a:srgbClr val="FFFFFF"/>
                </a:highlight>
                <a:latin typeface="Economica"/>
                <a:ea typeface="Economica"/>
                <a:cs typeface="Economica"/>
                <a:sym typeface="Economica"/>
              </a:rPr>
              <a:t>"</a:t>
            </a:r>
            <a:endParaRPr sz="1800">
              <a:solidFill>
                <a:srgbClr val="993300"/>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lang="de" sz="1800">
                <a:solidFill>
                  <a:srgbClr val="F5844C"/>
                </a:solidFill>
                <a:highlight>
                  <a:srgbClr val="FFFFFF"/>
                </a:highlight>
                <a:latin typeface="Economica"/>
                <a:ea typeface="Economica"/>
                <a:cs typeface="Economica"/>
                <a:sym typeface="Economica"/>
              </a:rPr>
              <a:t>    	          source</a:t>
            </a:r>
            <a:r>
              <a:rPr lang="de" sz="1800">
                <a:solidFill>
                  <a:srgbClr val="FF8040"/>
                </a:solidFill>
                <a:highlight>
                  <a:srgbClr val="FFFFFF"/>
                </a:highlight>
                <a:latin typeface="Economica"/>
                <a:ea typeface="Economica"/>
                <a:cs typeface="Economica"/>
                <a:sym typeface="Economica"/>
              </a:rPr>
              <a:t>=</a:t>
            </a:r>
            <a:r>
              <a:rPr lang="de" sz="1800">
                <a:solidFill>
                  <a:srgbClr val="993300"/>
                </a:solidFill>
                <a:highlight>
                  <a:srgbClr val="FFFFFF"/>
                </a:highlight>
                <a:latin typeface="Economica"/>
                <a:ea typeface="Economica"/>
                <a:cs typeface="Economica"/>
                <a:sym typeface="Economica"/>
              </a:rPr>
              <a:t>"URI"</a:t>
            </a:r>
            <a:endParaRPr sz="1800">
              <a:solidFill>
                <a:srgbClr val="993300"/>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lang="de" sz="1800">
                <a:solidFill>
                  <a:srgbClr val="F5844C"/>
                </a:solidFill>
                <a:highlight>
                  <a:srgbClr val="FFFFFF"/>
                </a:highlight>
                <a:latin typeface="Economica"/>
                <a:ea typeface="Economica"/>
                <a:cs typeface="Economica"/>
                <a:sym typeface="Economica"/>
              </a:rPr>
              <a:t>    	          type</a:t>
            </a:r>
            <a:r>
              <a:rPr lang="de" sz="1800">
                <a:solidFill>
                  <a:srgbClr val="FF8040"/>
                </a:solidFill>
                <a:highlight>
                  <a:srgbClr val="FFFFFF"/>
                </a:highlight>
                <a:latin typeface="Economica"/>
                <a:ea typeface="Economica"/>
                <a:cs typeface="Economica"/>
                <a:sym typeface="Economica"/>
              </a:rPr>
              <a:t>=</a:t>
            </a:r>
            <a:r>
              <a:rPr lang="de" sz="1800">
                <a:solidFill>
                  <a:srgbClr val="993300"/>
                </a:solidFill>
                <a:highlight>
                  <a:srgbClr val="FFFFFF"/>
                </a:highlight>
                <a:latin typeface="Economica"/>
                <a:ea typeface="Economica"/>
                <a:cs typeface="Economica"/>
                <a:sym typeface="Economica"/>
              </a:rPr>
              <a:t>"Type of the events"</a:t>
            </a:r>
            <a:endParaRPr sz="1800">
              <a:solidFill>
                <a:srgbClr val="993300"/>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lang="de" sz="1800">
                <a:solidFill>
                  <a:srgbClr val="F5844C"/>
                </a:solidFill>
                <a:highlight>
                  <a:srgbClr val="FFFFFF"/>
                </a:highlight>
                <a:latin typeface="Economica"/>
                <a:ea typeface="Economica"/>
                <a:cs typeface="Economica"/>
                <a:sym typeface="Economica"/>
              </a:rPr>
              <a:t>    	          </a:t>
            </a:r>
            <a:r>
              <a:rPr b="1" lang="de" sz="1800">
                <a:solidFill>
                  <a:srgbClr val="F5844C"/>
                </a:solidFill>
                <a:highlight>
                  <a:srgbClr val="FFFFFF"/>
                </a:highlight>
                <a:latin typeface="Economica"/>
                <a:ea typeface="Economica"/>
                <a:cs typeface="Economica"/>
                <a:sym typeface="Economica"/>
              </a:rPr>
              <a:t>WHO</a:t>
            </a:r>
            <a:r>
              <a:rPr lang="de" sz="1800">
                <a:solidFill>
                  <a:srgbClr val="FF8040"/>
                </a:solidFill>
                <a:highlight>
                  <a:srgbClr val="FFFFFF"/>
                </a:highlight>
                <a:latin typeface="Economica"/>
                <a:ea typeface="Economica"/>
                <a:cs typeface="Economica"/>
                <a:sym typeface="Economica"/>
              </a:rPr>
              <a:t>=</a:t>
            </a:r>
            <a:r>
              <a:rPr lang="de" sz="1800">
                <a:solidFill>
                  <a:srgbClr val="993300"/>
                </a:solidFill>
                <a:highlight>
                  <a:srgbClr val="FFFFFF"/>
                </a:highlight>
                <a:latin typeface="Economica"/>
                <a:ea typeface="Economica"/>
                <a:cs typeface="Economica"/>
                <a:sym typeface="Economica"/>
              </a:rPr>
              <a:t>"[data.pointer per person]"</a:t>
            </a:r>
            <a:r>
              <a:rPr lang="de" sz="1800">
                <a:solidFill>
                  <a:srgbClr val="000096"/>
                </a:solidFill>
                <a:highlight>
                  <a:srgbClr val="FFFFFF"/>
                </a:highlight>
                <a:latin typeface="Economica"/>
                <a:ea typeface="Economica"/>
                <a:cs typeface="Economica"/>
                <a:sym typeface="Economica"/>
              </a:rPr>
              <a:t>&gt;&lt;!-- needs discussion, paper authors do not insist on this </a:t>
            </a:r>
            <a:r>
              <a:rPr lang="de" sz="1800">
                <a:solidFill>
                  <a:srgbClr val="000096"/>
                </a:solidFill>
                <a:highlight>
                  <a:srgbClr val="FFFFFF"/>
                </a:highlight>
                <a:latin typeface="Economica"/>
                <a:ea typeface="Economica"/>
                <a:cs typeface="Economica"/>
                <a:sym typeface="Economica"/>
              </a:rPr>
              <a:t>--&gt;</a:t>
            </a:r>
            <a:r>
              <a:rPr lang="de" sz="1800">
                <a:solidFill>
                  <a:srgbClr val="000096"/>
                </a:solidFill>
                <a:highlight>
                  <a:srgbClr val="FFFFFF"/>
                </a:highlight>
                <a:latin typeface="Economica"/>
                <a:ea typeface="Economica"/>
                <a:cs typeface="Economica"/>
                <a:sym typeface="Economica"/>
              </a:rPr>
              <a:t> </a:t>
            </a:r>
            <a:endParaRPr sz="1800">
              <a:solidFill>
                <a:srgbClr val="000096"/>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lang="de" sz="1800">
                <a:solidFill>
                  <a:schemeClr val="dk1"/>
                </a:solidFill>
                <a:highlight>
                  <a:srgbClr val="FFFFFF"/>
                </a:highlight>
                <a:latin typeface="Economica"/>
                <a:ea typeface="Economica"/>
                <a:cs typeface="Economica"/>
                <a:sym typeface="Economica"/>
              </a:rPr>
              <a:t>    	          </a:t>
            </a:r>
            <a:r>
              <a:rPr lang="de" sz="1800">
                <a:solidFill>
                  <a:srgbClr val="000096"/>
                </a:solidFill>
                <a:highlight>
                  <a:srgbClr val="FFFFFF"/>
                </a:highlight>
                <a:latin typeface="Economica"/>
                <a:ea typeface="Economica"/>
                <a:cs typeface="Economica"/>
                <a:sym typeface="Economica"/>
              </a:rPr>
              <a:t>&lt;</a:t>
            </a:r>
            <a:r>
              <a:rPr lang="de" sz="1800">
                <a:solidFill>
                  <a:srgbClr val="000096"/>
                </a:solidFill>
                <a:highlight>
                  <a:srgbClr val="FFFFFF"/>
                </a:highlight>
                <a:latin typeface="Economica"/>
                <a:ea typeface="Economica"/>
                <a:cs typeface="Economica"/>
                <a:sym typeface="Economica"/>
              </a:rPr>
              <a:t>head</a:t>
            </a:r>
            <a:r>
              <a:rPr lang="de" sz="1800">
                <a:solidFill>
                  <a:srgbClr val="000096"/>
                </a:solidFill>
                <a:highlight>
                  <a:srgbClr val="FFFFFF"/>
                </a:highlight>
                <a:latin typeface="Economica"/>
                <a:ea typeface="Economica"/>
                <a:cs typeface="Economica"/>
                <a:sym typeface="Economica"/>
              </a:rPr>
              <a:t>&gt;</a:t>
            </a:r>
            <a:r>
              <a:rPr lang="de" sz="1800">
                <a:solidFill>
                  <a:schemeClr val="dk1"/>
                </a:solidFill>
                <a:highlight>
                  <a:srgbClr val="FFFFFF"/>
                </a:highlight>
                <a:latin typeface="Economica"/>
                <a:ea typeface="Economica"/>
                <a:cs typeface="Economica"/>
                <a:sym typeface="Economica"/>
              </a:rPr>
              <a:t>[short title]</a:t>
            </a:r>
            <a:r>
              <a:rPr lang="de" sz="1800">
                <a:solidFill>
                  <a:srgbClr val="000096"/>
                </a:solidFill>
                <a:highlight>
                  <a:srgbClr val="FFFFFF"/>
                </a:highlight>
                <a:latin typeface="Economica"/>
                <a:ea typeface="Economica"/>
                <a:cs typeface="Economica"/>
                <a:sym typeface="Economica"/>
              </a:rPr>
              <a:t>&lt;/</a:t>
            </a:r>
            <a:r>
              <a:rPr lang="de" sz="1800">
                <a:solidFill>
                  <a:srgbClr val="000096"/>
                </a:solidFill>
                <a:highlight>
                  <a:srgbClr val="FFFFFF"/>
                </a:highlight>
                <a:latin typeface="Economica"/>
                <a:ea typeface="Economica"/>
                <a:cs typeface="Economica"/>
                <a:sym typeface="Economica"/>
              </a:rPr>
              <a:t>head</a:t>
            </a:r>
            <a:r>
              <a:rPr lang="de" sz="1800">
                <a:solidFill>
                  <a:srgbClr val="000096"/>
                </a:solidFill>
                <a:highlight>
                  <a:srgbClr val="FFFFFF"/>
                </a:highlight>
                <a:latin typeface="Economica"/>
                <a:ea typeface="Economica"/>
                <a:cs typeface="Economica"/>
                <a:sym typeface="Economica"/>
              </a:rPr>
              <a:t>&gt;</a:t>
            </a:r>
            <a:r>
              <a:rPr lang="de" sz="1800">
                <a:solidFill>
                  <a:schemeClr val="dk1"/>
                </a:solidFill>
                <a:highlight>
                  <a:srgbClr val="FFFFFF"/>
                </a:highlight>
                <a:latin typeface="Economica"/>
                <a:ea typeface="Economica"/>
                <a:cs typeface="Economica"/>
                <a:sym typeface="Economica"/>
              </a:rPr>
              <a:t>           	</a:t>
            </a:r>
            <a:endParaRPr sz="1800">
              <a:solidFill>
                <a:schemeClr val="dk1"/>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lang="de" sz="1800">
                <a:solidFill>
                  <a:schemeClr val="dk1"/>
                </a:solidFill>
                <a:highlight>
                  <a:srgbClr val="FFFFFF"/>
                </a:highlight>
                <a:latin typeface="Economica"/>
                <a:ea typeface="Economica"/>
                <a:cs typeface="Economica"/>
                <a:sym typeface="Economica"/>
              </a:rPr>
              <a:t>    	         </a:t>
            </a:r>
            <a:r>
              <a:rPr b="1" lang="de" sz="1800">
                <a:solidFill>
                  <a:schemeClr val="dk1"/>
                </a:solidFill>
                <a:highlight>
                  <a:srgbClr val="FFFFFF"/>
                </a:highlight>
                <a:latin typeface="Economica"/>
                <a:ea typeface="Economica"/>
                <a:cs typeface="Economica"/>
                <a:sym typeface="Economica"/>
              </a:rPr>
              <a:t> </a:t>
            </a:r>
            <a:r>
              <a:rPr b="1" lang="de" sz="1800">
                <a:solidFill>
                  <a:srgbClr val="000096"/>
                </a:solidFill>
                <a:highlight>
                  <a:srgbClr val="FFFFFF"/>
                </a:highlight>
                <a:latin typeface="Economica"/>
                <a:ea typeface="Economica"/>
                <a:cs typeface="Economica"/>
                <a:sym typeface="Economica"/>
              </a:rPr>
              <a:t>&lt;label</a:t>
            </a:r>
            <a:r>
              <a:rPr b="1" lang="de" sz="1800">
                <a:solidFill>
                  <a:srgbClr val="F5844C"/>
                </a:solidFill>
                <a:highlight>
                  <a:srgbClr val="FFFFFF"/>
                </a:highlight>
                <a:latin typeface="Economica"/>
                <a:ea typeface="Economica"/>
                <a:cs typeface="Economica"/>
                <a:sym typeface="Economica"/>
              </a:rPr>
              <a:t> type</a:t>
            </a:r>
            <a:r>
              <a:rPr b="1" lang="de" sz="1800">
                <a:solidFill>
                  <a:srgbClr val="FF8040"/>
                </a:solidFill>
                <a:highlight>
                  <a:srgbClr val="FFFFFF"/>
                </a:highlight>
                <a:latin typeface="Economica"/>
                <a:ea typeface="Economica"/>
                <a:cs typeface="Economica"/>
                <a:sym typeface="Economica"/>
              </a:rPr>
              <a:t>=</a:t>
            </a:r>
            <a:r>
              <a:rPr b="1" lang="de" sz="1800">
                <a:solidFill>
                  <a:srgbClr val="993300"/>
                </a:solidFill>
                <a:highlight>
                  <a:srgbClr val="FFFFFF"/>
                </a:highlight>
                <a:latin typeface="Economica"/>
                <a:ea typeface="Economica"/>
                <a:cs typeface="Economica"/>
                <a:sym typeface="Economica"/>
              </a:rPr>
              <a:t>"generated"</a:t>
            </a:r>
            <a:r>
              <a:rPr b="1" lang="de" sz="1800">
                <a:solidFill>
                  <a:srgbClr val="000096"/>
                </a:solidFill>
                <a:highlight>
                  <a:srgbClr val="FFFFFF"/>
                </a:highlight>
                <a:latin typeface="Economica"/>
                <a:ea typeface="Economica"/>
                <a:cs typeface="Economica"/>
                <a:sym typeface="Economica"/>
              </a:rPr>
              <a:t>&gt;</a:t>
            </a:r>
            <a:r>
              <a:rPr b="1" lang="de" sz="1800">
                <a:solidFill>
                  <a:schemeClr val="dk1"/>
                </a:solidFill>
                <a:highlight>
                  <a:srgbClr val="FFFFFF"/>
                </a:highlight>
                <a:latin typeface="Economica"/>
                <a:ea typeface="Economica"/>
                <a:cs typeface="Economica"/>
                <a:sym typeface="Economica"/>
              </a:rPr>
              <a:t>[What happened.]</a:t>
            </a:r>
            <a:r>
              <a:rPr b="1" lang="de" sz="1800">
                <a:solidFill>
                  <a:srgbClr val="000096"/>
                </a:solidFill>
                <a:highlight>
                  <a:srgbClr val="FFFFFF"/>
                </a:highlight>
                <a:latin typeface="Economica"/>
                <a:ea typeface="Economica"/>
                <a:cs typeface="Economica"/>
                <a:sym typeface="Economica"/>
              </a:rPr>
              <a:t>&lt;/label&gt;</a:t>
            </a:r>
            <a:endParaRPr b="1" sz="1800">
              <a:solidFill>
                <a:srgbClr val="000096"/>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lang="de" sz="1800">
                <a:solidFill>
                  <a:schemeClr val="dk1"/>
                </a:solidFill>
                <a:highlight>
                  <a:srgbClr val="FFFFFF"/>
                </a:highlight>
                <a:latin typeface="Economica"/>
                <a:ea typeface="Economica"/>
                <a:cs typeface="Economica"/>
                <a:sym typeface="Economica"/>
              </a:rPr>
              <a:t>    	          </a:t>
            </a:r>
            <a:r>
              <a:rPr lang="de" sz="1800">
                <a:solidFill>
                  <a:srgbClr val="000096"/>
                </a:solidFill>
                <a:highlight>
                  <a:srgbClr val="FFFFFF"/>
                </a:highlight>
                <a:latin typeface="Economica"/>
                <a:ea typeface="Economica"/>
                <a:cs typeface="Economica"/>
                <a:sym typeface="Economica"/>
              </a:rPr>
              <a:t>&lt;desc&gt;</a:t>
            </a:r>
            <a:r>
              <a:rPr lang="de" sz="1800">
                <a:solidFill>
                  <a:srgbClr val="006400"/>
                </a:solidFill>
                <a:highlight>
                  <a:srgbClr val="FFFFFF"/>
                </a:highlight>
                <a:latin typeface="Economica"/>
                <a:ea typeface="Economica"/>
                <a:cs typeface="Economica"/>
                <a:sym typeface="Economica"/>
              </a:rPr>
              <a:t>&lt;!-- Further information as you like/need and as is TEI compliant. --&gt;</a:t>
            </a:r>
            <a:r>
              <a:rPr lang="de" sz="1800">
                <a:solidFill>
                  <a:srgbClr val="000096"/>
                </a:solidFill>
                <a:highlight>
                  <a:srgbClr val="FFFFFF"/>
                </a:highlight>
                <a:latin typeface="Economica"/>
                <a:ea typeface="Economica"/>
                <a:cs typeface="Economica"/>
                <a:sym typeface="Economica"/>
              </a:rPr>
              <a:t>&lt;/desc&gt;</a:t>
            </a:r>
            <a:endParaRPr sz="1800">
              <a:solidFill>
                <a:srgbClr val="000096"/>
              </a:solidFill>
              <a:highlight>
                <a:srgbClr val="FFFFFF"/>
              </a:highlight>
              <a:latin typeface="Economica"/>
              <a:ea typeface="Economica"/>
              <a:cs typeface="Economica"/>
              <a:sym typeface="Economica"/>
            </a:endParaRPr>
          </a:p>
          <a:p>
            <a:pPr indent="0" lvl="0" marL="0" rtl="0" algn="l">
              <a:lnSpc>
                <a:spcPct val="115000"/>
              </a:lnSpc>
              <a:spcBef>
                <a:spcPts val="0"/>
              </a:spcBef>
              <a:spcAft>
                <a:spcPts val="0"/>
              </a:spcAft>
              <a:buNone/>
            </a:pPr>
            <a:r>
              <a:rPr lang="de" sz="1800">
                <a:solidFill>
                  <a:schemeClr val="dk1"/>
                </a:solidFill>
                <a:highlight>
                  <a:srgbClr val="FFFFFF"/>
                </a:highlight>
                <a:latin typeface="Economica"/>
                <a:ea typeface="Economica"/>
                <a:cs typeface="Economica"/>
                <a:sym typeface="Economica"/>
              </a:rPr>
              <a:t>      </a:t>
            </a:r>
            <a:r>
              <a:rPr b="1" lang="de" sz="1800">
                <a:solidFill>
                  <a:schemeClr val="dk1"/>
                </a:solidFill>
                <a:highlight>
                  <a:srgbClr val="FFFFFF"/>
                </a:highlight>
                <a:latin typeface="Economica"/>
                <a:ea typeface="Economica"/>
                <a:cs typeface="Economica"/>
                <a:sym typeface="Economica"/>
              </a:rPr>
              <a:t>   </a:t>
            </a:r>
            <a:r>
              <a:rPr b="1" lang="de" sz="1800">
                <a:solidFill>
                  <a:srgbClr val="000096"/>
                </a:solidFill>
                <a:highlight>
                  <a:srgbClr val="FFFFFF"/>
                </a:highlight>
                <a:latin typeface="Economica"/>
                <a:ea typeface="Economica"/>
                <a:cs typeface="Economica"/>
                <a:sym typeface="Economica"/>
              </a:rPr>
              <a:t>&lt;/event&gt;</a:t>
            </a:r>
            <a:endParaRPr b="1" sz="1800">
              <a:solidFill>
                <a:srgbClr val="000096"/>
              </a:solidFill>
              <a:highlight>
                <a:srgbClr val="FFFFFF"/>
              </a:highlight>
              <a:latin typeface="Economica"/>
              <a:ea typeface="Economica"/>
              <a:cs typeface="Economica"/>
              <a:sym typeface="Economica"/>
            </a:endParaRPr>
          </a:p>
        </p:txBody>
      </p:sp>
      <p:pic>
        <p:nvPicPr>
          <p:cNvPr id="124" name="Google Shape;124;p21"/>
          <p:cNvPicPr preferRelativeResize="0"/>
          <p:nvPr/>
        </p:nvPicPr>
        <p:blipFill>
          <a:blip r:embed="rId3">
            <a:alphaModFix/>
          </a:blip>
          <a:stretch>
            <a:fillRect/>
          </a:stretch>
        </p:blipFill>
        <p:spPr>
          <a:xfrm>
            <a:off x="7472782" y="3798338"/>
            <a:ext cx="1571625" cy="1247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