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1310" r:id="rId3"/>
    <p:sldId id="1311" r:id="rId4"/>
    <p:sldId id="1312" r:id="rId5"/>
    <p:sldId id="1319" r:id="rId6"/>
    <p:sldId id="304" r:id="rId7"/>
    <p:sldId id="1317" r:id="rId8"/>
    <p:sldId id="1318" r:id="rId9"/>
    <p:sldId id="285" r:id="rId10"/>
    <p:sldId id="267" r:id="rId11"/>
    <p:sldId id="257" r:id="rId12"/>
    <p:sldId id="264" r:id="rId13"/>
    <p:sldId id="1323" r:id="rId14"/>
    <p:sldId id="265" r:id="rId15"/>
    <p:sldId id="269" r:id="rId16"/>
    <p:sldId id="1321" r:id="rId17"/>
    <p:sldId id="1251" r:id="rId18"/>
    <p:sldId id="294" r:id="rId19"/>
    <p:sldId id="277" r:id="rId20"/>
    <p:sldId id="125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7934"/>
    <a:srgbClr val="941100"/>
    <a:srgbClr val="FF2600"/>
    <a:srgbClr val="FF7E79"/>
    <a:srgbClr val="945200"/>
    <a:srgbClr val="FF9300"/>
    <a:srgbClr val="FF40FF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9" autoAdjust="0"/>
    <p:restoredTop sz="64463" autoAdjust="0"/>
  </p:normalViewPr>
  <p:slideViewPr>
    <p:cSldViewPr showGuides="1">
      <p:cViewPr varScale="1">
        <p:scale>
          <a:sx n="74" d="100"/>
          <a:sy n="74" d="100"/>
        </p:scale>
        <p:origin x="2112" y="184"/>
      </p:cViewPr>
      <p:guideLst>
        <p:guide orient="horz" pos="913"/>
        <p:guide pos="257"/>
      </p:guideLst>
    </p:cSldViewPr>
  </p:slideViewPr>
  <p:outlineViewPr>
    <p:cViewPr>
      <p:scale>
        <a:sx n="33" d="100"/>
        <a:sy n="33" d="100"/>
      </p:scale>
      <p:origin x="0" y="-9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3488" y="-4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18F274-9FD0-6943-B968-6F60777B9410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695B78D6-C860-C144-AA2E-78E521D6C823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GB" sz="2400" b="1" dirty="0">
              <a:solidFill>
                <a:schemeClr val="tx1"/>
              </a:solidFill>
            </a:rPr>
            <a:t>2018</a:t>
          </a:r>
        </a:p>
      </dgm:t>
    </dgm:pt>
    <dgm:pt modelId="{C274C86C-BFA6-B143-9A52-FFBF80058DCB}" type="parTrans" cxnId="{C942946F-8DF3-3244-A675-1F24AF2F509A}">
      <dgm:prSet/>
      <dgm:spPr/>
      <dgm:t>
        <a:bodyPr/>
        <a:lstStyle/>
        <a:p>
          <a:endParaRPr lang="en-GB"/>
        </a:p>
      </dgm:t>
    </dgm:pt>
    <dgm:pt modelId="{AC999380-D563-1745-8A2A-4B08685A5B33}" type="sibTrans" cxnId="{C942946F-8DF3-3244-A675-1F24AF2F509A}">
      <dgm:prSet/>
      <dgm:spPr/>
      <dgm:t>
        <a:bodyPr/>
        <a:lstStyle/>
        <a:p>
          <a:endParaRPr lang="en-GB"/>
        </a:p>
      </dgm:t>
    </dgm:pt>
    <dgm:pt modelId="{FE650AE5-9A6F-9C46-A4C1-D196E8BC41D3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2400" b="1" dirty="0">
              <a:solidFill>
                <a:schemeClr val="tx1"/>
              </a:solidFill>
            </a:rPr>
            <a:t>2019</a:t>
          </a:r>
        </a:p>
      </dgm:t>
    </dgm:pt>
    <dgm:pt modelId="{B34AD3EC-9B77-B249-9064-0AB8F1593A8D}" type="parTrans" cxnId="{C9937387-1BA8-9B47-98CC-F323DC3BFAF9}">
      <dgm:prSet/>
      <dgm:spPr/>
      <dgm:t>
        <a:bodyPr/>
        <a:lstStyle/>
        <a:p>
          <a:endParaRPr lang="en-GB"/>
        </a:p>
      </dgm:t>
    </dgm:pt>
    <dgm:pt modelId="{4B28154C-A80C-0A47-9748-E70B38FDA3C6}" type="sibTrans" cxnId="{C9937387-1BA8-9B47-98CC-F323DC3BFAF9}">
      <dgm:prSet/>
      <dgm:spPr/>
      <dgm:t>
        <a:bodyPr/>
        <a:lstStyle/>
        <a:p>
          <a:endParaRPr lang="en-GB"/>
        </a:p>
      </dgm:t>
    </dgm:pt>
    <dgm:pt modelId="{299C4087-42E5-434D-BB0F-7658E4B4F83E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sz="2400" b="1" dirty="0">
              <a:solidFill>
                <a:schemeClr val="tx1"/>
              </a:solidFill>
            </a:rPr>
            <a:t>2020</a:t>
          </a:r>
        </a:p>
      </dgm:t>
    </dgm:pt>
    <dgm:pt modelId="{94BE254D-05E2-4649-9078-48F4C74C5F52}" type="parTrans" cxnId="{291F48C2-E1CF-8646-931B-F247F798A131}">
      <dgm:prSet/>
      <dgm:spPr/>
      <dgm:t>
        <a:bodyPr/>
        <a:lstStyle/>
        <a:p>
          <a:endParaRPr lang="en-GB"/>
        </a:p>
      </dgm:t>
    </dgm:pt>
    <dgm:pt modelId="{89314D45-0E10-6E44-B23D-A0BFAF84E311}" type="sibTrans" cxnId="{291F48C2-E1CF-8646-931B-F247F798A131}">
      <dgm:prSet/>
      <dgm:spPr/>
      <dgm:t>
        <a:bodyPr/>
        <a:lstStyle/>
        <a:p>
          <a:endParaRPr lang="en-GB"/>
        </a:p>
      </dgm:t>
    </dgm:pt>
    <dgm:pt modelId="{FB384098-D884-464C-AAF5-423D4FBE5248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2400" b="1" dirty="0">
              <a:solidFill>
                <a:schemeClr val="bg1"/>
              </a:solidFill>
            </a:rPr>
            <a:t>2021</a:t>
          </a:r>
        </a:p>
      </dgm:t>
    </dgm:pt>
    <dgm:pt modelId="{542542B3-EB65-614B-9079-225DA3A17699}" type="parTrans" cxnId="{65815683-32C8-3145-8700-3804A88EAA6F}">
      <dgm:prSet/>
      <dgm:spPr/>
      <dgm:t>
        <a:bodyPr/>
        <a:lstStyle/>
        <a:p>
          <a:endParaRPr lang="en-GB"/>
        </a:p>
      </dgm:t>
    </dgm:pt>
    <dgm:pt modelId="{7093E67B-69F8-8545-99A5-D0558BBC0B81}" type="sibTrans" cxnId="{65815683-32C8-3145-8700-3804A88EAA6F}">
      <dgm:prSet/>
      <dgm:spPr/>
      <dgm:t>
        <a:bodyPr/>
        <a:lstStyle/>
        <a:p>
          <a:endParaRPr lang="en-GB"/>
        </a:p>
      </dgm:t>
    </dgm:pt>
    <dgm:pt modelId="{5C9E3515-D572-C742-A55B-0167DFE91C74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GB" sz="2400" b="1" dirty="0">
              <a:solidFill>
                <a:schemeClr val="bg1"/>
              </a:solidFill>
            </a:rPr>
            <a:t>2022</a:t>
          </a:r>
        </a:p>
      </dgm:t>
    </dgm:pt>
    <dgm:pt modelId="{EF106DDD-6371-494C-B74C-A402D7C06417}" type="parTrans" cxnId="{7D4D2E0F-011A-F241-976E-E9313B2E8886}">
      <dgm:prSet/>
      <dgm:spPr/>
      <dgm:t>
        <a:bodyPr/>
        <a:lstStyle/>
        <a:p>
          <a:endParaRPr lang="en-GB"/>
        </a:p>
      </dgm:t>
    </dgm:pt>
    <dgm:pt modelId="{F056E4FA-A79F-8B42-BC54-D478F17EC9FD}" type="sibTrans" cxnId="{7D4D2E0F-011A-F241-976E-E9313B2E8886}">
      <dgm:prSet/>
      <dgm:spPr/>
      <dgm:t>
        <a:bodyPr/>
        <a:lstStyle/>
        <a:p>
          <a:endParaRPr lang="en-GB"/>
        </a:p>
      </dgm:t>
    </dgm:pt>
    <dgm:pt modelId="{0D15E6A4-74F4-B444-8ECE-43CAEB054163}" type="pres">
      <dgm:prSet presAssocID="{2118F274-9FD0-6943-B968-6F60777B9410}" presName="Name0" presStyleCnt="0">
        <dgm:presLayoutVars>
          <dgm:dir/>
          <dgm:animLvl val="lvl"/>
          <dgm:resizeHandles val="exact"/>
        </dgm:presLayoutVars>
      </dgm:prSet>
      <dgm:spPr/>
    </dgm:pt>
    <dgm:pt modelId="{63811705-EADB-F24E-89CA-A605DE5D2A99}" type="pres">
      <dgm:prSet presAssocID="{695B78D6-C860-C144-AA2E-78E521D6C823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1918D264-15E7-4345-87E3-4E477C72CE97}" type="pres">
      <dgm:prSet presAssocID="{AC999380-D563-1745-8A2A-4B08685A5B33}" presName="parTxOnlySpace" presStyleCnt="0"/>
      <dgm:spPr/>
    </dgm:pt>
    <dgm:pt modelId="{019CE9FA-983C-B249-B2F7-3CDF7ECC0EF6}" type="pres">
      <dgm:prSet presAssocID="{FE650AE5-9A6F-9C46-A4C1-D196E8BC41D3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5E462B86-5FFC-1E48-B242-B5DC6B5B2BCF}" type="pres">
      <dgm:prSet presAssocID="{4B28154C-A80C-0A47-9748-E70B38FDA3C6}" presName="parTxOnlySpace" presStyleCnt="0"/>
      <dgm:spPr/>
    </dgm:pt>
    <dgm:pt modelId="{DB37D88F-9703-AF4A-8A6A-6EB8C89AFCA9}" type="pres">
      <dgm:prSet presAssocID="{299C4087-42E5-434D-BB0F-7658E4B4F83E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052ED38E-2DCA-8B45-B802-B075EA728096}" type="pres">
      <dgm:prSet presAssocID="{89314D45-0E10-6E44-B23D-A0BFAF84E311}" presName="parTxOnlySpace" presStyleCnt="0"/>
      <dgm:spPr/>
    </dgm:pt>
    <dgm:pt modelId="{71B482B7-355A-A24D-8F21-5FF587FFE0D9}" type="pres">
      <dgm:prSet presAssocID="{FB384098-D884-464C-AAF5-423D4FBE5248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9A9D2AE1-8848-7840-9770-DD8B97AF591C}" type="pres">
      <dgm:prSet presAssocID="{7093E67B-69F8-8545-99A5-D0558BBC0B81}" presName="parTxOnlySpace" presStyleCnt="0"/>
      <dgm:spPr/>
    </dgm:pt>
    <dgm:pt modelId="{06FD79D0-48AC-B94C-B514-4601EBB032E2}" type="pres">
      <dgm:prSet presAssocID="{5C9E3515-D572-C742-A55B-0167DFE91C74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7D4D2E0F-011A-F241-976E-E9313B2E8886}" srcId="{2118F274-9FD0-6943-B968-6F60777B9410}" destId="{5C9E3515-D572-C742-A55B-0167DFE91C74}" srcOrd="4" destOrd="0" parTransId="{EF106DDD-6371-494C-B74C-A402D7C06417}" sibTransId="{F056E4FA-A79F-8B42-BC54-D478F17EC9FD}"/>
    <dgm:cxn modelId="{DE31F12E-D10F-8746-B0ED-6C70447E382C}" type="presOf" srcId="{5C9E3515-D572-C742-A55B-0167DFE91C74}" destId="{06FD79D0-48AC-B94C-B514-4601EBB032E2}" srcOrd="0" destOrd="0" presId="urn:microsoft.com/office/officeart/2005/8/layout/chevron1"/>
    <dgm:cxn modelId="{C942946F-8DF3-3244-A675-1F24AF2F509A}" srcId="{2118F274-9FD0-6943-B968-6F60777B9410}" destId="{695B78D6-C860-C144-AA2E-78E521D6C823}" srcOrd="0" destOrd="0" parTransId="{C274C86C-BFA6-B143-9A52-FFBF80058DCB}" sibTransId="{AC999380-D563-1745-8A2A-4B08685A5B33}"/>
    <dgm:cxn modelId="{40897673-8A48-CB4C-A80B-6D63C300FEB6}" type="presOf" srcId="{FB384098-D884-464C-AAF5-423D4FBE5248}" destId="{71B482B7-355A-A24D-8F21-5FF587FFE0D9}" srcOrd="0" destOrd="0" presId="urn:microsoft.com/office/officeart/2005/8/layout/chevron1"/>
    <dgm:cxn modelId="{65815683-32C8-3145-8700-3804A88EAA6F}" srcId="{2118F274-9FD0-6943-B968-6F60777B9410}" destId="{FB384098-D884-464C-AAF5-423D4FBE5248}" srcOrd="3" destOrd="0" parTransId="{542542B3-EB65-614B-9079-225DA3A17699}" sibTransId="{7093E67B-69F8-8545-99A5-D0558BBC0B81}"/>
    <dgm:cxn modelId="{A94A7285-DAD6-664F-810D-3B494A27F081}" type="presOf" srcId="{695B78D6-C860-C144-AA2E-78E521D6C823}" destId="{63811705-EADB-F24E-89CA-A605DE5D2A99}" srcOrd="0" destOrd="0" presId="urn:microsoft.com/office/officeart/2005/8/layout/chevron1"/>
    <dgm:cxn modelId="{C9937387-1BA8-9B47-98CC-F323DC3BFAF9}" srcId="{2118F274-9FD0-6943-B968-6F60777B9410}" destId="{FE650AE5-9A6F-9C46-A4C1-D196E8BC41D3}" srcOrd="1" destOrd="0" parTransId="{B34AD3EC-9B77-B249-9064-0AB8F1593A8D}" sibTransId="{4B28154C-A80C-0A47-9748-E70B38FDA3C6}"/>
    <dgm:cxn modelId="{04E3CC9D-4BD1-4645-AA7C-2F7261CD9078}" type="presOf" srcId="{299C4087-42E5-434D-BB0F-7658E4B4F83E}" destId="{DB37D88F-9703-AF4A-8A6A-6EB8C89AFCA9}" srcOrd="0" destOrd="0" presId="urn:microsoft.com/office/officeart/2005/8/layout/chevron1"/>
    <dgm:cxn modelId="{291F48C2-E1CF-8646-931B-F247F798A131}" srcId="{2118F274-9FD0-6943-B968-6F60777B9410}" destId="{299C4087-42E5-434D-BB0F-7658E4B4F83E}" srcOrd="2" destOrd="0" parTransId="{94BE254D-05E2-4649-9078-48F4C74C5F52}" sibTransId="{89314D45-0E10-6E44-B23D-A0BFAF84E311}"/>
    <dgm:cxn modelId="{F93AACE5-A142-5646-913C-306EE10AEF47}" type="presOf" srcId="{2118F274-9FD0-6943-B968-6F60777B9410}" destId="{0D15E6A4-74F4-B444-8ECE-43CAEB054163}" srcOrd="0" destOrd="0" presId="urn:microsoft.com/office/officeart/2005/8/layout/chevron1"/>
    <dgm:cxn modelId="{C784B8FB-A00F-C940-BB71-D371BE1F14C5}" type="presOf" srcId="{FE650AE5-9A6F-9C46-A4C1-D196E8BC41D3}" destId="{019CE9FA-983C-B249-B2F7-3CDF7ECC0EF6}" srcOrd="0" destOrd="0" presId="urn:microsoft.com/office/officeart/2005/8/layout/chevron1"/>
    <dgm:cxn modelId="{8EF24FD1-756D-8548-9B6C-E5D96685BB0C}" type="presParOf" srcId="{0D15E6A4-74F4-B444-8ECE-43CAEB054163}" destId="{63811705-EADB-F24E-89CA-A605DE5D2A99}" srcOrd="0" destOrd="0" presId="urn:microsoft.com/office/officeart/2005/8/layout/chevron1"/>
    <dgm:cxn modelId="{F659B344-66A4-1A47-B6DA-B1D76FC8CF11}" type="presParOf" srcId="{0D15E6A4-74F4-B444-8ECE-43CAEB054163}" destId="{1918D264-15E7-4345-87E3-4E477C72CE97}" srcOrd="1" destOrd="0" presId="urn:microsoft.com/office/officeart/2005/8/layout/chevron1"/>
    <dgm:cxn modelId="{6D526D7E-74EE-1742-A180-AED348A176EC}" type="presParOf" srcId="{0D15E6A4-74F4-B444-8ECE-43CAEB054163}" destId="{019CE9FA-983C-B249-B2F7-3CDF7ECC0EF6}" srcOrd="2" destOrd="0" presId="urn:microsoft.com/office/officeart/2005/8/layout/chevron1"/>
    <dgm:cxn modelId="{0658E9A0-55FA-604D-A947-60476F42D213}" type="presParOf" srcId="{0D15E6A4-74F4-B444-8ECE-43CAEB054163}" destId="{5E462B86-5FFC-1E48-B242-B5DC6B5B2BCF}" srcOrd="3" destOrd="0" presId="urn:microsoft.com/office/officeart/2005/8/layout/chevron1"/>
    <dgm:cxn modelId="{35B2089F-07AB-F94E-8E72-21E8F5AE5BD7}" type="presParOf" srcId="{0D15E6A4-74F4-B444-8ECE-43CAEB054163}" destId="{DB37D88F-9703-AF4A-8A6A-6EB8C89AFCA9}" srcOrd="4" destOrd="0" presId="urn:microsoft.com/office/officeart/2005/8/layout/chevron1"/>
    <dgm:cxn modelId="{F8B8A45A-36D6-FB41-8F6F-59DDF2E9F871}" type="presParOf" srcId="{0D15E6A4-74F4-B444-8ECE-43CAEB054163}" destId="{052ED38E-2DCA-8B45-B802-B075EA728096}" srcOrd="5" destOrd="0" presId="urn:microsoft.com/office/officeart/2005/8/layout/chevron1"/>
    <dgm:cxn modelId="{C6BA7459-DAE6-664F-96B3-D8F093977FD9}" type="presParOf" srcId="{0D15E6A4-74F4-B444-8ECE-43CAEB054163}" destId="{71B482B7-355A-A24D-8F21-5FF587FFE0D9}" srcOrd="6" destOrd="0" presId="urn:microsoft.com/office/officeart/2005/8/layout/chevron1"/>
    <dgm:cxn modelId="{1C0646AB-8440-E44B-A71E-F31EAE4B525C}" type="presParOf" srcId="{0D15E6A4-74F4-B444-8ECE-43CAEB054163}" destId="{9A9D2AE1-8848-7840-9770-DD8B97AF591C}" srcOrd="7" destOrd="0" presId="urn:microsoft.com/office/officeart/2005/8/layout/chevron1"/>
    <dgm:cxn modelId="{879603D6-E1F5-3445-94C4-7ED382C5A671}" type="presParOf" srcId="{0D15E6A4-74F4-B444-8ECE-43CAEB054163}" destId="{06FD79D0-48AC-B94C-B514-4601EBB032E2}" srcOrd="8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811705-EADB-F24E-89CA-A605DE5D2A99}">
      <dsp:nvSpPr>
        <dsp:cNvPr id="0" name=""/>
        <dsp:cNvSpPr/>
      </dsp:nvSpPr>
      <dsp:spPr>
        <a:xfrm>
          <a:off x="2724" y="0"/>
          <a:ext cx="2425037" cy="629509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tx1"/>
              </a:solidFill>
            </a:rPr>
            <a:t>2018</a:t>
          </a:r>
        </a:p>
      </dsp:txBody>
      <dsp:txXfrm>
        <a:off x="317479" y="0"/>
        <a:ext cx="1795528" cy="629509"/>
      </dsp:txXfrm>
    </dsp:sp>
    <dsp:sp modelId="{019CE9FA-983C-B249-B2F7-3CDF7ECC0EF6}">
      <dsp:nvSpPr>
        <dsp:cNvPr id="0" name=""/>
        <dsp:cNvSpPr/>
      </dsp:nvSpPr>
      <dsp:spPr>
        <a:xfrm>
          <a:off x="2185258" y="0"/>
          <a:ext cx="2425037" cy="629509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tx1"/>
              </a:solidFill>
            </a:rPr>
            <a:t>2019</a:t>
          </a:r>
        </a:p>
      </dsp:txBody>
      <dsp:txXfrm>
        <a:off x="2500013" y="0"/>
        <a:ext cx="1795528" cy="629509"/>
      </dsp:txXfrm>
    </dsp:sp>
    <dsp:sp modelId="{DB37D88F-9703-AF4A-8A6A-6EB8C89AFCA9}">
      <dsp:nvSpPr>
        <dsp:cNvPr id="0" name=""/>
        <dsp:cNvSpPr/>
      </dsp:nvSpPr>
      <dsp:spPr>
        <a:xfrm>
          <a:off x="4367791" y="0"/>
          <a:ext cx="2425037" cy="629509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tx1"/>
              </a:solidFill>
            </a:rPr>
            <a:t>2020</a:t>
          </a:r>
        </a:p>
      </dsp:txBody>
      <dsp:txXfrm>
        <a:off x="4682546" y="0"/>
        <a:ext cx="1795528" cy="629509"/>
      </dsp:txXfrm>
    </dsp:sp>
    <dsp:sp modelId="{71B482B7-355A-A24D-8F21-5FF587FFE0D9}">
      <dsp:nvSpPr>
        <dsp:cNvPr id="0" name=""/>
        <dsp:cNvSpPr/>
      </dsp:nvSpPr>
      <dsp:spPr>
        <a:xfrm>
          <a:off x="6550324" y="0"/>
          <a:ext cx="2425037" cy="629509"/>
        </a:xfrm>
        <a:prstGeom prst="chevron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bg1"/>
              </a:solidFill>
            </a:rPr>
            <a:t>2021</a:t>
          </a:r>
        </a:p>
      </dsp:txBody>
      <dsp:txXfrm>
        <a:off x="6865079" y="0"/>
        <a:ext cx="1795528" cy="629509"/>
      </dsp:txXfrm>
    </dsp:sp>
    <dsp:sp modelId="{06FD79D0-48AC-B94C-B514-4601EBB032E2}">
      <dsp:nvSpPr>
        <dsp:cNvPr id="0" name=""/>
        <dsp:cNvSpPr/>
      </dsp:nvSpPr>
      <dsp:spPr>
        <a:xfrm>
          <a:off x="8732858" y="0"/>
          <a:ext cx="2425037" cy="629509"/>
        </a:xfrm>
        <a:prstGeom prst="chevr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bg1"/>
              </a:solidFill>
            </a:rPr>
            <a:t>2022</a:t>
          </a:r>
        </a:p>
      </dsp:txBody>
      <dsp:txXfrm>
        <a:off x="9047613" y="0"/>
        <a:ext cx="1795528" cy="629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24.11.21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24.11.21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9ff591b9ac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382" name="Google Shape;382;g9ff591b9a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9238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a5d54c5b1a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44" name="Google Shape;744;ga5d54c5b1a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8926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7364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aeb53a3f19_11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5" name="Google Shape;585;gaeb53a3f19_11_2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lvl="0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lang="en-US" dirty="0"/>
          </a:p>
        </p:txBody>
      </p:sp>
      <p:sp>
        <p:nvSpPr>
          <p:cNvPr id="586" name="Google Shape;586;gaeb53a3f19_11_2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0959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f5502f4a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53" name="Google Shape;253;gef5502f4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aeb53a3f19_11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1" name="Google Shape;631;gaeb53a3f19_11_2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476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Char char="-"/>
            </a:pPr>
            <a:endParaRPr dirty="0"/>
          </a:p>
        </p:txBody>
      </p:sp>
      <p:sp>
        <p:nvSpPr>
          <p:cNvPr id="632" name="Google Shape;632;gaeb53a3f19_11_2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3849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af164f859b_9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af164f859b_9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1727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542270fb01_0_12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3" name="Google Shape;623;g542270fb01_0_1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9456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8184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413172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DAA7C93-A5D3-47C8-8732-33879D527EFE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18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4224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af6aebecb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8" name="Google Shape;908;gaf6aebecbb_0_1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gaf6aebecbb_0_1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4971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542270fb01_1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g542270fb01_1_2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lvl="0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dirty="0"/>
          </a:p>
        </p:txBody>
      </p:sp>
      <p:sp>
        <p:nvSpPr>
          <p:cNvPr id="348" name="Google Shape;348;g542270fb01_1_2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5231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0847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1bd62b89_1_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gac1bd62b89_1_5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lvl="0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dirty="0"/>
          </a:p>
        </p:txBody>
      </p:sp>
      <p:sp>
        <p:nvSpPr>
          <p:cNvPr id="358" name="Google Shape;358;gac1bd62b89_1_5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0101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542270fb01_1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g542270fb01_1_2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lvl="0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dirty="0"/>
          </a:p>
        </p:txBody>
      </p:sp>
      <p:sp>
        <p:nvSpPr>
          <p:cNvPr id="369" name="Google Shape;369;g542270fb01_1_2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9048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ac51b62c09_6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6" name="Google Shape;856;gac51b62c09_6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0116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ac51b62c09_6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6" name="Google Shape;856;gac51b62c09_6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146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aeb53a3f19_1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gaeb53a3f19_11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FF0000"/>
              </a:solidFill>
            </a:endParaRPr>
          </a:p>
        </p:txBody>
      </p:sp>
      <p:sp>
        <p:nvSpPr>
          <p:cNvPr id="402" name="Google Shape;402;gaeb53a3f19_11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161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78549fdfad_1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47" name="Google Shape;447;g78549fdfad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5951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542270fb01_0_12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chemeClr val="dk1"/>
              </a:solidFill>
            </a:endParaRPr>
          </a:p>
        </p:txBody>
      </p:sp>
      <p:sp>
        <p:nvSpPr>
          <p:cNvPr id="623" name="Google Shape;623;g542270fb01_0_1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9729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129893-567A-464C-9F12-4E77EBBEF2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7" y="6309320"/>
            <a:ext cx="32131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PUNCH4NFDI   |  DPK SKM Meeting   |   28 September 2021  |  TS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PUNCH4NFDI   |  DPK SKM Meeting   |   28 September 2021  |  TS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PUNCH4NFDI   |  DPK SKM Meeting   |   28 September 2021  |  TS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PUNCH4NFDI   |  DPK SKM Meeting   |   28 September 2021  |  TS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PUNCH4NFDI   |  DPK SKM Meeting   |   28 September 2021  |  TS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PUNCH4NFDI   |  DPK SKM Meeting   |   28 September 2021  |  TS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PUNCH4NFDI   |  DPK SKM Meeting   |   28 September 2021  |  TS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PUNCH4NFDI   |  DPK SKM Meeting   |   28 September 2021  |  TS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PUNCH4NFDI   |  DPK SKM Meeting   |   28 September 2021  |  TS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56591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Überschrift">
  <p:cSld name="Nur Überschrif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43341" y="188640"/>
            <a:ext cx="11174400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dt" idx="10"/>
          </p:nvPr>
        </p:nvSpPr>
        <p:spPr>
          <a:xfrm>
            <a:off x="150445" y="6627600"/>
            <a:ext cx="5280000" cy="2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ftr" idx="11"/>
          </p:nvPr>
        </p:nvSpPr>
        <p:spPr>
          <a:xfrm>
            <a:off x="6736061" y="6627600"/>
            <a:ext cx="5280000" cy="2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PUNCH4NFDI   |  DPK SKM Meeting   |   28 September 2021  |  TS</a:t>
            </a:r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5712003" y="6627600"/>
            <a:ext cx="768000" cy="2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6434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>
  <p:cSld name="1_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1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414396" y="4096780"/>
            <a:ext cx="11369549" cy="70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987" y="6309320"/>
            <a:ext cx="3213100" cy="40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5027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1_Titel und Inhal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40736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PUNCH4NFDI   |  DPK SKM Meeting   |   28 September 2021  |  TS</a:t>
            </a: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2"/>
          </p:nvPr>
        </p:nvSpPr>
        <p:spPr>
          <a:xfrm>
            <a:off x="407988" y="817500"/>
            <a:ext cx="11376024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2708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 1">
  <p:cSld name="Titel und Inhalt 1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8"/>
          <p:cNvSpPr txBox="1">
            <a:spLocks noGrp="1"/>
          </p:cNvSpPr>
          <p:nvPr>
            <p:ph type="title"/>
          </p:nvPr>
        </p:nvSpPr>
        <p:spPr>
          <a:xfrm>
            <a:off x="407987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8"/>
          <p:cNvSpPr txBox="1">
            <a:spLocks noGrp="1"/>
          </p:cNvSpPr>
          <p:nvPr>
            <p:ph type="body" idx="1"/>
          </p:nvPr>
        </p:nvSpPr>
        <p:spPr>
          <a:xfrm>
            <a:off x="407987" y="1406427"/>
            <a:ext cx="11376000" cy="5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0" name="Google Shape;190;p38"/>
          <p:cNvSpPr txBox="1">
            <a:spLocks noGrp="1"/>
          </p:cNvSpPr>
          <p:nvPr>
            <p:ph type="body" idx="2"/>
          </p:nvPr>
        </p:nvSpPr>
        <p:spPr>
          <a:xfrm>
            <a:off x="407986" y="817499"/>
            <a:ext cx="113760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1" name="Google Shape;191;p38"/>
          <p:cNvSpPr txBox="1">
            <a:spLocks noGrp="1"/>
          </p:cNvSpPr>
          <p:nvPr>
            <p:ph type="sldNum" idx="12"/>
          </p:nvPr>
        </p:nvSpPr>
        <p:spPr>
          <a:xfrm>
            <a:off x="10848526" y="6580799"/>
            <a:ext cx="210400" cy="1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737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07880" y="1406520"/>
            <a:ext cx="11375640" cy="5010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9460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1950" indent="-361950">
              <a:lnSpc>
                <a:spcPct val="100000"/>
              </a:lnSpc>
              <a:spcAft>
                <a:spcPts val="400"/>
              </a:spcAft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PUNCH4NFDI   |  DPK SKM Meeting   |   28 September 2021  |  TS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>
            <a:lvl1pPr marL="361950" indent="-361950">
              <a:lnSpc>
                <a:spcPct val="100000"/>
              </a:lnSpc>
              <a:spcAft>
                <a:spcPts val="400"/>
              </a:spcAft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PUNCH4NFDI   |  DPK SKM Meeting   |   28 September 2021  |  TS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>
            <a:lvl1pPr marL="361950" indent="-361950">
              <a:lnSpc>
                <a:spcPct val="100000"/>
              </a:lnSpc>
              <a:spcAft>
                <a:spcPts val="400"/>
              </a:spcAft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PUNCH4NFDI   |  DPK SKM Meeting   |   28 September 2021  |  TS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PUNCH4NFDI   |  DPK SKM Meeting   |   28 September 2021  |  TS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PUNCH4NFDI   |  DPK SKM Meeting   |   28 September 2021  |  TS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736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PUNCH4NFDI   |  DPK SKM Meeting   |   28 September 2021  |  TS</a:t>
            </a:r>
            <a:endParaRPr lang="en-US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‹#›</a:t>
            </a:fld>
            <a:endParaRPr lang="en-US" sz="1000" b="1" noProof="0" dirty="0"/>
          </a:p>
        </p:txBody>
      </p:sp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8" r:id="rId23"/>
    <p:sldLayoutId id="2147483691" r:id="rId2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13" Type="http://schemas.openxmlformats.org/officeDocument/2006/relationships/image" Target="../media/image101.emf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4.jpe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12.png"/><Relationship Id="rId9" Type="http://schemas.openxmlformats.org/officeDocument/2006/relationships/image" Target="../media/image9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thomas.schoerner@desy.d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hyperlink" Target="http://www.punch4nfdi.de/" TargetMode="External"/><Relationship Id="rId4" Type="http://schemas.openxmlformats.org/officeDocument/2006/relationships/hyperlink" Target="mailto:punch4nfdi@desy.d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3.emf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jpg"/><Relationship Id="rId18" Type="http://schemas.openxmlformats.org/officeDocument/2006/relationships/image" Target="../media/image29.jpeg"/><Relationship Id="rId26" Type="http://schemas.openxmlformats.org/officeDocument/2006/relationships/image" Target="../media/image37.png"/><Relationship Id="rId39" Type="http://schemas.openxmlformats.org/officeDocument/2006/relationships/image" Target="../media/image50.jpeg"/><Relationship Id="rId21" Type="http://schemas.openxmlformats.org/officeDocument/2006/relationships/image" Target="../media/image32.png"/><Relationship Id="rId34" Type="http://schemas.openxmlformats.org/officeDocument/2006/relationships/image" Target="../media/image45.png"/><Relationship Id="rId42" Type="http://schemas.openxmlformats.org/officeDocument/2006/relationships/image" Target="../media/image5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8.png"/><Relationship Id="rId40" Type="http://schemas.openxmlformats.org/officeDocument/2006/relationships/image" Target="../media/image51.png"/><Relationship Id="rId45" Type="http://schemas.openxmlformats.org/officeDocument/2006/relationships/image" Target="../media/image56.emf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openxmlformats.org/officeDocument/2006/relationships/image" Target="../media/image47.jpeg"/><Relationship Id="rId10" Type="http://schemas.openxmlformats.org/officeDocument/2006/relationships/image" Target="../media/image21.jpe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4" Type="http://schemas.openxmlformats.org/officeDocument/2006/relationships/image" Target="../media/image55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5.jpe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png"/><Relationship Id="rId43" Type="http://schemas.openxmlformats.org/officeDocument/2006/relationships/image" Target="../media/image54.png"/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12" Type="http://schemas.openxmlformats.org/officeDocument/2006/relationships/image" Target="../media/image23.jpe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38" Type="http://schemas.openxmlformats.org/officeDocument/2006/relationships/image" Target="../media/image49.png"/><Relationship Id="rId20" Type="http://schemas.openxmlformats.org/officeDocument/2006/relationships/image" Target="../media/image31.gif"/><Relationship Id="rId41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10" Type="http://schemas.openxmlformats.org/officeDocument/2006/relationships/image" Target="../media/image64.jp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88840"/>
            <a:ext cx="12191998" cy="2587059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77"/>
          <p:cNvSpPr/>
          <p:nvPr/>
        </p:nvSpPr>
        <p:spPr>
          <a:xfrm>
            <a:off x="0" y="5949280"/>
            <a:ext cx="4439700" cy="90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" y="0"/>
            <a:ext cx="12192002" cy="685342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77"/>
          <p:cNvSpPr txBox="1">
            <a:spLocks noGrp="1"/>
          </p:cNvSpPr>
          <p:nvPr>
            <p:ph type="body" idx="2"/>
          </p:nvPr>
        </p:nvSpPr>
        <p:spPr>
          <a:xfrm>
            <a:off x="492274" y="4645900"/>
            <a:ext cx="10137300" cy="14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de-DE" dirty="0">
                <a:solidFill>
                  <a:srgbClr val="FFFFFF"/>
                </a:solidFill>
              </a:rPr>
              <a:t>Thomas Schörner (DESY)</a:t>
            </a: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de-DE" dirty="0">
                <a:solidFill>
                  <a:srgbClr val="FFFFFF"/>
                </a:solidFill>
              </a:rPr>
              <a:t>DPG SKM 2021 Meeting, 28 September 2021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388" name="Google Shape;388;p77"/>
          <p:cNvSpPr txBox="1">
            <a:spLocks noGrp="1"/>
          </p:cNvSpPr>
          <p:nvPr>
            <p:ph type="body" idx="2"/>
          </p:nvPr>
        </p:nvSpPr>
        <p:spPr>
          <a:xfrm>
            <a:off x="492274" y="1519325"/>
            <a:ext cx="10137300" cy="14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de-DE" sz="2400" b="1" dirty="0">
                <a:solidFill>
                  <a:srgbClr val="FFFFFF"/>
                </a:solidFill>
              </a:rPr>
              <a:t>The PUNCH4NFDI </a:t>
            </a:r>
            <a:r>
              <a:rPr lang="de-DE" sz="2400" b="1" dirty="0" err="1">
                <a:solidFill>
                  <a:srgbClr val="FFFFFF"/>
                </a:solidFill>
              </a:rPr>
              <a:t>Consortium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75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6" name="Google Shape;746;p88"/>
          <p:cNvGrpSpPr/>
          <p:nvPr/>
        </p:nvGrpSpPr>
        <p:grpSpPr>
          <a:xfrm>
            <a:off x="5074173" y="344176"/>
            <a:ext cx="6197967" cy="5121639"/>
            <a:chOff x="4921773" y="953776"/>
            <a:chExt cx="6197967" cy="5121639"/>
          </a:xfrm>
        </p:grpSpPr>
        <p:grpSp>
          <p:nvGrpSpPr>
            <p:cNvPr id="747" name="Google Shape;747;p88"/>
            <p:cNvGrpSpPr/>
            <p:nvPr/>
          </p:nvGrpSpPr>
          <p:grpSpPr>
            <a:xfrm>
              <a:off x="6547373" y="953776"/>
              <a:ext cx="4572367" cy="5121639"/>
              <a:chOff x="6547373" y="953776"/>
              <a:chExt cx="4572367" cy="5121639"/>
            </a:xfrm>
          </p:grpSpPr>
          <p:grpSp>
            <p:nvGrpSpPr>
              <p:cNvPr id="748" name="Google Shape;748;p88"/>
              <p:cNvGrpSpPr/>
              <p:nvPr/>
            </p:nvGrpSpPr>
            <p:grpSpPr>
              <a:xfrm>
                <a:off x="9798573" y="953776"/>
                <a:ext cx="1321167" cy="5121639"/>
                <a:chOff x="6815700" y="715350"/>
                <a:chExt cx="990900" cy="3841325"/>
              </a:xfrm>
            </p:grpSpPr>
            <p:pic>
              <p:nvPicPr>
                <p:cNvPr id="749" name="Google Shape;749;p88"/>
                <p:cNvPicPr preferRelativeResize="0"/>
                <p:nvPr/>
              </p:nvPicPr>
              <p:blipFill rotWithShape="1">
                <a:blip r:embed="rId3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6516" t="8629" r="78071" b="5253"/>
                <a:stretch/>
              </p:blipFill>
              <p:spPr>
                <a:xfrm>
                  <a:off x="6832075" y="715350"/>
                  <a:ext cx="974525" cy="38413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50" name="Google Shape;750;p88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6815700" y="1993516"/>
                  <a:ext cx="974525" cy="256315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51" name="Google Shape;751;p88"/>
                <p:cNvPicPr preferRelativeResize="0"/>
                <p:nvPr/>
              </p:nvPicPr>
              <p:blipFill>
                <a:blip r:embed="rId5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82994" y="810075"/>
                  <a:ext cx="884567" cy="8845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52" name="Google Shape;752;p88"/>
              <p:cNvGrpSpPr/>
              <p:nvPr/>
            </p:nvGrpSpPr>
            <p:grpSpPr>
              <a:xfrm>
                <a:off x="8172973" y="953776"/>
                <a:ext cx="1321167" cy="5121639"/>
                <a:chOff x="6815700" y="715350"/>
                <a:chExt cx="990900" cy="3841325"/>
              </a:xfrm>
            </p:grpSpPr>
            <p:pic>
              <p:nvPicPr>
                <p:cNvPr id="753" name="Google Shape;753;p88"/>
                <p:cNvPicPr preferRelativeResize="0"/>
                <p:nvPr/>
              </p:nvPicPr>
              <p:blipFill rotWithShape="1">
                <a:blip r:embed="rId3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6516" t="8629" r="78071" b="5253"/>
                <a:stretch/>
              </p:blipFill>
              <p:spPr>
                <a:xfrm>
                  <a:off x="6832075" y="715350"/>
                  <a:ext cx="974525" cy="38413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54" name="Google Shape;754;p88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6815700" y="1993516"/>
                  <a:ext cx="974525" cy="256315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55" name="Google Shape;755;p88"/>
                <p:cNvPicPr preferRelativeResize="0"/>
                <p:nvPr/>
              </p:nvPicPr>
              <p:blipFill>
                <a:blip r:embed="rId5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82994" y="810075"/>
                  <a:ext cx="884567" cy="8845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56" name="Google Shape;756;p88"/>
              <p:cNvGrpSpPr/>
              <p:nvPr/>
            </p:nvGrpSpPr>
            <p:grpSpPr>
              <a:xfrm>
                <a:off x="6547373" y="953776"/>
                <a:ext cx="1321167" cy="5121639"/>
                <a:chOff x="6815700" y="715350"/>
                <a:chExt cx="990900" cy="3841325"/>
              </a:xfrm>
            </p:grpSpPr>
            <p:pic>
              <p:nvPicPr>
                <p:cNvPr id="757" name="Google Shape;757;p88"/>
                <p:cNvPicPr preferRelativeResize="0"/>
                <p:nvPr/>
              </p:nvPicPr>
              <p:blipFill rotWithShape="1">
                <a:blip r:embed="rId3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6516" t="8629" r="78071" b="5253"/>
                <a:stretch/>
              </p:blipFill>
              <p:spPr>
                <a:xfrm>
                  <a:off x="6832075" y="715350"/>
                  <a:ext cx="974525" cy="38413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58" name="Google Shape;758;p88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6815700" y="1993516"/>
                  <a:ext cx="974525" cy="256315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59" name="Google Shape;759;p88"/>
                <p:cNvPicPr preferRelativeResize="0"/>
                <p:nvPr/>
              </p:nvPicPr>
              <p:blipFill>
                <a:blip r:embed="rId5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82994" y="810075"/>
                  <a:ext cx="884567" cy="8845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760" name="Google Shape;760;p88"/>
            <p:cNvGrpSpPr/>
            <p:nvPr/>
          </p:nvGrpSpPr>
          <p:grpSpPr>
            <a:xfrm>
              <a:off x="4921773" y="953776"/>
              <a:ext cx="1321167" cy="5121639"/>
              <a:chOff x="6815700" y="715350"/>
              <a:chExt cx="990900" cy="3841325"/>
            </a:xfrm>
          </p:grpSpPr>
          <p:pic>
            <p:nvPicPr>
              <p:cNvPr id="761" name="Google Shape;761;p88"/>
              <p:cNvPicPr preferRelativeResize="0"/>
              <p:nvPr/>
            </p:nvPicPr>
            <p:blipFill rotWithShape="1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516" t="8629" r="78071" b="5253"/>
              <a:stretch/>
            </p:blipFill>
            <p:spPr>
              <a:xfrm>
                <a:off x="6832075" y="715350"/>
                <a:ext cx="974525" cy="38413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62" name="Google Shape;762;p88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815700" y="1993516"/>
                <a:ext cx="974525" cy="25631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63" name="Google Shape;763;p88"/>
              <p:cNvPicPr preferRelativeResize="0"/>
              <p:nvPr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82994" y="810075"/>
                <a:ext cx="884567" cy="8845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764" name="Google Shape;764;p88"/>
          <p:cNvGrpSpPr/>
          <p:nvPr/>
        </p:nvGrpSpPr>
        <p:grpSpPr>
          <a:xfrm>
            <a:off x="3448573" y="344176"/>
            <a:ext cx="1321167" cy="5121639"/>
            <a:chOff x="6815700" y="715350"/>
            <a:chExt cx="990900" cy="3841325"/>
          </a:xfrm>
        </p:grpSpPr>
        <p:pic>
          <p:nvPicPr>
            <p:cNvPr id="765" name="Google Shape;765;p88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516" t="8629" r="78071" b="5253"/>
            <a:stretch/>
          </p:blipFill>
          <p:spPr>
            <a:xfrm>
              <a:off x="6832075" y="715350"/>
              <a:ext cx="974525" cy="3841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8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15700" y="1993516"/>
              <a:ext cx="974525" cy="25631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7" name="Google Shape;767;p88"/>
            <p:cNvPicPr preferRelativeResize="0"/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2994" y="810075"/>
              <a:ext cx="884567" cy="8845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69" name="Google Shape;769;p8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16" t="8629" r="78071" b="5253"/>
          <a:stretch/>
        </p:blipFill>
        <p:spPr>
          <a:xfrm>
            <a:off x="498058" y="344176"/>
            <a:ext cx="2646269" cy="512163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2000">
                <a:schemeClr val="accent1">
                  <a:lumMod val="45000"/>
                  <a:lumOff val="55000"/>
                </a:schemeClr>
              </a:gs>
              <a:gs pos="6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sp>
        <p:nvSpPr>
          <p:cNvPr id="770" name="Google Shape;770;p88"/>
          <p:cNvSpPr txBox="1"/>
          <p:nvPr/>
        </p:nvSpPr>
        <p:spPr>
          <a:xfrm>
            <a:off x="663821" y="656702"/>
            <a:ext cx="2314743" cy="406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100" b="1" dirty="0"/>
              <a:t>… </a:t>
            </a:r>
            <a:endParaRPr sz="21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de-DE" sz="2100" b="1" dirty="0"/>
            </a:br>
            <a:r>
              <a:rPr lang="de-DE" sz="2100" b="1" dirty="0"/>
              <a:t>Analysis </a:t>
            </a:r>
            <a:r>
              <a:rPr lang="de-DE" sz="2100" b="1" dirty="0" err="1"/>
              <a:t>tools</a:t>
            </a:r>
            <a:endParaRPr sz="21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de-DE" sz="2100" b="1" dirty="0" err="1">
                <a:solidFill>
                  <a:schemeClr val="dk1"/>
                </a:solidFill>
              </a:rPr>
              <a:t>Compute</a:t>
            </a:r>
            <a:r>
              <a:rPr lang="de-DE" sz="2100" b="1" dirty="0">
                <a:solidFill>
                  <a:schemeClr val="dk1"/>
                </a:solidFill>
              </a:rPr>
              <a:t>   </a:t>
            </a:r>
            <a:br>
              <a:rPr lang="de-DE" sz="2100" b="1" dirty="0">
                <a:solidFill>
                  <a:schemeClr val="dk1"/>
                </a:solidFill>
              </a:rPr>
            </a:br>
            <a:r>
              <a:rPr lang="de-DE" sz="2100" b="1" dirty="0">
                <a:solidFill>
                  <a:schemeClr val="dk1"/>
                </a:solidFill>
              </a:rPr>
              <a:t>         </a:t>
            </a:r>
            <a:r>
              <a:rPr lang="de-DE" sz="2100" b="1" dirty="0" err="1">
                <a:solidFill>
                  <a:schemeClr val="dk1"/>
                </a:solidFill>
              </a:rPr>
              <a:t>resources</a:t>
            </a:r>
            <a:endParaRPr sz="21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de-DE" sz="2100" b="1" dirty="0"/>
            </a:br>
            <a:r>
              <a:rPr lang="de-DE" sz="2100" b="1" dirty="0">
                <a:solidFill>
                  <a:schemeClr val="dk1"/>
                </a:solidFill>
              </a:rPr>
              <a:t>Data </a:t>
            </a:r>
            <a:r>
              <a:rPr lang="de-DE" sz="2100" b="1" dirty="0" err="1">
                <a:solidFill>
                  <a:schemeClr val="dk1"/>
                </a:solidFill>
              </a:rPr>
              <a:t>access</a:t>
            </a:r>
            <a:endParaRPr sz="21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de-DE" sz="2100" b="1" dirty="0">
                <a:solidFill>
                  <a:schemeClr val="bg1"/>
                </a:solidFill>
              </a:rPr>
              <a:t>Data </a:t>
            </a:r>
            <a:r>
              <a:rPr lang="de-DE" sz="2100" b="1" dirty="0" err="1">
                <a:solidFill>
                  <a:schemeClr val="bg1"/>
                </a:solidFill>
              </a:rPr>
              <a:t>storage</a:t>
            </a:r>
            <a:endParaRPr sz="2100" b="1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2100" b="1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de-DE" sz="2100" b="1" dirty="0">
                <a:solidFill>
                  <a:schemeClr val="bg1"/>
                </a:solidFill>
              </a:rPr>
              <a:t>Data </a:t>
            </a:r>
            <a:r>
              <a:rPr lang="de-DE" sz="2100" b="1" dirty="0" err="1">
                <a:solidFill>
                  <a:schemeClr val="bg1"/>
                </a:solidFill>
              </a:rPr>
              <a:t>sources</a:t>
            </a:r>
            <a:endParaRPr sz="2100" b="1" dirty="0">
              <a:solidFill>
                <a:schemeClr val="bg1"/>
              </a:solidFill>
            </a:endParaRPr>
          </a:p>
        </p:txBody>
      </p:sp>
      <p:pic>
        <p:nvPicPr>
          <p:cNvPr id="772" name="Google Shape;772;p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62450" y="300675"/>
            <a:ext cx="5382176" cy="532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60250" y="298550"/>
            <a:ext cx="6197976" cy="5256175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88"/>
          <p:cNvSpPr txBox="1"/>
          <p:nvPr/>
        </p:nvSpPr>
        <p:spPr>
          <a:xfrm>
            <a:off x="831150" y="5661248"/>
            <a:ext cx="10682100" cy="7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/>
              <a:t>Flexibility, efficiency, scalability: 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/>
              <a:t>data volumes, number of users and analyses, heterogeneous resources; data combinations</a:t>
            </a:r>
            <a:endParaRPr sz="1800" b="1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3382F24-07B1-9348-8BD8-2DAA814CC06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7368" y="6597352"/>
            <a:ext cx="9948937" cy="186841"/>
          </a:xfrm>
        </p:spPr>
        <p:txBody>
          <a:bodyPr/>
          <a:lstStyle/>
          <a:p>
            <a:r>
              <a:rPr lang="en-GB"/>
              <a:t>PUNCH4NFDI   |  DPK SKM Meeting   |   28 September 2021  |  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565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11657160" y="6580440"/>
            <a:ext cx="125640" cy="13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CustomShape 2"/>
          <p:cNvSpPr/>
          <p:nvPr/>
        </p:nvSpPr>
        <p:spPr>
          <a:xfrm>
            <a:off x="407880" y="349200"/>
            <a:ext cx="11375280" cy="45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000" b="1" strike="noStrike" spc="-1" dirty="0">
                <a:solidFill>
                  <a:srgbClr val="4A66AC"/>
                </a:solidFill>
                <a:latin typeface="Arial"/>
                <a:ea typeface="Arial"/>
              </a:rPr>
              <a:t>TA 2: Infrastructure Evolution</a:t>
            </a:r>
            <a:endParaRPr lang="en-US" sz="3000" b="0" strike="noStrike" spc="-1" dirty="0">
              <a:latin typeface="Arial"/>
            </a:endParaRPr>
          </a:p>
        </p:txBody>
      </p:sp>
      <p:pic>
        <p:nvPicPr>
          <p:cNvPr id="175" name="Google Shape;657;p69_1"/>
          <p:cNvPicPr/>
          <p:nvPr/>
        </p:nvPicPr>
        <p:blipFill>
          <a:blip r:embed="rId3"/>
          <a:stretch/>
        </p:blipFill>
        <p:spPr>
          <a:xfrm>
            <a:off x="203040" y="1223992"/>
            <a:ext cx="11677680" cy="5373360"/>
          </a:xfrm>
          <a:prstGeom prst="rect">
            <a:avLst/>
          </a:prstGeom>
          <a:ln w="0">
            <a:noFill/>
          </a:ln>
        </p:spPr>
      </p:pic>
      <p:sp>
        <p:nvSpPr>
          <p:cNvPr id="176" name="TextShape 3"/>
          <p:cNvSpPr txBox="1"/>
          <p:nvPr/>
        </p:nvSpPr>
        <p:spPr>
          <a:xfrm>
            <a:off x="2594520" y="994448"/>
            <a:ext cx="1053208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800" b="0" strike="noStrike" spc="-1" dirty="0">
                <a:latin typeface="Arial"/>
              </a:rPr>
              <a:t>Today</a:t>
            </a:r>
          </a:p>
        </p:txBody>
      </p:sp>
      <p:sp>
        <p:nvSpPr>
          <p:cNvPr id="177" name="TextShape 4"/>
          <p:cNvSpPr txBox="1"/>
          <p:nvPr/>
        </p:nvSpPr>
        <p:spPr>
          <a:xfrm>
            <a:off x="7715160" y="987608"/>
            <a:ext cx="84060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800" b="0" strike="noStrike" spc="-1">
                <a:latin typeface="Arial"/>
              </a:rPr>
              <a:t>Future</a:t>
            </a:r>
          </a:p>
        </p:txBody>
      </p:sp>
      <p:sp>
        <p:nvSpPr>
          <p:cNvPr id="178" name="TextShape 5"/>
          <p:cNvSpPr txBox="1"/>
          <p:nvPr/>
        </p:nvSpPr>
        <p:spPr>
          <a:xfrm>
            <a:off x="11388600" y="6430320"/>
            <a:ext cx="991440" cy="290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fld id="{4CFDAC11-DB98-4D3A-8331-F346E68F5B25}" type="slidenum">
              <a:rPr lang="en-US" sz="1400" b="0" strike="noStrike" spc="-1">
                <a:latin typeface="Arial"/>
              </a:rPr>
              <a:t>11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A639DC-2387-5C44-9E4E-7BB453AB8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PUNCH4NFDI   |  DPK SKM Meeting   |   28 September 2021  |  TS</a:t>
            </a:r>
            <a:endParaRPr lang="en-US" noProof="0" dirty="0"/>
          </a:p>
        </p:txBody>
      </p:sp>
      <p:sp>
        <p:nvSpPr>
          <p:cNvPr id="9" name="Google Shape;437;p80">
            <a:extLst>
              <a:ext uri="{FF2B5EF4-FFF2-40B4-BE49-F238E27FC236}">
                <a16:creationId xmlns:a16="http://schemas.microsoft.com/office/drawing/2014/main" id="{A39DB35F-7DEA-1B48-AB29-12F056E50DCE}"/>
              </a:ext>
            </a:extLst>
          </p:cNvPr>
          <p:cNvSpPr txBox="1">
            <a:spLocks/>
          </p:cNvSpPr>
          <p:nvPr/>
        </p:nvSpPr>
        <p:spPr>
          <a:xfrm>
            <a:off x="407368" y="736796"/>
            <a:ext cx="9686629" cy="3159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b="1" dirty="0">
                <a:solidFill>
                  <a:schemeClr val="accent2"/>
                </a:solidFill>
              </a:rPr>
              <a:t>Access </a:t>
            </a:r>
            <a:r>
              <a:rPr lang="de-DE" b="1" dirty="0" err="1">
                <a:solidFill>
                  <a:schemeClr val="accent2"/>
                </a:solidFill>
              </a:rPr>
              <a:t>to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data</a:t>
            </a:r>
            <a:r>
              <a:rPr lang="de-DE" b="1" dirty="0">
                <a:solidFill>
                  <a:schemeClr val="accent2"/>
                </a:solidFill>
              </a:rPr>
              <a:t>, </a:t>
            </a:r>
            <a:r>
              <a:rPr lang="de-DE" b="1" dirty="0" err="1">
                <a:solidFill>
                  <a:schemeClr val="accent2"/>
                </a:solidFill>
              </a:rPr>
              <a:t>federated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computing</a:t>
            </a:r>
            <a:r>
              <a:rPr lang="de-DE" b="1" dirty="0">
                <a:solidFill>
                  <a:schemeClr val="accent2"/>
                </a:solidFill>
              </a:rPr>
              <a:t>, </a:t>
            </a:r>
            <a:r>
              <a:rPr lang="de-DE" b="1" dirty="0" err="1">
                <a:solidFill>
                  <a:schemeClr val="accent2"/>
                </a:solidFill>
              </a:rPr>
              <a:t>automation</a:t>
            </a:r>
            <a:r>
              <a:rPr lang="de-DE" b="1" dirty="0">
                <a:solidFill>
                  <a:schemeClr val="accent2"/>
                </a:solidFill>
              </a:rPr>
              <a:t>, </a:t>
            </a:r>
            <a:r>
              <a:rPr lang="de-DE" b="1" dirty="0" err="1">
                <a:solidFill>
                  <a:schemeClr val="accent2"/>
                </a:solidFill>
              </a:rPr>
              <a:t>data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lake</a:t>
            </a:r>
            <a:r>
              <a:rPr lang="de-DE" b="1" dirty="0">
                <a:solidFill>
                  <a:schemeClr val="accent2"/>
                </a:solidFill>
              </a:rPr>
              <a:t> prototype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p85"/>
          <p:cNvGrpSpPr/>
          <p:nvPr/>
        </p:nvGrpSpPr>
        <p:grpSpPr>
          <a:xfrm>
            <a:off x="2433191" y="1590225"/>
            <a:ext cx="4190600" cy="3771744"/>
            <a:chOff x="7233791" y="1285425"/>
            <a:chExt cx="4190600" cy="3771744"/>
          </a:xfrm>
        </p:grpSpPr>
        <p:sp>
          <p:nvSpPr>
            <p:cNvPr id="591" name="Google Shape;591;p85"/>
            <p:cNvSpPr/>
            <p:nvPr/>
          </p:nvSpPr>
          <p:spPr>
            <a:xfrm>
              <a:off x="8296800" y="1285425"/>
              <a:ext cx="2064600" cy="916800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800" b="1">
                  <a:solidFill>
                    <a:srgbClr val="FFFFFF"/>
                  </a:solidFill>
                </a:rPr>
                <a:t>PUBLICATION</a:t>
              </a:r>
              <a:endParaRPr sz="1800" b="1">
                <a:solidFill>
                  <a:srgbClr val="FFFFFF"/>
                </a:solidFill>
              </a:endParaRPr>
            </a:p>
          </p:txBody>
        </p:sp>
        <p:sp>
          <p:nvSpPr>
            <p:cNvPr id="592" name="Google Shape;592;p85"/>
            <p:cNvSpPr/>
            <p:nvPr/>
          </p:nvSpPr>
          <p:spPr>
            <a:xfrm>
              <a:off x="8296800" y="2237073"/>
              <a:ext cx="2064600" cy="916800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800" b="1">
                  <a:solidFill>
                    <a:srgbClr val="FFFFFF"/>
                  </a:solidFill>
                </a:rPr>
                <a:t>SOFTWARE</a:t>
              </a:r>
              <a:endParaRPr sz="1800" b="1">
                <a:solidFill>
                  <a:srgbClr val="FFFFFF"/>
                </a:solidFill>
              </a:endParaRPr>
            </a:p>
          </p:txBody>
        </p:sp>
        <p:sp>
          <p:nvSpPr>
            <p:cNvPr id="593" name="Google Shape;593;p85"/>
            <p:cNvSpPr/>
            <p:nvPr/>
          </p:nvSpPr>
          <p:spPr>
            <a:xfrm>
              <a:off x="8296800" y="3188721"/>
              <a:ext cx="2064600" cy="916800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800" b="1">
                  <a:solidFill>
                    <a:srgbClr val="FFFFFF"/>
                  </a:solidFill>
                </a:rPr>
                <a:t>DATA SOURCES</a:t>
              </a:r>
              <a:br>
                <a:rPr lang="de-DE" sz="1800" b="1">
                  <a:solidFill>
                    <a:srgbClr val="FFFFFF"/>
                  </a:solidFill>
                </a:rPr>
              </a:br>
              <a:r>
                <a:rPr lang="de-DE" sz="1800" b="1">
                  <a:solidFill>
                    <a:srgbClr val="FFFFFF"/>
                  </a:solidFill>
                </a:rPr>
                <a:t>ACCESS</a:t>
              </a:r>
              <a:endParaRPr sz="1800" b="1">
                <a:solidFill>
                  <a:srgbClr val="FFFFFF"/>
                </a:solidFill>
              </a:endParaRPr>
            </a:p>
          </p:txBody>
        </p:sp>
        <p:sp>
          <p:nvSpPr>
            <p:cNvPr id="594" name="Google Shape;594;p85"/>
            <p:cNvSpPr/>
            <p:nvPr/>
          </p:nvSpPr>
          <p:spPr>
            <a:xfrm>
              <a:off x="8296800" y="4140369"/>
              <a:ext cx="2064600" cy="916800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800" b="1">
                  <a:solidFill>
                    <a:srgbClr val="FFFFFF"/>
                  </a:solidFill>
                </a:rPr>
                <a:t>METADATA</a:t>
              </a:r>
              <a:endParaRPr sz="1800" b="1">
                <a:solidFill>
                  <a:srgbClr val="FFFFFF"/>
                </a:solidFill>
              </a:endParaRPr>
            </a:p>
          </p:txBody>
        </p:sp>
        <p:sp>
          <p:nvSpPr>
            <p:cNvPr id="595" name="Google Shape;595;p85"/>
            <p:cNvSpPr/>
            <p:nvPr/>
          </p:nvSpPr>
          <p:spPr>
            <a:xfrm>
              <a:off x="7233791" y="3188725"/>
              <a:ext cx="1025100" cy="916800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800" b="1">
                  <a:solidFill>
                    <a:srgbClr val="FFFFFF"/>
                  </a:solidFill>
                </a:rPr>
                <a:t>BATCHPROC.</a:t>
              </a:r>
              <a:endParaRPr sz="1800" b="1">
                <a:solidFill>
                  <a:srgbClr val="FFFFFF"/>
                </a:solidFill>
              </a:endParaRPr>
            </a:p>
          </p:txBody>
        </p:sp>
        <p:sp>
          <p:nvSpPr>
            <p:cNvPr id="596" name="Google Shape;596;p85"/>
            <p:cNvSpPr/>
            <p:nvPr/>
          </p:nvSpPr>
          <p:spPr>
            <a:xfrm>
              <a:off x="10399291" y="3188725"/>
              <a:ext cx="1025100" cy="916800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800" b="1">
                  <a:solidFill>
                    <a:srgbClr val="FFFFFF"/>
                  </a:solidFill>
                </a:rPr>
                <a:t>INTER-</a:t>
              </a:r>
              <a:br>
                <a:rPr lang="de-DE" sz="1800" b="1">
                  <a:solidFill>
                    <a:srgbClr val="FFFFFF"/>
                  </a:solidFill>
                </a:rPr>
              </a:br>
              <a:r>
                <a:rPr lang="de-DE" sz="1800" b="1">
                  <a:solidFill>
                    <a:srgbClr val="FFFFFF"/>
                  </a:solidFill>
                </a:rPr>
                <a:t>ACTIVEPROC.</a:t>
              </a:r>
              <a:endParaRPr sz="18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597" name="Google Shape;597;p85"/>
          <p:cNvGrpSpPr/>
          <p:nvPr/>
        </p:nvGrpSpPr>
        <p:grpSpPr>
          <a:xfrm>
            <a:off x="9712300" y="134200"/>
            <a:ext cx="2429100" cy="2445125"/>
            <a:chOff x="9712300" y="134200"/>
            <a:chExt cx="2429100" cy="2445125"/>
          </a:xfrm>
        </p:grpSpPr>
        <p:sp>
          <p:nvSpPr>
            <p:cNvPr id="598" name="Google Shape;598;p85"/>
            <p:cNvSpPr txBox="1"/>
            <p:nvPr/>
          </p:nvSpPr>
          <p:spPr>
            <a:xfrm>
              <a:off x="9743475" y="134200"/>
              <a:ext cx="2321700" cy="90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3000" b="1">
                  <a:solidFill>
                    <a:srgbClr val="0944A1"/>
                  </a:solidFill>
                </a:rPr>
                <a:t>Digital</a:t>
              </a:r>
              <a:br>
                <a:rPr lang="de-DE" sz="3000" b="1">
                  <a:solidFill>
                    <a:srgbClr val="0944A1"/>
                  </a:solidFill>
                </a:rPr>
              </a:br>
              <a:r>
                <a:rPr lang="de-DE" sz="3000" b="1">
                  <a:solidFill>
                    <a:srgbClr val="0944A1"/>
                  </a:solidFill>
                </a:rPr>
                <a:t>Research</a:t>
              </a:r>
              <a:br>
                <a:rPr lang="de-DE" sz="3000" b="1">
                  <a:solidFill>
                    <a:srgbClr val="0944A1"/>
                  </a:solidFill>
                </a:rPr>
              </a:br>
              <a:r>
                <a:rPr lang="de-DE" sz="3000" b="1">
                  <a:solidFill>
                    <a:srgbClr val="0944A1"/>
                  </a:solidFill>
                </a:rPr>
                <a:t>Product</a:t>
              </a:r>
              <a:endParaRPr sz="3000" b="1">
                <a:solidFill>
                  <a:srgbClr val="0944A1"/>
                </a:solidFill>
              </a:endParaRPr>
            </a:p>
          </p:txBody>
        </p:sp>
        <p:sp>
          <p:nvSpPr>
            <p:cNvPr id="599" name="Google Shape;599;p85"/>
            <p:cNvSpPr txBox="1"/>
            <p:nvPr/>
          </p:nvSpPr>
          <p:spPr>
            <a:xfrm>
              <a:off x="9712300" y="1677525"/>
              <a:ext cx="2429100" cy="90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42900" algn="l" rtl="0">
                <a:spcBef>
                  <a:spcPts val="0"/>
                </a:spcBef>
                <a:spcAft>
                  <a:spcPts val="0"/>
                </a:spcAft>
                <a:buSzPts val="1800"/>
                <a:buChar char="●"/>
              </a:pPr>
              <a:r>
                <a:rPr lang="de-DE" sz="1800"/>
                <a:t>Access via portal</a:t>
              </a:r>
              <a:endParaRPr sz="1800"/>
            </a:p>
            <a:p>
              <a:pPr marL="457200" lvl="0" indent="-342900" algn="l" rtl="0">
                <a:spcBef>
                  <a:spcPts val="0"/>
                </a:spcBef>
                <a:spcAft>
                  <a:spcPts val="0"/>
                </a:spcAft>
                <a:buSzPts val="1800"/>
                <a:buChar char="●"/>
              </a:pPr>
              <a:r>
                <a:rPr lang="de-DE" sz="1800"/>
                <a:t>Interaction with other RPs</a:t>
              </a:r>
              <a:endParaRPr sz="1800"/>
            </a:p>
            <a:p>
              <a:pPr marL="457200" lvl="0" indent="-342900" algn="l" rtl="0">
                <a:spcBef>
                  <a:spcPts val="0"/>
                </a:spcBef>
                <a:spcAft>
                  <a:spcPts val="0"/>
                </a:spcAft>
                <a:buSzPts val="1800"/>
                <a:buChar char="●"/>
              </a:pPr>
              <a:r>
                <a:rPr lang="de-DE" sz="1800"/>
                <a:t>Interfaced to tools and infrastructures</a:t>
              </a:r>
              <a:endParaRPr sz="1800"/>
            </a:p>
          </p:txBody>
        </p:sp>
      </p:grpSp>
      <p:grpSp>
        <p:nvGrpSpPr>
          <p:cNvPr id="605" name="Google Shape;605;p85"/>
          <p:cNvGrpSpPr/>
          <p:nvPr/>
        </p:nvGrpSpPr>
        <p:grpSpPr>
          <a:xfrm>
            <a:off x="6327951" y="1316352"/>
            <a:ext cx="2230400" cy="1891156"/>
            <a:chOff x="6327951" y="1316352"/>
            <a:chExt cx="2230400" cy="1891156"/>
          </a:xfrm>
        </p:grpSpPr>
        <p:pic>
          <p:nvPicPr>
            <p:cNvPr id="606" name="Google Shape;606;p85"/>
            <p:cNvPicPr preferRelativeResize="0"/>
            <p:nvPr/>
          </p:nvPicPr>
          <p:blipFill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7662" y="1381225"/>
              <a:ext cx="1058638" cy="1435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8" name="Google Shape;608;p85"/>
            <p:cNvSpPr/>
            <p:nvPr/>
          </p:nvSpPr>
          <p:spPr>
            <a:xfrm rot="8100000">
              <a:off x="6327951" y="2764152"/>
              <a:ext cx="706400" cy="443356"/>
            </a:xfrm>
            <a:prstGeom prst="rightArrow">
              <a:avLst>
                <a:gd name="adj1" fmla="val 17531"/>
                <a:gd name="adj2" fmla="val 50000"/>
              </a:avLst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85"/>
            <p:cNvSpPr/>
            <p:nvPr/>
          </p:nvSpPr>
          <p:spPr>
            <a:xfrm rot="8100000">
              <a:off x="7851951" y="1316352"/>
              <a:ext cx="706400" cy="443356"/>
            </a:xfrm>
            <a:prstGeom prst="rightArrow">
              <a:avLst>
                <a:gd name="adj1" fmla="val 17531"/>
                <a:gd name="adj2" fmla="val 50000"/>
              </a:avLst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" name="Google Shape;610;p85"/>
          <p:cNvGrpSpPr/>
          <p:nvPr/>
        </p:nvGrpSpPr>
        <p:grpSpPr>
          <a:xfrm>
            <a:off x="688525" y="89275"/>
            <a:ext cx="7790400" cy="6674100"/>
            <a:chOff x="688525" y="89275"/>
            <a:chExt cx="7790400" cy="6674100"/>
          </a:xfrm>
        </p:grpSpPr>
        <p:cxnSp>
          <p:nvCxnSpPr>
            <p:cNvPr id="611" name="Google Shape;611;p85"/>
            <p:cNvCxnSpPr>
              <a:endCxn id="612" idx="0"/>
            </p:cNvCxnSpPr>
            <p:nvPr/>
          </p:nvCxnSpPr>
          <p:spPr>
            <a:xfrm>
              <a:off x="5560800" y="4393300"/>
              <a:ext cx="1328700" cy="1016700"/>
            </a:xfrm>
            <a:prstGeom prst="straightConnector1">
              <a:avLst/>
            </a:prstGeom>
            <a:noFill/>
            <a:ln w="28575" cap="flat" cmpd="sng">
              <a:solidFill>
                <a:srgbClr val="0944A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13" name="Google Shape;613;p85"/>
            <p:cNvCxnSpPr>
              <a:endCxn id="614" idx="0"/>
            </p:cNvCxnSpPr>
            <p:nvPr/>
          </p:nvCxnSpPr>
          <p:spPr>
            <a:xfrm flipH="1">
              <a:off x="2202025" y="4402125"/>
              <a:ext cx="1300800" cy="1050300"/>
            </a:xfrm>
            <a:prstGeom prst="straightConnector1">
              <a:avLst/>
            </a:prstGeom>
            <a:noFill/>
            <a:ln w="28575" cap="flat" cmpd="sng">
              <a:solidFill>
                <a:srgbClr val="0944A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14" name="Google Shape;614;p85"/>
            <p:cNvSpPr txBox="1"/>
            <p:nvPr/>
          </p:nvSpPr>
          <p:spPr>
            <a:xfrm>
              <a:off x="1450525" y="5452425"/>
              <a:ext cx="1503000" cy="901800"/>
            </a:xfrm>
            <a:prstGeom prst="rect">
              <a:avLst/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 b="1">
                  <a:solidFill>
                    <a:srgbClr val="FFFFFF"/>
                  </a:solidFill>
                </a:rPr>
                <a:t>Collaboration data repositories</a:t>
              </a:r>
              <a:endParaRPr sz="1600" b="1">
                <a:solidFill>
                  <a:srgbClr val="FFFFFF"/>
                </a:solidFill>
              </a:endParaRPr>
            </a:p>
          </p:txBody>
        </p:sp>
        <p:sp>
          <p:nvSpPr>
            <p:cNvPr id="612" name="Google Shape;612;p85"/>
            <p:cNvSpPr txBox="1"/>
            <p:nvPr/>
          </p:nvSpPr>
          <p:spPr>
            <a:xfrm>
              <a:off x="6138000" y="5410000"/>
              <a:ext cx="1503000" cy="901800"/>
            </a:xfrm>
            <a:prstGeom prst="rect">
              <a:avLst/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 b="1">
                  <a:solidFill>
                    <a:srgbClr val="FFFFFF"/>
                  </a:solidFill>
                </a:rPr>
                <a:t>Public </a:t>
              </a:r>
              <a:br>
                <a:rPr lang="de-DE" sz="1600" b="1">
                  <a:solidFill>
                    <a:srgbClr val="FFFFFF"/>
                  </a:solidFill>
                </a:rPr>
              </a:br>
              <a:r>
                <a:rPr lang="de-DE" sz="1600" b="1">
                  <a:solidFill>
                    <a:srgbClr val="FFFFFF"/>
                  </a:solidFill>
                </a:rPr>
                <a:t>data repositories</a:t>
              </a:r>
              <a:endParaRPr sz="1600" b="1">
                <a:solidFill>
                  <a:srgbClr val="FFFFFF"/>
                </a:solidFill>
              </a:endParaRPr>
            </a:p>
          </p:txBody>
        </p:sp>
        <p:sp>
          <p:nvSpPr>
            <p:cNvPr id="615" name="Google Shape;615;p85"/>
            <p:cNvSpPr txBox="1"/>
            <p:nvPr/>
          </p:nvSpPr>
          <p:spPr>
            <a:xfrm>
              <a:off x="3502825" y="5846574"/>
              <a:ext cx="2057975" cy="916801"/>
            </a:xfrm>
            <a:prstGeom prst="rect">
              <a:avLst/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 b="1" dirty="0">
                  <a:solidFill>
                    <a:srgbClr val="FFFFFF"/>
                  </a:solidFill>
                </a:rPr>
                <a:t>DOI, IVOA </a:t>
              </a:r>
              <a:r>
                <a:rPr lang="de-DE" sz="1600" b="1" dirty="0" err="1">
                  <a:solidFill>
                    <a:srgbClr val="FFFFFF"/>
                  </a:solidFill>
                </a:rPr>
                <a:t>registry</a:t>
              </a:r>
              <a:r>
                <a:rPr lang="de-DE" sz="1600" b="1" dirty="0">
                  <a:solidFill>
                    <a:srgbClr val="FFFFFF"/>
                  </a:solidFill>
                </a:rPr>
                <a:t>, </a:t>
              </a:r>
              <a:r>
                <a:rPr lang="de-DE" sz="1600" b="1" dirty="0" err="1">
                  <a:solidFill>
                    <a:srgbClr val="FFFFFF"/>
                  </a:solidFill>
                </a:rPr>
                <a:t>data&amp;resource</a:t>
              </a:r>
              <a:r>
                <a:rPr lang="de-DE" sz="1600" b="1" dirty="0">
                  <a:solidFill>
                    <a:srgbClr val="FFFFFF"/>
                  </a:solidFill>
                </a:rPr>
                <a:t> </a:t>
              </a:r>
              <a:r>
                <a:rPr lang="de-DE" sz="1600" b="1" dirty="0" err="1">
                  <a:solidFill>
                    <a:srgbClr val="FFFFFF"/>
                  </a:solidFill>
                </a:rPr>
                <a:t>provider</a:t>
              </a:r>
              <a:r>
                <a:rPr lang="de-DE" sz="1600" b="1" dirty="0">
                  <a:solidFill>
                    <a:srgbClr val="FFFFFF"/>
                  </a:solidFill>
                </a:rPr>
                <a:t>,</a:t>
              </a:r>
              <a:endParaRPr sz="1600" b="1" dirty="0">
                <a:solidFill>
                  <a:srgbClr val="FFFFFF"/>
                </a:solidFill>
              </a:endParaRPr>
            </a:p>
          </p:txBody>
        </p:sp>
        <p:cxnSp>
          <p:nvCxnSpPr>
            <p:cNvPr id="616" name="Google Shape;616;p85"/>
            <p:cNvCxnSpPr>
              <a:cxnSpLocks/>
              <a:stCxn id="594" idx="2"/>
              <a:endCxn id="615" idx="0"/>
            </p:cNvCxnSpPr>
            <p:nvPr/>
          </p:nvCxnSpPr>
          <p:spPr>
            <a:xfrm>
              <a:off x="4528500" y="5361969"/>
              <a:ext cx="3313" cy="484605"/>
            </a:xfrm>
            <a:prstGeom prst="straightConnector1">
              <a:avLst/>
            </a:prstGeom>
            <a:noFill/>
            <a:ln w="28575" cap="flat" cmpd="sng">
              <a:solidFill>
                <a:srgbClr val="0944A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17" name="Google Shape;617;p85"/>
            <p:cNvSpPr txBox="1"/>
            <p:nvPr/>
          </p:nvSpPr>
          <p:spPr>
            <a:xfrm>
              <a:off x="688525" y="2425450"/>
              <a:ext cx="1503000" cy="14352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 b="1"/>
                <a:t>Compute resources, Dockers, clouds, storage</a:t>
              </a:r>
              <a:endParaRPr sz="1600" b="1"/>
            </a:p>
          </p:txBody>
        </p:sp>
        <p:sp>
          <p:nvSpPr>
            <p:cNvPr id="618" name="Google Shape;618;p85"/>
            <p:cNvSpPr txBox="1"/>
            <p:nvPr/>
          </p:nvSpPr>
          <p:spPr>
            <a:xfrm>
              <a:off x="6784525" y="2936975"/>
              <a:ext cx="1694400" cy="11523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 b="1"/>
                <a:t>AAI, inter-</a:t>
              </a:r>
              <a:br>
                <a:rPr lang="de-DE" sz="1600" b="1"/>
              </a:br>
              <a:r>
                <a:rPr lang="de-DE" sz="1600" b="1"/>
                <a:t>active environ-</a:t>
              </a:r>
              <a:br>
                <a:rPr lang="de-DE" sz="1600" b="1"/>
              </a:br>
              <a:r>
                <a:rPr lang="de-DE" sz="1600" b="1"/>
                <a:t>ments, collabo-</a:t>
              </a:r>
              <a:br>
                <a:rPr lang="de-DE" sz="1600" b="1"/>
              </a:br>
              <a:r>
                <a:rPr lang="de-DE" sz="1600" b="1"/>
                <a:t>rations</a:t>
              </a:r>
              <a:endParaRPr sz="1600" b="1"/>
            </a:p>
          </p:txBody>
        </p:sp>
        <p:sp>
          <p:nvSpPr>
            <p:cNvPr id="619" name="Google Shape;619;p85"/>
            <p:cNvSpPr txBox="1"/>
            <p:nvPr/>
          </p:nvSpPr>
          <p:spPr>
            <a:xfrm>
              <a:off x="688525" y="731800"/>
              <a:ext cx="1503000" cy="11523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 b="1"/>
                <a:t>Astropy, ASCL, DebianAstro, FAIROOT, ...</a:t>
              </a:r>
              <a:endParaRPr sz="1600" b="1"/>
            </a:p>
          </p:txBody>
        </p:sp>
        <p:sp>
          <p:nvSpPr>
            <p:cNvPr id="620" name="Google Shape;620;p85"/>
            <p:cNvSpPr txBox="1"/>
            <p:nvPr/>
          </p:nvSpPr>
          <p:spPr>
            <a:xfrm>
              <a:off x="6138038" y="89275"/>
              <a:ext cx="1694400" cy="11523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 b="1"/>
                <a:t>GitHub, gitlab(s), ROOT, CASA, ...</a:t>
              </a:r>
              <a:endParaRPr sz="1600" b="1"/>
            </a:p>
          </p:txBody>
        </p:sp>
        <p:sp>
          <p:nvSpPr>
            <p:cNvPr id="621" name="Google Shape;621;p85"/>
            <p:cNvSpPr txBox="1"/>
            <p:nvPr/>
          </p:nvSpPr>
          <p:spPr>
            <a:xfrm>
              <a:off x="3367650" y="415625"/>
              <a:ext cx="2321700" cy="6900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 b="1"/>
                <a:t>arXiv, journals, ADS, open access, ...</a:t>
              </a:r>
              <a:endParaRPr sz="1600" b="1"/>
            </a:p>
          </p:txBody>
        </p:sp>
        <p:cxnSp>
          <p:nvCxnSpPr>
            <p:cNvPr id="622" name="Google Shape;622;p85"/>
            <p:cNvCxnSpPr>
              <a:endCxn id="621" idx="2"/>
            </p:cNvCxnSpPr>
            <p:nvPr/>
          </p:nvCxnSpPr>
          <p:spPr>
            <a:xfrm rot="10800000">
              <a:off x="4528500" y="1105625"/>
              <a:ext cx="3300" cy="484500"/>
            </a:xfrm>
            <a:prstGeom prst="straightConnector1">
              <a:avLst/>
            </a:prstGeom>
            <a:noFill/>
            <a:ln w="28575" cap="flat" cmpd="sng">
              <a:solidFill>
                <a:srgbClr val="0944A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23" name="Google Shape;623;p85"/>
            <p:cNvCxnSpPr>
              <a:stCxn id="592" idx="1"/>
              <a:endCxn id="619" idx="3"/>
            </p:cNvCxnSpPr>
            <p:nvPr/>
          </p:nvCxnSpPr>
          <p:spPr>
            <a:xfrm rot="10800000">
              <a:off x="2191500" y="1307973"/>
              <a:ext cx="1304700" cy="1692300"/>
            </a:xfrm>
            <a:prstGeom prst="straightConnector1">
              <a:avLst/>
            </a:prstGeom>
            <a:noFill/>
            <a:ln w="28575" cap="flat" cmpd="sng">
              <a:solidFill>
                <a:srgbClr val="0944A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24" name="Google Shape;624;p85"/>
            <p:cNvCxnSpPr>
              <a:stCxn id="592" idx="3"/>
              <a:endCxn id="620" idx="1"/>
            </p:cNvCxnSpPr>
            <p:nvPr/>
          </p:nvCxnSpPr>
          <p:spPr>
            <a:xfrm rot="10800000" flipH="1">
              <a:off x="5560800" y="665373"/>
              <a:ext cx="577200" cy="2334900"/>
            </a:xfrm>
            <a:prstGeom prst="straightConnector1">
              <a:avLst/>
            </a:prstGeom>
            <a:noFill/>
            <a:ln w="28575" cap="flat" cmpd="sng">
              <a:solidFill>
                <a:srgbClr val="0944A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25" name="Google Shape;625;p85"/>
            <p:cNvCxnSpPr>
              <a:stCxn id="592" idx="1"/>
              <a:endCxn id="617" idx="3"/>
            </p:cNvCxnSpPr>
            <p:nvPr/>
          </p:nvCxnSpPr>
          <p:spPr>
            <a:xfrm flipH="1">
              <a:off x="2191500" y="3000273"/>
              <a:ext cx="1304700" cy="142800"/>
            </a:xfrm>
            <a:prstGeom prst="straightConnector1">
              <a:avLst/>
            </a:prstGeom>
            <a:noFill/>
            <a:ln w="28575" cap="flat" cmpd="sng">
              <a:solidFill>
                <a:srgbClr val="0944A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26" name="Google Shape;626;p85"/>
            <p:cNvCxnSpPr>
              <a:stCxn id="592" idx="3"/>
              <a:endCxn id="618" idx="1"/>
            </p:cNvCxnSpPr>
            <p:nvPr/>
          </p:nvCxnSpPr>
          <p:spPr>
            <a:xfrm>
              <a:off x="5560800" y="3000273"/>
              <a:ext cx="1223700" cy="513000"/>
            </a:xfrm>
            <a:prstGeom prst="straightConnector1">
              <a:avLst/>
            </a:prstGeom>
            <a:noFill/>
            <a:ln w="28575" cap="flat" cmpd="sng">
              <a:solidFill>
                <a:srgbClr val="0944A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934EFF-5462-2D4D-B219-A18AD5A1327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PUNCH4NFDI   |  DPK SKM Meeting   |   28 September 2021  |  TS</a:t>
            </a:r>
            <a:endParaRPr lang="en-GB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2006B70-ACA7-304C-89A7-8A47AFF3B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156" y="517097"/>
            <a:ext cx="1076234" cy="10503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84451DD-E8B6-D145-BBE7-287EF9101DC5}"/>
              </a:ext>
            </a:extLst>
          </p:cNvPr>
          <p:cNvGrpSpPr/>
          <p:nvPr/>
        </p:nvGrpSpPr>
        <p:grpSpPr>
          <a:xfrm>
            <a:off x="9563349" y="4085675"/>
            <a:ext cx="1619001" cy="2726950"/>
            <a:chOff x="9563349" y="4085675"/>
            <a:chExt cx="1619001" cy="2726950"/>
          </a:xfrm>
        </p:grpSpPr>
        <p:sp>
          <p:nvSpPr>
            <p:cNvPr id="53" name="Google Shape;589;p85">
              <a:extLst>
                <a:ext uri="{FF2B5EF4-FFF2-40B4-BE49-F238E27FC236}">
                  <a16:creationId xmlns:a16="http://schemas.microsoft.com/office/drawing/2014/main" id="{1FB49CF8-9D5F-5C47-A565-F184C9CE0FA6}"/>
                </a:ext>
              </a:extLst>
            </p:cNvPr>
            <p:cNvSpPr/>
            <p:nvPr/>
          </p:nvSpPr>
          <p:spPr>
            <a:xfrm>
              <a:off x="10411355" y="5763288"/>
              <a:ext cx="194700" cy="272700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4" name="Google Shape;588;p85">
              <a:extLst>
                <a:ext uri="{FF2B5EF4-FFF2-40B4-BE49-F238E27FC236}">
                  <a16:creationId xmlns:a16="http://schemas.microsoft.com/office/drawing/2014/main" id="{15ECFAB5-083E-E44B-8DDE-EA5C8BBDF865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85874" y="5895825"/>
              <a:ext cx="1340976" cy="91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85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3349" y="4998116"/>
              <a:ext cx="1340976" cy="91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88;p85">
              <a:extLst>
                <a:ext uri="{FF2B5EF4-FFF2-40B4-BE49-F238E27FC236}">
                  <a16:creationId xmlns:a16="http://schemas.microsoft.com/office/drawing/2014/main" id="{565224E5-C8ED-BE4F-98FF-A0D462028E21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3349" y="4085675"/>
              <a:ext cx="1340976" cy="91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9" name="Google Shape;589;p85"/>
            <p:cNvSpPr/>
            <p:nvPr/>
          </p:nvSpPr>
          <p:spPr>
            <a:xfrm>
              <a:off x="10262430" y="6311800"/>
              <a:ext cx="194700" cy="272700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89;p85">
              <a:extLst>
                <a:ext uri="{FF2B5EF4-FFF2-40B4-BE49-F238E27FC236}">
                  <a16:creationId xmlns:a16="http://schemas.microsoft.com/office/drawing/2014/main" id="{42BDE95A-FA61-DF46-9E4F-CAD1B5B630B3}"/>
                </a:ext>
              </a:extLst>
            </p:cNvPr>
            <p:cNvSpPr/>
            <p:nvPr/>
          </p:nvSpPr>
          <p:spPr>
            <a:xfrm>
              <a:off x="10258955" y="5382288"/>
              <a:ext cx="194700" cy="272700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89;p85">
              <a:extLst>
                <a:ext uri="{FF2B5EF4-FFF2-40B4-BE49-F238E27FC236}">
                  <a16:creationId xmlns:a16="http://schemas.microsoft.com/office/drawing/2014/main" id="{E7160AFF-A0FB-F243-A088-E2971ED2EFF0}"/>
                </a:ext>
              </a:extLst>
            </p:cNvPr>
            <p:cNvSpPr/>
            <p:nvPr/>
          </p:nvSpPr>
          <p:spPr>
            <a:xfrm>
              <a:off x="10258955" y="4486938"/>
              <a:ext cx="194700" cy="272700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E925CB-9B8A-FA41-BF19-DF2CD1EC4D20}"/>
                </a:ext>
              </a:extLst>
            </p:cNvPr>
            <p:cNvSpPr/>
            <p:nvPr/>
          </p:nvSpPr>
          <p:spPr>
            <a:xfrm>
              <a:off x="10885275" y="4085675"/>
              <a:ext cx="297075" cy="249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4805C97-44E8-C244-AB82-9300AECFE3F6}"/>
              </a:ext>
            </a:extLst>
          </p:cNvPr>
          <p:cNvCxnSpPr/>
          <p:nvPr/>
        </p:nvCxnSpPr>
        <p:spPr>
          <a:xfrm>
            <a:off x="6985238" y="4486938"/>
            <a:ext cx="2425462" cy="1117333"/>
          </a:xfrm>
          <a:prstGeom prst="straightConnector1">
            <a:avLst/>
          </a:prstGeom>
          <a:ln w="7302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62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5"/>
          <p:cNvSpPr/>
          <p:nvPr/>
        </p:nvSpPr>
        <p:spPr>
          <a:xfrm>
            <a:off x="187350" y="2545985"/>
            <a:ext cx="11932500" cy="3146009"/>
          </a:xfrm>
          <a:prstGeom prst="homePlate">
            <a:avLst>
              <a:gd name="adj" fmla="val 36627"/>
            </a:avLst>
          </a:prstGeom>
          <a:solidFill>
            <a:srgbClr val="6FA8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6" name="Google Shape;25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9365" y="2738238"/>
            <a:ext cx="2680563" cy="269171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7" name="Google Shape;257;p45"/>
          <p:cNvSpPr txBox="1"/>
          <p:nvPr/>
        </p:nvSpPr>
        <p:spPr>
          <a:xfrm>
            <a:off x="9667950" y="4664244"/>
            <a:ext cx="12993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>
                <a:solidFill>
                  <a:srgbClr val="999999"/>
                </a:solidFill>
              </a:rPr>
              <a:t>arXiv:1808.05219</a:t>
            </a:r>
            <a:endParaRPr sz="1000">
              <a:solidFill>
                <a:srgbClr val="999999"/>
              </a:solidFill>
            </a:endParaRPr>
          </a:p>
        </p:txBody>
      </p:sp>
      <p:sp>
        <p:nvSpPr>
          <p:cNvPr id="258" name="Google Shape;258;p45"/>
          <p:cNvSpPr txBox="1">
            <a:spLocks noGrp="1"/>
          </p:cNvSpPr>
          <p:nvPr>
            <p:ph type="title"/>
          </p:nvPr>
        </p:nvSpPr>
        <p:spPr>
          <a:xfrm>
            <a:off x="407988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</a:pPr>
            <a:r>
              <a:rPr lang="de-DE"/>
              <a:t>Task Area 3: Data Transformations</a:t>
            </a:r>
            <a:endParaRPr/>
          </a:p>
        </p:txBody>
      </p:sp>
      <p:sp>
        <p:nvSpPr>
          <p:cNvPr id="259" name="Google Shape;259;p45"/>
          <p:cNvSpPr txBox="1">
            <a:spLocks noGrp="1"/>
          </p:cNvSpPr>
          <p:nvPr>
            <p:ph type="ftr" idx="11"/>
          </p:nvPr>
        </p:nvSpPr>
        <p:spPr>
          <a:xfrm>
            <a:off x="407368" y="6580800"/>
            <a:ext cx="9948900" cy="1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PUNCH4NFDI   |  DPK SKM Meeting   |   28 September 2021  |  TS</a:t>
            </a:r>
            <a:endParaRPr/>
          </a:p>
        </p:txBody>
      </p:sp>
      <p:sp>
        <p:nvSpPr>
          <p:cNvPr id="260" name="Google Shape;260;p45"/>
          <p:cNvSpPr txBox="1">
            <a:spLocks noGrp="1"/>
          </p:cNvSpPr>
          <p:nvPr>
            <p:ph type="body" idx="2"/>
          </p:nvPr>
        </p:nvSpPr>
        <p:spPr>
          <a:xfrm>
            <a:off x="407988" y="817500"/>
            <a:ext cx="113760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</a:pPr>
            <a:r>
              <a:rPr lang="de-DE" dirty="0"/>
              <a:t>Integration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common</a:t>
            </a:r>
            <a:r>
              <a:rPr lang="de-DE" dirty="0"/>
              <a:t> </a:t>
            </a:r>
            <a:r>
              <a:rPr lang="de-DE" dirty="0" err="1"/>
              <a:t>tools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a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infrastructure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code-</a:t>
            </a:r>
            <a:r>
              <a:rPr lang="de-DE" dirty="0" err="1"/>
              <a:t>to</a:t>
            </a:r>
            <a:r>
              <a:rPr lang="de-DE" dirty="0"/>
              <a:t>-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principle</a:t>
            </a:r>
            <a:endParaRPr lang="de-DE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</a:pPr>
            <a:r>
              <a:rPr lang="de-DE" dirty="0"/>
              <a:t>Provision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tools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parallel </a:t>
            </a:r>
            <a:r>
              <a:rPr lang="de-DE" dirty="0" err="1"/>
              <a:t>processing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huge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sets</a:t>
            </a:r>
            <a:r>
              <a:rPr lang="de-DE" dirty="0"/>
              <a:t> on </a:t>
            </a:r>
            <a:r>
              <a:rPr lang="de-DE" dirty="0" err="1"/>
              <a:t>heterogeneous</a:t>
            </a:r>
            <a:r>
              <a:rPr lang="de-DE" dirty="0"/>
              <a:t> </a:t>
            </a:r>
            <a:r>
              <a:rPr lang="de-DE" dirty="0" err="1"/>
              <a:t>resources</a:t>
            </a:r>
            <a:endParaRPr dirty="0"/>
          </a:p>
        </p:txBody>
      </p:sp>
      <p:grpSp>
        <p:nvGrpSpPr>
          <p:cNvPr id="261" name="Google Shape;261;p45"/>
          <p:cNvGrpSpPr/>
          <p:nvPr/>
        </p:nvGrpSpPr>
        <p:grpSpPr>
          <a:xfrm>
            <a:off x="2567608" y="2924944"/>
            <a:ext cx="5200915" cy="2371092"/>
            <a:chOff x="2178592" y="2461950"/>
            <a:chExt cx="6065915" cy="2457600"/>
          </a:xfrm>
        </p:grpSpPr>
        <p:sp>
          <p:nvSpPr>
            <p:cNvPr id="262" name="Google Shape;262;p45"/>
            <p:cNvSpPr/>
            <p:nvPr/>
          </p:nvSpPr>
          <p:spPr>
            <a:xfrm>
              <a:off x="2178592" y="3528750"/>
              <a:ext cx="1828200" cy="1390800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>
                  <a:solidFill>
                    <a:schemeClr val="lt1"/>
                  </a:solidFill>
                </a:rPr>
                <a:t>Statistical</a:t>
              </a:r>
              <a:br>
                <a:rPr lang="de-DE" sz="1600">
                  <a:solidFill>
                    <a:schemeClr val="lt1"/>
                  </a:solidFill>
                </a:rPr>
              </a:br>
              <a:r>
                <a:rPr lang="de-DE" sz="1600">
                  <a:solidFill>
                    <a:schemeClr val="lt1"/>
                  </a:solidFill>
                </a:rPr>
                <a:t>methods</a:t>
              </a:r>
              <a:endParaRPr sz="1600">
                <a:solidFill>
                  <a:schemeClr val="lt1"/>
                </a:solidFill>
              </a:endParaRPr>
            </a:p>
          </p:txBody>
        </p:sp>
        <p:sp>
          <p:nvSpPr>
            <p:cNvPr id="263" name="Google Shape;263;p45"/>
            <p:cNvSpPr/>
            <p:nvPr/>
          </p:nvSpPr>
          <p:spPr>
            <a:xfrm>
              <a:off x="3591163" y="3528750"/>
              <a:ext cx="1828200" cy="1390800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500">
                  <a:solidFill>
                    <a:schemeClr val="lt1"/>
                  </a:solidFill>
                </a:rPr>
                <a:t>Numerical</a:t>
              </a:r>
              <a:br>
                <a:rPr lang="de-DE" sz="1500">
                  <a:solidFill>
                    <a:schemeClr val="lt1"/>
                  </a:solidFill>
                </a:rPr>
              </a:br>
              <a:r>
                <a:rPr lang="de-DE" sz="1500">
                  <a:solidFill>
                    <a:schemeClr val="lt1"/>
                  </a:solidFill>
                </a:rPr>
                <a:t>methods + </a:t>
              </a:r>
              <a:br>
                <a:rPr lang="de-DE" sz="1500">
                  <a:solidFill>
                    <a:schemeClr val="lt1"/>
                  </a:solidFill>
                </a:rPr>
              </a:br>
              <a:r>
                <a:rPr lang="de-DE" sz="1500">
                  <a:solidFill>
                    <a:schemeClr val="lt1"/>
                  </a:solidFill>
                </a:rPr>
                <a:t>simulations</a:t>
              </a:r>
              <a:endParaRPr sz="1500">
                <a:solidFill>
                  <a:schemeClr val="lt1"/>
                </a:solidFill>
              </a:endParaRPr>
            </a:p>
          </p:txBody>
        </p:sp>
        <p:sp>
          <p:nvSpPr>
            <p:cNvPr id="264" name="Google Shape;264;p45"/>
            <p:cNvSpPr/>
            <p:nvPr/>
          </p:nvSpPr>
          <p:spPr>
            <a:xfrm>
              <a:off x="5003735" y="3528750"/>
              <a:ext cx="1828200" cy="1390800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>
                  <a:solidFill>
                    <a:schemeClr val="lt1"/>
                  </a:solidFill>
                </a:rPr>
                <a:t>Machine</a:t>
              </a:r>
              <a:br>
                <a:rPr lang="de-DE" sz="1600">
                  <a:solidFill>
                    <a:schemeClr val="lt1"/>
                  </a:solidFill>
                </a:rPr>
              </a:br>
              <a:r>
                <a:rPr lang="de-DE" sz="1600">
                  <a:solidFill>
                    <a:schemeClr val="lt1"/>
                  </a:solidFill>
                </a:rPr>
                <a:t>learning</a:t>
              </a:r>
              <a:endParaRPr sz="1600">
                <a:solidFill>
                  <a:schemeClr val="lt1"/>
                </a:solidFill>
              </a:endParaRPr>
            </a:p>
          </p:txBody>
        </p:sp>
        <p:sp>
          <p:nvSpPr>
            <p:cNvPr id="265" name="Google Shape;265;p45"/>
            <p:cNvSpPr/>
            <p:nvPr/>
          </p:nvSpPr>
          <p:spPr>
            <a:xfrm>
              <a:off x="6416306" y="3528750"/>
              <a:ext cx="1828200" cy="1390800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>
                  <a:solidFill>
                    <a:schemeClr val="lt1"/>
                  </a:solidFill>
                </a:rPr>
                <a:t>Across-</a:t>
              </a:r>
              <a:br>
                <a:rPr lang="de-DE" sz="1600">
                  <a:solidFill>
                    <a:schemeClr val="lt1"/>
                  </a:solidFill>
                </a:rPr>
              </a:br>
              <a:r>
                <a:rPr lang="de-DE" sz="1600">
                  <a:solidFill>
                    <a:schemeClr val="lt1"/>
                  </a:solidFill>
                </a:rPr>
                <a:t>dataset</a:t>
              </a:r>
              <a:br>
                <a:rPr lang="de-DE" sz="1600">
                  <a:solidFill>
                    <a:schemeClr val="lt1"/>
                  </a:solidFill>
                </a:rPr>
              </a:br>
              <a:r>
                <a:rPr lang="de-DE" sz="1600">
                  <a:solidFill>
                    <a:schemeClr val="lt1"/>
                  </a:solidFill>
                </a:rPr>
                <a:t>methods</a:t>
              </a:r>
              <a:endParaRPr sz="1600">
                <a:solidFill>
                  <a:schemeClr val="lt1"/>
                </a:solidFill>
              </a:endParaRPr>
            </a:p>
          </p:txBody>
        </p:sp>
        <p:sp>
          <p:nvSpPr>
            <p:cNvPr id="266" name="Google Shape;266;p45"/>
            <p:cNvSpPr/>
            <p:nvPr/>
          </p:nvSpPr>
          <p:spPr>
            <a:xfrm>
              <a:off x="2911106" y="2461950"/>
              <a:ext cx="1828200" cy="1390800"/>
            </a:xfrm>
            <a:prstGeom prst="cube">
              <a:avLst>
                <a:gd name="adj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/>
                <a:t>Image</a:t>
              </a:r>
              <a:br>
                <a:rPr lang="de-DE" sz="1600"/>
              </a:br>
              <a:r>
                <a:rPr lang="de-DE" sz="1600"/>
                <a:t>processing</a:t>
              </a:r>
              <a:endParaRPr sz="1600"/>
            </a:p>
          </p:txBody>
        </p:sp>
        <p:sp>
          <p:nvSpPr>
            <p:cNvPr id="267" name="Google Shape;267;p45"/>
            <p:cNvSpPr/>
            <p:nvPr/>
          </p:nvSpPr>
          <p:spPr>
            <a:xfrm>
              <a:off x="4358906" y="2461950"/>
              <a:ext cx="1828200" cy="1390800"/>
            </a:xfrm>
            <a:prstGeom prst="cube">
              <a:avLst>
                <a:gd name="adj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/>
                <a:t>Particle</a:t>
              </a:r>
              <a:br>
                <a:rPr lang="de-DE" sz="1600"/>
              </a:br>
              <a:r>
                <a:rPr lang="de-DE" sz="1600"/>
                <a:t>selection</a:t>
              </a:r>
              <a:endParaRPr sz="1600"/>
            </a:p>
          </p:txBody>
        </p:sp>
        <p:sp>
          <p:nvSpPr>
            <p:cNvPr id="268" name="Google Shape;268;p45"/>
            <p:cNvSpPr/>
            <p:nvPr/>
          </p:nvSpPr>
          <p:spPr>
            <a:xfrm>
              <a:off x="5806706" y="2461950"/>
              <a:ext cx="1828200" cy="1390800"/>
            </a:xfrm>
            <a:prstGeom prst="cube">
              <a:avLst>
                <a:gd name="adj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/>
                <a:t>Data</a:t>
              </a:r>
              <a:endParaRPr sz="16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/>
                <a:t>modelling</a:t>
              </a:r>
              <a:endParaRPr sz="1600"/>
            </a:p>
          </p:txBody>
        </p:sp>
      </p:grpSp>
      <p:pic>
        <p:nvPicPr>
          <p:cNvPr id="269" name="Google Shape;269;p45"/>
          <p:cNvPicPr preferRelativeResize="0"/>
          <p:nvPr/>
        </p:nvPicPr>
        <p:blipFill rotWithShape="1">
          <a:blip r:embed="rId4">
            <a:alphaModFix/>
          </a:blip>
          <a:srcRect l="43246" r="10529"/>
          <a:stretch/>
        </p:blipFill>
        <p:spPr>
          <a:xfrm>
            <a:off x="318775" y="1907157"/>
            <a:ext cx="1739501" cy="174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5"/>
          <p:cNvPicPr preferRelativeResize="0"/>
          <p:nvPr/>
        </p:nvPicPr>
        <p:blipFill rotWithShape="1">
          <a:blip r:embed="rId5">
            <a:alphaModFix/>
          </a:blip>
          <a:srcRect l="20375" r="21107"/>
          <a:stretch/>
        </p:blipFill>
        <p:spPr>
          <a:xfrm>
            <a:off x="318750" y="4664244"/>
            <a:ext cx="1739526" cy="1748732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5"/>
          <p:cNvSpPr txBox="1"/>
          <p:nvPr/>
        </p:nvSpPr>
        <p:spPr>
          <a:xfrm>
            <a:off x="8760296" y="5733256"/>
            <a:ext cx="3229882" cy="8129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2000" b="1" dirty="0"/>
              <a:t>Tools </a:t>
            </a:r>
            <a:r>
              <a:rPr lang="de-DE" sz="2000" b="1" dirty="0" err="1"/>
              <a:t>common</a:t>
            </a:r>
            <a:r>
              <a:rPr lang="de-DE" sz="2000" b="1" dirty="0"/>
              <a:t> </a:t>
            </a:r>
            <a:r>
              <a:rPr lang="de-DE" sz="2000" b="1" dirty="0" err="1"/>
              <a:t>to</a:t>
            </a:r>
            <a:r>
              <a:rPr lang="de-DE" sz="2000" b="1" dirty="0"/>
              <a:t> </a:t>
            </a:r>
            <a:br>
              <a:rPr lang="de-DE" sz="2000" b="1" dirty="0"/>
            </a:br>
            <a:r>
              <a:rPr lang="de-DE" sz="2000" b="1" dirty="0" err="1"/>
              <a:t>many</a:t>
            </a:r>
            <a:r>
              <a:rPr lang="de-DE" sz="2000" b="1" dirty="0"/>
              <a:t> </a:t>
            </a:r>
            <a:r>
              <a:rPr lang="de-DE" sz="2000" b="1" dirty="0" err="1"/>
              <a:t>science</a:t>
            </a:r>
            <a:r>
              <a:rPr lang="de-DE" sz="2000" b="1" dirty="0"/>
              <a:t> </a:t>
            </a:r>
            <a:r>
              <a:rPr lang="de-DE" sz="2000" b="1" dirty="0" err="1"/>
              <a:t>fields</a:t>
            </a:r>
            <a:br>
              <a:rPr lang="de-DE" sz="2000" b="1" dirty="0"/>
            </a:br>
            <a:endParaRPr sz="2000" b="1" dirty="0"/>
          </a:p>
        </p:txBody>
      </p:sp>
      <p:sp>
        <p:nvSpPr>
          <p:cNvPr id="272" name="Google Shape;272;p45"/>
          <p:cNvSpPr txBox="1"/>
          <p:nvPr/>
        </p:nvSpPr>
        <p:spPr>
          <a:xfrm>
            <a:off x="318750" y="3728744"/>
            <a:ext cx="17001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dirty="0"/>
              <a:t>Data </a:t>
            </a:r>
            <a:r>
              <a:rPr lang="de-DE" sz="2000" b="1" dirty="0" err="1"/>
              <a:t>and</a:t>
            </a:r>
            <a:br>
              <a:rPr lang="de-DE" sz="2000" b="1" dirty="0"/>
            </a:br>
            <a:r>
              <a:rPr lang="de-DE" sz="2000" b="1" dirty="0" err="1"/>
              <a:t>metadata</a:t>
            </a:r>
            <a:endParaRPr sz="2000" b="1" dirty="0"/>
          </a:p>
        </p:txBody>
      </p:sp>
      <p:sp>
        <p:nvSpPr>
          <p:cNvPr id="273" name="Google Shape;273;p45"/>
          <p:cNvSpPr txBox="1"/>
          <p:nvPr/>
        </p:nvSpPr>
        <p:spPr>
          <a:xfrm>
            <a:off x="8280847" y="2137875"/>
            <a:ext cx="26904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dirty="0"/>
              <a:t>Scientific </a:t>
            </a:r>
            <a:r>
              <a:rPr lang="de-DE" sz="2000" b="1" dirty="0" err="1"/>
              <a:t>result</a:t>
            </a:r>
            <a:endParaRPr sz="2000" b="1" dirty="0"/>
          </a:p>
        </p:txBody>
      </p:sp>
      <p:sp>
        <p:nvSpPr>
          <p:cNvPr id="274" name="Google Shape;274;p45"/>
          <p:cNvSpPr/>
          <p:nvPr/>
        </p:nvSpPr>
        <p:spPr>
          <a:xfrm rot="5400000">
            <a:off x="4829508" y="956272"/>
            <a:ext cx="1087567" cy="2476370"/>
          </a:xfrm>
          <a:prstGeom prst="homePlate">
            <a:avLst>
              <a:gd name="adj" fmla="val 18259"/>
            </a:avLst>
          </a:prstGeom>
          <a:solidFill>
            <a:srgbClr val="FF93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45"/>
          <p:cNvSpPr txBox="1"/>
          <p:nvPr/>
        </p:nvSpPr>
        <p:spPr>
          <a:xfrm>
            <a:off x="3979414" y="1581060"/>
            <a:ext cx="2808843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dirty="0"/>
              <a:t>User</a:t>
            </a:r>
            <a:endParaRPr lang="de-DE" sz="13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 dirty="0" err="1"/>
              <a:t>Selection</a:t>
            </a:r>
            <a:r>
              <a:rPr lang="de-DE" sz="1300" b="1" dirty="0"/>
              <a:t> </a:t>
            </a:r>
            <a:r>
              <a:rPr lang="de-DE" sz="1300" b="1" dirty="0" err="1"/>
              <a:t>of</a:t>
            </a:r>
            <a:r>
              <a:rPr lang="de-DE" sz="1300" b="1" dirty="0"/>
              <a:t> </a:t>
            </a:r>
            <a:r>
              <a:rPr lang="de-DE" sz="1300" b="1" dirty="0" err="1"/>
              <a:t>tools</a:t>
            </a:r>
            <a:r>
              <a:rPr lang="de-DE" sz="1300" b="1" dirty="0"/>
              <a:t> / </a:t>
            </a:r>
            <a:br>
              <a:rPr lang="de-DE" sz="1300" b="1" dirty="0"/>
            </a:br>
            <a:r>
              <a:rPr lang="de-DE" sz="1300" b="1" dirty="0" err="1"/>
              <a:t>workflows</a:t>
            </a:r>
            <a:r>
              <a:rPr lang="de-DE" sz="1300" b="1" dirty="0"/>
              <a:t> via </a:t>
            </a:r>
            <a:r>
              <a:rPr lang="de-DE" sz="1300" b="1" dirty="0" err="1"/>
              <a:t>portal</a:t>
            </a:r>
            <a:endParaRPr sz="1300" b="1" dirty="0"/>
          </a:p>
        </p:txBody>
      </p:sp>
      <p:pic>
        <p:nvPicPr>
          <p:cNvPr id="276" name="Google Shape;276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42225" y="55500"/>
            <a:ext cx="1700099" cy="1482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887197" cy="638979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86"/>
          <p:cNvSpPr txBox="1"/>
          <p:nvPr/>
        </p:nvSpPr>
        <p:spPr>
          <a:xfrm>
            <a:off x="305075" y="679975"/>
            <a:ext cx="36573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/>
              <a:t>The science data platform for RPs </a:t>
            </a:r>
            <a:endParaRPr sz="1800"/>
          </a:p>
        </p:txBody>
      </p:sp>
      <p:sp>
        <p:nvSpPr>
          <p:cNvPr id="636" name="Google Shape;636;p86"/>
          <p:cNvSpPr/>
          <p:nvPr/>
        </p:nvSpPr>
        <p:spPr>
          <a:xfrm>
            <a:off x="6934200" y="3006445"/>
            <a:ext cx="4114800" cy="1233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86"/>
          <p:cNvSpPr/>
          <p:nvPr/>
        </p:nvSpPr>
        <p:spPr>
          <a:xfrm>
            <a:off x="8548250" y="3101768"/>
            <a:ext cx="1221300" cy="1116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944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86"/>
          <p:cNvSpPr txBox="1"/>
          <p:nvPr/>
        </p:nvSpPr>
        <p:spPr>
          <a:xfrm>
            <a:off x="6899548" y="3032809"/>
            <a:ext cx="1884300" cy="9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700" b="1"/>
              <a:t>Code / tools</a:t>
            </a: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700" b="1"/>
              <a:t>Computing / storage</a:t>
            </a:r>
            <a:endParaRPr sz="1700" b="1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8923F1-0210-5442-AB81-5D63FCCE67A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PUNCH4NFDI   |  DPK SKM Meeting   |   28 September 2021  |  TS</a:t>
            </a:r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73827A-AE3A-B74C-9F55-520E01C92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1332411"/>
            <a:ext cx="1270267" cy="12396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653F7C-AC14-6F41-B3D5-272FC61F6C19}"/>
              </a:ext>
            </a:extLst>
          </p:cNvPr>
          <p:cNvSpPr/>
          <p:nvPr/>
        </p:nvSpPr>
        <p:spPr>
          <a:xfrm>
            <a:off x="4850291" y="1809750"/>
            <a:ext cx="119113" cy="44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30FDC7-C29D-5E44-A1A1-386AAFD5E849}"/>
              </a:ext>
            </a:extLst>
          </p:cNvPr>
          <p:cNvSpPr/>
          <p:nvPr/>
        </p:nvSpPr>
        <p:spPr>
          <a:xfrm>
            <a:off x="4869341" y="3162300"/>
            <a:ext cx="119113" cy="44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DD17FB-212B-7645-9601-F4E28F76B424}"/>
              </a:ext>
            </a:extLst>
          </p:cNvPr>
          <p:cNvSpPr/>
          <p:nvPr/>
        </p:nvSpPr>
        <p:spPr>
          <a:xfrm>
            <a:off x="4831241" y="4991100"/>
            <a:ext cx="119113" cy="44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77855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90"/>
          <p:cNvSpPr/>
          <p:nvPr/>
        </p:nvSpPr>
        <p:spPr>
          <a:xfrm>
            <a:off x="58550" y="248825"/>
            <a:ext cx="4139100" cy="6326100"/>
          </a:xfrm>
          <a:prstGeom prst="chevron">
            <a:avLst>
              <a:gd name="adj" fmla="val 21449"/>
            </a:avLst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3" name="Google Shape;823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5900" y="686500"/>
            <a:ext cx="5485000" cy="54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90"/>
          <p:cNvSpPr/>
          <p:nvPr/>
        </p:nvSpPr>
        <p:spPr>
          <a:xfrm>
            <a:off x="4937350" y="2504650"/>
            <a:ext cx="2039400" cy="19926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5" name="Google Shape;825;p9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9641" y="2445471"/>
            <a:ext cx="1910100" cy="2074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26" name="Google Shape;826;p90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850" y="4655575"/>
            <a:ext cx="1075376" cy="25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90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6580" y="1994283"/>
            <a:ext cx="722720" cy="4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90"/>
          <p:cNvSpPr/>
          <p:nvPr/>
        </p:nvSpPr>
        <p:spPr>
          <a:xfrm>
            <a:off x="8129050" y="248825"/>
            <a:ext cx="3984300" cy="6264300"/>
          </a:xfrm>
          <a:prstGeom prst="chevron">
            <a:avLst>
              <a:gd name="adj" fmla="val 15769"/>
            </a:avLst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90"/>
          <p:cNvSpPr txBox="1"/>
          <p:nvPr/>
        </p:nvSpPr>
        <p:spPr>
          <a:xfrm>
            <a:off x="8430154" y="302415"/>
            <a:ext cx="31014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b="1" u="sng" dirty="0"/>
              <a:t>Marketplace,</a:t>
            </a:r>
            <a:r>
              <a:rPr lang="de-DE" sz="1500" b="1" dirty="0"/>
              <a:t> PUNCH-SDP, </a:t>
            </a:r>
            <a:br>
              <a:rPr lang="de-DE" sz="1500" b="1" dirty="0"/>
            </a:br>
            <a:r>
              <a:rPr lang="de-DE" sz="1500" b="1" dirty="0" err="1"/>
              <a:t>data</a:t>
            </a:r>
            <a:r>
              <a:rPr lang="de-DE" sz="1500" b="1" dirty="0"/>
              <a:t> </a:t>
            </a:r>
            <a:r>
              <a:rPr lang="de-DE" sz="1500" b="1" dirty="0" err="1"/>
              <a:t>portal</a:t>
            </a:r>
            <a:endParaRPr sz="15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u="sng" dirty="0"/>
          </a:p>
        </p:txBody>
      </p:sp>
      <p:pic>
        <p:nvPicPr>
          <p:cNvPr id="830" name="Google Shape;830;p9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75724" y="4287725"/>
            <a:ext cx="547028" cy="54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90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275" y="1587455"/>
            <a:ext cx="722725" cy="72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90"/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975" y="2122551"/>
            <a:ext cx="788579" cy="4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90"/>
          <p:cNvPicPr preferRelativeResize="0"/>
          <p:nvPr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750" y="2879230"/>
            <a:ext cx="937800" cy="554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90"/>
          <p:cNvPicPr preferRelativeResize="0"/>
          <p:nvPr/>
        </p:nvPicPr>
        <p:blipFill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225" y="4971000"/>
            <a:ext cx="1017013" cy="55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90"/>
          <p:cNvPicPr preferRelativeResize="0"/>
          <p:nvPr/>
        </p:nvPicPr>
        <p:blipFill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650" y="5166345"/>
            <a:ext cx="937800" cy="547051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90"/>
          <p:cNvSpPr txBox="1"/>
          <p:nvPr/>
        </p:nvSpPr>
        <p:spPr>
          <a:xfrm>
            <a:off x="224975" y="318850"/>
            <a:ext cx="34626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b="1"/>
              <a:t>MaRDI: micro-metadata schemes, statistical procedures, use cases</a:t>
            </a:r>
            <a:endParaRPr sz="1500" b="1"/>
          </a:p>
        </p:txBody>
      </p:sp>
      <p:sp>
        <p:nvSpPr>
          <p:cNvPr id="837" name="Google Shape;837;p90"/>
          <p:cNvSpPr txBox="1"/>
          <p:nvPr/>
        </p:nvSpPr>
        <p:spPr>
          <a:xfrm>
            <a:off x="528500" y="1118500"/>
            <a:ext cx="27420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b="1"/>
              <a:t>NFDIxCS: easier access to </a:t>
            </a:r>
            <a:endParaRPr sz="15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b="1"/>
              <a:t>and use of HPC centres</a:t>
            </a:r>
            <a:endParaRPr sz="1500" b="1"/>
          </a:p>
        </p:txBody>
      </p:sp>
      <p:sp>
        <p:nvSpPr>
          <p:cNvPr id="838" name="Google Shape;838;p90"/>
          <p:cNvSpPr txBox="1"/>
          <p:nvPr/>
        </p:nvSpPr>
        <p:spPr>
          <a:xfrm>
            <a:off x="766046" y="1871581"/>
            <a:ext cx="3003300" cy="7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b="1" dirty="0"/>
              <a:t>NFDI4Ing: </a:t>
            </a:r>
            <a:r>
              <a:rPr lang="de-DE" sz="1500" b="1" dirty="0" err="1"/>
              <a:t>archetypes</a:t>
            </a:r>
            <a:r>
              <a:rPr lang="de-DE" sz="1500" b="1" dirty="0"/>
              <a:t>, </a:t>
            </a:r>
            <a:r>
              <a:rPr lang="de-DE" sz="1500" b="1" dirty="0" err="1"/>
              <a:t>ter-minology</a:t>
            </a:r>
            <a:r>
              <a:rPr lang="de-DE" sz="1500" b="1" dirty="0"/>
              <a:t> </a:t>
            </a:r>
            <a:r>
              <a:rPr lang="de-DE" sz="1500" b="1" dirty="0" err="1"/>
              <a:t>services</a:t>
            </a:r>
            <a:r>
              <a:rPr lang="de-DE" sz="1500" b="1" dirty="0"/>
              <a:t>, </a:t>
            </a:r>
            <a:r>
              <a:rPr lang="de-DE" sz="1500" b="1" dirty="0" err="1"/>
              <a:t>work</a:t>
            </a:r>
            <a:r>
              <a:rPr lang="de-DE" sz="1500" b="1" dirty="0"/>
              <a:t> on </a:t>
            </a:r>
            <a:r>
              <a:rPr lang="de-DE" sz="1500" b="1" dirty="0" err="1"/>
              <a:t>basic</a:t>
            </a:r>
            <a:r>
              <a:rPr lang="de-DE" sz="1500" b="1" dirty="0"/>
              <a:t> </a:t>
            </a:r>
            <a:r>
              <a:rPr lang="de-DE" sz="1500" b="1" dirty="0" err="1"/>
              <a:t>services</a:t>
            </a:r>
            <a:r>
              <a:rPr lang="de-DE" sz="1500" b="1" dirty="0"/>
              <a:t>, AAI, ...</a:t>
            </a:r>
            <a:endParaRPr sz="1500" b="1" dirty="0"/>
          </a:p>
        </p:txBody>
      </p:sp>
      <p:sp>
        <p:nvSpPr>
          <p:cNvPr id="839" name="Google Shape;839;p90"/>
          <p:cNvSpPr txBox="1"/>
          <p:nvPr/>
        </p:nvSpPr>
        <p:spPr>
          <a:xfrm>
            <a:off x="1082150" y="2830369"/>
            <a:ext cx="27792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b="1" dirty="0"/>
              <a:t>NFDI4Microbiota: </a:t>
            </a:r>
            <a:r>
              <a:rPr lang="de-DE" sz="1500" b="1" dirty="0" err="1"/>
              <a:t>use</a:t>
            </a:r>
            <a:r>
              <a:rPr lang="de-DE" sz="1500" b="1" dirty="0"/>
              <a:t> </a:t>
            </a:r>
            <a:r>
              <a:rPr lang="de-DE" sz="1500" b="1" dirty="0" err="1"/>
              <a:t>cases</a:t>
            </a:r>
            <a:r>
              <a:rPr lang="de-DE" sz="1500" b="1" dirty="0"/>
              <a:t>, </a:t>
            </a:r>
            <a:br>
              <a:rPr lang="de-DE" sz="1500" b="1" dirty="0"/>
            </a:br>
            <a:r>
              <a:rPr lang="de-DE" sz="1500" b="1" dirty="0"/>
              <a:t>AAI </a:t>
            </a:r>
            <a:r>
              <a:rPr lang="de-DE" sz="1500" b="1" dirty="0" err="1"/>
              <a:t>and</a:t>
            </a:r>
            <a:r>
              <a:rPr lang="de-DE" sz="1500" b="1" dirty="0"/>
              <a:t> </a:t>
            </a:r>
            <a:r>
              <a:rPr lang="de-DE" sz="1500" b="1" dirty="0" err="1"/>
              <a:t>cloud</a:t>
            </a:r>
            <a:r>
              <a:rPr lang="de-DE" sz="1500" b="1" dirty="0"/>
              <a:t> </a:t>
            </a:r>
            <a:r>
              <a:rPr lang="de-DE" sz="1500" b="1" dirty="0" err="1"/>
              <a:t>standards</a:t>
            </a:r>
            <a:endParaRPr sz="15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/>
          </a:p>
        </p:txBody>
      </p:sp>
      <p:sp>
        <p:nvSpPr>
          <p:cNvPr id="840" name="Google Shape;840;p90"/>
          <p:cNvSpPr txBox="1"/>
          <p:nvPr/>
        </p:nvSpPr>
        <p:spPr>
          <a:xfrm>
            <a:off x="977068" y="3640323"/>
            <a:ext cx="29745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b="1" dirty="0"/>
              <a:t>NFDI4Culture: legal </a:t>
            </a:r>
            <a:r>
              <a:rPr lang="de-DE" sz="1500" b="1" dirty="0" err="1"/>
              <a:t>aspects</a:t>
            </a:r>
            <a:r>
              <a:rPr lang="de-DE" sz="1500" b="1" dirty="0"/>
              <a:t> </a:t>
            </a:r>
            <a:endParaRPr sz="15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b="1" dirty="0" err="1"/>
              <a:t>of</a:t>
            </a:r>
            <a:r>
              <a:rPr lang="de-DE" sz="1500" b="1" dirty="0"/>
              <a:t> AAI </a:t>
            </a:r>
            <a:r>
              <a:rPr lang="de-DE" sz="1500" b="1" dirty="0" err="1"/>
              <a:t>and</a:t>
            </a:r>
            <a:r>
              <a:rPr lang="de-DE" sz="1500" b="1" dirty="0"/>
              <a:t> FAIR </a:t>
            </a:r>
            <a:r>
              <a:rPr lang="de-DE" sz="1500" b="1" dirty="0" err="1"/>
              <a:t>data</a:t>
            </a:r>
            <a:r>
              <a:rPr lang="de-DE" sz="1500" b="1" dirty="0"/>
              <a:t> </a:t>
            </a:r>
            <a:r>
              <a:rPr lang="de-DE" sz="1500" b="1" dirty="0" err="1"/>
              <a:t>management</a:t>
            </a:r>
            <a:endParaRPr sz="15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/>
          </a:p>
        </p:txBody>
      </p:sp>
      <p:sp>
        <p:nvSpPr>
          <p:cNvPr id="841" name="Google Shape;841;p90"/>
          <p:cNvSpPr txBox="1"/>
          <p:nvPr/>
        </p:nvSpPr>
        <p:spPr>
          <a:xfrm>
            <a:off x="320600" y="5533825"/>
            <a:ext cx="3462600" cy="9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b="1" dirty="0"/>
              <a:t>DAPHNE4NFDI &amp; </a:t>
            </a:r>
            <a:r>
              <a:rPr lang="de-DE" sz="1500" b="1" dirty="0" err="1"/>
              <a:t>FAIRMat</a:t>
            </a:r>
            <a:r>
              <a:rPr lang="de-DE" sz="1500" b="1" dirty="0"/>
              <a:t> &amp; </a:t>
            </a:r>
            <a:br>
              <a:rPr lang="de-DE" sz="1500" b="1" dirty="0"/>
            </a:br>
            <a:r>
              <a:rPr lang="de-DE" sz="1500" b="1" dirty="0"/>
              <a:t>DPG: </a:t>
            </a:r>
            <a:r>
              <a:rPr lang="de-DE" sz="1500" b="1" dirty="0" err="1">
                <a:solidFill>
                  <a:schemeClr val="dk1"/>
                </a:solidFill>
              </a:rPr>
              <a:t>address</a:t>
            </a:r>
            <a:r>
              <a:rPr lang="de-DE" sz="1500" b="1" dirty="0">
                <a:solidFill>
                  <a:schemeClr val="dk1"/>
                </a:solidFill>
              </a:rPr>
              <a:t> </a:t>
            </a:r>
            <a:r>
              <a:rPr lang="de-DE" sz="1500" b="1" dirty="0" err="1"/>
              <a:t>physics-specific</a:t>
            </a:r>
            <a:r>
              <a:rPr lang="de-DE" sz="1500" b="1" dirty="0"/>
              <a:t> </a:t>
            </a:r>
            <a:r>
              <a:rPr lang="de-DE" sz="1500" b="1" dirty="0" err="1"/>
              <a:t>aspects</a:t>
            </a:r>
            <a:r>
              <a:rPr lang="de-DE" sz="1500" b="1" dirty="0"/>
              <a:t> </a:t>
            </a:r>
            <a:endParaRPr sz="1500" b="1" dirty="0"/>
          </a:p>
        </p:txBody>
      </p:sp>
      <p:sp>
        <p:nvSpPr>
          <p:cNvPr id="842" name="Google Shape;842;p90"/>
          <p:cNvSpPr txBox="1"/>
          <p:nvPr/>
        </p:nvSpPr>
        <p:spPr>
          <a:xfrm>
            <a:off x="560368" y="4689695"/>
            <a:ext cx="3462600" cy="7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b="1" dirty="0"/>
              <a:t>NFDI4Chem: </a:t>
            </a:r>
            <a:r>
              <a:rPr lang="de-DE" sz="1500" b="1" dirty="0" err="1"/>
              <a:t>common</a:t>
            </a:r>
            <a:r>
              <a:rPr lang="de-DE" sz="1500" b="1" dirty="0"/>
              <a:t> </a:t>
            </a:r>
            <a:r>
              <a:rPr lang="de-DE" sz="1500" b="1" dirty="0" err="1"/>
              <a:t>work</a:t>
            </a:r>
            <a:r>
              <a:rPr lang="de-DE" sz="1500" b="1" dirty="0"/>
              <a:t> on </a:t>
            </a:r>
            <a:br>
              <a:rPr lang="de-DE" sz="1500" b="1" dirty="0"/>
            </a:br>
            <a:r>
              <a:rPr lang="de-DE" sz="1500" b="1" dirty="0"/>
              <a:t>  </a:t>
            </a:r>
            <a:r>
              <a:rPr lang="de-DE" sz="1500" b="1" dirty="0" err="1"/>
              <a:t>metadata</a:t>
            </a:r>
            <a:r>
              <a:rPr lang="de-DE" sz="1500" b="1" dirty="0"/>
              <a:t> &amp; </a:t>
            </a:r>
            <a:r>
              <a:rPr lang="de-DE" sz="1500" b="1" dirty="0" err="1"/>
              <a:t>data</a:t>
            </a:r>
            <a:r>
              <a:rPr lang="de-DE" sz="1500" b="1" dirty="0"/>
              <a:t> </a:t>
            </a:r>
            <a:r>
              <a:rPr lang="de-DE" sz="1500" b="1" dirty="0" err="1"/>
              <a:t>resusabiliy</a:t>
            </a:r>
            <a:endParaRPr sz="1500" b="1" dirty="0"/>
          </a:p>
        </p:txBody>
      </p:sp>
      <p:sp>
        <p:nvSpPr>
          <p:cNvPr id="843" name="Google Shape;843;p90"/>
          <p:cNvSpPr txBox="1"/>
          <p:nvPr/>
        </p:nvSpPr>
        <p:spPr>
          <a:xfrm>
            <a:off x="8921095" y="5398385"/>
            <a:ext cx="23766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b="1" u="sng" dirty="0"/>
              <a:t>Cloud-</a:t>
            </a:r>
            <a:r>
              <a:rPr lang="de-DE" sz="1500" b="1" u="sng" dirty="0" err="1"/>
              <a:t>based</a:t>
            </a:r>
            <a:r>
              <a:rPr lang="de-DE" sz="1500" b="1" u="sng" dirty="0"/>
              <a:t> </a:t>
            </a:r>
            <a:r>
              <a:rPr lang="de-DE" sz="1500" b="1" u="sng" dirty="0" err="1"/>
              <a:t>testbed</a:t>
            </a:r>
            <a:endParaRPr sz="1500" b="1" u="sng" dirty="0"/>
          </a:p>
        </p:txBody>
      </p:sp>
      <p:sp>
        <p:nvSpPr>
          <p:cNvPr id="844" name="Google Shape;844;p90"/>
          <p:cNvSpPr txBox="1"/>
          <p:nvPr/>
        </p:nvSpPr>
        <p:spPr>
          <a:xfrm>
            <a:off x="8741550" y="1037950"/>
            <a:ext cx="28959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b="1"/>
              <a:t>Knowledge fabric, digital research products, metadata services</a:t>
            </a:r>
            <a:endParaRPr sz="15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u="sng"/>
          </a:p>
        </p:txBody>
      </p:sp>
      <p:sp>
        <p:nvSpPr>
          <p:cNvPr id="845" name="Google Shape;845;p90"/>
          <p:cNvSpPr txBox="1"/>
          <p:nvPr/>
        </p:nvSpPr>
        <p:spPr>
          <a:xfrm>
            <a:off x="9210631" y="2104927"/>
            <a:ext cx="2290800" cy="7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b="1" dirty="0"/>
              <a:t>AAI </a:t>
            </a:r>
            <a:r>
              <a:rPr lang="de-DE" sz="1500" b="1" dirty="0" err="1"/>
              <a:t>infrastructure</a:t>
            </a:r>
            <a:r>
              <a:rPr lang="de-DE" sz="1500" b="1" dirty="0"/>
              <a:t>, </a:t>
            </a:r>
            <a:br>
              <a:rPr lang="de-DE" sz="1500" b="1" dirty="0"/>
            </a:br>
            <a:r>
              <a:rPr lang="de-DE" sz="1500" b="1" u="sng" dirty="0" err="1"/>
              <a:t>dynamic</a:t>
            </a:r>
            <a:r>
              <a:rPr lang="de-DE" sz="1500" b="1" u="sng" dirty="0"/>
              <a:t> </a:t>
            </a:r>
            <a:r>
              <a:rPr lang="de-DE" sz="1500" b="1" u="sng" dirty="0" err="1"/>
              <a:t>disk</a:t>
            </a:r>
            <a:r>
              <a:rPr lang="de-DE" sz="1500" b="1" u="sng" dirty="0"/>
              <a:t> </a:t>
            </a:r>
            <a:r>
              <a:rPr lang="de-DE" sz="1500" b="1" u="sng" dirty="0" err="1"/>
              <a:t>caching</a:t>
            </a:r>
            <a:r>
              <a:rPr lang="de-DE" sz="1500" b="1" dirty="0"/>
              <a:t> </a:t>
            </a:r>
            <a:endParaRPr sz="1500" b="1" u="sng" dirty="0"/>
          </a:p>
        </p:txBody>
      </p:sp>
      <p:sp>
        <p:nvSpPr>
          <p:cNvPr id="846" name="Google Shape;846;p90"/>
          <p:cNvSpPr txBox="1"/>
          <p:nvPr/>
        </p:nvSpPr>
        <p:spPr>
          <a:xfrm>
            <a:off x="9501396" y="2980006"/>
            <a:ext cx="2376600" cy="7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b="1" u="sng" dirty="0"/>
              <a:t>Big </a:t>
            </a:r>
            <a:r>
              <a:rPr lang="de-DE" sz="1500" b="1" u="sng" dirty="0" err="1"/>
              <a:t>data</a:t>
            </a:r>
            <a:r>
              <a:rPr lang="de-DE" sz="1500" b="1" u="sng" dirty="0"/>
              <a:t> </a:t>
            </a:r>
            <a:r>
              <a:rPr lang="de-DE" sz="1500" b="1" u="sng" dirty="0" err="1"/>
              <a:t>management</a:t>
            </a:r>
            <a:r>
              <a:rPr lang="de-DE" sz="1500" b="1" u="sng" dirty="0"/>
              <a:t> </a:t>
            </a:r>
            <a:r>
              <a:rPr lang="de-DE" sz="1500" b="1" dirty="0"/>
              <a:t>&amp; </a:t>
            </a:r>
            <a:endParaRPr sz="15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b="1" dirty="0" err="1"/>
              <a:t>data</a:t>
            </a:r>
            <a:r>
              <a:rPr lang="de-DE" sz="1500" b="1" dirty="0"/>
              <a:t> </a:t>
            </a:r>
            <a:r>
              <a:rPr lang="de-DE" sz="1500" b="1" dirty="0" err="1"/>
              <a:t>storage</a:t>
            </a:r>
            <a:r>
              <a:rPr lang="de-DE" sz="1500" b="1" dirty="0"/>
              <a:t> </a:t>
            </a:r>
            <a:r>
              <a:rPr lang="de-DE" sz="1500" b="1" u="sng" dirty="0" err="1"/>
              <a:t>services</a:t>
            </a:r>
            <a:endParaRPr sz="1500" b="1" u="sng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u="sng" dirty="0"/>
          </a:p>
        </p:txBody>
      </p:sp>
      <p:sp>
        <p:nvSpPr>
          <p:cNvPr id="847" name="Google Shape;847;p90"/>
          <p:cNvSpPr txBox="1"/>
          <p:nvPr/>
        </p:nvSpPr>
        <p:spPr>
          <a:xfrm>
            <a:off x="9050382" y="3793316"/>
            <a:ext cx="26229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b="1" dirty="0" err="1"/>
              <a:t>Machine</a:t>
            </a:r>
            <a:r>
              <a:rPr lang="de-DE" sz="1500" b="1" dirty="0"/>
              <a:t> </a:t>
            </a:r>
            <a:r>
              <a:rPr lang="de-DE" sz="1500" b="1" dirty="0" err="1"/>
              <a:t>learning</a:t>
            </a:r>
            <a:r>
              <a:rPr lang="de-DE" sz="1500" b="1" dirty="0"/>
              <a:t> </a:t>
            </a:r>
            <a:r>
              <a:rPr lang="de-DE" sz="1500" b="1" dirty="0" err="1"/>
              <a:t>services</a:t>
            </a:r>
            <a:r>
              <a:rPr lang="de-DE" sz="1500" b="1" dirty="0"/>
              <a:t> </a:t>
            </a:r>
            <a:br>
              <a:rPr lang="de-DE" sz="1500" b="1" dirty="0"/>
            </a:br>
            <a:r>
              <a:rPr lang="de-DE" sz="1500" b="1" dirty="0" err="1"/>
              <a:t>and</a:t>
            </a:r>
            <a:r>
              <a:rPr lang="de-DE" sz="1500" b="1" dirty="0"/>
              <a:t> real-time </a:t>
            </a:r>
            <a:r>
              <a:rPr lang="de-DE" sz="1500" b="1" dirty="0" err="1"/>
              <a:t>applications</a:t>
            </a:r>
            <a:endParaRPr sz="1500" b="1" u="sng" dirty="0"/>
          </a:p>
        </p:txBody>
      </p:sp>
      <p:sp>
        <p:nvSpPr>
          <p:cNvPr id="848" name="Google Shape;848;p90"/>
          <p:cNvSpPr txBox="1"/>
          <p:nvPr/>
        </p:nvSpPr>
        <p:spPr>
          <a:xfrm>
            <a:off x="8477050" y="4599489"/>
            <a:ext cx="33381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b="1" u="sng" dirty="0">
                <a:solidFill>
                  <a:schemeClr val="dk1"/>
                </a:solidFill>
              </a:rPr>
              <a:t>IT </a:t>
            </a:r>
            <a:r>
              <a:rPr lang="de-DE" sz="1500" b="1" u="sng" dirty="0" err="1">
                <a:solidFill>
                  <a:schemeClr val="dk1"/>
                </a:solidFill>
              </a:rPr>
              <a:t>resources</a:t>
            </a:r>
            <a:r>
              <a:rPr lang="de-DE" sz="1500" b="1" u="sng" dirty="0">
                <a:solidFill>
                  <a:schemeClr val="dk1"/>
                </a:solidFill>
              </a:rPr>
              <a:t> </a:t>
            </a:r>
            <a:r>
              <a:rPr lang="de-DE" sz="1500" b="1" dirty="0">
                <a:solidFill>
                  <a:schemeClr val="dk1"/>
                </a:solidFill>
              </a:rPr>
              <a:t>via Compute4PUNCH </a:t>
            </a:r>
            <a:r>
              <a:rPr lang="de-DE" sz="1500" b="1" dirty="0" err="1">
                <a:solidFill>
                  <a:schemeClr val="dk1"/>
                </a:solidFill>
              </a:rPr>
              <a:t>interactive</a:t>
            </a:r>
            <a:r>
              <a:rPr lang="de-DE" sz="1500" b="1" dirty="0">
                <a:solidFill>
                  <a:schemeClr val="dk1"/>
                </a:solidFill>
              </a:rPr>
              <a:t> </a:t>
            </a:r>
            <a:r>
              <a:rPr lang="de-DE" sz="1500" b="1" dirty="0" err="1">
                <a:solidFill>
                  <a:schemeClr val="dk1"/>
                </a:solidFill>
              </a:rPr>
              <a:t>analysis</a:t>
            </a:r>
            <a:r>
              <a:rPr lang="de-DE" sz="1500" b="1" dirty="0">
                <a:solidFill>
                  <a:schemeClr val="dk1"/>
                </a:solidFill>
              </a:rPr>
              <a:t> </a:t>
            </a:r>
            <a:r>
              <a:rPr lang="de-DE" sz="1500" b="1" dirty="0" err="1">
                <a:solidFill>
                  <a:schemeClr val="dk1"/>
                </a:solidFill>
              </a:rPr>
              <a:t>interface</a:t>
            </a:r>
            <a:endParaRPr sz="15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u="sng" dirty="0"/>
          </a:p>
        </p:txBody>
      </p:sp>
      <p:sp>
        <p:nvSpPr>
          <p:cNvPr id="32" name="Google Shape;843;p90">
            <a:extLst>
              <a:ext uri="{FF2B5EF4-FFF2-40B4-BE49-F238E27FC236}">
                <a16:creationId xmlns:a16="http://schemas.microsoft.com/office/drawing/2014/main" id="{10B565B8-E03B-094A-8C24-C79E043F1019}"/>
              </a:ext>
            </a:extLst>
          </p:cNvPr>
          <p:cNvSpPr txBox="1"/>
          <p:nvPr/>
        </p:nvSpPr>
        <p:spPr>
          <a:xfrm>
            <a:off x="8461150" y="5907884"/>
            <a:ext cx="23766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b="1" u="sng" dirty="0"/>
              <a:t>Teaching </a:t>
            </a:r>
            <a:r>
              <a:rPr lang="de-DE" sz="1500" b="1" u="sng" dirty="0" err="1"/>
              <a:t>and</a:t>
            </a:r>
            <a:r>
              <a:rPr lang="de-DE" sz="1500" b="1" u="sng" dirty="0"/>
              <a:t> </a:t>
            </a:r>
            <a:r>
              <a:rPr lang="de-DE" sz="1500" b="1" u="sng" dirty="0" err="1"/>
              <a:t>education</a:t>
            </a:r>
            <a:endParaRPr sz="1500" b="1" u="sng" dirty="0"/>
          </a:p>
        </p:txBody>
      </p:sp>
      <p:sp>
        <p:nvSpPr>
          <p:cNvPr id="33" name="Google Shape;843;p90">
            <a:extLst>
              <a:ext uri="{FF2B5EF4-FFF2-40B4-BE49-F238E27FC236}">
                <a16:creationId xmlns:a16="http://schemas.microsoft.com/office/drawing/2014/main" id="{1CCECA59-56FE-1648-8322-D6D9DD0BBAA5}"/>
              </a:ext>
            </a:extLst>
          </p:cNvPr>
          <p:cNvSpPr txBox="1"/>
          <p:nvPr/>
        </p:nvSpPr>
        <p:spPr>
          <a:xfrm>
            <a:off x="8129050" y="6434184"/>
            <a:ext cx="3238294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/>
              <a:t>(Non-</a:t>
            </a:r>
            <a:r>
              <a:rPr lang="de-DE" b="1" dirty="0" err="1"/>
              <a:t>exclusive</a:t>
            </a:r>
            <a:r>
              <a:rPr lang="de-DE" b="1" dirty="0"/>
              <a:t> </a:t>
            </a:r>
            <a:r>
              <a:rPr lang="de-DE" b="1" dirty="0" err="1"/>
              <a:t>examples</a:t>
            </a:r>
            <a:r>
              <a:rPr lang="de-DE" b="1" dirty="0"/>
              <a:t>)</a:t>
            </a:r>
            <a:endParaRPr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011DC-1EF9-4A43-B9C9-22B0CF9EB0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96397" y="80859"/>
            <a:ext cx="1263649" cy="1263649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2AF314-775C-D542-A738-FBD1BC03B7C9}"/>
              </a:ext>
            </a:extLst>
          </p:cNvPr>
          <p:cNvSpPr txBox="1"/>
          <p:nvPr/>
        </p:nvSpPr>
        <p:spPr>
          <a:xfrm>
            <a:off x="4933380" y="176947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800" b="1" dirty="0"/>
              <a:t>TA 6 Marketplace</a:t>
            </a:r>
          </a:p>
        </p:txBody>
      </p:sp>
      <p:sp>
        <p:nvSpPr>
          <p:cNvPr id="34" name="Footer Placeholder 5">
            <a:extLst>
              <a:ext uri="{FF2B5EF4-FFF2-40B4-BE49-F238E27FC236}">
                <a16:creationId xmlns:a16="http://schemas.microsoft.com/office/drawing/2014/main" id="{2A74A4A8-AB02-1945-9AE9-CCDDA29F5EBA}"/>
              </a:ext>
            </a:extLst>
          </p:cNvPr>
          <p:cNvSpPr txBox="1">
            <a:spLocks/>
          </p:cNvSpPr>
          <p:nvPr/>
        </p:nvSpPr>
        <p:spPr>
          <a:xfrm>
            <a:off x="407368" y="6580800"/>
            <a:ext cx="9948937" cy="18684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PUNCH4NFDI   |  DPK SKM Meeting   |   28 September 2021  |  TS</a:t>
            </a:r>
          </a:p>
        </p:txBody>
      </p:sp>
    </p:spTree>
    <p:extLst>
      <p:ext uri="{BB962C8B-B14F-4D97-AF65-F5344CB8AC3E}">
        <p14:creationId xmlns:p14="http://schemas.microsoft.com/office/powerpoint/2010/main" val="1346454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6E7BFE9-2439-6643-AAD8-34615F90626B}"/>
              </a:ext>
            </a:extLst>
          </p:cNvPr>
          <p:cNvGrpSpPr/>
          <p:nvPr/>
        </p:nvGrpSpPr>
        <p:grpSpPr>
          <a:xfrm>
            <a:off x="1415480" y="389254"/>
            <a:ext cx="10009112" cy="6219585"/>
            <a:chOff x="1055440" y="389254"/>
            <a:chExt cx="10009112" cy="621958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4BB5C02-605F-9E46-9DFC-16DBBA5C9827}"/>
                </a:ext>
              </a:extLst>
            </p:cNvPr>
            <p:cNvGrpSpPr/>
            <p:nvPr/>
          </p:nvGrpSpPr>
          <p:grpSpPr>
            <a:xfrm>
              <a:off x="1055440" y="2477159"/>
              <a:ext cx="10009112" cy="4131680"/>
              <a:chOff x="1055440" y="2477159"/>
              <a:chExt cx="10009112" cy="413168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BE6516C-AD8F-9C43-92E4-A055244349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5440" y="2534008"/>
                <a:ext cx="9642996" cy="4074831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3C5032D-A845-6447-B68B-7B9B9A08C8B9}"/>
                  </a:ext>
                </a:extLst>
              </p:cNvPr>
              <p:cNvSpPr/>
              <p:nvPr/>
            </p:nvSpPr>
            <p:spPr>
              <a:xfrm>
                <a:off x="9120336" y="2477159"/>
                <a:ext cx="1944216" cy="140005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sz="1600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81C7AB0-722E-C649-92A0-A5D52E85BDB2}"/>
                </a:ext>
              </a:extLst>
            </p:cNvPr>
            <p:cNvSpPr/>
            <p:nvPr/>
          </p:nvSpPr>
          <p:spPr>
            <a:xfrm>
              <a:off x="3503712" y="389254"/>
              <a:ext cx="1944216" cy="75687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642" name="Google Shape;642;p67"/>
          <p:cNvSpPr/>
          <p:nvPr/>
        </p:nvSpPr>
        <p:spPr>
          <a:xfrm>
            <a:off x="407880" y="247960"/>
            <a:ext cx="113748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" sz="3067" b="1" dirty="0">
                <a:solidFill>
                  <a:srgbClr val="0A4FAA"/>
                </a:solidFill>
              </a:rPr>
              <a:t>PUNCH4NFDI and Epidemiology</a:t>
            </a:r>
            <a:endParaRPr sz="30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4BB5E7-2875-6746-8601-C573D07A8F53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7368" y="6597352"/>
            <a:ext cx="9948937" cy="186841"/>
          </a:xfrm>
        </p:spPr>
        <p:txBody>
          <a:bodyPr/>
          <a:lstStyle/>
          <a:p>
            <a:r>
              <a:rPr lang="en-GB" dirty="0"/>
              <a:t>PUNCH4NFDI   |  DPK SKM Meeting   |   28 September 2021  |  TS</a:t>
            </a:r>
          </a:p>
        </p:txBody>
      </p:sp>
      <p:sp>
        <p:nvSpPr>
          <p:cNvPr id="6" name="Google Shape;260;p45">
            <a:extLst>
              <a:ext uri="{FF2B5EF4-FFF2-40B4-BE49-F238E27FC236}">
                <a16:creationId xmlns:a16="http://schemas.microsoft.com/office/drawing/2014/main" id="{B69AE17B-BCC2-2D4C-985D-AF43447AE50E}"/>
              </a:ext>
            </a:extLst>
          </p:cNvPr>
          <p:cNvSpPr txBox="1">
            <a:spLocks/>
          </p:cNvSpPr>
          <p:nvPr/>
        </p:nvSpPr>
        <p:spPr>
          <a:xfrm>
            <a:off x="407368" y="715005"/>
            <a:ext cx="11376000" cy="379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457200" lvl="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None/>
              <a:tabLst>
                <a:tab pos="36195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14400" lvl="1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de-DE" dirty="0"/>
              <a:t>A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„</a:t>
            </a:r>
            <a:r>
              <a:rPr lang="de-DE" dirty="0" err="1"/>
              <a:t>outreach</a:t>
            </a:r>
            <a:r>
              <a:rPr lang="de-DE" dirty="0"/>
              <a:t>“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PUNCH </a:t>
            </a:r>
            <a:r>
              <a:rPr lang="de-DE" dirty="0" err="1"/>
              <a:t>sciences</a:t>
            </a:r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B3A78E-617D-4E4A-921A-37F0B40725A5}"/>
              </a:ext>
            </a:extLst>
          </p:cNvPr>
          <p:cNvSpPr txBox="1"/>
          <p:nvPr/>
        </p:nvSpPr>
        <p:spPr>
          <a:xfrm>
            <a:off x="365214" y="1276830"/>
            <a:ext cx="99097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PUNCH statistics software (BAT.jl and Geneva) being applied to established epidemiology </a:t>
            </a:r>
            <a:br>
              <a:rPr lang="en-DE" dirty="0"/>
            </a:br>
            <a:r>
              <a:rPr lang="en-DE" dirty="0"/>
              <a:t>studies (V. Priesemann et al.) – collaboration on further development of epidemiological models</a:t>
            </a:r>
          </a:p>
          <a:p>
            <a:endParaRPr lang="en-DE" dirty="0"/>
          </a:p>
          <a:p>
            <a:r>
              <a:rPr lang="en-DE" dirty="0"/>
              <a:t>PUNCH expertise planned to be applied for corresponding data management solutions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3B3125-9A98-BA4A-8708-6F4952A49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4552892"/>
            <a:ext cx="4799190" cy="1869106"/>
          </a:xfrm>
          <a:prstGeom prst="rect">
            <a:avLst/>
          </a:prstGeom>
        </p:spPr>
      </p:pic>
      <p:sp>
        <p:nvSpPr>
          <p:cNvPr id="640" name="Google Shape;640;p67"/>
          <p:cNvSpPr txBox="1"/>
          <p:nvPr/>
        </p:nvSpPr>
        <p:spPr>
          <a:xfrm>
            <a:off x="108820" y="5685251"/>
            <a:ext cx="1450676" cy="793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656476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07368" y="690518"/>
            <a:ext cx="5760640" cy="2908489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34290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Training in the </a:t>
            </a:r>
            <a:r>
              <a:rPr lang="en-US" sz="1400" b="1">
                <a:solidFill>
                  <a:srgbClr val="000000"/>
                </a:solidFill>
                <a:latin typeface="Arial" charset="0"/>
              </a:rPr>
              <a:t>application of the tools and practices </a:t>
            </a:r>
            <a:r>
              <a:rPr lang="en-US" sz="1400">
                <a:solidFill>
                  <a:srgbClr val="000000"/>
                </a:solidFill>
                <a:latin typeface="Arial" charset="0"/>
              </a:rPr>
              <a:t>developed within PUNCH4NFDI</a:t>
            </a:r>
          </a:p>
          <a:p>
            <a:pPr marL="34290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Coordination and organization of specific </a:t>
            </a:r>
            <a:r>
              <a:rPr lang="en-US" sz="1400" b="1">
                <a:solidFill>
                  <a:srgbClr val="000000"/>
                </a:solidFill>
                <a:latin typeface="Arial" charset="0"/>
              </a:rPr>
              <a:t>training measures and events </a:t>
            </a:r>
            <a:r>
              <a:rPr lang="en-US" sz="1400">
                <a:solidFill>
                  <a:srgbClr val="000000"/>
                </a:solidFill>
                <a:latin typeface="Arial" charset="0"/>
              </a:rPr>
              <a:t>on NDFI topics for physicists. </a:t>
            </a:r>
            <a:br>
              <a:rPr lang="en-US" sz="1400">
                <a:solidFill>
                  <a:srgbClr val="000000"/>
                </a:solidFill>
                <a:latin typeface="Arial" charset="0"/>
              </a:rPr>
            </a:br>
            <a:r>
              <a:rPr lang="en-US" sz="1400">
                <a:solidFill>
                  <a:srgbClr val="000000"/>
                </a:solidFill>
                <a:latin typeface="Arial" charset="0"/>
              </a:rPr>
              <a:t>Promotion of measures for </a:t>
            </a:r>
            <a:r>
              <a:rPr lang="en-US" sz="1400" b="1">
                <a:solidFill>
                  <a:srgbClr val="000000"/>
                </a:solidFill>
                <a:latin typeface="Arial" charset="0"/>
              </a:rPr>
              <a:t>career advancement </a:t>
            </a:r>
            <a:r>
              <a:rPr lang="en-US" sz="1400">
                <a:solidFill>
                  <a:srgbClr val="000000"/>
                </a:solidFill>
                <a:latin typeface="Arial" charset="0"/>
              </a:rPr>
              <a:t>in the data sciences. </a:t>
            </a:r>
            <a:br>
              <a:rPr lang="en-US" sz="1400">
                <a:solidFill>
                  <a:srgbClr val="000000"/>
                </a:solidFill>
                <a:latin typeface="Arial" charset="0"/>
              </a:rPr>
            </a:br>
            <a:r>
              <a:rPr lang="en-US" sz="1400">
                <a:solidFill>
                  <a:srgbClr val="000000"/>
                </a:solidFill>
                <a:latin typeface="Arial" charset="0"/>
              </a:rPr>
              <a:t>Emphasis on the promotion of women. </a:t>
            </a:r>
          </a:p>
          <a:p>
            <a:pPr marL="34290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Critical review of the measures developed and development of a </a:t>
            </a:r>
            <a:r>
              <a:rPr lang="en-US" sz="1400" b="1">
                <a:solidFill>
                  <a:srgbClr val="000000"/>
                </a:solidFill>
                <a:latin typeface="Arial" charset="0"/>
              </a:rPr>
              <a:t>feedback</a:t>
            </a:r>
            <a:r>
              <a:rPr lang="en-US" sz="1400">
                <a:solidFill>
                  <a:srgbClr val="000000"/>
                </a:solidFill>
                <a:latin typeface="Arial" charset="0"/>
              </a:rPr>
              <a:t> system to guide education &amp; training </a:t>
            </a:r>
          </a:p>
          <a:p>
            <a:pPr marL="34290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Documentation and long-term </a:t>
            </a:r>
            <a:r>
              <a:rPr lang="en-US" sz="1400" b="1">
                <a:solidFill>
                  <a:srgbClr val="000000"/>
                </a:solidFill>
                <a:latin typeface="Arial" charset="0"/>
              </a:rPr>
              <a:t>archiving</a:t>
            </a:r>
            <a:r>
              <a:rPr lang="en-US" sz="1400">
                <a:solidFill>
                  <a:srgbClr val="000000"/>
                </a:solidFill>
                <a:latin typeface="Arial" charset="0"/>
              </a:rPr>
              <a:t> of training </a:t>
            </a:r>
            <a:r>
              <a:rPr lang="en-US" sz="1400" b="1">
                <a:solidFill>
                  <a:srgbClr val="000000"/>
                </a:solidFill>
                <a:latin typeface="Arial" charset="0"/>
              </a:rPr>
              <a:t>material</a:t>
            </a:r>
            <a:r>
              <a:rPr lang="en-US" sz="1400">
                <a:solidFill>
                  <a:srgbClr val="000000"/>
                </a:solidFill>
                <a:latin typeface="Arial" charset="0"/>
              </a:rPr>
              <a:t>, the service documentation and tool descriptions in coordination with the TIB Hannover</a:t>
            </a:r>
            <a:endParaRPr lang="en-US" sz="1400" b="0" i="0" u="none" strike="noStrike"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080" y="4315233"/>
            <a:ext cx="5750048" cy="212365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Market </a:t>
            </a:r>
            <a:r>
              <a:rPr lang="en-US" sz="1400" b="1">
                <a:solidFill>
                  <a:srgbClr val="000000"/>
                </a:solidFill>
                <a:latin typeface="Arial" charset="0"/>
              </a:rPr>
              <a:t>survey</a:t>
            </a:r>
            <a:r>
              <a:rPr lang="en-US" sz="1400">
                <a:solidFill>
                  <a:srgbClr val="000000"/>
                </a:solidFill>
                <a:latin typeface="Arial" charset="0"/>
              </a:rPr>
              <a:t> of available teaching concepts and material</a:t>
            </a:r>
          </a:p>
          <a:p>
            <a:pPr marL="34290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Development of </a:t>
            </a:r>
            <a:r>
              <a:rPr lang="en-US" sz="1400" b="1">
                <a:solidFill>
                  <a:srgbClr val="000000"/>
                </a:solidFill>
                <a:latin typeface="Arial" charset="0"/>
              </a:rPr>
              <a:t>standardized curriculum </a:t>
            </a:r>
          </a:p>
          <a:p>
            <a:pPr marL="34290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Compilation and development of </a:t>
            </a:r>
            <a:r>
              <a:rPr lang="en-US" sz="1400" b="1">
                <a:solidFill>
                  <a:srgbClr val="000000"/>
                </a:solidFill>
                <a:latin typeface="Arial" charset="0"/>
              </a:rPr>
              <a:t>teaching material </a:t>
            </a:r>
            <a:r>
              <a:rPr lang="en-US" sz="1400">
                <a:solidFill>
                  <a:srgbClr val="000000"/>
                </a:solidFill>
                <a:latin typeface="Arial" charset="0"/>
              </a:rPr>
              <a:t>for courses and independent learning.</a:t>
            </a:r>
          </a:p>
          <a:p>
            <a:pPr marL="34290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Aggregation of </a:t>
            </a:r>
            <a:r>
              <a:rPr lang="en-US" sz="1400" b="1">
                <a:solidFill>
                  <a:srgbClr val="000000"/>
                </a:solidFill>
                <a:latin typeface="Arial" charset="0"/>
              </a:rPr>
              <a:t>data resources </a:t>
            </a:r>
            <a:r>
              <a:rPr lang="en-US" sz="1400">
                <a:solidFill>
                  <a:srgbClr val="000000"/>
                </a:solidFill>
                <a:latin typeface="Arial" charset="0"/>
              </a:rPr>
              <a:t>and </a:t>
            </a:r>
            <a:r>
              <a:rPr lang="en-US" sz="1400" b="1">
                <a:solidFill>
                  <a:srgbClr val="000000"/>
                </a:solidFill>
                <a:latin typeface="Arial" charset="0"/>
              </a:rPr>
              <a:t>access to computing infrastructure</a:t>
            </a:r>
          </a:p>
          <a:p>
            <a:pPr marL="34290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Coordination and initiation of </a:t>
            </a:r>
            <a:r>
              <a:rPr lang="en-US" sz="1400" b="1">
                <a:solidFill>
                  <a:srgbClr val="000000"/>
                </a:solidFill>
                <a:latin typeface="Arial" charset="0"/>
              </a:rPr>
              <a:t>educational events</a:t>
            </a:r>
            <a:r>
              <a:rPr lang="en-US" sz="1400">
                <a:solidFill>
                  <a:srgbClr val="000000"/>
                </a:solidFill>
                <a:latin typeface="Arial" charset="0"/>
              </a:rPr>
              <a:t>, e.g. visiting seminars.</a:t>
            </a:r>
            <a:endParaRPr lang="en-US" sz="1400"/>
          </a:p>
        </p:txBody>
      </p:sp>
      <p:sp>
        <p:nvSpPr>
          <p:cNvPr id="8" name="Rectangle 7"/>
          <p:cNvSpPr/>
          <p:nvPr/>
        </p:nvSpPr>
        <p:spPr>
          <a:xfrm>
            <a:off x="6528048" y="736535"/>
            <a:ext cx="5184576" cy="3123932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342900" indent="-342900" fontAlgn="base">
              <a:spcBef>
                <a:spcPts val="300"/>
              </a:spcBef>
              <a:buFont typeface="+mj-lt"/>
              <a:buAutoNum type="arabicPeriod"/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Website, blog, twitter, communication of PUNCH products</a:t>
            </a:r>
          </a:p>
          <a:p>
            <a:pPr marL="342900" indent="-342900" fontAlgn="base">
              <a:spcBef>
                <a:spcPts val="300"/>
              </a:spcBef>
              <a:buFont typeface="+mj-lt"/>
              <a:buAutoNum type="arabicPeriod"/>
            </a:pPr>
            <a:r>
              <a:rPr lang="en-US" sz="1400">
                <a:latin typeface="Arial" charset="0"/>
              </a:rPr>
              <a:t>Networking, PO training, study on effectiveness of outreach, development of evaluation criteria</a:t>
            </a:r>
            <a:endParaRPr lang="en-US" sz="1200">
              <a:latin typeface="Arial" charset="0"/>
            </a:endParaRPr>
          </a:p>
          <a:p>
            <a:pPr marL="342900" indent="-342900" fontAlgn="base">
              <a:spcBef>
                <a:spcPts val="300"/>
              </a:spcBef>
              <a:buFont typeface="+mj-lt"/>
              <a:buAutoNum type="arabicPeriod"/>
            </a:pPr>
            <a:r>
              <a:rPr lang="en-US" sz="1400">
                <a:latin typeface="Arial" charset="0"/>
              </a:rPr>
              <a:t>Central </a:t>
            </a:r>
            <a:r>
              <a:rPr lang="en-US" sz="1400" b="1">
                <a:latin typeface="Arial" charset="0"/>
              </a:rPr>
              <a:t>access</a:t>
            </a:r>
            <a:r>
              <a:rPr lang="en-US" sz="1400">
                <a:latin typeface="Arial" charset="0"/>
              </a:rPr>
              <a:t> to data and software for education and entertainment</a:t>
            </a:r>
            <a:endParaRPr lang="en-US" sz="1200">
              <a:latin typeface="Arial" charset="0"/>
            </a:endParaRPr>
          </a:p>
          <a:p>
            <a:pPr marL="342900" indent="-342900" fontAlgn="base">
              <a:spcBef>
                <a:spcPts val="300"/>
              </a:spcBef>
              <a:buFont typeface="+mj-lt"/>
              <a:buAutoNum type="arabicPeriod"/>
            </a:pPr>
            <a:r>
              <a:rPr lang="en-US" sz="1400">
                <a:latin typeface="Arial" charset="0"/>
              </a:rPr>
              <a:t>Provide tutorials and </a:t>
            </a:r>
            <a:r>
              <a:rPr lang="en-US" sz="1400" b="1">
                <a:latin typeface="Arial" charset="0"/>
              </a:rPr>
              <a:t>material</a:t>
            </a:r>
            <a:r>
              <a:rPr lang="en-US" sz="1400">
                <a:latin typeface="Arial" charset="0"/>
              </a:rPr>
              <a:t> for teachers and students, teaching and learning material for masterclasses</a:t>
            </a:r>
            <a:endParaRPr lang="en-US" sz="1200">
              <a:latin typeface="Arial" charset="0"/>
            </a:endParaRPr>
          </a:p>
          <a:p>
            <a:pPr marL="342900" indent="-342900" fontAlgn="base">
              <a:spcBef>
                <a:spcPts val="300"/>
              </a:spcBef>
              <a:buFont typeface="+mj-lt"/>
              <a:buAutoNum type="arabicPeriod"/>
            </a:pPr>
            <a:r>
              <a:rPr lang="en-US" sz="1400">
                <a:latin typeface="Arial" charset="0"/>
              </a:rPr>
              <a:t>Study and test </a:t>
            </a:r>
            <a:r>
              <a:rPr lang="en-US" sz="1400" b="1">
                <a:latin typeface="Arial" charset="0"/>
              </a:rPr>
              <a:t>pedagogical approaches </a:t>
            </a:r>
            <a:r>
              <a:rPr lang="en-US" sz="1400">
                <a:latin typeface="Arial" charset="0"/>
              </a:rPr>
              <a:t>to promote data science for children</a:t>
            </a:r>
          </a:p>
          <a:p>
            <a:pPr marL="342900" indent="-342900" fontAlgn="base">
              <a:spcBef>
                <a:spcPts val="300"/>
              </a:spcBef>
              <a:buFont typeface="+mj-lt"/>
              <a:buAutoNum type="arabicPeriod"/>
            </a:pPr>
            <a:r>
              <a:rPr lang="en-US" sz="1400">
                <a:latin typeface="Arial" charset="0"/>
              </a:rPr>
              <a:t>Pilot extracurricular activities (</a:t>
            </a:r>
            <a:r>
              <a:rPr lang="en-US" sz="1400" b="1">
                <a:latin typeface="Arial" charset="0"/>
              </a:rPr>
              <a:t>AG/Projektkurs</a:t>
            </a:r>
            <a:r>
              <a:rPr lang="en-US" sz="1400">
                <a:latin typeface="Arial" charset="0"/>
              </a:rPr>
              <a:t>) in selected schools, promote changes in school curricula</a:t>
            </a:r>
            <a:endParaRPr lang="en-US" sz="1200">
              <a:latin typeface="Arial" charset="0"/>
            </a:endParaRPr>
          </a:p>
          <a:p>
            <a:pPr marL="342900" indent="-342900" fontAlgn="base">
              <a:spcBef>
                <a:spcPts val="300"/>
              </a:spcBef>
              <a:buFont typeface="+mj-lt"/>
              <a:buAutoNum type="arabicPeriod"/>
            </a:pPr>
            <a:r>
              <a:rPr lang="en-US" sz="1400">
                <a:latin typeface="Arial" charset="0"/>
              </a:rPr>
              <a:t>Organize/support </a:t>
            </a:r>
            <a:r>
              <a:rPr lang="en-US" sz="1400" b="1">
                <a:latin typeface="Arial" charset="0"/>
              </a:rPr>
              <a:t>hackathons</a:t>
            </a:r>
            <a:r>
              <a:rPr lang="en-US" sz="1400">
                <a:latin typeface="Arial" charset="0"/>
              </a:rPr>
              <a:t>, rent a scientist, </a:t>
            </a:r>
            <a:r>
              <a:rPr lang="en-US" sz="1400" b="1">
                <a:latin typeface="Arial" charset="0"/>
              </a:rPr>
              <a:t>masterclasses</a:t>
            </a:r>
            <a:r>
              <a:rPr lang="en-US" sz="1400">
                <a:latin typeface="Arial" charset="0"/>
              </a:rPr>
              <a:t> (Netzwerk-Teilchenwelt), </a:t>
            </a:r>
            <a:r>
              <a:rPr lang="en-US" sz="1400" b="1">
                <a:latin typeface="Arial" charset="0"/>
              </a:rPr>
              <a:t>VO-days</a:t>
            </a:r>
            <a:r>
              <a:rPr lang="en-US" sz="1400">
                <a:latin typeface="Arial" charset="0"/>
              </a:rPr>
              <a:t>, etc.</a:t>
            </a:r>
            <a:endParaRPr lang="en-US" sz="1200"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28048" y="4521458"/>
            <a:ext cx="5184576" cy="1715854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342900" indent="-342900" fontAlgn="base">
              <a:spcAft>
                <a:spcPts val="300"/>
              </a:spcAft>
              <a:buFont typeface="+mj-lt"/>
              <a:buAutoNum type="arabicPeriod"/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Map out potential research applications in </a:t>
            </a:r>
            <a:r>
              <a:rPr lang="en-US" sz="1400" i="1">
                <a:solidFill>
                  <a:srgbClr val="000000"/>
                </a:solidFill>
                <a:latin typeface="Arial" charset="0"/>
              </a:rPr>
              <a:t>Citizen Science</a:t>
            </a:r>
            <a:endParaRPr lang="en-US" sz="1400">
              <a:solidFill>
                <a:srgbClr val="000000"/>
              </a:solidFill>
              <a:latin typeface="Arial" charset="0"/>
            </a:endParaRPr>
          </a:p>
          <a:p>
            <a:pPr marL="342900" indent="-342900" fontAlgn="base">
              <a:spcAft>
                <a:spcPts val="300"/>
              </a:spcAft>
              <a:buFont typeface="+mj-lt"/>
              <a:buAutoNum type="arabicPeriod"/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Prepare data sets and providing soft- and hardware infrastructure</a:t>
            </a:r>
          </a:p>
          <a:p>
            <a:pPr marL="342900" indent="-342900" fontAlgn="base">
              <a:spcAft>
                <a:spcPts val="300"/>
              </a:spcAft>
              <a:buFont typeface="+mj-lt"/>
              <a:buAutoNum type="arabicPeriod"/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Run pilot projects for 6-12 months by engaging schools and universities and evaluate results</a:t>
            </a:r>
          </a:p>
          <a:p>
            <a:pPr marL="342900" indent="-342900" fontAlgn="base">
              <a:spcAft>
                <a:spcPts val="300"/>
              </a:spcAft>
              <a:buFont typeface="+mj-lt"/>
              <a:buAutoNum type="arabicPeriod"/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Prepare and launch of further projects in collaboration with the physics community</a:t>
            </a:r>
            <a:endParaRPr lang="en-US" sz="1400" b="0" i="0" u="none" strike="noStrike"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3352" y="198481"/>
            <a:ext cx="1992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Training Experts</a:t>
            </a:r>
            <a:endParaRPr lang="en-US" b="1" dirty="0" err="1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368" y="3945901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Educating Students</a:t>
            </a:r>
            <a:endParaRPr lang="en-US" b="1" dirty="0" err="1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84032" y="234083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Outreach and Schools</a:t>
            </a:r>
            <a:endParaRPr lang="en-US" b="1" dirty="0" err="1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28916" y="4095586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Citizen Science</a:t>
            </a:r>
            <a:endParaRPr lang="en-US" b="1" dirty="0" err="1">
              <a:solidFill>
                <a:srgbClr val="0070C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24741F-78DC-1B4F-A481-082B4CEA9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PUNCH4NFDI   |  DPK SKM Meeting   |   28 September 2021  |  TS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1374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Curved Connector 56">
            <a:extLst>
              <a:ext uri="{FF2B5EF4-FFF2-40B4-BE49-F238E27FC236}">
                <a16:creationId xmlns:a16="http://schemas.microsoft.com/office/drawing/2014/main" id="{2AC0AD77-5A11-A744-8B39-3295631D5CD5}"/>
              </a:ext>
            </a:extLst>
          </p:cNvPr>
          <p:cNvCxnSpPr>
            <a:cxnSpLocks/>
          </p:cNvCxnSpPr>
          <p:nvPr/>
        </p:nvCxnSpPr>
        <p:spPr>
          <a:xfrm flipV="1">
            <a:off x="1764426" y="2324898"/>
            <a:ext cx="4131244" cy="1740053"/>
          </a:xfrm>
          <a:prstGeom prst="curvedConnector3">
            <a:avLst>
              <a:gd name="adj1" fmla="val 199"/>
            </a:avLst>
          </a:prstGeom>
          <a:ln w="6032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B46FE9-870E-F244-BDCF-EA7B5D8F4669}"/>
              </a:ext>
            </a:extLst>
          </p:cNvPr>
          <p:cNvGrpSpPr/>
          <p:nvPr/>
        </p:nvGrpSpPr>
        <p:grpSpPr>
          <a:xfrm>
            <a:off x="3498647" y="1036156"/>
            <a:ext cx="2009525" cy="3942105"/>
            <a:chOff x="1659227" y="1095120"/>
            <a:chExt cx="2933700" cy="48133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F52D035-FB83-554E-A2AC-F42D5541B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9227" y="1095120"/>
              <a:ext cx="2933700" cy="48133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D9724D6-C537-134A-BBB3-A10FFFC1027D}"/>
                </a:ext>
              </a:extLst>
            </p:cNvPr>
            <p:cNvSpPr/>
            <p:nvPr/>
          </p:nvSpPr>
          <p:spPr>
            <a:xfrm>
              <a:off x="4383941" y="3273886"/>
              <a:ext cx="208986" cy="513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114" name="Oval 113">
            <a:extLst>
              <a:ext uri="{FF2B5EF4-FFF2-40B4-BE49-F238E27FC236}">
                <a16:creationId xmlns:a16="http://schemas.microsoft.com/office/drawing/2014/main" id="{42B228FD-535F-1947-925F-F6A808F7E393}"/>
              </a:ext>
            </a:extLst>
          </p:cNvPr>
          <p:cNvSpPr/>
          <p:nvPr/>
        </p:nvSpPr>
        <p:spPr>
          <a:xfrm>
            <a:off x="5467172" y="2946641"/>
            <a:ext cx="3496689" cy="3532270"/>
          </a:xfrm>
          <a:prstGeom prst="ellipse">
            <a:avLst/>
          </a:prstGeom>
          <a:solidFill>
            <a:schemeClr val="accent1">
              <a:alpha val="143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86" name="TextShape 1"/>
          <p:cNvSpPr txBox="1"/>
          <p:nvPr/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lang="en-DE" sz="3200" dirty="0">
                <a:solidFill>
                  <a:srgbClr val="0070C0"/>
                </a:solidFill>
              </a:rPr>
              <a:t>PUNCH4NFDI: AAI + </a:t>
            </a:r>
            <a:r>
              <a:rPr lang="en-DE" sz="2800" dirty="0">
                <a:solidFill>
                  <a:srgbClr val="0070C0"/>
                </a:solidFill>
              </a:rPr>
              <a:t>GitLab + Intranet + Mattermost + CloudShare</a:t>
            </a:r>
            <a:endParaRPr lang="en-US" sz="3000" b="0" strike="noStrike" spc="-1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CustomShape 2"/>
          <p:cNvSpPr/>
          <p:nvPr/>
        </p:nvSpPr>
        <p:spPr>
          <a:xfrm>
            <a:off x="4022912" y="1702774"/>
            <a:ext cx="7955080" cy="34065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lvl="1"/>
            <a:endParaRPr lang="en-DE" sz="2400" dirty="0"/>
          </a:p>
        </p:txBody>
      </p:sp>
      <p:sp>
        <p:nvSpPr>
          <p:cNvPr id="88" name="CustomShape 3"/>
          <p:cNvSpPr/>
          <p:nvPr/>
        </p:nvSpPr>
        <p:spPr>
          <a:xfrm>
            <a:off x="1671753" y="2374220"/>
            <a:ext cx="12033720" cy="80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TextShape 4"/>
          <p:cNvSpPr txBox="1"/>
          <p:nvPr/>
        </p:nvSpPr>
        <p:spPr>
          <a:xfrm>
            <a:off x="11700924" y="6482838"/>
            <a:ext cx="679116" cy="23764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fld id="{75CE0E7B-D2CB-4EB8-B598-0DFBFE6B23AE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3831FA-728A-8A48-8205-1AB60B2B1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103" y="1680036"/>
            <a:ext cx="2632744" cy="10615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3465A4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7EBFF2-0570-DE47-8F14-AA188E220F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08" r="9540" b="21754"/>
          <a:stretch/>
        </p:blipFill>
        <p:spPr>
          <a:xfrm>
            <a:off x="6122908" y="3140056"/>
            <a:ext cx="2143426" cy="12096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494ECF2-7390-DA4D-8EB5-30A8E6795D28}"/>
              </a:ext>
            </a:extLst>
          </p:cNvPr>
          <p:cNvGrpSpPr/>
          <p:nvPr/>
        </p:nvGrpSpPr>
        <p:grpSpPr>
          <a:xfrm>
            <a:off x="5750367" y="4616678"/>
            <a:ext cx="2837729" cy="1549840"/>
            <a:chOff x="788514" y="3321741"/>
            <a:chExt cx="5032588" cy="2144807"/>
          </a:xfrm>
          <a:solidFill>
            <a:schemeClr val="tx2">
              <a:lumMod val="20000"/>
              <a:lumOff val="80000"/>
            </a:schemeClr>
          </a:solidFill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BF76ACF-BC9F-0140-A124-2916F38CC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28646" y="3321741"/>
              <a:ext cx="2092456" cy="2127848"/>
            </a:xfrm>
            <a:prstGeom prst="rect">
              <a:avLst/>
            </a:prstGeom>
            <a:grpFill/>
            <a:ln w="15875">
              <a:solidFill>
                <a:srgbClr val="3465A4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60014EA-E3D8-144A-A042-894590289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514" y="3338700"/>
              <a:ext cx="2386793" cy="2127848"/>
            </a:xfrm>
            <a:prstGeom prst="rect">
              <a:avLst/>
            </a:prstGeom>
            <a:grpFill/>
            <a:ln>
              <a:solidFill>
                <a:srgbClr val="3465A4"/>
              </a:solidFill>
            </a:ln>
          </p:spPr>
        </p:pic>
      </p:grpSp>
      <p:sp>
        <p:nvSpPr>
          <p:cNvPr id="38" name="Up-down Arrow 37">
            <a:extLst>
              <a:ext uri="{FF2B5EF4-FFF2-40B4-BE49-F238E27FC236}">
                <a16:creationId xmlns:a16="http://schemas.microsoft.com/office/drawing/2014/main" id="{A0124EBF-BC39-1B44-966B-08B63AD8B508}"/>
              </a:ext>
            </a:extLst>
          </p:cNvPr>
          <p:cNvSpPr/>
          <p:nvPr/>
        </p:nvSpPr>
        <p:spPr>
          <a:xfrm>
            <a:off x="6259351" y="4325501"/>
            <a:ext cx="130886" cy="2706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3" name="Up-down Arrow 42">
            <a:extLst>
              <a:ext uri="{FF2B5EF4-FFF2-40B4-BE49-F238E27FC236}">
                <a16:creationId xmlns:a16="http://schemas.microsoft.com/office/drawing/2014/main" id="{06EB8DAF-FD40-FC48-B406-EFEB9FDB405D}"/>
              </a:ext>
            </a:extLst>
          </p:cNvPr>
          <p:cNvSpPr/>
          <p:nvPr/>
        </p:nvSpPr>
        <p:spPr>
          <a:xfrm flipH="1">
            <a:off x="7904416" y="4321694"/>
            <a:ext cx="98664" cy="2706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4" name="Up-down Arrow 43">
            <a:extLst>
              <a:ext uri="{FF2B5EF4-FFF2-40B4-BE49-F238E27FC236}">
                <a16:creationId xmlns:a16="http://schemas.microsoft.com/office/drawing/2014/main" id="{A25ECA76-83D3-BE4D-A0FB-7755A4DDBB47}"/>
              </a:ext>
            </a:extLst>
          </p:cNvPr>
          <p:cNvSpPr/>
          <p:nvPr/>
        </p:nvSpPr>
        <p:spPr>
          <a:xfrm>
            <a:off x="6795554" y="2744701"/>
            <a:ext cx="144819" cy="463039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5" name="Left-right Arrow 44">
            <a:extLst>
              <a:ext uri="{FF2B5EF4-FFF2-40B4-BE49-F238E27FC236}">
                <a16:creationId xmlns:a16="http://schemas.microsoft.com/office/drawing/2014/main" id="{6374B0B2-A423-6844-A38A-38B1282E6F9F}"/>
              </a:ext>
            </a:extLst>
          </p:cNvPr>
          <p:cNvSpPr/>
          <p:nvPr/>
        </p:nvSpPr>
        <p:spPr>
          <a:xfrm>
            <a:off x="8894648" y="1122825"/>
            <a:ext cx="1028605" cy="57298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1555A48-9B21-9E44-9E98-612912377F94}"/>
              </a:ext>
            </a:extLst>
          </p:cNvPr>
          <p:cNvSpPr txBox="1"/>
          <p:nvPr/>
        </p:nvSpPr>
        <p:spPr>
          <a:xfrm>
            <a:off x="10369891" y="1177903"/>
            <a:ext cx="1565780" cy="1477328"/>
          </a:xfrm>
          <a:prstGeom prst="rect">
            <a:avLst/>
          </a:prstGeom>
          <a:noFill/>
          <a:ln w="349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DE" dirty="0"/>
              <a:t>DFN AAI</a:t>
            </a:r>
          </a:p>
          <a:p>
            <a:r>
              <a:rPr lang="en-DE" dirty="0"/>
              <a:t>Helmholtz AAI</a:t>
            </a:r>
          </a:p>
          <a:p>
            <a:r>
              <a:rPr lang="en-DE" dirty="0"/>
              <a:t>CERN AAI</a:t>
            </a:r>
          </a:p>
          <a:p>
            <a:endParaRPr lang="en-DE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B9BF095-5211-074B-AEC9-881E0E37B2A4}"/>
              </a:ext>
            </a:extLst>
          </p:cNvPr>
          <p:cNvSpPr txBox="1"/>
          <p:nvPr/>
        </p:nvSpPr>
        <p:spPr>
          <a:xfrm>
            <a:off x="8953567" y="3433907"/>
            <a:ext cx="1112285" cy="923330"/>
          </a:xfrm>
          <a:prstGeom prst="rect">
            <a:avLst/>
          </a:prstGeom>
          <a:noFill/>
          <a:ln w="349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DE" dirty="0"/>
              <a:t>ORCID</a:t>
            </a:r>
          </a:p>
          <a:p>
            <a:r>
              <a:rPr lang="en-DE" dirty="0"/>
              <a:t>GitHub</a:t>
            </a:r>
          </a:p>
          <a:p>
            <a:r>
              <a:rPr lang="en-DE" dirty="0"/>
              <a:t>Google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A59039E-E289-954E-A47B-9A0D67983282}"/>
              </a:ext>
            </a:extLst>
          </p:cNvPr>
          <p:cNvSpPr txBox="1"/>
          <p:nvPr/>
        </p:nvSpPr>
        <p:spPr>
          <a:xfrm>
            <a:off x="10411412" y="4047012"/>
            <a:ext cx="844631" cy="338554"/>
          </a:xfrm>
          <a:prstGeom prst="rect">
            <a:avLst/>
          </a:prstGeom>
          <a:noFill/>
          <a:ln w="127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DE" sz="1600" dirty="0"/>
              <a:t>UBonn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D1DF1D4-CE1D-AD40-967B-82082159A829}"/>
              </a:ext>
            </a:extLst>
          </p:cNvPr>
          <p:cNvSpPr txBox="1"/>
          <p:nvPr/>
        </p:nvSpPr>
        <p:spPr>
          <a:xfrm>
            <a:off x="10979135" y="3574919"/>
            <a:ext cx="844631" cy="369332"/>
          </a:xfrm>
          <a:prstGeom prst="rect">
            <a:avLst/>
          </a:prstGeom>
          <a:noFill/>
          <a:ln w="127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DE" dirty="0"/>
              <a:t>CERN</a:t>
            </a: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318B9B47-9547-794F-94A2-1FBEC5C9D746}"/>
              </a:ext>
            </a:extLst>
          </p:cNvPr>
          <p:cNvCxnSpPr>
            <a:cxnSpLocks/>
            <a:stCxn id="46" idx="2"/>
          </p:cNvCxnSpPr>
          <p:nvPr/>
        </p:nvCxnSpPr>
        <p:spPr>
          <a:xfrm rot="16200000" flipH="1">
            <a:off x="10620734" y="3187278"/>
            <a:ext cx="1331068" cy="266974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F26DD09A-AA6B-E44A-A0F8-67FCC845B351}"/>
              </a:ext>
            </a:extLst>
          </p:cNvPr>
          <p:cNvCxnSpPr>
            <a:cxnSpLocks/>
          </p:cNvCxnSpPr>
          <p:nvPr/>
        </p:nvCxnSpPr>
        <p:spPr>
          <a:xfrm rot="5400000">
            <a:off x="10046941" y="3195193"/>
            <a:ext cx="1367297" cy="206240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0B568066-D45F-484E-9D4F-C3F27146B165}"/>
              </a:ext>
            </a:extLst>
          </p:cNvPr>
          <p:cNvSpPr txBox="1"/>
          <p:nvPr/>
        </p:nvSpPr>
        <p:spPr>
          <a:xfrm>
            <a:off x="11197080" y="4516840"/>
            <a:ext cx="844631" cy="338554"/>
          </a:xfrm>
          <a:prstGeom prst="rect">
            <a:avLst/>
          </a:prstGeom>
          <a:noFill/>
          <a:ln w="127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DE" sz="1600" dirty="0"/>
              <a:t>UBonn</a:t>
            </a:r>
          </a:p>
        </p:txBody>
      </p: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4170CE30-55EE-BA47-B629-3C46CF0F188E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44021" y="3458332"/>
            <a:ext cx="1883169" cy="295411"/>
          </a:xfrm>
          <a:prstGeom prst="bentConnector3">
            <a:avLst>
              <a:gd name="adj1" fmla="val 3629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Up-down Arrow 62">
            <a:extLst>
              <a:ext uri="{FF2B5EF4-FFF2-40B4-BE49-F238E27FC236}">
                <a16:creationId xmlns:a16="http://schemas.microsoft.com/office/drawing/2014/main" id="{0436F03D-F9B6-794D-9A07-D4B57AD3552A}"/>
              </a:ext>
            </a:extLst>
          </p:cNvPr>
          <p:cNvSpPr/>
          <p:nvPr/>
        </p:nvSpPr>
        <p:spPr>
          <a:xfrm rot="19063455">
            <a:off x="8596222" y="2569215"/>
            <a:ext cx="226322" cy="1035439"/>
          </a:xfrm>
          <a:prstGeom prst="upDown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2096748-0251-704D-9A19-B6D0B210E68F}"/>
              </a:ext>
            </a:extLst>
          </p:cNvPr>
          <p:cNvGrpSpPr/>
          <p:nvPr/>
        </p:nvGrpSpPr>
        <p:grpSpPr>
          <a:xfrm>
            <a:off x="5148105" y="2418981"/>
            <a:ext cx="5350575" cy="1743263"/>
            <a:chOff x="3431887" y="2006036"/>
            <a:chExt cx="7811290" cy="2128520"/>
          </a:xfrm>
        </p:grpSpPr>
        <p:cxnSp>
          <p:nvCxnSpPr>
            <p:cNvPr id="73" name="Curved Connector 72">
              <a:extLst>
                <a:ext uri="{FF2B5EF4-FFF2-40B4-BE49-F238E27FC236}">
                  <a16:creationId xmlns:a16="http://schemas.microsoft.com/office/drawing/2014/main" id="{585BF239-808C-6A40-ABB6-134D9640BEC4}"/>
                </a:ext>
              </a:extLst>
            </p:cNvPr>
            <p:cNvCxnSpPr>
              <a:cxnSpLocks/>
            </p:cNvCxnSpPr>
            <p:nvPr/>
          </p:nvCxnSpPr>
          <p:spPr>
            <a:xfrm>
              <a:off x="3431887" y="2918706"/>
              <a:ext cx="1409604" cy="189668"/>
            </a:xfrm>
            <a:prstGeom prst="curvedConnector3">
              <a:avLst/>
            </a:prstGeom>
            <a:ln w="60325">
              <a:solidFill>
                <a:srgbClr val="0070C0">
                  <a:alpha val="87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546B3D32-899C-DD4A-8757-096524520B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4259" y="2376285"/>
              <a:ext cx="161196" cy="540442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9434CCEA-FB79-A449-9CCE-AD93C84DA6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67838" y="2051775"/>
              <a:ext cx="2324854" cy="7309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54C645A1-26FA-B44A-A84C-BACAEEEFC7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43177" y="2006036"/>
              <a:ext cx="0" cy="212852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7A383778-DA73-034C-9702-D6DEAAD9B767}"/>
              </a:ext>
            </a:extLst>
          </p:cNvPr>
          <p:cNvCxnSpPr>
            <a:cxnSpLocks/>
          </p:cNvCxnSpPr>
          <p:nvPr/>
        </p:nvCxnSpPr>
        <p:spPr>
          <a:xfrm>
            <a:off x="5311662" y="1387844"/>
            <a:ext cx="637510" cy="585366"/>
          </a:xfrm>
          <a:prstGeom prst="curvedConnector3">
            <a:avLst/>
          </a:prstGeom>
          <a:ln w="60325">
            <a:solidFill>
              <a:schemeClr val="accent1">
                <a:shade val="95000"/>
                <a:satMod val="105000"/>
                <a:alpha val="34866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8DE978D4-96CC-824B-81DF-CD0529ECF923}"/>
              </a:ext>
            </a:extLst>
          </p:cNvPr>
          <p:cNvCxnSpPr>
            <a:cxnSpLocks/>
          </p:cNvCxnSpPr>
          <p:nvPr/>
        </p:nvCxnSpPr>
        <p:spPr>
          <a:xfrm>
            <a:off x="8635929" y="2097389"/>
            <a:ext cx="1546044" cy="0"/>
          </a:xfrm>
          <a:prstGeom prst="straightConnector1">
            <a:avLst/>
          </a:prstGeom>
          <a:ln w="19050">
            <a:solidFill>
              <a:srgbClr val="0070C0">
                <a:alpha val="41941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72C011D-1A60-E144-8B74-FEAF4CB78BEA}"/>
              </a:ext>
            </a:extLst>
          </p:cNvPr>
          <p:cNvGrpSpPr/>
          <p:nvPr/>
        </p:nvGrpSpPr>
        <p:grpSpPr>
          <a:xfrm>
            <a:off x="5200965" y="2217658"/>
            <a:ext cx="4981008" cy="3111349"/>
            <a:chOff x="3279133" y="1746642"/>
            <a:chExt cx="7271759" cy="3798951"/>
          </a:xfrm>
        </p:grpSpPr>
        <p:cxnSp>
          <p:nvCxnSpPr>
            <p:cNvPr id="34" name="Curved Connector 33">
              <a:extLst>
                <a:ext uri="{FF2B5EF4-FFF2-40B4-BE49-F238E27FC236}">
                  <a16:creationId xmlns:a16="http://schemas.microsoft.com/office/drawing/2014/main" id="{94D68E80-9940-5B4A-82BA-9B3D15DC916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881306" y="4345697"/>
              <a:ext cx="1597723" cy="802069"/>
            </a:xfrm>
            <a:prstGeom prst="curvedConnector3">
              <a:avLst>
                <a:gd name="adj1" fmla="val 104100"/>
              </a:avLst>
            </a:prstGeom>
            <a:ln w="60325">
              <a:solidFill>
                <a:srgbClr val="FFC000">
                  <a:alpha val="35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D9CA6A12-4F08-B44D-B9A9-48B51135D0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9008" y="4353520"/>
              <a:ext cx="55980" cy="339735"/>
            </a:xfrm>
            <a:prstGeom prst="straightConnector1">
              <a:avLst/>
            </a:prstGeom>
            <a:ln w="1905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46B245C7-3661-D04C-A97D-3357F128E7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1237" y="2328829"/>
              <a:ext cx="161196" cy="540442"/>
            </a:xfrm>
            <a:prstGeom prst="straightConnector1">
              <a:avLst/>
            </a:prstGeom>
            <a:ln w="1905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C5B20936-611D-0049-A9B8-C409CB6D37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93828" y="1746642"/>
              <a:ext cx="2257064" cy="7084"/>
            </a:xfrm>
            <a:prstGeom prst="straightConnector1">
              <a:avLst/>
            </a:prstGeom>
            <a:ln w="1905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Oval 55">
            <a:extLst>
              <a:ext uri="{FF2B5EF4-FFF2-40B4-BE49-F238E27FC236}">
                <a16:creationId xmlns:a16="http://schemas.microsoft.com/office/drawing/2014/main" id="{6B909893-CAD1-474E-AC54-EC76D00EABBB}"/>
              </a:ext>
            </a:extLst>
          </p:cNvPr>
          <p:cNvSpPr/>
          <p:nvPr/>
        </p:nvSpPr>
        <p:spPr>
          <a:xfrm>
            <a:off x="123564" y="2877413"/>
            <a:ext cx="3496689" cy="3532270"/>
          </a:xfrm>
          <a:prstGeom prst="ellipse">
            <a:avLst/>
          </a:prstGeom>
          <a:solidFill>
            <a:schemeClr val="accent1">
              <a:alpha val="143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34CE0020-413D-804B-B604-B7287F80A8C3}"/>
              </a:ext>
            </a:extLst>
          </p:cNvPr>
          <p:cNvCxnSpPr>
            <a:cxnSpLocks/>
          </p:cNvCxnSpPr>
          <p:nvPr/>
        </p:nvCxnSpPr>
        <p:spPr>
          <a:xfrm flipH="1">
            <a:off x="9059807" y="2375860"/>
            <a:ext cx="1274567" cy="995819"/>
          </a:xfrm>
          <a:prstGeom prst="straightConnector1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D410A77-CC07-8846-8C01-B487FD4A6ED9}"/>
              </a:ext>
            </a:extLst>
          </p:cNvPr>
          <p:cNvGrpSpPr/>
          <p:nvPr/>
        </p:nvGrpSpPr>
        <p:grpSpPr>
          <a:xfrm>
            <a:off x="799694" y="4091500"/>
            <a:ext cx="2285402" cy="1594206"/>
            <a:chOff x="772245" y="3659587"/>
            <a:chExt cx="2681721" cy="1600438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A7895EB-0E94-2044-8A92-3CAD970F5637}"/>
                </a:ext>
              </a:extLst>
            </p:cNvPr>
            <p:cNvSpPr txBox="1"/>
            <p:nvPr/>
          </p:nvSpPr>
          <p:spPr>
            <a:xfrm>
              <a:off x="772245" y="3659587"/>
              <a:ext cx="2681721" cy="16004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DE" sz="1400" dirty="0"/>
                <a:t>DESY CloudShare</a:t>
              </a:r>
            </a:p>
            <a:p>
              <a:endParaRPr lang="en-DE" sz="1400" dirty="0"/>
            </a:p>
            <a:p>
              <a:endParaRPr lang="en-DE" sz="1400" dirty="0"/>
            </a:p>
            <a:p>
              <a:endParaRPr lang="en-DE" sz="1400" dirty="0"/>
            </a:p>
            <a:p>
              <a:endParaRPr lang="en-DE" sz="1400" dirty="0"/>
            </a:p>
            <a:p>
              <a:endParaRPr lang="en-DE" sz="1400" dirty="0"/>
            </a:p>
            <a:p>
              <a:endParaRPr lang="en-DE" sz="1400" dirty="0"/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598FB80B-35EE-2F4B-9BDC-CA5438226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828" t="10531" r="62395" b="32610"/>
            <a:stretch/>
          </p:blipFill>
          <p:spPr>
            <a:xfrm>
              <a:off x="816809" y="4052488"/>
              <a:ext cx="824027" cy="9215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AAB0931-FA86-224F-A349-9DD3747AB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88657" y="4043846"/>
              <a:ext cx="1652608" cy="858085"/>
            </a:xfrm>
            <a:prstGeom prst="rect">
              <a:avLst/>
            </a:prstGeom>
          </p:spPr>
        </p:pic>
      </p:grp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1623751D-55C4-BC42-A05A-EDAAB7BA1EF5}"/>
              </a:ext>
            </a:extLst>
          </p:cNvPr>
          <p:cNvCxnSpPr>
            <a:cxnSpLocks/>
          </p:cNvCxnSpPr>
          <p:nvPr/>
        </p:nvCxnSpPr>
        <p:spPr>
          <a:xfrm>
            <a:off x="8635929" y="1915434"/>
            <a:ext cx="1546044" cy="0"/>
          </a:xfrm>
          <a:prstGeom prst="straightConnector1">
            <a:avLst/>
          </a:prstGeom>
          <a:ln w="19050">
            <a:solidFill>
              <a:srgbClr val="00B0F0">
                <a:alpha val="42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19FA3B50-D7C2-7247-A0BF-3C92F6263B4E}"/>
              </a:ext>
            </a:extLst>
          </p:cNvPr>
          <p:cNvSpPr txBox="1"/>
          <p:nvPr/>
        </p:nvSpPr>
        <p:spPr>
          <a:xfrm>
            <a:off x="596900" y="1019679"/>
            <a:ext cx="25990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Collaborative Tools</a:t>
            </a:r>
          </a:p>
          <a:p>
            <a:r>
              <a:rPr lang="en-DE" sz="1400" dirty="0"/>
              <a:t>connected by </a:t>
            </a:r>
          </a:p>
          <a:p>
            <a:r>
              <a:rPr lang="en-DE" dirty="0"/>
              <a:t>PUNCHAAI</a:t>
            </a:r>
          </a:p>
        </p:txBody>
      </p:sp>
      <p:cxnSp>
        <p:nvCxnSpPr>
          <p:cNvPr id="95" name="Curved Connector 94">
            <a:extLst>
              <a:ext uri="{FF2B5EF4-FFF2-40B4-BE49-F238E27FC236}">
                <a16:creationId xmlns:a16="http://schemas.microsoft.com/office/drawing/2014/main" id="{BB5A23C1-EA22-B047-8E1B-023AB9ABAA59}"/>
              </a:ext>
            </a:extLst>
          </p:cNvPr>
          <p:cNvCxnSpPr>
            <a:cxnSpLocks/>
          </p:cNvCxnSpPr>
          <p:nvPr/>
        </p:nvCxnSpPr>
        <p:spPr>
          <a:xfrm rot="10800000" flipV="1">
            <a:off x="2612085" y="3298312"/>
            <a:ext cx="944477" cy="778313"/>
          </a:xfrm>
          <a:prstGeom prst="curvedConnector3">
            <a:avLst>
              <a:gd name="adj1" fmla="val 50000"/>
            </a:avLst>
          </a:prstGeom>
          <a:ln w="603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864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E7413D-3260-C342-803B-D7CCC3C2B49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PUNCH4NFDI   |  DPK SKM Meeting   |   28 September 2021  |  TS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E1058E-3F69-7141-875E-B69114014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“PUNCH”Lines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CFAE06-AC32-194E-8340-9FFC57F7B5F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4" name="Google Shape;925;p95">
            <a:extLst>
              <a:ext uri="{FF2B5EF4-FFF2-40B4-BE49-F238E27FC236}">
                <a16:creationId xmlns:a16="http://schemas.microsoft.com/office/drawing/2014/main" id="{F4CE7400-A68C-3A42-8FE2-5BA5AF4300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5457" y="1135486"/>
            <a:ext cx="4817889" cy="465731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15;p94">
            <a:extLst>
              <a:ext uri="{FF2B5EF4-FFF2-40B4-BE49-F238E27FC236}">
                <a16:creationId xmlns:a16="http://schemas.microsoft.com/office/drawing/2014/main" id="{2749C6F2-E887-434D-98B9-A68C75E61A8F}"/>
              </a:ext>
            </a:extLst>
          </p:cNvPr>
          <p:cNvSpPr txBox="1"/>
          <p:nvPr/>
        </p:nvSpPr>
        <p:spPr>
          <a:xfrm>
            <a:off x="407368" y="2780928"/>
            <a:ext cx="4003801" cy="1034775"/>
          </a:xfrm>
          <a:prstGeom prst="rect">
            <a:avLst/>
          </a:prstGeom>
          <a:solidFill>
            <a:srgbClr val="4A66A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dirty="0">
                <a:solidFill>
                  <a:srgbClr val="FFFFFF"/>
                </a:solidFill>
              </a:rPr>
              <a:t>PUNCH4NFDI – an open </a:t>
            </a:r>
            <a:r>
              <a:rPr lang="de-DE" sz="1800" b="1" dirty="0" err="1">
                <a:solidFill>
                  <a:srgbClr val="FFFFFF"/>
                </a:solidFill>
              </a:rPr>
              <a:t>consortium</a:t>
            </a:r>
            <a:r>
              <a:rPr lang="de-DE" sz="1800" b="1" dirty="0">
                <a:solidFill>
                  <a:srgbClr val="FFFFFF"/>
                </a:solidFill>
              </a:rPr>
              <a:t> </a:t>
            </a:r>
            <a:r>
              <a:rPr lang="de-DE" sz="1800" b="1" dirty="0" err="1">
                <a:solidFill>
                  <a:srgbClr val="FFFFFF"/>
                </a:solidFill>
              </a:rPr>
              <a:t>by</a:t>
            </a:r>
            <a:r>
              <a:rPr lang="de-DE" sz="1800" b="1" dirty="0">
                <a:solidFill>
                  <a:srgbClr val="FFFFFF"/>
                </a:solidFill>
              </a:rPr>
              <a:t> </a:t>
            </a:r>
            <a:r>
              <a:rPr lang="de-DE" sz="1800" b="1" dirty="0" err="1">
                <a:solidFill>
                  <a:srgbClr val="FFFFFF"/>
                </a:solidFill>
              </a:rPr>
              <a:t>the</a:t>
            </a:r>
            <a:r>
              <a:rPr lang="de-DE" sz="1800" b="1" dirty="0">
                <a:solidFill>
                  <a:srgbClr val="FFFFFF"/>
                </a:solidFill>
              </a:rPr>
              <a:t> </a:t>
            </a:r>
            <a:r>
              <a:rPr lang="de-DE" sz="1800" b="1" dirty="0" err="1">
                <a:solidFill>
                  <a:srgbClr val="FFFFFF"/>
                </a:solidFill>
              </a:rPr>
              <a:t>community</a:t>
            </a:r>
            <a:r>
              <a:rPr lang="de-DE" sz="1800" b="1" dirty="0">
                <a:solidFill>
                  <a:srgbClr val="FFFFFF"/>
                </a:solidFill>
              </a:rPr>
              <a:t> </a:t>
            </a:r>
            <a:r>
              <a:rPr lang="de-DE" sz="1800" b="1" dirty="0" err="1">
                <a:solidFill>
                  <a:srgbClr val="FFFFFF"/>
                </a:solidFill>
              </a:rPr>
              <a:t>for</a:t>
            </a:r>
            <a:r>
              <a:rPr lang="de-DE" sz="1800" b="1" dirty="0">
                <a:solidFill>
                  <a:srgbClr val="FFFFFF"/>
                </a:solidFill>
              </a:rPr>
              <a:t> </a:t>
            </a:r>
            <a:r>
              <a:rPr lang="de-DE" sz="1800" b="1" dirty="0" err="1">
                <a:solidFill>
                  <a:srgbClr val="FFFFFF"/>
                </a:solidFill>
              </a:rPr>
              <a:t>the</a:t>
            </a:r>
            <a:r>
              <a:rPr lang="de-DE" sz="1800" b="1" dirty="0">
                <a:solidFill>
                  <a:srgbClr val="FFFFFF"/>
                </a:solidFill>
              </a:rPr>
              <a:t> </a:t>
            </a:r>
            <a:r>
              <a:rPr lang="de-DE" sz="1800" b="1" dirty="0" err="1">
                <a:solidFill>
                  <a:srgbClr val="FFFFFF"/>
                </a:solidFill>
              </a:rPr>
              <a:t>community</a:t>
            </a:r>
            <a:r>
              <a:rPr lang="de-DE" sz="1800" b="1" dirty="0">
                <a:solidFill>
                  <a:srgbClr val="FFFFFF"/>
                </a:solidFill>
              </a:rPr>
              <a:t> - </a:t>
            </a:r>
            <a:r>
              <a:rPr lang="de-DE" sz="1800" b="1" dirty="0" err="1">
                <a:solidFill>
                  <a:srgbClr val="FFFFFF"/>
                </a:solidFill>
              </a:rPr>
              <a:t>and</a:t>
            </a:r>
            <a:r>
              <a:rPr lang="de-DE" sz="1800" b="1" dirty="0">
                <a:solidFill>
                  <a:srgbClr val="FFFFFF"/>
                </a:solidFill>
              </a:rPr>
              <a:t> </a:t>
            </a:r>
            <a:r>
              <a:rPr lang="de-DE" sz="1800" b="1" dirty="0" err="1">
                <a:solidFill>
                  <a:srgbClr val="FFFFFF"/>
                </a:solidFill>
              </a:rPr>
              <a:t>beyond</a:t>
            </a:r>
            <a:r>
              <a:rPr lang="de-DE" sz="1800" b="1" dirty="0">
                <a:solidFill>
                  <a:srgbClr val="FFFFFF"/>
                </a:solidFill>
              </a:rPr>
              <a:t> </a:t>
            </a:r>
            <a:endParaRPr sz="1800" b="1" dirty="0">
              <a:solidFill>
                <a:srgbClr val="FFFFFF"/>
              </a:solidFill>
            </a:endParaRPr>
          </a:p>
        </p:txBody>
      </p:sp>
      <p:sp>
        <p:nvSpPr>
          <p:cNvPr id="17" name="Google Shape;913;p94">
            <a:extLst>
              <a:ext uri="{FF2B5EF4-FFF2-40B4-BE49-F238E27FC236}">
                <a16:creationId xmlns:a16="http://schemas.microsoft.com/office/drawing/2014/main" id="{7B5D5ACA-8C63-FC48-AF04-01BBBE8C512E}"/>
              </a:ext>
            </a:extLst>
          </p:cNvPr>
          <p:cNvSpPr txBox="1"/>
          <p:nvPr/>
        </p:nvSpPr>
        <p:spPr>
          <a:xfrm>
            <a:off x="7629577" y="675922"/>
            <a:ext cx="4003801" cy="13265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dirty="0">
                <a:solidFill>
                  <a:schemeClr val="bg1"/>
                </a:solidFill>
              </a:rPr>
              <a:t>A </a:t>
            </a:r>
            <a:r>
              <a:rPr lang="de-DE" sz="1800" b="1" dirty="0" err="1">
                <a:solidFill>
                  <a:schemeClr val="bg1"/>
                </a:solidFill>
              </a:rPr>
              <a:t>leader</a:t>
            </a:r>
            <a:r>
              <a:rPr lang="de-DE" sz="1800" b="1" dirty="0">
                <a:solidFill>
                  <a:schemeClr val="bg1"/>
                </a:solidFill>
              </a:rPr>
              <a:t> in </a:t>
            </a:r>
            <a:r>
              <a:rPr lang="de-DE" sz="1800" b="1" dirty="0" err="1">
                <a:solidFill>
                  <a:schemeClr val="bg1"/>
                </a:solidFill>
              </a:rPr>
              <a:t>data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management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with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expertise</a:t>
            </a:r>
            <a:r>
              <a:rPr lang="de-DE" sz="1800" b="1" dirty="0">
                <a:solidFill>
                  <a:schemeClr val="bg1"/>
                </a:solidFill>
              </a:rPr>
              <a:t> in </a:t>
            </a:r>
            <a:r>
              <a:rPr lang="de-DE" sz="1800" b="1" dirty="0" err="1">
                <a:solidFill>
                  <a:schemeClr val="bg1"/>
                </a:solidFill>
              </a:rPr>
              <a:t>big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data</a:t>
            </a:r>
            <a:r>
              <a:rPr lang="de-DE" sz="1800" b="1" dirty="0">
                <a:solidFill>
                  <a:schemeClr val="bg1"/>
                </a:solidFill>
              </a:rPr>
              <a:t>, open </a:t>
            </a:r>
            <a:r>
              <a:rPr lang="de-DE" sz="1800" b="1" dirty="0" err="1">
                <a:solidFill>
                  <a:schemeClr val="bg1"/>
                </a:solidFill>
              </a:rPr>
              <a:t>data</a:t>
            </a:r>
            <a:r>
              <a:rPr lang="de-DE" sz="1800" b="1" dirty="0">
                <a:solidFill>
                  <a:schemeClr val="bg1"/>
                </a:solidFill>
              </a:rPr>
              <a:t>, </a:t>
            </a:r>
            <a:br>
              <a:rPr lang="de-DE" sz="1800" b="1" dirty="0">
                <a:solidFill>
                  <a:schemeClr val="bg1"/>
                </a:solidFill>
              </a:rPr>
            </a:br>
            <a:r>
              <a:rPr lang="de-DE" sz="1800" b="1" dirty="0" err="1">
                <a:solidFill>
                  <a:schemeClr val="bg1"/>
                </a:solidFill>
              </a:rPr>
              <a:t>FAIRification</a:t>
            </a:r>
            <a:r>
              <a:rPr lang="de-DE" sz="1800" b="1" dirty="0">
                <a:solidFill>
                  <a:schemeClr val="bg1"/>
                </a:solidFill>
              </a:rPr>
              <a:t>, </a:t>
            </a:r>
            <a:r>
              <a:rPr lang="de-DE" sz="1800" b="1" dirty="0" err="1">
                <a:solidFill>
                  <a:schemeClr val="bg1"/>
                </a:solidFill>
              </a:rPr>
              <a:t>use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of</a:t>
            </a:r>
            <a:r>
              <a:rPr lang="de-DE" sz="1800" b="1" dirty="0">
                <a:solidFill>
                  <a:schemeClr val="bg1"/>
                </a:solidFill>
              </a:rPr>
              <a:t> hetero-</a:t>
            </a:r>
            <a:r>
              <a:rPr lang="de-DE" sz="1800" b="1" dirty="0" err="1">
                <a:solidFill>
                  <a:schemeClr val="bg1"/>
                </a:solidFill>
              </a:rPr>
              <a:t>geneous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resources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endParaRPr sz="18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3514E7-BF0E-C34A-8144-9910B96C2E9F}"/>
              </a:ext>
            </a:extLst>
          </p:cNvPr>
          <p:cNvSpPr txBox="1"/>
          <p:nvPr/>
        </p:nvSpPr>
        <p:spPr>
          <a:xfrm>
            <a:off x="7629577" y="4388125"/>
            <a:ext cx="4003801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de-DE" sz="1800" b="1" dirty="0" err="1">
                <a:solidFill>
                  <a:schemeClr val="bg1"/>
                </a:solidFill>
              </a:rPr>
              <a:t>Use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the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experience</a:t>
            </a:r>
            <a:r>
              <a:rPr lang="de-DE" sz="1800" b="1" dirty="0">
                <a:solidFill>
                  <a:schemeClr val="bg1"/>
                </a:solidFill>
              </a:rPr>
              <a:t>, </a:t>
            </a:r>
            <a:r>
              <a:rPr lang="de-DE" sz="1800" b="1" dirty="0" err="1">
                <a:solidFill>
                  <a:schemeClr val="bg1"/>
                </a:solidFill>
              </a:rPr>
              <a:t>expertise</a:t>
            </a:r>
            <a:r>
              <a:rPr lang="de-DE" sz="1800" b="1" dirty="0">
                <a:solidFill>
                  <a:schemeClr val="bg1"/>
                </a:solidFill>
              </a:rPr>
              <a:t> &amp; </a:t>
            </a:r>
            <a:r>
              <a:rPr lang="de-DE" sz="1800" b="1" dirty="0" err="1">
                <a:solidFill>
                  <a:schemeClr val="bg1"/>
                </a:solidFill>
              </a:rPr>
              <a:t>work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programme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to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take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data</a:t>
            </a:r>
            <a:r>
              <a:rPr lang="de-DE" sz="1800" b="1" dirty="0">
                <a:solidFill>
                  <a:schemeClr val="bg1"/>
                </a:solidFill>
              </a:rPr>
              <a:t> manage-</a:t>
            </a:r>
            <a:r>
              <a:rPr lang="de-DE" sz="1800" b="1" dirty="0" err="1">
                <a:solidFill>
                  <a:schemeClr val="bg1"/>
                </a:solidFill>
              </a:rPr>
              <a:t>ment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to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the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next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level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and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solve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the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problems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that</a:t>
            </a:r>
            <a:r>
              <a:rPr lang="de-DE" sz="1800" b="1" dirty="0">
                <a:solidFill>
                  <a:schemeClr val="bg1"/>
                </a:solidFill>
              </a:rPr>
              <a:t> also </a:t>
            </a:r>
            <a:r>
              <a:rPr lang="de-DE" sz="1800" b="1" dirty="0" err="1">
                <a:solidFill>
                  <a:schemeClr val="bg1"/>
                </a:solidFill>
              </a:rPr>
              <a:t>others</a:t>
            </a:r>
            <a:r>
              <a:rPr lang="de-DE" sz="1800" b="1" dirty="0">
                <a:solidFill>
                  <a:schemeClr val="bg1"/>
                </a:solidFill>
              </a:rPr>
              <a:t> will </a:t>
            </a:r>
            <a:r>
              <a:rPr lang="de-DE" sz="1800" b="1" dirty="0" err="1">
                <a:solidFill>
                  <a:schemeClr val="bg1"/>
                </a:solidFill>
              </a:rPr>
              <a:t>have</a:t>
            </a:r>
            <a:r>
              <a:rPr lang="de-DE" sz="1800" b="1" dirty="0">
                <a:solidFill>
                  <a:schemeClr val="bg1"/>
                </a:solidFill>
              </a:rPr>
              <a:t> </a:t>
            </a:r>
            <a:r>
              <a:rPr lang="de-DE" sz="1800" b="1" dirty="0" err="1">
                <a:solidFill>
                  <a:schemeClr val="bg1"/>
                </a:solidFill>
              </a:rPr>
              <a:t>tomorrow</a:t>
            </a:r>
            <a:endParaRPr lang="de-DE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49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endParaRPr sz="1467"/>
          </a:p>
        </p:txBody>
      </p:sp>
      <p:sp>
        <p:nvSpPr>
          <p:cNvPr id="351" name="Google Shape;351;p47"/>
          <p:cNvSpPr txBox="1"/>
          <p:nvPr/>
        </p:nvSpPr>
        <p:spPr>
          <a:xfrm>
            <a:off x="6992800" y="1036000"/>
            <a:ext cx="4331600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" sz="2400" b="1" dirty="0" err="1">
                <a:solidFill>
                  <a:srgbClr val="FFFFFF"/>
                </a:solidFill>
              </a:rPr>
              <a:t>Nationale</a:t>
            </a:r>
            <a:r>
              <a:rPr lang="en" sz="2400" b="1" dirty="0">
                <a:solidFill>
                  <a:srgbClr val="FFFFFF"/>
                </a:solidFill>
              </a:rPr>
              <a:t> </a:t>
            </a:r>
            <a:r>
              <a:rPr lang="en" sz="2400" b="1" dirty="0" err="1">
                <a:solidFill>
                  <a:srgbClr val="FFFFFF"/>
                </a:solidFill>
              </a:rPr>
              <a:t>Forschungsdaten</a:t>
            </a:r>
            <a:r>
              <a:rPr lang="en" sz="2400" b="1" dirty="0">
                <a:solidFill>
                  <a:srgbClr val="FFFFFF"/>
                </a:solidFill>
              </a:rPr>
              <a:t>-</a:t>
            </a:r>
            <a:br>
              <a:rPr lang="en" sz="2400" b="1" dirty="0">
                <a:solidFill>
                  <a:srgbClr val="FFFFFF"/>
                </a:solidFill>
              </a:rPr>
            </a:br>
            <a:r>
              <a:rPr lang="en" sz="2400" b="1" dirty="0" err="1">
                <a:solidFill>
                  <a:srgbClr val="FFFFFF"/>
                </a:solidFill>
              </a:rPr>
              <a:t>infrastruktur</a:t>
            </a:r>
            <a:r>
              <a:rPr lang="en" sz="2400" b="1" dirty="0">
                <a:solidFill>
                  <a:srgbClr val="FFFFFF"/>
                </a:solidFill>
              </a:rPr>
              <a:t> (NFDI)</a:t>
            </a:r>
            <a:endParaRPr sz="2400" b="1" dirty="0">
              <a:solidFill>
                <a:srgbClr val="FFFFFF"/>
              </a:solidFill>
            </a:endParaRPr>
          </a:p>
          <a:p>
            <a:pPr marL="457189" indent="-372524">
              <a:buClr>
                <a:srgbClr val="FFFFFF"/>
              </a:buClr>
              <a:buSzPts val="1800"/>
              <a:buChar char="●"/>
            </a:pPr>
            <a:r>
              <a:rPr lang="en" sz="2400" dirty="0">
                <a:solidFill>
                  <a:srgbClr val="FFFFFF"/>
                </a:solidFill>
              </a:rPr>
              <a:t>Sustainable </a:t>
            </a:r>
            <a:r>
              <a:rPr lang="en" sz="2400" dirty="0" err="1">
                <a:solidFill>
                  <a:srgbClr val="FFFFFF"/>
                </a:solidFill>
              </a:rPr>
              <a:t>utilisation</a:t>
            </a:r>
            <a:r>
              <a:rPr lang="en" sz="2400" dirty="0">
                <a:solidFill>
                  <a:srgbClr val="FFFFFF"/>
                </a:solidFill>
              </a:rPr>
              <a:t> of research data </a:t>
            </a:r>
            <a:endParaRPr sz="2400" dirty="0">
              <a:solidFill>
                <a:srgbClr val="FFFFFF"/>
              </a:solidFill>
            </a:endParaRPr>
          </a:p>
          <a:p>
            <a:pPr marL="457189" indent="-372524">
              <a:buClr>
                <a:srgbClr val="FFFFFF"/>
              </a:buClr>
              <a:buSzPts val="1800"/>
              <a:buChar char="●"/>
            </a:pPr>
            <a:r>
              <a:rPr lang="en" sz="2400" dirty="0">
                <a:solidFill>
                  <a:srgbClr val="FFFFFF"/>
                </a:solidFill>
              </a:rPr>
              <a:t>Establishment of FAIR data management  </a:t>
            </a:r>
            <a:endParaRPr sz="2400" dirty="0">
              <a:solidFill>
                <a:srgbClr val="FFFFFF"/>
              </a:solidFill>
            </a:endParaRPr>
          </a:p>
          <a:p>
            <a:pPr marL="457189" indent="-372524">
              <a:buClr>
                <a:srgbClr val="FFFFFF"/>
              </a:buClr>
              <a:buSzPts val="1800"/>
              <a:buChar char="●"/>
            </a:pPr>
            <a:r>
              <a:rPr lang="en" sz="2400" dirty="0">
                <a:solidFill>
                  <a:srgbClr val="FFFFFF"/>
                </a:solidFill>
              </a:rPr>
              <a:t>Connection to European and international efforts</a:t>
            </a:r>
            <a:br>
              <a:rPr lang="en" sz="2400" dirty="0">
                <a:solidFill>
                  <a:srgbClr val="FFFFFF"/>
                </a:solidFill>
              </a:rPr>
            </a:br>
            <a:r>
              <a:rPr lang="en" sz="2400" dirty="0">
                <a:solidFill>
                  <a:srgbClr val="FFFFFF"/>
                </a:solidFill>
              </a:rPr>
              <a:t>(like EOSC)</a:t>
            </a:r>
            <a:endParaRPr sz="2400" dirty="0">
              <a:solidFill>
                <a:srgbClr val="FFFFFF"/>
              </a:solidFill>
            </a:endParaRPr>
          </a:p>
          <a:p>
            <a:pPr marL="457189" indent="-372524">
              <a:buClr>
                <a:srgbClr val="FFFFFF"/>
              </a:buClr>
              <a:buSzPts val="1800"/>
              <a:buChar char="●"/>
            </a:pPr>
            <a:r>
              <a:rPr lang="en" sz="2400" dirty="0">
                <a:solidFill>
                  <a:srgbClr val="FFFFFF"/>
                </a:solidFill>
              </a:rPr>
              <a:t>Bottom-up approach of independent consortia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352" name="Google Shape;35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926" y="1144599"/>
            <a:ext cx="4779301" cy="118425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353" name="Google Shape;353;p4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926" y="3700475"/>
            <a:ext cx="5053812" cy="64437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7"/>
          <p:cNvSpPr txBox="1"/>
          <p:nvPr/>
        </p:nvSpPr>
        <p:spPr>
          <a:xfrm>
            <a:off x="578459" y="6024832"/>
            <a:ext cx="4779300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>
                <a:solidFill>
                  <a:srgbClr val="FFFFFF"/>
                </a:solidFill>
              </a:rPr>
              <a:t>See also </a:t>
            </a:r>
            <a:r>
              <a:rPr lang="en" sz="2400" dirty="0" err="1">
                <a:solidFill>
                  <a:srgbClr val="FFFFFF"/>
                </a:solidFill>
              </a:rPr>
              <a:t>DFG.de</a:t>
            </a:r>
            <a:r>
              <a:rPr lang="en" sz="2400" dirty="0">
                <a:solidFill>
                  <a:srgbClr val="FFFFFF"/>
                </a:solidFill>
              </a:rPr>
              <a:t>/</a:t>
            </a:r>
            <a:r>
              <a:rPr lang="en" sz="2400" dirty="0" err="1">
                <a:solidFill>
                  <a:srgbClr val="FFFFFF"/>
                </a:solidFill>
              </a:rPr>
              <a:t>nfdi</a:t>
            </a:r>
            <a:r>
              <a:rPr lang="en" sz="2400" dirty="0">
                <a:solidFill>
                  <a:srgbClr val="FFFFFF"/>
                </a:solidFill>
              </a:rPr>
              <a:t> and </a:t>
            </a:r>
            <a:r>
              <a:rPr lang="en" sz="2400" dirty="0" err="1">
                <a:solidFill>
                  <a:srgbClr val="FFFFFF"/>
                </a:solidFill>
              </a:rPr>
              <a:t>nfdi.de</a:t>
            </a: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1E0D4F-1859-6A4E-A024-2053A949AC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PUNCH4NFDI   |  DPK SKM Meeting   |   28 September 2021  |  TS</a:t>
            </a:r>
          </a:p>
        </p:txBody>
      </p:sp>
    </p:spTree>
    <p:extLst>
      <p:ext uri="{BB962C8B-B14F-4D97-AF65-F5344CB8AC3E}">
        <p14:creationId xmlns:p14="http://schemas.microsoft.com/office/powerpoint/2010/main" val="1636962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3DC51-C85C-AD47-A9D5-9D51BE3DA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 err="1"/>
              <a:t>Thank</a:t>
            </a:r>
            <a:r>
              <a:rPr lang="de-DE" sz="4800" dirty="0"/>
              <a:t> </a:t>
            </a:r>
            <a:r>
              <a:rPr lang="de-DE" sz="4800" dirty="0" err="1"/>
              <a:t>you</a:t>
            </a:r>
            <a:r>
              <a:rPr lang="de-DE" sz="4800" dirty="0"/>
              <a:t>!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6438989-DCF4-104A-AD6E-BC317F1A8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3645024"/>
            <a:ext cx="7056164" cy="2771652"/>
          </a:xfrm>
        </p:spPr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de-DE" b="1" dirty="0"/>
              <a:t>The PUNCH4NFDI </a:t>
            </a:r>
            <a:r>
              <a:rPr lang="de-DE" b="1" dirty="0" err="1"/>
              <a:t>Consortium</a:t>
            </a:r>
            <a:endParaRPr lang="de-DE" b="1" dirty="0"/>
          </a:p>
          <a:p>
            <a:pPr marL="0" indent="0">
              <a:spcAft>
                <a:spcPts val="1000"/>
              </a:spcAft>
              <a:buNone/>
            </a:pPr>
            <a:r>
              <a:rPr lang="de-DE" b="1" dirty="0" err="1"/>
              <a:t>Spokesperson</a:t>
            </a:r>
            <a:r>
              <a:rPr lang="de-DE" b="1" dirty="0"/>
              <a:t>: </a:t>
            </a:r>
            <a:br>
              <a:rPr lang="de-DE" b="1" dirty="0"/>
            </a:br>
            <a:r>
              <a:rPr lang="de-DE" dirty="0"/>
              <a:t>PD Dr. Thomas Schörner (DESY, </a:t>
            </a:r>
            <a:r>
              <a:rPr lang="de-DE" dirty="0">
                <a:hlinkClick r:id="rId3"/>
              </a:rPr>
              <a:t>thomas.schoerner@desy.de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>DESY, </a:t>
            </a:r>
            <a:r>
              <a:rPr lang="de-DE" dirty="0" err="1"/>
              <a:t>Notkestr</a:t>
            </a:r>
            <a:r>
              <a:rPr lang="de-DE" dirty="0"/>
              <a:t>. 85, D-22607 Hamburg</a:t>
            </a:r>
          </a:p>
          <a:p>
            <a:pPr marL="0" indent="0">
              <a:spcAft>
                <a:spcPts val="400"/>
              </a:spcAft>
              <a:buNone/>
            </a:pPr>
            <a:r>
              <a:rPr lang="de-DE" b="1" dirty="0" err="1"/>
              <a:t>Contact</a:t>
            </a:r>
            <a:r>
              <a:rPr lang="de-DE" b="1" dirty="0"/>
              <a:t>: </a:t>
            </a:r>
          </a:p>
          <a:p>
            <a:pPr marL="0" indent="0">
              <a:spcAft>
                <a:spcPts val="400"/>
              </a:spcAft>
              <a:buNone/>
            </a:pPr>
            <a:r>
              <a:rPr lang="de-DE" dirty="0"/>
              <a:t>Mail: 	</a:t>
            </a:r>
            <a:r>
              <a:rPr lang="de-DE" dirty="0">
                <a:hlinkClick r:id="rId4"/>
              </a:rPr>
              <a:t>punch4nfdi@desy.de</a:t>
            </a:r>
            <a:r>
              <a:rPr lang="de-DE" dirty="0"/>
              <a:t> </a:t>
            </a:r>
          </a:p>
          <a:p>
            <a:pPr marL="0" indent="0">
              <a:spcAft>
                <a:spcPts val="400"/>
              </a:spcAft>
              <a:buNone/>
            </a:pPr>
            <a:r>
              <a:rPr lang="de-DE" dirty="0"/>
              <a:t>Web: 	</a:t>
            </a:r>
            <a:r>
              <a:rPr lang="de-DE" dirty="0">
                <a:hlinkClick r:id="rId5"/>
              </a:rPr>
              <a:t>www.punch4nfdi.de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de-DE" dirty="0"/>
              <a:t>Twitter: 	 @punch4nfdi </a:t>
            </a:r>
          </a:p>
          <a:p>
            <a:pPr marL="0" indent="0">
              <a:spcAft>
                <a:spcPts val="400"/>
              </a:spcAft>
              <a:buNone/>
            </a:pP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580855-0CC8-9545-9C5E-588A550F5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PUNCH4NFDI   |  DPK SKM Meeting   |   28 September 2021  |  TS</a:t>
            </a:r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C5E447-4F90-A14A-BA2A-7059E9AA00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774" y="3645024"/>
            <a:ext cx="273630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23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endParaRPr sz="1467"/>
          </a:p>
        </p:txBody>
      </p:sp>
      <p:pic>
        <p:nvPicPr>
          <p:cNvPr id="361" name="Google Shape;36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926" y="1144599"/>
            <a:ext cx="4779301" cy="118425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362" name="Google Shape;362;p4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926" y="3700475"/>
            <a:ext cx="5053812" cy="64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8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5636" y="1271035"/>
            <a:ext cx="3397933" cy="3397933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8"/>
          <p:cNvSpPr txBox="1"/>
          <p:nvPr/>
        </p:nvSpPr>
        <p:spPr>
          <a:xfrm>
            <a:off x="7713600" y="4891800"/>
            <a:ext cx="4122000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algn="ctr"/>
            <a:r>
              <a:rPr lang="en" sz="2400" b="1">
                <a:solidFill>
                  <a:srgbClr val="FFFFFF"/>
                </a:solidFill>
              </a:rPr>
              <a:t>Particles, Universe, NuClei and Hadrons for the NFDI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8" name="Google Shape;354;p47">
            <a:extLst>
              <a:ext uri="{FF2B5EF4-FFF2-40B4-BE49-F238E27FC236}">
                <a16:creationId xmlns:a16="http://schemas.microsoft.com/office/drawing/2014/main" id="{C3302A34-595B-254B-B015-93C1ABCCC749}"/>
              </a:ext>
            </a:extLst>
          </p:cNvPr>
          <p:cNvSpPr txBox="1"/>
          <p:nvPr/>
        </p:nvSpPr>
        <p:spPr>
          <a:xfrm>
            <a:off x="578459" y="6024832"/>
            <a:ext cx="4779300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>
                <a:solidFill>
                  <a:srgbClr val="FFFFFF"/>
                </a:solidFill>
              </a:rPr>
              <a:t>See also </a:t>
            </a:r>
            <a:r>
              <a:rPr lang="en" sz="2400" dirty="0" err="1">
                <a:solidFill>
                  <a:srgbClr val="FFFFFF"/>
                </a:solidFill>
              </a:rPr>
              <a:t>DFG.de</a:t>
            </a:r>
            <a:r>
              <a:rPr lang="en" sz="2400" dirty="0">
                <a:solidFill>
                  <a:srgbClr val="FFFFFF"/>
                </a:solidFill>
              </a:rPr>
              <a:t>/</a:t>
            </a:r>
            <a:r>
              <a:rPr lang="en" sz="2400" dirty="0" err="1">
                <a:solidFill>
                  <a:srgbClr val="FFFFFF"/>
                </a:solidFill>
              </a:rPr>
              <a:t>nfdi</a:t>
            </a:r>
            <a:r>
              <a:rPr lang="en" sz="2400" dirty="0">
                <a:solidFill>
                  <a:srgbClr val="FFFFFF"/>
                </a:solidFill>
              </a:rPr>
              <a:t> and </a:t>
            </a:r>
            <a:r>
              <a:rPr lang="en" sz="2400" dirty="0" err="1">
                <a:solidFill>
                  <a:srgbClr val="FFFFFF"/>
                </a:solidFill>
              </a:rPr>
              <a:t>nfdi.de</a:t>
            </a: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00026EC-1D2B-C14C-BADB-4326989922A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PUNCH4NFDI   |  DPK SKM Meeting   |   28 September 2021  |  TS</a:t>
            </a:r>
          </a:p>
        </p:txBody>
      </p:sp>
    </p:spTree>
    <p:extLst>
      <p:ext uri="{BB962C8B-B14F-4D97-AF65-F5344CB8AC3E}">
        <p14:creationId xmlns:p14="http://schemas.microsoft.com/office/powerpoint/2010/main" val="2680116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endParaRPr sz="1467"/>
          </a:p>
        </p:txBody>
      </p:sp>
      <p:pic>
        <p:nvPicPr>
          <p:cNvPr id="372" name="Google Shape;37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000" y="617500"/>
            <a:ext cx="6895933" cy="547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5636" y="1271035"/>
            <a:ext cx="3397933" cy="3397933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9"/>
          <p:cNvSpPr txBox="1"/>
          <p:nvPr/>
        </p:nvSpPr>
        <p:spPr>
          <a:xfrm>
            <a:off x="7713600" y="4891800"/>
            <a:ext cx="4122000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algn="ctr"/>
            <a:r>
              <a:rPr lang="en" sz="2400" b="1">
                <a:solidFill>
                  <a:srgbClr val="FFFFFF"/>
                </a:solidFill>
              </a:rPr>
              <a:t>Particles, Universe, NuClei and Hadrons for the NFDI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375" name="Google Shape;375;p49"/>
          <p:cNvSpPr/>
          <p:nvPr/>
        </p:nvSpPr>
        <p:spPr>
          <a:xfrm>
            <a:off x="407520" y="6580800"/>
            <a:ext cx="9948400" cy="1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" sz="10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PUNCH4NFDI   |  PUNCH-Lunch 19 Nov 2020  |  TS  </a:t>
            </a:r>
            <a:endParaRPr sz="10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0E18D1-1954-3640-893C-A80AE9EBF35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PUNCH4NFDI   |  DPK SKM Meeting   |   28 September 2021  |  TS</a:t>
            </a:r>
          </a:p>
        </p:txBody>
      </p:sp>
    </p:spTree>
    <p:extLst>
      <p:ext uri="{BB962C8B-B14F-4D97-AF65-F5344CB8AC3E}">
        <p14:creationId xmlns:p14="http://schemas.microsoft.com/office/powerpoint/2010/main" val="763145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evron 9">
            <a:extLst>
              <a:ext uri="{FF2B5EF4-FFF2-40B4-BE49-F238E27FC236}">
                <a16:creationId xmlns:a16="http://schemas.microsoft.com/office/drawing/2014/main" id="{22321B29-005E-3841-A1E7-3AE115C29B0F}"/>
              </a:ext>
            </a:extLst>
          </p:cNvPr>
          <p:cNvSpPr/>
          <p:nvPr/>
        </p:nvSpPr>
        <p:spPr>
          <a:xfrm>
            <a:off x="5237410" y="4149080"/>
            <a:ext cx="6619230" cy="2232335"/>
          </a:xfrm>
          <a:prstGeom prst="chevron">
            <a:avLst>
              <a:gd name="adj" fmla="val 32933"/>
            </a:avLst>
          </a:prstGeom>
          <a:solidFill>
            <a:schemeClr val="accent6">
              <a:alpha val="38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600" b="1" dirty="0" err="1">
              <a:solidFill>
                <a:srgbClr val="0070C0"/>
              </a:solidFill>
            </a:endParaRPr>
          </a:p>
        </p:txBody>
      </p: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5CF38D7D-F0EB-5E4B-8D12-24B52C98839C}"/>
              </a:ext>
            </a:extLst>
          </p:cNvPr>
          <p:cNvSpPr/>
          <p:nvPr/>
        </p:nvSpPr>
        <p:spPr>
          <a:xfrm flipV="1">
            <a:off x="1055441" y="4155589"/>
            <a:ext cx="4812664" cy="1107410"/>
          </a:xfrm>
          <a:prstGeom prst="parallelogram">
            <a:avLst>
              <a:gd name="adj" fmla="val 66043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600" b="1" dirty="0" err="1">
              <a:solidFill>
                <a:srgbClr val="0070C0"/>
              </a:solidFill>
            </a:endParaRP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AC523BA2-99CA-C24B-954F-C6AA445E533B}"/>
              </a:ext>
            </a:extLst>
          </p:cNvPr>
          <p:cNvSpPr/>
          <p:nvPr/>
        </p:nvSpPr>
        <p:spPr>
          <a:xfrm>
            <a:off x="1055440" y="5274607"/>
            <a:ext cx="4812664" cy="1107410"/>
          </a:xfrm>
          <a:prstGeom prst="parallelogram">
            <a:avLst>
              <a:gd name="adj" fmla="val 67189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600" b="1" dirty="0" err="1">
              <a:solidFill>
                <a:srgbClr val="0070C0"/>
              </a:solidFill>
            </a:endParaRPr>
          </a:p>
        </p:txBody>
      </p:sp>
      <p:sp>
        <p:nvSpPr>
          <p:cNvPr id="858" name="Google Shape;858;p86"/>
          <p:cNvSpPr txBox="1">
            <a:spLocks noGrp="1"/>
          </p:cNvSpPr>
          <p:nvPr>
            <p:ph type="title"/>
          </p:nvPr>
        </p:nvSpPr>
        <p:spPr>
          <a:xfrm>
            <a:off x="407988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300"/>
            </a:pPr>
            <a:r>
              <a:rPr lang="en" dirty="0">
                <a:solidFill>
                  <a:srgbClr val="0070C0"/>
                </a:solidFill>
              </a:rPr>
              <a:t>PUNCH4NFDI Genesis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859" name="Google Shape;859;p86"/>
          <p:cNvSpPr txBox="1">
            <a:spLocks noGrp="1"/>
          </p:cNvSpPr>
          <p:nvPr>
            <p:ph type="body" idx="2"/>
          </p:nvPr>
        </p:nvSpPr>
        <p:spPr>
          <a:xfrm>
            <a:off x="407988" y="817500"/>
            <a:ext cx="11376000" cy="379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buSzPts val="1400"/>
            </a:pPr>
            <a:endParaRPr>
              <a:solidFill>
                <a:srgbClr val="0070C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7A6D10-5CA0-3A4F-A55D-CFE4ABE21DD6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63352" y="6554527"/>
            <a:ext cx="9948937" cy="186841"/>
          </a:xfrm>
        </p:spPr>
        <p:txBody>
          <a:bodyPr/>
          <a:lstStyle/>
          <a:p>
            <a:r>
              <a:rPr lang="en-GB" b="1">
                <a:solidFill>
                  <a:srgbClr val="0070C0"/>
                </a:solidFill>
              </a:rPr>
              <a:t>PUNCH4NFDI   |  DPK SKM Meeting   |   28 September 2021  |  TS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A54D953-6B2B-124F-85C0-DCE056A1E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052" y="4450202"/>
            <a:ext cx="1648810" cy="1648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C7B735-51C5-8E4C-87A7-4CA95FCAC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707" y="5421502"/>
            <a:ext cx="1036149" cy="8921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8BC210-1EB9-2B48-A231-BFD8F0671470}"/>
              </a:ext>
            </a:extLst>
          </p:cNvPr>
          <p:cNvSpPr txBox="1"/>
          <p:nvPr/>
        </p:nvSpPr>
        <p:spPr>
          <a:xfrm>
            <a:off x="3654737" y="4285970"/>
            <a:ext cx="1289135" cy="830997"/>
          </a:xfrm>
          <a:prstGeom prst="rect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DE" sz="2400" b="1" dirty="0">
                <a:solidFill>
                  <a:srgbClr val="0070C0"/>
                </a:solidFill>
              </a:rPr>
              <a:t>Astro@</a:t>
            </a:r>
            <a:br>
              <a:rPr lang="en-DE" sz="2400" b="1" dirty="0">
                <a:solidFill>
                  <a:srgbClr val="0070C0"/>
                </a:solidFill>
              </a:rPr>
            </a:br>
            <a:r>
              <a:rPr lang="en-DE" sz="2400" b="1" dirty="0">
                <a:solidFill>
                  <a:srgbClr val="0070C0"/>
                </a:solidFill>
              </a:rPr>
              <a:t>NFDI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D64CEEA-9B7B-C44B-A59D-0EDD266F60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2299236"/>
              </p:ext>
            </p:extLst>
          </p:nvPr>
        </p:nvGraphicFramePr>
        <p:xfrm>
          <a:off x="407988" y="1460522"/>
          <a:ext cx="11160620" cy="629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69E3D04-B1F9-014D-844E-CD08B7C4B974}"/>
              </a:ext>
            </a:extLst>
          </p:cNvPr>
          <p:cNvSpPr txBox="1"/>
          <p:nvPr/>
        </p:nvSpPr>
        <p:spPr>
          <a:xfrm rot="17367822">
            <a:off x="2163397" y="2560481"/>
            <a:ext cx="1417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F</a:t>
            </a:r>
            <a:r>
              <a:rPr lang="en-DE" sz="1600" b="1" dirty="0">
                <a:solidFill>
                  <a:srgbClr val="0070C0"/>
                </a:solidFill>
              </a:rPr>
              <a:t>irst contact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05F68A1-EAE2-8C4D-B392-0F49B5C1956B}"/>
              </a:ext>
            </a:extLst>
          </p:cNvPr>
          <p:cNvSpPr txBox="1"/>
          <p:nvPr/>
        </p:nvSpPr>
        <p:spPr>
          <a:xfrm rot="17367822">
            <a:off x="2379721" y="2560482"/>
            <a:ext cx="1417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Ext. abstract</a:t>
            </a:r>
            <a:endParaRPr lang="en-DE" sz="1600" b="1" dirty="0">
              <a:solidFill>
                <a:srgbClr val="0070C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62C9EF5-78AF-B64D-9CCC-1BFEB9C8783B}"/>
              </a:ext>
            </a:extLst>
          </p:cNvPr>
          <p:cNvSpPr txBox="1"/>
          <p:nvPr/>
        </p:nvSpPr>
        <p:spPr>
          <a:xfrm rot="17367822">
            <a:off x="2596941" y="2653668"/>
            <a:ext cx="1624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Letter of intent</a:t>
            </a:r>
            <a:endParaRPr lang="en-DE" sz="1600" b="1" dirty="0">
              <a:solidFill>
                <a:srgbClr val="0070C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0BBD352-994F-FB45-8C1F-FEB1E0E3723D}"/>
              </a:ext>
            </a:extLst>
          </p:cNvPr>
          <p:cNvSpPr txBox="1"/>
          <p:nvPr/>
        </p:nvSpPr>
        <p:spPr>
          <a:xfrm rot="17367822">
            <a:off x="3165987" y="2586411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Full proposal</a:t>
            </a:r>
            <a:endParaRPr lang="en-DE" sz="1600" b="1" dirty="0">
              <a:solidFill>
                <a:srgbClr val="0070C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5435B47-ED66-EB41-BD1D-1BD1267655D4}"/>
              </a:ext>
            </a:extLst>
          </p:cNvPr>
          <p:cNvSpPr txBox="1"/>
          <p:nvPr/>
        </p:nvSpPr>
        <p:spPr>
          <a:xfrm rot="17367822">
            <a:off x="3767401" y="2484392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Evaluation</a:t>
            </a:r>
            <a:endParaRPr lang="en-DE" sz="1600" b="1" dirty="0">
              <a:solidFill>
                <a:srgbClr val="0070C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F4A61BF-16C1-4D43-BC29-46A309763E43}"/>
              </a:ext>
            </a:extLst>
          </p:cNvPr>
          <p:cNvSpPr txBox="1"/>
          <p:nvPr/>
        </p:nvSpPr>
        <p:spPr>
          <a:xfrm rot="17367822">
            <a:off x="4829189" y="2688172"/>
            <a:ext cx="1624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377934"/>
                </a:solidFill>
              </a:rPr>
              <a:t>Letter of intent</a:t>
            </a:r>
            <a:endParaRPr lang="en-DE" sz="1600" b="1" dirty="0">
              <a:solidFill>
                <a:srgbClr val="377934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7B97DFB-18C3-3B4B-B7B2-411CDC633AEF}"/>
              </a:ext>
            </a:extLst>
          </p:cNvPr>
          <p:cNvSpPr txBox="1"/>
          <p:nvPr/>
        </p:nvSpPr>
        <p:spPr>
          <a:xfrm rot="17367822">
            <a:off x="5398235" y="2620915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377934"/>
                </a:solidFill>
              </a:rPr>
              <a:t>Full proposal</a:t>
            </a:r>
            <a:endParaRPr lang="en-DE" sz="1600" b="1" dirty="0">
              <a:solidFill>
                <a:srgbClr val="377934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67D1FDD-C8F4-2E42-B1DA-5E7B1D61E2FD}"/>
              </a:ext>
            </a:extLst>
          </p:cNvPr>
          <p:cNvSpPr txBox="1"/>
          <p:nvPr/>
        </p:nvSpPr>
        <p:spPr>
          <a:xfrm rot="17367822">
            <a:off x="5999649" y="2518896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377934"/>
                </a:solidFill>
              </a:rPr>
              <a:t>Evaluation</a:t>
            </a:r>
            <a:endParaRPr lang="en-DE" sz="1600" b="1" dirty="0">
              <a:solidFill>
                <a:srgbClr val="377934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C4C1FAC-05EF-684E-938C-9E738BA8DE7E}"/>
              </a:ext>
            </a:extLst>
          </p:cNvPr>
          <p:cNvSpPr txBox="1"/>
          <p:nvPr/>
        </p:nvSpPr>
        <p:spPr>
          <a:xfrm rot="17367822">
            <a:off x="4319137" y="2388418"/>
            <a:ext cx="1016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Protocol</a:t>
            </a:r>
            <a:endParaRPr lang="en-DE" sz="1600" b="1" dirty="0">
              <a:solidFill>
                <a:srgbClr val="0070C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01231D6-C89D-5D4D-9599-EF6726F71173}"/>
              </a:ext>
            </a:extLst>
          </p:cNvPr>
          <p:cNvSpPr txBox="1"/>
          <p:nvPr/>
        </p:nvSpPr>
        <p:spPr>
          <a:xfrm rot="17367822">
            <a:off x="6523790" y="2437692"/>
            <a:ext cx="1016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377934"/>
                </a:solidFill>
              </a:rPr>
              <a:t>Protocol</a:t>
            </a:r>
            <a:endParaRPr lang="en-DE" sz="1600" b="1" dirty="0">
              <a:solidFill>
                <a:srgbClr val="377934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B3819C9-1A55-5A48-99BF-F154422F4A53}"/>
              </a:ext>
            </a:extLst>
          </p:cNvPr>
          <p:cNvSpPr txBox="1"/>
          <p:nvPr/>
        </p:nvSpPr>
        <p:spPr>
          <a:xfrm rot="17367822">
            <a:off x="4368291" y="2523688"/>
            <a:ext cx="1301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Expert vote</a:t>
            </a:r>
            <a:endParaRPr lang="en-DE" sz="1600" b="1" dirty="0">
              <a:solidFill>
                <a:srgbClr val="0070C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7306CAC-38E3-1E43-A932-E919D3067915}"/>
              </a:ext>
            </a:extLst>
          </p:cNvPr>
          <p:cNvSpPr txBox="1"/>
          <p:nvPr/>
        </p:nvSpPr>
        <p:spPr>
          <a:xfrm rot="17367822">
            <a:off x="6599699" y="2595221"/>
            <a:ext cx="1301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377934"/>
                </a:solidFill>
              </a:rPr>
              <a:t>Expert vote</a:t>
            </a:r>
            <a:endParaRPr lang="en-DE" sz="1600" b="1" dirty="0">
              <a:solidFill>
                <a:srgbClr val="377934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33240F5-5287-A540-8AFC-A62A52BE5148}"/>
              </a:ext>
            </a:extLst>
          </p:cNvPr>
          <p:cNvSpPr txBox="1"/>
          <p:nvPr/>
        </p:nvSpPr>
        <p:spPr>
          <a:xfrm rot="17367822">
            <a:off x="6754428" y="2760655"/>
            <a:ext cx="1702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377934"/>
                </a:solidFill>
              </a:rPr>
              <a:t>Final vote GWK</a:t>
            </a:r>
            <a:endParaRPr lang="en-DE" sz="1600" b="1" dirty="0">
              <a:solidFill>
                <a:srgbClr val="377934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FBF9975-234D-D245-A1C1-3E7094CF58CA}"/>
              </a:ext>
            </a:extLst>
          </p:cNvPr>
          <p:cNvSpPr txBox="1"/>
          <p:nvPr/>
        </p:nvSpPr>
        <p:spPr>
          <a:xfrm rot="17367822">
            <a:off x="7371684" y="2725201"/>
            <a:ext cx="1713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377934"/>
                </a:solidFill>
              </a:rPr>
              <a:t>Start of funding</a:t>
            </a:r>
            <a:endParaRPr lang="en-DE" sz="1600" b="1" dirty="0">
              <a:solidFill>
                <a:srgbClr val="37793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7A2CB9-895C-3B4A-A9F0-686CF1CE106E}"/>
              </a:ext>
            </a:extLst>
          </p:cNvPr>
          <p:cNvSpPr txBox="1"/>
          <p:nvPr/>
        </p:nvSpPr>
        <p:spPr>
          <a:xfrm>
            <a:off x="1877923" y="4329613"/>
            <a:ext cx="1266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b="1" dirty="0">
                <a:solidFill>
                  <a:srgbClr val="0070C0"/>
                </a:solidFill>
              </a:rPr>
              <a:t>Astronomy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07505E9-CDA8-D64A-9E08-BEF561CF24B5}"/>
              </a:ext>
            </a:extLst>
          </p:cNvPr>
          <p:cNvSpPr txBox="1"/>
          <p:nvPr/>
        </p:nvSpPr>
        <p:spPr>
          <a:xfrm>
            <a:off x="1720890" y="5402215"/>
            <a:ext cx="18710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DE" sz="1600" b="1" dirty="0">
                <a:solidFill>
                  <a:srgbClr val="0070C0"/>
                </a:solidFill>
              </a:rPr>
              <a:t>Particles</a:t>
            </a:r>
          </a:p>
          <a:p>
            <a:pPr algn="r"/>
            <a:r>
              <a:rPr lang="en-DE" sz="1600" b="1" dirty="0">
                <a:solidFill>
                  <a:srgbClr val="0070C0"/>
                </a:solidFill>
              </a:rPr>
              <a:t>Hadrons &amp; nuclei</a:t>
            </a:r>
          </a:p>
          <a:p>
            <a:pPr algn="r"/>
            <a:r>
              <a:rPr lang="en-DE" sz="1600" b="1" dirty="0">
                <a:solidFill>
                  <a:srgbClr val="0070C0"/>
                </a:solidFill>
              </a:rPr>
              <a:t>Astroparticles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37A1AD-2DEE-3341-B099-022235ED2F93}"/>
              </a:ext>
            </a:extLst>
          </p:cNvPr>
          <p:cNvSpPr txBox="1"/>
          <p:nvPr/>
        </p:nvSpPr>
        <p:spPr>
          <a:xfrm>
            <a:off x="8011045" y="4865911"/>
            <a:ext cx="2201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b="1" dirty="0">
                <a:solidFill>
                  <a:srgbClr val="0070C0"/>
                </a:solidFill>
              </a:rPr>
              <a:t>Particles, Universe, </a:t>
            </a:r>
            <a:br>
              <a:rPr lang="en-DE" sz="1600" b="1" dirty="0">
                <a:solidFill>
                  <a:srgbClr val="0070C0"/>
                </a:solidFill>
              </a:rPr>
            </a:br>
            <a:r>
              <a:rPr lang="en-DE" sz="1600" b="1" dirty="0">
                <a:solidFill>
                  <a:srgbClr val="0070C0"/>
                </a:solidFill>
              </a:rPr>
              <a:t>NuClei and Hadrons </a:t>
            </a:r>
            <a:br>
              <a:rPr lang="en-DE" sz="1600" b="1" dirty="0">
                <a:solidFill>
                  <a:srgbClr val="0070C0"/>
                </a:solidFill>
              </a:rPr>
            </a:br>
            <a:r>
              <a:rPr lang="en-DE" sz="1600" b="1" dirty="0">
                <a:solidFill>
                  <a:srgbClr val="0070C0"/>
                </a:solidFill>
              </a:rPr>
              <a:t>for the NFDI</a:t>
            </a:r>
          </a:p>
        </p:txBody>
      </p:sp>
    </p:spTree>
    <p:extLst>
      <p:ext uri="{BB962C8B-B14F-4D97-AF65-F5344CB8AC3E}">
        <p14:creationId xmlns:p14="http://schemas.microsoft.com/office/powerpoint/2010/main" val="1780195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86"/>
          <p:cNvSpPr txBox="1">
            <a:spLocks noGrp="1"/>
          </p:cNvSpPr>
          <p:nvPr>
            <p:ph type="title"/>
          </p:nvPr>
        </p:nvSpPr>
        <p:spPr>
          <a:xfrm>
            <a:off x="407988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300"/>
            </a:pPr>
            <a:r>
              <a:rPr lang="en" b="1">
                <a:solidFill>
                  <a:srgbClr val="4A66AC"/>
                </a:solidFill>
              </a:rPr>
              <a:t>Our Partners</a:t>
            </a:r>
            <a:endParaRPr b="1">
              <a:solidFill>
                <a:srgbClr val="4A66AC"/>
              </a:solidFill>
            </a:endParaRPr>
          </a:p>
        </p:txBody>
      </p:sp>
      <p:sp>
        <p:nvSpPr>
          <p:cNvPr id="859" name="Google Shape;859;p86"/>
          <p:cNvSpPr txBox="1">
            <a:spLocks noGrp="1"/>
          </p:cNvSpPr>
          <p:nvPr>
            <p:ph type="body" idx="2"/>
          </p:nvPr>
        </p:nvSpPr>
        <p:spPr>
          <a:xfrm>
            <a:off x="407988" y="817500"/>
            <a:ext cx="11376000" cy="379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buSzPts val="1400"/>
            </a:pPr>
            <a:r>
              <a:rPr lang="en-US" dirty="0"/>
              <a:t>Universities, </a:t>
            </a:r>
            <a:r>
              <a:rPr lang="en-US" dirty="0" err="1"/>
              <a:t>Helmholz</a:t>
            </a:r>
            <a:r>
              <a:rPr lang="en-US" dirty="0"/>
              <a:t>, Max Planck, Leibniz</a:t>
            </a:r>
            <a:endParaRPr dirty="0"/>
          </a:p>
        </p:txBody>
      </p:sp>
      <p:pic>
        <p:nvPicPr>
          <p:cNvPr id="860" name="Google Shape;860;p8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01" y="1319976"/>
            <a:ext cx="1013649" cy="101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8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026" y="1396175"/>
            <a:ext cx="814623" cy="905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8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134" y="2486434"/>
            <a:ext cx="1661833" cy="646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86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7768" y="2593500"/>
            <a:ext cx="1767533" cy="61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86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2301" y="2701475"/>
            <a:ext cx="1964876" cy="421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86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975" y="1436612"/>
            <a:ext cx="897600" cy="8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86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301" y="2616026"/>
            <a:ext cx="2165399" cy="56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86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8825" y="2618473"/>
            <a:ext cx="2060800" cy="61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86"/>
          <p:cNvPicPr preferRelativeResize="0"/>
          <p:nvPr/>
        </p:nvPicPr>
        <p:blipFill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8" y="4269476"/>
            <a:ext cx="1767524" cy="558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86"/>
          <p:cNvPicPr preferRelativeResize="0"/>
          <p:nvPr/>
        </p:nvPicPr>
        <p:blipFill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475" y="1319975"/>
            <a:ext cx="1126175" cy="112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86"/>
          <p:cNvPicPr preferRelativeResize="0"/>
          <p:nvPr/>
        </p:nvPicPr>
        <p:blipFill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75" y="3442647"/>
            <a:ext cx="1428907" cy="629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86"/>
          <p:cNvPicPr preferRelativeResize="0"/>
          <p:nvPr/>
        </p:nvPicPr>
        <p:blipFill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054" y="3402645"/>
            <a:ext cx="1428908" cy="714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86"/>
          <p:cNvPicPr preferRelativeResize="0"/>
          <p:nvPr/>
        </p:nvPicPr>
        <p:blipFill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648" y="3402812"/>
            <a:ext cx="1846693" cy="775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86"/>
          <p:cNvPicPr preferRelativeResize="0"/>
          <p:nvPr/>
        </p:nvPicPr>
        <p:blipFill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276" y="1430229"/>
            <a:ext cx="897600" cy="898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86"/>
          <p:cNvPicPr preferRelativeResize="0"/>
          <p:nvPr/>
        </p:nvPicPr>
        <p:blipFill>
          <a:blip r:embed="rId1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98" y="1423278"/>
            <a:ext cx="1013649" cy="968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86"/>
          <p:cNvPicPr preferRelativeResize="0"/>
          <p:nvPr/>
        </p:nvPicPr>
        <p:blipFill>
          <a:blip r:embed="rId1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975" y="1458749"/>
            <a:ext cx="649291" cy="89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86"/>
          <p:cNvPicPr preferRelativeResize="0"/>
          <p:nvPr/>
        </p:nvPicPr>
        <p:blipFill>
          <a:blip r:embed="rId1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325" y="1478225"/>
            <a:ext cx="897600" cy="96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86"/>
          <p:cNvPicPr preferRelativeResize="0"/>
          <p:nvPr/>
        </p:nvPicPr>
        <p:blipFill>
          <a:blip r:embed="rId2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760" y="3493949"/>
            <a:ext cx="1123536" cy="675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86"/>
          <p:cNvPicPr preferRelativeResize="0"/>
          <p:nvPr/>
        </p:nvPicPr>
        <p:blipFill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501" y="1500100"/>
            <a:ext cx="897601" cy="925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86"/>
          <p:cNvPicPr preferRelativeResize="0"/>
          <p:nvPr/>
        </p:nvPicPr>
        <p:blipFill>
          <a:blip r:embed="rId2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675" y="4458200"/>
            <a:ext cx="1661827" cy="4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86"/>
          <p:cNvPicPr preferRelativeResize="0"/>
          <p:nvPr/>
        </p:nvPicPr>
        <p:blipFill>
          <a:blip r:embed="rId2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1151" y="1459399"/>
            <a:ext cx="1013653" cy="101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86"/>
          <p:cNvPicPr preferRelativeResize="0"/>
          <p:nvPr/>
        </p:nvPicPr>
        <p:blipFill>
          <a:blip r:embed="rId2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6976" y="1507550"/>
            <a:ext cx="897600" cy="91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86"/>
          <p:cNvPicPr preferRelativeResize="0"/>
          <p:nvPr/>
        </p:nvPicPr>
        <p:blipFill>
          <a:blip r:embed="rId2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0801" y="1567124"/>
            <a:ext cx="1013649" cy="84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86"/>
          <p:cNvPicPr preferRelativeResize="0"/>
          <p:nvPr/>
        </p:nvPicPr>
        <p:blipFill>
          <a:blip r:embed="rId2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370" y="3437390"/>
            <a:ext cx="1964873" cy="705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86"/>
          <p:cNvPicPr preferRelativeResize="0"/>
          <p:nvPr/>
        </p:nvPicPr>
        <p:blipFill>
          <a:blip r:embed="rId2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6009" y="3352375"/>
            <a:ext cx="1846691" cy="84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86"/>
          <p:cNvPicPr preferRelativeResize="0"/>
          <p:nvPr/>
        </p:nvPicPr>
        <p:blipFill>
          <a:blip r:embed="rId2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5170125"/>
            <a:ext cx="1013651" cy="101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86"/>
          <p:cNvPicPr preferRelativeResize="0"/>
          <p:nvPr/>
        </p:nvPicPr>
        <p:blipFill>
          <a:blip r:embed="rId2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251" y="4301475"/>
            <a:ext cx="2060800" cy="826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86"/>
          <p:cNvPicPr preferRelativeResize="0"/>
          <p:nvPr/>
        </p:nvPicPr>
        <p:blipFill>
          <a:blip r:embed="rId3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225" y="5132675"/>
            <a:ext cx="1123547" cy="1123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86"/>
          <p:cNvPicPr preferRelativeResize="0"/>
          <p:nvPr/>
        </p:nvPicPr>
        <p:blipFill>
          <a:blip r:embed="rId3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26" y="4303251"/>
            <a:ext cx="1573908" cy="77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86"/>
          <p:cNvPicPr preferRelativeResize="0"/>
          <p:nvPr/>
        </p:nvPicPr>
        <p:blipFill>
          <a:blip r:embed="rId3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450" y="5134601"/>
            <a:ext cx="1263497" cy="112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86"/>
          <p:cNvPicPr preferRelativeResize="0"/>
          <p:nvPr/>
        </p:nvPicPr>
        <p:blipFill>
          <a:blip r:embed="rId3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2625" y="5253675"/>
            <a:ext cx="1013648" cy="1013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86"/>
          <p:cNvPicPr preferRelativeResize="0"/>
          <p:nvPr/>
        </p:nvPicPr>
        <p:blipFill>
          <a:blip r:embed="rId3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7901" y="5251901"/>
            <a:ext cx="1013649" cy="101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86"/>
          <p:cNvPicPr preferRelativeResize="0"/>
          <p:nvPr/>
        </p:nvPicPr>
        <p:blipFill>
          <a:blip r:embed="rId3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619" y="4252857"/>
            <a:ext cx="1428900" cy="91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86"/>
          <p:cNvPicPr preferRelativeResize="0"/>
          <p:nvPr/>
        </p:nvPicPr>
        <p:blipFill>
          <a:blip r:embed="rId3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171" y="5253671"/>
            <a:ext cx="1013651" cy="101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86"/>
          <p:cNvPicPr preferRelativeResize="0"/>
          <p:nvPr/>
        </p:nvPicPr>
        <p:blipFill>
          <a:blip r:embed="rId3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9851" y="3410037"/>
            <a:ext cx="897600" cy="8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86"/>
          <p:cNvPicPr preferRelativeResize="0"/>
          <p:nvPr/>
        </p:nvPicPr>
        <p:blipFill>
          <a:blip r:embed="rId3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425" y="4417677"/>
            <a:ext cx="1263500" cy="569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86"/>
          <p:cNvPicPr preferRelativeResize="0"/>
          <p:nvPr/>
        </p:nvPicPr>
        <p:blipFill>
          <a:blip r:embed="rId3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3026" y="5272576"/>
            <a:ext cx="1013652" cy="101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86"/>
          <p:cNvPicPr preferRelativeResize="0"/>
          <p:nvPr/>
        </p:nvPicPr>
        <p:blipFill>
          <a:blip r:embed="rId4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3722" y="5352949"/>
            <a:ext cx="1428900" cy="931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86"/>
          <p:cNvPicPr preferRelativeResize="0"/>
          <p:nvPr/>
        </p:nvPicPr>
        <p:blipFill rotWithShape="1">
          <a:blip r:embed="rId4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8001" y="5726001"/>
            <a:ext cx="1767527" cy="63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86"/>
          <p:cNvPicPr preferRelativeResize="0"/>
          <p:nvPr/>
        </p:nvPicPr>
        <p:blipFill>
          <a:blip r:embed="rId4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8401" y="4429700"/>
            <a:ext cx="1126177" cy="570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86"/>
          <p:cNvPicPr preferRelativeResize="0"/>
          <p:nvPr/>
        </p:nvPicPr>
        <p:blipFill rotWithShape="1">
          <a:blip r:embed="rId4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58" t="13633" r="27094" b="25856"/>
          <a:stretch/>
        </p:blipFill>
        <p:spPr>
          <a:xfrm>
            <a:off x="10179610" y="5081596"/>
            <a:ext cx="1573900" cy="56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86"/>
          <p:cNvPicPr preferRelativeResize="0"/>
          <p:nvPr/>
        </p:nvPicPr>
        <p:blipFill>
          <a:blip r:embed="rId4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936" y="2629086"/>
            <a:ext cx="1767533" cy="5137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C80DB3-D9CC-F145-8B54-39239BEFD4A9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7368" y="6597352"/>
            <a:ext cx="9948937" cy="186841"/>
          </a:xfrm>
        </p:spPr>
        <p:txBody>
          <a:bodyPr/>
          <a:lstStyle/>
          <a:p>
            <a:r>
              <a:rPr lang="en-GB" dirty="0"/>
              <a:t>PUNCH4NFDI   |  DPK SKM Meeting   |   28 September 2021  |  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A39620-78CB-9941-95C9-321CB6503871}"/>
              </a:ext>
            </a:extLst>
          </p:cNvPr>
          <p:cNvGrpSpPr/>
          <p:nvPr/>
        </p:nvGrpSpPr>
        <p:grpSpPr>
          <a:xfrm>
            <a:off x="38224" y="1183908"/>
            <a:ext cx="12115452" cy="5304906"/>
            <a:chOff x="38224" y="1183908"/>
            <a:chExt cx="12115452" cy="530490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9E09A68-D962-AA47-981A-B48685441BE1}"/>
                </a:ext>
              </a:extLst>
            </p:cNvPr>
            <p:cNvSpPr/>
            <p:nvPr/>
          </p:nvSpPr>
          <p:spPr>
            <a:xfrm>
              <a:off x="38224" y="1183908"/>
              <a:ext cx="12115452" cy="5304906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1E23368-4A65-F448-8D6F-CCAD4FEFB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424" y="2053017"/>
              <a:ext cx="9948937" cy="35570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027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7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5" name="Google Shape;405;p79"/>
          <p:cNvGrpSpPr/>
          <p:nvPr/>
        </p:nvGrpSpPr>
        <p:grpSpPr>
          <a:xfrm>
            <a:off x="0" y="0"/>
            <a:ext cx="4415751" cy="3544775"/>
            <a:chOff x="0" y="0"/>
            <a:chExt cx="4415751" cy="3544775"/>
          </a:xfrm>
        </p:grpSpPr>
        <p:pic>
          <p:nvPicPr>
            <p:cNvPr id="406" name="Google Shape;406;p79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415751" cy="3544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7" name="Google Shape;407;p79"/>
            <p:cNvSpPr txBox="1"/>
            <p:nvPr/>
          </p:nvSpPr>
          <p:spPr>
            <a:xfrm>
              <a:off x="47250" y="950"/>
              <a:ext cx="2299500" cy="61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 b="1">
                  <a:solidFill>
                    <a:srgbClr val="FFFFFF"/>
                  </a:solidFill>
                </a:rPr>
                <a:t>Particle physics</a:t>
              </a:r>
              <a:br>
                <a:rPr lang="de-DE" sz="1600" b="1">
                  <a:solidFill>
                    <a:srgbClr val="FFFFFF"/>
                  </a:solidFill>
                </a:rPr>
              </a:br>
              <a:r>
                <a:rPr lang="de-DE" sz="1600" b="1">
                  <a:solidFill>
                    <a:srgbClr val="FFFFFF"/>
                  </a:solidFill>
                </a:rPr>
                <a:t>(Higgs event in CMS)</a:t>
              </a:r>
              <a:endParaRPr sz="16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408" name="Google Shape;408;p79"/>
          <p:cNvGrpSpPr/>
          <p:nvPr/>
        </p:nvGrpSpPr>
        <p:grpSpPr>
          <a:xfrm>
            <a:off x="-878" y="3309375"/>
            <a:ext cx="4416626" cy="3544776"/>
            <a:chOff x="-878" y="3309375"/>
            <a:chExt cx="4416626" cy="3544776"/>
          </a:xfrm>
        </p:grpSpPr>
        <p:pic>
          <p:nvPicPr>
            <p:cNvPr id="409" name="Google Shape;409;p79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50" y="3309375"/>
              <a:ext cx="4384398" cy="35447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0" name="Google Shape;410;p79"/>
            <p:cNvSpPr txBox="1"/>
            <p:nvPr/>
          </p:nvSpPr>
          <p:spPr>
            <a:xfrm>
              <a:off x="-878" y="6184175"/>
              <a:ext cx="4135800" cy="61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 b="1" dirty="0" err="1">
                  <a:solidFill>
                    <a:srgbClr val="FFFFFF"/>
                  </a:solidFill>
                </a:rPr>
                <a:t>Astronomy</a:t>
              </a:r>
              <a:br>
                <a:rPr lang="de-DE" sz="1600" b="1" dirty="0">
                  <a:solidFill>
                    <a:srgbClr val="FFFFFF"/>
                  </a:solidFill>
                </a:rPr>
              </a:br>
              <a:r>
                <a:rPr lang="de-DE" sz="1600" b="1" dirty="0">
                  <a:solidFill>
                    <a:srgbClr val="FFFFFF"/>
                  </a:solidFill>
                </a:rPr>
                <a:t>(Black hole, Event </a:t>
              </a:r>
              <a:r>
                <a:rPr lang="de-DE" sz="1600" b="1" dirty="0" err="1">
                  <a:solidFill>
                    <a:srgbClr val="FFFFFF"/>
                  </a:solidFill>
                </a:rPr>
                <a:t>Horizon</a:t>
              </a:r>
              <a:r>
                <a:rPr lang="de-DE" sz="1600" b="1" dirty="0">
                  <a:solidFill>
                    <a:srgbClr val="FFFFFF"/>
                  </a:solidFill>
                </a:rPr>
                <a:t> </a:t>
              </a:r>
              <a:r>
                <a:rPr lang="de-DE" sz="1600" b="1" dirty="0" err="1">
                  <a:solidFill>
                    <a:srgbClr val="FFFFFF"/>
                  </a:solidFill>
                </a:rPr>
                <a:t>Telescope</a:t>
              </a:r>
              <a:r>
                <a:rPr lang="de-DE" sz="1600" b="1" dirty="0">
                  <a:solidFill>
                    <a:srgbClr val="FFFFFF"/>
                  </a:solidFill>
                </a:rPr>
                <a:t>)</a:t>
              </a:r>
              <a:endParaRPr sz="16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11" name="Google Shape;411;p79"/>
          <p:cNvGrpSpPr/>
          <p:nvPr/>
        </p:nvGrpSpPr>
        <p:grpSpPr>
          <a:xfrm>
            <a:off x="7654725" y="3548500"/>
            <a:ext cx="4530450" cy="3309500"/>
            <a:chOff x="7654725" y="3548500"/>
            <a:chExt cx="4530450" cy="3309500"/>
          </a:xfrm>
        </p:grpSpPr>
        <p:pic>
          <p:nvPicPr>
            <p:cNvPr id="412" name="Google Shape;412;p79" descr="This 2-PeV neutrino event was detected by IceCube on Tuesday, December 4, 2012. It was dubbed “Big Bird.” Image: IceCube Collaboration.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54725" y="3548500"/>
              <a:ext cx="4530450" cy="3309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3" name="Google Shape;413;p79"/>
            <p:cNvSpPr txBox="1"/>
            <p:nvPr/>
          </p:nvSpPr>
          <p:spPr>
            <a:xfrm>
              <a:off x="7988600" y="6184175"/>
              <a:ext cx="4135800" cy="61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 b="1">
                  <a:solidFill>
                    <a:srgbClr val="FFFFFF"/>
                  </a:solidFill>
                </a:rPr>
                <a:t>Astroparticle physics</a:t>
              </a:r>
              <a:br>
                <a:rPr lang="de-DE" sz="1600" b="1">
                  <a:solidFill>
                    <a:srgbClr val="FFFFFF"/>
                  </a:solidFill>
                </a:rPr>
              </a:br>
              <a:r>
                <a:rPr lang="de-DE" sz="1600" b="1">
                  <a:solidFill>
                    <a:srgbClr val="FFFFFF"/>
                  </a:solidFill>
                </a:rPr>
                <a:t>(Neutrino event, IceCube)</a:t>
              </a:r>
              <a:endParaRPr sz="16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414" name="Google Shape;414;p79"/>
          <p:cNvGrpSpPr/>
          <p:nvPr/>
        </p:nvGrpSpPr>
        <p:grpSpPr>
          <a:xfrm>
            <a:off x="7697450" y="-7100"/>
            <a:ext cx="4530449" cy="3555600"/>
            <a:chOff x="7697450" y="-7100"/>
            <a:chExt cx="4530449" cy="3555600"/>
          </a:xfrm>
        </p:grpSpPr>
        <p:pic>
          <p:nvPicPr>
            <p:cNvPr id="415" name="Google Shape;415;p79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97450" y="3725"/>
              <a:ext cx="4530449" cy="3544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6" name="Google Shape;416;p79"/>
            <p:cNvSpPr txBox="1"/>
            <p:nvPr/>
          </p:nvSpPr>
          <p:spPr>
            <a:xfrm>
              <a:off x="7988600" y="-7100"/>
              <a:ext cx="4135800" cy="61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 b="1">
                  <a:solidFill>
                    <a:srgbClr val="FFFFFF"/>
                  </a:solidFill>
                </a:rPr>
                <a:t>Hadron&amp;Nuclear physics</a:t>
              </a:r>
              <a:br>
                <a:rPr lang="de-DE" sz="1600" b="1">
                  <a:solidFill>
                    <a:srgbClr val="FFFFFF"/>
                  </a:solidFill>
                </a:rPr>
              </a:br>
              <a:r>
                <a:rPr lang="de-DE" sz="1600" b="1">
                  <a:solidFill>
                    <a:srgbClr val="FFFFFF"/>
                  </a:solidFill>
                </a:rPr>
                <a:t>(Heavy-ion collision, Alice)</a:t>
              </a:r>
              <a:endParaRPr sz="16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417" name="Google Shape;417;p79"/>
          <p:cNvGrpSpPr/>
          <p:nvPr/>
        </p:nvGrpSpPr>
        <p:grpSpPr>
          <a:xfrm>
            <a:off x="3787150" y="-10454"/>
            <a:ext cx="4530450" cy="2593025"/>
            <a:chOff x="3787150" y="-10454"/>
            <a:chExt cx="4530450" cy="2593025"/>
          </a:xfrm>
        </p:grpSpPr>
        <p:pic>
          <p:nvPicPr>
            <p:cNvPr id="418" name="Google Shape;418;p7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787150" y="-10454"/>
              <a:ext cx="4530450" cy="2593025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419" name="Google Shape;419;p79"/>
            <p:cNvSpPr txBox="1"/>
            <p:nvPr/>
          </p:nvSpPr>
          <p:spPr>
            <a:xfrm>
              <a:off x="3857250" y="950"/>
              <a:ext cx="2299500" cy="61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 b="1">
                  <a:solidFill>
                    <a:srgbClr val="FFFFFF"/>
                  </a:solidFill>
                </a:rPr>
                <a:t>ALPS-II@DESY</a:t>
              </a:r>
              <a:endParaRPr sz="16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420" name="Google Shape;420;p79"/>
          <p:cNvGrpSpPr/>
          <p:nvPr/>
        </p:nvGrpSpPr>
        <p:grpSpPr>
          <a:xfrm>
            <a:off x="3769499" y="4469272"/>
            <a:ext cx="4548102" cy="2581562"/>
            <a:chOff x="3769499" y="4469272"/>
            <a:chExt cx="4548102" cy="2581562"/>
          </a:xfrm>
        </p:grpSpPr>
        <p:pic>
          <p:nvPicPr>
            <p:cNvPr id="421" name="Google Shape;421;p79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7150" y="4469272"/>
              <a:ext cx="4530451" cy="239205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422" name="Google Shape;422;p79"/>
            <p:cNvSpPr txBox="1"/>
            <p:nvPr/>
          </p:nvSpPr>
          <p:spPr>
            <a:xfrm>
              <a:off x="3769499" y="6433434"/>
              <a:ext cx="2848187" cy="61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 b="1" dirty="0"/>
                <a:t>JUWELS@FZJ, </a:t>
              </a:r>
              <a:r>
                <a:rPr lang="de-DE" sz="1600" b="1" dirty="0" err="1"/>
                <a:t>GridKa</a:t>
              </a:r>
              <a:r>
                <a:rPr lang="de-DE" sz="1600" b="1" dirty="0"/>
                <a:t> ...</a:t>
              </a:r>
              <a:endParaRPr sz="1600" b="1" dirty="0"/>
            </a:p>
          </p:txBody>
        </p:sp>
      </p:grpSp>
      <p:grpSp>
        <p:nvGrpSpPr>
          <p:cNvPr id="423" name="Google Shape;423;p79"/>
          <p:cNvGrpSpPr/>
          <p:nvPr/>
        </p:nvGrpSpPr>
        <p:grpSpPr>
          <a:xfrm>
            <a:off x="6091675" y="2205707"/>
            <a:ext cx="3562239" cy="2568668"/>
            <a:chOff x="7234675" y="2205707"/>
            <a:chExt cx="3562239" cy="2568668"/>
          </a:xfrm>
        </p:grpSpPr>
        <p:pic>
          <p:nvPicPr>
            <p:cNvPr id="424" name="Google Shape;424;p79"/>
            <p:cNvPicPr preferRelativeResize="0"/>
            <p:nvPr/>
          </p:nvPicPr>
          <p:blipFill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34675" y="2248750"/>
              <a:ext cx="3488353" cy="2525625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425" name="Google Shape;425;p79"/>
            <p:cNvSpPr txBox="1"/>
            <p:nvPr/>
          </p:nvSpPr>
          <p:spPr>
            <a:xfrm>
              <a:off x="9374014" y="2205707"/>
              <a:ext cx="1422900" cy="3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 b="1" dirty="0"/>
                <a:t>S-DALINAC</a:t>
              </a:r>
              <a:endParaRPr sz="1600" b="1" dirty="0"/>
            </a:p>
          </p:txBody>
        </p:sp>
      </p:grpSp>
      <p:grpSp>
        <p:nvGrpSpPr>
          <p:cNvPr id="426" name="Google Shape;426;p79"/>
          <p:cNvGrpSpPr/>
          <p:nvPr/>
        </p:nvGrpSpPr>
        <p:grpSpPr>
          <a:xfrm>
            <a:off x="2313852" y="2201500"/>
            <a:ext cx="3784673" cy="2572875"/>
            <a:chOff x="2313852" y="2201500"/>
            <a:chExt cx="3784673" cy="2572875"/>
          </a:xfrm>
        </p:grpSpPr>
        <p:pic>
          <p:nvPicPr>
            <p:cNvPr id="427" name="Google Shape;427;p7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313852" y="2245525"/>
              <a:ext cx="3784673" cy="252885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428" name="Google Shape;428;p79"/>
            <p:cNvSpPr txBox="1"/>
            <p:nvPr/>
          </p:nvSpPr>
          <p:spPr>
            <a:xfrm>
              <a:off x="2345254" y="2201500"/>
              <a:ext cx="2147496" cy="38970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600" b="1"/>
                <a:t>RNO-G Pathfinder</a:t>
              </a:r>
              <a:endParaRPr sz="1600" b="1"/>
            </a:p>
          </p:txBody>
        </p:sp>
      </p:grpSp>
      <p:grpSp>
        <p:nvGrpSpPr>
          <p:cNvPr id="429" name="Google Shape;429;p79"/>
          <p:cNvGrpSpPr/>
          <p:nvPr/>
        </p:nvGrpSpPr>
        <p:grpSpPr>
          <a:xfrm>
            <a:off x="1433691" y="1600626"/>
            <a:ext cx="10432308" cy="3834575"/>
            <a:chOff x="1433691" y="1600626"/>
            <a:chExt cx="10432308" cy="3834575"/>
          </a:xfrm>
        </p:grpSpPr>
        <p:sp>
          <p:nvSpPr>
            <p:cNvPr id="430" name="Google Shape;430;p79"/>
            <p:cNvSpPr txBox="1"/>
            <p:nvPr/>
          </p:nvSpPr>
          <p:spPr>
            <a:xfrm>
              <a:off x="1433691" y="1600626"/>
              <a:ext cx="4030407" cy="160844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000" b="1" dirty="0">
                  <a:solidFill>
                    <a:srgbClr val="FFFFFF"/>
                  </a:solidFill>
                </a:rPr>
                <a:t>PUNCH </a:t>
              </a:r>
              <a:r>
                <a:rPr lang="de-DE" sz="2000" b="1" dirty="0" err="1">
                  <a:solidFill>
                    <a:srgbClr val="FFFFFF"/>
                  </a:solidFill>
                </a:rPr>
                <a:t>data</a:t>
              </a:r>
              <a:r>
                <a:rPr lang="de-DE" sz="2000" b="1" dirty="0">
                  <a:solidFill>
                    <a:srgbClr val="FFFFFF"/>
                  </a:solidFill>
                </a:rPr>
                <a:t> </a:t>
              </a:r>
              <a:r>
                <a:rPr lang="de-DE" sz="2000" b="1" dirty="0" err="1">
                  <a:solidFill>
                    <a:srgbClr val="FFFFFF"/>
                  </a:solidFill>
                </a:rPr>
                <a:t>are</a:t>
              </a:r>
              <a:r>
                <a:rPr lang="de-DE" sz="2000" b="1" dirty="0">
                  <a:solidFill>
                    <a:srgbClr val="FFFFFF"/>
                  </a:solidFill>
                </a:rPr>
                <a:t> diverse</a:t>
              </a:r>
              <a:endParaRPr sz="2000" b="1" dirty="0">
                <a:solidFill>
                  <a:srgbClr val="FFFFFF"/>
                </a:solidFill>
              </a:endParaRPr>
            </a:p>
            <a:p>
              <a:pPr marL="45720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Char char="●"/>
              </a:pPr>
              <a:r>
                <a:rPr lang="de-DE" sz="2000" b="1" dirty="0">
                  <a:solidFill>
                    <a:srgbClr val="FFFFFF"/>
                  </a:solidFill>
                </a:rPr>
                <a:t>in </a:t>
              </a:r>
              <a:r>
                <a:rPr lang="de-DE" sz="2000" b="1" dirty="0" err="1">
                  <a:solidFill>
                    <a:srgbClr val="FFFFFF"/>
                  </a:solidFill>
                </a:rPr>
                <a:t>size</a:t>
              </a:r>
              <a:r>
                <a:rPr lang="de-DE" sz="2000" b="1" dirty="0">
                  <a:solidFill>
                    <a:srgbClr val="FFFFFF"/>
                  </a:solidFill>
                </a:rPr>
                <a:t> </a:t>
              </a:r>
              <a:r>
                <a:rPr lang="de-DE" sz="2000" b="1" dirty="0" err="1">
                  <a:solidFill>
                    <a:srgbClr val="FFFFFF"/>
                  </a:solidFill>
                </a:rPr>
                <a:t>and</a:t>
              </a:r>
              <a:r>
                <a:rPr lang="de-DE" sz="2000" b="1" dirty="0">
                  <a:solidFill>
                    <a:srgbClr val="FFFFFF"/>
                  </a:solidFill>
                </a:rPr>
                <a:t> rate</a:t>
              </a:r>
              <a:endParaRPr sz="2000" b="1" dirty="0">
                <a:solidFill>
                  <a:srgbClr val="FFFFFF"/>
                </a:solidFill>
              </a:endParaRPr>
            </a:p>
            <a:p>
              <a:pPr marL="45720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Char char="●"/>
              </a:pPr>
              <a:r>
                <a:rPr lang="de-DE" sz="2000" b="1" dirty="0">
                  <a:solidFill>
                    <a:srgbClr val="FFFFFF"/>
                  </a:solidFill>
                </a:rPr>
                <a:t>in </a:t>
              </a:r>
              <a:r>
                <a:rPr lang="de-DE" sz="2000" b="1" dirty="0" err="1">
                  <a:solidFill>
                    <a:srgbClr val="FFFFFF"/>
                  </a:solidFill>
                </a:rPr>
                <a:t>complexity</a:t>
              </a:r>
              <a:r>
                <a:rPr lang="de-DE" sz="2000" b="1" dirty="0">
                  <a:solidFill>
                    <a:srgbClr val="FFFFFF"/>
                  </a:solidFill>
                </a:rPr>
                <a:t> </a:t>
              </a:r>
              <a:r>
                <a:rPr lang="de-DE" sz="2000" b="1" dirty="0" err="1">
                  <a:solidFill>
                    <a:srgbClr val="FFFFFF"/>
                  </a:solidFill>
                </a:rPr>
                <a:t>and</a:t>
              </a:r>
              <a:r>
                <a:rPr lang="de-DE" sz="2000" b="1" dirty="0">
                  <a:solidFill>
                    <a:srgbClr val="FFFFFF"/>
                  </a:solidFill>
                </a:rPr>
                <a:t> </a:t>
              </a:r>
              <a:r>
                <a:rPr lang="de-DE" sz="2000" b="1" dirty="0" err="1">
                  <a:solidFill>
                    <a:srgbClr val="FFFFFF"/>
                  </a:solidFill>
                </a:rPr>
                <a:t>purpose</a:t>
              </a:r>
              <a:endParaRPr sz="2000" b="1" dirty="0">
                <a:solidFill>
                  <a:srgbClr val="FFFFFF"/>
                </a:solidFill>
              </a:endParaRPr>
            </a:p>
            <a:p>
              <a:pPr marL="45720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Char char="●"/>
              </a:pPr>
              <a:r>
                <a:rPr lang="de-DE" sz="2000" b="1" dirty="0">
                  <a:solidFill>
                    <a:srgbClr val="FFFFFF"/>
                  </a:solidFill>
                </a:rPr>
                <a:t>in </a:t>
              </a:r>
              <a:r>
                <a:rPr lang="de-DE" sz="2000" b="1" dirty="0" err="1">
                  <a:solidFill>
                    <a:srgbClr val="FFFFFF"/>
                  </a:solidFill>
                </a:rPr>
                <a:t>abstraction</a:t>
              </a:r>
              <a:r>
                <a:rPr lang="de-DE" sz="2000" b="1" dirty="0">
                  <a:solidFill>
                    <a:srgbClr val="FFFFFF"/>
                  </a:solidFill>
                </a:rPr>
                <a:t> </a:t>
              </a:r>
              <a:r>
                <a:rPr lang="de-DE" sz="2000" b="1" dirty="0" err="1">
                  <a:solidFill>
                    <a:srgbClr val="FFFFFF"/>
                  </a:solidFill>
                </a:rPr>
                <a:t>level</a:t>
              </a:r>
              <a:endParaRPr sz="2000" b="1" dirty="0">
                <a:solidFill>
                  <a:srgbClr val="FFFFFF"/>
                </a:solidFill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 dirty="0">
                <a:solidFill>
                  <a:srgbClr val="FFFFFF"/>
                </a:solidFill>
              </a:endParaRPr>
            </a:p>
          </p:txBody>
        </p:sp>
        <p:sp>
          <p:nvSpPr>
            <p:cNvPr id="431" name="Google Shape;431;p79"/>
            <p:cNvSpPr txBox="1"/>
            <p:nvPr/>
          </p:nvSpPr>
          <p:spPr>
            <a:xfrm>
              <a:off x="6585603" y="3209073"/>
              <a:ext cx="5280396" cy="2226128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114300" lvl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</a:pPr>
              <a:r>
                <a:rPr lang="de-DE" sz="2000" b="1" dirty="0">
                  <a:solidFill>
                    <a:srgbClr val="FFFFFF"/>
                  </a:solidFill>
                </a:rPr>
                <a:t>PUNCH4NFDI </a:t>
              </a:r>
              <a:r>
                <a:rPr lang="de-DE" sz="2000" b="1" dirty="0" err="1">
                  <a:solidFill>
                    <a:srgbClr val="FFFFFF"/>
                  </a:solidFill>
                </a:rPr>
                <a:t>expertise</a:t>
              </a:r>
              <a:endParaRPr lang="de-DE" sz="2000" b="1" dirty="0">
                <a:solidFill>
                  <a:srgbClr val="FFFFFF"/>
                </a:solidFill>
              </a:endParaRPr>
            </a:p>
            <a:p>
              <a:pPr marL="45720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Char char="●"/>
              </a:pPr>
              <a:r>
                <a:rPr lang="de-DE" sz="2000" b="1" dirty="0">
                  <a:solidFill>
                    <a:srgbClr val="FFFFFF"/>
                  </a:solidFill>
                </a:rPr>
                <a:t>Big </a:t>
              </a:r>
              <a:r>
                <a:rPr lang="de-DE" sz="2000" b="1" dirty="0" err="1">
                  <a:solidFill>
                    <a:srgbClr val="FFFFFF"/>
                  </a:solidFill>
                </a:rPr>
                <a:t>data</a:t>
              </a:r>
              <a:r>
                <a:rPr lang="de-DE" sz="2000" b="1" dirty="0">
                  <a:solidFill>
                    <a:srgbClr val="FFFFFF"/>
                  </a:solidFill>
                </a:rPr>
                <a:t> </a:t>
              </a:r>
              <a:r>
                <a:rPr lang="de-DE" sz="2000" b="1" dirty="0" err="1">
                  <a:solidFill>
                    <a:srgbClr val="FFFFFF"/>
                  </a:solidFill>
                </a:rPr>
                <a:t>and</a:t>
              </a:r>
              <a:r>
                <a:rPr lang="de-DE" sz="2000" b="1" dirty="0">
                  <a:solidFill>
                    <a:srgbClr val="FFFFFF"/>
                  </a:solidFill>
                </a:rPr>
                <a:t> open </a:t>
              </a:r>
              <a:r>
                <a:rPr lang="de-DE" sz="2000" b="1" dirty="0" err="1">
                  <a:solidFill>
                    <a:srgbClr val="FFFFFF"/>
                  </a:solidFill>
                </a:rPr>
                <a:t>data</a:t>
              </a:r>
              <a:endParaRPr sz="2000" b="1" dirty="0">
                <a:solidFill>
                  <a:srgbClr val="FFFFFF"/>
                </a:solidFill>
              </a:endParaRPr>
            </a:p>
            <a:p>
              <a:pPr marL="45720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Char char="●"/>
              </a:pPr>
              <a:r>
                <a:rPr lang="de-DE" sz="2000" b="1" dirty="0">
                  <a:solidFill>
                    <a:srgbClr val="FFFFFF"/>
                  </a:solidFill>
                </a:rPr>
                <a:t>Data </a:t>
              </a:r>
              <a:r>
                <a:rPr lang="de-DE" sz="2000" b="1" dirty="0" err="1">
                  <a:solidFill>
                    <a:srgbClr val="FFFFFF"/>
                  </a:solidFill>
                </a:rPr>
                <a:t>irreversibility</a:t>
              </a:r>
              <a:r>
                <a:rPr lang="de-DE" sz="2000" b="1" dirty="0">
                  <a:solidFill>
                    <a:srgbClr val="FFFFFF"/>
                  </a:solidFill>
                </a:rPr>
                <a:t> </a:t>
              </a:r>
              <a:r>
                <a:rPr lang="de-DE" sz="2000" b="1" dirty="0" err="1">
                  <a:solidFill>
                    <a:srgbClr val="FFFFFF"/>
                  </a:solidFill>
                </a:rPr>
                <a:t>and</a:t>
              </a:r>
              <a:r>
                <a:rPr lang="de-DE" sz="2000" b="1" dirty="0">
                  <a:solidFill>
                    <a:srgbClr val="FFFFFF"/>
                  </a:solidFill>
                </a:rPr>
                <a:t> </a:t>
              </a:r>
              <a:r>
                <a:rPr lang="de-DE" sz="2000" b="1" dirty="0" err="1">
                  <a:solidFill>
                    <a:srgbClr val="FFFFFF"/>
                  </a:solidFill>
                </a:rPr>
                <a:t>reduction</a:t>
              </a:r>
              <a:endParaRPr sz="2000" b="1" dirty="0">
                <a:solidFill>
                  <a:srgbClr val="FFFFFF"/>
                </a:solidFill>
              </a:endParaRPr>
            </a:p>
            <a:p>
              <a:pPr marL="45720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Char char="●"/>
              </a:pPr>
              <a:r>
                <a:rPr lang="de-DE" sz="2000" b="1" dirty="0" err="1">
                  <a:solidFill>
                    <a:srgbClr val="FFFFFF"/>
                  </a:solidFill>
                </a:rPr>
                <a:t>Harnessing</a:t>
              </a:r>
              <a:r>
                <a:rPr lang="de-DE" sz="2000" b="1" dirty="0">
                  <a:solidFill>
                    <a:srgbClr val="FFFFFF"/>
                  </a:solidFill>
                </a:rPr>
                <a:t> </a:t>
              </a:r>
              <a:r>
                <a:rPr lang="de-DE" sz="2000" b="1" dirty="0" err="1">
                  <a:solidFill>
                    <a:srgbClr val="FFFFFF"/>
                  </a:solidFill>
                </a:rPr>
                <a:t>heterogenous</a:t>
              </a:r>
              <a:r>
                <a:rPr lang="de-DE" sz="2000" b="1" dirty="0">
                  <a:solidFill>
                    <a:srgbClr val="FFFFFF"/>
                  </a:solidFill>
                </a:rPr>
                <a:t> </a:t>
              </a:r>
              <a:r>
                <a:rPr lang="de-DE" sz="2000" b="1" dirty="0" err="1">
                  <a:solidFill>
                    <a:srgbClr val="FFFFFF"/>
                  </a:solidFill>
                </a:rPr>
                <a:t>resources</a:t>
              </a:r>
              <a:endParaRPr lang="de-DE" sz="2000" b="1" dirty="0">
                <a:solidFill>
                  <a:srgbClr val="FFFFFF"/>
                </a:solidFill>
              </a:endParaRPr>
            </a:p>
            <a:p>
              <a:pPr marL="45720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Char char="●"/>
              </a:pPr>
              <a:r>
                <a:rPr lang="de-DE" sz="2000" b="1" dirty="0" err="1">
                  <a:solidFill>
                    <a:srgbClr val="FFFFFF"/>
                  </a:solidFill>
                </a:rPr>
                <a:t>Highly</a:t>
              </a:r>
              <a:r>
                <a:rPr lang="de-DE" sz="2000" b="1" dirty="0">
                  <a:solidFill>
                    <a:srgbClr val="FFFFFF"/>
                  </a:solidFill>
                </a:rPr>
                <a:t> </a:t>
              </a:r>
              <a:r>
                <a:rPr lang="de-DE" sz="2000" b="1" dirty="0" err="1">
                  <a:solidFill>
                    <a:srgbClr val="FFFFFF"/>
                  </a:solidFill>
                </a:rPr>
                <a:t>collaborative</a:t>
              </a:r>
              <a:r>
                <a:rPr lang="de-DE" sz="2000" b="1" dirty="0">
                  <a:solidFill>
                    <a:srgbClr val="FFFFFF"/>
                  </a:solidFill>
                </a:rPr>
                <a:t> </a:t>
              </a:r>
              <a:r>
                <a:rPr lang="de-DE" sz="2000" b="1" dirty="0" err="1">
                  <a:solidFill>
                    <a:srgbClr val="FFFFFF"/>
                  </a:solidFill>
                </a:rPr>
                <a:t>globally</a:t>
              </a:r>
              <a:r>
                <a:rPr lang="de-DE" sz="2000" b="1" dirty="0">
                  <a:solidFill>
                    <a:srgbClr val="FFFFFF"/>
                  </a:solidFill>
                </a:rPr>
                <a:t> </a:t>
              </a:r>
              <a:r>
                <a:rPr lang="de-DE" sz="2000" b="1" dirty="0" err="1">
                  <a:solidFill>
                    <a:srgbClr val="FFFFFF"/>
                  </a:solidFill>
                </a:rPr>
                <a:t>distributed</a:t>
              </a:r>
              <a:r>
                <a:rPr lang="de-DE" sz="2000" b="1" dirty="0">
                  <a:solidFill>
                    <a:srgbClr val="FFFFFF"/>
                  </a:solidFill>
                </a:rPr>
                <a:t> </a:t>
              </a:r>
              <a:r>
                <a:rPr lang="de-DE" sz="2000" b="1" dirty="0" err="1">
                  <a:solidFill>
                    <a:srgbClr val="FFFFFF"/>
                  </a:solidFill>
                </a:rPr>
                <a:t>data</a:t>
              </a:r>
              <a:r>
                <a:rPr lang="de-DE" sz="2000" b="1" dirty="0">
                  <a:solidFill>
                    <a:srgbClr val="FFFFFF"/>
                  </a:solidFill>
                </a:rPr>
                <a:t> </a:t>
              </a:r>
              <a:r>
                <a:rPr lang="de-DE" sz="2000" b="1" dirty="0" err="1">
                  <a:solidFill>
                    <a:srgbClr val="FFFFFF"/>
                  </a:solidFill>
                </a:rPr>
                <a:t>management</a:t>
              </a:r>
              <a:endParaRPr sz="2000" b="1" dirty="0">
                <a:solidFill>
                  <a:srgbClr val="FFFFFF"/>
                </a:solidFill>
              </a:endParaRPr>
            </a:p>
            <a:p>
              <a:pPr marL="114300" lvl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</a:pPr>
              <a:endParaRPr lang="de-DE" sz="2000" b="1" dirty="0">
                <a:solidFill>
                  <a:srgbClr val="FFFFFF"/>
                </a:solidFill>
                <a:sym typeface="Wingdings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725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0" name="Google Shape;450;p81"/>
          <p:cNvGrpSpPr/>
          <p:nvPr/>
        </p:nvGrpSpPr>
        <p:grpSpPr>
          <a:xfrm>
            <a:off x="2491275" y="1956871"/>
            <a:ext cx="5629174" cy="5096540"/>
            <a:chOff x="2948475" y="1956871"/>
            <a:chExt cx="5629174" cy="5096540"/>
          </a:xfrm>
        </p:grpSpPr>
        <p:grpSp>
          <p:nvGrpSpPr>
            <p:cNvPr id="451" name="Google Shape;451;p81"/>
            <p:cNvGrpSpPr/>
            <p:nvPr/>
          </p:nvGrpSpPr>
          <p:grpSpPr>
            <a:xfrm>
              <a:off x="2948475" y="1956871"/>
              <a:ext cx="5629174" cy="5096540"/>
              <a:chOff x="9904613" y="1118613"/>
              <a:chExt cx="1078200" cy="965400"/>
            </a:xfrm>
          </p:grpSpPr>
          <p:sp>
            <p:nvSpPr>
              <p:cNvPr id="452" name="Google Shape;452;p81"/>
              <p:cNvSpPr/>
              <p:nvPr/>
            </p:nvSpPr>
            <p:spPr>
              <a:xfrm>
                <a:off x="9904613" y="1118613"/>
                <a:ext cx="1078200" cy="965400"/>
              </a:xfrm>
              <a:prstGeom prst="ellipse">
                <a:avLst/>
              </a:prstGeom>
              <a:solidFill>
                <a:srgbClr val="6AA84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81"/>
              <p:cNvSpPr txBox="1"/>
              <p:nvPr/>
            </p:nvSpPr>
            <p:spPr>
              <a:xfrm>
                <a:off x="9949068" y="1398996"/>
                <a:ext cx="961800" cy="39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-DE" sz="2400" b="1">
                    <a:solidFill>
                      <a:srgbClr val="FFFFFF"/>
                    </a:solidFill>
                  </a:rPr>
                  <a:t>FAIR@GSI</a:t>
                </a:r>
                <a:br>
                  <a:rPr lang="de-DE" sz="2400" b="1">
                    <a:solidFill>
                      <a:srgbClr val="FFFFFF"/>
                    </a:solidFill>
                  </a:rPr>
                </a:br>
                <a:r>
                  <a:rPr lang="de-DE" sz="2400" b="1">
                    <a:solidFill>
                      <a:srgbClr val="FFFFFF"/>
                    </a:solidFill>
                  </a:rPr>
                  <a:t>Online data </a:t>
                </a:r>
                <a:br>
                  <a:rPr lang="de-DE" sz="2400" b="1">
                    <a:solidFill>
                      <a:srgbClr val="FFFFFF"/>
                    </a:solidFill>
                  </a:rPr>
                </a:br>
                <a:r>
                  <a:rPr lang="de-DE" sz="2400" b="1">
                    <a:solidFill>
                      <a:srgbClr val="FFFFFF"/>
                    </a:solidFill>
                  </a:rPr>
                  <a:t>30 EB</a:t>
                </a:r>
                <a:endParaRPr sz="24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54" name="Google Shape;454;p81"/>
            <p:cNvSpPr txBox="1"/>
            <p:nvPr/>
          </p:nvSpPr>
          <p:spPr>
            <a:xfrm>
              <a:off x="6586550" y="5450575"/>
              <a:ext cx="1649400" cy="8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800" b="1" dirty="0">
                  <a:solidFill>
                    <a:srgbClr val="FFFFFF"/>
                  </a:solidFill>
                </a:rPr>
                <a:t>HL-LHC</a:t>
              </a:r>
              <a:endParaRPr sz="28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455" name="Google Shape;455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486462" y="-1014400"/>
            <a:ext cx="9074268" cy="9110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81"/>
          <p:cNvSpPr txBox="1">
            <a:spLocks noGrp="1"/>
          </p:cNvSpPr>
          <p:nvPr>
            <p:ph type="title"/>
          </p:nvPr>
        </p:nvSpPr>
        <p:spPr>
          <a:xfrm>
            <a:off x="543977" y="466150"/>
            <a:ext cx="11648100" cy="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</a:pPr>
            <a:endParaRPr/>
          </a:p>
        </p:txBody>
      </p:sp>
      <p:sp>
        <p:nvSpPr>
          <p:cNvPr id="457" name="Google Shape;457;p81"/>
          <p:cNvSpPr txBox="1">
            <a:spLocks noGrp="1"/>
          </p:cNvSpPr>
          <p:nvPr>
            <p:ph type="body" idx="2"/>
          </p:nvPr>
        </p:nvSpPr>
        <p:spPr>
          <a:xfrm>
            <a:off x="543981" y="1090000"/>
            <a:ext cx="52938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None/>
            </a:pPr>
            <a:endParaRPr/>
          </a:p>
        </p:txBody>
      </p:sp>
      <p:sp>
        <p:nvSpPr>
          <p:cNvPr id="458" name="Google Shape;458;p81"/>
          <p:cNvSpPr txBox="1"/>
          <p:nvPr/>
        </p:nvSpPr>
        <p:spPr>
          <a:xfrm>
            <a:off x="152400" y="112300"/>
            <a:ext cx="4116300" cy="6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FFFFFF"/>
              </a:solidFill>
            </a:endParaRPr>
          </a:p>
        </p:txBody>
      </p:sp>
      <p:pic>
        <p:nvPicPr>
          <p:cNvPr id="459" name="Google Shape;459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543833" y="-18459967"/>
            <a:ext cx="15051867" cy="150518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0" name="Google Shape;460;p81"/>
          <p:cNvGrpSpPr/>
          <p:nvPr/>
        </p:nvGrpSpPr>
        <p:grpSpPr>
          <a:xfrm>
            <a:off x="9690887" y="104400"/>
            <a:ext cx="2798928" cy="3007500"/>
            <a:chOff x="9786137" y="104400"/>
            <a:chExt cx="2798928" cy="3007500"/>
          </a:xfrm>
        </p:grpSpPr>
        <p:pic>
          <p:nvPicPr>
            <p:cNvPr id="461" name="Google Shape;461;p81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58765" y="104400"/>
              <a:ext cx="2326300" cy="3007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2" name="Google Shape;462;p81"/>
            <p:cNvSpPr/>
            <p:nvPr/>
          </p:nvSpPr>
          <p:spPr>
            <a:xfrm>
              <a:off x="9904613" y="204213"/>
              <a:ext cx="1078200" cy="965400"/>
            </a:xfrm>
            <a:prstGeom prst="ellipse">
              <a:avLst/>
            </a:prstGeom>
            <a:solidFill>
              <a:srgbClr val="C306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1"/>
            <p:cNvSpPr txBox="1"/>
            <p:nvPr/>
          </p:nvSpPr>
          <p:spPr>
            <a:xfrm>
              <a:off x="9786137" y="335050"/>
              <a:ext cx="1278900" cy="60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300" b="1">
                  <a:solidFill>
                    <a:srgbClr val="FFFFFF"/>
                  </a:solidFill>
                </a:rPr>
                <a:t>FAIR@GSI</a:t>
              </a:r>
              <a:br>
                <a:rPr lang="de-DE" sz="1300" b="1">
                  <a:solidFill>
                    <a:srgbClr val="FFFFFF"/>
                  </a:solidFill>
                </a:rPr>
              </a:br>
              <a:r>
                <a:rPr lang="de-DE" sz="1300" b="1">
                  <a:solidFill>
                    <a:srgbClr val="FFFFFF"/>
                  </a:solidFill>
                </a:rPr>
                <a:t>Physics</a:t>
              </a:r>
              <a:endParaRPr sz="1300" b="1">
                <a:solidFill>
                  <a:srgbClr val="FFFFFF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300" b="1">
                  <a:solidFill>
                    <a:srgbClr val="FFFFFF"/>
                  </a:solidFill>
                </a:rPr>
                <a:t>300 PB</a:t>
              </a:r>
              <a:endParaRPr sz="1300" b="1">
                <a:solidFill>
                  <a:srgbClr val="FFFFFF"/>
                </a:solidFill>
              </a:endParaRPr>
            </a:p>
          </p:txBody>
        </p:sp>
      </p:grpSp>
      <p:sp>
        <p:nvSpPr>
          <p:cNvPr id="464" name="Google Shape;464;p81"/>
          <p:cNvSpPr txBox="1"/>
          <p:nvPr/>
        </p:nvSpPr>
        <p:spPr>
          <a:xfrm>
            <a:off x="8009100" y="5037502"/>
            <a:ext cx="4192800" cy="168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dirty="0" err="1">
                <a:solidFill>
                  <a:srgbClr val="FFFFFF"/>
                </a:solidFill>
              </a:rPr>
              <a:t>Challenges</a:t>
            </a:r>
            <a:endParaRPr sz="1800" b="1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rgbClr val="FFFFFF"/>
                </a:solidFill>
              </a:rPr>
              <a:t>- </a:t>
            </a:r>
            <a:r>
              <a:rPr lang="de-DE" sz="1800" dirty="0" err="1">
                <a:solidFill>
                  <a:schemeClr val="lt1"/>
                </a:solidFill>
              </a:rPr>
              <a:t>FAIRification</a:t>
            </a:r>
            <a:r>
              <a:rPr lang="de-DE" sz="1800" dirty="0">
                <a:solidFill>
                  <a:schemeClr val="lt1"/>
                </a:solidFill>
              </a:rPr>
              <a:t>: </a:t>
            </a:r>
            <a:r>
              <a:rPr lang="de-DE" sz="1800" dirty="0" err="1">
                <a:solidFill>
                  <a:schemeClr val="lt1"/>
                </a:solidFill>
              </a:rPr>
              <a:t>data</a:t>
            </a:r>
            <a:r>
              <a:rPr lang="de-DE" sz="1800" dirty="0">
                <a:solidFill>
                  <a:schemeClr val="lt1"/>
                </a:solidFill>
              </a:rPr>
              <a:t> &amp;  </a:t>
            </a:r>
            <a:r>
              <a:rPr lang="de-DE" sz="1800" b="1" dirty="0" err="1">
                <a:solidFill>
                  <a:schemeClr val="lt1"/>
                </a:solidFill>
              </a:rPr>
              <a:t>workflows</a:t>
            </a:r>
            <a:endParaRPr sz="1800"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chemeClr val="lt1"/>
                </a:solidFill>
              </a:rPr>
              <a:t>- </a:t>
            </a:r>
            <a:r>
              <a:rPr lang="de-DE" sz="1800" dirty="0">
                <a:solidFill>
                  <a:srgbClr val="FFFFFF"/>
                </a:solidFill>
              </a:rPr>
              <a:t>“</a:t>
            </a:r>
            <a:r>
              <a:rPr lang="de-DE" sz="1800" dirty="0" err="1">
                <a:solidFill>
                  <a:srgbClr val="FFFFFF"/>
                </a:solidFill>
              </a:rPr>
              <a:t>big</a:t>
            </a:r>
            <a:r>
              <a:rPr lang="de-DE" sz="1800" dirty="0">
                <a:solidFill>
                  <a:srgbClr val="FFFFFF"/>
                </a:solidFill>
              </a:rPr>
              <a:t> </a:t>
            </a:r>
            <a:r>
              <a:rPr lang="de-DE" sz="1800" dirty="0" err="1">
                <a:solidFill>
                  <a:srgbClr val="FFFFFF"/>
                </a:solidFill>
              </a:rPr>
              <a:t>data</a:t>
            </a:r>
            <a:r>
              <a:rPr lang="de-DE" sz="1800" dirty="0">
                <a:solidFill>
                  <a:srgbClr val="FFFFFF"/>
                </a:solidFill>
              </a:rPr>
              <a:t>” </a:t>
            </a:r>
            <a:r>
              <a:rPr lang="de-DE" sz="1800" dirty="0" err="1">
                <a:solidFill>
                  <a:srgbClr val="FFFFFF"/>
                </a:solidFill>
              </a:rPr>
              <a:t>and</a:t>
            </a:r>
            <a:r>
              <a:rPr lang="de-DE" sz="1800" dirty="0">
                <a:solidFill>
                  <a:srgbClr val="FFFFFF"/>
                </a:solidFill>
              </a:rPr>
              <a:t> “open </a:t>
            </a:r>
            <a:r>
              <a:rPr lang="de-DE" sz="1800" dirty="0" err="1">
                <a:solidFill>
                  <a:srgbClr val="FFFFFF"/>
                </a:solidFill>
              </a:rPr>
              <a:t>data</a:t>
            </a:r>
            <a:r>
              <a:rPr lang="de-DE" sz="1800" dirty="0">
                <a:solidFill>
                  <a:srgbClr val="FFFFFF"/>
                </a:solidFill>
              </a:rPr>
              <a:t>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</a:rPr>
              <a:t>- Irreversibility challenge and data loss</a:t>
            </a:r>
            <a:endParaRPr sz="18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rgbClr val="FFFFFF"/>
                </a:solidFill>
              </a:rPr>
              <a:t>- </a:t>
            </a:r>
            <a:r>
              <a:rPr lang="de-DE" sz="1800" dirty="0" err="1">
                <a:solidFill>
                  <a:srgbClr val="FFFFFF"/>
                </a:solidFill>
              </a:rPr>
              <a:t>heterogeneous</a:t>
            </a:r>
            <a:r>
              <a:rPr lang="de-DE" sz="1800" dirty="0">
                <a:solidFill>
                  <a:srgbClr val="FFFFFF"/>
                </a:solidFill>
              </a:rPr>
              <a:t> </a:t>
            </a:r>
            <a:r>
              <a:rPr lang="de-DE" sz="1800" dirty="0" err="1">
                <a:solidFill>
                  <a:srgbClr val="FFFFFF"/>
                </a:solidFill>
              </a:rPr>
              <a:t>data</a:t>
            </a:r>
            <a:r>
              <a:rPr lang="de-DE" sz="1800" dirty="0">
                <a:solidFill>
                  <a:srgbClr val="FFFFFF"/>
                </a:solidFill>
              </a:rPr>
              <a:t> &amp; </a:t>
            </a:r>
            <a:r>
              <a:rPr lang="de-DE" sz="1800" dirty="0" err="1">
                <a:solidFill>
                  <a:srgbClr val="FFFFFF"/>
                </a:solidFill>
              </a:rPr>
              <a:t>infrastructures</a:t>
            </a:r>
            <a:endParaRPr sz="18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solidFill>
                  <a:srgbClr val="FFFFFF"/>
                </a:solidFill>
              </a:rPr>
              <a:t>- </a:t>
            </a:r>
            <a:r>
              <a:rPr lang="de-DE" sz="1800" dirty="0" err="1">
                <a:solidFill>
                  <a:srgbClr val="FFFFFF"/>
                </a:solidFill>
              </a:rPr>
              <a:t>transfer</a:t>
            </a:r>
            <a:r>
              <a:rPr lang="de-DE" sz="1800" dirty="0">
                <a:solidFill>
                  <a:srgbClr val="FFFFFF"/>
                </a:solidFill>
              </a:rPr>
              <a:t> </a:t>
            </a:r>
            <a:r>
              <a:rPr lang="de-DE" sz="1800" dirty="0" err="1">
                <a:solidFill>
                  <a:srgbClr val="FFFFFF"/>
                </a:solidFill>
              </a:rPr>
              <a:t>of</a:t>
            </a:r>
            <a:r>
              <a:rPr lang="de-DE" sz="1800" dirty="0">
                <a:solidFill>
                  <a:srgbClr val="FFFFFF"/>
                </a:solidFill>
              </a:rPr>
              <a:t> </a:t>
            </a:r>
            <a:r>
              <a:rPr lang="de-DE" sz="1800" dirty="0" err="1">
                <a:solidFill>
                  <a:srgbClr val="FFFFFF"/>
                </a:solidFill>
              </a:rPr>
              <a:t>knowledge</a:t>
            </a:r>
            <a:endParaRPr sz="1800" dirty="0">
              <a:solidFill>
                <a:srgbClr val="FFFFFF"/>
              </a:solidFill>
            </a:endParaRPr>
          </a:p>
        </p:txBody>
      </p:sp>
      <p:pic>
        <p:nvPicPr>
          <p:cNvPr id="465" name="Google Shape;465;p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73800" y="-235300"/>
            <a:ext cx="5293834" cy="52728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6" name="Google Shape;466;p81"/>
          <p:cNvGrpSpPr/>
          <p:nvPr/>
        </p:nvGrpSpPr>
        <p:grpSpPr>
          <a:xfrm>
            <a:off x="6824828" y="-633988"/>
            <a:ext cx="3018852" cy="3116215"/>
            <a:chOff x="9904613" y="1118613"/>
            <a:chExt cx="1078200" cy="965400"/>
          </a:xfrm>
        </p:grpSpPr>
        <p:sp>
          <p:nvSpPr>
            <p:cNvPr id="467" name="Google Shape;467;p81"/>
            <p:cNvSpPr/>
            <p:nvPr/>
          </p:nvSpPr>
          <p:spPr>
            <a:xfrm>
              <a:off x="9904613" y="1118613"/>
              <a:ext cx="1078200" cy="965400"/>
            </a:xfrm>
            <a:prstGeom prst="ellipse">
              <a:avLst/>
            </a:prstGeom>
            <a:solidFill>
              <a:srgbClr val="C306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1"/>
            <p:cNvSpPr txBox="1"/>
            <p:nvPr/>
          </p:nvSpPr>
          <p:spPr>
            <a:xfrm>
              <a:off x="9949068" y="1398996"/>
              <a:ext cx="961800" cy="39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400" b="1">
                  <a:solidFill>
                    <a:srgbClr val="FFFFFF"/>
                  </a:solidFill>
                </a:rPr>
                <a:t>FAIR@GSI</a:t>
              </a:r>
              <a:br>
                <a:rPr lang="de-DE" sz="2400" b="1">
                  <a:solidFill>
                    <a:srgbClr val="FFFFFF"/>
                  </a:solidFill>
                </a:rPr>
              </a:br>
              <a:r>
                <a:rPr lang="de-DE" sz="2400" b="1">
                  <a:solidFill>
                    <a:srgbClr val="FFFFFF"/>
                  </a:solidFill>
                </a:rPr>
                <a:t>Online data </a:t>
              </a:r>
              <a:br>
                <a:rPr lang="de-DE" sz="2400" b="1">
                  <a:solidFill>
                    <a:srgbClr val="FFFFFF"/>
                  </a:solidFill>
                </a:rPr>
              </a:br>
              <a:r>
                <a:rPr lang="de-DE" sz="2400" b="1">
                  <a:solidFill>
                    <a:srgbClr val="FFFFFF"/>
                  </a:solidFill>
                </a:rPr>
                <a:t>30 EB</a:t>
              </a:r>
              <a:endParaRPr sz="2400" b="1">
                <a:solidFill>
                  <a:srgbClr val="FFFFFF"/>
                </a:solidFill>
              </a:endParaRPr>
            </a:p>
          </p:txBody>
        </p:sp>
      </p:grpSp>
      <p:pic>
        <p:nvPicPr>
          <p:cNvPr id="469" name="Google Shape;469;p81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000" y="1595949"/>
            <a:ext cx="2484166" cy="25022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C729E6-7CAD-4846-A51A-D85137D1142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PUNCH4NFDI   |  DPK SKM Meeting   |   28 September 2021  |  TS</a:t>
            </a:r>
          </a:p>
        </p:txBody>
      </p:sp>
    </p:spTree>
    <p:extLst>
      <p:ext uri="{BB962C8B-B14F-4D97-AF65-F5344CB8AC3E}">
        <p14:creationId xmlns:p14="http://schemas.microsoft.com/office/powerpoint/2010/main" val="280304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oogle Shape;625;p6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925" y="2571175"/>
            <a:ext cx="1843075" cy="1585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6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061" y="976076"/>
            <a:ext cx="1843072" cy="1610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6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649" y="665101"/>
            <a:ext cx="1843075" cy="1606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67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001" y="2090675"/>
            <a:ext cx="1843076" cy="161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67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675" y="3852875"/>
            <a:ext cx="1843076" cy="1596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67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637" y="4794550"/>
            <a:ext cx="1769675" cy="154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67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025" y="4240701"/>
            <a:ext cx="1769680" cy="1596801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67"/>
          <p:cNvSpPr txBox="1"/>
          <p:nvPr/>
        </p:nvSpPr>
        <p:spPr>
          <a:xfrm>
            <a:off x="104651" y="2184625"/>
            <a:ext cx="2786000" cy="8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" sz="2400" dirty="0"/>
              <a:t>TA 1: Management </a:t>
            </a:r>
            <a:br>
              <a:rPr lang="en" sz="2400" dirty="0"/>
            </a:br>
            <a:r>
              <a:rPr lang="en" sz="2400" dirty="0"/>
              <a:t>and governance</a:t>
            </a:r>
            <a:endParaRPr sz="2400" dirty="0"/>
          </a:p>
        </p:txBody>
      </p:sp>
      <p:sp>
        <p:nvSpPr>
          <p:cNvPr id="633" name="Google Shape;633;p67"/>
          <p:cNvSpPr txBox="1"/>
          <p:nvPr/>
        </p:nvSpPr>
        <p:spPr>
          <a:xfrm>
            <a:off x="1704351" y="817500"/>
            <a:ext cx="2084800" cy="8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" sz="2400"/>
              <a:t>TA 2: Data management</a:t>
            </a:r>
            <a:endParaRPr sz="2400"/>
          </a:p>
        </p:txBody>
      </p:sp>
      <p:sp>
        <p:nvSpPr>
          <p:cNvPr id="634" name="Google Shape;634;p67"/>
          <p:cNvSpPr txBox="1"/>
          <p:nvPr/>
        </p:nvSpPr>
        <p:spPr>
          <a:xfrm>
            <a:off x="7932751" y="478812"/>
            <a:ext cx="2786000" cy="8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" sz="2400"/>
              <a:t>TA 3: Data</a:t>
            </a:r>
            <a:br>
              <a:rPr lang="en" sz="2400"/>
            </a:br>
            <a:r>
              <a:rPr lang="en" sz="2400"/>
              <a:t>transformations</a:t>
            </a:r>
            <a:endParaRPr sz="2400"/>
          </a:p>
        </p:txBody>
      </p:sp>
      <p:sp>
        <p:nvSpPr>
          <p:cNvPr id="635" name="Google Shape;635;p67"/>
          <p:cNvSpPr txBox="1"/>
          <p:nvPr/>
        </p:nvSpPr>
        <p:spPr>
          <a:xfrm>
            <a:off x="9524300" y="2504700"/>
            <a:ext cx="1769600" cy="8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" sz="2400"/>
              <a:t>TA 4: Data</a:t>
            </a:r>
            <a:br>
              <a:rPr lang="en" sz="2400"/>
            </a:br>
            <a:r>
              <a:rPr lang="en" sz="2400"/>
              <a:t>portal</a:t>
            </a:r>
            <a:endParaRPr sz="2400"/>
          </a:p>
        </p:txBody>
      </p:sp>
      <p:sp>
        <p:nvSpPr>
          <p:cNvPr id="636" name="Google Shape;636;p67"/>
          <p:cNvSpPr txBox="1"/>
          <p:nvPr/>
        </p:nvSpPr>
        <p:spPr>
          <a:xfrm>
            <a:off x="9117300" y="4746051"/>
            <a:ext cx="2176800" cy="8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" sz="2400"/>
              <a:t>TA 5: Data</a:t>
            </a:r>
            <a:br>
              <a:rPr lang="en" sz="2400"/>
            </a:br>
            <a:r>
              <a:rPr lang="en" sz="2400"/>
              <a:t>Irreversibility</a:t>
            </a:r>
            <a:endParaRPr sz="2400"/>
          </a:p>
        </p:txBody>
      </p:sp>
      <p:sp>
        <p:nvSpPr>
          <p:cNvPr id="637" name="Google Shape;637;p67"/>
          <p:cNvSpPr txBox="1"/>
          <p:nvPr/>
        </p:nvSpPr>
        <p:spPr>
          <a:xfrm>
            <a:off x="7047900" y="5818251"/>
            <a:ext cx="2397200" cy="8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" sz="2400"/>
              <a:t>TA 6: Synergies &amp; services</a:t>
            </a:r>
            <a:endParaRPr sz="2400"/>
          </a:p>
        </p:txBody>
      </p:sp>
      <p:sp>
        <p:nvSpPr>
          <p:cNvPr id="638" name="Google Shape;638;p67"/>
          <p:cNvSpPr txBox="1"/>
          <p:nvPr/>
        </p:nvSpPr>
        <p:spPr>
          <a:xfrm>
            <a:off x="1166751" y="5211951"/>
            <a:ext cx="2927200" cy="8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" sz="2400"/>
              <a:t>TA 7: Education, training, outreach, citizen science</a:t>
            </a:r>
            <a:endParaRPr sz="2400"/>
          </a:p>
        </p:txBody>
      </p:sp>
      <p:sp>
        <p:nvSpPr>
          <p:cNvPr id="639" name="Google Shape;639;p67"/>
          <p:cNvSpPr/>
          <p:nvPr/>
        </p:nvSpPr>
        <p:spPr>
          <a:xfrm>
            <a:off x="4626899" y="2123849"/>
            <a:ext cx="2786000" cy="2762800"/>
          </a:xfrm>
          <a:prstGeom prst="donut">
            <a:avLst>
              <a:gd name="adj" fmla="val 16067"/>
            </a:avLst>
          </a:prstGeom>
          <a:solidFill>
            <a:srgbClr val="000000">
              <a:alpha val="10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40" name="Google Shape;640;p67"/>
          <p:cNvSpPr txBox="1"/>
          <p:nvPr/>
        </p:nvSpPr>
        <p:spPr>
          <a:xfrm>
            <a:off x="5127712" y="2741947"/>
            <a:ext cx="1924800" cy="1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sz="1600"/>
          </a:p>
        </p:txBody>
      </p:sp>
      <p:sp>
        <p:nvSpPr>
          <p:cNvPr id="642" name="Google Shape;642;p67"/>
          <p:cNvSpPr/>
          <p:nvPr/>
        </p:nvSpPr>
        <p:spPr>
          <a:xfrm>
            <a:off x="407880" y="247960"/>
            <a:ext cx="113748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" sz="3067" b="1" dirty="0">
                <a:solidFill>
                  <a:srgbClr val="0A4FAA"/>
                </a:solidFill>
              </a:rPr>
              <a:t>Task Areas</a:t>
            </a:r>
            <a:endParaRPr sz="30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4BB5E7-2875-6746-8601-C573D07A8F53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7368" y="6597352"/>
            <a:ext cx="9948937" cy="186841"/>
          </a:xfrm>
        </p:spPr>
        <p:txBody>
          <a:bodyPr/>
          <a:lstStyle/>
          <a:p>
            <a:r>
              <a:rPr lang="en-GB" dirty="0"/>
              <a:t>PUNCH4NFDI   |  DPK SKM Meeting   |   28 September 2021  |  TS</a:t>
            </a:r>
          </a:p>
        </p:txBody>
      </p:sp>
    </p:spTree>
    <p:extLst>
      <p:ext uri="{BB962C8B-B14F-4D97-AF65-F5344CB8AC3E}">
        <p14:creationId xmlns:p14="http://schemas.microsoft.com/office/powerpoint/2010/main" val="1838310705"/>
      </p:ext>
    </p:extLst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</Template>
  <TotalTime>16245</TotalTime>
  <Words>1426</Words>
  <Application>Microsoft Macintosh PowerPoint</Application>
  <PresentationFormat>Widescreen</PresentationFormat>
  <Paragraphs>239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Noto Sans Symbols</vt:lpstr>
      <vt:lpstr>Times New Roman</vt:lpstr>
      <vt:lpstr>Wingdings</vt:lpstr>
      <vt:lpstr>DESY</vt:lpstr>
      <vt:lpstr>PowerPoint Presentation</vt:lpstr>
      <vt:lpstr>PowerPoint Presentation</vt:lpstr>
      <vt:lpstr>PowerPoint Presentation</vt:lpstr>
      <vt:lpstr>PowerPoint Presentation</vt:lpstr>
      <vt:lpstr>PUNCH4NFDI Genesis</vt:lpstr>
      <vt:lpstr>Our Partners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 Area 3: Data Transformations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“PUNCH”Lines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Thomas Schörner-Sadenius</dc:creator>
  <cp:keywords/>
  <dc:description/>
  <cp:lastModifiedBy>Thomas Schörner-Sadenius</cp:lastModifiedBy>
  <cp:revision>435</cp:revision>
  <cp:lastPrinted>2021-09-28T08:48:04Z</cp:lastPrinted>
  <dcterms:created xsi:type="dcterms:W3CDTF">2018-12-13T16:27:58Z</dcterms:created>
  <dcterms:modified xsi:type="dcterms:W3CDTF">2021-11-24T10:15:27Z</dcterms:modified>
  <cp:category/>
</cp:coreProperties>
</file>