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7"/>
  </p:notesMasterIdLst>
  <p:sldIdLst>
    <p:sldId id="256" r:id="rId2"/>
    <p:sldId id="266" r:id="rId3"/>
    <p:sldId id="267" r:id="rId4"/>
    <p:sldId id="388" r:id="rId5"/>
    <p:sldId id="389" r:id="rId6"/>
    <p:sldId id="390" r:id="rId7"/>
    <p:sldId id="383" r:id="rId8"/>
    <p:sldId id="258" r:id="rId9"/>
    <p:sldId id="261" r:id="rId10"/>
    <p:sldId id="263" r:id="rId11"/>
    <p:sldId id="268" r:id="rId12"/>
    <p:sldId id="270" r:id="rId13"/>
    <p:sldId id="271" r:id="rId14"/>
    <p:sldId id="275" r:id="rId15"/>
    <p:sldId id="278" r:id="rId16"/>
    <p:sldId id="280" r:id="rId17"/>
    <p:sldId id="348" r:id="rId18"/>
    <p:sldId id="349" r:id="rId19"/>
    <p:sldId id="350" r:id="rId20"/>
    <p:sldId id="351" r:id="rId21"/>
    <p:sldId id="352" r:id="rId22"/>
    <p:sldId id="353" r:id="rId23"/>
    <p:sldId id="354" r:id="rId24"/>
    <p:sldId id="355" r:id="rId25"/>
    <p:sldId id="356" r:id="rId26"/>
    <p:sldId id="357" r:id="rId27"/>
    <p:sldId id="358" r:id="rId28"/>
    <p:sldId id="361" r:id="rId29"/>
    <p:sldId id="362" r:id="rId30"/>
    <p:sldId id="363" r:id="rId31"/>
    <p:sldId id="364" r:id="rId32"/>
    <p:sldId id="365" r:id="rId33"/>
    <p:sldId id="366" r:id="rId34"/>
    <p:sldId id="367" r:id="rId35"/>
    <p:sldId id="38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66"/>
    <a:srgbClr val="046804"/>
    <a:srgbClr val="1A0CD2"/>
    <a:srgbClr val="0B055B"/>
    <a:srgbClr val="16D836"/>
    <a:srgbClr val="160BAB"/>
    <a:srgbClr val="FF00FF"/>
    <a:srgbClr val="0000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27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84"/>
    </p:cViewPr>
  </p:sorterViewPr>
  <p:notesViewPr>
    <p:cSldViewPr>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E79C34-2210-46C7-8911-4A828307A556}" type="datetimeFigureOut">
              <a:rPr lang="en-IN" smtClean="0"/>
              <a:pPr/>
              <a:t>16-08-2021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ECBB8F-E77E-4995-B1F2-AAC5CEDC3078}" type="slidenum">
              <a:rPr lang="en-IN" smtClean="0"/>
              <a:pPr/>
              <a:t>‹#›</a:t>
            </a:fld>
            <a:endParaRPr lang="en-IN"/>
          </a:p>
        </p:txBody>
      </p:sp>
    </p:spTree>
    <p:extLst>
      <p:ext uri="{BB962C8B-B14F-4D97-AF65-F5344CB8AC3E}">
        <p14:creationId xmlns:p14="http://schemas.microsoft.com/office/powerpoint/2010/main" val="829146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BD8826D-A1E0-40E0-8622-B5C841D94A56}" type="datetime1">
              <a:rPr lang="en-IN" smtClean="0"/>
              <a:pPr/>
              <a:t>16-08-2021</a:t>
            </a:fld>
            <a:endParaRPr lang="en-IN"/>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IN"/>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9F9CC56D-B770-46FE-A78A-99671EBA1398}"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DF5026-DDB6-4299-8940-380FF8F9D22C}" type="datetime1">
              <a:rPr lang="en-IN" smtClean="0"/>
              <a:pPr/>
              <a:t>16-08-2021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F9CC56D-B770-46FE-A78A-99671EBA1398}"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179D4F-C907-44F3-B718-AA2523CC4511}" type="datetime1">
              <a:rPr lang="en-IN" smtClean="0"/>
              <a:pPr/>
              <a:t>16-08-2021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F9CC56D-B770-46FE-A78A-99671EBA1398}"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FD17958-62BE-48B1-99C5-46C6E2AA67E0}" type="datetime1">
              <a:rPr lang="en-IN" smtClean="0"/>
              <a:pPr/>
              <a:t>16-08-2021</a:t>
            </a:fld>
            <a:endParaRPr lang="en-IN"/>
          </a:p>
        </p:txBody>
      </p:sp>
      <p:sp>
        <p:nvSpPr>
          <p:cNvPr id="9" name="Slide Number Placeholder 8"/>
          <p:cNvSpPr>
            <a:spLocks noGrp="1"/>
          </p:cNvSpPr>
          <p:nvPr>
            <p:ph type="sldNum" sz="quarter" idx="15"/>
          </p:nvPr>
        </p:nvSpPr>
        <p:spPr/>
        <p:txBody>
          <a:bodyPr rtlCol="0"/>
          <a:lstStyle/>
          <a:p>
            <a:fld id="{9F9CC56D-B770-46FE-A78A-99671EBA1398}" type="slidenum">
              <a:rPr lang="en-IN" smtClean="0"/>
              <a:pPr/>
              <a:t>‹#›</a:t>
            </a:fld>
            <a:endParaRPr lang="en-IN"/>
          </a:p>
        </p:txBody>
      </p:sp>
      <p:sp>
        <p:nvSpPr>
          <p:cNvPr id="10" name="Footer Placeholder 9"/>
          <p:cNvSpPr>
            <a:spLocks noGrp="1"/>
          </p:cNvSpPr>
          <p:nvPr>
            <p:ph type="ftr" sz="quarter" idx="16"/>
          </p:nvPr>
        </p:nvSpPr>
        <p:spPr/>
        <p:txBody>
          <a:bodyPr rtlCol="0"/>
          <a:lstStyle/>
          <a:p>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01C7B95-9A21-4EBF-8035-51E2F6834CCD}" type="datetime1">
              <a:rPr lang="en-IN" smtClean="0"/>
              <a:pPr/>
              <a:t>16-08-2021</a:t>
            </a:fld>
            <a:endParaRPr lang="en-IN"/>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IN"/>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9F9CC56D-B770-46FE-A78A-99671EBA1398}"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826B082-9317-4181-A13E-1D608D330E0C}" type="datetime1">
              <a:rPr lang="en-IN" smtClean="0"/>
              <a:pPr/>
              <a:t>16-08-2021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F9CC56D-B770-46FE-A78A-99671EBA1398}" type="slidenum">
              <a:rPr lang="en-IN" smtClean="0"/>
              <a:pPr/>
              <a:t>‹#›</a:t>
            </a:fld>
            <a:endParaRPr lang="en-IN"/>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EA68CC0-AE24-45F1-BDA9-DB20EB534D3C}" type="datetime1">
              <a:rPr lang="en-IN" smtClean="0"/>
              <a:pPr/>
              <a:t>16-08-2021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F9CC56D-B770-46FE-A78A-99671EBA1398}" type="slidenum">
              <a:rPr lang="en-IN" smtClean="0"/>
              <a:pPr/>
              <a:t>‹#›</a:t>
            </a:fld>
            <a:endParaRPr lang="en-IN"/>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897490A-02DB-4AED-B3FD-01064E3C5797}" type="datetime1">
              <a:rPr lang="en-IN" smtClean="0"/>
              <a:pPr/>
              <a:t>16-08-2021</a:t>
            </a:fld>
            <a:endParaRPr lang="en-IN"/>
          </a:p>
        </p:txBody>
      </p:sp>
      <p:sp>
        <p:nvSpPr>
          <p:cNvPr id="7" name="Slide Number Placeholder 6"/>
          <p:cNvSpPr>
            <a:spLocks noGrp="1"/>
          </p:cNvSpPr>
          <p:nvPr>
            <p:ph type="sldNum" sz="quarter" idx="11"/>
          </p:nvPr>
        </p:nvSpPr>
        <p:spPr/>
        <p:txBody>
          <a:bodyPr rtlCol="0"/>
          <a:lstStyle/>
          <a:p>
            <a:fld id="{9F9CC56D-B770-46FE-A78A-99671EBA1398}" type="slidenum">
              <a:rPr lang="en-IN" smtClean="0"/>
              <a:pPr/>
              <a:t>‹#›</a:t>
            </a:fld>
            <a:endParaRPr lang="en-IN"/>
          </a:p>
        </p:txBody>
      </p:sp>
      <p:sp>
        <p:nvSpPr>
          <p:cNvPr id="8" name="Footer Placeholder 7"/>
          <p:cNvSpPr>
            <a:spLocks noGrp="1"/>
          </p:cNvSpPr>
          <p:nvPr>
            <p:ph type="ftr" sz="quarter" idx="12"/>
          </p:nvPr>
        </p:nvSpPr>
        <p:spPr/>
        <p:txBody>
          <a:bodyPr rtlCol="0"/>
          <a:lstStyle/>
          <a:p>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63F3A5-910D-4015-AE41-1EC197CB2259}" type="datetime1">
              <a:rPr lang="en-IN" smtClean="0"/>
              <a:pPr/>
              <a:t>16-08-2021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F9CC56D-B770-46FE-A78A-99671EBA1398}"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2F166F08-9BC3-44BE-9FB0-40572E51894A}" type="datetime1">
              <a:rPr lang="en-IN" smtClean="0"/>
              <a:pPr/>
              <a:t>16-08-2021</a:t>
            </a:fld>
            <a:endParaRPr lang="en-IN"/>
          </a:p>
        </p:txBody>
      </p:sp>
      <p:sp>
        <p:nvSpPr>
          <p:cNvPr id="22" name="Slide Number Placeholder 21"/>
          <p:cNvSpPr>
            <a:spLocks noGrp="1"/>
          </p:cNvSpPr>
          <p:nvPr>
            <p:ph type="sldNum" sz="quarter" idx="15"/>
          </p:nvPr>
        </p:nvSpPr>
        <p:spPr/>
        <p:txBody>
          <a:bodyPr rtlCol="0"/>
          <a:lstStyle/>
          <a:p>
            <a:fld id="{9F9CC56D-B770-46FE-A78A-99671EBA1398}" type="slidenum">
              <a:rPr lang="en-IN" smtClean="0"/>
              <a:pPr/>
              <a:t>‹#›</a:t>
            </a:fld>
            <a:endParaRPr lang="en-IN"/>
          </a:p>
        </p:txBody>
      </p:sp>
      <p:sp>
        <p:nvSpPr>
          <p:cNvPr id="23" name="Footer Placeholder 22"/>
          <p:cNvSpPr>
            <a:spLocks noGrp="1"/>
          </p:cNvSpPr>
          <p:nvPr>
            <p:ph type="ftr" sz="quarter" idx="16"/>
          </p:nvPr>
        </p:nvSpPr>
        <p:spPr/>
        <p:txBody>
          <a:bodyPr rtlCol="0"/>
          <a:lstStyle/>
          <a:p>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A42EA901-4993-466C-9B44-9662F8D898B7}" type="datetime1">
              <a:rPr lang="en-IN" smtClean="0"/>
              <a:pPr/>
              <a:t>16-08-2021</a:t>
            </a:fld>
            <a:endParaRPr lang="en-IN"/>
          </a:p>
        </p:txBody>
      </p:sp>
      <p:sp>
        <p:nvSpPr>
          <p:cNvPr id="18" name="Slide Number Placeholder 17"/>
          <p:cNvSpPr>
            <a:spLocks noGrp="1"/>
          </p:cNvSpPr>
          <p:nvPr>
            <p:ph type="sldNum" sz="quarter" idx="11"/>
          </p:nvPr>
        </p:nvSpPr>
        <p:spPr/>
        <p:txBody>
          <a:bodyPr rtlCol="0"/>
          <a:lstStyle/>
          <a:p>
            <a:fld id="{9F9CC56D-B770-46FE-A78A-99671EBA1398}" type="slidenum">
              <a:rPr lang="en-IN" smtClean="0"/>
              <a:pPr/>
              <a:t>‹#›</a:t>
            </a:fld>
            <a:endParaRPr lang="en-IN"/>
          </a:p>
        </p:txBody>
      </p:sp>
      <p:sp>
        <p:nvSpPr>
          <p:cNvPr id="21" name="Footer Placeholder 20"/>
          <p:cNvSpPr>
            <a:spLocks noGrp="1"/>
          </p:cNvSpPr>
          <p:nvPr>
            <p:ph type="ftr" sz="quarter" idx="12"/>
          </p:nvPr>
        </p:nvSpPr>
        <p:spPr/>
        <p:txBody>
          <a:bodyPr rtlCol="0"/>
          <a:lstStyle/>
          <a:p>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C995359-7F1B-406B-B54B-F480A2B66D28}" type="datetime1">
              <a:rPr lang="en-IN" smtClean="0"/>
              <a:pPr/>
              <a:t>16-08-2021</a:t>
            </a:fld>
            <a:endParaRPr lang="en-IN"/>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IN"/>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F9CC56D-B770-46FE-A78A-99671EBA1398}"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asclko.ac.i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1.png"/><Relationship Id="rId4" Type="http://schemas.openxmlformats.org/officeDocument/2006/relationships/image" Target="../media/image20.wmf"/></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6.wmf"/><Relationship Id="rId5" Type="http://schemas.openxmlformats.org/officeDocument/2006/relationships/oleObject" Target="../embeddings/oleObject3.bin"/><Relationship Id="rId4" Type="http://schemas.openxmlformats.org/officeDocument/2006/relationships/image" Target="../media/image25.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8.wmf"/><Relationship Id="rId5" Type="http://schemas.openxmlformats.org/officeDocument/2006/relationships/oleObject" Target="../embeddings/oleObject5.bin"/><Relationship Id="rId4" Type="http://schemas.openxmlformats.org/officeDocument/2006/relationships/image" Target="../media/image27.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9.w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1.wmf"/><Relationship Id="rId5" Type="http://schemas.openxmlformats.org/officeDocument/2006/relationships/oleObject" Target="../embeddings/oleObject8.bin"/><Relationship Id="rId4" Type="http://schemas.openxmlformats.org/officeDocument/2006/relationships/image" Target="../media/image30.wmf"/></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33.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gif"/><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89992" y="3861048"/>
            <a:ext cx="8454008" cy="2631490"/>
          </a:xfrm>
          <a:prstGeom prst="rect">
            <a:avLst/>
          </a:prstGeom>
          <a:noFill/>
          <a:ln w="9525">
            <a:noFill/>
            <a:miter lim="800000"/>
            <a:headEnd/>
            <a:tailEnd/>
          </a:ln>
        </p:spPr>
        <p:txBody>
          <a:bodyPr wrap="square">
            <a:spAutoFit/>
          </a:bodyPr>
          <a:lstStyle/>
          <a:p>
            <a:pPr algn="ctr">
              <a:spcAft>
                <a:spcPts val="600"/>
              </a:spcAft>
            </a:pPr>
            <a:r>
              <a:rPr lang="en-US" sz="3200" b="1" dirty="0" smtClean="0">
                <a:solidFill>
                  <a:srgbClr val="000066"/>
                </a:solidFill>
                <a:latin typeface="Arial" panose="020B0604020202020204" pitchFamily="34" charset="0"/>
                <a:cs typeface="Arial" panose="020B0604020202020204" pitchFamily="34" charset="0"/>
              </a:rPr>
              <a:t>PRESENTED</a:t>
            </a:r>
            <a:r>
              <a:rPr lang="en-US" sz="3200" b="1" dirty="0">
                <a:solidFill>
                  <a:srgbClr val="000066"/>
                </a:solidFill>
                <a:latin typeface="Arial" panose="020B0604020202020204" pitchFamily="34" charset="0"/>
                <a:cs typeface="Arial" panose="020B0604020202020204" pitchFamily="34" charset="0"/>
              </a:rPr>
              <a:t> BY</a:t>
            </a:r>
            <a:endParaRPr lang="en-IN" sz="3200" b="1" dirty="0">
              <a:solidFill>
                <a:srgbClr val="000066"/>
              </a:solidFill>
              <a:latin typeface="Arial" panose="020B0604020202020204" pitchFamily="34" charset="0"/>
              <a:cs typeface="Arial" panose="020B0604020202020204" pitchFamily="34" charset="0"/>
            </a:endParaRPr>
          </a:p>
          <a:p>
            <a:pPr algn="ctr"/>
            <a:r>
              <a:rPr lang="en-US" sz="3200" b="1" dirty="0" smtClean="0">
                <a:solidFill>
                  <a:srgbClr val="0000FF"/>
                </a:solidFill>
                <a:latin typeface="Calibri" pitchFamily="34" charset="0"/>
                <a:ea typeface="Calibri" pitchFamily="34" charset="0"/>
                <a:cs typeface="Calibri" pitchFamily="34" charset="0"/>
              </a:rPr>
              <a:t>Dr. Azad </a:t>
            </a:r>
            <a:r>
              <a:rPr lang="en-US" sz="3200" b="1" dirty="0">
                <a:solidFill>
                  <a:srgbClr val="0000FF"/>
                </a:solidFill>
                <a:latin typeface="Calibri" pitchFamily="34" charset="0"/>
                <a:ea typeface="Calibri" pitchFamily="34" charset="0"/>
                <a:cs typeface="Calibri" pitchFamily="34" charset="0"/>
              </a:rPr>
              <a:t>Kumar</a:t>
            </a:r>
          </a:p>
          <a:p>
            <a:pPr algn="ctr"/>
            <a:r>
              <a:rPr lang="en-US" sz="3200" b="1" dirty="0" smtClean="0">
                <a:solidFill>
                  <a:srgbClr val="FF0000"/>
                </a:solidFill>
                <a:latin typeface="Calibri" pitchFamily="34" charset="0"/>
                <a:ea typeface="Calibri" pitchFamily="34" charset="0"/>
                <a:cs typeface="Calibri" pitchFamily="34" charset="0"/>
              </a:rPr>
              <a:t>Assistant Professor</a:t>
            </a:r>
          </a:p>
          <a:p>
            <a:pPr algn="ctr"/>
            <a:r>
              <a:rPr lang="en-IN" sz="3200" b="1" dirty="0">
                <a:solidFill>
                  <a:srgbClr val="C00000"/>
                </a:solidFill>
              </a:rPr>
              <a:t>Department of Chemistry</a:t>
            </a:r>
          </a:p>
          <a:p>
            <a:pPr algn="ctr"/>
            <a:r>
              <a:rPr lang="en-IN" sz="3200" b="1" dirty="0">
                <a:solidFill>
                  <a:srgbClr val="C00000"/>
                </a:solidFill>
              </a:rPr>
              <a:t>M.L.K. (P.G.) College, </a:t>
            </a:r>
            <a:r>
              <a:rPr lang="en-IN" sz="3200" b="1" dirty="0" smtClean="0">
                <a:solidFill>
                  <a:srgbClr val="C00000"/>
                </a:solidFill>
              </a:rPr>
              <a:t>Balrampur</a:t>
            </a:r>
            <a:endParaRPr lang="en-US" b="1" dirty="0" smtClean="0">
              <a:solidFill>
                <a:srgbClr val="C00000"/>
              </a:solidFill>
              <a:latin typeface="Calibri" pitchFamily="34" charset="0"/>
              <a:ea typeface="Calibri" pitchFamily="34" charset="0"/>
              <a:cs typeface="Calibri" pitchFamily="34" charset="0"/>
            </a:endParaRPr>
          </a:p>
        </p:txBody>
      </p:sp>
      <p:sp>
        <p:nvSpPr>
          <p:cNvPr id="6" name="Rounded Rectangle 5"/>
          <p:cNvSpPr/>
          <p:nvPr/>
        </p:nvSpPr>
        <p:spPr>
          <a:xfrm>
            <a:off x="1763688" y="1772816"/>
            <a:ext cx="7085856" cy="1368152"/>
          </a:xfrm>
          <a:prstGeom prst="roundRect">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0" fontAlgn="base" hangingPunct="0">
              <a:spcBef>
                <a:spcPct val="0"/>
              </a:spcBef>
              <a:spcAft>
                <a:spcPct val="0"/>
              </a:spcAft>
            </a:pPr>
            <a:r>
              <a:rPr lang="en-US" sz="2000" b="1" dirty="0">
                <a:solidFill>
                  <a:srgbClr val="1912A4"/>
                </a:solidFill>
                <a:latin typeface="Arial" pitchFamily="34" charset="0"/>
                <a:ea typeface="Calibri" pitchFamily="34" charset="0"/>
                <a:cs typeface="Arial" pitchFamily="34" charset="0"/>
              </a:rPr>
              <a:t>Photocatalytic degradation of Victoria blue dye in visible light by prepared TiO</a:t>
            </a:r>
            <a:r>
              <a:rPr lang="en-US" sz="2000" b="1" baseline="-30000" dirty="0">
                <a:solidFill>
                  <a:srgbClr val="1912A4"/>
                </a:solidFill>
                <a:latin typeface="Arial" pitchFamily="34" charset="0"/>
                <a:ea typeface="Calibri" pitchFamily="34" charset="0"/>
                <a:cs typeface="Arial" pitchFamily="34" charset="0"/>
              </a:rPr>
              <a:t>2</a:t>
            </a:r>
            <a:r>
              <a:rPr lang="en-US" sz="2000" b="1" dirty="0">
                <a:solidFill>
                  <a:srgbClr val="1912A4"/>
                </a:solidFill>
                <a:latin typeface="Arial" pitchFamily="34" charset="0"/>
                <a:ea typeface="Calibri" pitchFamily="34" charset="0"/>
                <a:cs typeface="Arial" pitchFamily="34" charset="0"/>
              </a:rPr>
              <a:t>/</a:t>
            </a:r>
            <a:r>
              <a:rPr lang="en-US" sz="2000" b="1" dirty="0" err="1">
                <a:solidFill>
                  <a:srgbClr val="1912A4"/>
                </a:solidFill>
                <a:latin typeface="Arial" pitchFamily="34" charset="0"/>
                <a:ea typeface="Calibri" pitchFamily="34" charset="0"/>
                <a:cs typeface="Arial" pitchFamily="34" charset="0"/>
              </a:rPr>
              <a:t>PPy</a:t>
            </a:r>
            <a:r>
              <a:rPr lang="en-US" sz="2000" b="1" dirty="0">
                <a:solidFill>
                  <a:srgbClr val="1912A4"/>
                </a:solidFill>
                <a:latin typeface="Arial" pitchFamily="34" charset="0"/>
                <a:ea typeface="Calibri" pitchFamily="34" charset="0"/>
                <a:cs typeface="Arial" pitchFamily="34" charset="0"/>
              </a:rPr>
              <a:t>/GO through oxidative</a:t>
            </a:r>
            <a:r>
              <a:rPr lang="en-US" sz="2000" b="1" dirty="0">
                <a:solidFill>
                  <a:srgbClr val="1912A4"/>
                </a:solidFill>
                <a:latin typeface="Arial" pitchFamily="34" charset="0"/>
                <a:cs typeface="Arial" pitchFamily="34" charset="0"/>
              </a:rPr>
              <a:t> </a:t>
            </a:r>
            <a:r>
              <a:rPr lang="en-US" sz="2000" b="1" dirty="0">
                <a:solidFill>
                  <a:srgbClr val="1912A4"/>
                </a:solidFill>
                <a:latin typeface="Arial" pitchFamily="34" charset="0"/>
                <a:ea typeface="Calibri" pitchFamily="34" charset="0"/>
                <a:cs typeface="Arial" pitchFamily="34" charset="0"/>
              </a:rPr>
              <a:t>polymerization</a:t>
            </a:r>
            <a:endParaRPr lang="en-US" sz="2000" b="1" dirty="0">
              <a:solidFill>
                <a:srgbClr val="1912A4"/>
              </a:solidFill>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9F9CC56D-B770-46FE-A78A-99671EBA1398}" type="slidenum">
              <a:rPr lang="en-IN" smtClean="0"/>
              <a:pPr/>
              <a:t>1</a:t>
            </a:fld>
            <a:endParaRPr lang="en-IN"/>
          </a:p>
        </p:txBody>
      </p:sp>
      <p:sp>
        <p:nvSpPr>
          <p:cNvPr id="2" name="TextBox 1"/>
          <p:cNvSpPr txBox="1"/>
          <p:nvPr/>
        </p:nvSpPr>
        <p:spPr>
          <a:xfrm>
            <a:off x="378927" y="332656"/>
            <a:ext cx="8674177" cy="1200329"/>
          </a:xfrm>
          <a:prstGeom prst="rect">
            <a:avLst/>
          </a:prstGeom>
          <a:noFill/>
        </p:spPr>
        <p:txBody>
          <a:bodyPr wrap="square" rtlCol="0">
            <a:spAutoFit/>
          </a:bodyPr>
          <a:lstStyle/>
          <a:p>
            <a:pPr algn="ctr"/>
            <a:r>
              <a:rPr lang="en-IN" sz="3600" b="1" dirty="0">
                <a:solidFill>
                  <a:srgbClr val="000099"/>
                </a:solidFill>
              </a:rPr>
              <a:t>Human Resource Development </a:t>
            </a:r>
            <a:r>
              <a:rPr lang="en-IN" sz="3600" b="1" dirty="0" smtClean="0">
                <a:solidFill>
                  <a:srgbClr val="000099"/>
                </a:solidFill>
              </a:rPr>
              <a:t>Centre, Lucknow University, Lucknow</a:t>
            </a:r>
            <a:endParaRPr lang="en-IN" sz="3600" b="1" dirty="0">
              <a:solidFill>
                <a:srgbClr val="000099"/>
              </a:solidFill>
              <a:hlinkClick r:id="rId2"/>
            </a:endParaRPr>
          </a:p>
        </p:txBody>
      </p:sp>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611560" y="1124744"/>
            <a:ext cx="6984776" cy="4608512"/>
          </a:xfrm>
          <a:prstGeom prst="rect">
            <a:avLst/>
          </a:prstGeom>
          <a:noFill/>
          <a:ln w="9525">
            <a:noFill/>
            <a:miter lim="800000"/>
            <a:headEnd/>
            <a:tailEnd/>
          </a:ln>
        </p:spPr>
      </p:pic>
      <p:sp>
        <p:nvSpPr>
          <p:cNvPr id="3" name="Rounded Rectangle 2"/>
          <p:cNvSpPr/>
          <p:nvPr/>
        </p:nvSpPr>
        <p:spPr>
          <a:xfrm>
            <a:off x="1907704" y="404664"/>
            <a:ext cx="4824536" cy="504056"/>
          </a:xfrm>
          <a:prstGeom prst="roundRect">
            <a:avLst/>
          </a:prstGeom>
          <a:noFill/>
          <a:ln w="38100">
            <a:solidFill>
              <a:srgbClr val="1A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smtClean="0">
                <a:solidFill>
                  <a:srgbClr val="C00000"/>
                </a:solidFill>
                <a:latin typeface="Arial" pitchFamily="34" charset="0"/>
                <a:cs typeface="Arial" pitchFamily="34" charset="0"/>
              </a:rPr>
              <a:t>Applications of titania</a:t>
            </a:r>
            <a:endParaRPr lang="en-IN" sz="2800" b="1" dirty="0">
              <a:solidFill>
                <a:srgbClr val="C00000"/>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9F9CC56D-B770-46FE-A78A-99671EBA1398}" type="slidenum">
              <a:rPr lang="en-IN" smtClean="0"/>
              <a:pPr/>
              <a:t>10</a:t>
            </a:fld>
            <a:endParaRPr lang="en-IN"/>
          </a:p>
        </p:txBody>
      </p:sp>
      <p:sp>
        <p:nvSpPr>
          <p:cNvPr id="5" name="TextBox 4"/>
          <p:cNvSpPr txBox="1"/>
          <p:nvPr/>
        </p:nvSpPr>
        <p:spPr>
          <a:xfrm>
            <a:off x="2699792" y="6021288"/>
            <a:ext cx="3600400" cy="369332"/>
          </a:xfrm>
          <a:prstGeom prst="rect">
            <a:avLst/>
          </a:prstGeom>
          <a:noFill/>
        </p:spPr>
        <p:txBody>
          <a:bodyPr wrap="square" rtlCol="0">
            <a:spAutoFit/>
          </a:bodyPr>
          <a:lstStyle/>
          <a:p>
            <a:r>
              <a:rPr lang="en-IN" b="1" dirty="0" smtClean="0">
                <a:latin typeface="Arial" pitchFamily="34" charset="0"/>
                <a:cs typeface="Arial" pitchFamily="34" charset="0"/>
              </a:rPr>
              <a:t>Fig.5: Applications of TiO</a:t>
            </a:r>
            <a:r>
              <a:rPr lang="en-IN" b="1" baseline="-25000" dirty="0" smtClean="0">
                <a:latin typeface="Arial" pitchFamily="34" charset="0"/>
                <a:cs typeface="Arial" pitchFamily="34" charset="0"/>
              </a:rPr>
              <a:t>2</a:t>
            </a:r>
            <a:endParaRPr lang="en-IN" b="1" baseline="-25000" dirty="0">
              <a:latin typeface="Arial" pitchFamily="34" charset="0"/>
              <a:cs typeface="Arial" pitchFamily="34" charset="0"/>
            </a:endParaRPr>
          </a:p>
        </p:txBody>
      </p:sp>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a:stretch>
            <a:fillRect/>
          </a:stretch>
        </p:blipFill>
        <p:spPr bwMode="auto">
          <a:xfrm>
            <a:off x="827584" y="1124744"/>
            <a:ext cx="7488832" cy="4392488"/>
          </a:xfrm>
          <a:prstGeom prst="rect">
            <a:avLst/>
          </a:prstGeom>
          <a:noFill/>
          <a:ln w="9525">
            <a:noFill/>
            <a:miter lim="800000"/>
            <a:headEnd/>
            <a:tailEnd/>
          </a:ln>
        </p:spPr>
      </p:pic>
      <p:sp>
        <p:nvSpPr>
          <p:cNvPr id="4" name="16-Point Star 3"/>
          <p:cNvSpPr/>
          <p:nvPr/>
        </p:nvSpPr>
        <p:spPr>
          <a:xfrm>
            <a:off x="683568" y="1268760"/>
            <a:ext cx="1368152" cy="1224136"/>
          </a:xfrm>
          <a:prstGeom prst="star16">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b="1" dirty="0">
              <a:solidFill>
                <a:srgbClr val="5D0715"/>
              </a:solidFill>
            </a:endParaRPr>
          </a:p>
        </p:txBody>
      </p:sp>
      <p:sp>
        <p:nvSpPr>
          <p:cNvPr id="6" name="TextBox 5"/>
          <p:cNvSpPr txBox="1"/>
          <p:nvPr/>
        </p:nvSpPr>
        <p:spPr>
          <a:xfrm>
            <a:off x="827584" y="1556792"/>
            <a:ext cx="1080120" cy="646331"/>
          </a:xfrm>
          <a:prstGeom prst="rect">
            <a:avLst/>
          </a:prstGeom>
          <a:noFill/>
        </p:spPr>
        <p:txBody>
          <a:bodyPr wrap="square" rtlCol="0">
            <a:spAutoFit/>
          </a:bodyPr>
          <a:lstStyle/>
          <a:p>
            <a:pPr algn="ctr"/>
            <a:r>
              <a:rPr lang="en-IN" b="1" dirty="0" smtClean="0">
                <a:solidFill>
                  <a:srgbClr val="0000FF"/>
                </a:solidFill>
              </a:rPr>
              <a:t>Light </a:t>
            </a:r>
          </a:p>
          <a:p>
            <a:pPr algn="ctr"/>
            <a:r>
              <a:rPr lang="en-IN" b="1" dirty="0" smtClean="0">
                <a:solidFill>
                  <a:srgbClr val="0000FF"/>
                </a:solidFill>
              </a:rPr>
              <a:t>Source</a:t>
            </a:r>
            <a:endParaRPr lang="en-IN" b="1" dirty="0">
              <a:solidFill>
                <a:srgbClr val="0000FF"/>
              </a:solidFill>
            </a:endParaRPr>
          </a:p>
        </p:txBody>
      </p:sp>
      <p:sp>
        <p:nvSpPr>
          <p:cNvPr id="7" name="TextBox 6"/>
          <p:cNvSpPr txBox="1"/>
          <p:nvPr/>
        </p:nvSpPr>
        <p:spPr>
          <a:xfrm>
            <a:off x="323528" y="5661248"/>
            <a:ext cx="8280920" cy="369332"/>
          </a:xfrm>
          <a:prstGeom prst="rect">
            <a:avLst/>
          </a:prstGeom>
          <a:noFill/>
        </p:spPr>
        <p:txBody>
          <a:bodyPr wrap="square" rtlCol="0">
            <a:spAutoFit/>
          </a:bodyPr>
          <a:lstStyle/>
          <a:p>
            <a:r>
              <a:rPr lang="en-IN" b="1" dirty="0" smtClean="0">
                <a:latin typeface="Arial" pitchFamily="34" charset="0"/>
                <a:cs typeface="Arial" pitchFamily="34" charset="0"/>
              </a:rPr>
              <a:t>Fig.7: Mechanism of photocatalysis and formation of electron hole pair</a:t>
            </a:r>
            <a:endParaRPr lang="en-IN" b="1" dirty="0">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9F9CC56D-B770-46FE-A78A-99671EBA1398}" type="slidenum">
              <a:rPr lang="en-IN" smtClean="0"/>
              <a:pPr/>
              <a:t>11</a:t>
            </a:fld>
            <a:endParaRPr lang="en-IN"/>
          </a:p>
        </p:txBody>
      </p:sp>
      <p:sp>
        <p:nvSpPr>
          <p:cNvPr id="9" name="Rounded Rectangle 8"/>
          <p:cNvSpPr/>
          <p:nvPr/>
        </p:nvSpPr>
        <p:spPr>
          <a:xfrm>
            <a:off x="1835696" y="188640"/>
            <a:ext cx="5400600" cy="648072"/>
          </a:xfrm>
          <a:prstGeom prst="roundRect">
            <a:avLst/>
          </a:prstGeom>
          <a:solidFill>
            <a:schemeClr val="bg1"/>
          </a:solidFill>
          <a:ln w="44450">
            <a:solidFill>
              <a:srgbClr val="1A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800" b="1" dirty="0" smtClean="0">
              <a:solidFill>
                <a:srgbClr val="ED1337"/>
              </a:solidFill>
              <a:latin typeface="Arial" pitchFamily="34" charset="0"/>
              <a:cs typeface="Arial" pitchFamily="34" charset="0"/>
            </a:endParaRPr>
          </a:p>
          <a:p>
            <a:pPr algn="ctr"/>
            <a:r>
              <a:rPr lang="en-IN" sz="2800" b="1" dirty="0" smtClean="0">
                <a:solidFill>
                  <a:srgbClr val="ED1337"/>
                </a:solidFill>
                <a:latin typeface="Arial" pitchFamily="34" charset="0"/>
                <a:cs typeface="Arial" pitchFamily="34" charset="0"/>
              </a:rPr>
              <a:t>Mechanism of photocatalysis</a:t>
            </a:r>
            <a:endParaRPr lang="en-IN" sz="2800" dirty="0" smtClean="0">
              <a:solidFill>
                <a:srgbClr val="ED1337"/>
              </a:solidFill>
              <a:latin typeface="Arial" pitchFamily="34" charset="0"/>
              <a:cs typeface="Arial" pitchFamily="34" charset="0"/>
            </a:endParaRPr>
          </a:p>
          <a:p>
            <a:pPr algn="ctr"/>
            <a:endParaRPr lang="en-IN" sz="2800" dirty="0">
              <a:latin typeface="Arial" pitchFamily="34" charset="0"/>
              <a:cs typeface="Arial" pitchFamily="34" charset="0"/>
            </a:endParaRPr>
          </a:p>
        </p:txBody>
      </p:sp>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323528" y="1124744"/>
            <a:ext cx="8352928" cy="46628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50000"/>
              </a:lnSpc>
              <a:spcBef>
                <a:spcPct val="0"/>
              </a:spcBef>
              <a:spcAft>
                <a:spcPct val="0"/>
              </a:spcAft>
              <a:buClrTx/>
              <a:buSzTx/>
              <a:buFont typeface="+mj-lt"/>
              <a:buAutoNum type="arabicPeriod"/>
              <a:tabLst/>
            </a:pPr>
            <a:r>
              <a:rPr lang="en-US" sz="2400" b="1" dirty="0" smtClean="0">
                <a:solidFill>
                  <a:srgbClr val="046804"/>
                </a:solidFill>
                <a:latin typeface="Arial" pitchFamily="34" charset="0"/>
                <a:ea typeface="Calibri" pitchFamily="34" charset="0"/>
                <a:cs typeface="Arial" pitchFamily="34" charset="0"/>
              </a:rPr>
              <a:t>Excitation of electrons: </a:t>
            </a:r>
            <a:r>
              <a:rPr lang="en-US" b="1" dirty="0" smtClean="0">
                <a:solidFill>
                  <a:srgbClr val="1912A4"/>
                </a:solidFill>
                <a:latin typeface="Arial" pitchFamily="34" charset="0"/>
                <a:ea typeface="Calibri" pitchFamily="34" charset="0"/>
                <a:cs typeface="Arial" pitchFamily="34" charset="0"/>
              </a:rPr>
              <a:t>Light </a:t>
            </a:r>
            <a:r>
              <a:rPr kumimoji="0" lang="en-US" b="1" i="0" u="none" strike="noStrike" cap="none" normalizeH="0" baseline="0" dirty="0" smtClean="0">
                <a:ln>
                  <a:noFill/>
                </a:ln>
                <a:solidFill>
                  <a:srgbClr val="1912A4"/>
                </a:solidFill>
                <a:effectLst/>
                <a:latin typeface="Arial" pitchFamily="34" charset="0"/>
                <a:ea typeface="Calibri" pitchFamily="34" charset="0"/>
                <a:cs typeface="Arial" pitchFamily="34" charset="0"/>
              </a:rPr>
              <a:t>absorption following excitation of electrons from the valence band of TiO</a:t>
            </a:r>
            <a:r>
              <a:rPr kumimoji="0" lang="en-US" b="1" i="0" u="none" strike="noStrike" cap="none" normalizeH="0" baseline="-30000" dirty="0" smtClean="0">
                <a:ln>
                  <a:noFill/>
                </a:ln>
                <a:solidFill>
                  <a:srgbClr val="1912A4"/>
                </a:solidFill>
                <a:effectLst/>
                <a:latin typeface="Arial" pitchFamily="34" charset="0"/>
                <a:ea typeface="Calibri" pitchFamily="34" charset="0"/>
                <a:cs typeface="Arial" pitchFamily="34" charset="0"/>
              </a:rPr>
              <a:t>2</a:t>
            </a:r>
            <a:r>
              <a:rPr kumimoji="0" lang="en-US" b="1" i="0" u="none" strike="noStrike" cap="none" normalizeH="0" baseline="0" dirty="0" smtClean="0">
                <a:ln>
                  <a:noFill/>
                </a:ln>
                <a:solidFill>
                  <a:srgbClr val="1912A4"/>
                </a:solidFill>
                <a:effectLst/>
                <a:latin typeface="Arial" pitchFamily="34" charset="0"/>
                <a:ea typeface="Calibri" pitchFamily="34" charset="0"/>
                <a:cs typeface="Arial" pitchFamily="34" charset="0"/>
              </a:rPr>
              <a:t> to the conduction band to form electron/hole pairs.</a:t>
            </a:r>
            <a:endParaRPr kumimoji="0" lang="en-US" sz="2400" b="1" i="0" u="none" strike="noStrike" cap="none" normalizeH="0" baseline="0" dirty="0" smtClean="0">
              <a:ln>
                <a:noFill/>
              </a:ln>
              <a:solidFill>
                <a:srgbClr val="1912A4"/>
              </a:solidFill>
              <a:effectLst/>
              <a:latin typeface="Arial" pitchFamily="34" charset="0"/>
              <a:ea typeface="Calibri" pitchFamily="34" charset="0"/>
              <a:cs typeface="Arial" pitchFamily="34" charset="0"/>
            </a:endParaRPr>
          </a:p>
          <a:p>
            <a:pPr lvl="0" indent="457200" algn="just" eaLnBrk="0" fontAlgn="base" hangingPunct="0">
              <a:lnSpc>
                <a:spcPct val="150000"/>
              </a:lnSpc>
              <a:spcBef>
                <a:spcPct val="0"/>
              </a:spcBef>
              <a:spcAft>
                <a:spcPct val="0"/>
              </a:spcAft>
              <a:buFont typeface="+mj-lt"/>
              <a:buAutoNum type="arabicPeriod"/>
            </a:pPr>
            <a:r>
              <a:rPr lang="en-US" sz="2400" b="1" dirty="0" smtClean="0">
                <a:solidFill>
                  <a:srgbClr val="046804"/>
                </a:solidFill>
                <a:latin typeface="Arial" pitchFamily="34" charset="0"/>
                <a:ea typeface="Calibri" pitchFamily="34" charset="0"/>
                <a:cs typeface="Arial" pitchFamily="34" charset="0"/>
              </a:rPr>
              <a:t>Migration of hole/electron: </a:t>
            </a:r>
            <a:r>
              <a:rPr kumimoji="0" lang="en-US" b="1" i="0" u="none" strike="noStrike" cap="none" normalizeH="0" baseline="0" dirty="0" smtClean="0">
                <a:ln>
                  <a:noFill/>
                </a:ln>
                <a:solidFill>
                  <a:srgbClr val="1912A4"/>
                </a:solidFill>
                <a:effectLst/>
                <a:latin typeface="Arial" pitchFamily="34" charset="0"/>
                <a:ea typeface="Calibri" pitchFamily="34" charset="0"/>
                <a:cs typeface="Arial" pitchFamily="34" charset="0"/>
              </a:rPr>
              <a:t>Migration of electron/hole pairs thus formed to the TiO</a:t>
            </a:r>
            <a:r>
              <a:rPr kumimoji="0" lang="en-US" b="1" i="0" u="none" strike="noStrike" cap="none" normalizeH="0" baseline="-30000" dirty="0" smtClean="0">
                <a:ln>
                  <a:noFill/>
                </a:ln>
                <a:solidFill>
                  <a:srgbClr val="1912A4"/>
                </a:solidFill>
                <a:effectLst/>
                <a:latin typeface="Arial" pitchFamily="34" charset="0"/>
                <a:ea typeface="Calibri" pitchFamily="34" charset="0"/>
                <a:cs typeface="Arial" pitchFamily="34" charset="0"/>
              </a:rPr>
              <a:t>2</a:t>
            </a:r>
            <a:r>
              <a:rPr kumimoji="0" lang="en-US" b="1" i="0" u="none" strike="noStrike" cap="none" normalizeH="0" baseline="0" dirty="0" smtClean="0">
                <a:ln>
                  <a:noFill/>
                </a:ln>
                <a:solidFill>
                  <a:srgbClr val="1912A4"/>
                </a:solidFill>
                <a:effectLst/>
                <a:latin typeface="Arial" pitchFamily="34" charset="0"/>
                <a:ea typeface="Calibri" pitchFamily="34" charset="0"/>
                <a:cs typeface="Arial" pitchFamily="34" charset="0"/>
              </a:rPr>
              <a:t> surface.</a:t>
            </a:r>
            <a:endParaRPr lang="en-US" b="1" dirty="0" smtClean="0">
              <a:solidFill>
                <a:srgbClr val="1912A4"/>
              </a:solidFill>
              <a:latin typeface="Arial" pitchFamily="34" charset="0"/>
              <a:cs typeface="Arial" pitchFamily="34" charset="0"/>
            </a:endParaRPr>
          </a:p>
          <a:p>
            <a:pPr lvl="0" indent="457200" algn="just" eaLnBrk="0" fontAlgn="base" hangingPunct="0">
              <a:lnSpc>
                <a:spcPct val="150000"/>
              </a:lnSpc>
              <a:spcBef>
                <a:spcPct val="0"/>
              </a:spcBef>
              <a:spcAft>
                <a:spcPct val="0"/>
              </a:spcAft>
              <a:buFont typeface="+mj-lt"/>
              <a:buAutoNum type="arabicPeriod"/>
            </a:pPr>
            <a:r>
              <a:rPr lang="en-US" sz="2400" b="1" dirty="0" smtClean="0">
                <a:solidFill>
                  <a:srgbClr val="046804"/>
                </a:solidFill>
                <a:latin typeface="Arial" pitchFamily="34" charset="0"/>
                <a:ea typeface="Calibri" pitchFamily="34" charset="0"/>
                <a:cs typeface="Arial" pitchFamily="34" charset="0"/>
              </a:rPr>
              <a:t>Initiation of redox reactions: </a:t>
            </a:r>
            <a:r>
              <a:rPr lang="en-US" b="1" dirty="0" smtClean="0">
                <a:solidFill>
                  <a:srgbClr val="1912A4"/>
                </a:solidFill>
                <a:latin typeface="Arial" pitchFamily="34" charset="0"/>
                <a:ea typeface="Calibri" pitchFamily="34" charset="0"/>
                <a:cs typeface="Arial" pitchFamily="34" charset="0"/>
              </a:rPr>
              <a:t>Initiation </a:t>
            </a:r>
            <a:r>
              <a:rPr kumimoji="0" lang="en-US" b="1" i="0" u="none" strike="noStrike" cap="none" normalizeH="0" baseline="0" dirty="0" smtClean="0">
                <a:ln>
                  <a:noFill/>
                </a:ln>
                <a:solidFill>
                  <a:srgbClr val="1912A4"/>
                </a:solidFill>
                <a:effectLst/>
                <a:latin typeface="Arial" pitchFamily="34" charset="0"/>
                <a:ea typeface="Calibri" pitchFamily="34" charset="0"/>
                <a:cs typeface="Arial" pitchFamily="34" charset="0"/>
              </a:rPr>
              <a:t>of redox reactions to form active species such as hydroxyl radicals and superoxide ions</a:t>
            </a:r>
          </a:p>
          <a:p>
            <a:pPr lvl="0" indent="457200" algn="just" eaLnBrk="0" fontAlgn="base" hangingPunct="0">
              <a:lnSpc>
                <a:spcPct val="150000"/>
              </a:lnSpc>
              <a:spcBef>
                <a:spcPct val="0"/>
              </a:spcBef>
              <a:spcAft>
                <a:spcPct val="0"/>
              </a:spcAft>
            </a:pPr>
            <a:r>
              <a:rPr kumimoji="0" lang="en-US" b="1" i="0" u="none" strike="noStrike" cap="none" normalizeH="0" baseline="0" dirty="0" smtClean="0">
                <a:ln>
                  <a:noFill/>
                </a:ln>
                <a:solidFill>
                  <a:srgbClr val="1912A4"/>
                </a:solidFill>
                <a:effectLst/>
                <a:latin typeface="Arial" pitchFamily="34" charset="0"/>
                <a:ea typeface="Calibri" pitchFamily="34" charset="0"/>
                <a:cs typeface="Arial" pitchFamily="34" charset="0"/>
              </a:rPr>
              <a:t> </a:t>
            </a:r>
          </a:p>
          <a:p>
            <a:pPr lvl="0" indent="457200" algn="just" eaLnBrk="0" fontAlgn="base" hangingPunct="0">
              <a:lnSpc>
                <a:spcPct val="150000"/>
              </a:lnSpc>
              <a:spcBef>
                <a:spcPct val="0"/>
              </a:spcBef>
              <a:spcAft>
                <a:spcPct val="0"/>
              </a:spcAft>
            </a:pPr>
            <a:r>
              <a:rPr kumimoji="0" lang="en-US" b="1" i="0" u="none" strike="noStrike" cap="none" normalizeH="0" baseline="0" dirty="0" smtClean="0">
                <a:ln>
                  <a:noFill/>
                </a:ln>
                <a:solidFill>
                  <a:srgbClr val="0B055B"/>
                </a:solidFill>
                <a:effectLst/>
                <a:latin typeface="Arial" pitchFamily="34" charset="0"/>
                <a:ea typeface="Calibri" pitchFamily="34" charset="0"/>
                <a:cs typeface="Arial" pitchFamily="34" charset="0"/>
              </a:rPr>
              <a:t>In some cases, intermediate products have been identified and reaction mechanisms have been proposed.</a:t>
            </a:r>
            <a:endParaRPr kumimoji="0" lang="en-US" b="1" i="0" u="none" strike="noStrike" cap="none" normalizeH="0" baseline="0" dirty="0" smtClean="0">
              <a:ln>
                <a:noFill/>
              </a:ln>
              <a:solidFill>
                <a:srgbClr val="0B055B"/>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9F9CC56D-B770-46FE-A78A-99671EBA1398}" type="slidenum">
              <a:rPr lang="en-IN" smtClean="0"/>
              <a:pPr/>
              <a:t>12</a:t>
            </a:fld>
            <a:endParaRPr lang="en-IN"/>
          </a:p>
        </p:txBody>
      </p:sp>
      <p:sp>
        <p:nvSpPr>
          <p:cNvPr id="4" name="Rounded Rectangle 3"/>
          <p:cNvSpPr/>
          <p:nvPr/>
        </p:nvSpPr>
        <p:spPr>
          <a:xfrm>
            <a:off x="2267744" y="404664"/>
            <a:ext cx="4752528" cy="648072"/>
          </a:xfrm>
          <a:prstGeom prst="roundRect">
            <a:avLst/>
          </a:prstGeom>
          <a:noFill/>
          <a:ln>
            <a:solidFill>
              <a:srgbClr val="1A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00000"/>
                </a:solidFill>
                <a:latin typeface="Arial" pitchFamily="34" charset="0"/>
                <a:ea typeface="Calibri" pitchFamily="34" charset="0"/>
                <a:cs typeface="Arial" pitchFamily="34" charset="0"/>
              </a:rPr>
              <a:t>Steps of photocatalysis</a:t>
            </a:r>
            <a:endParaRPr lang="en-IN" sz="2800" dirty="0"/>
          </a:p>
        </p:txBody>
      </p:sp>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467544" y="1639253"/>
            <a:ext cx="8208912"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800" b="1" dirty="0" smtClean="0">
                <a:solidFill>
                  <a:srgbClr val="046804"/>
                </a:solidFill>
                <a:latin typeface="Arial" pitchFamily="34" charset="0"/>
                <a:ea typeface="Calibri" pitchFamily="34" charset="0"/>
                <a:cs typeface="Arial" pitchFamily="34" charset="0"/>
              </a:rPr>
              <a:t>1- </a:t>
            </a:r>
            <a:r>
              <a:rPr kumimoji="0" lang="en-US" sz="2800" b="1" i="0" u="none" strike="noStrike" cap="none" normalizeH="0" baseline="0" dirty="0" smtClean="0">
                <a:ln>
                  <a:noFill/>
                </a:ln>
                <a:solidFill>
                  <a:srgbClr val="046804"/>
                </a:solidFill>
                <a:effectLst/>
                <a:latin typeface="Arial" pitchFamily="34" charset="0"/>
                <a:ea typeface="Calibri" pitchFamily="34" charset="0"/>
                <a:cs typeface="Arial" pitchFamily="34" charset="0"/>
              </a:rPr>
              <a:t>OH free radical theory</a:t>
            </a:r>
            <a:r>
              <a:rPr kumimoji="0" lang="en-US" sz="2800" b="1" i="0" u="none" strike="noStrike" cap="none" normalizeH="0" baseline="0" dirty="0" smtClean="0">
                <a:ln>
                  <a:noFill/>
                </a:ln>
                <a:solidFill>
                  <a:srgbClr val="046804"/>
                </a:solidFill>
                <a:effectLst/>
                <a:ea typeface="Calibri" pitchFamily="34" charset="0"/>
                <a:cs typeface="Times New Roman" pitchFamily="18" charset="0"/>
              </a:rPr>
              <a:t> </a:t>
            </a:r>
            <a:endParaRPr kumimoji="0" lang="en-US" sz="2800" b="0" i="0" u="none" strike="noStrike" cap="none" normalizeH="0" baseline="0" dirty="0" smtClean="0">
              <a:ln>
                <a:noFill/>
              </a:ln>
              <a:solidFill>
                <a:srgbClr val="046804"/>
              </a:solidFill>
              <a:effectLst/>
              <a:ea typeface="Calibri" pitchFamily="34" charset="0"/>
              <a:cs typeface="Times New Roman" pitchFamily="18" charset="0"/>
            </a:endParaRPr>
          </a:p>
          <a:p>
            <a:endParaRPr lang="en-US" sz="2400" b="1" dirty="0" smtClean="0">
              <a:solidFill>
                <a:srgbClr val="1912A4"/>
              </a:solidFill>
              <a:latin typeface="Calibri" pitchFamily="34" charset="0"/>
              <a:ea typeface="OneGulliverA" charset="-128"/>
              <a:cs typeface="Times New Roman" pitchFamily="18" charset="0"/>
            </a:endParaRPr>
          </a:p>
          <a:p>
            <a:r>
              <a:rPr lang="en-US" sz="2400" b="1" dirty="0" smtClean="0">
                <a:solidFill>
                  <a:srgbClr val="1912A4"/>
                </a:solidFill>
                <a:latin typeface="Calibri" pitchFamily="34" charset="0"/>
                <a:ea typeface="OneGulliverA" charset="-128"/>
                <a:cs typeface="Times New Roman" pitchFamily="18" charset="0"/>
              </a:rPr>
              <a:t>H</a:t>
            </a:r>
            <a:r>
              <a:rPr lang="en-US" sz="2400" b="1" baseline="-30000" dirty="0" smtClean="0">
                <a:solidFill>
                  <a:srgbClr val="1912A4"/>
                </a:solidFill>
                <a:latin typeface="Calibri" pitchFamily="34" charset="0"/>
                <a:ea typeface="OneGulliverA" charset="-128"/>
                <a:cs typeface="Times New Roman" pitchFamily="18" charset="0"/>
              </a:rPr>
              <a:t>2</a:t>
            </a:r>
            <a:r>
              <a:rPr lang="en-US" sz="2400" b="1" dirty="0" smtClean="0">
                <a:solidFill>
                  <a:srgbClr val="1912A4"/>
                </a:solidFill>
                <a:latin typeface="Calibri" pitchFamily="34" charset="0"/>
                <a:ea typeface="OneGulliverA" charset="-128"/>
                <a:cs typeface="Times New Roman" pitchFamily="18" charset="0"/>
              </a:rPr>
              <a:t>O </a:t>
            </a:r>
            <a:r>
              <a:rPr lang="en-US" sz="2400" b="1" dirty="0" smtClean="0">
                <a:solidFill>
                  <a:srgbClr val="1912A4"/>
                </a:solidFill>
                <a:latin typeface="Calibri" pitchFamily="34" charset="0"/>
                <a:ea typeface="MTSY" charset="-127"/>
                <a:cs typeface="Times New Roman" pitchFamily="18" charset="0"/>
              </a:rPr>
              <a:t>+ </a:t>
            </a:r>
            <a:r>
              <a:rPr lang="en-US" sz="2400" b="1" dirty="0" err="1" smtClean="0">
                <a:solidFill>
                  <a:srgbClr val="1912A4"/>
                </a:solidFill>
                <a:latin typeface="Times New Roman" pitchFamily="18" charset="0"/>
                <a:ea typeface="Calibri" pitchFamily="34" charset="0"/>
                <a:cs typeface="Times New Roman" pitchFamily="18" charset="0"/>
              </a:rPr>
              <a:t>h</a:t>
            </a:r>
            <a:r>
              <a:rPr lang="en-US" sz="2400" b="1" baseline="30000" dirty="0" err="1" smtClean="0">
                <a:solidFill>
                  <a:srgbClr val="1912A4"/>
                </a:solidFill>
                <a:latin typeface="Calibri" pitchFamily="34" charset="0"/>
                <a:ea typeface="MTSY" charset="-127"/>
                <a:cs typeface="Times New Roman" pitchFamily="18" charset="0"/>
              </a:rPr>
              <a:t>+</a:t>
            </a:r>
            <a:r>
              <a:rPr lang="en-US" sz="2400" b="1" baseline="-30000" dirty="0" err="1" smtClean="0">
                <a:solidFill>
                  <a:srgbClr val="1912A4"/>
                </a:solidFill>
                <a:latin typeface="Calibri" pitchFamily="34" charset="0"/>
                <a:ea typeface="OneGulliverA" charset="-128"/>
                <a:cs typeface="Times New Roman" pitchFamily="18" charset="0"/>
              </a:rPr>
              <a:t>vb</a:t>
            </a:r>
            <a:r>
              <a:rPr lang="en-US" sz="2400" b="1" dirty="0" smtClean="0">
                <a:solidFill>
                  <a:srgbClr val="1912A4"/>
                </a:solidFill>
                <a:latin typeface="Calibri" pitchFamily="34" charset="0"/>
                <a:ea typeface="MTSY" charset="-127"/>
                <a:cs typeface="Times New Roman" pitchFamily="18" charset="0"/>
              </a:rPr>
              <a:t>→ •</a:t>
            </a:r>
            <a:r>
              <a:rPr lang="en-US" sz="2400" b="1" dirty="0" smtClean="0">
                <a:solidFill>
                  <a:srgbClr val="1912A4"/>
                </a:solidFill>
                <a:latin typeface="Calibri" pitchFamily="34" charset="0"/>
                <a:ea typeface="OneGulliverA" charset="-128"/>
                <a:cs typeface="Times New Roman" pitchFamily="18" charset="0"/>
              </a:rPr>
              <a:t>OH </a:t>
            </a:r>
            <a:r>
              <a:rPr lang="en-US" sz="2400" b="1" dirty="0" smtClean="0">
                <a:solidFill>
                  <a:srgbClr val="1912A4"/>
                </a:solidFill>
                <a:latin typeface="Calibri" pitchFamily="34" charset="0"/>
                <a:ea typeface="MTSY" charset="-127"/>
                <a:cs typeface="Times New Roman" pitchFamily="18" charset="0"/>
              </a:rPr>
              <a:t>+ </a:t>
            </a:r>
            <a:r>
              <a:rPr lang="en-US" sz="2400" b="1" dirty="0" smtClean="0">
                <a:solidFill>
                  <a:srgbClr val="1912A4"/>
                </a:solidFill>
                <a:latin typeface="Calibri" pitchFamily="34" charset="0"/>
                <a:ea typeface="OneGulliverA" charset="-128"/>
                <a:cs typeface="Times New Roman" pitchFamily="18" charset="0"/>
              </a:rPr>
              <a:t>H</a:t>
            </a:r>
            <a:r>
              <a:rPr lang="en-US" sz="2400" b="1" baseline="30000" dirty="0" smtClean="0">
                <a:solidFill>
                  <a:srgbClr val="1912A4"/>
                </a:solidFill>
                <a:latin typeface="Calibri" pitchFamily="34" charset="0"/>
                <a:ea typeface="MTSY" charset="-127"/>
                <a:cs typeface="Times New Roman" pitchFamily="18" charset="0"/>
              </a:rPr>
              <a:t>+</a:t>
            </a:r>
          </a:p>
          <a:p>
            <a:endParaRPr lang="en-US" sz="2400" b="1" baseline="30000" dirty="0" smtClean="0">
              <a:solidFill>
                <a:srgbClr val="1912A4"/>
              </a:solidFill>
              <a:latin typeface="Calibri" pitchFamily="34" charset="0"/>
              <a:ea typeface="MTSY" charset="-127"/>
              <a:cs typeface="Times New Roman" pitchFamily="18" charset="0"/>
            </a:endParaRPr>
          </a:p>
          <a:p>
            <a:r>
              <a:rPr lang="en-US" sz="2400" b="1" dirty="0" smtClean="0">
                <a:solidFill>
                  <a:srgbClr val="1912A4"/>
                </a:solidFill>
                <a:latin typeface="Calibri" pitchFamily="34" charset="0"/>
                <a:ea typeface="MTSY" charset="-127"/>
                <a:cs typeface="Times New Roman" pitchFamily="18" charset="0"/>
              </a:rPr>
              <a:t>•</a:t>
            </a:r>
            <a:r>
              <a:rPr lang="en-US" sz="2400" b="1" dirty="0" smtClean="0">
                <a:solidFill>
                  <a:srgbClr val="1912A4"/>
                </a:solidFill>
                <a:latin typeface="Calibri" pitchFamily="34" charset="0"/>
                <a:ea typeface="OneGulliverA" charset="-128"/>
                <a:cs typeface="Times New Roman" pitchFamily="18" charset="0"/>
              </a:rPr>
              <a:t>OH </a:t>
            </a:r>
            <a:r>
              <a:rPr lang="en-US" sz="2400" b="1" dirty="0" smtClean="0">
                <a:solidFill>
                  <a:srgbClr val="1912A4"/>
                </a:solidFill>
                <a:latin typeface="Calibri" pitchFamily="34" charset="0"/>
                <a:ea typeface="MTSY" charset="-127"/>
                <a:cs typeface="Times New Roman" pitchFamily="18" charset="0"/>
              </a:rPr>
              <a:t>+ </a:t>
            </a:r>
            <a:r>
              <a:rPr lang="en-US" sz="2400" b="1" dirty="0" smtClean="0">
                <a:solidFill>
                  <a:srgbClr val="1912A4"/>
                </a:solidFill>
                <a:latin typeface="Calibri" pitchFamily="34" charset="0"/>
                <a:ea typeface="OneGulliverA" charset="-128"/>
                <a:cs typeface="Times New Roman" pitchFamily="18" charset="0"/>
              </a:rPr>
              <a:t>dye </a:t>
            </a:r>
            <a:r>
              <a:rPr lang="en-US" sz="2400" b="1" dirty="0" smtClean="0">
                <a:solidFill>
                  <a:srgbClr val="1912A4"/>
                </a:solidFill>
                <a:latin typeface="Calibri" pitchFamily="34" charset="0"/>
                <a:ea typeface="MTSY" charset="-127"/>
                <a:cs typeface="Times New Roman" pitchFamily="18" charset="0"/>
              </a:rPr>
              <a:t>→ </a:t>
            </a:r>
            <a:r>
              <a:rPr lang="en-US" sz="2400" b="1" dirty="0" smtClean="0">
                <a:solidFill>
                  <a:srgbClr val="1912A4"/>
                </a:solidFill>
                <a:latin typeface="Calibri" pitchFamily="34" charset="0"/>
                <a:ea typeface="OneGulliverA" charset="-128"/>
                <a:cs typeface="Times New Roman" pitchFamily="18" charset="0"/>
              </a:rPr>
              <a:t>dye(ox)</a:t>
            </a:r>
            <a:endParaRPr kumimoji="0" lang="en-US" sz="2400" b="1" i="0" u="none" strike="noStrike" cap="none" normalizeH="0" baseline="0" dirty="0" smtClean="0">
              <a:ln>
                <a:noFill/>
              </a:ln>
              <a:solidFill>
                <a:srgbClr val="1912A4"/>
              </a:solidFill>
              <a:effectLst/>
              <a:latin typeface="Arial" pitchFamily="34" charset="0"/>
              <a:cs typeface="Arial" pitchFamily="34" charset="0"/>
            </a:endParaRPr>
          </a:p>
        </p:txBody>
      </p:sp>
      <p:sp>
        <p:nvSpPr>
          <p:cNvPr id="40962" name="Rectangle 2"/>
          <p:cNvSpPr>
            <a:spLocks noChangeArrowheads="1"/>
          </p:cNvSpPr>
          <p:nvPr/>
        </p:nvSpPr>
        <p:spPr bwMode="auto">
          <a:xfrm>
            <a:off x="395536" y="4004484"/>
            <a:ext cx="8208912"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46804"/>
                </a:solidFill>
                <a:effectLst/>
                <a:latin typeface="Arial" pitchFamily="34" charset="0"/>
                <a:ea typeface="Calibri" pitchFamily="34" charset="0"/>
                <a:cs typeface="Arial" pitchFamily="34" charset="0"/>
              </a:rPr>
              <a:t>2- The direct oxidation theory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1D9923"/>
              </a:solidFill>
              <a:effectLst/>
              <a:latin typeface="Times New Roman" pitchFamily="18" charset="0"/>
              <a:ea typeface="Calibri" pitchFamily="34" charset="0"/>
              <a:cs typeface="Times New Roman" pitchFamily="18" charset="0"/>
            </a:endParaRPr>
          </a:p>
          <a:p>
            <a:pPr lvl="0" fontAlgn="base">
              <a:spcBef>
                <a:spcPct val="0"/>
              </a:spcBef>
              <a:spcAft>
                <a:spcPct val="0"/>
              </a:spcAft>
            </a:pPr>
            <a:r>
              <a:rPr lang="en-US" sz="3200" b="1" dirty="0" err="1" smtClean="0">
                <a:solidFill>
                  <a:srgbClr val="1912A4"/>
                </a:solidFill>
                <a:latin typeface="Times New Roman" pitchFamily="18" charset="0"/>
                <a:ea typeface="Calibri" pitchFamily="34" charset="0"/>
                <a:cs typeface="Times New Roman" pitchFamily="18" charset="0"/>
              </a:rPr>
              <a:t>h</a:t>
            </a:r>
            <a:r>
              <a:rPr lang="en-US" sz="3200" b="1" baseline="30000" dirty="0" err="1" smtClean="0">
                <a:solidFill>
                  <a:srgbClr val="1912A4"/>
                </a:solidFill>
                <a:latin typeface="Calibri" pitchFamily="34" charset="0"/>
                <a:ea typeface="MTSY" charset="-127"/>
                <a:cs typeface="Times New Roman" pitchFamily="18" charset="0"/>
              </a:rPr>
              <a:t>+</a:t>
            </a:r>
            <a:r>
              <a:rPr lang="en-US" sz="3200" b="1" baseline="-30000" dirty="0" err="1" smtClean="0">
                <a:solidFill>
                  <a:srgbClr val="1912A4"/>
                </a:solidFill>
                <a:latin typeface="Calibri" pitchFamily="34" charset="0"/>
                <a:ea typeface="OneGulliverA" charset="-128"/>
                <a:cs typeface="Times New Roman" pitchFamily="18" charset="0"/>
              </a:rPr>
              <a:t>vb</a:t>
            </a:r>
            <a:r>
              <a:rPr kumimoji="0" lang="en-US" sz="3200" b="1" i="0" u="none" strike="noStrike" cap="none" normalizeH="0" baseline="0" dirty="0" smtClean="0">
                <a:ln>
                  <a:noFill/>
                </a:ln>
                <a:solidFill>
                  <a:srgbClr val="1912A4"/>
                </a:solidFill>
                <a:effectLst/>
                <a:latin typeface="Times New Roman" pitchFamily="18" charset="0"/>
                <a:ea typeface="Calibri" pitchFamily="34" charset="0"/>
                <a:cs typeface="Times New Roman" pitchFamily="18" charset="0"/>
              </a:rPr>
              <a:t> + </a:t>
            </a:r>
            <a:r>
              <a:rPr lang="en-US" sz="3200" b="1" dirty="0" smtClean="0">
                <a:solidFill>
                  <a:srgbClr val="1912A4"/>
                </a:solidFill>
                <a:latin typeface="Calibri" pitchFamily="34" charset="0"/>
                <a:ea typeface="OneGulliverA" charset="-128"/>
                <a:cs typeface="Times New Roman" pitchFamily="18" charset="0"/>
              </a:rPr>
              <a:t>dye </a:t>
            </a:r>
            <a:r>
              <a:rPr lang="en-US" sz="3200" b="1" dirty="0" smtClean="0">
                <a:solidFill>
                  <a:srgbClr val="1912A4"/>
                </a:solidFill>
                <a:latin typeface="Calibri" pitchFamily="34" charset="0"/>
                <a:ea typeface="MTSY" charset="-127"/>
                <a:cs typeface="Times New Roman" pitchFamily="18" charset="0"/>
              </a:rPr>
              <a:t>→ </a:t>
            </a:r>
            <a:r>
              <a:rPr lang="en-US" sz="3200" b="1" dirty="0" smtClean="0">
                <a:solidFill>
                  <a:srgbClr val="1912A4"/>
                </a:solidFill>
                <a:latin typeface="Calibri" pitchFamily="34" charset="0"/>
                <a:ea typeface="OneGulliverA" charset="-128"/>
                <a:cs typeface="Times New Roman" pitchFamily="18" charset="0"/>
              </a:rPr>
              <a:t>dye(ox)</a:t>
            </a:r>
            <a:endParaRPr kumimoji="0" lang="en-US" sz="3200" b="1" i="0" u="none" strike="noStrike" cap="none" normalizeH="0" baseline="0" dirty="0" smtClean="0">
              <a:ln>
                <a:noFill/>
              </a:ln>
              <a:solidFill>
                <a:srgbClr val="1912A4"/>
              </a:solidFill>
              <a:effectLst/>
              <a:latin typeface="Times New Roman" pitchFamily="18" charset="0"/>
              <a:ea typeface="Calibri" pitchFamily="34" charset="0"/>
              <a:cs typeface="Times New Roman" pitchFamily="18" charset="0"/>
            </a:endParaRPr>
          </a:p>
        </p:txBody>
      </p:sp>
      <p:sp>
        <p:nvSpPr>
          <p:cNvPr id="5" name="Slide Number Placeholder 4"/>
          <p:cNvSpPr>
            <a:spLocks noGrp="1"/>
          </p:cNvSpPr>
          <p:nvPr>
            <p:ph type="sldNum" sz="quarter" idx="12"/>
          </p:nvPr>
        </p:nvSpPr>
        <p:spPr/>
        <p:txBody>
          <a:bodyPr/>
          <a:lstStyle/>
          <a:p>
            <a:fld id="{9F9CC56D-B770-46FE-A78A-99671EBA1398}" type="slidenum">
              <a:rPr lang="en-IN" smtClean="0"/>
              <a:pPr/>
              <a:t>13</a:t>
            </a:fld>
            <a:endParaRPr lang="en-IN"/>
          </a:p>
        </p:txBody>
      </p:sp>
      <p:sp>
        <p:nvSpPr>
          <p:cNvPr id="6" name="Rounded Rectangle 5"/>
          <p:cNvSpPr/>
          <p:nvPr/>
        </p:nvSpPr>
        <p:spPr>
          <a:xfrm>
            <a:off x="899592" y="260648"/>
            <a:ext cx="7200800" cy="648072"/>
          </a:xfrm>
          <a:prstGeom prst="roundRect">
            <a:avLst/>
          </a:prstGeom>
          <a:solidFill>
            <a:schemeClr val="bg1"/>
          </a:solidFill>
          <a:ln w="44450" cmpd="sng">
            <a:solidFill>
              <a:srgbClr val="1A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b="1" dirty="0" smtClean="0">
              <a:solidFill>
                <a:srgbClr val="C00000"/>
              </a:solidFill>
              <a:latin typeface="Arial" pitchFamily="34" charset="0"/>
              <a:cs typeface="Arial" pitchFamily="34" charset="0"/>
            </a:endParaRPr>
          </a:p>
          <a:p>
            <a:pPr algn="ctr"/>
            <a:r>
              <a:rPr lang="en-IN" sz="3200" b="1" dirty="0" smtClean="0">
                <a:solidFill>
                  <a:srgbClr val="C00000"/>
                </a:solidFill>
                <a:latin typeface="Arial" pitchFamily="34" charset="0"/>
                <a:cs typeface="Arial" pitchFamily="34" charset="0"/>
              </a:rPr>
              <a:t>Different theories of photocatalysis</a:t>
            </a:r>
            <a:endParaRPr lang="en-IN" sz="3200" dirty="0" smtClean="0">
              <a:solidFill>
                <a:srgbClr val="C00000"/>
              </a:solidFill>
              <a:latin typeface="Arial" pitchFamily="34" charset="0"/>
              <a:cs typeface="Arial" pitchFamily="34" charset="0"/>
            </a:endParaRPr>
          </a:p>
          <a:p>
            <a:pPr algn="ctr"/>
            <a:endParaRPr lang="en-IN" sz="3200" dirty="0">
              <a:solidFill>
                <a:srgbClr val="C00000"/>
              </a:solidFill>
            </a:endParaRPr>
          </a:p>
        </p:txBody>
      </p:sp>
    </p:spTree>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ZAD KUMAR\Documents\Desktop\images for phd\scipic.png"/>
          <p:cNvPicPr/>
          <p:nvPr/>
        </p:nvPicPr>
        <p:blipFill>
          <a:blip r:embed="rId2" cstate="print"/>
          <a:srcRect/>
          <a:stretch>
            <a:fillRect/>
          </a:stretch>
        </p:blipFill>
        <p:spPr bwMode="auto">
          <a:xfrm>
            <a:off x="4211960" y="2564904"/>
            <a:ext cx="4536504" cy="3168352"/>
          </a:xfrm>
          <a:prstGeom prst="rect">
            <a:avLst/>
          </a:prstGeom>
          <a:noFill/>
          <a:ln w="9525">
            <a:noFill/>
            <a:miter lim="800000"/>
            <a:headEnd/>
            <a:tailEnd/>
          </a:ln>
        </p:spPr>
      </p:pic>
      <p:sp>
        <p:nvSpPr>
          <p:cNvPr id="3" name="Rectangle 2"/>
          <p:cNvSpPr>
            <a:spLocks noChangeArrowheads="1"/>
          </p:cNvSpPr>
          <p:nvPr/>
        </p:nvSpPr>
        <p:spPr bwMode="auto">
          <a:xfrm>
            <a:off x="179512" y="908720"/>
            <a:ext cx="8245424"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b="1" dirty="0" smtClean="0">
                <a:solidFill>
                  <a:srgbClr val="1A0CD2"/>
                </a:solidFill>
                <a:latin typeface="Arial" pitchFamily="34" charset="0"/>
                <a:ea typeface="MS Mincho" pitchFamily="49" charset="-128"/>
                <a:cs typeface="Arial" pitchFamily="34" charset="0"/>
              </a:rPr>
              <a:t>P</a:t>
            </a:r>
            <a:r>
              <a:rPr kumimoji="0" lang="en-US" b="1" i="0" u="none" strike="noStrike" cap="none" normalizeH="0" baseline="0" dirty="0" smtClean="0">
                <a:ln>
                  <a:noFill/>
                </a:ln>
                <a:solidFill>
                  <a:srgbClr val="1A0CD2"/>
                </a:solidFill>
                <a:effectLst/>
                <a:latin typeface="Arial" pitchFamily="34" charset="0"/>
                <a:ea typeface="MS Mincho" pitchFamily="49" charset="-128"/>
                <a:cs typeface="Arial" pitchFamily="34" charset="0"/>
              </a:rPr>
              <a:t>owder TiO</a:t>
            </a:r>
            <a:r>
              <a:rPr kumimoji="0" lang="en-US" b="1" i="0" u="none" strike="noStrike" cap="none" normalizeH="0" baseline="-30000" dirty="0" smtClean="0">
                <a:ln>
                  <a:noFill/>
                </a:ln>
                <a:solidFill>
                  <a:srgbClr val="1A0CD2"/>
                </a:solidFill>
                <a:effectLst/>
                <a:latin typeface="Arial" pitchFamily="34" charset="0"/>
                <a:ea typeface="MS Mincho" pitchFamily="49" charset="-128"/>
                <a:cs typeface="Arial" pitchFamily="34" charset="0"/>
              </a:rPr>
              <a:t>2 </a:t>
            </a:r>
            <a:r>
              <a:rPr lang="en-US" b="1" dirty="0" smtClean="0">
                <a:solidFill>
                  <a:srgbClr val="1A0CD2"/>
                </a:solidFill>
                <a:latin typeface="Arial" pitchFamily="34" charset="0"/>
                <a:ea typeface="MS Mincho" pitchFamily="49" charset="-128"/>
                <a:cs typeface="Arial" pitchFamily="34" charset="0"/>
              </a:rPr>
              <a:t>fix with </a:t>
            </a:r>
            <a:r>
              <a:rPr kumimoji="0" lang="en-US" b="1" i="0" u="none" strike="noStrike" cap="none" normalizeH="0" baseline="0" dirty="0" smtClean="0">
                <a:ln>
                  <a:noFill/>
                </a:ln>
                <a:solidFill>
                  <a:srgbClr val="1A0CD2"/>
                </a:solidFill>
                <a:effectLst/>
                <a:latin typeface="Arial" pitchFamily="34" charset="0"/>
                <a:ea typeface="MS Mincho" pitchFamily="49" charset="-128"/>
                <a:cs typeface="Arial" pitchFamily="34" charset="0"/>
              </a:rPr>
              <a:t>a binder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1A0CD2"/>
              </a:solidFill>
              <a:effectLst/>
              <a:latin typeface="Arial" pitchFamily="34" charset="0"/>
              <a:ea typeface="MS Mincho" pitchFamily="49"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1A0CD2"/>
                </a:solidFill>
                <a:effectLst/>
                <a:latin typeface="Arial" pitchFamily="34" charset="0"/>
                <a:ea typeface="MS Mincho" pitchFamily="49" charset="-128"/>
                <a:cs typeface="Arial" pitchFamily="34" charset="0"/>
              </a:rPr>
              <a:t>Inorganic binder is not influenced by photo-catalytic reaction</a:t>
            </a:r>
            <a:r>
              <a:rPr lang="en-US" b="1" dirty="0" smtClean="0">
                <a:solidFill>
                  <a:srgbClr val="1A0CD2"/>
                </a:solidFill>
                <a:latin typeface="Arial" pitchFamily="34" charset="0"/>
                <a:ea typeface="MS Mincho" pitchFamily="49" charset="-128"/>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1A0CD2"/>
              </a:solidFill>
              <a:effectLst/>
              <a:latin typeface="Arial" pitchFamily="34" charset="0"/>
              <a:ea typeface="MS Mincho" pitchFamily="49"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1A0CD2"/>
                </a:solidFill>
                <a:effectLst/>
                <a:latin typeface="Arial" pitchFamily="34" charset="0"/>
                <a:ea typeface="MS Mincho" pitchFamily="49" charset="-128"/>
                <a:cs typeface="Arial" pitchFamily="34" charset="0"/>
              </a:rPr>
              <a:t>The powder exposed on the surface can work effectively despite the total amount of powder contained in the binder.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251520" y="3140968"/>
            <a:ext cx="3744416" cy="1200329"/>
          </a:xfrm>
          <a:prstGeom prst="rect">
            <a:avLst/>
          </a:prstGeom>
        </p:spPr>
        <p:txBody>
          <a:bodyPr wrap="square">
            <a:spAutoFit/>
          </a:bodyPr>
          <a:lstStyle/>
          <a:p>
            <a:r>
              <a:rPr lang="en-US" b="1" dirty="0" smtClean="0">
                <a:solidFill>
                  <a:srgbClr val="1D9923"/>
                </a:solidFill>
                <a:latin typeface="Arial" pitchFamily="34" charset="0"/>
                <a:ea typeface="MS Mincho" pitchFamily="49" charset="-128"/>
                <a:cs typeface="Arial" pitchFamily="34" charset="0"/>
              </a:rPr>
              <a:t>We have to used the coating technology for photo-catalytic thin-film  preparation that can cover all surface only with TiO</a:t>
            </a:r>
            <a:r>
              <a:rPr lang="en-US" b="1" baseline="-30000" dirty="0" smtClean="0">
                <a:solidFill>
                  <a:srgbClr val="1D9923"/>
                </a:solidFill>
                <a:latin typeface="Arial" pitchFamily="34" charset="0"/>
                <a:ea typeface="MS Mincho" pitchFamily="49" charset="-128"/>
                <a:cs typeface="Arial" pitchFamily="34" charset="0"/>
              </a:rPr>
              <a:t>2</a:t>
            </a:r>
            <a:endParaRPr lang="en-IN" b="1" dirty="0">
              <a:solidFill>
                <a:srgbClr val="1D9923"/>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9F9CC56D-B770-46FE-A78A-99671EBA1398}" type="slidenum">
              <a:rPr lang="en-IN" smtClean="0"/>
              <a:pPr/>
              <a:t>14</a:t>
            </a:fld>
            <a:endParaRPr lang="en-IN"/>
          </a:p>
        </p:txBody>
      </p:sp>
      <p:sp>
        <p:nvSpPr>
          <p:cNvPr id="6" name="TextBox 5"/>
          <p:cNvSpPr txBox="1"/>
          <p:nvPr/>
        </p:nvSpPr>
        <p:spPr>
          <a:xfrm>
            <a:off x="4139952" y="5949280"/>
            <a:ext cx="4608512" cy="369332"/>
          </a:xfrm>
          <a:prstGeom prst="rect">
            <a:avLst/>
          </a:prstGeom>
          <a:noFill/>
        </p:spPr>
        <p:txBody>
          <a:bodyPr wrap="square" rtlCol="0">
            <a:spAutoFit/>
          </a:bodyPr>
          <a:lstStyle/>
          <a:p>
            <a:r>
              <a:rPr lang="en-IN" b="1" dirty="0" smtClean="0">
                <a:latin typeface="Arial" pitchFamily="34" charset="0"/>
                <a:cs typeface="Arial" pitchFamily="34" charset="0"/>
              </a:rPr>
              <a:t>Fig.8: Thin film photocatalysis on  TiO</a:t>
            </a:r>
            <a:r>
              <a:rPr lang="en-IN" b="1" baseline="-25000" dirty="0" smtClean="0">
                <a:latin typeface="Arial" pitchFamily="34" charset="0"/>
                <a:cs typeface="Arial" pitchFamily="34" charset="0"/>
              </a:rPr>
              <a:t>2</a:t>
            </a:r>
            <a:endParaRPr lang="en-IN" b="1" baseline="-25000" dirty="0">
              <a:latin typeface="Arial" pitchFamily="34" charset="0"/>
              <a:cs typeface="Arial" pitchFamily="34" charset="0"/>
            </a:endParaRPr>
          </a:p>
        </p:txBody>
      </p:sp>
      <p:sp>
        <p:nvSpPr>
          <p:cNvPr id="7" name="Rounded Rectangle 6"/>
          <p:cNvSpPr/>
          <p:nvPr/>
        </p:nvSpPr>
        <p:spPr>
          <a:xfrm>
            <a:off x="2483768" y="188640"/>
            <a:ext cx="4104456" cy="504056"/>
          </a:xfrm>
          <a:prstGeom prst="roundRect">
            <a:avLst/>
          </a:prstGeom>
          <a:solidFill>
            <a:schemeClr val="bg1"/>
          </a:solidFill>
          <a:ln>
            <a:solidFill>
              <a:srgbClr val="1A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00000"/>
                </a:solidFill>
                <a:latin typeface="Calibri" pitchFamily="34" charset="0"/>
                <a:ea typeface="MS Mincho" pitchFamily="49" charset="-128"/>
                <a:cs typeface="Times New Roman" pitchFamily="18" charset="0"/>
              </a:rPr>
              <a:t>Thin-film photocatalyst</a:t>
            </a:r>
            <a:endParaRPr lang="en-IN" sz="2800" dirty="0">
              <a:solidFill>
                <a:srgbClr val="C00000"/>
              </a:solidFill>
            </a:endParaRPr>
          </a:p>
        </p:txBody>
      </p:sp>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1484784"/>
            <a:ext cx="8280920" cy="4524315"/>
          </a:xfrm>
          <a:prstGeom prst="rect">
            <a:avLst/>
          </a:prstGeom>
        </p:spPr>
        <p:txBody>
          <a:bodyPr wrap="square">
            <a:spAutoFit/>
          </a:bodyPr>
          <a:lstStyle/>
          <a:p>
            <a:pPr>
              <a:buFont typeface="Wingdings" pitchFamily="2" charset="2"/>
              <a:buChar char="Ø"/>
            </a:pPr>
            <a:r>
              <a:rPr lang="en-IN" b="1" dirty="0">
                <a:solidFill>
                  <a:srgbClr val="1912A4"/>
                </a:solidFill>
                <a:latin typeface="Arial" pitchFamily="34" charset="0"/>
                <a:cs typeface="Arial" pitchFamily="34" charset="0"/>
              </a:rPr>
              <a:t>Effect of dye </a:t>
            </a:r>
            <a:r>
              <a:rPr lang="en-IN" b="1" dirty="0" smtClean="0">
                <a:solidFill>
                  <a:srgbClr val="1912A4"/>
                </a:solidFill>
                <a:latin typeface="Arial" pitchFamily="34" charset="0"/>
                <a:cs typeface="Arial" pitchFamily="34" charset="0"/>
              </a:rPr>
              <a:t>concentration</a:t>
            </a:r>
          </a:p>
          <a:p>
            <a:pPr lvl="0">
              <a:buFont typeface="Wingdings" pitchFamily="2" charset="2"/>
              <a:buChar char="Ø"/>
            </a:pPr>
            <a:endParaRPr lang="en-US" b="1" dirty="0" smtClean="0">
              <a:solidFill>
                <a:srgbClr val="1912A4"/>
              </a:solidFill>
              <a:latin typeface="Arial" pitchFamily="34" charset="0"/>
              <a:ea typeface="Calibri" pitchFamily="34" charset="0"/>
              <a:cs typeface="Arial" pitchFamily="34" charset="0"/>
            </a:endParaRPr>
          </a:p>
          <a:p>
            <a:pPr lvl="0">
              <a:buFont typeface="Wingdings" pitchFamily="2" charset="2"/>
              <a:buChar char="Ø"/>
            </a:pPr>
            <a:r>
              <a:rPr lang="en-US" b="1" dirty="0" smtClean="0">
                <a:solidFill>
                  <a:srgbClr val="1912A4"/>
                </a:solidFill>
                <a:latin typeface="Arial" pitchFamily="34" charset="0"/>
                <a:ea typeface="Calibri" pitchFamily="34" charset="0"/>
                <a:cs typeface="Arial" pitchFamily="34" charset="0"/>
              </a:rPr>
              <a:t>Size and structure of the photocatalyst</a:t>
            </a:r>
          </a:p>
          <a:p>
            <a:pPr lvl="0">
              <a:buFont typeface="Wingdings" pitchFamily="2" charset="2"/>
              <a:buChar char="Ø"/>
            </a:pPr>
            <a:endParaRPr lang="en-US" b="1" dirty="0" smtClean="0">
              <a:solidFill>
                <a:srgbClr val="1912A4"/>
              </a:solidFill>
              <a:latin typeface="Arial" pitchFamily="34" charset="0"/>
              <a:ea typeface="Calibri" pitchFamily="34" charset="0"/>
              <a:cs typeface="Arial" pitchFamily="34" charset="0"/>
            </a:endParaRPr>
          </a:p>
          <a:p>
            <a:pPr lvl="0">
              <a:buFont typeface="Wingdings" pitchFamily="2" charset="2"/>
              <a:buChar char="Ø"/>
            </a:pPr>
            <a:r>
              <a:rPr lang="en-US" b="1" dirty="0" smtClean="0">
                <a:solidFill>
                  <a:srgbClr val="1912A4"/>
                </a:solidFill>
                <a:latin typeface="Arial" pitchFamily="34" charset="0"/>
                <a:ea typeface="Calibri" pitchFamily="34" charset="0"/>
                <a:cs typeface="Arial" pitchFamily="34" charset="0"/>
              </a:rPr>
              <a:t>Effect of catalyst amount</a:t>
            </a:r>
          </a:p>
          <a:p>
            <a:pPr lvl="0" fontAlgn="base">
              <a:spcBef>
                <a:spcPct val="0"/>
              </a:spcBef>
              <a:spcAft>
                <a:spcPct val="0"/>
              </a:spcAft>
              <a:buFont typeface="Wingdings" pitchFamily="2" charset="2"/>
              <a:buChar char="Ø"/>
            </a:pPr>
            <a:endParaRPr lang="en-US" b="1" dirty="0" smtClean="0">
              <a:solidFill>
                <a:srgbClr val="1912A4"/>
              </a:solidFill>
              <a:latin typeface="Arial" pitchFamily="34" charset="0"/>
              <a:ea typeface="Calibri" pitchFamily="34" charset="0"/>
              <a:cs typeface="Arial" pitchFamily="34" charset="0"/>
            </a:endParaRPr>
          </a:p>
          <a:p>
            <a:pPr lvl="0" fontAlgn="base">
              <a:spcBef>
                <a:spcPct val="0"/>
              </a:spcBef>
              <a:spcAft>
                <a:spcPct val="0"/>
              </a:spcAft>
              <a:buFont typeface="Wingdings" pitchFamily="2" charset="2"/>
              <a:buChar char="Ø"/>
            </a:pPr>
            <a:r>
              <a:rPr lang="en-US" b="1" dirty="0" smtClean="0">
                <a:solidFill>
                  <a:srgbClr val="1912A4"/>
                </a:solidFill>
                <a:latin typeface="Arial" pitchFamily="34" charset="0"/>
                <a:ea typeface="Calibri" pitchFamily="34" charset="0"/>
                <a:cs typeface="Arial" pitchFamily="34" charset="0"/>
              </a:rPr>
              <a:t>Effect of pH</a:t>
            </a:r>
          </a:p>
          <a:p>
            <a:pPr lvl="0" fontAlgn="base">
              <a:spcBef>
                <a:spcPct val="0"/>
              </a:spcBef>
              <a:spcAft>
                <a:spcPct val="0"/>
              </a:spcAft>
              <a:buFont typeface="Wingdings" pitchFamily="2" charset="2"/>
              <a:buChar char="Ø"/>
            </a:pPr>
            <a:endParaRPr lang="en-US" b="1" dirty="0" smtClean="0">
              <a:solidFill>
                <a:srgbClr val="1912A4"/>
              </a:solidFill>
              <a:latin typeface="Arial" pitchFamily="34" charset="0"/>
              <a:ea typeface="Times New Roman" pitchFamily="18" charset="0"/>
              <a:cs typeface="Arial" pitchFamily="34" charset="0"/>
            </a:endParaRPr>
          </a:p>
          <a:p>
            <a:pPr lvl="0" fontAlgn="base">
              <a:spcBef>
                <a:spcPct val="0"/>
              </a:spcBef>
              <a:spcAft>
                <a:spcPct val="0"/>
              </a:spcAft>
              <a:buFont typeface="Wingdings" pitchFamily="2" charset="2"/>
              <a:buChar char="Ø"/>
            </a:pPr>
            <a:r>
              <a:rPr lang="en-US" b="1" dirty="0" smtClean="0">
                <a:solidFill>
                  <a:srgbClr val="1912A4"/>
                </a:solidFill>
                <a:latin typeface="Arial" pitchFamily="34" charset="0"/>
                <a:ea typeface="Times New Roman" pitchFamily="18" charset="0"/>
                <a:cs typeface="Arial" pitchFamily="34" charset="0"/>
              </a:rPr>
              <a:t>Surface area</a:t>
            </a:r>
          </a:p>
          <a:p>
            <a:pPr lvl="0" fontAlgn="base">
              <a:spcBef>
                <a:spcPct val="0"/>
              </a:spcBef>
              <a:spcAft>
                <a:spcPct val="0"/>
              </a:spcAft>
              <a:buFont typeface="Wingdings" pitchFamily="2" charset="2"/>
              <a:buChar char="Ø"/>
            </a:pPr>
            <a:endParaRPr lang="en-US" b="1" dirty="0" smtClean="0">
              <a:solidFill>
                <a:srgbClr val="1912A4"/>
              </a:solidFill>
              <a:latin typeface="Arial" pitchFamily="34" charset="0"/>
              <a:ea typeface="Times New Roman" pitchFamily="18" charset="0"/>
              <a:cs typeface="Arial" pitchFamily="34" charset="0"/>
            </a:endParaRPr>
          </a:p>
          <a:p>
            <a:pPr lvl="0" fontAlgn="base">
              <a:spcBef>
                <a:spcPct val="0"/>
              </a:spcBef>
              <a:spcAft>
                <a:spcPct val="0"/>
              </a:spcAft>
              <a:buFont typeface="Wingdings" pitchFamily="2" charset="2"/>
              <a:buChar char="Ø"/>
            </a:pPr>
            <a:r>
              <a:rPr lang="en-US" b="1" dirty="0" smtClean="0">
                <a:solidFill>
                  <a:srgbClr val="1912A4"/>
                </a:solidFill>
                <a:latin typeface="Arial" pitchFamily="34" charset="0"/>
                <a:ea typeface="Calibri" pitchFamily="34" charset="0"/>
                <a:cs typeface="Arial" pitchFamily="34" charset="0"/>
              </a:rPr>
              <a:t>Dissolve oxygen</a:t>
            </a:r>
            <a:endParaRPr lang="en-US" dirty="0" smtClean="0">
              <a:solidFill>
                <a:srgbClr val="1912A4"/>
              </a:solidFill>
              <a:latin typeface="Arial" pitchFamily="34" charset="0"/>
              <a:ea typeface="Calibri" pitchFamily="34" charset="0"/>
              <a:cs typeface="Arial" pitchFamily="34" charset="0"/>
            </a:endParaRPr>
          </a:p>
          <a:p>
            <a:pPr fontAlgn="base">
              <a:spcBef>
                <a:spcPct val="0"/>
              </a:spcBef>
              <a:spcAft>
                <a:spcPct val="0"/>
              </a:spcAft>
            </a:pPr>
            <a:endParaRPr lang="en-US" dirty="0" smtClean="0">
              <a:solidFill>
                <a:srgbClr val="1912A4"/>
              </a:solidFill>
              <a:latin typeface="Times New Roman" pitchFamily="18" charset="0"/>
              <a:ea typeface="PalatinoLinotype-Roman"/>
              <a:cs typeface="Times New Roman" pitchFamily="18" charset="0"/>
            </a:endParaRPr>
          </a:p>
          <a:p>
            <a:pPr lvl="0" fontAlgn="base">
              <a:spcBef>
                <a:spcPct val="0"/>
              </a:spcBef>
              <a:spcAft>
                <a:spcPct val="0"/>
              </a:spcAft>
            </a:pPr>
            <a:endParaRPr lang="en-US" dirty="0" smtClean="0">
              <a:solidFill>
                <a:srgbClr val="000000"/>
              </a:solidFill>
              <a:latin typeface="Times New Roman" pitchFamily="18" charset="0"/>
              <a:ea typeface="Calibri" pitchFamily="34" charset="0"/>
              <a:cs typeface="Times New Roman" pitchFamily="18" charset="0"/>
            </a:endParaRPr>
          </a:p>
          <a:p>
            <a:pPr lvl="0" eaLnBrk="0" fontAlgn="base" hangingPunct="0">
              <a:spcBef>
                <a:spcPct val="0"/>
              </a:spcBef>
              <a:spcAft>
                <a:spcPct val="0"/>
              </a:spcAft>
            </a:pPr>
            <a:endParaRPr lang="en-US" dirty="0" smtClean="0">
              <a:latin typeface="Arial" pitchFamily="34" charset="0"/>
              <a:cs typeface="Arial" pitchFamily="34" charset="0"/>
            </a:endParaRPr>
          </a:p>
          <a:p>
            <a:pPr lvl="0"/>
            <a:endParaRPr lang="en-US" dirty="0" smtClean="0">
              <a:solidFill>
                <a:srgbClr val="000000"/>
              </a:solidFill>
              <a:latin typeface="Times New Roman" pitchFamily="18" charset="0"/>
              <a:ea typeface="Calibri" pitchFamily="34" charset="0"/>
              <a:cs typeface="Times New Roman" pitchFamily="18" charset="0"/>
            </a:endParaRPr>
          </a:p>
          <a:p>
            <a:endParaRPr lang="en-IN" b="1" dirty="0" smtClean="0"/>
          </a:p>
        </p:txBody>
      </p:sp>
      <p:pic>
        <p:nvPicPr>
          <p:cNvPr id="4" name="Picture 3"/>
          <p:cNvPicPr/>
          <p:nvPr/>
        </p:nvPicPr>
        <p:blipFill>
          <a:blip r:embed="rId2" cstate="print"/>
          <a:srcRect/>
          <a:stretch>
            <a:fillRect/>
          </a:stretch>
        </p:blipFill>
        <p:spPr bwMode="auto">
          <a:xfrm>
            <a:off x="4716016" y="2492896"/>
            <a:ext cx="3888432" cy="352839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9F9CC56D-B770-46FE-A78A-99671EBA1398}" type="slidenum">
              <a:rPr lang="en-IN" smtClean="0"/>
              <a:pPr/>
              <a:t>15</a:t>
            </a:fld>
            <a:endParaRPr lang="en-IN"/>
          </a:p>
        </p:txBody>
      </p:sp>
      <p:sp>
        <p:nvSpPr>
          <p:cNvPr id="6" name="TextBox 5"/>
          <p:cNvSpPr txBox="1"/>
          <p:nvPr/>
        </p:nvSpPr>
        <p:spPr>
          <a:xfrm>
            <a:off x="4644008" y="6021288"/>
            <a:ext cx="3600400" cy="369332"/>
          </a:xfrm>
          <a:prstGeom prst="rect">
            <a:avLst/>
          </a:prstGeom>
          <a:noFill/>
        </p:spPr>
        <p:txBody>
          <a:bodyPr wrap="square" rtlCol="0">
            <a:spAutoFit/>
          </a:bodyPr>
          <a:lstStyle/>
          <a:p>
            <a:r>
              <a:rPr lang="en-IN" b="1" dirty="0" smtClean="0">
                <a:latin typeface="Arial" pitchFamily="34" charset="0"/>
                <a:cs typeface="Arial" pitchFamily="34" charset="0"/>
              </a:rPr>
              <a:t>Fig.9: Effect of surface area</a:t>
            </a:r>
            <a:endParaRPr lang="en-IN" b="1" baseline="-25000" dirty="0">
              <a:latin typeface="Arial" pitchFamily="34" charset="0"/>
              <a:cs typeface="Arial" pitchFamily="34" charset="0"/>
            </a:endParaRPr>
          </a:p>
        </p:txBody>
      </p:sp>
      <p:sp>
        <p:nvSpPr>
          <p:cNvPr id="7" name="Rounded Rectangle 6"/>
          <p:cNvSpPr/>
          <p:nvPr/>
        </p:nvSpPr>
        <p:spPr>
          <a:xfrm>
            <a:off x="611560" y="188640"/>
            <a:ext cx="7704856" cy="576064"/>
          </a:xfrm>
          <a:prstGeom prst="roundRect">
            <a:avLst/>
          </a:prstGeom>
          <a:noFill/>
          <a:ln>
            <a:solidFill>
              <a:srgbClr val="1A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1" dirty="0" smtClean="0">
              <a:solidFill>
                <a:srgbClr val="C00000"/>
              </a:solidFill>
              <a:latin typeface="Arial" pitchFamily="34" charset="0"/>
              <a:ea typeface="Calibri" pitchFamily="34" charset="0"/>
              <a:cs typeface="Arial" pitchFamily="34" charset="0"/>
            </a:endParaRPr>
          </a:p>
          <a:p>
            <a:pPr lvl="0" algn="ctr"/>
            <a:r>
              <a:rPr lang="en-US" sz="2400" b="1" dirty="0" smtClean="0">
                <a:solidFill>
                  <a:srgbClr val="C00000"/>
                </a:solidFill>
                <a:latin typeface="Arial" pitchFamily="34" charset="0"/>
                <a:ea typeface="Calibri" pitchFamily="34" charset="0"/>
                <a:cs typeface="Arial" pitchFamily="34" charset="0"/>
              </a:rPr>
              <a:t>Factors influencing the photocatalytic degradation</a:t>
            </a:r>
            <a:endParaRPr lang="en-US" sz="2400" dirty="0" smtClean="0">
              <a:solidFill>
                <a:srgbClr val="C00000"/>
              </a:solidFill>
              <a:latin typeface="Arial" pitchFamily="34" charset="0"/>
              <a:ea typeface="Calibri" pitchFamily="34" charset="0"/>
              <a:cs typeface="Arial" pitchFamily="34" charset="0"/>
            </a:endParaRPr>
          </a:p>
          <a:p>
            <a:pPr algn="ctr"/>
            <a:endParaRPr lang="en-IN" sz="2800" dirty="0"/>
          </a:p>
        </p:txBody>
      </p:sp>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251520" y="1196752"/>
            <a:ext cx="8424936"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1912A4"/>
                </a:solidFill>
                <a:effectLst/>
                <a:latin typeface="Arial" pitchFamily="34" charset="0"/>
                <a:ea typeface="Calibri" pitchFamily="34" charset="0"/>
                <a:cs typeface="Arial" pitchFamily="34" charset="0"/>
              </a:rPr>
              <a:t>Reaction temperature:</a:t>
            </a:r>
            <a:endParaRPr kumimoji="0" lang="en-US" sz="2400" b="0" i="0" u="none" strike="noStrike" cap="none" normalizeH="0" baseline="0" dirty="0" smtClean="0">
              <a:ln>
                <a:noFill/>
              </a:ln>
              <a:solidFill>
                <a:srgbClr val="1912A4"/>
              </a:solidFill>
              <a:effectLst/>
              <a:latin typeface="Arial" pitchFamily="34" charset="0"/>
              <a:ea typeface="PalatinoLinotype-Roman" charset="-128"/>
              <a:cs typeface="Arial" pitchFamily="34" charset="0"/>
            </a:endParaRPr>
          </a:p>
          <a:p>
            <a:pPr eaLnBrk="0" fontAlgn="base" hangingPunct="0">
              <a:spcBef>
                <a:spcPct val="0"/>
              </a:spcBef>
              <a:spcAft>
                <a:spcPct val="0"/>
              </a:spcAft>
            </a:pPr>
            <a:r>
              <a:rPr lang="en-US" sz="2000" b="1" dirty="0" smtClean="0">
                <a:solidFill>
                  <a:srgbClr val="ED1337"/>
                </a:solidFill>
                <a:latin typeface="Arial" pitchFamily="34" charset="0"/>
                <a:ea typeface="Calibri" pitchFamily="34" charset="0"/>
                <a:cs typeface="Arial" pitchFamily="34" charset="0"/>
              </a:rPr>
              <a:t>Temperature </a:t>
            </a:r>
            <a:r>
              <a:rPr lang="en-US" sz="2000" b="1" dirty="0" smtClean="0">
                <a:solidFill>
                  <a:srgbClr val="ED1337"/>
                </a:solidFill>
                <a:latin typeface="Arial" pitchFamily="34" charset="0"/>
                <a:ea typeface="Calibri" pitchFamily="34" charset="0"/>
                <a:cs typeface="Arial" pitchFamily="34" charset="0"/>
                <a:sym typeface="Symbol"/>
              </a:rPr>
              <a:t> Photodegradation</a:t>
            </a:r>
            <a:endParaRPr kumimoji="0" lang="en-US" sz="2000" b="0" i="0" u="none" strike="noStrike" cap="none" normalizeH="0" baseline="0" dirty="0" smtClean="0">
              <a:ln>
                <a:noFill/>
              </a:ln>
              <a:solidFill>
                <a:schemeClr val="tx1"/>
              </a:solidFill>
              <a:effectLst/>
              <a:latin typeface="Arial" pitchFamily="34" charset="0"/>
              <a:ea typeface="PalatinoLinotype-Roman" charset="-128"/>
              <a:cs typeface="Arial" pitchFamily="34" charset="0"/>
            </a:endParaRPr>
          </a:p>
          <a:p>
            <a:pPr lvl="0" fontAlgn="base">
              <a:spcBef>
                <a:spcPct val="0"/>
              </a:spcBef>
              <a:spcAft>
                <a:spcPct val="0"/>
              </a:spcAft>
            </a:pPr>
            <a:endParaRPr lang="en-US" sz="2000" b="1" dirty="0" smtClean="0">
              <a:solidFill>
                <a:srgbClr val="1912A4"/>
              </a:solidFill>
              <a:latin typeface="Arial" pitchFamily="34" charset="0"/>
              <a:ea typeface="Verdana" pitchFamily="34" charset="0"/>
              <a:cs typeface="Arial" pitchFamily="34" charset="0"/>
            </a:endParaRPr>
          </a:p>
          <a:p>
            <a:pPr lvl="0" fontAlgn="base">
              <a:spcBef>
                <a:spcPct val="0"/>
              </a:spcBef>
              <a:spcAft>
                <a:spcPct val="0"/>
              </a:spcAft>
            </a:pPr>
            <a:r>
              <a:rPr lang="en-US" sz="2400" b="1" dirty="0" smtClean="0">
                <a:solidFill>
                  <a:srgbClr val="1912A4"/>
                </a:solidFill>
                <a:latin typeface="Arial" pitchFamily="34" charset="0"/>
                <a:ea typeface="Verdana" pitchFamily="34" charset="0"/>
                <a:cs typeface="Arial" pitchFamily="34" charset="0"/>
              </a:rPr>
              <a:t>Inorganic ions:</a:t>
            </a:r>
            <a:endParaRPr lang="en-US" sz="2400" dirty="0" smtClean="0">
              <a:solidFill>
                <a:srgbClr val="1912A4"/>
              </a:solidFill>
              <a:latin typeface="Arial" pitchFamily="34" charset="0"/>
              <a:ea typeface="Verdana" pitchFamily="34" charset="0"/>
              <a:cs typeface="Arial" pitchFamily="34" charset="0"/>
            </a:endParaRPr>
          </a:p>
          <a:p>
            <a:pPr lvl="0" eaLnBrk="0" fontAlgn="base" hangingPunct="0">
              <a:spcBef>
                <a:spcPct val="0"/>
              </a:spcBef>
              <a:spcAft>
                <a:spcPct val="0"/>
              </a:spcAft>
            </a:pPr>
            <a:r>
              <a:rPr lang="en-US" sz="2000" b="1" dirty="0" smtClean="0">
                <a:solidFill>
                  <a:srgbClr val="ED1337"/>
                </a:solidFill>
                <a:latin typeface="Arial" pitchFamily="34" charset="0"/>
                <a:ea typeface="PalatinoLinotype-Roman" charset="-128"/>
                <a:cs typeface="Arial" pitchFamily="34" charset="0"/>
              </a:rPr>
              <a:t>Mg, Fe, Zn, Cu, BiCO</a:t>
            </a:r>
            <a:r>
              <a:rPr lang="en-US" sz="2000" b="1" baseline="-25000" dirty="0" smtClean="0">
                <a:solidFill>
                  <a:srgbClr val="ED1337"/>
                </a:solidFill>
                <a:latin typeface="Arial" pitchFamily="34" charset="0"/>
                <a:ea typeface="PalatinoLinotype-Roman" charset="-128"/>
                <a:cs typeface="Arial" pitchFamily="34" charset="0"/>
              </a:rPr>
              <a:t>3</a:t>
            </a:r>
            <a:r>
              <a:rPr lang="en-US" sz="2000" b="1" dirty="0" smtClean="0">
                <a:solidFill>
                  <a:srgbClr val="ED1337"/>
                </a:solidFill>
                <a:latin typeface="Arial" pitchFamily="34" charset="0"/>
                <a:ea typeface="PalatinoLinotype-Roman" charset="-128"/>
                <a:cs typeface="Arial" pitchFamily="34" charset="0"/>
              </a:rPr>
              <a:t>, phosphate, nitrate, sulfate and chloride</a:t>
            </a:r>
          </a:p>
          <a:p>
            <a:pPr lvl="0" eaLnBrk="0" fontAlgn="base" hangingPunct="0">
              <a:spcBef>
                <a:spcPct val="0"/>
              </a:spcBef>
              <a:spcAft>
                <a:spcPct val="0"/>
              </a:spcAft>
            </a:pPr>
            <a:endParaRPr lang="en-US" sz="2000" dirty="0" smtClean="0">
              <a:latin typeface="Arial" pitchFamily="34" charset="0"/>
              <a:ea typeface="PalatinoLinotype-Roman" charset="-128"/>
              <a:cs typeface="Arial" pitchFamily="34" charset="0"/>
            </a:endParaRPr>
          </a:p>
          <a:p>
            <a:pPr lvl="0" fontAlgn="base">
              <a:spcBef>
                <a:spcPct val="0"/>
              </a:spcBef>
              <a:spcAft>
                <a:spcPct val="0"/>
              </a:spcAft>
            </a:pPr>
            <a:r>
              <a:rPr lang="en-US" sz="2400" b="1" dirty="0" smtClean="0">
                <a:solidFill>
                  <a:srgbClr val="1912A4"/>
                </a:solidFill>
                <a:latin typeface="Arial" pitchFamily="34" charset="0"/>
                <a:ea typeface="Verdana" pitchFamily="34" charset="0"/>
                <a:cs typeface="Arial" pitchFamily="34" charset="0"/>
              </a:rPr>
              <a:t>Effect of light intensity:</a:t>
            </a:r>
          </a:p>
          <a:p>
            <a:pPr lvl="0" fontAlgn="base">
              <a:spcBef>
                <a:spcPct val="0"/>
              </a:spcBef>
              <a:spcAft>
                <a:spcPct val="0"/>
              </a:spcAft>
            </a:pPr>
            <a:r>
              <a:rPr lang="en-US" sz="2000" b="1" dirty="0" smtClean="0">
                <a:solidFill>
                  <a:srgbClr val="ED1337"/>
                </a:solidFill>
                <a:latin typeface="Arial" pitchFamily="34" charset="0"/>
                <a:ea typeface="Verdana" pitchFamily="34" charset="0"/>
                <a:cs typeface="Arial" pitchFamily="34" charset="0"/>
              </a:rPr>
              <a:t>Light Intensity </a:t>
            </a:r>
            <a:r>
              <a:rPr lang="en-US" sz="2000" b="1" dirty="0" smtClean="0">
                <a:solidFill>
                  <a:srgbClr val="ED1337"/>
                </a:solidFill>
                <a:latin typeface="Arial" pitchFamily="34" charset="0"/>
                <a:ea typeface="Verdana" pitchFamily="34" charset="0"/>
                <a:cs typeface="Arial" pitchFamily="34" charset="0"/>
                <a:sym typeface="Symbol"/>
              </a:rPr>
              <a:t> Photodegradation</a:t>
            </a:r>
          </a:p>
          <a:p>
            <a:pPr lvl="0" fontAlgn="base">
              <a:spcBef>
                <a:spcPct val="0"/>
              </a:spcBef>
              <a:spcAft>
                <a:spcPct val="0"/>
              </a:spcAft>
            </a:pPr>
            <a:endParaRPr lang="en-US" sz="2000" dirty="0" smtClean="0">
              <a:solidFill>
                <a:srgbClr val="ED1337"/>
              </a:solidFill>
              <a:latin typeface="Arial" pitchFamily="34" charset="0"/>
              <a:ea typeface="Verdana" pitchFamily="34" charset="0"/>
              <a:cs typeface="Arial" pitchFamily="34" charset="0"/>
            </a:endParaRPr>
          </a:p>
          <a:p>
            <a:r>
              <a:rPr lang="en-IN" sz="2400" b="1" dirty="0" smtClean="0">
                <a:solidFill>
                  <a:srgbClr val="1912A4"/>
                </a:solidFill>
                <a:latin typeface="Arial" pitchFamily="34" charset="0"/>
                <a:cs typeface="Arial" pitchFamily="34" charset="0"/>
              </a:rPr>
              <a:t>Effect of dopants on dye degradation:</a:t>
            </a:r>
          </a:p>
          <a:p>
            <a:r>
              <a:rPr lang="en-IN" sz="2000" b="1" dirty="0" smtClean="0">
                <a:solidFill>
                  <a:srgbClr val="ED1337"/>
                </a:solidFill>
                <a:latin typeface="Arial" pitchFamily="34" charset="0"/>
                <a:cs typeface="Arial" pitchFamily="34" charset="0"/>
              </a:rPr>
              <a:t>Various transition metals, such as Ni</a:t>
            </a:r>
            <a:r>
              <a:rPr lang="en-IN" sz="2000" b="1" baseline="30000" dirty="0" smtClean="0">
                <a:solidFill>
                  <a:srgbClr val="ED1337"/>
                </a:solidFill>
                <a:latin typeface="Arial" pitchFamily="34" charset="0"/>
                <a:cs typeface="Arial" pitchFamily="34" charset="0"/>
              </a:rPr>
              <a:t>2+</a:t>
            </a:r>
            <a:r>
              <a:rPr lang="en-IN" sz="2000" b="1" dirty="0" smtClean="0">
                <a:solidFill>
                  <a:srgbClr val="ED1337"/>
                </a:solidFill>
                <a:latin typeface="Arial" pitchFamily="34" charset="0"/>
                <a:cs typeface="Arial" pitchFamily="34" charset="0"/>
              </a:rPr>
              <a:t>, Zn</a:t>
            </a:r>
            <a:r>
              <a:rPr lang="en-IN" sz="2000" b="1" baseline="30000" dirty="0" smtClean="0">
                <a:solidFill>
                  <a:srgbClr val="ED1337"/>
                </a:solidFill>
                <a:latin typeface="Arial" pitchFamily="34" charset="0"/>
                <a:cs typeface="Arial" pitchFamily="34" charset="0"/>
              </a:rPr>
              <a:t>2+</a:t>
            </a:r>
            <a:r>
              <a:rPr lang="en-IN" sz="2000" b="1" dirty="0" smtClean="0">
                <a:solidFill>
                  <a:srgbClr val="ED1337"/>
                </a:solidFill>
                <a:latin typeface="Arial" pitchFamily="34" charset="0"/>
                <a:cs typeface="Arial" pitchFamily="34" charset="0"/>
              </a:rPr>
              <a:t>, Cr</a:t>
            </a:r>
            <a:r>
              <a:rPr lang="en-IN" sz="2000" b="1" baseline="30000" dirty="0" smtClean="0">
                <a:solidFill>
                  <a:srgbClr val="ED1337"/>
                </a:solidFill>
                <a:latin typeface="Arial" pitchFamily="34" charset="0"/>
                <a:cs typeface="Arial" pitchFamily="34" charset="0"/>
              </a:rPr>
              <a:t>3+</a:t>
            </a:r>
            <a:r>
              <a:rPr lang="en-IN" sz="2000" b="1" dirty="0" smtClean="0">
                <a:solidFill>
                  <a:srgbClr val="ED1337"/>
                </a:solidFill>
                <a:latin typeface="Arial" pitchFamily="34" charset="0"/>
                <a:cs typeface="Arial" pitchFamily="34" charset="0"/>
              </a:rPr>
              <a:t> and Fe</a:t>
            </a:r>
            <a:r>
              <a:rPr lang="en-IN" sz="2000" b="1" baseline="30000" dirty="0" smtClean="0">
                <a:solidFill>
                  <a:srgbClr val="ED1337"/>
                </a:solidFill>
                <a:latin typeface="Arial" pitchFamily="34" charset="0"/>
                <a:cs typeface="Arial" pitchFamily="34" charset="0"/>
              </a:rPr>
              <a:t>3+</a:t>
            </a:r>
            <a:r>
              <a:rPr lang="en-IN" sz="2000" b="1" dirty="0" smtClean="0">
                <a:solidFill>
                  <a:srgbClr val="ED1337"/>
                </a:solidFill>
                <a:latin typeface="Arial" pitchFamily="34" charset="0"/>
                <a:cs typeface="Arial" pitchFamily="34" charset="0"/>
              </a:rPr>
              <a:t> can be easily incorporated into the crystal lattice of TiO</a:t>
            </a:r>
            <a:r>
              <a:rPr lang="en-IN" sz="2000" b="1" baseline="-25000" dirty="0" smtClean="0">
                <a:solidFill>
                  <a:srgbClr val="ED1337"/>
                </a:solidFill>
                <a:latin typeface="Arial" pitchFamily="34" charset="0"/>
                <a:cs typeface="Arial" pitchFamily="34" charset="0"/>
              </a:rPr>
              <a:t>2</a:t>
            </a:r>
            <a:r>
              <a:rPr lang="en-IN" sz="2000" b="1" dirty="0" smtClean="0">
                <a:solidFill>
                  <a:srgbClr val="ED1337"/>
                </a:solidFill>
                <a:latin typeface="Arial" pitchFamily="34" charset="0"/>
                <a:cs typeface="Arial" pitchFamily="34" charset="0"/>
              </a:rPr>
              <a:t> because of their similar ionic radii (The ionic radii of Ni</a:t>
            </a:r>
            <a:r>
              <a:rPr lang="en-IN" sz="2000" b="1" baseline="30000" dirty="0" smtClean="0">
                <a:solidFill>
                  <a:srgbClr val="ED1337"/>
                </a:solidFill>
                <a:latin typeface="Arial" pitchFamily="34" charset="0"/>
                <a:cs typeface="Arial" pitchFamily="34" charset="0"/>
              </a:rPr>
              <a:t>2+</a:t>
            </a:r>
            <a:r>
              <a:rPr lang="en-IN" sz="2000" b="1" dirty="0" smtClean="0">
                <a:solidFill>
                  <a:srgbClr val="ED1337"/>
                </a:solidFill>
                <a:latin typeface="Arial" pitchFamily="34" charset="0"/>
                <a:cs typeface="Arial" pitchFamily="34" charset="0"/>
              </a:rPr>
              <a:t>=0.72 Å, Zn</a:t>
            </a:r>
            <a:r>
              <a:rPr lang="en-IN" sz="2000" b="1" baseline="30000" dirty="0" smtClean="0">
                <a:solidFill>
                  <a:srgbClr val="ED1337"/>
                </a:solidFill>
                <a:latin typeface="Arial" pitchFamily="34" charset="0"/>
                <a:cs typeface="Arial" pitchFamily="34" charset="0"/>
              </a:rPr>
              <a:t>2+</a:t>
            </a:r>
            <a:r>
              <a:rPr lang="en-IN" sz="2000" b="1" dirty="0" smtClean="0">
                <a:solidFill>
                  <a:srgbClr val="ED1337"/>
                </a:solidFill>
                <a:latin typeface="Arial" pitchFamily="34" charset="0"/>
                <a:cs typeface="Arial" pitchFamily="34" charset="0"/>
              </a:rPr>
              <a:t>=0.74 Å, Cr</a:t>
            </a:r>
            <a:r>
              <a:rPr lang="en-IN" sz="2000" b="1" baseline="30000" dirty="0" smtClean="0">
                <a:solidFill>
                  <a:srgbClr val="ED1337"/>
                </a:solidFill>
                <a:latin typeface="Arial" pitchFamily="34" charset="0"/>
                <a:cs typeface="Arial" pitchFamily="34" charset="0"/>
              </a:rPr>
              <a:t>3+</a:t>
            </a:r>
            <a:r>
              <a:rPr lang="en-IN" sz="2000" b="1" dirty="0" smtClean="0">
                <a:solidFill>
                  <a:srgbClr val="ED1337"/>
                </a:solidFill>
                <a:latin typeface="Arial" pitchFamily="34" charset="0"/>
                <a:cs typeface="Arial" pitchFamily="34" charset="0"/>
              </a:rPr>
              <a:t>= 0.76 Å and Fe</a:t>
            </a:r>
            <a:r>
              <a:rPr lang="en-IN" sz="2000" b="1" baseline="30000" dirty="0" smtClean="0">
                <a:solidFill>
                  <a:srgbClr val="ED1337"/>
                </a:solidFill>
                <a:latin typeface="Arial" pitchFamily="34" charset="0"/>
                <a:cs typeface="Arial" pitchFamily="34" charset="0"/>
              </a:rPr>
              <a:t>3+</a:t>
            </a:r>
            <a:r>
              <a:rPr lang="en-IN" sz="2000" b="1" dirty="0" smtClean="0">
                <a:solidFill>
                  <a:srgbClr val="ED1337"/>
                </a:solidFill>
                <a:latin typeface="Arial" pitchFamily="34" charset="0"/>
                <a:cs typeface="Arial" pitchFamily="34" charset="0"/>
              </a:rPr>
              <a:t>=0.69 Å are quite similar to that of host Ti</a:t>
            </a:r>
            <a:r>
              <a:rPr lang="en-IN" sz="2000" b="1" baseline="30000" dirty="0" smtClean="0">
                <a:solidFill>
                  <a:srgbClr val="ED1337"/>
                </a:solidFill>
                <a:latin typeface="Arial" pitchFamily="34" charset="0"/>
                <a:cs typeface="Arial" pitchFamily="34" charset="0"/>
              </a:rPr>
              <a:t>4+</a:t>
            </a:r>
            <a:r>
              <a:rPr lang="en-IN" sz="2000" b="1" dirty="0" smtClean="0">
                <a:solidFill>
                  <a:srgbClr val="ED1337"/>
                </a:solidFill>
                <a:latin typeface="Arial" pitchFamily="34" charset="0"/>
                <a:cs typeface="Arial" pitchFamily="34" charset="0"/>
              </a:rPr>
              <a:t>=0.75 Å ions)</a:t>
            </a:r>
            <a:r>
              <a:rPr kumimoji="0" lang="en-US" sz="2000" b="1" i="0" u="none" strike="noStrike" cap="none" normalizeH="0" baseline="0" dirty="0" smtClean="0">
                <a:ln>
                  <a:noFill/>
                </a:ln>
                <a:solidFill>
                  <a:srgbClr val="ED1337"/>
                </a:solidFill>
                <a:effectLst/>
                <a:latin typeface="Arial" pitchFamily="34" charset="0"/>
                <a:ea typeface="PalatinoLinotype-Roman" charset="-128"/>
                <a:cs typeface="Arial" pitchFamily="34" charset="0"/>
              </a:rPr>
              <a:t> </a:t>
            </a:r>
            <a:endParaRPr kumimoji="0" lang="en-US" sz="2000" b="1" i="0" u="none" strike="noStrike" cap="none" normalizeH="0" baseline="0" dirty="0" smtClean="0">
              <a:ln>
                <a:noFill/>
              </a:ln>
              <a:solidFill>
                <a:srgbClr val="ED1337"/>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9F9CC56D-B770-46FE-A78A-99671EBA1398}" type="slidenum">
              <a:rPr lang="en-IN" smtClean="0"/>
              <a:pPr/>
              <a:t>16</a:t>
            </a:fld>
            <a:endParaRPr lang="en-IN"/>
          </a:p>
        </p:txBody>
      </p:sp>
      <p:sp>
        <p:nvSpPr>
          <p:cNvPr id="4" name="Rounded Rectangle 3"/>
          <p:cNvSpPr/>
          <p:nvPr/>
        </p:nvSpPr>
        <p:spPr>
          <a:xfrm>
            <a:off x="611560" y="188640"/>
            <a:ext cx="7704856" cy="576064"/>
          </a:xfrm>
          <a:prstGeom prst="roundRect">
            <a:avLst/>
          </a:prstGeom>
          <a:noFill/>
          <a:ln>
            <a:solidFill>
              <a:srgbClr val="1A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1" dirty="0" smtClean="0">
              <a:solidFill>
                <a:srgbClr val="C00000"/>
              </a:solidFill>
              <a:latin typeface="Arial" pitchFamily="34" charset="0"/>
              <a:ea typeface="Calibri" pitchFamily="34" charset="0"/>
              <a:cs typeface="Arial" pitchFamily="34" charset="0"/>
            </a:endParaRPr>
          </a:p>
          <a:p>
            <a:pPr lvl="0" algn="ctr"/>
            <a:r>
              <a:rPr lang="en-US" sz="2400" b="1" dirty="0" smtClean="0">
                <a:solidFill>
                  <a:srgbClr val="C00000"/>
                </a:solidFill>
                <a:latin typeface="Arial" pitchFamily="34" charset="0"/>
                <a:ea typeface="Calibri" pitchFamily="34" charset="0"/>
                <a:cs typeface="Arial" pitchFamily="34" charset="0"/>
              </a:rPr>
              <a:t>Factors influencing the photocatalytic degradation</a:t>
            </a:r>
            <a:endParaRPr lang="en-US" sz="2400" dirty="0" smtClean="0">
              <a:solidFill>
                <a:srgbClr val="C00000"/>
              </a:solidFill>
              <a:latin typeface="Arial" pitchFamily="34" charset="0"/>
              <a:ea typeface="Calibri" pitchFamily="34" charset="0"/>
              <a:cs typeface="Arial" pitchFamily="34" charset="0"/>
            </a:endParaRPr>
          </a:p>
          <a:p>
            <a:pPr algn="ctr"/>
            <a:endParaRPr lang="en-IN" sz="2800" dirty="0"/>
          </a:p>
        </p:txBody>
      </p:sp>
    </p:spTree>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181252" name="Rectangle 4"/>
          <p:cNvSpPr>
            <a:spLocks noChangeArrowheads="1"/>
          </p:cNvSpPr>
          <p:nvPr/>
        </p:nvSpPr>
        <p:spPr bwMode="auto">
          <a:xfrm>
            <a:off x="539552" y="1077703"/>
            <a:ext cx="806489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buFontTx/>
              <a:buNone/>
              <a:tabLst/>
            </a:pPr>
            <a:endParaRPr kumimoji="0" lang="en-US" sz="3200" b="1" i="0" u="none" strike="noStrike" cap="none" normalizeH="0" baseline="0" dirty="0" smtClean="0">
              <a:ln>
                <a:noFill/>
              </a:ln>
              <a:solidFill>
                <a:srgbClr val="F03C6F"/>
              </a:solidFill>
              <a:effectLst/>
              <a:latin typeface="Arial" pitchFamily="34" charset="0"/>
              <a:ea typeface="Calibri" pitchFamily="34" charset="0"/>
              <a:cs typeface="Arial" pitchFamily="34" charset="0"/>
            </a:endParaRPr>
          </a:p>
          <a:p>
            <a:pPr marL="0" marR="0" lvl="0" indent="0" algn="ctr" defTabSz="914400" rtl="0" eaLnBrk="1" fontAlgn="base" latinLnBrk="0" hangingPunct="1">
              <a:spcBef>
                <a:spcPct val="0"/>
              </a:spcBef>
              <a:spcAft>
                <a:spcPct val="0"/>
              </a:spcAft>
              <a:buClrTx/>
              <a:buSzTx/>
              <a:buFontTx/>
              <a:buNone/>
              <a:tabLst/>
            </a:pPr>
            <a:r>
              <a:rPr kumimoji="0" lang="en-US" sz="3200" b="1" i="0" u="none" strike="noStrike" cap="none" normalizeH="0" baseline="0" dirty="0" smtClean="0">
                <a:ln>
                  <a:noFill/>
                </a:ln>
                <a:solidFill>
                  <a:srgbClr val="F03C6F"/>
                </a:solidFill>
                <a:effectLst/>
                <a:latin typeface="Arial" pitchFamily="34" charset="0"/>
                <a:ea typeface="Calibri" pitchFamily="34" charset="0"/>
                <a:cs typeface="Arial" pitchFamily="34" charset="0"/>
              </a:rPr>
              <a:t>Presentation Topic</a:t>
            </a:r>
          </a:p>
          <a:p>
            <a:pPr marL="0" marR="0" lvl="0" indent="0" algn="ctr" defTabSz="914400" rtl="0" eaLnBrk="1" fontAlgn="base" latinLnBrk="0" hangingPunct="1">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spcBef>
                <a:spcPct val="0"/>
              </a:spcBef>
              <a:spcAft>
                <a:spcPct val="0"/>
              </a:spcAft>
              <a:buClrTx/>
              <a:buSzTx/>
              <a:buFontTx/>
              <a:buNone/>
              <a:tabLst/>
            </a:pPr>
            <a:r>
              <a:rPr kumimoji="0" lang="en-US" sz="3200" b="1" i="0" u="none" strike="noStrike" cap="none" normalizeH="0" baseline="0" dirty="0" smtClean="0">
                <a:ln>
                  <a:noFill/>
                </a:ln>
                <a:solidFill>
                  <a:srgbClr val="1912A4"/>
                </a:solidFill>
                <a:effectLst/>
                <a:latin typeface="Arial" pitchFamily="34" charset="0"/>
                <a:ea typeface="Calibri" pitchFamily="34" charset="0"/>
                <a:cs typeface="Arial" pitchFamily="34" charset="0"/>
              </a:rPr>
              <a:t>Photocatalytic degradation of Victoria </a:t>
            </a:r>
            <a:r>
              <a:rPr lang="en-US" sz="3200" b="1" dirty="0" smtClean="0">
                <a:solidFill>
                  <a:srgbClr val="1912A4"/>
                </a:solidFill>
                <a:latin typeface="Arial" pitchFamily="34" charset="0"/>
                <a:ea typeface="Calibri" pitchFamily="34" charset="0"/>
                <a:cs typeface="Arial" pitchFamily="34" charset="0"/>
              </a:rPr>
              <a:t>b</a:t>
            </a:r>
            <a:r>
              <a:rPr kumimoji="0" lang="en-US" sz="3200" b="1" i="0" u="none" strike="noStrike" cap="none" normalizeH="0" baseline="0" dirty="0" smtClean="0">
                <a:ln>
                  <a:noFill/>
                </a:ln>
                <a:solidFill>
                  <a:srgbClr val="1912A4"/>
                </a:solidFill>
                <a:effectLst/>
                <a:latin typeface="Arial" pitchFamily="34" charset="0"/>
                <a:ea typeface="Calibri" pitchFamily="34" charset="0"/>
                <a:cs typeface="Arial" pitchFamily="34" charset="0"/>
              </a:rPr>
              <a:t>lue dye in visible light by prepared TiO</a:t>
            </a:r>
            <a:r>
              <a:rPr kumimoji="0" lang="en-US" sz="3200" b="1" i="0" u="none" strike="noStrike" cap="none" normalizeH="0" baseline="-30000" dirty="0" smtClean="0">
                <a:ln>
                  <a:noFill/>
                </a:ln>
                <a:solidFill>
                  <a:srgbClr val="1912A4"/>
                </a:solidFill>
                <a:effectLst/>
                <a:latin typeface="Arial" pitchFamily="34" charset="0"/>
                <a:ea typeface="Calibri" pitchFamily="34" charset="0"/>
                <a:cs typeface="Arial" pitchFamily="34" charset="0"/>
              </a:rPr>
              <a:t>2</a:t>
            </a:r>
            <a:r>
              <a:rPr kumimoji="0" lang="en-US" sz="3200" b="1" i="0" u="none" strike="noStrike" cap="none" normalizeH="0" baseline="0" dirty="0" smtClean="0">
                <a:ln>
                  <a:noFill/>
                </a:ln>
                <a:solidFill>
                  <a:srgbClr val="1912A4"/>
                </a:solidFill>
                <a:effectLst/>
                <a:latin typeface="Arial" pitchFamily="34" charset="0"/>
                <a:ea typeface="Calibri" pitchFamily="34" charset="0"/>
                <a:cs typeface="Arial" pitchFamily="34" charset="0"/>
              </a:rPr>
              <a:t>/PPy/GO through oxidative</a:t>
            </a:r>
            <a:r>
              <a:rPr lang="en-US" sz="3200" b="1" dirty="0" smtClean="0">
                <a:solidFill>
                  <a:srgbClr val="1912A4"/>
                </a:solidFill>
                <a:latin typeface="Arial" pitchFamily="34" charset="0"/>
                <a:cs typeface="Arial" pitchFamily="34" charset="0"/>
              </a:rPr>
              <a:t> </a:t>
            </a:r>
            <a:r>
              <a:rPr kumimoji="0" lang="en-US" sz="3200" b="1" i="0" u="none" strike="noStrike" cap="none" normalizeH="0" baseline="0" dirty="0" smtClean="0">
                <a:ln>
                  <a:noFill/>
                </a:ln>
                <a:solidFill>
                  <a:srgbClr val="1912A4"/>
                </a:solidFill>
                <a:effectLst/>
                <a:latin typeface="Arial" pitchFamily="34" charset="0"/>
                <a:ea typeface="Calibri" pitchFamily="34" charset="0"/>
                <a:cs typeface="Arial" pitchFamily="34" charset="0"/>
              </a:rPr>
              <a:t>polymerization</a:t>
            </a:r>
            <a:endParaRPr kumimoji="0" lang="en-US" sz="3200" b="1" i="0" u="none" strike="noStrike" cap="none" normalizeH="0" baseline="0" dirty="0" smtClean="0">
              <a:ln>
                <a:noFill/>
              </a:ln>
              <a:solidFill>
                <a:srgbClr val="1912A4"/>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9F9CC56D-B770-46FE-A78A-99671EBA1398}" type="slidenum">
              <a:rPr lang="en-IN" smtClean="0"/>
              <a:pPr/>
              <a:t>17</a:t>
            </a:fld>
            <a:endParaRPr lang="en-IN"/>
          </a:p>
        </p:txBody>
      </p:sp>
    </p:spTree>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052736"/>
            <a:ext cx="4032448" cy="461665"/>
          </a:xfrm>
          <a:prstGeom prst="rect">
            <a:avLst/>
          </a:prstGeom>
          <a:noFill/>
        </p:spPr>
        <p:txBody>
          <a:bodyPr wrap="square" rtlCol="0">
            <a:spAutoFit/>
          </a:bodyPr>
          <a:lstStyle/>
          <a:p>
            <a:r>
              <a:rPr lang="en-US" sz="2400" b="1" dirty="0" smtClean="0">
                <a:solidFill>
                  <a:srgbClr val="1912A4"/>
                </a:solidFill>
                <a:latin typeface="Arial" pitchFamily="34" charset="0"/>
                <a:cs typeface="Arial" pitchFamily="34" charset="0"/>
              </a:rPr>
              <a:t>Synthesis of polypyrrole</a:t>
            </a:r>
            <a:endParaRPr lang="en-IN" sz="2400" b="1" dirty="0">
              <a:solidFill>
                <a:srgbClr val="1912A4"/>
              </a:solidFill>
              <a:latin typeface="Arial" pitchFamily="34" charset="0"/>
              <a:cs typeface="Arial" pitchFamily="34" charset="0"/>
            </a:endParaRPr>
          </a:p>
        </p:txBody>
      </p:sp>
      <p:sp>
        <p:nvSpPr>
          <p:cNvPr id="3" name="TextBox 2"/>
          <p:cNvSpPr txBox="1"/>
          <p:nvPr/>
        </p:nvSpPr>
        <p:spPr>
          <a:xfrm>
            <a:off x="5220072" y="1052736"/>
            <a:ext cx="3384376" cy="461665"/>
          </a:xfrm>
          <a:prstGeom prst="rect">
            <a:avLst/>
          </a:prstGeom>
          <a:noFill/>
        </p:spPr>
        <p:txBody>
          <a:bodyPr wrap="square" rtlCol="0">
            <a:spAutoFit/>
          </a:bodyPr>
          <a:lstStyle/>
          <a:p>
            <a:r>
              <a:rPr lang="en-US" sz="2400" b="1" dirty="0" smtClean="0">
                <a:solidFill>
                  <a:srgbClr val="1912A4"/>
                </a:solidFill>
                <a:cs typeface="Times New Roman" pitchFamily="18" charset="0"/>
              </a:rPr>
              <a:t>Synthesis of </a:t>
            </a:r>
            <a:r>
              <a:rPr lang="en-US" sz="2400" b="1" dirty="0" err="1" smtClean="0">
                <a:solidFill>
                  <a:srgbClr val="1912A4"/>
                </a:solidFill>
                <a:cs typeface="Times New Roman" pitchFamily="18" charset="0"/>
              </a:rPr>
              <a:t>PPy</a:t>
            </a:r>
            <a:r>
              <a:rPr lang="en-US" sz="2400" b="1" dirty="0" smtClean="0">
                <a:solidFill>
                  <a:srgbClr val="1912A4"/>
                </a:solidFill>
                <a:cs typeface="Times New Roman" pitchFamily="18" charset="0"/>
              </a:rPr>
              <a:t>/TiO</a:t>
            </a:r>
            <a:r>
              <a:rPr lang="en-US" sz="2400" b="1" baseline="-25000" dirty="0" smtClean="0">
                <a:solidFill>
                  <a:srgbClr val="1912A4"/>
                </a:solidFill>
                <a:cs typeface="Times New Roman" pitchFamily="18" charset="0"/>
              </a:rPr>
              <a:t>2</a:t>
            </a:r>
            <a:endParaRPr lang="en-IN" sz="2400" b="1" baseline="-25000" dirty="0">
              <a:solidFill>
                <a:srgbClr val="1912A4"/>
              </a:solidFill>
              <a:cs typeface="Times New Roman" pitchFamily="18" charset="0"/>
            </a:endParaRPr>
          </a:p>
        </p:txBody>
      </p:sp>
      <p:sp>
        <p:nvSpPr>
          <p:cNvPr id="7" name="TextBox 6"/>
          <p:cNvSpPr txBox="1"/>
          <p:nvPr/>
        </p:nvSpPr>
        <p:spPr>
          <a:xfrm>
            <a:off x="395536" y="2204864"/>
            <a:ext cx="1752600" cy="584775"/>
          </a:xfrm>
          <a:prstGeom prst="rect">
            <a:avLst/>
          </a:prstGeom>
          <a:noFill/>
        </p:spPr>
        <p:txBody>
          <a:bodyPr wrap="square" rtlCol="0">
            <a:spAutoFit/>
          </a:bodyPr>
          <a:lstStyle/>
          <a:p>
            <a:r>
              <a:rPr lang="en-US" sz="1600" b="1" dirty="0" err="1" smtClean="0">
                <a:solidFill>
                  <a:srgbClr val="FF0000"/>
                </a:solidFill>
                <a:latin typeface="Times New Roman" pitchFamily="18" charset="0"/>
                <a:cs typeface="Times New Roman" pitchFamily="18" charset="0"/>
              </a:rPr>
              <a:t>Sonication</a:t>
            </a:r>
            <a:r>
              <a:rPr lang="en-US" sz="1600" b="1" dirty="0" smtClean="0">
                <a:solidFill>
                  <a:srgbClr val="FF0000"/>
                </a:solidFill>
                <a:latin typeface="Times New Roman" pitchFamily="18" charset="0"/>
                <a:cs typeface="Times New Roman" pitchFamily="18" charset="0"/>
              </a:rPr>
              <a:t> for </a:t>
            </a:r>
          </a:p>
          <a:p>
            <a:r>
              <a:rPr lang="en-US" sz="1600" b="1" dirty="0" smtClean="0">
                <a:solidFill>
                  <a:srgbClr val="FF0000"/>
                </a:solidFill>
                <a:latin typeface="Times New Roman" pitchFamily="18" charset="0"/>
                <a:cs typeface="Times New Roman" pitchFamily="18" charset="0"/>
              </a:rPr>
              <a:t>30 min</a:t>
            </a:r>
            <a:endParaRPr lang="en-IN" sz="1600" b="1" dirty="0">
              <a:solidFill>
                <a:srgbClr val="FF0000"/>
              </a:solidFill>
              <a:latin typeface="Times New Roman" pitchFamily="18" charset="0"/>
              <a:cs typeface="Times New Roman" pitchFamily="18" charset="0"/>
            </a:endParaRPr>
          </a:p>
        </p:txBody>
      </p:sp>
      <p:sp>
        <p:nvSpPr>
          <p:cNvPr id="8" name="Down Arrow 7"/>
          <p:cNvSpPr/>
          <p:nvPr/>
        </p:nvSpPr>
        <p:spPr>
          <a:xfrm>
            <a:off x="2086345" y="2251802"/>
            <a:ext cx="199655" cy="4571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Down Arrow 11"/>
          <p:cNvSpPr/>
          <p:nvPr/>
        </p:nvSpPr>
        <p:spPr>
          <a:xfrm>
            <a:off x="2123729" y="3196208"/>
            <a:ext cx="216024" cy="5208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p:cNvSpPr txBox="1"/>
          <p:nvPr/>
        </p:nvSpPr>
        <p:spPr>
          <a:xfrm>
            <a:off x="2339752" y="3212976"/>
            <a:ext cx="1905000" cy="338554"/>
          </a:xfrm>
          <a:prstGeom prst="rect">
            <a:avLst/>
          </a:prstGeom>
          <a:noFill/>
        </p:spPr>
        <p:txBody>
          <a:bodyPr wrap="square" rtlCol="0">
            <a:spAutoFit/>
          </a:bodyPr>
          <a:lstStyle/>
          <a:p>
            <a:r>
              <a:rPr lang="en-US" sz="1600" b="1" dirty="0" smtClean="0">
                <a:solidFill>
                  <a:srgbClr val="FF0000"/>
                </a:solidFill>
                <a:latin typeface="Times New Roman" pitchFamily="18" charset="0"/>
                <a:cs typeface="Times New Roman" pitchFamily="18" charset="0"/>
              </a:rPr>
              <a:t>Add H</a:t>
            </a:r>
            <a:r>
              <a:rPr lang="en-US" sz="1600" b="1" baseline="-25000" dirty="0" smtClean="0">
                <a:solidFill>
                  <a:srgbClr val="FF0000"/>
                </a:solidFill>
                <a:latin typeface="Times New Roman" pitchFamily="18" charset="0"/>
                <a:cs typeface="Times New Roman" pitchFamily="18" charset="0"/>
              </a:rPr>
              <a:t>2</a:t>
            </a:r>
            <a:r>
              <a:rPr lang="en-US" sz="1600" b="1" dirty="0" smtClean="0">
                <a:solidFill>
                  <a:srgbClr val="FF0000"/>
                </a:solidFill>
                <a:latin typeface="Times New Roman" pitchFamily="18" charset="0"/>
                <a:cs typeface="Times New Roman" pitchFamily="18" charset="0"/>
              </a:rPr>
              <a:t>SO</a:t>
            </a:r>
            <a:r>
              <a:rPr lang="en-US" sz="1600" b="1" baseline="-25000" dirty="0" smtClean="0">
                <a:solidFill>
                  <a:srgbClr val="FF0000"/>
                </a:solidFill>
                <a:latin typeface="Times New Roman" pitchFamily="18" charset="0"/>
                <a:cs typeface="Times New Roman" pitchFamily="18" charset="0"/>
              </a:rPr>
              <a:t>4</a:t>
            </a:r>
            <a:r>
              <a:rPr lang="en-US" sz="1600" b="1" dirty="0" smtClean="0">
                <a:solidFill>
                  <a:srgbClr val="FF0000"/>
                </a:solidFill>
                <a:latin typeface="Times New Roman" pitchFamily="18" charset="0"/>
                <a:cs typeface="Times New Roman" pitchFamily="18" charset="0"/>
              </a:rPr>
              <a:t> (2.7 ml)</a:t>
            </a:r>
            <a:endParaRPr lang="en-IN" sz="1600" b="1" dirty="0">
              <a:solidFill>
                <a:srgbClr val="FF0000"/>
              </a:solidFill>
              <a:latin typeface="Times New Roman" pitchFamily="18" charset="0"/>
              <a:cs typeface="Times New Roman" pitchFamily="18" charset="0"/>
            </a:endParaRPr>
          </a:p>
        </p:txBody>
      </p:sp>
      <p:sp>
        <p:nvSpPr>
          <p:cNvPr id="14" name="TextBox 13"/>
          <p:cNvSpPr txBox="1"/>
          <p:nvPr/>
        </p:nvSpPr>
        <p:spPr>
          <a:xfrm>
            <a:off x="395536" y="3200400"/>
            <a:ext cx="1661864" cy="369332"/>
          </a:xfrm>
          <a:prstGeom prst="rect">
            <a:avLst/>
          </a:prstGeom>
          <a:noFill/>
        </p:spPr>
        <p:txBody>
          <a:bodyPr wrap="square" rtlCol="0">
            <a:spAutoFit/>
          </a:bodyPr>
          <a:lstStyle/>
          <a:p>
            <a:r>
              <a:rPr lang="en-IN" b="1" dirty="0" smtClean="0">
                <a:solidFill>
                  <a:srgbClr val="FF0000"/>
                </a:solidFill>
                <a:latin typeface="Times New Roman" pitchFamily="18" charset="0"/>
                <a:cs typeface="Times New Roman" pitchFamily="18" charset="0"/>
              </a:rPr>
              <a:t>Stirrer 15 min</a:t>
            </a:r>
            <a:endParaRPr lang="en-IN" b="1" dirty="0">
              <a:solidFill>
                <a:srgbClr val="FF0000"/>
              </a:solidFill>
              <a:latin typeface="Times New Roman" pitchFamily="18" charset="0"/>
              <a:cs typeface="Times New Roman" pitchFamily="18" charset="0"/>
            </a:endParaRPr>
          </a:p>
        </p:txBody>
      </p:sp>
      <p:sp>
        <p:nvSpPr>
          <p:cNvPr id="17" name="Rounded Rectangle 16"/>
          <p:cNvSpPr/>
          <p:nvPr/>
        </p:nvSpPr>
        <p:spPr>
          <a:xfrm>
            <a:off x="899592" y="3712856"/>
            <a:ext cx="2952328" cy="652248"/>
          </a:xfrm>
          <a:prstGeom prst="roundRect">
            <a:avLst/>
          </a:prstGeom>
          <a:noFill/>
          <a:ln>
            <a:solidFill>
              <a:srgbClr val="191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1D9923"/>
              </a:solidFill>
              <a:latin typeface="Times New Roman" pitchFamily="18" charset="0"/>
              <a:cs typeface="Times New Roman" pitchFamily="18" charset="0"/>
            </a:endParaRPr>
          </a:p>
          <a:p>
            <a:pPr algn="ctr"/>
            <a:r>
              <a:rPr lang="en-US" b="1" dirty="0" smtClean="0">
                <a:solidFill>
                  <a:srgbClr val="1D9923"/>
                </a:solidFill>
                <a:latin typeface="Times New Roman" pitchFamily="18" charset="0"/>
                <a:cs typeface="Times New Roman" pitchFamily="18" charset="0"/>
              </a:rPr>
              <a:t>Pyrrole Solution+ Add.APS</a:t>
            </a:r>
          </a:p>
          <a:p>
            <a:pPr algn="ctr"/>
            <a:r>
              <a:rPr lang="en-US" b="1" dirty="0" smtClean="0">
                <a:solidFill>
                  <a:srgbClr val="1D9923"/>
                </a:solidFill>
                <a:latin typeface="Times New Roman" pitchFamily="18" charset="0"/>
                <a:cs typeface="Times New Roman" pitchFamily="18" charset="0"/>
              </a:rPr>
              <a:t> (2.28 ml +50 ml H</a:t>
            </a:r>
            <a:r>
              <a:rPr lang="en-US" b="1" baseline="-25000" dirty="0" smtClean="0">
                <a:solidFill>
                  <a:srgbClr val="1D9923"/>
                </a:solidFill>
                <a:latin typeface="Times New Roman" pitchFamily="18" charset="0"/>
                <a:cs typeface="Times New Roman" pitchFamily="18" charset="0"/>
              </a:rPr>
              <a:t>2</a:t>
            </a:r>
            <a:r>
              <a:rPr lang="en-US" b="1" dirty="0" smtClean="0">
                <a:solidFill>
                  <a:srgbClr val="1D9923"/>
                </a:solidFill>
                <a:latin typeface="Times New Roman" pitchFamily="18" charset="0"/>
                <a:cs typeface="Times New Roman" pitchFamily="18" charset="0"/>
              </a:rPr>
              <a:t>O)</a:t>
            </a:r>
          </a:p>
          <a:p>
            <a:pPr algn="ctr"/>
            <a:endParaRPr lang="en-IN" b="1" dirty="0">
              <a:solidFill>
                <a:srgbClr val="1D9923"/>
              </a:solidFill>
            </a:endParaRPr>
          </a:p>
        </p:txBody>
      </p:sp>
      <p:sp>
        <p:nvSpPr>
          <p:cNvPr id="19" name="Down Arrow 18"/>
          <p:cNvSpPr/>
          <p:nvPr/>
        </p:nvSpPr>
        <p:spPr>
          <a:xfrm>
            <a:off x="2133600" y="4437112"/>
            <a:ext cx="20615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TextBox 20"/>
          <p:cNvSpPr txBox="1"/>
          <p:nvPr/>
        </p:nvSpPr>
        <p:spPr>
          <a:xfrm>
            <a:off x="611560" y="4520153"/>
            <a:ext cx="1440160" cy="369332"/>
          </a:xfrm>
          <a:prstGeom prst="rect">
            <a:avLst/>
          </a:prstGeom>
          <a:noFill/>
        </p:spPr>
        <p:txBody>
          <a:bodyPr wrap="square" rtlCol="0">
            <a:spAutoFit/>
          </a:bodyPr>
          <a:lstStyle/>
          <a:p>
            <a:r>
              <a:rPr lang="en-IN" b="1" dirty="0" smtClean="0">
                <a:solidFill>
                  <a:srgbClr val="FF0000"/>
                </a:solidFill>
                <a:latin typeface="Times New Roman" pitchFamily="18" charset="0"/>
                <a:cs typeface="Times New Roman" pitchFamily="18" charset="0"/>
              </a:rPr>
              <a:t>Stirring 4h</a:t>
            </a:r>
            <a:endParaRPr lang="en-IN" b="1" dirty="0">
              <a:solidFill>
                <a:srgbClr val="FF0000"/>
              </a:solidFill>
              <a:latin typeface="Times New Roman" pitchFamily="18" charset="0"/>
              <a:cs typeface="Times New Roman" pitchFamily="18" charset="0"/>
            </a:endParaRPr>
          </a:p>
        </p:txBody>
      </p:sp>
      <p:sp>
        <p:nvSpPr>
          <p:cNvPr id="23" name="Rounded Rectangle 22"/>
          <p:cNvSpPr/>
          <p:nvPr/>
        </p:nvSpPr>
        <p:spPr>
          <a:xfrm>
            <a:off x="539552" y="6019800"/>
            <a:ext cx="3816424" cy="419463"/>
          </a:xfrm>
          <a:prstGeom prst="roundRect">
            <a:avLst/>
          </a:prstGeom>
          <a:noFill/>
          <a:ln>
            <a:solidFill>
              <a:srgbClr val="191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1D9923"/>
              </a:solidFill>
              <a:latin typeface="Times New Roman" pitchFamily="18" charset="0"/>
              <a:cs typeface="Times New Roman" pitchFamily="18" charset="0"/>
            </a:endParaRPr>
          </a:p>
          <a:p>
            <a:pPr algn="ctr"/>
            <a:r>
              <a:rPr lang="en-US" b="1" dirty="0" smtClean="0">
                <a:solidFill>
                  <a:srgbClr val="1D9923"/>
                </a:solidFill>
                <a:latin typeface="Times New Roman" pitchFamily="18" charset="0"/>
                <a:cs typeface="Times New Roman" pitchFamily="18" charset="0"/>
              </a:rPr>
              <a:t>Dark green powder of PPy obtained</a:t>
            </a:r>
          </a:p>
          <a:p>
            <a:pPr algn="ctr"/>
            <a:endParaRPr lang="en-IN" b="1" dirty="0">
              <a:solidFill>
                <a:srgbClr val="1D9923"/>
              </a:solidFill>
            </a:endParaRPr>
          </a:p>
        </p:txBody>
      </p:sp>
      <p:sp>
        <p:nvSpPr>
          <p:cNvPr id="25" name="Down Arrow 24"/>
          <p:cNvSpPr/>
          <p:nvPr/>
        </p:nvSpPr>
        <p:spPr>
          <a:xfrm>
            <a:off x="2133600" y="5492162"/>
            <a:ext cx="199655" cy="4571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TextBox 25"/>
          <p:cNvSpPr txBox="1"/>
          <p:nvPr/>
        </p:nvSpPr>
        <p:spPr>
          <a:xfrm>
            <a:off x="2267744" y="5445224"/>
            <a:ext cx="2088232" cy="584775"/>
          </a:xfrm>
          <a:prstGeom prst="rect">
            <a:avLst/>
          </a:prstGeom>
          <a:noFill/>
        </p:spPr>
        <p:txBody>
          <a:bodyPr wrap="square" rtlCol="0">
            <a:spAutoFit/>
          </a:bodyPr>
          <a:lstStyle/>
          <a:p>
            <a:r>
              <a:rPr lang="en-IN" sz="1600" b="1" dirty="0" smtClean="0">
                <a:solidFill>
                  <a:srgbClr val="FF0000"/>
                </a:solidFill>
                <a:latin typeface="Times New Roman" pitchFamily="18" charset="0"/>
                <a:cs typeface="Times New Roman" pitchFamily="18" charset="0"/>
              </a:rPr>
              <a:t>Dry in oven at 60</a:t>
            </a:r>
            <a:r>
              <a:rPr lang="en-IN" sz="1600" b="1" baseline="30000" dirty="0" smtClean="0">
                <a:solidFill>
                  <a:srgbClr val="FF0000"/>
                </a:solidFill>
                <a:latin typeface="Times New Roman" pitchFamily="18" charset="0"/>
                <a:cs typeface="Times New Roman" pitchFamily="18" charset="0"/>
              </a:rPr>
              <a:t>o</a:t>
            </a:r>
            <a:r>
              <a:rPr lang="en-IN" sz="1600" b="1" dirty="0" smtClean="0">
                <a:solidFill>
                  <a:srgbClr val="FF0000"/>
                </a:solidFill>
                <a:latin typeface="Times New Roman" pitchFamily="18" charset="0"/>
                <a:cs typeface="Times New Roman" pitchFamily="18" charset="0"/>
              </a:rPr>
              <a:t>C </a:t>
            </a:r>
          </a:p>
          <a:p>
            <a:r>
              <a:rPr lang="en-IN" sz="1600" b="1" dirty="0" smtClean="0">
                <a:solidFill>
                  <a:srgbClr val="FF0000"/>
                </a:solidFill>
                <a:latin typeface="Times New Roman" pitchFamily="18" charset="0"/>
                <a:cs typeface="Times New Roman" pitchFamily="18" charset="0"/>
              </a:rPr>
              <a:t>for 1 night</a:t>
            </a:r>
            <a:endParaRPr lang="en-IN" sz="1600" b="1" dirty="0">
              <a:solidFill>
                <a:srgbClr val="FF0000"/>
              </a:solidFill>
              <a:latin typeface="Times New Roman" pitchFamily="18" charset="0"/>
              <a:cs typeface="Times New Roman" pitchFamily="18" charset="0"/>
            </a:endParaRPr>
          </a:p>
        </p:txBody>
      </p:sp>
      <p:sp>
        <p:nvSpPr>
          <p:cNvPr id="31" name="Rounded Rectangle 30"/>
          <p:cNvSpPr/>
          <p:nvPr/>
        </p:nvSpPr>
        <p:spPr>
          <a:xfrm>
            <a:off x="827584" y="5025762"/>
            <a:ext cx="3096344" cy="419462"/>
          </a:xfrm>
          <a:prstGeom prst="roundRect">
            <a:avLst/>
          </a:prstGeom>
          <a:noFill/>
          <a:ln>
            <a:solidFill>
              <a:srgbClr val="191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1D9923"/>
              </a:solidFill>
              <a:latin typeface="Times New Roman" pitchFamily="18" charset="0"/>
              <a:cs typeface="Times New Roman" pitchFamily="18" charset="0"/>
            </a:endParaRPr>
          </a:p>
          <a:p>
            <a:pPr algn="ctr"/>
            <a:endParaRPr lang="en-US" b="1" dirty="0" smtClean="0">
              <a:solidFill>
                <a:srgbClr val="1D9923"/>
              </a:solidFill>
              <a:latin typeface="Times New Roman" pitchFamily="18" charset="0"/>
              <a:cs typeface="Times New Roman" pitchFamily="18" charset="0"/>
            </a:endParaRPr>
          </a:p>
          <a:p>
            <a:pPr algn="ctr"/>
            <a:r>
              <a:rPr lang="en-US" b="1" dirty="0" smtClean="0">
                <a:solidFill>
                  <a:srgbClr val="1D9923"/>
                </a:solidFill>
                <a:latin typeface="Times New Roman" pitchFamily="18" charset="0"/>
                <a:cs typeface="Times New Roman" pitchFamily="18" charset="0"/>
              </a:rPr>
              <a:t>Dark green color soln.</a:t>
            </a:r>
          </a:p>
          <a:p>
            <a:pPr algn="ctr"/>
            <a:endParaRPr lang="en-US" b="1" dirty="0" smtClean="0">
              <a:solidFill>
                <a:srgbClr val="1D9923"/>
              </a:solidFill>
              <a:latin typeface="Times New Roman" pitchFamily="18" charset="0"/>
              <a:cs typeface="Times New Roman" pitchFamily="18" charset="0"/>
            </a:endParaRPr>
          </a:p>
          <a:p>
            <a:pPr algn="ctr"/>
            <a:endParaRPr lang="en-IN" b="1" dirty="0">
              <a:solidFill>
                <a:srgbClr val="1D9923"/>
              </a:solidFill>
            </a:endParaRPr>
          </a:p>
        </p:txBody>
      </p:sp>
      <p:sp>
        <p:nvSpPr>
          <p:cNvPr id="33" name="Down Arrow 32"/>
          <p:cNvSpPr/>
          <p:nvPr/>
        </p:nvSpPr>
        <p:spPr>
          <a:xfrm>
            <a:off x="6579096" y="2323810"/>
            <a:ext cx="199655" cy="4571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TextBox 33"/>
          <p:cNvSpPr txBox="1"/>
          <p:nvPr/>
        </p:nvSpPr>
        <p:spPr>
          <a:xfrm>
            <a:off x="6804248" y="2348880"/>
            <a:ext cx="2088232" cy="338554"/>
          </a:xfrm>
          <a:prstGeom prst="rect">
            <a:avLst/>
          </a:prstGeom>
          <a:noFill/>
        </p:spPr>
        <p:txBody>
          <a:bodyPr wrap="square" rtlCol="0">
            <a:spAutoFit/>
          </a:bodyPr>
          <a:lstStyle/>
          <a:p>
            <a:r>
              <a:rPr lang="en-US" sz="1600" b="1" dirty="0" err="1" smtClean="0">
                <a:solidFill>
                  <a:srgbClr val="FF0000"/>
                </a:solidFill>
                <a:latin typeface="Times New Roman" pitchFamily="18" charset="0"/>
                <a:cs typeface="Times New Roman" pitchFamily="18" charset="0"/>
              </a:rPr>
              <a:t>Sonication</a:t>
            </a:r>
            <a:r>
              <a:rPr lang="en-US" sz="1600" b="1" dirty="0" smtClean="0">
                <a:solidFill>
                  <a:srgbClr val="FF0000"/>
                </a:solidFill>
                <a:latin typeface="Times New Roman" pitchFamily="18" charset="0"/>
                <a:cs typeface="Times New Roman" pitchFamily="18" charset="0"/>
              </a:rPr>
              <a:t> for 30 min</a:t>
            </a:r>
            <a:endParaRPr lang="en-IN" sz="1600" b="1" dirty="0">
              <a:solidFill>
                <a:srgbClr val="FF0000"/>
              </a:solidFill>
              <a:latin typeface="Times New Roman" pitchFamily="18" charset="0"/>
              <a:cs typeface="Times New Roman" pitchFamily="18" charset="0"/>
            </a:endParaRPr>
          </a:p>
        </p:txBody>
      </p:sp>
      <p:sp>
        <p:nvSpPr>
          <p:cNvPr id="36" name="Rounded Rectangle 35"/>
          <p:cNvSpPr/>
          <p:nvPr/>
        </p:nvSpPr>
        <p:spPr>
          <a:xfrm>
            <a:off x="5588496" y="2793513"/>
            <a:ext cx="3015952" cy="4194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1D9923"/>
              </a:solidFill>
              <a:latin typeface="Times New Roman" pitchFamily="18" charset="0"/>
              <a:cs typeface="Times New Roman" pitchFamily="18" charset="0"/>
            </a:endParaRPr>
          </a:p>
          <a:p>
            <a:pPr algn="ctr"/>
            <a:r>
              <a:rPr lang="en-US" b="1" dirty="0" smtClean="0">
                <a:solidFill>
                  <a:srgbClr val="1D9923"/>
                </a:solidFill>
                <a:latin typeface="Times New Roman" pitchFamily="18" charset="0"/>
                <a:cs typeface="Times New Roman" pitchFamily="18" charset="0"/>
              </a:rPr>
              <a:t>Blue </a:t>
            </a:r>
            <a:r>
              <a:rPr lang="en-IN" b="1" dirty="0" smtClean="0">
                <a:solidFill>
                  <a:srgbClr val="1D9923"/>
                </a:solidFill>
                <a:latin typeface="Times New Roman" pitchFamily="18" charset="0"/>
                <a:cs typeface="Times New Roman" pitchFamily="18" charset="0"/>
              </a:rPr>
              <a:t>Solution+ add 1g TiO</a:t>
            </a:r>
            <a:r>
              <a:rPr lang="en-IN" b="1" baseline="-25000" dirty="0" smtClean="0">
                <a:solidFill>
                  <a:srgbClr val="1D9923"/>
                </a:solidFill>
                <a:latin typeface="Times New Roman" pitchFamily="18" charset="0"/>
                <a:cs typeface="Times New Roman" pitchFamily="18" charset="0"/>
              </a:rPr>
              <a:t>2</a:t>
            </a:r>
            <a:r>
              <a:rPr lang="en-IN" b="1" dirty="0" smtClean="0">
                <a:solidFill>
                  <a:srgbClr val="1D9923"/>
                </a:solidFill>
                <a:latin typeface="Times New Roman" pitchFamily="18" charset="0"/>
                <a:cs typeface="Times New Roman" pitchFamily="18" charset="0"/>
              </a:rPr>
              <a:t> </a:t>
            </a:r>
            <a:endParaRPr lang="en-US" b="1" dirty="0" smtClean="0">
              <a:solidFill>
                <a:srgbClr val="1D9923"/>
              </a:solidFill>
              <a:latin typeface="Times New Roman" pitchFamily="18" charset="0"/>
              <a:cs typeface="Times New Roman" pitchFamily="18" charset="0"/>
            </a:endParaRPr>
          </a:p>
          <a:p>
            <a:pPr algn="ctr"/>
            <a:endParaRPr lang="en-IN" b="1" dirty="0">
              <a:solidFill>
                <a:srgbClr val="1D9923"/>
              </a:solidFill>
            </a:endParaRPr>
          </a:p>
        </p:txBody>
      </p:sp>
      <p:sp>
        <p:nvSpPr>
          <p:cNvPr id="38" name="Down Arrow 37"/>
          <p:cNvSpPr/>
          <p:nvPr/>
        </p:nvSpPr>
        <p:spPr>
          <a:xfrm>
            <a:off x="6579096" y="3259914"/>
            <a:ext cx="199655" cy="4571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TextBox 38"/>
          <p:cNvSpPr txBox="1"/>
          <p:nvPr/>
        </p:nvSpPr>
        <p:spPr>
          <a:xfrm>
            <a:off x="6804248" y="3284984"/>
            <a:ext cx="2088232" cy="338554"/>
          </a:xfrm>
          <a:prstGeom prst="rect">
            <a:avLst/>
          </a:prstGeom>
          <a:noFill/>
        </p:spPr>
        <p:txBody>
          <a:bodyPr wrap="square" rtlCol="0">
            <a:spAutoFit/>
          </a:bodyPr>
          <a:lstStyle/>
          <a:p>
            <a:r>
              <a:rPr lang="en-IN" sz="1600" b="1" dirty="0" smtClean="0">
                <a:solidFill>
                  <a:srgbClr val="FF0000"/>
                </a:solidFill>
                <a:latin typeface="Times New Roman" pitchFamily="18" charset="0"/>
                <a:cs typeface="Times New Roman" pitchFamily="18" charset="0"/>
              </a:rPr>
              <a:t>Stirrer for 15 min.</a:t>
            </a:r>
            <a:endParaRPr lang="en-IN" sz="1600" b="1" dirty="0">
              <a:solidFill>
                <a:srgbClr val="FF0000"/>
              </a:solidFill>
              <a:latin typeface="Times New Roman" pitchFamily="18" charset="0"/>
              <a:cs typeface="Times New Roman" pitchFamily="18" charset="0"/>
            </a:endParaRPr>
          </a:p>
        </p:txBody>
      </p:sp>
      <p:sp>
        <p:nvSpPr>
          <p:cNvPr id="40" name="TextBox 39"/>
          <p:cNvSpPr txBox="1"/>
          <p:nvPr/>
        </p:nvSpPr>
        <p:spPr>
          <a:xfrm>
            <a:off x="683568" y="5600273"/>
            <a:ext cx="1440160" cy="276999"/>
          </a:xfrm>
          <a:prstGeom prst="rect">
            <a:avLst/>
          </a:prstGeom>
          <a:noFill/>
        </p:spPr>
        <p:txBody>
          <a:bodyPr wrap="square" rtlCol="0">
            <a:spAutoFit/>
          </a:bodyPr>
          <a:lstStyle/>
          <a:p>
            <a:r>
              <a:rPr lang="en-IN" sz="1200" b="1" dirty="0" smtClean="0">
                <a:solidFill>
                  <a:srgbClr val="FF0000"/>
                </a:solidFill>
                <a:latin typeface="Times New Roman" pitchFamily="18" charset="0"/>
                <a:cs typeface="Times New Roman" pitchFamily="18" charset="0"/>
              </a:rPr>
              <a:t>Filter  and wash</a:t>
            </a:r>
            <a:endParaRPr lang="en-IN" sz="1200" b="1" dirty="0">
              <a:solidFill>
                <a:srgbClr val="FF0000"/>
              </a:solidFill>
              <a:latin typeface="Times New Roman" pitchFamily="18" charset="0"/>
              <a:cs typeface="Times New Roman" pitchFamily="18" charset="0"/>
            </a:endParaRPr>
          </a:p>
        </p:txBody>
      </p:sp>
      <p:sp>
        <p:nvSpPr>
          <p:cNvPr id="43" name="TextBox 42"/>
          <p:cNvSpPr txBox="1"/>
          <p:nvPr/>
        </p:nvSpPr>
        <p:spPr>
          <a:xfrm>
            <a:off x="5740896" y="3779169"/>
            <a:ext cx="2133600" cy="276999"/>
          </a:xfrm>
          <a:prstGeom prst="rect">
            <a:avLst/>
          </a:prstGeom>
          <a:noFill/>
        </p:spPr>
        <p:txBody>
          <a:bodyPr wrap="square" rtlCol="0">
            <a:spAutoFit/>
          </a:bodyPr>
          <a:lstStyle/>
          <a:p>
            <a:pPr algn="ctr"/>
            <a:endParaRPr lang="en-US" sz="1200" dirty="0" smtClean="0">
              <a:latin typeface="Times New Roman" pitchFamily="18" charset="0"/>
              <a:cs typeface="Times New Roman" pitchFamily="18" charset="0"/>
            </a:endParaRPr>
          </a:p>
        </p:txBody>
      </p:sp>
      <p:sp>
        <p:nvSpPr>
          <p:cNvPr id="44" name="Down Arrow 43"/>
          <p:cNvSpPr/>
          <p:nvPr/>
        </p:nvSpPr>
        <p:spPr>
          <a:xfrm>
            <a:off x="6579096" y="4412042"/>
            <a:ext cx="199655" cy="4571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TextBox 45"/>
          <p:cNvSpPr txBox="1"/>
          <p:nvPr/>
        </p:nvSpPr>
        <p:spPr>
          <a:xfrm>
            <a:off x="5292080" y="4365104"/>
            <a:ext cx="1282824" cy="338554"/>
          </a:xfrm>
          <a:prstGeom prst="rect">
            <a:avLst/>
          </a:prstGeom>
          <a:noFill/>
        </p:spPr>
        <p:txBody>
          <a:bodyPr wrap="square" rtlCol="0">
            <a:spAutoFit/>
          </a:bodyPr>
          <a:lstStyle/>
          <a:p>
            <a:r>
              <a:rPr lang="en-IN" sz="1600" b="1" dirty="0" smtClean="0">
                <a:solidFill>
                  <a:srgbClr val="FF0000"/>
                </a:solidFill>
                <a:latin typeface="Times New Roman" pitchFamily="18" charset="0"/>
                <a:cs typeface="Times New Roman" pitchFamily="18" charset="0"/>
              </a:rPr>
              <a:t>Stirring 4h</a:t>
            </a:r>
            <a:endParaRPr lang="en-IN" sz="1600" b="1" dirty="0">
              <a:solidFill>
                <a:srgbClr val="FF0000"/>
              </a:solidFill>
              <a:latin typeface="Times New Roman" pitchFamily="18" charset="0"/>
              <a:cs typeface="Times New Roman" pitchFamily="18" charset="0"/>
            </a:endParaRPr>
          </a:p>
        </p:txBody>
      </p:sp>
      <p:sp>
        <p:nvSpPr>
          <p:cNvPr id="48" name="Rounded Rectangle 47"/>
          <p:cNvSpPr/>
          <p:nvPr/>
        </p:nvSpPr>
        <p:spPr>
          <a:xfrm>
            <a:off x="5724128" y="4922167"/>
            <a:ext cx="2520280" cy="379041"/>
          </a:xfrm>
          <a:prstGeom prst="roundRect">
            <a:avLst/>
          </a:prstGeom>
          <a:noFill/>
          <a:ln>
            <a:solidFill>
              <a:srgbClr val="191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1D9923"/>
              </a:solidFill>
              <a:latin typeface="Times New Roman" pitchFamily="18" charset="0"/>
              <a:cs typeface="Times New Roman" pitchFamily="18" charset="0"/>
            </a:endParaRPr>
          </a:p>
          <a:p>
            <a:pPr algn="ctr"/>
            <a:r>
              <a:rPr lang="en-US" b="1" dirty="0" smtClean="0">
                <a:solidFill>
                  <a:srgbClr val="1D9923"/>
                </a:solidFill>
                <a:latin typeface="Times New Roman" pitchFamily="18" charset="0"/>
                <a:cs typeface="Times New Roman" pitchFamily="18" charset="0"/>
              </a:rPr>
              <a:t>Dark green color soln.</a:t>
            </a:r>
          </a:p>
          <a:p>
            <a:pPr algn="ctr"/>
            <a:endParaRPr lang="en-IN" b="1" dirty="0">
              <a:solidFill>
                <a:srgbClr val="1D9923"/>
              </a:solidFill>
            </a:endParaRPr>
          </a:p>
        </p:txBody>
      </p:sp>
      <p:sp>
        <p:nvSpPr>
          <p:cNvPr id="50" name="Down Arrow 49"/>
          <p:cNvSpPr/>
          <p:nvPr/>
        </p:nvSpPr>
        <p:spPr>
          <a:xfrm>
            <a:off x="6588224" y="5301208"/>
            <a:ext cx="199655" cy="5291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TextBox 50"/>
          <p:cNvSpPr txBox="1"/>
          <p:nvPr/>
        </p:nvSpPr>
        <p:spPr>
          <a:xfrm>
            <a:off x="6858000" y="5301208"/>
            <a:ext cx="2034480" cy="584775"/>
          </a:xfrm>
          <a:prstGeom prst="rect">
            <a:avLst/>
          </a:prstGeom>
          <a:noFill/>
        </p:spPr>
        <p:txBody>
          <a:bodyPr wrap="square" rtlCol="0">
            <a:spAutoFit/>
          </a:bodyPr>
          <a:lstStyle/>
          <a:p>
            <a:r>
              <a:rPr lang="en-IN" sz="1600" b="1" dirty="0" smtClean="0">
                <a:solidFill>
                  <a:srgbClr val="FF0000"/>
                </a:solidFill>
                <a:latin typeface="Times New Roman" pitchFamily="18" charset="0"/>
                <a:cs typeface="Times New Roman" pitchFamily="18" charset="0"/>
              </a:rPr>
              <a:t>Dry in oven at 60</a:t>
            </a:r>
            <a:r>
              <a:rPr lang="en-IN" sz="1600" b="1" baseline="30000" dirty="0" smtClean="0">
                <a:solidFill>
                  <a:srgbClr val="FF0000"/>
                </a:solidFill>
                <a:latin typeface="Times New Roman" pitchFamily="18" charset="0"/>
                <a:cs typeface="Times New Roman" pitchFamily="18" charset="0"/>
              </a:rPr>
              <a:t>o</a:t>
            </a:r>
            <a:r>
              <a:rPr lang="en-IN" sz="1600" b="1" dirty="0" smtClean="0">
                <a:solidFill>
                  <a:srgbClr val="FF0000"/>
                </a:solidFill>
                <a:latin typeface="Times New Roman" pitchFamily="18" charset="0"/>
                <a:cs typeface="Times New Roman" pitchFamily="18" charset="0"/>
              </a:rPr>
              <a:t>C </a:t>
            </a:r>
          </a:p>
          <a:p>
            <a:r>
              <a:rPr lang="en-IN" sz="1600" b="1" dirty="0" smtClean="0">
                <a:solidFill>
                  <a:srgbClr val="FF0000"/>
                </a:solidFill>
                <a:latin typeface="Times New Roman" pitchFamily="18" charset="0"/>
                <a:cs typeface="Times New Roman" pitchFamily="18" charset="0"/>
              </a:rPr>
              <a:t>for 1 night</a:t>
            </a:r>
            <a:endParaRPr lang="en-IN" sz="1600" b="1" dirty="0">
              <a:solidFill>
                <a:srgbClr val="FF0000"/>
              </a:solidFill>
              <a:latin typeface="Times New Roman" pitchFamily="18" charset="0"/>
              <a:cs typeface="Times New Roman" pitchFamily="18" charset="0"/>
            </a:endParaRPr>
          </a:p>
        </p:txBody>
      </p:sp>
      <p:sp>
        <p:nvSpPr>
          <p:cNvPr id="52" name="TextBox 51"/>
          <p:cNvSpPr txBox="1"/>
          <p:nvPr/>
        </p:nvSpPr>
        <p:spPr>
          <a:xfrm>
            <a:off x="5292080" y="5517232"/>
            <a:ext cx="1291208" cy="276999"/>
          </a:xfrm>
          <a:prstGeom prst="rect">
            <a:avLst/>
          </a:prstGeom>
          <a:noFill/>
        </p:spPr>
        <p:txBody>
          <a:bodyPr wrap="square" rtlCol="0">
            <a:spAutoFit/>
          </a:bodyPr>
          <a:lstStyle/>
          <a:p>
            <a:r>
              <a:rPr lang="en-IN" sz="1200" b="1" dirty="0" smtClean="0">
                <a:solidFill>
                  <a:srgbClr val="FF0000"/>
                </a:solidFill>
                <a:latin typeface="Times New Roman" pitchFamily="18" charset="0"/>
                <a:cs typeface="Times New Roman" pitchFamily="18" charset="0"/>
              </a:rPr>
              <a:t>Filter  and wash</a:t>
            </a:r>
            <a:endParaRPr lang="en-IN" sz="1200" b="1" dirty="0">
              <a:solidFill>
                <a:srgbClr val="FF0000"/>
              </a:solidFill>
              <a:latin typeface="Times New Roman" pitchFamily="18" charset="0"/>
              <a:cs typeface="Times New Roman" pitchFamily="18" charset="0"/>
            </a:endParaRPr>
          </a:p>
        </p:txBody>
      </p:sp>
      <p:sp>
        <p:nvSpPr>
          <p:cNvPr id="54" name="Rounded Rectangle 53"/>
          <p:cNvSpPr/>
          <p:nvPr/>
        </p:nvSpPr>
        <p:spPr>
          <a:xfrm>
            <a:off x="5580112" y="5877273"/>
            <a:ext cx="2808312" cy="570620"/>
          </a:xfrm>
          <a:prstGeom prst="roundRect">
            <a:avLst/>
          </a:prstGeom>
          <a:noFill/>
          <a:ln>
            <a:solidFill>
              <a:srgbClr val="191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1D9923"/>
              </a:solidFill>
              <a:latin typeface="Times New Roman" pitchFamily="18" charset="0"/>
              <a:cs typeface="Times New Roman" pitchFamily="18" charset="0"/>
            </a:endParaRPr>
          </a:p>
          <a:p>
            <a:pPr algn="ctr"/>
            <a:r>
              <a:rPr lang="en-US" b="1" dirty="0" smtClean="0">
                <a:solidFill>
                  <a:srgbClr val="1D9923"/>
                </a:solidFill>
                <a:latin typeface="Times New Roman" pitchFamily="18" charset="0"/>
                <a:cs typeface="Times New Roman" pitchFamily="18" charset="0"/>
              </a:rPr>
              <a:t>Dark green powder of </a:t>
            </a:r>
          </a:p>
          <a:p>
            <a:pPr algn="ctr"/>
            <a:r>
              <a:rPr lang="en-US" b="1" dirty="0" smtClean="0">
                <a:solidFill>
                  <a:srgbClr val="1D9923"/>
                </a:solidFill>
                <a:latin typeface="Times New Roman" pitchFamily="18" charset="0"/>
                <a:cs typeface="Times New Roman" pitchFamily="18" charset="0"/>
              </a:rPr>
              <a:t>PPy/TiO</a:t>
            </a:r>
            <a:r>
              <a:rPr lang="en-US" b="1" baseline="-25000" dirty="0" smtClean="0">
                <a:solidFill>
                  <a:srgbClr val="1D9923"/>
                </a:solidFill>
                <a:latin typeface="Times New Roman" pitchFamily="18" charset="0"/>
                <a:cs typeface="Times New Roman" pitchFamily="18" charset="0"/>
              </a:rPr>
              <a:t>2</a:t>
            </a:r>
            <a:r>
              <a:rPr lang="en-US" b="1" dirty="0" smtClean="0">
                <a:solidFill>
                  <a:srgbClr val="1D9923"/>
                </a:solidFill>
                <a:latin typeface="Times New Roman" pitchFamily="18" charset="0"/>
                <a:cs typeface="Times New Roman" pitchFamily="18" charset="0"/>
              </a:rPr>
              <a:t> obtained</a:t>
            </a:r>
          </a:p>
          <a:p>
            <a:pPr algn="ctr"/>
            <a:endParaRPr lang="en-IN" b="1" dirty="0">
              <a:solidFill>
                <a:srgbClr val="1D9923"/>
              </a:solidFill>
            </a:endParaRPr>
          </a:p>
        </p:txBody>
      </p:sp>
      <p:sp>
        <p:nvSpPr>
          <p:cNvPr id="56" name="Rounded Rectangle 55"/>
          <p:cNvSpPr/>
          <p:nvPr/>
        </p:nvSpPr>
        <p:spPr>
          <a:xfrm>
            <a:off x="1403648" y="332656"/>
            <a:ext cx="6480720" cy="576064"/>
          </a:xfrm>
          <a:prstGeom prst="roundRect">
            <a:avLst/>
          </a:prstGeom>
          <a:noFill/>
          <a:ln>
            <a:solidFill>
              <a:srgbClr val="191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smtClean="0">
              <a:solidFill>
                <a:srgbClr val="C00000"/>
              </a:solidFill>
              <a:latin typeface="Arial" pitchFamily="34" charset="0"/>
              <a:ea typeface="Times New Roman" pitchFamily="18" charset="0"/>
              <a:cs typeface="Arial" pitchFamily="34" charset="0"/>
            </a:endParaRPr>
          </a:p>
          <a:p>
            <a:pPr algn="ctr"/>
            <a:r>
              <a:rPr lang="en-US" sz="3200" b="1" dirty="0" smtClean="0">
                <a:solidFill>
                  <a:srgbClr val="C00000"/>
                </a:solidFill>
                <a:latin typeface="Arial" pitchFamily="34" charset="0"/>
                <a:ea typeface="Times New Roman" pitchFamily="18" charset="0"/>
                <a:cs typeface="Arial" pitchFamily="34" charset="0"/>
              </a:rPr>
              <a:t>Synthesis of PPy</a:t>
            </a:r>
            <a:r>
              <a:rPr lang="en-US" sz="3200" b="1" baseline="-30000" dirty="0" smtClean="0">
                <a:solidFill>
                  <a:srgbClr val="C00000"/>
                </a:solidFill>
                <a:latin typeface="Arial" pitchFamily="34" charset="0"/>
                <a:ea typeface="Times New Roman" pitchFamily="18" charset="0"/>
                <a:cs typeface="Arial" pitchFamily="34" charset="0"/>
              </a:rPr>
              <a:t> </a:t>
            </a:r>
            <a:r>
              <a:rPr lang="en-US" sz="3200" b="1" dirty="0" smtClean="0">
                <a:solidFill>
                  <a:srgbClr val="C00000"/>
                </a:solidFill>
                <a:latin typeface="Arial" pitchFamily="34" charset="0"/>
                <a:ea typeface="Times New Roman" pitchFamily="18" charset="0"/>
                <a:cs typeface="Arial" pitchFamily="34" charset="0"/>
              </a:rPr>
              <a:t>and PPy/TiO</a:t>
            </a:r>
            <a:r>
              <a:rPr lang="en-US" sz="3200" b="1" baseline="-30000" dirty="0" smtClean="0">
                <a:solidFill>
                  <a:srgbClr val="C00000"/>
                </a:solidFill>
                <a:latin typeface="Arial" pitchFamily="34" charset="0"/>
                <a:ea typeface="Times New Roman" pitchFamily="18" charset="0"/>
                <a:cs typeface="Arial" pitchFamily="34" charset="0"/>
              </a:rPr>
              <a:t>2</a:t>
            </a:r>
            <a:endParaRPr lang="en-US" sz="3200" dirty="0" smtClean="0">
              <a:solidFill>
                <a:srgbClr val="C00000"/>
              </a:solidFill>
              <a:latin typeface="Arial" pitchFamily="34" charset="0"/>
              <a:cs typeface="Arial" pitchFamily="34" charset="0"/>
            </a:endParaRPr>
          </a:p>
          <a:p>
            <a:pPr algn="ctr"/>
            <a:endParaRPr lang="en-IN" sz="3200" dirty="0">
              <a:solidFill>
                <a:srgbClr val="C00000"/>
              </a:solidFill>
            </a:endParaRPr>
          </a:p>
        </p:txBody>
      </p:sp>
      <p:sp>
        <p:nvSpPr>
          <p:cNvPr id="57" name="Rounded Rectangle 56"/>
          <p:cNvSpPr/>
          <p:nvPr/>
        </p:nvSpPr>
        <p:spPr>
          <a:xfrm>
            <a:off x="1331640" y="2780928"/>
            <a:ext cx="1872208" cy="360040"/>
          </a:xfrm>
          <a:prstGeom prst="roundRect">
            <a:avLst/>
          </a:prstGeom>
          <a:noFill/>
          <a:ln>
            <a:solidFill>
              <a:srgbClr val="191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1D9923"/>
              </a:solidFill>
              <a:latin typeface="Times New Roman" pitchFamily="18" charset="0"/>
              <a:cs typeface="Times New Roman" pitchFamily="18" charset="0"/>
            </a:endParaRPr>
          </a:p>
          <a:p>
            <a:pPr algn="ctr"/>
            <a:r>
              <a:rPr lang="en-US" b="1" dirty="0" smtClean="0">
                <a:solidFill>
                  <a:srgbClr val="1D9923"/>
                </a:solidFill>
                <a:latin typeface="Times New Roman" pitchFamily="18" charset="0"/>
                <a:cs typeface="Times New Roman" pitchFamily="18" charset="0"/>
              </a:rPr>
              <a:t>Blue solution. </a:t>
            </a:r>
          </a:p>
          <a:p>
            <a:pPr algn="ctr"/>
            <a:endParaRPr lang="en-IN" b="1" dirty="0">
              <a:solidFill>
                <a:srgbClr val="1D9923"/>
              </a:solidFill>
            </a:endParaRPr>
          </a:p>
        </p:txBody>
      </p:sp>
      <p:sp>
        <p:nvSpPr>
          <p:cNvPr id="58" name="Rounded Rectangle 57"/>
          <p:cNvSpPr/>
          <p:nvPr/>
        </p:nvSpPr>
        <p:spPr>
          <a:xfrm>
            <a:off x="467544" y="1700808"/>
            <a:ext cx="3744416" cy="504056"/>
          </a:xfrm>
          <a:prstGeom prst="roundRect">
            <a:avLst/>
          </a:prstGeom>
          <a:noFill/>
          <a:ln>
            <a:solidFill>
              <a:srgbClr val="191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1D9923"/>
              </a:solidFill>
              <a:latin typeface="Times New Roman" pitchFamily="18" charset="0"/>
              <a:cs typeface="Times New Roman" pitchFamily="18" charset="0"/>
            </a:endParaRPr>
          </a:p>
          <a:p>
            <a:pPr algn="ctr"/>
            <a:r>
              <a:rPr lang="en-US" b="1" dirty="0" smtClean="0">
                <a:solidFill>
                  <a:srgbClr val="1D9923"/>
                </a:solidFill>
                <a:latin typeface="Times New Roman" pitchFamily="18" charset="0"/>
                <a:cs typeface="Times New Roman" pitchFamily="18" charset="0"/>
              </a:rPr>
              <a:t>1.727 ml pyrrole +50 ml H</a:t>
            </a:r>
            <a:r>
              <a:rPr lang="en-US" b="1" baseline="-25000" dirty="0" smtClean="0">
                <a:solidFill>
                  <a:srgbClr val="1D9923"/>
                </a:solidFill>
                <a:latin typeface="Times New Roman" pitchFamily="18" charset="0"/>
                <a:cs typeface="Times New Roman" pitchFamily="18" charset="0"/>
              </a:rPr>
              <a:t>2</a:t>
            </a:r>
            <a:r>
              <a:rPr lang="en-US" b="1" dirty="0" smtClean="0">
                <a:solidFill>
                  <a:srgbClr val="1D9923"/>
                </a:solidFill>
                <a:latin typeface="Times New Roman" pitchFamily="18" charset="0"/>
                <a:cs typeface="Times New Roman" pitchFamily="18" charset="0"/>
              </a:rPr>
              <a:t>O mix. </a:t>
            </a:r>
          </a:p>
          <a:p>
            <a:pPr algn="ctr"/>
            <a:endParaRPr lang="en-IN" b="1" dirty="0">
              <a:solidFill>
                <a:srgbClr val="1D9923"/>
              </a:solidFill>
            </a:endParaRPr>
          </a:p>
        </p:txBody>
      </p:sp>
      <p:sp>
        <p:nvSpPr>
          <p:cNvPr id="61" name="Rounded Rectangle 60"/>
          <p:cNvSpPr/>
          <p:nvPr/>
        </p:nvSpPr>
        <p:spPr>
          <a:xfrm>
            <a:off x="5292080" y="3717032"/>
            <a:ext cx="3456384" cy="648072"/>
          </a:xfrm>
          <a:prstGeom prst="roundRect">
            <a:avLst/>
          </a:prstGeom>
          <a:noFill/>
          <a:ln>
            <a:solidFill>
              <a:srgbClr val="191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smtClean="0">
              <a:solidFill>
                <a:srgbClr val="1D9923"/>
              </a:solidFill>
              <a:latin typeface="Times New Roman" pitchFamily="18" charset="0"/>
              <a:cs typeface="Times New Roman" pitchFamily="18" charset="0"/>
            </a:endParaRPr>
          </a:p>
          <a:p>
            <a:pPr algn="ctr"/>
            <a:r>
              <a:rPr lang="en-IN" b="1" dirty="0" err="1" smtClean="0">
                <a:solidFill>
                  <a:srgbClr val="1D9923"/>
                </a:solidFill>
                <a:latin typeface="Times New Roman" pitchFamily="18" charset="0"/>
                <a:cs typeface="Times New Roman" pitchFamily="18" charset="0"/>
              </a:rPr>
              <a:t>Soln.of</a:t>
            </a:r>
            <a:r>
              <a:rPr lang="en-IN" b="1" dirty="0" smtClean="0">
                <a:solidFill>
                  <a:srgbClr val="1D9923"/>
                </a:solidFill>
                <a:latin typeface="Times New Roman" pitchFamily="18" charset="0"/>
                <a:cs typeface="Times New Roman" pitchFamily="18" charset="0"/>
              </a:rPr>
              <a:t> </a:t>
            </a:r>
            <a:r>
              <a:rPr lang="en-IN" b="1" dirty="0" err="1" smtClean="0">
                <a:solidFill>
                  <a:srgbClr val="1D9923"/>
                </a:solidFill>
                <a:latin typeface="Times New Roman" pitchFamily="18" charset="0"/>
                <a:cs typeface="Times New Roman" pitchFamily="18" charset="0"/>
              </a:rPr>
              <a:t>Ppy</a:t>
            </a:r>
            <a:r>
              <a:rPr lang="en-IN" b="1" dirty="0" smtClean="0">
                <a:solidFill>
                  <a:srgbClr val="1D9923"/>
                </a:solidFill>
                <a:latin typeface="Times New Roman" pitchFamily="18" charset="0"/>
                <a:cs typeface="Times New Roman" pitchFamily="18" charset="0"/>
              </a:rPr>
              <a:t>/ TiO</a:t>
            </a:r>
            <a:r>
              <a:rPr lang="en-IN" b="1" baseline="-25000" dirty="0" smtClean="0">
                <a:solidFill>
                  <a:srgbClr val="1D9923"/>
                </a:solidFill>
                <a:latin typeface="Times New Roman" pitchFamily="18" charset="0"/>
                <a:cs typeface="Times New Roman" pitchFamily="18" charset="0"/>
              </a:rPr>
              <a:t>2</a:t>
            </a:r>
            <a:r>
              <a:rPr lang="en-IN" b="1" dirty="0" smtClean="0">
                <a:solidFill>
                  <a:srgbClr val="1D9923"/>
                </a:solidFill>
                <a:latin typeface="Times New Roman" pitchFamily="18" charset="0"/>
                <a:cs typeface="Times New Roman" pitchFamily="18" charset="0"/>
              </a:rPr>
              <a:t>+ APS (4.56 ml + 100 ml H</a:t>
            </a:r>
            <a:r>
              <a:rPr lang="en-IN" b="1" baseline="-25000" dirty="0" smtClean="0">
                <a:solidFill>
                  <a:srgbClr val="1D9923"/>
                </a:solidFill>
                <a:latin typeface="Times New Roman" pitchFamily="18" charset="0"/>
                <a:cs typeface="Times New Roman" pitchFamily="18" charset="0"/>
              </a:rPr>
              <a:t>2</a:t>
            </a:r>
            <a:r>
              <a:rPr lang="en-IN" b="1" dirty="0" smtClean="0">
                <a:solidFill>
                  <a:srgbClr val="1D9923"/>
                </a:solidFill>
                <a:latin typeface="Times New Roman" pitchFamily="18" charset="0"/>
                <a:cs typeface="Times New Roman" pitchFamily="18" charset="0"/>
              </a:rPr>
              <a:t>O) </a:t>
            </a:r>
            <a:endParaRPr lang="en-US" b="1" dirty="0" smtClean="0">
              <a:solidFill>
                <a:srgbClr val="1D9923"/>
              </a:solidFill>
              <a:latin typeface="Times New Roman" pitchFamily="18" charset="0"/>
              <a:cs typeface="Times New Roman" pitchFamily="18" charset="0"/>
            </a:endParaRPr>
          </a:p>
          <a:p>
            <a:pPr algn="ctr"/>
            <a:endParaRPr lang="en-IN" b="1" dirty="0">
              <a:solidFill>
                <a:srgbClr val="1D9923"/>
              </a:solidFill>
            </a:endParaRPr>
          </a:p>
        </p:txBody>
      </p:sp>
      <p:sp>
        <p:nvSpPr>
          <p:cNvPr id="62" name="Rounded Rectangle 61"/>
          <p:cNvSpPr/>
          <p:nvPr/>
        </p:nvSpPr>
        <p:spPr>
          <a:xfrm>
            <a:off x="5292080" y="1700808"/>
            <a:ext cx="3456384" cy="576064"/>
          </a:xfrm>
          <a:prstGeom prst="roundRect">
            <a:avLst/>
          </a:prstGeom>
          <a:noFill/>
          <a:ln>
            <a:solidFill>
              <a:srgbClr val="191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1D9923"/>
              </a:solidFill>
              <a:latin typeface="Times New Roman" pitchFamily="18" charset="0"/>
              <a:cs typeface="Times New Roman" pitchFamily="18" charset="0"/>
            </a:endParaRPr>
          </a:p>
          <a:p>
            <a:pPr algn="ctr"/>
            <a:r>
              <a:rPr lang="en-US" b="1" dirty="0" smtClean="0">
                <a:solidFill>
                  <a:srgbClr val="1D9923"/>
                </a:solidFill>
                <a:latin typeface="Times New Roman" pitchFamily="18" charset="0"/>
                <a:cs typeface="Times New Roman" pitchFamily="18" charset="0"/>
              </a:rPr>
              <a:t>3.45 ml pyrrole+100 ml H</a:t>
            </a:r>
            <a:r>
              <a:rPr lang="en-US" b="1" baseline="-25000" dirty="0" smtClean="0">
                <a:solidFill>
                  <a:srgbClr val="1D9923"/>
                </a:solidFill>
                <a:latin typeface="Times New Roman" pitchFamily="18" charset="0"/>
                <a:cs typeface="Times New Roman" pitchFamily="18" charset="0"/>
              </a:rPr>
              <a:t>2</a:t>
            </a:r>
            <a:r>
              <a:rPr lang="en-US" b="1" dirty="0" smtClean="0">
                <a:solidFill>
                  <a:srgbClr val="1D9923"/>
                </a:solidFill>
                <a:latin typeface="Times New Roman" pitchFamily="18" charset="0"/>
                <a:cs typeface="Times New Roman" pitchFamily="18" charset="0"/>
              </a:rPr>
              <a:t>O </a:t>
            </a:r>
          </a:p>
          <a:p>
            <a:pPr algn="ctr"/>
            <a:r>
              <a:rPr lang="en-US" b="1" dirty="0" smtClean="0">
                <a:solidFill>
                  <a:srgbClr val="1D9923"/>
                </a:solidFill>
                <a:latin typeface="Times New Roman" pitchFamily="18" charset="0"/>
                <a:cs typeface="Times New Roman" pitchFamily="18" charset="0"/>
              </a:rPr>
              <a:t>+  5.43 ml H</a:t>
            </a:r>
            <a:r>
              <a:rPr lang="en-US" b="1" baseline="-25000" dirty="0" smtClean="0">
                <a:solidFill>
                  <a:srgbClr val="1D9923"/>
                </a:solidFill>
                <a:latin typeface="Times New Roman" pitchFamily="18" charset="0"/>
                <a:cs typeface="Times New Roman" pitchFamily="18" charset="0"/>
              </a:rPr>
              <a:t>2</a:t>
            </a:r>
            <a:r>
              <a:rPr lang="en-US" b="1" dirty="0" smtClean="0">
                <a:solidFill>
                  <a:srgbClr val="1D9923"/>
                </a:solidFill>
                <a:latin typeface="Times New Roman" pitchFamily="18" charset="0"/>
                <a:cs typeface="Times New Roman" pitchFamily="18" charset="0"/>
              </a:rPr>
              <a:t>SO</a:t>
            </a:r>
            <a:r>
              <a:rPr lang="en-US" b="1" baseline="-25000" dirty="0" smtClean="0">
                <a:solidFill>
                  <a:srgbClr val="1D9923"/>
                </a:solidFill>
                <a:latin typeface="Times New Roman" pitchFamily="18" charset="0"/>
                <a:cs typeface="Times New Roman" pitchFamily="18" charset="0"/>
              </a:rPr>
              <a:t>4</a:t>
            </a:r>
            <a:r>
              <a:rPr lang="en-US" b="1" dirty="0" smtClean="0">
                <a:solidFill>
                  <a:srgbClr val="1D9923"/>
                </a:solidFill>
                <a:latin typeface="Times New Roman" pitchFamily="18" charset="0"/>
                <a:cs typeface="Times New Roman" pitchFamily="18" charset="0"/>
              </a:rPr>
              <a:t> mix</a:t>
            </a:r>
          </a:p>
          <a:p>
            <a:pPr algn="ctr"/>
            <a:endParaRPr lang="en-IN" b="1" dirty="0">
              <a:solidFill>
                <a:srgbClr val="1D9923"/>
              </a:solidFill>
            </a:endParaRPr>
          </a:p>
        </p:txBody>
      </p:sp>
      <p:cxnSp>
        <p:nvCxnSpPr>
          <p:cNvPr id="64" name="Straight Connector 63"/>
          <p:cNvCxnSpPr/>
          <p:nvPr/>
        </p:nvCxnSpPr>
        <p:spPr>
          <a:xfrm>
            <a:off x="4716016" y="1052736"/>
            <a:ext cx="0" cy="5472608"/>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67544" y="1556792"/>
            <a:ext cx="8280920" cy="0"/>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sp>
        <p:nvSpPr>
          <p:cNvPr id="37" name="Slide Number Placeholder 36"/>
          <p:cNvSpPr>
            <a:spLocks noGrp="1"/>
          </p:cNvSpPr>
          <p:nvPr>
            <p:ph type="sldNum" sz="quarter" idx="12"/>
          </p:nvPr>
        </p:nvSpPr>
        <p:spPr/>
        <p:txBody>
          <a:bodyPr/>
          <a:lstStyle/>
          <a:p>
            <a:fld id="{9F9CC56D-B770-46FE-A78A-99671EBA1398}" type="slidenum">
              <a:rPr lang="en-IN" smtClean="0"/>
              <a:pPr/>
              <a:t>18</a:t>
            </a:fld>
            <a:endParaRPr lang="en-IN"/>
          </a:p>
        </p:txBody>
      </p:sp>
    </p:spTree>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907704" y="1371600"/>
            <a:ext cx="5328592" cy="571863"/>
          </a:xfrm>
          <a:prstGeom prst="roundRect">
            <a:avLst/>
          </a:prstGeom>
          <a:noFill/>
          <a:ln>
            <a:solidFill>
              <a:srgbClr val="191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046804"/>
              </a:solidFill>
              <a:latin typeface="Times New Roman" pitchFamily="18" charset="0"/>
              <a:cs typeface="Times New Roman" pitchFamily="18" charset="0"/>
            </a:endParaRPr>
          </a:p>
          <a:p>
            <a:pPr algn="ctr"/>
            <a:r>
              <a:rPr lang="en-US" b="1" dirty="0" smtClean="0">
                <a:solidFill>
                  <a:srgbClr val="046804"/>
                </a:solidFill>
                <a:latin typeface="Times New Roman" pitchFamily="18" charset="0"/>
                <a:cs typeface="Times New Roman" pitchFamily="18" charset="0"/>
              </a:rPr>
              <a:t>3.45 ml pyrrole + 100 ml H</a:t>
            </a:r>
            <a:r>
              <a:rPr lang="en-US" b="1" baseline="-25000" dirty="0" smtClean="0">
                <a:solidFill>
                  <a:srgbClr val="046804"/>
                </a:solidFill>
                <a:latin typeface="Times New Roman" pitchFamily="18" charset="0"/>
                <a:cs typeface="Times New Roman" pitchFamily="18" charset="0"/>
              </a:rPr>
              <a:t>2</a:t>
            </a:r>
            <a:r>
              <a:rPr lang="en-US" b="1" dirty="0" smtClean="0">
                <a:solidFill>
                  <a:srgbClr val="046804"/>
                </a:solidFill>
                <a:latin typeface="Times New Roman" pitchFamily="18" charset="0"/>
                <a:cs typeface="Times New Roman" pitchFamily="18" charset="0"/>
              </a:rPr>
              <a:t>O + 5.43 ml H</a:t>
            </a:r>
            <a:r>
              <a:rPr lang="en-US" b="1" baseline="-25000" dirty="0" smtClean="0">
                <a:solidFill>
                  <a:srgbClr val="046804"/>
                </a:solidFill>
                <a:latin typeface="Times New Roman" pitchFamily="18" charset="0"/>
                <a:cs typeface="Times New Roman" pitchFamily="18" charset="0"/>
              </a:rPr>
              <a:t>2</a:t>
            </a:r>
            <a:r>
              <a:rPr lang="en-US" b="1" dirty="0" smtClean="0">
                <a:solidFill>
                  <a:srgbClr val="046804"/>
                </a:solidFill>
                <a:latin typeface="Times New Roman" pitchFamily="18" charset="0"/>
                <a:cs typeface="Times New Roman" pitchFamily="18" charset="0"/>
              </a:rPr>
              <a:t>SO</a:t>
            </a:r>
            <a:r>
              <a:rPr lang="en-US" b="1" baseline="-25000" dirty="0" smtClean="0">
                <a:solidFill>
                  <a:srgbClr val="046804"/>
                </a:solidFill>
                <a:latin typeface="Times New Roman" pitchFamily="18" charset="0"/>
                <a:cs typeface="Times New Roman" pitchFamily="18" charset="0"/>
              </a:rPr>
              <a:t>4</a:t>
            </a:r>
            <a:r>
              <a:rPr lang="en-US" b="1" dirty="0" smtClean="0">
                <a:solidFill>
                  <a:srgbClr val="046804"/>
                </a:solidFill>
                <a:latin typeface="Times New Roman" pitchFamily="18" charset="0"/>
                <a:cs typeface="Times New Roman" pitchFamily="18" charset="0"/>
              </a:rPr>
              <a:t> mix</a:t>
            </a:r>
          </a:p>
          <a:p>
            <a:pPr algn="ctr"/>
            <a:endParaRPr lang="en-IN" b="1" dirty="0">
              <a:solidFill>
                <a:srgbClr val="046804"/>
              </a:solidFill>
            </a:endParaRPr>
          </a:p>
        </p:txBody>
      </p:sp>
      <p:sp>
        <p:nvSpPr>
          <p:cNvPr id="5" name="Down Arrow 4"/>
          <p:cNvSpPr/>
          <p:nvPr/>
        </p:nvSpPr>
        <p:spPr>
          <a:xfrm>
            <a:off x="4191000" y="2133600"/>
            <a:ext cx="199655" cy="4571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46804"/>
              </a:solidFill>
            </a:endParaRPr>
          </a:p>
        </p:txBody>
      </p:sp>
      <p:sp>
        <p:nvSpPr>
          <p:cNvPr id="6" name="TextBox 5"/>
          <p:cNvSpPr txBox="1"/>
          <p:nvPr/>
        </p:nvSpPr>
        <p:spPr>
          <a:xfrm>
            <a:off x="4495800" y="2133600"/>
            <a:ext cx="2452464" cy="369332"/>
          </a:xfrm>
          <a:prstGeom prst="rect">
            <a:avLst/>
          </a:prstGeom>
          <a:noFill/>
        </p:spPr>
        <p:txBody>
          <a:bodyPr wrap="square" rtlCol="0">
            <a:spAutoFit/>
          </a:bodyPr>
          <a:lstStyle/>
          <a:p>
            <a:r>
              <a:rPr lang="en-US" b="1" dirty="0" err="1" smtClean="0">
                <a:solidFill>
                  <a:srgbClr val="046804"/>
                </a:solidFill>
                <a:latin typeface="Times New Roman" pitchFamily="18" charset="0"/>
                <a:cs typeface="Times New Roman" pitchFamily="18" charset="0"/>
              </a:rPr>
              <a:t>Sonication</a:t>
            </a:r>
            <a:r>
              <a:rPr lang="en-US" b="1" dirty="0" smtClean="0">
                <a:solidFill>
                  <a:srgbClr val="046804"/>
                </a:solidFill>
                <a:latin typeface="Times New Roman" pitchFamily="18" charset="0"/>
                <a:cs typeface="Times New Roman" pitchFamily="18" charset="0"/>
              </a:rPr>
              <a:t> for 30 min</a:t>
            </a:r>
            <a:endParaRPr lang="en-IN" b="1" dirty="0">
              <a:solidFill>
                <a:srgbClr val="046804"/>
              </a:solidFill>
              <a:latin typeface="Times New Roman" pitchFamily="18" charset="0"/>
              <a:cs typeface="Times New Roman" pitchFamily="18" charset="0"/>
            </a:endParaRPr>
          </a:p>
        </p:txBody>
      </p:sp>
      <p:sp>
        <p:nvSpPr>
          <p:cNvPr id="8" name="Rounded Rectangle 7"/>
          <p:cNvSpPr/>
          <p:nvPr/>
        </p:nvSpPr>
        <p:spPr>
          <a:xfrm>
            <a:off x="2627784" y="2743200"/>
            <a:ext cx="3528392" cy="419463"/>
          </a:xfrm>
          <a:prstGeom prst="roundRect">
            <a:avLst/>
          </a:prstGeom>
          <a:noFill/>
          <a:ln>
            <a:solidFill>
              <a:srgbClr val="191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046804"/>
              </a:solidFill>
              <a:latin typeface="Times New Roman" pitchFamily="18" charset="0"/>
              <a:cs typeface="Times New Roman" pitchFamily="18" charset="0"/>
            </a:endParaRPr>
          </a:p>
          <a:p>
            <a:pPr algn="ctr"/>
            <a:r>
              <a:rPr lang="en-US" b="1" dirty="0" smtClean="0">
                <a:solidFill>
                  <a:srgbClr val="046804"/>
                </a:solidFill>
                <a:latin typeface="Times New Roman" pitchFamily="18" charset="0"/>
                <a:cs typeface="Times New Roman" pitchFamily="18" charset="0"/>
              </a:rPr>
              <a:t>Blue </a:t>
            </a:r>
            <a:r>
              <a:rPr lang="en-IN" b="1" dirty="0" smtClean="0">
                <a:solidFill>
                  <a:srgbClr val="046804"/>
                </a:solidFill>
                <a:latin typeface="Times New Roman" pitchFamily="18" charset="0"/>
                <a:cs typeface="Times New Roman" pitchFamily="18" charset="0"/>
              </a:rPr>
              <a:t>Solution+ added  1g TiO</a:t>
            </a:r>
            <a:r>
              <a:rPr lang="en-IN" b="1" baseline="-25000" dirty="0" smtClean="0">
                <a:solidFill>
                  <a:srgbClr val="046804"/>
                </a:solidFill>
                <a:latin typeface="Times New Roman" pitchFamily="18" charset="0"/>
                <a:cs typeface="Times New Roman" pitchFamily="18" charset="0"/>
              </a:rPr>
              <a:t>2</a:t>
            </a:r>
            <a:r>
              <a:rPr lang="en-IN" b="1" dirty="0" smtClean="0">
                <a:solidFill>
                  <a:srgbClr val="046804"/>
                </a:solidFill>
                <a:latin typeface="Times New Roman" pitchFamily="18" charset="0"/>
                <a:cs typeface="Times New Roman" pitchFamily="18" charset="0"/>
              </a:rPr>
              <a:t> </a:t>
            </a:r>
            <a:endParaRPr lang="en-US" b="1" dirty="0" smtClean="0">
              <a:solidFill>
                <a:srgbClr val="046804"/>
              </a:solidFill>
              <a:latin typeface="Times New Roman" pitchFamily="18" charset="0"/>
              <a:cs typeface="Times New Roman" pitchFamily="18" charset="0"/>
            </a:endParaRPr>
          </a:p>
          <a:p>
            <a:pPr algn="ctr"/>
            <a:endParaRPr lang="en-IN" b="1" dirty="0">
              <a:solidFill>
                <a:srgbClr val="046804"/>
              </a:solidFill>
            </a:endParaRPr>
          </a:p>
        </p:txBody>
      </p:sp>
      <p:sp>
        <p:nvSpPr>
          <p:cNvPr id="10" name="Down Arrow 9"/>
          <p:cNvSpPr/>
          <p:nvPr/>
        </p:nvSpPr>
        <p:spPr>
          <a:xfrm>
            <a:off x="4191000" y="3276600"/>
            <a:ext cx="199655" cy="4571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46804"/>
              </a:solidFill>
            </a:endParaRPr>
          </a:p>
        </p:txBody>
      </p:sp>
      <p:sp>
        <p:nvSpPr>
          <p:cNvPr id="11" name="TextBox 10"/>
          <p:cNvSpPr txBox="1"/>
          <p:nvPr/>
        </p:nvSpPr>
        <p:spPr>
          <a:xfrm>
            <a:off x="4495800" y="3276600"/>
            <a:ext cx="2308448" cy="369332"/>
          </a:xfrm>
          <a:prstGeom prst="rect">
            <a:avLst/>
          </a:prstGeom>
          <a:noFill/>
        </p:spPr>
        <p:txBody>
          <a:bodyPr wrap="square" rtlCol="0">
            <a:spAutoFit/>
          </a:bodyPr>
          <a:lstStyle/>
          <a:p>
            <a:r>
              <a:rPr lang="en-IN" b="1" dirty="0" smtClean="0">
                <a:solidFill>
                  <a:srgbClr val="046804"/>
                </a:solidFill>
                <a:latin typeface="Times New Roman" pitchFamily="18" charset="0"/>
                <a:cs typeface="Times New Roman" pitchFamily="18" charset="0"/>
              </a:rPr>
              <a:t>Stirrer for 15 min.</a:t>
            </a:r>
            <a:endParaRPr lang="en-IN" b="1" dirty="0">
              <a:solidFill>
                <a:srgbClr val="046804"/>
              </a:solidFill>
              <a:latin typeface="Times New Roman" pitchFamily="18" charset="0"/>
              <a:cs typeface="Times New Roman" pitchFamily="18" charset="0"/>
            </a:endParaRPr>
          </a:p>
        </p:txBody>
      </p:sp>
      <p:sp>
        <p:nvSpPr>
          <p:cNvPr id="12" name="Rounded Rectangle 11"/>
          <p:cNvSpPr/>
          <p:nvPr/>
        </p:nvSpPr>
        <p:spPr>
          <a:xfrm>
            <a:off x="1403648" y="3861048"/>
            <a:ext cx="6048672" cy="457200"/>
          </a:xfrm>
          <a:prstGeom prst="roundRect">
            <a:avLst/>
          </a:prstGeom>
          <a:noFill/>
          <a:ln>
            <a:solidFill>
              <a:srgbClr val="191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smtClean="0">
              <a:solidFill>
                <a:srgbClr val="046804"/>
              </a:solidFill>
              <a:latin typeface="Times New Roman" pitchFamily="18" charset="0"/>
              <a:cs typeface="Times New Roman" pitchFamily="18" charset="0"/>
            </a:endParaRPr>
          </a:p>
          <a:p>
            <a:pPr algn="ctr"/>
            <a:r>
              <a:rPr lang="en-IN" b="1" dirty="0" smtClean="0">
                <a:solidFill>
                  <a:srgbClr val="046804"/>
                </a:solidFill>
                <a:latin typeface="Times New Roman" pitchFamily="18" charset="0"/>
                <a:cs typeface="Times New Roman" pitchFamily="18" charset="0"/>
              </a:rPr>
              <a:t>Soln. of PPy/ TiO</a:t>
            </a:r>
            <a:r>
              <a:rPr lang="en-IN" b="1" baseline="-25000" dirty="0" smtClean="0">
                <a:solidFill>
                  <a:srgbClr val="046804"/>
                </a:solidFill>
                <a:latin typeface="Times New Roman" pitchFamily="18" charset="0"/>
                <a:cs typeface="Times New Roman" pitchFamily="18" charset="0"/>
              </a:rPr>
              <a:t>2</a:t>
            </a:r>
            <a:r>
              <a:rPr lang="en-IN" b="1" dirty="0" smtClean="0">
                <a:solidFill>
                  <a:srgbClr val="046804"/>
                </a:solidFill>
                <a:latin typeface="Times New Roman" pitchFamily="18" charset="0"/>
                <a:cs typeface="Times New Roman" pitchFamily="18" charset="0"/>
              </a:rPr>
              <a:t>+ APS soln.+ 60 mg graphene oxide mix. </a:t>
            </a:r>
            <a:endParaRPr lang="en-US" b="1" dirty="0" smtClean="0">
              <a:solidFill>
                <a:srgbClr val="046804"/>
              </a:solidFill>
              <a:latin typeface="Times New Roman" pitchFamily="18" charset="0"/>
              <a:cs typeface="Times New Roman" pitchFamily="18" charset="0"/>
            </a:endParaRPr>
          </a:p>
          <a:p>
            <a:pPr algn="ctr"/>
            <a:endParaRPr lang="en-IN" b="1" dirty="0">
              <a:solidFill>
                <a:srgbClr val="046804"/>
              </a:solidFill>
            </a:endParaRPr>
          </a:p>
        </p:txBody>
      </p:sp>
      <p:sp>
        <p:nvSpPr>
          <p:cNvPr id="14" name="TextBox 13"/>
          <p:cNvSpPr txBox="1"/>
          <p:nvPr/>
        </p:nvSpPr>
        <p:spPr>
          <a:xfrm>
            <a:off x="4419600" y="4495800"/>
            <a:ext cx="2888704" cy="338554"/>
          </a:xfrm>
          <a:prstGeom prst="rect">
            <a:avLst/>
          </a:prstGeom>
          <a:noFill/>
        </p:spPr>
        <p:txBody>
          <a:bodyPr wrap="square" rtlCol="0">
            <a:spAutoFit/>
          </a:bodyPr>
          <a:lstStyle/>
          <a:p>
            <a:r>
              <a:rPr lang="en-IN" sz="1600" b="1" dirty="0" smtClean="0">
                <a:solidFill>
                  <a:srgbClr val="046804"/>
                </a:solidFill>
                <a:latin typeface="Times New Roman" pitchFamily="18" charset="0"/>
                <a:cs typeface="Times New Roman" pitchFamily="18" charset="0"/>
              </a:rPr>
              <a:t>Add from </a:t>
            </a:r>
            <a:r>
              <a:rPr lang="en-IN" sz="1600" b="1" dirty="0" err="1" smtClean="0">
                <a:solidFill>
                  <a:srgbClr val="046804"/>
                </a:solidFill>
                <a:latin typeface="Times New Roman" pitchFamily="18" charset="0"/>
                <a:cs typeface="Times New Roman" pitchFamily="18" charset="0"/>
              </a:rPr>
              <a:t>burrate</a:t>
            </a:r>
            <a:r>
              <a:rPr lang="en-IN" sz="1600" b="1" dirty="0" smtClean="0">
                <a:solidFill>
                  <a:srgbClr val="046804"/>
                </a:solidFill>
                <a:latin typeface="Times New Roman" pitchFamily="18" charset="0"/>
                <a:cs typeface="Times New Roman" pitchFamily="18" charset="0"/>
              </a:rPr>
              <a:t> for 30 min.</a:t>
            </a:r>
            <a:endParaRPr lang="en-IN" sz="1600" b="1" dirty="0">
              <a:solidFill>
                <a:srgbClr val="046804"/>
              </a:solidFill>
              <a:latin typeface="Times New Roman" pitchFamily="18" charset="0"/>
              <a:cs typeface="Times New Roman" pitchFamily="18" charset="0"/>
            </a:endParaRPr>
          </a:p>
        </p:txBody>
      </p:sp>
      <p:sp>
        <p:nvSpPr>
          <p:cNvPr id="15" name="Down Arrow 14"/>
          <p:cNvSpPr/>
          <p:nvPr/>
        </p:nvSpPr>
        <p:spPr>
          <a:xfrm>
            <a:off x="4191000" y="4419600"/>
            <a:ext cx="199655" cy="4571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46804"/>
              </a:solidFill>
            </a:endParaRPr>
          </a:p>
        </p:txBody>
      </p:sp>
      <p:sp>
        <p:nvSpPr>
          <p:cNvPr id="18" name="Rounded Rectangle 17"/>
          <p:cNvSpPr/>
          <p:nvPr/>
        </p:nvSpPr>
        <p:spPr>
          <a:xfrm>
            <a:off x="3124200" y="4953000"/>
            <a:ext cx="2671936" cy="420216"/>
          </a:xfrm>
          <a:prstGeom prst="roundRect">
            <a:avLst/>
          </a:prstGeom>
          <a:noFill/>
          <a:ln>
            <a:solidFill>
              <a:srgbClr val="191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046804"/>
              </a:solidFill>
              <a:latin typeface="Times New Roman" pitchFamily="18" charset="0"/>
              <a:cs typeface="Times New Roman" pitchFamily="18" charset="0"/>
            </a:endParaRPr>
          </a:p>
          <a:p>
            <a:pPr algn="ctr"/>
            <a:endParaRPr lang="en-US" b="1" dirty="0" smtClean="0">
              <a:solidFill>
                <a:srgbClr val="046804"/>
              </a:solidFill>
              <a:latin typeface="Times New Roman" pitchFamily="18" charset="0"/>
              <a:cs typeface="Times New Roman" pitchFamily="18" charset="0"/>
            </a:endParaRPr>
          </a:p>
          <a:p>
            <a:pPr algn="ctr"/>
            <a:r>
              <a:rPr lang="en-US" b="1" dirty="0" smtClean="0">
                <a:solidFill>
                  <a:srgbClr val="046804"/>
                </a:solidFill>
                <a:latin typeface="Times New Roman" pitchFamily="18" charset="0"/>
                <a:cs typeface="Times New Roman" pitchFamily="18" charset="0"/>
              </a:rPr>
              <a:t>Dark green color soln.</a:t>
            </a:r>
          </a:p>
          <a:p>
            <a:pPr algn="ctr"/>
            <a:endParaRPr lang="en-US" b="1" dirty="0" smtClean="0">
              <a:solidFill>
                <a:srgbClr val="046804"/>
              </a:solidFill>
              <a:latin typeface="Times New Roman" pitchFamily="18" charset="0"/>
              <a:cs typeface="Times New Roman" pitchFamily="18" charset="0"/>
            </a:endParaRPr>
          </a:p>
          <a:p>
            <a:pPr algn="ctr"/>
            <a:endParaRPr lang="en-IN" b="1" dirty="0">
              <a:solidFill>
                <a:srgbClr val="046804"/>
              </a:solidFill>
            </a:endParaRPr>
          </a:p>
        </p:txBody>
      </p:sp>
      <p:sp>
        <p:nvSpPr>
          <p:cNvPr id="20" name="Down Arrow 19"/>
          <p:cNvSpPr/>
          <p:nvPr/>
        </p:nvSpPr>
        <p:spPr>
          <a:xfrm>
            <a:off x="4191000" y="5486400"/>
            <a:ext cx="199655" cy="4571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46804"/>
              </a:solidFill>
            </a:endParaRPr>
          </a:p>
        </p:txBody>
      </p:sp>
      <p:sp>
        <p:nvSpPr>
          <p:cNvPr id="21" name="TextBox 20"/>
          <p:cNvSpPr txBox="1"/>
          <p:nvPr/>
        </p:nvSpPr>
        <p:spPr>
          <a:xfrm>
            <a:off x="4495800" y="5562600"/>
            <a:ext cx="3028528" cy="338554"/>
          </a:xfrm>
          <a:prstGeom prst="rect">
            <a:avLst/>
          </a:prstGeom>
          <a:noFill/>
        </p:spPr>
        <p:txBody>
          <a:bodyPr wrap="square" rtlCol="0">
            <a:spAutoFit/>
          </a:bodyPr>
          <a:lstStyle/>
          <a:p>
            <a:r>
              <a:rPr lang="en-IN" sz="1600" b="1" dirty="0" smtClean="0">
                <a:solidFill>
                  <a:srgbClr val="046804"/>
                </a:solidFill>
                <a:latin typeface="Times New Roman" pitchFamily="18" charset="0"/>
                <a:cs typeface="Times New Roman" pitchFamily="18" charset="0"/>
              </a:rPr>
              <a:t>Dry in oven at 60</a:t>
            </a:r>
            <a:r>
              <a:rPr lang="en-IN" sz="1600" b="1" baseline="30000" dirty="0" smtClean="0">
                <a:solidFill>
                  <a:srgbClr val="046804"/>
                </a:solidFill>
                <a:latin typeface="Times New Roman" pitchFamily="18" charset="0"/>
                <a:cs typeface="Times New Roman" pitchFamily="18" charset="0"/>
              </a:rPr>
              <a:t>o</a:t>
            </a:r>
            <a:r>
              <a:rPr lang="en-IN" sz="1600" b="1" dirty="0" smtClean="0">
                <a:solidFill>
                  <a:srgbClr val="046804"/>
                </a:solidFill>
                <a:latin typeface="Times New Roman" pitchFamily="18" charset="0"/>
                <a:cs typeface="Times New Roman" pitchFamily="18" charset="0"/>
              </a:rPr>
              <a:t>C for 1 night</a:t>
            </a:r>
            <a:endParaRPr lang="en-IN" sz="1600" b="1" dirty="0">
              <a:solidFill>
                <a:srgbClr val="046804"/>
              </a:solidFill>
              <a:latin typeface="Times New Roman" pitchFamily="18" charset="0"/>
              <a:cs typeface="Times New Roman" pitchFamily="18" charset="0"/>
            </a:endParaRPr>
          </a:p>
        </p:txBody>
      </p:sp>
      <p:sp>
        <p:nvSpPr>
          <p:cNvPr id="22" name="TextBox 21"/>
          <p:cNvSpPr txBox="1"/>
          <p:nvPr/>
        </p:nvSpPr>
        <p:spPr>
          <a:xfrm>
            <a:off x="2267744" y="5562600"/>
            <a:ext cx="1770856" cy="338554"/>
          </a:xfrm>
          <a:prstGeom prst="rect">
            <a:avLst/>
          </a:prstGeom>
          <a:noFill/>
        </p:spPr>
        <p:txBody>
          <a:bodyPr wrap="square" rtlCol="0">
            <a:spAutoFit/>
          </a:bodyPr>
          <a:lstStyle/>
          <a:p>
            <a:r>
              <a:rPr lang="en-IN" sz="1600" b="1" dirty="0" smtClean="0">
                <a:solidFill>
                  <a:srgbClr val="046804"/>
                </a:solidFill>
                <a:latin typeface="Times New Roman" pitchFamily="18" charset="0"/>
                <a:cs typeface="Times New Roman" pitchFamily="18" charset="0"/>
              </a:rPr>
              <a:t>Filter  and wash</a:t>
            </a:r>
            <a:endParaRPr lang="en-IN" sz="1600" b="1" dirty="0">
              <a:solidFill>
                <a:srgbClr val="046804"/>
              </a:solidFill>
              <a:latin typeface="Times New Roman" pitchFamily="18" charset="0"/>
              <a:cs typeface="Times New Roman" pitchFamily="18" charset="0"/>
            </a:endParaRPr>
          </a:p>
        </p:txBody>
      </p:sp>
      <p:sp>
        <p:nvSpPr>
          <p:cNvPr id="23" name="TextBox 22"/>
          <p:cNvSpPr txBox="1"/>
          <p:nvPr/>
        </p:nvSpPr>
        <p:spPr>
          <a:xfrm>
            <a:off x="3200400" y="5791200"/>
            <a:ext cx="2101311" cy="461665"/>
          </a:xfrm>
          <a:prstGeom prst="rect">
            <a:avLst/>
          </a:prstGeom>
          <a:noFill/>
        </p:spPr>
        <p:txBody>
          <a:bodyPr wrap="square" rtlCol="0">
            <a:spAutoFit/>
          </a:bodyPr>
          <a:lstStyle/>
          <a:p>
            <a:pPr algn="ctr"/>
            <a:endParaRPr lang="en-US" sz="1200" dirty="0" smtClean="0">
              <a:solidFill>
                <a:srgbClr val="046804"/>
              </a:solidFill>
              <a:latin typeface="Times New Roman" pitchFamily="18" charset="0"/>
              <a:cs typeface="Times New Roman" pitchFamily="18" charset="0"/>
            </a:endParaRPr>
          </a:p>
          <a:p>
            <a:pPr algn="ctr"/>
            <a:endParaRPr lang="en-US" sz="1200" dirty="0" smtClean="0">
              <a:solidFill>
                <a:srgbClr val="046804"/>
              </a:solidFill>
              <a:latin typeface="Times New Roman" pitchFamily="18" charset="0"/>
              <a:cs typeface="Times New Roman" pitchFamily="18" charset="0"/>
            </a:endParaRPr>
          </a:p>
        </p:txBody>
      </p:sp>
      <p:sp>
        <p:nvSpPr>
          <p:cNvPr id="25" name="Rounded Rectangle 24"/>
          <p:cNvSpPr/>
          <p:nvPr/>
        </p:nvSpPr>
        <p:spPr>
          <a:xfrm>
            <a:off x="2123728" y="6019800"/>
            <a:ext cx="5040560" cy="419463"/>
          </a:xfrm>
          <a:prstGeom prst="roundRect">
            <a:avLst/>
          </a:prstGeom>
          <a:noFill/>
          <a:ln>
            <a:solidFill>
              <a:srgbClr val="191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046804"/>
              </a:solidFill>
              <a:latin typeface="Times New Roman" pitchFamily="18" charset="0"/>
              <a:cs typeface="Times New Roman" pitchFamily="18" charset="0"/>
            </a:endParaRPr>
          </a:p>
          <a:p>
            <a:pPr algn="ctr"/>
            <a:endParaRPr lang="en-US" b="1" dirty="0" smtClean="0">
              <a:solidFill>
                <a:srgbClr val="046804"/>
              </a:solidFill>
              <a:latin typeface="Times New Roman" pitchFamily="18" charset="0"/>
              <a:cs typeface="Times New Roman" pitchFamily="18" charset="0"/>
            </a:endParaRPr>
          </a:p>
          <a:p>
            <a:pPr algn="ctr"/>
            <a:r>
              <a:rPr lang="en-US" b="1" dirty="0" smtClean="0">
                <a:solidFill>
                  <a:srgbClr val="046804"/>
                </a:solidFill>
                <a:latin typeface="Times New Roman" pitchFamily="18" charset="0"/>
                <a:cs typeface="Times New Roman" pitchFamily="18" charset="0"/>
              </a:rPr>
              <a:t>Dark green powder of PPy/TiO</a:t>
            </a:r>
            <a:r>
              <a:rPr lang="en-US" b="1" baseline="-25000" dirty="0" smtClean="0">
                <a:solidFill>
                  <a:srgbClr val="046804"/>
                </a:solidFill>
                <a:latin typeface="Times New Roman" pitchFamily="18" charset="0"/>
                <a:cs typeface="Times New Roman" pitchFamily="18" charset="0"/>
              </a:rPr>
              <a:t>2</a:t>
            </a:r>
            <a:r>
              <a:rPr lang="en-US" b="1" dirty="0" smtClean="0">
                <a:solidFill>
                  <a:srgbClr val="046804"/>
                </a:solidFill>
                <a:latin typeface="Times New Roman" pitchFamily="18" charset="0"/>
                <a:cs typeface="Times New Roman" pitchFamily="18" charset="0"/>
              </a:rPr>
              <a:t>/GO obtained</a:t>
            </a:r>
          </a:p>
          <a:p>
            <a:pPr algn="ctr"/>
            <a:endParaRPr lang="en-US" b="1" dirty="0" smtClean="0">
              <a:solidFill>
                <a:srgbClr val="046804"/>
              </a:solidFill>
              <a:latin typeface="Times New Roman" pitchFamily="18" charset="0"/>
              <a:cs typeface="Times New Roman" pitchFamily="18" charset="0"/>
            </a:endParaRPr>
          </a:p>
          <a:p>
            <a:pPr algn="ctr"/>
            <a:endParaRPr lang="en-IN" b="1" dirty="0">
              <a:solidFill>
                <a:srgbClr val="046804"/>
              </a:solidFill>
            </a:endParaRPr>
          </a:p>
        </p:txBody>
      </p:sp>
      <p:sp>
        <p:nvSpPr>
          <p:cNvPr id="27" name="Rounded Rectangle 26"/>
          <p:cNvSpPr/>
          <p:nvPr/>
        </p:nvSpPr>
        <p:spPr>
          <a:xfrm>
            <a:off x="1907704" y="404664"/>
            <a:ext cx="5328592" cy="576064"/>
          </a:xfrm>
          <a:prstGeom prst="roundRect">
            <a:avLst/>
          </a:prstGeom>
          <a:noFill/>
          <a:ln>
            <a:solidFill>
              <a:srgbClr val="191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smtClean="0">
              <a:solidFill>
                <a:srgbClr val="C00000"/>
              </a:solidFill>
              <a:latin typeface="Arial" pitchFamily="34" charset="0"/>
              <a:ea typeface="Times New Roman" pitchFamily="18" charset="0"/>
              <a:cs typeface="Arial" pitchFamily="34" charset="0"/>
            </a:endParaRPr>
          </a:p>
          <a:p>
            <a:pPr algn="ctr"/>
            <a:r>
              <a:rPr lang="en-US" sz="3200" b="1" dirty="0" smtClean="0">
                <a:solidFill>
                  <a:srgbClr val="C00000"/>
                </a:solidFill>
                <a:latin typeface="Arial" pitchFamily="34" charset="0"/>
                <a:ea typeface="Times New Roman" pitchFamily="18" charset="0"/>
                <a:cs typeface="Arial" pitchFamily="34" charset="0"/>
              </a:rPr>
              <a:t>Synthesis of PPy/TiO</a:t>
            </a:r>
            <a:r>
              <a:rPr lang="en-US" sz="3200" b="1" baseline="-30000" dirty="0" smtClean="0">
                <a:solidFill>
                  <a:srgbClr val="C00000"/>
                </a:solidFill>
                <a:latin typeface="Arial" pitchFamily="34" charset="0"/>
                <a:ea typeface="Times New Roman" pitchFamily="18" charset="0"/>
                <a:cs typeface="Arial" pitchFamily="34" charset="0"/>
              </a:rPr>
              <a:t>2</a:t>
            </a:r>
            <a:r>
              <a:rPr lang="en-US" sz="3200" b="1" dirty="0" smtClean="0">
                <a:solidFill>
                  <a:srgbClr val="C00000"/>
                </a:solidFill>
                <a:latin typeface="Arial" pitchFamily="34" charset="0"/>
                <a:ea typeface="Times New Roman" pitchFamily="18" charset="0"/>
                <a:cs typeface="Arial" pitchFamily="34" charset="0"/>
              </a:rPr>
              <a:t>/GO</a:t>
            </a:r>
            <a:endParaRPr lang="en-US" sz="3200" dirty="0" smtClean="0">
              <a:solidFill>
                <a:srgbClr val="C00000"/>
              </a:solidFill>
              <a:latin typeface="Arial" pitchFamily="34" charset="0"/>
              <a:cs typeface="Arial" pitchFamily="34" charset="0"/>
            </a:endParaRPr>
          </a:p>
          <a:p>
            <a:pPr algn="ctr"/>
            <a:endParaRPr lang="en-IN" sz="3200" dirty="0">
              <a:solidFill>
                <a:srgbClr val="C00000"/>
              </a:solidFill>
            </a:endParaRPr>
          </a:p>
        </p:txBody>
      </p:sp>
      <p:sp>
        <p:nvSpPr>
          <p:cNvPr id="19" name="Slide Number Placeholder 18"/>
          <p:cNvSpPr>
            <a:spLocks noGrp="1"/>
          </p:cNvSpPr>
          <p:nvPr>
            <p:ph type="sldNum" sz="quarter" idx="12"/>
          </p:nvPr>
        </p:nvSpPr>
        <p:spPr/>
        <p:txBody>
          <a:bodyPr/>
          <a:lstStyle/>
          <a:p>
            <a:fld id="{9F9CC56D-B770-46FE-A78A-99671EBA1398}" type="slidenum">
              <a:rPr lang="en-IN" smtClean="0">
                <a:solidFill>
                  <a:srgbClr val="046804"/>
                </a:solidFill>
              </a:rPr>
              <a:pPr/>
              <a:t>19</a:t>
            </a:fld>
            <a:endParaRPr lang="en-IN">
              <a:solidFill>
                <a:srgbClr val="046804"/>
              </a:solidFill>
            </a:endParaRPr>
          </a:p>
        </p:txBody>
      </p:sp>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251520" y="1124744"/>
            <a:ext cx="554461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1A0CD2"/>
                </a:solidFill>
                <a:effectLst/>
                <a:latin typeface="Arial" pitchFamily="34" charset="0"/>
                <a:ea typeface="Times New Roman" pitchFamily="18" charset="0"/>
                <a:cs typeface="Arial" pitchFamily="34" charset="0"/>
              </a:rPr>
              <a:t>Photocatalytic Reactions</a:t>
            </a:r>
            <a:endParaRPr kumimoji="0" lang="en-US" sz="2400" b="0" i="0" u="none" strike="noStrike" cap="none" normalizeH="0" baseline="0" dirty="0" smtClean="0">
              <a:ln>
                <a:noFill/>
              </a:ln>
              <a:solidFill>
                <a:srgbClr val="1A0CD2"/>
              </a:solidFill>
              <a:effectLst/>
              <a:latin typeface="Arial" pitchFamily="34" charset="0"/>
              <a:ea typeface="Calibri" pitchFamily="34" charset="0"/>
              <a:cs typeface="Arial" pitchFamily="34" charset="0"/>
            </a:endParaRPr>
          </a:p>
          <a:p>
            <a:pPr eaLnBrk="0" fontAlgn="base" hangingPunct="0">
              <a:lnSpc>
                <a:spcPct val="150000"/>
              </a:lnSpc>
              <a:spcBef>
                <a:spcPct val="0"/>
              </a:spcBef>
              <a:spcAft>
                <a:spcPct val="0"/>
              </a:spcAft>
              <a:buFont typeface="Wingdings" pitchFamily="2" charset="2"/>
              <a:buChar char="Ø"/>
            </a:pPr>
            <a:r>
              <a:rPr lang="en-US" sz="1600" b="1" dirty="0" smtClean="0">
                <a:latin typeface="Arial" pitchFamily="34" charset="0"/>
                <a:ea typeface="Times New Roman" pitchFamily="18" charset="0"/>
                <a:cs typeface="Arial" pitchFamily="34" charset="0"/>
              </a:rPr>
              <a:t>Chemical reactions occurring in presence of semiconducting materials and light are known as photocatalytic reactions.</a:t>
            </a:r>
          </a:p>
          <a:p>
            <a:pPr lvl="0" eaLnBrk="0" fontAlgn="base" hangingPunct="0">
              <a:lnSpc>
                <a:spcPct val="150000"/>
              </a:lnSpc>
              <a:spcBef>
                <a:spcPct val="0"/>
              </a:spcBef>
              <a:spcAft>
                <a:spcPct val="0"/>
              </a:spcAft>
              <a:buFont typeface="Wingdings" pitchFamily="2" charset="2"/>
              <a:buChar char="Ø"/>
            </a:pPr>
            <a:r>
              <a:rPr lang="en-IN" sz="1600" b="1" dirty="0" smtClean="0">
                <a:solidFill>
                  <a:srgbClr val="046804"/>
                </a:solidFill>
                <a:latin typeface="Arial" pitchFamily="34" charset="0"/>
                <a:cs typeface="Arial" pitchFamily="34" charset="0"/>
              </a:rPr>
              <a:t>Semiconductors with suitable band gaps  is a good quantum collectors of light energy. </a:t>
            </a:r>
          </a:p>
          <a:p>
            <a:pPr lvl="0" eaLnBrk="0" fontAlgn="base" hangingPunct="0">
              <a:lnSpc>
                <a:spcPct val="150000"/>
              </a:lnSpc>
              <a:spcBef>
                <a:spcPct val="0"/>
              </a:spcBef>
              <a:spcAft>
                <a:spcPct val="0"/>
              </a:spcAft>
              <a:buFont typeface="Wingdings" pitchFamily="2" charset="2"/>
              <a:buChar char="Ø"/>
            </a:pPr>
            <a:r>
              <a:rPr lang="en-IN" sz="1600" b="1" dirty="0" smtClean="0">
                <a:solidFill>
                  <a:srgbClr val="C00000"/>
                </a:solidFill>
                <a:latin typeface="Arial" pitchFamily="34" charset="0"/>
                <a:cs typeface="Arial" pitchFamily="34" charset="0"/>
              </a:rPr>
              <a:t>Illuminating of desired energy photons on semiconductor material can cause a number of photocatalytic reactions. </a:t>
            </a:r>
          </a:p>
          <a:p>
            <a:pPr lvl="0" eaLnBrk="0" fontAlgn="base" hangingPunct="0">
              <a:lnSpc>
                <a:spcPct val="150000"/>
              </a:lnSpc>
              <a:spcBef>
                <a:spcPct val="0"/>
              </a:spcBef>
              <a:spcAft>
                <a:spcPct val="0"/>
              </a:spcAf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82" name="Picture 2" descr="Image result for photocatalytic reaction"/>
          <p:cNvPicPr>
            <a:picLocks noChangeAspect="1" noChangeArrowheads="1"/>
          </p:cNvPicPr>
          <p:nvPr/>
        </p:nvPicPr>
        <p:blipFill>
          <a:blip r:embed="rId2" cstate="print"/>
          <a:srcRect/>
          <a:stretch>
            <a:fillRect/>
          </a:stretch>
        </p:blipFill>
        <p:spPr bwMode="auto">
          <a:xfrm>
            <a:off x="5652120" y="1628800"/>
            <a:ext cx="3168352" cy="1819267"/>
          </a:xfrm>
          <a:prstGeom prst="rect">
            <a:avLst/>
          </a:prstGeom>
          <a:noFill/>
        </p:spPr>
      </p:pic>
      <p:sp>
        <p:nvSpPr>
          <p:cNvPr id="4" name="Slide Number Placeholder 3"/>
          <p:cNvSpPr>
            <a:spLocks noGrp="1"/>
          </p:cNvSpPr>
          <p:nvPr>
            <p:ph type="sldNum" sz="quarter" idx="12"/>
          </p:nvPr>
        </p:nvSpPr>
        <p:spPr/>
        <p:txBody>
          <a:bodyPr/>
          <a:lstStyle/>
          <a:p>
            <a:fld id="{9F9CC56D-B770-46FE-A78A-99671EBA1398}" type="slidenum">
              <a:rPr lang="en-IN" smtClean="0"/>
              <a:pPr/>
              <a:t>2</a:t>
            </a:fld>
            <a:endParaRPr lang="en-IN"/>
          </a:p>
        </p:txBody>
      </p:sp>
      <p:sp>
        <p:nvSpPr>
          <p:cNvPr id="5" name="Rounded Rectangle 4"/>
          <p:cNvSpPr/>
          <p:nvPr/>
        </p:nvSpPr>
        <p:spPr>
          <a:xfrm>
            <a:off x="2555776" y="404664"/>
            <a:ext cx="4032448" cy="576064"/>
          </a:xfrm>
          <a:prstGeom prst="round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800" b="1" dirty="0" smtClean="0">
              <a:solidFill>
                <a:srgbClr val="C00000"/>
              </a:solidFill>
              <a:ea typeface="Times New Roman" pitchFamily="18" charset="0"/>
              <a:cs typeface="Arial" pitchFamily="34" charset="0"/>
            </a:endParaRPr>
          </a:p>
          <a:p>
            <a:pPr lvl="0" algn="ctr"/>
            <a:r>
              <a:rPr lang="en-US" sz="2800" b="1" dirty="0" smtClean="0">
                <a:solidFill>
                  <a:srgbClr val="FF00FF"/>
                </a:solidFill>
                <a:latin typeface="+mj-lt"/>
                <a:ea typeface="Times New Roman" pitchFamily="18" charset="0"/>
                <a:cs typeface="Arial" pitchFamily="34" charset="0"/>
              </a:rPr>
              <a:t>Introduction</a:t>
            </a:r>
          </a:p>
          <a:p>
            <a:pPr algn="ctr"/>
            <a:endParaRPr lang="en-IN" sz="2800" dirty="0">
              <a:solidFill>
                <a:srgbClr val="FF00FF"/>
              </a:solidFill>
            </a:endParaRPr>
          </a:p>
        </p:txBody>
      </p:sp>
      <p:sp>
        <p:nvSpPr>
          <p:cNvPr id="6" name="Rectangle 5"/>
          <p:cNvSpPr/>
          <p:nvPr/>
        </p:nvSpPr>
        <p:spPr>
          <a:xfrm>
            <a:off x="323528" y="4869160"/>
            <a:ext cx="7596336" cy="1569660"/>
          </a:xfrm>
          <a:prstGeom prst="rect">
            <a:avLst/>
          </a:prstGeom>
        </p:spPr>
        <p:txBody>
          <a:bodyPr wrap="square">
            <a:spAutoFit/>
          </a:bodyPr>
          <a:lstStyle/>
          <a:p>
            <a:pPr lvl="0" eaLnBrk="0" fontAlgn="base" hangingPunct="0">
              <a:spcBef>
                <a:spcPct val="0"/>
              </a:spcBef>
              <a:spcAft>
                <a:spcPct val="0"/>
              </a:spcAft>
            </a:pPr>
            <a:r>
              <a:rPr lang="en-US" sz="2400" b="1" dirty="0" smtClean="0">
                <a:solidFill>
                  <a:srgbClr val="1A0CD2"/>
                </a:solidFill>
                <a:latin typeface="Arial" pitchFamily="34" charset="0"/>
                <a:ea typeface="Calibri" pitchFamily="34" charset="0"/>
                <a:cs typeface="Arial" pitchFamily="34" charset="0"/>
              </a:rPr>
              <a:t>Photocatalysed Reaction </a:t>
            </a:r>
          </a:p>
          <a:p>
            <a:pPr lvl="0" eaLnBrk="0" fontAlgn="base" hangingPunct="0">
              <a:lnSpc>
                <a:spcPct val="150000"/>
              </a:lnSpc>
              <a:spcBef>
                <a:spcPct val="0"/>
              </a:spcBef>
              <a:spcAft>
                <a:spcPct val="0"/>
              </a:spcAft>
              <a:buFont typeface="Wingdings" pitchFamily="2" charset="2"/>
              <a:buChar char="Ø"/>
            </a:pPr>
            <a:r>
              <a:rPr lang="en-US" sz="1600" b="1" dirty="0" smtClean="0">
                <a:latin typeface="Arial" pitchFamily="34" charset="0"/>
                <a:ea typeface="Calibri" pitchFamily="34" charset="0"/>
                <a:cs typeface="Arial" pitchFamily="34" charset="0"/>
              </a:rPr>
              <a:t>Wide spread applications in energy conversion</a:t>
            </a:r>
          </a:p>
          <a:p>
            <a:pPr lvl="0" eaLnBrk="0" fontAlgn="base" hangingPunct="0">
              <a:lnSpc>
                <a:spcPct val="150000"/>
              </a:lnSpc>
              <a:spcBef>
                <a:spcPct val="0"/>
              </a:spcBef>
              <a:spcAft>
                <a:spcPct val="0"/>
              </a:spcAft>
              <a:buFont typeface="Wingdings" pitchFamily="2" charset="2"/>
              <a:buChar char="Ø"/>
            </a:pPr>
            <a:r>
              <a:rPr lang="en-US" sz="1600" b="1" dirty="0" smtClean="0">
                <a:latin typeface="Arial" pitchFamily="34" charset="0"/>
                <a:ea typeface="Calibri" pitchFamily="34" charset="0"/>
                <a:cs typeface="Arial" pitchFamily="34" charset="0"/>
              </a:rPr>
              <a:t>Pollution abatement</a:t>
            </a:r>
          </a:p>
          <a:p>
            <a:pPr lvl="0" eaLnBrk="0" fontAlgn="base" hangingPunct="0">
              <a:lnSpc>
                <a:spcPct val="150000"/>
              </a:lnSpc>
              <a:spcBef>
                <a:spcPct val="0"/>
              </a:spcBef>
              <a:spcAft>
                <a:spcPct val="0"/>
              </a:spcAft>
              <a:buFont typeface="Wingdings" pitchFamily="2" charset="2"/>
              <a:buChar char="Ø"/>
            </a:pPr>
            <a:r>
              <a:rPr lang="en-US" sz="1600" b="1" dirty="0" smtClean="0">
                <a:latin typeface="Arial" pitchFamily="34" charset="0"/>
                <a:ea typeface="Calibri" pitchFamily="34" charset="0"/>
                <a:cs typeface="Arial" pitchFamily="34" charset="0"/>
              </a:rPr>
              <a:t>Synthesis of new materials</a:t>
            </a:r>
            <a:r>
              <a:rPr lang="en-US" sz="1600" dirty="0" smtClean="0">
                <a:solidFill>
                  <a:srgbClr val="000000"/>
                </a:solidFill>
                <a:latin typeface="Arial" pitchFamily="34" charset="0"/>
                <a:ea typeface="Calibri" pitchFamily="34" charset="0"/>
                <a:cs typeface="Arial" pitchFamily="34" charset="0"/>
              </a:rPr>
              <a:t> </a:t>
            </a:r>
            <a:endParaRPr lang="en-IN" sz="1600" dirty="0">
              <a:latin typeface="Arial" pitchFamily="34" charset="0"/>
              <a:cs typeface="Arial" pitchFamily="34" charset="0"/>
            </a:endParaRPr>
          </a:p>
        </p:txBody>
      </p:sp>
      <p:sp>
        <p:nvSpPr>
          <p:cNvPr id="7" name="TextBox 6"/>
          <p:cNvSpPr txBox="1"/>
          <p:nvPr/>
        </p:nvSpPr>
        <p:spPr>
          <a:xfrm>
            <a:off x="6012160" y="3717032"/>
            <a:ext cx="2592288" cy="646331"/>
          </a:xfrm>
          <a:prstGeom prst="rect">
            <a:avLst/>
          </a:prstGeom>
          <a:noFill/>
        </p:spPr>
        <p:txBody>
          <a:bodyPr wrap="square" rtlCol="0">
            <a:spAutoFit/>
          </a:bodyPr>
          <a:lstStyle/>
          <a:p>
            <a:r>
              <a:rPr lang="en-IN" b="1" dirty="0" smtClean="0">
                <a:solidFill>
                  <a:srgbClr val="046804"/>
                </a:solidFill>
                <a:latin typeface="Arial" pitchFamily="34" charset="0"/>
                <a:cs typeface="Arial" pitchFamily="34" charset="0"/>
              </a:rPr>
              <a:t>Fig.1: Photocatalytic Reaction</a:t>
            </a:r>
            <a:endParaRPr lang="en-IN" b="1" dirty="0">
              <a:solidFill>
                <a:srgbClr val="046804"/>
              </a:solidFill>
              <a:latin typeface="Arial" pitchFamily="34" charset="0"/>
              <a:cs typeface="Arial" pitchFamily="34" charset="0"/>
            </a:endParaRPr>
          </a:p>
        </p:txBody>
      </p:sp>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15" descr="XRD of PPy"/>
          <p:cNvPicPr>
            <a:picLocks noChangeAspect="1" noChangeArrowheads="1"/>
          </p:cNvPicPr>
          <p:nvPr/>
        </p:nvPicPr>
        <p:blipFill>
          <a:blip r:embed="rId2" cstate="print"/>
          <a:srcRect/>
          <a:stretch>
            <a:fillRect/>
          </a:stretch>
        </p:blipFill>
        <p:spPr bwMode="auto">
          <a:xfrm>
            <a:off x="251520" y="476672"/>
            <a:ext cx="5688632" cy="3744416"/>
          </a:xfrm>
          <a:prstGeom prst="rect">
            <a:avLst/>
          </a:prstGeom>
          <a:noFill/>
        </p:spPr>
      </p:pic>
      <p:sp>
        <p:nvSpPr>
          <p:cNvPr id="185347" name="Rectangle 3"/>
          <p:cNvSpPr>
            <a:spLocks noChangeArrowheads="1"/>
          </p:cNvSpPr>
          <p:nvPr/>
        </p:nvSpPr>
        <p:spPr bwMode="auto">
          <a:xfrm>
            <a:off x="5796136" y="764704"/>
            <a:ext cx="273630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1912A4"/>
                </a:solidFill>
                <a:effectLst/>
                <a:latin typeface="+mj-lt"/>
                <a:ea typeface="Times New Roman" pitchFamily="18" charset="0"/>
                <a:cs typeface="Times New Roman" pitchFamily="18" charset="0"/>
              </a:rPr>
              <a:t>Fig.67: X-Ray diffraction of</a:t>
            </a:r>
          </a:p>
          <a:p>
            <a:pPr marL="0" marR="0" lvl="0" indent="0"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1912A4"/>
                </a:solidFill>
                <a:effectLst/>
                <a:latin typeface="+mj-lt"/>
                <a:ea typeface="Times New Roman" pitchFamily="18" charset="0"/>
                <a:cs typeface="Times New Roman" pitchFamily="18" charset="0"/>
              </a:rPr>
              <a:t>(a) TiO</a:t>
            </a:r>
            <a:r>
              <a:rPr kumimoji="0" lang="en-US" sz="2000" b="1" i="0" u="none" strike="noStrike" cap="none" normalizeH="0" baseline="-30000" dirty="0" smtClean="0">
                <a:ln>
                  <a:noFill/>
                </a:ln>
                <a:solidFill>
                  <a:srgbClr val="1912A4"/>
                </a:solidFill>
                <a:effectLst/>
                <a:latin typeface="+mj-lt"/>
                <a:ea typeface="Times New Roman" pitchFamily="18" charset="0"/>
                <a:cs typeface="Times New Roman" pitchFamily="18" charset="0"/>
              </a:rPr>
              <a:t>2</a:t>
            </a:r>
            <a:r>
              <a:rPr kumimoji="0" lang="en-US" sz="2000" b="1" i="0" u="none" strike="noStrike" cap="none" normalizeH="0" baseline="0" dirty="0" smtClean="0">
                <a:ln>
                  <a:noFill/>
                </a:ln>
                <a:solidFill>
                  <a:srgbClr val="1912A4"/>
                </a:solidFill>
                <a:effectLst/>
                <a:latin typeface="+mj-lt"/>
                <a:ea typeface="Times New Roman" pitchFamily="18" charset="0"/>
                <a:cs typeface="Times New Roman" pitchFamily="18" charset="0"/>
              </a:rPr>
              <a:t> </a:t>
            </a:r>
          </a:p>
          <a:p>
            <a:pPr marL="0" marR="0" lvl="0" indent="0"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1912A4"/>
                </a:solidFill>
                <a:effectLst/>
                <a:latin typeface="+mj-lt"/>
                <a:ea typeface="Times New Roman" pitchFamily="18" charset="0"/>
                <a:cs typeface="Times New Roman" pitchFamily="18" charset="0"/>
              </a:rPr>
              <a:t>(b) Pure PPy </a:t>
            </a:r>
          </a:p>
          <a:p>
            <a:pPr marL="0" marR="0" lvl="0" indent="0"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1912A4"/>
                </a:solidFill>
                <a:effectLst/>
                <a:latin typeface="+mj-lt"/>
                <a:ea typeface="Times New Roman" pitchFamily="18" charset="0"/>
                <a:cs typeface="Times New Roman" pitchFamily="18" charset="0"/>
              </a:rPr>
              <a:t>(c) TiO</a:t>
            </a:r>
            <a:r>
              <a:rPr kumimoji="0" lang="en-US" sz="2000" b="1" i="0" u="none" strike="noStrike" cap="none" normalizeH="0" baseline="-30000" dirty="0" smtClean="0">
                <a:ln>
                  <a:noFill/>
                </a:ln>
                <a:solidFill>
                  <a:srgbClr val="1912A4"/>
                </a:solidFill>
                <a:effectLst/>
                <a:latin typeface="+mj-lt"/>
                <a:ea typeface="Times New Roman" pitchFamily="18" charset="0"/>
                <a:cs typeface="Times New Roman" pitchFamily="18" charset="0"/>
              </a:rPr>
              <a:t>2</a:t>
            </a:r>
            <a:r>
              <a:rPr kumimoji="0" lang="en-US" sz="2000" b="1" i="0" u="none" strike="noStrike" cap="none" normalizeH="0" baseline="0" dirty="0" smtClean="0">
                <a:ln>
                  <a:noFill/>
                </a:ln>
                <a:solidFill>
                  <a:srgbClr val="1912A4"/>
                </a:solidFill>
                <a:effectLst/>
                <a:latin typeface="+mj-lt"/>
                <a:ea typeface="Times New Roman" pitchFamily="18" charset="0"/>
                <a:cs typeface="Times New Roman" pitchFamily="18" charset="0"/>
              </a:rPr>
              <a:t>/PPy (d)TiO</a:t>
            </a:r>
            <a:r>
              <a:rPr kumimoji="0" lang="en-US" sz="2000" b="1" i="0" u="none" strike="noStrike" cap="none" normalizeH="0" baseline="-30000" dirty="0" smtClean="0">
                <a:ln>
                  <a:noFill/>
                </a:ln>
                <a:solidFill>
                  <a:srgbClr val="1912A4"/>
                </a:solidFill>
                <a:effectLst/>
                <a:latin typeface="+mj-lt"/>
                <a:ea typeface="Times New Roman" pitchFamily="18" charset="0"/>
                <a:cs typeface="Times New Roman" pitchFamily="18" charset="0"/>
              </a:rPr>
              <a:t>2</a:t>
            </a:r>
            <a:r>
              <a:rPr kumimoji="0" lang="en-US" sz="2000" b="1" i="0" u="none" strike="noStrike" cap="none" normalizeH="0" baseline="0" dirty="0" smtClean="0">
                <a:ln>
                  <a:noFill/>
                </a:ln>
                <a:solidFill>
                  <a:srgbClr val="1912A4"/>
                </a:solidFill>
                <a:effectLst/>
                <a:latin typeface="+mj-lt"/>
                <a:ea typeface="Times New Roman" pitchFamily="18" charset="0"/>
                <a:cs typeface="Times New Roman" pitchFamily="18" charset="0"/>
              </a:rPr>
              <a:t>/PPy/GO</a:t>
            </a:r>
            <a:endParaRPr kumimoji="0" lang="en-US" sz="2000" b="1" i="0" u="none" strike="noStrike" cap="none" normalizeH="0" baseline="0" dirty="0" smtClean="0">
              <a:ln>
                <a:noFill/>
              </a:ln>
              <a:solidFill>
                <a:srgbClr val="1912A4"/>
              </a:solidFill>
              <a:effectLst/>
              <a:latin typeface="+mj-lt"/>
              <a:cs typeface="Arial" pitchFamily="34" charset="0"/>
            </a:endParaRPr>
          </a:p>
        </p:txBody>
      </p:sp>
      <p:graphicFrame>
        <p:nvGraphicFramePr>
          <p:cNvPr id="5" name="Table 4"/>
          <p:cNvGraphicFramePr>
            <a:graphicFrameLocks noGrp="1"/>
          </p:cNvGraphicFramePr>
          <p:nvPr/>
        </p:nvGraphicFramePr>
        <p:xfrm>
          <a:off x="971600" y="5301208"/>
          <a:ext cx="5184576" cy="1296924"/>
        </p:xfrm>
        <a:graphic>
          <a:graphicData uri="http://schemas.openxmlformats.org/drawingml/2006/table">
            <a:tbl>
              <a:tblPr/>
              <a:tblGrid>
                <a:gridCol w="5184576"/>
              </a:tblGrid>
              <a:tr h="138304">
                <a:tc>
                  <a:txBody>
                    <a:bodyPr/>
                    <a:lstStyle/>
                    <a:p>
                      <a:pPr>
                        <a:lnSpc>
                          <a:spcPct val="115000"/>
                        </a:lnSpc>
                        <a:spcAft>
                          <a:spcPts val="0"/>
                        </a:spcAft>
                      </a:pPr>
                      <a:r>
                        <a:rPr lang="en-IN" sz="2000" b="1" dirty="0">
                          <a:solidFill>
                            <a:srgbClr val="046804"/>
                          </a:solidFill>
                          <a:latin typeface="Times New Roman"/>
                          <a:ea typeface="Calibri"/>
                          <a:cs typeface="Times New Roman"/>
                        </a:rPr>
                        <a:t>Sample                                      </a:t>
                      </a:r>
                      <a:r>
                        <a:rPr lang="en-IN" sz="2000" b="1" dirty="0" smtClean="0">
                          <a:solidFill>
                            <a:srgbClr val="046804"/>
                          </a:solidFill>
                          <a:latin typeface="Times New Roman"/>
                          <a:ea typeface="Calibri"/>
                          <a:cs typeface="Times New Roman"/>
                        </a:rPr>
                        <a:t> </a:t>
                      </a:r>
                      <a:r>
                        <a:rPr lang="en-IN" sz="2000" b="1" dirty="0">
                          <a:solidFill>
                            <a:srgbClr val="046804"/>
                          </a:solidFill>
                          <a:latin typeface="Times New Roman"/>
                          <a:ea typeface="Calibri"/>
                          <a:cs typeface="Times New Roman"/>
                        </a:rPr>
                        <a:t>Particle Size</a:t>
                      </a:r>
                      <a:endParaRPr lang="en-IN" sz="2000" dirty="0">
                        <a:solidFill>
                          <a:srgbClr val="046804"/>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5625">
                <a:tc>
                  <a:txBody>
                    <a:bodyPr/>
                    <a:lstStyle/>
                    <a:p>
                      <a:pPr>
                        <a:lnSpc>
                          <a:spcPct val="115000"/>
                        </a:lnSpc>
                        <a:spcAft>
                          <a:spcPts val="0"/>
                        </a:spcAft>
                      </a:pPr>
                      <a:r>
                        <a:rPr lang="en-IN" sz="1800" b="1" dirty="0">
                          <a:solidFill>
                            <a:srgbClr val="000099"/>
                          </a:solidFill>
                          <a:latin typeface="Times New Roman"/>
                          <a:ea typeface="Calibri"/>
                          <a:cs typeface="Times New Roman"/>
                        </a:rPr>
                        <a:t>TiO</a:t>
                      </a:r>
                      <a:r>
                        <a:rPr lang="en-IN" sz="1800" b="1" baseline="-25000" dirty="0">
                          <a:solidFill>
                            <a:srgbClr val="000099"/>
                          </a:solidFill>
                          <a:latin typeface="Times New Roman"/>
                          <a:ea typeface="Calibri"/>
                          <a:cs typeface="Times New Roman"/>
                        </a:rPr>
                        <a:t>2</a:t>
                      </a:r>
                      <a:r>
                        <a:rPr lang="en-IN" sz="1800" b="1" dirty="0">
                          <a:solidFill>
                            <a:srgbClr val="000099"/>
                          </a:solidFill>
                          <a:latin typeface="Times New Roman"/>
                          <a:ea typeface="Calibri"/>
                          <a:cs typeface="Times New Roman"/>
                        </a:rPr>
                        <a:t>                                                           19</a:t>
                      </a:r>
                      <a:endParaRPr lang="en-IN" sz="1800" b="1" dirty="0">
                        <a:solidFill>
                          <a:srgbClr val="000099"/>
                        </a:solidFill>
                        <a:latin typeface="Calibri"/>
                        <a:ea typeface="Calibri"/>
                        <a:cs typeface="Times New Roman"/>
                      </a:endParaRPr>
                    </a:p>
                    <a:p>
                      <a:pPr>
                        <a:lnSpc>
                          <a:spcPct val="115000"/>
                        </a:lnSpc>
                        <a:spcAft>
                          <a:spcPts val="0"/>
                        </a:spcAft>
                      </a:pPr>
                      <a:r>
                        <a:rPr lang="en-IN" sz="1800" b="1" dirty="0">
                          <a:solidFill>
                            <a:srgbClr val="000099"/>
                          </a:solidFill>
                          <a:latin typeface="Times New Roman"/>
                          <a:ea typeface="Calibri"/>
                          <a:cs typeface="Times New Roman"/>
                        </a:rPr>
                        <a:t>TiO</a:t>
                      </a:r>
                      <a:r>
                        <a:rPr lang="en-IN" sz="1800" b="1" baseline="-25000" dirty="0">
                          <a:solidFill>
                            <a:srgbClr val="000099"/>
                          </a:solidFill>
                          <a:latin typeface="Times New Roman"/>
                          <a:ea typeface="Calibri"/>
                          <a:cs typeface="Times New Roman"/>
                        </a:rPr>
                        <a:t>2</a:t>
                      </a:r>
                      <a:r>
                        <a:rPr lang="en-IN" sz="1800" b="1" dirty="0">
                          <a:solidFill>
                            <a:srgbClr val="000099"/>
                          </a:solidFill>
                          <a:latin typeface="Times New Roman"/>
                          <a:ea typeface="Calibri"/>
                          <a:cs typeface="Times New Roman"/>
                        </a:rPr>
                        <a:t>/PPy                                                  </a:t>
                      </a:r>
                      <a:r>
                        <a:rPr lang="en-IN" sz="1800" b="1" dirty="0" smtClean="0">
                          <a:solidFill>
                            <a:srgbClr val="000099"/>
                          </a:solidFill>
                          <a:latin typeface="Times New Roman"/>
                          <a:ea typeface="Calibri"/>
                          <a:cs typeface="Times New Roman"/>
                        </a:rPr>
                        <a:t> </a:t>
                      </a:r>
                      <a:r>
                        <a:rPr lang="en-IN" sz="1800" b="1" dirty="0">
                          <a:solidFill>
                            <a:srgbClr val="000099"/>
                          </a:solidFill>
                          <a:latin typeface="Times New Roman"/>
                          <a:ea typeface="Calibri"/>
                          <a:cs typeface="Times New Roman"/>
                        </a:rPr>
                        <a:t>24</a:t>
                      </a:r>
                      <a:endParaRPr lang="en-IN" sz="1800" b="1" dirty="0">
                        <a:solidFill>
                          <a:srgbClr val="000099"/>
                        </a:solidFill>
                        <a:latin typeface="Calibri"/>
                        <a:ea typeface="Calibri"/>
                        <a:cs typeface="Times New Roman"/>
                      </a:endParaRPr>
                    </a:p>
                    <a:p>
                      <a:pPr>
                        <a:lnSpc>
                          <a:spcPct val="115000"/>
                        </a:lnSpc>
                        <a:spcAft>
                          <a:spcPts val="0"/>
                        </a:spcAft>
                      </a:pPr>
                      <a:r>
                        <a:rPr lang="en-IN" sz="1800" b="1" dirty="0">
                          <a:solidFill>
                            <a:srgbClr val="000099"/>
                          </a:solidFill>
                          <a:latin typeface="Times New Roman"/>
                          <a:ea typeface="Calibri"/>
                          <a:cs typeface="Times New Roman"/>
                        </a:rPr>
                        <a:t>TiO</a:t>
                      </a:r>
                      <a:r>
                        <a:rPr lang="en-IN" sz="1800" b="1" baseline="-25000" dirty="0">
                          <a:solidFill>
                            <a:srgbClr val="000099"/>
                          </a:solidFill>
                          <a:latin typeface="Times New Roman"/>
                          <a:ea typeface="Calibri"/>
                          <a:cs typeface="Times New Roman"/>
                        </a:rPr>
                        <a:t>2</a:t>
                      </a:r>
                      <a:r>
                        <a:rPr lang="en-IN" sz="1800" b="1" dirty="0">
                          <a:solidFill>
                            <a:srgbClr val="000099"/>
                          </a:solidFill>
                          <a:latin typeface="Times New Roman"/>
                          <a:ea typeface="Calibri"/>
                          <a:cs typeface="Times New Roman"/>
                        </a:rPr>
                        <a:t>/PPy/GO                                            </a:t>
                      </a:r>
                      <a:r>
                        <a:rPr lang="en-IN" sz="1800" b="1" dirty="0" smtClean="0">
                          <a:solidFill>
                            <a:srgbClr val="000099"/>
                          </a:solidFill>
                          <a:latin typeface="Times New Roman"/>
                          <a:ea typeface="Calibri"/>
                          <a:cs typeface="Times New Roman"/>
                        </a:rPr>
                        <a:t>30</a:t>
                      </a:r>
                      <a:endParaRPr lang="en-IN" sz="1800" b="1" dirty="0">
                        <a:solidFill>
                          <a:srgbClr val="000099"/>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5348" name="Rectangle 4"/>
          <p:cNvSpPr>
            <a:spLocks noChangeArrowheads="1"/>
          </p:cNvSpPr>
          <p:nvPr/>
        </p:nvSpPr>
        <p:spPr bwMode="auto">
          <a:xfrm>
            <a:off x="323528" y="4653136"/>
            <a:ext cx="820891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C00000"/>
                </a:solidFill>
                <a:effectLst/>
                <a:latin typeface="Arial" pitchFamily="34" charset="0"/>
                <a:ea typeface="Calibri" pitchFamily="34" charset="0"/>
                <a:cs typeface="Arial" pitchFamily="34" charset="0"/>
              </a:rPr>
              <a:t>Table 9:</a:t>
            </a:r>
            <a:r>
              <a:rPr kumimoji="0" lang="en-US" b="1" i="0" u="none" strike="noStrike" cap="none" normalizeH="0" dirty="0" smtClean="0">
                <a:ln>
                  <a:noFill/>
                </a:ln>
                <a:solidFill>
                  <a:srgbClr val="C00000"/>
                </a:solidFill>
                <a:effectLst/>
                <a:latin typeface="Arial" pitchFamily="34" charset="0"/>
                <a:ea typeface="Calibri" pitchFamily="34" charset="0"/>
                <a:cs typeface="Arial" pitchFamily="34" charset="0"/>
              </a:rPr>
              <a:t> </a:t>
            </a:r>
            <a:r>
              <a:rPr kumimoji="0" lang="en-US" b="1" i="0" u="none" strike="noStrike" cap="none" normalizeH="0" baseline="0" dirty="0" smtClean="0">
                <a:ln>
                  <a:noFill/>
                </a:ln>
                <a:solidFill>
                  <a:srgbClr val="C00000"/>
                </a:solidFill>
                <a:effectLst/>
                <a:latin typeface="Arial" pitchFamily="34" charset="0"/>
                <a:ea typeface="Calibri" pitchFamily="34" charset="0"/>
                <a:cs typeface="Arial" pitchFamily="34" charset="0"/>
              </a:rPr>
              <a:t>Average size of particles/grains in the samples of TiO</a:t>
            </a:r>
            <a:r>
              <a:rPr kumimoji="0" lang="en-US" b="1" i="0" u="none" strike="noStrike" cap="none" normalizeH="0" baseline="-30000" dirty="0" smtClean="0">
                <a:ln>
                  <a:noFill/>
                </a:ln>
                <a:solidFill>
                  <a:srgbClr val="C00000"/>
                </a:solidFill>
                <a:effectLst/>
                <a:latin typeface="Arial" pitchFamily="34" charset="0"/>
                <a:ea typeface="Calibri" pitchFamily="34" charset="0"/>
                <a:cs typeface="Arial" pitchFamily="34" charset="0"/>
              </a:rPr>
              <a:t>2</a:t>
            </a:r>
            <a:r>
              <a:rPr kumimoji="0" lang="en-US" b="1" i="0" u="none" strike="noStrike" cap="none" normalizeH="0" baseline="0" dirty="0" smtClean="0">
                <a:ln>
                  <a:noFill/>
                </a:ln>
                <a:solidFill>
                  <a:srgbClr val="C00000"/>
                </a:solidFill>
                <a:effectLst/>
                <a:latin typeface="Arial" pitchFamily="34" charset="0"/>
                <a:ea typeface="Calibri" pitchFamily="34" charset="0"/>
                <a:cs typeface="Arial" pitchFamily="34" charset="0"/>
              </a:rPr>
              <a:t>, TiO</a:t>
            </a:r>
            <a:r>
              <a:rPr kumimoji="0" lang="en-US" b="1" i="0" u="none" strike="noStrike" cap="none" normalizeH="0" baseline="-30000" dirty="0" smtClean="0">
                <a:ln>
                  <a:noFill/>
                </a:ln>
                <a:solidFill>
                  <a:srgbClr val="C00000"/>
                </a:solidFill>
                <a:effectLst/>
                <a:latin typeface="Arial" pitchFamily="34" charset="0"/>
                <a:ea typeface="Calibri" pitchFamily="34" charset="0"/>
                <a:cs typeface="Arial" pitchFamily="34" charset="0"/>
              </a:rPr>
              <a:t>2</a:t>
            </a:r>
            <a:r>
              <a:rPr kumimoji="0" lang="en-US" b="1" i="0" u="none" strike="noStrike" cap="none" normalizeH="0" baseline="0" dirty="0" smtClean="0">
                <a:ln>
                  <a:noFill/>
                </a:ln>
                <a:solidFill>
                  <a:srgbClr val="C00000"/>
                </a:solidFill>
                <a:effectLst/>
                <a:latin typeface="Arial" pitchFamily="34" charset="0"/>
                <a:ea typeface="Calibri" pitchFamily="34" charset="0"/>
                <a:cs typeface="Arial" pitchFamily="34" charset="0"/>
              </a:rPr>
              <a:t>/PPy, TiO</a:t>
            </a:r>
            <a:r>
              <a:rPr kumimoji="0" lang="en-US" b="1" i="0" u="none" strike="noStrike" cap="none" normalizeH="0" baseline="-30000" dirty="0" smtClean="0">
                <a:ln>
                  <a:noFill/>
                </a:ln>
                <a:solidFill>
                  <a:srgbClr val="C00000"/>
                </a:solidFill>
                <a:effectLst/>
                <a:latin typeface="Arial" pitchFamily="34" charset="0"/>
                <a:ea typeface="Calibri" pitchFamily="34" charset="0"/>
                <a:cs typeface="Arial" pitchFamily="34" charset="0"/>
              </a:rPr>
              <a:t>2</a:t>
            </a:r>
            <a:r>
              <a:rPr kumimoji="0" lang="en-US" b="1" i="0" u="none" strike="noStrike" cap="none" normalizeH="0" baseline="0" dirty="0" smtClean="0">
                <a:ln>
                  <a:noFill/>
                </a:ln>
                <a:solidFill>
                  <a:srgbClr val="C00000"/>
                </a:solidFill>
                <a:effectLst/>
                <a:latin typeface="Arial" pitchFamily="34" charset="0"/>
                <a:ea typeface="Calibri" pitchFamily="34" charset="0"/>
                <a:cs typeface="Arial" pitchFamily="34" charset="0"/>
              </a:rPr>
              <a:t>/PPy/GO</a:t>
            </a:r>
            <a:endParaRPr kumimoji="0" lang="en-US"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F03C6F"/>
              </a:solidFill>
              <a:effectLst/>
              <a:latin typeface="Arial" pitchFamily="34" charset="0"/>
              <a:cs typeface="Arial" pitchFamily="34" charset="0"/>
            </a:endParaRPr>
          </a:p>
        </p:txBody>
      </p:sp>
      <p:sp>
        <p:nvSpPr>
          <p:cNvPr id="7" name="Rounded Rectangle 6"/>
          <p:cNvSpPr/>
          <p:nvPr/>
        </p:nvSpPr>
        <p:spPr>
          <a:xfrm>
            <a:off x="3347864" y="72008"/>
            <a:ext cx="2304256" cy="476672"/>
          </a:xfrm>
          <a:prstGeom prst="roundRect">
            <a:avLst/>
          </a:prstGeom>
          <a:noFill/>
          <a:ln>
            <a:solidFill>
              <a:srgbClr val="191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smtClean="0">
                <a:solidFill>
                  <a:srgbClr val="C00000"/>
                </a:solidFill>
              </a:rPr>
              <a:t>Results</a:t>
            </a:r>
            <a:endParaRPr lang="en-IN" sz="4000" b="1" dirty="0">
              <a:solidFill>
                <a:srgbClr val="C00000"/>
              </a:solidFill>
            </a:endParaRPr>
          </a:p>
        </p:txBody>
      </p:sp>
      <p:sp>
        <p:nvSpPr>
          <p:cNvPr id="8" name="Slide Number Placeholder 7"/>
          <p:cNvSpPr>
            <a:spLocks noGrp="1"/>
          </p:cNvSpPr>
          <p:nvPr>
            <p:ph type="sldNum" sz="quarter" idx="12"/>
          </p:nvPr>
        </p:nvSpPr>
        <p:spPr/>
        <p:txBody>
          <a:bodyPr/>
          <a:lstStyle/>
          <a:p>
            <a:fld id="{9F9CC56D-B770-46FE-A78A-99671EBA1398}" type="slidenum">
              <a:rPr lang="en-IN" smtClean="0"/>
              <a:pPr/>
              <a:t>20</a:t>
            </a:fld>
            <a:endParaRPr lang="en-IN"/>
          </a:p>
        </p:txBody>
      </p:sp>
    </p:spTree>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3" name="Picture 9"/>
          <p:cNvPicPr>
            <a:picLocks noChangeAspect="1" noChangeArrowheads="1"/>
          </p:cNvPicPr>
          <p:nvPr/>
        </p:nvPicPr>
        <p:blipFill>
          <a:blip r:embed="rId2" cstate="print"/>
          <a:srcRect/>
          <a:stretch>
            <a:fillRect/>
          </a:stretch>
        </p:blipFill>
        <p:spPr bwMode="auto">
          <a:xfrm>
            <a:off x="539552" y="980728"/>
            <a:ext cx="6084168" cy="4852848"/>
          </a:xfrm>
          <a:prstGeom prst="rect">
            <a:avLst/>
          </a:prstGeom>
          <a:noFill/>
        </p:spPr>
      </p:pic>
      <p:sp>
        <p:nvSpPr>
          <p:cNvPr id="207875" name="Rectangle 3"/>
          <p:cNvSpPr>
            <a:spLocks noChangeArrowheads="1"/>
          </p:cNvSpPr>
          <p:nvPr/>
        </p:nvSpPr>
        <p:spPr bwMode="auto">
          <a:xfrm>
            <a:off x="467544" y="5949280"/>
            <a:ext cx="730830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1912A4"/>
                </a:solidFill>
                <a:effectLst/>
                <a:latin typeface="Calibri" pitchFamily="34" charset="0"/>
                <a:ea typeface="Times New Roman" pitchFamily="18" charset="0"/>
                <a:cs typeface="Times New Roman" pitchFamily="18" charset="0"/>
              </a:rPr>
              <a:t>Fig.68: TEM of (a) TiO</a:t>
            </a:r>
            <a:r>
              <a:rPr kumimoji="0" lang="en-US" sz="2000" b="1" i="0" u="none" strike="noStrike" cap="none" normalizeH="0" baseline="-30000" dirty="0" smtClean="0">
                <a:ln>
                  <a:noFill/>
                </a:ln>
                <a:solidFill>
                  <a:srgbClr val="1912A4"/>
                </a:solidFill>
                <a:effectLst/>
                <a:latin typeface="Calibri" pitchFamily="34" charset="0"/>
                <a:ea typeface="Times New Roman" pitchFamily="18" charset="0"/>
                <a:cs typeface="Times New Roman" pitchFamily="18" charset="0"/>
              </a:rPr>
              <a:t>2</a:t>
            </a:r>
            <a:r>
              <a:rPr kumimoji="0" lang="en-US" sz="2000" b="1" i="0" u="none" strike="noStrike" cap="none" normalizeH="0" baseline="0" dirty="0" smtClean="0">
                <a:ln>
                  <a:noFill/>
                </a:ln>
                <a:solidFill>
                  <a:srgbClr val="1912A4"/>
                </a:solidFill>
                <a:effectLst/>
                <a:latin typeface="Calibri" pitchFamily="34" charset="0"/>
                <a:ea typeface="Times New Roman" pitchFamily="18" charset="0"/>
                <a:cs typeface="Times New Roman" pitchFamily="18" charset="0"/>
              </a:rPr>
              <a:t> (b) Pure PPy (c) TiO</a:t>
            </a:r>
            <a:r>
              <a:rPr kumimoji="0" lang="en-US" sz="2000" b="1" i="0" u="none" strike="noStrike" cap="none" normalizeH="0" baseline="-30000" dirty="0" smtClean="0">
                <a:ln>
                  <a:noFill/>
                </a:ln>
                <a:solidFill>
                  <a:srgbClr val="1912A4"/>
                </a:solidFill>
                <a:effectLst/>
                <a:latin typeface="Calibri" pitchFamily="34" charset="0"/>
                <a:ea typeface="Times New Roman" pitchFamily="18" charset="0"/>
                <a:cs typeface="Times New Roman" pitchFamily="18" charset="0"/>
              </a:rPr>
              <a:t>2</a:t>
            </a:r>
            <a:r>
              <a:rPr kumimoji="0" lang="en-US" sz="2000" b="1" i="0" u="none" strike="noStrike" cap="none" normalizeH="0" baseline="0" dirty="0" smtClean="0">
                <a:ln>
                  <a:noFill/>
                </a:ln>
                <a:solidFill>
                  <a:srgbClr val="1912A4"/>
                </a:solidFill>
                <a:effectLst/>
                <a:latin typeface="Calibri" pitchFamily="34" charset="0"/>
                <a:ea typeface="Times New Roman" pitchFamily="18" charset="0"/>
                <a:cs typeface="Times New Roman" pitchFamily="18" charset="0"/>
              </a:rPr>
              <a:t>/PPy (d) TiO</a:t>
            </a:r>
            <a:r>
              <a:rPr kumimoji="0" lang="en-US" sz="2000" b="1" i="0" u="none" strike="noStrike" cap="none" normalizeH="0" baseline="-30000" dirty="0" smtClean="0">
                <a:ln>
                  <a:noFill/>
                </a:ln>
                <a:solidFill>
                  <a:srgbClr val="1912A4"/>
                </a:solidFill>
                <a:effectLst/>
                <a:latin typeface="Calibri" pitchFamily="34" charset="0"/>
                <a:ea typeface="Times New Roman" pitchFamily="18" charset="0"/>
                <a:cs typeface="Times New Roman" pitchFamily="18" charset="0"/>
              </a:rPr>
              <a:t>2</a:t>
            </a:r>
            <a:r>
              <a:rPr kumimoji="0" lang="en-US" sz="2000" b="1" i="0" u="none" strike="noStrike" cap="none" normalizeH="0" baseline="0" dirty="0" smtClean="0">
                <a:ln>
                  <a:noFill/>
                </a:ln>
                <a:solidFill>
                  <a:srgbClr val="1912A4"/>
                </a:solidFill>
                <a:effectLst/>
                <a:latin typeface="Calibri" pitchFamily="34" charset="0"/>
                <a:ea typeface="Times New Roman" pitchFamily="18" charset="0"/>
                <a:cs typeface="Times New Roman" pitchFamily="18" charset="0"/>
              </a:rPr>
              <a:t>/PPy/GO</a:t>
            </a:r>
            <a:endParaRPr kumimoji="0" lang="en-US" sz="2000" b="1" i="0" u="none" strike="noStrike" cap="none" normalizeH="0" baseline="0" dirty="0" smtClean="0">
              <a:ln>
                <a:noFill/>
              </a:ln>
              <a:solidFill>
                <a:srgbClr val="1912A4"/>
              </a:solidFill>
              <a:effectLst/>
              <a:latin typeface="Arial" pitchFamily="34" charset="0"/>
              <a:cs typeface="Arial" pitchFamily="34" charset="0"/>
            </a:endParaRPr>
          </a:p>
        </p:txBody>
      </p:sp>
      <p:sp>
        <p:nvSpPr>
          <p:cNvPr id="5" name="Rounded Rectangle 4"/>
          <p:cNvSpPr/>
          <p:nvPr/>
        </p:nvSpPr>
        <p:spPr>
          <a:xfrm>
            <a:off x="2771800" y="188640"/>
            <a:ext cx="3168352" cy="576064"/>
          </a:xfrm>
          <a:prstGeom prst="roundRect">
            <a:avLst/>
          </a:prstGeom>
          <a:noFill/>
          <a:ln>
            <a:solidFill>
              <a:srgbClr val="191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smtClean="0">
                <a:solidFill>
                  <a:srgbClr val="C00000"/>
                </a:solidFill>
              </a:rPr>
              <a:t>TEM images</a:t>
            </a:r>
            <a:endParaRPr lang="en-IN" sz="3600" b="1" dirty="0">
              <a:solidFill>
                <a:srgbClr val="C00000"/>
              </a:solidFill>
            </a:endParaRPr>
          </a:p>
        </p:txBody>
      </p:sp>
      <p:sp>
        <p:nvSpPr>
          <p:cNvPr id="6" name="Slide Number Placeholder 5"/>
          <p:cNvSpPr>
            <a:spLocks noGrp="1"/>
          </p:cNvSpPr>
          <p:nvPr>
            <p:ph type="sldNum" sz="quarter" idx="12"/>
          </p:nvPr>
        </p:nvSpPr>
        <p:spPr/>
        <p:txBody>
          <a:bodyPr/>
          <a:lstStyle/>
          <a:p>
            <a:fld id="{9F9CC56D-B770-46FE-A78A-99671EBA1398}" type="slidenum">
              <a:rPr lang="en-IN" smtClean="0"/>
              <a:pPr/>
              <a:t>21</a:t>
            </a:fld>
            <a:endParaRPr lang="en-IN"/>
          </a:p>
        </p:txBody>
      </p:sp>
    </p:spTree>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206849" name="Picture 17" descr="polypyrrole composites"/>
          <p:cNvPicPr>
            <a:picLocks noChangeAspect="1" noChangeArrowheads="1"/>
          </p:cNvPicPr>
          <p:nvPr/>
        </p:nvPicPr>
        <p:blipFill>
          <a:blip r:embed="rId2" cstate="print"/>
          <a:srcRect/>
          <a:stretch>
            <a:fillRect/>
          </a:stretch>
        </p:blipFill>
        <p:spPr bwMode="auto">
          <a:xfrm>
            <a:off x="395536" y="980728"/>
            <a:ext cx="6468289" cy="4752528"/>
          </a:xfrm>
          <a:prstGeom prst="rect">
            <a:avLst/>
          </a:prstGeom>
          <a:noFill/>
        </p:spPr>
      </p:pic>
      <p:sp>
        <p:nvSpPr>
          <p:cNvPr id="206851" name="Rectangle 3"/>
          <p:cNvSpPr>
            <a:spLocks noChangeArrowheads="1"/>
          </p:cNvSpPr>
          <p:nvPr/>
        </p:nvSpPr>
        <p:spPr bwMode="auto">
          <a:xfrm>
            <a:off x="971600" y="5733256"/>
            <a:ext cx="558011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1912A4"/>
                </a:solidFill>
                <a:effectLst/>
                <a:latin typeface="Calibri" pitchFamily="34" charset="0"/>
                <a:ea typeface="Times New Roman" pitchFamily="18" charset="0"/>
                <a:cs typeface="Times New Roman" pitchFamily="18" charset="0"/>
              </a:rPr>
              <a:t>Fig.69: SEM images of (a) pure PPy, (b) pure TiO</a:t>
            </a:r>
            <a:r>
              <a:rPr kumimoji="0" lang="en-US" sz="2000" b="1" i="0" u="none" strike="noStrike" cap="none" normalizeH="0" baseline="-30000" dirty="0" smtClean="0">
                <a:ln>
                  <a:noFill/>
                </a:ln>
                <a:solidFill>
                  <a:srgbClr val="1912A4"/>
                </a:solidFill>
                <a:effectLst/>
                <a:latin typeface="Calibri" pitchFamily="34" charset="0"/>
                <a:ea typeface="Times New Roman" pitchFamily="18" charset="0"/>
                <a:cs typeface="Times New Roman" pitchFamily="18" charset="0"/>
              </a:rPr>
              <a:t>2</a:t>
            </a:r>
            <a:r>
              <a:rPr kumimoji="0" lang="en-US" sz="2000" b="1" i="0" u="none" strike="noStrike" cap="none" normalizeH="0" baseline="0" dirty="0" smtClean="0">
                <a:ln>
                  <a:noFill/>
                </a:ln>
                <a:solidFill>
                  <a:srgbClr val="1912A4"/>
                </a:solidFill>
                <a:effectLst/>
                <a:latin typeface="Calibri" pitchFamily="34" charset="0"/>
                <a:ea typeface="Times New Roman" pitchFamily="18" charset="0"/>
                <a:cs typeface="Times New Roman" pitchFamily="18" charset="0"/>
              </a:rPr>
              <a:t>, (c) TiO</a:t>
            </a:r>
            <a:r>
              <a:rPr kumimoji="0" lang="en-US" sz="2000" b="1" i="0" u="none" strike="noStrike" cap="none" normalizeH="0" baseline="-30000" dirty="0" smtClean="0">
                <a:ln>
                  <a:noFill/>
                </a:ln>
                <a:solidFill>
                  <a:srgbClr val="1912A4"/>
                </a:solidFill>
                <a:effectLst/>
                <a:latin typeface="Calibri" pitchFamily="34" charset="0"/>
                <a:ea typeface="Times New Roman" pitchFamily="18" charset="0"/>
                <a:cs typeface="Times New Roman" pitchFamily="18" charset="0"/>
              </a:rPr>
              <a:t>2</a:t>
            </a:r>
            <a:r>
              <a:rPr kumimoji="0" lang="en-US" sz="2000" b="1" i="0" u="none" strike="noStrike" cap="none" normalizeH="0" baseline="0" dirty="0" smtClean="0">
                <a:ln>
                  <a:noFill/>
                </a:ln>
                <a:solidFill>
                  <a:srgbClr val="1912A4"/>
                </a:solidFill>
                <a:effectLst/>
                <a:latin typeface="Calibri" pitchFamily="34" charset="0"/>
                <a:ea typeface="Times New Roman" pitchFamily="18" charset="0"/>
                <a:cs typeface="Times New Roman" pitchFamily="18" charset="0"/>
              </a:rPr>
              <a:t>/PPy</a:t>
            </a:r>
            <a:r>
              <a:rPr kumimoji="0" lang="en-US" sz="2000" b="1" i="0" u="none" strike="noStrike" cap="none" normalizeH="0" baseline="-30000" dirty="0" smtClean="0">
                <a:ln>
                  <a:noFill/>
                </a:ln>
                <a:solidFill>
                  <a:srgbClr val="1912A4"/>
                </a:solidFill>
                <a:effectLst/>
                <a:latin typeface="Calibri" pitchFamily="34" charset="0"/>
                <a:ea typeface="Times New Roman" pitchFamily="18" charset="0"/>
                <a:cs typeface="Times New Roman" pitchFamily="18" charset="0"/>
              </a:rPr>
              <a:t> </a:t>
            </a:r>
            <a:r>
              <a:rPr kumimoji="0" lang="en-US" sz="2000" b="1" i="0" u="none" strike="noStrike" cap="none" normalizeH="0" baseline="0" dirty="0" smtClean="0">
                <a:ln>
                  <a:noFill/>
                </a:ln>
                <a:solidFill>
                  <a:srgbClr val="1912A4"/>
                </a:solidFill>
                <a:effectLst/>
                <a:latin typeface="Calibri" pitchFamily="34" charset="0"/>
                <a:ea typeface="Times New Roman" pitchFamily="18" charset="0"/>
                <a:cs typeface="Times New Roman" pitchFamily="18" charset="0"/>
              </a:rPr>
              <a:t>(d) TiO</a:t>
            </a:r>
            <a:r>
              <a:rPr kumimoji="0" lang="en-US" sz="2000" b="1" i="0" u="none" strike="noStrike" cap="none" normalizeH="0" baseline="-30000" dirty="0" smtClean="0">
                <a:ln>
                  <a:noFill/>
                </a:ln>
                <a:solidFill>
                  <a:srgbClr val="1912A4"/>
                </a:solidFill>
                <a:effectLst/>
                <a:latin typeface="Calibri" pitchFamily="34" charset="0"/>
                <a:ea typeface="Times New Roman" pitchFamily="18" charset="0"/>
                <a:cs typeface="Times New Roman" pitchFamily="18" charset="0"/>
              </a:rPr>
              <a:t>2</a:t>
            </a:r>
            <a:r>
              <a:rPr kumimoji="0" lang="en-US" sz="2000" b="1" i="0" u="none" strike="noStrike" cap="none" normalizeH="0" baseline="0" dirty="0" smtClean="0">
                <a:ln>
                  <a:noFill/>
                </a:ln>
                <a:solidFill>
                  <a:srgbClr val="1912A4"/>
                </a:solidFill>
                <a:effectLst/>
                <a:latin typeface="Calibri" pitchFamily="34" charset="0"/>
                <a:ea typeface="Times New Roman" pitchFamily="18" charset="0"/>
                <a:cs typeface="Times New Roman" pitchFamily="18" charset="0"/>
              </a:rPr>
              <a:t>/PPy/GO nanocomposites.</a:t>
            </a:r>
            <a:endParaRPr kumimoji="0" lang="en-US" sz="2000" b="1" i="0" u="none" strike="noStrike" cap="none" normalizeH="0" baseline="0" dirty="0" smtClean="0">
              <a:ln>
                <a:noFill/>
              </a:ln>
              <a:solidFill>
                <a:srgbClr val="1912A4"/>
              </a:solidFill>
              <a:effectLst/>
              <a:latin typeface="Arial" pitchFamily="34" charset="0"/>
              <a:cs typeface="Arial" pitchFamily="34" charset="0"/>
            </a:endParaRPr>
          </a:p>
        </p:txBody>
      </p:sp>
      <p:sp>
        <p:nvSpPr>
          <p:cNvPr id="5" name="Rounded Rectangle 4"/>
          <p:cNvSpPr/>
          <p:nvPr/>
        </p:nvSpPr>
        <p:spPr>
          <a:xfrm>
            <a:off x="2411760" y="188640"/>
            <a:ext cx="3600400" cy="576064"/>
          </a:xfrm>
          <a:prstGeom prst="roundRect">
            <a:avLst/>
          </a:prstGeom>
          <a:noFill/>
          <a:ln>
            <a:solidFill>
              <a:srgbClr val="191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smtClean="0">
                <a:solidFill>
                  <a:srgbClr val="C00000"/>
                </a:solidFill>
              </a:rPr>
              <a:t>SEM images</a:t>
            </a:r>
            <a:endParaRPr lang="en-IN" sz="3600" b="1" dirty="0">
              <a:solidFill>
                <a:srgbClr val="C00000"/>
              </a:solidFill>
            </a:endParaRPr>
          </a:p>
        </p:txBody>
      </p:sp>
      <p:sp>
        <p:nvSpPr>
          <p:cNvPr id="6" name="Slide Number Placeholder 5"/>
          <p:cNvSpPr>
            <a:spLocks noGrp="1"/>
          </p:cNvSpPr>
          <p:nvPr>
            <p:ph type="sldNum" sz="quarter" idx="12"/>
          </p:nvPr>
        </p:nvSpPr>
        <p:spPr/>
        <p:txBody>
          <a:bodyPr/>
          <a:lstStyle/>
          <a:p>
            <a:fld id="{9F9CC56D-B770-46FE-A78A-99671EBA1398}" type="slidenum">
              <a:rPr lang="en-IN" smtClean="0"/>
              <a:pPr/>
              <a:t>22</a:t>
            </a:fld>
            <a:endParaRPr lang="en-IN"/>
          </a:p>
        </p:txBody>
      </p:sp>
    </p:spTree>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205825" name="Object 1"/>
          <p:cNvGraphicFramePr>
            <a:graphicFrameLocks noChangeAspect="1"/>
          </p:cNvGraphicFramePr>
          <p:nvPr/>
        </p:nvGraphicFramePr>
        <p:xfrm>
          <a:off x="0" y="620688"/>
          <a:ext cx="4909067" cy="3528392"/>
        </p:xfrm>
        <a:graphic>
          <a:graphicData uri="http://schemas.openxmlformats.org/presentationml/2006/ole">
            <mc:AlternateContent xmlns:mc="http://schemas.openxmlformats.org/markup-compatibility/2006">
              <mc:Choice xmlns:v="urn:schemas-microsoft-com:vml" Requires="v">
                <p:oleObj spid="_x0000_s205833" name="Graph" r:id="rId3" imgW="4131869" imgH="2901696" progId="Origin50.Graph">
                  <p:embed/>
                </p:oleObj>
              </mc:Choice>
              <mc:Fallback>
                <p:oleObj name="Graph" r:id="rId3" imgW="4131869" imgH="2901696" progId="Origin50.Graph">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0688"/>
                        <a:ext cx="4909067" cy="3528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827" name="Rectangle 3"/>
          <p:cNvSpPr>
            <a:spLocks noChangeArrowheads="1"/>
          </p:cNvSpPr>
          <p:nvPr/>
        </p:nvSpPr>
        <p:spPr bwMode="auto">
          <a:xfrm>
            <a:off x="251520" y="4515508"/>
            <a:ext cx="295232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Fig.70: FTIR spectra of TiO</a:t>
            </a:r>
            <a:r>
              <a:rPr kumimoji="0" lang="en-US" b="1" i="0" u="none" strike="noStrike" cap="none" normalizeH="0" baseline="-30000" dirty="0" smtClean="0">
                <a:ln>
                  <a:noFill/>
                </a:ln>
                <a:solidFill>
                  <a:srgbClr val="1912A4"/>
                </a:solidFill>
                <a:effectLst/>
                <a:latin typeface="Arial" pitchFamily="34" charset="0"/>
                <a:ea typeface="Times New Roman" pitchFamily="18" charset="0"/>
                <a:cs typeface="Arial" pitchFamily="34" charset="0"/>
              </a:rPr>
              <a:t>2</a:t>
            </a:r>
            <a:r>
              <a:rPr kumimoji="0" lang="en-US"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 PPy, TiO</a:t>
            </a:r>
            <a:r>
              <a:rPr kumimoji="0" lang="en-US" b="1" i="0" u="none" strike="noStrike" cap="none" normalizeH="0" baseline="-30000" dirty="0" smtClean="0">
                <a:ln>
                  <a:noFill/>
                </a:ln>
                <a:solidFill>
                  <a:srgbClr val="1912A4"/>
                </a:solidFill>
                <a:effectLst/>
                <a:latin typeface="Arial" pitchFamily="34" charset="0"/>
                <a:ea typeface="Times New Roman" pitchFamily="18" charset="0"/>
                <a:cs typeface="Arial" pitchFamily="34" charset="0"/>
              </a:rPr>
              <a:t>2</a:t>
            </a:r>
            <a:r>
              <a:rPr kumimoji="0" lang="en-US"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/PPy and TiO</a:t>
            </a:r>
            <a:r>
              <a:rPr kumimoji="0" lang="en-US" b="1" i="0" u="none" strike="noStrike" cap="none" normalizeH="0" baseline="-30000" dirty="0" smtClean="0">
                <a:ln>
                  <a:noFill/>
                </a:ln>
                <a:solidFill>
                  <a:srgbClr val="1912A4"/>
                </a:solidFill>
                <a:effectLst/>
                <a:latin typeface="Arial" pitchFamily="34" charset="0"/>
                <a:ea typeface="Times New Roman" pitchFamily="18" charset="0"/>
                <a:cs typeface="Arial" pitchFamily="34" charset="0"/>
              </a:rPr>
              <a:t>2</a:t>
            </a:r>
            <a:r>
              <a:rPr kumimoji="0" lang="en-US"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/PPy/GO  </a:t>
            </a:r>
            <a:endParaRPr kumimoji="0" lang="en-US" b="1" i="0" u="none" strike="noStrike" cap="none" normalizeH="0" baseline="0" dirty="0" smtClean="0">
              <a:ln>
                <a:noFill/>
              </a:ln>
              <a:solidFill>
                <a:srgbClr val="1912A4"/>
              </a:solidFill>
              <a:effectLst/>
              <a:latin typeface="Arial" pitchFamily="34" charset="0"/>
              <a:cs typeface="Arial" pitchFamily="34" charset="0"/>
            </a:endParaRPr>
          </a:p>
        </p:txBody>
      </p:sp>
      <p:sp>
        <p:nvSpPr>
          <p:cNvPr id="5" name="Rounded Rectangle 4"/>
          <p:cNvSpPr/>
          <p:nvPr/>
        </p:nvSpPr>
        <p:spPr>
          <a:xfrm>
            <a:off x="2771800" y="332656"/>
            <a:ext cx="3672408" cy="576064"/>
          </a:xfrm>
          <a:prstGeom prst="roundRect">
            <a:avLst/>
          </a:prstGeom>
          <a:noFill/>
          <a:ln>
            <a:solidFill>
              <a:srgbClr val="191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smtClean="0">
                <a:solidFill>
                  <a:srgbClr val="C00000"/>
                </a:solidFill>
              </a:rPr>
              <a:t>FTIR Spectra</a:t>
            </a:r>
            <a:endParaRPr lang="en-IN" sz="3600" b="1" dirty="0">
              <a:solidFill>
                <a:srgbClr val="C00000"/>
              </a:solidFill>
            </a:endParaRPr>
          </a:p>
        </p:txBody>
      </p:sp>
      <p:sp>
        <p:nvSpPr>
          <p:cNvPr id="6" name="Slide Number Placeholder 5"/>
          <p:cNvSpPr>
            <a:spLocks noGrp="1"/>
          </p:cNvSpPr>
          <p:nvPr>
            <p:ph type="sldNum" sz="quarter" idx="12"/>
          </p:nvPr>
        </p:nvSpPr>
        <p:spPr/>
        <p:txBody>
          <a:bodyPr/>
          <a:lstStyle/>
          <a:p>
            <a:fld id="{9F9CC56D-B770-46FE-A78A-99671EBA1398}" type="slidenum">
              <a:rPr lang="en-IN" smtClean="0"/>
              <a:pPr/>
              <a:t>23</a:t>
            </a:fld>
            <a:endParaRPr lang="en-IN" dirty="0"/>
          </a:p>
        </p:txBody>
      </p:sp>
      <p:pic>
        <p:nvPicPr>
          <p:cNvPr id="2" name="Picture 3" descr="Image result for polypyrrole"/>
          <p:cNvPicPr>
            <a:picLocks noChangeAspect="1" noChangeArrowheads="1"/>
          </p:cNvPicPr>
          <p:nvPr/>
        </p:nvPicPr>
        <p:blipFill>
          <a:blip r:embed="rId5" cstate="print"/>
          <a:srcRect/>
          <a:stretch>
            <a:fillRect/>
          </a:stretch>
        </p:blipFill>
        <p:spPr bwMode="auto">
          <a:xfrm>
            <a:off x="4499992" y="1196752"/>
            <a:ext cx="4320480" cy="1512168"/>
          </a:xfrm>
          <a:prstGeom prst="rect">
            <a:avLst/>
          </a:prstGeom>
          <a:noFill/>
        </p:spPr>
      </p:pic>
      <p:sp>
        <p:nvSpPr>
          <p:cNvPr id="8" name="Rectangle 7"/>
          <p:cNvSpPr/>
          <p:nvPr/>
        </p:nvSpPr>
        <p:spPr>
          <a:xfrm>
            <a:off x="4499992" y="3492976"/>
            <a:ext cx="4104456" cy="3000821"/>
          </a:xfrm>
          <a:prstGeom prst="rect">
            <a:avLst/>
          </a:prstGeom>
        </p:spPr>
        <p:txBody>
          <a:bodyPr wrap="square">
            <a:spAutoFit/>
          </a:bodyPr>
          <a:lstStyle/>
          <a:p>
            <a:pPr>
              <a:lnSpc>
                <a:spcPct val="150000"/>
              </a:lnSpc>
              <a:buFont typeface="Wingdings" pitchFamily="2" charset="2"/>
              <a:buChar char="Ø"/>
            </a:pPr>
            <a:r>
              <a:rPr lang="en-IN" b="1" dirty="0" smtClean="0">
                <a:solidFill>
                  <a:srgbClr val="1A0CD2"/>
                </a:solidFill>
              </a:rPr>
              <a:t>Peak at 1554 and 1474 cm−1 are due to the fundamental vibrations of polypyrrole ring,</a:t>
            </a:r>
          </a:p>
          <a:p>
            <a:pPr>
              <a:lnSpc>
                <a:spcPct val="150000"/>
              </a:lnSpc>
              <a:buFont typeface="Wingdings" pitchFamily="2" charset="2"/>
              <a:buChar char="Ø"/>
            </a:pPr>
            <a:r>
              <a:rPr lang="en-IN" b="1" dirty="0" smtClean="0">
                <a:solidFill>
                  <a:srgbClr val="C00000"/>
                </a:solidFill>
              </a:rPr>
              <a:t>Peak at 1294 and 1049 cm−1 are due to the = C–H in-plane vibrations</a:t>
            </a:r>
          </a:p>
          <a:p>
            <a:pPr>
              <a:lnSpc>
                <a:spcPct val="150000"/>
              </a:lnSpc>
              <a:buFont typeface="Wingdings" pitchFamily="2" charset="2"/>
              <a:buChar char="Ø"/>
            </a:pPr>
            <a:r>
              <a:rPr lang="en-IN" b="1" dirty="0" smtClean="0">
                <a:solidFill>
                  <a:srgbClr val="000099"/>
                </a:solidFill>
              </a:rPr>
              <a:t>Peak at 1196 cm−1 is due to the C–N stretching vibrations.</a:t>
            </a:r>
            <a:endParaRPr lang="en-IN" b="1" dirty="0">
              <a:solidFill>
                <a:srgbClr val="000099"/>
              </a:solidFill>
            </a:endParaRPr>
          </a:p>
        </p:txBody>
      </p:sp>
      <p:sp>
        <p:nvSpPr>
          <p:cNvPr id="9" name="TextBox 8"/>
          <p:cNvSpPr txBox="1"/>
          <p:nvPr/>
        </p:nvSpPr>
        <p:spPr>
          <a:xfrm>
            <a:off x="5364088" y="2924944"/>
            <a:ext cx="2160240" cy="369332"/>
          </a:xfrm>
          <a:prstGeom prst="rect">
            <a:avLst/>
          </a:prstGeom>
          <a:noFill/>
        </p:spPr>
        <p:txBody>
          <a:bodyPr wrap="square" rtlCol="0">
            <a:spAutoFit/>
          </a:bodyPr>
          <a:lstStyle/>
          <a:p>
            <a:r>
              <a:rPr lang="en-IN" b="1" dirty="0" smtClean="0">
                <a:solidFill>
                  <a:srgbClr val="1A0CD2"/>
                </a:solidFill>
              </a:rPr>
              <a:t>Structure of PPy</a:t>
            </a:r>
            <a:endParaRPr lang="en-IN" b="1" dirty="0">
              <a:solidFill>
                <a:srgbClr val="1A0CD2"/>
              </a:solidFill>
            </a:endParaRPr>
          </a:p>
        </p:txBody>
      </p:sp>
    </p:spTree>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204803" name="Rectangle 3"/>
          <p:cNvSpPr>
            <a:spLocks noChangeArrowheads="1"/>
          </p:cNvSpPr>
          <p:nvPr/>
        </p:nvSpPr>
        <p:spPr bwMode="auto">
          <a:xfrm>
            <a:off x="539552" y="5681573"/>
            <a:ext cx="680424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Fig.71: UV-Vis spectra of (a) pure TiO</a:t>
            </a:r>
            <a:r>
              <a:rPr kumimoji="0" lang="en-US" b="1" i="0" u="none" strike="noStrike" cap="none" normalizeH="0" baseline="-30000" dirty="0" smtClean="0">
                <a:ln>
                  <a:noFill/>
                </a:ln>
                <a:solidFill>
                  <a:srgbClr val="1912A4"/>
                </a:solidFill>
                <a:effectLst/>
                <a:latin typeface="Arial" pitchFamily="34" charset="0"/>
                <a:ea typeface="Times New Roman" pitchFamily="18" charset="0"/>
                <a:cs typeface="Arial" pitchFamily="34" charset="0"/>
              </a:rPr>
              <a:t>2</a:t>
            </a:r>
            <a:r>
              <a:rPr kumimoji="0" lang="en-US"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 (b) TiO</a:t>
            </a:r>
            <a:r>
              <a:rPr kumimoji="0" lang="en-US" b="1" i="0" u="none" strike="noStrike" cap="none" normalizeH="0" baseline="-30000" dirty="0" smtClean="0">
                <a:ln>
                  <a:noFill/>
                </a:ln>
                <a:solidFill>
                  <a:srgbClr val="1912A4"/>
                </a:solidFill>
                <a:effectLst/>
                <a:latin typeface="Arial" pitchFamily="34" charset="0"/>
                <a:ea typeface="Times New Roman" pitchFamily="18" charset="0"/>
                <a:cs typeface="Arial" pitchFamily="34" charset="0"/>
              </a:rPr>
              <a:t>2</a:t>
            </a:r>
            <a:r>
              <a:rPr kumimoji="0" lang="en-US"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/PPy</a:t>
            </a:r>
            <a:r>
              <a:rPr kumimoji="0" lang="en-US" b="1" i="0" u="none" strike="noStrike" cap="none" normalizeH="0" baseline="-30000" dirty="0" smtClean="0">
                <a:ln>
                  <a:noFill/>
                </a:ln>
                <a:solidFill>
                  <a:srgbClr val="1912A4"/>
                </a:solidFill>
                <a:effectLst/>
                <a:latin typeface="Arial" pitchFamily="34" charset="0"/>
                <a:ea typeface="Times New Roman" pitchFamily="18" charset="0"/>
                <a:cs typeface="Arial" pitchFamily="34" charset="0"/>
              </a:rPr>
              <a:t>  </a:t>
            </a:r>
            <a:r>
              <a:rPr kumimoji="0" lang="en-US"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(c) pure polypyrrole (d)  TiO</a:t>
            </a:r>
            <a:r>
              <a:rPr kumimoji="0" lang="en-US" b="1" i="0" u="none" strike="noStrike" cap="none" normalizeH="0" baseline="-30000" dirty="0" smtClean="0">
                <a:ln>
                  <a:noFill/>
                </a:ln>
                <a:solidFill>
                  <a:srgbClr val="1912A4"/>
                </a:solidFill>
                <a:effectLst/>
                <a:latin typeface="Arial" pitchFamily="34" charset="0"/>
                <a:ea typeface="Times New Roman" pitchFamily="18" charset="0"/>
                <a:cs typeface="Arial" pitchFamily="34" charset="0"/>
              </a:rPr>
              <a:t>2</a:t>
            </a:r>
            <a:r>
              <a:rPr kumimoji="0" lang="en-US"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/PPy/GO nanocomposites.</a:t>
            </a:r>
            <a:endParaRPr kumimoji="0" lang="en-US" b="1" i="0" u="none" strike="noStrike" cap="none" normalizeH="0" baseline="0" dirty="0" smtClean="0">
              <a:ln>
                <a:noFill/>
              </a:ln>
              <a:solidFill>
                <a:srgbClr val="1912A4"/>
              </a:solidFill>
              <a:effectLst/>
              <a:latin typeface="Arial" pitchFamily="34" charset="0"/>
              <a:cs typeface="Arial" pitchFamily="34" charset="0"/>
            </a:endParaRPr>
          </a:p>
        </p:txBody>
      </p:sp>
      <p:sp>
        <p:nvSpPr>
          <p:cNvPr id="5" name="Rounded Rectangle 4"/>
          <p:cNvSpPr/>
          <p:nvPr/>
        </p:nvSpPr>
        <p:spPr>
          <a:xfrm>
            <a:off x="2627784" y="332656"/>
            <a:ext cx="3024336" cy="504056"/>
          </a:xfrm>
          <a:prstGeom prst="roundRect">
            <a:avLst/>
          </a:prstGeom>
          <a:noFill/>
          <a:ln>
            <a:solidFill>
              <a:srgbClr val="191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smtClean="0">
                <a:solidFill>
                  <a:srgbClr val="C00000"/>
                </a:solidFill>
                <a:latin typeface="Arial" pitchFamily="34" charset="0"/>
                <a:cs typeface="Arial" pitchFamily="34" charset="0"/>
              </a:rPr>
              <a:t>UV-Vis spectra</a:t>
            </a:r>
            <a:endParaRPr lang="en-IN" sz="2800" b="1" dirty="0">
              <a:solidFill>
                <a:srgbClr val="C00000"/>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9F9CC56D-B770-46FE-A78A-99671EBA1398}" type="slidenum">
              <a:rPr lang="en-IN" smtClean="0"/>
              <a:pPr/>
              <a:t>24</a:t>
            </a:fld>
            <a:endParaRPr lang="en-IN"/>
          </a:p>
        </p:txBody>
      </p:sp>
      <p:pic>
        <p:nvPicPr>
          <p:cNvPr id="262145" name="Picture 1"/>
          <p:cNvPicPr>
            <a:picLocks noChangeAspect="1" noChangeArrowheads="1"/>
          </p:cNvPicPr>
          <p:nvPr/>
        </p:nvPicPr>
        <p:blipFill>
          <a:blip r:embed="rId2" cstate="print"/>
          <a:srcRect/>
          <a:stretch>
            <a:fillRect/>
          </a:stretch>
        </p:blipFill>
        <p:spPr bwMode="auto">
          <a:xfrm>
            <a:off x="683568" y="1052736"/>
            <a:ext cx="6480720" cy="4464496"/>
          </a:xfrm>
          <a:prstGeom prst="rect">
            <a:avLst/>
          </a:prstGeom>
          <a:noFill/>
          <a:ln w="9525">
            <a:noFill/>
            <a:miter lim="800000"/>
            <a:headEnd/>
            <a:tailEnd/>
          </a:ln>
          <a:effectLst/>
        </p:spPr>
      </p:pic>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203779" name="Rectangle 3"/>
          <p:cNvSpPr>
            <a:spLocks noChangeArrowheads="1"/>
          </p:cNvSpPr>
          <p:nvPr/>
        </p:nvSpPr>
        <p:spPr bwMode="auto">
          <a:xfrm>
            <a:off x="251520" y="5517232"/>
            <a:ext cx="59046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US"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Fig.72: Band Gap energy of (a) pure TiO</a:t>
            </a:r>
            <a:r>
              <a:rPr kumimoji="0" lang="en-US" b="1" i="0" u="none" strike="noStrike" cap="none" normalizeH="0" baseline="-30000" dirty="0" smtClean="0">
                <a:ln>
                  <a:noFill/>
                </a:ln>
                <a:solidFill>
                  <a:srgbClr val="1912A4"/>
                </a:solidFill>
                <a:effectLst/>
                <a:latin typeface="Arial" pitchFamily="34" charset="0"/>
                <a:ea typeface="Times New Roman" pitchFamily="18" charset="0"/>
                <a:cs typeface="Arial" pitchFamily="34" charset="0"/>
              </a:rPr>
              <a:t>2</a:t>
            </a:r>
            <a:r>
              <a:rPr kumimoji="0" lang="en-US"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 (b) </a:t>
            </a:r>
            <a:r>
              <a:rPr lang="en-US" b="1" dirty="0" smtClean="0">
                <a:solidFill>
                  <a:srgbClr val="1912A4"/>
                </a:solidFill>
                <a:latin typeface="Arial" pitchFamily="34" charset="0"/>
                <a:ea typeface="Times New Roman" pitchFamily="18" charset="0"/>
                <a:cs typeface="Arial" pitchFamily="34" charset="0"/>
              </a:rPr>
              <a:t>pure PPy </a:t>
            </a:r>
            <a:r>
              <a:rPr kumimoji="0" lang="en-US"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(c) </a:t>
            </a:r>
            <a:r>
              <a:rPr lang="en-US" b="1" dirty="0" smtClean="0">
                <a:solidFill>
                  <a:srgbClr val="1912A4"/>
                </a:solidFill>
                <a:latin typeface="Arial" pitchFamily="34" charset="0"/>
                <a:ea typeface="Times New Roman" pitchFamily="18" charset="0"/>
                <a:cs typeface="Arial" pitchFamily="34" charset="0"/>
              </a:rPr>
              <a:t>TiO</a:t>
            </a:r>
            <a:r>
              <a:rPr lang="en-US" b="1" baseline="-30000" dirty="0" smtClean="0">
                <a:solidFill>
                  <a:srgbClr val="1912A4"/>
                </a:solidFill>
                <a:latin typeface="Arial" pitchFamily="34" charset="0"/>
                <a:ea typeface="Times New Roman" pitchFamily="18" charset="0"/>
                <a:cs typeface="Arial" pitchFamily="34" charset="0"/>
              </a:rPr>
              <a:t>2</a:t>
            </a:r>
            <a:r>
              <a:rPr lang="en-US" b="1" dirty="0" smtClean="0">
                <a:solidFill>
                  <a:srgbClr val="1912A4"/>
                </a:solidFill>
                <a:latin typeface="Arial" pitchFamily="34" charset="0"/>
                <a:ea typeface="Times New Roman" pitchFamily="18" charset="0"/>
                <a:cs typeface="Arial" pitchFamily="34" charset="0"/>
              </a:rPr>
              <a:t>/PPy </a:t>
            </a:r>
            <a:r>
              <a:rPr kumimoji="0" lang="en-US"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(d)  TiO</a:t>
            </a:r>
            <a:r>
              <a:rPr kumimoji="0" lang="en-US" b="1" i="0" u="none" strike="noStrike" cap="none" normalizeH="0" baseline="-30000" dirty="0" smtClean="0">
                <a:ln>
                  <a:noFill/>
                </a:ln>
                <a:solidFill>
                  <a:srgbClr val="1912A4"/>
                </a:solidFill>
                <a:effectLst/>
                <a:latin typeface="Arial" pitchFamily="34" charset="0"/>
                <a:ea typeface="Times New Roman" pitchFamily="18" charset="0"/>
                <a:cs typeface="Arial" pitchFamily="34" charset="0"/>
              </a:rPr>
              <a:t>2</a:t>
            </a:r>
            <a:r>
              <a:rPr kumimoji="0" lang="en-US"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/PPy/GO nanocomposites.</a:t>
            </a:r>
            <a:endParaRPr kumimoji="0" lang="en-US" b="1" i="0" u="none" strike="noStrike" cap="none" normalizeH="0" baseline="0" dirty="0" smtClean="0">
              <a:ln>
                <a:noFill/>
              </a:ln>
              <a:solidFill>
                <a:srgbClr val="1912A4"/>
              </a:solidFill>
              <a:effectLst/>
              <a:latin typeface="Arial" pitchFamily="34" charset="0"/>
              <a:cs typeface="Arial" pitchFamily="34" charset="0"/>
            </a:endParaRPr>
          </a:p>
        </p:txBody>
      </p:sp>
      <p:sp>
        <p:nvSpPr>
          <p:cNvPr id="5" name="Rectangle 4"/>
          <p:cNvSpPr/>
          <p:nvPr/>
        </p:nvSpPr>
        <p:spPr>
          <a:xfrm>
            <a:off x="5831632" y="1412776"/>
            <a:ext cx="3312368" cy="3170099"/>
          </a:xfrm>
          <a:prstGeom prst="rect">
            <a:avLst/>
          </a:prstGeom>
        </p:spPr>
        <p:txBody>
          <a:bodyPr wrap="square">
            <a:spAutoFit/>
          </a:bodyPr>
          <a:lstStyle/>
          <a:p>
            <a:pPr>
              <a:lnSpc>
                <a:spcPct val="200000"/>
              </a:lnSpc>
            </a:pPr>
            <a:r>
              <a:rPr lang="en-IN" sz="2000" b="1" i="1" dirty="0" err="1" smtClean="0">
                <a:solidFill>
                  <a:srgbClr val="1A0CD2"/>
                </a:solidFill>
              </a:rPr>
              <a:t>E</a:t>
            </a:r>
            <a:r>
              <a:rPr lang="en-IN" sz="2000" b="1" dirty="0" err="1" smtClean="0">
                <a:solidFill>
                  <a:srgbClr val="1A0CD2"/>
                </a:solidFill>
              </a:rPr>
              <a:t>g</a:t>
            </a:r>
            <a:r>
              <a:rPr lang="en-IN" sz="2000" b="1" dirty="0" smtClean="0">
                <a:solidFill>
                  <a:srgbClr val="1A0CD2"/>
                </a:solidFill>
              </a:rPr>
              <a:t> value </a:t>
            </a:r>
          </a:p>
          <a:p>
            <a:pPr>
              <a:lnSpc>
                <a:spcPct val="200000"/>
              </a:lnSpc>
            </a:pPr>
            <a:r>
              <a:rPr lang="en-IN" sz="2000" b="1" dirty="0" smtClean="0">
                <a:solidFill>
                  <a:srgbClr val="046804"/>
                </a:solidFill>
              </a:rPr>
              <a:t>TiO</a:t>
            </a:r>
            <a:r>
              <a:rPr lang="en-IN" sz="2000" b="1" baseline="-25000" dirty="0" smtClean="0">
                <a:solidFill>
                  <a:srgbClr val="046804"/>
                </a:solidFill>
              </a:rPr>
              <a:t>2</a:t>
            </a:r>
            <a:r>
              <a:rPr lang="en-IN" sz="2000" b="1" dirty="0" smtClean="0">
                <a:solidFill>
                  <a:srgbClr val="046804"/>
                </a:solidFill>
              </a:rPr>
              <a:t> :- 3.2 </a:t>
            </a:r>
          </a:p>
          <a:p>
            <a:pPr>
              <a:lnSpc>
                <a:spcPct val="200000"/>
              </a:lnSpc>
            </a:pPr>
            <a:r>
              <a:rPr lang="en-IN" sz="2000" b="1" dirty="0" smtClean="0">
                <a:solidFill>
                  <a:srgbClr val="046804"/>
                </a:solidFill>
              </a:rPr>
              <a:t>PPy  :-2.4  </a:t>
            </a:r>
          </a:p>
          <a:p>
            <a:pPr>
              <a:lnSpc>
                <a:spcPct val="200000"/>
              </a:lnSpc>
            </a:pPr>
            <a:r>
              <a:rPr lang="en-IN" sz="2000" b="1" dirty="0" smtClean="0">
                <a:solidFill>
                  <a:srgbClr val="046804"/>
                </a:solidFill>
              </a:rPr>
              <a:t>TiO</a:t>
            </a:r>
            <a:r>
              <a:rPr lang="en-IN" sz="2000" b="1" baseline="-25000" dirty="0" smtClean="0">
                <a:solidFill>
                  <a:srgbClr val="046804"/>
                </a:solidFill>
              </a:rPr>
              <a:t>2</a:t>
            </a:r>
            <a:r>
              <a:rPr lang="en-IN" sz="2000" b="1" dirty="0" smtClean="0">
                <a:solidFill>
                  <a:srgbClr val="046804"/>
                </a:solidFill>
              </a:rPr>
              <a:t>/PPy:- 2.9 TiO</a:t>
            </a:r>
            <a:r>
              <a:rPr lang="en-IN" sz="2000" b="1" baseline="-25000" dirty="0" smtClean="0">
                <a:solidFill>
                  <a:srgbClr val="046804"/>
                </a:solidFill>
              </a:rPr>
              <a:t>2</a:t>
            </a:r>
            <a:r>
              <a:rPr lang="en-IN" sz="2000" b="1" dirty="0" smtClean="0">
                <a:solidFill>
                  <a:srgbClr val="046804"/>
                </a:solidFill>
              </a:rPr>
              <a:t>/PPy/GO:- 2.6 </a:t>
            </a:r>
            <a:endParaRPr lang="en-IN" sz="2000" b="1" dirty="0">
              <a:solidFill>
                <a:srgbClr val="046804"/>
              </a:solidFill>
            </a:endParaRPr>
          </a:p>
        </p:txBody>
      </p:sp>
      <p:sp>
        <p:nvSpPr>
          <p:cNvPr id="6" name="Rounded Rectangle 5"/>
          <p:cNvSpPr/>
          <p:nvPr/>
        </p:nvSpPr>
        <p:spPr>
          <a:xfrm>
            <a:off x="2195736" y="188640"/>
            <a:ext cx="4320480" cy="504056"/>
          </a:xfrm>
          <a:prstGeom prst="roundRect">
            <a:avLst/>
          </a:prstGeom>
          <a:noFill/>
          <a:ln>
            <a:solidFill>
              <a:srgbClr val="191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smtClean="0">
                <a:solidFill>
                  <a:srgbClr val="C00000"/>
                </a:solidFill>
                <a:latin typeface="Arial" pitchFamily="34" charset="0"/>
                <a:cs typeface="Arial" pitchFamily="34" charset="0"/>
              </a:rPr>
              <a:t>Band gap energy (</a:t>
            </a:r>
            <a:r>
              <a:rPr lang="en-IN" sz="2800" b="1" dirty="0" err="1" smtClean="0">
                <a:solidFill>
                  <a:srgbClr val="C00000"/>
                </a:solidFill>
                <a:latin typeface="Arial" pitchFamily="34" charset="0"/>
                <a:cs typeface="Arial" pitchFamily="34" charset="0"/>
              </a:rPr>
              <a:t>Eg</a:t>
            </a:r>
            <a:r>
              <a:rPr lang="en-IN" sz="2800" b="1" dirty="0" smtClean="0">
                <a:solidFill>
                  <a:srgbClr val="C00000"/>
                </a:solidFill>
                <a:latin typeface="Arial" pitchFamily="34" charset="0"/>
                <a:cs typeface="Arial" pitchFamily="34" charset="0"/>
              </a:rPr>
              <a:t>)</a:t>
            </a:r>
            <a:endParaRPr lang="en-IN" sz="2800" b="1" dirty="0">
              <a:solidFill>
                <a:srgbClr val="C00000"/>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9F9CC56D-B770-46FE-A78A-99671EBA1398}" type="slidenum">
              <a:rPr lang="en-IN" smtClean="0"/>
              <a:pPr/>
              <a:t>25</a:t>
            </a:fld>
            <a:endParaRPr lang="en-IN"/>
          </a:p>
        </p:txBody>
      </p:sp>
      <p:pic>
        <p:nvPicPr>
          <p:cNvPr id="261121" name="Picture 1"/>
          <p:cNvPicPr>
            <a:picLocks noChangeAspect="1" noChangeArrowheads="1"/>
          </p:cNvPicPr>
          <p:nvPr/>
        </p:nvPicPr>
        <p:blipFill>
          <a:blip r:embed="rId2" cstate="print"/>
          <a:srcRect/>
          <a:stretch>
            <a:fillRect/>
          </a:stretch>
        </p:blipFill>
        <p:spPr bwMode="auto">
          <a:xfrm>
            <a:off x="323528" y="1052736"/>
            <a:ext cx="5472608" cy="4248472"/>
          </a:xfrm>
          <a:prstGeom prst="rect">
            <a:avLst/>
          </a:prstGeom>
          <a:noFill/>
          <a:ln w="9525">
            <a:noFill/>
            <a:miter lim="800000"/>
            <a:headEnd/>
            <a:tailEnd/>
          </a:ln>
          <a:effectLst/>
        </p:spPr>
      </p:pic>
    </p:spTree>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ChangeArrowheads="1"/>
          </p:cNvSpPr>
          <p:nvPr/>
        </p:nvSpPr>
        <p:spPr bwMode="auto">
          <a:xfrm>
            <a:off x="395536" y="1628800"/>
            <a:ext cx="813690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1912A4"/>
                </a:solidFill>
                <a:effectLst/>
                <a:latin typeface="Arial" pitchFamily="34" charset="0"/>
                <a:ea typeface="Calibri" pitchFamily="34" charset="0"/>
                <a:cs typeface="Arial" pitchFamily="34" charset="0"/>
              </a:rPr>
              <a:t>The % degradation efficiency of dye was calculated by Equation (2).</a:t>
            </a:r>
            <a:endParaRPr kumimoji="0" lang="en-US" sz="2400" b="1" i="0" u="none" strike="noStrike" cap="none" normalizeH="0" baseline="0" dirty="0" smtClean="0">
              <a:ln>
                <a:noFill/>
              </a:ln>
              <a:solidFill>
                <a:srgbClr val="1912A4"/>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                                </a:t>
            </a:r>
            <a:endParaRPr kumimoji="0" lang="en-US" sz="2400" b="1" i="0" u="none" strike="noStrike" cap="none" normalizeH="0" baseline="0" dirty="0" smtClean="0">
              <a:ln>
                <a:noFill/>
              </a:ln>
              <a:solidFill>
                <a:srgbClr val="1912A4"/>
              </a:solidFill>
              <a:effectLst/>
              <a:latin typeface="Arial" pitchFamily="34" charset="0"/>
              <a:cs typeface="Arial" pitchFamily="34" charset="0"/>
            </a:endParaRPr>
          </a:p>
        </p:txBody>
      </p:sp>
      <p:pic>
        <p:nvPicPr>
          <p:cNvPr id="20275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19672" y="2636912"/>
            <a:ext cx="3844892" cy="1008112"/>
          </a:xfrm>
          <a:prstGeom prst="rect">
            <a:avLst/>
          </a:prstGeom>
          <a:noFill/>
        </p:spPr>
      </p:pic>
      <p:sp>
        <p:nvSpPr>
          <p:cNvPr id="202755" name="Rectangle 3"/>
          <p:cNvSpPr>
            <a:spLocks noChangeArrowheads="1"/>
          </p:cNvSpPr>
          <p:nvPr/>
        </p:nvSpPr>
        <p:spPr bwMode="auto">
          <a:xfrm>
            <a:off x="420936" y="3933056"/>
            <a:ext cx="818351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 Where </a:t>
            </a:r>
            <a:r>
              <a:rPr kumimoji="0" lang="en-US" sz="2400" b="0" i="0" u="none" strike="noStrike" cap="none" normalizeH="0" baseline="0" dirty="0" smtClean="0">
                <a:ln>
                  <a:noFill/>
                </a:ln>
                <a:solidFill>
                  <a:srgbClr val="1912A4"/>
                </a:solidFill>
                <a:effectLst/>
                <a:latin typeface="Arial" pitchFamily="34" charset="0"/>
                <a:ea typeface="Times New Roman" pitchFamily="18" charset="0"/>
                <a:cs typeface="Arial" pitchFamily="34" charset="0"/>
                <a:sym typeface="Symbol" pitchFamily="18" charset="2"/>
              </a:rPr>
              <a:t></a:t>
            </a:r>
            <a:r>
              <a:rPr kumimoji="0" lang="en-US" sz="2400" b="0"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 is the degradation efficiency, </a:t>
            </a:r>
            <a:r>
              <a:rPr kumimoji="0" lang="en-US" sz="2400" b="0" i="0" u="none" strike="noStrike" cap="none" normalizeH="0" baseline="0" dirty="0" err="1" smtClean="0">
                <a:ln>
                  <a:noFill/>
                </a:ln>
                <a:solidFill>
                  <a:srgbClr val="1912A4"/>
                </a:solidFill>
                <a:effectLst/>
                <a:latin typeface="Arial" pitchFamily="34" charset="0"/>
                <a:ea typeface="Times New Roman" pitchFamily="18" charset="0"/>
                <a:cs typeface="Arial" pitchFamily="34" charset="0"/>
              </a:rPr>
              <a:t>Ao</a:t>
            </a:r>
            <a:r>
              <a:rPr kumimoji="0" lang="en-US" sz="2400" b="0"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 is the initial absorbance and AF is the final absorbance</a:t>
            </a:r>
            <a:endParaRPr kumimoji="0" lang="en-US" sz="2400" b="0" i="0" u="none" strike="noStrike" cap="none" normalizeH="0" baseline="0" dirty="0" smtClean="0">
              <a:ln>
                <a:noFill/>
              </a:ln>
              <a:solidFill>
                <a:srgbClr val="1912A4"/>
              </a:solidFill>
              <a:effectLst/>
              <a:latin typeface="Arial" pitchFamily="34" charset="0"/>
              <a:ea typeface="Times New Roman" pitchFamily="18" charset="0"/>
              <a:cs typeface="Arial" pitchFamily="34" charset="0"/>
              <a:sym typeface="Symbol" pitchFamily="18" charset="2"/>
            </a:endParaRPr>
          </a:p>
        </p:txBody>
      </p:sp>
      <p:sp>
        <p:nvSpPr>
          <p:cNvPr id="5" name="Rounded Rectangle 4"/>
          <p:cNvSpPr/>
          <p:nvPr/>
        </p:nvSpPr>
        <p:spPr>
          <a:xfrm>
            <a:off x="2051720" y="332656"/>
            <a:ext cx="5616624" cy="504056"/>
          </a:xfrm>
          <a:prstGeom prst="roundRect">
            <a:avLst/>
          </a:prstGeom>
          <a:noFill/>
          <a:ln>
            <a:solidFill>
              <a:srgbClr val="191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smtClean="0">
                <a:solidFill>
                  <a:srgbClr val="C00000"/>
                </a:solidFill>
              </a:rPr>
              <a:t>Photodegradation of dyes</a:t>
            </a:r>
            <a:endParaRPr lang="en-IN" sz="3200" b="1" dirty="0">
              <a:solidFill>
                <a:srgbClr val="C00000"/>
              </a:solidFill>
            </a:endParaRPr>
          </a:p>
        </p:txBody>
      </p:sp>
      <p:sp>
        <p:nvSpPr>
          <p:cNvPr id="6" name="Slide Number Placeholder 5"/>
          <p:cNvSpPr>
            <a:spLocks noGrp="1"/>
          </p:cNvSpPr>
          <p:nvPr>
            <p:ph type="sldNum" sz="quarter" idx="12"/>
          </p:nvPr>
        </p:nvSpPr>
        <p:spPr/>
        <p:txBody>
          <a:bodyPr/>
          <a:lstStyle/>
          <a:p>
            <a:fld id="{9F9CC56D-B770-46FE-A78A-99671EBA1398}" type="slidenum">
              <a:rPr lang="en-IN" smtClean="0"/>
              <a:pPr/>
              <a:t>26</a:t>
            </a:fld>
            <a:endParaRPr lang="en-IN"/>
          </a:p>
        </p:txBody>
      </p:sp>
    </p:spTree>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1730" name="Object 2"/>
          <p:cNvGraphicFramePr>
            <a:graphicFrameLocks noChangeAspect="1"/>
          </p:cNvGraphicFramePr>
          <p:nvPr/>
        </p:nvGraphicFramePr>
        <p:xfrm>
          <a:off x="251520" y="1412776"/>
          <a:ext cx="4401331" cy="3744416"/>
        </p:xfrm>
        <a:graphic>
          <a:graphicData uri="http://schemas.openxmlformats.org/presentationml/2006/ole">
            <mc:AlternateContent xmlns:mc="http://schemas.openxmlformats.org/markup-compatibility/2006">
              <mc:Choice xmlns:v="urn:schemas-microsoft-com:vml" Requires="v">
                <p:oleObj spid="_x0000_s201746" name="Graph" r:id="rId3" imgW="4033114" imgH="2938272" progId="Origin50.Graph">
                  <p:embed/>
                </p:oleObj>
              </mc:Choice>
              <mc:Fallback>
                <p:oleObj name="Graph" r:id="rId3" imgW="4033114" imgH="2938272" progId="Origin50.Grap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412776"/>
                        <a:ext cx="4401331" cy="3744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173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201732" name="Rectangle 4"/>
          <p:cNvSpPr>
            <a:spLocks noChangeArrowheads="1"/>
          </p:cNvSpPr>
          <p:nvPr/>
        </p:nvSpPr>
        <p:spPr bwMode="auto">
          <a:xfrm>
            <a:off x="395537" y="5367699"/>
            <a:ext cx="36004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Fig. 73: Effect of concentration on photodegradation efficiency of dyes Victoria blue</a:t>
            </a:r>
            <a:endParaRPr kumimoji="0" lang="en-US" b="1" i="0" u="none" strike="noStrike" cap="none" normalizeH="0" baseline="0" dirty="0" smtClean="0">
              <a:ln>
                <a:noFill/>
              </a:ln>
              <a:solidFill>
                <a:srgbClr val="1912A4"/>
              </a:solidFill>
              <a:effectLst/>
              <a:latin typeface="Arial" pitchFamily="34" charset="0"/>
              <a:cs typeface="Arial" pitchFamily="34" charset="0"/>
            </a:endParaRPr>
          </a:p>
        </p:txBody>
      </p:sp>
      <p:sp>
        <p:nvSpPr>
          <p:cNvPr id="6" name="Rounded Rectangle 5"/>
          <p:cNvSpPr/>
          <p:nvPr/>
        </p:nvSpPr>
        <p:spPr>
          <a:xfrm>
            <a:off x="2195736" y="332656"/>
            <a:ext cx="5616624" cy="504056"/>
          </a:xfrm>
          <a:prstGeom prst="roundRect">
            <a:avLst/>
          </a:prstGeom>
          <a:noFill/>
          <a:ln>
            <a:solidFill>
              <a:srgbClr val="191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smtClean="0">
                <a:solidFill>
                  <a:srgbClr val="C00000"/>
                </a:solidFill>
              </a:rPr>
              <a:t>Photodegradation of dyes</a:t>
            </a:r>
            <a:endParaRPr lang="en-IN" sz="3200" b="1" dirty="0">
              <a:solidFill>
                <a:srgbClr val="C00000"/>
              </a:solidFill>
            </a:endParaRPr>
          </a:p>
        </p:txBody>
      </p:sp>
      <p:sp>
        <p:nvSpPr>
          <p:cNvPr id="7" name="TextBox 6"/>
          <p:cNvSpPr txBox="1"/>
          <p:nvPr/>
        </p:nvSpPr>
        <p:spPr>
          <a:xfrm>
            <a:off x="323528" y="980728"/>
            <a:ext cx="4392488" cy="461665"/>
          </a:xfrm>
          <a:prstGeom prst="rect">
            <a:avLst/>
          </a:prstGeom>
          <a:noFill/>
        </p:spPr>
        <p:txBody>
          <a:bodyPr wrap="square" rtlCol="0">
            <a:spAutoFit/>
          </a:bodyPr>
          <a:lstStyle/>
          <a:p>
            <a:r>
              <a:rPr lang="en-US" sz="2400" b="1" dirty="0" smtClean="0">
                <a:solidFill>
                  <a:srgbClr val="046804"/>
                </a:solidFill>
                <a:ea typeface="Times New Roman" pitchFamily="18" charset="0"/>
                <a:cs typeface="Times New Roman" pitchFamily="18" charset="0"/>
              </a:rPr>
              <a:t>Effect of concentration</a:t>
            </a:r>
            <a:endParaRPr lang="en-IN" sz="2400" dirty="0">
              <a:solidFill>
                <a:srgbClr val="046804"/>
              </a:solidFill>
            </a:endParaRPr>
          </a:p>
        </p:txBody>
      </p:sp>
      <p:sp>
        <p:nvSpPr>
          <p:cNvPr id="8" name="Slide Number Placeholder 7"/>
          <p:cNvSpPr>
            <a:spLocks noGrp="1"/>
          </p:cNvSpPr>
          <p:nvPr>
            <p:ph type="sldNum" sz="quarter" idx="12"/>
          </p:nvPr>
        </p:nvSpPr>
        <p:spPr/>
        <p:txBody>
          <a:bodyPr/>
          <a:lstStyle/>
          <a:p>
            <a:fld id="{9F9CC56D-B770-46FE-A78A-99671EBA1398}" type="slidenum">
              <a:rPr lang="en-IN" smtClean="0"/>
              <a:pPr/>
              <a:t>27</a:t>
            </a:fld>
            <a:endParaRPr lang="en-IN"/>
          </a:p>
        </p:txBody>
      </p:sp>
      <p:graphicFrame>
        <p:nvGraphicFramePr>
          <p:cNvPr id="2" name="Object 3"/>
          <p:cNvGraphicFramePr>
            <a:graphicFrameLocks noChangeAspect="1"/>
          </p:cNvGraphicFramePr>
          <p:nvPr/>
        </p:nvGraphicFramePr>
        <p:xfrm>
          <a:off x="4211960" y="1484784"/>
          <a:ext cx="4680520" cy="3816350"/>
        </p:xfrm>
        <a:graphic>
          <a:graphicData uri="http://schemas.openxmlformats.org/presentationml/2006/ole">
            <mc:AlternateContent xmlns:mc="http://schemas.openxmlformats.org/markup-compatibility/2006">
              <mc:Choice xmlns:v="urn:schemas-microsoft-com:vml" Requires="v">
                <p:oleObj spid="_x0000_s201747" name="Graph" r:id="rId5" imgW="4033114" imgH="2938272" progId="Origin50.Graph">
                  <p:embed/>
                </p:oleObj>
              </mc:Choice>
              <mc:Fallback>
                <p:oleObj name="Graph" r:id="rId5" imgW="4033114" imgH="2938272" progId="Origin50.Graph">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960" y="1484784"/>
                        <a:ext cx="4680520" cy="3816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5364088" y="1052736"/>
            <a:ext cx="2736304" cy="461665"/>
          </a:xfrm>
          <a:prstGeom prst="rect">
            <a:avLst/>
          </a:prstGeom>
          <a:noFill/>
        </p:spPr>
        <p:txBody>
          <a:bodyPr wrap="square" rtlCol="0">
            <a:spAutoFit/>
          </a:bodyPr>
          <a:lstStyle/>
          <a:p>
            <a:r>
              <a:rPr lang="en-US" sz="2400" b="1" dirty="0" smtClean="0">
                <a:solidFill>
                  <a:srgbClr val="046804"/>
                </a:solidFill>
                <a:ea typeface="Times New Roman" pitchFamily="18" charset="0"/>
                <a:cs typeface="Times New Roman" pitchFamily="18" charset="0"/>
              </a:rPr>
              <a:t>Effect of pH</a:t>
            </a:r>
            <a:endParaRPr lang="en-IN" sz="2400" dirty="0">
              <a:solidFill>
                <a:srgbClr val="046804"/>
              </a:solidFill>
            </a:endParaRPr>
          </a:p>
        </p:txBody>
      </p:sp>
      <p:sp>
        <p:nvSpPr>
          <p:cNvPr id="11" name="Rectangle 4"/>
          <p:cNvSpPr>
            <a:spLocks noChangeArrowheads="1"/>
          </p:cNvSpPr>
          <p:nvPr/>
        </p:nvSpPr>
        <p:spPr bwMode="auto">
          <a:xfrm>
            <a:off x="4427984" y="5439707"/>
            <a:ext cx="36004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Fig. 74: Effect of pH on photodegradation efficiency of dyes Victoria blue</a:t>
            </a:r>
            <a:endParaRPr kumimoji="0" lang="en-US" b="1" i="0" u="none" strike="noStrike" cap="none" normalizeH="0" baseline="0" dirty="0" smtClean="0">
              <a:ln>
                <a:noFill/>
              </a:ln>
              <a:solidFill>
                <a:srgbClr val="1912A4"/>
              </a:solidFill>
              <a:effectLst/>
              <a:latin typeface="Arial" pitchFamily="34" charset="0"/>
              <a:cs typeface="Arial" pitchFamily="34" charset="0"/>
            </a:endParaRPr>
          </a:p>
        </p:txBody>
      </p:sp>
    </p:spTree>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8658" name="Object 2"/>
          <p:cNvGraphicFramePr>
            <a:graphicFrameLocks/>
          </p:cNvGraphicFramePr>
          <p:nvPr/>
        </p:nvGraphicFramePr>
        <p:xfrm>
          <a:off x="0" y="1772816"/>
          <a:ext cx="4680520" cy="3888432"/>
        </p:xfrm>
        <a:graphic>
          <a:graphicData uri="http://schemas.openxmlformats.org/presentationml/2006/ole">
            <mc:AlternateContent xmlns:mc="http://schemas.openxmlformats.org/markup-compatibility/2006">
              <mc:Choice xmlns:v="urn:schemas-microsoft-com:vml" Requires="v">
                <p:oleObj spid="_x0000_s198674" name="Graph" r:id="rId3" imgW="4033114" imgH="2938272" progId="Origin50.Graph">
                  <p:embed/>
                </p:oleObj>
              </mc:Choice>
              <mc:Fallback>
                <p:oleObj name="Graph" r:id="rId3" imgW="4033114" imgH="2938272" progId="Origin50.Graph">
                  <p:embed/>
                  <p:pic>
                    <p:nvPicPr>
                      <p:cNvPr id="0" name="Picture 2"/>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72816"/>
                        <a:ext cx="4680520" cy="38884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8660" name="Rectangle 4"/>
          <p:cNvSpPr>
            <a:spLocks noChangeArrowheads="1"/>
          </p:cNvSpPr>
          <p:nvPr/>
        </p:nvSpPr>
        <p:spPr bwMode="auto">
          <a:xfrm>
            <a:off x="251520" y="5625534"/>
            <a:ext cx="381642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Fig.75. Effect of photocatalyst amount on efficiency of dyes Victoria blue</a:t>
            </a:r>
            <a:endParaRPr kumimoji="0" lang="en-US" b="1" i="0" u="none" strike="noStrike" cap="none" normalizeH="0" baseline="0" dirty="0" smtClean="0">
              <a:ln>
                <a:noFill/>
              </a:ln>
              <a:solidFill>
                <a:srgbClr val="1912A4"/>
              </a:solidFill>
              <a:effectLst/>
              <a:latin typeface="Arial" pitchFamily="34" charset="0"/>
              <a:cs typeface="Arial" pitchFamily="34" charset="0"/>
            </a:endParaRPr>
          </a:p>
        </p:txBody>
      </p:sp>
      <p:sp>
        <p:nvSpPr>
          <p:cNvPr id="6" name="Rounded Rectangle 5"/>
          <p:cNvSpPr/>
          <p:nvPr/>
        </p:nvSpPr>
        <p:spPr>
          <a:xfrm>
            <a:off x="1979712" y="404664"/>
            <a:ext cx="4680520" cy="576064"/>
          </a:xfrm>
          <a:prstGeom prst="roundRect">
            <a:avLst/>
          </a:prstGeom>
          <a:noFill/>
          <a:ln>
            <a:solidFill>
              <a:srgbClr val="191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smtClean="0">
                <a:solidFill>
                  <a:srgbClr val="C00000"/>
                </a:solidFill>
                <a:latin typeface="Arial" pitchFamily="34" charset="0"/>
                <a:cs typeface="Arial" pitchFamily="34" charset="0"/>
              </a:rPr>
              <a:t>Photodegradation of dyes</a:t>
            </a:r>
            <a:endParaRPr lang="en-IN" sz="2800" b="1" dirty="0">
              <a:solidFill>
                <a:srgbClr val="C00000"/>
              </a:solidFill>
              <a:latin typeface="Arial" pitchFamily="34" charset="0"/>
              <a:cs typeface="Arial" pitchFamily="34" charset="0"/>
            </a:endParaRPr>
          </a:p>
        </p:txBody>
      </p:sp>
      <p:sp>
        <p:nvSpPr>
          <p:cNvPr id="7" name="Rectangle 6"/>
          <p:cNvSpPr/>
          <p:nvPr/>
        </p:nvSpPr>
        <p:spPr>
          <a:xfrm>
            <a:off x="0" y="1124744"/>
            <a:ext cx="3851920" cy="830997"/>
          </a:xfrm>
          <a:prstGeom prst="rect">
            <a:avLst/>
          </a:prstGeom>
        </p:spPr>
        <p:txBody>
          <a:bodyPr wrap="square">
            <a:spAutoFit/>
          </a:bodyPr>
          <a:lstStyle/>
          <a:p>
            <a:pPr algn="ctr"/>
            <a:r>
              <a:rPr lang="en-US" sz="2400" b="1" dirty="0" smtClean="0">
                <a:solidFill>
                  <a:srgbClr val="046804"/>
                </a:solidFill>
                <a:latin typeface="Arial" pitchFamily="34" charset="0"/>
                <a:ea typeface="Times New Roman" pitchFamily="18" charset="0"/>
                <a:cs typeface="Arial" pitchFamily="34" charset="0"/>
              </a:rPr>
              <a:t>Effect of photocatalyst amount </a:t>
            </a:r>
            <a:endParaRPr lang="en-IN" sz="2400" dirty="0">
              <a:solidFill>
                <a:srgbClr val="046804"/>
              </a:solidFill>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9F9CC56D-B770-46FE-A78A-99671EBA1398}" type="slidenum">
              <a:rPr lang="en-IN" smtClean="0"/>
              <a:pPr/>
              <a:t>28</a:t>
            </a:fld>
            <a:endParaRPr lang="en-IN"/>
          </a:p>
        </p:txBody>
      </p:sp>
      <p:sp>
        <p:nvSpPr>
          <p:cNvPr id="9" name="TextBox 8"/>
          <p:cNvSpPr txBox="1"/>
          <p:nvPr/>
        </p:nvSpPr>
        <p:spPr>
          <a:xfrm>
            <a:off x="4788024" y="1196752"/>
            <a:ext cx="3816424" cy="461665"/>
          </a:xfrm>
          <a:prstGeom prst="rect">
            <a:avLst/>
          </a:prstGeom>
          <a:noFill/>
        </p:spPr>
        <p:txBody>
          <a:bodyPr wrap="square" rtlCol="0">
            <a:spAutoFit/>
          </a:bodyPr>
          <a:lstStyle/>
          <a:p>
            <a:r>
              <a:rPr lang="en-US" sz="2400" b="1" dirty="0" smtClean="0">
                <a:solidFill>
                  <a:srgbClr val="046804"/>
                </a:solidFill>
                <a:ea typeface="Times New Roman" pitchFamily="18" charset="0"/>
                <a:cs typeface="Times New Roman" pitchFamily="18" charset="0"/>
              </a:rPr>
              <a:t>Effect of Irradiation Time</a:t>
            </a:r>
            <a:endParaRPr lang="en-IN" sz="2400" dirty="0">
              <a:solidFill>
                <a:srgbClr val="046804"/>
              </a:solidFill>
            </a:endParaRPr>
          </a:p>
        </p:txBody>
      </p:sp>
      <p:graphicFrame>
        <p:nvGraphicFramePr>
          <p:cNvPr id="198659" name="Object 3"/>
          <p:cNvGraphicFramePr>
            <a:graphicFrameLocks noChangeAspect="1"/>
          </p:cNvGraphicFramePr>
          <p:nvPr/>
        </p:nvGraphicFramePr>
        <p:xfrm>
          <a:off x="4056384" y="1898976"/>
          <a:ext cx="4548064" cy="3690264"/>
        </p:xfrm>
        <a:graphic>
          <a:graphicData uri="http://schemas.openxmlformats.org/presentationml/2006/ole">
            <mc:AlternateContent xmlns:mc="http://schemas.openxmlformats.org/markup-compatibility/2006">
              <mc:Choice xmlns:v="urn:schemas-microsoft-com:vml" Requires="v">
                <p:oleObj spid="_x0000_s198675" name="Graph" r:id="rId5" imgW="4033114" imgH="2938272" progId="Origin50.Graph">
                  <p:embed/>
                </p:oleObj>
              </mc:Choice>
              <mc:Fallback>
                <p:oleObj name="Graph" r:id="rId5" imgW="4033114" imgH="2938272" progId="Origin50.Graph">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6384" y="1898976"/>
                        <a:ext cx="4548064" cy="3690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4"/>
          <p:cNvSpPr>
            <a:spLocks noChangeArrowheads="1"/>
          </p:cNvSpPr>
          <p:nvPr/>
        </p:nvSpPr>
        <p:spPr bwMode="auto">
          <a:xfrm>
            <a:off x="4427984" y="5589240"/>
            <a:ext cx="403244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1912A4"/>
                </a:solidFill>
                <a:effectLst/>
                <a:latin typeface="+mj-lt"/>
                <a:ea typeface="Times New Roman" pitchFamily="18" charset="0"/>
                <a:cs typeface="Times New Roman" pitchFamily="18" charset="0"/>
              </a:rPr>
              <a:t>Fig. </a:t>
            </a:r>
            <a:r>
              <a:rPr lang="en-US" b="1" dirty="0" smtClean="0">
                <a:solidFill>
                  <a:srgbClr val="1912A4"/>
                </a:solidFill>
                <a:latin typeface="+mj-lt"/>
                <a:ea typeface="Times New Roman" pitchFamily="18" charset="0"/>
                <a:cs typeface="Times New Roman" pitchFamily="18" charset="0"/>
              </a:rPr>
              <a:t>76:</a:t>
            </a:r>
            <a:r>
              <a:rPr kumimoji="0" lang="en-US" b="1" i="0" u="none" strike="noStrike" cap="none" normalizeH="0" baseline="0" dirty="0" smtClean="0">
                <a:ln>
                  <a:noFill/>
                </a:ln>
                <a:solidFill>
                  <a:srgbClr val="1912A4"/>
                </a:solidFill>
                <a:effectLst/>
                <a:latin typeface="+mj-lt"/>
                <a:ea typeface="Times New Roman" pitchFamily="18" charset="0"/>
                <a:cs typeface="Times New Roman" pitchFamily="18" charset="0"/>
              </a:rPr>
              <a:t> Effect of irradiation time on photodegradation efficiency of dyes Victoria blue</a:t>
            </a:r>
            <a:endParaRPr kumimoji="0" lang="en-US" b="1" i="0" u="none" strike="noStrike" cap="none" normalizeH="0" baseline="0" dirty="0" smtClean="0">
              <a:ln>
                <a:noFill/>
              </a:ln>
              <a:solidFill>
                <a:srgbClr val="1912A4"/>
              </a:solidFill>
              <a:effectLst/>
              <a:latin typeface="+mj-lt"/>
              <a:cs typeface="Arial" pitchFamily="34" charset="0"/>
            </a:endParaRPr>
          </a:p>
        </p:txBody>
      </p:sp>
    </p:spTree>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7634" name="Object 2"/>
          <p:cNvGraphicFramePr>
            <a:graphicFrameLocks noChangeAspect="1"/>
          </p:cNvGraphicFramePr>
          <p:nvPr/>
        </p:nvGraphicFramePr>
        <p:xfrm>
          <a:off x="179512" y="1124744"/>
          <a:ext cx="4752528" cy="3960440"/>
        </p:xfrm>
        <a:graphic>
          <a:graphicData uri="http://schemas.openxmlformats.org/presentationml/2006/ole">
            <mc:AlternateContent xmlns:mc="http://schemas.openxmlformats.org/markup-compatibility/2006">
              <mc:Choice xmlns:v="urn:schemas-microsoft-com:vml" Requires="v">
                <p:oleObj spid="_x0000_s197642" name="Graph" r:id="rId3" imgW="4033114" imgH="2938272" progId="Origin50.Graph">
                  <p:embed/>
                </p:oleObj>
              </mc:Choice>
              <mc:Fallback>
                <p:oleObj name="Graph" r:id="rId3" imgW="4033114" imgH="2938272" progId="Origin50.Grap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24744"/>
                        <a:ext cx="4752528" cy="3960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763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197636" name="Rectangle 4"/>
          <p:cNvSpPr>
            <a:spLocks noChangeArrowheads="1"/>
          </p:cNvSpPr>
          <p:nvPr/>
        </p:nvSpPr>
        <p:spPr bwMode="auto">
          <a:xfrm>
            <a:off x="395536" y="5421560"/>
            <a:ext cx="842493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Fig.77: Photodegradation of Victoria Blue and Rose Bengal by Photocatalyst and recyclable Photocatalyst (a) TiO</a:t>
            </a:r>
            <a:r>
              <a:rPr kumimoji="0" lang="en-US" b="1" i="0" u="none" strike="noStrike" cap="none" normalizeH="0" baseline="-30000" dirty="0" smtClean="0">
                <a:ln>
                  <a:noFill/>
                </a:ln>
                <a:solidFill>
                  <a:srgbClr val="1912A4"/>
                </a:solidFill>
                <a:effectLst/>
                <a:latin typeface="Arial" pitchFamily="34" charset="0"/>
                <a:ea typeface="Times New Roman" pitchFamily="18" charset="0"/>
                <a:cs typeface="Arial" pitchFamily="34" charset="0"/>
              </a:rPr>
              <a:t>2</a:t>
            </a:r>
            <a:r>
              <a:rPr kumimoji="0" lang="en-US"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 (b) Recycled TiO</a:t>
            </a:r>
            <a:r>
              <a:rPr kumimoji="0" lang="en-US" b="1" i="0" u="none" strike="noStrike" cap="none" normalizeH="0" baseline="-30000" dirty="0" smtClean="0">
                <a:ln>
                  <a:noFill/>
                </a:ln>
                <a:solidFill>
                  <a:srgbClr val="1912A4"/>
                </a:solidFill>
                <a:effectLst/>
                <a:latin typeface="Arial" pitchFamily="34" charset="0"/>
                <a:ea typeface="Times New Roman" pitchFamily="18" charset="0"/>
                <a:cs typeface="Arial" pitchFamily="34" charset="0"/>
              </a:rPr>
              <a:t>2</a:t>
            </a:r>
            <a:r>
              <a:rPr kumimoji="0" lang="en-US"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  (c) TiO</a:t>
            </a:r>
            <a:r>
              <a:rPr kumimoji="0" lang="en-US" b="1" i="0" u="none" strike="noStrike" cap="none" normalizeH="0" baseline="-30000" dirty="0" smtClean="0">
                <a:ln>
                  <a:noFill/>
                </a:ln>
                <a:solidFill>
                  <a:srgbClr val="1912A4"/>
                </a:solidFill>
                <a:effectLst/>
                <a:latin typeface="Arial" pitchFamily="34" charset="0"/>
                <a:ea typeface="Times New Roman" pitchFamily="18" charset="0"/>
                <a:cs typeface="Arial" pitchFamily="34" charset="0"/>
              </a:rPr>
              <a:t>2</a:t>
            </a:r>
            <a:r>
              <a:rPr kumimoji="0" lang="en-US"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/PPy (d) Recycled TiO</a:t>
            </a:r>
            <a:r>
              <a:rPr kumimoji="0" lang="en-US" b="1" i="0" u="none" strike="noStrike" cap="none" normalizeH="0" baseline="-30000" dirty="0" smtClean="0">
                <a:ln>
                  <a:noFill/>
                </a:ln>
                <a:solidFill>
                  <a:srgbClr val="1912A4"/>
                </a:solidFill>
                <a:effectLst/>
                <a:latin typeface="Arial" pitchFamily="34" charset="0"/>
                <a:ea typeface="Times New Roman" pitchFamily="18" charset="0"/>
                <a:cs typeface="Arial" pitchFamily="34" charset="0"/>
              </a:rPr>
              <a:t>2</a:t>
            </a:r>
            <a:r>
              <a:rPr kumimoji="0" lang="en-US"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/PPy (e) TiO</a:t>
            </a:r>
            <a:r>
              <a:rPr kumimoji="0" lang="en-US" b="1" i="0" u="none" strike="noStrike" cap="none" normalizeH="0" baseline="-30000" dirty="0" smtClean="0">
                <a:ln>
                  <a:noFill/>
                </a:ln>
                <a:solidFill>
                  <a:srgbClr val="1912A4"/>
                </a:solidFill>
                <a:effectLst/>
                <a:latin typeface="Arial" pitchFamily="34" charset="0"/>
                <a:ea typeface="Times New Roman" pitchFamily="18" charset="0"/>
                <a:cs typeface="Arial" pitchFamily="34" charset="0"/>
              </a:rPr>
              <a:t>2</a:t>
            </a:r>
            <a:r>
              <a:rPr kumimoji="0" lang="en-US"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/PPy/GO (f) RecycledTiO</a:t>
            </a:r>
            <a:r>
              <a:rPr kumimoji="0" lang="en-US" b="1" i="0" u="none" strike="noStrike" cap="none" normalizeH="0" baseline="-30000" dirty="0" smtClean="0">
                <a:ln>
                  <a:noFill/>
                </a:ln>
                <a:solidFill>
                  <a:srgbClr val="1912A4"/>
                </a:solidFill>
                <a:effectLst/>
                <a:latin typeface="Arial" pitchFamily="34" charset="0"/>
                <a:ea typeface="Times New Roman" pitchFamily="18" charset="0"/>
                <a:cs typeface="Arial" pitchFamily="34" charset="0"/>
              </a:rPr>
              <a:t>2</a:t>
            </a:r>
            <a:r>
              <a:rPr kumimoji="0" lang="en-US"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/PPy/GO</a:t>
            </a:r>
            <a:endParaRPr kumimoji="0" lang="en-US" b="1" i="0" u="none" strike="noStrike" cap="none" normalizeH="0" baseline="0" dirty="0" smtClean="0">
              <a:ln>
                <a:noFill/>
              </a:ln>
              <a:solidFill>
                <a:srgbClr val="1912A4"/>
              </a:solidFill>
              <a:effectLst/>
              <a:latin typeface="Arial" pitchFamily="34" charset="0"/>
              <a:cs typeface="Arial" pitchFamily="34" charset="0"/>
            </a:endParaRPr>
          </a:p>
        </p:txBody>
      </p:sp>
      <p:sp>
        <p:nvSpPr>
          <p:cNvPr id="7" name="Rounded Rectangle 6"/>
          <p:cNvSpPr/>
          <p:nvPr/>
        </p:nvSpPr>
        <p:spPr>
          <a:xfrm>
            <a:off x="1979712" y="404664"/>
            <a:ext cx="5328592" cy="576064"/>
          </a:xfrm>
          <a:prstGeom prst="roundRect">
            <a:avLst/>
          </a:prstGeom>
          <a:noFill/>
          <a:ln>
            <a:solidFill>
              <a:srgbClr val="191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smtClean="0">
                <a:solidFill>
                  <a:srgbClr val="C00000"/>
                </a:solidFill>
                <a:latin typeface="Arial" pitchFamily="34" charset="0"/>
                <a:cs typeface="Arial" pitchFamily="34" charset="0"/>
              </a:rPr>
              <a:t>Recyclability of Photocatalyst</a:t>
            </a:r>
            <a:endParaRPr lang="en-IN" sz="2800" b="1" dirty="0">
              <a:solidFill>
                <a:srgbClr val="C00000"/>
              </a:solidFill>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9F9CC56D-B770-46FE-A78A-99671EBA1398}" type="slidenum">
              <a:rPr lang="en-IN" smtClean="0"/>
              <a:pPr/>
              <a:t>29</a:t>
            </a:fld>
            <a:endParaRPr lang="en-IN" dirty="0"/>
          </a:p>
        </p:txBody>
      </p:sp>
      <p:sp>
        <p:nvSpPr>
          <p:cNvPr id="9" name="TextBox 8"/>
          <p:cNvSpPr txBox="1"/>
          <p:nvPr/>
        </p:nvSpPr>
        <p:spPr>
          <a:xfrm>
            <a:off x="4499992" y="1556792"/>
            <a:ext cx="4248472" cy="1754326"/>
          </a:xfrm>
          <a:prstGeom prst="rect">
            <a:avLst/>
          </a:prstGeom>
          <a:noFill/>
        </p:spPr>
        <p:txBody>
          <a:bodyPr wrap="square" rtlCol="0">
            <a:spAutoFit/>
          </a:bodyPr>
          <a:lstStyle/>
          <a:p>
            <a:pPr>
              <a:buFont typeface="Wingdings" pitchFamily="2" charset="2"/>
              <a:buChar char="q"/>
            </a:pPr>
            <a:r>
              <a:rPr lang="en-IN" b="1" dirty="0" smtClean="0">
                <a:solidFill>
                  <a:srgbClr val="046804"/>
                </a:solidFill>
              </a:rPr>
              <a:t>The photodegradation of dye is  decreasing slightly with recycled nanocomposites.  </a:t>
            </a:r>
          </a:p>
          <a:p>
            <a:pPr>
              <a:buFont typeface="Wingdings" pitchFamily="2" charset="2"/>
              <a:buChar char="q"/>
            </a:pPr>
            <a:endParaRPr lang="en-IN" b="1" dirty="0" smtClean="0">
              <a:solidFill>
                <a:srgbClr val="046804"/>
              </a:solidFill>
            </a:endParaRPr>
          </a:p>
          <a:p>
            <a:pPr>
              <a:buFont typeface="Wingdings" pitchFamily="2" charset="2"/>
              <a:buChar char="q"/>
            </a:pPr>
            <a:r>
              <a:rPr lang="en-IN" b="1" dirty="0" smtClean="0">
                <a:solidFill>
                  <a:srgbClr val="FF0000"/>
                </a:solidFill>
              </a:rPr>
              <a:t>This is due to the lost of some active sites in the photocatalyst</a:t>
            </a:r>
            <a:endParaRPr lang="en-IN" b="1" dirty="0">
              <a:solidFill>
                <a:srgbClr val="FF0000"/>
              </a:solidFill>
            </a:endParaRPr>
          </a:p>
        </p:txBody>
      </p:sp>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323528" y="476672"/>
            <a:ext cx="4824536"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Photocatalytic reactions : </a:t>
            </a:r>
          </a:p>
          <a:p>
            <a:pPr marR="0" lvl="0" algn="just" defTabSz="914400" rtl="0" eaLnBrk="0" fontAlgn="base" latinLnBrk="0" hangingPunct="0">
              <a:lnSpc>
                <a:spcPct val="100000"/>
              </a:lnSpc>
              <a:spcBef>
                <a:spcPct val="0"/>
              </a:spcBef>
              <a:spcAft>
                <a:spcPct val="0"/>
              </a:spcAft>
              <a:buClrTx/>
              <a:buSzTx/>
              <a:tabLst/>
            </a:pPr>
            <a:r>
              <a:rPr kumimoji="0" lang="en-US" sz="1600"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(a) Homogenous Photocatalysis:- </a:t>
            </a:r>
          </a:p>
          <a:p>
            <a:pPr marR="0" lvl="0" algn="just" defTabSz="914400" rtl="0" eaLnBrk="0" fontAlgn="base" latinLnBrk="0" hangingPunct="0">
              <a:lnSpc>
                <a:spcPct val="100000"/>
              </a:lnSpc>
              <a:spcBef>
                <a:spcPct val="0"/>
              </a:spcBef>
              <a:spcAft>
                <a:spcPct val="0"/>
              </a:spcAft>
              <a:buClrTx/>
              <a:buSzTx/>
              <a:tabLst/>
            </a:pPr>
            <a:r>
              <a:rPr lang="en-US" sz="1600" b="1" dirty="0" smtClean="0">
                <a:solidFill>
                  <a:srgbClr val="000000"/>
                </a:solidFill>
                <a:latin typeface="Arial" pitchFamily="34" charset="0"/>
                <a:ea typeface="Times New Roman" pitchFamily="18" charset="0"/>
                <a:cs typeface="Arial" pitchFamily="34" charset="0"/>
              </a:rPr>
              <a:t>I</a:t>
            </a: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 which photocatalyst (semiconductor) and substrate</a:t>
            </a:r>
            <a:r>
              <a:rPr kumimoji="0" lang="en-US" sz="1600" b="1" i="0"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exist in the same phase </a:t>
            </a:r>
          </a:p>
          <a:p>
            <a:pPr marR="0" lvl="0" algn="just" defTabSz="914400" rtl="0" eaLnBrk="0" fontAlgn="base" latinLnBrk="0" hangingPunct="0">
              <a:lnSpc>
                <a:spcPct val="100000"/>
              </a:lnSpc>
              <a:spcBef>
                <a:spcPct val="0"/>
              </a:spcBef>
              <a:spcAft>
                <a:spcPct val="0"/>
              </a:spcAft>
              <a:buClrTx/>
              <a:buSzTx/>
              <a:tabLst/>
            </a:pPr>
            <a:endParaRPr kumimoji="0" lang="en-US" sz="1600" b="1" i="0" u="none" strike="noStrike" cap="none" normalizeH="0" baseline="0" dirty="0" smtClean="0">
              <a:ln>
                <a:noFill/>
              </a:ln>
              <a:solidFill>
                <a:srgbClr val="003399"/>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(b) Heterogeneous photocatalysis</a:t>
            </a:r>
            <a:r>
              <a:rPr lang="en-US" sz="1600" b="1" dirty="0" smtClean="0">
                <a:solidFill>
                  <a:srgbClr val="000000"/>
                </a:solidFill>
                <a:latin typeface="Arial" pitchFamily="34" charset="0"/>
                <a:ea typeface="Times New Roman" pitchFamily="18" charset="0"/>
                <a:cs typeface="Arial" pitchFamily="34" charset="0"/>
              </a:rPr>
              <a:t>:- </a:t>
            </a: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Where photocatalyst and the substrate exist in different phases.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p:txBody>
      </p:sp>
      <p:sp>
        <p:nvSpPr>
          <p:cNvPr id="3" name="Rectangle 2"/>
          <p:cNvSpPr/>
          <p:nvPr/>
        </p:nvSpPr>
        <p:spPr>
          <a:xfrm>
            <a:off x="395536" y="3140968"/>
            <a:ext cx="4572000" cy="2616101"/>
          </a:xfrm>
          <a:prstGeom prst="rect">
            <a:avLst/>
          </a:prstGeom>
        </p:spPr>
        <p:txBody>
          <a:bodyPr>
            <a:spAutoFit/>
          </a:bodyPr>
          <a:lstStyle/>
          <a:p>
            <a:pPr lvl="0" algn="just" fontAlgn="base">
              <a:spcBef>
                <a:spcPct val="0"/>
              </a:spcBef>
              <a:spcAft>
                <a:spcPct val="0"/>
              </a:spcAft>
            </a:pPr>
            <a:r>
              <a:rPr lang="en-US" sz="2000" b="1" dirty="0" smtClean="0">
                <a:solidFill>
                  <a:srgbClr val="C00000"/>
                </a:solidFill>
                <a:latin typeface="Arial" pitchFamily="34" charset="0"/>
                <a:ea typeface="Times New Roman" pitchFamily="18" charset="0"/>
                <a:cs typeface="Arial" pitchFamily="34" charset="0"/>
              </a:rPr>
              <a:t>Types of semiconductors:</a:t>
            </a:r>
          </a:p>
          <a:p>
            <a:pPr marL="514350" lvl="0" indent="-514350" algn="just" eaLnBrk="0" fontAlgn="base" hangingPunct="0">
              <a:spcBef>
                <a:spcPct val="0"/>
              </a:spcBef>
              <a:spcAft>
                <a:spcPct val="0"/>
              </a:spcAft>
            </a:pPr>
            <a:r>
              <a:rPr lang="en-US" sz="1600" b="1" dirty="0" smtClean="0">
                <a:solidFill>
                  <a:srgbClr val="1912A4"/>
                </a:solidFill>
                <a:latin typeface="Arial" pitchFamily="34" charset="0"/>
                <a:ea typeface="Times New Roman" pitchFamily="18" charset="0"/>
                <a:cs typeface="Arial" pitchFamily="34" charset="0"/>
              </a:rPr>
              <a:t>(a) n-type semiconductor:- </a:t>
            </a:r>
          </a:p>
          <a:p>
            <a:pPr lvl="0" algn="just" eaLnBrk="0" fontAlgn="base" hangingPunct="0">
              <a:spcBef>
                <a:spcPct val="0"/>
              </a:spcBef>
              <a:spcAft>
                <a:spcPct val="0"/>
              </a:spcAft>
            </a:pPr>
            <a:r>
              <a:rPr lang="en-US" sz="1600" b="1" dirty="0" smtClean="0">
                <a:solidFill>
                  <a:srgbClr val="000000"/>
                </a:solidFill>
                <a:latin typeface="Arial" pitchFamily="34" charset="0"/>
                <a:ea typeface="Times New Roman" pitchFamily="18" charset="0"/>
                <a:cs typeface="Arial" pitchFamily="34" charset="0"/>
              </a:rPr>
              <a:t>The n-type semiconductors are those, which exhibit conductivity due to the flow of majority electrons, </a:t>
            </a:r>
          </a:p>
          <a:p>
            <a:pPr lvl="0" algn="just" eaLnBrk="0" fontAlgn="base" hangingPunct="0">
              <a:spcBef>
                <a:spcPct val="0"/>
              </a:spcBef>
              <a:spcAft>
                <a:spcPct val="0"/>
              </a:spcAft>
            </a:pPr>
            <a:endParaRPr lang="en-US" sz="1600" b="1" dirty="0" smtClean="0">
              <a:solidFill>
                <a:srgbClr val="003399"/>
              </a:solidFill>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en-US" sz="1600" b="1" dirty="0" smtClean="0">
                <a:solidFill>
                  <a:srgbClr val="1912A4"/>
                </a:solidFill>
                <a:latin typeface="Arial" pitchFamily="34" charset="0"/>
                <a:ea typeface="Times New Roman" pitchFamily="18" charset="0"/>
                <a:cs typeface="Arial" pitchFamily="34" charset="0"/>
              </a:rPr>
              <a:t>(b) p-type semiconductors :-</a:t>
            </a:r>
            <a:r>
              <a:rPr lang="en-US" sz="1600" b="1" dirty="0" smtClean="0">
                <a:solidFill>
                  <a:srgbClr val="000000"/>
                </a:solidFill>
                <a:latin typeface="Arial" pitchFamily="34" charset="0"/>
                <a:ea typeface="Times New Roman" pitchFamily="18" charset="0"/>
                <a:cs typeface="Arial" pitchFamily="34" charset="0"/>
              </a:rPr>
              <a:t> </a:t>
            </a:r>
          </a:p>
          <a:p>
            <a:pPr lvl="0" algn="just" eaLnBrk="0" fontAlgn="base" hangingPunct="0">
              <a:spcBef>
                <a:spcPct val="0"/>
              </a:spcBef>
              <a:spcAft>
                <a:spcPct val="0"/>
              </a:spcAft>
            </a:pPr>
            <a:r>
              <a:rPr lang="en-US" sz="1600" b="1" dirty="0" smtClean="0">
                <a:solidFill>
                  <a:srgbClr val="000000"/>
                </a:solidFill>
                <a:latin typeface="Arial" pitchFamily="34" charset="0"/>
                <a:ea typeface="Times New Roman" pitchFamily="18" charset="0"/>
                <a:cs typeface="Arial" pitchFamily="34" charset="0"/>
              </a:rPr>
              <a:t>The p-type semiconductors exhibit conductivity due to the presence of positively charged majority holes.</a:t>
            </a:r>
            <a:endParaRPr lang="en-US" sz="1600" b="1" dirty="0" smtClean="0">
              <a:latin typeface="Arial" pitchFamily="34" charset="0"/>
              <a:cs typeface="Arial" pitchFamily="34" charset="0"/>
            </a:endParaRPr>
          </a:p>
        </p:txBody>
      </p:sp>
      <p:pic>
        <p:nvPicPr>
          <p:cNvPr id="19458" name="Picture 2" descr="Image result for n type semiconductor"/>
          <p:cNvPicPr>
            <a:picLocks noChangeAspect="1" noChangeArrowheads="1"/>
          </p:cNvPicPr>
          <p:nvPr/>
        </p:nvPicPr>
        <p:blipFill>
          <a:blip r:embed="rId2" cstate="print"/>
          <a:srcRect/>
          <a:stretch>
            <a:fillRect/>
          </a:stretch>
        </p:blipFill>
        <p:spPr bwMode="auto">
          <a:xfrm>
            <a:off x="5508104" y="404664"/>
            <a:ext cx="3024336" cy="2529490"/>
          </a:xfrm>
          <a:prstGeom prst="rect">
            <a:avLst/>
          </a:prstGeom>
          <a:noFill/>
        </p:spPr>
      </p:pic>
      <p:pic>
        <p:nvPicPr>
          <p:cNvPr id="19460" name="Picture 4" descr="Image result for p type semiconductor"/>
          <p:cNvPicPr>
            <a:picLocks noChangeAspect="1" noChangeArrowheads="1"/>
          </p:cNvPicPr>
          <p:nvPr/>
        </p:nvPicPr>
        <p:blipFill>
          <a:blip r:embed="rId3" cstate="print"/>
          <a:srcRect/>
          <a:stretch>
            <a:fillRect/>
          </a:stretch>
        </p:blipFill>
        <p:spPr bwMode="auto">
          <a:xfrm>
            <a:off x="5220072" y="2852936"/>
            <a:ext cx="3384376" cy="2952328"/>
          </a:xfrm>
          <a:prstGeom prst="rect">
            <a:avLst/>
          </a:prstGeom>
          <a:noFill/>
        </p:spPr>
      </p:pic>
      <p:sp>
        <p:nvSpPr>
          <p:cNvPr id="6" name="Slide Number Placeholder 5"/>
          <p:cNvSpPr>
            <a:spLocks noGrp="1"/>
          </p:cNvSpPr>
          <p:nvPr>
            <p:ph type="sldNum" sz="quarter" idx="12"/>
          </p:nvPr>
        </p:nvSpPr>
        <p:spPr/>
        <p:txBody>
          <a:bodyPr/>
          <a:lstStyle/>
          <a:p>
            <a:fld id="{9F9CC56D-B770-46FE-A78A-99671EBA1398}" type="slidenum">
              <a:rPr lang="en-IN" smtClean="0"/>
              <a:pPr/>
              <a:t>3</a:t>
            </a:fld>
            <a:endParaRPr lang="en-IN"/>
          </a:p>
        </p:txBody>
      </p:sp>
      <p:sp>
        <p:nvSpPr>
          <p:cNvPr id="7" name="TextBox 6"/>
          <p:cNvSpPr txBox="1"/>
          <p:nvPr/>
        </p:nvSpPr>
        <p:spPr>
          <a:xfrm>
            <a:off x="5220072" y="5949280"/>
            <a:ext cx="3672408" cy="369332"/>
          </a:xfrm>
          <a:prstGeom prst="rect">
            <a:avLst/>
          </a:prstGeom>
          <a:noFill/>
        </p:spPr>
        <p:txBody>
          <a:bodyPr wrap="square" rtlCol="0">
            <a:spAutoFit/>
          </a:bodyPr>
          <a:lstStyle/>
          <a:p>
            <a:r>
              <a:rPr lang="en-IN" b="1" dirty="0" smtClean="0">
                <a:solidFill>
                  <a:srgbClr val="046804"/>
                </a:solidFill>
                <a:latin typeface="Arial" pitchFamily="34" charset="0"/>
                <a:cs typeface="Arial" pitchFamily="34" charset="0"/>
              </a:rPr>
              <a:t>Fig 2: Types of semiconductors</a:t>
            </a:r>
            <a:endParaRPr lang="en-IN" b="1" dirty="0">
              <a:solidFill>
                <a:srgbClr val="046804"/>
              </a:solidFill>
              <a:latin typeface="Arial" pitchFamily="34" charset="0"/>
              <a:cs typeface="Arial" pitchFamily="34" charset="0"/>
            </a:endParaRPr>
          </a:p>
        </p:txBody>
      </p:sp>
    </p:spTree>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196609" name="Object 1"/>
          <p:cNvGraphicFramePr>
            <a:graphicFrameLocks noChangeAspect="1"/>
          </p:cNvGraphicFramePr>
          <p:nvPr/>
        </p:nvGraphicFramePr>
        <p:xfrm>
          <a:off x="179512" y="1988840"/>
          <a:ext cx="4896544" cy="3753222"/>
        </p:xfrm>
        <a:graphic>
          <a:graphicData uri="http://schemas.openxmlformats.org/presentationml/2006/ole">
            <mc:AlternateContent xmlns:mc="http://schemas.openxmlformats.org/markup-compatibility/2006">
              <mc:Choice xmlns:v="urn:schemas-microsoft-com:vml" Requires="v">
                <p:oleObj spid="_x0000_s196627" name="Graph" r:id="rId3" imgW="4023360" imgH="3108960" progId="Origin50.Graph">
                  <p:embed/>
                </p:oleObj>
              </mc:Choice>
              <mc:Fallback>
                <p:oleObj name="Graph" r:id="rId3" imgW="4023360" imgH="3108960" progId="Origin50.Graph">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988840"/>
                        <a:ext cx="4896544" cy="37532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6611" name="Rectangle 3"/>
          <p:cNvSpPr>
            <a:spLocks noChangeArrowheads="1"/>
          </p:cNvSpPr>
          <p:nvPr/>
        </p:nvSpPr>
        <p:spPr bwMode="auto">
          <a:xfrm>
            <a:off x="251520" y="5788132"/>
            <a:ext cx="41044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1912A4"/>
                </a:solidFill>
                <a:effectLst/>
                <a:latin typeface="Arial" pitchFamily="34" charset="0"/>
                <a:ea typeface="Calibri" pitchFamily="34" charset="0"/>
                <a:cs typeface="Arial" pitchFamily="34" charset="0"/>
              </a:rPr>
              <a:t>Fig.78: Photolumiscence Spectra of TiO</a:t>
            </a:r>
            <a:r>
              <a:rPr kumimoji="0" lang="en-US" b="1" i="0" u="none" strike="noStrike" cap="none" normalizeH="0" baseline="-30000" dirty="0" smtClean="0">
                <a:ln>
                  <a:noFill/>
                </a:ln>
                <a:solidFill>
                  <a:srgbClr val="1912A4"/>
                </a:solidFill>
                <a:effectLst/>
                <a:latin typeface="Arial" pitchFamily="34" charset="0"/>
                <a:ea typeface="Calibri" pitchFamily="34" charset="0"/>
                <a:cs typeface="Arial" pitchFamily="34" charset="0"/>
              </a:rPr>
              <a:t>2</a:t>
            </a:r>
            <a:r>
              <a:rPr kumimoji="0" lang="en-US" b="1" i="0" u="none" strike="noStrike" cap="none" normalizeH="0" baseline="0" dirty="0" smtClean="0">
                <a:ln>
                  <a:noFill/>
                </a:ln>
                <a:solidFill>
                  <a:srgbClr val="1912A4"/>
                </a:solidFill>
                <a:effectLst/>
                <a:latin typeface="Arial" pitchFamily="34" charset="0"/>
                <a:ea typeface="Calibri" pitchFamily="34" charset="0"/>
                <a:cs typeface="Arial" pitchFamily="34" charset="0"/>
              </a:rPr>
              <a:t>, TiO</a:t>
            </a:r>
            <a:r>
              <a:rPr kumimoji="0" lang="en-US" b="1" i="0" u="none" strike="noStrike" cap="none" normalizeH="0" baseline="-30000" dirty="0" smtClean="0">
                <a:ln>
                  <a:noFill/>
                </a:ln>
                <a:solidFill>
                  <a:srgbClr val="1912A4"/>
                </a:solidFill>
                <a:effectLst/>
                <a:latin typeface="Arial" pitchFamily="34" charset="0"/>
                <a:ea typeface="Calibri" pitchFamily="34" charset="0"/>
                <a:cs typeface="Arial" pitchFamily="34" charset="0"/>
              </a:rPr>
              <a:t>2</a:t>
            </a:r>
            <a:r>
              <a:rPr kumimoji="0" lang="en-US" b="1" i="0" u="none" strike="noStrike" cap="none" normalizeH="0" baseline="0" dirty="0" smtClean="0">
                <a:ln>
                  <a:noFill/>
                </a:ln>
                <a:solidFill>
                  <a:srgbClr val="1912A4"/>
                </a:solidFill>
                <a:effectLst/>
                <a:latin typeface="Arial" pitchFamily="34" charset="0"/>
                <a:ea typeface="Calibri" pitchFamily="34" charset="0"/>
                <a:cs typeface="Arial" pitchFamily="34" charset="0"/>
              </a:rPr>
              <a:t>/PPy and TiO</a:t>
            </a:r>
            <a:r>
              <a:rPr kumimoji="0" lang="en-US" b="1" i="0" u="none" strike="noStrike" cap="none" normalizeH="0" baseline="-30000" dirty="0" smtClean="0">
                <a:ln>
                  <a:noFill/>
                </a:ln>
                <a:solidFill>
                  <a:srgbClr val="1912A4"/>
                </a:solidFill>
                <a:effectLst/>
                <a:latin typeface="Arial" pitchFamily="34" charset="0"/>
                <a:ea typeface="Calibri" pitchFamily="34" charset="0"/>
                <a:cs typeface="Arial" pitchFamily="34" charset="0"/>
              </a:rPr>
              <a:t>2</a:t>
            </a:r>
            <a:r>
              <a:rPr kumimoji="0" lang="en-US" b="1" i="0" u="none" strike="noStrike" cap="none" normalizeH="0" baseline="0" dirty="0" smtClean="0">
                <a:ln>
                  <a:noFill/>
                </a:ln>
                <a:solidFill>
                  <a:srgbClr val="1912A4"/>
                </a:solidFill>
                <a:effectLst/>
                <a:latin typeface="Arial" pitchFamily="34" charset="0"/>
                <a:ea typeface="Calibri" pitchFamily="34" charset="0"/>
                <a:cs typeface="Arial" pitchFamily="34" charset="0"/>
              </a:rPr>
              <a:t>/PPy/GO</a:t>
            </a:r>
            <a:endParaRPr kumimoji="0" lang="en-US" b="1" i="0" u="none" strike="noStrike" cap="none" normalizeH="0" baseline="0" dirty="0" smtClean="0">
              <a:ln>
                <a:noFill/>
              </a:ln>
              <a:solidFill>
                <a:srgbClr val="1912A4"/>
              </a:solidFill>
              <a:effectLst/>
              <a:latin typeface="Arial" pitchFamily="34" charset="0"/>
              <a:cs typeface="Arial" pitchFamily="34" charset="0"/>
            </a:endParaRPr>
          </a:p>
        </p:txBody>
      </p:sp>
      <p:sp>
        <p:nvSpPr>
          <p:cNvPr id="19661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196612" name="Object 4"/>
          <p:cNvGraphicFramePr>
            <a:graphicFrameLocks noChangeAspect="1"/>
          </p:cNvGraphicFramePr>
          <p:nvPr/>
        </p:nvGraphicFramePr>
        <p:xfrm>
          <a:off x="4499992" y="1988840"/>
          <a:ext cx="4644008" cy="3744416"/>
        </p:xfrm>
        <a:graphic>
          <a:graphicData uri="http://schemas.openxmlformats.org/presentationml/2006/ole">
            <mc:AlternateContent xmlns:mc="http://schemas.openxmlformats.org/markup-compatibility/2006">
              <mc:Choice xmlns:v="urn:schemas-microsoft-com:vml" Requires="v">
                <p:oleObj spid="_x0000_s196628" name="Graph" r:id="rId5" imgW="4023360" imgH="3108960" progId="Origin50.Graph">
                  <p:embed/>
                </p:oleObj>
              </mc:Choice>
              <mc:Fallback>
                <p:oleObj name="Graph" r:id="rId5" imgW="4023360" imgH="3108960" progId="Origin50.Graph">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9992" y="1988840"/>
                        <a:ext cx="4644008" cy="3744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6614" name="Rectangle 6"/>
          <p:cNvSpPr>
            <a:spLocks noChangeArrowheads="1"/>
          </p:cNvSpPr>
          <p:nvPr/>
        </p:nvSpPr>
        <p:spPr bwMode="auto">
          <a:xfrm>
            <a:off x="4499992" y="5733256"/>
            <a:ext cx="417646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1912A4"/>
                </a:solidFill>
                <a:effectLst/>
                <a:latin typeface="Arial" pitchFamily="34" charset="0"/>
                <a:ea typeface="Calibri" pitchFamily="34" charset="0"/>
                <a:cs typeface="Arial" pitchFamily="34" charset="0"/>
              </a:rPr>
              <a:t>Fig.79: PL spectra of photocatalyst with terephthalic acid (0.001M) TiO</a:t>
            </a:r>
            <a:r>
              <a:rPr kumimoji="0" lang="en-US" b="1" i="0" u="none" strike="noStrike" cap="none" normalizeH="0" baseline="-30000" dirty="0" smtClean="0">
                <a:ln>
                  <a:noFill/>
                </a:ln>
                <a:solidFill>
                  <a:srgbClr val="1912A4"/>
                </a:solidFill>
                <a:effectLst/>
                <a:latin typeface="Arial" pitchFamily="34" charset="0"/>
                <a:ea typeface="Calibri" pitchFamily="34" charset="0"/>
                <a:cs typeface="Arial" pitchFamily="34" charset="0"/>
              </a:rPr>
              <a:t>2</a:t>
            </a:r>
            <a:r>
              <a:rPr kumimoji="0" lang="en-US" b="1" i="0" u="none" strike="noStrike" cap="none" normalizeH="0" baseline="0" dirty="0" smtClean="0">
                <a:ln>
                  <a:noFill/>
                </a:ln>
                <a:solidFill>
                  <a:srgbClr val="1912A4"/>
                </a:solidFill>
                <a:effectLst/>
                <a:latin typeface="Arial" pitchFamily="34" charset="0"/>
                <a:ea typeface="Calibri" pitchFamily="34" charset="0"/>
                <a:cs typeface="Arial" pitchFamily="34" charset="0"/>
              </a:rPr>
              <a:t>, TiO</a:t>
            </a:r>
            <a:r>
              <a:rPr kumimoji="0" lang="en-US" b="1" i="0" u="none" strike="noStrike" cap="none" normalizeH="0" baseline="-30000" dirty="0" smtClean="0">
                <a:ln>
                  <a:noFill/>
                </a:ln>
                <a:solidFill>
                  <a:srgbClr val="1912A4"/>
                </a:solidFill>
                <a:effectLst/>
                <a:latin typeface="Arial" pitchFamily="34" charset="0"/>
                <a:ea typeface="Calibri" pitchFamily="34" charset="0"/>
                <a:cs typeface="Arial" pitchFamily="34" charset="0"/>
              </a:rPr>
              <a:t>2</a:t>
            </a:r>
            <a:r>
              <a:rPr kumimoji="0" lang="en-US" b="1" i="0" u="none" strike="noStrike" cap="none" normalizeH="0" baseline="0" dirty="0" smtClean="0">
                <a:ln>
                  <a:noFill/>
                </a:ln>
                <a:solidFill>
                  <a:srgbClr val="1912A4"/>
                </a:solidFill>
                <a:effectLst/>
                <a:latin typeface="Arial" pitchFamily="34" charset="0"/>
                <a:ea typeface="Calibri" pitchFamily="34" charset="0"/>
                <a:cs typeface="Arial" pitchFamily="34" charset="0"/>
              </a:rPr>
              <a:t>/PPy and TiO</a:t>
            </a:r>
            <a:r>
              <a:rPr kumimoji="0" lang="en-US" b="1" i="0" u="none" strike="noStrike" cap="none" normalizeH="0" baseline="-30000" dirty="0" smtClean="0">
                <a:ln>
                  <a:noFill/>
                </a:ln>
                <a:solidFill>
                  <a:srgbClr val="1912A4"/>
                </a:solidFill>
                <a:effectLst/>
                <a:latin typeface="Arial" pitchFamily="34" charset="0"/>
                <a:ea typeface="Calibri" pitchFamily="34" charset="0"/>
                <a:cs typeface="Arial" pitchFamily="34" charset="0"/>
              </a:rPr>
              <a:t>2</a:t>
            </a:r>
            <a:r>
              <a:rPr kumimoji="0" lang="en-US" b="1" i="0" u="none" strike="noStrike" cap="none" normalizeH="0" baseline="0" dirty="0" smtClean="0">
                <a:ln>
                  <a:noFill/>
                </a:ln>
                <a:solidFill>
                  <a:srgbClr val="1912A4"/>
                </a:solidFill>
                <a:effectLst/>
                <a:latin typeface="Arial" pitchFamily="34" charset="0"/>
                <a:ea typeface="Calibri" pitchFamily="34" charset="0"/>
                <a:cs typeface="Arial" pitchFamily="34" charset="0"/>
              </a:rPr>
              <a:t>/PPy/GO</a:t>
            </a:r>
            <a:endParaRPr kumimoji="0" lang="en-US" b="1" i="0" u="none" strike="noStrike" cap="none" normalizeH="0" baseline="0" dirty="0" smtClean="0">
              <a:ln>
                <a:noFill/>
              </a:ln>
              <a:solidFill>
                <a:srgbClr val="1912A4"/>
              </a:solidFill>
              <a:effectLst/>
              <a:latin typeface="Arial" pitchFamily="34" charset="0"/>
              <a:cs typeface="Arial" pitchFamily="34" charset="0"/>
            </a:endParaRPr>
          </a:p>
        </p:txBody>
      </p:sp>
      <p:sp>
        <p:nvSpPr>
          <p:cNvPr id="8" name="Rectangle 7"/>
          <p:cNvSpPr/>
          <p:nvPr/>
        </p:nvSpPr>
        <p:spPr>
          <a:xfrm>
            <a:off x="323528" y="1340768"/>
            <a:ext cx="3600400" cy="707886"/>
          </a:xfrm>
          <a:prstGeom prst="rect">
            <a:avLst/>
          </a:prstGeom>
        </p:spPr>
        <p:txBody>
          <a:bodyPr wrap="square">
            <a:spAutoFit/>
          </a:bodyPr>
          <a:lstStyle/>
          <a:p>
            <a:pPr algn="ctr"/>
            <a:r>
              <a:rPr lang="en-IN" sz="2000" b="1" dirty="0" smtClean="0">
                <a:solidFill>
                  <a:srgbClr val="1D9923"/>
                </a:solidFill>
              </a:rPr>
              <a:t>Lowering of electron-hole recombination</a:t>
            </a:r>
            <a:endParaRPr lang="en-IN" sz="2000" dirty="0" smtClean="0">
              <a:solidFill>
                <a:srgbClr val="1D9923"/>
              </a:solidFill>
            </a:endParaRPr>
          </a:p>
        </p:txBody>
      </p:sp>
      <p:sp>
        <p:nvSpPr>
          <p:cNvPr id="9" name="Rounded Rectangle 8"/>
          <p:cNvSpPr/>
          <p:nvPr/>
        </p:nvSpPr>
        <p:spPr>
          <a:xfrm>
            <a:off x="1763688" y="332656"/>
            <a:ext cx="6120680" cy="504056"/>
          </a:xfrm>
          <a:prstGeom prst="roundRect">
            <a:avLst/>
          </a:prstGeom>
          <a:noFill/>
          <a:ln>
            <a:solidFill>
              <a:srgbClr val="191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smtClean="0">
                <a:solidFill>
                  <a:srgbClr val="C00000"/>
                </a:solidFill>
              </a:rPr>
              <a:t>Mechanism of photocatalysis</a:t>
            </a:r>
            <a:endParaRPr lang="en-IN" sz="3200" b="1" dirty="0">
              <a:solidFill>
                <a:srgbClr val="C00000"/>
              </a:solidFill>
            </a:endParaRPr>
          </a:p>
        </p:txBody>
      </p:sp>
      <p:sp>
        <p:nvSpPr>
          <p:cNvPr id="10" name="Rectangle 9"/>
          <p:cNvSpPr/>
          <p:nvPr/>
        </p:nvSpPr>
        <p:spPr>
          <a:xfrm>
            <a:off x="4788024" y="1412776"/>
            <a:ext cx="4051109" cy="400110"/>
          </a:xfrm>
          <a:prstGeom prst="rect">
            <a:avLst/>
          </a:prstGeom>
        </p:spPr>
        <p:txBody>
          <a:bodyPr wrap="none">
            <a:spAutoFit/>
          </a:bodyPr>
          <a:lstStyle/>
          <a:p>
            <a:r>
              <a:rPr lang="en-IN" sz="2000" b="1" dirty="0" smtClean="0">
                <a:solidFill>
                  <a:srgbClr val="1D9923"/>
                </a:solidFill>
              </a:rPr>
              <a:t>Hydroxyl radical formation</a:t>
            </a:r>
            <a:endParaRPr lang="en-IN" sz="2000" dirty="0">
              <a:solidFill>
                <a:srgbClr val="1D9923"/>
              </a:solidFill>
            </a:endParaRPr>
          </a:p>
        </p:txBody>
      </p:sp>
      <p:sp>
        <p:nvSpPr>
          <p:cNvPr id="11" name="Slide Number Placeholder 10"/>
          <p:cNvSpPr>
            <a:spLocks noGrp="1"/>
          </p:cNvSpPr>
          <p:nvPr>
            <p:ph type="sldNum" sz="quarter" idx="12"/>
          </p:nvPr>
        </p:nvSpPr>
        <p:spPr/>
        <p:txBody>
          <a:bodyPr/>
          <a:lstStyle/>
          <a:p>
            <a:fld id="{9F9CC56D-B770-46FE-A78A-99671EBA1398}" type="slidenum">
              <a:rPr lang="en-IN" smtClean="0"/>
              <a:pPr/>
              <a:t>30</a:t>
            </a:fld>
            <a:endParaRPr lang="en-IN"/>
          </a:p>
        </p:txBody>
      </p:sp>
    </p:spTree>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587" name="Rectangle 3"/>
          <p:cNvSpPr>
            <a:spLocks noChangeArrowheads="1"/>
          </p:cNvSpPr>
          <p:nvPr/>
        </p:nvSpPr>
        <p:spPr bwMode="auto">
          <a:xfrm>
            <a:off x="0" y="5805264"/>
            <a:ext cx="828092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Fig.79: Mechanism of Photodegradation by Ti O</a:t>
            </a:r>
            <a:r>
              <a:rPr kumimoji="0" lang="en-US" sz="2000" b="1" i="0" u="none" strike="noStrike" cap="none" normalizeH="0" baseline="-25000" dirty="0" smtClean="0">
                <a:ln>
                  <a:noFill/>
                </a:ln>
                <a:solidFill>
                  <a:srgbClr val="000000"/>
                </a:solidFill>
                <a:effectLst/>
                <a:latin typeface="Arial" pitchFamily="34" charset="0"/>
                <a:ea typeface="Times New Roman" pitchFamily="18" charset="0"/>
                <a:cs typeface="Arial" pitchFamily="34" charset="0"/>
              </a:rPr>
              <a:t>2</a:t>
            </a:r>
            <a:r>
              <a:rPr lang="en-US" sz="2000" b="1" dirty="0" smtClean="0">
                <a:solidFill>
                  <a:srgbClr val="000000"/>
                </a:solidFill>
                <a:latin typeface="Arial" pitchFamily="34" charset="0"/>
                <a:ea typeface="Times New Roman" pitchFamily="18" charset="0"/>
                <a:cs typeface="Arial" pitchFamily="34" charset="0"/>
              </a:rPr>
              <a:t> e</a:t>
            </a:r>
            <a:r>
              <a:rPr kumimoji="0" lang="en-US"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ncapsulated PPy</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ounded Rectangle 4"/>
          <p:cNvSpPr/>
          <p:nvPr/>
        </p:nvSpPr>
        <p:spPr>
          <a:xfrm>
            <a:off x="1835696" y="404664"/>
            <a:ext cx="5328592" cy="504056"/>
          </a:xfrm>
          <a:prstGeom prst="roundRect">
            <a:avLst/>
          </a:prstGeom>
          <a:noFill/>
          <a:ln>
            <a:solidFill>
              <a:srgbClr val="191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smtClean="0">
                <a:solidFill>
                  <a:srgbClr val="F03C6F"/>
                </a:solidFill>
                <a:latin typeface="Arial" pitchFamily="34" charset="0"/>
                <a:cs typeface="Arial" pitchFamily="34" charset="0"/>
              </a:rPr>
              <a:t>Mechanism of photocatalysis</a:t>
            </a:r>
            <a:endParaRPr lang="en-IN" sz="2800" b="1" dirty="0">
              <a:solidFill>
                <a:srgbClr val="F03C6F"/>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9F9CC56D-B770-46FE-A78A-99671EBA1398}" type="slidenum">
              <a:rPr lang="en-IN" smtClean="0"/>
              <a:pPr/>
              <a:t>31</a:t>
            </a:fld>
            <a:endParaRPr lang="en-IN"/>
          </a:p>
        </p:txBody>
      </p:sp>
      <p:pic>
        <p:nvPicPr>
          <p:cNvPr id="263169" name="Picture 1"/>
          <p:cNvPicPr>
            <a:picLocks noChangeAspect="1" noChangeArrowheads="1"/>
          </p:cNvPicPr>
          <p:nvPr/>
        </p:nvPicPr>
        <p:blipFill>
          <a:blip r:embed="rId2" cstate="print"/>
          <a:srcRect/>
          <a:stretch>
            <a:fillRect/>
          </a:stretch>
        </p:blipFill>
        <p:spPr bwMode="auto">
          <a:xfrm>
            <a:off x="539552" y="997637"/>
            <a:ext cx="7920880" cy="4663611"/>
          </a:xfrm>
          <a:prstGeom prst="rect">
            <a:avLst/>
          </a:prstGeom>
          <a:noFill/>
          <a:ln w="9525">
            <a:noFill/>
            <a:miter lim="800000"/>
            <a:headEnd/>
            <a:tailEnd/>
          </a:ln>
          <a:effectLst/>
        </p:spPr>
      </p:pic>
    </p:spTree>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62" name="Object 2"/>
          <p:cNvGraphicFramePr>
            <a:graphicFrameLocks noChangeAspect="1"/>
          </p:cNvGraphicFramePr>
          <p:nvPr/>
        </p:nvGraphicFramePr>
        <p:xfrm>
          <a:off x="0" y="1333221"/>
          <a:ext cx="4932040" cy="3967987"/>
        </p:xfrm>
        <a:graphic>
          <a:graphicData uri="http://schemas.openxmlformats.org/presentationml/2006/ole">
            <mc:AlternateContent xmlns:mc="http://schemas.openxmlformats.org/markup-compatibility/2006">
              <mc:Choice xmlns:v="urn:schemas-microsoft-com:vml" Requires="v">
                <p:oleObj spid="_x0000_s194570" name="Graph" r:id="rId3" imgW="4033440" imgH="2937600" progId="Origin50.Graph">
                  <p:embed/>
                </p:oleObj>
              </mc:Choice>
              <mc:Fallback>
                <p:oleObj name="Graph" r:id="rId3" imgW="4033440" imgH="2937600" progId="Origin50.Grap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33221"/>
                        <a:ext cx="4932040" cy="396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56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194564" name="Rectangle 4"/>
          <p:cNvSpPr>
            <a:spLocks noChangeArrowheads="1"/>
          </p:cNvSpPr>
          <p:nvPr/>
        </p:nvSpPr>
        <p:spPr bwMode="auto">
          <a:xfrm>
            <a:off x="467544" y="5485874"/>
            <a:ext cx="828092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1912A4"/>
                </a:solidFill>
                <a:effectLst/>
                <a:latin typeface="Arial" pitchFamily="34" charset="0"/>
                <a:ea typeface="Calibri" pitchFamily="34" charset="0"/>
                <a:cs typeface="Arial" pitchFamily="34" charset="0"/>
              </a:rPr>
              <a:t>Fig.80: Linear first order reaction of Langmuir Hinshelwood kinetics of Victoria Blue  (a) TiO</a:t>
            </a:r>
            <a:r>
              <a:rPr kumimoji="0" lang="en-US" b="1" i="0" u="none" strike="noStrike" cap="none" normalizeH="0" baseline="-30000" dirty="0" smtClean="0">
                <a:ln>
                  <a:noFill/>
                </a:ln>
                <a:solidFill>
                  <a:srgbClr val="1912A4"/>
                </a:solidFill>
                <a:effectLst/>
                <a:latin typeface="Arial" pitchFamily="34" charset="0"/>
                <a:ea typeface="Calibri" pitchFamily="34" charset="0"/>
                <a:cs typeface="Arial" pitchFamily="34" charset="0"/>
              </a:rPr>
              <a:t>2</a:t>
            </a:r>
            <a:r>
              <a:rPr kumimoji="0" lang="en-US" b="1" i="0" u="none" strike="noStrike" cap="none" normalizeH="0" baseline="0" dirty="0" smtClean="0">
                <a:ln>
                  <a:noFill/>
                </a:ln>
                <a:solidFill>
                  <a:srgbClr val="1912A4"/>
                </a:solidFill>
                <a:effectLst/>
                <a:latin typeface="Arial" pitchFamily="34" charset="0"/>
                <a:ea typeface="Calibri" pitchFamily="34" charset="0"/>
                <a:cs typeface="Arial" pitchFamily="34" charset="0"/>
              </a:rPr>
              <a:t> (b) TiO</a:t>
            </a:r>
            <a:r>
              <a:rPr kumimoji="0" lang="en-US" b="1" i="0" u="none" strike="noStrike" cap="none" normalizeH="0" baseline="-30000" dirty="0" smtClean="0">
                <a:ln>
                  <a:noFill/>
                </a:ln>
                <a:solidFill>
                  <a:srgbClr val="1912A4"/>
                </a:solidFill>
                <a:effectLst/>
                <a:latin typeface="Arial" pitchFamily="34" charset="0"/>
                <a:ea typeface="Calibri" pitchFamily="34" charset="0"/>
                <a:cs typeface="Arial" pitchFamily="34" charset="0"/>
              </a:rPr>
              <a:t>2</a:t>
            </a:r>
            <a:r>
              <a:rPr kumimoji="0" lang="en-US" b="1" i="0" u="none" strike="noStrike" cap="none" normalizeH="0" baseline="0" dirty="0" smtClean="0">
                <a:ln>
                  <a:noFill/>
                </a:ln>
                <a:solidFill>
                  <a:srgbClr val="1912A4"/>
                </a:solidFill>
                <a:effectLst/>
                <a:latin typeface="Arial" pitchFamily="34" charset="0"/>
                <a:ea typeface="Calibri" pitchFamily="34" charset="0"/>
                <a:cs typeface="Arial" pitchFamily="34" charset="0"/>
              </a:rPr>
              <a:t>/PPy (c) TiO</a:t>
            </a:r>
            <a:r>
              <a:rPr kumimoji="0" lang="en-US" b="1" i="0" u="none" strike="noStrike" cap="none" normalizeH="0" baseline="-30000" dirty="0" smtClean="0">
                <a:ln>
                  <a:noFill/>
                </a:ln>
                <a:solidFill>
                  <a:srgbClr val="1912A4"/>
                </a:solidFill>
                <a:effectLst/>
                <a:latin typeface="Arial" pitchFamily="34" charset="0"/>
                <a:ea typeface="Calibri" pitchFamily="34" charset="0"/>
                <a:cs typeface="Arial" pitchFamily="34" charset="0"/>
              </a:rPr>
              <a:t>2</a:t>
            </a:r>
            <a:r>
              <a:rPr kumimoji="0" lang="en-US" b="1" i="0" u="none" strike="noStrike" cap="none" normalizeH="0" baseline="0" dirty="0" smtClean="0">
                <a:ln>
                  <a:noFill/>
                </a:ln>
                <a:solidFill>
                  <a:srgbClr val="1912A4"/>
                </a:solidFill>
                <a:effectLst/>
                <a:latin typeface="Arial" pitchFamily="34" charset="0"/>
                <a:ea typeface="Calibri" pitchFamily="34" charset="0"/>
                <a:cs typeface="Arial" pitchFamily="34" charset="0"/>
              </a:rPr>
              <a:t>/PPy/GO</a:t>
            </a:r>
            <a:endParaRPr kumimoji="0" lang="en-US" b="1" i="0" u="none" strike="noStrike" cap="none" normalizeH="0" baseline="0" dirty="0" smtClean="0">
              <a:ln>
                <a:noFill/>
              </a:ln>
              <a:solidFill>
                <a:srgbClr val="1912A4"/>
              </a:solidFill>
              <a:effectLst/>
              <a:latin typeface="Arial" pitchFamily="34" charset="0"/>
              <a:cs typeface="Arial" pitchFamily="34" charset="0"/>
            </a:endParaRPr>
          </a:p>
        </p:txBody>
      </p:sp>
      <p:sp>
        <p:nvSpPr>
          <p:cNvPr id="7" name="Rounded Rectangle 6"/>
          <p:cNvSpPr/>
          <p:nvPr/>
        </p:nvSpPr>
        <p:spPr>
          <a:xfrm>
            <a:off x="2051720" y="404664"/>
            <a:ext cx="5328592" cy="504056"/>
          </a:xfrm>
          <a:prstGeom prst="roundRect">
            <a:avLst/>
          </a:prstGeom>
          <a:noFill/>
          <a:ln>
            <a:solidFill>
              <a:srgbClr val="191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smtClean="0">
                <a:solidFill>
                  <a:srgbClr val="C00000"/>
                </a:solidFill>
                <a:latin typeface="Arial" pitchFamily="34" charset="0"/>
                <a:cs typeface="Arial" pitchFamily="34" charset="0"/>
              </a:rPr>
              <a:t>Kinetics of photodegradation</a:t>
            </a:r>
            <a:endParaRPr lang="en-IN" sz="2800" b="1" dirty="0">
              <a:solidFill>
                <a:srgbClr val="C00000"/>
              </a:solidFill>
              <a:latin typeface="Arial" pitchFamily="34" charset="0"/>
              <a:cs typeface="Arial" pitchFamily="34" charset="0"/>
            </a:endParaRPr>
          </a:p>
        </p:txBody>
      </p:sp>
      <p:sp>
        <p:nvSpPr>
          <p:cNvPr id="8" name="TextBox 7"/>
          <p:cNvSpPr txBox="1"/>
          <p:nvPr/>
        </p:nvSpPr>
        <p:spPr>
          <a:xfrm>
            <a:off x="827584" y="1124744"/>
            <a:ext cx="7776864" cy="369332"/>
          </a:xfrm>
          <a:prstGeom prst="rect">
            <a:avLst/>
          </a:prstGeom>
          <a:noFill/>
        </p:spPr>
        <p:txBody>
          <a:bodyPr wrap="square" rtlCol="0">
            <a:spAutoFit/>
          </a:bodyPr>
          <a:lstStyle/>
          <a:p>
            <a:r>
              <a:rPr lang="en-IN" b="1" dirty="0" smtClean="0">
                <a:solidFill>
                  <a:srgbClr val="046804"/>
                </a:solidFill>
              </a:rPr>
              <a:t>Photodegradation of dyes follows the First order kinetics</a:t>
            </a:r>
            <a:endParaRPr lang="en-IN" b="1" dirty="0">
              <a:solidFill>
                <a:srgbClr val="046804"/>
              </a:solidFill>
            </a:endParaRPr>
          </a:p>
        </p:txBody>
      </p:sp>
      <p:sp>
        <p:nvSpPr>
          <p:cNvPr id="9" name="Slide Number Placeholder 8"/>
          <p:cNvSpPr>
            <a:spLocks noGrp="1"/>
          </p:cNvSpPr>
          <p:nvPr>
            <p:ph type="sldNum" sz="quarter" idx="12"/>
          </p:nvPr>
        </p:nvSpPr>
        <p:spPr/>
        <p:txBody>
          <a:bodyPr/>
          <a:lstStyle/>
          <a:p>
            <a:fld id="{9F9CC56D-B770-46FE-A78A-99671EBA1398}" type="slidenum">
              <a:rPr lang="en-IN" smtClean="0"/>
              <a:pPr/>
              <a:t>32</a:t>
            </a:fld>
            <a:endParaRPr lang="en-IN"/>
          </a:p>
        </p:txBody>
      </p:sp>
    </p:spTree>
  </p:cSld>
  <p:clrMapOvr>
    <a:masterClrMapping/>
  </p:clrMapOvr>
  <p:transition>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1"/>
          <p:cNvSpPr>
            <a:spLocks noChangeArrowheads="1"/>
          </p:cNvSpPr>
          <p:nvPr/>
        </p:nvSpPr>
        <p:spPr bwMode="auto">
          <a:xfrm>
            <a:off x="323528" y="1298376"/>
            <a:ext cx="8496944"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US" sz="2000" b="1" dirty="0" smtClean="0">
                <a:solidFill>
                  <a:srgbClr val="1912A4"/>
                </a:solidFill>
                <a:latin typeface="Arial" pitchFamily="34" charset="0"/>
                <a:ea typeface="Times New Roman" pitchFamily="18" charset="0"/>
                <a:cs typeface="Arial" pitchFamily="34" charset="0"/>
              </a:rPr>
              <a:t>In t</a:t>
            </a:r>
            <a:r>
              <a:rPr kumimoji="0" lang="en-US" sz="2000"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his research work describes a proficient method for synthesis of TiO</a:t>
            </a:r>
            <a:r>
              <a:rPr kumimoji="0" lang="en-US" sz="2000" b="1" i="0" u="none" strike="noStrike" cap="none" normalizeH="0" baseline="-30000" dirty="0" smtClean="0">
                <a:ln>
                  <a:noFill/>
                </a:ln>
                <a:solidFill>
                  <a:srgbClr val="1912A4"/>
                </a:solidFill>
                <a:effectLst/>
                <a:latin typeface="Arial" pitchFamily="34" charset="0"/>
                <a:ea typeface="Times New Roman" pitchFamily="18" charset="0"/>
                <a:cs typeface="Arial" pitchFamily="34" charset="0"/>
              </a:rPr>
              <a:t>2</a:t>
            </a:r>
            <a:r>
              <a:rPr kumimoji="0" lang="en-US" sz="2000"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/PPy and TiO</a:t>
            </a:r>
            <a:r>
              <a:rPr kumimoji="0" lang="en-US" sz="2000" b="1" i="0" u="none" strike="noStrike" cap="none" normalizeH="0" baseline="-30000" dirty="0" smtClean="0">
                <a:ln>
                  <a:noFill/>
                </a:ln>
                <a:solidFill>
                  <a:srgbClr val="1912A4"/>
                </a:solidFill>
                <a:effectLst/>
                <a:latin typeface="Arial" pitchFamily="34" charset="0"/>
                <a:ea typeface="Times New Roman" pitchFamily="18" charset="0"/>
                <a:cs typeface="Arial" pitchFamily="34" charset="0"/>
              </a:rPr>
              <a:t>2</a:t>
            </a:r>
            <a:r>
              <a:rPr kumimoji="0" lang="en-US" sz="2000"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/PPy/GO nanocomposites. </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These nanocomposites were prepared by one-step in situ deposition oxidative polymerization of pyrrole.</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endParaRPr>
          </a:p>
          <a:p>
            <a:pPr lvl="0" fontAlgn="base">
              <a:spcBef>
                <a:spcPct val="0"/>
              </a:spcBef>
              <a:spcAft>
                <a:spcPct val="0"/>
              </a:spcAft>
            </a:pPr>
            <a:r>
              <a:rPr kumimoji="0" lang="en-US" sz="2000"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Ammonium per sulphate (APS) </a:t>
            </a:r>
            <a:r>
              <a:rPr lang="en-US" sz="2000" b="1" dirty="0" smtClean="0">
                <a:solidFill>
                  <a:srgbClr val="1912A4"/>
                </a:solidFill>
                <a:latin typeface="Arial" pitchFamily="34" charset="0"/>
                <a:ea typeface="Times New Roman" pitchFamily="18" charset="0"/>
                <a:cs typeface="Arial" pitchFamily="34" charset="0"/>
              </a:rPr>
              <a:t>used </a:t>
            </a:r>
            <a:r>
              <a:rPr kumimoji="0" lang="en-US" sz="2000"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as an oxidant in the presence of TiO</a:t>
            </a:r>
            <a:r>
              <a:rPr kumimoji="0" lang="en-US" sz="2000" b="1" i="0" u="none" strike="noStrike" cap="none" normalizeH="0" baseline="-30000" dirty="0" smtClean="0">
                <a:ln>
                  <a:noFill/>
                </a:ln>
                <a:solidFill>
                  <a:srgbClr val="1912A4"/>
                </a:solidFill>
                <a:effectLst/>
                <a:latin typeface="Arial" pitchFamily="34" charset="0"/>
                <a:ea typeface="Times New Roman" pitchFamily="18" charset="0"/>
                <a:cs typeface="Arial" pitchFamily="34" charset="0"/>
              </a:rPr>
              <a:t>2</a:t>
            </a:r>
            <a:r>
              <a:rPr kumimoji="0" lang="en-US" sz="2000"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 nanoparticles cooled in an ice bath. </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The obtained nanocomposites were characterized by XRD, TEM, SEM, UV-Vis, FTIR, techniques.</a:t>
            </a:r>
          </a:p>
          <a:p>
            <a:pPr marL="0" marR="0" lvl="0" indent="0"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 </a:t>
            </a:r>
          </a:p>
          <a:p>
            <a:pPr marL="0" marR="0" lvl="0" indent="0"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The obtained results showed that TiO</a:t>
            </a:r>
            <a:r>
              <a:rPr kumimoji="0" lang="en-US" sz="2000" b="1" i="0" u="none" strike="noStrike" cap="none" normalizeH="0" baseline="-30000" dirty="0" smtClean="0">
                <a:ln>
                  <a:noFill/>
                </a:ln>
                <a:solidFill>
                  <a:srgbClr val="1912A4"/>
                </a:solidFill>
                <a:effectLst/>
                <a:latin typeface="Arial" pitchFamily="34" charset="0"/>
                <a:ea typeface="Times New Roman" pitchFamily="18" charset="0"/>
                <a:cs typeface="Arial" pitchFamily="34" charset="0"/>
              </a:rPr>
              <a:t>2</a:t>
            </a:r>
            <a:r>
              <a:rPr kumimoji="0" lang="en-US" sz="2000"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 nanoparticles have been encapsulated by PPy with a strong effect on the morphology of TiO</a:t>
            </a:r>
            <a:r>
              <a:rPr kumimoji="0" lang="en-US" sz="2000" b="1" i="0" u="none" strike="noStrike" cap="none" normalizeH="0" baseline="-30000" dirty="0" smtClean="0">
                <a:ln>
                  <a:noFill/>
                </a:ln>
                <a:solidFill>
                  <a:srgbClr val="1912A4"/>
                </a:solidFill>
                <a:effectLst/>
                <a:latin typeface="Arial" pitchFamily="34" charset="0"/>
                <a:ea typeface="Times New Roman" pitchFamily="18" charset="0"/>
                <a:cs typeface="Arial" pitchFamily="34" charset="0"/>
              </a:rPr>
              <a:t>2</a:t>
            </a:r>
            <a:r>
              <a:rPr kumimoji="0" lang="en-US" sz="2000"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/PPy and TiO</a:t>
            </a:r>
            <a:r>
              <a:rPr kumimoji="0" lang="en-US" sz="2000" b="1" i="0" u="none" strike="noStrike" cap="none" normalizeH="0" baseline="-30000" dirty="0" smtClean="0">
                <a:ln>
                  <a:noFill/>
                </a:ln>
                <a:solidFill>
                  <a:srgbClr val="1912A4"/>
                </a:solidFill>
                <a:effectLst/>
                <a:latin typeface="Arial" pitchFamily="34" charset="0"/>
                <a:ea typeface="Times New Roman" pitchFamily="18" charset="0"/>
                <a:cs typeface="Arial" pitchFamily="34" charset="0"/>
              </a:rPr>
              <a:t>2</a:t>
            </a:r>
            <a:r>
              <a:rPr kumimoji="0" lang="en-US" sz="2000"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/PPy/GO nanocomposites. </a:t>
            </a:r>
            <a:endParaRPr kumimoji="0" lang="en-US" sz="2000" b="1" i="0" u="none" strike="noStrike" cap="none" normalizeH="0" baseline="0" dirty="0" smtClean="0">
              <a:ln>
                <a:noFill/>
              </a:ln>
              <a:solidFill>
                <a:srgbClr val="1912A4"/>
              </a:solidFill>
              <a:effectLst/>
              <a:latin typeface="Arial" pitchFamily="34" charset="0"/>
              <a:cs typeface="Arial" pitchFamily="34" charset="0"/>
            </a:endParaRPr>
          </a:p>
        </p:txBody>
      </p:sp>
      <p:sp>
        <p:nvSpPr>
          <p:cNvPr id="5" name="Rounded Rectangle 4"/>
          <p:cNvSpPr/>
          <p:nvPr/>
        </p:nvSpPr>
        <p:spPr>
          <a:xfrm>
            <a:off x="1835696" y="332656"/>
            <a:ext cx="4320480" cy="504056"/>
          </a:xfrm>
          <a:prstGeom prst="roundRect">
            <a:avLst/>
          </a:prstGeom>
          <a:noFill/>
          <a:ln>
            <a:solidFill>
              <a:srgbClr val="191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600" b="1" dirty="0" smtClean="0">
              <a:solidFill>
                <a:srgbClr val="F03C6F"/>
              </a:solidFill>
              <a:latin typeface="Arial" pitchFamily="34" charset="0"/>
              <a:ea typeface="Times New Roman" pitchFamily="18" charset="0"/>
              <a:cs typeface="Times New Roman" pitchFamily="18" charset="0"/>
            </a:endParaRPr>
          </a:p>
          <a:p>
            <a:pPr lvl="0" algn="ctr"/>
            <a:r>
              <a:rPr lang="en-US" sz="3600" b="1" dirty="0" smtClean="0">
                <a:solidFill>
                  <a:srgbClr val="F03C6F"/>
                </a:solidFill>
                <a:latin typeface="Arial" pitchFamily="34" charset="0"/>
                <a:ea typeface="Times New Roman" pitchFamily="18" charset="0"/>
                <a:cs typeface="Times New Roman" pitchFamily="18" charset="0"/>
              </a:rPr>
              <a:t>Conclusion</a:t>
            </a:r>
          </a:p>
          <a:p>
            <a:pPr algn="ctr"/>
            <a:endParaRPr lang="en-IN" sz="3600" b="1" dirty="0">
              <a:solidFill>
                <a:srgbClr val="F03C6F"/>
              </a:solidFill>
            </a:endParaRPr>
          </a:p>
        </p:txBody>
      </p:sp>
      <p:sp>
        <p:nvSpPr>
          <p:cNvPr id="4" name="Slide Number Placeholder 3"/>
          <p:cNvSpPr>
            <a:spLocks noGrp="1"/>
          </p:cNvSpPr>
          <p:nvPr>
            <p:ph type="sldNum" sz="quarter" idx="12"/>
          </p:nvPr>
        </p:nvSpPr>
        <p:spPr/>
        <p:txBody>
          <a:bodyPr/>
          <a:lstStyle/>
          <a:p>
            <a:fld id="{9F9CC56D-B770-46FE-A78A-99671EBA1398}" type="slidenum">
              <a:rPr lang="en-IN" smtClean="0"/>
              <a:pPr/>
              <a:t>33</a:t>
            </a:fld>
            <a:endParaRPr lang="en-IN"/>
          </a:p>
        </p:txBody>
      </p:sp>
    </p:spTree>
  </p:cSld>
  <p:clrMapOvr>
    <a:masterClrMapping/>
  </p:clrMapOvr>
  <p:transition>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908720"/>
            <a:ext cx="8424936" cy="5184576"/>
          </a:xfrm>
          <a:prstGeom prst="rect">
            <a:avLst/>
          </a:prstGeom>
        </p:spPr>
        <p:txBody>
          <a:bodyPr wrap="square">
            <a:spAutoFit/>
          </a:bodyPr>
          <a:lstStyle/>
          <a:p>
            <a:pPr lvl="0" algn="just" fontAlgn="base">
              <a:spcBef>
                <a:spcPct val="0"/>
              </a:spcBef>
              <a:spcAft>
                <a:spcPct val="0"/>
              </a:spcAft>
              <a:buFont typeface="Wingdings" pitchFamily="2" charset="2"/>
              <a:buChar char="Ø"/>
            </a:pPr>
            <a:r>
              <a:rPr lang="en-US" sz="2000" b="1" dirty="0" smtClean="0">
                <a:solidFill>
                  <a:srgbClr val="1912A4"/>
                </a:solidFill>
                <a:latin typeface="Arial" pitchFamily="34" charset="0"/>
                <a:ea typeface="Calibri" pitchFamily="34" charset="0"/>
                <a:cs typeface="Arial" pitchFamily="34" charset="0"/>
              </a:rPr>
              <a:t>The Photocatalytic degradation of Victoria blue dye was done at different condition viz concentration of dye, time of illumination, pH and dose of photocatalyst.  </a:t>
            </a:r>
          </a:p>
          <a:p>
            <a:pPr lvl="0" algn="just" fontAlgn="base">
              <a:spcBef>
                <a:spcPct val="0"/>
              </a:spcBef>
              <a:spcAft>
                <a:spcPct val="0"/>
              </a:spcAft>
            </a:pPr>
            <a:endParaRPr lang="en-US" sz="2000" b="1" dirty="0" smtClean="0">
              <a:solidFill>
                <a:srgbClr val="1912A4"/>
              </a:solidFill>
              <a:latin typeface="Arial" pitchFamily="34" charset="0"/>
              <a:ea typeface="Calibri" pitchFamily="34" charset="0"/>
              <a:cs typeface="Arial" pitchFamily="34" charset="0"/>
            </a:endParaRPr>
          </a:p>
          <a:p>
            <a:pPr lvl="0" algn="just" fontAlgn="base">
              <a:spcBef>
                <a:spcPct val="0"/>
              </a:spcBef>
              <a:spcAft>
                <a:spcPct val="0"/>
              </a:spcAft>
              <a:buFont typeface="Wingdings" pitchFamily="2" charset="2"/>
              <a:buChar char="Ø"/>
            </a:pPr>
            <a:r>
              <a:rPr lang="en-US" sz="2000" b="1" dirty="0" smtClean="0">
                <a:solidFill>
                  <a:srgbClr val="1912A4"/>
                </a:solidFill>
                <a:latin typeface="Arial" pitchFamily="34" charset="0"/>
                <a:ea typeface="Calibri" pitchFamily="34" charset="0"/>
                <a:cs typeface="Arial" pitchFamily="34" charset="0"/>
              </a:rPr>
              <a:t>The maximum photodegradation were found at 7 pH, 20 ppm concentration of Victoria blue solution, 800 mg/L amount of photocatalyst and 120 min irradiation of visible light for VB . </a:t>
            </a:r>
          </a:p>
          <a:p>
            <a:pPr lvl="0" algn="just" fontAlgn="base">
              <a:spcBef>
                <a:spcPct val="0"/>
              </a:spcBef>
              <a:spcAft>
                <a:spcPct val="0"/>
              </a:spcAft>
            </a:pPr>
            <a:endParaRPr lang="en-US" sz="2000" b="1" dirty="0" smtClean="0">
              <a:solidFill>
                <a:srgbClr val="1912A4"/>
              </a:solidFill>
              <a:latin typeface="Arial" pitchFamily="34" charset="0"/>
              <a:ea typeface="Calibri" pitchFamily="34" charset="0"/>
              <a:cs typeface="Arial" pitchFamily="34" charset="0"/>
            </a:endParaRPr>
          </a:p>
          <a:p>
            <a:pPr lvl="0" algn="just" fontAlgn="base">
              <a:spcBef>
                <a:spcPct val="0"/>
              </a:spcBef>
              <a:spcAft>
                <a:spcPct val="0"/>
              </a:spcAft>
              <a:buFont typeface="Wingdings" pitchFamily="2" charset="2"/>
              <a:buChar char="Ø"/>
            </a:pPr>
            <a:r>
              <a:rPr lang="en-US" sz="2000" b="1" dirty="0" smtClean="0">
                <a:solidFill>
                  <a:srgbClr val="1912A4"/>
                </a:solidFill>
                <a:latin typeface="Arial" pitchFamily="34" charset="0"/>
                <a:ea typeface="Calibri" pitchFamily="34" charset="0"/>
                <a:cs typeface="Arial" pitchFamily="34" charset="0"/>
              </a:rPr>
              <a:t>Kinetics of photodegradation was investigated for Victoria blue dye and found first order kinetics. </a:t>
            </a:r>
          </a:p>
          <a:p>
            <a:pPr lvl="0" algn="just" fontAlgn="base">
              <a:spcBef>
                <a:spcPct val="0"/>
              </a:spcBef>
              <a:spcAft>
                <a:spcPct val="0"/>
              </a:spcAft>
            </a:pPr>
            <a:endParaRPr lang="en-US" sz="2000" b="1" dirty="0" smtClean="0">
              <a:solidFill>
                <a:srgbClr val="1912A4"/>
              </a:solidFill>
              <a:latin typeface="Arial" pitchFamily="34" charset="0"/>
              <a:ea typeface="Calibri" pitchFamily="34" charset="0"/>
              <a:cs typeface="Arial" pitchFamily="34" charset="0"/>
            </a:endParaRPr>
          </a:p>
          <a:p>
            <a:pPr lvl="0" algn="just" fontAlgn="base">
              <a:spcBef>
                <a:spcPct val="0"/>
              </a:spcBef>
              <a:spcAft>
                <a:spcPct val="0"/>
              </a:spcAft>
              <a:buFont typeface="Wingdings" pitchFamily="2" charset="2"/>
              <a:buChar char="Ø"/>
            </a:pPr>
            <a:r>
              <a:rPr lang="en-US" sz="2000" b="1" dirty="0" smtClean="0">
                <a:solidFill>
                  <a:srgbClr val="1912A4"/>
                </a:solidFill>
                <a:latin typeface="Arial" pitchFamily="34" charset="0"/>
                <a:ea typeface="Calibri" pitchFamily="34" charset="0"/>
                <a:cs typeface="Arial" pitchFamily="34" charset="0"/>
              </a:rPr>
              <a:t>The coating of PPy and GO were enhanced the photocatalytic activity of Titania.</a:t>
            </a:r>
          </a:p>
          <a:p>
            <a:pPr lvl="0" algn="just" fontAlgn="base">
              <a:spcBef>
                <a:spcPct val="0"/>
              </a:spcBef>
              <a:spcAft>
                <a:spcPct val="0"/>
              </a:spcAft>
            </a:pPr>
            <a:endParaRPr lang="en-US" sz="2000" b="1" dirty="0" smtClean="0">
              <a:solidFill>
                <a:srgbClr val="1912A4"/>
              </a:solidFill>
              <a:latin typeface="Arial" pitchFamily="34" charset="0"/>
              <a:ea typeface="Calibri" pitchFamily="34" charset="0"/>
              <a:cs typeface="Arial" pitchFamily="34" charset="0"/>
            </a:endParaRPr>
          </a:p>
          <a:p>
            <a:pPr lvl="0" algn="just" fontAlgn="base">
              <a:spcBef>
                <a:spcPct val="0"/>
              </a:spcBef>
              <a:spcAft>
                <a:spcPct val="0"/>
              </a:spcAft>
              <a:buFont typeface="Wingdings" pitchFamily="2" charset="2"/>
              <a:buChar char="Ø"/>
            </a:pPr>
            <a:r>
              <a:rPr lang="en-US" sz="2000" b="1" dirty="0" smtClean="0">
                <a:solidFill>
                  <a:srgbClr val="1912A4"/>
                </a:solidFill>
                <a:latin typeface="Arial" pitchFamily="34" charset="0"/>
                <a:ea typeface="Calibri" pitchFamily="34" charset="0"/>
                <a:cs typeface="Arial" pitchFamily="34" charset="0"/>
              </a:rPr>
              <a:t>Hence TiO</a:t>
            </a:r>
            <a:r>
              <a:rPr lang="en-US" sz="2000" b="1" baseline="-30000" dirty="0" smtClean="0">
                <a:solidFill>
                  <a:srgbClr val="1912A4"/>
                </a:solidFill>
                <a:latin typeface="Arial" pitchFamily="34" charset="0"/>
                <a:ea typeface="Calibri" pitchFamily="34" charset="0"/>
                <a:cs typeface="Arial" pitchFamily="34" charset="0"/>
              </a:rPr>
              <a:t>2</a:t>
            </a:r>
            <a:r>
              <a:rPr lang="en-US" sz="2000" b="1" dirty="0" smtClean="0">
                <a:solidFill>
                  <a:srgbClr val="1912A4"/>
                </a:solidFill>
                <a:latin typeface="Arial" pitchFamily="34" charset="0"/>
                <a:ea typeface="Calibri" pitchFamily="34" charset="0"/>
                <a:cs typeface="Arial" pitchFamily="34" charset="0"/>
              </a:rPr>
              <a:t>/PPy and TiO</a:t>
            </a:r>
            <a:r>
              <a:rPr lang="en-US" sz="2000" b="1" baseline="-30000" dirty="0" smtClean="0">
                <a:solidFill>
                  <a:srgbClr val="1912A4"/>
                </a:solidFill>
                <a:latin typeface="Arial" pitchFamily="34" charset="0"/>
                <a:ea typeface="Calibri" pitchFamily="34" charset="0"/>
                <a:cs typeface="Arial" pitchFamily="34" charset="0"/>
              </a:rPr>
              <a:t>2</a:t>
            </a:r>
            <a:r>
              <a:rPr lang="en-US" sz="2000" b="1" dirty="0" smtClean="0">
                <a:solidFill>
                  <a:srgbClr val="1912A4"/>
                </a:solidFill>
                <a:latin typeface="Arial" pitchFamily="34" charset="0"/>
                <a:ea typeface="Calibri" pitchFamily="34" charset="0"/>
                <a:cs typeface="Arial" pitchFamily="34" charset="0"/>
              </a:rPr>
              <a:t>/PPy/GO are the efficient photocatalyst for the degradation of Victoria Blue dye than pure TiO</a:t>
            </a:r>
            <a:r>
              <a:rPr lang="en-US" sz="2000" b="1" baseline="-30000" dirty="0" smtClean="0">
                <a:solidFill>
                  <a:srgbClr val="1912A4"/>
                </a:solidFill>
                <a:latin typeface="Arial" pitchFamily="34" charset="0"/>
                <a:ea typeface="Calibri" pitchFamily="34" charset="0"/>
                <a:cs typeface="Arial" pitchFamily="34" charset="0"/>
              </a:rPr>
              <a:t>2</a:t>
            </a:r>
            <a:r>
              <a:rPr lang="en-US" sz="2000" b="1" dirty="0" smtClean="0">
                <a:solidFill>
                  <a:srgbClr val="1912A4"/>
                </a:solidFill>
                <a:latin typeface="Arial" pitchFamily="34" charset="0"/>
                <a:ea typeface="Calibri" pitchFamily="34" charset="0"/>
                <a:cs typeface="Arial" pitchFamily="34" charset="0"/>
              </a:rPr>
              <a:t>.</a:t>
            </a:r>
            <a:endParaRPr lang="en-US" sz="2000" b="1" dirty="0" smtClean="0">
              <a:solidFill>
                <a:srgbClr val="1912A4"/>
              </a:solidFill>
              <a:latin typeface="Arial" pitchFamily="34" charset="0"/>
              <a:cs typeface="Arial" pitchFamily="34" charset="0"/>
            </a:endParaRPr>
          </a:p>
        </p:txBody>
      </p:sp>
      <p:sp>
        <p:nvSpPr>
          <p:cNvPr id="3" name="Rounded Rectangle 2"/>
          <p:cNvSpPr/>
          <p:nvPr/>
        </p:nvSpPr>
        <p:spPr>
          <a:xfrm>
            <a:off x="2051720" y="188640"/>
            <a:ext cx="4320480" cy="504056"/>
          </a:xfrm>
          <a:prstGeom prst="roundRect">
            <a:avLst/>
          </a:prstGeom>
          <a:noFill/>
          <a:ln>
            <a:solidFill>
              <a:srgbClr val="191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600" b="1" dirty="0" smtClean="0">
              <a:solidFill>
                <a:srgbClr val="F03C6F"/>
              </a:solidFill>
              <a:latin typeface="Arial" pitchFamily="34" charset="0"/>
              <a:ea typeface="Times New Roman" pitchFamily="18" charset="0"/>
              <a:cs typeface="Times New Roman" pitchFamily="18" charset="0"/>
            </a:endParaRPr>
          </a:p>
          <a:p>
            <a:pPr lvl="0" algn="ctr"/>
            <a:r>
              <a:rPr lang="en-US" sz="3600" b="1" dirty="0" smtClean="0">
                <a:solidFill>
                  <a:srgbClr val="F03C6F"/>
                </a:solidFill>
                <a:latin typeface="Arial" pitchFamily="34" charset="0"/>
                <a:ea typeface="Times New Roman" pitchFamily="18" charset="0"/>
                <a:cs typeface="Times New Roman" pitchFamily="18" charset="0"/>
              </a:rPr>
              <a:t>Conclusion</a:t>
            </a:r>
          </a:p>
          <a:p>
            <a:pPr algn="ctr"/>
            <a:endParaRPr lang="en-IN" sz="3600" b="1" dirty="0">
              <a:solidFill>
                <a:srgbClr val="F03C6F"/>
              </a:solidFill>
            </a:endParaRPr>
          </a:p>
        </p:txBody>
      </p:sp>
      <p:sp>
        <p:nvSpPr>
          <p:cNvPr id="4" name="Slide Number Placeholder 3"/>
          <p:cNvSpPr>
            <a:spLocks noGrp="1"/>
          </p:cNvSpPr>
          <p:nvPr>
            <p:ph type="sldNum" sz="quarter" idx="12"/>
          </p:nvPr>
        </p:nvSpPr>
        <p:spPr/>
        <p:txBody>
          <a:bodyPr/>
          <a:lstStyle/>
          <a:p>
            <a:fld id="{9F9CC56D-B770-46FE-A78A-99671EBA1398}" type="slidenum">
              <a:rPr lang="en-IN" smtClean="0"/>
              <a:pPr/>
              <a:t>34</a:t>
            </a:fld>
            <a:endParaRPr lang="en-IN"/>
          </a:p>
        </p:txBody>
      </p:sp>
    </p:spTree>
  </p:cSld>
  <p:clrMapOvr>
    <a:masterClrMapping/>
  </p:clrMapOvr>
  <p:transition>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1608" y="980729"/>
            <a:ext cx="7080786" cy="4431983"/>
          </a:xfrm>
          <a:prstGeom prst="rect">
            <a:avLst/>
          </a:prstGeom>
          <a:noFill/>
        </p:spPr>
        <p:txBody>
          <a:bodyPr wrap="square" lIns="91440" tIns="45720" rIns="91440" bIns="45720">
            <a:spAutoFit/>
          </a:bodyPr>
          <a:lstStyle/>
          <a:p>
            <a:pPr algn="ctr"/>
            <a:r>
              <a:rPr lang="en-US" sz="6600" b="1" cap="all" spc="0"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rPr>
              <a:t>Thank You </a:t>
            </a:r>
          </a:p>
          <a:p>
            <a:pPr algn="ctr"/>
            <a:r>
              <a:rPr lang="en-US" sz="5400" b="1" cap="all" spc="0" dirty="0" smtClean="0">
                <a:ln w="9000" cmpd="sng">
                  <a:solidFill>
                    <a:schemeClr val="accent4">
                      <a:shade val="50000"/>
                      <a:satMod val="120000"/>
                    </a:schemeClr>
                  </a:solidFill>
                  <a:prstDash val="solid"/>
                </a:ln>
                <a:solidFill>
                  <a:srgbClr val="046804"/>
                </a:solidFill>
                <a:effectLst>
                  <a:reflection blurRad="12700" stA="28000" endPos="45000" dist="1000" dir="5400000" sy="-100000" algn="bl" rotWithShape="0"/>
                </a:effectLst>
              </a:rPr>
              <a:t>for </a:t>
            </a:r>
          </a:p>
          <a:p>
            <a:pPr algn="ctr"/>
            <a:r>
              <a:rPr lang="en-US" sz="5400" b="1" cap="all" spc="0" dirty="0" smtClean="0">
                <a:ln w="9000" cmpd="sng">
                  <a:solidFill>
                    <a:schemeClr val="accent4">
                      <a:shade val="50000"/>
                      <a:satMod val="120000"/>
                    </a:schemeClr>
                  </a:solidFill>
                  <a:prstDash val="solid"/>
                </a:ln>
                <a:solidFill>
                  <a:srgbClr val="046804"/>
                </a:solidFill>
                <a:effectLst>
                  <a:reflection blurRad="12700" stA="28000" endPos="45000" dist="1000" dir="5400000" sy="-100000" algn="bl" rotWithShape="0"/>
                </a:effectLst>
              </a:rPr>
              <a:t>YOUR</a:t>
            </a:r>
          </a:p>
          <a:p>
            <a:pPr algn="ctr"/>
            <a:r>
              <a:rPr lang="en-US" sz="5400" b="1" cap="all" dirty="0" smtClean="0">
                <a:ln w="9000" cmpd="sng">
                  <a:solidFill>
                    <a:schemeClr val="accent4">
                      <a:shade val="50000"/>
                      <a:satMod val="120000"/>
                    </a:schemeClr>
                  </a:solidFill>
                  <a:prstDash val="solid"/>
                </a:ln>
                <a:solidFill>
                  <a:srgbClr val="046804"/>
                </a:solidFill>
                <a:effectLst>
                  <a:reflection blurRad="12700" stA="28000" endPos="45000" dist="1000" dir="5400000" sy="-100000" algn="bl" rotWithShape="0"/>
                </a:effectLst>
              </a:rPr>
              <a:t>Kind </a:t>
            </a:r>
          </a:p>
          <a:p>
            <a:pPr algn="ctr"/>
            <a:r>
              <a:rPr lang="en-US" sz="5400" b="1" cap="all" dirty="0" smtClean="0">
                <a:ln w="9000" cmpd="sng">
                  <a:solidFill>
                    <a:schemeClr val="accent4">
                      <a:shade val="50000"/>
                      <a:satMod val="120000"/>
                    </a:schemeClr>
                  </a:solidFill>
                  <a:prstDash val="solid"/>
                </a:ln>
                <a:solidFill>
                  <a:srgbClr val="046804"/>
                </a:solidFill>
                <a:effectLst>
                  <a:reflection blurRad="12700" stA="28000" endPos="45000" dist="1000" dir="5400000" sy="-100000" algn="bl" rotWithShape="0"/>
                </a:effectLst>
              </a:rPr>
              <a:t>Attention</a:t>
            </a:r>
            <a:endParaRPr lang="en-US" sz="5400" b="1" cap="all" spc="0" dirty="0">
              <a:ln w="9000" cmpd="sng">
                <a:solidFill>
                  <a:schemeClr val="accent4">
                    <a:shade val="50000"/>
                    <a:satMod val="120000"/>
                  </a:schemeClr>
                </a:solidFill>
                <a:prstDash val="solid"/>
              </a:ln>
              <a:solidFill>
                <a:srgbClr val="046804"/>
              </a:solidFill>
              <a:effectLst>
                <a:reflection blurRad="12700" stA="28000" endPos="45000" dist="1000" dir="5400000" sy="-100000" algn="bl" rotWithShape="0"/>
              </a:effectLst>
            </a:endParaRPr>
          </a:p>
        </p:txBody>
      </p:sp>
      <p:sp>
        <p:nvSpPr>
          <p:cNvPr id="3" name="Slide Number Placeholder 2"/>
          <p:cNvSpPr>
            <a:spLocks noGrp="1"/>
          </p:cNvSpPr>
          <p:nvPr>
            <p:ph type="sldNum" sz="quarter" idx="12"/>
          </p:nvPr>
        </p:nvSpPr>
        <p:spPr/>
        <p:txBody>
          <a:bodyPr/>
          <a:lstStyle/>
          <a:p>
            <a:fld id="{9F9CC56D-B770-46FE-A78A-99671EBA1398}" type="slidenum">
              <a:rPr lang="en-IN" smtClean="0"/>
              <a:pPr/>
              <a:t>35</a:t>
            </a:fld>
            <a:endParaRPr lang="en-IN"/>
          </a:p>
        </p:txBody>
      </p:sp>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F9CC56D-B770-46FE-A78A-99671EBA1398}" type="slidenum">
              <a:rPr lang="en-IN" smtClean="0"/>
              <a:pPr/>
              <a:t>4</a:t>
            </a:fld>
            <a:endParaRPr lang="en-IN"/>
          </a:p>
        </p:txBody>
      </p:sp>
      <p:sp>
        <p:nvSpPr>
          <p:cNvPr id="3" name="Rounded Rectangle 2"/>
          <p:cNvSpPr/>
          <p:nvPr/>
        </p:nvSpPr>
        <p:spPr>
          <a:xfrm>
            <a:off x="1187624" y="72008"/>
            <a:ext cx="7128792" cy="692696"/>
          </a:xfrm>
          <a:prstGeom prst="roundRect">
            <a:avLst/>
          </a:prstGeom>
          <a:solidFill>
            <a:schemeClr val="bg1"/>
          </a:solidFill>
          <a:ln w="44450">
            <a:solidFill>
              <a:srgbClr val="1A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smtClean="0">
                <a:solidFill>
                  <a:srgbClr val="C00000"/>
                </a:solidFill>
                <a:latin typeface="Arial" pitchFamily="34" charset="0"/>
                <a:cs typeface="Arial" pitchFamily="34" charset="0"/>
              </a:rPr>
              <a:t>Why is the need of photocatalyst ?</a:t>
            </a:r>
            <a:endParaRPr lang="en-IN" sz="3200" b="1" dirty="0">
              <a:solidFill>
                <a:srgbClr val="C00000"/>
              </a:solidFill>
              <a:latin typeface="Arial" pitchFamily="34" charset="0"/>
              <a:cs typeface="Arial" pitchFamily="34" charset="0"/>
            </a:endParaRPr>
          </a:p>
        </p:txBody>
      </p:sp>
      <p:sp>
        <p:nvSpPr>
          <p:cNvPr id="4" name="TextBox 3"/>
          <p:cNvSpPr txBox="1"/>
          <p:nvPr/>
        </p:nvSpPr>
        <p:spPr>
          <a:xfrm>
            <a:off x="251520" y="856357"/>
            <a:ext cx="8568952" cy="5858014"/>
          </a:xfrm>
          <a:prstGeom prst="rect">
            <a:avLst/>
          </a:prstGeom>
          <a:noFill/>
        </p:spPr>
        <p:txBody>
          <a:bodyPr wrap="square" rtlCol="0">
            <a:spAutoFit/>
          </a:bodyPr>
          <a:lstStyle/>
          <a:p>
            <a:pPr>
              <a:lnSpc>
                <a:spcPct val="150000"/>
              </a:lnSpc>
              <a:buFont typeface="Wingdings" pitchFamily="2" charset="2"/>
              <a:buChar char="q"/>
            </a:pPr>
            <a:r>
              <a:rPr lang="en-IN" b="1" dirty="0" smtClean="0">
                <a:solidFill>
                  <a:srgbClr val="1A0CD2"/>
                </a:solidFill>
                <a:latin typeface="Arial" pitchFamily="34" charset="0"/>
                <a:cs typeface="Arial" pitchFamily="34" charset="0"/>
              </a:rPr>
              <a:t>The dyes are responsible for the environmental contamination, due to the toxic properties. </a:t>
            </a:r>
          </a:p>
          <a:p>
            <a:pPr>
              <a:lnSpc>
                <a:spcPct val="150000"/>
              </a:lnSpc>
              <a:buFont typeface="Wingdings" pitchFamily="2" charset="2"/>
              <a:buChar char="q"/>
            </a:pPr>
            <a:endParaRPr lang="en-IN" b="1" dirty="0" smtClean="0">
              <a:solidFill>
                <a:srgbClr val="1A0CD2"/>
              </a:solidFill>
              <a:latin typeface="Arial" pitchFamily="34" charset="0"/>
              <a:cs typeface="Arial" pitchFamily="34" charset="0"/>
            </a:endParaRPr>
          </a:p>
          <a:p>
            <a:pPr>
              <a:lnSpc>
                <a:spcPct val="150000"/>
              </a:lnSpc>
              <a:buFont typeface="Wingdings" pitchFamily="2" charset="2"/>
              <a:buChar char="q"/>
            </a:pPr>
            <a:r>
              <a:rPr lang="en-IN" b="1" dirty="0" smtClean="0">
                <a:solidFill>
                  <a:srgbClr val="C00000"/>
                </a:solidFill>
                <a:latin typeface="Arial" pitchFamily="34" charset="0"/>
                <a:cs typeface="Arial" pitchFamily="34" charset="0"/>
              </a:rPr>
              <a:t>The dyes are chemically stable and highly persistent in environment. </a:t>
            </a:r>
          </a:p>
          <a:p>
            <a:pPr>
              <a:lnSpc>
                <a:spcPct val="150000"/>
              </a:lnSpc>
              <a:buFont typeface="Wingdings" pitchFamily="2" charset="2"/>
              <a:buChar char="q"/>
            </a:pPr>
            <a:endParaRPr lang="en-IN" b="1" dirty="0" smtClean="0">
              <a:solidFill>
                <a:srgbClr val="1A0CD2"/>
              </a:solidFill>
              <a:latin typeface="Arial" pitchFamily="34" charset="0"/>
              <a:cs typeface="Arial" pitchFamily="34" charset="0"/>
            </a:endParaRPr>
          </a:p>
          <a:p>
            <a:pPr>
              <a:lnSpc>
                <a:spcPct val="150000"/>
              </a:lnSpc>
              <a:buFont typeface="Wingdings" pitchFamily="2" charset="2"/>
              <a:buChar char="q"/>
            </a:pPr>
            <a:r>
              <a:rPr lang="en-IN" b="1" dirty="0" smtClean="0">
                <a:solidFill>
                  <a:srgbClr val="046804"/>
                </a:solidFill>
                <a:latin typeface="Arial" pitchFamily="34" charset="0"/>
                <a:cs typeface="Arial" pitchFamily="34" charset="0"/>
              </a:rPr>
              <a:t> Lots of investigations has been reported that 10-12 % of dyes are used each year in synthesis in textile industries.</a:t>
            </a:r>
          </a:p>
          <a:p>
            <a:pPr>
              <a:lnSpc>
                <a:spcPct val="150000"/>
              </a:lnSpc>
              <a:buFont typeface="Wingdings" pitchFamily="2" charset="2"/>
              <a:buChar char="q"/>
            </a:pPr>
            <a:endParaRPr lang="en-IN" b="1" dirty="0" smtClean="0">
              <a:solidFill>
                <a:srgbClr val="1A0CD2"/>
              </a:solidFill>
              <a:latin typeface="Arial" pitchFamily="34" charset="0"/>
              <a:cs typeface="Arial" pitchFamily="34" charset="0"/>
            </a:endParaRPr>
          </a:p>
          <a:p>
            <a:pPr>
              <a:lnSpc>
                <a:spcPct val="150000"/>
              </a:lnSpc>
              <a:buFont typeface="Wingdings" pitchFamily="2" charset="2"/>
              <a:buChar char="q"/>
            </a:pPr>
            <a:r>
              <a:rPr lang="en-IN" b="1" dirty="0" smtClean="0">
                <a:solidFill>
                  <a:srgbClr val="1A0CD2"/>
                </a:solidFill>
                <a:latin typeface="Arial" pitchFamily="34" charset="0"/>
                <a:cs typeface="Arial" pitchFamily="34" charset="0"/>
              </a:rPr>
              <a:t> </a:t>
            </a:r>
            <a:r>
              <a:rPr lang="en-IN" b="1" dirty="0" smtClean="0">
                <a:solidFill>
                  <a:srgbClr val="FF0000"/>
                </a:solidFill>
                <a:latin typeface="Arial" pitchFamily="34" charset="0"/>
                <a:cs typeface="Arial" pitchFamily="34" charset="0"/>
              </a:rPr>
              <a:t>20% of dyes are lost during synthesis and processing operations, which enter into water through effluents. </a:t>
            </a:r>
          </a:p>
          <a:p>
            <a:pPr>
              <a:lnSpc>
                <a:spcPct val="150000"/>
              </a:lnSpc>
              <a:buFont typeface="Wingdings" pitchFamily="2" charset="2"/>
              <a:buChar char="q"/>
            </a:pPr>
            <a:endParaRPr lang="en-IN" b="1" dirty="0" smtClean="0">
              <a:solidFill>
                <a:srgbClr val="1A0CD2"/>
              </a:solidFill>
              <a:latin typeface="Arial" pitchFamily="34" charset="0"/>
              <a:cs typeface="Arial" pitchFamily="34" charset="0"/>
            </a:endParaRPr>
          </a:p>
          <a:p>
            <a:pPr>
              <a:lnSpc>
                <a:spcPct val="150000"/>
              </a:lnSpc>
              <a:buFont typeface="Wingdings" pitchFamily="2" charset="2"/>
              <a:buChar char="q"/>
            </a:pPr>
            <a:r>
              <a:rPr lang="en-IN" b="1" dirty="0" smtClean="0">
                <a:solidFill>
                  <a:srgbClr val="046804"/>
                </a:solidFill>
                <a:latin typeface="Arial" pitchFamily="34" charset="0"/>
                <a:cs typeface="Arial" pitchFamily="34" charset="0"/>
              </a:rPr>
              <a:t>The wastewater removed from industries contains highly hazardous and coloured pigments which causes serious impact on aquatic life and also human beings by producing carcinogenic effects.</a:t>
            </a:r>
            <a:endParaRPr lang="en-IN" b="1" dirty="0">
              <a:solidFill>
                <a:srgbClr val="046804"/>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F9CC56D-B770-46FE-A78A-99671EBA1398}" type="slidenum">
              <a:rPr lang="en-IN" smtClean="0"/>
              <a:pPr/>
              <a:t>5</a:t>
            </a:fld>
            <a:endParaRPr lang="en-IN"/>
          </a:p>
        </p:txBody>
      </p:sp>
      <p:sp>
        <p:nvSpPr>
          <p:cNvPr id="3" name="Rectangle 2"/>
          <p:cNvSpPr/>
          <p:nvPr/>
        </p:nvSpPr>
        <p:spPr>
          <a:xfrm>
            <a:off x="179512" y="0"/>
            <a:ext cx="8568952" cy="2169825"/>
          </a:xfrm>
          <a:prstGeom prst="rect">
            <a:avLst/>
          </a:prstGeom>
        </p:spPr>
        <p:txBody>
          <a:bodyPr wrap="square">
            <a:spAutoFit/>
          </a:bodyPr>
          <a:lstStyle/>
          <a:p>
            <a:pPr>
              <a:lnSpc>
                <a:spcPct val="150000"/>
              </a:lnSpc>
              <a:buFont typeface="Wingdings" pitchFamily="2" charset="2"/>
              <a:buChar char="q"/>
            </a:pPr>
            <a:r>
              <a:rPr lang="en-IN" b="1" dirty="0" smtClean="0">
                <a:solidFill>
                  <a:srgbClr val="1A0CD2"/>
                </a:solidFill>
              </a:rPr>
              <a:t>  It has severe toxic effects on the human health.</a:t>
            </a:r>
          </a:p>
          <a:p>
            <a:pPr>
              <a:lnSpc>
                <a:spcPct val="150000"/>
              </a:lnSpc>
              <a:buFont typeface="Wingdings" pitchFamily="2" charset="2"/>
              <a:buChar char="q"/>
            </a:pPr>
            <a:r>
              <a:rPr lang="en-IN" b="1" dirty="0" smtClean="0">
                <a:solidFill>
                  <a:srgbClr val="1A0CD2"/>
                </a:solidFill>
              </a:rPr>
              <a:t> </a:t>
            </a:r>
            <a:r>
              <a:rPr lang="en-IN" b="1" dirty="0" smtClean="0">
                <a:solidFill>
                  <a:srgbClr val="C00000"/>
                </a:solidFill>
              </a:rPr>
              <a:t>The dyes are very dangerous when it comes to contact with skin and causes </a:t>
            </a:r>
          </a:p>
          <a:p>
            <a:pPr>
              <a:lnSpc>
                <a:spcPct val="150000"/>
              </a:lnSpc>
              <a:buFont typeface="Wingdings" pitchFamily="2" charset="2"/>
              <a:buChar char="q"/>
            </a:pPr>
            <a:r>
              <a:rPr lang="en-IN" b="1" dirty="0" smtClean="0">
                <a:solidFill>
                  <a:srgbClr val="1A0CD2"/>
                </a:solidFill>
              </a:rPr>
              <a:t>  </a:t>
            </a:r>
            <a:r>
              <a:rPr lang="en-IN" b="1" dirty="0" smtClean="0">
                <a:solidFill>
                  <a:srgbClr val="000066"/>
                </a:solidFill>
              </a:rPr>
              <a:t>Itchiness, Irritation,  Reddening and Blistering. </a:t>
            </a:r>
          </a:p>
          <a:p>
            <a:pPr>
              <a:lnSpc>
                <a:spcPct val="150000"/>
              </a:lnSpc>
              <a:buFont typeface="Wingdings" pitchFamily="2" charset="2"/>
              <a:buChar char="q"/>
            </a:pPr>
            <a:r>
              <a:rPr lang="en-IN" b="1" dirty="0" smtClean="0">
                <a:solidFill>
                  <a:srgbClr val="046804"/>
                </a:solidFill>
              </a:rPr>
              <a:t>  It also affects to eyes like inflammation, eye redness, itching etc. </a:t>
            </a:r>
            <a:endParaRPr lang="en-IN" b="1" dirty="0">
              <a:solidFill>
                <a:srgbClr val="046804"/>
              </a:solidFill>
            </a:endParaRPr>
          </a:p>
        </p:txBody>
      </p:sp>
      <p:pic>
        <p:nvPicPr>
          <p:cNvPr id="262146" name="Picture 2" descr="Related image"/>
          <p:cNvPicPr>
            <a:picLocks noChangeAspect="1" noChangeArrowheads="1"/>
          </p:cNvPicPr>
          <p:nvPr/>
        </p:nvPicPr>
        <p:blipFill>
          <a:blip r:embed="rId2" cstate="print"/>
          <a:srcRect/>
          <a:stretch>
            <a:fillRect/>
          </a:stretch>
        </p:blipFill>
        <p:spPr bwMode="auto">
          <a:xfrm>
            <a:off x="6286500" y="4437113"/>
            <a:ext cx="2857500" cy="2420888"/>
          </a:xfrm>
          <a:prstGeom prst="rect">
            <a:avLst/>
          </a:prstGeom>
          <a:noFill/>
        </p:spPr>
      </p:pic>
      <p:pic>
        <p:nvPicPr>
          <p:cNvPr id="262148" name="Picture 4" descr="Related image"/>
          <p:cNvPicPr>
            <a:picLocks noChangeAspect="1" noChangeArrowheads="1"/>
          </p:cNvPicPr>
          <p:nvPr/>
        </p:nvPicPr>
        <p:blipFill>
          <a:blip r:embed="rId3" cstate="print"/>
          <a:srcRect/>
          <a:stretch>
            <a:fillRect/>
          </a:stretch>
        </p:blipFill>
        <p:spPr bwMode="auto">
          <a:xfrm>
            <a:off x="0" y="4653135"/>
            <a:ext cx="3131840" cy="2204863"/>
          </a:xfrm>
          <a:prstGeom prst="rect">
            <a:avLst/>
          </a:prstGeom>
          <a:noFill/>
        </p:spPr>
      </p:pic>
      <p:pic>
        <p:nvPicPr>
          <p:cNvPr id="262150" name="Picture 6" descr="Related image"/>
          <p:cNvPicPr>
            <a:picLocks noChangeAspect="1" noChangeArrowheads="1"/>
          </p:cNvPicPr>
          <p:nvPr/>
        </p:nvPicPr>
        <p:blipFill>
          <a:blip r:embed="rId4" cstate="print"/>
          <a:srcRect/>
          <a:stretch>
            <a:fillRect/>
          </a:stretch>
        </p:blipFill>
        <p:spPr bwMode="auto">
          <a:xfrm>
            <a:off x="3131840" y="4437112"/>
            <a:ext cx="3168352" cy="2420888"/>
          </a:xfrm>
          <a:prstGeom prst="rect">
            <a:avLst/>
          </a:prstGeom>
          <a:noFill/>
        </p:spPr>
      </p:pic>
      <p:pic>
        <p:nvPicPr>
          <p:cNvPr id="262152" name="Picture 8" descr="Image result for textile industry effluents"/>
          <p:cNvPicPr>
            <a:picLocks noChangeAspect="1" noChangeArrowheads="1"/>
          </p:cNvPicPr>
          <p:nvPr/>
        </p:nvPicPr>
        <p:blipFill>
          <a:blip r:embed="rId5" cstate="print"/>
          <a:srcRect/>
          <a:stretch>
            <a:fillRect/>
          </a:stretch>
        </p:blipFill>
        <p:spPr bwMode="auto">
          <a:xfrm>
            <a:off x="0" y="2492896"/>
            <a:ext cx="3181350" cy="2173516"/>
          </a:xfrm>
          <a:prstGeom prst="rect">
            <a:avLst/>
          </a:prstGeom>
          <a:noFill/>
        </p:spPr>
      </p:pic>
      <p:pic>
        <p:nvPicPr>
          <p:cNvPr id="262154" name="Picture 10" descr="Image result for textile industry effluents"/>
          <p:cNvPicPr>
            <a:picLocks noChangeAspect="1" noChangeArrowheads="1"/>
          </p:cNvPicPr>
          <p:nvPr/>
        </p:nvPicPr>
        <p:blipFill>
          <a:blip r:embed="rId6" cstate="print"/>
          <a:srcRect/>
          <a:stretch>
            <a:fillRect/>
          </a:stretch>
        </p:blipFill>
        <p:spPr bwMode="auto">
          <a:xfrm>
            <a:off x="3131840" y="2492896"/>
            <a:ext cx="3312368" cy="1905000"/>
          </a:xfrm>
          <a:prstGeom prst="rect">
            <a:avLst/>
          </a:prstGeom>
          <a:noFill/>
        </p:spPr>
      </p:pic>
      <p:pic>
        <p:nvPicPr>
          <p:cNvPr id="262156" name="Picture 12" descr="Related image"/>
          <p:cNvPicPr>
            <a:picLocks noChangeAspect="1" noChangeArrowheads="1"/>
          </p:cNvPicPr>
          <p:nvPr/>
        </p:nvPicPr>
        <p:blipFill>
          <a:blip r:embed="rId7" cstate="print"/>
          <a:srcRect/>
          <a:stretch>
            <a:fillRect/>
          </a:stretch>
        </p:blipFill>
        <p:spPr bwMode="auto">
          <a:xfrm>
            <a:off x="5975648" y="2492896"/>
            <a:ext cx="3168352" cy="216024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F9CC56D-B770-46FE-A78A-99671EBA1398}" type="slidenum">
              <a:rPr lang="en-IN" smtClean="0"/>
              <a:pPr/>
              <a:t>6</a:t>
            </a:fld>
            <a:endParaRPr lang="en-IN"/>
          </a:p>
        </p:txBody>
      </p:sp>
      <p:sp>
        <p:nvSpPr>
          <p:cNvPr id="3" name="Rectangle 2"/>
          <p:cNvSpPr/>
          <p:nvPr/>
        </p:nvSpPr>
        <p:spPr>
          <a:xfrm>
            <a:off x="179512" y="188640"/>
            <a:ext cx="8496944" cy="4247317"/>
          </a:xfrm>
          <a:prstGeom prst="rect">
            <a:avLst/>
          </a:prstGeom>
        </p:spPr>
        <p:txBody>
          <a:bodyPr wrap="square">
            <a:spAutoFit/>
          </a:bodyPr>
          <a:lstStyle/>
          <a:p>
            <a:pPr>
              <a:lnSpc>
                <a:spcPct val="150000"/>
              </a:lnSpc>
            </a:pPr>
            <a:r>
              <a:rPr lang="en-IN" b="1" dirty="0" smtClean="0">
                <a:solidFill>
                  <a:srgbClr val="1A0CD2"/>
                </a:solidFill>
              </a:rPr>
              <a:t>There are several, physical and chemical methods have been studied to remove the organic dyes from the wastewater. </a:t>
            </a:r>
          </a:p>
          <a:p>
            <a:pPr>
              <a:lnSpc>
                <a:spcPct val="150000"/>
              </a:lnSpc>
            </a:pPr>
            <a:endParaRPr lang="en-IN" b="1" dirty="0" smtClean="0">
              <a:solidFill>
                <a:srgbClr val="1A0CD2"/>
              </a:solidFill>
            </a:endParaRPr>
          </a:p>
          <a:p>
            <a:pPr>
              <a:lnSpc>
                <a:spcPct val="150000"/>
              </a:lnSpc>
            </a:pPr>
            <a:r>
              <a:rPr lang="en-IN" b="1" dirty="0" smtClean="0">
                <a:solidFill>
                  <a:srgbClr val="1A0CD2"/>
                </a:solidFill>
              </a:rPr>
              <a:t> </a:t>
            </a:r>
            <a:r>
              <a:rPr lang="en-IN" b="1" dirty="0" smtClean="0">
                <a:solidFill>
                  <a:srgbClr val="046804"/>
                </a:solidFill>
              </a:rPr>
              <a:t>Coagulation, flocculation, reverse osmosis, , adsorption , adsorption on the activated, carbon, photosensitized oxidation, ion exchange method and ultra-filtration, have been used to reduce the toxic effects of dye effluents. </a:t>
            </a:r>
          </a:p>
          <a:p>
            <a:pPr>
              <a:lnSpc>
                <a:spcPct val="150000"/>
              </a:lnSpc>
            </a:pPr>
            <a:endParaRPr lang="en-IN" b="1" dirty="0" smtClean="0">
              <a:solidFill>
                <a:srgbClr val="1A0CD2"/>
              </a:solidFill>
            </a:endParaRPr>
          </a:p>
          <a:p>
            <a:pPr>
              <a:lnSpc>
                <a:spcPct val="150000"/>
              </a:lnSpc>
            </a:pPr>
            <a:r>
              <a:rPr lang="en-IN" b="1" dirty="0" smtClean="0">
                <a:solidFill>
                  <a:srgbClr val="C00000"/>
                </a:solidFill>
              </a:rPr>
              <a:t>These are fairly effective only in removing pollutants, but main drawbacks involved in these techniques are transform of dyes into the secondary waste product which cannot treated again or dumped as such </a:t>
            </a:r>
            <a:endParaRPr lang="en-IN" b="1" dirty="0">
              <a:solidFill>
                <a:srgbClr val="C00000"/>
              </a:solidFill>
            </a:endParaRPr>
          </a:p>
        </p:txBody>
      </p:sp>
      <p:pic>
        <p:nvPicPr>
          <p:cNvPr id="269314" name="Picture 2" descr="Image result for textile industry effluents % figure"/>
          <p:cNvPicPr>
            <a:picLocks noChangeAspect="1" noChangeArrowheads="1"/>
          </p:cNvPicPr>
          <p:nvPr/>
        </p:nvPicPr>
        <p:blipFill>
          <a:blip r:embed="rId2" cstate="print"/>
          <a:srcRect/>
          <a:stretch>
            <a:fillRect/>
          </a:stretch>
        </p:blipFill>
        <p:spPr bwMode="auto">
          <a:xfrm>
            <a:off x="1403648" y="4437112"/>
            <a:ext cx="4824536" cy="242088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404664"/>
            <a:ext cx="7884368" cy="523220"/>
          </a:xfrm>
          <a:prstGeom prst="rect">
            <a:avLst/>
          </a:prstGeom>
          <a:noFill/>
        </p:spPr>
        <p:txBody>
          <a:bodyPr wrap="square" rtlCol="0">
            <a:spAutoFit/>
          </a:bodyPr>
          <a:lstStyle/>
          <a:p>
            <a:r>
              <a:rPr lang="en-IN" sz="2800" b="1" dirty="0" smtClean="0">
                <a:solidFill>
                  <a:srgbClr val="C00000"/>
                </a:solidFill>
                <a:latin typeface="Arial" pitchFamily="34" charset="0"/>
                <a:cs typeface="Arial" pitchFamily="34" charset="0"/>
              </a:rPr>
              <a:t>Titania (TiO</a:t>
            </a:r>
            <a:r>
              <a:rPr lang="en-IN" sz="2800" b="1" baseline="-25000" dirty="0" smtClean="0">
                <a:solidFill>
                  <a:srgbClr val="C00000"/>
                </a:solidFill>
                <a:latin typeface="Arial" pitchFamily="34" charset="0"/>
                <a:cs typeface="Arial" pitchFamily="34" charset="0"/>
              </a:rPr>
              <a:t>2</a:t>
            </a:r>
            <a:r>
              <a:rPr lang="en-IN" sz="2800" b="1" dirty="0" smtClean="0">
                <a:solidFill>
                  <a:srgbClr val="C00000"/>
                </a:solidFill>
                <a:latin typeface="Arial" pitchFamily="34" charset="0"/>
                <a:cs typeface="Arial" pitchFamily="34" charset="0"/>
              </a:rPr>
              <a:t> ) used as photocatalyst</a:t>
            </a:r>
            <a:endParaRPr lang="en-IN" sz="2800" b="1" dirty="0">
              <a:solidFill>
                <a:srgbClr val="C00000"/>
              </a:solidFill>
              <a:latin typeface="Arial" pitchFamily="34" charset="0"/>
              <a:cs typeface="Arial" pitchFamily="34" charset="0"/>
            </a:endParaRPr>
          </a:p>
        </p:txBody>
      </p:sp>
      <p:sp>
        <p:nvSpPr>
          <p:cNvPr id="3" name="TextBox 2"/>
          <p:cNvSpPr txBox="1"/>
          <p:nvPr/>
        </p:nvSpPr>
        <p:spPr>
          <a:xfrm>
            <a:off x="755576" y="980728"/>
            <a:ext cx="4680520" cy="2446824"/>
          </a:xfrm>
          <a:prstGeom prst="rect">
            <a:avLst/>
          </a:prstGeom>
          <a:noFill/>
        </p:spPr>
        <p:txBody>
          <a:bodyPr wrap="square" rtlCol="0">
            <a:spAutoFit/>
          </a:bodyPr>
          <a:lstStyle/>
          <a:p>
            <a:pPr marL="342900" indent="-342900">
              <a:lnSpc>
                <a:spcPct val="150000"/>
              </a:lnSpc>
              <a:buFont typeface="+mj-lt"/>
              <a:buAutoNum type="alphaLcParenR"/>
            </a:pPr>
            <a:r>
              <a:rPr lang="en-IN" b="1" dirty="0" smtClean="0">
                <a:solidFill>
                  <a:srgbClr val="000099"/>
                </a:solidFill>
              </a:rPr>
              <a:t>Band gap energy- 3.2 </a:t>
            </a:r>
            <a:r>
              <a:rPr lang="en-IN" b="1" dirty="0" err="1" smtClean="0">
                <a:solidFill>
                  <a:srgbClr val="000099"/>
                </a:solidFill>
              </a:rPr>
              <a:t>eV</a:t>
            </a:r>
            <a:endParaRPr lang="en-IN" b="1" dirty="0" smtClean="0">
              <a:solidFill>
                <a:srgbClr val="000099"/>
              </a:solidFill>
            </a:endParaRPr>
          </a:p>
          <a:p>
            <a:pPr marL="342900" indent="-342900">
              <a:lnSpc>
                <a:spcPct val="150000"/>
              </a:lnSpc>
              <a:buFont typeface="+mj-lt"/>
              <a:buAutoNum type="alphaLcParenR"/>
            </a:pPr>
            <a:r>
              <a:rPr lang="en-IN" b="1" dirty="0" smtClean="0">
                <a:solidFill>
                  <a:srgbClr val="000099"/>
                </a:solidFill>
              </a:rPr>
              <a:t>Stable</a:t>
            </a:r>
          </a:p>
          <a:p>
            <a:pPr marL="342900" indent="-342900">
              <a:lnSpc>
                <a:spcPct val="150000"/>
              </a:lnSpc>
              <a:buFont typeface="+mj-lt"/>
              <a:buAutoNum type="alphaLcParenR"/>
            </a:pPr>
            <a:r>
              <a:rPr lang="en-IN" b="1" dirty="0" smtClean="0">
                <a:solidFill>
                  <a:srgbClr val="000099"/>
                </a:solidFill>
              </a:rPr>
              <a:t>Cheap</a:t>
            </a:r>
          </a:p>
          <a:p>
            <a:pPr marL="342900" indent="-342900">
              <a:lnSpc>
                <a:spcPct val="150000"/>
              </a:lnSpc>
              <a:buFont typeface="+mj-lt"/>
              <a:buAutoNum type="alphaLcParenR"/>
            </a:pPr>
            <a:r>
              <a:rPr lang="en-IN" b="1" dirty="0" smtClean="0">
                <a:solidFill>
                  <a:srgbClr val="000099"/>
                </a:solidFill>
              </a:rPr>
              <a:t>Non Toxic</a:t>
            </a:r>
          </a:p>
          <a:p>
            <a:pPr marL="342900" indent="-342900">
              <a:lnSpc>
                <a:spcPct val="150000"/>
              </a:lnSpc>
              <a:buFont typeface="+mj-lt"/>
              <a:buAutoNum type="alphaLcParenR"/>
            </a:pPr>
            <a:r>
              <a:rPr lang="en-IN" b="1" dirty="0" smtClean="0">
                <a:solidFill>
                  <a:srgbClr val="000099"/>
                </a:solidFill>
              </a:rPr>
              <a:t>Ecofreindly</a:t>
            </a:r>
          </a:p>
          <a:p>
            <a:endParaRPr lang="en-IN" dirty="0"/>
          </a:p>
        </p:txBody>
      </p:sp>
      <p:sp>
        <p:nvSpPr>
          <p:cNvPr id="4" name="Rectangle 4"/>
          <p:cNvSpPr>
            <a:spLocks noChangeArrowheads="1"/>
          </p:cNvSpPr>
          <p:nvPr/>
        </p:nvSpPr>
        <p:spPr bwMode="auto">
          <a:xfrm>
            <a:off x="323528" y="3861048"/>
            <a:ext cx="8496944"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24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Advantages of </a:t>
            </a:r>
            <a:r>
              <a:rPr lang="en-US" sz="2400" b="1" dirty="0" smtClean="0">
                <a:solidFill>
                  <a:srgbClr val="C00000"/>
                </a:solidFill>
                <a:latin typeface="Arial" pitchFamily="34" charset="0"/>
                <a:ea typeface="Times New Roman" pitchFamily="18" charset="0"/>
                <a:cs typeface="Arial" pitchFamily="34" charset="0"/>
              </a:rPr>
              <a:t>TiO</a:t>
            </a:r>
            <a:r>
              <a:rPr lang="en-US" sz="2400" b="1" baseline="-30000" dirty="0" smtClean="0">
                <a:solidFill>
                  <a:srgbClr val="C00000"/>
                </a:solidFill>
                <a:latin typeface="Arial" pitchFamily="34" charset="0"/>
                <a:ea typeface="Times New Roman" pitchFamily="18" charset="0"/>
                <a:cs typeface="Arial" pitchFamily="34" charset="0"/>
              </a:rPr>
              <a:t>2 </a:t>
            </a:r>
            <a:r>
              <a:rPr kumimoji="0" lang="en-US" sz="24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using as photocatalyst</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1912A4"/>
                </a:solidFill>
                <a:effectLst/>
                <a:ea typeface="Times New Roman" pitchFamily="18" charset="0"/>
                <a:cs typeface="Arial" pitchFamily="34" charset="0"/>
              </a:rPr>
              <a:t>(a) </a:t>
            </a:r>
            <a:r>
              <a:rPr kumimoji="0" lang="en-US"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High oxidative power, stability, and non-toxicity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(b) The process occurs under ambient conditions.</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(c) The oxidation of the substrate to CO</a:t>
            </a:r>
            <a:r>
              <a:rPr kumimoji="0" lang="en-US" b="1" i="0" u="none" strike="noStrike" cap="none" normalizeH="0" baseline="-30000" dirty="0" smtClean="0">
                <a:ln>
                  <a:noFill/>
                </a:ln>
                <a:solidFill>
                  <a:srgbClr val="1912A4"/>
                </a:solidFill>
                <a:effectLst/>
                <a:latin typeface="Arial" pitchFamily="34" charset="0"/>
                <a:ea typeface="Times New Roman" pitchFamily="18" charset="0"/>
                <a:cs typeface="Arial" pitchFamily="34" charset="0"/>
              </a:rPr>
              <a:t>2</a:t>
            </a:r>
            <a:r>
              <a:rPr kumimoji="0" lang="en-US"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 is complete in most cases and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b="1" i="0" u="none" strike="noStrike" cap="none" normalizeH="0" baseline="0" dirty="0" smtClean="0">
                <a:ln>
                  <a:noFill/>
                </a:ln>
                <a:solidFill>
                  <a:srgbClr val="1912A4"/>
                </a:solidFill>
                <a:effectLst/>
                <a:latin typeface="Arial" pitchFamily="34" charset="0"/>
                <a:ea typeface="Times New Roman" pitchFamily="18" charset="0"/>
                <a:cs typeface="Arial" pitchFamily="34" charset="0"/>
              </a:rPr>
              <a:t>(d) Inexpensive and remains quite stable in contact with different substrate. </a:t>
            </a:r>
            <a:endParaRPr kumimoji="0" lang="en-US" b="1" i="0" u="none" strike="noStrike" cap="none" normalizeH="0" baseline="0" dirty="0" smtClean="0">
              <a:ln>
                <a:noFill/>
              </a:ln>
              <a:solidFill>
                <a:srgbClr val="1912A4"/>
              </a:solidFill>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9F9CC56D-B770-46FE-A78A-99671EBA1398}" type="slidenum">
              <a:rPr lang="en-IN" smtClean="0"/>
              <a:pPr/>
              <a:t>7</a:t>
            </a:fld>
            <a:endParaRPr lang="en-IN"/>
          </a:p>
        </p:txBody>
      </p:sp>
      <p:pic>
        <p:nvPicPr>
          <p:cNvPr id="18433" name="Picture 1"/>
          <p:cNvPicPr>
            <a:picLocks noChangeAspect="1" noChangeArrowheads="1"/>
          </p:cNvPicPr>
          <p:nvPr/>
        </p:nvPicPr>
        <p:blipFill>
          <a:blip r:embed="rId2" cstate="print"/>
          <a:srcRect/>
          <a:stretch>
            <a:fillRect/>
          </a:stretch>
        </p:blipFill>
        <p:spPr bwMode="auto">
          <a:xfrm>
            <a:off x="5840627" y="980728"/>
            <a:ext cx="2765108" cy="2304256"/>
          </a:xfrm>
          <a:prstGeom prst="rect">
            <a:avLst/>
          </a:prstGeom>
          <a:noFill/>
          <a:ln w="9525">
            <a:noFill/>
            <a:miter lim="800000"/>
            <a:headEnd/>
            <a:tailEnd/>
          </a:ln>
          <a:effectLst/>
        </p:spPr>
      </p:pic>
      <p:sp>
        <p:nvSpPr>
          <p:cNvPr id="7" name="TextBox 6"/>
          <p:cNvSpPr txBox="1"/>
          <p:nvPr/>
        </p:nvSpPr>
        <p:spPr>
          <a:xfrm>
            <a:off x="5940152" y="3284984"/>
            <a:ext cx="2592288" cy="369332"/>
          </a:xfrm>
          <a:prstGeom prst="rect">
            <a:avLst/>
          </a:prstGeom>
          <a:noFill/>
        </p:spPr>
        <p:txBody>
          <a:bodyPr wrap="square" rtlCol="0">
            <a:spAutoFit/>
          </a:bodyPr>
          <a:lstStyle/>
          <a:p>
            <a:r>
              <a:rPr lang="en-IN" b="1" dirty="0" smtClean="0">
                <a:latin typeface="Arial" pitchFamily="34" charset="0"/>
                <a:cs typeface="Arial" pitchFamily="34" charset="0"/>
              </a:rPr>
              <a:t>Fig.3: TiO</a:t>
            </a:r>
            <a:r>
              <a:rPr lang="en-IN" b="1" baseline="-25000" dirty="0" smtClean="0">
                <a:latin typeface="Arial" pitchFamily="34" charset="0"/>
                <a:cs typeface="Arial" pitchFamily="34" charset="0"/>
              </a:rPr>
              <a:t>2</a:t>
            </a:r>
            <a:r>
              <a:rPr lang="en-IN" b="1" dirty="0" smtClean="0">
                <a:latin typeface="Arial" pitchFamily="34" charset="0"/>
                <a:cs typeface="Arial" pitchFamily="34" charset="0"/>
              </a:rPr>
              <a:t> powder</a:t>
            </a:r>
            <a:endParaRPr lang="en-IN" b="1" dirty="0">
              <a:latin typeface="Arial" pitchFamily="34" charset="0"/>
              <a:cs typeface="Arial" pitchFamily="34" charset="0"/>
            </a:endParaRPr>
          </a:p>
        </p:txBody>
      </p:sp>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395536" y="1222014"/>
            <a:ext cx="8352928" cy="21137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50000"/>
              </a:lnSpc>
              <a:spcBef>
                <a:spcPct val="0"/>
              </a:spcBef>
              <a:spcAft>
                <a:spcPct val="0"/>
              </a:spcAft>
              <a:buClrTx/>
              <a:buSzTx/>
              <a:buFont typeface="Wingdings" pitchFamily="2" charset="2"/>
              <a:buChar char="Ø"/>
              <a:tabLst/>
            </a:pPr>
            <a:r>
              <a:rPr kumimoji="0" lang="en-US" b="1" i="0" u="none" strike="noStrike" cap="none" normalizeH="0" baseline="0" dirty="0" smtClean="0">
                <a:ln>
                  <a:noFill/>
                </a:ln>
                <a:solidFill>
                  <a:srgbClr val="1912A4"/>
                </a:solidFill>
                <a:effectLst/>
                <a:ea typeface="TimesNewRomanPSMT"/>
                <a:cs typeface="Times New Roman" pitchFamily="18" charset="0"/>
              </a:rPr>
              <a:t>Large band gap of TiO</a:t>
            </a:r>
            <a:r>
              <a:rPr kumimoji="0" lang="en-US" b="1" i="0" u="none" strike="noStrike" cap="none" normalizeH="0" baseline="-30000" dirty="0" smtClean="0">
                <a:ln>
                  <a:noFill/>
                </a:ln>
                <a:solidFill>
                  <a:srgbClr val="1912A4"/>
                </a:solidFill>
                <a:effectLst/>
                <a:ea typeface="TimesNewRomanPSMT"/>
                <a:cs typeface="Times New Roman" pitchFamily="18" charset="0"/>
              </a:rPr>
              <a:t>2</a:t>
            </a:r>
            <a:endParaRPr lang="en-US" b="1" dirty="0" smtClean="0">
              <a:solidFill>
                <a:srgbClr val="1912A4"/>
              </a:solidFill>
              <a:cs typeface="Arial" pitchFamily="34" charset="0"/>
            </a:endParaRPr>
          </a:p>
          <a:p>
            <a:pPr marL="0" marR="0" lvl="0" indent="457200" algn="l" defTabSz="914400" rtl="0" eaLnBrk="1" fontAlgn="base" latinLnBrk="0" hangingPunct="1">
              <a:lnSpc>
                <a:spcPct val="150000"/>
              </a:lnSpc>
              <a:spcBef>
                <a:spcPct val="0"/>
              </a:spcBef>
              <a:spcAft>
                <a:spcPct val="0"/>
              </a:spcAft>
              <a:buClrTx/>
              <a:buSzTx/>
              <a:buFont typeface="Wingdings" pitchFamily="2" charset="2"/>
              <a:buChar char="Ø"/>
              <a:tabLst/>
            </a:pPr>
            <a:r>
              <a:rPr kumimoji="0" lang="en-US" b="1" i="0" u="none" strike="noStrike" cap="none" normalizeH="0" baseline="0" dirty="0" smtClean="0">
                <a:ln>
                  <a:noFill/>
                </a:ln>
                <a:solidFill>
                  <a:srgbClr val="1912A4"/>
                </a:solidFill>
                <a:effectLst/>
                <a:ea typeface="TimesNewRomanPSMT"/>
                <a:cs typeface="Times New Roman" pitchFamily="18" charset="0"/>
              </a:rPr>
              <a:t>Low quantum yield of TiO</a:t>
            </a:r>
            <a:r>
              <a:rPr kumimoji="0" lang="en-US" b="1" i="0" u="none" strike="noStrike" cap="none" normalizeH="0" baseline="-30000" dirty="0" smtClean="0">
                <a:ln>
                  <a:noFill/>
                </a:ln>
                <a:solidFill>
                  <a:srgbClr val="1912A4"/>
                </a:solidFill>
                <a:effectLst/>
                <a:ea typeface="TimesNewRomanPSMT"/>
                <a:cs typeface="Times New Roman" pitchFamily="18" charset="0"/>
              </a:rPr>
              <a:t>2</a:t>
            </a:r>
            <a:r>
              <a:rPr kumimoji="0" lang="en-US" b="1" i="0" u="none" strike="noStrike" cap="none" normalizeH="0" baseline="0" dirty="0" smtClean="0">
                <a:ln>
                  <a:noFill/>
                </a:ln>
                <a:solidFill>
                  <a:srgbClr val="1912A4"/>
                </a:solidFill>
                <a:effectLst/>
                <a:ea typeface="TimesNewRomanPSMT"/>
                <a:cs typeface="Times New Roman" pitchFamily="18" charset="0"/>
              </a:rPr>
              <a:t> </a:t>
            </a:r>
            <a:endParaRPr lang="en-US" b="1" dirty="0" smtClean="0">
              <a:solidFill>
                <a:srgbClr val="1912A4"/>
              </a:solidFill>
              <a:cs typeface="Arial" pitchFamily="34" charset="0"/>
            </a:endParaRPr>
          </a:p>
          <a:p>
            <a:pPr marL="0" marR="0" lvl="0" indent="457200" algn="l" defTabSz="914400" rtl="0" eaLnBrk="1" fontAlgn="base" latinLnBrk="0" hangingPunct="1">
              <a:lnSpc>
                <a:spcPct val="150000"/>
              </a:lnSpc>
              <a:spcBef>
                <a:spcPct val="0"/>
              </a:spcBef>
              <a:spcAft>
                <a:spcPct val="0"/>
              </a:spcAft>
              <a:buClrTx/>
              <a:buSzTx/>
              <a:buFont typeface="Wingdings" pitchFamily="2" charset="2"/>
              <a:buChar char="Ø"/>
              <a:tabLst/>
            </a:pPr>
            <a:r>
              <a:rPr kumimoji="0" lang="en-US" b="1" i="0" u="none" strike="noStrike" cap="none" normalizeH="0" baseline="0" dirty="0" smtClean="0">
                <a:ln>
                  <a:noFill/>
                </a:ln>
                <a:solidFill>
                  <a:srgbClr val="1912A4"/>
                </a:solidFill>
                <a:effectLst/>
                <a:ea typeface="TimesNewRomanPSMT"/>
                <a:cs typeface="Times New Roman" pitchFamily="18" charset="0"/>
              </a:rPr>
              <a:t>Low photon utilization efficiency, </a:t>
            </a:r>
            <a:endParaRPr kumimoji="0" lang="en-US" b="1" i="0" u="none" strike="noStrike" cap="none" normalizeH="0" baseline="0" dirty="0" smtClean="0">
              <a:ln>
                <a:noFill/>
              </a:ln>
              <a:solidFill>
                <a:srgbClr val="1912A4"/>
              </a:solidFill>
              <a:effectLst/>
              <a:cs typeface="Arial" pitchFamily="34" charset="0"/>
            </a:endParaRPr>
          </a:p>
          <a:p>
            <a:pPr marL="0" marR="0" lvl="0" indent="457200" algn="l" defTabSz="914400" rtl="0" eaLnBrk="0" fontAlgn="base" latinLnBrk="0" hangingPunct="0">
              <a:lnSpc>
                <a:spcPct val="150000"/>
              </a:lnSpc>
              <a:spcBef>
                <a:spcPct val="0"/>
              </a:spcBef>
              <a:spcAft>
                <a:spcPct val="0"/>
              </a:spcAft>
              <a:buClrTx/>
              <a:buSzTx/>
              <a:buFont typeface="Wingdings" pitchFamily="2" charset="2"/>
              <a:buChar char="Ø"/>
              <a:tabLst/>
            </a:pPr>
            <a:r>
              <a:rPr kumimoji="0" lang="en-US" b="1" i="0" u="none" strike="noStrike" cap="none" normalizeH="0" baseline="0" dirty="0" smtClean="0">
                <a:ln>
                  <a:noFill/>
                </a:ln>
                <a:solidFill>
                  <a:srgbClr val="1912A4"/>
                </a:solidFill>
                <a:effectLst/>
                <a:ea typeface="TimesNewRomanPSMT"/>
                <a:cs typeface="Times New Roman" pitchFamily="18" charset="0"/>
              </a:rPr>
              <a:t>Narrow spectrum of light, UV is the most responsive range</a:t>
            </a:r>
          </a:p>
          <a:p>
            <a:pPr marL="0" marR="0" lvl="0" indent="457200" algn="l" defTabSz="914400" rtl="0" eaLnBrk="0" fontAlgn="base" latinLnBrk="0" hangingPunct="0">
              <a:lnSpc>
                <a:spcPct val="150000"/>
              </a:lnSpc>
              <a:spcBef>
                <a:spcPct val="0"/>
              </a:spcBef>
              <a:spcAft>
                <a:spcPct val="0"/>
              </a:spcAft>
              <a:buClrTx/>
              <a:buSzTx/>
              <a:buFont typeface="Wingdings" pitchFamily="2" charset="2"/>
              <a:buChar char="Ø"/>
              <a:tabLst/>
            </a:pPr>
            <a:r>
              <a:rPr kumimoji="0" lang="en-US" b="1" i="0" u="none" strike="noStrike" cap="none" normalizeH="0" baseline="0" dirty="0" smtClean="0">
                <a:ln>
                  <a:noFill/>
                </a:ln>
                <a:solidFill>
                  <a:srgbClr val="1912A4"/>
                </a:solidFill>
                <a:effectLst/>
                <a:ea typeface="TimesNewRomanPSMT"/>
                <a:cs typeface="Times New Roman" pitchFamily="18" charset="0"/>
              </a:rPr>
              <a:t>Separation  of TiO</a:t>
            </a:r>
            <a:r>
              <a:rPr kumimoji="0" lang="en-US" b="1" i="0" u="none" strike="noStrike" cap="none" normalizeH="0" baseline="-30000" dirty="0" smtClean="0">
                <a:ln>
                  <a:noFill/>
                </a:ln>
                <a:solidFill>
                  <a:srgbClr val="1912A4"/>
                </a:solidFill>
                <a:effectLst/>
                <a:ea typeface="TimesNewRomanPSMT"/>
                <a:cs typeface="Times New Roman" pitchFamily="18" charset="0"/>
              </a:rPr>
              <a:t>2</a:t>
            </a:r>
            <a:r>
              <a:rPr kumimoji="0" lang="en-US" b="1" i="0" u="none" strike="noStrike" cap="none" normalizeH="0" baseline="0" dirty="0" smtClean="0">
                <a:ln>
                  <a:noFill/>
                </a:ln>
                <a:solidFill>
                  <a:srgbClr val="1912A4"/>
                </a:solidFill>
                <a:effectLst/>
                <a:ea typeface="TimesNewRomanPSMT"/>
                <a:cs typeface="Times New Roman" pitchFamily="18" charset="0"/>
              </a:rPr>
              <a:t> from the treated water</a:t>
            </a:r>
            <a:endParaRPr kumimoji="0" lang="en-US" b="1" i="0" u="none" strike="noStrike" cap="none" normalizeH="0" baseline="0" dirty="0" smtClean="0">
              <a:ln>
                <a:noFill/>
              </a:ln>
              <a:solidFill>
                <a:srgbClr val="1912A4"/>
              </a:solidFill>
              <a:effectLst/>
              <a:cs typeface="Arial" pitchFamily="34" charset="0"/>
            </a:endParaRPr>
          </a:p>
        </p:txBody>
      </p:sp>
      <p:sp>
        <p:nvSpPr>
          <p:cNvPr id="3" name="Rounded Rectangle 2"/>
          <p:cNvSpPr/>
          <p:nvPr/>
        </p:nvSpPr>
        <p:spPr>
          <a:xfrm>
            <a:off x="1043608" y="404664"/>
            <a:ext cx="7488832" cy="648072"/>
          </a:xfrm>
          <a:prstGeom prst="roundRect">
            <a:avLst/>
          </a:prstGeom>
          <a:noFill/>
          <a:ln>
            <a:solidFill>
              <a:srgbClr val="191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200" b="1" dirty="0" smtClean="0">
              <a:solidFill>
                <a:srgbClr val="ED1337"/>
              </a:solidFill>
              <a:latin typeface="Calibri" pitchFamily="34" charset="0"/>
              <a:ea typeface="TimesNewRomanPSMT"/>
              <a:cs typeface="Times New Roman" pitchFamily="18" charset="0"/>
            </a:endParaRPr>
          </a:p>
          <a:p>
            <a:pPr lvl="0" algn="ctr"/>
            <a:r>
              <a:rPr lang="en-US" sz="2400" b="1" dirty="0" smtClean="0">
                <a:solidFill>
                  <a:srgbClr val="ED1337"/>
                </a:solidFill>
                <a:ea typeface="TimesNewRomanPSMT"/>
                <a:cs typeface="Times New Roman" pitchFamily="18" charset="0"/>
              </a:rPr>
              <a:t>Limitations of TiO</a:t>
            </a:r>
            <a:r>
              <a:rPr lang="en-US" sz="2400" b="1" baseline="-25000" dirty="0" smtClean="0">
                <a:solidFill>
                  <a:srgbClr val="ED1337"/>
                </a:solidFill>
                <a:ea typeface="TimesNewRomanPSMT"/>
                <a:cs typeface="Times New Roman" pitchFamily="18" charset="0"/>
              </a:rPr>
              <a:t>2</a:t>
            </a:r>
            <a:r>
              <a:rPr lang="en-US" sz="2400" b="1" dirty="0" smtClean="0">
                <a:solidFill>
                  <a:srgbClr val="ED1337"/>
                </a:solidFill>
                <a:ea typeface="TimesNewRomanPSMT"/>
                <a:cs typeface="Times New Roman" pitchFamily="18" charset="0"/>
              </a:rPr>
              <a:t> using as photocatalyst</a:t>
            </a:r>
            <a:endParaRPr lang="en-US" sz="2400" b="1" dirty="0" smtClean="0">
              <a:solidFill>
                <a:srgbClr val="ED1337"/>
              </a:solidFill>
              <a:cs typeface="Arial" pitchFamily="34" charset="0"/>
            </a:endParaRPr>
          </a:p>
          <a:p>
            <a:pPr algn="ctr"/>
            <a:endParaRPr lang="en-IN" sz="3200" b="1" dirty="0">
              <a:solidFill>
                <a:srgbClr val="ED1337"/>
              </a:solidFill>
            </a:endParaRPr>
          </a:p>
        </p:txBody>
      </p:sp>
      <p:sp>
        <p:nvSpPr>
          <p:cNvPr id="29697" name="Rectangle 1"/>
          <p:cNvSpPr>
            <a:spLocks noChangeArrowheads="1"/>
          </p:cNvSpPr>
          <p:nvPr/>
        </p:nvSpPr>
        <p:spPr bwMode="auto">
          <a:xfrm>
            <a:off x="323528" y="4365010"/>
            <a:ext cx="8424936"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fontAlgn="base">
              <a:lnSpc>
                <a:spcPct val="150000"/>
              </a:lnSpc>
              <a:spcBef>
                <a:spcPct val="0"/>
              </a:spcBef>
              <a:spcAft>
                <a:spcPct val="0"/>
              </a:spcAft>
              <a:buFont typeface="+mj-lt"/>
              <a:buAutoNum type="arabicParenR"/>
            </a:pPr>
            <a:r>
              <a:rPr lang="en-US" b="1" dirty="0" smtClean="0">
                <a:solidFill>
                  <a:srgbClr val="1A0CD2"/>
                </a:solidFill>
                <a:ea typeface="Calibri" pitchFamily="34" charset="0"/>
                <a:cs typeface="Times New Roman" pitchFamily="18" charset="0"/>
              </a:rPr>
              <a:t>Band gap narrowing</a:t>
            </a:r>
          </a:p>
          <a:p>
            <a:pPr lvl="0" indent="457200" algn="just" fontAlgn="base">
              <a:lnSpc>
                <a:spcPct val="150000"/>
              </a:lnSpc>
              <a:spcBef>
                <a:spcPct val="0"/>
              </a:spcBef>
              <a:spcAft>
                <a:spcPct val="0"/>
              </a:spcAft>
              <a:buFont typeface="+mj-lt"/>
              <a:buAutoNum type="arabicParenR"/>
            </a:pPr>
            <a:r>
              <a:rPr lang="en-US" b="1" dirty="0" smtClean="0">
                <a:solidFill>
                  <a:srgbClr val="1A0CD2"/>
                </a:solidFill>
                <a:ea typeface="Calibri" pitchFamily="34" charset="0"/>
                <a:cs typeface="Times New Roman" pitchFamily="18" charset="0"/>
              </a:rPr>
              <a:t>Impurity energy levels </a:t>
            </a:r>
          </a:p>
          <a:p>
            <a:pPr lvl="0" indent="457200" algn="just" fontAlgn="base">
              <a:lnSpc>
                <a:spcPct val="150000"/>
              </a:lnSpc>
              <a:spcBef>
                <a:spcPct val="0"/>
              </a:spcBef>
              <a:spcAft>
                <a:spcPct val="0"/>
              </a:spcAft>
              <a:buFont typeface="+mj-lt"/>
              <a:buAutoNum type="arabicParenR"/>
            </a:pPr>
            <a:r>
              <a:rPr lang="en-US" b="1" dirty="0" smtClean="0">
                <a:solidFill>
                  <a:srgbClr val="1A0CD2"/>
                </a:solidFill>
                <a:ea typeface="Calibri" pitchFamily="34" charset="0"/>
                <a:cs typeface="Times New Roman" pitchFamily="18" charset="0"/>
              </a:rPr>
              <a:t>Oxygen vacancies</a:t>
            </a:r>
          </a:p>
          <a:p>
            <a:pPr lvl="0" indent="457200" algn="just" fontAlgn="base">
              <a:lnSpc>
                <a:spcPct val="150000"/>
              </a:lnSpc>
              <a:spcBef>
                <a:spcPct val="0"/>
              </a:spcBef>
              <a:spcAft>
                <a:spcPct val="0"/>
              </a:spcAft>
              <a:buFont typeface="+mj-lt"/>
              <a:buAutoNum type="arabicParenR"/>
            </a:pPr>
            <a:r>
              <a:rPr lang="en-US" b="1" dirty="0" smtClean="0">
                <a:solidFill>
                  <a:srgbClr val="1A0CD2"/>
                </a:solidFill>
                <a:ea typeface="Calibri" pitchFamily="34" charset="0"/>
                <a:cs typeface="Times New Roman" pitchFamily="18" charset="0"/>
              </a:rPr>
              <a:t>Charge separation</a:t>
            </a:r>
            <a:endParaRPr lang="en-US" dirty="0" smtClean="0">
              <a:solidFill>
                <a:srgbClr val="1A0CD2"/>
              </a:solidFill>
              <a:ea typeface="Calibri" pitchFamily="34" charset="0"/>
              <a:cs typeface="Times New Roman" pitchFamily="18" charset="0"/>
            </a:endParaRPr>
          </a:p>
          <a:p>
            <a:pPr lvl="0" indent="457200" algn="just" fontAlgn="base">
              <a:spcBef>
                <a:spcPct val="0"/>
              </a:spcBef>
              <a:spcAft>
                <a:spcPct val="0"/>
              </a:spcAft>
            </a:pPr>
            <a:endParaRPr lang="en-US" sz="2400" b="1" dirty="0" smtClean="0">
              <a:solidFill>
                <a:srgbClr val="C00000"/>
              </a:solidFill>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1912A4"/>
              </a:solidFill>
              <a:effectLst/>
              <a:cs typeface="Arial" pitchFamily="34" charset="0"/>
            </a:endParaRPr>
          </a:p>
        </p:txBody>
      </p:sp>
      <p:sp>
        <p:nvSpPr>
          <p:cNvPr id="5" name="Rounded Rectangle 4"/>
          <p:cNvSpPr/>
          <p:nvPr/>
        </p:nvSpPr>
        <p:spPr>
          <a:xfrm>
            <a:off x="899592" y="3429000"/>
            <a:ext cx="7632848" cy="864096"/>
          </a:xfrm>
          <a:prstGeom prst="roundRect">
            <a:avLst/>
          </a:prstGeom>
          <a:solidFill>
            <a:schemeClr val="bg1"/>
          </a:solidFill>
          <a:ln w="50800">
            <a:solidFill>
              <a:srgbClr val="0468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1" dirty="0" smtClean="0">
              <a:solidFill>
                <a:srgbClr val="CC0000"/>
              </a:solidFill>
              <a:ea typeface="Calibri" pitchFamily="34" charset="0"/>
              <a:cs typeface="Times New Roman" pitchFamily="18" charset="0"/>
            </a:endParaRPr>
          </a:p>
          <a:p>
            <a:pPr lvl="0" algn="ctr"/>
            <a:r>
              <a:rPr lang="en-US" sz="2400" b="1" dirty="0" smtClean="0">
                <a:solidFill>
                  <a:srgbClr val="CC0000"/>
                </a:solidFill>
                <a:ea typeface="Calibri" pitchFamily="34" charset="0"/>
                <a:cs typeface="Times New Roman" pitchFamily="18" charset="0"/>
              </a:rPr>
              <a:t>Methods of improvement of photocatalytic activity of Titania</a:t>
            </a:r>
          </a:p>
          <a:p>
            <a:pPr algn="ctr"/>
            <a:endParaRPr lang="en-IN" dirty="0"/>
          </a:p>
        </p:txBody>
      </p:sp>
      <p:sp>
        <p:nvSpPr>
          <p:cNvPr id="6" name="Slide Number Placeholder 5"/>
          <p:cNvSpPr>
            <a:spLocks noGrp="1"/>
          </p:cNvSpPr>
          <p:nvPr>
            <p:ph type="sldNum" sz="quarter" idx="12"/>
          </p:nvPr>
        </p:nvSpPr>
        <p:spPr/>
        <p:txBody>
          <a:bodyPr/>
          <a:lstStyle/>
          <a:p>
            <a:fld id="{9F9CC56D-B770-46FE-A78A-99671EBA1398}" type="slidenum">
              <a:rPr lang="en-IN" smtClean="0"/>
              <a:pPr/>
              <a:t>8</a:t>
            </a:fld>
            <a:endParaRPr lang="en-IN"/>
          </a:p>
        </p:txBody>
      </p:sp>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60648"/>
            <a:ext cx="8208912" cy="5339923"/>
          </a:xfrm>
          <a:prstGeom prst="rect">
            <a:avLst/>
          </a:prstGeom>
        </p:spPr>
        <p:txBody>
          <a:bodyPr wrap="square">
            <a:spAutoFit/>
          </a:bodyPr>
          <a:lstStyle/>
          <a:p>
            <a:pPr algn="ctr"/>
            <a:r>
              <a:rPr lang="en-IN" sz="3200" b="1" dirty="0" smtClean="0">
                <a:latin typeface="+mj-lt"/>
              </a:rPr>
              <a:t>Band gap reduction</a:t>
            </a:r>
            <a:endParaRPr lang="en-IN" sz="2400" b="1" dirty="0" smtClean="0">
              <a:solidFill>
                <a:srgbClr val="C00000"/>
              </a:solidFill>
              <a:latin typeface="+mj-lt"/>
            </a:endParaRPr>
          </a:p>
          <a:p>
            <a:r>
              <a:rPr lang="en-IN" sz="2400" b="1" dirty="0" smtClean="0">
                <a:solidFill>
                  <a:srgbClr val="C00000"/>
                </a:solidFill>
              </a:rPr>
              <a:t>Doping with cations:</a:t>
            </a:r>
          </a:p>
          <a:p>
            <a:pPr>
              <a:lnSpc>
                <a:spcPct val="150000"/>
              </a:lnSpc>
            </a:pPr>
            <a:r>
              <a:rPr lang="en-IN" b="1" dirty="0" smtClean="0">
                <a:solidFill>
                  <a:srgbClr val="1912A4"/>
                </a:solidFill>
                <a:latin typeface="+mj-lt"/>
              </a:rPr>
              <a:t>Ni, Fe, Co, Ag, Pt, Cr, </a:t>
            </a:r>
            <a:r>
              <a:rPr lang="en-IN" b="1" dirty="0" err="1" smtClean="0">
                <a:solidFill>
                  <a:srgbClr val="1912A4"/>
                </a:solidFill>
                <a:latin typeface="+mj-lt"/>
              </a:rPr>
              <a:t>Ba</a:t>
            </a:r>
            <a:r>
              <a:rPr lang="en-IN" b="1" dirty="0" smtClean="0">
                <a:solidFill>
                  <a:srgbClr val="1912A4"/>
                </a:solidFill>
                <a:latin typeface="+mj-lt"/>
              </a:rPr>
              <a:t>, </a:t>
            </a:r>
            <a:r>
              <a:rPr lang="en-IN" b="1" dirty="0" err="1" smtClean="0">
                <a:solidFill>
                  <a:srgbClr val="1912A4"/>
                </a:solidFill>
                <a:latin typeface="+mj-lt"/>
              </a:rPr>
              <a:t>Sr</a:t>
            </a:r>
            <a:r>
              <a:rPr lang="en-IN" b="1" dirty="0" smtClean="0">
                <a:solidFill>
                  <a:srgbClr val="1912A4"/>
                </a:solidFill>
                <a:latin typeface="+mj-lt"/>
              </a:rPr>
              <a:t>, </a:t>
            </a:r>
            <a:r>
              <a:rPr lang="en-IN" b="1" dirty="0" err="1" smtClean="0">
                <a:solidFill>
                  <a:srgbClr val="1912A4"/>
                </a:solidFill>
                <a:latin typeface="+mj-lt"/>
              </a:rPr>
              <a:t>Mn</a:t>
            </a:r>
            <a:r>
              <a:rPr lang="en-IN" b="1" dirty="0" smtClean="0">
                <a:solidFill>
                  <a:srgbClr val="1912A4"/>
                </a:solidFill>
                <a:latin typeface="+mj-lt"/>
              </a:rPr>
              <a:t>, Mg , Ag, Au, Pt, </a:t>
            </a:r>
            <a:r>
              <a:rPr lang="en-IN" b="1" dirty="0" err="1" smtClean="0">
                <a:solidFill>
                  <a:srgbClr val="1912A4"/>
                </a:solidFill>
                <a:latin typeface="+mj-lt"/>
              </a:rPr>
              <a:t>Pb</a:t>
            </a:r>
            <a:r>
              <a:rPr lang="en-IN" b="1" dirty="0" smtClean="0">
                <a:solidFill>
                  <a:srgbClr val="1912A4"/>
                </a:solidFill>
                <a:latin typeface="+mj-lt"/>
              </a:rPr>
              <a:t> and Pd etc are deposited on a TiO</a:t>
            </a:r>
            <a:r>
              <a:rPr lang="en-IN" b="1" baseline="-25000" dirty="0" smtClean="0">
                <a:solidFill>
                  <a:srgbClr val="1912A4"/>
                </a:solidFill>
                <a:latin typeface="+mj-lt"/>
              </a:rPr>
              <a:t>2</a:t>
            </a:r>
            <a:r>
              <a:rPr lang="en-IN" b="1" dirty="0" smtClean="0">
                <a:solidFill>
                  <a:srgbClr val="1912A4"/>
                </a:solidFill>
                <a:latin typeface="+mj-lt"/>
              </a:rPr>
              <a:t> surface to enhance photocatalytic activity.</a:t>
            </a:r>
          </a:p>
          <a:p>
            <a:endParaRPr lang="en-IN" sz="2400" b="1" dirty="0" smtClean="0">
              <a:solidFill>
                <a:srgbClr val="1912A4"/>
              </a:solidFill>
            </a:endParaRPr>
          </a:p>
          <a:p>
            <a:r>
              <a:rPr lang="en-IN" sz="2400" b="1" dirty="0" smtClean="0">
                <a:solidFill>
                  <a:srgbClr val="C00000"/>
                </a:solidFill>
              </a:rPr>
              <a:t>Doping with anions: </a:t>
            </a:r>
          </a:p>
          <a:p>
            <a:pPr>
              <a:lnSpc>
                <a:spcPct val="150000"/>
              </a:lnSpc>
            </a:pPr>
            <a:r>
              <a:rPr lang="en-IN" b="1" dirty="0" smtClean="0">
                <a:solidFill>
                  <a:srgbClr val="1912A4"/>
                </a:solidFill>
              </a:rPr>
              <a:t>Anion-doped TiO</a:t>
            </a:r>
            <a:r>
              <a:rPr lang="en-IN" b="1" baseline="-25000" dirty="0" smtClean="0">
                <a:solidFill>
                  <a:srgbClr val="1912A4"/>
                </a:solidFill>
              </a:rPr>
              <a:t>2</a:t>
            </a:r>
            <a:r>
              <a:rPr lang="en-IN" b="1" dirty="0" smtClean="0">
                <a:solidFill>
                  <a:srgbClr val="1912A4"/>
                </a:solidFill>
              </a:rPr>
              <a:t> photocatalysts, the mixing of the p states of the doped anion (N, S, F, </a:t>
            </a:r>
            <a:r>
              <a:rPr lang="en-IN" b="1" dirty="0" err="1" smtClean="0">
                <a:solidFill>
                  <a:srgbClr val="1912A4"/>
                </a:solidFill>
              </a:rPr>
              <a:t>Cl</a:t>
            </a:r>
            <a:r>
              <a:rPr lang="en-IN" b="1" dirty="0" smtClean="0">
                <a:solidFill>
                  <a:srgbClr val="1912A4"/>
                </a:solidFill>
              </a:rPr>
              <a:t>, O or C) with 2p states shifts of the oxygen,  the valence band edge upwards, narrowing the band gap energy of TiO</a:t>
            </a:r>
            <a:r>
              <a:rPr lang="en-IN" b="1" baseline="-25000" dirty="0" smtClean="0">
                <a:solidFill>
                  <a:srgbClr val="1912A4"/>
                </a:solidFill>
              </a:rPr>
              <a:t>2</a:t>
            </a:r>
          </a:p>
          <a:p>
            <a:endParaRPr lang="en-IN" sz="2400" b="1" dirty="0" smtClean="0">
              <a:solidFill>
                <a:srgbClr val="C00000"/>
              </a:solidFill>
            </a:endParaRPr>
          </a:p>
          <a:p>
            <a:r>
              <a:rPr lang="en-IN" sz="2400" b="1" dirty="0" smtClean="0">
                <a:solidFill>
                  <a:srgbClr val="C00000"/>
                </a:solidFill>
              </a:rPr>
              <a:t>Nanocomposites:</a:t>
            </a:r>
          </a:p>
          <a:p>
            <a:pPr>
              <a:lnSpc>
                <a:spcPct val="150000"/>
              </a:lnSpc>
            </a:pPr>
            <a:r>
              <a:rPr lang="en-IN" b="1" dirty="0" smtClean="0">
                <a:solidFill>
                  <a:srgbClr val="1912A4"/>
                </a:solidFill>
                <a:latin typeface="+mj-lt"/>
              </a:rPr>
              <a:t>coupled samples TiO</a:t>
            </a:r>
            <a:r>
              <a:rPr lang="en-IN" b="1" baseline="-25000" dirty="0" smtClean="0">
                <a:solidFill>
                  <a:srgbClr val="1912A4"/>
                </a:solidFill>
                <a:latin typeface="+mj-lt"/>
              </a:rPr>
              <a:t>2</a:t>
            </a:r>
            <a:r>
              <a:rPr lang="en-IN" b="1" dirty="0" smtClean="0">
                <a:solidFill>
                  <a:srgbClr val="1912A4"/>
                </a:solidFill>
                <a:latin typeface="+mj-lt"/>
              </a:rPr>
              <a:t>-CdS, Bi</a:t>
            </a:r>
            <a:r>
              <a:rPr lang="en-IN" b="1" baseline="-25000" dirty="0" smtClean="0">
                <a:solidFill>
                  <a:srgbClr val="1912A4"/>
                </a:solidFill>
                <a:latin typeface="+mj-lt"/>
              </a:rPr>
              <a:t>2</a:t>
            </a:r>
            <a:r>
              <a:rPr lang="en-IN" b="1" dirty="0" smtClean="0">
                <a:solidFill>
                  <a:srgbClr val="1912A4"/>
                </a:solidFill>
                <a:latin typeface="+mj-lt"/>
              </a:rPr>
              <a:t>S</a:t>
            </a:r>
            <a:r>
              <a:rPr lang="en-IN" b="1" baseline="-25000" dirty="0" smtClean="0">
                <a:solidFill>
                  <a:srgbClr val="1912A4"/>
                </a:solidFill>
                <a:latin typeface="+mj-lt"/>
              </a:rPr>
              <a:t>3</a:t>
            </a:r>
            <a:r>
              <a:rPr lang="en-IN" b="1" dirty="0" smtClean="0">
                <a:solidFill>
                  <a:srgbClr val="1912A4"/>
                </a:solidFill>
                <a:latin typeface="+mj-lt"/>
              </a:rPr>
              <a:t>-TiO</a:t>
            </a:r>
            <a:r>
              <a:rPr lang="en-IN" b="1" baseline="-25000" dirty="0" smtClean="0">
                <a:solidFill>
                  <a:srgbClr val="1912A4"/>
                </a:solidFill>
                <a:latin typeface="+mj-lt"/>
              </a:rPr>
              <a:t>2</a:t>
            </a:r>
            <a:r>
              <a:rPr lang="en-IN" b="1" dirty="0" smtClean="0">
                <a:solidFill>
                  <a:srgbClr val="1912A4"/>
                </a:solidFill>
                <a:latin typeface="+mj-lt"/>
              </a:rPr>
              <a:t>, TiO</a:t>
            </a:r>
            <a:r>
              <a:rPr lang="en-IN" b="1" baseline="-25000" dirty="0" smtClean="0">
                <a:solidFill>
                  <a:srgbClr val="1912A4"/>
                </a:solidFill>
                <a:latin typeface="+mj-lt"/>
              </a:rPr>
              <a:t>2</a:t>
            </a:r>
            <a:r>
              <a:rPr lang="en-IN" b="1" dirty="0" smtClean="0">
                <a:solidFill>
                  <a:srgbClr val="1912A4"/>
                </a:solidFill>
                <a:latin typeface="+mj-lt"/>
              </a:rPr>
              <a:t>-WO</a:t>
            </a:r>
            <a:r>
              <a:rPr lang="en-IN" b="1" baseline="-25000" dirty="0" smtClean="0">
                <a:solidFill>
                  <a:srgbClr val="1912A4"/>
                </a:solidFill>
                <a:latin typeface="+mj-lt"/>
              </a:rPr>
              <a:t>3</a:t>
            </a:r>
            <a:r>
              <a:rPr lang="en-IN" b="1" dirty="0" smtClean="0">
                <a:solidFill>
                  <a:srgbClr val="1912A4"/>
                </a:solidFill>
                <a:latin typeface="+mj-lt"/>
              </a:rPr>
              <a:t>, TiO</a:t>
            </a:r>
            <a:r>
              <a:rPr lang="en-IN" b="1" baseline="-25000" dirty="0" smtClean="0">
                <a:solidFill>
                  <a:srgbClr val="1912A4"/>
                </a:solidFill>
                <a:latin typeface="+mj-lt"/>
              </a:rPr>
              <a:t>2</a:t>
            </a:r>
            <a:r>
              <a:rPr lang="en-IN" b="1" dirty="0" smtClean="0">
                <a:solidFill>
                  <a:srgbClr val="1912A4"/>
                </a:solidFill>
                <a:latin typeface="+mj-lt"/>
              </a:rPr>
              <a:t>-SnO</a:t>
            </a:r>
            <a:r>
              <a:rPr lang="en-IN" b="1" baseline="-25000" dirty="0" smtClean="0">
                <a:solidFill>
                  <a:srgbClr val="1912A4"/>
                </a:solidFill>
                <a:latin typeface="+mj-lt"/>
              </a:rPr>
              <a:t>2</a:t>
            </a:r>
            <a:r>
              <a:rPr lang="en-IN" b="1" dirty="0" smtClean="0">
                <a:solidFill>
                  <a:srgbClr val="1912A4"/>
                </a:solidFill>
                <a:latin typeface="+mj-lt"/>
              </a:rPr>
              <a:t>, TiO</a:t>
            </a:r>
            <a:r>
              <a:rPr lang="en-IN" b="1" baseline="-25000" dirty="0" smtClean="0">
                <a:solidFill>
                  <a:srgbClr val="1912A4"/>
                </a:solidFill>
                <a:latin typeface="+mj-lt"/>
              </a:rPr>
              <a:t>2</a:t>
            </a:r>
            <a:r>
              <a:rPr lang="en-IN" b="1" dirty="0" smtClean="0">
                <a:solidFill>
                  <a:srgbClr val="1912A4"/>
                </a:solidFill>
                <a:latin typeface="+mj-lt"/>
              </a:rPr>
              <a:t>-MoO</a:t>
            </a:r>
            <a:r>
              <a:rPr lang="en-IN" b="1" baseline="-25000" dirty="0" smtClean="0">
                <a:solidFill>
                  <a:srgbClr val="1912A4"/>
                </a:solidFill>
                <a:latin typeface="+mj-lt"/>
              </a:rPr>
              <a:t>3</a:t>
            </a:r>
            <a:r>
              <a:rPr lang="en-IN" b="1" dirty="0" smtClean="0">
                <a:solidFill>
                  <a:srgbClr val="1912A4"/>
                </a:solidFill>
                <a:latin typeface="+mj-lt"/>
              </a:rPr>
              <a:t> and TiO</a:t>
            </a:r>
            <a:r>
              <a:rPr lang="en-IN" b="1" baseline="-25000" dirty="0" smtClean="0">
                <a:solidFill>
                  <a:srgbClr val="1912A4"/>
                </a:solidFill>
                <a:latin typeface="+mj-lt"/>
              </a:rPr>
              <a:t>2</a:t>
            </a:r>
            <a:r>
              <a:rPr lang="en-IN" b="1" dirty="0" smtClean="0">
                <a:solidFill>
                  <a:srgbClr val="1912A4"/>
                </a:solidFill>
                <a:latin typeface="+mj-lt"/>
              </a:rPr>
              <a:t>-Fe</a:t>
            </a:r>
            <a:r>
              <a:rPr lang="en-IN" b="1" baseline="-25000" dirty="0" smtClean="0">
                <a:solidFill>
                  <a:srgbClr val="1912A4"/>
                </a:solidFill>
                <a:latin typeface="+mj-lt"/>
              </a:rPr>
              <a:t>2</a:t>
            </a:r>
            <a:r>
              <a:rPr lang="en-IN" b="1" dirty="0" smtClean="0">
                <a:solidFill>
                  <a:srgbClr val="1912A4"/>
                </a:solidFill>
                <a:latin typeface="+mj-lt"/>
              </a:rPr>
              <a:t>O</a:t>
            </a:r>
            <a:r>
              <a:rPr lang="en-IN" b="1" baseline="-25000" dirty="0" smtClean="0">
                <a:solidFill>
                  <a:srgbClr val="1912A4"/>
                </a:solidFill>
                <a:latin typeface="+mj-lt"/>
              </a:rPr>
              <a:t>3</a:t>
            </a:r>
            <a:endParaRPr lang="en-IN" b="1" dirty="0">
              <a:solidFill>
                <a:srgbClr val="1912A4"/>
              </a:solidFill>
              <a:latin typeface="+mj-lt"/>
            </a:endParaRPr>
          </a:p>
        </p:txBody>
      </p:sp>
      <p:sp>
        <p:nvSpPr>
          <p:cNvPr id="3" name="Slide Number Placeholder 2"/>
          <p:cNvSpPr>
            <a:spLocks noGrp="1"/>
          </p:cNvSpPr>
          <p:nvPr>
            <p:ph type="sldNum" sz="quarter" idx="12"/>
          </p:nvPr>
        </p:nvSpPr>
        <p:spPr/>
        <p:txBody>
          <a:bodyPr/>
          <a:lstStyle/>
          <a:p>
            <a:fld id="{9F9CC56D-B770-46FE-A78A-99671EBA1398}" type="slidenum">
              <a:rPr lang="en-IN" smtClean="0"/>
              <a:pPr/>
              <a:t>9</a:t>
            </a:fld>
            <a:endParaRPr lang="en-IN"/>
          </a:p>
        </p:txBody>
      </p:sp>
    </p:spTree>
  </p:cSld>
  <p:clrMapOvr>
    <a:masterClrMapping/>
  </p:clrMapOvr>
  <p:transition>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3770</TotalTime>
  <Words>1855</Words>
  <Application>Microsoft Office PowerPoint</Application>
  <PresentationFormat>On-screen Show (4:3)</PresentationFormat>
  <Paragraphs>330</Paragraphs>
  <Slides>35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Oriel</vt:lpstr>
      <vt:lpstr>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AZAD KUMAR</dc:creator>
  <cp:lastModifiedBy>Windows User</cp:lastModifiedBy>
  <cp:revision>491</cp:revision>
  <dcterms:created xsi:type="dcterms:W3CDTF">2017-03-08T12:37:34Z</dcterms:created>
  <dcterms:modified xsi:type="dcterms:W3CDTF">2021-08-16T10:32:29Z</dcterms:modified>
</cp:coreProperties>
</file>