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3" r:id="rId2"/>
    <p:sldId id="258" r:id="rId3"/>
    <p:sldId id="274" r:id="rId4"/>
    <p:sldId id="259" r:id="rId5"/>
    <p:sldId id="261" r:id="rId6"/>
    <p:sldId id="270" r:id="rId7"/>
    <p:sldId id="272" r:id="rId8"/>
    <p:sldId id="276" r:id="rId9"/>
    <p:sldId id="273" r:id="rId10"/>
    <p:sldId id="271" r:id="rId11"/>
    <p:sldId id="262" r:id="rId12"/>
    <p:sldId id="275" r:id="rId13"/>
    <p:sldId id="278" r:id="rId14"/>
    <p:sldId id="265" r:id="rId15"/>
    <p:sldId id="279" r:id="rId16"/>
    <p:sldId id="264" r:id="rId17"/>
    <p:sldId id="269" r:id="rId18"/>
    <p:sldId id="260" r:id="rId19"/>
    <p:sldId id="266" r:id="rId20"/>
    <p:sldId id="267" r:id="rId21"/>
    <p:sldId id="268" r:id="rId22"/>
    <p:sldId id="280" r:id="rId23"/>
    <p:sldId id="281" r:id="rId24"/>
    <p:sldId id="282" r:id="rId25"/>
    <p:sldId id="284" r:id="rId26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FBBF-BCDA-4AB1-9FFE-522A3AF9FE3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AC55-F830-4F68-B455-D2BB7CBA3B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2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E239-647D-4862-85D7-A8AE28DA3847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FFE1-0941-4FC4-8FAA-08C7FE2AA3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9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D160-84E3-47FA-9096-AEB591123BE9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70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D160-84E3-47FA-9096-AEB591123BE9}" type="slidenum">
              <a:rPr lang="es-ES_tradnl" smtClean="0"/>
              <a:pPr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0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F819-9741-4FDF-8041-638043AEE8F4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6815-2550-4661-B11A-D7C103A979D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3.emf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2.png"/><Relationship Id="rId7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ondo_ordenador_industri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Electrónica de Potencia II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-CFONLI-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174" y="3717032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TEMA </a:t>
            </a:r>
            <a:r>
              <a:rPr lang="es-ES" dirty="0" smtClean="0">
                <a:solidFill>
                  <a:schemeClr val="bg1"/>
                </a:solidFill>
              </a:rPr>
              <a:t>3: </a:t>
            </a:r>
            <a:r>
              <a:rPr lang="es-ES" dirty="0" smtClean="0">
                <a:solidFill>
                  <a:schemeClr val="bg1"/>
                </a:solidFill>
              </a:rPr>
              <a:t>Sesión 1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Sensores</a:t>
            </a:r>
            <a:endParaRPr lang="es-ES" dirty="0" smtClean="0">
              <a:solidFill>
                <a:schemeClr val="bg1"/>
              </a:solidFill>
            </a:endParaRPr>
          </a:p>
          <a:p>
            <a:pPr algn="l"/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68917"/>
            <a:ext cx="2664296" cy="3480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70878"/>
            <a:ext cx="2838450" cy="18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509120"/>
            <a:ext cx="444321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599604"/>
            <a:ext cx="1889759" cy="1207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532" y="133233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Isolation</a:t>
            </a:r>
            <a:r>
              <a:rPr lang="es-ES" sz="2400" b="1" dirty="0"/>
              <a:t> </a:t>
            </a:r>
            <a:r>
              <a:rPr lang="es-ES" sz="2400" b="1" dirty="0" err="1"/>
              <a:t>Amplifier</a:t>
            </a:r>
            <a:r>
              <a:rPr lang="es-ES" sz="2400" b="1" dirty="0"/>
              <a:t>: </a:t>
            </a:r>
            <a:r>
              <a:rPr lang="es-ES" sz="2400" dirty="0" smtClean="0"/>
              <a:t>Optoacoplador analógico con capacidad de amplificar la pequeña tensión en el </a:t>
            </a:r>
            <a:r>
              <a:rPr lang="es-ES" sz="2400" dirty="0" err="1" smtClean="0"/>
              <a:t>shunt</a:t>
            </a:r>
            <a:r>
              <a:rPr lang="es-ES" sz="2400" dirty="0" smtClean="0"/>
              <a:t>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67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Transformador de corriente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7318" y="1224136"/>
            <a:ext cx="8280920" cy="1677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El cable por el que circula la corriente a medir pasa por medio de un núcleo magnético que tiene bobinado un secundario que proporciona una tensión proporcional a la corriente que circula por el cable. (AC!)</a:t>
            </a:r>
            <a:endParaRPr kumimoji="0" lang="es-ES_tradnl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486641"/>
            <a:ext cx="4716016" cy="21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53136"/>
            <a:ext cx="3471465" cy="13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80928"/>
            <a:ext cx="1762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08920"/>
            <a:ext cx="1609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796136" y="5877272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Is</a:t>
            </a:r>
            <a:r>
              <a:rPr lang="es-ES_tradnl" dirty="0" smtClean="0"/>
              <a:t>=</a:t>
            </a:r>
            <a:r>
              <a:rPr lang="es-ES_tradnl" dirty="0" err="1" smtClean="0"/>
              <a:t>Ip</a:t>
            </a:r>
            <a:r>
              <a:rPr lang="es-ES_tradnl" dirty="0" smtClean="0"/>
              <a:t>/</a:t>
            </a:r>
            <a:r>
              <a:rPr lang="es-ES_tradnl" dirty="0" err="1" smtClean="0"/>
              <a:t>Ns</a:t>
            </a:r>
            <a:r>
              <a:rPr lang="es-ES_tradnl" dirty="0" smtClean="0"/>
              <a:t> (Np=1)</a:t>
            </a:r>
          </a:p>
          <a:p>
            <a:r>
              <a:rPr lang="es-ES_tradnl" dirty="0" smtClean="0"/>
              <a:t>- En 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05880" y="949287"/>
            <a:ext cx="8280920" cy="3404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Miden los cambios de campo magnético alrededor de un hilo por el que circula una corriente, para producir una señal de tensión que es proporcional a la derivada de la corriente (Ley de inducción de Faraday)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3200" dirty="0" smtClean="0"/>
          </a:p>
          <a:p>
            <a:pPr marL="342900" lvl="0" indent="-342900">
              <a:spcBef>
                <a:spcPct val="20000"/>
              </a:spcBef>
            </a:pPr>
            <a:endParaRPr lang="es-ES_tradnl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Necesario Circuito Integrador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err="1"/>
              <a:t>Vout</a:t>
            </a:r>
            <a:r>
              <a:rPr lang="es-ES_tradnl" sz="3200" dirty="0"/>
              <a:t>: tensión de salida del circuito integrador de </a:t>
            </a:r>
            <a:r>
              <a:rPr lang="es-ES_tradnl" sz="3200" dirty="0" err="1"/>
              <a:t>Vrog</a:t>
            </a:r>
            <a:r>
              <a:rPr lang="es-ES_tradnl" sz="3200" dirty="0"/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Se captura </a:t>
            </a:r>
            <a:r>
              <a:rPr lang="es-ES_tradnl" sz="3200" dirty="0" err="1" smtClean="0"/>
              <a:t>vrog</a:t>
            </a:r>
            <a:r>
              <a:rPr lang="es-ES_tradnl" sz="3200" dirty="0" smtClean="0"/>
              <a:t> -&gt; </a:t>
            </a:r>
            <a:r>
              <a:rPr lang="es-ES_tradnl" sz="3200" dirty="0" err="1" smtClean="0"/>
              <a:t>vout</a:t>
            </a:r>
            <a:r>
              <a:rPr lang="es-ES_tradnl" sz="3200" dirty="0" smtClean="0"/>
              <a:t> = </a:t>
            </a:r>
            <a:r>
              <a:rPr lang="es-ES_tradnl" sz="3200" dirty="0" err="1" smtClean="0"/>
              <a:t>int</a:t>
            </a:r>
            <a:r>
              <a:rPr lang="es-ES_tradnl" sz="3200" dirty="0" smtClean="0"/>
              <a:t>(</a:t>
            </a:r>
            <a:r>
              <a:rPr lang="es-ES_tradnl" sz="3200" dirty="0" err="1" smtClean="0"/>
              <a:t>vrog</a:t>
            </a:r>
            <a:r>
              <a:rPr lang="es-ES_tradnl" sz="3200" dirty="0" smtClean="0"/>
              <a:t>) =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ES_tradnl" sz="3200" dirty="0" smtClean="0"/>
              <a:t>*N*S * i(t)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S: Área sección bobina, N: número espiras, µ: permeabilidad magnética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err="1" smtClean="0"/>
              <a:t>V</a:t>
            </a:r>
            <a:r>
              <a:rPr lang="es-ES_tradnl" sz="3200" baseline="-25000" dirty="0" err="1" smtClean="0"/>
              <a:t>rog</a:t>
            </a:r>
            <a:r>
              <a:rPr lang="es-ES_tradnl" sz="3200" dirty="0" smtClean="0"/>
              <a:t>: tensión inducida en la bobina debida al campo producido por la corriente que circula por el hilo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4462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Bobina de Rogowski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93096"/>
            <a:ext cx="2736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63" r="23799"/>
          <a:stretch>
            <a:fillRect/>
          </a:stretch>
        </p:blipFill>
        <p:spPr bwMode="auto">
          <a:xfrm>
            <a:off x="4379056" y="2107051"/>
            <a:ext cx="37465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82" y="4481799"/>
            <a:ext cx="3144659" cy="1710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767" y="5229200"/>
            <a:ext cx="1645650" cy="10898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252341" y="5564262"/>
            <a:ext cx="263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6615" y="4853754"/>
            <a:ext cx="13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FF0000"/>
                </a:solidFill>
              </a:rPr>
              <a:t>Analog</a:t>
            </a:r>
            <a:r>
              <a:rPr lang="es-ES" sz="1600" b="1" dirty="0" smtClean="0">
                <a:solidFill>
                  <a:srgbClr val="FF0000"/>
                </a:solidFill>
              </a:rPr>
              <a:t> Input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4462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Bobina de Rogowski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5880" y="949287"/>
            <a:ext cx="8280920" cy="3404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Miden los cambios de campo magnético alrededor de un hilo por el que circula una corriente, para producir una señal de tensión que es proporcional a la derivada de la corriente (Ley de inducción de Faraday)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3200" dirty="0" smtClean="0"/>
          </a:p>
          <a:p>
            <a:pPr marL="342900" lvl="0" indent="-342900">
              <a:spcBef>
                <a:spcPct val="20000"/>
              </a:spcBef>
            </a:pPr>
            <a:endParaRPr lang="es-ES_tradnl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Necesario Circuito Integrador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err="1"/>
              <a:t>Vout</a:t>
            </a:r>
            <a:r>
              <a:rPr lang="es-ES_tradnl" sz="3200" dirty="0"/>
              <a:t>: tensión de salida del circuito integrador de </a:t>
            </a:r>
            <a:r>
              <a:rPr lang="es-ES_tradnl" sz="3200" dirty="0" err="1"/>
              <a:t>Vrog</a:t>
            </a:r>
            <a:r>
              <a:rPr lang="es-ES_tradnl" sz="3200" dirty="0"/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Se captura </a:t>
            </a:r>
            <a:r>
              <a:rPr lang="es-ES_tradnl" sz="3200" dirty="0" err="1" smtClean="0"/>
              <a:t>vrog</a:t>
            </a:r>
            <a:r>
              <a:rPr lang="es-ES_tradnl" sz="3200" dirty="0" smtClean="0"/>
              <a:t> -&gt; </a:t>
            </a:r>
            <a:r>
              <a:rPr lang="es-ES_tradnl" sz="3200" dirty="0" err="1" smtClean="0"/>
              <a:t>vout</a:t>
            </a:r>
            <a:r>
              <a:rPr lang="es-ES_tradnl" sz="3200" dirty="0" smtClean="0"/>
              <a:t> = </a:t>
            </a:r>
            <a:r>
              <a:rPr lang="es-ES_tradnl" sz="3200" dirty="0" err="1" smtClean="0"/>
              <a:t>int</a:t>
            </a:r>
            <a:r>
              <a:rPr lang="es-ES_tradnl" sz="3200" dirty="0" smtClean="0"/>
              <a:t>(</a:t>
            </a:r>
            <a:r>
              <a:rPr lang="es-ES_tradnl" sz="3200" dirty="0" err="1" smtClean="0"/>
              <a:t>vrog</a:t>
            </a:r>
            <a:r>
              <a:rPr lang="es-ES_tradnl" sz="3200" dirty="0" smtClean="0"/>
              <a:t>) =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ES_tradnl" sz="3200" dirty="0" smtClean="0"/>
              <a:t>*N*S * i(t)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S: Área sección bobina, N: número espiras, µ: permeabilidad magnética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err="1" smtClean="0"/>
              <a:t>V</a:t>
            </a:r>
            <a:r>
              <a:rPr lang="es-ES_tradnl" sz="3200" baseline="-25000" dirty="0" err="1" smtClean="0"/>
              <a:t>rog</a:t>
            </a:r>
            <a:r>
              <a:rPr lang="es-ES_tradnl" sz="3200" dirty="0" smtClean="0"/>
              <a:t>: tensión inducida en la bobina debida al campo producido por la corriente que circula por el hilo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63" r="23799"/>
          <a:stretch>
            <a:fillRect/>
          </a:stretch>
        </p:blipFill>
        <p:spPr bwMode="auto">
          <a:xfrm>
            <a:off x="4326502" y="2092287"/>
            <a:ext cx="37465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80" y="4362471"/>
            <a:ext cx="2736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199785" y="3923701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- No se satura, debido a que su núcleo es de aire.</a:t>
            </a:r>
          </a:p>
          <a:p>
            <a:r>
              <a:rPr lang="es-ES_tradnl" dirty="0" smtClean="0"/>
              <a:t>- Buena Linealidad, por la ausencia de materiales magnéticos</a:t>
            </a:r>
          </a:p>
          <a:p>
            <a:r>
              <a:rPr lang="es-ES_tradnl" dirty="0" smtClean="0"/>
              <a:t>- Fácil de Implementar y bajo costo. </a:t>
            </a:r>
          </a:p>
          <a:p>
            <a:pPr>
              <a:buFontTx/>
              <a:buChar char="-"/>
            </a:pPr>
            <a:r>
              <a:rPr lang="es-ES_tradnl" dirty="0" smtClean="0"/>
              <a:t> No intrusivo.</a:t>
            </a:r>
          </a:p>
          <a:p>
            <a:pPr>
              <a:buFontTx/>
              <a:buChar char="-"/>
            </a:pPr>
            <a:r>
              <a:rPr lang="es-ES_tradnl" dirty="0" smtClean="0"/>
              <a:t> Mide altas frecuencias</a:t>
            </a:r>
          </a:p>
          <a:p>
            <a:pPr>
              <a:buFontTx/>
              <a:buChar char="-"/>
            </a:pPr>
            <a:r>
              <a:rPr lang="es-ES_tradnl" dirty="0" smtClean="0"/>
              <a:t> AC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59161"/>
            <a:ext cx="2504504" cy="1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Sensor Magneto-Resistivo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11" y="2325958"/>
            <a:ext cx="1818134" cy="223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645" y="2675359"/>
            <a:ext cx="14382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47367"/>
            <a:ext cx="4968552" cy="137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00356"/>
            <a:ext cx="6855123" cy="23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36135" y="14304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 smtClean="0"/>
              <a:t>El material del sensor modifica su resistividad en presencia de un campo magnético (a una distancia conocida)</a:t>
            </a:r>
          </a:p>
          <a:p>
            <a:pPr marL="285750" indent="-285750">
              <a:buFontTx/>
              <a:buChar char="-"/>
            </a:pPr>
            <a:r>
              <a:rPr lang="es-ES_tradnl" dirty="0" smtClean="0"/>
              <a:t>Corriente a medir -&gt; campo magnético -&gt; resistividad sensor -&gt; tensión de salida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4199" y="881719"/>
            <a:ext cx="8640960" cy="166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El sensor proporciona una salida de tensión relacionada con el campo magnético en un núcleo con entrehierro, generado por la corriente que circula por el cable a medir. A través de la </a:t>
            </a:r>
            <a:r>
              <a:rPr lang="es-ES_tradnl" sz="3200" b="1" dirty="0" smtClean="0"/>
              <a:t>tensión Hall inducida. </a:t>
            </a:r>
            <a:r>
              <a:rPr lang="es-ES_tradnl" sz="3200" b="1" u="sng" dirty="0" smtClean="0"/>
              <a:t>Efecto Hall</a:t>
            </a:r>
            <a:r>
              <a:rPr lang="es-ES_tradnl" sz="3200" b="1" dirty="0" smtClean="0"/>
              <a:t>:</a:t>
            </a:r>
            <a:endParaRPr kumimoji="0" lang="es-ES_tradnl" sz="3200" b="1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56162"/>
            <a:ext cx="3624599" cy="35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221" y="3127883"/>
            <a:ext cx="1447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26331" y="5356724"/>
            <a:ext cx="131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Tensión Hall</a:t>
            </a:r>
          </a:p>
          <a:p>
            <a:r>
              <a:rPr lang="es-ES" dirty="0" smtClean="0"/>
              <a:t>inducida</a:t>
            </a:r>
            <a:endParaRPr lang="es-ES" dirty="0"/>
          </a:p>
        </p:txBody>
      </p:sp>
      <p:sp>
        <p:nvSpPr>
          <p:cNvPr id="26" name="Rectangle 25"/>
          <p:cNvSpPr/>
          <p:nvPr/>
        </p:nvSpPr>
        <p:spPr>
          <a:xfrm>
            <a:off x="899592" y="6228020"/>
            <a:ext cx="527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Fuente DC auxiliar (para generar circulación de cargas)</a:t>
            </a:r>
            <a:endParaRPr lang="es-E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81148" y="94320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Sensores de efecto Hall</a:t>
            </a:r>
            <a:endParaRPr lang="en-US" sz="2800" dirty="0"/>
          </a:p>
        </p:txBody>
      </p:sp>
      <p:grpSp>
        <p:nvGrpSpPr>
          <p:cNvPr id="2062" name="Group 2061"/>
          <p:cNvGrpSpPr/>
          <p:nvPr/>
        </p:nvGrpSpPr>
        <p:grpSpPr>
          <a:xfrm>
            <a:off x="4707132" y="2852936"/>
            <a:ext cx="3948761" cy="2206052"/>
            <a:chOff x="4707132" y="2852936"/>
            <a:chExt cx="3948761" cy="2206052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8427" y="3056067"/>
              <a:ext cx="3657466" cy="199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6691595" y="3698036"/>
              <a:ext cx="255198" cy="369332"/>
              <a:chOff x="5200485" y="5627403"/>
              <a:chExt cx="255198" cy="36933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220072" y="5733256"/>
                <a:ext cx="216024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00485" y="5627403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-</a:t>
                </a:r>
                <a:endParaRPr lang="es-E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014651" y="3698036"/>
              <a:ext cx="255198" cy="369332"/>
              <a:chOff x="5200485" y="5627403"/>
              <a:chExt cx="255198" cy="36933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20072" y="5733256"/>
                <a:ext cx="216024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00485" y="5627403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-</a:t>
                </a:r>
                <a:endParaRPr lang="es-E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46711" y="4689656"/>
              <a:ext cx="300082" cy="369332"/>
              <a:chOff x="6360073" y="6643969"/>
              <a:chExt cx="300082" cy="3693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60073" y="664396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02102" y="6720623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84803" y="4689656"/>
              <a:ext cx="300082" cy="369332"/>
              <a:chOff x="6360073" y="6643969"/>
              <a:chExt cx="300082" cy="3693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60073" y="664396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02102" y="6720623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07132" y="3895848"/>
              <a:ext cx="300082" cy="369332"/>
              <a:chOff x="6360073" y="6643969"/>
              <a:chExt cx="300082" cy="3693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360073" y="664396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402102" y="6720623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7740352" y="2924858"/>
              <a:ext cx="432048" cy="22548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5642" y="2852936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/>
                <a:t>V+</a:t>
              </a:r>
              <a:endParaRPr lang="es-ES" b="1" dirty="0"/>
            </a:p>
          </p:txBody>
        </p:sp>
        <p:sp>
          <p:nvSpPr>
            <p:cNvPr id="40" name="Right Arrow 39"/>
            <p:cNvSpPr/>
            <p:nvPr/>
          </p:nvSpPr>
          <p:spPr>
            <a:xfrm rot="5400000">
              <a:off x="7483237" y="3306552"/>
              <a:ext cx="432048" cy="22548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48516" y="3150346"/>
              <a:ext cx="688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/>
                <a:t>F</a:t>
              </a:r>
              <a:r>
                <a:rPr lang="es-ES" sz="1600" b="1" dirty="0" smtClean="0"/>
                <a:t>m(+)</a:t>
              </a:r>
              <a:endParaRPr lang="es-ES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17213" y="500220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I</a:t>
            </a:r>
            <a:endParaRPr lang="es-ES" dirty="0"/>
          </a:p>
        </p:txBody>
      </p:sp>
      <p:sp>
        <p:nvSpPr>
          <p:cNvPr id="2048" name="Rectangle 2047"/>
          <p:cNvSpPr/>
          <p:nvPr/>
        </p:nvSpPr>
        <p:spPr>
          <a:xfrm>
            <a:off x="2699695" y="3553934"/>
            <a:ext cx="912687" cy="71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59" name="Group 2058"/>
          <p:cNvGrpSpPr/>
          <p:nvPr/>
        </p:nvGrpSpPr>
        <p:grpSpPr>
          <a:xfrm>
            <a:off x="424199" y="4073681"/>
            <a:ext cx="1313384" cy="1667189"/>
            <a:chOff x="-537274" y="2651219"/>
            <a:chExt cx="1313384" cy="1667189"/>
          </a:xfrm>
        </p:grpSpPr>
        <p:grpSp>
          <p:nvGrpSpPr>
            <p:cNvPr id="44" name="Group 43"/>
            <p:cNvGrpSpPr/>
            <p:nvPr/>
          </p:nvGrpSpPr>
          <p:grpSpPr>
            <a:xfrm>
              <a:off x="136584" y="3238492"/>
              <a:ext cx="308098" cy="369332"/>
              <a:chOff x="6328619" y="6636318"/>
              <a:chExt cx="308098" cy="36933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402102" y="6720623"/>
                <a:ext cx="216024" cy="21602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28619" y="663631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 </a:t>
                </a:r>
                <a:r>
                  <a:rPr lang="es-ES" dirty="0" smtClean="0"/>
                  <a:t>-</a:t>
                </a:r>
                <a:endParaRPr lang="es-ES" dirty="0"/>
              </a:p>
            </p:txBody>
          </p:sp>
        </p:grpSp>
        <p:cxnSp>
          <p:nvCxnSpPr>
            <p:cNvPr id="2052" name="Straight Arrow Connector 2051"/>
            <p:cNvCxnSpPr/>
            <p:nvPr/>
          </p:nvCxnSpPr>
          <p:spPr>
            <a:xfrm flipH="1">
              <a:off x="316585" y="2853669"/>
              <a:ext cx="16448" cy="3473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10856" y="3255922"/>
              <a:ext cx="365254" cy="107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-12217" y="3585405"/>
              <a:ext cx="253766" cy="4439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49653" y="2651219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/>
                <a:t>B</a:t>
              </a:r>
              <a:endParaRPr lang="es-ES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537274" y="3949076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/>
                <a:t>F</a:t>
              </a:r>
              <a:r>
                <a:rPr lang="es-ES" sz="1200" b="1" dirty="0" smtClean="0"/>
                <a:t>m(</a:t>
              </a:r>
              <a:r>
                <a:rPr lang="es-ES" sz="1200" b="1" dirty="0" err="1" smtClean="0"/>
                <a:t>elec</a:t>
              </a:r>
              <a:r>
                <a:rPr lang="es-ES" sz="1200" b="1" dirty="0" smtClean="0"/>
                <a:t>)</a:t>
              </a:r>
              <a:endParaRPr lang="es-ES" b="1" dirty="0"/>
            </a:p>
          </p:txBody>
        </p:sp>
      </p:grpSp>
      <p:sp>
        <p:nvSpPr>
          <p:cNvPr id="2061" name="Rectangle 2060"/>
          <p:cNvSpPr/>
          <p:nvPr/>
        </p:nvSpPr>
        <p:spPr>
          <a:xfrm>
            <a:off x="6228184" y="5317275"/>
            <a:ext cx="263976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Relación entre VH observada y la corriente, densidad de portadores y </a:t>
            </a:r>
          </a:p>
          <a:p>
            <a:r>
              <a:rPr lang="es-ES_tradnl" dirty="0"/>
              <a:t>c</a:t>
            </a:r>
            <a:r>
              <a:rPr lang="es-ES_tradnl" dirty="0" smtClean="0"/>
              <a:t>ampo magnético</a:t>
            </a:r>
          </a:p>
        </p:txBody>
      </p:sp>
    </p:spTree>
    <p:extLst>
      <p:ext uri="{BB962C8B-B14F-4D97-AF65-F5344CB8AC3E}">
        <p14:creationId xmlns:p14="http://schemas.microsoft.com/office/powerpoint/2010/main" val="1767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48" y="94320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Sensores de efecto Hall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200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2552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61803"/>
            <a:ext cx="4381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348880"/>
            <a:ext cx="1447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859465"/>
            <a:ext cx="8640960" cy="1383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El sensor proporciona una salida de tensión relacionada con el campo magnético en un núcleo con entrehierro, generado por la corriente que circula por el cable a medir</a:t>
            </a:r>
            <a:endParaRPr kumimoji="0" lang="es-ES_tradnl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80" y="2743916"/>
            <a:ext cx="912687" cy="71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97768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Ejemplos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764704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Sensor de </a:t>
            </a:r>
            <a:r>
              <a:rPr lang="es-ES_tradnl" sz="3200" u="sng" dirty="0" smtClean="0"/>
              <a:t>corriente</a:t>
            </a: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efecto Hall con salida en tensión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LEM HTA100S</a:t>
            </a:r>
            <a:endParaRPr kumimoji="0" lang="es-ES_tradnl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2099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38636"/>
          <a:stretch/>
        </p:blipFill>
        <p:spPr bwMode="auto">
          <a:xfrm>
            <a:off x="5012312" y="1525603"/>
            <a:ext cx="2600614" cy="9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968" y="2859433"/>
            <a:ext cx="5958511" cy="12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378" y="4359379"/>
            <a:ext cx="5584931" cy="224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49325" y="1834480"/>
            <a:ext cx="76612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13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2939850"/>
              </p:ext>
            </p:extLst>
          </p:nvPr>
        </p:nvGraphicFramePr>
        <p:xfrm>
          <a:off x="468313" y="1772816"/>
          <a:ext cx="8208962" cy="4321176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de Sensor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Shunt de Corriente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Transformador de Corriente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Sensor de Efecto Hall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Bobina de Rogowski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Linealidad en Rango de Medición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 de Medición Alta Corriente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Consumo de Potencia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de Saturación de Corriente 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Variación respecto a la Tº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Muy 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Offset 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de Saturación e Histéresis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88640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TENSIÓN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797603"/>
            <a:ext cx="828092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Las tecnologías de más amplio uso son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13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Transformadores de tensión de núcleo de hierro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Divisores resistivos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Efecto Hall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042" y="2553487"/>
            <a:ext cx="2409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6" y="2968506"/>
            <a:ext cx="2278071" cy="16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0" y="4585202"/>
            <a:ext cx="2381378" cy="187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14653" y="4690150"/>
            <a:ext cx="4453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Analizar Aislamiento (caso similar al </a:t>
            </a:r>
            <a:r>
              <a:rPr lang="es-ES" dirty="0" err="1" smtClean="0"/>
              <a:t>shunt</a:t>
            </a:r>
            <a:r>
              <a:rPr lang="es-ES" dirty="0" smtClean="0"/>
              <a:t>)!</a:t>
            </a:r>
          </a:p>
          <a:p>
            <a:r>
              <a:rPr lang="es-ES" dirty="0" smtClean="0"/>
              <a:t>- Cantidad (unidades en serie) y Potencia</a:t>
            </a:r>
          </a:p>
          <a:p>
            <a:r>
              <a:rPr lang="es-ES" dirty="0" smtClean="0"/>
              <a:t> de las R si V elevada! (</a:t>
            </a:r>
            <a:r>
              <a:rPr lang="es-ES" dirty="0" err="1" smtClean="0"/>
              <a:t>Ej</a:t>
            </a:r>
            <a:r>
              <a:rPr lang="es-ES" dirty="0" smtClean="0"/>
              <a:t>: 700V-&gt;5V)</a:t>
            </a:r>
          </a:p>
          <a:p>
            <a:r>
              <a:rPr lang="es-ES" dirty="0" smtClean="0"/>
              <a:t>5=R2/(R1+R2) * 700 -&gt; ¡R1=139*R2!</a:t>
            </a:r>
          </a:p>
          <a:p>
            <a:r>
              <a:rPr lang="es-ES" dirty="0" smtClean="0"/>
              <a:t>Para que I sea muy pequeña y no afectar al circuito de potencia, R↑. Si R2=10k, ¡R1=1.39M!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2443545" y="5006460"/>
            <a:ext cx="1939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SOLO AC!</a:t>
            </a:r>
          </a:p>
          <a:p>
            <a:r>
              <a:rPr lang="es-ES_tradnl" dirty="0" smtClean="0"/>
              <a:t>(</a:t>
            </a:r>
            <a:r>
              <a:rPr lang="es-ES_tradnl" dirty="0" err="1" smtClean="0"/>
              <a:t>fmax</a:t>
            </a:r>
            <a:r>
              <a:rPr lang="es-ES_tradnl" dirty="0" smtClean="0"/>
              <a:t>!)</a:t>
            </a:r>
          </a:p>
          <a:p>
            <a:r>
              <a:rPr lang="es-ES_tradnl" dirty="0" smtClean="0"/>
              <a:t>V2=V2(V1, N1, N2)</a:t>
            </a:r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55976" y="3098871"/>
            <a:ext cx="0" cy="325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710952"/>
          </a:xfrm>
        </p:spPr>
        <p:txBody>
          <a:bodyPr>
            <a:normAutofit/>
          </a:bodyPr>
          <a:lstStyle/>
          <a:p>
            <a:r>
              <a:rPr lang="es-ES" sz="2500" dirty="0" smtClean="0"/>
              <a:t>DESCRIPCIÓN DEL DIAGRAMA DE BLOQUES DE UN CONVERTIDOR</a:t>
            </a:r>
            <a:endParaRPr lang="en-U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36834"/>
            <a:ext cx="8649791" cy="54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835696" y="1844824"/>
            <a:ext cx="5688632" cy="1728192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5856" y="3717032"/>
            <a:ext cx="4896544" cy="259228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3645024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Etapa de Potencia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6382" y="4941168"/>
            <a:ext cx="17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Etapa de Control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4535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TENSIÓN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944724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Efecto Hall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89121"/>
            <a:ext cx="5034583" cy="583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97768"/>
            <a:ext cx="8686800" cy="5669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Ejemplo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393314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de tensión 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efecto Hall con salida en corriente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LEM LV25-P/SP2</a:t>
            </a:r>
            <a:endParaRPr kumimoji="0" lang="es-ES_tradnl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68" y="1776591"/>
            <a:ext cx="2346978" cy="19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180" y="1776591"/>
            <a:ext cx="5257350" cy="203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b="50733"/>
          <a:stretch>
            <a:fillRect/>
          </a:stretch>
        </p:blipFill>
        <p:spPr bwMode="auto">
          <a:xfrm>
            <a:off x="373508" y="4581128"/>
            <a:ext cx="3307756" cy="170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46957"/>
            <a:ext cx="5070284" cy="21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3563888" y="5027695"/>
            <a:ext cx="648072" cy="4175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ounded Rectangle 17"/>
          <p:cNvSpPr/>
          <p:nvPr/>
        </p:nvSpPr>
        <p:spPr>
          <a:xfrm>
            <a:off x="8230732" y="4821060"/>
            <a:ext cx="648072" cy="3361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7"/>
          <p:cNvSpPr/>
          <p:nvPr/>
        </p:nvSpPr>
        <p:spPr>
          <a:xfrm>
            <a:off x="4038600" y="5355517"/>
            <a:ext cx="4644930" cy="778583"/>
          </a:xfrm>
          <a:custGeom>
            <a:avLst/>
            <a:gdLst>
              <a:gd name="connsiteX0" fmla="*/ 0 w 4896712"/>
              <a:gd name="connsiteY0" fmla="*/ 295275 h 828675"/>
              <a:gd name="connsiteX1" fmla="*/ 47625 w 4896712"/>
              <a:gd name="connsiteY1" fmla="*/ 333375 h 828675"/>
              <a:gd name="connsiteX2" fmla="*/ 76200 w 4896712"/>
              <a:gd name="connsiteY2" fmla="*/ 361950 h 828675"/>
              <a:gd name="connsiteX3" fmla="*/ 104775 w 4896712"/>
              <a:gd name="connsiteY3" fmla="*/ 371475 h 828675"/>
              <a:gd name="connsiteX4" fmla="*/ 152400 w 4896712"/>
              <a:gd name="connsiteY4" fmla="*/ 400050 h 828675"/>
              <a:gd name="connsiteX5" fmla="*/ 180975 w 4896712"/>
              <a:gd name="connsiteY5" fmla="*/ 428625 h 828675"/>
              <a:gd name="connsiteX6" fmla="*/ 219075 w 4896712"/>
              <a:gd name="connsiteY6" fmla="*/ 447675 h 828675"/>
              <a:gd name="connsiteX7" fmla="*/ 285750 w 4896712"/>
              <a:gd name="connsiteY7" fmla="*/ 495300 h 828675"/>
              <a:gd name="connsiteX8" fmla="*/ 342900 w 4896712"/>
              <a:gd name="connsiteY8" fmla="*/ 514350 h 828675"/>
              <a:gd name="connsiteX9" fmla="*/ 381000 w 4896712"/>
              <a:gd name="connsiteY9" fmla="*/ 533400 h 828675"/>
              <a:gd name="connsiteX10" fmla="*/ 409575 w 4896712"/>
              <a:gd name="connsiteY10" fmla="*/ 542925 h 828675"/>
              <a:gd name="connsiteX11" fmla="*/ 457200 w 4896712"/>
              <a:gd name="connsiteY11" fmla="*/ 561975 h 828675"/>
              <a:gd name="connsiteX12" fmla="*/ 495300 w 4896712"/>
              <a:gd name="connsiteY12" fmla="*/ 581025 h 828675"/>
              <a:gd name="connsiteX13" fmla="*/ 561975 w 4896712"/>
              <a:gd name="connsiteY13" fmla="*/ 600075 h 828675"/>
              <a:gd name="connsiteX14" fmla="*/ 609600 w 4896712"/>
              <a:gd name="connsiteY14" fmla="*/ 619125 h 828675"/>
              <a:gd name="connsiteX15" fmla="*/ 666750 w 4896712"/>
              <a:gd name="connsiteY15" fmla="*/ 647700 h 828675"/>
              <a:gd name="connsiteX16" fmla="*/ 714375 w 4896712"/>
              <a:gd name="connsiteY16" fmla="*/ 657225 h 828675"/>
              <a:gd name="connsiteX17" fmla="*/ 800100 w 4896712"/>
              <a:gd name="connsiteY17" fmla="*/ 695325 h 828675"/>
              <a:gd name="connsiteX18" fmla="*/ 885825 w 4896712"/>
              <a:gd name="connsiteY18" fmla="*/ 714375 h 828675"/>
              <a:gd name="connsiteX19" fmla="*/ 1028700 w 4896712"/>
              <a:gd name="connsiteY19" fmla="*/ 752475 h 828675"/>
              <a:gd name="connsiteX20" fmla="*/ 1076325 w 4896712"/>
              <a:gd name="connsiteY20" fmla="*/ 762000 h 828675"/>
              <a:gd name="connsiteX21" fmla="*/ 1238250 w 4896712"/>
              <a:gd name="connsiteY21" fmla="*/ 809625 h 828675"/>
              <a:gd name="connsiteX22" fmla="*/ 1333500 w 4896712"/>
              <a:gd name="connsiteY22" fmla="*/ 828675 h 828675"/>
              <a:gd name="connsiteX23" fmla="*/ 2800350 w 4896712"/>
              <a:gd name="connsiteY23" fmla="*/ 819150 h 828675"/>
              <a:gd name="connsiteX24" fmla="*/ 2876550 w 4896712"/>
              <a:gd name="connsiteY24" fmla="*/ 809625 h 828675"/>
              <a:gd name="connsiteX25" fmla="*/ 3143250 w 4896712"/>
              <a:gd name="connsiteY25" fmla="*/ 790575 h 828675"/>
              <a:gd name="connsiteX26" fmla="*/ 3209925 w 4896712"/>
              <a:gd name="connsiteY26" fmla="*/ 781050 h 828675"/>
              <a:gd name="connsiteX27" fmla="*/ 3505200 w 4896712"/>
              <a:gd name="connsiteY27" fmla="*/ 742950 h 828675"/>
              <a:gd name="connsiteX28" fmla="*/ 3648075 w 4896712"/>
              <a:gd name="connsiteY28" fmla="*/ 714375 h 828675"/>
              <a:gd name="connsiteX29" fmla="*/ 3771900 w 4896712"/>
              <a:gd name="connsiteY29" fmla="*/ 676275 h 828675"/>
              <a:gd name="connsiteX30" fmla="*/ 3838575 w 4896712"/>
              <a:gd name="connsiteY30" fmla="*/ 647700 h 828675"/>
              <a:gd name="connsiteX31" fmla="*/ 3905250 w 4896712"/>
              <a:gd name="connsiteY31" fmla="*/ 628650 h 828675"/>
              <a:gd name="connsiteX32" fmla="*/ 4010025 w 4896712"/>
              <a:gd name="connsiteY32" fmla="*/ 590550 h 828675"/>
              <a:gd name="connsiteX33" fmla="*/ 4076700 w 4896712"/>
              <a:gd name="connsiteY33" fmla="*/ 571500 h 828675"/>
              <a:gd name="connsiteX34" fmla="*/ 4133850 w 4896712"/>
              <a:gd name="connsiteY34" fmla="*/ 552450 h 828675"/>
              <a:gd name="connsiteX35" fmla="*/ 4171950 w 4896712"/>
              <a:gd name="connsiteY35" fmla="*/ 542925 h 828675"/>
              <a:gd name="connsiteX36" fmla="*/ 4248150 w 4896712"/>
              <a:gd name="connsiteY36" fmla="*/ 504825 h 828675"/>
              <a:gd name="connsiteX37" fmla="*/ 4333875 w 4896712"/>
              <a:gd name="connsiteY37" fmla="*/ 466725 h 828675"/>
              <a:gd name="connsiteX38" fmla="*/ 4400550 w 4896712"/>
              <a:gd name="connsiteY38" fmla="*/ 438150 h 828675"/>
              <a:gd name="connsiteX39" fmla="*/ 4533900 w 4896712"/>
              <a:gd name="connsiteY39" fmla="*/ 361950 h 828675"/>
              <a:gd name="connsiteX40" fmla="*/ 4619625 w 4896712"/>
              <a:gd name="connsiteY40" fmla="*/ 323850 h 828675"/>
              <a:gd name="connsiteX41" fmla="*/ 4714875 w 4896712"/>
              <a:gd name="connsiteY41" fmla="*/ 266700 h 828675"/>
              <a:gd name="connsiteX42" fmla="*/ 4819650 w 4896712"/>
              <a:gd name="connsiteY42" fmla="*/ 200025 h 828675"/>
              <a:gd name="connsiteX43" fmla="*/ 4857750 w 4896712"/>
              <a:gd name="connsiteY43" fmla="*/ 161925 h 828675"/>
              <a:gd name="connsiteX44" fmla="*/ 4876800 w 4896712"/>
              <a:gd name="connsiteY44" fmla="*/ 123825 h 828675"/>
              <a:gd name="connsiteX45" fmla="*/ 4895850 w 4896712"/>
              <a:gd name="connsiteY45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96712" h="828675">
                <a:moveTo>
                  <a:pt x="0" y="295275"/>
                </a:moveTo>
                <a:cubicBezTo>
                  <a:pt x="15875" y="307975"/>
                  <a:pt x="32325" y="319988"/>
                  <a:pt x="47625" y="333375"/>
                </a:cubicBezTo>
                <a:cubicBezTo>
                  <a:pt x="57762" y="342245"/>
                  <a:pt x="64992" y="354478"/>
                  <a:pt x="76200" y="361950"/>
                </a:cubicBezTo>
                <a:cubicBezTo>
                  <a:pt x="84554" y="367519"/>
                  <a:pt x="95795" y="366985"/>
                  <a:pt x="104775" y="371475"/>
                </a:cubicBezTo>
                <a:cubicBezTo>
                  <a:pt x="121334" y="379754"/>
                  <a:pt x="137589" y="388942"/>
                  <a:pt x="152400" y="400050"/>
                </a:cubicBezTo>
                <a:cubicBezTo>
                  <a:pt x="163176" y="408132"/>
                  <a:pt x="170014" y="420795"/>
                  <a:pt x="180975" y="428625"/>
                </a:cubicBezTo>
                <a:cubicBezTo>
                  <a:pt x="192529" y="436878"/>
                  <a:pt x="207034" y="440150"/>
                  <a:pt x="219075" y="447675"/>
                </a:cubicBezTo>
                <a:cubicBezTo>
                  <a:pt x="227735" y="453087"/>
                  <a:pt x="271800" y="489100"/>
                  <a:pt x="285750" y="495300"/>
                </a:cubicBezTo>
                <a:cubicBezTo>
                  <a:pt x="304100" y="503455"/>
                  <a:pt x="324256" y="506892"/>
                  <a:pt x="342900" y="514350"/>
                </a:cubicBezTo>
                <a:cubicBezTo>
                  <a:pt x="356083" y="519623"/>
                  <a:pt x="367949" y="527807"/>
                  <a:pt x="381000" y="533400"/>
                </a:cubicBezTo>
                <a:cubicBezTo>
                  <a:pt x="390228" y="537355"/>
                  <a:pt x="400174" y="539400"/>
                  <a:pt x="409575" y="542925"/>
                </a:cubicBezTo>
                <a:cubicBezTo>
                  <a:pt x="425584" y="548928"/>
                  <a:pt x="441576" y="555031"/>
                  <a:pt x="457200" y="561975"/>
                </a:cubicBezTo>
                <a:cubicBezTo>
                  <a:pt x="470175" y="567742"/>
                  <a:pt x="482249" y="575432"/>
                  <a:pt x="495300" y="581025"/>
                </a:cubicBezTo>
                <a:cubicBezTo>
                  <a:pt x="527405" y="594784"/>
                  <a:pt x="525724" y="587991"/>
                  <a:pt x="561975" y="600075"/>
                </a:cubicBezTo>
                <a:cubicBezTo>
                  <a:pt x="578195" y="605482"/>
                  <a:pt x="594035" y="612050"/>
                  <a:pt x="609600" y="619125"/>
                </a:cubicBezTo>
                <a:cubicBezTo>
                  <a:pt x="628989" y="627938"/>
                  <a:pt x="646734" y="640421"/>
                  <a:pt x="666750" y="647700"/>
                </a:cubicBezTo>
                <a:cubicBezTo>
                  <a:pt x="681965" y="653233"/>
                  <a:pt x="698500" y="654050"/>
                  <a:pt x="714375" y="657225"/>
                </a:cubicBezTo>
                <a:cubicBezTo>
                  <a:pt x="747568" y="673822"/>
                  <a:pt x="763615" y="683163"/>
                  <a:pt x="800100" y="695325"/>
                </a:cubicBezTo>
                <a:cubicBezTo>
                  <a:pt x="829434" y="705103"/>
                  <a:pt x="855628" y="706826"/>
                  <a:pt x="885825" y="714375"/>
                </a:cubicBezTo>
                <a:cubicBezTo>
                  <a:pt x="933643" y="726329"/>
                  <a:pt x="980368" y="742809"/>
                  <a:pt x="1028700" y="752475"/>
                </a:cubicBezTo>
                <a:cubicBezTo>
                  <a:pt x="1044575" y="755650"/>
                  <a:pt x="1060966" y="756880"/>
                  <a:pt x="1076325" y="762000"/>
                </a:cubicBezTo>
                <a:cubicBezTo>
                  <a:pt x="1233053" y="814243"/>
                  <a:pt x="1111046" y="791453"/>
                  <a:pt x="1238250" y="809625"/>
                </a:cubicBezTo>
                <a:cubicBezTo>
                  <a:pt x="1273439" y="821355"/>
                  <a:pt x="1289720" y="828675"/>
                  <a:pt x="1333500" y="828675"/>
                </a:cubicBezTo>
                <a:lnTo>
                  <a:pt x="2800350" y="819150"/>
                </a:lnTo>
                <a:cubicBezTo>
                  <a:pt x="2825750" y="815975"/>
                  <a:pt x="2851049" y="811843"/>
                  <a:pt x="2876550" y="809625"/>
                </a:cubicBezTo>
                <a:cubicBezTo>
                  <a:pt x="2997559" y="799102"/>
                  <a:pt x="3026624" y="802238"/>
                  <a:pt x="3143250" y="790575"/>
                </a:cubicBezTo>
                <a:cubicBezTo>
                  <a:pt x="3165589" y="788341"/>
                  <a:pt x="3187598" y="783400"/>
                  <a:pt x="3209925" y="781050"/>
                </a:cubicBezTo>
                <a:cubicBezTo>
                  <a:pt x="3475563" y="753088"/>
                  <a:pt x="3141932" y="798837"/>
                  <a:pt x="3505200" y="742950"/>
                </a:cubicBezTo>
                <a:cubicBezTo>
                  <a:pt x="3594401" y="729227"/>
                  <a:pt x="3554051" y="739448"/>
                  <a:pt x="3648075" y="714375"/>
                </a:cubicBezTo>
                <a:cubicBezTo>
                  <a:pt x="3680596" y="705703"/>
                  <a:pt x="3739267" y="688826"/>
                  <a:pt x="3771900" y="676275"/>
                </a:cubicBezTo>
                <a:cubicBezTo>
                  <a:pt x="3794468" y="667595"/>
                  <a:pt x="3815804" y="655833"/>
                  <a:pt x="3838575" y="647700"/>
                </a:cubicBezTo>
                <a:cubicBezTo>
                  <a:pt x="3860343" y="639926"/>
                  <a:pt x="3883158" y="635448"/>
                  <a:pt x="3905250" y="628650"/>
                </a:cubicBezTo>
                <a:cubicBezTo>
                  <a:pt x="4107606" y="566387"/>
                  <a:pt x="3833928" y="649249"/>
                  <a:pt x="4010025" y="590550"/>
                </a:cubicBezTo>
                <a:cubicBezTo>
                  <a:pt x="4031953" y="583241"/>
                  <a:pt x="4054608" y="578298"/>
                  <a:pt x="4076700" y="571500"/>
                </a:cubicBezTo>
                <a:cubicBezTo>
                  <a:pt x="4095892" y="565595"/>
                  <a:pt x="4114616" y="558220"/>
                  <a:pt x="4133850" y="552450"/>
                </a:cubicBezTo>
                <a:cubicBezTo>
                  <a:pt x="4146389" y="548688"/>
                  <a:pt x="4159531" y="547065"/>
                  <a:pt x="4171950" y="542925"/>
                </a:cubicBezTo>
                <a:cubicBezTo>
                  <a:pt x="4270829" y="509965"/>
                  <a:pt x="4178149" y="539826"/>
                  <a:pt x="4248150" y="504825"/>
                </a:cubicBezTo>
                <a:cubicBezTo>
                  <a:pt x="4276119" y="490841"/>
                  <a:pt x="4305906" y="480709"/>
                  <a:pt x="4333875" y="466725"/>
                </a:cubicBezTo>
                <a:cubicBezTo>
                  <a:pt x="4399654" y="433836"/>
                  <a:pt x="4321256" y="457974"/>
                  <a:pt x="4400550" y="438150"/>
                </a:cubicBezTo>
                <a:cubicBezTo>
                  <a:pt x="4463331" y="398912"/>
                  <a:pt x="4472344" y="389930"/>
                  <a:pt x="4533900" y="361950"/>
                </a:cubicBezTo>
                <a:cubicBezTo>
                  <a:pt x="4583795" y="339270"/>
                  <a:pt x="4575295" y="349181"/>
                  <a:pt x="4619625" y="323850"/>
                </a:cubicBezTo>
                <a:cubicBezTo>
                  <a:pt x="4651773" y="305480"/>
                  <a:pt x="4682961" y="285473"/>
                  <a:pt x="4714875" y="266700"/>
                </a:cubicBezTo>
                <a:cubicBezTo>
                  <a:pt x="4758876" y="240817"/>
                  <a:pt x="4783681" y="231497"/>
                  <a:pt x="4819650" y="200025"/>
                </a:cubicBezTo>
                <a:cubicBezTo>
                  <a:pt x="4833167" y="188198"/>
                  <a:pt x="4846974" y="176293"/>
                  <a:pt x="4857750" y="161925"/>
                </a:cubicBezTo>
                <a:cubicBezTo>
                  <a:pt x="4866269" y="150566"/>
                  <a:pt x="4871527" y="137008"/>
                  <a:pt x="4876800" y="123825"/>
                </a:cubicBezTo>
                <a:cubicBezTo>
                  <a:pt x="4902878" y="58630"/>
                  <a:pt x="4895850" y="72324"/>
                  <a:pt x="4895850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ounded Rectangle 19"/>
          <p:cNvSpPr/>
          <p:nvPr/>
        </p:nvSpPr>
        <p:spPr>
          <a:xfrm>
            <a:off x="3923928" y="4633171"/>
            <a:ext cx="648072" cy="336132"/>
          </a:xfrm>
          <a:prstGeom prst="roundRect">
            <a:avLst/>
          </a:prstGeom>
          <a:noFill/>
          <a:ln>
            <a:solidFill>
              <a:srgbClr val="197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ounded Rectangle 20"/>
          <p:cNvSpPr/>
          <p:nvPr/>
        </p:nvSpPr>
        <p:spPr>
          <a:xfrm>
            <a:off x="6871644" y="5100155"/>
            <a:ext cx="648072" cy="336132"/>
          </a:xfrm>
          <a:prstGeom prst="roundRect">
            <a:avLst/>
          </a:prstGeom>
          <a:noFill/>
          <a:ln>
            <a:solidFill>
              <a:srgbClr val="197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64134" y="6243468"/>
                <a:ext cx="3508781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𝑉𝑠𝑒𝑛𝑠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𝑉𝑝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 smtClean="0"/>
                  <a:t> linealmente!</a:t>
                </a:r>
                <a:endParaRPr lang="es-E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34" y="6243468"/>
                <a:ext cx="3508781" cy="276999"/>
              </a:xfrm>
              <a:prstGeom prst="rect">
                <a:avLst/>
              </a:prstGeom>
              <a:blipFill>
                <a:blip r:embed="rId6"/>
                <a:stretch>
                  <a:fillRect l="-2076" t="-25000" r="-3460" b="-458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8036892" y="4747981"/>
            <a:ext cx="71651" cy="520700"/>
          </a:xfrm>
          <a:custGeom>
            <a:avLst/>
            <a:gdLst>
              <a:gd name="connsiteX0" fmla="*/ 0 w 71651"/>
              <a:gd name="connsiteY0" fmla="*/ 520700 h 520700"/>
              <a:gd name="connsiteX1" fmla="*/ 25400 w 71651"/>
              <a:gd name="connsiteY1" fmla="*/ 457200 h 520700"/>
              <a:gd name="connsiteX2" fmla="*/ 50800 w 71651"/>
              <a:gd name="connsiteY2" fmla="*/ 419100 h 520700"/>
              <a:gd name="connsiteX3" fmla="*/ 63500 w 71651"/>
              <a:gd name="connsiteY3" fmla="*/ 355600 h 520700"/>
              <a:gd name="connsiteX4" fmla="*/ 25400 w 71651"/>
              <a:gd name="connsiteY4" fmla="*/ 12700 h 520700"/>
              <a:gd name="connsiteX5" fmla="*/ 12700 w 71651"/>
              <a:gd name="connsiteY5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1" h="520700">
                <a:moveTo>
                  <a:pt x="0" y="520700"/>
                </a:moveTo>
                <a:cubicBezTo>
                  <a:pt x="8467" y="499533"/>
                  <a:pt x="15205" y="477590"/>
                  <a:pt x="25400" y="457200"/>
                </a:cubicBezTo>
                <a:cubicBezTo>
                  <a:pt x="32226" y="443548"/>
                  <a:pt x="45441" y="433392"/>
                  <a:pt x="50800" y="419100"/>
                </a:cubicBezTo>
                <a:cubicBezTo>
                  <a:pt x="58379" y="398889"/>
                  <a:pt x="59267" y="376767"/>
                  <a:pt x="63500" y="355600"/>
                </a:cubicBezTo>
                <a:cubicBezTo>
                  <a:pt x="54172" y="131728"/>
                  <a:pt x="106605" y="120973"/>
                  <a:pt x="25400" y="12700"/>
                </a:cubicBezTo>
                <a:cubicBezTo>
                  <a:pt x="21808" y="7911"/>
                  <a:pt x="16933" y="4233"/>
                  <a:pt x="1270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64337" y="5039999"/>
                <a:ext cx="447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ES" dirty="0" smtClean="0"/>
                  <a:t>V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37" y="5039999"/>
                <a:ext cx="447174" cy="369332"/>
              </a:xfrm>
              <a:prstGeom prst="rect">
                <a:avLst/>
              </a:prstGeom>
              <a:blipFill>
                <a:blip r:embed="rId7"/>
                <a:stretch>
                  <a:fillRect l="-1095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4632384" y="4404778"/>
            <a:ext cx="63500" cy="495300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32384" y="4517563"/>
                <a:ext cx="456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𝐼𝑝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84" y="4517563"/>
                <a:ext cx="456792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6334330" y="5459223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34261" y="5459223"/>
                <a:ext cx="437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61" y="5459223"/>
                <a:ext cx="437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7049922" y="5472527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02834" y="5522394"/>
                <a:ext cx="437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34" y="5522394"/>
                <a:ext cx="4378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30"/>
          <p:cNvSpPr/>
          <p:nvPr/>
        </p:nvSpPr>
        <p:spPr>
          <a:xfrm>
            <a:off x="7106588" y="4589569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106588" y="4211796"/>
                <a:ext cx="783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88" y="4211796"/>
                <a:ext cx="7834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622685" y="492243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+15</a:t>
            </a:r>
            <a:endParaRPr lang="es-E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39991" y="5407157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-15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97768"/>
            <a:ext cx="8686800" cy="5669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Ejemplo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393314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de tensión 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efecto Hall con salida en corriente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LEM LV25-P/SP2</a:t>
            </a:r>
            <a:endParaRPr kumimoji="0" lang="es-ES_tradnl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3429"/>
            <a:ext cx="2346978" cy="19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4974" y="1991553"/>
                <a:ext cx="4988994" cy="516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𝑉𝑠𝑒𝑛𝑠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𝐼𝑝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𝑉𝑝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74" y="1991553"/>
                <a:ext cx="4988994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942" y="2870597"/>
            <a:ext cx="5070284" cy="21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3443926" y="3651335"/>
            <a:ext cx="648072" cy="4175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ounded Rectangle 20"/>
          <p:cNvSpPr/>
          <p:nvPr/>
        </p:nvSpPr>
        <p:spPr>
          <a:xfrm>
            <a:off x="8110770" y="3444700"/>
            <a:ext cx="648072" cy="3361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ounded Rectangle 22"/>
          <p:cNvSpPr/>
          <p:nvPr/>
        </p:nvSpPr>
        <p:spPr>
          <a:xfrm>
            <a:off x="3803966" y="3256811"/>
            <a:ext cx="648072" cy="336132"/>
          </a:xfrm>
          <a:prstGeom prst="roundRect">
            <a:avLst/>
          </a:prstGeom>
          <a:noFill/>
          <a:ln>
            <a:solidFill>
              <a:srgbClr val="197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ounded Rectangle 23"/>
          <p:cNvSpPr/>
          <p:nvPr/>
        </p:nvSpPr>
        <p:spPr>
          <a:xfrm>
            <a:off x="6751682" y="3723795"/>
            <a:ext cx="648072" cy="336132"/>
          </a:xfrm>
          <a:prstGeom prst="roundRect">
            <a:avLst/>
          </a:prstGeom>
          <a:noFill/>
          <a:ln>
            <a:solidFill>
              <a:srgbClr val="197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reeform 25"/>
          <p:cNvSpPr/>
          <p:nvPr/>
        </p:nvSpPr>
        <p:spPr>
          <a:xfrm>
            <a:off x="8874250" y="3368777"/>
            <a:ext cx="71651" cy="520700"/>
          </a:xfrm>
          <a:custGeom>
            <a:avLst/>
            <a:gdLst>
              <a:gd name="connsiteX0" fmla="*/ 0 w 71651"/>
              <a:gd name="connsiteY0" fmla="*/ 520700 h 520700"/>
              <a:gd name="connsiteX1" fmla="*/ 25400 w 71651"/>
              <a:gd name="connsiteY1" fmla="*/ 457200 h 520700"/>
              <a:gd name="connsiteX2" fmla="*/ 50800 w 71651"/>
              <a:gd name="connsiteY2" fmla="*/ 419100 h 520700"/>
              <a:gd name="connsiteX3" fmla="*/ 63500 w 71651"/>
              <a:gd name="connsiteY3" fmla="*/ 355600 h 520700"/>
              <a:gd name="connsiteX4" fmla="*/ 25400 w 71651"/>
              <a:gd name="connsiteY4" fmla="*/ 12700 h 520700"/>
              <a:gd name="connsiteX5" fmla="*/ 12700 w 71651"/>
              <a:gd name="connsiteY5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1" h="520700">
                <a:moveTo>
                  <a:pt x="0" y="520700"/>
                </a:moveTo>
                <a:cubicBezTo>
                  <a:pt x="8467" y="499533"/>
                  <a:pt x="15205" y="477590"/>
                  <a:pt x="25400" y="457200"/>
                </a:cubicBezTo>
                <a:cubicBezTo>
                  <a:pt x="32226" y="443548"/>
                  <a:pt x="45441" y="433392"/>
                  <a:pt x="50800" y="419100"/>
                </a:cubicBezTo>
                <a:cubicBezTo>
                  <a:pt x="58379" y="398889"/>
                  <a:pt x="59267" y="376767"/>
                  <a:pt x="63500" y="355600"/>
                </a:cubicBezTo>
                <a:cubicBezTo>
                  <a:pt x="54172" y="131728"/>
                  <a:pt x="106605" y="120973"/>
                  <a:pt x="25400" y="12700"/>
                </a:cubicBezTo>
                <a:cubicBezTo>
                  <a:pt x="21808" y="7911"/>
                  <a:pt x="16933" y="4233"/>
                  <a:pt x="127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7"/>
          <p:cNvSpPr/>
          <p:nvPr/>
        </p:nvSpPr>
        <p:spPr>
          <a:xfrm>
            <a:off x="4493528" y="2941277"/>
            <a:ext cx="63500" cy="495300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3528" y="3054062"/>
                <a:ext cx="456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𝐼𝑝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28" y="3054062"/>
                <a:ext cx="456792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39566" y="3675434"/>
                <a:ext cx="447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ES" dirty="0" smtClean="0"/>
                  <a:t>V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66" y="3675434"/>
                <a:ext cx="447174" cy="369332"/>
              </a:xfrm>
              <a:prstGeom prst="rect">
                <a:avLst/>
              </a:prstGeom>
              <a:blipFill>
                <a:blip r:embed="rId6"/>
                <a:stretch>
                  <a:fillRect l="-12329" t="-9836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6208616" y="3979157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reeform 30"/>
          <p:cNvSpPr/>
          <p:nvPr/>
        </p:nvSpPr>
        <p:spPr>
          <a:xfrm>
            <a:off x="6943142" y="3134567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943142" y="2756794"/>
                <a:ext cx="783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142" y="2756794"/>
                <a:ext cx="7834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>
          <a:xfrm>
            <a:off x="6906363" y="4010457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897007" y="3997363"/>
                <a:ext cx="437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07" y="3997363"/>
                <a:ext cx="4378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208547" y="3979157"/>
                <a:ext cx="437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547" y="3979157"/>
                <a:ext cx="437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26025" y="4726298"/>
                <a:ext cx="3508781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𝑉𝑠𝑒𝑛𝑠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𝑉𝑝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 smtClean="0"/>
                  <a:t> linealmente!</a:t>
                </a:r>
                <a:endParaRPr lang="es-E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25" y="4726298"/>
                <a:ext cx="3508781" cy="276999"/>
              </a:xfrm>
              <a:prstGeom prst="rect">
                <a:avLst/>
              </a:prstGeom>
              <a:blipFill>
                <a:blip r:embed="rId10"/>
                <a:stretch>
                  <a:fillRect l="-2076" t="-25000" r="-3460" b="-458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508125" y="354506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+15</a:t>
            </a:r>
            <a:endParaRPr lang="es-E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525431" y="4029781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-15</a:t>
            </a:r>
            <a:endParaRPr lang="es-ES" sz="1200" dirty="0"/>
          </a:p>
        </p:txBody>
      </p:sp>
      <p:pic>
        <p:nvPicPr>
          <p:cNvPr id="2060" name="Picture 20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680" y="4651947"/>
            <a:ext cx="4109668" cy="2135467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3332823" y="5210718"/>
            <a:ext cx="448408" cy="45719"/>
          </a:xfrm>
          <a:custGeom>
            <a:avLst/>
            <a:gdLst>
              <a:gd name="connsiteX0" fmla="*/ 0 w 63500"/>
              <a:gd name="connsiteY0" fmla="*/ 0 h 495300"/>
              <a:gd name="connsiteX1" fmla="*/ 12700 w 63500"/>
              <a:gd name="connsiteY1" fmla="*/ 76200 h 495300"/>
              <a:gd name="connsiteX2" fmla="*/ 25400 w 63500"/>
              <a:gd name="connsiteY2" fmla="*/ 139700 h 495300"/>
              <a:gd name="connsiteX3" fmla="*/ 38100 w 63500"/>
              <a:gd name="connsiteY3" fmla="*/ 368300 h 495300"/>
              <a:gd name="connsiteX4" fmla="*/ 63500 w 635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495300">
                <a:moveTo>
                  <a:pt x="0" y="0"/>
                </a:moveTo>
                <a:cubicBezTo>
                  <a:pt x="4233" y="25400"/>
                  <a:pt x="8094" y="50865"/>
                  <a:pt x="12700" y="76200"/>
                </a:cubicBezTo>
                <a:cubicBezTo>
                  <a:pt x="16561" y="97438"/>
                  <a:pt x="23530" y="118195"/>
                  <a:pt x="25400" y="139700"/>
                </a:cubicBezTo>
                <a:cubicBezTo>
                  <a:pt x="32011" y="215731"/>
                  <a:pt x="32247" y="292207"/>
                  <a:pt x="38100" y="368300"/>
                </a:cubicBezTo>
                <a:cubicBezTo>
                  <a:pt x="45668" y="466680"/>
                  <a:pt x="37286" y="442871"/>
                  <a:pt x="63500" y="4953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181775" y="4917883"/>
                <a:ext cx="715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775" y="4917883"/>
                <a:ext cx="71558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2" name="Rectangle 2061"/>
          <p:cNvSpPr/>
          <p:nvPr/>
        </p:nvSpPr>
        <p:spPr>
          <a:xfrm>
            <a:off x="2843809" y="5877272"/>
            <a:ext cx="36004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4" name="Freeform 2063"/>
          <p:cNvSpPr/>
          <p:nvPr/>
        </p:nvSpPr>
        <p:spPr>
          <a:xfrm>
            <a:off x="2825726" y="5888633"/>
            <a:ext cx="409599" cy="32742"/>
          </a:xfrm>
          <a:custGeom>
            <a:avLst/>
            <a:gdLst>
              <a:gd name="connsiteX0" fmla="*/ 409599 w 409599"/>
              <a:gd name="connsiteY0" fmla="*/ 26392 h 32742"/>
              <a:gd name="connsiteX1" fmla="*/ 292124 w 409599"/>
              <a:gd name="connsiteY1" fmla="*/ 23217 h 32742"/>
              <a:gd name="connsiteX2" fmla="*/ 260374 w 409599"/>
              <a:gd name="connsiteY2" fmla="*/ 20042 h 32742"/>
              <a:gd name="connsiteX3" fmla="*/ 139724 w 409599"/>
              <a:gd name="connsiteY3" fmla="*/ 13692 h 32742"/>
              <a:gd name="connsiteX4" fmla="*/ 24 w 409599"/>
              <a:gd name="connsiteY4" fmla="*/ 32742 h 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99" h="32742">
                <a:moveTo>
                  <a:pt x="409599" y="26392"/>
                </a:moveTo>
                <a:lnTo>
                  <a:pt x="292124" y="23217"/>
                </a:lnTo>
                <a:cubicBezTo>
                  <a:pt x="281497" y="22765"/>
                  <a:pt x="270993" y="20649"/>
                  <a:pt x="260374" y="20042"/>
                </a:cubicBezTo>
                <a:cubicBezTo>
                  <a:pt x="86470" y="10105"/>
                  <a:pt x="249476" y="22134"/>
                  <a:pt x="139724" y="13692"/>
                </a:cubicBezTo>
                <a:cubicBezTo>
                  <a:pt x="-5266" y="16987"/>
                  <a:pt x="24" y="-29712"/>
                  <a:pt x="24" y="327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2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97768"/>
            <a:ext cx="8686800" cy="5669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Ejemplo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393314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de tensión 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efecto Hall con salida en corriente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LEM LV25-P/SP2</a:t>
            </a:r>
            <a:endParaRPr kumimoji="0" lang="es-ES_tradnl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78" y="2086789"/>
            <a:ext cx="2346978" cy="19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615838" y="4337853"/>
            <a:ext cx="7331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A: Selección de R1 y RM para una tensión máxima a medir:</a:t>
            </a:r>
          </a:p>
          <a:p>
            <a:r>
              <a:rPr lang="es-ES" dirty="0" smtClean="0"/>
              <a:t>1.- Definir máxima tensión de entrada a medir, </a:t>
            </a:r>
            <a:r>
              <a:rPr lang="es-ES" dirty="0" err="1" smtClean="0"/>
              <a:t>VpN</a:t>
            </a:r>
            <a:r>
              <a:rPr lang="es-ES" dirty="0" smtClean="0"/>
              <a:t> </a:t>
            </a:r>
            <a:r>
              <a:rPr lang="el-GR" dirty="0" smtClean="0"/>
              <a:t>ϵ</a:t>
            </a:r>
            <a:r>
              <a:rPr lang="es-ES" dirty="0" smtClean="0"/>
              <a:t> [10, 1500]</a:t>
            </a:r>
          </a:p>
          <a:p>
            <a:r>
              <a:rPr lang="es-ES" dirty="0" smtClean="0"/>
              <a:t>2.- Calcular R1 para que </a:t>
            </a:r>
            <a:r>
              <a:rPr lang="es-ES" dirty="0" err="1" smtClean="0"/>
              <a:t>IpN</a:t>
            </a:r>
            <a:r>
              <a:rPr lang="es-ES" dirty="0" smtClean="0"/>
              <a:t>=10mA a </a:t>
            </a:r>
            <a:r>
              <a:rPr lang="es-ES" dirty="0" err="1" smtClean="0"/>
              <a:t>VpN</a:t>
            </a:r>
            <a:r>
              <a:rPr lang="es-ES" dirty="0" smtClean="0"/>
              <a:t>. R1=</a:t>
            </a:r>
            <a:r>
              <a:rPr lang="es-ES" dirty="0" err="1" smtClean="0"/>
              <a:t>VpN</a:t>
            </a:r>
            <a:r>
              <a:rPr lang="es-ES" dirty="0" smtClean="0"/>
              <a:t>/</a:t>
            </a:r>
            <a:r>
              <a:rPr lang="es-ES" dirty="0" err="1" smtClean="0"/>
              <a:t>IpN</a:t>
            </a:r>
            <a:r>
              <a:rPr lang="es-ES" dirty="0" smtClean="0"/>
              <a:t>=</a:t>
            </a:r>
            <a:r>
              <a:rPr lang="es-ES" dirty="0" err="1" smtClean="0"/>
              <a:t>VpN</a:t>
            </a:r>
            <a:r>
              <a:rPr lang="es-ES" dirty="0"/>
              <a:t>/</a:t>
            </a:r>
            <a:r>
              <a:rPr lang="es-ES" dirty="0" smtClean="0"/>
              <a:t>10mA</a:t>
            </a:r>
          </a:p>
          <a:p>
            <a:r>
              <a:rPr lang="es-ES" dirty="0" smtClean="0"/>
              <a:t>3.- Calcular Potencia a disipar por R1 para seleccionar R1, P</a:t>
            </a:r>
            <a:r>
              <a:rPr lang="es-ES" sz="1600" dirty="0" smtClean="0"/>
              <a:t>R1</a:t>
            </a:r>
            <a:r>
              <a:rPr lang="es-ES" dirty="0" smtClean="0"/>
              <a:t>=IpN^2*R1</a:t>
            </a:r>
          </a:p>
          <a:p>
            <a:r>
              <a:rPr lang="es-ES" dirty="0" smtClean="0"/>
              <a:t>4.- Elegir RM a la salida según </a:t>
            </a:r>
            <a:r>
              <a:rPr lang="es-ES" dirty="0" err="1" smtClean="0"/>
              <a:t>datasheet</a:t>
            </a:r>
            <a:r>
              <a:rPr lang="es-ES" dirty="0" smtClean="0"/>
              <a:t> [</a:t>
            </a:r>
            <a:r>
              <a:rPr lang="es-ES" dirty="0" err="1" smtClean="0"/>
              <a:t>RMmin</a:t>
            </a:r>
            <a:r>
              <a:rPr lang="es-ES" dirty="0" smtClean="0"/>
              <a:t>, </a:t>
            </a:r>
            <a:r>
              <a:rPr lang="es-ES" dirty="0" err="1" smtClean="0"/>
              <a:t>RMmax</a:t>
            </a:r>
            <a:r>
              <a:rPr lang="es-ES" dirty="0" smtClean="0"/>
              <a:t>]</a:t>
            </a:r>
          </a:p>
          <a:p>
            <a:r>
              <a:rPr lang="es-ES" dirty="0" smtClean="0"/>
              <a:t>5.- Conocer máxima tensión de salida para próximas etapas </a:t>
            </a:r>
            <a:r>
              <a:rPr lang="es-ES" dirty="0" err="1" smtClean="0"/>
              <a:t>VsensN</a:t>
            </a:r>
            <a:r>
              <a:rPr lang="es-ES" dirty="0" smtClean="0"/>
              <a:t>=</a:t>
            </a:r>
            <a:r>
              <a:rPr lang="es-ES" dirty="0" err="1" smtClean="0"/>
              <a:t>IsN</a:t>
            </a:r>
            <a:r>
              <a:rPr lang="es-ES" dirty="0" smtClean="0"/>
              <a:t>*RM</a:t>
            </a:r>
            <a:endParaRPr lang="es-ES"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91494"/>
            <a:ext cx="5292486" cy="22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20172" y="2417950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+15</a:t>
            </a:r>
            <a:endParaRPr lang="es-E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7478" y="290266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-15</a:t>
            </a:r>
            <a:endParaRPr lang="es-E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61969" y="2533337"/>
                <a:ext cx="447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ES" dirty="0" smtClean="0"/>
                  <a:t>V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69" y="2533337"/>
                <a:ext cx="447174" cy="369332"/>
              </a:xfrm>
              <a:prstGeom prst="rect">
                <a:avLst/>
              </a:prstGeom>
              <a:blipFill>
                <a:blip r:embed="rId4"/>
                <a:stretch>
                  <a:fillRect l="-1232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70990" y="6092179"/>
                <a:ext cx="5666488" cy="516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𝑉𝑠𝑒𝑛𝑠𝑁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𝐼𝑠𝑁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𝐼𝑝𝑁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𝑉𝑝𝑁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90" y="6092179"/>
                <a:ext cx="5666488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97768"/>
            <a:ext cx="8686800" cy="5669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Ejemplo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393314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de tensión 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efecto Hall con salida en corriente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LEM LV25-P/SP2</a:t>
            </a:r>
            <a:endParaRPr kumimoji="0" lang="es-ES_tradnl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78" y="2086789"/>
            <a:ext cx="2346978" cy="19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644794" y="4337853"/>
            <a:ext cx="75763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B: Tensión de salida seleccionadas R1 y RM para una tensión </a:t>
            </a:r>
            <a:r>
              <a:rPr lang="es-ES" dirty="0" err="1" smtClean="0"/>
              <a:t>Vp</a:t>
            </a:r>
            <a:r>
              <a:rPr lang="es-ES" dirty="0" smtClean="0"/>
              <a:t> </a:t>
            </a:r>
            <a:r>
              <a:rPr lang="el-GR" dirty="0"/>
              <a:t>ϵ</a:t>
            </a:r>
            <a:r>
              <a:rPr lang="es-ES" dirty="0"/>
              <a:t> [-</a:t>
            </a:r>
            <a:r>
              <a:rPr lang="es-ES" dirty="0" err="1"/>
              <a:t>VpN</a:t>
            </a:r>
            <a:r>
              <a:rPr lang="es-ES" dirty="0"/>
              <a:t>, +</a:t>
            </a:r>
            <a:r>
              <a:rPr lang="es-ES" dirty="0" err="1"/>
              <a:t>VpN</a:t>
            </a:r>
            <a:r>
              <a:rPr lang="es-ES" dirty="0" smtClean="0"/>
              <a:t>]</a:t>
            </a:r>
            <a:r>
              <a:rPr lang="es-ES" u="sng" dirty="0" smtClean="0"/>
              <a:t>:</a:t>
            </a:r>
          </a:p>
          <a:p>
            <a:r>
              <a:rPr lang="es-ES" dirty="0" smtClean="0"/>
              <a:t>1.- Calcular corriente del primario, </a:t>
            </a:r>
            <a:r>
              <a:rPr lang="es-ES" dirty="0" err="1" smtClean="0"/>
              <a:t>Ip</a:t>
            </a:r>
            <a:r>
              <a:rPr lang="es-ES" dirty="0" smtClean="0"/>
              <a:t>=</a:t>
            </a:r>
            <a:r>
              <a:rPr lang="es-ES" dirty="0" err="1" smtClean="0"/>
              <a:t>Vp</a:t>
            </a:r>
            <a:r>
              <a:rPr lang="es-ES" dirty="0" smtClean="0"/>
              <a:t>/R1</a:t>
            </a:r>
          </a:p>
          <a:p>
            <a:r>
              <a:rPr lang="es-ES" dirty="0" smtClean="0"/>
              <a:t>2.- Calcular corriente del secundario, </a:t>
            </a:r>
            <a:r>
              <a:rPr lang="es-ES" dirty="0" err="1" smtClean="0"/>
              <a:t>Is</a:t>
            </a:r>
            <a:r>
              <a:rPr lang="es-ES" dirty="0" smtClean="0"/>
              <a:t>=</a:t>
            </a:r>
            <a:r>
              <a:rPr lang="es-ES" dirty="0" err="1" smtClean="0"/>
              <a:t>Ip</a:t>
            </a:r>
            <a:r>
              <a:rPr lang="es-ES" dirty="0" smtClean="0"/>
              <a:t>*</a:t>
            </a:r>
            <a:r>
              <a:rPr lang="es-ES" dirty="0" err="1" smtClean="0"/>
              <a:t>kN</a:t>
            </a:r>
            <a:r>
              <a:rPr lang="es-ES" dirty="0" smtClean="0"/>
              <a:t>=</a:t>
            </a:r>
            <a:r>
              <a:rPr lang="es-ES" dirty="0" err="1" smtClean="0"/>
              <a:t>Ip</a:t>
            </a:r>
            <a:r>
              <a:rPr lang="es-ES" dirty="0" smtClean="0"/>
              <a:t>*2,5</a:t>
            </a:r>
          </a:p>
          <a:p>
            <a:r>
              <a:rPr lang="es-ES" dirty="0" smtClean="0"/>
              <a:t>3.- Calcular tensión de salida, </a:t>
            </a:r>
            <a:r>
              <a:rPr lang="es-ES" dirty="0" err="1" smtClean="0"/>
              <a:t>Vsens</a:t>
            </a:r>
            <a:r>
              <a:rPr lang="es-ES" dirty="0" smtClean="0"/>
              <a:t>=</a:t>
            </a:r>
            <a:r>
              <a:rPr lang="es-ES" dirty="0" err="1" smtClean="0"/>
              <a:t>Is</a:t>
            </a:r>
            <a:r>
              <a:rPr lang="es-ES" dirty="0" smtClean="0"/>
              <a:t>*RM</a:t>
            </a:r>
          </a:p>
          <a:p>
            <a:endParaRPr lang="es-E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91494"/>
            <a:ext cx="5292486" cy="22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78340" y="5742959"/>
                <a:ext cx="4988994" cy="516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𝑉𝑠𝑒𝑛𝑠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𝐼𝑝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𝑉𝑝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40" y="5742959"/>
                <a:ext cx="4988994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236296" y="4941168"/>
            <a:ext cx="0" cy="131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25896" y="6108465"/>
            <a:ext cx="160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36296" y="5229200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72250" y="6075038"/>
                <a:ext cx="512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𝑉𝑝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50" y="6075038"/>
                <a:ext cx="51289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69651" y="6091231"/>
                <a:ext cx="609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𝑉𝑝</m:t>
                    </m:r>
                  </m:oMath>
                </a14:m>
                <a:r>
                  <a:rPr lang="es-ES" dirty="0" smtClean="0"/>
                  <a:t>N</a:t>
                </a:r>
                <a:endParaRPr lang="es-E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51" y="6091231"/>
                <a:ext cx="609077" cy="369332"/>
              </a:xfrm>
              <a:prstGeom prst="rect">
                <a:avLst/>
              </a:prstGeom>
              <a:blipFill>
                <a:blip r:embed="rId6"/>
                <a:stretch>
                  <a:fillRect l="-2000" t="-8197" r="-9000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64741" y="5443759"/>
                <a:ext cx="848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𝑉𝑠𝑒𝑛𝑠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41" y="5443759"/>
                <a:ext cx="8482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51494" y="5095512"/>
                <a:ext cx="9444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𝑉𝑠𝑒𝑛𝑠</m:t>
                    </m:r>
                  </m:oMath>
                </a14:m>
                <a:r>
                  <a:rPr lang="es-ES" dirty="0" smtClean="0"/>
                  <a:t>N</a:t>
                </a:r>
                <a:endParaRPr lang="es-E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94" y="5095512"/>
                <a:ext cx="944426" cy="369332"/>
              </a:xfrm>
              <a:prstGeom prst="rect">
                <a:avLst/>
              </a:prstGeom>
              <a:blipFill>
                <a:blip r:embed="rId8"/>
                <a:stretch>
                  <a:fillRect t="-10000" r="-5195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7" idx="0"/>
          </p:cNvCxnSpPr>
          <p:nvPr/>
        </p:nvCxnSpPr>
        <p:spPr>
          <a:xfrm flipV="1">
            <a:off x="7728698" y="5661248"/>
            <a:ext cx="0" cy="41379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236295" y="5661248"/>
            <a:ext cx="504057" cy="174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246906" y="5292468"/>
            <a:ext cx="912634" cy="174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59540" y="5280178"/>
            <a:ext cx="7098" cy="7948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05259" y="4686062"/>
                <a:ext cx="153798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𝑅𝑀</m:t>
                          </m:r>
                        </m:num>
                        <m:den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59" y="4686062"/>
                <a:ext cx="1537985" cy="609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ondo_ordenador_industri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Electrónica de Potencia II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-CFONLI-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174" y="3717032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TEMA </a:t>
            </a:r>
            <a:r>
              <a:rPr lang="es-ES" dirty="0" smtClean="0">
                <a:solidFill>
                  <a:schemeClr val="bg1"/>
                </a:solidFill>
              </a:rPr>
              <a:t>3: </a:t>
            </a:r>
            <a:r>
              <a:rPr lang="es-ES" dirty="0" smtClean="0">
                <a:solidFill>
                  <a:schemeClr val="bg1"/>
                </a:solidFill>
              </a:rPr>
              <a:t>Sesión </a:t>
            </a:r>
            <a:r>
              <a:rPr lang="es-ES" dirty="0" smtClean="0">
                <a:solidFill>
                  <a:schemeClr val="bg1"/>
                </a:solidFill>
              </a:rPr>
              <a:t>1 (única)</a:t>
            </a:r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Sensores</a:t>
            </a:r>
            <a:endParaRPr lang="es-ES" dirty="0" smtClean="0">
              <a:solidFill>
                <a:schemeClr val="bg1"/>
              </a:solidFill>
            </a:endParaRPr>
          </a:p>
          <a:p>
            <a:pPr algn="l"/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710952"/>
          </a:xfrm>
        </p:spPr>
        <p:txBody>
          <a:bodyPr>
            <a:normAutofit/>
          </a:bodyPr>
          <a:lstStyle/>
          <a:p>
            <a:r>
              <a:rPr lang="es-ES" sz="2500" dirty="0" smtClean="0"/>
              <a:t>DESCRIPCIÓN DEL DIAGRAMA DE BLOQUES DE UN CONVERTIDOR</a:t>
            </a:r>
            <a:endParaRPr lang="en-U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36834"/>
            <a:ext cx="8649791" cy="54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835696" y="1844824"/>
            <a:ext cx="5688632" cy="1728192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5856" y="3717032"/>
            <a:ext cx="4896544" cy="259228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3645024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Etapa de Potencia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6382" y="4941168"/>
            <a:ext cx="17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Etapa de Control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60232" y="5085184"/>
            <a:ext cx="1296144" cy="504056"/>
          </a:xfrm>
          <a:prstGeom prst="round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3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71095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1268760"/>
            <a:ext cx="80648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 de Sensores de Corriente: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3200" dirty="0" smtClean="0"/>
              <a:t>Resistivos: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Shunt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Corriente de baja resistencia: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 resistencia provoca una caída de potencial proporcional a la corriente que circula por dicha resistencia.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Inductivos: 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Transformador de Corriente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El cable a medir pasa por medio de un núcleo magnético que tiene bobinado un secundario que proporciona una tensión proporcional a la corriente que circula por el cable.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3200" dirty="0" smtClean="0"/>
              <a:t>Bobina de </a:t>
            </a:r>
            <a:r>
              <a:rPr lang="es-ES_tradnl" sz="3200" b="1" dirty="0" smtClean="0"/>
              <a:t>Rogowski</a:t>
            </a:r>
            <a:r>
              <a:rPr lang="es-ES_tradnl" sz="3200" dirty="0" smtClean="0"/>
              <a:t>: Miden los cambios de campo magnético alrededor de un hilo por el que circula una corriente, para producir una señal de tensión que es proporcional a la derivada de la corriente.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Magnéticos: 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Sensores Magneto-resistivos / Efecto Hall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El sensor mide el campo magnético de un núcleo</a:t>
            </a:r>
            <a:r>
              <a:rPr lang="es-ES_tradnl" sz="3200" dirty="0" smtClean="0"/>
              <a:t>, generado por la corriente que circula por el cable a medir.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1340768"/>
            <a:ext cx="36724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Intrusivo en el circuito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R↓↓→ Bajas pérdidas de potencia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s-ES_tradnl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lang="es-ES_tradnl" sz="3200" dirty="0" smtClean="0"/>
              <a:t>↓</a:t>
            </a:r>
            <a:endParaRPr kumimoji="0" lang="es-ES_tradnl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↓ Tolerancia (↑precisión)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200" dirty="0" smtClean="0"/>
              <a:t>↓ R→ ↓</a:t>
            </a:r>
            <a:r>
              <a:rPr lang="es-ES_tradnl" sz="3200" dirty="0" err="1" smtClean="0"/>
              <a:t>V</a:t>
            </a:r>
            <a:r>
              <a:rPr lang="es-ES_tradnl" sz="3200" baseline="-25000" dirty="0" err="1" smtClean="0"/>
              <a:t>sens</a:t>
            </a:r>
            <a:r>
              <a:rPr lang="es-ES_tradnl" sz="3200" baseline="-25000" dirty="0" smtClean="0"/>
              <a:t> </a:t>
            </a:r>
            <a:r>
              <a:rPr lang="es-ES_tradnl" sz="3200" dirty="0" smtClean="0"/>
              <a:t>(offset comparable al fondo de escala) →Buscar equilibrio a la hora de bajar R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362"/>
            <a:ext cx="2724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52367"/>
            <a:ext cx="1480195" cy="85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0.5, 2, 10, 50… m</a:t>
            </a:r>
            <a:r>
              <a:rPr lang="el-GR" dirty="0" smtClean="0"/>
              <a:t>Ω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36343"/>
            <a:ext cx="1536377" cy="13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132287"/>
            <a:ext cx="923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2420888"/>
            <a:ext cx="461665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s-ES" dirty="0" smtClean="0"/>
              <a:t>+               | 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6670576" y="1736680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</a:t>
            </a:r>
            <a:r>
              <a:rPr lang="es-ES" sz="1400" dirty="0" err="1" smtClean="0"/>
              <a:t>sens</a:t>
            </a:r>
            <a:r>
              <a:rPr lang="es-ES" dirty="0" smtClean="0"/>
              <a:t>*</a:t>
            </a:r>
            <a:r>
              <a:rPr lang="es-ES" dirty="0" err="1" smtClean="0"/>
              <a:t>R</a:t>
            </a:r>
            <a:r>
              <a:rPr lang="es-ES" sz="1400" dirty="0" err="1" smtClean="0"/>
              <a:t>shunt</a:t>
            </a:r>
            <a:r>
              <a:rPr lang="es-ES" dirty="0" smtClean="0"/>
              <a:t>=</a:t>
            </a:r>
            <a:r>
              <a:rPr lang="es-ES" dirty="0" err="1" smtClean="0"/>
              <a:t>V</a:t>
            </a:r>
            <a:r>
              <a:rPr lang="es-ES" baseline="-25000" dirty="0" err="1" smtClean="0"/>
              <a:t>sens</a:t>
            </a:r>
            <a:endParaRPr lang="es-ES" baseline="-25000" dirty="0" smtClean="0"/>
          </a:p>
          <a:p>
            <a:r>
              <a:rPr lang="es-ES" sz="2400" baseline="-25000" dirty="0" err="1" smtClean="0"/>
              <a:t>P</a:t>
            </a:r>
            <a:r>
              <a:rPr lang="es-ES" baseline="-25000" dirty="0" err="1" smtClean="0"/>
              <a:t>shunt</a:t>
            </a:r>
            <a:r>
              <a:rPr lang="es-ES" sz="2400" baseline="-25000" dirty="0" smtClean="0"/>
              <a:t>=I</a:t>
            </a:r>
            <a:r>
              <a:rPr lang="es-ES" baseline="-25000" dirty="0" smtClean="0"/>
              <a:t>sens</a:t>
            </a:r>
            <a:r>
              <a:rPr lang="es-ES" sz="2400" baseline="-25000" dirty="0" smtClean="0"/>
              <a:t>^2*</a:t>
            </a:r>
            <a:r>
              <a:rPr lang="es-ES" sz="2400" baseline="-25000" dirty="0" err="1" smtClean="0"/>
              <a:t>R</a:t>
            </a:r>
            <a:r>
              <a:rPr lang="es-ES" baseline="-25000" dirty="0" err="1" smtClean="0"/>
              <a:t>shunt</a:t>
            </a:r>
            <a:endParaRPr lang="es-ES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7497453" y="2759489"/>
            <a:ext cx="58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</a:t>
            </a:r>
            <a:r>
              <a:rPr lang="es-ES" baseline="-25000" dirty="0" err="1"/>
              <a:t>sens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4189"/>
            <a:ext cx="8057143" cy="38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56490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0" y="292494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24943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99792" y="486916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/>
        </p:nvSpPr>
        <p:spPr>
          <a:xfrm>
            <a:off x="6516216" y="378904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/>
        </p:nvSpPr>
        <p:spPr>
          <a:xfrm>
            <a:off x="6553200" y="2066574"/>
            <a:ext cx="899120" cy="64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56" y="5449045"/>
            <a:ext cx="1645650" cy="1089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725" y="5207306"/>
            <a:ext cx="13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FF0000"/>
                </a:solidFill>
              </a:rPr>
              <a:t>Analog</a:t>
            </a:r>
            <a:r>
              <a:rPr lang="es-ES" sz="1600" b="1" dirty="0" smtClean="0">
                <a:solidFill>
                  <a:srgbClr val="FF0000"/>
                </a:solidFill>
              </a:rPr>
              <a:t> Inputs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67474" y="5661248"/>
            <a:ext cx="648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67474" y="5805264"/>
            <a:ext cx="648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67474" y="5984676"/>
            <a:ext cx="648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53" y="6309319"/>
            <a:ext cx="501504" cy="31794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847336" y="6009978"/>
            <a:ext cx="114300" cy="168287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reeform 18"/>
          <p:cNvSpPr/>
          <p:nvPr/>
        </p:nvSpPr>
        <p:spPr>
          <a:xfrm>
            <a:off x="5498052" y="5789643"/>
            <a:ext cx="114300" cy="388888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reeform 19"/>
          <p:cNvSpPr/>
          <p:nvPr/>
        </p:nvSpPr>
        <p:spPr>
          <a:xfrm>
            <a:off x="5128630" y="5656958"/>
            <a:ext cx="114300" cy="501920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4688600" y="57070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VR5</a:t>
            </a:r>
            <a:endParaRPr lang="es-E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24249" y="586555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VR3</a:t>
            </a:r>
            <a:endParaRPr lang="es-E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7914" y="594893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VR4</a:t>
            </a:r>
            <a:endParaRPr lang="es-E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94162" y="50688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VR5</a:t>
            </a:r>
            <a:endParaRPr lang="es-ES" sz="1200" dirty="0"/>
          </a:p>
        </p:txBody>
      </p:sp>
      <p:sp>
        <p:nvSpPr>
          <p:cNvPr id="25" name="Freeform 24"/>
          <p:cNvSpPr/>
          <p:nvPr/>
        </p:nvSpPr>
        <p:spPr>
          <a:xfrm rot="15185095" flipV="1">
            <a:off x="2960090" y="4752787"/>
            <a:ext cx="202686" cy="452634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Box 25"/>
          <p:cNvSpPr txBox="1"/>
          <p:nvPr/>
        </p:nvSpPr>
        <p:spPr>
          <a:xfrm>
            <a:off x="6699225" y="393236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VR4</a:t>
            </a:r>
            <a:endParaRPr lang="es-ES" sz="1200" dirty="0"/>
          </a:p>
        </p:txBody>
      </p:sp>
      <p:sp>
        <p:nvSpPr>
          <p:cNvPr id="27" name="Freeform 26"/>
          <p:cNvSpPr/>
          <p:nvPr/>
        </p:nvSpPr>
        <p:spPr>
          <a:xfrm rot="15185095" flipV="1">
            <a:off x="6765153" y="3616346"/>
            <a:ext cx="202686" cy="452634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extBox 27"/>
          <p:cNvSpPr txBox="1"/>
          <p:nvPr/>
        </p:nvSpPr>
        <p:spPr>
          <a:xfrm>
            <a:off x="6669650" y="220820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VR3</a:t>
            </a:r>
            <a:endParaRPr lang="es-ES" sz="1200" dirty="0"/>
          </a:p>
        </p:txBody>
      </p:sp>
      <p:sp>
        <p:nvSpPr>
          <p:cNvPr id="29" name="Freeform 28"/>
          <p:cNvSpPr/>
          <p:nvPr/>
        </p:nvSpPr>
        <p:spPr>
          <a:xfrm rot="6414905">
            <a:off x="6804901" y="2369815"/>
            <a:ext cx="202686" cy="452634"/>
          </a:xfrm>
          <a:custGeom>
            <a:avLst/>
            <a:gdLst>
              <a:gd name="connsiteX0" fmla="*/ 114300 w 114300"/>
              <a:gd name="connsiteY0" fmla="*/ 165112 h 168287"/>
              <a:gd name="connsiteX1" fmla="*/ 98425 w 114300"/>
              <a:gd name="connsiteY1" fmla="*/ 168287 h 168287"/>
              <a:gd name="connsiteX2" fmla="*/ 69850 w 114300"/>
              <a:gd name="connsiteY2" fmla="*/ 161937 h 168287"/>
              <a:gd name="connsiteX3" fmla="*/ 50800 w 114300"/>
              <a:gd name="connsiteY3" fmla="*/ 149237 h 168287"/>
              <a:gd name="connsiteX4" fmla="*/ 41275 w 114300"/>
              <a:gd name="connsiteY4" fmla="*/ 142887 h 168287"/>
              <a:gd name="connsiteX5" fmla="*/ 34925 w 114300"/>
              <a:gd name="connsiteY5" fmla="*/ 133362 h 168287"/>
              <a:gd name="connsiteX6" fmla="*/ 15875 w 114300"/>
              <a:gd name="connsiteY6" fmla="*/ 111137 h 168287"/>
              <a:gd name="connsiteX7" fmla="*/ 6350 w 114300"/>
              <a:gd name="connsiteY7" fmla="*/ 92087 h 168287"/>
              <a:gd name="connsiteX8" fmla="*/ 0 w 114300"/>
              <a:gd name="connsiteY8" fmla="*/ 82562 h 168287"/>
              <a:gd name="connsiteX9" fmla="*/ 3175 w 114300"/>
              <a:gd name="connsiteY9" fmla="*/ 31762 h 168287"/>
              <a:gd name="connsiteX10" fmla="*/ 12700 w 114300"/>
              <a:gd name="connsiteY10" fmla="*/ 12712 h 168287"/>
              <a:gd name="connsiteX11" fmla="*/ 31750 w 114300"/>
              <a:gd name="connsiteY11" fmla="*/ 6362 h 168287"/>
              <a:gd name="connsiteX12" fmla="*/ 44450 w 114300"/>
              <a:gd name="connsiteY12" fmla="*/ 1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00" h="168287">
                <a:moveTo>
                  <a:pt x="114300" y="165112"/>
                </a:moveTo>
                <a:cubicBezTo>
                  <a:pt x="109008" y="166170"/>
                  <a:pt x="103821" y="168287"/>
                  <a:pt x="98425" y="168287"/>
                </a:cubicBezTo>
                <a:cubicBezTo>
                  <a:pt x="94807" y="168287"/>
                  <a:pt x="75743" y="165211"/>
                  <a:pt x="69850" y="161937"/>
                </a:cubicBezTo>
                <a:cubicBezTo>
                  <a:pt x="63179" y="158231"/>
                  <a:pt x="57150" y="153470"/>
                  <a:pt x="50800" y="149237"/>
                </a:cubicBezTo>
                <a:lnTo>
                  <a:pt x="41275" y="142887"/>
                </a:lnTo>
                <a:cubicBezTo>
                  <a:pt x="39158" y="139712"/>
                  <a:pt x="37368" y="136293"/>
                  <a:pt x="34925" y="133362"/>
                </a:cubicBezTo>
                <a:cubicBezTo>
                  <a:pt x="11848" y="105669"/>
                  <a:pt x="39656" y="144431"/>
                  <a:pt x="15875" y="111137"/>
                </a:cubicBezTo>
                <a:cubicBezTo>
                  <a:pt x="710" y="89906"/>
                  <a:pt x="16835" y="113057"/>
                  <a:pt x="6350" y="92087"/>
                </a:cubicBezTo>
                <a:cubicBezTo>
                  <a:pt x="4643" y="88674"/>
                  <a:pt x="2117" y="85737"/>
                  <a:pt x="0" y="82562"/>
                </a:cubicBezTo>
                <a:cubicBezTo>
                  <a:pt x="1058" y="65629"/>
                  <a:pt x="1399" y="48635"/>
                  <a:pt x="3175" y="31762"/>
                </a:cubicBezTo>
                <a:cubicBezTo>
                  <a:pt x="3638" y="27364"/>
                  <a:pt x="8962" y="15048"/>
                  <a:pt x="12700" y="12712"/>
                </a:cubicBezTo>
                <a:cubicBezTo>
                  <a:pt x="18376" y="9164"/>
                  <a:pt x="26181" y="10075"/>
                  <a:pt x="31750" y="6362"/>
                </a:cubicBezTo>
                <a:cubicBezTo>
                  <a:pt x="42156" y="-575"/>
                  <a:pt x="37459" y="12"/>
                  <a:pt x="44450" y="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extBox 29"/>
          <p:cNvSpPr txBox="1"/>
          <p:nvPr/>
        </p:nvSpPr>
        <p:spPr>
          <a:xfrm>
            <a:off x="997768" y="5789643"/>
            <a:ext cx="249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Conexión directa?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17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4189"/>
            <a:ext cx="8057143" cy="38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56490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0" y="292494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24943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56" y="5449045"/>
            <a:ext cx="1645650" cy="108986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843808" y="6237312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60232" y="515719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60432" y="515719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72200" y="2780928"/>
            <a:ext cx="1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72200" y="278092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72200" y="51571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99792" y="486916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6516216" y="378904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6553200" y="2066574"/>
            <a:ext cx="899120" cy="64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660232" y="378904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3808" y="486916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2741" y="5655424"/>
            <a:ext cx="13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FF0000"/>
                </a:solidFill>
              </a:rPr>
              <a:t>Analog</a:t>
            </a:r>
            <a:r>
              <a:rPr lang="es-ES" sz="1600" b="1" dirty="0" smtClean="0">
                <a:solidFill>
                  <a:srgbClr val="FF0000"/>
                </a:solidFill>
              </a:rPr>
              <a:t> Inputs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73400" y="4467328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/>
          <p:nvPr/>
        </p:nvSpPr>
        <p:spPr>
          <a:xfrm>
            <a:off x="6553200" y="2934080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/>
          <p:nvPr/>
        </p:nvSpPr>
        <p:spPr>
          <a:xfrm>
            <a:off x="6553200" y="3330124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Box 25"/>
          <p:cNvSpPr txBox="1"/>
          <p:nvPr/>
        </p:nvSpPr>
        <p:spPr>
          <a:xfrm>
            <a:off x="277688" y="5549903"/>
            <a:ext cx="249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Conexión directa?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788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4189"/>
            <a:ext cx="8057143" cy="38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56490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0" y="292494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24943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56" y="5449045"/>
            <a:ext cx="1645650" cy="108986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843808" y="6237312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60232" y="515719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60432" y="515719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72200" y="2780928"/>
            <a:ext cx="1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72200" y="278092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72200" y="51571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99792" y="486916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6516216" y="378904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6553200" y="2066574"/>
            <a:ext cx="899120" cy="64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660232" y="378904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3808" y="486916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2741" y="5655424"/>
            <a:ext cx="13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FF0000"/>
                </a:solidFill>
              </a:rPr>
              <a:t>Analog</a:t>
            </a:r>
            <a:r>
              <a:rPr lang="es-ES" sz="1600" b="1" dirty="0" smtClean="0">
                <a:solidFill>
                  <a:srgbClr val="FF0000"/>
                </a:solidFill>
              </a:rPr>
              <a:t> Inputs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vector graphic: Flash, Icon, Electricity, &lt;strong&gt;Danger&lt;/strong&gt;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8" y="5100629"/>
            <a:ext cx="968640" cy="9767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73400" y="4467328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/>
          <p:nvPr/>
        </p:nvSpPr>
        <p:spPr>
          <a:xfrm>
            <a:off x="6553200" y="2934080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/>
          <p:nvPr/>
        </p:nvSpPr>
        <p:spPr>
          <a:xfrm>
            <a:off x="6553200" y="3330124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Straight Connector 10"/>
          <p:cNvCxnSpPr>
            <a:stCxn id="4" idx="7"/>
            <a:endCxn id="23" idx="2"/>
          </p:cNvCxnSpPr>
          <p:nvPr/>
        </p:nvCxnSpPr>
        <p:spPr>
          <a:xfrm flipV="1">
            <a:off x="2857788" y="3024090"/>
            <a:ext cx="3695412" cy="1469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4" idx="3"/>
          </p:cNvCxnSpPr>
          <p:nvPr/>
        </p:nvCxnSpPr>
        <p:spPr>
          <a:xfrm flipV="1">
            <a:off x="2889424" y="3483781"/>
            <a:ext cx="3695412" cy="983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4" idx="3"/>
            <a:endCxn id="23" idx="1"/>
          </p:cNvCxnSpPr>
          <p:nvPr/>
        </p:nvCxnSpPr>
        <p:spPr>
          <a:xfrm flipV="1">
            <a:off x="6584836" y="2960443"/>
            <a:ext cx="0" cy="523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4189"/>
            <a:ext cx="8057143" cy="38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SENSORES DE CORRIENTE</a:t>
            </a:r>
            <a:br>
              <a:rPr lang="es-ES" sz="2800" dirty="0" smtClean="0"/>
            </a:br>
            <a:r>
              <a:rPr lang="es-ES" sz="2800" dirty="0" smtClean="0"/>
              <a:t>SHUNT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1F3-3993-4A84-9A0C-F1A80435A2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56490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0" y="2924944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3AC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24943"/>
            <a:ext cx="792088" cy="46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DC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56" y="5449045"/>
            <a:ext cx="1645650" cy="10898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843808" y="537321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3808" y="6237312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60232" y="422108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60232" y="515719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60432" y="515719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72200" y="1988840"/>
            <a:ext cx="223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72200" y="1988840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72200" y="51571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95456" y="1988840"/>
            <a:ext cx="13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32240" y="19888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22853" y="1789365"/>
            <a:ext cx="63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VR3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073344" y="2096852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3828" y="5493528"/>
            <a:ext cx="63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VR5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203848" y="5373216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18374" y="4331283"/>
            <a:ext cx="63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VR4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020272" y="4257587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44208" y="2492896"/>
            <a:ext cx="11757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44208" y="3933056"/>
            <a:ext cx="11757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52458" y="5013176"/>
            <a:ext cx="11757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82741" y="5655424"/>
            <a:ext cx="13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FF0000"/>
                </a:solidFill>
              </a:rPr>
              <a:t>Analog</a:t>
            </a:r>
            <a:r>
              <a:rPr lang="es-ES" sz="1600" b="1" dirty="0" smtClean="0">
                <a:solidFill>
                  <a:srgbClr val="FF0000"/>
                </a:solidFill>
              </a:rPr>
              <a:t> Inputs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772" y="5439430"/>
            <a:ext cx="249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Otro ejemplo de </a:t>
            </a:r>
            <a:r>
              <a:rPr lang="es-ES" sz="2400" b="1" dirty="0" smtClean="0"/>
              <a:t>necesidad</a:t>
            </a:r>
            <a:r>
              <a:rPr lang="es-ES" sz="2400" dirty="0" smtClean="0"/>
              <a:t> de aislar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036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1367</Words>
  <Application>Microsoft Office PowerPoint</Application>
  <PresentationFormat>On-screen Show (4:3)</PresentationFormat>
  <Paragraphs>270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Electrónica de Potencia II -CFONLI-</vt:lpstr>
      <vt:lpstr>DESCRIPCIÓN DEL DIAGRAMA DE BLOQUES DE UN CONVERTIDOR</vt:lpstr>
      <vt:lpstr>DESCRIPCIÓN DEL DIAGRAMA DE BLOQUES DE UN CONVERTIDOR</vt:lpstr>
      <vt:lpstr>SENSORES DE CORRIENTE</vt:lpstr>
      <vt:lpstr>SENSORES DE CORRIENTE SHUNT</vt:lpstr>
      <vt:lpstr>SENSORES DE CORRIENTE SHUNT</vt:lpstr>
      <vt:lpstr>SENSORES DE CORRIENTE SHUNT</vt:lpstr>
      <vt:lpstr>SENSORES DE CORRIENTE SHUNT</vt:lpstr>
      <vt:lpstr>SENSORES DE CORRIENTE SHUNT</vt:lpstr>
      <vt:lpstr>SENSORES DE CORRIENTE SHUNT</vt:lpstr>
      <vt:lpstr>SENSORES DE CORRIENTE Transformador de corriente</vt:lpstr>
      <vt:lpstr>SENSORES DE CORRIENTE Bobina de Rogowski</vt:lpstr>
      <vt:lpstr>SENSORES DE CORRIENTE Bobina de Rogowski</vt:lpstr>
      <vt:lpstr>SENSORES DE CORRIENTE Sensor Magneto-Resistivo</vt:lpstr>
      <vt:lpstr>SENSORES DE CORRIENTE Sensores de efecto Hall</vt:lpstr>
      <vt:lpstr>SENSORES DE CORRIENTE Sensores de efecto Hall</vt:lpstr>
      <vt:lpstr>Ejemplos</vt:lpstr>
      <vt:lpstr>SENSORES DE CORRIENTE</vt:lpstr>
      <vt:lpstr>SENSORES DE TENSIÓN</vt:lpstr>
      <vt:lpstr>SENSORES DE TENSIÓN</vt:lpstr>
      <vt:lpstr>Ejemplo</vt:lpstr>
      <vt:lpstr>Ejemplo</vt:lpstr>
      <vt:lpstr>Ejemplo</vt:lpstr>
      <vt:lpstr>Ejemplo</vt:lpstr>
      <vt:lpstr>Electrónica de Potencia II -CFONLI-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</dc:creator>
  <cp:lastModifiedBy>Vadillo, Javier</cp:lastModifiedBy>
  <cp:revision>143</cp:revision>
  <dcterms:created xsi:type="dcterms:W3CDTF">2013-03-10T10:27:14Z</dcterms:created>
  <dcterms:modified xsi:type="dcterms:W3CDTF">2021-07-09T12:22:01Z</dcterms:modified>
</cp:coreProperties>
</file>