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3" r:id="rId7"/>
    <p:sldId id="274" r:id="rId8"/>
    <p:sldId id="275" r:id="rId9"/>
    <p:sldId id="276" r:id="rId10"/>
    <p:sldId id="278" r:id="rId11"/>
    <p:sldId id="279" r:id="rId12"/>
    <p:sldId id="292" r:id="rId13"/>
    <p:sldId id="280" r:id="rId14"/>
    <p:sldId id="288" r:id="rId15"/>
    <p:sldId id="284" r:id="rId16"/>
    <p:sldId id="285" r:id="rId17"/>
    <p:sldId id="290" r:id="rId18"/>
    <p:sldId id="287" r:id="rId19"/>
    <p:sldId id="29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Burnard" initials="MB" lastIdx="1" clrIdx="0">
    <p:extLst>
      <p:ext uri="{19B8F6BF-5375-455C-9EA6-DF929625EA0E}">
        <p15:presenceInfo xmlns:p15="http://schemas.microsoft.com/office/powerpoint/2012/main" userId="S::mike.burnard@innorenew.eu::aba54f76-06d6-4d28-bf0c-7dbc522ece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332"/>
    <a:srgbClr val="373734"/>
    <a:srgbClr val="D6D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454"/>
  </p:normalViewPr>
  <p:slideViewPr>
    <p:cSldViewPr snapToGrid="0" snapToObjects="1">
      <p:cViewPr varScale="1">
        <p:scale>
          <a:sx n="93" d="100"/>
          <a:sy n="93" d="100"/>
        </p:scale>
        <p:origin x="712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Slavec" userId="61ae62f6-9347-4590-919c-525d794b9530" providerId="ADAL" clId="{CE194B9E-A986-4956-B96C-986EDEBF7896}"/>
    <pc:docChg chg="undo modSld">
      <pc:chgData name="Ana Slavec" userId="61ae62f6-9347-4590-919c-525d794b9530" providerId="ADAL" clId="{CE194B9E-A986-4956-B96C-986EDEBF7896}" dt="2019-09-20T22:37:53.778" v="5" actId="20577"/>
      <pc:docMkLst>
        <pc:docMk/>
      </pc:docMkLst>
      <pc:sldChg chg="modSp">
        <pc:chgData name="Ana Slavec" userId="61ae62f6-9347-4590-919c-525d794b9530" providerId="ADAL" clId="{CE194B9E-A986-4956-B96C-986EDEBF7896}" dt="2019-09-20T22:35:36.942" v="0" actId="14100"/>
        <pc:sldMkLst>
          <pc:docMk/>
          <pc:sldMk cId="244823958" sldId="273"/>
        </pc:sldMkLst>
        <pc:spChg chg="mod">
          <ac:chgData name="Ana Slavec" userId="61ae62f6-9347-4590-919c-525d794b9530" providerId="ADAL" clId="{CE194B9E-A986-4956-B96C-986EDEBF7896}" dt="2019-09-20T22:35:36.942" v="0" actId="14100"/>
          <ac:spMkLst>
            <pc:docMk/>
            <pc:sldMk cId="244823958" sldId="273"/>
            <ac:spMk id="14" creationId="{00000000-0000-0000-0000-000000000000}"/>
          </ac:spMkLst>
        </pc:spChg>
      </pc:sldChg>
      <pc:sldChg chg="modSp">
        <pc:chgData name="Ana Slavec" userId="61ae62f6-9347-4590-919c-525d794b9530" providerId="ADAL" clId="{CE194B9E-A986-4956-B96C-986EDEBF7896}" dt="2019-09-20T22:36:05.761" v="2" actId="5793"/>
        <pc:sldMkLst>
          <pc:docMk/>
          <pc:sldMk cId="2024323461" sldId="276"/>
        </pc:sldMkLst>
        <pc:spChg chg="mod">
          <ac:chgData name="Ana Slavec" userId="61ae62f6-9347-4590-919c-525d794b9530" providerId="ADAL" clId="{CE194B9E-A986-4956-B96C-986EDEBF7896}" dt="2019-09-20T22:36:05.761" v="2" actId="5793"/>
          <ac:spMkLst>
            <pc:docMk/>
            <pc:sldMk cId="2024323461" sldId="276"/>
            <ac:spMk id="14" creationId="{00000000-0000-0000-0000-000000000000}"/>
          </ac:spMkLst>
        </pc:spChg>
      </pc:sldChg>
      <pc:sldChg chg="modSp">
        <pc:chgData name="Ana Slavec" userId="61ae62f6-9347-4590-919c-525d794b9530" providerId="ADAL" clId="{CE194B9E-A986-4956-B96C-986EDEBF7896}" dt="2019-09-20T22:37:20.633" v="4" actId="403"/>
        <pc:sldMkLst>
          <pc:docMk/>
          <pc:sldMk cId="2740921401" sldId="278"/>
        </pc:sldMkLst>
        <pc:spChg chg="mod">
          <ac:chgData name="Ana Slavec" userId="61ae62f6-9347-4590-919c-525d794b9530" providerId="ADAL" clId="{CE194B9E-A986-4956-B96C-986EDEBF7896}" dt="2019-09-20T22:37:20.633" v="4" actId="403"/>
          <ac:spMkLst>
            <pc:docMk/>
            <pc:sldMk cId="2740921401" sldId="278"/>
            <ac:spMk id="14" creationId="{00000000-0000-0000-0000-000000000000}"/>
          </ac:spMkLst>
        </pc:spChg>
      </pc:sldChg>
      <pc:sldChg chg="modSp">
        <pc:chgData name="Ana Slavec" userId="61ae62f6-9347-4590-919c-525d794b9530" providerId="ADAL" clId="{CE194B9E-A986-4956-B96C-986EDEBF7896}" dt="2019-09-20T22:37:53.778" v="5" actId="20577"/>
        <pc:sldMkLst>
          <pc:docMk/>
          <pc:sldMk cId="3259050670" sldId="290"/>
        </pc:sldMkLst>
        <pc:spChg chg="mod">
          <ac:chgData name="Ana Slavec" userId="61ae62f6-9347-4590-919c-525d794b9530" providerId="ADAL" clId="{CE194B9E-A986-4956-B96C-986EDEBF7896}" dt="2019-09-20T22:37:53.778" v="5" actId="20577"/>
          <ac:spMkLst>
            <pc:docMk/>
            <pc:sldMk cId="3259050670" sldId="290"/>
            <ac:spMk id="14" creationId="{00000000-0000-0000-0000-000000000000}"/>
          </ac:spMkLst>
        </pc:spChg>
      </pc:sldChg>
    </pc:docChg>
  </pc:docChgLst>
  <pc:docChgLst>
    <pc:chgData name="Ana Slavec" userId="61ae62f6-9347-4590-919c-525d794b9530" providerId="ADAL" clId="{932724EA-062A-4EC3-91FC-3B51B151B981}"/>
    <pc:docChg chg="undo modSld">
      <pc:chgData name="Ana Slavec" userId="61ae62f6-9347-4590-919c-525d794b9530" providerId="ADAL" clId="{932724EA-062A-4EC3-91FC-3B51B151B981}" dt="2019-09-21T10:32:43.043" v="41" actId="20577"/>
      <pc:docMkLst>
        <pc:docMk/>
      </pc:docMkLst>
      <pc:sldChg chg="modSp">
        <pc:chgData name="Ana Slavec" userId="61ae62f6-9347-4590-919c-525d794b9530" providerId="ADAL" clId="{932724EA-062A-4EC3-91FC-3B51B151B981}" dt="2019-09-21T10:30:50.223" v="1" actId="20577"/>
        <pc:sldMkLst>
          <pc:docMk/>
          <pc:sldMk cId="4177514029" sldId="257"/>
        </pc:sldMkLst>
        <pc:spChg chg="mod">
          <ac:chgData name="Ana Slavec" userId="61ae62f6-9347-4590-919c-525d794b9530" providerId="ADAL" clId="{932724EA-062A-4EC3-91FC-3B51B151B981}" dt="2019-09-21T10:30:50.223" v="1" actId="20577"/>
          <ac:spMkLst>
            <pc:docMk/>
            <pc:sldMk cId="4177514029" sldId="257"/>
            <ac:spMk id="14" creationId="{00000000-0000-0000-0000-000000000000}"/>
          </ac:spMkLst>
        </pc:spChg>
      </pc:sldChg>
      <pc:sldChg chg="modSp">
        <pc:chgData name="Ana Slavec" userId="61ae62f6-9347-4590-919c-525d794b9530" providerId="ADAL" clId="{932724EA-062A-4EC3-91FC-3B51B151B981}" dt="2019-09-21T10:32:43.043" v="41" actId="20577"/>
        <pc:sldMkLst>
          <pc:docMk/>
          <pc:sldMk cId="766688094" sldId="274"/>
        </pc:sldMkLst>
        <pc:spChg chg="mod">
          <ac:chgData name="Ana Slavec" userId="61ae62f6-9347-4590-919c-525d794b9530" providerId="ADAL" clId="{932724EA-062A-4EC3-91FC-3B51B151B981}" dt="2019-09-21T10:32:43.043" v="41" actId="20577"/>
          <ac:spMkLst>
            <pc:docMk/>
            <pc:sldMk cId="766688094" sldId="274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1E04B-ECDA-A84F-A076-FF12D221FE7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3A2B5-B15B-D545-B639-EAC326403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51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7C03-17FA-8C47-A005-0BA4C4EB396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F57A9-D391-2147-807E-96F2ED27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89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F57A9-D391-2147-807E-96F2ED27A8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F57A9-D391-2147-807E-96F2ED27A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F57A9-D391-2147-807E-96F2ED27A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dirty="0"/>
              <a:t>4 different versions (wording differed just for one of the questions)</a:t>
            </a: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F57A9-D391-2147-807E-96F2ED27A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3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/>
              <a:t>A </a:t>
            </a:r>
            <a:r>
              <a:rPr lang="sl-SI" sz="1200" b="1" dirty="0"/>
              <a:t>second postal mailing </a:t>
            </a:r>
            <a:r>
              <a:rPr lang="sl-SI" sz="1200" dirty="0"/>
              <a:t>for C16 (Wood) and C31 (Furniture)</a:t>
            </a:r>
          </a:p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F57A9-D391-2147-807E-96F2ED27A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1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Differential response rate: 7.1% (RR4) for micro companies and 12.6% for small-medium-large</a:t>
            </a: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F57A9-D391-2147-807E-96F2ED27A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F57A9-D391-2147-807E-96F2ED27A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6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60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0972800" cy="1216900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rgbClr val="373734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3600450"/>
          </a:xfrm>
          <a:prstGeom prst="rect">
            <a:avLst/>
          </a:prstGeom>
          <a:solidFill>
            <a:srgbClr val="D6DAC8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801982"/>
            <a:ext cx="10972800" cy="1617028"/>
          </a:xfrm>
        </p:spPr>
        <p:txBody>
          <a:bodyPr anchor="b"/>
          <a:lstStyle>
            <a:lvl1pPr>
              <a:lnSpc>
                <a:spcPct val="120000"/>
              </a:lnSpc>
              <a:defRPr sz="3600" baseline="0">
                <a:solidFill>
                  <a:srgbClr val="67A332"/>
                </a:solidFill>
              </a:defRPr>
            </a:lvl1pPr>
          </a:lstStyle>
          <a:p>
            <a:r>
              <a:rPr lang="en-US" dirty="0"/>
              <a:t>Click here to add Master title text that can comes in more rows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ipsumdo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886" y="274638"/>
            <a:ext cx="1085427" cy="1080000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352000" y="453609"/>
            <a:ext cx="9230400" cy="646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1200" b="1" i="0" dirty="0" err="1">
                <a:solidFill>
                  <a:srgbClr val="67A332"/>
                </a:solidFill>
                <a:latin typeface="Calibri"/>
                <a:cs typeface="Calibri"/>
              </a:rPr>
              <a:t>InnoRenew</a:t>
            </a:r>
            <a:r>
              <a:rPr lang="it-IT" sz="1200" b="1" i="0" dirty="0">
                <a:solidFill>
                  <a:srgbClr val="67A332"/>
                </a:solidFill>
                <a:latin typeface="Calibri"/>
                <a:cs typeface="Calibri"/>
              </a:rPr>
              <a:t> </a:t>
            </a:r>
            <a:r>
              <a:rPr lang="it-IT" sz="1200" b="1" i="0" dirty="0" err="1">
                <a:solidFill>
                  <a:srgbClr val="67A332"/>
                </a:solidFill>
                <a:latin typeface="Calibri"/>
                <a:cs typeface="Calibri"/>
              </a:rPr>
              <a:t>CoE</a:t>
            </a:r>
            <a:r>
              <a:rPr lang="it-IT" sz="1200" b="1" i="0" dirty="0">
                <a:solidFill>
                  <a:srgbClr val="67A332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373734"/>
                </a:solidFill>
                <a:latin typeface="Calibri"/>
                <a:cs typeface="Calibri"/>
              </a:rPr>
              <a:t>Livade 6, 6310 Izola/Isola, Slovenia, T: +386 40 282 944, E: </a:t>
            </a:r>
            <a:r>
              <a:rPr lang="it-IT" sz="1200" dirty="0" err="1">
                <a:solidFill>
                  <a:srgbClr val="373734"/>
                </a:solidFill>
                <a:latin typeface="Calibri"/>
                <a:cs typeface="Calibri"/>
              </a:rPr>
              <a:t>coe@innorenew.eu</a:t>
            </a:r>
            <a:r>
              <a:rPr lang="it-IT" sz="1200" dirty="0">
                <a:solidFill>
                  <a:srgbClr val="373734"/>
                </a:solidFill>
                <a:latin typeface="Calibri"/>
                <a:cs typeface="Calibri"/>
              </a:rPr>
              <a:t>, </a:t>
            </a:r>
            <a:r>
              <a:rPr lang="it-IT" sz="1200" b="0" u="none" dirty="0" err="1">
                <a:solidFill>
                  <a:srgbClr val="373734"/>
                </a:solidFill>
                <a:latin typeface="Calibri"/>
                <a:cs typeface="Calibri"/>
              </a:rPr>
              <a:t>www.innorenew.eu</a:t>
            </a:r>
            <a:endParaRPr lang="it-IT" sz="1200" b="0" u="none" dirty="0">
              <a:solidFill>
                <a:srgbClr val="373734"/>
              </a:solidFill>
              <a:latin typeface="Calibri"/>
              <a:cs typeface="Calibri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554939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0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D9FBC134-5898-1041-A112-29B275E19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5314879"/>
            <a:ext cx="7554939" cy="914400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400">
                <a:solidFill>
                  <a:srgbClr val="373734"/>
                </a:solidFill>
              </a:defRPr>
            </a:lvl1pPr>
            <a:lvl2pPr marL="457200" indent="0">
              <a:buNone/>
              <a:defRPr sz="1100">
                <a:solidFill>
                  <a:srgbClr val="373734"/>
                </a:solidFill>
              </a:defRPr>
            </a:lvl2pPr>
            <a:lvl3pPr marL="914400" indent="0">
              <a:buNone/>
              <a:defRPr sz="1100">
                <a:solidFill>
                  <a:srgbClr val="373734"/>
                </a:solidFill>
              </a:defRPr>
            </a:lvl3pPr>
            <a:lvl4pPr marL="1371600" indent="0">
              <a:buNone/>
              <a:defRPr sz="1100">
                <a:solidFill>
                  <a:srgbClr val="373734"/>
                </a:solidFill>
              </a:defRPr>
            </a:lvl4pPr>
            <a:lvl5pPr marL="1828800" indent="0">
              <a:buNone/>
              <a:defRPr sz="1100">
                <a:solidFill>
                  <a:srgbClr val="37373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737600" y="5314879"/>
            <a:ext cx="2844800" cy="914400"/>
          </a:xfrm>
        </p:spPr>
        <p:txBody>
          <a:bodyPr anchor="b">
            <a:noAutofit/>
          </a:bodyPr>
          <a:lstStyle>
            <a:lvl1pPr marL="0" indent="0" algn="r">
              <a:buFont typeface="Arial"/>
              <a:buNone/>
              <a:defRPr sz="1400" baseline="0">
                <a:solidFill>
                  <a:srgbClr val="373734"/>
                </a:solidFill>
              </a:defRPr>
            </a:lvl1pPr>
            <a:lvl2pPr marL="457200" indent="0">
              <a:buNone/>
              <a:defRPr sz="1100">
                <a:solidFill>
                  <a:srgbClr val="373734"/>
                </a:solidFill>
              </a:defRPr>
            </a:lvl2pPr>
            <a:lvl3pPr marL="914400" indent="0">
              <a:buNone/>
              <a:defRPr sz="1100">
                <a:solidFill>
                  <a:srgbClr val="373734"/>
                </a:solidFill>
              </a:defRPr>
            </a:lvl3pPr>
            <a:lvl4pPr marL="1371600" indent="0">
              <a:buNone/>
              <a:defRPr sz="1100">
                <a:solidFill>
                  <a:srgbClr val="373734"/>
                </a:solidFill>
              </a:defRPr>
            </a:lvl4pPr>
            <a:lvl5pPr marL="1828800" indent="0">
              <a:buNone/>
              <a:defRPr sz="1100">
                <a:solidFill>
                  <a:srgbClr val="373734"/>
                </a:solidFill>
              </a:defRPr>
            </a:lvl5pPr>
          </a:lstStyle>
          <a:p>
            <a:pPr lvl="0"/>
            <a:r>
              <a:rPr lang="sl-SI" dirty="0"/>
              <a:t>Ljubljana, 03. 07. 2017</a:t>
            </a:r>
          </a:p>
        </p:txBody>
      </p:sp>
    </p:spTree>
    <p:extLst>
      <p:ext uri="{BB962C8B-B14F-4D97-AF65-F5344CB8AC3E}">
        <p14:creationId xmlns:p14="http://schemas.microsoft.com/office/powerpoint/2010/main" val="96699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9FBC134-5898-1041-A112-29B275E19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47529"/>
            <a:ext cx="10972800" cy="5078634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only</a:t>
            </a:r>
          </a:p>
        </p:txBody>
      </p:sp>
    </p:spTree>
    <p:extLst>
      <p:ext uri="{BB962C8B-B14F-4D97-AF65-F5344CB8AC3E}">
        <p14:creationId xmlns:p14="http://schemas.microsoft.com/office/powerpoint/2010/main" val="7105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1582400" cy="472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10972800" cy="566738"/>
          </a:xfrm>
        </p:spPr>
        <p:txBody>
          <a:bodyPr anchor="b"/>
          <a:lstStyle>
            <a:lvl1pPr algn="l">
              <a:defRPr sz="3200" b="1">
                <a:solidFill>
                  <a:srgbClr val="3737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109728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1582400" cy="465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655575"/>
            <a:ext cx="11582400" cy="72000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305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1582400" cy="472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9232"/>
            <a:ext cx="10972800" cy="566738"/>
          </a:xfrm>
        </p:spPr>
        <p:txBody>
          <a:bodyPr anchor="b"/>
          <a:lstStyle>
            <a:lvl1pPr algn="l">
              <a:defRPr sz="3200" b="1">
                <a:solidFill>
                  <a:srgbClr val="3737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465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655575"/>
            <a:ext cx="12192000" cy="72000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5277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34697"/>
            <a:ext cx="11582400" cy="494746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982163"/>
            <a:ext cx="11582400" cy="72000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28788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aption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34697"/>
            <a:ext cx="4011084" cy="1434537"/>
          </a:xfrm>
        </p:spPr>
        <p:txBody>
          <a:bodyPr anchor="b"/>
          <a:lstStyle>
            <a:lvl1pPr algn="l">
              <a:defRPr sz="3200" b="1">
                <a:solidFill>
                  <a:srgbClr val="3737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034697"/>
            <a:ext cx="7425267" cy="509146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69233"/>
            <a:ext cx="4011084" cy="365693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8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317" y="1034696"/>
            <a:ext cx="4011084" cy="1434537"/>
          </a:xfrm>
        </p:spPr>
        <p:txBody>
          <a:bodyPr anchor="b"/>
          <a:lstStyle>
            <a:lvl1pPr algn="l">
              <a:defRPr sz="3200" b="1">
                <a:solidFill>
                  <a:srgbClr val="3737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34697"/>
            <a:ext cx="7425267" cy="509146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1317" y="2469233"/>
            <a:ext cx="4011084" cy="365693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34696"/>
            <a:ext cx="11582400" cy="438084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415540"/>
            <a:ext cx="11582400" cy="72000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1677978" y="219359"/>
            <a:ext cx="9904423" cy="6814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677977" y="219358"/>
            <a:ext cx="9230400" cy="486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1000" b="1" i="0" dirty="0" err="1">
                <a:solidFill>
                  <a:srgbClr val="67A332"/>
                </a:solidFill>
                <a:latin typeface="Calibri"/>
                <a:cs typeface="Calibri"/>
              </a:rPr>
              <a:t>InnoRenew</a:t>
            </a:r>
            <a:r>
              <a:rPr lang="it-IT" sz="1000" b="1" i="0" dirty="0">
                <a:solidFill>
                  <a:srgbClr val="67A332"/>
                </a:solidFill>
                <a:latin typeface="Calibri"/>
                <a:cs typeface="Calibri"/>
              </a:rPr>
              <a:t> </a:t>
            </a:r>
            <a:r>
              <a:rPr lang="it-IT" sz="1000" b="1" i="0" dirty="0" err="1">
                <a:solidFill>
                  <a:srgbClr val="67A332"/>
                </a:solidFill>
                <a:latin typeface="Calibri"/>
                <a:cs typeface="Calibri"/>
              </a:rPr>
              <a:t>CoE</a:t>
            </a:r>
            <a:r>
              <a:rPr lang="it-IT" sz="1000" b="1" i="0" dirty="0">
                <a:solidFill>
                  <a:srgbClr val="67A332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1000" dirty="0">
                <a:solidFill>
                  <a:srgbClr val="373734"/>
                </a:solidFill>
                <a:latin typeface="Calibri"/>
                <a:cs typeface="Calibri"/>
              </a:rPr>
              <a:t>Livade 6, 6310 Izola/Isola, Slovenia, T: </a:t>
            </a:r>
            <a:r>
              <a:rPr lang="it-IT" sz="1000" dirty="0">
                <a:solidFill>
                  <a:srgbClr val="373734"/>
                </a:solidFill>
                <a:latin typeface="+mn-lt"/>
                <a:cs typeface="Calibri"/>
              </a:rPr>
              <a:t>+386 40 282 944, E: </a:t>
            </a:r>
            <a:r>
              <a:rPr lang="it-IT" sz="1000" dirty="0" err="1">
                <a:solidFill>
                  <a:srgbClr val="373734"/>
                </a:solidFill>
                <a:latin typeface="+mn-lt"/>
                <a:cs typeface="Calibri"/>
              </a:rPr>
              <a:t>coe@innorenew.eu</a:t>
            </a:r>
            <a:r>
              <a:rPr lang="it-IT" sz="1000" dirty="0">
                <a:solidFill>
                  <a:srgbClr val="373734"/>
                </a:solidFill>
                <a:latin typeface="+mn-lt"/>
                <a:cs typeface="Calibri"/>
              </a:rPr>
              <a:t>, </a:t>
            </a:r>
            <a:r>
              <a:rPr lang="it-IT" sz="1000" b="0" u="none" dirty="0" err="1">
                <a:solidFill>
                  <a:srgbClr val="373734"/>
                </a:solidFill>
                <a:latin typeface="Calibri"/>
                <a:cs typeface="Calibri"/>
              </a:rPr>
              <a:t>www.innorenew.eu</a:t>
            </a:r>
            <a:endParaRPr lang="it-IT" sz="1000" b="0" u="none" dirty="0">
              <a:solidFill>
                <a:srgbClr val="373734"/>
              </a:solidFill>
              <a:latin typeface="Calibri"/>
              <a:cs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487425"/>
            <a:ext cx="10972800" cy="566738"/>
          </a:xfrm>
        </p:spPr>
        <p:txBody>
          <a:bodyPr anchor="b"/>
          <a:lstStyle>
            <a:lvl1pPr algn="l">
              <a:defRPr sz="3600" b="1">
                <a:solidFill>
                  <a:srgbClr val="373734"/>
                </a:solidFill>
              </a:defRPr>
            </a:lvl1pPr>
          </a:lstStyle>
          <a:p>
            <a:r>
              <a:rPr lang="sl-SI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0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6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sz="half" idx="12" hasCustomPrompt="1"/>
          </p:nvPr>
        </p:nvSpPr>
        <p:spPr>
          <a:xfrm>
            <a:off x="609600" y="4101165"/>
            <a:ext cx="3600000" cy="2024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291680" y="4101165"/>
            <a:ext cx="3600000" cy="2024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10" name="Content Placeholder 2"/>
          <p:cNvSpPr>
            <a:spLocks noGrp="1" noChangeAspect="1"/>
          </p:cNvSpPr>
          <p:nvPr>
            <p:ph sz="half" idx="14" hasCustomPrompt="1"/>
          </p:nvPr>
        </p:nvSpPr>
        <p:spPr>
          <a:xfrm>
            <a:off x="7982400" y="4101165"/>
            <a:ext cx="3600000" cy="2024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034697"/>
            <a:ext cx="10972800" cy="2883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6054163"/>
            <a:ext cx="3600000" cy="72000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291680" y="6054163"/>
            <a:ext cx="3600000" cy="72000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7982400" y="6054163"/>
            <a:ext cx="3600000" cy="72000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8034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609600" y="4101165"/>
            <a:ext cx="5424000" cy="2015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158400" y="4101165"/>
            <a:ext cx="5424000" cy="2015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034697"/>
            <a:ext cx="10972800" cy="2883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6045163"/>
            <a:ext cx="5424000" cy="72000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6158400" y="6045163"/>
            <a:ext cx="5424000" cy="72000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012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034697"/>
            <a:ext cx="5376000" cy="3023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034697"/>
            <a:ext cx="5424000" cy="3023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09600" y="3986695"/>
            <a:ext cx="5376000" cy="72000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6197600" y="3986695"/>
            <a:ext cx="5424000" cy="72000"/>
          </a:xfrm>
          <a:prstGeom prst="rect">
            <a:avLst/>
          </a:prstGeom>
          <a:solidFill>
            <a:srgbClr val="67A3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4058695"/>
            <a:ext cx="5376000" cy="96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DejaVu Serif"/>
                <a:ea typeface="+mj-ea"/>
                <a:cs typeface="DejaVu Serif"/>
              </a:defRPr>
            </a:lvl1pPr>
          </a:lstStyle>
          <a:p>
            <a:pPr algn="l"/>
            <a:r>
              <a:rPr lang="sl-SI" sz="2800" dirty="0">
                <a:solidFill>
                  <a:srgbClr val="373734"/>
                </a:solidFill>
                <a:latin typeface="Calibri"/>
                <a:cs typeface="Calibri"/>
              </a:rPr>
              <a:t>Click to edit Master title style</a:t>
            </a:r>
            <a:endParaRPr lang="en-US" sz="2800" dirty="0">
              <a:solidFill>
                <a:srgbClr val="373734"/>
              </a:solidFill>
              <a:latin typeface="Calibri"/>
              <a:cs typeface="Calibri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600" y="5020773"/>
            <a:ext cx="5376000" cy="110539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197600" y="4058695"/>
            <a:ext cx="5376000" cy="96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DejaVu Serif"/>
                <a:ea typeface="+mj-ea"/>
                <a:cs typeface="DejaVu Serif"/>
              </a:defRPr>
            </a:lvl1pPr>
          </a:lstStyle>
          <a:p>
            <a:pPr algn="l"/>
            <a:r>
              <a:rPr lang="sl-SI" sz="2800" dirty="0">
                <a:solidFill>
                  <a:srgbClr val="373734"/>
                </a:solidFill>
                <a:latin typeface="Calibri"/>
                <a:cs typeface="Calibri"/>
              </a:rPr>
              <a:t>Click to edit Master title style</a:t>
            </a:r>
            <a:endParaRPr lang="en-US" sz="2800" dirty="0">
              <a:solidFill>
                <a:srgbClr val="373734"/>
              </a:solidFill>
              <a:latin typeface="Calibri"/>
              <a:cs typeface="Calibri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197600" y="5020773"/>
            <a:ext cx="5376000" cy="110539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63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34696"/>
            <a:ext cx="5386917" cy="1011241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373734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45937"/>
            <a:ext cx="5386917" cy="4080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34696"/>
            <a:ext cx="5389033" cy="1011241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373734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45937"/>
            <a:ext cx="5389033" cy="4080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9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9FBC134-5898-1041-A112-29B275E191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2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9FBC134-5898-1041-A112-29B275E19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03469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737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2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9FBC134-5898-1041-A112-29B275E19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47529"/>
            <a:ext cx="10972800" cy="11301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only</a:t>
            </a:r>
          </a:p>
        </p:txBody>
      </p:sp>
    </p:spTree>
    <p:extLst>
      <p:ext uri="{BB962C8B-B14F-4D97-AF65-F5344CB8AC3E}">
        <p14:creationId xmlns:p14="http://schemas.microsoft.com/office/powerpoint/2010/main" val="27997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3469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60259"/>
            <a:ext cx="10972800" cy="3765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554939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10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D9FBC134-5898-1041-A112-29B275E19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6356351"/>
            <a:ext cx="10972800" cy="45719"/>
          </a:xfrm>
          <a:prstGeom prst="rect">
            <a:avLst/>
          </a:prstGeom>
          <a:solidFill>
            <a:srgbClr val="D6DA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5973" y="183651"/>
            <a:ext cx="651254" cy="647998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8737599" y="183652"/>
            <a:ext cx="2875767" cy="647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t-IT" sz="1000" b="1" u="none" dirty="0" err="1">
                <a:solidFill>
                  <a:srgbClr val="373734"/>
                </a:solidFill>
                <a:latin typeface="Calibri"/>
                <a:cs typeface="Calibri"/>
              </a:rPr>
              <a:t>www.innorenew.eu</a:t>
            </a:r>
            <a:endParaRPr lang="it-IT" sz="1000" b="1" u="none" dirty="0">
              <a:solidFill>
                <a:srgbClr val="373734"/>
              </a:solidFill>
              <a:latin typeface="Calibri"/>
              <a:cs typeface="Calibri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630386" y="183652"/>
            <a:ext cx="2875767" cy="647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1" i="0" dirty="0" err="1">
                <a:solidFill>
                  <a:srgbClr val="67A332"/>
                </a:solidFill>
                <a:latin typeface="Calibri"/>
                <a:cs typeface="Calibri"/>
              </a:rPr>
              <a:t>InnoRenew</a:t>
            </a:r>
            <a:r>
              <a:rPr lang="it-IT" sz="1000" b="1" i="0" dirty="0">
                <a:solidFill>
                  <a:srgbClr val="67A332"/>
                </a:solidFill>
                <a:latin typeface="Calibri"/>
                <a:cs typeface="Calibri"/>
              </a:rPr>
              <a:t> </a:t>
            </a:r>
            <a:r>
              <a:rPr lang="it-IT" sz="1000" b="1" i="0" dirty="0" err="1">
                <a:solidFill>
                  <a:srgbClr val="67A332"/>
                </a:solidFill>
                <a:latin typeface="Calibri"/>
                <a:cs typeface="Calibri"/>
              </a:rPr>
              <a:t>CoE</a:t>
            </a:r>
            <a:r>
              <a:rPr lang="it-IT" sz="1000" b="1" i="0" dirty="0">
                <a:solidFill>
                  <a:srgbClr val="67A332"/>
                </a:solidFill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14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52" r:id="rId5"/>
    <p:sldLayoutId id="2147483653" r:id="rId6"/>
    <p:sldLayoutId id="2147483654" r:id="rId7"/>
    <p:sldLayoutId id="2147483663" r:id="rId8"/>
    <p:sldLayoutId id="2147483661" r:id="rId9"/>
    <p:sldLayoutId id="2147483662" r:id="rId10"/>
    <p:sldLayoutId id="2147483657" r:id="rId11"/>
    <p:sldLayoutId id="2147483664" r:id="rId12"/>
    <p:sldLayoutId id="2147483655" r:id="rId13"/>
    <p:sldLayoutId id="2147483656" r:id="rId14"/>
    <p:sldLayoutId id="2147483660" r:id="rId15"/>
    <p:sldLayoutId id="214748366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73734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renew.eu/project/revitalisation-of-traditional-industry-an-open-innovation-framework-for-slovenias-furniture-secto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bizi.si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microdata/community-innovation-surve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por.org/AAPOR_Main/media/publications/Standard-Definitions20169theditionfin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Ana Slavec, </a:t>
            </a:r>
            <a:r>
              <a:rPr lang="sl-SI" dirty="0"/>
              <a:t>PhD, </a:t>
            </a:r>
            <a:r>
              <a:rPr lang="en-GB" dirty="0"/>
              <a:t>InnoRenew CoE</a:t>
            </a:r>
            <a:endParaRPr lang="sl-SI" dirty="0"/>
          </a:p>
          <a:p>
            <a:r>
              <a:rPr lang="sl-SI" dirty="0"/>
              <a:t>Mike Burnard, PhD, InnoRenew CoE &amp; University of Primorska</a:t>
            </a:r>
          </a:p>
          <a:p>
            <a:r>
              <a:rPr lang="en-GB" dirty="0"/>
              <a:t>Barbara Rovere, </a:t>
            </a:r>
            <a:r>
              <a:rPr lang="sl-SI" dirty="0"/>
              <a:t>MSc, </a:t>
            </a:r>
            <a:r>
              <a:rPr lang="en-GB" dirty="0"/>
              <a:t>InnoRenew CoE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Methodological challenges of measuring innovation activities of micro companies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16th Applied Statistics International Conference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/>
              <a:t>Ribno</a:t>
            </a:r>
            <a:r>
              <a:rPr lang="en-GB" dirty="0"/>
              <a:t>, </a:t>
            </a:r>
            <a:r>
              <a:rPr lang="sl-SI" dirty="0"/>
              <a:t>23</a:t>
            </a:r>
            <a:r>
              <a:rPr lang="en-GB" dirty="0"/>
              <a:t>. </a:t>
            </a:r>
            <a:r>
              <a:rPr lang="sl-SI" dirty="0"/>
              <a:t>9</a:t>
            </a:r>
            <a:r>
              <a:rPr lang="en-GB" dirty="0"/>
              <a:t>. 201</a:t>
            </a:r>
            <a:r>
              <a:rPr lang="sl-SI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7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7375332-4FCE-408A-B5C7-882CF3DB55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475720"/>
              </p:ext>
            </p:extLst>
          </p:nvPr>
        </p:nvGraphicFramePr>
        <p:xfrm>
          <a:off x="609600" y="952025"/>
          <a:ext cx="10972804" cy="49014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4825">
                  <a:extLst>
                    <a:ext uri="{9D8B030D-6E8A-4147-A177-3AD203B41FA5}">
                      <a16:colId xmlns:a16="http://schemas.microsoft.com/office/drawing/2014/main" val="1528462980"/>
                    </a:ext>
                  </a:extLst>
                </a:gridCol>
                <a:gridCol w="4939249">
                  <a:extLst>
                    <a:ext uri="{9D8B030D-6E8A-4147-A177-3AD203B41FA5}">
                      <a16:colId xmlns:a16="http://schemas.microsoft.com/office/drawing/2014/main" val="2095400709"/>
                    </a:ext>
                  </a:extLst>
                </a:gridCol>
                <a:gridCol w="991746">
                  <a:extLst>
                    <a:ext uri="{9D8B030D-6E8A-4147-A177-3AD203B41FA5}">
                      <a16:colId xmlns:a16="http://schemas.microsoft.com/office/drawing/2014/main" val="3851099710"/>
                    </a:ext>
                  </a:extLst>
                </a:gridCol>
                <a:gridCol w="991746">
                  <a:extLst>
                    <a:ext uri="{9D8B030D-6E8A-4147-A177-3AD203B41FA5}">
                      <a16:colId xmlns:a16="http://schemas.microsoft.com/office/drawing/2014/main" val="460780532"/>
                    </a:ext>
                  </a:extLst>
                </a:gridCol>
                <a:gridCol w="991746">
                  <a:extLst>
                    <a:ext uri="{9D8B030D-6E8A-4147-A177-3AD203B41FA5}">
                      <a16:colId xmlns:a16="http://schemas.microsoft.com/office/drawing/2014/main" val="1602135708"/>
                    </a:ext>
                  </a:extLst>
                </a:gridCol>
                <a:gridCol w="991746">
                  <a:extLst>
                    <a:ext uri="{9D8B030D-6E8A-4147-A177-3AD203B41FA5}">
                      <a16:colId xmlns:a16="http://schemas.microsoft.com/office/drawing/2014/main" val="2039183131"/>
                    </a:ext>
                  </a:extLst>
                </a:gridCol>
                <a:gridCol w="991746">
                  <a:extLst>
                    <a:ext uri="{9D8B030D-6E8A-4147-A177-3AD203B41FA5}">
                      <a16:colId xmlns:a16="http://schemas.microsoft.com/office/drawing/2014/main" val="2392668714"/>
                    </a:ext>
                  </a:extLst>
                </a:gridCol>
              </a:tblGrid>
              <a:tr h="378068">
                <a:tc>
                  <a:txBody>
                    <a:bodyPr/>
                    <a:lstStyle/>
                    <a:p>
                      <a:endParaRPr lang="en-SI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Innovation indicators</a:t>
                      </a:r>
                      <a:endParaRPr lang="en-SI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p</a:t>
                      </a:r>
                      <a:r>
                        <a:rPr lang="sl-SI" sz="1800" baseline="-25000" dirty="0"/>
                        <a:t>with</a:t>
                      </a:r>
                      <a:endParaRPr lang="en-SI" sz="1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p</a:t>
                      </a:r>
                      <a:r>
                        <a:rPr lang="sl-SI" sz="1800" baseline="-25000" dirty="0"/>
                        <a:t>without</a:t>
                      </a:r>
                      <a:endParaRPr lang="en-SI" sz="1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n</a:t>
                      </a:r>
                      <a:r>
                        <a:rPr lang="sl-SI" sz="1800" baseline="-25000" dirty="0"/>
                        <a:t>with</a:t>
                      </a:r>
                      <a:endParaRPr lang="en-SI" sz="1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n</a:t>
                      </a:r>
                      <a:r>
                        <a:rPr lang="sl-SI" sz="1800" baseline="-25000" dirty="0"/>
                        <a:t>without</a:t>
                      </a:r>
                      <a:endParaRPr lang="en-SI" sz="1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SBias</a:t>
                      </a:r>
                      <a:endParaRPr lang="en-SI" sz="1800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398394"/>
                  </a:ext>
                </a:extLst>
              </a:tr>
              <a:tr h="376946">
                <a:tc rowSpan="1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During the three years 2016 to 2018, did your enterprise introduce new or significantly improved...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3a. </a:t>
                      </a:r>
                      <a:r>
                        <a:rPr lang="it-IT" sz="1800" u="none" strike="noStrike" dirty="0" err="1">
                          <a:effectLst/>
                        </a:rPr>
                        <a:t>goods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948256"/>
                  </a:ext>
                </a:extLst>
              </a:tr>
              <a:tr h="376946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4a. </a:t>
                      </a:r>
                      <a:r>
                        <a:rPr lang="it-IT" sz="1800" u="none" strike="noStrike" dirty="0" err="1">
                          <a:effectLst/>
                        </a:rPr>
                        <a:t>services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3600588"/>
                  </a:ext>
                </a:extLst>
              </a:tr>
              <a:tr h="376946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6a_1. </a:t>
                      </a:r>
                      <a:r>
                        <a:rPr lang="it-IT" sz="1800" u="none" strike="noStrike" dirty="0">
                          <a:effectLst/>
                        </a:rPr>
                        <a:t>production process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6077090"/>
                  </a:ext>
                </a:extLst>
              </a:tr>
              <a:tr h="376946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6a_2. </a:t>
                      </a:r>
                      <a:r>
                        <a:rPr lang="it-IT" sz="1800" u="none" strike="noStrike" dirty="0">
                          <a:effectLst/>
                        </a:rPr>
                        <a:t>distribution process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526648"/>
                  </a:ext>
                </a:extLst>
              </a:tr>
              <a:tr h="376946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6a_3. </a:t>
                      </a:r>
                      <a:r>
                        <a:rPr lang="en-US" sz="1800" u="none" strike="noStrike" dirty="0">
                          <a:effectLst/>
                        </a:rPr>
                        <a:t>supporting activities for your processes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1165763"/>
                  </a:ext>
                </a:extLst>
              </a:tr>
              <a:tr h="376946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11_1. </a:t>
                      </a:r>
                      <a:r>
                        <a:rPr lang="en-US" sz="1800" u="none" strike="noStrike" dirty="0">
                          <a:effectLst/>
                        </a:rPr>
                        <a:t>business practices for </a:t>
                      </a:r>
                      <a:r>
                        <a:rPr lang="en-US" sz="1800" u="none" strike="noStrike" dirty="0" err="1">
                          <a:effectLst/>
                        </a:rPr>
                        <a:t>organising</a:t>
                      </a:r>
                      <a:r>
                        <a:rPr lang="en-US" sz="1800" u="none" strike="noStrike" dirty="0">
                          <a:effectLst/>
                        </a:rPr>
                        <a:t> procedures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0843750"/>
                  </a:ext>
                </a:extLst>
              </a:tr>
              <a:tr h="376946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11_2. </a:t>
                      </a:r>
                      <a:r>
                        <a:rPr lang="en-US" sz="1800" u="none" strike="noStrike" dirty="0">
                          <a:effectLst/>
                        </a:rPr>
                        <a:t>methods for </a:t>
                      </a:r>
                      <a:r>
                        <a:rPr lang="en-US" sz="1800" u="none" strike="noStrike" dirty="0" err="1">
                          <a:effectLst/>
                        </a:rPr>
                        <a:t>organising</a:t>
                      </a:r>
                      <a:r>
                        <a:rPr lang="en-US" sz="1800" u="none" strike="noStrike" dirty="0">
                          <a:effectLst/>
                        </a:rPr>
                        <a:t> work responsibilities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2900057"/>
                  </a:ext>
                </a:extLst>
              </a:tr>
              <a:tr h="376946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11_3. </a:t>
                      </a:r>
                      <a:r>
                        <a:rPr lang="en-US" sz="1800" u="none" strike="noStrike" dirty="0">
                          <a:effectLst/>
                        </a:rPr>
                        <a:t>methods for </a:t>
                      </a:r>
                      <a:r>
                        <a:rPr lang="en-US" sz="1800" u="none" strike="noStrike" dirty="0" err="1">
                          <a:effectLst/>
                        </a:rPr>
                        <a:t>organising</a:t>
                      </a:r>
                      <a:r>
                        <a:rPr lang="en-US" sz="1800" u="none" strike="noStrike" dirty="0">
                          <a:effectLst/>
                        </a:rPr>
                        <a:t> external relations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4673746"/>
                  </a:ext>
                </a:extLst>
              </a:tr>
              <a:tr h="376946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11_4. </a:t>
                      </a:r>
                      <a:r>
                        <a:rPr lang="it-IT" sz="1800" u="none" strike="noStrike" dirty="0">
                          <a:effectLst/>
                        </a:rPr>
                        <a:t>aestethic design or packaging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601534"/>
                  </a:ext>
                </a:extLst>
              </a:tr>
              <a:tr h="376946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11_5. </a:t>
                      </a:r>
                      <a:r>
                        <a:rPr lang="en-US" sz="1800" u="none" strike="noStrike" dirty="0">
                          <a:effectLst/>
                        </a:rPr>
                        <a:t>media or techniques for product promotion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5389218"/>
                  </a:ext>
                </a:extLst>
              </a:tr>
              <a:tr h="376946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11_6. </a:t>
                      </a:r>
                      <a:r>
                        <a:rPr lang="it-IT" sz="1800" u="none" strike="noStrike" dirty="0">
                          <a:effectLst/>
                        </a:rPr>
                        <a:t>methods for product placement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264468"/>
                  </a:ext>
                </a:extLst>
              </a:tr>
              <a:tr h="376946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11_7. </a:t>
                      </a:r>
                      <a:r>
                        <a:rPr lang="en-US" sz="1800" u="none" strike="noStrike" dirty="0">
                          <a:effectLst/>
                        </a:rPr>
                        <a:t>methods of pricing goods or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S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2092195"/>
                  </a:ext>
                </a:extLst>
              </a:tr>
            </a:tbl>
          </a:graphicData>
        </a:graphic>
      </p:graphicFrame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E4AF5A2A-FE19-4E9A-950F-20676B21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4" y="5920354"/>
            <a:ext cx="10972800" cy="369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/>
              <a:t>p – percentage of „Yes“ (with/without micro companies); n – number of respondents; Sbias – Standardized bias</a:t>
            </a:r>
          </a:p>
        </p:txBody>
      </p:sp>
    </p:spTree>
    <p:extLst>
      <p:ext uri="{BB962C8B-B14F-4D97-AF65-F5344CB8AC3E}">
        <p14:creationId xmlns:p14="http://schemas.microsoft.com/office/powerpoint/2010/main" val="140770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D10B6D32-B46D-40D2-AF40-80EBB9982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477024"/>
              </p:ext>
            </p:extLst>
          </p:nvPr>
        </p:nvGraphicFramePr>
        <p:xfrm>
          <a:off x="609598" y="956214"/>
          <a:ext cx="10784905" cy="4749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1528462980"/>
                    </a:ext>
                  </a:extLst>
                </a:gridCol>
                <a:gridCol w="4724740">
                  <a:extLst>
                    <a:ext uri="{9D8B030D-6E8A-4147-A177-3AD203B41FA5}">
                      <a16:colId xmlns:a16="http://schemas.microsoft.com/office/drawing/2014/main" val="2095400709"/>
                    </a:ext>
                  </a:extLst>
                </a:gridCol>
                <a:gridCol w="919933">
                  <a:extLst>
                    <a:ext uri="{9D8B030D-6E8A-4147-A177-3AD203B41FA5}">
                      <a16:colId xmlns:a16="http://schemas.microsoft.com/office/drawing/2014/main" val="3851099710"/>
                    </a:ext>
                  </a:extLst>
                </a:gridCol>
                <a:gridCol w="919933">
                  <a:extLst>
                    <a:ext uri="{9D8B030D-6E8A-4147-A177-3AD203B41FA5}">
                      <a16:colId xmlns:a16="http://schemas.microsoft.com/office/drawing/2014/main" val="460780532"/>
                    </a:ext>
                  </a:extLst>
                </a:gridCol>
                <a:gridCol w="919933">
                  <a:extLst>
                    <a:ext uri="{9D8B030D-6E8A-4147-A177-3AD203B41FA5}">
                      <a16:colId xmlns:a16="http://schemas.microsoft.com/office/drawing/2014/main" val="1602135708"/>
                    </a:ext>
                  </a:extLst>
                </a:gridCol>
                <a:gridCol w="919933">
                  <a:extLst>
                    <a:ext uri="{9D8B030D-6E8A-4147-A177-3AD203B41FA5}">
                      <a16:colId xmlns:a16="http://schemas.microsoft.com/office/drawing/2014/main" val="2039183131"/>
                    </a:ext>
                  </a:extLst>
                </a:gridCol>
                <a:gridCol w="919933">
                  <a:extLst>
                    <a:ext uri="{9D8B030D-6E8A-4147-A177-3AD203B41FA5}">
                      <a16:colId xmlns:a16="http://schemas.microsoft.com/office/drawing/2014/main" val="825451848"/>
                    </a:ext>
                  </a:extLst>
                </a:gridCol>
              </a:tblGrid>
              <a:tr h="387208">
                <a:tc>
                  <a:txBody>
                    <a:bodyPr/>
                    <a:lstStyle/>
                    <a:p>
                      <a:endParaRPr lang="en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Cooperation indicators</a:t>
                      </a:r>
                      <a:endParaRPr lang="en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p</a:t>
                      </a:r>
                      <a:r>
                        <a:rPr lang="sl-SI" sz="1800" baseline="-25000" dirty="0"/>
                        <a:t>with</a:t>
                      </a:r>
                      <a:endParaRPr lang="en-SI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/>
                        <a:t>p</a:t>
                      </a:r>
                      <a:r>
                        <a:rPr lang="sl-SI" sz="1800" baseline="-25000"/>
                        <a:t>without</a:t>
                      </a:r>
                      <a:endParaRPr lang="en-SI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/>
                        <a:t>n</a:t>
                      </a:r>
                      <a:r>
                        <a:rPr lang="sl-SI" sz="1800" baseline="-25000"/>
                        <a:t>with</a:t>
                      </a:r>
                      <a:endParaRPr lang="en-SI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n</a:t>
                      </a:r>
                      <a:r>
                        <a:rPr lang="sl-SI" sz="1800" baseline="-25000" dirty="0"/>
                        <a:t>without</a:t>
                      </a:r>
                      <a:endParaRPr lang="en-SI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SBias</a:t>
                      </a:r>
                      <a:endParaRPr lang="en-SI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398394"/>
                  </a:ext>
                </a:extLst>
              </a:tr>
              <a:tr h="542122">
                <a:tc rowSpan="8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10a.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During the three years 2016 to 2018, did your enterprise co-operate on any of your innovation activities with other enterprises or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organisations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350" marR="6350" marT="6350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A. Other enterprises within your enterprise group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-1.16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948256"/>
                  </a:ext>
                </a:extLst>
              </a:tr>
              <a:tr h="542122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B. Suppliers of equipment, materials, components, or software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3600588"/>
                  </a:ext>
                </a:extLst>
              </a:tr>
              <a:tr h="542122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C. Clients or customers from the private sector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6077090"/>
                  </a:ext>
                </a:extLst>
              </a:tr>
              <a:tr h="542122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D. Clients or customers from the public sector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526648"/>
                  </a:ext>
                </a:extLst>
              </a:tr>
              <a:tr h="542122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E. Competitors or other enterprises in your sector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1165763"/>
                  </a:ext>
                </a:extLst>
              </a:tr>
              <a:tr h="542122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F. Consultants or commercial labs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0843750"/>
                  </a:ext>
                </a:extLst>
              </a:tr>
              <a:tr h="542122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G. Universities or other higher education institutes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2900057"/>
                  </a:ext>
                </a:extLst>
              </a:tr>
              <a:tr h="542122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H. Government, public or private research institutes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4673746"/>
                  </a:ext>
                </a:extLst>
              </a:tr>
            </a:tbl>
          </a:graphicData>
        </a:graphic>
      </p:graphicFrame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9855257E-116B-411D-8AC3-4ACC0BF371B5}"/>
              </a:ext>
            </a:extLst>
          </p:cNvPr>
          <p:cNvSpPr txBox="1">
            <a:spLocks/>
          </p:cNvSpPr>
          <p:nvPr/>
        </p:nvSpPr>
        <p:spPr>
          <a:xfrm>
            <a:off x="609600" y="5803039"/>
            <a:ext cx="10972800" cy="456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sz="1800" dirty="0"/>
              <a:t>p – percentage of „Yes“ (with/without micro companies); n – number of respondents; Sbias – Standardized bias</a:t>
            </a:r>
          </a:p>
        </p:txBody>
      </p:sp>
    </p:spTree>
    <p:extLst>
      <p:ext uri="{BB962C8B-B14F-4D97-AF65-F5344CB8AC3E}">
        <p14:creationId xmlns:p14="http://schemas.microsoft.com/office/powerpoint/2010/main" val="198478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D438ED-A628-4275-B5D0-7C1EE64D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2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DC1211-9ADA-40AE-AA7F-42DFF9A7B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6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Conclusions and discussion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z="2400" dirty="0"/>
              <a:t>Absolute standardized bias estimation:</a:t>
            </a:r>
          </a:p>
          <a:p>
            <a:pPr lvl="1"/>
            <a:r>
              <a:rPr lang="sl-SI" sz="2000" dirty="0"/>
              <a:t>Over 1 for 11 out of 20 indicators (5 innovation and 6 cooperation)</a:t>
            </a:r>
          </a:p>
          <a:p>
            <a:pPr lvl="1"/>
            <a:r>
              <a:rPr lang="sl-SI" sz="2000" dirty="0"/>
              <a:t>Over 2 for 3 out of 20 indicators (2 innovation and 1 cooperation)</a:t>
            </a:r>
          </a:p>
          <a:p>
            <a:pPr marL="0" indent="0">
              <a:buNone/>
            </a:pPr>
            <a:r>
              <a:rPr lang="sl-SI" sz="2400" b="1" dirty="0">
                <a:sym typeface="Wingdings" panose="05000000000000000000" pitchFamily="2" charset="2"/>
              </a:rPr>
              <a:t> </a:t>
            </a:r>
            <a:r>
              <a:rPr lang="sl-SI" sz="2400" dirty="0">
                <a:sym typeface="Wingdings" panose="05000000000000000000" pitchFamily="2" charset="2"/>
              </a:rPr>
              <a:t> </a:t>
            </a:r>
            <a:r>
              <a:rPr lang="sl-SI" sz="2400" b="1" dirty="0"/>
              <a:t>Micro companies should be included in research studies about innovation</a:t>
            </a:r>
          </a:p>
          <a:p>
            <a:endParaRPr lang="sl-SI" sz="2400" dirty="0"/>
          </a:p>
          <a:p>
            <a:r>
              <a:rPr lang="sl-SI" sz="2400" dirty="0"/>
              <a:t>However, </a:t>
            </a:r>
            <a:r>
              <a:rPr lang="sl-SI" sz="2400" b="1" dirty="0"/>
              <a:t>surveying micro companies is methodologically challenging and expensive; </a:t>
            </a:r>
            <a:r>
              <a:rPr lang="sl-SI" sz="2400" dirty="0"/>
              <a:t>discussion is needed on </a:t>
            </a:r>
            <a:r>
              <a:rPr lang="sl-SI" sz="2400" b="1" dirty="0"/>
              <a:t>how to improve response rates</a:t>
            </a:r>
            <a:r>
              <a:rPr lang="sl-SI" sz="2400" dirty="0"/>
              <a:t>. Possible solutions:</a:t>
            </a:r>
          </a:p>
          <a:p>
            <a:pPr lvl="1"/>
            <a:r>
              <a:rPr lang="sl-SI" sz="2000" dirty="0"/>
              <a:t>Invest more resources in data cleaning before data collection (a high number of non-eligible units)</a:t>
            </a:r>
          </a:p>
          <a:p>
            <a:pPr lvl="1"/>
            <a:r>
              <a:rPr lang="sl-SI" sz="2000" dirty="0"/>
              <a:t>Stricter exclusion criteria (exclude institutes, cooperatives, and supplementary farm activities)</a:t>
            </a:r>
          </a:p>
          <a:p>
            <a:pPr lvl="1"/>
            <a:r>
              <a:rPr lang="sl-SI" sz="2000" dirty="0"/>
              <a:t>Make questionnaire shorter (less is more)</a:t>
            </a:r>
          </a:p>
          <a:p>
            <a:pPr lvl="1"/>
            <a:r>
              <a:rPr lang="sl-SI" sz="2000" dirty="0"/>
              <a:t>Incentives?</a:t>
            </a:r>
            <a:endParaRPr lang="sl-SI" sz="2400" b="1" dirty="0"/>
          </a:p>
          <a:p>
            <a:endParaRPr lang="sl-SI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Future work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Computation of Bias due to exclusion of micro companies for other variables and other sectors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Sensitivity analysis (difference between companies with 0, 1 and 2-9 employees)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Estimation of nonresponse bias (based on auxiliary information in Bizi.si database)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Comparison with Community Innovation Survey data for 2016-2018 (will become available in Autumn 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Additional research questions: How biased would the results be if we excluded ...</a:t>
            </a:r>
          </a:p>
          <a:p>
            <a:pPr lvl="1"/>
            <a:r>
              <a:rPr lang="sl-SI" sz="2000" dirty="0"/>
              <a:t>Companies without e-mail?</a:t>
            </a:r>
          </a:p>
          <a:p>
            <a:pPr lvl="1"/>
            <a:r>
              <a:rPr lang="sl-SI" sz="2000" dirty="0"/>
              <a:t>Additional company types according to legal form?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645E3A4-F747-4695-975E-29F21BB99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9" b="12408"/>
          <a:stretch/>
        </p:blipFill>
        <p:spPr bwMode="auto">
          <a:xfrm>
            <a:off x="0" y="956098"/>
            <a:ext cx="115824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2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Background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2" y="2360260"/>
            <a:ext cx="5486398" cy="3332396"/>
          </a:xfrm>
        </p:spPr>
        <p:txBody>
          <a:bodyPr>
            <a:normAutofit fontScale="92500" lnSpcReduction="10000"/>
          </a:bodyPr>
          <a:lstStyle/>
          <a:p>
            <a:r>
              <a:rPr lang="sl-SI" sz="2400" dirty="0"/>
              <a:t>Internal InnoRenew project: </a:t>
            </a:r>
            <a:r>
              <a:rPr lang="sl-SI" sz="2400" dirty="0">
                <a:solidFill>
                  <a:srgbClr val="67A33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„Revitalisation of traditional industry: An open innovation framework for Slovenia‘s furniture sector“</a:t>
            </a:r>
            <a:r>
              <a:rPr lang="sl-SI" sz="2400" dirty="0">
                <a:solidFill>
                  <a:srgbClr val="67A332"/>
                </a:solidFill>
              </a:rPr>
              <a:t> </a:t>
            </a:r>
            <a:r>
              <a:rPr lang="sl-SI" sz="2400" dirty="0"/>
              <a:t>(with National Institute of Public Health (NIJZ), Regional Development Agency of the Ljubljana Urban Region (RRALUR), and the University of Primorska)</a:t>
            </a:r>
          </a:p>
          <a:p>
            <a:r>
              <a:rPr lang="sl-SI" sz="2400" dirty="0"/>
              <a:t>PhD project „Critical Success factors in Open Innovation: Does strategy matter?“ (Barbara Rovere)</a:t>
            </a:r>
          </a:p>
          <a:p>
            <a:endParaRPr lang="sl-SI" sz="2400" dirty="0">
              <a:solidFill>
                <a:srgbClr val="67A332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Image result for revitalisation of furniture industry innorenew">
            <a:extLst>
              <a:ext uri="{FF2B5EF4-FFF2-40B4-BE49-F238E27FC236}">
                <a16:creationId xmlns:a16="http://schemas.microsoft.com/office/drawing/2014/main" id="{D17B43D8-2521-4E6B-84FB-8A4BE2DF5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57" y="2360260"/>
            <a:ext cx="5289886" cy="31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B8A55DE-80F9-472B-A9B9-794A3075FD39}"/>
              </a:ext>
            </a:extLst>
          </p:cNvPr>
          <p:cNvSpPr txBox="1">
            <a:spLocks/>
          </p:cNvSpPr>
          <p:nvPr/>
        </p:nvSpPr>
        <p:spPr>
          <a:xfrm>
            <a:off x="609601" y="4219693"/>
            <a:ext cx="10972800" cy="162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751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Problem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2360259"/>
            <a:ext cx="6665844" cy="3765905"/>
          </a:xfrm>
        </p:spPr>
        <p:txBody>
          <a:bodyPr>
            <a:normAutofit fontScale="85000" lnSpcReduction="10000"/>
          </a:bodyPr>
          <a:lstStyle/>
          <a:p>
            <a:r>
              <a:rPr lang="sl-SI" sz="2800" dirty="0"/>
              <a:t>Largy body of literature and data available on innovation activities of </a:t>
            </a:r>
            <a:r>
              <a:rPr lang="sl-SI" sz="2800" b="1" dirty="0"/>
              <a:t>small </a:t>
            </a:r>
            <a:r>
              <a:rPr lang="sl-SI" sz="2800" dirty="0"/>
              <a:t>(10-49), </a:t>
            </a:r>
            <a:r>
              <a:rPr lang="sl-SI" sz="2800" b="1" dirty="0"/>
              <a:t>medium</a:t>
            </a:r>
            <a:r>
              <a:rPr lang="sl-SI" sz="2800" dirty="0"/>
              <a:t> (50-249), and </a:t>
            </a:r>
            <a:r>
              <a:rPr lang="sl-SI" sz="2800" b="1" dirty="0"/>
              <a:t>large enterprises </a:t>
            </a:r>
            <a:r>
              <a:rPr lang="sl-SI" sz="2800" dirty="0"/>
              <a:t>(250+ employees)</a:t>
            </a:r>
            <a:endParaRPr lang="sl-SI" sz="2800" b="1" dirty="0"/>
          </a:p>
          <a:p>
            <a:r>
              <a:rPr lang="sl-SI" sz="2800" dirty="0"/>
              <a:t>More than 90 % of companies in the wood value chain are </a:t>
            </a:r>
            <a:r>
              <a:rPr lang="sl-SI" sz="2800" b="1" dirty="0"/>
              <a:t>micro enterprises </a:t>
            </a:r>
            <a:r>
              <a:rPr lang="sl-SI" sz="2800" dirty="0"/>
              <a:t>(&lt; 10 employees) and there is almost no research on them</a:t>
            </a:r>
          </a:p>
          <a:p>
            <a:endParaRPr lang="sl-SI" sz="2800" b="1" u="sng" dirty="0"/>
          </a:p>
          <a:p>
            <a:pPr marL="0" indent="0">
              <a:buNone/>
            </a:pPr>
            <a:r>
              <a:rPr lang="sl-SI" sz="2800" b="1" u="sng" dirty="0"/>
              <a:t>RQ: How biased are innovation indicators due to the omission of micro companies?</a:t>
            </a:r>
            <a:endParaRPr lang="sl-S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3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156930F-CC09-45D4-AC57-C013E4E9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26" y="4010599"/>
            <a:ext cx="3761874" cy="21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indoor, table, ceiling, person&#10;&#10;Description automatically generated">
            <a:extLst>
              <a:ext uri="{FF2B5EF4-FFF2-40B4-BE49-F238E27FC236}">
                <a16:creationId xmlns:a16="http://schemas.microsoft.com/office/drawing/2014/main" id="{61BBC136-6D00-4244-AC57-526CC431A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5" b="10851"/>
          <a:stretch/>
        </p:blipFill>
        <p:spPr>
          <a:xfrm>
            <a:off x="7820526" y="1519506"/>
            <a:ext cx="3761874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Survey on market and innovation activities of Slovenian companies in the wood value chain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2360259"/>
            <a:ext cx="5762263" cy="3765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200" b="1" dirty="0"/>
              <a:t>Unit of analysis: </a:t>
            </a:r>
            <a:r>
              <a:rPr lang="sl-SI" sz="2200" dirty="0"/>
              <a:t>enterprise</a:t>
            </a:r>
          </a:p>
          <a:p>
            <a:pPr marL="0" indent="0">
              <a:buNone/>
            </a:pPr>
            <a:r>
              <a:rPr lang="sl-SI" sz="2200" b="1" dirty="0"/>
              <a:t>Population: </a:t>
            </a:r>
            <a:r>
              <a:rPr lang="sl-SI" sz="2200" dirty="0"/>
              <a:t>active enterprises (in January 2019) created </a:t>
            </a:r>
            <a:r>
              <a:rPr lang="sl-SI" sz="2200" u="sng" dirty="0"/>
              <a:t>before</a:t>
            </a:r>
            <a:r>
              <a:rPr lang="sl-SI" sz="2200" dirty="0"/>
              <a:t> the 1st of January 2016 (agrarian communities, associations, and interest groups excluded) that are not bankrupt or in a liquidation process that are registered in Slovenia in one of the selected sectors (Foresty, Wood manufacturing, Paper manufacturing, Furniture, Other manufacturing, Construction, Wholesale)</a:t>
            </a:r>
          </a:p>
          <a:p>
            <a:pPr marL="0" indent="0">
              <a:buNone/>
            </a:pPr>
            <a:r>
              <a:rPr lang="sl-SI" sz="2200" b="1" dirty="0"/>
              <a:t>Sampling frame: </a:t>
            </a:r>
            <a:r>
              <a:rPr lang="sl-SI" sz="2200" dirty="0">
                <a:solidFill>
                  <a:srgbClr val="67A33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Bizi.si business registry</a:t>
            </a:r>
            <a:endParaRPr lang="sl-SI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4</a:t>
            </a:fld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ADACD04-88B1-4401-BD75-75A58D4FA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24" y="2364823"/>
            <a:ext cx="1431674" cy="190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A4989D2C-8B4D-4A96-99E7-55379D077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r="1235"/>
          <a:stretch/>
        </p:blipFill>
        <p:spPr bwMode="auto">
          <a:xfrm>
            <a:off x="7883988" y="4295186"/>
            <a:ext cx="2412000" cy="16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DF3488CC-A3C1-4616-90DA-712BA4D8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2" r="22240"/>
          <a:stretch/>
        </p:blipFill>
        <p:spPr bwMode="auto">
          <a:xfrm>
            <a:off x="6561576" y="4317100"/>
            <a:ext cx="1296000" cy="16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C7B710BB-4D96-4492-9FAE-7F29DC50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872" y="2358139"/>
            <a:ext cx="1074528" cy="19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82AD5A7C-7C51-4548-B02D-E13A60DC1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2178" r="14362" b="165"/>
          <a:stretch/>
        </p:blipFill>
        <p:spPr bwMode="auto">
          <a:xfrm>
            <a:off x="9459756" y="2371467"/>
            <a:ext cx="1025983" cy="18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indoor, building, warehouse, factory&#10;&#10;Description automatically generated">
            <a:extLst>
              <a:ext uri="{FF2B5EF4-FFF2-40B4-BE49-F238E27FC236}">
                <a16:creationId xmlns:a16="http://schemas.microsoft.com/office/drawing/2014/main" id="{C93FB0DA-D4B6-4BF7-B192-45071E5E1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2400" y="4294956"/>
            <a:ext cx="1260000" cy="1679999"/>
          </a:xfrm>
          <a:prstGeom prst="rect">
            <a:avLst/>
          </a:prstGeom>
        </p:spPr>
      </p:pic>
      <p:pic>
        <p:nvPicPr>
          <p:cNvPr id="10" name="Picture 9" descr="A wooden bench&#10;&#10;Description automatically generated">
            <a:extLst>
              <a:ext uri="{FF2B5EF4-FFF2-40B4-BE49-F238E27FC236}">
                <a16:creationId xmlns:a16="http://schemas.microsoft.com/office/drawing/2014/main" id="{D9BF4432-D4D1-4B28-A735-B1250D5599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6" t="29808" r="34055" b="4861"/>
          <a:stretch/>
        </p:blipFill>
        <p:spPr>
          <a:xfrm>
            <a:off x="7993344" y="2368581"/>
            <a:ext cx="1440000" cy="19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Sampling (full population study)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B4AB0DAD-45BC-4C1E-8569-E1AB26262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33398"/>
              </p:ext>
            </p:extLst>
          </p:nvPr>
        </p:nvGraphicFramePr>
        <p:xfrm>
          <a:off x="609600" y="2152619"/>
          <a:ext cx="69342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5902">
                  <a:extLst>
                    <a:ext uri="{9D8B030D-6E8A-4147-A177-3AD203B41FA5}">
                      <a16:colId xmlns:a16="http://schemas.microsoft.com/office/drawing/2014/main" val="1528462980"/>
                    </a:ext>
                  </a:extLst>
                </a:gridCol>
                <a:gridCol w="1778298">
                  <a:extLst>
                    <a:ext uri="{9D8B030D-6E8A-4147-A177-3AD203B41FA5}">
                      <a16:colId xmlns:a16="http://schemas.microsoft.com/office/drawing/2014/main" val="3851099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NACE code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Numer of units in Bizi.si registry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39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Forestry and logging (A02 without A02.300)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740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4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/>
                        <a:t>Manufacture of products of wood and cork (C16)</a:t>
                      </a:r>
                      <a:endParaRPr lang="en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b="1" dirty="0"/>
                        <a:t>1747</a:t>
                      </a:r>
                      <a:endParaRPr lang="en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4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Manufacture of paper and paper products (C17)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143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900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/>
                        <a:t>Manufacture of furniture (C31 without C31.030)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b="1" dirty="0"/>
                        <a:t>995</a:t>
                      </a:r>
                      <a:endParaRPr lang="en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67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Other manufacturing (C32.120, C32.130, C32.200, C32.300, C32.400, C42.910)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390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0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Construction of buildings (F41)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2651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8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Wholesale of wood, constrution materials and sanitary equipment (G46.73)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448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26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Total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7123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092195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1241494-25F7-4D7A-ACEF-8A3ECA0E1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0731"/>
              </p:ext>
            </p:extLst>
          </p:nvPr>
        </p:nvGraphicFramePr>
        <p:xfrm>
          <a:off x="7856621" y="2182833"/>
          <a:ext cx="3660465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8627">
                  <a:extLst>
                    <a:ext uri="{9D8B030D-6E8A-4147-A177-3AD203B41FA5}">
                      <a16:colId xmlns:a16="http://schemas.microsoft.com/office/drawing/2014/main" val="326772295"/>
                    </a:ext>
                  </a:extLst>
                </a:gridCol>
                <a:gridCol w="1026297">
                  <a:extLst>
                    <a:ext uri="{9D8B030D-6E8A-4147-A177-3AD203B41FA5}">
                      <a16:colId xmlns:a16="http://schemas.microsoft.com/office/drawing/2014/main" val="2948134206"/>
                    </a:ext>
                  </a:extLst>
                </a:gridCol>
                <a:gridCol w="1415541">
                  <a:extLst>
                    <a:ext uri="{9D8B030D-6E8A-4147-A177-3AD203B41FA5}">
                      <a16:colId xmlns:a16="http://schemas.microsoft.com/office/drawing/2014/main" val="2200747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Size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Number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Percentage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63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Micro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5427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89.9 %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4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Small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521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8.6 %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3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Medium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75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1.2 %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81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Large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14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0.2 %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7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Total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6037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100 %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33198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7957B3C9-43D4-4B02-8DD9-A47ACE02C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49823"/>
              </p:ext>
            </p:extLst>
          </p:nvPr>
        </p:nvGraphicFramePr>
        <p:xfrm>
          <a:off x="7856621" y="4439689"/>
          <a:ext cx="3660465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8627">
                  <a:extLst>
                    <a:ext uri="{9D8B030D-6E8A-4147-A177-3AD203B41FA5}">
                      <a16:colId xmlns:a16="http://schemas.microsoft.com/office/drawing/2014/main" val="326772295"/>
                    </a:ext>
                  </a:extLst>
                </a:gridCol>
                <a:gridCol w="1026297">
                  <a:extLst>
                    <a:ext uri="{9D8B030D-6E8A-4147-A177-3AD203B41FA5}">
                      <a16:colId xmlns:a16="http://schemas.microsoft.com/office/drawing/2014/main" val="2948134206"/>
                    </a:ext>
                  </a:extLst>
                </a:gridCol>
                <a:gridCol w="1415541">
                  <a:extLst>
                    <a:ext uri="{9D8B030D-6E8A-4147-A177-3AD203B41FA5}">
                      <a16:colId xmlns:a16="http://schemas.microsoft.com/office/drawing/2014/main" val="2200747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Type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Number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Percentage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63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Ltd.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3466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48.7 %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4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Solo trader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2900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40.7 %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3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Other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757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10.6 %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81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Total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7123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100 %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7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8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Questionnaire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2360259"/>
            <a:ext cx="3499810" cy="3724282"/>
          </a:xfrm>
        </p:spPr>
        <p:txBody>
          <a:bodyPr>
            <a:normAutofit/>
          </a:bodyPr>
          <a:lstStyle/>
          <a:p>
            <a:r>
              <a:rPr lang="sl-SI" sz="2400" dirty="0"/>
              <a:t>Based on the Eurostat </a:t>
            </a:r>
            <a:r>
              <a:rPr lang="sl-SI" sz="2400" dirty="0">
                <a:solidFill>
                  <a:srgbClr val="67A33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Innovation Survey (CIS)</a:t>
            </a:r>
            <a:endParaRPr lang="sl-SI" sz="2400" dirty="0">
              <a:solidFill>
                <a:srgbClr val="67A332"/>
              </a:solidFill>
            </a:endParaRPr>
          </a:p>
          <a:p>
            <a:r>
              <a:rPr lang="sl-SI" sz="2400" dirty="0"/>
              <a:t>4 pages long and with conditional branching:</a:t>
            </a:r>
          </a:p>
          <a:p>
            <a:pPr lvl="1"/>
            <a:r>
              <a:rPr lang="sl-SI" sz="2000" dirty="0"/>
              <a:t>About 10 minutes for non-innovators</a:t>
            </a:r>
          </a:p>
          <a:p>
            <a:pPr lvl="1"/>
            <a:r>
              <a:rPr lang="sl-SI" sz="2000" dirty="0"/>
              <a:t>About 20 minutes for innovators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20C4A-3600-4467-AEA2-56CE9932F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850" y="1122171"/>
            <a:ext cx="7256890" cy="2587845"/>
          </a:xfrm>
          <a:prstGeom prst="rect">
            <a:avLst/>
          </a:prstGeom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E281B952-F93A-4830-83FD-E0605AE5AF6D}"/>
              </a:ext>
            </a:extLst>
          </p:cNvPr>
          <p:cNvSpPr txBox="1">
            <a:spLocks/>
          </p:cNvSpPr>
          <p:nvPr/>
        </p:nvSpPr>
        <p:spPr>
          <a:xfrm>
            <a:off x="4165070" y="3507923"/>
            <a:ext cx="7361670" cy="2315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sl-SI" sz="2000" dirty="0"/>
          </a:p>
          <a:p>
            <a:pPr marL="0" indent="0">
              <a:buNone/>
              <a:defRPr/>
            </a:pPr>
            <a:r>
              <a:rPr lang="sl-SI" sz="2000" dirty="0"/>
              <a:t>Topics: </a:t>
            </a:r>
            <a:r>
              <a:rPr lang="sl-SI" sz="2000" i="1" dirty="0"/>
              <a:t>Geographic markets; Strategy, Product (goods and services), processs, organisational and market innovations; Innovation activities; Information sources; Co-operation with other organisations; Barriers to innovation; Innovation in business process digitalisation; Innovations with environmental benefits; Innovations with health benefits; Environmental impacts; Intelletual property rights; etc.</a:t>
            </a:r>
            <a:endParaRPr lang="en-SI" sz="2000" i="1" dirty="0"/>
          </a:p>
        </p:txBody>
      </p:sp>
    </p:spTree>
    <p:extLst>
      <p:ext uri="{BB962C8B-B14F-4D97-AF65-F5344CB8AC3E}">
        <p14:creationId xmlns:p14="http://schemas.microsoft.com/office/powerpoint/2010/main" val="202432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Data collection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2354472"/>
            <a:ext cx="4431527" cy="3765905"/>
          </a:xfrm>
        </p:spPr>
        <p:txBody>
          <a:bodyPr>
            <a:noAutofit/>
          </a:bodyPr>
          <a:lstStyle/>
          <a:p>
            <a:r>
              <a:rPr lang="sl-SI" sz="1800" dirty="0"/>
              <a:t>February – September 2019 (WIP)</a:t>
            </a:r>
          </a:p>
          <a:p>
            <a:r>
              <a:rPr lang="sl-SI" sz="1800" b="1" dirty="0"/>
              <a:t>Postal survey </a:t>
            </a:r>
            <a:r>
              <a:rPr lang="sl-SI" sz="1800" dirty="0"/>
              <a:t>with two options:</a:t>
            </a:r>
          </a:p>
          <a:p>
            <a:pPr lvl="1"/>
            <a:r>
              <a:rPr lang="sl-SI" sz="1800" dirty="0"/>
              <a:t>Return paper questionnaire in enclosed envelope</a:t>
            </a:r>
          </a:p>
          <a:p>
            <a:pPr lvl="1"/>
            <a:r>
              <a:rPr lang="sl-SI" sz="1800" dirty="0"/>
              <a:t>Type link and respond online</a:t>
            </a:r>
          </a:p>
          <a:p>
            <a:r>
              <a:rPr lang="sl-SI" sz="1800" b="1" dirty="0"/>
              <a:t>E-mail reminders </a:t>
            </a:r>
            <a:r>
              <a:rPr lang="sl-SI" sz="1800" dirty="0"/>
              <a:t>(e-mail available for 32% of the sample)</a:t>
            </a:r>
          </a:p>
          <a:p>
            <a:r>
              <a:rPr lang="sl-SI" sz="1800" dirty="0"/>
              <a:t>Manual search to exclude non-eligible companies</a:t>
            </a:r>
          </a:p>
          <a:p>
            <a:r>
              <a:rPr lang="sl-SI" sz="1800" b="1" dirty="0"/>
              <a:t>Phone calls </a:t>
            </a:r>
            <a:r>
              <a:rPr lang="sl-SI" sz="1800" dirty="0"/>
              <a:t>(although phone number is available for 70% of the sample we only tried to call those without a valid postal or e-mail address)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7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AD4D3F-615E-4AD6-AD4D-B8AA76548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6858" y="289932"/>
            <a:ext cx="6428423" cy="90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2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Response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Horizon 2020 Framework Programme of the European Union; H2020 WIDESPREAD-2-Teaming: #739574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3C81064F-3B53-442F-8BB7-DC60A2EE9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754519"/>
              </p:ext>
            </p:extLst>
          </p:nvPr>
        </p:nvGraphicFramePr>
        <p:xfrm>
          <a:off x="609600" y="2177696"/>
          <a:ext cx="10972800" cy="3596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607">
                  <a:extLst>
                    <a:ext uri="{9D8B030D-6E8A-4147-A177-3AD203B41FA5}">
                      <a16:colId xmlns:a16="http://schemas.microsoft.com/office/drawing/2014/main" val="1528462980"/>
                    </a:ext>
                  </a:extLst>
                </a:gridCol>
                <a:gridCol w="1271599">
                  <a:extLst>
                    <a:ext uri="{9D8B030D-6E8A-4147-A177-3AD203B41FA5}">
                      <a16:colId xmlns:a16="http://schemas.microsoft.com/office/drawing/2014/main" val="3851099710"/>
                    </a:ext>
                  </a:extLst>
                </a:gridCol>
                <a:gridCol w="1271599">
                  <a:extLst>
                    <a:ext uri="{9D8B030D-6E8A-4147-A177-3AD203B41FA5}">
                      <a16:colId xmlns:a16="http://schemas.microsoft.com/office/drawing/2014/main" val="460780532"/>
                    </a:ext>
                  </a:extLst>
                </a:gridCol>
                <a:gridCol w="1271599">
                  <a:extLst>
                    <a:ext uri="{9D8B030D-6E8A-4147-A177-3AD203B41FA5}">
                      <a16:colId xmlns:a16="http://schemas.microsoft.com/office/drawing/2014/main" val="1602135708"/>
                    </a:ext>
                  </a:extLst>
                </a:gridCol>
                <a:gridCol w="1271599">
                  <a:extLst>
                    <a:ext uri="{9D8B030D-6E8A-4147-A177-3AD203B41FA5}">
                      <a16:colId xmlns:a16="http://schemas.microsoft.com/office/drawing/2014/main" val="2039183131"/>
                    </a:ext>
                  </a:extLst>
                </a:gridCol>
                <a:gridCol w="1271599">
                  <a:extLst>
                    <a:ext uri="{9D8B030D-6E8A-4147-A177-3AD203B41FA5}">
                      <a16:colId xmlns:a16="http://schemas.microsoft.com/office/drawing/2014/main" val="1300437876"/>
                    </a:ext>
                  </a:extLst>
                </a:gridCol>
                <a:gridCol w="1271599">
                  <a:extLst>
                    <a:ext uri="{9D8B030D-6E8A-4147-A177-3AD203B41FA5}">
                      <a16:colId xmlns:a16="http://schemas.microsoft.com/office/drawing/2014/main" val="3120900394"/>
                    </a:ext>
                  </a:extLst>
                </a:gridCol>
                <a:gridCol w="1271599">
                  <a:extLst>
                    <a:ext uri="{9D8B030D-6E8A-4147-A177-3AD203B41FA5}">
                      <a16:colId xmlns:a16="http://schemas.microsoft.com/office/drawing/2014/main" val="4064699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NACE code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Sample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Unknown eligibility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Not eligible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Refusal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Completed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RR2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RR4</a:t>
                      </a:r>
                    </a:p>
                    <a:p>
                      <a:r>
                        <a:rPr lang="sl-SI" dirty="0"/>
                        <a:t>(e=0.8)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39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Forestry (A02)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740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3.7%</a:t>
                      </a:r>
                      <a:endParaRPr lang="en-SI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6394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b="1" dirty="0"/>
                        <a:t>Wood (C16)</a:t>
                      </a:r>
                      <a:endParaRPr lang="en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b="1" dirty="0"/>
                        <a:t>1747</a:t>
                      </a:r>
                      <a:endParaRPr lang="en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8.1%</a:t>
                      </a:r>
                      <a:endParaRPr lang="en-SI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8084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Paper (C17)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143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6.5%</a:t>
                      </a:r>
                      <a:endParaRPr lang="en-SI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2900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b="1" dirty="0"/>
                        <a:t>Furniture (C31)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b="1" dirty="0"/>
                        <a:t>995</a:t>
                      </a:r>
                      <a:endParaRPr lang="en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7.2%</a:t>
                      </a:r>
                      <a:endParaRPr lang="en-SI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8467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Other m. (C32)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390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  <a:endParaRPr lang="en-SI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601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Construction (F41)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2651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2.7%</a:t>
                      </a:r>
                      <a:endParaRPr lang="en-SI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9538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Wholesale (G46)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448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3.5%</a:t>
                      </a:r>
                      <a:endParaRPr lang="en-SI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81264468"/>
                  </a:ext>
                </a:extLst>
              </a:tr>
              <a:tr h="27033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Total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dirty="0"/>
                        <a:t>7123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4.9%</a:t>
                      </a:r>
                      <a:endParaRPr lang="en-SI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209219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87AC675-6C0E-472B-9B6E-7E79F8AA24DA}"/>
              </a:ext>
            </a:extLst>
          </p:cNvPr>
          <p:cNvSpPr/>
          <p:nvPr/>
        </p:nvSpPr>
        <p:spPr>
          <a:xfrm>
            <a:off x="609601" y="5930819"/>
            <a:ext cx="10972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Note: Disposition codes assigned and response rates calculated according to </a:t>
            </a:r>
            <a:r>
              <a:rPr lang="sl-SI" dirty="0">
                <a:solidFill>
                  <a:srgbClr val="67A33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AAPOR Standard Definitions</a:t>
            </a:r>
            <a:endParaRPr lang="en-SI" dirty="0">
              <a:solidFill>
                <a:srgbClr val="67A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6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195485" y="2045937"/>
            <a:ext cx="5386917" cy="4080228"/>
          </a:xfrm>
        </p:spPr>
        <p:txBody>
          <a:bodyPr>
            <a:noAutofit/>
          </a:bodyPr>
          <a:lstStyle/>
          <a:p>
            <a:r>
              <a:rPr lang="sl-SI" sz="2300" dirty="0"/>
              <a:t>Assuming the </a:t>
            </a:r>
            <a:r>
              <a:rPr lang="sl-SI" sz="2300" b="1" dirty="0"/>
              <a:t>p </a:t>
            </a:r>
            <a:r>
              <a:rPr lang="sl-SI" sz="2300" dirty="0"/>
              <a:t>calculated on data that includes micro companies </a:t>
            </a:r>
            <a:r>
              <a:rPr lang="sl-SI" sz="2300" b="1" dirty="0"/>
              <a:t>(i.e., with)</a:t>
            </a:r>
            <a:r>
              <a:rPr lang="sl-SI" sz="2300" dirty="0"/>
              <a:t> are our reference („true“) values (</a:t>
            </a:r>
            <a:r>
              <a:rPr lang="sl-SI" sz="2300" b="1" dirty="0"/>
              <a:t>p</a:t>
            </a:r>
            <a:r>
              <a:rPr lang="sl-SI" sz="2300" b="1" baseline="-25000" dirty="0"/>
              <a:t>with</a:t>
            </a:r>
            <a:r>
              <a:rPr lang="sl-SI" sz="2300" dirty="0"/>
              <a:t>)</a:t>
            </a:r>
          </a:p>
          <a:p>
            <a:r>
              <a:rPr lang="sl-SI" sz="2300" dirty="0"/>
              <a:t>If we would not have colected data for micro companies and tried to estimate the true value </a:t>
            </a:r>
            <a:r>
              <a:rPr lang="sl-SI" sz="2300" b="1" dirty="0"/>
              <a:t>without </a:t>
            </a:r>
            <a:r>
              <a:rPr lang="sl-SI" sz="2300" dirty="0"/>
              <a:t>them (</a:t>
            </a:r>
            <a:r>
              <a:rPr lang="sl-SI" sz="2300" b="1" dirty="0"/>
              <a:t>p</a:t>
            </a:r>
            <a:r>
              <a:rPr lang="sl-SI" sz="2300" b="1" baseline="-25000" dirty="0"/>
              <a:t>without</a:t>
            </a:r>
            <a:r>
              <a:rPr lang="sl-SI" sz="2300" dirty="0"/>
              <a:t>), the estimate would be biased:</a:t>
            </a:r>
          </a:p>
          <a:p>
            <a:endParaRPr lang="sl-SI" sz="2300" dirty="0"/>
          </a:p>
          <a:p>
            <a:r>
              <a:rPr lang="sl-SI" sz="2300" dirty="0"/>
              <a:t>The bias measure is standardized by dividing it with the standard error:</a:t>
            </a:r>
          </a:p>
          <a:p>
            <a:pPr marL="0" indent="0">
              <a:buNone/>
            </a:pPr>
            <a:endParaRPr lang="sl-SI" sz="23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B7E5DA-DD4E-4C4E-87A6-5C8CF9545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485" y="2045936"/>
            <a:ext cx="5329572" cy="4080227"/>
          </a:xfrm>
        </p:spPr>
        <p:txBody>
          <a:bodyPr>
            <a:noAutofit/>
          </a:bodyPr>
          <a:lstStyle/>
          <a:p>
            <a:r>
              <a:rPr lang="sl-SI" sz="2300" dirty="0"/>
              <a:t>The objective of bias analysis is to estimate the potential </a:t>
            </a:r>
            <a:r>
              <a:rPr lang="sl-SI" sz="2300" b="1" dirty="0"/>
              <a:t>error in estimates due to systematic mistakes </a:t>
            </a:r>
            <a:r>
              <a:rPr lang="sl-SI" sz="2300" dirty="0"/>
              <a:t>(e.g., omission of micro companies)</a:t>
            </a:r>
            <a:r>
              <a:rPr lang="sl-SI" sz="2300" b="1" dirty="0"/>
              <a:t> that lead to consistently high or low results compared to true values</a:t>
            </a:r>
          </a:p>
          <a:p>
            <a:r>
              <a:rPr lang="sl-SI" sz="2300" dirty="0"/>
              <a:t>We selected 20 indicators (12 innovation and 8 cooperation) to estimate the standardized bias</a:t>
            </a:r>
            <a:endParaRPr lang="sl-SI" sz="2300" b="1" dirty="0"/>
          </a:p>
          <a:p>
            <a:r>
              <a:rPr lang="sl-SI" sz="2300" dirty="0"/>
              <a:t>The statistic of interest is the percent of respondents answering „Yes“ (</a:t>
            </a:r>
            <a:r>
              <a:rPr lang="sl-SI" sz="2300" b="1" dirty="0"/>
              <a:t>p</a:t>
            </a:r>
            <a:r>
              <a:rPr lang="sl-SI" sz="23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Horizon 2020 Framework </a:t>
            </a:r>
            <a:r>
              <a:rPr lang="en-US" dirty="0" err="1"/>
              <a:t>Programme</a:t>
            </a:r>
            <a:r>
              <a:rPr lang="en-US" dirty="0"/>
              <a:t> of the European Union; H2020 WIDESPREAD-2-Teaming: #739574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134-5898-1041-A112-29B275E19148}" type="slidenum">
              <a:rPr lang="en-US" smtClean="0"/>
              <a:t>9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08543" y="1034696"/>
            <a:ext cx="10972800" cy="1143000"/>
          </a:xfrm>
        </p:spPr>
        <p:txBody>
          <a:bodyPr/>
          <a:lstStyle/>
          <a:p>
            <a:r>
              <a:rPr lang="sl-SI" dirty="0"/>
              <a:t>Preliminary bias analysis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D8227B-30D5-4976-AD9A-2E2E6CE964BF}"/>
              </a:ext>
            </a:extLst>
          </p:cNvPr>
          <p:cNvSpPr/>
          <p:nvPr/>
        </p:nvSpPr>
        <p:spPr>
          <a:xfrm>
            <a:off x="6605167" y="4616716"/>
            <a:ext cx="471880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73734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sl-SI" sz="2400" b="1" dirty="0"/>
              <a:t>Bias =  p</a:t>
            </a:r>
            <a:r>
              <a:rPr lang="sl-SI" sz="2400" b="1" baseline="-25000" dirty="0"/>
              <a:t>with</a:t>
            </a:r>
            <a:r>
              <a:rPr lang="sl-SI" sz="2400" b="1" dirty="0"/>
              <a:t> – p</a:t>
            </a:r>
            <a:r>
              <a:rPr lang="sl-SI" sz="2400" b="1" baseline="-25000" dirty="0"/>
              <a:t>without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9065D0-5459-4E99-8AED-A50348FEF83C}"/>
              </a:ext>
            </a:extLst>
          </p:cNvPr>
          <p:cNvSpPr/>
          <p:nvPr/>
        </p:nvSpPr>
        <p:spPr>
          <a:xfrm>
            <a:off x="6605167" y="5823304"/>
            <a:ext cx="471880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73734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sl-SI" sz="2400" b="1" dirty="0"/>
              <a:t>Standardized bias = Bias/SE</a:t>
            </a:r>
            <a:r>
              <a:rPr lang="sl-SI" sz="2400" b="1" baseline="-25000" dirty="0"/>
              <a:t>without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25162832"/>
      </p:ext>
    </p:extLst>
  </p:cSld>
  <p:clrMapOvr>
    <a:masterClrMapping/>
  </p:clrMapOvr>
</p:sld>
</file>

<file path=ppt/theme/theme1.xml><?xml version="1.0" encoding="utf-8"?>
<a:theme xmlns:a="http://schemas.openxmlformats.org/drawingml/2006/main" name="PPTtemplateSystemFo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8D8231A1-38D3-3643-9A61-56D2C93EA705}" vid="{A9F1DC50-B1E9-D74B-8575-1F5602A43E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31B8DCFDF8949BD6FF1C64206746C" ma:contentTypeVersion="11" ma:contentTypeDescription="Ustvari nov dokument." ma:contentTypeScope="" ma:versionID="a6f8481462ce26fb435bbcebcd3fa0a0">
  <xsd:schema xmlns:xsd="http://www.w3.org/2001/XMLSchema" xmlns:xs="http://www.w3.org/2001/XMLSchema" xmlns:p="http://schemas.microsoft.com/office/2006/metadata/properties" xmlns:ns3="9d13c916-9573-4e0e-ba2f-8da3615cf801" xmlns:ns4="09dcc16a-2762-4692-beac-41e4ac474915" targetNamespace="http://schemas.microsoft.com/office/2006/metadata/properties" ma:root="true" ma:fieldsID="94560714c21423269d01d562327d549a" ns3:_="" ns4:_="">
    <xsd:import namespace="9d13c916-9573-4e0e-ba2f-8da3615cf801"/>
    <xsd:import namespace="09dcc16a-2762-4692-beac-41e4ac4749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3c916-9573-4e0e-ba2f-8da3615cf8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cc16a-2762-4692-beac-41e4ac47491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756F85-B2DF-43E9-95C7-D3604C2C18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73221-6FD2-4171-AB39-459F242C9E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FBA854B-5395-40DB-A1C4-4B5DAF426D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3c916-9573-4e0e-ba2f-8da3615cf801"/>
    <ds:schemaRef ds:uri="09dcc16a-2762-4692-beac-41e4ac474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Wide-PPTtemplateSystemFont</Template>
  <TotalTime>1119</TotalTime>
  <Words>1753</Words>
  <Application>Microsoft Office PowerPoint</Application>
  <PresentationFormat>Widescreen</PresentationFormat>
  <Paragraphs>366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PPTtemplateSystemFont</vt:lpstr>
      <vt:lpstr>Methodological challenges of measuring innovation activities of micro companies</vt:lpstr>
      <vt:lpstr>Background</vt:lpstr>
      <vt:lpstr>Problem</vt:lpstr>
      <vt:lpstr>Survey on market and innovation activities of Slovenian companies in the wood value chain</vt:lpstr>
      <vt:lpstr>Sampling (full population study)</vt:lpstr>
      <vt:lpstr>Questionnaire</vt:lpstr>
      <vt:lpstr>Data collection</vt:lpstr>
      <vt:lpstr>Response rates</vt:lpstr>
      <vt:lpstr>Preliminary bias analysis</vt:lpstr>
      <vt:lpstr>PowerPoint Presentation</vt:lpstr>
      <vt:lpstr>PowerPoint Presentation</vt:lpstr>
      <vt:lpstr>PowerPoint Presentation</vt:lpstr>
      <vt:lpstr>PowerPoint Presentation</vt:lpstr>
      <vt:lpstr>Conclusions and discussion</vt:lpstr>
      <vt:lpstr>Future work</vt:lpstr>
      <vt:lpstr>Thank you for your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Slavec</dc:creator>
  <cp:lastModifiedBy>Ana Slavec</cp:lastModifiedBy>
  <cp:revision>64</cp:revision>
  <dcterms:created xsi:type="dcterms:W3CDTF">2019-09-16T17:23:25Z</dcterms:created>
  <dcterms:modified xsi:type="dcterms:W3CDTF">2019-09-21T10:37:03Z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0x010100D6631B8DCFDF8949BD6FF1C64206746C</vt:lpwstr>
  </property>
</Properties>
</file>