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</p:sldIdLst>
  <p:sldSz cy="5143500" cx="9144000"/>
  <p:notesSz cx="6858000" cy="9144000"/>
  <p:embeddedFontLst>
    <p:embeddedFont>
      <p:font typeface="Roboto"/>
      <p:regular r:id="rId67"/>
      <p:bold r:id="rId68"/>
      <p:italic r:id="rId69"/>
      <p:boldItalic r:id="rId70"/>
    </p:embeddedFont>
    <p:embeddedFont>
      <p:font typeface="Open Sans"/>
      <p:regular r:id="rId71"/>
      <p:bold r:id="rId72"/>
      <p:italic r:id="rId73"/>
      <p:boldItalic r:id="rId7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OpenSans-italic.fntdata"/><Relationship Id="rId72" Type="http://schemas.openxmlformats.org/officeDocument/2006/relationships/font" Target="fonts/OpenSans-bold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74" Type="http://schemas.openxmlformats.org/officeDocument/2006/relationships/font" Target="fonts/OpenSans-boldItalic.fntdata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OpenSans-regular.fntdata"/><Relationship Id="rId70" Type="http://schemas.openxmlformats.org/officeDocument/2006/relationships/font" Target="fonts/Roboto-boldItalic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font" Target="fonts/Roboto-bold.fntdata"/><Relationship Id="rId23" Type="http://schemas.openxmlformats.org/officeDocument/2006/relationships/slide" Target="slides/slide18.xml"/><Relationship Id="rId67" Type="http://schemas.openxmlformats.org/officeDocument/2006/relationships/font" Target="fonts/Roboto-regular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Roboto-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nsplash.com/@ronnie_schmutz?utm_source=unsplash&amp;utm_medium=referral&amp;utm_content=creditCopyText" TargetMode="External"/><Relationship Id="rId3" Type="http://schemas.openxmlformats.org/officeDocument/2006/relationships/hyperlink" Target="https://unsplash.com/@ronnie_schmutz?utm_source=unsplash&amp;utm_medium=referral&amp;utm_content=creditCopyText" TargetMode="External"/><Relationship Id="rId4" Type="http://schemas.openxmlformats.org/officeDocument/2006/relationships/hyperlink" Target="https://unsplash.com/?utm_source=unsplash&amp;utm_medium=referral&amp;utm_content=creditCopyText" TargetMode="External"/><Relationship Id="rId5" Type="http://schemas.openxmlformats.org/officeDocument/2006/relationships/hyperlink" Target="https://unsplash.com/?utm_source=unsplash&amp;utm_medium=referral&amp;utm_content=creditCopyText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nsplash.com/@nate_dumlao?utm_source=unsplash&amp;utm_medium=referral&amp;utm_content=creditCopyText" TargetMode="External"/><Relationship Id="rId3" Type="http://schemas.openxmlformats.org/officeDocument/2006/relationships/hyperlink" Target="https://unsplash.com/@nate_dumlao?utm_source=unsplash&amp;utm_medium=referral&amp;utm_content=creditCopyText" TargetMode="External"/><Relationship Id="rId4" Type="http://schemas.openxmlformats.org/officeDocument/2006/relationships/hyperlink" Target="https://unsplash.com/s/photos/ethical?utm_source=unsplash&amp;utm_medium=referral&amp;utm_content=creditCopyText" TargetMode="External"/><Relationship Id="rId5" Type="http://schemas.openxmlformats.org/officeDocument/2006/relationships/hyperlink" Target="https://unsplash.com/s/photos/ethical?utm_source=unsplash&amp;utm_medium=referral&amp;utm_content=creditCopyText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nsplash.com/@fourcolourblack?utm_source=unsplash&amp;utm_medium=referral&amp;utm_content=creditCopyText" TargetMode="External"/><Relationship Id="rId3" Type="http://schemas.openxmlformats.org/officeDocument/2006/relationships/hyperlink" Target="https://unsplash.com/@fourcolourblack?utm_source=unsplash&amp;utm_medium=referral&amp;utm_content=creditCopyText" TargetMode="External"/><Relationship Id="rId4" Type="http://schemas.openxmlformats.org/officeDocument/2006/relationships/hyperlink" Target="https://unsplash.com/s/photos/user-testing?utm_source=unsplash&amp;utm_medium=referral&amp;utm_content=creditCopyText" TargetMode="External"/><Relationship Id="rId5" Type="http://schemas.openxmlformats.org/officeDocument/2006/relationships/hyperlink" Target="https://unsplash.com/s/photos/user-testing?utm_source=unsplash&amp;utm_medium=referral&amp;utm_content=creditCopyText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live.staticflickr.com/7035/6491204853_83337521b0_b.jpg" TargetMode="Externa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interactivefactual.net/wp-content/uploads/2014/02/user-experience-map.jpg" TargetMode="Externa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live.staticflickr.com/3471/3920214572_bc4b93444b_b.jpg" TargetMode="External"/><Relationship Id="rId3" Type="http://schemas.openxmlformats.org/officeDocument/2006/relationships/hyperlink" Target="https://rmsbunkerblog.wordpress.com/2016/10/06/what-is-an-intercept-survey/" TargetMode="Externa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live.staticflickr.com/7035/6491204853_83337521b0_b.jpg" TargetMode="Externa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hriswhong.com/open-data/foil_nyc_taxi/comment-page-3/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nsplash.com/@girlwithredhat?utm_source=unsplash&amp;utm_medium=referral&amp;utm_content=creditCopyText" TargetMode="External"/><Relationship Id="rId3" Type="http://schemas.openxmlformats.org/officeDocument/2006/relationships/hyperlink" Target="https://unsplash.com/@girlwithredhat?utm_source=unsplash&amp;utm_medium=referral&amp;utm_content=creditCopyText" TargetMode="External"/><Relationship Id="rId4" Type="http://schemas.openxmlformats.org/officeDocument/2006/relationships/hyperlink" Target="https://unsplash.com/s/photos/test?utm_source=unsplash&amp;utm_medium=referral&amp;utm_content=creditCopyText" TargetMode="External"/><Relationship Id="rId5" Type="http://schemas.openxmlformats.org/officeDocument/2006/relationships/hyperlink" Target="https://unsplash.com/s/photos/test?utm_source=unsplash&amp;utm_medium=referral&amp;utm_content=creditCopyText" TargetMode="Externa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6f01d49f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c6f01d49f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Creative Commons CC BY SA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d90c58180f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d90c58180f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90c58180f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d90c58180f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Photo by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Ronnie Schmutz</a:t>
            </a:r>
            <a:r>
              <a:rPr lang="en">
                <a:solidFill>
                  <a:schemeClr val="dk1"/>
                </a:solidFill>
              </a:rPr>
              <a:t> on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u="sng">
                <a:solidFill>
                  <a:schemeClr val="hlink"/>
                </a:solidFill>
                <a:hlinkClick r:id="rId5"/>
              </a:rPr>
              <a:t>Unsplash</a:t>
            </a:r>
            <a:r>
              <a:rPr lang="en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a8848e4c1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da8848e4c1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Photo by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Nathan Dumlao</a:t>
            </a:r>
            <a:r>
              <a:rPr lang="en">
                <a:solidFill>
                  <a:schemeClr val="dk1"/>
                </a:solidFill>
              </a:rPr>
              <a:t> on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u="sng">
                <a:solidFill>
                  <a:schemeClr val="hlink"/>
                </a:solidFill>
                <a:hlinkClick r:id="rId5"/>
              </a:rPr>
              <a:t>Unsplash</a:t>
            </a:r>
            <a:r>
              <a:rPr lang="en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c6f01d49f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c6f01d49f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c6f01d49f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c6f01d49f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Margaret Mead’s Field Notes - Library of Congress </a:t>
            </a:r>
            <a:r>
              <a:rPr lang="en"/>
              <a:t>https://www.loc.gov/exhibits/mead/images/mm0203as.jpg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c82214380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c82214380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Margaret Mead’s Field Notes - Library of Congress https://www.loc.gov/exhibits/mead/images/mm0203as.jpg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c822143804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c82214380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c82214380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c82214380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c6f01d49f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c6f01d49f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c82214380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c82214380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6f01d49f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6f01d49f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c822143804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c82214380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c6f01d49f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c6f01d49f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c6f01d49f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c6f01d49f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da8848e4c1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da8848e4c1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c6f01d49f7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c6f01d49f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d90c58180f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d90c58180f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da8848e4c1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da8848e4c1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Photo by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Adam Wilson</a:t>
            </a:r>
            <a:r>
              <a:rPr lang="en">
                <a:solidFill>
                  <a:schemeClr val="dk1"/>
                </a:solidFill>
              </a:rPr>
              <a:t> on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u="sng">
                <a:solidFill>
                  <a:schemeClr val="hlink"/>
                </a:solidFill>
                <a:hlinkClick r:id="rId5"/>
              </a:rPr>
              <a:t>Unsplash</a:t>
            </a:r>
            <a:r>
              <a:rPr lang="en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c65de35a30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c65de35a3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https://live.staticflickr.com/7035/6491204853_83337521b0_b.jpg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c65de35a3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c65de35a3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http://www.interactivefactual.net/wp-content/uploads/2014/02/user-experience-map.jpg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65de35a30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c65de35a3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Image: Noun Project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90c58180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90c58180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c65de35a30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c65de35a30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https://live.staticflickr.com/3471/3920214572_bc4b93444b_b.jpg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https://rmsbunkerblog.wordpress.com/2016/10/06/what-is-an-intercept-survey/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c65de35a30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c65de35a30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0097A7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https://live.staticflickr.com/7035/6491204853_83337521b0_b.jpg</a:t>
            </a:r>
            <a:r>
              <a:rPr lang="en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c65de35a30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c65de35a30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https://chriswhong.com/open-data/foil_nyc_taxi/comment-page-3/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d90c58180f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d90c58180f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c6f01d49f7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c6f01d49f7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d90c58180f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d90c58180f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da8848e4c1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da8848e4c1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da8848e4c1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da8848e4c1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d90c58180f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d90c58180f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da8848e4c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da8848e4c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90c58180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gd90c58180f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d90c58180f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d90c58180f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da8848e4c1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da8848e4c1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da8848e4c1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da8848e4c1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da8848e4c1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da8848e4c1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da8848e4c1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da8848e4c1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da8848e4c1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da8848e4c1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da8848e4c1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da8848e4c1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Photo by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Girl with red hat</a:t>
            </a:r>
            <a:r>
              <a:rPr lang="en">
                <a:solidFill>
                  <a:schemeClr val="dk1"/>
                </a:solidFill>
              </a:rPr>
              <a:t> on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u="sng">
                <a:solidFill>
                  <a:schemeClr val="hlink"/>
                </a:solidFill>
                <a:hlinkClick r:id="rId5"/>
              </a:rPr>
              <a:t>Unsplash</a:t>
            </a:r>
            <a:r>
              <a:rPr lang="en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da8848e4c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da8848e4c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d90c58180f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d90c58180f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d90c58180f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d90c58180f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da8848e4c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da8848e4c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d90c58180f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d90c58180f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da8848e4c1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da8848e4c1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da8848e4c1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da8848e4c1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da8848e4c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da8848e4c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da8848e4c1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da8848e4c1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TY  - JOUR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AU  - Hoffman, Michael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AU  - Hayes, Sharon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AU  - Napolitano, Melissa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PY  - 2013/12/23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SP  - 300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EP  - 318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T1  - Urban Youths' Experiences and Perceptions of a Community Cycling Initiative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VL  - 51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DO  - 10.1177/0042098013489741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JO  - Urban Studies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ER  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da8848e4c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da8848e4c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da8848e4c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da8848e4c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da8848e4c1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da8848e4c1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d90c58180f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d90c58180f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d90c58180f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d90c58180f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d90c58180f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d90c58180f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da8848e4c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da8848e4c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da8848e4c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da8848e4c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d90c58180f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d90c58180f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d90c58180f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d90c58180f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90c58180f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d90c58180f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1793526" y="744575"/>
            <a:ext cx="70389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2043425" y="2834125"/>
            <a:ext cx="6789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13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1pPr>
            <a:lvl2pPr indent="-355600" lvl="1" marL="9144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/>
            </a:lvl2pPr>
            <a:lvl3pPr indent="-3429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/>
            </a:lvl3pPr>
            <a:lvl4pPr indent="-3302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/>
            </a:lvl4pPr>
            <a:lvl5pPr indent="-3302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/>
            </a:lvl5pPr>
            <a:lvl6pPr indent="-3302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/>
            </a:lvl6pPr>
            <a:lvl7pPr indent="-3302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/>
            </a:lvl7pPr>
            <a:lvl8pPr indent="-3302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/>
            </a:lvl8pPr>
            <a:lvl9pPr indent="-3302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600"/>
              <a:buChar char="■"/>
              <a:defRPr sz="1600"/>
            </a:lvl9pPr>
          </a:lstStyle>
          <a:p/>
        </p:txBody>
      </p:sp>
      <p:sp>
        <p:nvSpPr>
          <p:cNvPr id="55" name="Google Shape;55;p13"/>
          <p:cNvSpPr txBox="1"/>
          <p:nvPr>
            <p:ph idx="3" type="body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13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1pPr>
            <a:lvl2pPr indent="-355600" lvl="1" marL="9144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/>
            </a:lvl2pPr>
            <a:lvl3pPr indent="-3429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/>
            </a:lvl3pPr>
            <a:lvl4pPr indent="-3302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/>
            </a:lvl4pPr>
            <a:lvl5pPr indent="-3302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/>
            </a:lvl5pPr>
            <a:lvl6pPr indent="-3302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/>
            </a:lvl6pPr>
            <a:lvl7pPr indent="-3302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/>
            </a:lvl7pPr>
            <a:lvl8pPr indent="-3302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/>
            </a:lvl8pPr>
            <a:lvl9pPr indent="-3302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600"/>
              <a:buChar char="■"/>
              <a:defRPr sz="1600"/>
            </a:lvl9pPr>
          </a:lstStyle>
          <a:p/>
        </p:txBody>
      </p:sp>
      <p:sp>
        <p:nvSpPr>
          <p:cNvPr id="57" name="Google Shape;57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1264650" y="2150850"/>
            <a:ext cx="7567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772025" y="1152475"/>
            <a:ext cx="8060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1168525" y="445025"/>
            <a:ext cx="766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2994925" y="450150"/>
            <a:ext cx="6026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311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>
          <a:blip r:embed="rId1">
            <a:alphaModFix amt="36000"/>
          </a:blip>
          <a:stretch>
            <a:fillRect/>
          </a:stretch>
        </p:blipFill>
        <p:spPr>
          <a:xfrm>
            <a:off x="-1369100" y="924525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hyperlink" Target="https://unsplash.com/@ronnie_schmutz?utm_source=unsplash&amp;utm_medium=referral&amp;utm_content=creditCopyText" TargetMode="External"/><Relationship Id="rId5" Type="http://schemas.openxmlformats.org/officeDocument/2006/relationships/hyperlink" Target="https://unsplash.com/@ronnie_schmutz?utm_source=unsplash&amp;utm_medium=referral&amp;utm_content=creditCopyText" TargetMode="External"/><Relationship Id="rId6" Type="http://schemas.openxmlformats.org/officeDocument/2006/relationships/hyperlink" Target="https://unsplash.com/?utm_source=unsplash&amp;utm_medium=referral&amp;utm_content=creditCopyText" TargetMode="External"/><Relationship Id="rId7" Type="http://schemas.openxmlformats.org/officeDocument/2006/relationships/hyperlink" Target="https://unsplash.com/?utm_source=unsplash&amp;utm_medium=referral&amp;utm_content=creditCopyText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hyperlink" Target="https://unsplash.com/@nate_dumlao?utm_source=unsplash&amp;utm_medium=referral&amp;utm_content=creditCopyText" TargetMode="External"/><Relationship Id="rId5" Type="http://schemas.openxmlformats.org/officeDocument/2006/relationships/hyperlink" Target="https://unsplash.com/@nate_dumlao?utm_source=unsplash&amp;utm_medium=referral&amp;utm_content=creditCopyText" TargetMode="External"/><Relationship Id="rId6" Type="http://schemas.openxmlformats.org/officeDocument/2006/relationships/hyperlink" Target="https://unsplash.com/s/photos/ethical?utm_source=unsplash&amp;utm_medium=referral&amp;utm_content=creditCopyText" TargetMode="External"/><Relationship Id="rId7" Type="http://schemas.openxmlformats.org/officeDocument/2006/relationships/hyperlink" Target="https://unsplash.com/s/photos/ethical?utm_source=unsplash&amp;utm_medium=referral&amp;utm_content=creditCopyText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Relationship Id="rId4" Type="http://schemas.openxmlformats.org/officeDocument/2006/relationships/hyperlink" Target="https://unsplash.com/@ubahnverleih?utm_source=unsplash&amp;utm_medium=referral&amp;utm_content=creditCopyText" TargetMode="External"/><Relationship Id="rId5" Type="http://schemas.openxmlformats.org/officeDocument/2006/relationships/hyperlink" Target="https://unsplash.com/@ubahnverleih?utm_source=unsplash&amp;utm_medium=referral&amp;utm_content=creditCopyText" TargetMode="External"/><Relationship Id="rId6" Type="http://schemas.openxmlformats.org/officeDocument/2006/relationships/hyperlink" Target="https://unsplash.com/s/photos/archives?utm_source=unsplash&amp;utm_medium=referral&amp;utm_content=creditCopyText" TargetMode="External"/><Relationship Id="rId7" Type="http://schemas.openxmlformats.org/officeDocument/2006/relationships/hyperlink" Target="https://unsplash.com/s/photos/archives?utm_source=unsplash&amp;utm_medium=referral&amp;utm_content=creditCopyText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Relationship Id="rId4" Type="http://schemas.openxmlformats.org/officeDocument/2006/relationships/hyperlink" Target="https://unsplash.com/@fourcolourblack?utm_source=unsplash&amp;utm_medium=referral&amp;utm_content=creditCopyText" TargetMode="External"/><Relationship Id="rId5" Type="http://schemas.openxmlformats.org/officeDocument/2006/relationships/hyperlink" Target="https://unsplash.com/@fourcolourblack?utm_source=unsplash&amp;utm_medium=referral&amp;utm_content=creditCopyText" TargetMode="External"/><Relationship Id="rId6" Type="http://schemas.openxmlformats.org/officeDocument/2006/relationships/hyperlink" Target="https://unsplash.com/s/photos/user-testing?utm_source=unsplash&amp;utm_medium=referral&amp;utm_content=creditCopyText" TargetMode="External"/><Relationship Id="rId7" Type="http://schemas.openxmlformats.org/officeDocument/2006/relationships/hyperlink" Target="https://unsplash.com/s/photos/user-testing?utm_source=unsplash&amp;utm_medium=referral&amp;utm_content=creditCopyText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png"/><Relationship Id="rId4" Type="http://schemas.openxmlformats.org/officeDocument/2006/relationships/hyperlink" Target="https://unsplash.com/@trenthaaland?utm_source=unsplash&amp;utm_medium=referral&amp;utm_content=creditCopyText" TargetMode="External"/><Relationship Id="rId5" Type="http://schemas.openxmlformats.org/officeDocument/2006/relationships/hyperlink" Target="https://unsplash.com/@trenthaaland?utm_source=unsplash&amp;utm_medium=referral&amp;utm_content=creditCopyText" TargetMode="External"/><Relationship Id="rId6" Type="http://schemas.openxmlformats.org/officeDocument/2006/relationships/hyperlink" Target="https://unsplash.com/s/photos/taxi?utm_source=unsplash&amp;utm_medium=referral&amp;utm_content=creditCopyText" TargetMode="External"/><Relationship Id="rId7" Type="http://schemas.openxmlformats.org/officeDocument/2006/relationships/hyperlink" Target="https://unsplash.com/s/photos/taxi?utm_source=unsplash&amp;utm_medium=referral&amp;utm_content=creditCopyText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5.png"/><Relationship Id="rId4" Type="http://schemas.openxmlformats.org/officeDocument/2006/relationships/hyperlink" Target="https://unsplash.com/@girlwithredhat?utm_source=unsplash&amp;utm_medium=referral&amp;utm_content=creditCopyText" TargetMode="External"/><Relationship Id="rId5" Type="http://schemas.openxmlformats.org/officeDocument/2006/relationships/hyperlink" Target="https://unsplash.com/@girlwithredhat?utm_source=unsplash&amp;utm_medium=referral&amp;utm_content=creditCopyText" TargetMode="External"/><Relationship Id="rId6" Type="http://schemas.openxmlformats.org/officeDocument/2006/relationships/hyperlink" Target="https://unsplash.com/s/photos/test?utm_source=unsplash&amp;utm_medium=referral&amp;utm_content=creditCopyText" TargetMode="External"/><Relationship Id="rId7" Type="http://schemas.openxmlformats.org/officeDocument/2006/relationships/hyperlink" Target="https://unsplash.com/s/photos/test?utm_source=unsplash&amp;utm_medium=referral&amp;utm_content=creditCopyText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6.png"/><Relationship Id="rId4" Type="http://schemas.openxmlformats.org/officeDocument/2006/relationships/hyperlink" Target="https://unsplash.com/@wocintechchat?utm_source=unsplash&amp;utm_medium=referral&amp;utm_content=creditCopyText" TargetMode="External"/><Relationship Id="rId5" Type="http://schemas.openxmlformats.org/officeDocument/2006/relationships/hyperlink" Target="https://unsplash.com/@wocintechchat?utm_source=unsplash&amp;utm_medium=referral&amp;utm_content=creditCopyText" TargetMode="External"/><Relationship Id="rId6" Type="http://schemas.openxmlformats.org/officeDocument/2006/relationships/hyperlink" Target="https://unsplash.com/s/photos/interview?utm_source=unsplash&amp;utm_medium=referral&amp;utm_content=creditCopyText" TargetMode="External"/><Relationship Id="rId7" Type="http://schemas.openxmlformats.org/officeDocument/2006/relationships/hyperlink" Target="https://unsplash.com/s/photos/interview?utm_source=unsplash&amp;utm_medium=referral&amp;utm_content=creditCopyText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3.png"/><Relationship Id="rId4" Type="http://schemas.openxmlformats.org/officeDocument/2006/relationships/hyperlink" Target="https://www.taguette.org/getting-started.html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hyperlink" Target="https://www.taguette.org/getting-started.html" TargetMode="Externa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4.png"/><Relationship Id="rId4" Type="http://schemas.openxmlformats.org/officeDocument/2006/relationships/hyperlink" Target="https://www.taguette.org/getting-started.html" TargetMode="Externa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hyperlink" Target="https://www.taguette.org/" TargetMode="External"/><Relationship Id="rId4" Type="http://schemas.openxmlformats.org/officeDocument/2006/relationships/hyperlink" Target="https://github.com/ropenscilabs/qcoder" TargetMode="External"/><Relationship Id="rId5" Type="http://schemas.openxmlformats.org/officeDocument/2006/relationships/hyperlink" Target="https://www.qsrinternational.com/nvivo-qualitative-data-analysis-software/home" TargetMode="External"/><Relationship Id="rId6" Type="http://schemas.openxmlformats.org/officeDocument/2006/relationships/hyperlink" Target="https://atlasti.com/" TargetMode="External"/><Relationship Id="rId7" Type="http://schemas.openxmlformats.org/officeDocument/2006/relationships/hyperlink" Target="https://www.maxqda.com/qualitative-analysis-software?gclid=CjwKCAjwy42FBhB2EiwAJY0yQsN2_hW3j2IMY50ydJoy7b7jHEJdjiA4NjhfvRlDAyZWYO_RvGLu7xoC_EIQAvD_BwE" TargetMode="External"/><Relationship Id="rId8" Type="http://schemas.openxmlformats.org/officeDocument/2006/relationships/hyperlink" Target="https://www.dedoose.com/" TargetMode="Externa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hyperlink" Target="https://methods.18f.gov/" TargetMode="External"/><Relationship Id="rId4" Type="http://schemas.openxmlformats.org/officeDocument/2006/relationships/hyperlink" Target="https://www.designkit.org/methods" TargetMode="External"/><Relationship Id="rId5" Type="http://schemas.openxmlformats.org/officeDocument/2006/relationships/hyperlink" Target="https://www.tidytextmining.com/" TargetMode="Externa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ctrTitle"/>
          </p:nvPr>
        </p:nvSpPr>
        <p:spPr>
          <a:xfrm>
            <a:off x="1793526" y="744575"/>
            <a:ext cx="70389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80"/>
              <a:t>Qualitative Research for Quantitative Researchers</a:t>
            </a:r>
            <a:endParaRPr sz="4480"/>
          </a:p>
        </p:txBody>
      </p:sp>
      <p:sp>
        <p:nvSpPr>
          <p:cNvPr id="65" name="Google Shape;65;p14"/>
          <p:cNvSpPr txBox="1"/>
          <p:nvPr>
            <p:ph idx="1" type="subTitle"/>
          </p:nvPr>
        </p:nvSpPr>
        <p:spPr>
          <a:xfrm>
            <a:off x="2043425" y="2834125"/>
            <a:ext cx="6789000" cy="15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Beth M. Duckles, PhD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Insightful, LLC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May 19, 2021</a:t>
            </a:r>
            <a:endParaRPr sz="2400"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4819" y="4572000"/>
            <a:ext cx="1209175" cy="5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3"/>
          <p:cNvSpPr txBox="1"/>
          <p:nvPr>
            <p:ph idx="1" type="body"/>
          </p:nvPr>
        </p:nvSpPr>
        <p:spPr>
          <a:xfrm>
            <a:off x="2227200" y="1152475"/>
            <a:ext cx="6605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659" y="-837750"/>
            <a:ext cx="8356675" cy="6818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 txBox="1"/>
          <p:nvPr/>
        </p:nvSpPr>
        <p:spPr>
          <a:xfrm>
            <a:off x="440550" y="4820900"/>
            <a:ext cx="4947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Liz Joseph: https://unsplash.com/photos/lLVGI340NP0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4"/>
          <p:cNvSpPr txBox="1"/>
          <p:nvPr>
            <p:ph idx="1" type="body"/>
          </p:nvPr>
        </p:nvSpPr>
        <p:spPr>
          <a:xfrm>
            <a:off x="772025" y="1152475"/>
            <a:ext cx="8060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818" y="0"/>
            <a:ext cx="686036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4"/>
          <p:cNvSpPr txBox="1"/>
          <p:nvPr/>
        </p:nvSpPr>
        <p:spPr>
          <a:xfrm>
            <a:off x="159875" y="4784575"/>
            <a:ext cx="3060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Photo by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Ronnie Schmutz</a:t>
            </a:r>
            <a:r>
              <a:rPr lang="en" sz="1100">
                <a:solidFill>
                  <a:schemeClr val="dk1"/>
                </a:solidFill>
              </a:rPr>
              <a:t> on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dk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5"/>
          <p:cNvSpPr txBox="1"/>
          <p:nvPr>
            <p:ph idx="1" type="body"/>
          </p:nvPr>
        </p:nvSpPr>
        <p:spPr>
          <a:xfrm>
            <a:off x="772025" y="1152475"/>
            <a:ext cx="8060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7825" y="275143"/>
            <a:ext cx="6896750" cy="459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5"/>
          <p:cNvSpPr txBox="1"/>
          <p:nvPr/>
        </p:nvSpPr>
        <p:spPr>
          <a:xfrm>
            <a:off x="90725" y="4855425"/>
            <a:ext cx="2190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Photo by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hlinkClick r:id="rId5"/>
              </a:rPr>
              <a:t>Nathan Dumlao</a:t>
            </a:r>
            <a:r>
              <a:rPr lang="en" sz="900">
                <a:solidFill>
                  <a:schemeClr val="dk1"/>
                </a:solidFill>
              </a:rPr>
              <a:t> on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hlinkClick r:id="rId7"/>
              </a:rPr>
              <a:t>Unsplash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/>
              <a:t>Qualitative Methods</a:t>
            </a:r>
            <a:endParaRPr b="1" sz="3220"/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3036025" y="1532375"/>
            <a:ext cx="5796300" cy="30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Ethnography &amp; Participant Observation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Grounded Theory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Observational Methods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Interviews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Structured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Semistructured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Unstructured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Focus Groups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Case Study Research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Archival Research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Oral History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Ethnography &amp; Participant Observation</a:t>
            </a:r>
            <a:endParaRPr/>
          </a:p>
        </p:txBody>
      </p:sp>
      <p:sp>
        <p:nvSpPr>
          <p:cNvPr id="152" name="Google Shape;152;p27"/>
          <p:cNvSpPr txBox="1"/>
          <p:nvPr>
            <p:ph idx="1" type="body"/>
          </p:nvPr>
        </p:nvSpPr>
        <p:spPr>
          <a:xfrm>
            <a:off x="4453650" y="1152475"/>
            <a:ext cx="4378800" cy="3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Ethnography is literally translated as writing about people.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Go to “the field” and write about what you experience. 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Participant observation is a method where you participate and you observe.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Join into a parade then write about it afterwards. </a:t>
            </a:r>
            <a:endParaRPr/>
          </a:p>
        </p:txBody>
      </p:sp>
      <p:pic>
        <p:nvPicPr>
          <p:cNvPr id="153" name="Google Shape;15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325" y="1420025"/>
            <a:ext cx="3232525" cy="538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Ethnography &amp; Participant Observation</a:t>
            </a:r>
            <a:endParaRPr/>
          </a:p>
        </p:txBody>
      </p:sp>
      <p:sp>
        <p:nvSpPr>
          <p:cNvPr id="159" name="Google Shape;159;p28"/>
          <p:cNvSpPr txBox="1"/>
          <p:nvPr>
            <p:ph idx="1" type="body"/>
          </p:nvPr>
        </p:nvSpPr>
        <p:spPr>
          <a:xfrm>
            <a:off x="4380350" y="1152475"/>
            <a:ext cx="4452000" cy="3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methods are useful when the questions are cultural.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How do organizations make decisions during a pandemic?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Why is one store more profitable than another very </a:t>
            </a:r>
            <a:r>
              <a:rPr lang="en"/>
              <a:t>similar </a:t>
            </a:r>
            <a:r>
              <a:rPr lang="en"/>
              <a:t>store?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What makes a space online welcoming?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How do people decide which building is sustainable and which is not?</a:t>
            </a:r>
            <a:endParaRPr/>
          </a:p>
        </p:txBody>
      </p:sp>
      <p:pic>
        <p:nvPicPr>
          <p:cNvPr id="160" name="Google Shape;1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325" y="1420025"/>
            <a:ext cx="3232525" cy="538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Observational Methods </a:t>
            </a:r>
            <a:endParaRPr/>
          </a:p>
        </p:txBody>
      </p:sp>
      <p:sp>
        <p:nvSpPr>
          <p:cNvPr id="166" name="Google Shape;166;p29"/>
          <p:cNvSpPr txBox="1"/>
          <p:nvPr>
            <p:ph idx="1" type="body"/>
          </p:nvPr>
        </p:nvSpPr>
        <p:spPr>
          <a:xfrm>
            <a:off x="1856000" y="1152475"/>
            <a:ext cx="697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Pure observational </a:t>
            </a:r>
            <a:r>
              <a:rPr lang="en"/>
              <a:t>research is helpful when the questions have to do primarily with behavior. 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Transportation studies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How do cars flow in the parking lot?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Workspace usage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Is the new café lounge area being used? How are people using it (meetings? </a:t>
            </a:r>
            <a:r>
              <a:rPr lang="en"/>
              <a:t>c</a:t>
            </a:r>
            <a:r>
              <a:rPr lang="en"/>
              <a:t>onversations?) 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Museum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What is the typical flow of people through this space? What are they spending time at vs. moving past? What do obstacles do to their movement patterns?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Grounded Theory </a:t>
            </a:r>
            <a:endParaRPr/>
          </a:p>
        </p:txBody>
      </p:sp>
      <p:sp>
        <p:nvSpPr>
          <p:cNvPr id="172" name="Google Shape;172;p30"/>
          <p:cNvSpPr txBox="1"/>
          <p:nvPr>
            <p:ph idx="1" type="body"/>
          </p:nvPr>
        </p:nvSpPr>
        <p:spPr>
          <a:xfrm>
            <a:off x="3720675" y="1152475"/>
            <a:ext cx="5111700" cy="3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Focuses on using qualitative research to create theory.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Counters the idea that qual </a:t>
            </a:r>
            <a:r>
              <a:rPr lang="en"/>
              <a:t>research</a:t>
            </a:r>
            <a:r>
              <a:rPr lang="en"/>
              <a:t> is anecdotal, unsystematic and biased by focusing on creating theory with the data.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Key aspect is an inductive approach.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Theory comes from the data and must be supported by the data.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i="1" lang="en"/>
              <a:t>Cannot make claims unsupported by data and theory must encompass all responses.</a:t>
            </a:r>
            <a:r>
              <a:rPr lang="en"/>
              <a:t> </a:t>
            </a:r>
            <a:r>
              <a:rPr i="1" lang="en"/>
              <a:t>(e.g. no omitting outliers)</a:t>
            </a:r>
            <a:endParaRPr i="1"/>
          </a:p>
        </p:txBody>
      </p:sp>
      <p:pic>
        <p:nvPicPr>
          <p:cNvPr id="173" name="Google Shape;17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7450" y="1152475"/>
            <a:ext cx="2626442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Structured Interviewing </a:t>
            </a:r>
            <a:endParaRPr/>
          </a:p>
        </p:txBody>
      </p:sp>
      <p:sp>
        <p:nvSpPr>
          <p:cNvPr id="179" name="Google Shape;179;p31"/>
          <p:cNvSpPr txBox="1"/>
          <p:nvPr>
            <p:ph idx="1" type="body"/>
          </p:nvPr>
        </p:nvSpPr>
        <p:spPr>
          <a:xfrm>
            <a:off x="1958900" y="1152475"/>
            <a:ext cx="6873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Standardized questions in the same order for each respondent.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Typically</a:t>
            </a:r>
            <a:r>
              <a:rPr lang="en"/>
              <a:t> more closed questions vs. open questions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Closed question: How long have you worked at this job?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Open question: Tell me about your time working at this job?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Useful when: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Researchers only need answers to the </a:t>
            </a:r>
            <a:r>
              <a:rPr lang="en"/>
              <a:t>questions being asked.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Experimental methods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Confirming data from other sources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Need to compare responses </a:t>
            </a:r>
            <a:r>
              <a:rPr lang="en"/>
              <a:t>between</a:t>
            </a:r>
            <a:r>
              <a:rPr lang="en"/>
              <a:t> interviews equitably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Semi-s</a:t>
            </a:r>
            <a:r>
              <a:rPr lang="en"/>
              <a:t>tructured Interviewing </a:t>
            </a:r>
            <a:endParaRPr/>
          </a:p>
        </p:txBody>
      </p:sp>
      <p:sp>
        <p:nvSpPr>
          <p:cNvPr id="185" name="Google Shape;185;p32"/>
          <p:cNvSpPr txBox="1"/>
          <p:nvPr>
            <p:ph idx="1" type="body"/>
          </p:nvPr>
        </p:nvSpPr>
        <p:spPr>
          <a:xfrm>
            <a:off x="1958900" y="1152475"/>
            <a:ext cx="6873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Researcher has a set of questions and guides the subject on those questions.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Allows the conversation to flow more naturally.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Can go in unexpected directions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Useful for: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 subject’s comfort/ease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More inductive research when the questions and the answers are not known.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Still allows comparison between interviews, but can create variation.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Agenda:  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1376400" y="1152475"/>
            <a:ext cx="7455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About me! 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Qualitative and quantitative methods </a:t>
            </a:r>
            <a:endParaRPr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/>
              <a:t>Why should you learn about these methods?</a:t>
            </a:r>
            <a:endParaRPr sz="10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Benefits &amp; Downsides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Types of qualitative methods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Qualitative methods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User Research/User Experience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Mixed Methods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Tips and tricks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Asking questions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Survey Research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Interview tips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Qualitative Coding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 for Questions!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Structure or Uns</a:t>
            </a:r>
            <a:r>
              <a:rPr lang="en"/>
              <a:t>tructured Interviewing </a:t>
            </a:r>
            <a:endParaRPr/>
          </a:p>
        </p:txBody>
      </p:sp>
      <p:sp>
        <p:nvSpPr>
          <p:cNvPr id="191" name="Google Shape;191;p33"/>
          <p:cNvSpPr txBox="1"/>
          <p:nvPr>
            <p:ph idx="1" type="body"/>
          </p:nvPr>
        </p:nvSpPr>
        <p:spPr>
          <a:xfrm>
            <a:off x="1958900" y="1152475"/>
            <a:ext cx="6873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Open ended questions and/or very few broad questions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Respondent takes the </a:t>
            </a:r>
            <a:r>
              <a:rPr lang="en"/>
              <a:t>discussion</a:t>
            </a:r>
            <a:r>
              <a:rPr lang="en"/>
              <a:t> in whatever direction they want.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Requires active listening on the part of the interviewer.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Useful for: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Allowing the </a:t>
            </a:r>
            <a:r>
              <a:rPr lang="en"/>
              <a:t>respondent’s reality to be the focus</a:t>
            </a:r>
            <a:r>
              <a:rPr lang="en"/>
              <a:t>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Phenomenological interviews 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Oral History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Focus Groups </a:t>
            </a:r>
            <a:endParaRPr/>
          </a:p>
        </p:txBody>
      </p:sp>
      <p:sp>
        <p:nvSpPr>
          <p:cNvPr id="197" name="Google Shape;197;p34"/>
          <p:cNvSpPr txBox="1"/>
          <p:nvPr>
            <p:ph idx="1" type="body"/>
          </p:nvPr>
        </p:nvSpPr>
        <p:spPr>
          <a:xfrm>
            <a:off x="2597575" y="1152475"/>
            <a:ext cx="6234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i</a:t>
            </a:r>
            <a:r>
              <a:rPr lang="en"/>
              <a:t>nterviewer talks with</a:t>
            </a:r>
            <a:r>
              <a:rPr lang="en"/>
              <a:t> a group of people at the same time.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Useful for: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Interviewing stigmatized populations as it can feel safer.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Can help when there are cultural assumptions that the researcher may not share with participants.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Creates a lot of data about a small number of questions.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Study Research </a:t>
            </a:r>
            <a:endParaRPr/>
          </a:p>
        </p:txBody>
      </p:sp>
      <p:sp>
        <p:nvSpPr>
          <p:cNvPr id="203" name="Google Shape;203;p35"/>
          <p:cNvSpPr txBox="1"/>
          <p:nvPr>
            <p:ph idx="1" type="body"/>
          </p:nvPr>
        </p:nvSpPr>
        <p:spPr>
          <a:xfrm>
            <a:off x="1885775" y="1152475"/>
            <a:ext cx="694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Picking a small number of cases and researching them in depth. </a:t>
            </a:r>
            <a:r>
              <a:rPr lang="en"/>
              <a:t>Can be combined with other forms of research (e.g interviewing, participant observation, historical, document review) to develop the cases.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Best when cases vary on relevant or intriguing attributes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E.g. one case is a high performing hotel and </a:t>
            </a:r>
            <a:r>
              <a:rPr lang="en"/>
              <a:t>another</a:t>
            </a:r>
            <a:r>
              <a:rPr lang="en"/>
              <a:t> case is a low performing hotel.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One tactic is to obscure the variation from the researcher as a way of blinding the research.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Useful when research question is about why outcomes vary or when there is a notable set of differences in cases that we don’t understand.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Archival Research </a:t>
            </a:r>
            <a:endParaRPr/>
          </a:p>
        </p:txBody>
      </p:sp>
      <p:sp>
        <p:nvSpPr>
          <p:cNvPr id="209" name="Google Shape;209;p36"/>
          <p:cNvSpPr txBox="1"/>
          <p:nvPr>
            <p:ph idx="1" type="body"/>
          </p:nvPr>
        </p:nvSpPr>
        <p:spPr>
          <a:xfrm>
            <a:off x="4091600" y="1152475"/>
            <a:ext cx="4740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with existing texts to analyze them.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Twitter/social media/blog posts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Manuscripts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Records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Visual/audio recordings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Minutes of meetings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Government documents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Whatever you can think of! </a:t>
            </a:r>
            <a:endParaRPr/>
          </a:p>
        </p:txBody>
      </p:sp>
      <p:pic>
        <p:nvPicPr>
          <p:cNvPr id="210" name="Google Shape;21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25" y="1475200"/>
            <a:ext cx="3786800" cy="28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 txBox="1"/>
          <p:nvPr/>
        </p:nvSpPr>
        <p:spPr>
          <a:xfrm>
            <a:off x="1175" y="4810500"/>
            <a:ext cx="2847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Photo by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hlinkClick r:id="rId5"/>
              </a:rPr>
              <a:t>C M</a:t>
            </a:r>
            <a:r>
              <a:rPr lang="en" sz="900">
                <a:solidFill>
                  <a:schemeClr val="dk1"/>
                </a:solidFill>
              </a:rPr>
              <a:t> on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hlinkClick r:id="rId7"/>
              </a:rPr>
              <a:t>Unsplash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7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Oral History </a:t>
            </a:r>
            <a:endParaRPr/>
          </a:p>
        </p:txBody>
      </p:sp>
      <p:sp>
        <p:nvSpPr>
          <p:cNvPr id="217" name="Google Shape;217;p37"/>
          <p:cNvSpPr txBox="1"/>
          <p:nvPr>
            <p:ph idx="1" type="body"/>
          </p:nvPr>
        </p:nvSpPr>
        <p:spPr>
          <a:xfrm>
            <a:off x="3097625" y="1152475"/>
            <a:ext cx="5734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</a:t>
            </a:r>
            <a:r>
              <a:rPr lang="en"/>
              <a:t>extended conversation where interviewer and interviewee talk about the past. </a:t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Focused on allowing the interviewee to tell their story in their own words. 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Stories can ramble or be non linear or even contradict themselves.  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May be over multiple sessions.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Useful for: </a:t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Impactful and/or challenging stories 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Populations that have typically been marginalized. 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Retaining institutional knowledge and history</a:t>
            </a:r>
            <a:endParaRPr/>
          </a:p>
        </p:txBody>
      </p:sp>
      <p:pic>
        <p:nvPicPr>
          <p:cNvPr id="218" name="Google Shape;21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900" y="1506400"/>
            <a:ext cx="2792825" cy="306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Methods</a:t>
            </a:r>
            <a:endParaRPr/>
          </a:p>
        </p:txBody>
      </p:sp>
      <p:sp>
        <p:nvSpPr>
          <p:cNvPr id="224" name="Google Shape;224;p3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Qualitative 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Phenomenology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Narrative Analysis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Participant Action Research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Qualitative Comparative Analysis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Impact Analysis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Stakeholder Research </a:t>
            </a:r>
            <a:endParaRPr sz="1600"/>
          </a:p>
        </p:txBody>
      </p:sp>
      <p:sp>
        <p:nvSpPr>
          <p:cNvPr id="225" name="Google Shape;225;p3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UX/Design Research Methods 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User Testing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Personas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User Journeys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Affinity Mapping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Short Interviews/Intercepts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Prototyping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Card Sort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SWOT Analysis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Stakeholder Interviews 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Testing</a:t>
            </a:r>
            <a:endParaRPr/>
          </a:p>
        </p:txBody>
      </p:sp>
      <p:sp>
        <p:nvSpPr>
          <p:cNvPr id="231" name="Google Shape;231;p39"/>
          <p:cNvSpPr txBox="1"/>
          <p:nvPr>
            <p:ph idx="1" type="body"/>
          </p:nvPr>
        </p:nvSpPr>
        <p:spPr>
          <a:xfrm>
            <a:off x="3974275" y="1152475"/>
            <a:ext cx="4858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where you ask a user to interact with a product or service prototype.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Ideal for understanding user pain points.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use to target underserved or difficult to serve populations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be iterative and experimental. </a:t>
            </a:r>
            <a:endParaRPr/>
          </a:p>
        </p:txBody>
      </p:sp>
      <p:pic>
        <p:nvPicPr>
          <p:cNvPr id="232" name="Google Shape;23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51125"/>
            <a:ext cx="3669475" cy="245120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9"/>
          <p:cNvSpPr txBox="1"/>
          <p:nvPr/>
        </p:nvSpPr>
        <p:spPr>
          <a:xfrm>
            <a:off x="282250" y="4796875"/>
            <a:ext cx="2557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Photo by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hlinkClick r:id="rId5"/>
              </a:rPr>
              <a:t>Adam Wilson</a:t>
            </a:r>
            <a:r>
              <a:rPr lang="en" sz="900">
                <a:solidFill>
                  <a:schemeClr val="dk1"/>
                </a:solidFill>
              </a:rPr>
              <a:t> on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hlinkClick r:id="rId7"/>
              </a:rPr>
              <a:t>Unsplash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0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Prototyping </a:t>
            </a:r>
            <a:r>
              <a:rPr lang="en"/>
              <a:t> </a:t>
            </a:r>
            <a:endParaRPr/>
          </a:p>
        </p:txBody>
      </p:sp>
      <p:sp>
        <p:nvSpPr>
          <p:cNvPr id="239" name="Google Shape;239;p40"/>
          <p:cNvSpPr txBox="1"/>
          <p:nvPr>
            <p:ph idx="1" type="body"/>
          </p:nvPr>
        </p:nvSpPr>
        <p:spPr>
          <a:xfrm>
            <a:off x="4424325" y="1152475"/>
            <a:ext cx="4408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rudimentary version of a product that you create to figure out what works and what doesn’t.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These are meant to be iterated on and made better with new versions.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Types of prototypes: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Static/Paper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Online mockup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Spatial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Often used with user testing. </a:t>
            </a:r>
            <a:endParaRPr/>
          </a:p>
        </p:txBody>
      </p:sp>
      <p:pic>
        <p:nvPicPr>
          <p:cNvPr id="240" name="Google Shape;24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100" y="1334350"/>
            <a:ext cx="4119526" cy="2747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Journey </a:t>
            </a:r>
            <a:r>
              <a:rPr lang="en"/>
              <a:t> </a:t>
            </a:r>
            <a:endParaRPr/>
          </a:p>
        </p:txBody>
      </p:sp>
      <p:sp>
        <p:nvSpPr>
          <p:cNvPr id="246" name="Google Shape;246;p41"/>
          <p:cNvSpPr txBox="1"/>
          <p:nvPr>
            <p:ph idx="1" type="body"/>
          </p:nvPr>
        </p:nvSpPr>
        <p:spPr>
          <a:xfrm>
            <a:off x="4424325" y="1152475"/>
            <a:ext cx="4408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Details the major interactions that shape the of the user’s experience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Can help determine: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Interaction points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Pain points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Decisions made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Successes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Emotions users experience</a:t>
            </a:r>
            <a:endParaRPr/>
          </a:p>
        </p:txBody>
      </p:sp>
      <p:pic>
        <p:nvPicPr>
          <p:cNvPr id="247" name="Google Shape;24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075" y="1464225"/>
            <a:ext cx="4119525" cy="2792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2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Personas </a:t>
            </a:r>
            <a:endParaRPr/>
          </a:p>
        </p:txBody>
      </p:sp>
      <p:sp>
        <p:nvSpPr>
          <p:cNvPr id="253" name="Google Shape;253;p42"/>
          <p:cNvSpPr txBox="1"/>
          <p:nvPr>
            <p:ph idx="1" type="body"/>
          </p:nvPr>
        </p:nvSpPr>
        <p:spPr>
          <a:xfrm>
            <a:off x="4424325" y="1152475"/>
            <a:ext cx="4408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Fictitious description of who is the target user/customer based on research.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Used to help the design team develop empathy and design for the user.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Can be created from qualitative and quantitative data.  </a:t>
            </a:r>
            <a:endParaRPr/>
          </a:p>
        </p:txBody>
      </p:sp>
      <p:pic>
        <p:nvPicPr>
          <p:cNvPr id="254" name="Google Shape;25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3500" y="1556300"/>
            <a:ext cx="2608725" cy="260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Hi! I’m Beth and I’m a Research Consultant </a:t>
            </a:r>
            <a:endParaRPr/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1695200" y="1152475"/>
            <a:ext cx="71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Sociology PhD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Interview and ethnographic research on green building standards. 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Taught undergraduate and graduate students in research methods.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Academic, government/policy, nonprofit, and industry experience: 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Nike, Facebook, Aledade, OHSU, Kaiser Permanente, Yale, US Department of Energy, US Forest Service, The Carpentries, Pluto VR, High Fidelity, HUB Agency &amp; UC Davis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Projects range from designing mixed methods research projects, collecting data, assessment projects and training research teams. 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3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Intercepts </a:t>
            </a:r>
            <a:endParaRPr/>
          </a:p>
        </p:txBody>
      </p:sp>
      <p:sp>
        <p:nvSpPr>
          <p:cNvPr id="260" name="Google Shape;260;p43"/>
          <p:cNvSpPr txBox="1"/>
          <p:nvPr>
            <p:ph idx="1" type="body"/>
          </p:nvPr>
        </p:nvSpPr>
        <p:spPr>
          <a:xfrm>
            <a:off x="4424325" y="1152475"/>
            <a:ext cx="4408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Short (less than five minute) surveys </a:t>
            </a:r>
            <a:r>
              <a:rPr lang="en"/>
              <a:t>designed to get a quick response from users in the context within which it matters to them.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Designed to be short, quick and targeted.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Usually paired with additional research, since it’s not enough data on its own. </a:t>
            </a:r>
            <a:endParaRPr/>
          </a:p>
        </p:txBody>
      </p:sp>
      <p:pic>
        <p:nvPicPr>
          <p:cNvPr id="261" name="Google Shape;26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119524" cy="2739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4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Card Sort </a:t>
            </a:r>
            <a:endParaRPr/>
          </a:p>
        </p:txBody>
      </p:sp>
      <p:sp>
        <p:nvSpPr>
          <p:cNvPr id="267" name="Google Shape;267;p44"/>
          <p:cNvSpPr txBox="1"/>
          <p:nvPr>
            <p:ph idx="1" type="body"/>
          </p:nvPr>
        </p:nvSpPr>
        <p:spPr>
          <a:xfrm>
            <a:off x="4424325" y="1152475"/>
            <a:ext cx="4408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 content on cards to users: </a:t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Ask them to rank or order them (e.g. importance, first - second - third) 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Ask them to </a:t>
            </a:r>
            <a:r>
              <a:rPr lang="en"/>
              <a:t>categorize</a:t>
            </a:r>
            <a:r>
              <a:rPr lang="en"/>
              <a:t> them in </a:t>
            </a:r>
            <a:r>
              <a:rPr lang="en"/>
              <a:t>whatever</a:t>
            </a:r>
            <a:r>
              <a:rPr lang="en"/>
              <a:t> way makes sense to them. 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Give them categories and ask them to sort the cards the way they want.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Can pair with interviewing and probes “Tell me more about why vaccines are more important than masks”  </a:t>
            </a:r>
            <a:endParaRPr/>
          </a:p>
        </p:txBody>
      </p:sp>
      <p:pic>
        <p:nvPicPr>
          <p:cNvPr id="268" name="Google Shape;26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119524" cy="2731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5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Mixed Methods</a:t>
            </a:r>
            <a:endParaRPr/>
          </a:p>
        </p:txBody>
      </p:sp>
      <p:sp>
        <p:nvSpPr>
          <p:cNvPr id="274" name="Google Shape;274;p45"/>
          <p:cNvSpPr txBox="1"/>
          <p:nvPr>
            <p:ph idx="1" type="body"/>
          </p:nvPr>
        </p:nvSpPr>
        <p:spPr>
          <a:xfrm>
            <a:off x="2816600" y="1152475"/>
            <a:ext cx="6015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Mixing qualitative and quantitative methods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Sequential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Qual → Quant  	Do interviews to know what to ask in a survey.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Quant → Qual 	Go deeper on survey findings with interviews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Simultaneous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Qual </a:t>
            </a:r>
            <a:r>
              <a:rPr lang="en"/>
              <a:t>+</a:t>
            </a:r>
            <a:r>
              <a:rPr lang="en" sz="1400"/>
              <a:t> Quant 	Do interviews while </a:t>
            </a:r>
            <a:r>
              <a:rPr lang="en"/>
              <a:t>also going through analytics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Investigatory/Pilot Studies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Notice there is something unusual in the quantitative data, ask someone with a different perspective what they see and what sense they make of it. </a:t>
            </a:r>
            <a:endParaRPr i="1"/>
          </a:p>
        </p:txBody>
      </p:sp>
      <p:pic>
        <p:nvPicPr>
          <p:cNvPr id="275" name="Google Shape;27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25" y="1205625"/>
            <a:ext cx="2206725" cy="331008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5"/>
          <p:cNvSpPr txBox="1"/>
          <p:nvPr/>
        </p:nvSpPr>
        <p:spPr>
          <a:xfrm>
            <a:off x="9000" y="4865250"/>
            <a:ext cx="273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Photo by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hlinkClick r:id="rId5"/>
              </a:rPr>
              <a:t>Trent Haaland</a:t>
            </a:r>
            <a:r>
              <a:rPr lang="en" sz="900">
                <a:solidFill>
                  <a:schemeClr val="dk1"/>
                </a:solidFill>
              </a:rPr>
              <a:t> on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hlinkClick r:id="rId7"/>
              </a:rPr>
              <a:t>Unsplash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6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44"/>
              <a:t>Skills Needed for Qualitative Research </a:t>
            </a:r>
            <a:r>
              <a:rPr lang="en"/>
              <a:t> </a:t>
            </a:r>
            <a:endParaRPr/>
          </a:p>
        </p:txBody>
      </p:sp>
      <p:sp>
        <p:nvSpPr>
          <p:cNvPr id="282" name="Google Shape;282;p46"/>
          <p:cNvSpPr txBox="1"/>
          <p:nvPr>
            <p:ph idx="1" type="body"/>
          </p:nvPr>
        </p:nvSpPr>
        <p:spPr>
          <a:xfrm>
            <a:off x="2456275" y="1152475"/>
            <a:ext cx="6376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Listening skills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Developing rapport with interviewees/subjects 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O</a:t>
            </a:r>
            <a:r>
              <a:rPr lang="en">
                <a:solidFill>
                  <a:schemeClr val="dk1"/>
                </a:solidFill>
              </a:rPr>
              <a:t>bservational skills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Turning observations into data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Facilitation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Focus group/workshop facilitation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Online facilitation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Question development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Interviews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Surveys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Qualitative coding and analysis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Data synthesis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Communication of results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7"/>
          <p:cNvSpPr txBox="1"/>
          <p:nvPr>
            <p:ph type="title"/>
          </p:nvPr>
        </p:nvSpPr>
        <p:spPr>
          <a:xfrm>
            <a:off x="1264650" y="2150850"/>
            <a:ext cx="7567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Tips and Tricks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8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Asking Questions</a:t>
            </a:r>
            <a:endParaRPr/>
          </a:p>
        </p:txBody>
      </p:sp>
      <p:sp>
        <p:nvSpPr>
          <p:cNvPr id="293" name="Google Shape;293;p48"/>
          <p:cNvSpPr txBox="1"/>
          <p:nvPr>
            <p:ph idx="1" type="body"/>
          </p:nvPr>
        </p:nvSpPr>
        <p:spPr>
          <a:xfrm>
            <a:off x="2226925" y="1144650"/>
            <a:ext cx="8060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Closed Questions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is your name?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Where do you live?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was your major in college?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is your job title?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On a zero to ten scale, rank your experience in college.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Questions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Tell me about yourself.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led you to choose your major in college?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kind of work do you do now?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did you like about college?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 sz="1400"/>
              <a:t>Closed questions are not bad, they just give us a different type of data. </a:t>
            </a:r>
            <a:endParaRPr i="1" sz="1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9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Asking Questions </a:t>
            </a:r>
            <a:endParaRPr/>
          </a:p>
        </p:txBody>
      </p:sp>
      <p:sp>
        <p:nvSpPr>
          <p:cNvPr id="299" name="Google Shape;299;p49"/>
          <p:cNvSpPr txBox="1"/>
          <p:nvPr>
            <p:ph idx="1" type="body"/>
          </p:nvPr>
        </p:nvSpPr>
        <p:spPr>
          <a:xfrm>
            <a:off x="2253400" y="1152475"/>
            <a:ext cx="6579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both interviews and surveys, people will take the cue from the first question they are asked.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 they </a:t>
            </a:r>
            <a:r>
              <a:rPr lang="en"/>
              <a:t>understand</a:t>
            </a:r>
            <a:r>
              <a:rPr lang="en"/>
              <a:t> the question?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Is it easy or hard to answer?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 they know the answer?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Are they being encouraged to give complete answers? short answers? Quick answers?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/>
              <a:t>This is why surveys often have harder questions at the end. </a:t>
            </a:r>
            <a:endParaRPr i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0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Asking Questions</a:t>
            </a:r>
            <a:endParaRPr/>
          </a:p>
        </p:txBody>
      </p:sp>
      <p:sp>
        <p:nvSpPr>
          <p:cNvPr id="305" name="Google Shape;305;p50"/>
          <p:cNvSpPr txBox="1"/>
          <p:nvPr>
            <p:ph idx="1" type="body"/>
          </p:nvPr>
        </p:nvSpPr>
        <p:spPr>
          <a:xfrm>
            <a:off x="2130150" y="1152475"/>
            <a:ext cx="670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When developing your questions, c</a:t>
            </a:r>
            <a:r>
              <a:rPr lang="en" sz="1400"/>
              <a:t>onsider the type of data you want (and what you might do with it) and work backwards. 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What question will ensure that I get the data I want? </a:t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If I want narratives: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Tell me about how you decided to apply for this fellowship?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If I want short answers: 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steps did you take to apply for the fellowship?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If I want very short answers: 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is one word you would use to describe the fellowship application process?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If I want priorities: 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were the three most important things to you about this fellowship?</a:t>
            </a:r>
            <a:endParaRPr sz="1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1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Asking Questions</a:t>
            </a:r>
            <a:endParaRPr/>
          </a:p>
        </p:txBody>
      </p:sp>
      <p:sp>
        <p:nvSpPr>
          <p:cNvPr id="311" name="Google Shape;311;p51"/>
          <p:cNvSpPr txBox="1"/>
          <p:nvPr>
            <p:ph idx="1" type="body"/>
          </p:nvPr>
        </p:nvSpPr>
        <p:spPr>
          <a:xfrm>
            <a:off x="1987450" y="1152475"/>
            <a:ext cx="6845100" cy="35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Your next question is: “But Beth, if you work backwards from the type of answer that you want, you’ll be biasing the results”. Yes! Let’s acknowledge that and account for it:</a:t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Ask the question to yourself and come up with multiple answers.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If I want to know how people got to this class, I might ask “Tell me how you learned about the Intro to Qual for Quants class” I can imagine several different </a:t>
            </a:r>
            <a:r>
              <a:rPr lang="en" sz="1400"/>
              <a:t>responses: </a:t>
            </a:r>
            <a:r>
              <a:rPr lang="en" sz="1400"/>
              <a:t> 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 saw a note on a Slack/LinkedIn and I signed up from there.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Beth mentioned it in a conversation and I wanted to support her.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 found it randomly on the internet.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 have no idea why I’m here, I clicked something and landed here.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Can all these answers coexist with this question? 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2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ask about hard to measure topics?</a:t>
            </a:r>
            <a:endParaRPr/>
          </a:p>
        </p:txBody>
      </p:sp>
      <p:sp>
        <p:nvSpPr>
          <p:cNvPr id="317" name="Google Shape;317;p52"/>
          <p:cNvSpPr txBox="1"/>
          <p:nvPr>
            <p:ph idx="1" type="body"/>
          </p:nvPr>
        </p:nvSpPr>
        <p:spPr>
          <a:xfrm>
            <a:off x="2167375" y="1152475"/>
            <a:ext cx="6665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instance: How do I measure “sustainability” or “success” or “impact”?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Take an inductive approach, what does the population you’re studying mean by this concept?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Are there different dimensions of the concept? What are they?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How can we measure each dimension?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have others done to measure this concept?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Does the measurement of the concept by others match the way your target population understands the concept?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not, what are the differences? 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457138" y="18765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9974"/>
              <a:buFont typeface="Calibri"/>
              <a:buNone/>
            </a:pPr>
            <a:r>
              <a:rPr lang="en" sz="3959"/>
              <a:t>Qualitative vs. Quantitative Research</a:t>
            </a:r>
            <a:endParaRPr sz="3959"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457138" y="1133010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2400"/>
              <a:buNone/>
            </a:pPr>
            <a:r>
              <a:rPr lang="en"/>
              <a:t>Quantitative </a:t>
            </a:r>
            <a:endParaRPr/>
          </a:p>
        </p:txBody>
      </p:sp>
      <p:sp>
        <p:nvSpPr>
          <p:cNvPr id="85" name="Google Shape;85;p17"/>
          <p:cNvSpPr txBox="1"/>
          <p:nvPr>
            <p:ph idx="2" type="body"/>
          </p:nvPr>
        </p:nvSpPr>
        <p:spPr>
          <a:xfrm>
            <a:off x="457138" y="1612831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" sz="2000"/>
              <a:t>Deductive </a:t>
            </a:r>
            <a:endParaRPr sz="2000"/>
          </a:p>
          <a:p>
            <a:pPr indent="0" lvl="0" marL="74295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Hypothesis driven</a:t>
            </a:r>
            <a:r>
              <a:rPr lang="en" sz="2000"/>
              <a:t> </a:t>
            </a:r>
            <a:endParaRPr sz="2000"/>
          </a:p>
          <a:p>
            <a:pPr indent="-317500" lvl="0" marL="3429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t/>
            </a:r>
            <a:endParaRPr sz="2000"/>
          </a:p>
          <a:p>
            <a:pPr indent="-317500" lvl="0" marL="3429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t/>
            </a:r>
            <a:endParaRPr sz="2000"/>
          </a:p>
          <a:p>
            <a:pPr indent="-317500" lvl="0" marL="3429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Data is typically numeric</a:t>
            </a:r>
            <a:endParaRPr sz="2000"/>
          </a:p>
          <a:p>
            <a:pPr indent="-317500" lvl="0" marL="3429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t/>
            </a:r>
            <a:endParaRPr sz="20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" sz="1800"/>
              <a:t>Larger sample size (n &gt; 100) </a:t>
            </a:r>
            <a:endParaRPr sz="1800"/>
          </a:p>
        </p:txBody>
      </p:sp>
      <p:sp>
        <p:nvSpPr>
          <p:cNvPr id="86" name="Google Shape;86;p17"/>
          <p:cNvSpPr txBox="1"/>
          <p:nvPr>
            <p:ph idx="3" type="body"/>
          </p:nvPr>
        </p:nvSpPr>
        <p:spPr>
          <a:xfrm>
            <a:off x="4644963" y="1133010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2400"/>
              <a:buNone/>
            </a:pPr>
            <a:r>
              <a:rPr lang="en"/>
              <a:t>Qualitative </a:t>
            </a:r>
            <a:endParaRPr/>
          </a:p>
        </p:txBody>
      </p:sp>
      <p:sp>
        <p:nvSpPr>
          <p:cNvPr id="87" name="Google Shape;87;p17"/>
          <p:cNvSpPr txBox="1"/>
          <p:nvPr>
            <p:ph idx="4" type="body"/>
          </p:nvPr>
        </p:nvSpPr>
        <p:spPr>
          <a:xfrm>
            <a:off x="4644963" y="1612831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3429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Inductive</a:t>
            </a:r>
            <a:endParaRPr sz="2000"/>
          </a:p>
          <a:p>
            <a:pPr indent="-266700" lvl="1" marL="74295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Theory building &amp; </a:t>
            </a:r>
            <a:endParaRPr sz="1700"/>
          </a:p>
          <a:p>
            <a:pPr indent="-266700" lvl="1" marL="74295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developing hypotheses to test</a:t>
            </a:r>
            <a:endParaRPr sz="1700"/>
          </a:p>
          <a:p>
            <a:pPr indent="-317500" lvl="0" marL="342900" rtl="0" algn="l">
              <a:spcBef>
                <a:spcPts val="480"/>
              </a:spcBef>
              <a:spcAft>
                <a:spcPts val="0"/>
              </a:spcAft>
              <a:buSzPts val="2000"/>
              <a:buChar char="●"/>
            </a:pPr>
            <a:r>
              <a:t/>
            </a:r>
            <a:endParaRPr sz="2000"/>
          </a:p>
          <a:p>
            <a:pPr indent="-317500" lvl="0" marL="342900" rtl="0" algn="l">
              <a:spcBef>
                <a:spcPts val="48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Data is typically textual</a:t>
            </a:r>
            <a:endParaRPr sz="2000"/>
          </a:p>
          <a:p>
            <a:pPr indent="-317500" lvl="0" marL="342900" rtl="0" algn="l">
              <a:spcBef>
                <a:spcPts val="480"/>
              </a:spcBef>
              <a:spcAft>
                <a:spcPts val="0"/>
              </a:spcAft>
              <a:buSzPts val="2000"/>
              <a:buChar char="●"/>
            </a:pPr>
            <a:r>
              <a:t/>
            </a:r>
            <a:endParaRPr sz="2000"/>
          </a:p>
          <a:p>
            <a:pPr indent="0" lvl="0" marL="1524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" sz="1700"/>
              <a:t>Smaller sample size (n &lt; 50)   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1200"/>
              </a:spcAft>
              <a:buClr>
                <a:schemeClr val="lt1"/>
              </a:buClr>
              <a:buSzPts val="2000"/>
              <a:buChar char="○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3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Survey Research</a:t>
            </a:r>
            <a:endParaRPr/>
          </a:p>
        </p:txBody>
      </p:sp>
      <p:sp>
        <p:nvSpPr>
          <p:cNvPr id="323" name="Google Shape;323;p53"/>
          <p:cNvSpPr txBox="1"/>
          <p:nvPr>
            <p:ph idx="1" type="body"/>
          </p:nvPr>
        </p:nvSpPr>
        <p:spPr>
          <a:xfrm>
            <a:off x="2339450" y="1152475"/>
            <a:ext cx="6492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Mistakes I see in Surveys: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Incomplete responses for multiple choice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Inconsistent responses for a multiple choice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Double barrelled questions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of the words “good” and “bad”</a:t>
            </a:r>
            <a:endParaRPr/>
          </a:p>
        </p:txBody>
      </p:sp>
      <p:sp>
        <p:nvSpPr>
          <p:cNvPr id="324" name="Google Shape;324;p53"/>
          <p:cNvSpPr txBox="1"/>
          <p:nvPr/>
        </p:nvSpPr>
        <p:spPr>
          <a:xfrm>
            <a:off x="2746200" y="3177725"/>
            <a:ext cx="4505400" cy="5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4"/>
          <p:cNvSpPr/>
          <p:nvPr/>
        </p:nvSpPr>
        <p:spPr>
          <a:xfrm>
            <a:off x="0" y="1417775"/>
            <a:ext cx="3708300" cy="372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0" name="Google Shape;33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3770" y="0"/>
            <a:ext cx="473646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5"/>
          <p:cNvSpPr/>
          <p:nvPr/>
        </p:nvSpPr>
        <p:spPr>
          <a:xfrm>
            <a:off x="0" y="1417775"/>
            <a:ext cx="3708300" cy="372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urvey_UsefulDidnotattend.png" id="336" name="Google Shape;33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0075" y="1357725"/>
            <a:ext cx="4715849" cy="327489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5"/>
          <p:cNvSpPr txBox="1"/>
          <p:nvPr/>
        </p:nvSpPr>
        <p:spPr>
          <a:xfrm>
            <a:off x="1322575" y="957525"/>
            <a:ext cx="315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The workshop was: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8" name="Google Shape;338;p55"/>
          <p:cNvSpPr txBox="1"/>
          <p:nvPr>
            <p:ph type="title"/>
          </p:nvPr>
        </p:nvSpPr>
        <p:spPr>
          <a:xfrm>
            <a:off x="879100" y="324775"/>
            <a:ext cx="766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Spot the problem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6"/>
          <p:cNvSpPr/>
          <p:nvPr/>
        </p:nvSpPr>
        <p:spPr>
          <a:xfrm>
            <a:off x="0" y="1417775"/>
            <a:ext cx="3708300" cy="372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urvey_AgeQ_Odd.png" id="344" name="Google Shape;34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8556" y="1062095"/>
            <a:ext cx="1800225" cy="367665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6"/>
          <p:cNvSpPr txBox="1"/>
          <p:nvPr>
            <p:ph type="title"/>
          </p:nvPr>
        </p:nvSpPr>
        <p:spPr>
          <a:xfrm>
            <a:off x="879100" y="324775"/>
            <a:ext cx="766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Spot the problem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7"/>
          <p:cNvSpPr/>
          <p:nvPr/>
        </p:nvSpPr>
        <p:spPr>
          <a:xfrm>
            <a:off x="0" y="1417775"/>
            <a:ext cx="3708300" cy="372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creen Shot 2018-10-18 at 5.38.06 PM.png" id="351" name="Google Shape;351;p57"/>
          <p:cNvPicPr preferRelativeResize="0"/>
          <p:nvPr/>
        </p:nvPicPr>
        <p:blipFill rotWithShape="1">
          <a:blip r:embed="rId3">
            <a:alphaModFix/>
          </a:blip>
          <a:srcRect b="0" l="-13050" r="13049" t="0"/>
          <a:stretch/>
        </p:blipFill>
        <p:spPr>
          <a:xfrm>
            <a:off x="1508063" y="1194700"/>
            <a:ext cx="6127875" cy="345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7"/>
          <p:cNvSpPr txBox="1"/>
          <p:nvPr>
            <p:ph type="title"/>
          </p:nvPr>
        </p:nvSpPr>
        <p:spPr>
          <a:xfrm>
            <a:off x="879100" y="324775"/>
            <a:ext cx="766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Spot the problem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8"/>
          <p:cNvSpPr/>
          <p:nvPr/>
        </p:nvSpPr>
        <p:spPr>
          <a:xfrm>
            <a:off x="0" y="1417775"/>
            <a:ext cx="3708300" cy="372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58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Spot the problem</a:t>
            </a:r>
            <a:endParaRPr/>
          </a:p>
        </p:txBody>
      </p:sp>
      <p:sp>
        <p:nvSpPr>
          <p:cNvPr id="359" name="Google Shape;359;p58"/>
          <p:cNvSpPr txBox="1"/>
          <p:nvPr>
            <p:ph idx="1" type="body"/>
          </p:nvPr>
        </p:nvSpPr>
        <p:spPr>
          <a:xfrm>
            <a:off x="2683625" y="1152475"/>
            <a:ext cx="45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/>
              <a:t>workshop</a:t>
            </a:r>
            <a:r>
              <a:rPr lang="en"/>
              <a:t> was compelling and useful for my work?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Strongly agree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Agree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Neutral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Disagree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Strongly disagree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9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#1 Tip for Survey Construction: Pre Test	</a:t>
            </a:r>
            <a:endParaRPr/>
          </a:p>
        </p:txBody>
      </p:sp>
      <p:sp>
        <p:nvSpPr>
          <p:cNvPr id="365" name="Google Shape;365;p59"/>
          <p:cNvSpPr txBox="1"/>
          <p:nvPr>
            <p:ph idx="1" type="body"/>
          </p:nvPr>
        </p:nvSpPr>
        <p:spPr>
          <a:xfrm>
            <a:off x="3317200" y="1152475"/>
            <a:ext cx="5515200" cy="35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Find someone who is not you to take the test in front of you (via zoom is fine).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Ideally this is someone in your survey’s target population, but in a pinch, your mother/partner/ coworker will do.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Observe them taking the test.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Ask them to say what they’re thinking about as they take it.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 QUIET AND OBSERVE. </a:t>
            </a:r>
            <a:r>
              <a:rPr lang="en"/>
              <a:t>Resist</a:t>
            </a:r>
            <a:r>
              <a:rPr lang="en"/>
              <a:t> the impulse to explain anything.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At the end, ask them for their feedback.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Notice where they struggle.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Adapt your survey so they struggle less. </a:t>
            </a:r>
            <a:endParaRPr/>
          </a:p>
        </p:txBody>
      </p:sp>
      <p:pic>
        <p:nvPicPr>
          <p:cNvPr id="366" name="Google Shape;36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000" y="1076250"/>
            <a:ext cx="2540541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9"/>
          <p:cNvSpPr txBox="1"/>
          <p:nvPr/>
        </p:nvSpPr>
        <p:spPr>
          <a:xfrm>
            <a:off x="0" y="4820400"/>
            <a:ext cx="2338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Photo by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hlinkClick r:id="rId5"/>
              </a:rPr>
              <a:t>Girl with red hat</a:t>
            </a:r>
            <a:r>
              <a:rPr lang="en" sz="900">
                <a:solidFill>
                  <a:schemeClr val="dk1"/>
                </a:solidFill>
              </a:rPr>
              <a:t> on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hlinkClick r:id="rId7"/>
              </a:rPr>
              <a:t>Unsplash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0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Asking Questions</a:t>
            </a:r>
            <a:endParaRPr/>
          </a:p>
        </p:txBody>
      </p:sp>
      <p:sp>
        <p:nvSpPr>
          <p:cNvPr id="373" name="Google Shape;373;p60"/>
          <p:cNvSpPr txBox="1"/>
          <p:nvPr>
            <p:ph idx="1" type="body"/>
          </p:nvPr>
        </p:nvSpPr>
        <p:spPr>
          <a:xfrm>
            <a:off x="2130150" y="1152475"/>
            <a:ext cx="670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Consider the type of data you want and work backwards. What kind of question will make sure that I get that answer? </a:t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If I want narratives: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Tell me about how you decided to apply for this fellowship?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If I want short answers: 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steps did you take to apply for the fellowship?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If I want very short answers: 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is one word you would use to describe the fellowship application process? 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1"/>
          <p:cNvSpPr txBox="1"/>
          <p:nvPr>
            <p:ph type="title"/>
          </p:nvPr>
        </p:nvSpPr>
        <p:spPr>
          <a:xfrm>
            <a:off x="652775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Tips for interviewing </a:t>
            </a:r>
            <a:endParaRPr/>
          </a:p>
        </p:txBody>
      </p:sp>
      <p:sp>
        <p:nvSpPr>
          <p:cNvPr id="379" name="Google Shape;379;p61"/>
          <p:cNvSpPr txBox="1"/>
          <p:nvPr>
            <p:ph idx="1" type="body"/>
          </p:nvPr>
        </p:nvSpPr>
        <p:spPr>
          <a:xfrm>
            <a:off x="2138350" y="1115825"/>
            <a:ext cx="6306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Rapport is essential for good data.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It’s worth spending time on this, five minutes in the beginning can make a difference in the data you get. 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Adapt to the interviewee.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Your body language should reflect the interviewees.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Interrupt rarely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Listen closely (even if you’ve heard it before)</a:t>
            </a:r>
            <a:r>
              <a:rPr lang="en"/>
              <a:t>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When can anticipate the responses you’re getting from respondents, you’re reaching information saturation.   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Leave the tape running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Unless the respondent seems uncomfortable 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2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key to </a:t>
            </a:r>
            <a:r>
              <a:rPr lang="en"/>
              <a:t>interviewing: Probes</a:t>
            </a:r>
            <a:r>
              <a:rPr lang="en"/>
              <a:t> </a:t>
            </a:r>
            <a:endParaRPr/>
          </a:p>
        </p:txBody>
      </p:sp>
      <p:sp>
        <p:nvSpPr>
          <p:cNvPr id="385" name="Google Shape;385;p62"/>
          <p:cNvSpPr txBox="1"/>
          <p:nvPr>
            <p:ph idx="1" type="body"/>
          </p:nvPr>
        </p:nvSpPr>
        <p:spPr>
          <a:xfrm>
            <a:off x="3775650" y="1152475"/>
            <a:ext cx="5056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Probes are actions or statements that encourage the other person to continue: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Uh huh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Mmmm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Could you expand on that?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Say more.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 said ___, I’d like to hear more.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[echoing a few words]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[silence] </a:t>
            </a:r>
            <a:endParaRPr/>
          </a:p>
        </p:txBody>
      </p:sp>
      <p:pic>
        <p:nvPicPr>
          <p:cNvPr id="386" name="Google Shape;38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725" y="1783138"/>
            <a:ext cx="3232624" cy="2155082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62"/>
          <p:cNvSpPr txBox="1"/>
          <p:nvPr/>
        </p:nvSpPr>
        <p:spPr>
          <a:xfrm>
            <a:off x="54975" y="4789500"/>
            <a:ext cx="3820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Photo by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hlinkClick r:id="rId5"/>
              </a:rPr>
              <a:t>Christina @ wocintechchat.com</a:t>
            </a:r>
            <a:r>
              <a:rPr lang="en" sz="900">
                <a:solidFill>
                  <a:schemeClr val="dk1"/>
                </a:solidFill>
              </a:rPr>
              <a:t> on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hlinkClick r:id="rId7"/>
              </a:rPr>
              <a:t>Unsplash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2269050" y="1152475"/>
            <a:ext cx="6563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qualitative research, we assume there is bias.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Our goal is not to omit all bias, as it would be nearly </a:t>
            </a:r>
            <a:r>
              <a:rPr lang="en"/>
              <a:t>impossible to do so</a:t>
            </a:r>
            <a:r>
              <a:rPr lang="en"/>
              <a:t>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Instead, our goal is to understand the biases we have and to conduct our research with attention to how those biases impact all aspects of the research process. 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3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Analyzing Textual Data with Qualitative Coding </a:t>
            </a:r>
            <a:endParaRPr/>
          </a:p>
        </p:txBody>
      </p:sp>
      <p:sp>
        <p:nvSpPr>
          <p:cNvPr id="393" name="Google Shape;393;p63"/>
          <p:cNvSpPr txBox="1"/>
          <p:nvPr>
            <p:ph idx="1" type="body"/>
          </p:nvPr>
        </p:nvSpPr>
        <p:spPr>
          <a:xfrm>
            <a:off x="1990925" y="1152475"/>
            <a:ext cx="6841500" cy="35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Essentially annotating the textual data with labels based on the research </a:t>
            </a:r>
            <a:r>
              <a:rPr lang="en"/>
              <a:t>questions</a:t>
            </a:r>
            <a:r>
              <a:rPr lang="en"/>
              <a:t> you have. 	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use Qualitative Data Analysis (QDA) tools to do this.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also do this without computer (old school post it notes) 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process of coding is primarily done manually.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Coding can be iterative and collaborative.     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Building a code book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Describing the meaning of each code and what it signifies in the text.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Working from an existing code book can make the analysis easier and faster.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This can be used to have multiple people doing the coding and to create measures of intercoder reliability. 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9538" y="1309706"/>
            <a:ext cx="4695825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64"/>
          <p:cNvSpPr txBox="1"/>
          <p:nvPr>
            <p:ph type="title"/>
          </p:nvPr>
        </p:nvSpPr>
        <p:spPr>
          <a:xfrm>
            <a:off x="1168525" y="445025"/>
            <a:ext cx="766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Qual Coding: Create codes/tags</a:t>
            </a:r>
            <a:endParaRPr/>
          </a:p>
        </p:txBody>
      </p:sp>
      <p:sp>
        <p:nvSpPr>
          <p:cNvPr id="400" name="Google Shape;400;p64"/>
          <p:cNvSpPr txBox="1"/>
          <p:nvPr/>
        </p:nvSpPr>
        <p:spPr>
          <a:xfrm>
            <a:off x="313525" y="4687375"/>
            <a:ext cx="2745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Source: </a:t>
            </a:r>
            <a:r>
              <a:rPr lang="en" sz="10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Taguette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150" y="938120"/>
            <a:ext cx="8839200" cy="862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150" y="1833781"/>
            <a:ext cx="3899863" cy="3266819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65"/>
          <p:cNvSpPr txBox="1"/>
          <p:nvPr>
            <p:ph type="title"/>
          </p:nvPr>
        </p:nvSpPr>
        <p:spPr>
          <a:xfrm>
            <a:off x="1168525" y="445025"/>
            <a:ext cx="766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Qual Coding: Highlight and code/tag</a:t>
            </a:r>
            <a:endParaRPr/>
          </a:p>
        </p:txBody>
      </p:sp>
      <p:sp>
        <p:nvSpPr>
          <p:cNvPr id="408" name="Google Shape;408;p65"/>
          <p:cNvSpPr txBox="1"/>
          <p:nvPr/>
        </p:nvSpPr>
        <p:spPr>
          <a:xfrm>
            <a:off x="313525" y="4687375"/>
            <a:ext cx="2745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Source: </a:t>
            </a:r>
            <a:r>
              <a:rPr lang="en" sz="10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Taguette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0"/>
            <a:ext cx="8839196" cy="303891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66"/>
          <p:cNvSpPr txBox="1"/>
          <p:nvPr>
            <p:ph type="title"/>
          </p:nvPr>
        </p:nvSpPr>
        <p:spPr>
          <a:xfrm>
            <a:off x="1168525" y="445025"/>
            <a:ext cx="766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Qual Coding: Sort by Codes/Tags</a:t>
            </a:r>
            <a:endParaRPr/>
          </a:p>
        </p:txBody>
      </p:sp>
      <p:sp>
        <p:nvSpPr>
          <p:cNvPr id="415" name="Google Shape;415;p66"/>
          <p:cNvSpPr txBox="1"/>
          <p:nvPr/>
        </p:nvSpPr>
        <p:spPr>
          <a:xfrm>
            <a:off x="313525" y="4687375"/>
            <a:ext cx="2745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Source: </a:t>
            </a:r>
            <a:r>
              <a:rPr lang="en" sz="10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Taguette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7"/>
          <p:cNvSpPr txBox="1"/>
          <p:nvPr>
            <p:ph type="title"/>
          </p:nvPr>
        </p:nvSpPr>
        <p:spPr>
          <a:xfrm>
            <a:off x="1168525" y="445025"/>
            <a:ext cx="766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Qual Coding: Codebook Example  </a:t>
            </a:r>
            <a:endParaRPr/>
          </a:p>
        </p:txBody>
      </p:sp>
      <p:pic>
        <p:nvPicPr>
          <p:cNvPr id="421" name="Google Shape;42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825" y="1017725"/>
            <a:ext cx="5628090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67"/>
          <p:cNvSpPr txBox="1"/>
          <p:nvPr/>
        </p:nvSpPr>
        <p:spPr>
          <a:xfrm>
            <a:off x="211850" y="4875100"/>
            <a:ext cx="2784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(Hoffman, Hayes &amp; Napolitano 2013)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8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Analyzing Textual Data </a:t>
            </a:r>
            <a:endParaRPr/>
          </a:p>
        </p:txBody>
      </p:sp>
      <p:sp>
        <p:nvSpPr>
          <p:cNvPr id="428" name="Google Shape;428;p68"/>
          <p:cNvSpPr txBox="1"/>
          <p:nvPr>
            <p:ph idx="1" type="body"/>
          </p:nvPr>
        </p:nvSpPr>
        <p:spPr>
          <a:xfrm>
            <a:off x="1990925" y="1152475"/>
            <a:ext cx="6841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ways to analyze qualitative data: 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Text Mining and Sentiment Analysis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Increasing number of tools to do this, and some of these tools integrated into survey software like Qualtrics and others.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Gathering Insights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At the end of each interview/focus group/set of field notes, write the top insights or findings that respond to your research questions.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Ideal for research that requires a quick turnaround and for surprising findings. 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Ongoing memos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This is often used in field research and ethnography, writing up the questions you have and what you’ve learned.  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9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Analyzing Textual Data </a:t>
            </a:r>
            <a:endParaRPr/>
          </a:p>
        </p:txBody>
      </p:sp>
      <p:sp>
        <p:nvSpPr>
          <p:cNvPr id="434" name="Google Shape;434;p69"/>
          <p:cNvSpPr txBox="1"/>
          <p:nvPr>
            <p:ph idx="1" type="body"/>
          </p:nvPr>
        </p:nvSpPr>
        <p:spPr>
          <a:xfrm>
            <a:off x="1990925" y="1152475"/>
            <a:ext cx="6841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ways to analyze qualitative data: 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Creating Tools from the Qualitative data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Personas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User Journeys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Prioritized lists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Dashboards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Spreadsheets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Narrative Analysis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are the common attributes of the stories in this data?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Bespoke Analyses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 lot of the researchers I work with find themselves inventing their own way to analyze and report their qualitative work. 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0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440" name="Google Shape;440;p70"/>
          <p:cNvSpPr txBox="1"/>
          <p:nvPr>
            <p:ph idx="1" type="body"/>
          </p:nvPr>
        </p:nvSpPr>
        <p:spPr>
          <a:xfrm>
            <a:off x="2606600" y="1152475"/>
            <a:ext cx="622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I’ve shared: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 intro to the variety of qualitative research methods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Some tips and tricks as you ask questions, do surveys and interviews.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There are lots of further resources to follow this slide!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questions do you have?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1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44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Qualitative Data Analysis (QDA) Software Packages </a:t>
            </a:r>
            <a:r>
              <a:rPr lang="en"/>
              <a:t> </a:t>
            </a:r>
            <a:endParaRPr/>
          </a:p>
        </p:txBody>
      </p:sp>
      <p:sp>
        <p:nvSpPr>
          <p:cNvPr id="446" name="Google Shape;446;p71"/>
          <p:cNvSpPr txBox="1"/>
          <p:nvPr>
            <p:ph idx="1" type="body"/>
          </p:nvPr>
        </p:nvSpPr>
        <p:spPr>
          <a:xfrm>
            <a:off x="2269400" y="1152475"/>
            <a:ext cx="6563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Taguette</a:t>
            </a:r>
            <a:r>
              <a:rPr lang="en"/>
              <a:t> 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Free, open source, Python based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Qcoder</a:t>
            </a:r>
            <a:r>
              <a:rPr lang="en"/>
              <a:t>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Free, open source, R based, still in development 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Emerged from ROpenSci Unconf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NVivo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Desktop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Atlas.TI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Desktop, also has mobile apps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7"/>
              </a:rPr>
              <a:t>MaxQDA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Desktop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8"/>
              </a:rPr>
              <a:t>Dedoose</a:t>
            </a:r>
            <a:r>
              <a:rPr lang="en"/>
              <a:t>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Monthly fee, Web based 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2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452" name="Google Shape;452;p72"/>
          <p:cNvSpPr txBox="1"/>
          <p:nvPr>
            <p:ph idx="1" type="body"/>
          </p:nvPr>
        </p:nvSpPr>
        <p:spPr>
          <a:xfrm>
            <a:off x="772025" y="1152475"/>
            <a:ext cx="8060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Ethnography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Salsa Dancing in the Social Sciences: Research in an Age of Infoglut - Kristin Luker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Writing Ethnographic Fieldnotes - Emerson, Fretz and Shaw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Ethnographic Thinking - Jay Hasbrouck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Interviewing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Reflective Interviewing - Kathryn Roulston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consider qualitative research methods? </a:t>
            </a:r>
            <a:endParaRPr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1915700" y="1367475"/>
            <a:ext cx="6916800" cy="32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 need to ask people questions 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You’d like to do this well and avoid bias.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Should this be a survey? Interviews? Focus group? How do you decide?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 want to learn about a topic you don’t yet have a dataset for.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topic you’re exploring is fuzzy and hard to quantify.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 found something in the data that you can’t explain.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 need a </a:t>
            </a:r>
            <a:r>
              <a:rPr lang="en"/>
              <a:t>multiple</a:t>
            </a:r>
            <a:r>
              <a:rPr lang="en"/>
              <a:t> choice/select survey question and you don’t know what the responses should be. 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3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 </a:t>
            </a:r>
            <a:endParaRPr/>
          </a:p>
        </p:txBody>
      </p:sp>
      <p:sp>
        <p:nvSpPr>
          <p:cNvPr id="458" name="Google Shape;458;p73"/>
          <p:cNvSpPr txBox="1"/>
          <p:nvPr>
            <p:ph idx="1" type="body"/>
          </p:nvPr>
        </p:nvSpPr>
        <p:spPr>
          <a:xfrm>
            <a:off x="772025" y="1152475"/>
            <a:ext cx="8060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Research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18F Methods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IDEO Design Kit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Just Enough Research - Erika Hall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User Experience Team of One - Leah Buley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Other Resources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Text Mining with R</a:t>
            </a:r>
            <a:r>
              <a:rPr lang="en"/>
              <a:t> - Julia Silge and David Robinson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4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		</a:t>
            </a:r>
            <a:endParaRPr/>
          </a:p>
        </p:txBody>
      </p:sp>
      <p:sp>
        <p:nvSpPr>
          <p:cNvPr id="464" name="Google Shape;464;p74"/>
          <p:cNvSpPr txBox="1"/>
          <p:nvPr>
            <p:ph idx="1" type="body"/>
          </p:nvPr>
        </p:nvSpPr>
        <p:spPr>
          <a:xfrm>
            <a:off x="772025" y="1152475"/>
            <a:ext cx="8060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Skill building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Art of Noticing - Rob Walker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Visual Intelligence - Amy E. Herman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Writing Ethnographic Field Notes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Benefits of using </a:t>
            </a:r>
            <a:r>
              <a:rPr lang="en"/>
              <a:t>qualitative research methods </a:t>
            </a:r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1915700" y="1367475"/>
            <a:ext cx="6916800" cy="32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People’s responses can surprise you and help you learn.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 can help you understand the datasets and why people responded as they did.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 can help you collect better survey data.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Narratives can </a:t>
            </a:r>
            <a:r>
              <a:rPr lang="en"/>
              <a:t>complement</a:t>
            </a:r>
            <a:r>
              <a:rPr lang="en"/>
              <a:t> and support quantitative data. 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Qualitative </a:t>
            </a:r>
            <a:r>
              <a:rPr lang="en"/>
              <a:t>research</a:t>
            </a:r>
            <a:r>
              <a:rPr lang="en"/>
              <a:t> allows you to correct for your own biases by getting information from people who have a different </a:t>
            </a:r>
            <a:r>
              <a:rPr lang="en"/>
              <a:t>background</a:t>
            </a:r>
            <a:r>
              <a:rPr lang="en"/>
              <a:t> than you do.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771900" y="445025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Downsides </a:t>
            </a:r>
            <a:r>
              <a:rPr lang="en"/>
              <a:t>of using qualitative research methods </a:t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1915700" y="1367475"/>
            <a:ext cx="6916800" cy="32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Both data collection and data analysis takes a lot of time.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 takes skills that need to be developed and honed over time.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 can be expensive.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 are likely to get a lot more data than you expect.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People are confusing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They don’t always know why.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They can be frustratingly unaware/uninterested.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/>
              <a:t>Don’t do it if you can find the answers in other ways! </a:t>
            </a:r>
            <a:endParaRPr i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1264650" y="2150850"/>
            <a:ext cx="7567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Caveats: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nsightful_MasterSlid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